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handoutMasterIdLst>
    <p:handoutMasterId r:id="rId124"/>
  </p:handoutMasterIdLst>
  <p:sldIdLst>
    <p:sldId id="822" r:id="rId3"/>
    <p:sldId id="962" r:id="rId4"/>
    <p:sldId id="963" r:id="rId5"/>
    <p:sldId id="936" r:id="rId6"/>
    <p:sldId id="937" r:id="rId7"/>
    <p:sldId id="938" r:id="rId8"/>
    <p:sldId id="939" r:id="rId9"/>
    <p:sldId id="940" r:id="rId10"/>
    <p:sldId id="951" r:id="rId11"/>
    <p:sldId id="964" r:id="rId12"/>
    <p:sldId id="965" r:id="rId13"/>
    <p:sldId id="941" r:id="rId14"/>
    <p:sldId id="943" r:id="rId15"/>
    <p:sldId id="944" r:id="rId16"/>
    <p:sldId id="945" r:id="rId17"/>
    <p:sldId id="946" r:id="rId18"/>
    <p:sldId id="947" r:id="rId19"/>
    <p:sldId id="948" r:id="rId20"/>
    <p:sldId id="953" r:id="rId21"/>
    <p:sldId id="954" r:id="rId22"/>
    <p:sldId id="955" r:id="rId23"/>
    <p:sldId id="956" r:id="rId24"/>
    <p:sldId id="957" r:id="rId25"/>
    <p:sldId id="958" r:id="rId26"/>
    <p:sldId id="959" r:id="rId27"/>
    <p:sldId id="960" r:id="rId28"/>
    <p:sldId id="966" r:id="rId29"/>
    <p:sldId id="824" r:id="rId30"/>
    <p:sldId id="825" r:id="rId31"/>
    <p:sldId id="826" r:id="rId32"/>
    <p:sldId id="827" r:id="rId33"/>
    <p:sldId id="828" r:id="rId34"/>
    <p:sldId id="829" r:id="rId35"/>
    <p:sldId id="961" r:id="rId36"/>
    <p:sldId id="830" r:id="rId37"/>
    <p:sldId id="967" r:id="rId38"/>
    <p:sldId id="831" r:id="rId39"/>
    <p:sldId id="832" r:id="rId40"/>
    <p:sldId id="833" r:id="rId42"/>
    <p:sldId id="834" r:id="rId43"/>
    <p:sldId id="836" r:id="rId44"/>
    <p:sldId id="925" r:id="rId45"/>
    <p:sldId id="837" r:id="rId46"/>
    <p:sldId id="838" r:id="rId47"/>
    <p:sldId id="839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847" r:id="rId56"/>
    <p:sldId id="848" r:id="rId57"/>
    <p:sldId id="910" r:id="rId58"/>
    <p:sldId id="850" r:id="rId59"/>
    <p:sldId id="911" r:id="rId60"/>
    <p:sldId id="852" r:id="rId61"/>
    <p:sldId id="853" r:id="rId62"/>
    <p:sldId id="912" r:id="rId63"/>
    <p:sldId id="913" r:id="rId64"/>
    <p:sldId id="856" r:id="rId65"/>
    <p:sldId id="857" r:id="rId66"/>
    <p:sldId id="914" r:id="rId67"/>
    <p:sldId id="915" r:id="rId68"/>
    <p:sldId id="916" r:id="rId69"/>
    <p:sldId id="861" r:id="rId70"/>
    <p:sldId id="917" r:id="rId71"/>
    <p:sldId id="918" r:id="rId72"/>
    <p:sldId id="864" r:id="rId73"/>
    <p:sldId id="919" r:id="rId74"/>
    <p:sldId id="920" r:id="rId75"/>
    <p:sldId id="867" r:id="rId76"/>
    <p:sldId id="868" r:id="rId77"/>
    <p:sldId id="869" r:id="rId78"/>
    <p:sldId id="870" r:id="rId79"/>
    <p:sldId id="871" r:id="rId80"/>
    <p:sldId id="872" r:id="rId81"/>
    <p:sldId id="873" r:id="rId82"/>
    <p:sldId id="922" r:id="rId83"/>
    <p:sldId id="923" r:id="rId84"/>
    <p:sldId id="876" r:id="rId85"/>
    <p:sldId id="877" r:id="rId86"/>
    <p:sldId id="878" r:id="rId87"/>
    <p:sldId id="969" r:id="rId88"/>
    <p:sldId id="879" r:id="rId89"/>
    <p:sldId id="880" r:id="rId90"/>
    <p:sldId id="881" r:id="rId91"/>
    <p:sldId id="882" r:id="rId92"/>
    <p:sldId id="883" r:id="rId93"/>
    <p:sldId id="884" r:id="rId94"/>
    <p:sldId id="885" r:id="rId95"/>
    <p:sldId id="886" r:id="rId96"/>
    <p:sldId id="887" r:id="rId97"/>
    <p:sldId id="888" r:id="rId98"/>
    <p:sldId id="889" r:id="rId99"/>
    <p:sldId id="890" r:id="rId100"/>
    <p:sldId id="891" r:id="rId101"/>
    <p:sldId id="921" r:id="rId102"/>
    <p:sldId id="893" r:id="rId103"/>
    <p:sldId id="894" r:id="rId104"/>
    <p:sldId id="895" r:id="rId105"/>
    <p:sldId id="896" r:id="rId106"/>
    <p:sldId id="897" r:id="rId107"/>
    <p:sldId id="903" r:id="rId108"/>
    <p:sldId id="904" r:id="rId109"/>
    <p:sldId id="905" r:id="rId110"/>
    <p:sldId id="906" r:id="rId111"/>
    <p:sldId id="907" r:id="rId112"/>
    <p:sldId id="909" r:id="rId113"/>
    <p:sldId id="927" r:id="rId114"/>
    <p:sldId id="928" r:id="rId115"/>
    <p:sldId id="929" r:id="rId116"/>
    <p:sldId id="931" r:id="rId117"/>
    <p:sldId id="968" r:id="rId118"/>
    <p:sldId id="1733" r:id="rId119"/>
    <p:sldId id="1745" r:id="rId120"/>
    <p:sldId id="932" r:id="rId121"/>
    <p:sldId id="934" r:id="rId122"/>
    <p:sldId id="602" r:id="rId1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702" autoAdjust="0"/>
  </p:normalViewPr>
  <p:slideViewPr>
    <p:cSldViewPr showGuides="1">
      <p:cViewPr varScale="1">
        <p:scale>
          <a:sx n="102" d="100"/>
          <a:sy n="102" d="100"/>
        </p:scale>
        <p:origin x="16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8" Type="http://schemas.openxmlformats.org/officeDocument/2006/relationships/commentAuthors" Target="commentAuthors.xml"/><Relationship Id="rId127" Type="http://schemas.openxmlformats.org/officeDocument/2006/relationships/tableStyles" Target="tableStyles.xml"/><Relationship Id="rId126" Type="http://schemas.openxmlformats.org/officeDocument/2006/relationships/viewProps" Target="viewProps.xml"/><Relationship Id="rId125" Type="http://schemas.openxmlformats.org/officeDocument/2006/relationships/presProps" Target="presProps.xml"/><Relationship Id="rId124" Type="http://schemas.openxmlformats.org/officeDocument/2006/relationships/handoutMaster" Target="handoutMasters/handoutMaster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3.xml"/><Relationship Id="rId80" Type="http://schemas.openxmlformats.org/officeDocument/2006/relationships/slide" Target="slides/slide119.xml"/><Relationship Id="rId8" Type="http://schemas.openxmlformats.org/officeDocument/2006/relationships/slide" Target="slides/slide12.xml"/><Relationship Id="rId79" Type="http://schemas.openxmlformats.org/officeDocument/2006/relationships/slide" Target="slides/slide118.xml"/><Relationship Id="rId78" Type="http://schemas.openxmlformats.org/officeDocument/2006/relationships/slide" Target="slides/slide114.xml"/><Relationship Id="rId77" Type="http://schemas.openxmlformats.org/officeDocument/2006/relationships/slide" Target="slides/slide113.xml"/><Relationship Id="rId76" Type="http://schemas.openxmlformats.org/officeDocument/2006/relationships/slide" Target="slides/slide112.xml"/><Relationship Id="rId75" Type="http://schemas.openxmlformats.org/officeDocument/2006/relationships/slide" Target="slides/slide111.xml"/><Relationship Id="rId74" Type="http://schemas.openxmlformats.org/officeDocument/2006/relationships/slide" Target="slides/slide110.xml"/><Relationship Id="rId73" Type="http://schemas.openxmlformats.org/officeDocument/2006/relationships/slide" Target="slides/slide108.xml"/><Relationship Id="rId72" Type="http://schemas.openxmlformats.org/officeDocument/2006/relationships/slide" Target="slides/slide107.xml"/><Relationship Id="rId71" Type="http://schemas.openxmlformats.org/officeDocument/2006/relationships/slide" Target="slides/slide106.xml"/><Relationship Id="rId70" Type="http://schemas.openxmlformats.org/officeDocument/2006/relationships/slide" Target="slides/slide105.xml"/><Relationship Id="rId7" Type="http://schemas.openxmlformats.org/officeDocument/2006/relationships/slide" Target="slides/slide9.xml"/><Relationship Id="rId69" Type="http://schemas.openxmlformats.org/officeDocument/2006/relationships/slide" Target="slides/slide104.xml"/><Relationship Id="rId68" Type="http://schemas.openxmlformats.org/officeDocument/2006/relationships/slide" Target="slides/slide103.xml"/><Relationship Id="rId67" Type="http://schemas.openxmlformats.org/officeDocument/2006/relationships/slide" Target="slides/slide102.xml"/><Relationship Id="rId66" Type="http://schemas.openxmlformats.org/officeDocument/2006/relationships/slide" Target="slides/slide101.xml"/><Relationship Id="rId65" Type="http://schemas.openxmlformats.org/officeDocument/2006/relationships/slide" Target="slides/slide100.xml"/><Relationship Id="rId64" Type="http://schemas.openxmlformats.org/officeDocument/2006/relationships/slide" Target="slides/slide98.xml"/><Relationship Id="rId63" Type="http://schemas.openxmlformats.org/officeDocument/2006/relationships/slide" Target="slides/slide97.xml"/><Relationship Id="rId62" Type="http://schemas.openxmlformats.org/officeDocument/2006/relationships/slide" Target="slides/slide96.xml"/><Relationship Id="rId61" Type="http://schemas.openxmlformats.org/officeDocument/2006/relationships/slide" Target="slides/slide95.xml"/><Relationship Id="rId60" Type="http://schemas.openxmlformats.org/officeDocument/2006/relationships/slide" Target="slides/slide94.xml"/><Relationship Id="rId6" Type="http://schemas.openxmlformats.org/officeDocument/2006/relationships/slide" Target="slides/slide8.xml"/><Relationship Id="rId59" Type="http://schemas.openxmlformats.org/officeDocument/2006/relationships/slide" Target="slides/slide93.xml"/><Relationship Id="rId58" Type="http://schemas.openxmlformats.org/officeDocument/2006/relationships/slide" Target="slides/slide92.xml"/><Relationship Id="rId57" Type="http://schemas.openxmlformats.org/officeDocument/2006/relationships/slide" Target="slides/slide91.xml"/><Relationship Id="rId56" Type="http://schemas.openxmlformats.org/officeDocument/2006/relationships/slide" Target="slides/slide90.xml"/><Relationship Id="rId55" Type="http://schemas.openxmlformats.org/officeDocument/2006/relationships/slide" Target="slides/slide89.xml"/><Relationship Id="rId54" Type="http://schemas.openxmlformats.org/officeDocument/2006/relationships/slide" Target="slides/slide88.xml"/><Relationship Id="rId53" Type="http://schemas.openxmlformats.org/officeDocument/2006/relationships/slide" Target="slides/slide87.xml"/><Relationship Id="rId52" Type="http://schemas.openxmlformats.org/officeDocument/2006/relationships/slide" Target="slides/slide86.xml"/><Relationship Id="rId51" Type="http://schemas.openxmlformats.org/officeDocument/2006/relationships/slide" Target="slides/slide84.xml"/><Relationship Id="rId50" Type="http://schemas.openxmlformats.org/officeDocument/2006/relationships/slide" Target="slides/slide83.xml"/><Relationship Id="rId5" Type="http://schemas.openxmlformats.org/officeDocument/2006/relationships/slide" Target="slides/slide7.xml"/><Relationship Id="rId49" Type="http://schemas.openxmlformats.org/officeDocument/2006/relationships/slide" Target="slides/slide82.xml"/><Relationship Id="rId48" Type="http://schemas.openxmlformats.org/officeDocument/2006/relationships/slide" Target="slides/slide78.xml"/><Relationship Id="rId47" Type="http://schemas.openxmlformats.org/officeDocument/2006/relationships/slide" Target="slides/slide77.xml"/><Relationship Id="rId46" Type="http://schemas.openxmlformats.org/officeDocument/2006/relationships/slide" Target="slides/slide76.xml"/><Relationship Id="rId45" Type="http://schemas.openxmlformats.org/officeDocument/2006/relationships/slide" Target="slides/slide75.xml"/><Relationship Id="rId44" Type="http://schemas.openxmlformats.org/officeDocument/2006/relationships/slide" Target="slides/slide74.xml"/><Relationship Id="rId43" Type="http://schemas.openxmlformats.org/officeDocument/2006/relationships/slide" Target="slides/slide70.xml"/><Relationship Id="rId42" Type="http://schemas.openxmlformats.org/officeDocument/2006/relationships/slide" Target="slides/slide67.xml"/><Relationship Id="rId41" Type="http://schemas.openxmlformats.org/officeDocument/2006/relationships/slide" Target="slides/slide58.xml"/><Relationship Id="rId40" Type="http://schemas.openxmlformats.org/officeDocument/2006/relationships/slide" Target="slides/slide56.xml"/><Relationship Id="rId4" Type="http://schemas.openxmlformats.org/officeDocument/2006/relationships/slide" Target="slides/slide6.xml"/><Relationship Id="rId39" Type="http://schemas.openxmlformats.org/officeDocument/2006/relationships/slide" Target="slides/slide54.xml"/><Relationship Id="rId38" Type="http://schemas.openxmlformats.org/officeDocument/2006/relationships/slide" Target="slides/slide53.xml"/><Relationship Id="rId37" Type="http://schemas.openxmlformats.org/officeDocument/2006/relationships/slide" Target="slides/slide51.xml"/><Relationship Id="rId36" Type="http://schemas.openxmlformats.org/officeDocument/2006/relationships/slide" Target="slides/slide50.xml"/><Relationship Id="rId35" Type="http://schemas.openxmlformats.org/officeDocument/2006/relationships/slide" Target="slides/slide49.xml"/><Relationship Id="rId34" Type="http://schemas.openxmlformats.org/officeDocument/2006/relationships/slide" Target="slides/slide48.xml"/><Relationship Id="rId33" Type="http://schemas.openxmlformats.org/officeDocument/2006/relationships/slide" Target="slides/slide47.xml"/><Relationship Id="rId32" Type="http://schemas.openxmlformats.org/officeDocument/2006/relationships/slide" Target="slides/slide45.xml"/><Relationship Id="rId31" Type="http://schemas.openxmlformats.org/officeDocument/2006/relationships/slide" Target="slides/slide44.xml"/><Relationship Id="rId30" Type="http://schemas.openxmlformats.org/officeDocument/2006/relationships/slide" Target="slides/slide43.xml"/><Relationship Id="rId3" Type="http://schemas.openxmlformats.org/officeDocument/2006/relationships/slide" Target="slides/slide5.xml"/><Relationship Id="rId29" Type="http://schemas.openxmlformats.org/officeDocument/2006/relationships/slide" Target="slides/slide41.xml"/><Relationship Id="rId28" Type="http://schemas.openxmlformats.org/officeDocument/2006/relationships/slide" Target="slides/slide38.xml"/><Relationship Id="rId27" Type="http://schemas.openxmlformats.org/officeDocument/2006/relationships/slide" Target="slides/slide37.xml"/><Relationship Id="rId26" Type="http://schemas.openxmlformats.org/officeDocument/2006/relationships/slide" Target="slides/slide33.xml"/><Relationship Id="rId25" Type="http://schemas.openxmlformats.org/officeDocument/2006/relationships/slide" Target="slides/slide32.xml"/><Relationship Id="rId24" Type="http://schemas.openxmlformats.org/officeDocument/2006/relationships/slide" Target="slides/slide31.xml"/><Relationship Id="rId23" Type="http://schemas.openxmlformats.org/officeDocument/2006/relationships/slide" Target="slides/slide30.xml"/><Relationship Id="rId22" Type="http://schemas.openxmlformats.org/officeDocument/2006/relationships/slide" Target="slides/slide29.xml"/><Relationship Id="rId21" Type="http://schemas.openxmlformats.org/officeDocument/2006/relationships/slide" Target="slides/slide28.xml"/><Relationship Id="rId20" Type="http://schemas.openxmlformats.org/officeDocument/2006/relationships/slide" Target="slides/slide26.xml"/><Relationship Id="rId2" Type="http://schemas.openxmlformats.org/officeDocument/2006/relationships/slide" Target="slides/slide4.xml"/><Relationship Id="rId19" Type="http://schemas.openxmlformats.org/officeDocument/2006/relationships/slide" Target="slides/slide25.xml"/><Relationship Id="rId18" Type="http://schemas.openxmlformats.org/officeDocument/2006/relationships/slide" Target="slides/slide24.xml"/><Relationship Id="rId17" Type="http://schemas.openxmlformats.org/officeDocument/2006/relationships/slide" Target="slides/slide22.xml"/><Relationship Id="rId16" Type="http://schemas.openxmlformats.org/officeDocument/2006/relationships/slide" Target="slides/slide21.xml"/><Relationship Id="rId15" Type="http://schemas.openxmlformats.org/officeDocument/2006/relationships/slide" Target="slides/slide20.xml"/><Relationship Id="rId14" Type="http://schemas.openxmlformats.org/officeDocument/2006/relationships/slide" Target="slides/slide19.xml"/><Relationship Id="rId13" Type="http://schemas.openxmlformats.org/officeDocument/2006/relationships/slide" Target="slides/slide18.xml"/><Relationship Id="rId12" Type="http://schemas.openxmlformats.org/officeDocument/2006/relationships/slide" Target="slides/slide17.xml"/><Relationship Id="rId11" Type="http://schemas.openxmlformats.org/officeDocument/2006/relationships/slide" Target="slides/slide16.xml"/><Relationship Id="rId10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02E8BE3F-DF93-409B-9266-8F6A5F64938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2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7570EEC-7445-49E3-AC83-578A2F2A643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信任模型的建立，可通过证书的</a:t>
            </a:r>
            <a:r>
              <a:rPr lang="zh-CN" altLang="en-US"/>
              <a:t>相应扩展体现。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70EEC-7445-49E3-AC83-578A2F2A64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 </a:t>
            </a:r>
            <a:r>
              <a:rPr lang="zh-CN" altLang="en-US"/>
              <a:t>这是重点，这章之前的内容基本不</a:t>
            </a:r>
            <a:r>
              <a:rPr lang="zh-CN" altLang="en-US"/>
              <a:t>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https://docs.microsoft.com/en-us/windows-hardware/drivers/install/cross-certificates-for-kernel-mode-code-signing#new-cross-certificate-list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70EEC-7445-49E3-AC83-578A2F2A64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E802D-0A99-4588-BA3B-DD00645C4D15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D1EF4-96E1-4D1F-9022-1DBBD72782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5416-2A14-497A-8306-EE9F3157ABD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41B73-4C45-4E21-A67F-460FE2BD7EA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Arial" panose="020B0604020202090204" pitchFamily="34" charset="0"/>
              <a:buChar char="•"/>
              <a:defRPr sz="2800"/>
            </a:lvl1pPr>
            <a:lvl2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sz="24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E59CE-3E91-4F85-B542-02EF88E28DB9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9B3F-5337-4A9A-8ECF-21244C88169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F1A0-9458-45D8-926E-C87136E77BE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3C8A0-689A-459D-A188-9687B5B3186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D571-C2AE-453F-9BB4-88EF1EFCFF6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8A674B-3D5D-46A1-862F-CE690E59FD5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7B18F-CE3B-4D88-8C2E-9B2E1E0CB67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1F5416-2A14-497A-8306-EE9F3157ABD1}" type="slidenum">
              <a:rPr lang="zh-CN" altLang="en-US" smtClean="0"/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oleObject" Target="../embeddings/oleObject54.bin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oleObject" Target="../embeddings/oleObject55.bin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oleObject" Target="../embeddings/oleObject56.bin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oleObject" Target="../embeddings/oleObject57.bin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oleObject" Target="../embeddings/oleObject58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53.wmf"/><Relationship Id="rId2" Type="http://schemas.openxmlformats.org/officeDocument/2006/relationships/oleObject" Target="../embeddings/oleObject59.bin"/><Relationship Id="rId1" Type="http://schemas.openxmlformats.org/officeDocument/2006/relationships/hyperlink" Target="http://www.rootca.gov.cn/rootcert.jsp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icrosoft.com/en-us/previous-versions/ms995347(v=msdn.10)" TargetMode="Externa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png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Relationship Id="rId3" Type="http://schemas.openxmlformats.org/officeDocument/2006/relationships/oleObject" Target="../embeddings/oleObject4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5.png"/><Relationship Id="rId25" Type="http://schemas.openxmlformats.org/officeDocument/2006/relationships/oleObject" Target="../embeddings/oleObject15.bin"/><Relationship Id="rId24" Type="http://schemas.openxmlformats.org/officeDocument/2006/relationships/image" Target="../media/image14.png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3.png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png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png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png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oleObject" Target="../embeddings/oleObject26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iit.gov.cn/n1146285/n1146352/n3054355/n3057656/index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oleObject" Target="../embeddings/oleObject29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0.bin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3.bin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4.bin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5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36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7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8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9.bin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40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1.bin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3.bin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5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oleObject" Target="../embeddings/oleObject46.bin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oleObject" Target="../embeddings/oleObject47.bin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oleObject" Target="../embeddings/oleObject48.bin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50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oleObject" Target="../embeddings/oleObject51.bin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oleObject" Target="../embeddings/oleObject52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53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PKI</a:t>
            </a:r>
            <a:r>
              <a:rPr lang="zh-CN" altLang="en-US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技术</a:t>
            </a:r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-</a:t>
            </a:r>
            <a:r>
              <a:rPr lang="en-US" altLang="zh-CN" sz="5400" dirty="0">
                <a:ea typeface="宋体" pitchFamily="2" charset="-122"/>
              </a:rPr>
              <a:t>PKI</a:t>
            </a:r>
            <a:r>
              <a:rPr lang="zh-CN" altLang="en-US" sz="5400" dirty="0">
                <a:ea typeface="宋体" pitchFamily="2" charset="-122"/>
              </a:rPr>
              <a:t>系统信任体系</a:t>
            </a:r>
            <a:b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</a:br>
            <a:r>
              <a:rPr lang="zh-CN" altLang="en-US" sz="4800" dirty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  <a:t>网络认证技术</a:t>
            </a:r>
            <a:br>
              <a:rPr lang="en-US" altLang="zh-CN" sz="4800" dirty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6144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证书请求消息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3568" y="1737361"/>
            <a:ext cx="8053947" cy="4985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/>
              <a:t>CertReqMessages</a:t>
            </a:r>
            <a:r>
              <a:rPr lang="en-US" altLang="zh-CN" sz="1600" dirty="0"/>
              <a:t> ::= SEQUENCE SIZE (1..MAX) OF </a:t>
            </a:r>
            <a:r>
              <a:rPr lang="en-US" altLang="zh-CN" sz="1600" dirty="0" err="1"/>
              <a:t>CertReqMsg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CertReqMsg</a:t>
            </a:r>
            <a:r>
              <a:rPr lang="en-US" altLang="zh-CN" sz="1600" dirty="0"/>
              <a:t> ::= SEQUENCE 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certReq</a:t>
            </a:r>
            <a:r>
              <a:rPr lang="en-US" altLang="zh-CN" sz="1600" dirty="0"/>
              <a:t>  	</a:t>
            </a:r>
            <a:r>
              <a:rPr lang="en-US" altLang="zh-CN" sz="1600" dirty="0" err="1"/>
              <a:t>CertRequest</a:t>
            </a:r>
            <a:r>
              <a:rPr lang="en-US" altLang="zh-CN" sz="1600" dirty="0"/>
              <a:t>,</a:t>
            </a:r>
            <a:endParaRPr lang="en-US" altLang="zh-CN" sz="1600" dirty="0"/>
          </a:p>
          <a:p>
            <a:r>
              <a:rPr lang="en-US" altLang="zh-CN" sz="1600" dirty="0"/>
              <a:t>    pop       		</a:t>
            </a:r>
            <a:r>
              <a:rPr lang="en-US" altLang="zh-CN" sz="1600" dirty="0" err="1"/>
              <a:t>ProofOfPossession</a:t>
            </a:r>
            <a:r>
              <a:rPr lang="en-US" altLang="zh-CN" sz="1600" dirty="0"/>
              <a:t>  OPTIONAL,-- content depends upon key type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regInfo</a:t>
            </a:r>
            <a:r>
              <a:rPr lang="en-US" altLang="zh-CN" sz="1600" dirty="0"/>
              <a:t>  		SEQUENCE SIZE(1..MAX) OF </a:t>
            </a:r>
            <a:r>
              <a:rPr lang="en-US" altLang="zh-CN" sz="1600" dirty="0" err="1"/>
              <a:t>AttributeTypeAndValue</a:t>
            </a:r>
            <a:r>
              <a:rPr lang="en-US" altLang="zh-CN" sz="1600" dirty="0"/>
              <a:t> OPTIONAL 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CertRequest</a:t>
            </a:r>
            <a:r>
              <a:rPr lang="en-US" altLang="zh-CN" sz="1600" dirty="0"/>
              <a:t> ::= SEQUENCE 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certReqId</a:t>
            </a:r>
            <a:r>
              <a:rPr lang="en-US" altLang="zh-CN" sz="1600" dirty="0"/>
              <a:t>	INTEGER,          -- ID for matching request and reply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certTemplate</a:t>
            </a:r>
            <a:r>
              <a:rPr lang="en-US" altLang="zh-CN" sz="1600" dirty="0"/>
              <a:t>  	</a:t>
            </a:r>
            <a:r>
              <a:rPr lang="en-US" altLang="zh-CN" sz="1600" dirty="0" err="1"/>
              <a:t>CertTemplate</a:t>
            </a:r>
            <a:r>
              <a:rPr lang="en-US" altLang="zh-CN" sz="1600" dirty="0"/>
              <a:t>,  -- Selected fields of cert to be issued</a:t>
            </a:r>
            <a:endParaRPr lang="en-US" altLang="zh-CN" sz="1600" dirty="0"/>
          </a:p>
          <a:p>
            <a:r>
              <a:rPr lang="en-US" altLang="zh-CN" sz="1600" dirty="0"/>
              <a:t>    controls      	Controls OPTIONAL }   -- Attributes affecting issuance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800" b="1" dirty="0" err="1"/>
              <a:t>ProofOfPossession</a:t>
            </a:r>
            <a:r>
              <a:rPr lang="en-US" altLang="zh-CN" sz="1800" dirty="0"/>
              <a:t> ::= CHOICE {</a:t>
            </a:r>
            <a:endParaRPr lang="en-US" altLang="zh-CN" sz="1800" dirty="0"/>
          </a:p>
          <a:p>
            <a:r>
              <a:rPr lang="en-US" altLang="zh-CN" sz="1800" dirty="0"/>
              <a:t>       </a:t>
            </a:r>
            <a:r>
              <a:rPr lang="en-US" altLang="zh-CN" sz="1800" dirty="0" err="1"/>
              <a:t>raVerified</a:t>
            </a:r>
            <a:r>
              <a:rPr lang="en-US" altLang="zh-CN" sz="1800" dirty="0"/>
              <a:t>        		[0] NULL,</a:t>
            </a:r>
            <a:endParaRPr lang="en-US" altLang="zh-CN" sz="1800" dirty="0"/>
          </a:p>
          <a:p>
            <a:r>
              <a:rPr lang="en-US" altLang="zh-CN" sz="1800" dirty="0"/>
              <a:t>       -- used if the RA has already verified that the requester is in possession of the private key</a:t>
            </a:r>
            <a:endParaRPr lang="en-US" altLang="zh-CN" sz="1800" dirty="0"/>
          </a:p>
          <a:p>
            <a:r>
              <a:rPr lang="en-US" altLang="zh-CN" sz="1800" dirty="0"/>
              <a:t>       signature         		[1] </a:t>
            </a:r>
            <a:r>
              <a:rPr lang="en-US" altLang="zh-CN" sz="1800" dirty="0" err="1"/>
              <a:t>POPOSigningKey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r>
              <a:rPr lang="en-US" altLang="zh-CN" sz="1800" dirty="0"/>
              <a:t>       </a:t>
            </a:r>
            <a:r>
              <a:rPr lang="en-US" altLang="zh-CN" sz="1800" dirty="0" err="1"/>
              <a:t>keyEncipherment</a:t>
            </a:r>
            <a:r>
              <a:rPr lang="en-US" altLang="zh-CN" sz="1800" dirty="0"/>
              <a:t>   	[2] </a:t>
            </a:r>
            <a:r>
              <a:rPr lang="en-US" altLang="zh-CN" sz="1800" dirty="0" err="1"/>
              <a:t>POPOPrivKey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r>
              <a:rPr lang="en-US" altLang="zh-CN" sz="1800" dirty="0"/>
              <a:t>       </a:t>
            </a:r>
            <a:r>
              <a:rPr lang="en-US" altLang="zh-CN" sz="1800" dirty="0" err="1"/>
              <a:t>keyAgreement</a:t>
            </a:r>
            <a:r>
              <a:rPr lang="en-US" altLang="zh-CN" sz="1800" dirty="0"/>
              <a:t>      	[3] </a:t>
            </a:r>
            <a:r>
              <a:rPr lang="en-US" altLang="zh-CN" sz="1800" dirty="0" err="1"/>
              <a:t>POPOPrivKey</a:t>
            </a:r>
            <a:r>
              <a:rPr lang="en-US" altLang="zh-CN" sz="1800" dirty="0"/>
              <a:t> 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1DD7F-2D74-4EBF-8958-6C3E54E7379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36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从不同用户角度看</a:t>
            </a:r>
            <a:r>
              <a:rPr lang="en-US" altLang="zh-CN">
                <a:ea typeface="宋体" pitchFamily="2" charset="-122"/>
              </a:rPr>
              <a:t>BCA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36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在</a:t>
            </a:r>
            <a:r>
              <a:rPr lang="en-US" altLang="zh-CN" sz="2800">
                <a:ea typeface="宋体" pitchFamily="2" charset="-122"/>
              </a:rPr>
              <a:t>Alice</a:t>
            </a:r>
            <a:r>
              <a:rPr lang="zh-CN" altLang="en-US" sz="2800">
                <a:ea typeface="宋体" pitchFamily="2" charset="-122"/>
              </a:rPr>
              <a:t>看来，绿线的交叉证书是无效的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所以，</a:t>
            </a:r>
            <a:r>
              <a:rPr lang="en-US" altLang="zh-CN" sz="2400">
                <a:ea typeface="宋体" pitchFamily="2" charset="-122"/>
              </a:rPr>
              <a:t>CA1</a:t>
            </a:r>
            <a:r>
              <a:rPr lang="zh-CN" altLang="en-US" sz="2400">
                <a:ea typeface="宋体" pitchFamily="2" charset="-122"/>
              </a:rPr>
              <a:t>用户的信任范围没有传递到</a:t>
            </a:r>
            <a:r>
              <a:rPr lang="en-US" altLang="zh-CN" sz="2400">
                <a:ea typeface="宋体" pitchFamily="2" charset="-122"/>
              </a:rPr>
              <a:t>Bob</a:t>
            </a:r>
            <a:endParaRPr lang="en-US" altLang="zh-CN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只有蓝线的交叉证书是有效的</a:t>
            </a:r>
            <a:endParaRPr lang="zh-CN" altLang="en-US" sz="24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在</a:t>
            </a:r>
            <a:r>
              <a:rPr lang="en-US" altLang="zh-CN" sz="2800">
                <a:ea typeface="宋体" pitchFamily="2" charset="-122"/>
              </a:rPr>
              <a:t>Bob</a:t>
            </a:r>
            <a:r>
              <a:rPr lang="zh-CN" altLang="en-US" sz="2800">
                <a:ea typeface="宋体" pitchFamily="2" charset="-122"/>
              </a:rPr>
              <a:t>看来，则都是有效的</a:t>
            </a:r>
            <a:endParaRPr lang="zh-CN" altLang="en-US" sz="2800">
              <a:ea typeface="宋体" pitchFamily="2" charset="-122"/>
            </a:endParaRPr>
          </a:p>
        </p:txBody>
      </p:sp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2057400" y="4043363"/>
          <a:ext cx="708660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01" name="位图图像" r:id="rId1" imgW="3429000" imgH="1362075" progId="PBrush">
                  <p:embed/>
                </p:oleObj>
              </mc:Choice>
              <mc:Fallback>
                <p:oleObj name="位图图像" r:id="rId1" imgW="3429000" imgH="1362075" progId="PBrush">
                  <p:embed/>
                  <p:pic>
                    <p:nvPicPr>
                      <p:cNvPr id="0" name="图片 77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43363"/>
                        <a:ext cx="7086600" cy="281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9F768-A64A-4B06-82EE-FBBEFCDB95B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46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上述方法的问题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46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使用“命名限制</a:t>
            </a:r>
            <a:r>
              <a:rPr lang="en-US" altLang="zh-CN" sz="2800">
                <a:ea typeface="宋体" pitchFamily="2" charset="-122"/>
              </a:rPr>
              <a:t>Name Constraints’”</a:t>
            </a:r>
            <a:r>
              <a:rPr lang="zh-CN" altLang="en-US" sz="2800">
                <a:ea typeface="宋体" pitchFamily="2" charset="-122"/>
              </a:rPr>
              <a:t>扩展来限制了</a:t>
            </a:r>
            <a:r>
              <a:rPr lang="en-US" altLang="zh-CN" sz="2800">
                <a:ea typeface="宋体" pitchFamily="2" charset="-122"/>
              </a:rPr>
              <a:t>BCA</a:t>
            </a:r>
            <a:r>
              <a:rPr lang="zh-CN" altLang="en-US" sz="2800">
                <a:ea typeface="宋体" pitchFamily="2" charset="-122"/>
              </a:rPr>
              <a:t>的权力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有效！但仍然存在着问题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如果，</a:t>
            </a:r>
            <a:r>
              <a:rPr lang="en-US" altLang="zh-CN" sz="2400">
                <a:ea typeface="宋体" pitchFamily="2" charset="-122"/>
              </a:rPr>
              <a:t>BCA</a:t>
            </a:r>
            <a:r>
              <a:rPr lang="zh-CN" altLang="en-US" sz="2400">
                <a:ea typeface="宋体" pitchFamily="2" charset="-122"/>
              </a:rPr>
              <a:t>与新加入的</a:t>
            </a:r>
            <a:r>
              <a:rPr lang="en-US" altLang="zh-CN" sz="2400">
                <a:ea typeface="宋体" pitchFamily="2" charset="-122"/>
              </a:rPr>
              <a:t>CA5</a:t>
            </a:r>
            <a:r>
              <a:rPr lang="zh-CN" altLang="en-US" sz="2400">
                <a:ea typeface="宋体" pitchFamily="2" charset="-122"/>
              </a:rPr>
              <a:t>进行交叉认证，而</a:t>
            </a:r>
            <a:r>
              <a:rPr lang="en-US" altLang="zh-CN" sz="2400">
                <a:ea typeface="宋体" pitchFamily="2" charset="-122"/>
              </a:rPr>
              <a:t>CA1</a:t>
            </a:r>
            <a:r>
              <a:rPr lang="zh-CN" altLang="en-US" sz="2400">
                <a:ea typeface="宋体" pitchFamily="2" charset="-122"/>
              </a:rPr>
              <a:t>也想要与</a:t>
            </a:r>
            <a:r>
              <a:rPr lang="en-US" altLang="zh-CN" sz="2400">
                <a:ea typeface="宋体" pitchFamily="2" charset="-122"/>
              </a:rPr>
              <a:t>CA5</a:t>
            </a:r>
            <a:r>
              <a:rPr lang="zh-CN" altLang="en-US" sz="2400">
                <a:ea typeface="宋体" pitchFamily="2" charset="-122"/>
              </a:rPr>
              <a:t>互联呢？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撤销“红线”的交叉证书，重新给</a:t>
            </a:r>
            <a:r>
              <a:rPr lang="en-US" altLang="zh-CN" sz="2000">
                <a:ea typeface="宋体" pitchFamily="2" charset="-122"/>
              </a:rPr>
              <a:t>BCA</a:t>
            </a:r>
            <a:r>
              <a:rPr lang="zh-CN" altLang="en-US" sz="2000">
                <a:ea typeface="宋体" pitchFamily="2" charset="-122"/>
              </a:rPr>
              <a:t>发证</a:t>
            </a:r>
            <a:endParaRPr lang="zh-CN" altLang="en-US" sz="2000">
              <a:ea typeface="宋体" pitchFamily="2" charset="-122"/>
            </a:endParaRPr>
          </a:p>
          <a:p>
            <a:pPr lvl="3" eaLnBrk="1" hangingPunct="1"/>
            <a:r>
              <a:rPr lang="zh-CN" altLang="en-US" sz="1800">
                <a:ea typeface="宋体" pitchFamily="2" charset="-122"/>
              </a:rPr>
              <a:t>然后修改扩展，允许</a:t>
            </a:r>
            <a:r>
              <a:rPr lang="en-US" altLang="zh-CN" sz="1800">
                <a:ea typeface="宋体" pitchFamily="2" charset="-122"/>
              </a:rPr>
              <a:t>BCA</a:t>
            </a:r>
            <a:r>
              <a:rPr lang="zh-CN" altLang="en-US" sz="1800">
                <a:ea typeface="宋体" pitchFamily="2" charset="-122"/>
              </a:rPr>
              <a:t>给</a:t>
            </a:r>
            <a:r>
              <a:rPr lang="en-US" altLang="zh-CN" sz="1800">
                <a:ea typeface="宋体" pitchFamily="2" charset="-122"/>
              </a:rPr>
              <a:t>CA5</a:t>
            </a:r>
            <a:r>
              <a:rPr lang="zh-CN" altLang="en-US" sz="1800">
                <a:ea typeface="宋体" pitchFamily="2" charset="-122"/>
              </a:rPr>
              <a:t>发证</a:t>
            </a:r>
            <a:endParaRPr lang="zh-CN" altLang="en-US" sz="1800">
              <a:ea typeface="宋体" pitchFamily="2" charset="-122"/>
            </a:endParaRPr>
          </a:p>
        </p:txBody>
      </p:sp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504950" y="4892675"/>
          <a:ext cx="6877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25" name="位图图像" r:id="rId1" imgW="3067050" imgH="876300" progId="PBrush">
                  <p:embed/>
                </p:oleObj>
              </mc:Choice>
              <mc:Fallback>
                <p:oleObj name="位图图像" r:id="rId1" imgW="3067050" imgH="876300" progId="PBrush">
                  <p:embed/>
                  <p:pic>
                    <p:nvPicPr>
                      <p:cNvPr id="0" name="图片 772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892675"/>
                        <a:ext cx="6877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87B63D-D334-4A63-BB67-8A2A21EC7B4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97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Name Constraints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97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Name Constraints</a:t>
            </a:r>
            <a:r>
              <a:rPr lang="zh-CN" altLang="en-US" sz="2800" dirty="0">
                <a:ea typeface="宋体" pitchFamily="2" charset="-122"/>
              </a:rPr>
              <a:t>扩展，有2种形式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允许发证的名字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禁止发证的名字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如果使用“禁止给</a:t>
            </a:r>
            <a:r>
              <a:rPr lang="en-US" altLang="zh-CN" sz="2000" dirty="0">
                <a:ea typeface="宋体" pitchFamily="2" charset="-122"/>
              </a:rPr>
              <a:t>CA2</a:t>
            </a:r>
            <a:r>
              <a:rPr lang="zh-CN" altLang="en-US" sz="2000" dirty="0">
                <a:ea typeface="宋体" pitchFamily="2" charset="-122"/>
              </a:rPr>
              <a:t>发证”，同样有问题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因为</a:t>
            </a:r>
            <a:r>
              <a:rPr lang="en-US" altLang="zh-CN" sz="2000" dirty="0">
                <a:ea typeface="宋体" pitchFamily="2" charset="-122"/>
              </a:rPr>
              <a:t>BCA</a:t>
            </a:r>
            <a:r>
              <a:rPr lang="zh-CN" altLang="en-US" sz="2000" dirty="0">
                <a:ea typeface="宋体" pitchFamily="2" charset="-122"/>
              </a:rPr>
              <a:t>可能会加入</a:t>
            </a:r>
            <a:r>
              <a:rPr lang="en-US" altLang="zh-CN" sz="2000" dirty="0">
                <a:ea typeface="宋体" pitchFamily="2" charset="-122"/>
              </a:rPr>
              <a:t>CA5（CA1</a:t>
            </a:r>
            <a:r>
              <a:rPr lang="zh-CN" altLang="en-US" sz="2000" dirty="0">
                <a:ea typeface="宋体" pitchFamily="2" charset="-122"/>
              </a:rPr>
              <a:t>不想与</a:t>
            </a:r>
            <a:r>
              <a:rPr lang="en-US" altLang="zh-CN" sz="2000" dirty="0">
                <a:ea typeface="宋体" pitchFamily="2" charset="-122"/>
              </a:rPr>
              <a:t>CA5</a:t>
            </a:r>
            <a:r>
              <a:rPr lang="zh-CN" altLang="en-US" sz="2000" dirty="0">
                <a:ea typeface="宋体" pitchFamily="2" charset="-122"/>
              </a:rPr>
              <a:t>互联）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对于</a:t>
            </a:r>
            <a:r>
              <a:rPr lang="en-US" altLang="zh-CN" sz="2400" dirty="0">
                <a:ea typeface="宋体" pitchFamily="2" charset="-122"/>
              </a:rPr>
              <a:t>CA1，</a:t>
            </a:r>
            <a:r>
              <a:rPr lang="zh-CN" altLang="en-US" sz="2400" dirty="0">
                <a:ea typeface="宋体" pitchFamily="2" charset="-122"/>
              </a:rPr>
              <a:t>撤销</a:t>
            </a:r>
            <a:r>
              <a:rPr lang="en-US" altLang="zh-CN" sz="2400" dirty="0">
                <a:ea typeface="宋体" pitchFamily="2" charset="-122"/>
              </a:rPr>
              <a:t>BCA</a:t>
            </a:r>
            <a:r>
              <a:rPr lang="zh-CN" altLang="en-US" sz="2400" dirty="0">
                <a:ea typeface="宋体" pitchFamily="2" charset="-122"/>
              </a:rPr>
              <a:t>交叉证书也比较麻烦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因为是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en-US" altLang="zh-CN" sz="2000" dirty="0">
                <a:ea typeface="宋体" pitchFamily="2" charset="-122"/>
              </a:rPr>
              <a:t>RL，</a:t>
            </a:r>
            <a:r>
              <a:rPr lang="zh-CN" altLang="en-US" sz="2000" dirty="0">
                <a:ea typeface="宋体" pitchFamily="2" charset="-122"/>
              </a:rPr>
              <a:t>通常更新周期较长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1504950" y="4892675"/>
          <a:ext cx="6877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49" name="位图图像" r:id="rId1" imgW="3067050" imgH="876300" progId="PBrush">
                  <p:embed/>
                </p:oleObj>
              </mc:Choice>
              <mc:Fallback>
                <p:oleObj name="位图图像" r:id="rId1" imgW="3067050" imgH="876300" progId="PBrush">
                  <p:embed/>
                  <p:pic>
                    <p:nvPicPr>
                      <p:cNvPr id="0" name="图片 773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892675"/>
                        <a:ext cx="6877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118B2C-9C39-485B-881D-0E44253F1E3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67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间接地进行互联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67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因为在</a:t>
            </a:r>
            <a:r>
              <a:rPr lang="en-US" altLang="zh-CN">
                <a:ea typeface="宋体" pitchFamily="2" charset="-122"/>
              </a:rPr>
              <a:t>BCA</a:t>
            </a:r>
            <a:r>
              <a:rPr lang="zh-CN" altLang="en-US">
                <a:ea typeface="宋体" pitchFamily="2" charset="-122"/>
              </a:rPr>
              <a:t>模型下，是间接地进行互联互通，所以，</a:t>
            </a:r>
            <a:r>
              <a:rPr lang="en-US" altLang="zh-CN">
                <a:ea typeface="宋体" pitchFamily="2" charset="-122"/>
              </a:rPr>
              <a:t>CA1</a:t>
            </a:r>
            <a:r>
              <a:rPr lang="zh-CN" altLang="en-US">
                <a:ea typeface="宋体" pitchFamily="2" charset="-122"/>
              </a:rPr>
              <a:t>无法直接控制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“我的地盘，我不能做主”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如果是网状模型，则</a:t>
            </a:r>
            <a:r>
              <a:rPr lang="en-US" altLang="zh-CN">
                <a:ea typeface="宋体" pitchFamily="2" charset="-122"/>
              </a:rPr>
              <a:t>CA1</a:t>
            </a:r>
            <a:r>
              <a:rPr lang="zh-CN" altLang="en-US">
                <a:ea typeface="宋体" pitchFamily="2" charset="-122"/>
              </a:rPr>
              <a:t>直接与</a:t>
            </a:r>
            <a:r>
              <a:rPr lang="en-US" altLang="zh-CN">
                <a:ea typeface="宋体" pitchFamily="2" charset="-122"/>
              </a:rPr>
              <a:t>CA5</a:t>
            </a:r>
            <a:r>
              <a:rPr lang="zh-CN" altLang="en-US">
                <a:ea typeface="宋体" pitchFamily="2" charset="-122"/>
              </a:rPr>
              <a:t>交叉认证就解决问题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不需要撤销、要多进行一次交叉认证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1752600" y="4964113"/>
          <a:ext cx="66294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73" name="位图图像" r:id="rId1" imgW="3067050" imgH="876300" progId="PBrush">
                  <p:embed/>
                </p:oleObj>
              </mc:Choice>
              <mc:Fallback>
                <p:oleObj name="位图图像" r:id="rId1" imgW="3067050" imgH="876300" progId="PBrush">
                  <p:embed/>
                  <p:pic>
                    <p:nvPicPr>
                      <p:cNvPr id="0" name="图片 774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64113"/>
                        <a:ext cx="66294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44AAA-B16F-4C0D-9FB5-059E7898C4D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6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混合模式信任模型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065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信任模型可能会是混和了多种模型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如下图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1763688" y="2996952"/>
          <a:ext cx="598170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198" name="位图图像" r:id="rId1" imgW="2705100" imgH="1466850" progId="PBrush">
                  <p:embed/>
                </p:oleObj>
              </mc:Choice>
              <mc:Fallback>
                <p:oleObj name="位图图像" r:id="rId1" imgW="2705100" imgH="1466850" progId="PBrush">
                  <p:embed/>
                  <p:pic>
                    <p:nvPicPr>
                      <p:cNvPr id="0" name="图片 775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6952"/>
                        <a:ext cx="598170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0BE51-84C4-4303-908B-4A35C54B600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经过我们上面的分析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事实上，各种信任模型，都有着不同的优点与缺点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现实情况呢？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不讨论单根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情况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现实中不存在单根</a:t>
            </a:r>
            <a:r>
              <a:rPr lang="en-US" altLang="zh-CN">
                <a:ea typeface="宋体" pitchFamily="2" charset="-122"/>
              </a:rPr>
              <a:t>CA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6F6A8-913F-4B71-9DC5-A5799C43B26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美联邦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Federal Bridge Certification Authority</a:t>
            </a:r>
            <a:endParaRPr lang="en-US" altLang="zh-CN" sz="28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联邦桥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计划</a:t>
            </a:r>
            <a:endParaRPr lang="zh-CN" altLang="en-US" sz="24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1994年10月成立了</a:t>
            </a:r>
            <a:r>
              <a:rPr lang="en-US" altLang="zh-CN" sz="2400">
                <a:ea typeface="宋体" pitchFamily="2" charset="-122"/>
              </a:rPr>
              <a:t>PKI Technical Working Group，</a:t>
            </a:r>
            <a:r>
              <a:rPr lang="zh-CN" altLang="en-US" sz="2400">
                <a:ea typeface="宋体" pitchFamily="2" charset="-122"/>
              </a:rPr>
              <a:t>主持联邦桥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的建设</a:t>
            </a:r>
            <a:endParaRPr lang="zh-CN" altLang="en-US" sz="240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PKI-TWG</a:t>
            </a:r>
            <a:r>
              <a:rPr lang="zh-CN" altLang="en-US" sz="2000">
                <a:ea typeface="宋体" pitchFamily="2" charset="-122"/>
              </a:rPr>
              <a:t>由</a:t>
            </a:r>
            <a:r>
              <a:rPr lang="en-US" altLang="zh-CN" sz="2000">
                <a:ea typeface="宋体" pitchFamily="2" charset="-122"/>
              </a:rPr>
              <a:t>NIST</a:t>
            </a:r>
            <a:r>
              <a:rPr lang="zh-CN" altLang="en-US" sz="2000">
                <a:ea typeface="宋体" pitchFamily="2" charset="-122"/>
              </a:rPr>
              <a:t>领导</a:t>
            </a:r>
            <a:endParaRPr lang="zh-CN" altLang="en-US" sz="200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制定了5级</a:t>
            </a:r>
            <a:r>
              <a:rPr lang="en-US" altLang="zh-CN" sz="2000">
                <a:ea typeface="宋体" pitchFamily="2" charset="-122"/>
              </a:rPr>
              <a:t>CP</a:t>
            </a:r>
            <a:endParaRPr lang="en-US" altLang="zh-CN" sz="200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Rudimentary－2.16.840.1.101.3.2.1.3.1</a:t>
            </a:r>
            <a:endParaRPr lang="en-US" altLang="zh-CN" sz="180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Basic－2.16.840.1.101.3.2.1.3.2</a:t>
            </a:r>
            <a:endParaRPr lang="en-US" altLang="zh-CN" sz="180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Medium－2.16.840.1.101.3.2.1.3.3</a:t>
            </a:r>
            <a:endParaRPr lang="en-US" altLang="zh-CN" sz="180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High－2.16.840.1.101.3.2.1.3.4</a:t>
            </a:r>
            <a:endParaRPr lang="en-US" altLang="zh-CN" sz="180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Test－2.16.840.1.101.3.2.1.3.5</a:t>
            </a:r>
            <a:endParaRPr lang="en-US" altLang="zh-CN" sz="18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http://www.cio.gov/fpkipa</a:t>
            </a: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E0510-557C-445B-8724-D27EA61D6E6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各种标准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除了建立桥</a:t>
            </a:r>
            <a:r>
              <a:rPr lang="en-US" altLang="zh-CN" sz="2800">
                <a:ea typeface="宋体" pitchFamily="2" charset="-122"/>
              </a:rPr>
              <a:t>CA，PKI-TWG</a:t>
            </a:r>
            <a:r>
              <a:rPr lang="zh-CN" altLang="en-US" sz="2800">
                <a:ea typeface="宋体" pitchFamily="2" charset="-122"/>
              </a:rPr>
              <a:t>还制定了各种标准，对美国的</a:t>
            </a:r>
            <a:r>
              <a:rPr lang="en-US" altLang="zh-CN" sz="2800">
                <a:ea typeface="宋体" pitchFamily="2" charset="-122"/>
              </a:rPr>
              <a:t>PKI</a:t>
            </a:r>
            <a:r>
              <a:rPr lang="zh-CN" altLang="en-US" sz="2800">
                <a:ea typeface="宋体" pitchFamily="2" charset="-122"/>
              </a:rPr>
              <a:t>建设进行了规范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因为在互联互操作中，除了信任模型，还有其他的问题，等可能影响到互操作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证书格式、</a:t>
            </a:r>
            <a:r>
              <a:rPr lang="en-US" altLang="zh-CN" sz="2000">
                <a:ea typeface="宋体" pitchFamily="2" charset="-122"/>
              </a:rPr>
              <a:t>CRL</a:t>
            </a:r>
            <a:r>
              <a:rPr lang="zh-CN" altLang="en-US" sz="2000">
                <a:ea typeface="宋体" pitchFamily="2" charset="-122"/>
              </a:rPr>
              <a:t>格式</a:t>
            </a:r>
            <a:endParaRPr lang="zh-CN" altLang="en-US" sz="2000">
              <a:ea typeface="宋体" pitchFamily="2" charset="-122"/>
            </a:endParaRP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DN</a:t>
            </a:r>
            <a:r>
              <a:rPr lang="zh-CN" altLang="en-US" sz="2000">
                <a:ea typeface="宋体" pitchFamily="2" charset="-122"/>
              </a:rPr>
              <a:t>命名/编码（</a:t>
            </a:r>
            <a:r>
              <a:rPr lang="en-US" altLang="zh-CN" sz="2000">
                <a:ea typeface="宋体" pitchFamily="2" charset="-122"/>
              </a:rPr>
              <a:t>UTF8/ASCII/Unicode</a:t>
            </a:r>
            <a:r>
              <a:rPr lang="zh-CN" altLang="en-US" sz="2000">
                <a:ea typeface="宋体" pitchFamily="2" charset="-122"/>
              </a:rPr>
              <a:t>等）</a:t>
            </a:r>
            <a:endParaRPr lang="zh-CN" altLang="en-US" sz="20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时间表示</a:t>
            </a:r>
            <a:endParaRPr lang="zh-CN" altLang="en-US" sz="20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资料库方式</a:t>
            </a:r>
            <a:endParaRPr lang="zh-CN" altLang="en-US" sz="2000">
              <a:ea typeface="宋体" pitchFamily="2" charset="-122"/>
            </a:endParaRPr>
          </a:p>
          <a:p>
            <a:pPr lvl="3" eaLnBrk="1" hangingPunct="1"/>
            <a:r>
              <a:rPr lang="en-US" altLang="zh-CN" sz="1800">
                <a:ea typeface="宋体" pitchFamily="2" charset="-122"/>
              </a:rPr>
              <a:t>X.500</a:t>
            </a:r>
            <a:r>
              <a:rPr lang="zh-CN" altLang="en-US" sz="1800">
                <a:ea typeface="宋体" pitchFamily="2" charset="-122"/>
              </a:rPr>
              <a:t>的</a:t>
            </a:r>
            <a:r>
              <a:rPr lang="en-US" altLang="zh-CN" sz="1800">
                <a:ea typeface="宋体" pitchFamily="2" charset="-122"/>
              </a:rPr>
              <a:t>Object Class/Schema/Attribute</a:t>
            </a:r>
            <a:r>
              <a:rPr lang="zh-CN" altLang="en-US" sz="1800">
                <a:ea typeface="宋体" pitchFamily="2" charset="-122"/>
              </a:rPr>
              <a:t>等等</a:t>
            </a:r>
            <a:endParaRPr lang="zh-CN" altLang="en-US" sz="1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影响到互操作，也就是意味着信任不能顺利地传递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9E49D-BF10-4D53-9C58-FEB2194C3EA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欧洲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使用了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列表方式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欧洲各国之间的关系更为独立，统一的证书策略不容易制定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欧洲桥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EBCA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策略映射，操作起来也会存在困难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每个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都希望自己映射到最高级的策略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9A3DF-CE77-4249-B8CD-6EA0CA1F3F9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澳大利亚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使用了</a:t>
            </a:r>
            <a:r>
              <a:rPr lang="en-US" altLang="zh-CN" dirty="0">
                <a:ea typeface="宋体" pitchFamily="2" charset="-122"/>
              </a:rPr>
              <a:t>ACA</a:t>
            </a:r>
            <a:r>
              <a:rPr lang="zh-CN" altLang="en-US" dirty="0">
                <a:ea typeface="宋体" pitchFamily="2" charset="-122"/>
              </a:rPr>
              <a:t>方式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Australian Government Gatekeeper</a:t>
            </a:r>
            <a:r>
              <a:rPr lang="zh-CN" altLang="en-US" dirty="0">
                <a:ea typeface="宋体" pitchFamily="2" charset="-122"/>
              </a:rPr>
              <a:t>项目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/>
              <a:t>The Gatekeeper PKI Framework states Australian Government agencies must only use digital keys and certificates issued by a Gatekeeper-accredited organization for PKI authentication.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证书请求消息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75333" y="1737361"/>
            <a:ext cx="7491427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/>
              <a:t>CertReqMessages</a:t>
            </a:r>
            <a:r>
              <a:rPr lang="en-US" altLang="zh-CN" sz="1600" dirty="0"/>
              <a:t> ::= SEQUENCE SIZE (1..MAX) OF </a:t>
            </a:r>
            <a:r>
              <a:rPr lang="en-US" altLang="zh-CN" sz="1600" dirty="0" err="1"/>
              <a:t>CertReqMsg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CertReqMsg</a:t>
            </a:r>
            <a:r>
              <a:rPr lang="en-US" altLang="zh-CN" sz="1600" dirty="0"/>
              <a:t> ::= SEQUENCE 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certReq</a:t>
            </a:r>
            <a:r>
              <a:rPr lang="en-US" altLang="zh-CN" sz="1600" dirty="0"/>
              <a:t>  	</a:t>
            </a:r>
            <a:r>
              <a:rPr lang="en-US" altLang="zh-CN" sz="1600" dirty="0" err="1"/>
              <a:t>CertRequest</a:t>
            </a:r>
            <a:r>
              <a:rPr lang="en-US" altLang="zh-CN" sz="1600" dirty="0"/>
              <a:t>,</a:t>
            </a:r>
            <a:endParaRPr lang="en-US" altLang="zh-CN" sz="1600" dirty="0"/>
          </a:p>
          <a:p>
            <a:r>
              <a:rPr lang="en-US" altLang="zh-CN" sz="1600" dirty="0"/>
              <a:t>    pop       		</a:t>
            </a:r>
            <a:r>
              <a:rPr lang="en-US" altLang="zh-CN" sz="1600" dirty="0" err="1"/>
              <a:t>ProofOfPossession</a:t>
            </a:r>
            <a:r>
              <a:rPr lang="en-US" altLang="zh-CN" sz="1600" dirty="0"/>
              <a:t>  OPTIONAL,-- content depends upon key type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regInfo</a:t>
            </a:r>
            <a:r>
              <a:rPr lang="en-US" altLang="zh-CN" sz="1600" dirty="0"/>
              <a:t>  		SEQUENCE SIZE(1..MAX) OF </a:t>
            </a:r>
            <a:r>
              <a:rPr lang="en-US" altLang="zh-CN" sz="1600" dirty="0" err="1"/>
              <a:t>AttributeTypeAndValue</a:t>
            </a:r>
            <a:r>
              <a:rPr lang="en-US" altLang="zh-CN" sz="1600" dirty="0"/>
              <a:t> OPTIONAL }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CertTemplate</a:t>
            </a:r>
            <a:r>
              <a:rPr lang="en-US" altLang="zh-CN" sz="1600" dirty="0"/>
              <a:t> ::= SEQUENCE {</a:t>
            </a:r>
            <a:endParaRPr lang="en-US" altLang="zh-CN" sz="1600" dirty="0"/>
          </a:p>
          <a:p>
            <a:r>
              <a:rPr lang="en-US" altLang="zh-CN" sz="1600" dirty="0"/>
              <a:t>    version      	[0] Version               	OPTIONAL,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serialNumber</a:t>
            </a:r>
            <a:r>
              <a:rPr lang="en-US" altLang="zh-CN" sz="1600" dirty="0"/>
              <a:t> 	[1] INTEGER              	OPTIONAL,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signingAlg</a:t>
            </a:r>
            <a:r>
              <a:rPr lang="en-US" altLang="zh-CN" sz="1600" dirty="0"/>
              <a:t>   	[2] </a:t>
            </a:r>
            <a:r>
              <a:rPr lang="en-US" altLang="zh-CN" sz="1600" dirty="0" err="1"/>
              <a:t>AlgorithmIdentifier</a:t>
            </a:r>
            <a:r>
              <a:rPr lang="en-US" altLang="zh-CN" sz="1600" dirty="0"/>
              <a:t> 	OPTIONAL,</a:t>
            </a:r>
            <a:endParaRPr lang="en-US" altLang="zh-CN" sz="1600" dirty="0"/>
          </a:p>
          <a:p>
            <a:r>
              <a:rPr lang="en-US" altLang="zh-CN" sz="1600" dirty="0"/>
              <a:t>    issuer       	[3] Name                  	OPTIONAL,</a:t>
            </a:r>
            <a:endParaRPr lang="en-US" altLang="zh-CN" sz="1600" dirty="0"/>
          </a:p>
          <a:p>
            <a:r>
              <a:rPr lang="en-US" altLang="zh-CN" sz="1600" dirty="0"/>
              <a:t>    validity     	[4] </a:t>
            </a:r>
            <a:r>
              <a:rPr lang="en-US" altLang="zh-CN" sz="1600" dirty="0" err="1"/>
              <a:t>OptionalValidity</a:t>
            </a:r>
            <a:r>
              <a:rPr lang="en-US" altLang="zh-CN" sz="1600" dirty="0"/>
              <a:t>      OPTIONAL,</a:t>
            </a:r>
            <a:endParaRPr lang="en-US" altLang="zh-CN" sz="1600" dirty="0"/>
          </a:p>
          <a:p>
            <a:r>
              <a:rPr lang="en-US" altLang="zh-CN" sz="1600" dirty="0"/>
              <a:t>    subject      	[5] Name                  	OPTIONAL,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publicKey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[6] SubjectPublicKeyInfo OPTIONAL,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issuerUID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[7] UniqueIdentifier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OPTIONAL,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subjectUID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[8] UniqueIdentifier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OPTIONAL,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extensions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[9] Extensions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	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OPTIONAL }</a:t>
            </a:r>
            <a:r>
              <a:rPr lang="zh-CN" altLang="zh-CN" sz="900" dirty="0"/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76B92-D31D-473C-AB38-3E27200AA74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中国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国家密码管理局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建设了“国家信任源根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中心”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/>
              <a:t> </a:t>
            </a:r>
            <a:r>
              <a:rPr lang="en-US" altLang="zh-CN" u="sng" dirty="0">
                <a:hlinkClick r:id="rId1"/>
              </a:rPr>
              <a:t>http://www.rootca.gov.cn/rootcert.jsp</a:t>
            </a:r>
            <a:r>
              <a:rPr lang="en-US" altLang="zh-CN" dirty="0"/>
              <a:t> 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给通过认证的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签发了证书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注意：这些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也有自己的根证书、也有自己的</a:t>
            </a:r>
            <a:r>
              <a:rPr lang="en-US" altLang="zh-CN" dirty="0">
                <a:ea typeface="宋体" pitchFamily="2" charset="-122"/>
              </a:rPr>
              <a:t>CP/CPS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不能认为是严格的层次结构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很类似于</a:t>
            </a:r>
            <a:r>
              <a:rPr lang="en-US" altLang="zh-CN" dirty="0">
                <a:ea typeface="宋体" pitchFamily="2" charset="-122"/>
              </a:rPr>
              <a:t>Accreditation Certificate</a:t>
            </a:r>
            <a:r>
              <a:rPr lang="zh-CN" altLang="en-US" dirty="0">
                <a:ea typeface="宋体" pitchFamily="2" charset="-122"/>
              </a:rPr>
              <a:t>方式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19672" y="5212345"/>
          <a:ext cx="1944216" cy="85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84" name="包装程序外壳对象" showAsIcon="1" r:id="rId2" imgW="1152525" imgH="523875" progId="Package">
                  <p:embed/>
                </p:oleObj>
              </mc:Choice>
              <mc:Fallback>
                <p:oleObj name="包装程序外壳对象" showAsIcon="1" r:id="rId2" imgW="1152525" imgH="523875" progId="Package">
                  <p:embed/>
                  <p:pic>
                    <p:nvPicPr>
                      <p:cNvPr id="0" name="图片 7823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672" y="5212345"/>
                        <a:ext cx="1944216" cy="85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76055" y="5212345"/>
          <a:ext cx="1637217" cy="85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85" name="包装程序外壳对象" showAsIcon="1" r:id="rId4" imgW="962025" imgH="523875" progId="Package">
                  <p:embed/>
                </p:oleObj>
              </mc:Choice>
              <mc:Fallback>
                <p:oleObj name="包装程序外壳对象" showAsIcon="1" r:id="rId4" imgW="962025" imgH="523875" progId="Package">
                  <p:embed/>
                  <p:pic>
                    <p:nvPicPr>
                      <p:cNvPr id="0" name="图片 7823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5" y="5212345"/>
                        <a:ext cx="1637217" cy="85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CA Accreditation</a:t>
            </a: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CA</a:t>
            </a:r>
            <a:r>
              <a:rPr lang="zh-CN" altLang="en-US" dirty="0"/>
              <a:t>公司的资格审查</a:t>
            </a:r>
            <a:endParaRPr lang="zh-CN" altLang="en-US" dirty="0"/>
          </a:p>
          <a:p>
            <a:pPr lvl="1"/>
            <a:r>
              <a:rPr lang="zh-CN" altLang="en-US" dirty="0"/>
              <a:t>评判其是否达到一定的资质</a:t>
            </a:r>
            <a:endParaRPr lang="zh-CN" altLang="en-US" dirty="0"/>
          </a:p>
          <a:p>
            <a:pPr lvl="1"/>
            <a:r>
              <a:rPr lang="zh-CN" altLang="en-US" dirty="0"/>
              <a:t>例如，著名的</a:t>
            </a:r>
            <a:r>
              <a:rPr lang="en-US" altLang="zh-CN" dirty="0" err="1"/>
              <a:t>WebTrust</a:t>
            </a:r>
            <a:endParaRPr lang="en-US" altLang="zh-CN" dirty="0"/>
          </a:p>
          <a:p>
            <a:r>
              <a:rPr lang="en-US" altLang="zh-CN" dirty="0"/>
              <a:t>Trust Assurance</a:t>
            </a:r>
            <a:endParaRPr lang="en-US" altLang="zh-CN" dirty="0"/>
          </a:p>
          <a:p>
            <a:pPr lvl="1"/>
            <a:r>
              <a:rPr lang="en-US" altLang="zh-CN" dirty="0"/>
              <a:t>CA</a:t>
            </a:r>
            <a:r>
              <a:rPr lang="zh-CN" altLang="en-US" dirty="0"/>
              <a:t>公司作为</a:t>
            </a:r>
            <a:r>
              <a:rPr lang="en-US" altLang="zh-CN" dirty="0"/>
              <a:t>TTP</a:t>
            </a:r>
            <a:r>
              <a:rPr lang="zh-CN" altLang="en-US" dirty="0"/>
              <a:t>，依赖方对其的</a:t>
            </a:r>
            <a:r>
              <a:rPr lang="en-US" altLang="zh-CN" dirty="0"/>
              <a:t>Trust</a:t>
            </a:r>
            <a:r>
              <a:rPr lang="zh-CN" altLang="en-US" dirty="0"/>
              <a:t>的</a:t>
            </a:r>
            <a:r>
              <a:rPr lang="en-US" altLang="zh-CN" dirty="0"/>
              <a:t>Assurance</a:t>
            </a:r>
            <a:r>
              <a:rPr lang="zh-CN" altLang="en-US" dirty="0"/>
              <a:t>程度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对比</a:t>
            </a:r>
            <a:r>
              <a:rPr lang="en-US" altLang="zh-CN"/>
              <a:t>CA Accreditation</a:t>
            </a:r>
            <a:r>
              <a:rPr lang="zh-CN" altLang="en-US"/>
              <a:t>和证书策略</a:t>
            </a:r>
            <a:endParaRPr lang="zh-CN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/>
              <a:t>让我们回忆</a:t>
            </a:r>
            <a:r>
              <a:rPr lang="en-US" altLang="zh-CN" sz="2800" dirty="0"/>
              <a:t>CP</a:t>
            </a:r>
            <a:r>
              <a:rPr lang="zh-CN" altLang="en-US" sz="2800" dirty="0"/>
              <a:t>的使用过程</a:t>
            </a:r>
            <a:endParaRPr lang="zh-CN" altLang="en-US" sz="2800" dirty="0"/>
          </a:p>
          <a:p>
            <a:pPr lvl="1"/>
            <a:r>
              <a:rPr lang="zh-CN" altLang="en-US" sz="2300" dirty="0"/>
              <a:t>制定证书策略</a:t>
            </a:r>
            <a:endParaRPr lang="zh-CN" altLang="en-US" sz="2300" dirty="0"/>
          </a:p>
          <a:p>
            <a:pPr lvl="1"/>
            <a:r>
              <a:rPr lang="en-US" altLang="zh-CN" sz="2300" dirty="0"/>
              <a:t>CA</a:t>
            </a:r>
            <a:r>
              <a:rPr lang="zh-CN" altLang="en-US" sz="2300" dirty="0"/>
              <a:t>公司选择某些证书策略来实现，做</a:t>
            </a:r>
            <a:r>
              <a:rPr lang="en-US" altLang="zh-CN" sz="2300" dirty="0"/>
              <a:t>CPS</a:t>
            </a:r>
            <a:endParaRPr lang="en-US" altLang="zh-CN" sz="2300" dirty="0"/>
          </a:p>
          <a:p>
            <a:pPr lvl="1"/>
            <a:r>
              <a:rPr lang="zh-CN" altLang="en-US" sz="2300" dirty="0"/>
              <a:t>第三方机构进行检查</a:t>
            </a:r>
            <a:endParaRPr lang="zh-CN" altLang="en-US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/>
              <a:t>对比</a:t>
            </a:r>
            <a:endParaRPr lang="zh-CN" altLang="en-US" sz="2800" dirty="0"/>
          </a:p>
          <a:p>
            <a:pPr lvl="1"/>
            <a:r>
              <a:rPr lang="en-US" altLang="zh-CN" sz="2300" dirty="0"/>
              <a:t>CA Accreditation</a:t>
            </a:r>
            <a:r>
              <a:rPr lang="zh-CN" altLang="en-US" sz="2300" dirty="0"/>
              <a:t>的审查规则</a:t>
            </a:r>
            <a:endParaRPr lang="zh-CN" altLang="en-US" sz="2300" dirty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zh-CN" altLang="en-US" sz="2100" dirty="0"/>
              <a:t>类似于证书策略中的各种安全要求</a:t>
            </a:r>
            <a:endParaRPr lang="zh-CN" altLang="en-US" sz="2100" dirty="0"/>
          </a:p>
          <a:p>
            <a:pPr lvl="1"/>
            <a:r>
              <a:rPr lang="en-US" altLang="zh-CN" sz="2300" dirty="0"/>
              <a:t>CA</a:t>
            </a:r>
            <a:r>
              <a:rPr lang="zh-CN" altLang="en-US" sz="2300" dirty="0"/>
              <a:t>公司为了通过审查，各种准备工作、系统改造等等</a:t>
            </a:r>
            <a:endParaRPr lang="zh-CN" altLang="en-US" sz="2300" dirty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zh-CN" altLang="en-US" sz="2100" dirty="0"/>
              <a:t>类似于</a:t>
            </a:r>
            <a:r>
              <a:rPr lang="en-US" altLang="zh-CN" sz="2100" dirty="0"/>
              <a:t>CPS</a:t>
            </a:r>
            <a:r>
              <a:rPr lang="zh-CN" altLang="en-US" sz="2100" dirty="0"/>
              <a:t>、以及</a:t>
            </a:r>
            <a:r>
              <a:rPr lang="en-US" altLang="zh-CN" sz="2100" dirty="0"/>
              <a:t>CA</a:t>
            </a:r>
            <a:r>
              <a:rPr lang="zh-CN" altLang="en-US" sz="2100" dirty="0"/>
              <a:t>公司的日常运营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 Accreditation</a:t>
            </a:r>
            <a:r>
              <a:rPr lang="zh-CN" altLang="en-US"/>
              <a:t>的作用</a:t>
            </a: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853497" cy="46076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400" dirty="0"/>
              <a:t>给用户</a:t>
            </a:r>
            <a:r>
              <a:rPr lang="en-US" altLang="zh-CN" sz="2400" dirty="0"/>
              <a:t>/</a:t>
            </a:r>
            <a:r>
              <a:rPr lang="zh-CN" altLang="en-US" sz="2400" dirty="0"/>
              <a:t>依赖方指导，选择可靠的</a:t>
            </a:r>
            <a:r>
              <a:rPr lang="en-US" altLang="zh-CN" sz="2400" dirty="0"/>
              <a:t>CA</a:t>
            </a:r>
            <a:r>
              <a:rPr lang="zh-CN" altLang="en-US" sz="2400" dirty="0"/>
              <a:t>公司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方便用户使用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400" dirty="0"/>
              <a:t>使得</a:t>
            </a:r>
            <a:r>
              <a:rPr lang="en-US" altLang="zh-CN" sz="2400" dirty="0"/>
              <a:t>CA</a:t>
            </a:r>
            <a:r>
              <a:rPr lang="zh-CN" altLang="en-US" sz="2400" dirty="0"/>
              <a:t>公司能够为更多的用户所接受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扩大应用范围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CN" sz="2400" dirty="0"/>
              <a:t>CA Accreditation</a:t>
            </a:r>
            <a:r>
              <a:rPr lang="zh-CN" altLang="en-US" sz="2400" dirty="0"/>
              <a:t>本身就可以视为监管行为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便于监管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400" dirty="0"/>
              <a:t>一般</a:t>
            </a:r>
            <a:r>
              <a:rPr lang="en-US" altLang="zh-CN" sz="2400" dirty="0"/>
              <a:t>CA Accreditation</a:t>
            </a:r>
            <a:r>
              <a:rPr lang="zh-CN" altLang="en-US" sz="2400" dirty="0"/>
              <a:t>也不是针对特定的应用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适合于长期业务发展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400" dirty="0"/>
              <a:t>给出了合适的安全需求条件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促进互操作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 Accreditation</a:t>
            </a:r>
            <a:endParaRPr lang="zh-CN" alt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/>
              <a:t>同一个</a:t>
            </a:r>
            <a:r>
              <a:rPr lang="en-US" altLang="zh-CN" sz="2800" dirty="0"/>
              <a:t>CA Accreditation</a:t>
            </a:r>
            <a:r>
              <a:rPr lang="zh-CN" altLang="en-US" sz="2800" dirty="0"/>
              <a:t>不分级</a:t>
            </a:r>
            <a:endParaRPr lang="zh-CN" altLang="en-US" sz="2800" dirty="0"/>
          </a:p>
          <a:p>
            <a:pPr lvl="1"/>
            <a:r>
              <a:rPr lang="zh-CN" altLang="en-US" sz="2300" dirty="0"/>
              <a:t>例如，对于</a:t>
            </a:r>
            <a:r>
              <a:rPr lang="en-US" altLang="zh-CN" sz="2300" dirty="0" err="1"/>
              <a:t>WebTrust</a:t>
            </a:r>
            <a:r>
              <a:rPr lang="zh-CN" altLang="en-US" sz="2300" dirty="0"/>
              <a:t>而已，只有过与不过、没有</a:t>
            </a:r>
            <a:r>
              <a:rPr lang="en-US" altLang="zh-CN" sz="2300" dirty="0" err="1"/>
              <a:t>WebTrust</a:t>
            </a:r>
            <a:r>
              <a:rPr lang="en-US" altLang="zh-CN" sz="2300" dirty="0"/>
              <a:t> 1</a:t>
            </a:r>
            <a:r>
              <a:rPr lang="zh-CN" altLang="en-US" sz="2300" dirty="0"/>
              <a:t>级、</a:t>
            </a:r>
            <a:r>
              <a:rPr lang="en-US" altLang="zh-CN" sz="2300" dirty="0" err="1"/>
              <a:t>WebTrust</a:t>
            </a:r>
            <a:r>
              <a:rPr lang="en-US" altLang="zh-CN" sz="2300" dirty="0"/>
              <a:t> 2</a:t>
            </a:r>
            <a:r>
              <a:rPr lang="zh-CN" altLang="en-US" sz="2300" dirty="0"/>
              <a:t>级</a:t>
            </a:r>
            <a:endParaRPr lang="zh-CN" altLang="en-US" sz="23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/>
              <a:t>但是，当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CA Accreditation</a:t>
            </a:r>
            <a:r>
              <a:rPr lang="zh-CN" altLang="en-US" sz="2800" dirty="0"/>
              <a:t>在一起的时候，就会有一定程度的级别体现</a:t>
            </a:r>
            <a:endParaRPr lang="zh-CN" altLang="en-US" sz="2800" dirty="0"/>
          </a:p>
          <a:p>
            <a:pPr lvl="1"/>
            <a:r>
              <a:rPr lang="zh-CN" altLang="en-US" sz="2300" dirty="0"/>
              <a:t>某一个</a:t>
            </a:r>
            <a:r>
              <a:rPr lang="en-US" altLang="zh-CN" sz="2300" dirty="0"/>
              <a:t>CA Accreditation</a:t>
            </a:r>
            <a:r>
              <a:rPr lang="zh-CN" altLang="en-US" sz="2300" dirty="0"/>
              <a:t>比另一个更难通过</a:t>
            </a: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C:\Users\FYD\Desktop\Adobe1.jpgAdob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4096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CA Accreditation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Adobe Approved Trust List(AATL)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charset="-122"/>
              </a:rPr>
              <a:t>Adobe AATL计划</a:t>
            </a:r>
            <a:endParaRPr lang="zh-CN" altLang="en-US">
              <a:latin typeface="微软雅黑" charset="-122"/>
            </a:endParaRPr>
          </a:p>
        </p:txBody>
      </p:sp>
      <p:sp>
        <p:nvSpPr>
          <p:cNvPr id="1741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3B43E300-A0E4-40E5-8B85-3465D5B47B96}" type="slidenum">
              <a:rPr lang="zh-CN" altLang="en-US">
                <a:solidFill>
                  <a:srgbClr val="808080"/>
                </a:solidFill>
              </a:rPr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7412" name="文本框 5"/>
          <p:cNvSpPr txBox="1">
            <a:spLocks noChangeArrowheads="1"/>
          </p:cNvSpPr>
          <p:nvPr/>
        </p:nvSpPr>
        <p:spPr bwMode="auto">
          <a:xfrm>
            <a:off x="683568" y="1844824"/>
            <a:ext cx="7490222" cy="430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1400" dirty="0">
                <a:latin typeface="微软雅黑" charset="-122"/>
              </a:rPr>
              <a:t>对证书的要求</a:t>
            </a:r>
            <a:endParaRPr lang="zh-CN" altLang="en-US" sz="1400" dirty="0">
              <a:latin typeface="微软雅黑" charset="-122"/>
            </a:endParaRPr>
          </a:p>
          <a:p>
            <a:pPr lvl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微软雅黑" charset="-122"/>
              </a:rPr>
              <a:t>End-Entity Certificates</a:t>
            </a:r>
            <a:endParaRPr lang="en-US" altLang="zh-CN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-122"/>
              </a:rPr>
              <a:t>格式：</a:t>
            </a:r>
            <a:r>
              <a:rPr lang="en-US" altLang="zh-CN" sz="1400" dirty="0">
                <a:latin typeface="微软雅黑" charset="-122"/>
              </a:rPr>
              <a:t>X.509 v.3</a:t>
            </a:r>
            <a:r>
              <a:rPr lang="zh-CN" altLang="en-US" sz="1400" dirty="0">
                <a:latin typeface="微软雅黑" charset="-122"/>
              </a:rPr>
              <a:t>，符合</a:t>
            </a:r>
            <a:r>
              <a:rPr lang="en-US" altLang="zh-CN" sz="1400" dirty="0">
                <a:latin typeface="微软雅黑" charset="-122"/>
              </a:rPr>
              <a:t>RFC 5280</a:t>
            </a:r>
            <a:endParaRPr lang="en-US" altLang="zh-CN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-122"/>
              </a:rPr>
              <a:t>包含</a:t>
            </a:r>
            <a:r>
              <a:rPr lang="en-US" altLang="zh-CN" sz="1400" dirty="0" err="1">
                <a:latin typeface="微软雅黑" charset="-122"/>
              </a:rPr>
              <a:t>KeyUsage</a:t>
            </a:r>
            <a:r>
              <a:rPr lang="zh-CN" altLang="en-US" sz="1400" dirty="0">
                <a:latin typeface="微软雅黑" charset="-122"/>
              </a:rPr>
              <a:t>和</a:t>
            </a:r>
            <a:r>
              <a:rPr lang="en-US" altLang="zh-CN" sz="1400" dirty="0">
                <a:latin typeface="微软雅黑" charset="-122"/>
              </a:rPr>
              <a:t>Extended Key Usage</a:t>
            </a:r>
            <a:r>
              <a:rPr lang="zh-CN" altLang="en-US" sz="1400" dirty="0">
                <a:latin typeface="微软雅黑" charset="-122"/>
              </a:rPr>
              <a:t>扩展组合</a:t>
            </a:r>
            <a:endParaRPr lang="zh-CN" altLang="en-US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-122"/>
              </a:rPr>
              <a:t>密钥的生成、长度和存储以及</a:t>
            </a:r>
            <a:r>
              <a:rPr lang="zh-CN" altLang="en-US" sz="1600" dirty="0">
                <a:latin typeface="微软雅黑" charset="-122"/>
              </a:rPr>
              <a:t>算法</a:t>
            </a:r>
            <a:r>
              <a:rPr lang="zh-CN" altLang="en-US" sz="1400" dirty="0">
                <a:latin typeface="微软雅黑" charset="-122"/>
              </a:rPr>
              <a:t>的要求</a:t>
            </a:r>
            <a:endParaRPr lang="zh-CN" altLang="en-US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微软雅黑" charset="-122"/>
              </a:rPr>
              <a:t>······</a:t>
            </a:r>
            <a:endParaRPr lang="en-US" altLang="zh-CN" sz="1400" dirty="0">
              <a:latin typeface="微软雅黑" charset="-122"/>
            </a:endParaRPr>
          </a:p>
          <a:p>
            <a:pPr lvl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微软雅黑" charset="-122"/>
              </a:rPr>
              <a:t>Issuing CA Certificates</a:t>
            </a:r>
            <a:endParaRPr lang="en-US" altLang="zh-CN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微软雅黑" charset="-122"/>
              </a:rPr>
              <a:t>Subject Name</a:t>
            </a:r>
            <a:r>
              <a:rPr lang="zh-CN" altLang="en-US" sz="1400" dirty="0">
                <a:latin typeface="微软雅黑" charset="-122"/>
              </a:rPr>
              <a:t>必须包含</a:t>
            </a:r>
            <a:r>
              <a:rPr lang="en-US" altLang="zh-CN" sz="1400" dirty="0" err="1">
                <a:latin typeface="微软雅黑" charset="-122"/>
              </a:rPr>
              <a:t>organizationName</a:t>
            </a:r>
            <a:r>
              <a:rPr lang="zh-CN" altLang="en-US" sz="1400" dirty="0">
                <a:latin typeface="微软雅黑" charset="-122"/>
              </a:rPr>
              <a:t>属性</a:t>
            </a:r>
            <a:endParaRPr lang="zh-CN" altLang="en-US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-122"/>
              </a:rPr>
              <a:t>在一种不可导出和复制的介质中提供证书生成和密钥对的保护</a:t>
            </a:r>
            <a:endParaRPr lang="en-US" altLang="zh-CN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-122"/>
              </a:rPr>
              <a:t>对于安全问题的及时报告以及对于对于吊销状态及时查询</a:t>
            </a:r>
            <a:endParaRPr lang="zh-CN" altLang="en-US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-122"/>
              </a:rPr>
              <a:t>密钥长度和算法的要求</a:t>
            </a:r>
            <a:endParaRPr lang="zh-CN" altLang="en-US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微软雅黑" charset="-122"/>
              </a:rPr>
              <a:t>CA</a:t>
            </a:r>
            <a:r>
              <a:rPr lang="zh-CN" altLang="en-US" sz="1400" dirty="0">
                <a:latin typeface="微软雅黑" charset="-122"/>
              </a:rPr>
              <a:t>安全控制要求</a:t>
            </a:r>
            <a:endParaRPr lang="zh-CN" altLang="en-US" sz="14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latin typeface="微软雅黑" charset="-122"/>
              </a:rPr>
              <a:t>······</a:t>
            </a:r>
            <a:endParaRPr lang="en-US" altLang="zh-CN" sz="1400" dirty="0">
              <a:latin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charset="-122"/>
              </a:rPr>
              <a:t>Adobe AATL计划</a:t>
            </a:r>
            <a:endParaRPr lang="zh-CN" altLang="en-US">
              <a:latin typeface="微软雅黑" charset="-122"/>
            </a:endParaRPr>
          </a:p>
        </p:txBody>
      </p:sp>
      <p:sp>
        <p:nvSpPr>
          <p:cNvPr id="1945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81C84901-8FC9-464D-9316-7174D5EA994F}" type="slidenum">
              <a:rPr lang="zh-CN" altLang="en-US">
                <a:solidFill>
                  <a:srgbClr val="808080"/>
                </a:solidFill>
              </a:rPr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755576" y="1988840"/>
            <a:ext cx="7490222" cy="25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1800" dirty="0">
                <a:latin typeface="微软雅黑" charset="-122"/>
              </a:rPr>
              <a:t>对证书的要求</a:t>
            </a:r>
            <a:endParaRPr lang="zh-CN" altLang="en-US" sz="1800" dirty="0">
              <a:latin typeface="微软雅黑" charset="-122"/>
            </a:endParaRPr>
          </a:p>
          <a:p>
            <a:pPr lvl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charset="-122"/>
              </a:rPr>
              <a:t>Upper Level CA or Root CA Certificates</a:t>
            </a:r>
            <a:endParaRPr lang="en-US" altLang="zh-CN" sz="18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charset="-122"/>
              </a:rPr>
              <a:t>保证下属的</a:t>
            </a:r>
            <a:r>
              <a:rPr lang="en-US" altLang="zh-CN" sz="1800" dirty="0">
                <a:latin typeface="微软雅黑" charset="-122"/>
              </a:rPr>
              <a:t>ICA</a:t>
            </a:r>
            <a:r>
              <a:rPr lang="zh-CN" altLang="en-US" sz="1800" dirty="0">
                <a:latin typeface="微软雅黑" charset="-122"/>
              </a:rPr>
              <a:t>和实体</a:t>
            </a:r>
            <a:r>
              <a:rPr lang="en-US" altLang="zh-CN" sz="1800" dirty="0">
                <a:latin typeface="微软雅黑" charset="-122"/>
              </a:rPr>
              <a:t>CA</a:t>
            </a:r>
            <a:r>
              <a:rPr lang="zh-CN" altLang="en-US" sz="1800" dirty="0">
                <a:latin typeface="微软雅黑" charset="-122"/>
              </a:rPr>
              <a:t>符合对应要求</a:t>
            </a:r>
            <a:endParaRPr lang="zh-CN" altLang="en-US" sz="18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charset="-122"/>
              </a:rPr>
              <a:t>证书的格式、属性要求</a:t>
            </a:r>
            <a:endParaRPr lang="zh-CN" altLang="en-US" sz="18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charset="-122"/>
              </a:rPr>
              <a:t>证书生成、密钥对</a:t>
            </a:r>
            <a:endParaRPr lang="zh-CN" altLang="en-US" sz="1800" dirty="0">
              <a:latin typeface="微软雅黑" charset="-122"/>
            </a:endParaRPr>
          </a:p>
          <a:p>
            <a:pPr lvl="2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charset="-122"/>
              </a:rPr>
              <a:t>······</a:t>
            </a:r>
            <a:endParaRPr lang="en-US" altLang="zh-CN" sz="1800" dirty="0">
              <a:latin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CA Accreditation</a:t>
            </a:r>
            <a:endParaRPr lang="zh-CN" alt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910" y="1725105"/>
            <a:ext cx="8856983" cy="431957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Microsoft Root CA Program</a:t>
            </a:r>
            <a:r>
              <a:rPr lang="zh-CN" altLang="en-US" sz="2400" dirty="0"/>
              <a:t>：操作系统预置</a:t>
            </a:r>
            <a:endParaRPr lang="en-US" altLang="zh-CN" sz="2400" dirty="0"/>
          </a:p>
          <a:p>
            <a:pPr lvl="1"/>
            <a:r>
              <a:rPr lang="en-US" altLang="zh-CN" sz="2000" dirty="0"/>
              <a:t>Microsoft® maintains a list of trusted third-party commercial certificate authorities to enable secure and usable e-commerce for Microsoft® Windows® users. </a:t>
            </a:r>
            <a:endParaRPr lang="en-US" altLang="zh-CN" sz="2000" dirty="0"/>
          </a:p>
          <a:p>
            <a:pPr lvl="1"/>
            <a:r>
              <a:rPr lang="en-US" altLang="zh-CN" sz="2000" dirty="0"/>
              <a:t>Microsoft uses an independent third-party audit (</a:t>
            </a:r>
            <a:r>
              <a:rPr lang="en-US" altLang="zh-CN" sz="2000" dirty="0" err="1"/>
              <a:t>WebTrust</a:t>
            </a:r>
            <a:r>
              <a:rPr lang="en-US" altLang="zh-CN" sz="2000" dirty="0"/>
              <a:t> for Certificate Authorities) along with other technical requirements to ensure customers are have access to trustworthy CAs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hlinkClick r:id="rId1"/>
              </a:rPr>
              <a:t>Microsoft Root Certificate Program Members | Microsoft Docs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544" y="4667984"/>
          <a:ext cx="8424936" cy="219001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30253"/>
                <a:gridCol w="1182448"/>
                <a:gridCol w="1847573"/>
                <a:gridCol w="1847573"/>
                <a:gridCol w="1034641"/>
                <a:gridCol w="1182448"/>
              </a:tblGrid>
              <a:tr h="62299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66601" marR="66601" marT="83252" marB="83252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Secure E-mail</a:t>
                      </a:r>
                      <a:endParaRPr lang="en-US" sz="20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66601" marR="66601" marT="83252" marB="83252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Server Authentication</a:t>
                      </a:r>
                      <a:endParaRPr lang="en-US" sz="200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66601" marR="66601" marT="83252" marB="83252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Client Authentication</a:t>
                      </a:r>
                      <a:endParaRPr lang="en-US" sz="20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66601" marR="66601" marT="83252" marB="83252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Code Signing</a:t>
                      </a:r>
                      <a:endParaRPr lang="en-US" sz="20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66601" marR="66601" marT="83252" marB="83252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Time Stamping</a:t>
                      </a:r>
                      <a:endParaRPr lang="en-US" sz="20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66601" marR="66601" marT="83252" marB="83252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AOL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</a:tr>
              <a:tr h="3783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A-Trust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</a:tr>
              <a:tr h="3783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Arge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Daten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6601" marR="66601" marT="83252" marB="8325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CA Accreditation</a:t>
            </a:r>
            <a:endParaRPr lang="zh-CN" alt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/>
          </a:bodyPr>
          <a:lstStyle/>
          <a:p>
            <a:r>
              <a:rPr lang="en-US" altLang="zh-CN" dirty="0"/>
              <a:t>EBCA</a:t>
            </a:r>
            <a:r>
              <a:rPr lang="zh-CN" altLang="en-US" dirty="0"/>
              <a:t>：网站数字文件发布</a:t>
            </a:r>
            <a:endParaRPr lang="zh-CN" altLang="en-US" dirty="0"/>
          </a:p>
          <a:p>
            <a:r>
              <a:rPr lang="en-US" altLang="zh-CN" dirty="0"/>
              <a:t>Mozilla CA Certificate Store</a:t>
            </a:r>
            <a:r>
              <a:rPr lang="zh-CN" altLang="en-US" dirty="0"/>
              <a:t>：浏览器预置</a:t>
            </a:r>
            <a:endParaRPr lang="zh-CN" altLang="en-US" dirty="0"/>
          </a:p>
          <a:p>
            <a:r>
              <a:rPr lang="zh-CN" altLang="en-US" dirty="0"/>
              <a:t>中国的许可证：纸质文件、网站文字发布</a:t>
            </a:r>
            <a:endParaRPr lang="zh-CN" altLang="en-US" dirty="0"/>
          </a:p>
          <a:p>
            <a:r>
              <a:rPr lang="en-US" altLang="zh-CN" dirty="0"/>
              <a:t>EV SSL</a:t>
            </a:r>
            <a:r>
              <a:rPr lang="zh-CN" altLang="en-US" dirty="0"/>
              <a:t>：操作系统预置</a:t>
            </a:r>
            <a:r>
              <a:rPr lang="en-US" altLang="zh-CN" dirty="0"/>
              <a:t>/</a:t>
            </a:r>
            <a:r>
              <a:rPr lang="zh-CN" altLang="en-US" dirty="0"/>
              <a:t>浏览器预置</a:t>
            </a:r>
            <a:r>
              <a:rPr lang="en-US" altLang="zh-CN" dirty="0"/>
              <a:t>/</a:t>
            </a:r>
            <a:r>
              <a:rPr lang="zh-CN" altLang="en-US" dirty="0"/>
              <a:t>特殊显式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C9D21FD7-8C00-49BC-B88F-7C5668F641AB}" type="slidenum">
              <a:rPr lang="zh-CN" altLang="en-US"/>
            </a:fld>
            <a:endParaRPr lang="en-US" altLang="zh-CN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PKCS#10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Public-Key Cryptography Standards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PKCS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RSA</a:t>
            </a:r>
            <a:r>
              <a:rPr lang="zh-CN" altLang="en-US" dirty="0">
                <a:ea typeface="宋体" pitchFamily="2" charset="-122"/>
              </a:rPr>
              <a:t>公司制定的一系列标准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PKCS#10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Certification Request Syntax Standard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一种证书请求的数据格式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订户用来向</a:t>
            </a:r>
            <a:r>
              <a:rPr lang="en-US" altLang="zh-CN" dirty="0">
                <a:ea typeface="宋体" pitchFamily="2" charset="-122"/>
              </a:rPr>
              <a:t>RA/CA</a:t>
            </a:r>
            <a:r>
              <a:rPr lang="zh-CN" altLang="en-US" dirty="0">
                <a:ea typeface="宋体" pitchFamily="2" charset="-122"/>
              </a:rPr>
              <a:t>请求证书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26A541D6-D9D0-4537-8BF0-176C2CED3D56}" type="slidenum">
              <a:rPr lang="zh-CN" altLang="en-US"/>
            </a:fld>
            <a:endParaRPr lang="en-US" altLang="zh-CN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PKCS#10</a:t>
            </a:r>
            <a:r>
              <a:rPr lang="zh-CN" altLang="en-US">
                <a:ea typeface="宋体" pitchFamily="2" charset="-122"/>
              </a:rPr>
              <a:t>消息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请求者给出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Name－X.500 DN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公钥信息</a:t>
            </a:r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使用自己的私钥对其请求消息进行签名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注意：这时候订户还没有证书</a:t>
            </a:r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并且按一定的格式编码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如图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24D1789D-2059-4CC1-B0CB-47A1667E3FA9}" type="slidenum">
              <a:rPr lang="zh-CN" altLang="en-US"/>
            </a:fld>
            <a:endParaRPr lang="en-US" altLang="zh-CN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PKCS#10</a:t>
            </a:r>
            <a:r>
              <a:rPr lang="zh-CN" altLang="en-US" dirty="0">
                <a:ea typeface="宋体" pitchFamily="2" charset="-122"/>
              </a:rPr>
              <a:t>消息的使用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1143000" y="5257800"/>
          <a:ext cx="742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9" name="位图图像" r:id="rId1" imgW="990600" imgH="990600" progId="PBrush">
                  <p:embed/>
                </p:oleObj>
              </mc:Choice>
              <mc:Fallback>
                <p:oleObj name="位图图像" r:id="rId1" imgW="990600" imgH="9906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742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5" name="Object 5"/>
          <p:cNvGraphicFramePr>
            <a:graphicFrameLocks noChangeAspect="1"/>
          </p:cNvGraphicFramePr>
          <p:nvPr/>
        </p:nvGraphicFramePr>
        <p:xfrm>
          <a:off x="6057900" y="1850232"/>
          <a:ext cx="1828800" cy="163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0" name="位图图像" r:id="rId3" imgW="1552575" imgH="1390650" progId="PBrush">
                  <p:embed/>
                </p:oleObj>
              </mc:Choice>
              <mc:Fallback>
                <p:oleObj name="位图图像" r:id="rId3" imgW="1552575" imgH="139065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850232"/>
                        <a:ext cx="1828800" cy="1635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6" name="Object 6"/>
          <p:cNvGraphicFramePr>
            <a:graphicFrameLocks noChangeAspect="1"/>
          </p:cNvGraphicFramePr>
          <p:nvPr/>
        </p:nvGraphicFramePr>
        <p:xfrm>
          <a:off x="1143000" y="4914901"/>
          <a:ext cx="131445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1" name="位图图像" r:id="rId5" imgW="762000" imgH="200025" progId="PBrush">
                  <p:embed/>
                </p:oleObj>
              </mc:Choice>
              <mc:Fallback>
                <p:oleObj name="位图图像" r:id="rId5" imgW="762000" imgH="20002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14901"/>
                        <a:ext cx="1314450" cy="34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7" name="Object 7"/>
          <p:cNvGraphicFramePr>
            <a:graphicFrameLocks noChangeAspect="1"/>
          </p:cNvGraphicFramePr>
          <p:nvPr/>
        </p:nvGraphicFramePr>
        <p:xfrm>
          <a:off x="1371600" y="4400551"/>
          <a:ext cx="1028700" cy="82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2" name="位图图像" r:id="rId7" imgW="1209675" imgH="971550" progId="PBrush">
                  <p:embed/>
                </p:oleObj>
              </mc:Choice>
              <mc:Fallback>
                <p:oleObj name="位图图像" r:id="rId7" imgW="1209675" imgH="971550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00551"/>
                        <a:ext cx="1028700" cy="82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8" name="Object 8"/>
          <p:cNvGraphicFramePr>
            <a:graphicFrameLocks noChangeAspect="1"/>
          </p:cNvGraphicFramePr>
          <p:nvPr/>
        </p:nvGraphicFramePr>
        <p:xfrm>
          <a:off x="2286000" y="5257800"/>
          <a:ext cx="8572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3" name="位图图像" r:id="rId9" imgW="609600" imgH="200025" progId="PBrush">
                  <p:embed/>
                </p:oleObj>
              </mc:Choice>
              <mc:Fallback>
                <p:oleObj name="位图图像" r:id="rId9" imgW="609600" imgH="200025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8572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9" name="Object 9"/>
          <p:cNvGraphicFramePr>
            <a:graphicFrameLocks noChangeAspect="1"/>
          </p:cNvGraphicFramePr>
          <p:nvPr/>
        </p:nvGraphicFramePr>
        <p:xfrm>
          <a:off x="2286001" y="4514850"/>
          <a:ext cx="86558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4" name="位图图像" r:id="rId11" imgW="752475" imgH="895350" progId="PBrush">
                  <p:embed/>
                </p:oleObj>
              </mc:Choice>
              <mc:Fallback>
                <p:oleObj name="位图图像" r:id="rId11" imgW="752475" imgH="895350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514850"/>
                        <a:ext cx="86558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0" name="Object 10"/>
          <p:cNvGraphicFramePr>
            <a:graphicFrameLocks noChangeAspect="1"/>
          </p:cNvGraphicFramePr>
          <p:nvPr/>
        </p:nvGraphicFramePr>
        <p:xfrm>
          <a:off x="3200400" y="5143500"/>
          <a:ext cx="9144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5" name="位图图像" r:id="rId13" imgW="609600" imgH="200025" progId="PBrush">
                  <p:embed/>
                </p:oleObj>
              </mc:Choice>
              <mc:Fallback>
                <p:oleObj name="位图图像" r:id="rId13" imgW="609600" imgH="200025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43500"/>
                        <a:ext cx="9144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1" name="Object 11"/>
          <p:cNvGraphicFramePr>
            <a:graphicFrameLocks noChangeAspect="1"/>
          </p:cNvGraphicFramePr>
          <p:nvPr/>
        </p:nvGraphicFramePr>
        <p:xfrm>
          <a:off x="2171700" y="5543550"/>
          <a:ext cx="1828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6" name="位图图像" r:id="rId15" imgW="1371600" imgH="200025" progId="PBrush">
                  <p:embed/>
                </p:oleObj>
              </mc:Choice>
              <mc:Fallback>
                <p:oleObj name="位图图像" r:id="rId15" imgW="1371600" imgH="200025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543550"/>
                        <a:ext cx="1828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3" name="Line 13"/>
          <p:cNvSpPr>
            <a:spLocks noChangeShapeType="1"/>
          </p:cNvSpPr>
          <p:nvPr/>
        </p:nvSpPr>
        <p:spPr bwMode="auto">
          <a:xfrm flipV="1">
            <a:off x="3086100" y="2971800"/>
            <a:ext cx="2686050" cy="154305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aphicFrame>
        <p:nvGraphicFramePr>
          <p:cNvPr id="552972" name="Object 12"/>
          <p:cNvGraphicFramePr>
            <a:graphicFrameLocks noChangeAspect="1"/>
          </p:cNvGraphicFramePr>
          <p:nvPr/>
        </p:nvGraphicFramePr>
        <p:xfrm>
          <a:off x="2662238" y="3662363"/>
          <a:ext cx="771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7" name="BMP 图像" r:id="rId17" imgW="923925" imgH="1552575" progId="Paint.Picture">
                  <p:embed/>
                </p:oleObj>
              </mc:Choice>
              <mc:Fallback>
                <p:oleObj name="BMP 图像" r:id="rId17" imgW="923925" imgH="1552575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3662363"/>
                        <a:ext cx="7715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4" name="Object 14"/>
          <p:cNvGraphicFramePr>
            <a:graphicFrameLocks noChangeAspect="1"/>
          </p:cNvGraphicFramePr>
          <p:nvPr/>
        </p:nvGraphicFramePr>
        <p:xfrm>
          <a:off x="4756547" y="2228851"/>
          <a:ext cx="965597" cy="162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8" name="位图图像" r:id="rId19" imgW="923925" imgH="1552575" progId="PBrush">
                  <p:embed/>
                </p:oleObj>
              </mc:Choice>
              <mc:Fallback>
                <p:oleObj name="位图图像" r:id="rId19" imgW="923925" imgH="1552575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547" y="2228851"/>
                        <a:ext cx="965597" cy="1621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5" name="Object 15"/>
          <p:cNvGraphicFramePr>
            <a:graphicFrameLocks noChangeAspect="1"/>
          </p:cNvGraphicFramePr>
          <p:nvPr/>
        </p:nvGraphicFramePr>
        <p:xfrm>
          <a:off x="6800851" y="3429000"/>
          <a:ext cx="807244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9" name="位图图像" r:id="rId21" imgW="1076325" imgH="571500" progId="PBrush">
                  <p:embed/>
                </p:oleObj>
              </mc:Choice>
              <mc:Fallback>
                <p:oleObj name="位图图像" r:id="rId21" imgW="1076325" imgH="571500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1" y="3429000"/>
                        <a:ext cx="807244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6" name="Object 16"/>
          <p:cNvGraphicFramePr>
            <a:graphicFrameLocks noChangeAspect="1"/>
          </p:cNvGraphicFramePr>
          <p:nvPr/>
        </p:nvGraphicFramePr>
        <p:xfrm>
          <a:off x="4400550" y="3714750"/>
          <a:ext cx="21717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30" name="位图图像" r:id="rId23" imgW="1447800" imgH="200025" progId="PBrush">
                  <p:embed/>
                </p:oleObj>
              </mc:Choice>
              <mc:Fallback>
                <p:oleObj name="位图图像" r:id="rId23" imgW="1447800" imgH="200025" progId="PBrus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714750"/>
                        <a:ext cx="21717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7" name="Object 17"/>
          <p:cNvGraphicFramePr>
            <a:graphicFrameLocks noChangeAspect="1"/>
          </p:cNvGraphicFramePr>
          <p:nvPr/>
        </p:nvGraphicFramePr>
        <p:xfrm>
          <a:off x="5886450" y="4000501"/>
          <a:ext cx="1714500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31" name="位图图像" r:id="rId25" imgW="1066800" imgH="200025" progId="PBrush">
                  <p:embed/>
                </p:oleObj>
              </mc:Choice>
              <mc:Fallback>
                <p:oleObj name="位图图像" r:id="rId25" imgW="1066800" imgH="200025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4000501"/>
                        <a:ext cx="1714500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B2B0DB95-5AC4-4E98-A90F-0A6F6CC2536A}" type="slidenum">
              <a:rPr lang="zh-CN" altLang="en-US"/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PKCS#10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RA/CA</a:t>
            </a:r>
            <a:r>
              <a:rPr lang="zh-CN" altLang="en-US">
                <a:ea typeface="宋体" pitchFamily="2" charset="-122"/>
              </a:rPr>
              <a:t>使用用户提交的公钥来检查其</a:t>
            </a:r>
            <a:r>
              <a:rPr lang="en-US" altLang="zh-CN">
                <a:ea typeface="宋体" pitchFamily="2" charset="-122"/>
              </a:rPr>
              <a:t>PKCS#10</a:t>
            </a:r>
            <a:r>
              <a:rPr lang="zh-CN" altLang="en-US">
                <a:ea typeface="宋体" pitchFamily="2" charset="-122"/>
              </a:rPr>
              <a:t>消息中的签名是否有效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有效，则认为用户拥有相应的私钥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拥有私钥才能够产生签名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无效，</a:t>
            </a:r>
            <a:r>
              <a:rPr lang="en-US" altLang="zh-CN">
                <a:ea typeface="宋体" pitchFamily="2" charset="-122"/>
              </a:rPr>
              <a:t>POP</a:t>
            </a:r>
            <a:r>
              <a:rPr lang="zh-CN" altLang="en-US">
                <a:ea typeface="宋体" pitchFamily="2" charset="-122"/>
              </a:rPr>
              <a:t>检查失败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116E3166-1180-4098-994E-7D4030EDF3C0}" type="slidenum">
              <a:rPr lang="zh-CN" altLang="en-US"/>
            </a:fld>
            <a:endParaRPr lang="en-US" altLang="zh-CN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PKCS#10</a:t>
            </a:r>
            <a:r>
              <a:rPr lang="zh-CN" altLang="en-US">
                <a:ea typeface="宋体" pitchFamily="2" charset="-122"/>
              </a:rPr>
              <a:t>消息格式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就是经过签名的数据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具体信息在</a:t>
            </a:r>
            <a:r>
              <a:rPr lang="en-US" altLang="zh-CN">
                <a:ea typeface="宋体" pitchFamily="2" charset="-122"/>
              </a:rPr>
              <a:t>certificationRequestInfo</a:t>
            </a:r>
            <a:r>
              <a:rPr lang="zh-CN" altLang="en-US">
                <a:ea typeface="宋体" pitchFamily="2" charset="-122"/>
              </a:rPr>
              <a:t>中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验证签名时，要从</a:t>
            </a:r>
            <a:r>
              <a:rPr lang="en-US" altLang="zh-CN">
                <a:ea typeface="宋体" pitchFamily="2" charset="-122"/>
              </a:rPr>
              <a:t>certificationRequestInfo</a:t>
            </a:r>
            <a:r>
              <a:rPr lang="zh-CN" altLang="en-US">
                <a:ea typeface="宋体" pitchFamily="2" charset="-122"/>
              </a:rPr>
              <a:t>获得</a:t>
            </a:r>
            <a:r>
              <a:rPr lang="en-US" altLang="zh-CN">
                <a:ea typeface="宋体" pitchFamily="2" charset="-122"/>
              </a:rPr>
              <a:t>subjectPublicKeyInfo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556037" name="Object 5"/>
          <p:cNvGraphicFramePr>
            <a:graphicFrameLocks noChangeAspect="1"/>
          </p:cNvGraphicFramePr>
          <p:nvPr/>
        </p:nvGraphicFramePr>
        <p:xfrm>
          <a:off x="1143000" y="3843337"/>
          <a:ext cx="68580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44" name="位图图像" r:id="rId1" imgW="5800725" imgH="809625" progId="PBrush">
                  <p:embed/>
                </p:oleObj>
              </mc:Choice>
              <mc:Fallback>
                <p:oleObj name="位图图像" r:id="rId1" imgW="5800725" imgH="809625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43337"/>
                        <a:ext cx="68580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38" name="Object 6"/>
          <p:cNvGraphicFramePr>
            <a:graphicFrameLocks noChangeAspect="1"/>
          </p:cNvGraphicFramePr>
          <p:nvPr/>
        </p:nvGraphicFramePr>
        <p:xfrm>
          <a:off x="1428750" y="4825603"/>
          <a:ext cx="6572250" cy="117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45" name="位图图像" r:id="rId3" imgW="5591175" imgH="1000125" progId="PBrush">
                  <p:embed/>
                </p:oleObj>
              </mc:Choice>
              <mc:Fallback>
                <p:oleObj name="位图图像" r:id="rId3" imgW="5591175" imgH="100012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825603"/>
                        <a:ext cx="6572250" cy="1175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63C73BDF-DDC4-4B8D-80C9-1C8AE040A266}" type="slidenum">
              <a:rPr lang="zh-CN" altLang="en-US"/>
            </a:fld>
            <a:endParaRPr lang="en-US" altLang="zh-CN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PKCS#10</a:t>
            </a:r>
            <a:r>
              <a:rPr lang="zh-CN" altLang="en-US">
                <a:ea typeface="宋体" pitchFamily="2" charset="-122"/>
              </a:rPr>
              <a:t>的特点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只能用于签名算法密钥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因为必须进行签名操作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虽然目前常用的公钥算法都能同时用于签名和加解密，问题仍然需要考虑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也有可能是设备的限制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带有的信息不够多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只有</a:t>
            </a:r>
            <a:r>
              <a:rPr lang="en-US" altLang="zh-CN" dirty="0">
                <a:ea typeface="宋体" pitchFamily="2" charset="-122"/>
              </a:rPr>
              <a:t>Name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Public Key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其他信息要以</a:t>
            </a:r>
            <a:r>
              <a:rPr lang="en-US" altLang="zh-CN" dirty="0">
                <a:ea typeface="宋体" pitchFamily="2" charset="-122"/>
              </a:rPr>
              <a:t>Attribute</a:t>
            </a:r>
            <a:r>
              <a:rPr lang="zh-CN" altLang="en-US" dirty="0">
                <a:ea typeface="宋体" pitchFamily="2" charset="-122"/>
              </a:rPr>
              <a:t>方式（如用户希望的有效期）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因为</a:t>
            </a:r>
            <a:r>
              <a:rPr lang="en-US" altLang="zh-CN" dirty="0">
                <a:ea typeface="宋体" pitchFamily="2" charset="-122"/>
              </a:rPr>
              <a:t>PKCS#10</a:t>
            </a:r>
            <a:r>
              <a:rPr lang="zh-CN" altLang="en-US" dirty="0">
                <a:ea typeface="宋体" pitchFamily="2" charset="-122"/>
              </a:rPr>
              <a:t>是1次传输的，不能对付攻击者将密钥替换（要使用安全信道传输）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如下图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13048999-B958-437E-82AE-9634ED52B5A1}" type="slidenum">
              <a:rPr lang="zh-CN" altLang="en-US"/>
            </a:fld>
            <a:endParaRPr lang="en-US" altLang="zh-CN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替换攻击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如图，攻击者在中间替换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CA/RA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zh-CN" dirty="0">
                <a:ea typeface="宋体" pitchFamily="2" charset="-122"/>
              </a:rPr>
              <a:t>POP</a:t>
            </a:r>
            <a:r>
              <a:rPr lang="zh-CN" altLang="en-US" dirty="0">
                <a:ea typeface="宋体" pitchFamily="2" charset="-122"/>
              </a:rPr>
              <a:t>检查仍然正确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PKCS#10</a:t>
            </a:r>
            <a:r>
              <a:rPr lang="zh-CN" altLang="en-US" dirty="0">
                <a:ea typeface="宋体" pitchFamily="2" charset="-122"/>
              </a:rPr>
              <a:t>消息的传输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要有安全的信道，如</a:t>
            </a:r>
            <a:endParaRPr lang="zh-CN" altLang="en-US" dirty="0">
              <a:ea typeface="宋体" pitchFamily="2" charset="-122"/>
            </a:endParaRPr>
          </a:p>
          <a:p>
            <a:pPr lvl="3"/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证书来建立安全通道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172075" y="3143250"/>
          <a:ext cx="277177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59" name="位图图像" r:id="rId1" imgW="3390900" imgH="3495675" progId="PBrush">
                  <p:embed/>
                </p:oleObj>
              </mc:Choice>
              <mc:Fallback>
                <p:oleObj name="位图图像" r:id="rId1" imgW="3390900" imgH="349567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143250"/>
                        <a:ext cx="277177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3B122CFE-4AF2-45D7-B04D-0DFB746FBF84}" type="slidenum">
              <a:rPr lang="zh-CN" altLang="en-US"/>
            </a:fld>
            <a:endParaRPr lang="en-US" altLang="zh-CN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ea typeface="宋体" pitchFamily="2" charset="-122"/>
              </a:rPr>
              <a:t>各种</a:t>
            </a:r>
            <a:r>
              <a:rPr lang="en-US" altLang="zh-CN" sz="3000" dirty="0">
                <a:ea typeface="宋体" pitchFamily="2" charset="-122"/>
              </a:rPr>
              <a:t>POP</a:t>
            </a:r>
            <a:r>
              <a:rPr lang="zh-CN" altLang="en-US" sz="3000" dirty="0">
                <a:ea typeface="宋体" pitchFamily="2" charset="-122"/>
              </a:rPr>
              <a:t>的方式（密钥用途不同）</a:t>
            </a:r>
            <a:endParaRPr lang="zh-CN" altLang="en-US" sz="3000" dirty="0">
              <a:ea typeface="宋体" pitchFamily="2" charset="-122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签名密钥</a:t>
            </a:r>
            <a:r>
              <a:rPr lang="en-US" altLang="zh-CN" dirty="0">
                <a:ea typeface="宋体" pitchFamily="2" charset="-122"/>
              </a:rPr>
              <a:t>Signature Key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加密密钥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Encryption Key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密钥协商密钥</a:t>
            </a:r>
            <a:r>
              <a:rPr lang="en-US" altLang="zh-CN" dirty="0">
                <a:ea typeface="宋体" pitchFamily="2" charset="-122"/>
              </a:rPr>
              <a:t>Key Agreement Key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系统信任体系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证书申请过程的可信绑定</a:t>
            </a:r>
            <a:endParaRPr lang="en-US" altLang="zh-CN" dirty="0"/>
          </a:p>
          <a:p>
            <a:r>
              <a:rPr lang="zh-CN" altLang="en-US" dirty="0"/>
              <a:t>根</a:t>
            </a:r>
            <a:r>
              <a:rPr lang="en-US" altLang="zh-CN" dirty="0"/>
              <a:t>CA</a:t>
            </a:r>
            <a:r>
              <a:rPr lang="zh-CN" altLang="en-US" dirty="0"/>
              <a:t>引入</a:t>
            </a:r>
            <a:endParaRPr lang="en-US" altLang="zh-CN" dirty="0"/>
          </a:p>
          <a:p>
            <a:r>
              <a:rPr lang="en-US" altLang="zh-CN" dirty="0"/>
              <a:t>PKI</a:t>
            </a:r>
            <a:r>
              <a:rPr lang="zh-CN" altLang="en-US" dirty="0"/>
              <a:t>系统互认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68313" y="4797425"/>
          <a:ext cx="7956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64" name="Visio" r:id="rId1" imgW="5593715" imgH="833755" progId="">
                  <p:embed/>
                </p:oleObj>
              </mc:Choice>
              <mc:Fallback>
                <p:oleObj name="Visio" r:id="rId1" imgW="5593715" imgH="833755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7956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C4553283-AE96-4F34-8B1E-B74F3F027F1B}" type="slidenum">
              <a:rPr lang="zh-CN" altLang="en-US"/>
            </a:fld>
            <a:endParaRPr lang="en-US" altLang="zh-CN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加密密钥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直接方式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在签发证书前，</a:t>
            </a:r>
            <a:r>
              <a:rPr lang="en-US" altLang="zh-CN" dirty="0">
                <a:ea typeface="宋体" pitchFamily="2" charset="-122"/>
              </a:rPr>
              <a:t>CA/RA</a:t>
            </a:r>
            <a:r>
              <a:rPr lang="zh-CN" altLang="en-US" dirty="0">
                <a:ea typeface="宋体" pitchFamily="2" charset="-122"/>
              </a:rPr>
              <a:t>生成随机的挑战信息，使用订户的“未被证实”的公钥加密，发送给要求订户解密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如果订户能够正确解密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拥有相应私钥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签发证书，并发布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间接方式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BE18ACF0-6AAB-4631-B59C-4B64DF1D22A5}" type="slidenum">
              <a:rPr lang="zh-CN" altLang="en-US"/>
            </a:fld>
            <a:endParaRPr lang="en-US" altLang="zh-CN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加密密钥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直接方式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间接方式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不做检验，直接签发订户证书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使用订户公钥，对证书加密，发送给订户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订户响应明文形式的、自己的证书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RA/CA</a:t>
            </a:r>
            <a:r>
              <a:rPr lang="zh-CN" altLang="en-US" dirty="0">
                <a:ea typeface="宋体" pitchFamily="2" charset="-122"/>
              </a:rPr>
              <a:t>在资料库上发布订户证书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6FAE1E47-B2E9-4F7B-8BF3-B155BF61A996}" type="slidenum">
              <a:rPr lang="zh-CN" altLang="en-US"/>
            </a:fld>
            <a:endParaRPr lang="en-US" altLang="zh-CN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间接方式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很适合于密钥管理机构的方式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从密钥管理机构得到公钥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从订户得到其他信息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签发证书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用公钥加密后发送给订户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订户只有从密钥管理机构得到了正确的</a:t>
            </a:r>
            <a:r>
              <a:rPr lang="en-US" altLang="zh-CN">
                <a:ea typeface="宋体" pitchFamily="2" charset="-122"/>
              </a:rPr>
              <a:t>Private Key，</a:t>
            </a:r>
            <a:r>
              <a:rPr lang="zh-CN" altLang="en-US">
                <a:ea typeface="宋体" pitchFamily="2" charset="-122"/>
              </a:rPr>
              <a:t>该证书才会生效发布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B58927CA-2E74-404A-BE88-935D3EDE3A17}" type="slidenum">
              <a:rPr lang="zh-CN" altLang="en-US"/>
            </a:fld>
            <a:endParaRPr lang="en-US" altLang="zh-CN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间接方式（图示）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929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84824"/>
            <a:ext cx="6858000" cy="30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E2D77B3D-2B35-44AB-B2B8-49F006CA801A}" type="slidenum">
              <a:rPr lang="zh-CN" altLang="en-US"/>
            </a:fld>
            <a:endParaRPr lang="en-US" altLang="zh-CN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ea typeface="宋体" pitchFamily="2" charset="-122"/>
              </a:rPr>
              <a:t>各种</a:t>
            </a:r>
            <a:r>
              <a:rPr lang="en-US" altLang="zh-CN" sz="3000" dirty="0">
                <a:ea typeface="宋体" pitchFamily="2" charset="-122"/>
              </a:rPr>
              <a:t>POP</a:t>
            </a:r>
            <a:r>
              <a:rPr lang="zh-CN" altLang="en-US" sz="3000" dirty="0">
                <a:ea typeface="宋体" pitchFamily="2" charset="-122"/>
              </a:rPr>
              <a:t>的方式（密钥用途不同）</a:t>
            </a:r>
            <a:endParaRPr lang="zh-CN" altLang="en-US" sz="3000" dirty="0">
              <a:ea typeface="宋体" pitchFamily="2" charset="-122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签名密钥</a:t>
            </a:r>
            <a:r>
              <a:rPr lang="en-US" altLang="zh-CN" dirty="0">
                <a:ea typeface="宋体" pitchFamily="2" charset="-122"/>
              </a:rPr>
              <a:t>Signature Key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加密密钥</a:t>
            </a:r>
            <a:r>
              <a:rPr lang="en-US" altLang="zh-CN" dirty="0">
                <a:ea typeface="宋体" pitchFamily="2" charset="-122"/>
              </a:rPr>
              <a:t>Encryption Key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密钥协商密钥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Key Agreement Key</a:t>
            </a:r>
            <a:endParaRPr lang="zh-CN" altLang="en-US" dirty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5BF8D3A8-CC26-4D8A-B6BF-2F1A4952B7EA}" type="slidenum">
              <a:rPr lang="zh-CN" altLang="en-US"/>
            </a:fld>
            <a:endParaRPr lang="en-US" altLang="zh-CN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密钥协商密钥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如下过程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订户提交证书请求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RA/CA</a:t>
            </a:r>
            <a:r>
              <a:rPr lang="zh-CN" altLang="en-US">
                <a:ea typeface="宋体" pitchFamily="2" charset="-122"/>
              </a:rPr>
              <a:t>使用证书请求中的公钥，与订户协商</a:t>
            </a:r>
            <a:r>
              <a:rPr lang="en-US" altLang="zh-CN">
                <a:ea typeface="宋体" pitchFamily="2" charset="-122"/>
              </a:rPr>
              <a:t>Session Key，</a:t>
            </a:r>
            <a:r>
              <a:rPr lang="zh-CN" altLang="en-US">
                <a:ea typeface="宋体" pitchFamily="2" charset="-122"/>
              </a:rPr>
              <a:t>然后进行通信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也就是验证了订户是否有私钥</a:t>
            </a:r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特点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要求双方都在线，才能够进行协商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9A624C1C-8354-4B9B-A71B-CB2B368FEF1E}" type="slidenum">
              <a:rPr lang="zh-CN" altLang="en-US"/>
            </a:fld>
            <a:endParaRPr lang="en-US" altLang="zh-CN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8069520" cy="1450757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POP</a:t>
            </a:r>
            <a:r>
              <a:rPr lang="zh-CN" altLang="en-US" dirty="0">
                <a:ea typeface="宋体" pitchFamily="2" charset="-122"/>
              </a:rPr>
              <a:t>检查对于证书流程的影响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725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一般，需要在</a:t>
            </a:r>
            <a:r>
              <a:rPr lang="en-US" altLang="zh-CN" dirty="0">
                <a:ea typeface="宋体" pitchFamily="2" charset="-122"/>
              </a:rPr>
              <a:t>RA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处进行</a:t>
            </a:r>
            <a:r>
              <a:rPr lang="en-US" altLang="zh-CN" dirty="0">
                <a:ea typeface="宋体" pitchFamily="2" charset="-122"/>
              </a:rPr>
              <a:t>POP</a:t>
            </a:r>
            <a:r>
              <a:rPr lang="zh-CN" altLang="en-US" dirty="0">
                <a:ea typeface="宋体" pitchFamily="2" charset="-122"/>
              </a:rPr>
              <a:t>检查。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>
                <a:ea typeface="宋体" pitchFamily="2" charset="-122"/>
              </a:rPr>
              <a:t>BOTH</a:t>
            </a:r>
            <a:r>
              <a:rPr lang="zh-CN" altLang="en-US" dirty="0">
                <a:ea typeface="宋体" pitchFamily="2" charset="-122"/>
              </a:rPr>
              <a:t>，都要检查。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几种方式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PKCS#10</a:t>
            </a:r>
            <a:r>
              <a:rPr lang="zh-CN" altLang="en-US" dirty="0">
                <a:ea typeface="宋体" pitchFamily="2" charset="-122"/>
              </a:rPr>
              <a:t>方式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签名密钥方式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RA/CA</a:t>
            </a:r>
            <a:r>
              <a:rPr lang="zh-CN" altLang="en-US" dirty="0">
                <a:ea typeface="宋体" pitchFamily="2" charset="-122"/>
              </a:rPr>
              <a:t>都可以检查，检查用户对申请消息的签名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加密密钥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直接方式：要求检查者在线地与申请者通信，一般难以由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检查（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一般不与用户在线通信）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间接方式：可以离线（相当于由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进行检查）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密钥协商密钥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要求与申请者在线通信，一般难以由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检查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系统信任体系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证书申请过程的可信绑定</a:t>
            </a:r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根</a:t>
            </a:r>
            <a:r>
              <a:rPr lang="en-US" altLang="zh-CN" dirty="0">
                <a:solidFill>
                  <a:srgbClr val="00B0F0"/>
                </a:solidFill>
              </a:rPr>
              <a:t>CA</a:t>
            </a:r>
            <a:r>
              <a:rPr lang="zh-CN" altLang="en-US" dirty="0">
                <a:solidFill>
                  <a:srgbClr val="00B0F0"/>
                </a:solidFill>
              </a:rPr>
              <a:t>引入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/>
              <a:t>PKI</a:t>
            </a:r>
            <a:r>
              <a:rPr lang="zh-CN" altLang="en-US" dirty="0"/>
              <a:t>系统互认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68313" y="4797425"/>
          <a:ext cx="7956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31" name="Visio" r:id="rId1" imgW="5593715" imgH="833755" progId="">
                  <p:embed/>
                </p:oleObj>
              </mc:Choice>
              <mc:Fallback>
                <p:oleObj name="Visio" r:id="rId1" imgW="5593715" imgH="833755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7956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04D2E-3EB8-4B66-B1C8-01F1930F7AB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证书验证过程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itchFamily="2" charset="-122"/>
              </a:rPr>
              <a:t>证书验证过程就是信任传递的过程</a:t>
            </a:r>
            <a:endParaRPr lang="en-US" altLang="zh-CN" sz="3600" dirty="0">
              <a:ea typeface="宋体" pitchFamily="2" charset="-122"/>
            </a:endParaRPr>
          </a:p>
          <a:p>
            <a:pPr lvl="1" eaLnBrk="1" hangingPunct="1"/>
            <a:r>
              <a:rPr lang="zh-CN" altLang="en-US" sz="3200" dirty="0">
                <a:ea typeface="宋体" pitchFamily="2" charset="-122"/>
              </a:rPr>
              <a:t>用户本来只信任根</a:t>
            </a:r>
            <a:r>
              <a:rPr lang="en-US" altLang="zh-CN" sz="3200" dirty="0">
                <a:ea typeface="宋体" pitchFamily="2" charset="-122"/>
              </a:rPr>
              <a:t>CA</a:t>
            </a:r>
            <a:endParaRPr lang="en-US" altLang="zh-CN" sz="3200" dirty="0">
              <a:ea typeface="宋体" pitchFamily="2" charset="-122"/>
            </a:endParaRPr>
          </a:p>
          <a:p>
            <a:pPr lvl="2" eaLnBrk="1" hangingPunct="1"/>
            <a:r>
              <a:rPr lang="zh-CN" altLang="en-US" sz="2800" dirty="0">
                <a:ea typeface="宋体" pitchFamily="2" charset="-122"/>
              </a:rPr>
              <a:t>经过了根</a:t>
            </a:r>
            <a:r>
              <a:rPr lang="en-US" altLang="zh-CN" sz="2800" dirty="0">
                <a:ea typeface="宋体" pitchFamily="2" charset="-122"/>
              </a:rPr>
              <a:t>CA</a:t>
            </a:r>
            <a:r>
              <a:rPr lang="zh-CN" altLang="en-US" sz="2800" dirty="0">
                <a:ea typeface="宋体" pitchFamily="2" charset="-122"/>
              </a:rPr>
              <a:t>的信任传递</a:t>
            </a:r>
            <a:endParaRPr lang="zh-CN" altLang="en-US" sz="2800" dirty="0">
              <a:ea typeface="宋体" pitchFamily="2" charset="-122"/>
            </a:endParaRPr>
          </a:p>
          <a:p>
            <a:pPr lvl="2" eaLnBrk="1" hangingPunct="1"/>
            <a:r>
              <a:rPr lang="zh-CN" altLang="en-US" sz="2800" dirty="0">
                <a:ea typeface="宋体" pitchFamily="2" charset="-122"/>
              </a:rPr>
              <a:t>进而可以信任很多通信实体</a:t>
            </a:r>
            <a:endParaRPr lang="zh-CN" altLang="en-US" sz="2800" dirty="0">
              <a:ea typeface="宋体" pitchFamily="2" charset="-122"/>
            </a:endParaRPr>
          </a:p>
          <a:p>
            <a:pPr lvl="3" eaLnBrk="1" hangingPunct="1"/>
            <a:r>
              <a:rPr lang="zh-CN" altLang="en-US" sz="2400" dirty="0">
                <a:ea typeface="宋体" pitchFamily="2" charset="-122"/>
              </a:rPr>
              <a:t>与之进行各种通信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3200" dirty="0">
                <a:solidFill>
                  <a:srgbClr val="0070C0"/>
                </a:solidFill>
                <a:ea typeface="宋体" pitchFamily="2" charset="-122"/>
              </a:rPr>
              <a:t>根</a:t>
            </a:r>
            <a:r>
              <a:rPr lang="en-US" altLang="zh-CN" sz="3200" dirty="0">
                <a:solidFill>
                  <a:srgbClr val="0070C0"/>
                </a:solidFill>
                <a:ea typeface="宋体" pitchFamily="2" charset="-122"/>
              </a:rPr>
              <a:t>CA</a:t>
            </a:r>
            <a:r>
              <a:rPr lang="zh-CN" altLang="en-US" sz="3200" dirty="0">
                <a:solidFill>
                  <a:srgbClr val="0070C0"/>
                </a:solidFill>
                <a:ea typeface="宋体" pitchFamily="2" charset="-122"/>
              </a:rPr>
              <a:t>就是信任传递的起点</a:t>
            </a:r>
            <a:endParaRPr lang="en-US" altLang="zh-CN" sz="3200" dirty="0">
              <a:solidFill>
                <a:srgbClr val="0070C0"/>
              </a:solidFill>
              <a:ea typeface="宋体" pitchFamily="2" charset="-122"/>
            </a:endParaRPr>
          </a:p>
          <a:p>
            <a:pPr lvl="2" eaLnBrk="1" hangingPunct="1"/>
            <a:r>
              <a:rPr lang="zh-CN" altLang="en-US" sz="2800" dirty="0">
                <a:ea typeface="宋体" pitchFamily="2" charset="-122"/>
              </a:rPr>
              <a:t>如何获取根</a:t>
            </a:r>
            <a:r>
              <a:rPr lang="en-US" altLang="zh-CN" sz="2800" dirty="0">
                <a:ea typeface="宋体" pitchFamily="2" charset="-122"/>
              </a:rPr>
              <a:t>CA</a:t>
            </a:r>
            <a:r>
              <a:rPr lang="zh-CN" altLang="en-US" sz="2800" dirty="0">
                <a:ea typeface="宋体" pitchFamily="2" charset="-122"/>
              </a:rPr>
              <a:t>证书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6EDE84-8E70-4710-98EB-3BD3F9BD80A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91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PKI User</a:t>
            </a:r>
            <a:r>
              <a:rPr lang="zh-CN" altLang="en-US">
                <a:ea typeface="宋体" pitchFamily="2" charset="-122"/>
              </a:rPr>
              <a:t>对于根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的信任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91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017713"/>
            <a:ext cx="7705725" cy="41148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itchFamily="2" charset="-122"/>
              </a:rPr>
              <a:t>下图的信任关系，存在着传递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Bob</a:t>
            </a:r>
            <a:r>
              <a:rPr lang="zh-CN" altLang="en-US" sz="2000" dirty="0">
                <a:ea typeface="宋体" pitchFamily="2" charset="-122"/>
              </a:rPr>
              <a:t>信任根</a:t>
            </a:r>
            <a:r>
              <a:rPr lang="en-US" altLang="zh-CN" sz="2000" dirty="0">
                <a:ea typeface="宋体" pitchFamily="2" charset="-122"/>
              </a:rPr>
              <a:t>CA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1800" dirty="0">
                <a:ea typeface="宋体" pitchFamily="2" charset="-122"/>
              </a:rPr>
              <a:t>因为</a:t>
            </a:r>
            <a:r>
              <a:rPr lang="en-US" altLang="zh-CN" sz="1800" dirty="0">
                <a:ea typeface="宋体" pitchFamily="2" charset="-122"/>
              </a:rPr>
              <a:t>Bob</a:t>
            </a:r>
            <a:r>
              <a:rPr lang="zh-CN" altLang="en-US" sz="1800" dirty="0">
                <a:ea typeface="宋体" pitchFamily="2" charset="-122"/>
              </a:rPr>
              <a:t>阅读了根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的</a:t>
            </a:r>
            <a:r>
              <a:rPr lang="en-US" altLang="zh-CN" sz="1800" dirty="0">
                <a:ea typeface="宋体" pitchFamily="2" charset="-122"/>
              </a:rPr>
              <a:t>CP/CPS、</a:t>
            </a:r>
            <a:r>
              <a:rPr lang="zh-CN" altLang="en-US" sz="1800" dirty="0">
                <a:ea typeface="宋体" pitchFamily="2" charset="-122"/>
              </a:rPr>
              <a:t>因为</a:t>
            </a:r>
            <a:r>
              <a:rPr lang="en-US" altLang="zh-CN" sz="1800" dirty="0">
                <a:ea typeface="宋体" pitchFamily="2" charset="-122"/>
              </a:rPr>
              <a:t>Bob</a:t>
            </a:r>
            <a:r>
              <a:rPr lang="zh-CN" altLang="en-US" sz="1800" dirty="0">
                <a:ea typeface="宋体" pitchFamily="2" charset="-122"/>
              </a:rPr>
              <a:t>与根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之间的合同关系、因为根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是由可信的政府机构掌握的、等等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Sub CA</a:t>
            </a:r>
            <a:r>
              <a:rPr lang="zh-CN" altLang="en-US" sz="2000" dirty="0">
                <a:ea typeface="宋体" pitchFamily="2" charset="-122"/>
              </a:rPr>
              <a:t>经过了根</a:t>
            </a:r>
            <a:r>
              <a:rPr lang="en-US" altLang="zh-CN" sz="2000" dirty="0">
                <a:ea typeface="宋体" pitchFamily="2" charset="-122"/>
              </a:rPr>
              <a:t>CA</a:t>
            </a:r>
            <a:r>
              <a:rPr lang="zh-CN" altLang="en-US" sz="2000" dirty="0">
                <a:ea typeface="宋体" pitchFamily="2" charset="-122"/>
              </a:rPr>
              <a:t>的认证，得到了根的授权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1800" dirty="0">
                <a:ea typeface="宋体" pitchFamily="2" charset="-122"/>
              </a:rPr>
              <a:t>所以</a:t>
            </a:r>
            <a:r>
              <a:rPr lang="en-US" altLang="zh-CN" sz="1800" dirty="0">
                <a:ea typeface="宋体" pitchFamily="2" charset="-122"/>
              </a:rPr>
              <a:t>Sub CA</a:t>
            </a:r>
            <a:r>
              <a:rPr lang="zh-CN" altLang="en-US" sz="1800" dirty="0">
                <a:ea typeface="宋体" pitchFamily="2" charset="-122"/>
              </a:rPr>
              <a:t>是可信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Alice</a:t>
            </a:r>
            <a:r>
              <a:rPr lang="zh-CN" altLang="en-US" sz="2000" dirty="0">
                <a:ea typeface="宋体" pitchFamily="2" charset="-122"/>
              </a:rPr>
              <a:t>证书是由</a:t>
            </a:r>
            <a:r>
              <a:rPr lang="en-US" altLang="zh-CN" sz="2000" dirty="0">
                <a:ea typeface="宋体" pitchFamily="2" charset="-122"/>
              </a:rPr>
              <a:t>Sub CA</a:t>
            </a:r>
            <a:r>
              <a:rPr lang="zh-CN" altLang="en-US" sz="2000" dirty="0">
                <a:ea typeface="宋体" pitchFamily="2" charset="-122"/>
              </a:rPr>
              <a:t>签发的，所以证书上的信息是可信的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/>
            <a:r>
              <a:rPr lang="en-US" altLang="zh-CN" sz="1600" dirty="0">
                <a:ea typeface="宋体" pitchFamily="2" charset="-122"/>
              </a:rPr>
              <a:t>Alice			sub ca		      root CA</a:t>
            </a:r>
            <a:endParaRPr lang="zh-CN" altLang="en-US" sz="1600" dirty="0">
              <a:ea typeface="宋体" pitchFamily="2" charset="-122"/>
            </a:endParaRPr>
          </a:p>
        </p:txBody>
      </p:sp>
      <p:graphicFrame>
        <p:nvGraphicFramePr>
          <p:cNvPr id="34918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5143512"/>
          <a:ext cx="7777162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30" name="Visio" r:id="rId1" imgW="5593715" imgH="833755" progId="">
                  <p:embed/>
                </p:oleObj>
              </mc:Choice>
              <mc:Fallback>
                <p:oleObj name="Visio" r:id="rId1" imgW="5593715" imgH="833755" progId="">
                  <p:embed/>
                  <p:pic>
                    <p:nvPicPr>
                      <p:cNvPr id="0" name="图片 7424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43512"/>
                        <a:ext cx="7777162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系统信任体系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证书申请过程的可信绑定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根</a:t>
            </a:r>
            <a:r>
              <a:rPr lang="en-US" altLang="zh-CN" dirty="0"/>
              <a:t>CA</a:t>
            </a:r>
            <a:r>
              <a:rPr lang="zh-CN" altLang="en-US" dirty="0"/>
              <a:t>引入</a:t>
            </a:r>
            <a:endParaRPr lang="en-US" altLang="zh-CN" dirty="0"/>
          </a:p>
          <a:p>
            <a:r>
              <a:rPr lang="en-US" altLang="zh-CN" dirty="0"/>
              <a:t>PKI</a:t>
            </a:r>
            <a:r>
              <a:rPr lang="zh-CN" altLang="en-US" dirty="0"/>
              <a:t>系统互认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68313" y="4797425"/>
          <a:ext cx="7956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88" name="Visio" r:id="rId1" imgW="5593715" imgH="833755" progId="">
                  <p:embed/>
                </p:oleObj>
              </mc:Choice>
              <mc:Fallback>
                <p:oleObj name="Visio" r:id="rId1" imgW="5593715" imgH="833755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7956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3FFA6B-70EB-438C-A8E5-51DEC7C8110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信任与信任传递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信任</a:t>
            </a:r>
            <a:r>
              <a:rPr lang="en-US" altLang="zh-CN" sz="2800" dirty="0">
                <a:ea typeface="宋体" pitchFamily="2" charset="-122"/>
              </a:rPr>
              <a:t>Trust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一个实体</a:t>
            </a:r>
            <a:r>
              <a:rPr lang="en-US" altLang="zh-CN" sz="2400" dirty="0">
                <a:ea typeface="宋体" pitchFamily="2" charset="-122"/>
              </a:rPr>
              <a:t>A</a:t>
            </a:r>
            <a:r>
              <a:rPr lang="zh-CN" altLang="en-US" sz="2400" dirty="0">
                <a:ea typeface="宋体" pitchFamily="2" charset="-122"/>
              </a:rPr>
              <a:t>信任另一个实体</a:t>
            </a:r>
            <a:r>
              <a:rPr lang="en-US" altLang="zh-CN" sz="2400" dirty="0">
                <a:ea typeface="宋体" pitchFamily="2" charset="-122"/>
              </a:rPr>
              <a:t>B</a:t>
            </a:r>
            <a:r>
              <a:rPr lang="zh-CN" altLang="en-US" sz="2400" dirty="0">
                <a:ea typeface="宋体" pitchFamily="2" charset="-122"/>
              </a:rPr>
              <a:t>是指，</a:t>
            </a:r>
            <a:r>
              <a:rPr lang="en-US" altLang="zh-CN" sz="2400" dirty="0">
                <a:ea typeface="宋体" pitchFamily="2" charset="-122"/>
              </a:rPr>
              <a:t>A</a:t>
            </a:r>
            <a:r>
              <a:rPr lang="zh-CN" altLang="en-US" sz="2400" dirty="0">
                <a:ea typeface="宋体" pitchFamily="2" charset="-122"/>
              </a:rPr>
              <a:t>认为</a:t>
            </a:r>
            <a:r>
              <a:rPr lang="en-US" altLang="zh-CN" sz="2400" dirty="0">
                <a:ea typeface="宋体" pitchFamily="2" charset="-122"/>
              </a:rPr>
              <a:t>B</a:t>
            </a:r>
            <a:r>
              <a:rPr lang="zh-CN" altLang="en-US" sz="2400" dirty="0">
                <a:ea typeface="宋体" pitchFamily="2" charset="-122"/>
              </a:rPr>
              <a:t>的行为恰如</a:t>
            </a:r>
            <a:r>
              <a:rPr lang="en-US" altLang="zh-CN" sz="2400" dirty="0">
                <a:ea typeface="宋体" pitchFamily="2" charset="-122"/>
              </a:rPr>
              <a:t>A</a:t>
            </a:r>
            <a:r>
              <a:rPr lang="zh-CN" altLang="en-US" sz="2400" dirty="0">
                <a:ea typeface="宋体" pitchFamily="2" charset="-122"/>
              </a:rPr>
              <a:t>所预期的。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Bob</a:t>
            </a:r>
            <a:r>
              <a:rPr lang="zh-CN" altLang="en-US" sz="2400" dirty="0">
                <a:ea typeface="宋体" pitchFamily="2" charset="-122"/>
              </a:rPr>
              <a:t>信任</a:t>
            </a:r>
            <a:r>
              <a:rPr lang="en-US" altLang="zh-CN" sz="2400" dirty="0">
                <a:ea typeface="宋体" pitchFamily="2" charset="-122"/>
              </a:rPr>
              <a:t>Root，</a:t>
            </a:r>
            <a:r>
              <a:rPr lang="zh-CN" altLang="en-US" sz="2400" dirty="0">
                <a:ea typeface="宋体" pitchFamily="2" charset="-122"/>
              </a:rPr>
              <a:t>就是认为</a:t>
            </a:r>
            <a:r>
              <a:rPr lang="en-US" altLang="zh-CN" sz="2400" dirty="0">
                <a:ea typeface="宋体" pitchFamily="2" charset="-122"/>
              </a:rPr>
              <a:t>Root</a:t>
            </a:r>
            <a:r>
              <a:rPr lang="zh-CN" altLang="en-US" sz="2400" dirty="0">
                <a:ea typeface="宋体" pitchFamily="2" charset="-122"/>
              </a:rPr>
              <a:t>对</a:t>
            </a:r>
            <a:r>
              <a:rPr lang="en-US" altLang="zh-CN" sz="2400" dirty="0">
                <a:ea typeface="宋体" pitchFamily="2" charset="-122"/>
              </a:rPr>
              <a:t>CA 1</a:t>
            </a:r>
            <a:r>
              <a:rPr lang="zh-CN" altLang="en-US" sz="2400" dirty="0">
                <a:ea typeface="宋体" pitchFamily="2" charset="-122"/>
              </a:rPr>
              <a:t>进行了严格的管理审查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信任传递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指的是实体</a:t>
            </a:r>
            <a:r>
              <a:rPr lang="en-US" altLang="zh-CN" sz="2400" dirty="0">
                <a:ea typeface="宋体" pitchFamily="2" charset="-122"/>
              </a:rPr>
              <a:t>A</a:t>
            </a:r>
            <a:r>
              <a:rPr lang="zh-CN" altLang="en-US" sz="2400" dirty="0">
                <a:ea typeface="宋体" pitchFamily="2" charset="-122"/>
              </a:rPr>
              <a:t>因为信任</a:t>
            </a:r>
            <a:r>
              <a:rPr lang="en-US" altLang="zh-CN" sz="2400" dirty="0">
                <a:ea typeface="宋体" pitchFamily="2" charset="-122"/>
              </a:rPr>
              <a:t>B，</a:t>
            </a:r>
            <a:r>
              <a:rPr lang="zh-CN" altLang="en-US" sz="2400" dirty="0">
                <a:ea typeface="宋体" pitchFamily="2" charset="-122"/>
              </a:rPr>
              <a:t>进而会信任其他的实体</a:t>
            </a:r>
            <a:r>
              <a:rPr lang="en-US" altLang="zh-CN" sz="2400" dirty="0">
                <a:ea typeface="宋体" pitchFamily="2" charset="-122"/>
              </a:rPr>
              <a:t>C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Bob</a:t>
            </a:r>
            <a:r>
              <a:rPr lang="zh-CN" altLang="en-US" sz="2400" dirty="0">
                <a:ea typeface="宋体" pitchFamily="2" charset="-122"/>
              </a:rPr>
              <a:t>因为信任根</a:t>
            </a:r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，而且根</a:t>
            </a:r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说</a:t>
            </a:r>
            <a:r>
              <a:rPr lang="en-US" altLang="zh-CN" sz="2400" dirty="0">
                <a:ea typeface="宋体" pitchFamily="2" charset="-122"/>
              </a:rPr>
              <a:t>Sub CA</a:t>
            </a:r>
            <a:r>
              <a:rPr lang="zh-CN" altLang="en-US" sz="2400" dirty="0">
                <a:ea typeface="宋体" pitchFamily="2" charset="-122"/>
              </a:rPr>
              <a:t>可信，进而</a:t>
            </a:r>
            <a:r>
              <a:rPr lang="en-US" altLang="zh-CN" sz="2400" dirty="0">
                <a:ea typeface="宋体" pitchFamily="2" charset="-122"/>
              </a:rPr>
              <a:t>Bob</a:t>
            </a:r>
            <a:r>
              <a:rPr lang="zh-CN" altLang="en-US" sz="2400" dirty="0">
                <a:ea typeface="宋体" pitchFamily="2" charset="-122"/>
              </a:rPr>
              <a:t>信任了</a:t>
            </a:r>
            <a:r>
              <a:rPr lang="en-US" altLang="zh-CN" sz="2400" dirty="0">
                <a:ea typeface="宋体" pitchFamily="2" charset="-122"/>
              </a:rPr>
              <a:t>Sub CA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77357-A08E-4D5A-9513-CDD22609E17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信任锚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Trust Anchor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在信任传递（也就是建立证书路径）的过程中，需要有信任的起点，称为信任锚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在证书验证过程中，就是</a:t>
            </a:r>
            <a:r>
              <a:rPr lang="en-US" altLang="zh-CN" dirty="0">
                <a:ea typeface="宋体" pitchFamily="2" charset="-122"/>
              </a:rPr>
              <a:t>Trust Anchor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Trust Anchor</a:t>
            </a:r>
            <a:r>
              <a:rPr lang="zh-CN" altLang="en-US" dirty="0">
                <a:ea typeface="宋体" pitchFamily="2" charset="-122"/>
              </a:rPr>
              <a:t>指的是如下的实体：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对该实体的信任并不是由于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中的信任传递而得到，而是以其他方式得到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那么，信任锚以何种方式引入？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1D2B9-8EF9-49A1-B116-336DCA95D8C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信任锚的引入方式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引入方式有多种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所属单位的行政命令、发文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软件预装（例如</a:t>
            </a:r>
            <a:r>
              <a:rPr lang="en-US" altLang="zh-CN" dirty="0">
                <a:ea typeface="宋体" pitchFamily="2" charset="-122"/>
              </a:rPr>
              <a:t>Windows</a:t>
            </a:r>
            <a:r>
              <a:rPr lang="zh-CN" altLang="en-US" dirty="0">
                <a:ea typeface="宋体" pitchFamily="2" charset="-122"/>
              </a:rPr>
              <a:t>系统），无可奈何地接受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合同关系引入</a:t>
            </a:r>
            <a:endParaRPr lang="zh-CN" altLang="en-US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例如购买了北京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的证书，自然就信任了</a:t>
            </a:r>
            <a:r>
              <a:rPr lang="en-US" altLang="zh-CN" dirty="0">
                <a:ea typeface="宋体" pitchFamily="2" charset="-122"/>
              </a:rPr>
              <a:t>BJCA</a:t>
            </a:r>
            <a:r>
              <a:rPr lang="zh-CN" altLang="en-US" dirty="0">
                <a:ea typeface="宋体" pitchFamily="2" charset="-122"/>
              </a:rPr>
              <a:t>的根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用户自主决定</a:t>
            </a:r>
            <a:endParaRPr lang="zh-CN" altLang="en-US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如下图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还有一种：无可奈何、被迫信任、没有选择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EEDF4-0BD0-4CDE-B312-9AE18EDC630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05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安装根证书－用户自主决定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05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安装根证书－引入信任锚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7831"/>
            <a:ext cx="7059163" cy="4259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0219"/>
            <a:ext cx="4968552" cy="297677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84984"/>
            <a:ext cx="5264696" cy="381280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88024" y="6477781"/>
            <a:ext cx="4032448" cy="16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信任锚的引入方式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安全可靠的方式</a:t>
            </a:r>
            <a:endParaRPr lang="en-US" altLang="zh-CN" dirty="0"/>
          </a:p>
          <a:p>
            <a:pPr lvl="1"/>
            <a:r>
              <a:rPr lang="zh-CN" altLang="en-US" dirty="0"/>
              <a:t>依赖于用户自身的判断</a:t>
            </a:r>
            <a:endParaRPr lang="en-US" altLang="zh-CN" dirty="0"/>
          </a:p>
          <a:p>
            <a:pPr lvl="1"/>
            <a:r>
              <a:rPr lang="zh-CN" altLang="en-US" dirty="0"/>
              <a:t>不能依赖于</a:t>
            </a:r>
            <a:r>
              <a:rPr lang="en-US" altLang="zh-CN" dirty="0"/>
              <a:t>PKI</a:t>
            </a:r>
            <a:r>
              <a:rPr lang="zh-CN" altLang="en-US" dirty="0"/>
              <a:t>系统本身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40269-EB27-4B39-A425-6A15D36B95F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系统信任体系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证书申请过程的可信绑定</a:t>
            </a:r>
            <a:endParaRPr lang="en-US" altLang="zh-CN" dirty="0"/>
          </a:p>
          <a:p>
            <a:r>
              <a:rPr lang="zh-CN" altLang="en-US" dirty="0"/>
              <a:t>根</a:t>
            </a:r>
            <a:r>
              <a:rPr lang="en-US" altLang="zh-CN" dirty="0"/>
              <a:t>CA</a:t>
            </a:r>
            <a:r>
              <a:rPr lang="zh-CN" altLang="en-US" dirty="0"/>
              <a:t>引入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PKI</a:t>
            </a:r>
            <a:r>
              <a:rPr lang="zh-CN" altLang="en-US" dirty="0">
                <a:solidFill>
                  <a:srgbClr val="00B0F0"/>
                </a:solidFill>
              </a:rPr>
              <a:t>系统互认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68313" y="4797425"/>
          <a:ext cx="7956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5" name="Visio" r:id="rId1" imgW="5593715" imgH="833755" progId="">
                  <p:embed/>
                </p:oleObj>
              </mc:Choice>
              <mc:Fallback>
                <p:oleObj name="Visio" r:id="rId1" imgW="5593715" imgH="833755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7956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66E58-6F54-4FBF-A7B4-6DDD60A8328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对于</a:t>
            </a:r>
            <a:r>
              <a:rPr lang="en-US" altLang="zh-CN">
                <a:ea typeface="宋体" pitchFamily="2" charset="-122"/>
              </a:rPr>
              <a:t>PKI</a:t>
            </a:r>
            <a:r>
              <a:rPr lang="zh-CN" altLang="en-US">
                <a:ea typeface="宋体" pitchFamily="2" charset="-122"/>
              </a:rPr>
              <a:t>用户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47064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对于</a:t>
            </a:r>
            <a:r>
              <a:rPr lang="en-US" altLang="zh-CN" sz="2800" dirty="0">
                <a:ea typeface="宋体" pitchFamily="2" charset="-122"/>
              </a:rPr>
              <a:t>PKI</a:t>
            </a:r>
            <a:r>
              <a:rPr lang="zh-CN" altLang="en-US" sz="2800" dirty="0">
                <a:ea typeface="宋体" pitchFamily="2" charset="-122"/>
              </a:rPr>
              <a:t>用户，使用证书时，很重要的步骤就是验证证书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前面说明，验证证书就是信任传递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我们知道，信任的传递应该受到控制的，无限制的信任传递会导致问题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朋友的朋友的朋友的朋友的朋友可能是敌人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无限制的信任传递，就可能接受不该接受的证书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那么，对于</a:t>
            </a:r>
            <a:r>
              <a:rPr lang="en-US" altLang="zh-CN" sz="2800" dirty="0">
                <a:ea typeface="宋体" pitchFamily="2" charset="-122"/>
              </a:rPr>
              <a:t>PKI</a:t>
            </a:r>
            <a:r>
              <a:rPr lang="zh-CN" altLang="en-US" sz="2800" dirty="0">
                <a:ea typeface="宋体" pitchFamily="2" charset="-122"/>
              </a:rPr>
              <a:t>用户，应该如何管理自己的信任传递？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同时，</a:t>
            </a:r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是否也有责任？如何指导用户？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BFF0B-2C6F-4F06-B6AB-AE462064F04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信任模型</a:t>
            </a:r>
            <a:r>
              <a:rPr lang="en-US" altLang="zh-CN">
                <a:ea typeface="宋体" pitchFamily="2" charset="-122"/>
              </a:rPr>
              <a:t>Trust Model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信任模型是指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对于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系统中的用户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验证证书的人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，应该具有什么样的信任锚、以及在信任传递过程中的各种措施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例如，限制信任传递的次数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例如，信任传递是单向或者双向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信任模型确定后，将会体现在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系统的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层次结构（谁给谁签发证书）上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层次、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之间的互联互通措施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PKI User</a:t>
            </a:r>
            <a:r>
              <a:rPr lang="zh-CN" altLang="en-US" sz="2800" dirty="0"/>
              <a:t>能够与其它的、多大范围的实体建立安全通信联系（依赖于</a:t>
            </a:r>
            <a:r>
              <a:rPr lang="en-US" altLang="zh-CN" sz="2800" dirty="0"/>
              <a:t>PKI</a:t>
            </a:r>
            <a:r>
              <a:rPr lang="zh-CN" altLang="en-US" sz="2800" dirty="0"/>
              <a:t>证书的方式），取决于</a:t>
            </a:r>
            <a:r>
              <a:rPr lang="en-US" altLang="zh-CN" sz="2800" dirty="0"/>
              <a:t>2</a:t>
            </a:r>
            <a:r>
              <a:rPr lang="zh-CN" altLang="en-US" sz="2800" dirty="0"/>
              <a:t>个事情：</a:t>
            </a:r>
            <a:endParaRPr lang="en-US" altLang="zh-CN" sz="2800" dirty="0"/>
          </a:p>
          <a:p>
            <a:pPr lvl="1"/>
            <a:r>
              <a:rPr lang="en-US" altLang="zh-CN" sz="2400" dirty="0"/>
              <a:t>PKI User</a:t>
            </a:r>
            <a:r>
              <a:rPr lang="zh-CN" altLang="en-US" sz="2400" dirty="0"/>
              <a:t>的</a:t>
            </a:r>
            <a:r>
              <a:rPr lang="en-US" altLang="zh-CN" sz="2400" dirty="0"/>
              <a:t>Trust Anchor</a:t>
            </a:r>
            <a:r>
              <a:rPr lang="zh-CN" altLang="en-US" sz="2400" dirty="0"/>
              <a:t>的配置</a:t>
            </a:r>
            <a:endParaRPr lang="en-US" altLang="zh-CN" sz="2400" dirty="0"/>
          </a:p>
          <a:p>
            <a:pPr lvl="2"/>
            <a:r>
              <a:rPr lang="zh-CN" altLang="en-US" sz="2000" dirty="0"/>
              <a:t>有多种方式来处理、配置和改变</a:t>
            </a:r>
            <a:endParaRPr lang="en-US" altLang="zh-CN" sz="2000" dirty="0"/>
          </a:p>
          <a:p>
            <a:pPr lvl="1"/>
            <a:r>
              <a:rPr lang="en-US" altLang="zh-CN" sz="2400" dirty="0"/>
              <a:t>Trust Anchor</a:t>
            </a:r>
            <a:r>
              <a:rPr lang="zh-CN" altLang="en-US" sz="2400" dirty="0"/>
              <a:t>对应的</a:t>
            </a:r>
            <a:r>
              <a:rPr lang="en-US" altLang="zh-CN" sz="2400" dirty="0"/>
              <a:t>CA</a:t>
            </a:r>
            <a:r>
              <a:rPr lang="zh-CN" altLang="en-US" sz="2400" dirty="0"/>
              <a:t>如何来签发证书</a:t>
            </a:r>
            <a:endParaRPr lang="en-US" altLang="zh-CN" sz="2400" dirty="0"/>
          </a:p>
          <a:p>
            <a:pPr lvl="2"/>
            <a:r>
              <a:rPr lang="zh-CN" altLang="en-US" sz="2000" dirty="0"/>
              <a:t>称为</a:t>
            </a:r>
            <a:r>
              <a:rPr lang="en-US" altLang="zh-CN" sz="2000" dirty="0"/>
              <a:t>CA</a:t>
            </a:r>
            <a:r>
              <a:rPr lang="zh-CN" altLang="en-US" sz="2000" dirty="0"/>
              <a:t>的拓扑结构</a:t>
            </a:r>
            <a:endParaRPr lang="en-US" altLang="zh-CN" sz="2000" dirty="0"/>
          </a:p>
          <a:p>
            <a:r>
              <a:rPr lang="zh-CN" altLang="en-US" sz="2800" dirty="0"/>
              <a:t>通过信任</a:t>
            </a:r>
            <a:r>
              <a:rPr lang="zh-CN" altLang="en-US" dirty="0"/>
              <a:t>模型</a:t>
            </a:r>
            <a:r>
              <a:rPr lang="zh-CN" altLang="en-US" sz="2800" dirty="0"/>
              <a:t>，我们希望：</a:t>
            </a:r>
            <a:endParaRPr lang="en-US" altLang="zh-CN" sz="2800" dirty="0"/>
          </a:p>
          <a:p>
            <a:pPr lvl="1"/>
            <a:r>
              <a:rPr lang="en-US" altLang="zh-CN" sz="2400" dirty="0"/>
              <a:t>PKI User</a:t>
            </a:r>
            <a:r>
              <a:rPr lang="zh-CN" altLang="en-US" sz="2400" dirty="0"/>
              <a:t>能够可控地、与更多的人建立联系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40269-EB27-4B39-A425-6A15D36B95F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79A0EE58-111F-4AC8-89D0-017A19A5058D}" type="slidenum">
              <a:rPr lang="zh-CN" altLang="en-US"/>
            </a:fld>
            <a:endParaRPr lang="en-US" altLang="zh-CN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证书申请流程回顾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一般情况下，用户的公私钥对由自己生成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用户只将公钥交给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进行证书申请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基于身份的公私钥</a:t>
            </a:r>
            <a:r>
              <a:rPr lang="zh-CN" altLang="en-US">
                <a:ea typeface="宋体" pitchFamily="2" charset="-122"/>
              </a:rPr>
              <a:t>对</a:t>
            </a:r>
            <a:r>
              <a:rPr lang="zh-CN" altLang="en-US" smtClean="0">
                <a:ea typeface="宋体" pitchFamily="2" charset="-122"/>
              </a:rPr>
              <a:t>由自己生成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公钥</a:t>
            </a:r>
            <a:r>
              <a:rPr lang="zh-CN" altLang="en-US" dirty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经过传输介质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可能是网络、文件</a:t>
            </a:r>
            <a:r>
              <a:rPr lang="en-US" altLang="zh-CN" dirty="0" err="1">
                <a:ea typeface="宋体" pitchFamily="2" charset="-122"/>
              </a:rPr>
              <a:t>Copy&amp;Paste</a:t>
            </a:r>
            <a:r>
              <a:rPr lang="zh-CN" altLang="en-US" dirty="0">
                <a:ea typeface="宋体" pitchFamily="2" charset="-122"/>
              </a:rPr>
              <a:t>等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或者经过了</a:t>
            </a:r>
            <a:r>
              <a:rPr lang="en-US" altLang="zh-CN" dirty="0">
                <a:ea typeface="宋体" pitchFamily="2" charset="-122"/>
              </a:rPr>
              <a:t>RA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有没有可能出现问题？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477B3-0D72-4CFE-9DE2-CE54A142E91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信任模型与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拓扑结构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信任模型与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拓扑结构是一一对应的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例如，使用双层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拓扑结构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也就决定了信任的传递次数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另一方面，如果希望信任传递受限，就不应该有太多级的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层次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也就决定了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的拓扑结构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二者相辅相成，相互影响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FB5D8-C668-4899-8655-4985B08F83B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各种信任模型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单根</a:t>
            </a:r>
            <a:r>
              <a:rPr lang="en-US" altLang="zh-CN" sz="2800" dirty="0">
                <a:ea typeface="宋体" pitchFamily="2" charset="-122"/>
              </a:rPr>
              <a:t>CA——</a:t>
            </a:r>
            <a:r>
              <a:rPr lang="zh-CN" altLang="en-US" sz="2800" dirty="0">
                <a:ea typeface="宋体" pitchFamily="2" charset="-122"/>
              </a:rPr>
              <a:t>基本模型</a:t>
            </a:r>
            <a:endParaRPr lang="en-US" altLang="zh-CN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基本模型</a:t>
            </a:r>
            <a:r>
              <a:rPr lang="en-US" altLang="zh-CN" sz="2400" dirty="0">
                <a:ea typeface="宋体" pitchFamily="2" charset="-122"/>
              </a:rPr>
              <a:t>Base Model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严格层次模型</a:t>
            </a:r>
            <a:r>
              <a:rPr lang="en-US" altLang="zh-CN" sz="2400" dirty="0">
                <a:ea typeface="宋体" pitchFamily="2" charset="-122"/>
              </a:rPr>
              <a:t>Strict Hierarchy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多根</a:t>
            </a:r>
            <a:r>
              <a:rPr lang="en-US" altLang="zh-CN" sz="2800" dirty="0">
                <a:ea typeface="宋体" pitchFamily="2" charset="-122"/>
              </a:rPr>
              <a:t>CA</a:t>
            </a:r>
            <a:endParaRPr lang="en-US" altLang="zh-CN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证书信任列表</a:t>
            </a:r>
            <a:r>
              <a:rPr lang="en-US" altLang="zh-CN" sz="2400" dirty="0">
                <a:ea typeface="宋体" pitchFamily="2" charset="-122"/>
              </a:rPr>
              <a:t>Certificate Trust List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鉴定证书</a:t>
            </a:r>
            <a:r>
              <a:rPr lang="en-US" altLang="zh-CN" sz="2400" dirty="0">
                <a:ea typeface="宋体" pitchFamily="2" charset="-122"/>
              </a:rPr>
              <a:t>Accreditation Certificate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交叉认证</a:t>
            </a:r>
            <a:r>
              <a:rPr lang="en-US" altLang="zh-CN" sz="2400" dirty="0">
                <a:ea typeface="宋体" pitchFamily="2" charset="-122"/>
              </a:rPr>
              <a:t>Cross Certification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网状</a:t>
            </a:r>
            <a:r>
              <a:rPr lang="en-US" altLang="zh-CN" sz="2400" dirty="0">
                <a:ea typeface="宋体" pitchFamily="2" charset="-122"/>
              </a:rPr>
              <a:t>Mesh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桥</a:t>
            </a:r>
            <a:r>
              <a:rPr lang="en-US" altLang="zh-CN" sz="2400" dirty="0">
                <a:ea typeface="宋体" pitchFamily="2" charset="-122"/>
              </a:rPr>
              <a:t>CA Bridge CA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——PKI</a:t>
            </a:r>
            <a:r>
              <a:rPr lang="zh-CN" altLang="en-US" dirty="0"/>
              <a:t>基本构成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454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4454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058BD3-3AE7-4833-A3C3-AEA5787172E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95400" y="1844824"/>
            <a:ext cx="6811963" cy="4686300"/>
            <a:chOff x="1295400" y="1844824"/>
            <a:chExt cx="6811963" cy="4686300"/>
          </a:xfrm>
        </p:grpSpPr>
        <p:graphicFrame>
          <p:nvGraphicFramePr>
            <p:cNvPr id="445444" name="Object 4"/>
            <p:cNvGraphicFramePr>
              <a:graphicFrameLocks noChangeAspect="1"/>
            </p:cNvGraphicFramePr>
            <p:nvPr/>
          </p:nvGraphicFramePr>
          <p:xfrm>
            <a:off x="1295400" y="1844824"/>
            <a:ext cx="6811963" cy="468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428" name="位图图像" r:id="rId1" imgW="6810375" imgH="4686300" progId="PBrush">
                    <p:embed/>
                  </p:oleObj>
                </mc:Choice>
                <mc:Fallback>
                  <p:oleObj name="位图图像" r:id="rId1" imgW="6810375" imgH="4686300" progId="PBrush">
                    <p:embed/>
                    <p:pic>
                      <p:nvPicPr>
                        <p:cNvPr id="0" name="图片 785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1844824"/>
                          <a:ext cx="6811963" cy="468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2123728" y="418797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RA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02540" y="502853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RA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28184" y="367696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RA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72200" y="515719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RA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8953" y="4005064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Sub CA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42506" y="3877017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Sub CA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21274" y="5157192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Sub CA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04658-D006-4D0B-A29F-24E99F3CE7F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622935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单根</a:t>
            </a:r>
            <a:r>
              <a:rPr lang="en-US" altLang="zh-CN">
                <a:ea typeface="宋体" pitchFamily="2" charset="-122"/>
              </a:rPr>
              <a:t>CA－</a:t>
            </a:r>
            <a:r>
              <a:rPr lang="zh-CN" altLang="en-US">
                <a:ea typeface="宋体" pitchFamily="2" charset="-122"/>
              </a:rPr>
              <a:t>基本模型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584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基本模型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系统中只有1个根</a:t>
            </a:r>
            <a:r>
              <a:rPr lang="en-US" altLang="zh-CN" sz="2400" dirty="0">
                <a:ea typeface="宋体" pitchFamily="2" charset="-122"/>
              </a:rPr>
              <a:t>CA【CA</a:t>
            </a:r>
            <a:r>
              <a:rPr lang="zh-CN" altLang="en-US" sz="2400" dirty="0">
                <a:ea typeface="宋体" pitchFamily="2" charset="-122"/>
              </a:rPr>
              <a:t>的层次结构</a:t>
            </a:r>
            <a:r>
              <a:rPr lang="en-US" altLang="zh-CN" sz="2400" dirty="0">
                <a:ea typeface="宋体" pitchFamily="2" charset="-122"/>
              </a:rPr>
              <a:t>】，</a:t>
            </a:r>
            <a:r>
              <a:rPr lang="zh-CN" altLang="en-US" sz="2400" dirty="0">
                <a:ea typeface="宋体" pitchFamily="2" charset="-122"/>
              </a:rPr>
              <a:t>也就是只有1个信任锚</a:t>
            </a:r>
            <a:r>
              <a:rPr lang="en-US" altLang="zh-CN" sz="2400" dirty="0">
                <a:ea typeface="宋体" pitchFamily="2" charset="-122"/>
              </a:rPr>
              <a:t>【</a:t>
            </a:r>
            <a:r>
              <a:rPr lang="zh-CN" altLang="en-US" sz="2400" dirty="0">
                <a:ea typeface="宋体" pitchFamily="2" charset="-122"/>
              </a:rPr>
              <a:t>用户的信任锚</a:t>
            </a:r>
            <a:r>
              <a:rPr lang="en-US" altLang="zh-CN" sz="2400" dirty="0">
                <a:ea typeface="宋体" pitchFamily="2" charset="-122"/>
              </a:rPr>
              <a:t>】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只有信任锚有自签名证书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只有信任锚能签发订户证书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如下图（方框表示</a:t>
            </a:r>
            <a:r>
              <a:rPr lang="en-US" altLang="zh-CN" sz="2400" dirty="0">
                <a:ea typeface="宋体" pitchFamily="2" charset="-122"/>
              </a:rPr>
              <a:t>CA）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2411760" y="4258748"/>
          <a:ext cx="5881686" cy="220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77" name="位图图像" r:id="rId1" imgW="2800350" imgH="1047750" progId="PBrush">
                  <p:embed/>
                </p:oleObj>
              </mc:Choice>
              <mc:Fallback>
                <p:oleObj name="位图图像" r:id="rId1" imgW="2800350" imgH="1047750" progId="PBrush">
                  <p:embed/>
                  <p:pic>
                    <p:nvPicPr>
                      <p:cNvPr id="0" name="图片 744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58748"/>
                        <a:ext cx="5881686" cy="220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EA701-0D16-4AE9-AB1D-BEA597B04BB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04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基本模型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04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没有信任传递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因为所有的</a:t>
            </a:r>
            <a:r>
              <a:rPr lang="en-US" altLang="zh-CN" dirty="0">
                <a:ea typeface="宋体" pitchFamily="2" charset="-122"/>
              </a:rPr>
              <a:t>PKI User</a:t>
            </a:r>
            <a:r>
              <a:rPr lang="zh-CN" altLang="en-US" dirty="0">
                <a:ea typeface="宋体" pitchFamily="2" charset="-122"/>
              </a:rPr>
              <a:t>都信任根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也就是，相信根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签发的证书都是好的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证书验证非常简单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267744" y="4234588"/>
          <a:ext cx="5881686" cy="220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01" name="位图图像" r:id="rId1" imgW="2800350" imgH="1047750" progId="PBrush">
                  <p:embed/>
                </p:oleObj>
              </mc:Choice>
              <mc:Fallback>
                <p:oleObj name="位图图像" r:id="rId1" imgW="2800350" imgH="1047750" progId="PBrush">
                  <p:embed/>
                  <p:pic>
                    <p:nvPicPr>
                      <p:cNvPr id="0" name="图片 745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234588"/>
                        <a:ext cx="5881686" cy="220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3E7F2-11BD-4689-8D1A-FD4BABF2AB0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基本模型－特点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ea typeface="宋体" pitchFamily="2" charset="-122"/>
              </a:rPr>
              <a:t>验证证书简单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直接使用信任锚就可以验证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不存在信任传递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ea typeface="宋体" pitchFamily="2" charset="-122"/>
              </a:rPr>
              <a:t>太多的信任传递将变得不可信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ea typeface="宋体" pitchFamily="2" charset="-122"/>
              </a:rPr>
              <a:t>缺少扩展能力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无法分开管理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ea typeface="宋体" pitchFamily="2" charset="-122"/>
              </a:rPr>
              <a:t>不同的证书由不同的单位负责签发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信任锚必须经常运行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ea typeface="宋体" pitchFamily="2" charset="-122"/>
              </a:rPr>
              <a:t>密钥频繁使用，安全威胁较大，可信程度就降低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1800" dirty="0">
                <a:ea typeface="宋体" pitchFamily="2" charset="-122"/>
              </a:rPr>
              <a:t>信任锚也不是那么可信？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出问题就是信任锚出问题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4C58FE-E1C1-4514-B696-7F22B611231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单根</a:t>
            </a:r>
            <a:r>
              <a:rPr lang="en-US" altLang="zh-CN">
                <a:ea typeface="宋体" pitchFamily="2" charset="-122"/>
              </a:rPr>
              <a:t>CA－</a:t>
            </a:r>
            <a:r>
              <a:rPr lang="zh-CN" altLang="en-US">
                <a:ea typeface="宋体" pitchFamily="2" charset="-122"/>
              </a:rPr>
              <a:t>层次模型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为了更好保护信任锚，提出了层次模型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信任锚能够受到更多的保护，更可信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特点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只有信任锚有自签名证书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信任锚之外的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没有自签名证书，由其上级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向其签发证书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每个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最多只有1个上级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如下图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C4634-58E6-40A7-94AB-AD914FBE8DF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66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层次模型－图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66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多个</a:t>
            </a:r>
            <a:r>
              <a:rPr lang="en-US" altLang="zh-CN">
                <a:ea typeface="宋体" pitchFamily="2" charset="-122"/>
              </a:rPr>
              <a:t>CA，</a:t>
            </a:r>
            <a:r>
              <a:rPr lang="zh-CN" altLang="en-US">
                <a:ea typeface="宋体" pitchFamily="2" charset="-122"/>
              </a:rPr>
              <a:t>形成层次结构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多次信任传递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2362200" y="3117850"/>
          <a:ext cx="552450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26" name="BMP 图像" r:id="rId1" imgW="2933700" imgH="1866900" progId="Paint.Picture">
                  <p:embed/>
                </p:oleObj>
              </mc:Choice>
              <mc:Fallback>
                <p:oleObj name="BMP 图像" r:id="rId1" imgW="2933700" imgH="1866900" progId="Paint.Picture">
                  <p:embed/>
                  <p:pic>
                    <p:nvPicPr>
                      <p:cNvPr id="0" name="图片 746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17850"/>
                        <a:ext cx="552450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0661BE-B2CA-4ED8-8960-6181285CE92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76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特点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76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32018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验证证书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信任传递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验证</a:t>
            </a:r>
            <a:r>
              <a:rPr lang="en-US" altLang="zh-CN" sz="2400" dirty="0">
                <a:ea typeface="宋体" pitchFamily="2" charset="-122"/>
              </a:rPr>
              <a:t>Ellen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Ellen－SubCA2－SubCA1－</a:t>
            </a:r>
            <a:r>
              <a:rPr lang="zh-CN" altLang="en-US" sz="2000" dirty="0">
                <a:ea typeface="宋体" pitchFamily="2" charset="-122"/>
              </a:rPr>
              <a:t>根</a:t>
            </a:r>
            <a:r>
              <a:rPr lang="en-US" altLang="zh-CN" sz="2000" dirty="0">
                <a:ea typeface="宋体" pitchFamily="2" charset="-122"/>
              </a:rPr>
              <a:t>CA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有2次信任传递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证书验证者本来是不信任</a:t>
            </a:r>
            <a:r>
              <a:rPr lang="en-US" altLang="zh-CN" sz="2000" dirty="0">
                <a:ea typeface="宋体" pitchFamily="2" charset="-122"/>
              </a:rPr>
              <a:t>SubCA2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>
                <a:ea typeface="宋体" pitchFamily="2" charset="-122"/>
              </a:rPr>
              <a:t>SubCA1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信任锚保护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只是在很少时候使用私钥，安全威胁较少，更可信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SubCA</a:t>
            </a:r>
            <a:r>
              <a:rPr lang="zh-CN" altLang="en-US" sz="2400" dirty="0">
                <a:ea typeface="宋体" pitchFamily="2" charset="-122"/>
              </a:rPr>
              <a:t>出问题，可以由根</a:t>
            </a:r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撤销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验证者并不信任</a:t>
            </a:r>
            <a:r>
              <a:rPr lang="en-US" altLang="zh-CN" sz="2000" dirty="0" err="1">
                <a:ea typeface="宋体" pitchFamily="2" charset="-122"/>
              </a:rPr>
              <a:t>SubCA</a:t>
            </a:r>
            <a:r>
              <a:rPr lang="en-US" altLang="zh-CN" sz="2000" dirty="0">
                <a:ea typeface="宋体" pitchFamily="2" charset="-122"/>
              </a:rPr>
              <a:t>，</a:t>
            </a:r>
            <a:r>
              <a:rPr lang="zh-CN" altLang="en-US" sz="2000" dirty="0">
                <a:ea typeface="宋体" pitchFamily="2" charset="-122"/>
              </a:rPr>
              <a:t>每次用到</a:t>
            </a:r>
            <a:r>
              <a:rPr lang="en-US" altLang="zh-CN" sz="2000" dirty="0" err="1">
                <a:ea typeface="宋体" pitchFamily="2" charset="-122"/>
              </a:rPr>
              <a:t>SubCA</a:t>
            </a:r>
            <a:r>
              <a:rPr lang="zh-CN" altLang="en-US" sz="2000" dirty="0">
                <a:ea typeface="宋体" pitchFamily="2" charset="-122"/>
              </a:rPr>
              <a:t>证书时，都要从根</a:t>
            </a:r>
            <a:r>
              <a:rPr lang="en-US" altLang="zh-CN" sz="2000" dirty="0">
                <a:ea typeface="宋体" pitchFamily="2" charset="-122"/>
              </a:rPr>
              <a:t>CA（</a:t>
            </a:r>
            <a:r>
              <a:rPr lang="zh-CN" altLang="en-US" sz="2000" dirty="0">
                <a:ea typeface="宋体" pitchFamily="2" charset="-122"/>
              </a:rPr>
              <a:t>信任锚）开始验证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4207978" y="0"/>
          <a:ext cx="4936022" cy="314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0" name="位图图像" r:id="rId1" imgW="2933700" imgH="1866900" progId="PBrush">
                  <p:embed/>
                </p:oleObj>
              </mc:Choice>
              <mc:Fallback>
                <p:oleObj name="位图图像" r:id="rId1" imgW="2933700" imgH="1866900" progId="PBrush">
                  <p:embed/>
                  <p:pic>
                    <p:nvPicPr>
                      <p:cNvPr id="0" name="图片 747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978" y="0"/>
                        <a:ext cx="4936022" cy="3140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44941-D4B3-4ABF-8AD3-F23360D4878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多根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的现实情况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因为现实的原因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单根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的环境是不可能的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除非是很小范围的用户、封闭的单位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现实中，已有了很多的根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各国都有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所以，我们必须考虑多根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的情况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4E0E3B2D-E016-4B83-901A-9DAA61CA3C9A}" type="slidenum">
              <a:rPr lang="zh-CN" altLang="en-US"/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公钥传输可能出现问题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传输错误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公钥信息的错误，不能被人工检测到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不像其他信息</a:t>
            </a:r>
            <a:endParaRPr lang="zh-CN" altLang="en-US" dirty="0">
              <a:ea typeface="宋体" pitchFamily="2" charset="-122"/>
            </a:endParaRPr>
          </a:p>
          <a:p>
            <a:pPr lvl="3"/>
            <a:r>
              <a:rPr lang="zh-CN" altLang="en-US" dirty="0">
                <a:ea typeface="宋体" pitchFamily="2" charset="-122"/>
              </a:rPr>
              <a:t>例如，名字和工作单位的错误，操作员可以看出来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对于操作员，公钥信息是随机</a:t>
            </a:r>
            <a:r>
              <a:rPr lang="en-US" altLang="zh-CN" dirty="0">
                <a:ea typeface="宋体" pitchFamily="2" charset="-122"/>
              </a:rPr>
              <a:t>bit</a:t>
            </a:r>
            <a:r>
              <a:rPr lang="zh-CN" altLang="en-US" dirty="0">
                <a:ea typeface="宋体" pitchFamily="2" charset="-122"/>
              </a:rPr>
              <a:t>串，无法检查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公钥在传输的中间过程被人替换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操作员也是无法检查的（随机的</a:t>
            </a:r>
            <a:r>
              <a:rPr lang="en-US" altLang="zh-CN" dirty="0">
                <a:ea typeface="宋体" pitchFamily="2" charset="-122"/>
              </a:rPr>
              <a:t>01 bit</a:t>
            </a:r>
            <a:r>
              <a:rPr lang="zh-CN" altLang="en-US" dirty="0">
                <a:ea typeface="宋体" pitchFamily="2" charset="-122"/>
              </a:rPr>
              <a:t>串）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80581-B1C1-4369-9B85-31E38D79060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多根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下的验证者情况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4"/>
            <a:ext cx="8064500" cy="461511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00"/>
              </a:spcBef>
            </a:pPr>
            <a:r>
              <a:rPr lang="zh-CN" altLang="en-US" dirty="0">
                <a:ea typeface="宋体" pitchFamily="2" charset="-122"/>
              </a:rPr>
              <a:t>单根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所有验证者的配置都是一样的</a:t>
            </a:r>
            <a:endParaRPr lang="zh-CN" altLang="en-US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验证系统中的信任锚一样，都是同1个根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200"/>
              </a:spcBef>
            </a:pPr>
            <a:r>
              <a:rPr lang="zh-CN" altLang="en-US" dirty="0">
                <a:ea typeface="宋体" pitchFamily="2" charset="-122"/>
              </a:rPr>
              <a:t>多根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验证者的配置是否一样？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2种情况</a:t>
            </a:r>
            <a:endParaRPr lang="zh-CN" altLang="en-US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各验证者都有“相同的”多个信任锚（多个根证书）</a:t>
            </a:r>
            <a:endParaRPr lang="zh-CN" altLang="en-US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各验证者的信任锚配置是不一样</a:t>
            </a:r>
            <a:endParaRPr lang="zh-CN" altLang="en-US" dirty="0">
              <a:ea typeface="宋体" pitchFamily="2" charset="-122"/>
            </a:endParaRPr>
          </a:p>
          <a:p>
            <a:pPr lvl="3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可能每个验证者都只有1个信任锚，但各不相同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E9853-C506-4557-8A1B-C80F3A4111E8}" type="slidenum">
              <a:rPr lang="zh-CN" altLang="en-US" smtClean="0">
                <a:ea typeface="宋体" pitchFamily="2" charset="-122"/>
              </a:rPr>
            </a:fld>
            <a:endParaRPr lang="en-US" altLang="zh-CN" dirty="0">
              <a:ea typeface="宋体" pitchFamily="2" charset="-122"/>
            </a:endParaRP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多根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的几种情况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证书信任列表</a:t>
            </a:r>
            <a:r>
              <a:rPr lang="en-US" altLang="zh-CN" dirty="0">
                <a:ea typeface="宋体" pitchFamily="2" charset="-122"/>
              </a:rPr>
              <a:t>Certificate Trust List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权威发布和非权威发布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交叉认证</a:t>
            </a:r>
            <a:r>
              <a:rPr lang="en-US" altLang="zh-CN" dirty="0">
                <a:ea typeface="宋体" pitchFamily="2" charset="-122"/>
              </a:rPr>
              <a:t>Cross Certification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鉴定证书</a:t>
            </a:r>
            <a:r>
              <a:rPr lang="en-US" altLang="zh-CN" dirty="0">
                <a:ea typeface="宋体" pitchFamily="2" charset="-122"/>
              </a:rPr>
              <a:t>Accreditation Certificate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网状</a:t>
            </a:r>
            <a:r>
              <a:rPr lang="en-US" altLang="zh-CN" dirty="0">
                <a:ea typeface="宋体" pitchFamily="2" charset="-122"/>
              </a:rPr>
              <a:t>Mesh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桥</a:t>
            </a:r>
            <a:r>
              <a:rPr lang="en-US" altLang="zh-CN" dirty="0">
                <a:ea typeface="宋体" pitchFamily="2" charset="-122"/>
              </a:rPr>
              <a:t>CA Bridge CA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对于信任范围的影响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证书信任列表</a:t>
            </a:r>
            <a:r>
              <a:rPr lang="en-US" altLang="zh-CN" dirty="0">
                <a:ea typeface="宋体" pitchFamily="2" charset="-122"/>
              </a:rPr>
              <a:t>Certificate Trust List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不改变</a:t>
            </a:r>
            <a:r>
              <a:rPr lang="en-US" altLang="zh-CN" dirty="0">
                <a:ea typeface="宋体" pitchFamily="2" charset="-122"/>
              </a:rPr>
              <a:t>Trust Anchor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鉴定证书</a:t>
            </a:r>
            <a:r>
              <a:rPr lang="en-US" altLang="zh-CN" dirty="0">
                <a:ea typeface="宋体" pitchFamily="2" charset="-122"/>
              </a:rPr>
              <a:t>Accreditation Certificate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改变</a:t>
            </a:r>
            <a:r>
              <a:rPr lang="en-US" altLang="zh-CN" dirty="0">
                <a:ea typeface="宋体" pitchFamily="2" charset="-122"/>
              </a:rPr>
              <a:t>Trust Anchor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交叉认证</a:t>
            </a:r>
            <a:r>
              <a:rPr lang="en-US" altLang="zh-CN" dirty="0">
                <a:ea typeface="宋体" pitchFamily="2" charset="-122"/>
              </a:rPr>
              <a:t>Cross Certification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不改变</a:t>
            </a:r>
            <a:r>
              <a:rPr lang="en-US" altLang="zh-CN" dirty="0">
                <a:ea typeface="宋体" pitchFamily="2" charset="-122"/>
              </a:rPr>
              <a:t>Trust Anchor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改变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之间的证书互联关系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网状</a:t>
            </a:r>
            <a:r>
              <a:rPr lang="en-US" altLang="zh-CN" dirty="0">
                <a:ea typeface="宋体" pitchFamily="2" charset="-122"/>
              </a:rPr>
              <a:t>Mesh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不改变</a:t>
            </a:r>
            <a:r>
              <a:rPr lang="en-US" altLang="zh-CN" dirty="0">
                <a:ea typeface="宋体" pitchFamily="2" charset="-122"/>
              </a:rPr>
              <a:t>Trust Anchor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桥</a:t>
            </a:r>
            <a:r>
              <a:rPr lang="en-US" altLang="zh-CN" dirty="0">
                <a:ea typeface="宋体" pitchFamily="2" charset="-122"/>
              </a:rPr>
              <a:t>CA Bridge CA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不改变</a:t>
            </a:r>
            <a:r>
              <a:rPr lang="en-US" altLang="zh-CN" dirty="0">
                <a:ea typeface="宋体" pitchFamily="2" charset="-122"/>
              </a:rPr>
              <a:t>Trust Anchor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40269-EB27-4B39-A425-6A15D36B95F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9EC48-9540-4225-A743-0BB87033CFA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8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CTL</a:t>
            </a:r>
            <a:r>
              <a:rPr lang="zh-CN" altLang="en-US">
                <a:ea typeface="宋体" pitchFamily="2" charset="-122"/>
              </a:rPr>
              <a:t>方式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88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最为简单的方式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类似于我们现在的</a:t>
            </a:r>
            <a:r>
              <a:rPr lang="en-US" altLang="zh-CN">
                <a:ea typeface="宋体" pitchFamily="2" charset="-122"/>
              </a:rPr>
              <a:t>IE</a:t>
            </a:r>
            <a:r>
              <a:rPr lang="zh-CN" altLang="en-US">
                <a:ea typeface="宋体" pitchFamily="2" charset="-122"/>
              </a:rPr>
              <a:t>浏览器，我们可以自主地再安装新的根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证书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724683" y="3257157"/>
          <a:ext cx="7740352" cy="341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74" name="位图图像" r:id="rId1" imgW="4619625" imgH="2038350" progId="PBrush">
                  <p:embed/>
                </p:oleObj>
              </mc:Choice>
              <mc:Fallback>
                <p:oleObj name="位图图像" r:id="rId1" imgW="4619625" imgH="2038350" progId="PBrush">
                  <p:embed/>
                  <p:pic>
                    <p:nvPicPr>
                      <p:cNvPr id="0" name="图片 748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83" y="3257157"/>
                        <a:ext cx="7740352" cy="341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7CD80-8A88-4E24-9E4C-5794D3E7C3A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方式（用户自主处理）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920037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每个用户要自主地处理信任锚，对于某些用户难以接受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因为用户对于信息安全一无所知，应该由</a:t>
            </a:r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统一处理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用户可以自主地删除或者添加信任锚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用户自主决定，非权威方式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虽然用户有自主判断权，但是，也体现了“</a:t>
            </a:r>
            <a:r>
              <a:rPr lang="en-US" altLang="zh-CN" sz="2800" dirty="0">
                <a:ea typeface="宋体" pitchFamily="2" charset="-122"/>
              </a:rPr>
              <a:t>Microsoft</a:t>
            </a:r>
            <a:r>
              <a:rPr lang="zh-CN" altLang="en-US" sz="2800" dirty="0">
                <a:ea typeface="宋体" pitchFamily="2" charset="-122"/>
              </a:rPr>
              <a:t>的权威发布”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Windows</a:t>
            </a:r>
            <a:r>
              <a:rPr lang="zh-CN" altLang="en-US" sz="2400" dirty="0">
                <a:ea typeface="宋体" pitchFamily="2" charset="-122"/>
              </a:rPr>
              <a:t>系统，不完全是“用户自主处理”的例子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方式（权威发布方式）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权威发布方式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由权威机构统一地发布1个可信的信任锚列表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也就是</a:t>
            </a:r>
            <a:r>
              <a:rPr lang="en-US" altLang="zh-CN" dirty="0">
                <a:ea typeface="宋体" pitchFamily="2" charset="-122"/>
              </a:rPr>
              <a:t>Certificate Trust List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可能是以各种方式发布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网页文字说明（例如中国的信息产业部）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数字签名的文件（例如欧洲桥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72E36-75DE-420F-B1E7-948D00E775E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17538"/>
            <a:ext cx="8043862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宋体" pitchFamily="2" charset="-122"/>
              </a:rPr>
              <a:t>中国的信任列表（网页文字发布）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5355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工业与信息化部信息化和软件服务业司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hlinkClick r:id="rId1"/>
              </a:rPr>
              <a:t>http://www.miit.gov.cn/n1146285/n1146352/n3054355/n3057656/index.html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获得电子认证服务行政许可的认证机构名单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/>
              <a:t>工业和信息化部关于公布</a:t>
            </a:r>
            <a:r>
              <a:rPr lang="en-US" altLang="zh-CN" dirty="0"/>
              <a:t>2018</a:t>
            </a:r>
            <a:r>
              <a:rPr lang="zh-CN" altLang="en-US" dirty="0"/>
              <a:t>年换发电子认证服务许可证企业名单的通告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一种权威发布方式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19844" y="3103034"/>
          <a:ext cx="5905500" cy="1508760"/>
        </p:xfrm>
        <a:graphic>
          <a:graphicData uri="http://schemas.openxmlformats.org/drawingml/2006/table">
            <a:tbl>
              <a:tblPr/>
              <a:tblGrid>
                <a:gridCol w="257175"/>
                <a:gridCol w="3048000"/>
                <a:gridCol w="504825"/>
                <a:gridCol w="1219200"/>
                <a:gridCol w="876300"/>
              </a:tblGrid>
              <a:tr h="3048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获得电子认证服务行政许可的认证机构名单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所在省份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许可证号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批准日期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2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山东省数字证书认证管理有限公司 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山东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ECP37010210001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2005-8-19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中金金融认证中心有限公司 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北京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ECP11010410002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2005-8-19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北京天威诚信电子商务服务有限公司 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北京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ECP11010810003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2005-8-19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签名文件</a:t>
            </a:r>
            <a:r>
              <a:rPr lang="en-US" altLang="zh-CN" dirty="0">
                <a:ea typeface="宋体" pitchFamily="2" charset="-122"/>
              </a:rPr>
              <a:t>Certificate Trust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受信任的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直接以</a:t>
            </a:r>
            <a:r>
              <a:rPr lang="en-US" altLang="zh-CN" dirty="0">
                <a:ea typeface="宋体" pitchFamily="2" charset="-122"/>
              </a:rPr>
              <a:t>PKCS#7</a:t>
            </a:r>
            <a:r>
              <a:rPr lang="zh-CN" altLang="en-US" dirty="0">
                <a:ea typeface="宋体" pitchFamily="2" charset="-122"/>
              </a:rPr>
              <a:t>的格式，对多个其他域的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证书进行签名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Certificate Trust List</a:t>
            </a:r>
            <a:r>
              <a:rPr lang="zh-CN" altLang="en-US" dirty="0">
                <a:ea typeface="宋体" pitchFamily="2" charset="-122"/>
              </a:rPr>
              <a:t>文件中，包括了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多个根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证书文件的</a:t>
            </a:r>
            <a:r>
              <a:rPr lang="en-US" altLang="zh-CN" dirty="0">
                <a:ea typeface="宋体" pitchFamily="2" charset="-122"/>
              </a:rPr>
              <a:t>HASH</a:t>
            </a:r>
            <a:r>
              <a:rPr lang="zh-CN" altLang="en-US" dirty="0">
                <a:ea typeface="宋体" pitchFamily="2" charset="-122"/>
              </a:rPr>
              <a:t>结果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受信任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对其签名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如下图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F4FD9A-6FAE-4D4F-8CBB-BCE0DB5AFE5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CTL</a:t>
            </a:r>
            <a:r>
              <a:rPr lang="zh-CN" altLang="en-US">
                <a:ea typeface="宋体" pitchFamily="2" charset="-122"/>
              </a:rPr>
              <a:t>图（权威发布）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根</a:t>
            </a:r>
            <a:r>
              <a:rPr lang="en-US" altLang="zh-CN" dirty="0">
                <a:ea typeface="宋体" pitchFamily="2" charset="-122"/>
              </a:rPr>
              <a:t>CA1</a:t>
            </a:r>
            <a:r>
              <a:rPr lang="zh-CN" altLang="en-US" dirty="0">
                <a:ea typeface="宋体" pitchFamily="2" charset="-122"/>
              </a:rPr>
              <a:t>和根</a:t>
            </a:r>
            <a:r>
              <a:rPr lang="en-US" altLang="zh-CN" dirty="0">
                <a:ea typeface="宋体" pitchFamily="2" charset="-122"/>
              </a:rPr>
              <a:t>CA2</a:t>
            </a:r>
            <a:r>
              <a:rPr lang="zh-CN" altLang="en-US" dirty="0">
                <a:ea typeface="宋体" pitchFamily="2" charset="-122"/>
              </a:rPr>
              <a:t>的用户都安装了相同的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文件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从而就具有相同的信任锚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51098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0490" y="3384727"/>
            <a:ext cx="6408737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F505F-6686-4C09-9B61-D566345D14A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EBCA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欧洲桥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EBCA</a:t>
            </a:r>
            <a:r>
              <a:rPr lang="zh-CN" altLang="en-US" dirty="0">
                <a:ea typeface="宋体" pitchFamily="2" charset="-122"/>
              </a:rPr>
              <a:t>），就是采用上述方式。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建立欧洲桥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将多个符合欧洲桥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安全规范的根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证书，合成一个文件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由欧洲桥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对上述文件进行签名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相当于是以一种权威的方式发布了一个信任列表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该文件是定期更新的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49425" y="5386388"/>
          <a:ext cx="56880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240" name="包装程序外壳对象" showAsIcon="1" r:id="rId1" imgW="4391025" imgH="771525" progId="Package">
                  <p:embed/>
                </p:oleObj>
              </mc:Choice>
              <mc:Fallback>
                <p:oleObj name="包装程序外壳对象" showAsIcon="1" r:id="rId1" imgW="4391025" imgH="771525" progId="Package">
                  <p:embed/>
                  <p:pic>
                    <p:nvPicPr>
                      <p:cNvPr id="0" name="图片 777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9425" y="5386388"/>
                        <a:ext cx="5688013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204A28A0-2D3C-46B0-8A76-1D4FACE725C3}" type="slidenum">
              <a:rPr lang="zh-CN" altLang="en-US"/>
            </a:fld>
            <a:endParaRPr lang="en-US" altLang="zh-CN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第三方生成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a typeface="宋体" pitchFamily="2" charset="-122"/>
              </a:rPr>
              <a:t>密钥也有可能是由第三方代为生成的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一般，就是密钥管理机构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私钥只有订户和密钥管理机构知道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不知道，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如何确定订户拥有私钥？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同样，公钥有没有可能被替换？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或者说，订户真的拥有相应的私钥？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密钥管理中心的分发失误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混淆了2个不同的订户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如何检查到？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>
                <a:ea typeface="宋体" pitchFamily="2" charset="-122"/>
              </a:rPr>
              <a:t>验证简单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与单根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情况一致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证书认证路径构造简单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因为安装了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文件，验证系统有多个信任锚，可以直接验证其他域的证书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由某个</a:t>
            </a:r>
            <a:r>
              <a:rPr lang="en-US" altLang="zh-CN" dirty="0">
                <a:ea typeface="宋体" pitchFamily="2" charset="-122"/>
              </a:rPr>
              <a:t>CA/or </a:t>
            </a:r>
            <a:r>
              <a:rPr lang="zh-CN" altLang="en-US" dirty="0">
                <a:ea typeface="宋体" pitchFamily="2" charset="-122"/>
              </a:rPr>
              <a:t>权威机构发布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负责对其他根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的考察、安全地得到其证书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一次性的信任传递（不通过证书传递，通过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文件传递）</a:t>
            </a:r>
            <a:endParaRPr lang="zh-CN" altLang="en-US" dirty="0">
              <a:ea typeface="宋体" pitchFamily="2" charset="-122"/>
            </a:endParaRPr>
          </a:p>
          <a:p>
            <a:pPr lvl="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800" dirty="0">
                <a:ea typeface="宋体" pitchFamily="2" charset="-122"/>
              </a:rPr>
              <a:t>信任对本域根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，导致对其他域根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的信任，成为信任锚</a:t>
            </a:r>
            <a:endParaRPr lang="zh-CN" altLang="en-US" sz="1800" dirty="0">
              <a:ea typeface="宋体" pitchFamily="2" charset="-122"/>
            </a:endParaRPr>
          </a:p>
          <a:p>
            <a:pPr lvl="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800" dirty="0">
                <a:ea typeface="宋体" pitchFamily="2" charset="-122"/>
              </a:rPr>
              <a:t>传递是一次性的，以后不需要了</a:t>
            </a:r>
            <a:endParaRPr lang="zh-CN" altLang="en-US" sz="18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验证者应用程序同时识别多套</a:t>
            </a:r>
            <a:r>
              <a:rPr lang="en-US" altLang="zh-CN" dirty="0">
                <a:ea typeface="宋体" pitchFamily="2" charset="-122"/>
              </a:rPr>
              <a:t>Certificate Policy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ea typeface="宋体" pitchFamily="2" charset="-122"/>
              </a:rPr>
              <a:t>无策略映射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不同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域的验证者，都使用了相同的信任锚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文件，相当于是一种信任锚的发布文件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相当于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建设之初，使用报纸、公文、</a:t>
            </a:r>
            <a:r>
              <a:rPr lang="en-US" altLang="zh-CN" dirty="0">
                <a:ea typeface="宋体" pitchFamily="2" charset="-122"/>
              </a:rPr>
              <a:t>U</a:t>
            </a:r>
            <a:r>
              <a:rPr lang="zh-CN" altLang="en-US" dirty="0">
                <a:ea typeface="宋体" pitchFamily="2" charset="-122"/>
              </a:rPr>
              <a:t>盘的根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文件传递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A3EA7-07F2-446C-919F-3EB01CF36AD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CTL</a:t>
            </a:r>
            <a:r>
              <a:rPr lang="zh-CN" altLang="en-US">
                <a:ea typeface="宋体" pitchFamily="2" charset="-122"/>
              </a:rPr>
              <a:t>的另一种方式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由受信任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直接给已有的根</a:t>
            </a:r>
            <a:r>
              <a:rPr lang="en-US" altLang="zh-CN" dirty="0">
                <a:ea typeface="宋体" pitchFamily="2" charset="-122"/>
              </a:rPr>
              <a:t>CA(X’)</a:t>
            </a:r>
            <a:r>
              <a:rPr lang="zh-CN" altLang="en-US" dirty="0">
                <a:ea typeface="宋体" pitchFamily="2" charset="-122"/>
              </a:rPr>
              <a:t>再签发一次证书，从而说明该根</a:t>
            </a:r>
            <a:r>
              <a:rPr lang="en-US" altLang="zh-CN" dirty="0">
                <a:ea typeface="宋体" pitchFamily="2" charset="-122"/>
              </a:rPr>
              <a:t>CA(X’)</a:t>
            </a:r>
            <a:r>
              <a:rPr lang="zh-CN" altLang="en-US" dirty="0">
                <a:ea typeface="宋体" pitchFamily="2" charset="-122"/>
              </a:rPr>
              <a:t>是可信的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称为</a:t>
            </a:r>
            <a:r>
              <a:rPr lang="en-US" altLang="zh-CN" dirty="0">
                <a:ea typeface="宋体" pitchFamily="2" charset="-122"/>
              </a:rPr>
              <a:t>Accreditation Certificate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Accreditation CA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如下图：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F5A135-CE8F-4768-AA4F-B40DA45763A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513028" name="Object 4"/>
          <p:cNvGraphicFramePr>
            <a:graphicFrameLocks noChangeAspect="1"/>
          </p:cNvGraphicFramePr>
          <p:nvPr/>
        </p:nvGraphicFramePr>
        <p:xfrm>
          <a:off x="2104866" y="4479010"/>
          <a:ext cx="4979988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8" name="位图图像" r:id="rId1" imgW="2371725" imgH="1066800" progId="PBrush">
                  <p:embed/>
                </p:oleObj>
              </mc:Choice>
              <mc:Fallback>
                <p:oleObj name="位图图像" r:id="rId1" imgW="2371725" imgH="1066800" progId="PBrush">
                  <p:embed/>
                  <p:pic>
                    <p:nvPicPr>
                      <p:cNvPr id="0" name="图片 749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866" y="4479010"/>
                        <a:ext cx="4979988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Accreditation Certificate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3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281987" cy="4114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鉴定证书（或者其他合适的翻译？）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Accreditation CA</a:t>
            </a:r>
            <a:r>
              <a:rPr lang="zh-CN" altLang="en-US" sz="2400" dirty="0">
                <a:ea typeface="宋体" pitchFamily="2" charset="-122"/>
              </a:rPr>
              <a:t>（简称</a:t>
            </a:r>
            <a:r>
              <a:rPr lang="en-US" altLang="zh-CN" sz="2400" dirty="0">
                <a:ea typeface="宋体" pitchFamily="2" charset="-122"/>
              </a:rPr>
              <a:t>ACA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专门地解决信任锚问题的</a:t>
            </a:r>
            <a:r>
              <a:rPr lang="en-US" altLang="zh-CN" sz="2000" dirty="0">
                <a:ea typeface="宋体" pitchFamily="2" charset="-122"/>
              </a:rPr>
              <a:t>CA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如下图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ACA</a:t>
            </a:r>
            <a:r>
              <a:rPr lang="zh-CN" altLang="en-US" sz="2000" dirty="0">
                <a:ea typeface="宋体" pitchFamily="2" charset="-122"/>
              </a:rPr>
              <a:t>有自签名证书，给其他根</a:t>
            </a:r>
            <a:r>
              <a:rPr lang="en-US" altLang="zh-CN" sz="2000" dirty="0">
                <a:ea typeface="宋体" pitchFamily="2" charset="-122"/>
              </a:rPr>
              <a:t>CA</a:t>
            </a:r>
            <a:r>
              <a:rPr lang="zh-CN" altLang="en-US" sz="2000" dirty="0">
                <a:ea typeface="宋体" pitchFamily="2" charset="-122"/>
              </a:rPr>
              <a:t>签发</a:t>
            </a:r>
            <a:r>
              <a:rPr lang="en-US" altLang="zh-CN" sz="2000" dirty="0">
                <a:ea typeface="宋体" pitchFamily="2" charset="-122"/>
              </a:rPr>
              <a:t>Accreditation Certificate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/>
            <a:r>
              <a:rPr lang="zh-CN" altLang="en-US" sz="1800" dirty="0">
                <a:ea typeface="宋体" pitchFamily="2" charset="-122"/>
              </a:rPr>
              <a:t>其他根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也有自签名证书</a:t>
            </a:r>
            <a:endParaRPr lang="zh-CN" altLang="en-US" sz="1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信任锚变化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ACA = Accreditation CA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信任锚变化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除了已有的信任锚，要加入</a:t>
            </a:r>
            <a:r>
              <a:rPr lang="en-US" altLang="zh-CN" dirty="0">
                <a:ea typeface="宋体" pitchFamily="2" charset="-122"/>
              </a:rPr>
              <a:t>ACA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增加信任锚</a:t>
            </a:r>
            <a:endParaRPr lang="zh-CN" altLang="en-US" dirty="0">
              <a:ea typeface="宋体" pitchFamily="2" charset="-122"/>
            </a:endParaRPr>
          </a:p>
          <a:p>
            <a:pPr lvl="3"/>
            <a:r>
              <a:rPr lang="zh-CN" altLang="en-US" dirty="0">
                <a:ea typeface="宋体" pitchFamily="2" charset="-122"/>
              </a:rPr>
              <a:t>只增加了</a:t>
            </a:r>
            <a:r>
              <a:rPr lang="en-US" altLang="zh-CN" dirty="0">
                <a:ea typeface="宋体" pitchFamily="2" charset="-122"/>
              </a:rPr>
              <a:t>ACA 1</a:t>
            </a:r>
            <a:r>
              <a:rPr lang="zh-CN" altLang="en-US" dirty="0">
                <a:ea typeface="宋体" pitchFamily="2" charset="-122"/>
              </a:rPr>
              <a:t>个</a:t>
            </a:r>
            <a:endParaRPr lang="zh-CN" altLang="en-US" dirty="0">
              <a:ea typeface="宋体" pitchFamily="2" charset="-122"/>
            </a:endParaRPr>
          </a:p>
          <a:p>
            <a:pPr lvl="3"/>
            <a:r>
              <a:rPr lang="en-US" altLang="zh-CN" dirty="0">
                <a:ea typeface="宋体" pitchFamily="2" charset="-122"/>
              </a:rPr>
              <a:t>ACA</a:t>
            </a:r>
            <a:r>
              <a:rPr lang="zh-CN" altLang="en-US" dirty="0">
                <a:ea typeface="宋体" pitchFamily="2" charset="-122"/>
              </a:rPr>
              <a:t>也可签发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（被引入的信任锚是动态变化的）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ACA</a:t>
            </a:r>
            <a:r>
              <a:rPr lang="zh-CN" altLang="en-US" dirty="0">
                <a:ea typeface="宋体" pitchFamily="2" charset="-122"/>
              </a:rPr>
              <a:t>的作用仅仅用来传递信任锚，说明哪些根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是可以信任的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也是一种传递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的方式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Accreditation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Accreditation Certificate</a:t>
            </a:r>
            <a:r>
              <a:rPr lang="zh-CN" altLang="en-US" dirty="0">
                <a:ea typeface="宋体" pitchFamily="2" charset="-122"/>
              </a:rPr>
              <a:t>方式看起来与严格层次模型类似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不同点在于：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每个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en-US" dirty="0"/>
              <a:t>ccredited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都具有各自的</a:t>
            </a:r>
            <a:r>
              <a:rPr lang="en-US" altLang="zh-CN" dirty="0">
                <a:ea typeface="宋体" pitchFamily="2" charset="-122"/>
              </a:rPr>
              <a:t>CP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CPS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每个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en-US" dirty="0"/>
              <a:t>ccredited</a:t>
            </a:r>
            <a:r>
              <a:rPr lang="en-US" altLang="zh-CN" dirty="0">
                <a:ea typeface="宋体" pitchFamily="2" charset="-122"/>
              </a:rPr>
              <a:t> CA</a:t>
            </a:r>
            <a:r>
              <a:rPr lang="zh-CN" altLang="en-US" dirty="0">
                <a:ea typeface="宋体" pitchFamily="2" charset="-122"/>
              </a:rPr>
              <a:t>都具备自签发证书，都是自治的。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Accreditation Certificate</a:t>
            </a:r>
            <a:r>
              <a:rPr lang="zh-CN" altLang="en-US" dirty="0">
                <a:ea typeface="宋体" pitchFamily="2" charset="-122"/>
              </a:rPr>
              <a:t>之前，每一个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en-US" dirty="0"/>
              <a:t>ccredited</a:t>
            </a:r>
            <a:r>
              <a:rPr lang="en-US" altLang="zh-CN" dirty="0">
                <a:ea typeface="宋体" pitchFamily="2" charset="-122"/>
              </a:rPr>
              <a:t> CA</a:t>
            </a:r>
            <a:r>
              <a:rPr lang="zh-CN" altLang="en-US" dirty="0">
                <a:ea typeface="宋体" pitchFamily="2" charset="-122"/>
              </a:rPr>
              <a:t>都（很有可能）已有自己的用户证书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改变信任锚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上面的方式，与新的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域进行互操作时，都增加了用户的信任锚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信任锚，作为用户信任的起点，不应该被轻易改动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信任锚的增加，就意味着要信任一大批人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该根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直接或者间接签发的所有订户证书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一旦改变、难以被变化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要大量的用户、一一地操作删除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DD970-F165-4EAA-9BFD-9F883FC4DEB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itchFamily="2" charset="-122"/>
              </a:rPr>
              <a:t>不改变信任锚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与其他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域进行互联的时候，应该尽量不改变本域用户的信任锚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交叉认证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桥</a:t>
            </a:r>
            <a:r>
              <a:rPr lang="en-US" altLang="zh-CN" dirty="0">
                <a:ea typeface="宋体" pitchFamily="2" charset="-122"/>
              </a:rPr>
              <a:t>CA/Bridge CA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交叉认证</a:t>
            </a:r>
            <a:r>
              <a:rPr lang="en-US" altLang="zh-CN" dirty="0">
                <a:ea typeface="宋体" pitchFamily="2" charset="-122"/>
              </a:rPr>
              <a:t>Cross Certification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本域的</a:t>
            </a:r>
            <a:r>
              <a:rPr lang="en-US" altLang="zh-CN" dirty="0"/>
              <a:t>CA</a:t>
            </a:r>
            <a:r>
              <a:rPr lang="zh-CN" altLang="en-US" dirty="0"/>
              <a:t>给其他域的</a:t>
            </a:r>
            <a:r>
              <a:rPr lang="en-US" altLang="zh-CN" dirty="0"/>
              <a:t>CA</a:t>
            </a:r>
            <a:r>
              <a:rPr lang="zh-CN" altLang="en-US" dirty="0"/>
              <a:t>签发证书，使得信任传递的范围扩大</a:t>
            </a:r>
            <a:endParaRPr lang="zh-CN" altLang="en-US" dirty="0"/>
          </a:p>
          <a:p>
            <a:pPr lvl="1"/>
            <a:r>
              <a:rPr lang="zh-CN" altLang="en-US" dirty="0">
                <a:ea typeface="宋体" pitchFamily="2" charset="-122"/>
              </a:rPr>
              <a:t>如下图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信任传递可以达到黄色区域</a:t>
            </a:r>
            <a:endParaRPr lang="zh-CN" altLang="en-US" dirty="0">
              <a:ea typeface="宋体" pitchFamily="2" charset="-122"/>
            </a:endParaRPr>
          </a:p>
          <a:p>
            <a:pPr lvl="3"/>
            <a:r>
              <a:rPr lang="zh-CN" altLang="en-US" dirty="0">
                <a:ea typeface="宋体" pitchFamily="2" charset="-122"/>
              </a:rPr>
              <a:t>北京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的用户（注意：信任锚没有变化，仍然是北京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476375" y="3933825"/>
          <a:ext cx="56165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2" name="Visio" r:id="rId1" imgW="4679315" imgH="2196465" progId="">
                  <p:embed/>
                </p:oleObj>
              </mc:Choice>
              <mc:Fallback>
                <p:oleObj name="Visio" r:id="rId1" imgW="4679315" imgH="2196465" progId="">
                  <p:embed/>
                  <p:pic>
                    <p:nvPicPr>
                      <p:cNvPr id="0" name="图片 7782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561657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交叉认证的证书验证1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验证时，相当于将对方</a:t>
            </a:r>
            <a:r>
              <a:rPr lang="en-US" altLang="zh-CN" dirty="0">
                <a:ea typeface="宋体" pitchFamily="2" charset="-122"/>
              </a:rPr>
              <a:t>CA，</a:t>
            </a:r>
            <a:r>
              <a:rPr lang="zh-CN" altLang="en-US" dirty="0">
                <a:ea typeface="宋体" pitchFamily="2" charset="-122"/>
              </a:rPr>
              <a:t>视为我方的</a:t>
            </a:r>
            <a:r>
              <a:rPr lang="en-US" altLang="zh-CN" dirty="0" err="1">
                <a:ea typeface="宋体" pitchFamily="2" charset="-122"/>
              </a:rPr>
              <a:t>SubCA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Alice</a:t>
            </a:r>
            <a:r>
              <a:rPr lang="zh-CN" altLang="en-US" dirty="0">
                <a:ea typeface="宋体" pitchFamily="2" charset="-122"/>
              </a:rPr>
              <a:t>验证</a:t>
            </a:r>
            <a:r>
              <a:rPr lang="en-US" altLang="zh-CN" dirty="0">
                <a:ea typeface="宋体" pitchFamily="2" charset="-122"/>
              </a:rPr>
              <a:t>Cindy</a:t>
            </a:r>
            <a:r>
              <a:rPr lang="zh-CN" altLang="en-US" dirty="0">
                <a:ea typeface="宋体" pitchFamily="2" charset="-122"/>
              </a:rPr>
              <a:t>证书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注意：信任锚没有变化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95288" y="3933825"/>
          <a:ext cx="38100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6" name="Visio" r:id="rId1" imgW="3720465" imgH="1559560" progId="">
                  <p:embed/>
                </p:oleObj>
              </mc:Choice>
              <mc:Fallback>
                <p:oleObj name="Visio" r:id="rId1" imgW="3720465" imgH="1559560" progId="">
                  <p:embed/>
                  <p:pic>
                    <p:nvPicPr>
                      <p:cNvPr id="0" name="图片 77930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33825"/>
                        <a:ext cx="3810000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4427538" y="4105275"/>
          <a:ext cx="410527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7" name="Visio" r:id="rId3" imgW="3622040" imgH="1954530" progId="">
                  <p:embed/>
                </p:oleObj>
              </mc:Choice>
              <mc:Fallback>
                <p:oleObj name="Visio" r:id="rId3" imgW="3622040" imgH="1954530" progId="">
                  <p:embed/>
                  <p:pic>
                    <p:nvPicPr>
                      <p:cNvPr id="0" name="图片 77930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105275"/>
                        <a:ext cx="4105275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CA5EB157-C966-4181-A002-874F4A376F46}" type="slidenum">
              <a:rPr lang="zh-CN" altLang="en-US"/>
            </a:fld>
            <a:endParaRPr lang="en-US" altLang="zh-CN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of Possession (POP) of Private Key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私钥的拥有证明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证明订户拥有“其提交的公钥相对应的私钥”的证据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注意：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该证据不能泄漏私钥信息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该证据不能损坏订户利益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在签发、发布证书之前，应该进行</a:t>
            </a:r>
            <a:r>
              <a:rPr lang="en-US" altLang="zh-CN" dirty="0">
                <a:ea typeface="宋体" pitchFamily="2" charset="-122"/>
              </a:rPr>
              <a:t>POP</a:t>
            </a:r>
            <a:r>
              <a:rPr lang="zh-CN" altLang="en-US" dirty="0">
                <a:ea typeface="宋体" pitchFamily="2" charset="-122"/>
              </a:rPr>
              <a:t>检查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前提是：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CA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不允许知道用户的私钥</a:t>
            </a:r>
            <a:endParaRPr lang="zh-CN" altLang="en-US" dirty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8CE1D-4D4F-4326-A40D-A38018DB63F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52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交叉认证的证书验证2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52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18325" cy="4114800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如图，</a:t>
            </a:r>
            <a:r>
              <a:rPr lang="en-US" altLang="zh-CN" sz="2800">
                <a:ea typeface="宋体" pitchFamily="2" charset="-122"/>
              </a:rPr>
              <a:t>Cindy</a:t>
            </a:r>
            <a:r>
              <a:rPr lang="zh-CN" altLang="en-US" sz="2800">
                <a:ea typeface="宋体" pitchFamily="2" charset="-122"/>
              </a:rPr>
              <a:t>验证</a:t>
            </a:r>
            <a:r>
              <a:rPr lang="en-US" altLang="zh-CN" sz="2800">
                <a:ea typeface="宋体" pitchFamily="2" charset="-122"/>
              </a:rPr>
              <a:t>Alice</a:t>
            </a:r>
            <a:r>
              <a:rPr lang="zh-CN" altLang="en-US" sz="2800">
                <a:ea typeface="宋体" pitchFamily="2" charset="-122"/>
              </a:rPr>
              <a:t>证书时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Cindy</a:t>
            </a:r>
            <a:r>
              <a:rPr lang="zh-CN" altLang="en-US" sz="2400">
                <a:ea typeface="宋体" pitchFamily="2" charset="-122"/>
              </a:rPr>
              <a:t>的信任锚也没有变化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352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2997200"/>
          <a:ext cx="792003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69" name="Visio" r:id="rId1" imgW="6768465" imgH="2312670" progId="">
                  <p:embed/>
                </p:oleObj>
              </mc:Choice>
              <mc:Fallback>
                <p:oleObj name="Visio" r:id="rId1" imgW="6768465" imgH="2312670" progId="">
                  <p:embed/>
                  <p:pic>
                    <p:nvPicPr>
                      <p:cNvPr id="0" name="图片 7526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792003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单向的交叉认证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交叉认证可以是单向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北京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认证上海</a:t>
            </a:r>
            <a:r>
              <a:rPr lang="en-US" altLang="zh-CN" dirty="0">
                <a:ea typeface="宋体" pitchFamily="2" charset="-122"/>
              </a:rPr>
              <a:t>CA，</a:t>
            </a:r>
            <a:r>
              <a:rPr lang="zh-CN" altLang="en-US" dirty="0">
                <a:ea typeface="宋体" pitchFamily="2" charset="-122"/>
              </a:rPr>
              <a:t>但是上海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不认证北京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以上海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作为信任锚的用户，其信任传递的范围仍然只有黄色区域，没有扩大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1B73-4C45-4E21-A67F-460FE2BD7EA5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268538" y="3933825"/>
          <a:ext cx="4967287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10" name="Visio" r:id="rId1" imgW="4679315" imgH="2196465" progId="">
                  <p:embed/>
                </p:oleObj>
              </mc:Choice>
              <mc:Fallback>
                <p:oleObj name="Visio" r:id="rId1" imgW="4679315" imgH="2196465" progId="">
                  <p:embed/>
                  <p:pic>
                    <p:nvPicPr>
                      <p:cNvPr id="0" name="图片 78030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4967287" cy="263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双向的交叉认证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交叉认证可以是双向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北京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和上海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之间，相互认证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对于所有用户，其信任传递的范围都是灰色区域+黄色区域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68438" y="3429000"/>
          <a:ext cx="6567487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34" name="Visio" r:id="rId1" imgW="4912360" imgH="2402840" progId="">
                  <p:embed/>
                </p:oleObj>
              </mc:Choice>
              <mc:Fallback>
                <p:oleObj name="Visio" r:id="rId1" imgW="4912360" imgH="2402840" progId="">
                  <p:embed/>
                  <p:pic>
                    <p:nvPicPr>
                      <p:cNvPr id="0" name="图片 7813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429000"/>
                        <a:ext cx="6567487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8DC55-ABA3-481F-AE8E-EEFA8DBC590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策略映射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在交叉认证过程中，可以进行策略映射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签发交叉证书之前，应该考虑对方的</a:t>
            </a:r>
            <a:r>
              <a:rPr lang="en-US" altLang="zh-CN" dirty="0">
                <a:ea typeface="宋体" pitchFamily="2" charset="-122"/>
              </a:rPr>
              <a:t>CP/CPS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方式不同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应用系统必须支持多套</a:t>
            </a:r>
            <a:r>
              <a:rPr lang="en-US" altLang="zh-CN" dirty="0">
                <a:ea typeface="宋体" pitchFamily="2" charset="-122"/>
              </a:rPr>
              <a:t>CP，</a:t>
            </a:r>
            <a:r>
              <a:rPr lang="zh-CN" altLang="en-US" dirty="0">
                <a:ea typeface="宋体" pitchFamily="2" charset="-122"/>
              </a:rPr>
              <a:t>增加用户的系统配置工作量（阅读</a:t>
            </a:r>
            <a:r>
              <a:rPr lang="en-US" altLang="zh-CN" dirty="0">
                <a:ea typeface="宋体" pitchFamily="2" charset="-122"/>
              </a:rPr>
              <a:t>CP/CPS、</a:t>
            </a:r>
            <a:r>
              <a:rPr lang="zh-CN" altLang="en-US" dirty="0">
                <a:ea typeface="宋体" pitchFamily="2" charset="-122"/>
              </a:rPr>
              <a:t>考察各</a:t>
            </a:r>
            <a:r>
              <a:rPr lang="en-US" altLang="zh-CN" dirty="0">
                <a:ea typeface="宋体" pitchFamily="2" charset="-122"/>
              </a:rPr>
              <a:t>CP</a:t>
            </a:r>
            <a:r>
              <a:rPr lang="zh-CN" altLang="en-US" dirty="0">
                <a:ea typeface="宋体" pitchFamily="2" charset="-122"/>
              </a:rPr>
              <a:t>的安全级别、然后配置应用系统）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策略映射情况写在交叉证书中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如下图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B824E-5AB2-4DB3-B9E2-A56FAD6A0BA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67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策略映射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67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对等和不对等的策略映射，如下图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CP 2－CP D－CP 2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CP 3－CP E－CP 2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416772" name="Object 4"/>
          <p:cNvGraphicFramePr>
            <a:graphicFrameLocks noChangeAspect="1"/>
          </p:cNvGraphicFramePr>
          <p:nvPr/>
        </p:nvGraphicFramePr>
        <p:xfrm>
          <a:off x="1524000" y="3741738"/>
          <a:ext cx="7105650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41" name="位图图像" r:id="rId1" imgW="3067050" imgH="1266825" progId="PBrush">
                  <p:embed/>
                </p:oleObj>
              </mc:Choice>
              <mc:Fallback>
                <p:oleObj name="位图图像" r:id="rId1" imgW="3067050" imgH="1266825" progId="PBrush">
                  <p:embed/>
                  <p:pic>
                    <p:nvPicPr>
                      <p:cNvPr id="0" name="图片 755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41738"/>
                        <a:ext cx="7105650" cy="293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B43C4-B416-4558-BD84-C3632B6C616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各种可能的交叉认证1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9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根</a:t>
            </a:r>
            <a:r>
              <a:rPr lang="en-US" altLang="zh-CN" sz="2800">
                <a:ea typeface="宋体" pitchFamily="2" charset="-122"/>
              </a:rPr>
              <a:t>CA－</a:t>
            </a:r>
            <a:r>
              <a:rPr lang="zh-CN" altLang="en-US" sz="2800">
                <a:ea typeface="宋体" pitchFamily="2" charset="-122"/>
              </a:rPr>
              <a:t>根</a:t>
            </a:r>
            <a:r>
              <a:rPr lang="en-US" altLang="zh-CN" sz="2800">
                <a:ea typeface="宋体" pitchFamily="2" charset="-122"/>
              </a:rPr>
              <a:t>CA</a:t>
            </a:r>
            <a:endParaRPr lang="en-US" altLang="zh-CN" sz="2800">
              <a:ea typeface="宋体" pitchFamily="2" charset="-122"/>
            </a:endParaRPr>
          </a:p>
        </p:txBody>
      </p:sp>
      <p:graphicFrame>
        <p:nvGraphicFramePr>
          <p:cNvPr id="419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2565400"/>
          <a:ext cx="6567487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65" name="Visio" r:id="rId1" imgW="4912360" imgH="2402840" progId="">
                  <p:embed/>
                </p:oleObj>
              </mc:Choice>
              <mc:Fallback>
                <p:oleObj name="Visio" r:id="rId1" imgW="4912360" imgH="2402840" progId="">
                  <p:embed/>
                  <p:pic>
                    <p:nvPicPr>
                      <p:cNvPr id="0" name="图片 75676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6567487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046C3-A62A-4F20-AD24-2DB11906A20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21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各种可能的交叉认证2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218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SubCA－</a:t>
            </a:r>
            <a:r>
              <a:rPr lang="zh-CN" altLang="en-US" sz="2800">
                <a:ea typeface="宋体" pitchFamily="2" charset="-122"/>
              </a:rPr>
              <a:t>根</a:t>
            </a:r>
            <a:r>
              <a:rPr lang="en-US" altLang="zh-CN" sz="2800">
                <a:ea typeface="宋体" pitchFamily="2" charset="-122"/>
              </a:rPr>
              <a:t>CA</a:t>
            </a:r>
            <a:endParaRPr lang="en-US" altLang="zh-CN" sz="2800">
              <a:ea typeface="宋体" pitchFamily="2" charset="-122"/>
            </a:endParaRPr>
          </a:p>
        </p:txBody>
      </p:sp>
      <p:graphicFrame>
        <p:nvGraphicFramePr>
          <p:cNvPr id="42189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0325" y="2590800"/>
          <a:ext cx="6608763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9" name="Visio" r:id="rId1" imgW="4948555" imgH="2877820" progId="">
                  <p:embed/>
                </p:oleObj>
              </mc:Choice>
              <mc:Fallback>
                <p:oleObj name="Visio" r:id="rId1" imgW="4948555" imgH="2877820" progId="">
                  <p:embed/>
                  <p:pic>
                    <p:nvPicPr>
                      <p:cNvPr id="0" name="图片 7577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590800"/>
                        <a:ext cx="6608763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A2E8D-8874-4096-9F74-C87BB582E22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229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各种可能的交叉认证3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2292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根</a:t>
            </a:r>
            <a:r>
              <a:rPr lang="en-US" altLang="zh-CN" sz="2800">
                <a:ea typeface="宋体" pitchFamily="2" charset="-122"/>
              </a:rPr>
              <a:t>CA－SubCA</a:t>
            </a:r>
            <a:endParaRPr lang="en-US" altLang="zh-CN" sz="2800">
              <a:ea typeface="宋体" pitchFamily="2" charset="-122"/>
            </a:endParaRPr>
          </a:p>
        </p:txBody>
      </p:sp>
      <p:graphicFrame>
        <p:nvGraphicFramePr>
          <p:cNvPr id="42291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636838"/>
          <a:ext cx="7200900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13" name="Visio" r:id="rId1" imgW="4912360" imgH="2402840" progId="">
                  <p:embed/>
                </p:oleObj>
              </mc:Choice>
              <mc:Fallback>
                <p:oleObj name="Visio" r:id="rId1" imgW="4912360" imgH="2402840" progId="">
                  <p:embed/>
                  <p:pic>
                    <p:nvPicPr>
                      <p:cNvPr id="0" name="图片 7588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7200900" cy="3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8135C8-1BBB-474F-BD74-D5052063A8E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239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各种可能的交叉认证4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239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SubCA－SubCA</a:t>
            </a:r>
            <a:endParaRPr lang="zh-CN" altLang="en-US" sz="2800">
              <a:ea typeface="宋体" pitchFamily="2" charset="-122"/>
            </a:endParaRPr>
          </a:p>
        </p:txBody>
      </p:sp>
      <p:graphicFrame>
        <p:nvGraphicFramePr>
          <p:cNvPr id="42394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2493963"/>
          <a:ext cx="7202487" cy="39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37" name="Visio" r:id="rId1" imgW="4912360" imgH="2698115" progId="">
                  <p:embed/>
                </p:oleObj>
              </mc:Choice>
              <mc:Fallback>
                <p:oleObj name="Visio" r:id="rId1" imgW="4912360" imgH="2698115" progId="">
                  <p:embed/>
                  <p:pic>
                    <p:nvPicPr>
                      <p:cNvPr id="0" name="图片 7598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3963"/>
                        <a:ext cx="7202487" cy="39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D5EC3-5E87-4966-B216-E040262C531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交叉认证－证书验证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交叉认证后，并没有改变信任锚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CTL</a:t>
            </a:r>
            <a:r>
              <a:rPr lang="zh-CN" altLang="en-US" dirty="0">
                <a:ea typeface="宋体" pitchFamily="2" charset="-122"/>
              </a:rPr>
              <a:t>不同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交叉认证后，也同时信任了一大批人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是一种可控制的方式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因为</a:t>
            </a:r>
            <a:r>
              <a:rPr lang="en-US" altLang="zh-CN" dirty="0">
                <a:ea typeface="宋体" pitchFamily="2" charset="-122"/>
              </a:rPr>
              <a:t>Cross Certificate</a:t>
            </a:r>
            <a:r>
              <a:rPr lang="zh-CN" altLang="en-US" dirty="0">
                <a:ea typeface="宋体" pitchFamily="2" charset="-122"/>
              </a:rPr>
              <a:t>中，可加入各种扩展限制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路径限制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命名限制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策略限制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策略映射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19019BCE-16A6-4CE9-8BE1-18C7E884C8C8}" type="slidenum">
              <a:rPr lang="zh-CN" altLang="en-US"/>
            </a:fld>
            <a:endParaRPr lang="en-US" altLang="zh-CN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ea typeface="宋体" pitchFamily="2" charset="-122"/>
              </a:rPr>
              <a:t>各种</a:t>
            </a:r>
            <a:r>
              <a:rPr lang="en-US" altLang="zh-CN" sz="3000" dirty="0">
                <a:ea typeface="宋体" pitchFamily="2" charset="-122"/>
              </a:rPr>
              <a:t>POP</a:t>
            </a:r>
            <a:r>
              <a:rPr lang="zh-CN" altLang="en-US" sz="3000" dirty="0">
                <a:ea typeface="宋体" pitchFamily="2" charset="-122"/>
              </a:rPr>
              <a:t>的方式（密钥用途不同）</a:t>
            </a:r>
            <a:endParaRPr lang="zh-CN" altLang="en-US" sz="3000" dirty="0">
              <a:ea typeface="宋体" pitchFamily="2" charset="-122"/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签名密钥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Signature Key</a:t>
            </a:r>
            <a:endParaRPr lang="zh-CN" altLang="en-US" dirty="0">
              <a:solidFill>
                <a:schemeClr val="hlink"/>
              </a:solidFill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加密密钥</a:t>
            </a:r>
            <a:r>
              <a:rPr lang="en-US" altLang="zh-CN" dirty="0">
                <a:ea typeface="宋体" pitchFamily="2" charset="-122"/>
              </a:rPr>
              <a:t>Encryption Key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密钥协商密钥</a:t>
            </a:r>
            <a:r>
              <a:rPr lang="en-US" altLang="zh-CN" dirty="0">
                <a:ea typeface="宋体" pitchFamily="2" charset="-122"/>
              </a:rPr>
              <a:t>Key Agreement Key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路径限制－交叉认证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加了路径限制</a:t>
            </a:r>
            <a:endParaRPr lang="zh-CN" altLang="en-US" sz="24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信任范围的扩大是有限的</a:t>
            </a:r>
            <a:endParaRPr lang="zh-CN" altLang="en-US" sz="2000" dirty="0">
              <a:ea typeface="宋体" pitchFamily="2" charset="-122"/>
            </a:endParaRPr>
          </a:p>
          <a:p>
            <a:pPr lvl="2"/>
            <a:r>
              <a:rPr lang="zh-CN" altLang="en-US" sz="1800" dirty="0">
                <a:ea typeface="宋体" pitchFamily="2" charset="-122"/>
              </a:rPr>
              <a:t>只增加了信任</a:t>
            </a:r>
            <a:r>
              <a:rPr lang="en-US" altLang="zh-CN" sz="1800" dirty="0">
                <a:ea typeface="宋体" pitchFamily="2" charset="-122"/>
              </a:rPr>
              <a:t>Alice</a:t>
            </a:r>
            <a:r>
              <a:rPr lang="zh-CN" altLang="en-US" sz="1800" dirty="0">
                <a:ea typeface="宋体" pitchFamily="2" charset="-122"/>
              </a:rPr>
              <a:t>证书</a:t>
            </a:r>
            <a:endParaRPr lang="zh-CN" altLang="en-US" sz="1800" dirty="0">
              <a:ea typeface="宋体" pitchFamily="2" charset="-122"/>
            </a:endParaRPr>
          </a:p>
          <a:p>
            <a:pPr lvl="2"/>
            <a:r>
              <a:rPr lang="zh-CN" altLang="en-US" sz="1800" dirty="0">
                <a:ea typeface="宋体" pitchFamily="2" charset="-122"/>
              </a:rPr>
              <a:t>不信任</a:t>
            </a:r>
            <a:r>
              <a:rPr lang="en-US" altLang="zh-CN" sz="1800" dirty="0">
                <a:ea typeface="宋体" pitchFamily="2" charset="-122"/>
              </a:rPr>
              <a:t>Bob</a:t>
            </a:r>
            <a:r>
              <a:rPr lang="zh-CN" altLang="en-US" sz="1800" dirty="0">
                <a:ea typeface="宋体" pitchFamily="2" charset="-122"/>
              </a:rPr>
              <a:t>证书</a:t>
            </a:r>
            <a:endParaRPr lang="zh-CN" altLang="en-US" sz="18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547813" y="3467100"/>
          <a:ext cx="5545137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04" name="Visio" r:id="rId1" imgW="4715510" imgH="2635885" progId="">
                  <p:embed/>
                </p:oleObj>
              </mc:Choice>
              <mc:Fallback>
                <p:oleObj name="Visio" r:id="rId1" imgW="4715510" imgH="2635885" progId="">
                  <p:embed/>
                  <p:pic>
                    <p:nvPicPr>
                      <p:cNvPr id="0" name="图片 78340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67100"/>
                        <a:ext cx="5545137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707904" y="0"/>
          <a:ext cx="5294907" cy="93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05" name="位图图像" r:id="rId3" imgW="6115050" imgH="1076325" progId="PBrush">
                  <p:embed/>
                </p:oleObj>
              </mc:Choice>
              <mc:Fallback>
                <p:oleObj name="位图图像" r:id="rId3" imgW="6115050" imgH="1076325" progId="PBrush">
                  <p:embed/>
                  <p:pic>
                    <p:nvPicPr>
                      <p:cNvPr id="0" name="图片 783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0"/>
                        <a:ext cx="5294907" cy="93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命名限制－交叉认证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加了命名限制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信任范围的扩大是有限的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不信任</a:t>
            </a:r>
            <a:r>
              <a:rPr lang="en-US" altLang="zh-CN" dirty="0">
                <a:ea typeface="宋体" pitchFamily="2" charset="-122"/>
              </a:rPr>
              <a:t>Bob</a:t>
            </a:r>
            <a:r>
              <a:rPr lang="zh-CN" altLang="en-US" dirty="0">
                <a:ea typeface="宋体" pitchFamily="2" charset="-122"/>
              </a:rPr>
              <a:t>证书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27088" y="3213100"/>
          <a:ext cx="7416800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427" name="Visio" r:id="rId1" imgW="4759960" imgH="2115820" progId="Visio.Drawing.11">
                  <p:embed/>
                </p:oleObj>
              </mc:Choice>
              <mc:Fallback>
                <p:oleObj name="Visio" r:id="rId1" imgW="4759960" imgH="2115820" progId="Visio.Drawing.11">
                  <p:embed/>
                  <p:pic>
                    <p:nvPicPr>
                      <p:cNvPr id="0" name="图片 7844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7416800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17358" y="0"/>
          <a:ext cx="7185564" cy="97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428" name="位图图像" r:id="rId3" imgW="6677025" imgH="904875" progId="PBrush">
                  <p:embed/>
                </p:oleObj>
              </mc:Choice>
              <mc:Fallback>
                <p:oleObj name="位图图像" r:id="rId3" imgW="6677025" imgH="904875" progId="PBrush">
                  <p:embed/>
                  <p:pic>
                    <p:nvPicPr>
                      <p:cNvPr id="0" name="图片 784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358" y="0"/>
                        <a:ext cx="7185564" cy="974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15F54-0648-42F0-98E1-10FED83CBDD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策略映射－交叉认证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策略映射也是一种控制方法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将对方的各种</a:t>
            </a:r>
            <a:r>
              <a:rPr lang="en-US" altLang="zh-CN" dirty="0">
                <a:ea typeface="宋体" pitchFamily="2" charset="-122"/>
              </a:rPr>
              <a:t>CP</a:t>
            </a:r>
            <a:r>
              <a:rPr lang="zh-CN" altLang="en-US" dirty="0">
                <a:ea typeface="宋体" pitchFamily="2" charset="-122"/>
              </a:rPr>
              <a:t>一律都映射到我们的低级证书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则对方证书只能进入小部分系统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7550" y="4005064"/>
          <a:ext cx="5596625" cy="231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52" name="BMP 图像" r:id="rId1" imgW="3067050" imgH="1266825" progId="Paint.Picture">
                  <p:embed/>
                </p:oleObj>
              </mc:Choice>
              <mc:Fallback>
                <p:oleObj name="BMP 图像" r:id="rId1" imgW="3067050" imgH="1266825" progId="Paint.Picture">
                  <p:embed/>
                  <p:pic>
                    <p:nvPicPr>
                      <p:cNvPr id="0" name="图片 786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550" y="4005064"/>
                        <a:ext cx="5596625" cy="2311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80B58-3626-4F6C-8289-DDB44EC7551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交叉认证的优点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如下2种情况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CA1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CA2</a:t>
            </a:r>
            <a:r>
              <a:rPr lang="zh-CN" altLang="en-US" dirty="0">
                <a:ea typeface="宋体" pitchFamily="2" charset="-122"/>
              </a:rPr>
              <a:t>进行交叉认证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CA1</a:t>
            </a:r>
            <a:r>
              <a:rPr lang="zh-CN" altLang="en-US" dirty="0">
                <a:ea typeface="宋体" pitchFamily="2" charset="-122"/>
              </a:rPr>
              <a:t>的用户直接信任</a:t>
            </a:r>
            <a:r>
              <a:rPr lang="en-US" altLang="zh-CN" dirty="0">
                <a:ea typeface="宋体" pitchFamily="2" charset="-122"/>
              </a:rPr>
              <a:t>CA2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效果都是：信任了</a:t>
            </a:r>
            <a:r>
              <a:rPr lang="en-US" altLang="zh-CN" dirty="0">
                <a:ea typeface="宋体" pitchFamily="2" charset="-122"/>
              </a:rPr>
              <a:t>CA2</a:t>
            </a:r>
            <a:r>
              <a:rPr lang="zh-CN" altLang="en-US" dirty="0">
                <a:ea typeface="宋体" pitchFamily="2" charset="-122"/>
              </a:rPr>
              <a:t>下属的所有证书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交叉认证的优点是：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这种信任也可以很方便地、动态取消（使用证书撤销技术），可以控制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5112D-0E2B-44E4-A414-0F7DB8E5B33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交叉认证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ea typeface="宋体" pitchFamily="2" charset="-122"/>
              </a:rPr>
              <a:t>因为交叉认证的各种优点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由</a:t>
            </a:r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统一完成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ea typeface="宋体" pitchFamily="2" charset="-122"/>
              </a:rPr>
              <a:t>不需要每个用户独立地配置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信任扩大是可控的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ea typeface="宋体" pitchFamily="2" charset="-122"/>
              </a:rPr>
              <a:t>使用各种证书扩展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hlink"/>
                </a:solidFill>
                <a:ea typeface="宋体" pitchFamily="2" charset="-122"/>
              </a:rPr>
              <a:t>没有改变信任锚（非常重要的优点）</a:t>
            </a:r>
            <a:endParaRPr lang="zh-CN" altLang="en-US" sz="2400" dirty="0">
              <a:solidFill>
                <a:schemeClr val="hlink"/>
              </a:solidFill>
              <a:ea typeface="宋体" pitchFamily="2" charset="-122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ea typeface="宋体" pitchFamily="2" charset="-122"/>
              </a:rPr>
              <a:t>可以随时撤销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ea typeface="宋体" pitchFamily="2" charset="-122"/>
              </a:rPr>
              <a:t>因为交叉认证的各种优点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得到了很多应用，下面的各种信任模型都是基于交叉认证的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交叉认证的应用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zh-CN" dirty="0"/>
              <a:t>Microsoft: Cross-Certificates for Kernel Mode Code Signing</a:t>
            </a:r>
            <a:endParaRPr lang="fr-FR" altLang="zh-CN" dirty="0"/>
          </a:p>
          <a:p>
            <a:pPr lvl="1"/>
            <a:r>
              <a:rPr lang="en-US" altLang="zh-CN" dirty="0"/>
              <a:t>Allow the operating system kernel to have a single trusted Microsoft root authority.</a:t>
            </a:r>
            <a:endParaRPr lang="en-US" altLang="zh-CN" dirty="0"/>
          </a:p>
          <a:p>
            <a:pPr lvl="1"/>
            <a:r>
              <a:rPr lang="en-US" altLang="zh-CN" dirty="0"/>
              <a:t>Extend the chain of trust to multiple commercial CAs that issue Software Publisher Certificates (SPCs), which are used for code-signing software for distribution, installation, and loading on Windows.</a:t>
            </a:r>
            <a:endParaRPr lang="en-US" altLang="zh-CN" dirty="0"/>
          </a:p>
          <a:p>
            <a:pPr lvl="1"/>
            <a:r>
              <a:rPr lang="en-US" altLang="zh-CN" dirty="0"/>
              <a:t>The cross-certificate itself is added by the code-signing tools to the digital signature of the binary file or catalog.</a:t>
            </a:r>
            <a:endParaRPr lang="en-US" altLang="zh-CN" dirty="0"/>
          </a:p>
          <a:p>
            <a:pPr lvl="1"/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99B99C-7870-4C51-8AC9-6A79E6E1946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5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网状</a:t>
            </a:r>
            <a:r>
              <a:rPr lang="en-US" altLang="zh-CN">
                <a:ea typeface="宋体" pitchFamily="2" charset="-122"/>
              </a:rPr>
              <a:t>Mesh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95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网状模型并不是一种专门的模型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多次交叉认证，就形成网状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可能是单向或双向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相当于是</a:t>
            </a:r>
            <a:r>
              <a:rPr lang="en-US" altLang="zh-CN" dirty="0"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个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之间，进行了交叉认证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N≥3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如下图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395271" name="Object 7"/>
          <p:cNvGraphicFramePr>
            <a:graphicFrameLocks noChangeAspect="1"/>
          </p:cNvGraphicFramePr>
          <p:nvPr/>
        </p:nvGraphicFramePr>
        <p:xfrm>
          <a:off x="4087316" y="3717032"/>
          <a:ext cx="42291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10" name="位图图像" r:id="rId1" imgW="2171700" imgH="1447800" progId="PBrush">
                  <p:embed/>
                </p:oleObj>
              </mc:Choice>
              <mc:Fallback>
                <p:oleObj name="位图图像" r:id="rId1" imgW="2171700" imgH="1447800" progId="PBrush">
                  <p:embed/>
                  <p:pic>
                    <p:nvPicPr>
                      <p:cNvPr id="0" name="图片 762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16" y="3717032"/>
                        <a:ext cx="42291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80236-49ED-413F-BA02-AE03215DAC7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11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网状的问题1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11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操作太多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最多时是</a:t>
            </a:r>
            <a:r>
              <a:rPr lang="en-US" altLang="zh-CN">
                <a:ea typeface="宋体" pitchFamily="2" charset="-122"/>
              </a:rPr>
              <a:t>N×(N-1)</a:t>
            </a:r>
            <a:endParaRPr lang="en-US" altLang="zh-CN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考察对方的</a:t>
            </a:r>
            <a:r>
              <a:rPr lang="en-US" altLang="zh-CN">
                <a:ea typeface="宋体" pitchFamily="2" charset="-122"/>
              </a:rPr>
              <a:t>CP/CPS、</a:t>
            </a:r>
            <a:r>
              <a:rPr lang="zh-CN" altLang="en-US">
                <a:ea typeface="宋体" pitchFamily="2" charset="-122"/>
              </a:rPr>
              <a:t>研究策略映射、签发交叉证书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087316" y="3717032"/>
          <a:ext cx="42291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33" name="位图图像" r:id="rId1" imgW="2171700" imgH="1447800" progId="PBrush">
                  <p:embed/>
                </p:oleObj>
              </mc:Choice>
              <mc:Fallback>
                <p:oleObj name="位图图像" r:id="rId1" imgW="2171700" imgH="1447800" progId="PBrush">
                  <p:embed/>
                  <p:pic>
                    <p:nvPicPr>
                      <p:cNvPr id="0" name="图片 763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16" y="3717032"/>
                        <a:ext cx="42291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8094C-169E-4003-80FA-246E3A96E4D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62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网状的问题2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62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认证路径自动构造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可能进入死循环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CA2－CA6－CA5－CA2－CA6－CA5……</a:t>
            </a:r>
            <a:endParaRPr lang="en-US" altLang="zh-CN" sz="20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会找到多条路径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CA2－CA3－CA1－CA4</a:t>
            </a:r>
            <a:endParaRPr lang="zh-CN" altLang="en-US" sz="2000">
              <a:ea typeface="宋体" pitchFamily="2" charset="-122"/>
            </a:endParaRP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CA2－CA4</a:t>
            </a:r>
            <a:endParaRPr lang="en-US" altLang="zh-CN" sz="2000">
              <a:ea typeface="宋体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087316" y="3717032"/>
          <a:ext cx="42291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57" name="位图图像" r:id="rId1" imgW="2171700" imgH="1447800" progId="PBrush">
                  <p:embed/>
                </p:oleObj>
              </mc:Choice>
              <mc:Fallback>
                <p:oleObj name="位图图像" r:id="rId1" imgW="2171700" imgH="1447800" progId="PBrush">
                  <p:embed/>
                  <p:pic>
                    <p:nvPicPr>
                      <p:cNvPr id="0" name="图片 764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16" y="3717032"/>
                        <a:ext cx="42291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C93FC-8FD8-44B7-A0EE-412A5B0BFD9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82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网状的问题3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82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策略映射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多条不一样的路径，策略映射的结果完全不一样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使用者可能发现：同样的证书能登录中国站点、不能登录日本站点？</a:t>
            </a:r>
            <a:endParaRPr lang="zh-CN" altLang="en-US" sz="2000">
              <a:ea typeface="宋体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087316" y="3717032"/>
          <a:ext cx="42291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81" name="位图图像" r:id="rId1" imgW="2171700" imgH="1447800" progId="PBrush">
                  <p:embed/>
                </p:oleObj>
              </mc:Choice>
              <mc:Fallback>
                <p:oleObj name="位图图像" r:id="rId1" imgW="2171700" imgH="1447800" progId="PBrush">
                  <p:embed/>
                  <p:pic>
                    <p:nvPicPr>
                      <p:cNvPr id="0" name="图片 765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16" y="3717032"/>
                        <a:ext cx="42291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9350" y="5486400"/>
            <a:ext cx="1428750" cy="342900"/>
          </a:xfrm>
        </p:spPr>
        <p:txBody>
          <a:bodyPr/>
          <a:lstStyle/>
          <a:p>
            <a:fld id="{239DA954-94D8-420C-A2C6-CE89240C881B}" type="slidenum">
              <a:rPr lang="zh-CN" altLang="en-US"/>
            </a:fld>
            <a:endParaRPr lang="en-US" altLang="zh-CN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签名密钥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签名密钥的</a:t>
            </a:r>
            <a:r>
              <a:rPr lang="en-US" altLang="zh-CN" dirty="0">
                <a:ea typeface="宋体" pitchFamily="2" charset="-122"/>
              </a:rPr>
              <a:t>POP</a:t>
            </a:r>
            <a:r>
              <a:rPr lang="zh-CN" altLang="en-US" dirty="0">
                <a:ea typeface="宋体" pitchFamily="2" charset="-122"/>
              </a:rPr>
              <a:t>是相对简单的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要求订户在证书请求消息中进行签名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会要求对更多的内容进行签名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参考</a:t>
            </a:r>
            <a:r>
              <a:rPr lang="en-US" altLang="zh-CN" dirty="0">
                <a:ea typeface="宋体" pitchFamily="2" charset="-122"/>
              </a:rPr>
              <a:t>RFC 2511 </a:t>
            </a:r>
            <a:r>
              <a:rPr lang="fr-FR" altLang="zh-CN" dirty="0">
                <a:ea typeface="宋体" pitchFamily="2" charset="-122"/>
              </a:rPr>
              <a:t>Internet X.509 Certificate Request Message Format</a:t>
            </a:r>
            <a:endParaRPr lang="fr-FR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直接要求申请者对申请消息进行数字签名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D2DFD-5F3A-47B3-A442-703EC65EFE8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网状结构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因为多个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之间，都要各自为政地相互进行交叉认证，所以，就会出现了上面的问题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次数多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多条证书认证路径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解决方法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进行分工，由单独的机构解决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互联的问题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然后，所有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统一地与该机构进行交叉认证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D9D81-588E-492D-992A-91A3CC45A0F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从网状结构到</a:t>
            </a:r>
            <a:r>
              <a:rPr lang="en-US" altLang="zh-CN">
                <a:ea typeface="宋体" pitchFamily="2" charset="-122"/>
              </a:rPr>
              <a:t>BCA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类似于对称密钥系统中的</a:t>
            </a:r>
            <a:r>
              <a:rPr lang="en-US" altLang="zh-CN" dirty="0">
                <a:ea typeface="宋体" pitchFamily="2" charset="-122"/>
              </a:rPr>
              <a:t>KDC</a:t>
            </a:r>
            <a:r>
              <a:rPr lang="zh-CN" altLang="en-US" dirty="0">
                <a:ea typeface="宋体" pitchFamily="2" charset="-122"/>
              </a:rPr>
              <a:t>，引入了专门的、处理交叉认证的机构，称为</a:t>
            </a:r>
            <a:r>
              <a:rPr lang="en-US" altLang="zh-CN" dirty="0">
                <a:ea typeface="宋体" pitchFamily="2" charset="-122"/>
              </a:rPr>
              <a:t>BCA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Bridge CA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BCA</a:t>
            </a:r>
            <a:r>
              <a:rPr lang="zh-CN" altLang="en-US" dirty="0">
                <a:ea typeface="宋体" pitchFamily="2" charset="-122"/>
              </a:rPr>
              <a:t>与每个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进行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双向交叉认证</a:t>
            </a:r>
            <a:r>
              <a:rPr lang="zh-CN" altLang="en-US" dirty="0">
                <a:ea typeface="宋体" pitchFamily="2" charset="-122"/>
              </a:rPr>
              <a:t>，从而能够连通所有的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是专门的交叉认证机构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AC818A-D45B-40F1-9A8B-84038791F0A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 Bridge CA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专门的桥</a:t>
            </a:r>
            <a:r>
              <a:rPr lang="en-US" altLang="zh-CN">
                <a:ea typeface="宋体" pitchFamily="2" charset="-122"/>
              </a:rPr>
              <a:t>CA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ea typeface="宋体" pitchFamily="2" charset="-122"/>
              </a:rPr>
              <a:t>BCA</a:t>
            </a:r>
            <a:endParaRPr lang="en-US" altLang="zh-CN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有自己的密钥、自签名证书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制定自己的一套</a:t>
            </a:r>
            <a:r>
              <a:rPr lang="en-US" altLang="zh-CN">
                <a:ea typeface="宋体" pitchFamily="2" charset="-122"/>
              </a:rPr>
              <a:t>CP，</a:t>
            </a:r>
            <a:r>
              <a:rPr lang="zh-CN" altLang="en-US">
                <a:ea typeface="宋体" pitchFamily="2" charset="-122"/>
              </a:rPr>
              <a:t>然后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与各</a:t>
            </a:r>
            <a:r>
              <a:rPr lang="en-US" altLang="zh-CN">
                <a:ea typeface="宋体" pitchFamily="2" charset="-122"/>
              </a:rPr>
              <a:t>PKI</a:t>
            </a:r>
            <a:r>
              <a:rPr lang="zh-CN" altLang="en-US">
                <a:ea typeface="宋体" pitchFamily="2" charset="-122"/>
              </a:rPr>
              <a:t>信任域的信任锚进行交叉认证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同时，进行策略映射，映射到桥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制定的</a:t>
            </a:r>
            <a:r>
              <a:rPr lang="en-US" altLang="zh-CN">
                <a:ea typeface="宋体" pitchFamily="2" charset="-122"/>
              </a:rPr>
              <a:t>CP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90744-F6B8-4BF3-A111-D243FF0EBE6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05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如下图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0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各个根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与</a:t>
            </a:r>
            <a:r>
              <a:rPr lang="en-US" altLang="zh-CN">
                <a:ea typeface="宋体" pitchFamily="2" charset="-122"/>
              </a:rPr>
              <a:t>BCA</a:t>
            </a:r>
            <a:r>
              <a:rPr lang="zh-CN" altLang="en-US">
                <a:ea typeface="宋体" pitchFamily="2" charset="-122"/>
              </a:rPr>
              <a:t>分别进行交叉认证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相互签发交叉证书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不签发订户证书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3505200" y="3692525"/>
          <a:ext cx="56388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05" name="位图图像" r:id="rId1" imgW="2257425" imgH="1266825" progId="PBrush">
                  <p:embed/>
                </p:oleObj>
              </mc:Choice>
              <mc:Fallback>
                <p:oleObj name="位图图像" r:id="rId1" imgW="2257425" imgH="1266825" progId="PBrush">
                  <p:embed/>
                  <p:pic>
                    <p:nvPicPr>
                      <p:cNvPr id="0" name="图片 767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92525"/>
                        <a:ext cx="56388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769AA-62CE-4A9D-BA7A-0FCD65435D8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的意义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通过桥</a:t>
            </a:r>
            <a:r>
              <a:rPr lang="en-US" altLang="zh-CN" sz="2800">
                <a:ea typeface="宋体" pitchFamily="2" charset="-122"/>
              </a:rPr>
              <a:t>CA</a:t>
            </a:r>
            <a:r>
              <a:rPr lang="zh-CN" altLang="en-US" sz="2800">
                <a:ea typeface="宋体" pitchFamily="2" charset="-122"/>
              </a:rPr>
              <a:t>传递信任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从认证路径角度而言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桥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相当于“桥”，连接了各个不同的信任锚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互联的问题，主要由桥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负责解决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也是一种分工的表现</a:t>
            </a:r>
            <a:endParaRPr lang="zh-CN" altLang="en-US" sz="20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从证书策略角度而言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桥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的</a:t>
            </a:r>
            <a:r>
              <a:rPr lang="en-US" altLang="zh-CN" sz="2400">
                <a:ea typeface="宋体" pitchFamily="2" charset="-122"/>
              </a:rPr>
              <a:t>CP，</a:t>
            </a:r>
            <a:r>
              <a:rPr lang="zh-CN" altLang="en-US" sz="2400">
                <a:ea typeface="宋体" pitchFamily="2" charset="-122"/>
              </a:rPr>
              <a:t>相当于所谓的“一般等价物”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各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的证书策略，统一与桥</a:t>
            </a:r>
            <a:r>
              <a:rPr lang="en-US" altLang="zh-CN" sz="2400">
                <a:ea typeface="宋体" pitchFamily="2" charset="-122"/>
              </a:rPr>
              <a:t>CA</a:t>
            </a:r>
            <a:r>
              <a:rPr lang="zh-CN" altLang="en-US" sz="2400">
                <a:ea typeface="宋体" pitchFamily="2" charset="-122"/>
              </a:rPr>
              <a:t>的策略进行比较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2B678-1FDD-4BC0-A7EC-CE5681CBAF5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15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下的认证操作1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15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Alice</a:t>
            </a:r>
            <a:r>
              <a:rPr lang="zh-CN" altLang="en-US" sz="2800" dirty="0">
                <a:ea typeface="宋体" pitchFamily="2" charset="-122"/>
              </a:rPr>
              <a:t>认证</a:t>
            </a:r>
            <a:r>
              <a:rPr lang="en-US" altLang="zh-CN" sz="2800" dirty="0">
                <a:ea typeface="宋体" pitchFamily="2" charset="-122"/>
              </a:rPr>
              <a:t>Bob，</a:t>
            </a:r>
            <a:r>
              <a:rPr lang="zh-CN" altLang="en-US" sz="2800" dirty="0">
                <a:ea typeface="宋体" pitchFamily="2" charset="-122"/>
              </a:rPr>
              <a:t>仍然以</a:t>
            </a:r>
            <a:r>
              <a:rPr lang="en-US" altLang="zh-CN" sz="2800" dirty="0">
                <a:ea typeface="宋体" pitchFamily="2" charset="-122"/>
              </a:rPr>
              <a:t>CA4</a:t>
            </a:r>
            <a:r>
              <a:rPr lang="zh-CN" altLang="en-US" sz="2800" dirty="0">
                <a:ea typeface="宋体" pitchFamily="2" charset="-122"/>
              </a:rPr>
              <a:t>作为信任锚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与普通的交叉认证类似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信任锚没有变化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至少需要经过了2次交叉认证</a:t>
            </a: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899592" y="3887998"/>
          <a:ext cx="7133417" cy="280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9" name="位图图像" r:id="rId1" imgW="4600575" imgH="1809750" progId="PBrush">
                  <p:embed/>
                </p:oleObj>
              </mc:Choice>
              <mc:Fallback>
                <p:oleObj name="位图图像" r:id="rId1" imgW="4600575" imgH="1809750" progId="PBrush">
                  <p:embed/>
                  <p:pic>
                    <p:nvPicPr>
                      <p:cNvPr id="0" name="图片 768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87998"/>
                        <a:ext cx="7133417" cy="2806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0EADC7-E751-47DC-A8F3-58914265C2A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2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下的认证操作2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26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Bob</a:t>
            </a:r>
            <a:r>
              <a:rPr lang="zh-CN" altLang="en-US" sz="2800">
                <a:ea typeface="宋体" pitchFamily="2" charset="-122"/>
              </a:rPr>
              <a:t>认证</a:t>
            </a:r>
            <a:r>
              <a:rPr lang="en-US" altLang="zh-CN" sz="2800">
                <a:ea typeface="宋体" pitchFamily="2" charset="-122"/>
              </a:rPr>
              <a:t>Alice，</a:t>
            </a:r>
            <a:r>
              <a:rPr lang="zh-CN" altLang="en-US" sz="2800">
                <a:ea typeface="宋体" pitchFamily="2" charset="-122"/>
              </a:rPr>
              <a:t>仍然以</a:t>
            </a:r>
            <a:r>
              <a:rPr lang="en-US" altLang="zh-CN" sz="2800">
                <a:ea typeface="宋体" pitchFamily="2" charset="-122"/>
              </a:rPr>
              <a:t>CA3</a:t>
            </a:r>
            <a:r>
              <a:rPr lang="zh-CN" altLang="en-US" sz="2800">
                <a:ea typeface="宋体" pitchFamily="2" charset="-122"/>
              </a:rPr>
              <a:t>作为信任锚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与普通的交叉认证类似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信任锚没有变化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至少需要经过了2次交叉认证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803960" y="3857414"/>
          <a:ext cx="7562800" cy="287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3" name="位图图像" r:id="rId1" imgW="4505325" imgH="1714500" progId="PBrush">
                  <p:embed/>
                </p:oleObj>
              </mc:Choice>
              <mc:Fallback>
                <p:oleObj name="位图图像" r:id="rId1" imgW="4505325" imgH="1714500" progId="PBrush">
                  <p:embed/>
                  <p:pic>
                    <p:nvPicPr>
                      <p:cNvPr id="0" name="图片 769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60" y="3857414"/>
                        <a:ext cx="7562800" cy="2878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320E9-62AB-48F7-B091-FE5CB295BDD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与网状相比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虽然桥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能够克服网状的问题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增加了投资，多了单独的桥</a:t>
            </a:r>
            <a:r>
              <a:rPr lang="en-US" altLang="zh-CN">
                <a:ea typeface="宋体" pitchFamily="2" charset="-122"/>
              </a:rPr>
              <a:t>CA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证书认证路径多了1步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对于信任范围的扩大，各个根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难以自主地进行控制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而在网状情况下，根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能够自主地决定想要与哪个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交叉认证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如下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6655C-76E2-4A41-B4BF-763907C0640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64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桥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控制了信任范围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464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引入了我们不希望的</a:t>
            </a:r>
            <a:r>
              <a:rPr lang="en-US" altLang="zh-CN" dirty="0">
                <a:ea typeface="宋体" pitchFamily="2" charset="-122"/>
              </a:rPr>
              <a:t>CA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如图，</a:t>
            </a:r>
            <a:r>
              <a:rPr lang="en-US" altLang="zh-CN" dirty="0">
                <a:ea typeface="宋体" pitchFamily="2" charset="-122"/>
              </a:rPr>
              <a:t>CA1</a:t>
            </a:r>
            <a:r>
              <a:rPr lang="zh-CN" altLang="en-US" dirty="0">
                <a:ea typeface="宋体" pitchFamily="2" charset="-122"/>
              </a:rPr>
              <a:t>与桥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进行交叉认证，只是为了与</a:t>
            </a:r>
            <a:r>
              <a:rPr lang="en-US" altLang="zh-CN" dirty="0">
                <a:ea typeface="宋体" pitchFamily="2" charset="-122"/>
              </a:rPr>
              <a:t>CA3、CA4</a:t>
            </a:r>
            <a:r>
              <a:rPr lang="zh-CN" altLang="en-US" dirty="0">
                <a:ea typeface="宋体" pitchFamily="2" charset="-122"/>
              </a:rPr>
              <a:t>相互安全通信，不希望与</a:t>
            </a:r>
            <a:r>
              <a:rPr lang="en-US" altLang="zh-CN" dirty="0">
                <a:ea typeface="宋体" pitchFamily="2" charset="-122"/>
              </a:rPr>
              <a:t>CA2、CA5</a:t>
            </a:r>
            <a:r>
              <a:rPr lang="zh-CN" altLang="en-US" smtClean="0">
                <a:ea typeface="宋体" pitchFamily="2" charset="-122"/>
              </a:rPr>
              <a:t>发生</a:t>
            </a:r>
            <a:r>
              <a:rPr lang="zh-CN" altLang="en-US">
                <a:ea typeface="宋体" pitchFamily="2" charset="-122"/>
              </a:rPr>
              <a:t>联</a:t>
            </a:r>
            <a:r>
              <a:rPr lang="zh-CN" altLang="en-US" smtClean="0">
                <a:ea typeface="宋体" pitchFamily="2" charset="-122"/>
              </a:rPr>
              <a:t>系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但是很无奈！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4114800" y="4035425"/>
          <a:ext cx="50292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77" name="位图图像" r:id="rId1" imgW="2257425" imgH="1266825" progId="PBrush">
                  <p:embed/>
                </p:oleObj>
              </mc:Choice>
              <mc:Fallback>
                <p:oleObj name="位图图像" r:id="rId1" imgW="2257425" imgH="1266825" progId="PBrush">
                  <p:embed/>
                  <p:pic>
                    <p:nvPicPr>
                      <p:cNvPr id="0" name="图片 770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5425"/>
                        <a:ext cx="50292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控制</a:t>
            </a:r>
            <a:r>
              <a:rPr lang="en-US" altLang="zh-CN" dirty="0">
                <a:ea typeface="宋体" pitchFamily="2" charset="-122"/>
              </a:rPr>
              <a:t>BCA</a:t>
            </a:r>
            <a:r>
              <a:rPr lang="zh-CN" altLang="en-US" dirty="0">
                <a:ea typeface="宋体" pitchFamily="2" charset="-122"/>
              </a:rPr>
              <a:t>的无限权力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上面的问题，可以使用命名限制来控制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CA1</a:t>
            </a:r>
            <a:r>
              <a:rPr lang="zh-CN" altLang="en-US" dirty="0">
                <a:ea typeface="宋体" pitchFamily="2" charset="-122"/>
              </a:rPr>
              <a:t>给</a:t>
            </a:r>
            <a:r>
              <a:rPr lang="en-US" altLang="zh-CN" dirty="0">
                <a:ea typeface="宋体" pitchFamily="2" charset="-122"/>
              </a:rPr>
              <a:t>BCA</a:t>
            </a:r>
            <a:r>
              <a:rPr lang="zh-CN" altLang="en-US" dirty="0">
                <a:ea typeface="宋体" pitchFamily="2" charset="-122"/>
              </a:rPr>
              <a:t>的交叉证书中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命名限制扩展中，写明</a:t>
            </a:r>
            <a:r>
              <a:rPr lang="en-US" altLang="zh-CN" dirty="0">
                <a:ea typeface="宋体" pitchFamily="2" charset="-122"/>
              </a:rPr>
              <a:t>BCA</a:t>
            </a:r>
            <a:r>
              <a:rPr lang="zh-CN" altLang="en-US" dirty="0">
                <a:ea typeface="宋体" pitchFamily="2" charset="-122"/>
              </a:rPr>
              <a:t>只能给</a:t>
            </a:r>
            <a:r>
              <a:rPr lang="en-US" altLang="zh-CN" dirty="0">
                <a:ea typeface="宋体" pitchFamily="2" charset="-122"/>
              </a:rPr>
              <a:t>CA3、CA4</a:t>
            </a:r>
            <a:r>
              <a:rPr lang="zh-CN" altLang="en-US" dirty="0">
                <a:ea typeface="宋体" pitchFamily="2" charset="-122"/>
              </a:rPr>
              <a:t>签发证书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那么，</a:t>
            </a:r>
            <a:r>
              <a:rPr lang="en-US" altLang="zh-CN" dirty="0">
                <a:ea typeface="宋体" pitchFamily="2" charset="-122"/>
              </a:rPr>
              <a:t>BCA</a:t>
            </a:r>
            <a:r>
              <a:rPr lang="zh-CN" altLang="en-US" dirty="0">
                <a:ea typeface="宋体" pitchFamily="2" charset="-122"/>
              </a:rPr>
              <a:t>给</a:t>
            </a:r>
            <a:r>
              <a:rPr lang="en-US" altLang="zh-CN" dirty="0">
                <a:ea typeface="宋体" pitchFamily="2" charset="-122"/>
              </a:rPr>
              <a:t>CA2、CA5</a:t>
            </a:r>
            <a:r>
              <a:rPr lang="zh-CN" altLang="en-US" dirty="0">
                <a:ea typeface="宋体" pitchFamily="2" charset="-122"/>
              </a:rPr>
              <a:t>签发的交叉证书，在</a:t>
            </a:r>
            <a:r>
              <a:rPr lang="en-US" altLang="zh-CN" dirty="0">
                <a:ea typeface="宋体" pitchFamily="2" charset="-122"/>
              </a:rPr>
              <a:t>CA1</a:t>
            </a:r>
            <a:r>
              <a:rPr lang="zh-CN" altLang="en-US" dirty="0">
                <a:ea typeface="宋体" pitchFamily="2" charset="-122"/>
              </a:rPr>
              <a:t>的用户看来是无效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如下图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14097</Words>
  <Application>WPS 演示</Application>
  <PresentationFormat>全屏显示(4:3)</PresentationFormat>
  <Paragraphs>1348</Paragraphs>
  <Slides>120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120</vt:i4>
      </vt:variant>
    </vt:vector>
  </HeadingPairs>
  <TitlesOfParts>
    <vt:vector size="178" baseType="lpstr">
      <vt:lpstr>Arial</vt:lpstr>
      <vt:lpstr>宋体</vt:lpstr>
      <vt:lpstr>Wingdings</vt:lpstr>
      <vt:lpstr>Tahoma</vt:lpstr>
      <vt:lpstr>汉仪书宋二KW</vt:lpstr>
      <vt:lpstr>Calibri</vt:lpstr>
      <vt:lpstr>Helvetica Neue</vt:lpstr>
      <vt:lpstr>Times New Roman</vt:lpstr>
      <vt:lpstr>Calibri Light</vt:lpstr>
      <vt:lpstr>微软雅黑</vt:lpstr>
      <vt:lpstr>汉仪旗黑</vt:lpstr>
      <vt:lpstr>宋体</vt:lpstr>
      <vt:lpstr>Arial Unicode MS</vt:lpstr>
      <vt:lpstr>回顾</vt:lpstr>
      <vt:lpstr>PBrush</vt:lpstr>
      <vt:lpstr>Paint.Picture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Paint.Picture</vt:lpstr>
      <vt:lpstr>PBrush</vt:lpstr>
      <vt:lpstr>PBrush</vt:lpstr>
      <vt:lpstr>Package</vt:lpstr>
      <vt:lpstr>PBrush</vt:lpstr>
      <vt:lpstr>PBrush</vt:lpstr>
      <vt:lpstr>PBrush</vt:lpstr>
      <vt:lpstr>PBrush</vt:lpstr>
      <vt:lpstr>PBrush</vt:lpstr>
      <vt:lpstr>Visio.Drawing.11</vt:lpstr>
      <vt:lpstr>PBrush</vt:lpstr>
      <vt:lpstr>Paint.Picture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Package</vt:lpstr>
      <vt:lpstr>PBrush</vt:lpstr>
      <vt:lpstr>Package</vt:lpstr>
      <vt:lpstr>PBrush</vt:lpstr>
      <vt:lpstr>PBrush</vt:lpstr>
      <vt:lpstr>PBrush</vt:lpstr>
      <vt:lpstr>PKI技术-PKI系统信任体系 网络认证技术 </vt:lpstr>
      <vt:lpstr>PKI系统信任体系</vt:lpstr>
      <vt:lpstr>PKI系统信任体系</vt:lpstr>
      <vt:lpstr>证书申请流程回顾</vt:lpstr>
      <vt:lpstr>公钥传输可能出现问题</vt:lpstr>
      <vt:lpstr>第三方生成</vt:lpstr>
      <vt:lpstr>POP</vt:lpstr>
      <vt:lpstr>各种POP的方式（密钥用途不同）</vt:lpstr>
      <vt:lpstr>签名密钥</vt:lpstr>
      <vt:lpstr>证书请求消息</vt:lpstr>
      <vt:lpstr>证书请求消息</vt:lpstr>
      <vt:lpstr>PKCS#10</vt:lpstr>
      <vt:lpstr>PKCS#10消息</vt:lpstr>
      <vt:lpstr>PKCS#10消息的使用</vt:lpstr>
      <vt:lpstr>PKCS#10</vt:lpstr>
      <vt:lpstr>PKCS#10消息格式</vt:lpstr>
      <vt:lpstr>PKCS#10的特点</vt:lpstr>
      <vt:lpstr>替换攻击</vt:lpstr>
      <vt:lpstr>各种POP的方式（密钥用途不同）</vt:lpstr>
      <vt:lpstr>加密密钥</vt:lpstr>
      <vt:lpstr>加密密钥</vt:lpstr>
      <vt:lpstr>间接方式</vt:lpstr>
      <vt:lpstr>间接方式（图示）</vt:lpstr>
      <vt:lpstr>各种POP的方式（密钥用途不同）</vt:lpstr>
      <vt:lpstr>密钥协商密钥</vt:lpstr>
      <vt:lpstr>POP检查对于证书流程的影响</vt:lpstr>
      <vt:lpstr>PKI系统信任体系</vt:lpstr>
      <vt:lpstr>证书验证过程</vt:lpstr>
      <vt:lpstr>PKI User对于根CA的信任</vt:lpstr>
      <vt:lpstr>信任与信任传递</vt:lpstr>
      <vt:lpstr>信任锚</vt:lpstr>
      <vt:lpstr>信任锚的引入方式</vt:lpstr>
      <vt:lpstr>安装根证书－用户自主决定</vt:lpstr>
      <vt:lpstr>PowerPoint 演示文稿</vt:lpstr>
      <vt:lpstr>信任锚的引入方式</vt:lpstr>
      <vt:lpstr>PKI系统信任体系</vt:lpstr>
      <vt:lpstr>对于PKI用户</vt:lpstr>
      <vt:lpstr>信任模型Trust Model</vt:lpstr>
      <vt:lpstr>Trust Model</vt:lpstr>
      <vt:lpstr>信任模型与CA拓扑结构</vt:lpstr>
      <vt:lpstr>各种信任模型</vt:lpstr>
      <vt:lpstr>回顾——PKI基本构成</vt:lpstr>
      <vt:lpstr>单根CA－基本模型</vt:lpstr>
      <vt:lpstr>基本模型</vt:lpstr>
      <vt:lpstr>基本模型－特点</vt:lpstr>
      <vt:lpstr>单根CA－层次模型</vt:lpstr>
      <vt:lpstr>层次模型－图</vt:lpstr>
      <vt:lpstr>特点</vt:lpstr>
      <vt:lpstr>多根CA的现实情况</vt:lpstr>
      <vt:lpstr>多根CA下的验证者情况</vt:lpstr>
      <vt:lpstr>多根CA的几种情况</vt:lpstr>
      <vt:lpstr>对于信任范围的影响</vt:lpstr>
      <vt:lpstr>CTL方式</vt:lpstr>
      <vt:lpstr>CTL方式（用户自主处理）</vt:lpstr>
      <vt:lpstr>CTL方式（权威发布方式）</vt:lpstr>
      <vt:lpstr>中国的信任列表（网页文字发布）</vt:lpstr>
      <vt:lpstr>签名文件Certificate Trust List</vt:lpstr>
      <vt:lpstr>CTL图（权威发布）</vt:lpstr>
      <vt:lpstr>EBCA</vt:lpstr>
      <vt:lpstr>CTL的特点</vt:lpstr>
      <vt:lpstr>CTL方式</vt:lpstr>
      <vt:lpstr>CTL的另一种方式</vt:lpstr>
      <vt:lpstr>Accreditation Certificate</vt:lpstr>
      <vt:lpstr>信任锚变化</vt:lpstr>
      <vt:lpstr>Accreditation Certificate</vt:lpstr>
      <vt:lpstr>改变信任锚</vt:lpstr>
      <vt:lpstr>不改变信任锚</vt:lpstr>
      <vt:lpstr>交叉认证Cross Certification</vt:lpstr>
      <vt:lpstr>交叉认证的证书验证1</vt:lpstr>
      <vt:lpstr>交叉认证的证书验证2</vt:lpstr>
      <vt:lpstr>单向的交叉认证</vt:lpstr>
      <vt:lpstr>双向的交叉认证</vt:lpstr>
      <vt:lpstr>策略映射</vt:lpstr>
      <vt:lpstr>策略映射</vt:lpstr>
      <vt:lpstr>各种可能的交叉认证1</vt:lpstr>
      <vt:lpstr>各种可能的交叉认证2</vt:lpstr>
      <vt:lpstr>各种可能的交叉认证3</vt:lpstr>
      <vt:lpstr>各种可能的交叉认证4</vt:lpstr>
      <vt:lpstr>交叉认证－证书验证</vt:lpstr>
      <vt:lpstr>路径限制－交叉认证</vt:lpstr>
      <vt:lpstr>命名限制－交叉认证</vt:lpstr>
      <vt:lpstr>策略映射－交叉认证</vt:lpstr>
      <vt:lpstr>交叉认证的优点</vt:lpstr>
      <vt:lpstr>交叉认证</vt:lpstr>
      <vt:lpstr>交叉认证的应用</vt:lpstr>
      <vt:lpstr>网状Mesh</vt:lpstr>
      <vt:lpstr>网状的问题1</vt:lpstr>
      <vt:lpstr>网状的问题2</vt:lpstr>
      <vt:lpstr>网状的问题3</vt:lpstr>
      <vt:lpstr>网状结构</vt:lpstr>
      <vt:lpstr>从网状结构到BCA</vt:lpstr>
      <vt:lpstr>桥CA Bridge CA</vt:lpstr>
      <vt:lpstr>如下图</vt:lpstr>
      <vt:lpstr>桥CA的意义</vt:lpstr>
      <vt:lpstr>桥CA下的认证操作1</vt:lpstr>
      <vt:lpstr>桥CA下的认证操作2</vt:lpstr>
      <vt:lpstr>桥CA与网状相比</vt:lpstr>
      <vt:lpstr>桥CA控制了信任范围</vt:lpstr>
      <vt:lpstr>控制BCA的无限权力</vt:lpstr>
      <vt:lpstr>从不同用户角度看BCA</vt:lpstr>
      <vt:lpstr>上述方法的问题</vt:lpstr>
      <vt:lpstr>Name Constraints</vt:lpstr>
      <vt:lpstr>间接地进行互联</vt:lpstr>
      <vt:lpstr>混合模式信任模型</vt:lpstr>
      <vt:lpstr>经过我们上面的分析</vt:lpstr>
      <vt:lpstr>美联邦</vt:lpstr>
      <vt:lpstr>各种标准</vt:lpstr>
      <vt:lpstr>欧洲</vt:lpstr>
      <vt:lpstr>澳大利亚</vt:lpstr>
      <vt:lpstr>中国</vt:lpstr>
      <vt:lpstr>什么是CA Accreditation</vt:lpstr>
      <vt:lpstr>对比CA Accreditation和证书策略</vt:lpstr>
      <vt:lpstr>CA Accreditation的作用</vt:lpstr>
      <vt:lpstr>CA Accreditation</vt:lpstr>
      <vt:lpstr>常见的CA Accreditation</vt:lpstr>
      <vt:lpstr>Adobe AATL计划</vt:lpstr>
      <vt:lpstr>Adobe AATL计划</vt:lpstr>
      <vt:lpstr>常见的CA Accreditation</vt:lpstr>
      <vt:lpstr>常见的CA Accreditation</vt:lpstr>
      <vt:lpstr>THE END</vt:lpstr>
    </vt:vector>
  </TitlesOfParts>
  <Company>Lois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PKI的密码学基础</dc:title>
  <dc:creator>Lin Jingqiang</dc:creator>
  <cp:lastModifiedBy>李浩宇</cp:lastModifiedBy>
  <cp:revision>2882</cp:revision>
  <dcterms:created xsi:type="dcterms:W3CDTF">2024-01-13T07:43:39Z</dcterms:created>
  <dcterms:modified xsi:type="dcterms:W3CDTF">2024-01-13T07:43:39Z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214C45E40140F1949BE19B65315C3F79_42</vt:lpwstr>
  </property>
  <property fmtid="{D5CDD505-2E9C-101B-9397-08002B2CF9AE}" pid="3" name="KSOProductBuildVer">
    <vt:lpwstr>2052-6.4.0.8550</vt:lpwstr>
  </property>
</Properties>
</file>