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57" r:id="rId5"/>
    <p:sldId id="27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B0B6-E386-492E-B313-B9024C21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38D15-9022-492A-A126-DEFDB117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4AC3-DAE6-4104-9615-D283177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E9E0-FE90-4151-B0F6-93EBDC9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A875-175F-4B9D-BD2C-2C594B36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C88C-9D13-4139-BCA7-0E0BE52B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0133-DB3E-46B1-9AF7-E3CE0237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31B5-F42E-49B4-9F3D-D467735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A6CB-6B96-40D4-9EF4-C7F8DB7A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D2C7-C25F-422A-9478-D4DBF08D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01E1-D139-4F12-B79B-DEAE1902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591D-2BBC-4C80-98D7-CD480E4A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FEDF-52AB-4922-BFBF-0C609029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BC51-0F7C-4CA3-ABDA-DDE6228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3690-3829-4B3C-B52E-E262F064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79C9-6821-4C69-A903-E47CEE7F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715-9A3B-409E-9FC3-128F61CB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9468-E52C-4EAD-BF6E-9D2A8635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6675-9111-4EC0-B360-23AFB571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B992-A99C-4EEC-8DC7-123AE300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C46B-4913-4645-BEAF-3E2FDDCD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AB36A-3118-4913-904D-F84A3FF7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1706-473A-4593-BAA4-782362A3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7107-614F-4C14-8551-AAA213A4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AC49-7D02-4B32-9A36-C390445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B2A-A205-4D7D-87AB-A29BB25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D6CC-4CDE-4385-86E1-9111342F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13D64-906D-4093-847F-57CA811C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EEEF-6DBD-423F-9C24-09C07BC0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D961C-9AE4-4F2F-80FD-FF003C73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F7C01-DAB9-4C35-A0CB-1C2C867C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05C-0997-4E8F-B213-AA00FF74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0AF2-FB91-41EA-9800-B6CF332D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41717-0B35-4D45-8852-8341431D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72683-2AAE-4908-A787-7A6C14DF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81633-07E2-4A76-989D-9D1D8A3D6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6E59-2947-4F40-B493-AE31AE4D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E7D5D-4266-4C53-8360-FB42A152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DF9B2-8B14-423F-96B6-F8E21DFD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7C8E-2ECC-4DBE-9C91-2F3F2AD2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84633-C8EC-42C7-8C8A-777773F8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D061-8506-491D-9C96-4046B06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3FC08-B30C-488E-A1C1-20F481CB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F064-366D-402C-9460-386F86B1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071F1-CD28-439E-90AA-37C5947F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6C2F2-FD73-4B8E-9F89-09D60691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12F1-4695-4342-96C3-1270B74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682B-12F7-46B4-82B9-2EA91120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D5E2-7CD5-4204-B2DD-FBB03ABA0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83E8D-F044-46AB-9587-E56BD72D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53CF-3887-4A21-8136-A9E67279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4E0B-AA0D-4D36-B627-E1AD61C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0FF1-8AAD-4D77-B74E-6977B6A1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C1DE2-7DEE-4918-B1C2-F9D87AFDF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AAD3-0AD9-4662-9052-ECE40748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69342-A615-4C4F-B7B1-1FCF1D9E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F6D8-A75F-47E9-8CA5-2D78EE8D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65A5-837D-47AE-9FD0-A1B9C318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641E9-68FF-411A-BA73-A66632BE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0B3A-3665-4A97-87A4-C0653928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85F1-EBB6-4B3B-A481-EFC3D51DD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1C8A-75BF-4BF2-8D4C-74C8B81D6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2A33-9CC6-4512-8BEA-6C68BDDB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L_SelectFields.asp?Table_ID=236" TargetMode="External"/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44A6-1A24-4496-A1B5-7F9443B7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103"/>
            <a:ext cx="9144000" cy="2387600"/>
          </a:xfrm>
        </p:spPr>
        <p:txBody>
          <a:bodyPr/>
          <a:lstStyle/>
          <a:p>
            <a:r>
              <a:rPr lang="en-US" dirty="0"/>
              <a:t>COVID-19 Travel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7681-DCE9-497A-9E82-0FA68C0EB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0777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/>
              <a:t>A data-driven approach to tracking domestic spread of the                 novel coronavirus</a:t>
            </a:r>
          </a:p>
          <a:p>
            <a:endParaRPr lang="en-US" dirty="0"/>
          </a:p>
          <a:p>
            <a:r>
              <a:rPr lang="en-US" dirty="0"/>
              <a:t>Benjamin I Ferleger</a:t>
            </a:r>
          </a:p>
          <a:p>
            <a:r>
              <a:rPr lang="en-US" dirty="0"/>
              <a:t>April 15, 2020</a:t>
            </a:r>
          </a:p>
        </p:txBody>
      </p:sp>
    </p:spTree>
    <p:extLst>
      <p:ext uri="{BB962C8B-B14F-4D97-AF65-F5344CB8AC3E}">
        <p14:creationId xmlns:p14="http://schemas.microsoft.com/office/powerpoint/2010/main" val="239748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ruit, flower&#10;&#10;Description automatically generated">
            <a:extLst>
              <a:ext uri="{FF2B5EF4-FFF2-40B4-BE49-F238E27FC236}">
                <a16:creationId xmlns:a16="http://schemas.microsoft.com/office/drawing/2014/main" id="{301CC2DD-3787-40AF-A9B9-C7FB2B26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3" r="26893"/>
          <a:stretch/>
        </p:blipFill>
        <p:spPr>
          <a:xfrm>
            <a:off x="6884997" y="1400629"/>
            <a:ext cx="4694053" cy="4565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782D7-1ABC-457E-8982-7029A19A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5F72-161D-44EA-A33F-4F3E054A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66689" cy="4351338"/>
          </a:xfrm>
        </p:spPr>
        <p:txBody>
          <a:bodyPr/>
          <a:lstStyle/>
          <a:p>
            <a:r>
              <a:rPr lang="en-US" dirty="0"/>
              <a:t>COVID-19 has fundamentally changed our lives</a:t>
            </a:r>
          </a:p>
          <a:p>
            <a:r>
              <a:rPr lang="en-US" dirty="0"/>
              <a:t>Prevention of similar events in the future will require solutions with data-driven bases</a:t>
            </a:r>
          </a:p>
          <a:p>
            <a:r>
              <a:rPr lang="en-US" dirty="0"/>
              <a:t>Problem statement: </a:t>
            </a:r>
            <a:r>
              <a:rPr lang="en-US" b="1" dirty="0"/>
              <a:t>How long do infected individuals spend undiagnosed and at large in the general public?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23075-190B-4B15-B091-A00404DF8612}"/>
              </a:ext>
            </a:extLst>
          </p:cNvPr>
          <p:cNvSpPr txBox="1"/>
          <p:nvPr/>
        </p:nvSpPr>
        <p:spPr>
          <a:xfrm>
            <a:off x="7624724" y="5884575"/>
            <a:ext cx="32145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*CDC/ Alissa Eckert, MS; Dan Higgins, MAMS</a:t>
            </a:r>
          </a:p>
        </p:txBody>
      </p:sp>
    </p:spTree>
    <p:extLst>
      <p:ext uri="{BB962C8B-B14F-4D97-AF65-F5344CB8AC3E}">
        <p14:creationId xmlns:p14="http://schemas.microsoft.com/office/powerpoint/2010/main" val="9630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F6D5-D08B-4AA2-85EE-33EF977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4C12-9DDB-441B-B03D-87F5B3545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600" b="1" dirty="0"/>
                  <a:t>How long do infected individuals spend undiagnosed and at large in the general public?</a:t>
                </a:r>
                <a:endParaRPr lang="en-US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600" dirty="0"/>
                  <a:t>COVID-19 was likely community spread in US by February of 2020, with origin in Washington State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600" dirty="0"/>
                  <a:t> number of flights from Washington to other states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600" dirty="0"/>
                  <a:t> number of COVID-19 diagnoses in destination states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600" dirty="0"/>
                  <a:t> days later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600" dirty="0"/>
                  <a:t>With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∈{5,6,…18,19}</m:t>
                    </m:r>
                  </m:oMath>
                </a14:m>
                <a:r>
                  <a:rPr lang="en-US" sz="2600" dirty="0"/>
                  <a:t> in form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</a:p>
              <a:p>
                <a:pPr marL="231775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/>
                  <a:t> may be said to be the most likely “at large” time between infection and diagnosis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4C12-9DDB-441B-B03D-87F5B3545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4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7A2-D955-485E-8260-AFB40F7D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D916-7467-4AA1-9E5A-1E440F85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cases COVID-19 per day:</a:t>
            </a:r>
          </a:p>
          <a:p>
            <a:pPr lvl="1"/>
            <a:r>
              <a:rPr lang="en-US" dirty="0">
                <a:hlinkClick r:id="rId2"/>
              </a:rPr>
              <a:t>https://github.com/nytimes/covid-19-data</a:t>
            </a:r>
            <a:endParaRPr lang="en-US" dirty="0"/>
          </a:p>
          <a:p>
            <a:pPr lvl="1"/>
            <a:r>
              <a:rPr lang="en-US" dirty="0"/>
              <a:t>&lt;1 MB</a:t>
            </a:r>
          </a:p>
          <a:p>
            <a:r>
              <a:rPr lang="en-US" dirty="0"/>
              <a:t>Flights per day, January 2020:</a:t>
            </a:r>
          </a:p>
          <a:p>
            <a:pPr lvl="1"/>
            <a:r>
              <a:rPr lang="en-US" dirty="0">
                <a:hlinkClick r:id="rId3"/>
              </a:rPr>
              <a:t>https://www.transtats.bts.gov/DL_SelectFields.asp?Table_ID=236</a:t>
            </a:r>
            <a:endParaRPr lang="en-US" dirty="0"/>
          </a:p>
          <a:p>
            <a:pPr lvl="1"/>
            <a:r>
              <a:rPr lang="en-US" dirty="0"/>
              <a:t>48.3 MB</a:t>
            </a:r>
          </a:p>
        </p:txBody>
      </p:sp>
    </p:spTree>
    <p:extLst>
      <p:ext uri="{BB962C8B-B14F-4D97-AF65-F5344CB8AC3E}">
        <p14:creationId xmlns:p14="http://schemas.microsoft.com/office/powerpoint/2010/main" val="31594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7823-5F71-4D68-B8C6-37D05C9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C4AA-908D-448E-BD6A-037F7399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87141" cy="4773649"/>
          </a:xfrm>
        </p:spPr>
        <p:txBody>
          <a:bodyPr/>
          <a:lstStyle/>
          <a:p>
            <a:r>
              <a:rPr lang="en-US" dirty="0"/>
              <a:t>COVID-19 Data</a:t>
            </a:r>
          </a:p>
          <a:p>
            <a:pPr lvl="1"/>
            <a:r>
              <a:rPr lang="en-US" dirty="0"/>
              <a:t>Number of total cases per state on a given date easily accessible</a:t>
            </a:r>
          </a:p>
          <a:p>
            <a:r>
              <a:rPr lang="en-US" dirty="0"/>
              <a:t>Flight data</a:t>
            </a:r>
          </a:p>
          <a:p>
            <a:pPr lvl="1"/>
            <a:r>
              <a:rPr lang="en-US" dirty="0"/>
              <a:t>Original data includes date, origin state, and destination state for every individual flight in January 2020</a:t>
            </a:r>
          </a:p>
          <a:p>
            <a:pPr lvl="1"/>
            <a:r>
              <a:rPr lang="en-US" dirty="0"/>
              <a:t>Extract number of flights with identical origin and destination states on each date</a:t>
            </a:r>
          </a:p>
          <a:p>
            <a:pPr lvl="1"/>
            <a:r>
              <a:rPr lang="en-US" dirty="0"/>
              <a:t>Focus on flights from Washington State</a:t>
            </a:r>
          </a:p>
          <a:p>
            <a:pPr lvl="1"/>
            <a:r>
              <a:rPr lang="en-US" dirty="0"/>
              <a:t>Reduce &gt;48MB to approx. 600 KB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044EE-1D7B-4527-B07B-D48E0CD3EBF1}"/>
              </a:ext>
            </a:extLst>
          </p:cNvPr>
          <p:cNvGrpSpPr>
            <a:grpSpLocks noChangeAspect="1"/>
          </p:cNvGrpSpPr>
          <p:nvPr/>
        </p:nvGrpSpPr>
        <p:grpSpPr>
          <a:xfrm>
            <a:off x="7071644" y="2173096"/>
            <a:ext cx="4929678" cy="3623562"/>
            <a:chOff x="6033235" y="1454065"/>
            <a:chExt cx="6162097" cy="4529452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7354D0E-C6D6-48FD-A36A-893C47D8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57" y="2493964"/>
              <a:ext cx="2432175" cy="2400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A close up of a black background&#10;&#10;Description automatically generated">
              <a:extLst>
                <a:ext uri="{FF2B5EF4-FFF2-40B4-BE49-F238E27FC236}">
                  <a16:creationId xmlns:a16="http://schemas.microsoft.com/office/drawing/2014/main" id="{77153E61-5C00-4A44-85F5-7C7C2825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531" y="4300681"/>
              <a:ext cx="3060857" cy="1682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A screenshot of text&#10;&#10;Description automatically generated">
              <a:extLst>
                <a:ext uri="{FF2B5EF4-FFF2-40B4-BE49-F238E27FC236}">
                  <a16:creationId xmlns:a16="http://schemas.microsoft.com/office/drawing/2014/main" id="{A2A546C0-B041-46E1-B567-7DCFDB98E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43"/>
            <a:stretch/>
          </p:blipFill>
          <p:spPr>
            <a:xfrm>
              <a:off x="6033235" y="1454065"/>
              <a:ext cx="3148541" cy="25845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5E194B33-95B3-4819-A76A-C2D8F42EC75A}"/>
                </a:ext>
              </a:extLst>
            </p:cNvPr>
            <p:cNvSpPr/>
            <p:nvPr/>
          </p:nvSpPr>
          <p:spPr>
            <a:xfrm rot="5400000">
              <a:off x="9797597" y="1047477"/>
              <a:ext cx="857735" cy="19174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C4B4826D-4091-4145-95D4-45581C6DC14F}"/>
                </a:ext>
              </a:extLst>
            </p:cNvPr>
            <p:cNvSpPr/>
            <p:nvPr/>
          </p:nvSpPr>
          <p:spPr>
            <a:xfrm rot="5400000" flipH="1">
              <a:off x="9797595" y="4423439"/>
              <a:ext cx="857736" cy="19174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06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D2B8-A56E-4D51-A502-E10032B9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59C7D-5576-4141-A0E2-A9D8AC79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7" y="1364343"/>
            <a:ext cx="10890746" cy="54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3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420B-3F86-4CC9-AA28-6081146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8C8F7-71E6-4E6B-AD92-0FC2143C6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822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dirty="0"/>
                  <a:t> days is most likely period between infection and diagnosis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8C8F7-71E6-4E6B-AD92-0FC2143C6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8226"/>
              </a:xfrm>
              <a:blipFill>
                <a:blip r:embed="rId2"/>
                <a:stretch>
                  <a:fillRect t="-19048"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D2CD9D-BB64-435F-8713-DCE102F0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2320350"/>
            <a:ext cx="4147457" cy="4025920"/>
          </a:xfrm>
          <a:prstGeom prst="rect">
            <a:avLst/>
          </a:prstGeom>
        </p:spPr>
      </p:pic>
      <p:pic>
        <p:nvPicPr>
          <p:cNvPr id="7" name="Picture 6" descr="A picture containing water, white, large, people&#10;&#10;Description automatically generated">
            <a:extLst>
              <a:ext uri="{FF2B5EF4-FFF2-40B4-BE49-F238E27FC236}">
                <a16:creationId xmlns:a16="http://schemas.microsoft.com/office/drawing/2014/main" id="{0F1D38EA-D6FD-49CB-9216-2F7A070E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82" y="2433261"/>
            <a:ext cx="5412818" cy="40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4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420B-3F86-4CC9-AA28-6081146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C8F7-71E6-4E6B-AD92-0FC2143C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890"/>
          </a:xfrm>
        </p:spPr>
        <p:txBody>
          <a:bodyPr/>
          <a:lstStyle/>
          <a:p>
            <a:r>
              <a:rPr lang="en-US" dirty="0"/>
              <a:t>Expand analysis to look at flights from all states with infections</a:t>
            </a:r>
          </a:p>
          <a:p>
            <a:r>
              <a:rPr lang="en-US" dirty="0"/>
              <a:t>Introduce additional public transport methods and international travel from known infected nations</a:t>
            </a:r>
          </a:p>
          <a:p>
            <a:r>
              <a:rPr lang="en-US" dirty="0"/>
              <a:t>How well “lock-down” measures reduced spread</a:t>
            </a:r>
          </a:p>
          <a:p>
            <a:r>
              <a:rPr lang="en-US" dirty="0"/>
              <a:t>Ultimately, generate model for point at which states should shut down travel in the event of future</a:t>
            </a:r>
          </a:p>
          <a:p>
            <a:r>
              <a:rPr lang="en-US" dirty="0"/>
              <a:t>Project of interest to:</a:t>
            </a:r>
          </a:p>
          <a:p>
            <a:pPr lvl="1"/>
            <a:r>
              <a:rPr lang="en-US" dirty="0"/>
              <a:t>Government entities looking to prevent spread of infectious disease</a:t>
            </a:r>
          </a:p>
          <a:p>
            <a:pPr lvl="1"/>
            <a:r>
              <a:rPr lang="en-US" dirty="0"/>
              <a:t>Private entities looking to predict breakdown of transportation</a:t>
            </a:r>
          </a:p>
          <a:p>
            <a:pPr lvl="1"/>
            <a:r>
              <a:rPr lang="en-US" dirty="0"/>
              <a:t>Health consulting firms</a:t>
            </a:r>
          </a:p>
        </p:txBody>
      </p:sp>
    </p:spTree>
    <p:extLst>
      <p:ext uri="{BB962C8B-B14F-4D97-AF65-F5344CB8AC3E}">
        <p14:creationId xmlns:p14="http://schemas.microsoft.com/office/powerpoint/2010/main" val="280793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44A6-1A24-4496-A1B5-7F9443B7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103"/>
            <a:ext cx="9144000" cy="2387600"/>
          </a:xfrm>
        </p:spPr>
        <p:txBody>
          <a:bodyPr/>
          <a:lstStyle/>
          <a:p>
            <a:r>
              <a:rPr lang="en-US" dirty="0"/>
              <a:t>COVID-19 Travel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7681-DCE9-497A-9E82-0FA68C0EB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0777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/>
              <a:t>A data-driven approach to tracking domestic spread of the                 novel coronavirus</a:t>
            </a:r>
          </a:p>
          <a:p>
            <a:endParaRPr lang="en-US" dirty="0"/>
          </a:p>
          <a:p>
            <a:r>
              <a:rPr lang="en-US" dirty="0"/>
              <a:t>Benjamin I Ferleger</a:t>
            </a:r>
          </a:p>
          <a:p>
            <a:r>
              <a:rPr lang="en-US" dirty="0"/>
              <a:t>April 15, 2020</a:t>
            </a:r>
          </a:p>
        </p:txBody>
      </p:sp>
    </p:spTree>
    <p:extLst>
      <p:ext uri="{BB962C8B-B14F-4D97-AF65-F5344CB8AC3E}">
        <p14:creationId xmlns:p14="http://schemas.microsoft.com/office/powerpoint/2010/main" val="149319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COVID-19 Travel Tracker</vt:lpstr>
      <vt:lpstr>Problem Statement</vt:lpstr>
      <vt:lpstr>Hypothesis</vt:lpstr>
      <vt:lpstr>Data Sources</vt:lpstr>
      <vt:lpstr>Data Pre-Processing</vt:lpstr>
      <vt:lpstr>Data Analysis</vt:lpstr>
      <vt:lpstr>Preliminary Conclusions</vt:lpstr>
      <vt:lpstr>Next Steps</vt:lpstr>
      <vt:lpstr>COVID-19 Travel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I Ferleger</dc:creator>
  <cp:lastModifiedBy>Benjamin I Ferleger</cp:lastModifiedBy>
  <cp:revision>97</cp:revision>
  <dcterms:created xsi:type="dcterms:W3CDTF">2020-04-14T15:42:56Z</dcterms:created>
  <dcterms:modified xsi:type="dcterms:W3CDTF">2020-04-14T19:35:55Z</dcterms:modified>
</cp:coreProperties>
</file>