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256" r:id="rId2"/>
    <p:sldId id="257" r:id="rId3"/>
    <p:sldId id="259" r:id="rId4"/>
    <p:sldId id="260" r:id="rId5"/>
    <p:sldId id="261" r:id="rId6"/>
    <p:sldId id="262" r:id="rId7"/>
    <p:sldId id="264" r:id="rId8"/>
    <p:sldId id="266" r:id="rId9"/>
    <p:sldId id="267" r:id="rId10"/>
    <p:sldId id="263" r:id="rId11"/>
    <p:sldId id="269" r:id="rId12"/>
    <p:sldId id="271" r:id="rId13"/>
    <p:sldId id="270" r:id="rId14"/>
    <p:sldId id="272" r:id="rId15"/>
    <p:sldId id="273" r:id="rId16"/>
    <p:sldId id="274" r:id="rId17"/>
    <p:sldId id="275" r:id="rId18"/>
    <p:sldId id="276" r:id="rId19"/>
    <p:sldId id="265" r:id="rId20"/>
    <p:sldId id="268" r:id="rId21"/>
    <p:sldId id="278" r:id="rId22"/>
    <p:sldId id="277" r:id="rId23"/>
    <p:sldId id="279" r:id="rId24"/>
    <p:sldId id="281" r:id="rId25"/>
    <p:sldId id="288" r:id="rId26"/>
    <p:sldId id="289" r:id="rId27"/>
    <p:sldId id="286" r:id="rId28"/>
    <p:sldId id="287" r:id="rId29"/>
    <p:sldId id="290" r:id="rId30"/>
    <p:sldId id="293" r:id="rId31"/>
    <p:sldId id="295" r:id="rId32"/>
    <p:sldId id="294" r:id="rId33"/>
    <p:sldId id="310" r:id="rId34"/>
    <p:sldId id="296" r:id="rId35"/>
    <p:sldId id="298" r:id="rId36"/>
    <p:sldId id="299" r:id="rId37"/>
    <p:sldId id="300" r:id="rId38"/>
    <p:sldId id="302" r:id="rId39"/>
    <p:sldId id="301" r:id="rId40"/>
    <p:sldId id="303" r:id="rId41"/>
    <p:sldId id="309" r:id="rId42"/>
    <p:sldId id="311" r:id="rId43"/>
    <p:sldId id="312" r:id="rId44"/>
    <p:sldId id="282" r:id="rId45"/>
    <p:sldId id="283" r:id="rId46"/>
    <p:sldId id="284" r:id="rId47"/>
    <p:sldId id="305" r:id="rId48"/>
    <p:sldId id="306" r:id="rId49"/>
    <p:sldId id="307" r:id="rId50"/>
    <p:sldId id="308" r:id="rId51"/>
  </p:sldIdLst>
  <p:sldSz cx="16256000" cy="9144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6256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1F497D"/>
        </a:solidFill>
        <a:effectLst/>
        <a:uFillTx/>
        <a:latin typeface="+mj-lt"/>
        <a:ea typeface="+mj-ea"/>
        <a:cs typeface="+mj-cs"/>
        <a:sym typeface="Verdana"/>
      </a:defRPr>
    </a:lvl1pPr>
    <a:lvl2pPr marL="0" marR="0" indent="457200" algn="l" defTabSz="16256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1F497D"/>
        </a:solidFill>
        <a:effectLst/>
        <a:uFillTx/>
        <a:latin typeface="+mj-lt"/>
        <a:ea typeface="+mj-ea"/>
        <a:cs typeface="+mj-cs"/>
        <a:sym typeface="Verdana"/>
      </a:defRPr>
    </a:lvl2pPr>
    <a:lvl3pPr marL="0" marR="0" indent="914400" algn="l" defTabSz="16256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1F497D"/>
        </a:solidFill>
        <a:effectLst/>
        <a:uFillTx/>
        <a:latin typeface="+mj-lt"/>
        <a:ea typeface="+mj-ea"/>
        <a:cs typeface="+mj-cs"/>
        <a:sym typeface="Verdana"/>
      </a:defRPr>
    </a:lvl3pPr>
    <a:lvl4pPr marL="0" marR="0" indent="1371600" algn="l" defTabSz="16256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1F497D"/>
        </a:solidFill>
        <a:effectLst/>
        <a:uFillTx/>
        <a:latin typeface="+mj-lt"/>
        <a:ea typeface="+mj-ea"/>
        <a:cs typeface="+mj-cs"/>
        <a:sym typeface="Verdana"/>
      </a:defRPr>
    </a:lvl4pPr>
    <a:lvl5pPr marL="0" marR="0" indent="1828800" algn="l" defTabSz="16256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1F497D"/>
        </a:solidFill>
        <a:effectLst/>
        <a:uFillTx/>
        <a:latin typeface="+mj-lt"/>
        <a:ea typeface="+mj-ea"/>
        <a:cs typeface="+mj-cs"/>
        <a:sym typeface="Verdana"/>
      </a:defRPr>
    </a:lvl5pPr>
    <a:lvl6pPr marL="0" marR="0" indent="0" algn="l" defTabSz="16256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1F497D"/>
        </a:solidFill>
        <a:effectLst/>
        <a:uFillTx/>
        <a:latin typeface="+mj-lt"/>
        <a:ea typeface="+mj-ea"/>
        <a:cs typeface="+mj-cs"/>
        <a:sym typeface="Verdana"/>
      </a:defRPr>
    </a:lvl6pPr>
    <a:lvl7pPr marL="0" marR="0" indent="0" algn="l" defTabSz="16256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1F497D"/>
        </a:solidFill>
        <a:effectLst/>
        <a:uFillTx/>
        <a:latin typeface="+mj-lt"/>
        <a:ea typeface="+mj-ea"/>
        <a:cs typeface="+mj-cs"/>
        <a:sym typeface="Verdana"/>
      </a:defRPr>
    </a:lvl7pPr>
    <a:lvl8pPr marL="0" marR="0" indent="0" algn="l" defTabSz="16256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1F497D"/>
        </a:solidFill>
        <a:effectLst/>
        <a:uFillTx/>
        <a:latin typeface="+mj-lt"/>
        <a:ea typeface="+mj-ea"/>
        <a:cs typeface="+mj-cs"/>
        <a:sym typeface="Verdana"/>
      </a:defRPr>
    </a:lvl8pPr>
    <a:lvl9pPr marL="0" marR="0" indent="0" algn="l" defTabSz="16256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1F497D"/>
        </a:solidFill>
        <a:effectLst/>
        <a:uFillTx/>
        <a:latin typeface="+mj-lt"/>
        <a:ea typeface="+mj-ea"/>
        <a:cs typeface="+mj-cs"/>
        <a:sym typeface="Verdan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1F497D"/>
        </a:fontRef>
        <a:srgbClr val="1F497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635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635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1F497D"/>
        </a:fontRef>
        <a:srgbClr val="1F497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635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635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1F497D"/>
        </a:fontRef>
        <a:srgbClr val="1F497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635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635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1F497D"/>
        </a:fontRef>
        <a:srgbClr val="1F497D"/>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8EC"/>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1F497D"/>
        </a:fontRef>
        <a:srgbClr val="1F497D"/>
      </a:tcTxStyle>
      <a:tcStyle>
        <a:tcBdr>
          <a:left>
            <a:ln w="12700" cap="flat">
              <a:noFill/>
              <a:miter lim="400000"/>
            </a:ln>
          </a:left>
          <a:right>
            <a:ln w="12700" cap="flat">
              <a:noFill/>
              <a:miter lim="400000"/>
            </a:ln>
          </a:right>
          <a:top>
            <a:ln w="88900" cap="flat">
              <a:solidFill>
                <a:srgbClr val="1F497D"/>
              </a:solidFill>
              <a:prstDash val="solid"/>
              <a:round/>
            </a:ln>
          </a:top>
          <a:bottom>
            <a:ln w="38100" cap="flat">
              <a:solidFill>
                <a:srgbClr val="1F497D"/>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38100" cap="flat">
              <a:solidFill>
                <a:srgbClr val="1F497D"/>
              </a:solidFill>
              <a:prstDash val="solid"/>
              <a:round/>
            </a:ln>
          </a:top>
          <a:bottom>
            <a:ln w="38100" cap="flat">
              <a:solidFill>
                <a:srgbClr val="1F497D"/>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1F497D"/>
        </a:fontRef>
        <a:srgbClr val="1F497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ED6"/>
          </a:solidFill>
        </a:fill>
      </a:tcStyle>
    </a:wholeTbl>
    <a:band2H>
      <a:tcTxStyle/>
      <a:tcStyle>
        <a:tcBdr/>
        <a:fill>
          <a:solidFill>
            <a:srgbClr val="E7E8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F497D"/>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635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F497D"/>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635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F497D"/>
          </a:solidFill>
        </a:fill>
      </a:tcStyle>
    </a:firstRow>
  </a:tblStyle>
  <a:tblStyle styleId="{2708684C-4D16-4618-839F-0558EEFCDFE6}" styleName="">
    <a:tblBg/>
    <a:wholeTbl>
      <a:tcTxStyle b="off"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889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328" autoAdjust="0"/>
  </p:normalViewPr>
  <p:slideViewPr>
    <p:cSldViewPr snapToGrid="0">
      <p:cViewPr varScale="1">
        <p:scale>
          <a:sx n="52" d="100"/>
          <a:sy n="52" d="100"/>
        </p:scale>
        <p:origin x="1166" y="43"/>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a:endParaRPr/>
          </a:p>
        </p:txBody>
      </p:sp>
      <p:sp>
        <p:nvSpPr>
          <p:cNvPr id="27" name="Shape 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625600" latinLnBrk="0">
      <a:spcBef>
        <a:spcPts val="700"/>
      </a:spcBef>
      <a:defRPr sz="2000">
        <a:latin typeface="+mj-lt"/>
        <a:ea typeface="+mj-ea"/>
        <a:cs typeface="+mj-cs"/>
        <a:sym typeface="Verdana"/>
      </a:defRPr>
    </a:lvl1pPr>
    <a:lvl2pPr indent="228600" defTabSz="1625600" latinLnBrk="0">
      <a:spcBef>
        <a:spcPts val="700"/>
      </a:spcBef>
      <a:defRPr sz="2000">
        <a:latin typeface="+mj-lt"/>
        <a:ea typeface="+mj-ea"/>
        <a:cs typeface="+mj-cs"/>
        <a:sym typeface="Verdana"/>
      </a:defRPr>
    </a:lvl2pPr>
    <a:lvl3pPr indent="457200" defTabSz="1625600" latinLnBrk="0">
      <a:spcBef>
        <a:spcPts val="700"/>
      </a:spcBef>
      <a:defRPr sz="2000">
        <a:latin typeface="+mj-lt"/>
        <a:ea typeface="+mj-ea"/>
        <a:cs typeface="+mj-cs"/>
        <a:sym typeface="Verdana"/>
      </a:defRPr>
    </a:lvl3pPr>
    <a:lvl4pPr indent="685800" defTabSz="1625600" latinLnBrk="0">
      <a:spcBef>
        <a:spcPts val="700"/>
      </a:spcBef>
      <a:defRPr sz="2000">
        <a:latin typeface="+mj-lt"/>
        <a:ea typeface="+mj-ea"/>
        <a:cs typeface="+mj-cs"/>
        <a:sym typeface="Verdana"/>
      </a:defRPr>
    </a:lvl4pPr>
    <a:lvl5pPr indent="914400" defTabSz="1625600" latinLnBrk="0">
      <a:spcBef>
        <a:spcPts val="700"/>
      </a:spcBef>
      <a:defRPr sz="2000">
        <a:latin typeface="+mj-lt"/>
        <a:ea typeface="+mj-ea"/>
        <a:cs typeface="+mj-cs"/>
        <a:sym typeface="Verdana"/>
      </a:defRPr>
    </a:lvl5pPr>
    <a:lvl6pPr indent="1143000" defTabSz="1625600" latinLnBrk="0">
      <a:spcBef>
        <a:spcPts val="700"/>
      </a:spcBef>
      <a:defRPr sz="2000">
        <a:latin typeface="+mj-lt"/>
        <a:ea typeface="+mj-ea"/>
        <a:cs typeface="+mj-cs"/>
        <a:sym typeface="Verdana"/>
      </a:defRPr>
    </a:lvl6pPr>
    <a:lvl7pPr indent="1371600" defTabSz="1625600" latinLnBrk="0">
      <a:spcBef>
        <a:spcPts val="700"/>
      </a:spcBef>
      <a:defRPr sz="2000">
        <a:latin typeface="+mj-lt"/>
        <a:ea typeface="+mj-ea"/>
        <a:cs typeface="+mj-cs"/>
        <a:sym typeface="Verdana"/>
      </a:defRPr>
    </a:lvl7pPr>
    <a:lvl8pPr indent="1600200" defTabSz="1625600" latinLnBrk="0">
      <a:spcBef>
        <a:spcPts val="700"/>
      </a:spcBef>
      <a:defRPr sz="2000">
        <a:latin typeface="+mj-lt"/>
        <a:ea typeface="+mj-ea"/>
        <a:cs typeface="+mj-cs"/>
        <a:sym typeface="Verdana"/>
      </a:defRPr>
    </a:lvl8pPr>
    <a:lvl9pPr indent="1828800" defTabSz="1625600" latinLnBrk="0">
      <a:spcBef>
        <a:spcPts val="700"/>
      </a:spcBef>
      <a:defRPr sz="2000">
        <a:latin typeface="+mj-lt"/>
        <a:ea typeface="+mj-ea"/>
        <a:cs typeface="+mj-cs"/>
        <a:sym typeface="Verdana"/>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685800" indent="-685800">
              <a:buFont typeface="Arial" panose="020B0604020202020204" pitchFamily="34" charset="0"/>
              <a:buChar char="•"/>
            </a:pPr>
            <a:r>
              <a:rPr lang="en-US" b="1" dirty="0"/>
              <a:t>better manage memory - </a:t>
            </a:r>
            <a:r>
              <a:rPr lang="en-US" dirty="0"/>
              <a:t>You have higher-level knowledge of your resources and their categories e.g. which ones are important. In old APIs driver had to guess.</a:t>
            </a:r>
          </a:p>
          <a:p>
            <a:pPr marL="685800" indent="-685800">
              <a:buFont typeface="Arial" panose="020B0604020202020204" pitchFamily="34" charset="0"/>
              <a:buChar char="•"/>
            </a:pPr>
            <a:r>
              <a:rPr lang="en-US" b="1" dirty="0"/>
              <a:t>better optimize for specific platforms - </a:t>
            </a:r>
            <a:r>
              <a:rPr lang="en-US" dirty="0"/>
              <a:t>UMA (integrated graphics), NUMA (discrete graphics), various hardware vendors.</a:t>
            </a:r>
          </a:p>
          <a:p>
            <a:pPr marL="685800" indent="-685800">
              <a:buFont typeface="Arial" panose="020B0604020202020204" pitchFamily="34" charset="0"/>
              <a:buChar char="•"/>
            </a:pPr>
            <a:r>
              <a:rPr lang="en-US" b="1" dirty="0"/>
              <a:t>alias (overlap) transient resources - </a:t>
            </a:r>
            <a:r>
              <a:rPr lang="en-US" dirty="0"/>
              <a:t>Easier when you use render frame graph.</a:t>
            </a:r>
          </a:p>
        </p:txBody>
      </p:sp>
    </p:spTree>
    <p:extLst>
      <p:ext uri="{BB962C8B-B14F-4D97-AF65-F5344CB8AC3E}">
        <p14:creationId xmlns:p14="http://schemas.microsoft.com/office/powerpoint/2010/main" val="735407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Remember about implicit resources that also occupy memory:</a:t>
            </a:r>
          </a:p>
          <a:p>
            <a:pPr marL="342900" indent="-342900">
              <a:buFont typeface="Arial" panose="020B0604020202020204" pitchFamily="34" charset="0"/>
              <a:buChar char="•"/>
            </a:pPr>
            <a:r>
              <a:rPr lang="en-US" dirty="0"/>
              <a:t>DEVICE_LOCAL: </a:t>
            </a:r>
            <a:r>
              <a:rPr lang="en-US" dirty="0" err="1"/>
              <a:t>swapchain</a:t>
            </a:r>
            <a:r>
              <a:rPr lang="en-US" dirty="0"/>
              <a:t> images: You can estimate the size based on their format, extent, count.</a:t>
            </a:r>
          </a:p>
          <a:p>
            <a:pPr marL="342900" indent="-342900">
              <a:buFont typeface="Arial" panose="020B0604020202020204" pitchFamily="34" charset="0"/>
              <a:buChar char="•"/>
            </a:pPr>
            <a:r>
              <a:rPr lang="en-US" dirty="0"/>
              <a:t>DEVICE_LOCAL + HOST_VISIBLE: descriptors, pipeline state objects, query results (e.g. 32 </a:t>
            </a:r>
            <a:r>
              <a:rPr lang="en-US" dirty="0" err="1"/>
              <a:t>MiB</a:t>
            </a:r>
            <a:r>
              <a:rPr lang="en-US" dirty="0"/>
              <a:t>)</a:t>
            </a:r>
          </a:p>
          <a:p>
            <a:pPr marL="342900" indent="-342900">
              <a:buFont typeface="Arial" panose="020B0604020202020204" pitchFamily="34" charset="0"/>
              <a:buChar char="•"/>
            </a:pPr>
            <a:r>
              <a:rPr lang="en-US" dirty="0"/>
              <a:t>HOST_VISIBLE: command buffers (few hundred </a:t>
            </a:r>
            <a:r>
              <a:rPr lang="en-US" dirty="0" err="1"/>
              <a:t>MiB</a:t>
            </a:r>
            <a:r>
              <a:rPr lang="en-US" dirty="0"/>
              <a:t>)</a:t>
            </a:r>
          </a:p>
          <a:p>
            <a:endParaRPr lang="en-US" dirty="0"/>
          </a:p>
        </p:txBody>
      </p:sp>
    </p:spTree>
    <p:extLst>
      <p:ext uri="{BB962C8B-B14F-4D97-AF65-F5344CB8AC3E}">
        <p14:creationId xmlns:p14="http://schemas.microsoft.com/office/powerpoint/2010/main" val="775185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You can page allocated blocks (heaps) in and out of video memory</a:t>
            </a:r>
          </a:p>
          <a:p>
            <a:pPr marL="342900" indent="-342900">
              <a:buFont typeface="Arial" panose="020B0604020202020204" pitchFamily="34" charset="0"/>
              <a:buChar char="•"/>
            </a:pPr>
            <a:r>
              <a:rPr lang="en-US" dirty="0"/>
              <a:t>You can set residency priorities to resources</a:t>
            </a:r>
          </a:p>
          <a:p>
            <a:pPr marL="342900" indent="-342900">
              <a:buFont typeface="Arial" panose="020B0604020202020204" pitchFamily="34" charset="0"/>
              <a:buChar char="•"/>
            </a:pPr>
            <a:r>
              <a:rPr lang="en-US" dirty="0"/>
              <a:t>You can inform DX12 about minimum required memory (working set)</a:t>
            </a:r>
          </a:p>
        </p:txBody>
      </p:sp>
    </p:spTree>
    <p:extLst>
      <p:ext uri="{BB962C8B-B14F-4D97-AF65-F5344CB8AC3E}">
        <p14:creationId xmlns:p14="http://schemas.microsoft.com/office/powerpoint/2010/main" val="389817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1625600" eaLnBrk="1" fontAlgn="auto" latinLnBrk="0" hangingPunct="1">
              <a:lnSpc>
                <a:spcPct val="100000"/>
              </a:lnSpc>
              <a:spcBef>
                <a:spcPts val="700"/>
              </a:spcBef>
              <a:spcAft>
                <a:spcPts val="0"/>
              </a:spcAft>
              <a:buClrTx/>
              <a:buSzTx/>
              <a:buFontTx/>
              <a:buNone/>
              <a:tabLst/>
              <a:defRPr/>
            </a:pPr>
            <a:r>
              <a:rPr lang="en-US" dirty="0"/>
              <a:t>DX12 documentation also mentions that on ARM</a:t>
            </a:r>
            <a:r>
              <a:rPr lang="en-US" baseline="30000" dirty="0"/>
              <a:t>®</a:t>
            </a:r>
            <a:r>
              <a:rPr lang="en-US" dirty="0"/>
              <a:t>, </a:t>
            </a:r>
            <a:r>
              <a:rPr lang="en-US" sz="2000" dirty="0"/>
              <a:t>READBACK heap doesn’t support persistently mapped memory. Map only when needed.</a:t>
            </a:r>
          </a:p>
        </p:txBody>
      </p:sp>
    </p:spTree>
    <p:extLst>
      <p:ext uri="{BB962C8B-B14F-4D97-AF65-F5344CB8AC3E}">
        <p14:creationId xmlns:p14="http://schemas.microsoft.com/office/powerpoint/2010/main" val="1306207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Copy queue is designed for efficient transfer via </a:t>
            </a:r>
            <a:r>
              <a:rPr lang="en-US" b="1" dirty="0" err="1"/>
              <a:t>PCIe</a:t>
            </a:r>
            <a:r>
              <a:rPr lang="en-US" b="1" dirty="0"/>
              <a:t> </a:t>
            </a:r>
            <a:r>
              <a:rPr lang="en-US" dirty="0"/>
              <a:t>(between system memory and video memory, between GPUs)</a:t>
            </a:r>
          </a:p>
        </p:txBody>
      </p:sp>
    </p:spTree>
    <p:extLst>
      <p:ext uri="{BB962C8B-B14F-4D97-AF65-F5344CB8AC3E}">
        <p14:creationId xmlns:p14="http://schemas.microsoft.com/office/powerpoint/2010/main" val="203552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685800" indent="-685800">
              <a:buFont typeface="Arial" panose="020B0604020202020204" pitchFamily="34" charset="0"/>
              <a:buChar char="•"/>
            </a:pPr>
            <a:r>
              <a:rPr lang="en-GB" dirty="0"/>
              <a:t>Functions that help to choose the correct and optimal memory type based on intended usage. - Required or preferred traits of the memory expressed using higher-level description comparing to Vulkan</a:t>
            </a:r>
            <a:r>
              <a:rPr lang="en-US" dirty="0">
                <a:latin typeface="Arial"/>
                <a:ea typeface="Arial"/>
                <a:cs typeface="Arial"/>
                <a:sym typeface="Arial"/>
              </a:rPr>
              <a:t>™</a:t>
            </a:r>
            <a:r>
              <a:rPr lang="en-GB" dirty="0"/>
              <a:t> flags.</a:t>
            </a:r>
          </a:p>
          <a:p>
            <a:endParaRPr lang="en-US" dirty="0"/>
          </a:p>
        </p:txBody>
      </p:sp>
    </p:spTree>
    <p:extLst>
      <p:ext uri="{BB962C8B-B14F-4D97-AF65-F5344CB8AC3E}">
        <p14:creationId xmlns:p14="http://schemas.microsoft.com/office/powerpoint/2010/main" val="3426423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Unmap</a:t>
            </a:r>
            <a:r>
              <a:rPr lang="en-US" dirty="0"/>
              <a:t> doesn’t do it automatically. You can </a:t>
            </a:r>
            <a:r>
              <a:rPr lang="en-US" dirty="0" err="1"/>
              <a:t>Unmap</a:t>
            </a:r>
            <a:r>
              <a:rPr lang="en-US" dirty="0"/>
              <a:t> or leave memory mapped, but you need to Flush/Invalidate anyway.</a:t>
            </a:r>
          </a:p>
        </p:txBody>
      </p:sp>
    </p:spTree>
    <p:extLst>
      <p:ext uri="{BB962C8B-B14F-4D97-AF65-F5344CB8AC3E}">
        <p14:creationId xmlns:p14="http://schemas.microsoft.com/office/powerpoint/2010/main" val="3750883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1625600" eaLnBrk="1" fontAlgn="auto" latinLnBrk="0" hangingPunct="1">
              <a:lnSpc>
                <a:spcPct val="100000"/>
              </a:lnSpc>
              <a:spcBef>
                <a:spcPts val="700"/>
              </a:spcBef>
              <a:spcAft>
                <a:spcPts val="0"/>
              </a:spcAft>
              <a:buClrTx/>
              <a:buSzTx/>
              <a:buFontTx/>
              <a:buNone/>
              <a:tabLst/>
              <a:defRPr/>
            </a:pPr>
            <a:r>
              <a:rPr lang="en-US" sz="2000" dirty="0"/>
              <a:t>Drivers from different GPU vendors provide different Vulkan</a:t>
            </a:r>
            <a:r>
              <a:rPr lang="en-US" dirty="0">
                <a:latin typeface="Arial"/>
                <a:ea typeface="Arial"/>
                <a:cs typeface="Arial"/>
                <a:sym typeface="Arial"/>
              </a:rPr>
              <a:t>™</a:t>
            </a:r>
            <a:r>
              <a:rPr lang="en-US" sz="2000" dirty="0"/>
              <a:t> memory heaps and types.</a:t>
            </a:r>
          </a:p>
        </p:txBody>
      </p:sp>
    </p:spTree>
    <p:extLst>
      <p:ext uri="{BB962C8B-B14F-4D97-AF65-F5344CB8AC3E}">
        <p14:creationId xmlns:p14="http://schemas.microsoft.com/office/powerpoint/2010/main" val="2288043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685800" indent="-685800">
              <a:buFont typeface="Arial" panose="020B0604020202020204" pitchFamily="34" charset="0"/>
              <a:buChar char="•"/>
            </a:pPr>
            <a:r>
              <a:rPr lang="en-US" dirty="0"/>
              <a:t>Good for resources written and read frequently by GPU - e.g. render target textures.</a:t>
            </a:r>
          </a:p>
          <a:p>
            <a:pPr marL="685800" indent="-685800">
              <a:buFont typeface="Arial" panose="020B0604020202020204" pitchFamily="34" charset="0"/>
              <a:buChar char="•"/>
            </a:pPr>
            <a:r>
              <a:rPr lang="en-US" dirty="0"/>
              <a:t>Good for resources uploaded once (immutable) or infrequently by CPU, read frequently by GPU - e.g. textures, vertex buffers, constant buffers.</a:t>
            </a:r>
          </a:p>
          <a:p>
            <a:pPr marL="685800" indent="-685800">
              <a:buFont typeface="Arial" panose="020B0604020202020204" pitchFamily="34" charset="0"/>
              <a:buChar char="•"/>
            </a:pPr>
            <a:r>
              <a:rPr lang="en-US" dirty="0"/>
              <a:t>Allocate highest priority resources that get accessed more often first.</a:t>
            </a:r>
          </a:p>
        </p:txBody>
      </p:sp>
    </p:spTree>
    <p:extLst>
      <p:ext uri="{BB962C8B-B14F-4D97-AF65-F5344CB8AC3E}">
        <p14:creationId xmlns:p14="http://schemas.microsoft.com/office/powerpoint/2010/main" val="1269165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marR="0" lvl="0" indent="-342900" defTabSz="1625600" eaLnBrk="1" fontAlgn="auto" latinLnBrk="0" hangingPunct="1">
              <a:lnSpc>
                <a:spcPct val="100000"/>
              </a:lnSpc>
              <a:spcBef>
                <a:spcPts val="700"/>
              </a:spcBef>
              <a:spcAft>
                <a:spcPts val="0"/>
              </a:spcAft>
              <a:buClrTx/>
              <a:buSzTx/>
              <a:buFont typeface="Arial" panose="020B0604020202020204" pitchFamily="34" charset="0"/>
              <a:buChar char="•"/>
              <a:tabLst/>
              <a:defRPr/>
            </a:pPr>
            <a:r>
              <a:rPr lang="en-US" dirty="0"/>
              <a:t>Large data read or written by GPU (e.g. textures, vertex buffers) – place here as last resort.</a:t>
            </a:r>
          </a:p>
          <a:p>
            <a:pPr marL="342900" marR="0" lvl="0" indent="-342900" defTabSz="1625600" eaLnBrk="1" fontAlgn="auto" latinLnBrk="0" hangingPunct="1">
              <a:lnSpc>
                <a:spcPct val="100000"/>
              </a:lnSpc>
              <a:spcBef>
                <a:spcPts val="700"/>
              </a:spcBef>
              <a:spcAft>
                <a:spcPts val="0"/>
              </a:spcAft>
              <a:buClrTx/>
              <a:buSzTx/>
              <a:buFont typeface="Arial" panose="020B0604020202020204" pitchFamily="34" charset="0"/>
              <a:buChar char="•"/>
              <a:tabLst/>
              <a:defRPr/>
            </a:pPr>
            <a:r>
              <a:rPr lang="en-US" dirty="0"/>
              <a:t>Large data written and read by GPU (e.g. render targets) – shouldn’t ever be here.</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683974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1625600" eaLnBrk="1" fontAlgn="auto" latinLnBrk="0" hangingPunct="1">
              <a:lnSpc>
                <a:spcPct val="100000"/>
              </a:lnSpc>
              <a:spcBef>
                <a:spcPts val="700"/>
              </a:spcBef>
              <a:spcAft>
                <a:spcPts val="0"/>
              </a:spcAft>
              <a:buClrTx/>
              <a:buSzTx/>
              <a:buFontTx/>
              <a:buNone/>
              <a:tabLst/>
              <a:defRPr/>
            </a:pPr>
            <a:r>
              <a:rPr lang="en-US" dirty="0"/>
              <a:t>Best to write it sequentially and never read from it.</a:t>
            </a:r>
          </a:p>
          <a:p>
            <a:endParaRPr lang="en-US" dirty="0"/>
          </a:p>
        </p:txBody>
      </p:sp>
    </p:spTree>
    <p:extLst>
      <p:ext uri="{BB962C8B-B14F-4D97-AF65-F5344CB8AC3E}">
        <p14:creationId xmlns:p14="http://schemas.microsoft.com/office/powerpoint/2010/main" val="884290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685800" indent="-685800">
              <a:buFont typeface="Arial" panose="020B0604020202020204" pitchFamily="34" charset="0"/>
              <a:buChar char="•"/>
            </a:pPr>
            <a:r>
              <a:rPr lang="en-US" dirty="0"/>
              <a:t>Good for resources updated frequently by CPU (dynamic), read by GPU - e.g. buffers/textures changed with every frame or draw call.</a:t>
            </a:r>
          </a:p>
          <a:p>
            <a:pPr marL="685800" indent="-685800">
              <a:buFont typeface="Arial" panose="020B0604020202020204" pitchFamily="34" charset="0"/>
              <a:buChar char="•"/>
            </a:pPr>
            <a:r>
              <a:rPr lang="en-US" dirty="0"/>
              <a:t>Direct access by both CPU and GPU – you don’t need to do explicit transfer. Alternative is to transfer from HOST_VISIBLE to DEVICE_LOCAL.</a:t>
            </a:r>
          </a:p>
          <a:p>
            <a:pPr marL="685800" indent="-685800">
              <a:buFont typeface="Arial" panose="020B0604020202020204" pitchFamily="34" charset="0"/>
              <a:buChar char="•"/>
            </a:pPr>
            <a:r>
              <a:rPr lang="en-US" dirty="0"/>
              <a:t>Use as fallback if DEVICE_LOCAL is small and oversubscribed.</a:t>
            </a:r>
          </a:p>
          <a:p>
            <a:endParaRPr lang="en-US" dirty="0"/>
          </a:p>
        </p:txBody>
      </p:sp>
    </p:spTree>
    <p:extLst>
      <p:ext uri="{BB962C8B-B14F-4D97-AF65-F5344CB8AC3E}">
        <p14:creationId xmlns:p14="http://schemas.microsoft.com/office/powerpoint/2010/main" val="3620983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685800" indent="-685800">
              <a:buFont typeface="Arial" panose="020B0604020202020204" pitchFamily="34" charset="0"/>
              <a:buChar char="•"/>
            </a:pPr>
            <a:r>
              <a:rPr lang="en-US" dirty="0"/>
              <a:t>Good for resources written by GPU, read by CPU - results of computations, e.g. screen capture, average scene luminance for HDR tone mapping.</a:t>
            </a:r>
          </a:p>
          <a:p>
            <a:pPr marL="685800" indent="-685800">
              <a:buFont typeface="Arial" panose="020B0604020202020204" pitchFamily="34" charset="0"/>
              <a:buChar char="•"/>
            </a:pPr>
            <a:r>
              <a:rPr lang="en-US" dirty="0"/>
              <a:t>Direct access by both CPU and GPU – you don’t need to do explicit transfer. Alternative is to transfer from DEVICE_LOCAL to HOST_VISIBLE.</a:t>
            </a:r>
          </a:p>
          <a:p>
            <a:pPr marL="685800" indent="-685800">
              <a:buFont typeface="Arial" panose="020B0604020202020204" pitchFamily="34" charset="0"/>
              <a:buChar char="•"/>
            </a:pPr>
            <a:r>
              <a:rPr lang="en-US" dirty="0"/>
              <a:t>Use for any resources read or accessed randomly on CPU, e.g. CPU-side vertex buffer used as source of transfer to GPU, but also for collision detection.</a:t>
            </a:r>
          </a:p>
        </p:txBody>
      </p:sp>
    </p:spTree>
    <p:extLst>
      <p:ext uri="{BB962C8B-B14F-4D97-AF65-F5344CB8AC3E}">
        <p14:creationId xmlns:p14="http://schemas.microsoft.com/office/powerpoint/2010/main" val="1280007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marR="0" lvl="0" indent="-342900" defTabSz="1625600" eaLnBrk="1" fontAlgn="auto" latinLnBrk="0" hangingPunct="1">
              <a:lnSpc>
                <a:spcPct val="100000"/>
              </a:lnSpc>
              <a:spcBef>
                <a:spcPts val="700"/>
              </a:spcBef>
              <a:spcAft>
                <a:spcPts val="0"/>
              </a:spcAft>
              <a:buClrTx/>
              <a:buSzTx/>
              <a:buFont typeface="Arial" panose="020B0604020202020204" pitchFamily="34" charset="0"/>
              <a:buChar char="•"/>
              <a:tabLst/>
              <a:defRPr/>
            </a:pPr>
            <a:r>
              <a:rPr lang="en-US" sz="2000" dirty="0"/>
              <a:t>Count size of all memory heaps together – don’t assume only DEVICE_LOCAL is available or fast to access by the GPU.</a:t>
            </a:r>
          </a:p>
          <a:p>
            <a:pPr marL="342900" marR="0" lvl="0" indent="-342900" defTabSz="1625600" eaLnBrk="1" fontAlgn="auto" latinLnBrk="0" hangingPunct="1">
              <a:lnSpc>
                <a:spcPct val="100000"/>
              </a:lnSpc>
              <a:spcBef>
                <a:spcPts val="700"/>
              </a:spcBef>
              <a:spcAft>
                <a:spcPts val="0"/>
              </a:spcAft>
              <a:buClrTx/>
              <a:buSzTx/>
              <a:buFont typeface="Arial" panose="020B0604020202020204" pitchFamily="34" charset="0"/>
              <a:buChar char="•"/>
              <a:tabLst/>
              <a:defRPr/>
            </a:pPr>
            <a:r>
              <a:rPr lang="en-US" sz="2000" dirty="0"/>
              <a:t>Put your resources in whatever memory type meets your requirements – not necessarily DEVICE_LOCAL.</a:t>
            </a:r>
          </a:p>
        </p:txBody>
      </p:sp>
    </p:spTree>
    <p:extLst>
      <p:ext uri="{BB962C8B-B14F-4D97-AF65-F5344CB8AC3E}">
        <p14:creationId xmlns:p14="http://schemas.microsoft.com/office/powerpoint/2010/main" val="860808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marR="0" lvl="0" indent="-342900" defTabSz="1625600" eaLnBrk="1" fontAlgn="auto" latinLnBrk="0" hangingPunct="1">
              <a:lnSpc>
                <a:spcPct val="100000"/>
              </a:lnSpc>
              <a:spcBef>
                <a:spcPts val="700"/>
              </a:spcBef>
              <a:spcAft>
                <a:spcPts val="0"/>
              </a:spcAft>
              <a:buClrTx/>
              <a:buSzTx/>
              <a:buFont typeface="Arial" panose="020B0604020202020204" pitchFamily="34" charset="0"/>
              <a:buChar char="•"/>
              <a:tabLst/>
              <a:defRPr/>
            </a:pPr>
            <a:r>
              <a:rPr lang="en-US" dirty="0"/>
              <a:t>Don’t allocate separate memory block for each resource (DX12: </a:t>
            </a:r>
            <a:r>
              <a:rPr lang="en-US" dirty="0" err="1"/>
              <a:t>CreateCommittedResource</a:t>
            </a:r>
            <a:r>
              <a:rPr lang="en-US" dirty="0"/>
              <a:t>) – unless you write “Hello World!” / “first triangle” sample.</a:t>
            </a:r>
          </a:p>
          <a:p>
            <a:endParaRPr lang="en-US" dirty="0"/>
          </a:p>
        </p:txBody>
      </p:sp>
    </p:spTree>
    <p:extLst>
      <p:ext uri="{BB962C8B-B14F-4D97-AF65-F5344CB8AC3E}">
        <p14:creationId xmlns:p14="http://schemas.microsoft.com/office/powerpoint/2010/main" val="1492010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19" name="GDC18_ppt_main_front_16-9.png" descr="GDC18_ppt_main_front_16-9.png"/>
          <p:cNvPicPr>
            <a:picLocks noChangeAspect="1"/>
          </p:cNvPicPr>
          <p:nvPr/>
        </p:nvPicPr>
        <p:blipFill>
          <a:blip r:embed="rId2">
            <a:extLst/>
          </a:blip>
          <a:srcRect l="2" r="2"/>
          <a:stretch>
            <a:fillRect/>
          </a:stretch>
        </p:blipFill>
        <p:spPr>
          <a:xfrm>
            <a:off x="-1" y="-1"/>
            <a:ext cx="16250183" cy="9143904"/>
          </a:xfrm>
          <a:prstGeom prst="rect">
            <a:avLst/>
          </a:prstGeom>
          <a:ln w="12700">
            <a:miter lim="400000"/>
          </a:ln>
        </p:spPr>
      </p:pic>
      <p:sp>
        <p:nvSpPr>
          <p:cNvPr id="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GDC18_ppt_main_back_16-9.png" descr="GDC18_ppt_main_back_16-9.png"/>
          <p:cNvPicPr>
            <a:picLocks noChangeAspect="1"/>
          </p:cNvPicPr>
          <p:nvPr/>
        </p:nvPicPr>
        <p:blipFill>
          <a:blip r:embed="rId4">
            <a:extLst/>
          </a:blip>
          <a:srcRect l="2" r="2"/>
          <a:stretch>
            <a:fillRect/>
          </a:stretch>
        </p:blipFill>
        <p:spPr>
          <a:xfrm>
            <a:off x="-1" y="-1"/>
            <a:ext cx="16250357" cy="9144001"/>
          </a:xfrm>
          <a:prstGeom prst="rect">
            <a:avLst/>
          </a:prstGeom>
          <a:ln w="12700">
            <a:miter lim="400000"/>
          </a:ln>
        </p:spPr>
      </p:pic>
      <p:sp>
        <p:nvSpPr>
          <p:cNvPr id="3" name="Title Text"/>
          <p:cNvSpPr txBox="1">
            <a:spLocks noGrp="1"/>
          </p:cNvSpPr>
          <p:nvPr>
            <p:ph type="title"/>
          </p:nvPr>
        </p:nvSpPr>
        <p:spPr>
          <a:xfrm>
            <a:off x="812799" y="122766"/>
            <a:ext cx="14630401" cy="2010834"/>
          </a:xfrm>
          <a:prstGeom prst="rect">
            <a:avLst/>
          </a:prstGeom>
          <a:ln w="12700">
            <a:miter lim="400000"/>
          </a:ln>
          <a:extLst>
            <a:ext uri="{C572A759-6A51-4108-AA02-DFA0A04FC94B}">
              <ma14:wrappingTextBoxFlag xmlns="" xmlns:ma14="http://schemas.microsoft.com/office/mac/drawingml/2011/main" val="1"/>
            </a:ext>
          </a:extLst>
        </p:spPr>
        <p:txBody>
          <a:bodyPr lIns="81279" tIns="81279" rIns="81279" bIns="81279" anchor="ctr"/>
          <a:lstStyle/>
          <a:p>
            <a:r>
              <a:t>Title Text</a:t>
            </a:r>
          </a:p>
        </p:txBody>
      </p:sp>
      <p:sp>
        <p:nvSpPr>
          <p:cNvPr id="4" name="Body Level One…"/>
          <p:cNvSpPr txBox="1">
            <a:spLocks noGrp="1"/>
          </p:cNvSpPr>
          <p:nvPr>
            <p:ph type="body" idx="1"/>
          </p:nvPr>
        </p:nvSpPr>
        <p:spPr>
          <a:xfrm>
            <a:off x="812799" y="2133600"/>
            <a:ext cx="14630401" cy="7010400"/>
          </a:xfrm>
          <a:prstGeom prst="rect">
            <a:avLst/>
          </a:prstGeom>
          <a:ln w="12700">
            <a:miter lim="400000"/>
          </a:ln>
          <a:extLst>
            <a:ext uri="{C572A759-6A51-4108-AA02-DFA0A04FC94B}">
              <ma14:wrappingTextBoxFlag xmlns="" xmlns:ma14="http://schemas.microsoft.com/office/mac/drawingml/2011/main" val="1"/>
            </a:ext>
          </a:extLst>
        </p:spPr>
        <p:txBody>
          <a:bodyPr lIns="81279" tIns="81279" rIns="81279" bIns="81279"/>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7857066" y="8231716"/>
            <a:ext cx="3793068" cy="486834"/>
          </a:xfrm>
          <a:prstGeom prst="rect">
            <a:avLst/>
          </a:prstGeom>
          <a:ln w="12700">
            <a:miter lim="400000"/>
          </a:ln>
        </p:spPr>
        <p:txBody>
          <a:bodyPr wrap="none" lIns="81279" tIns="81279" rIns="81279" bIns="81279" anchor="ctr">
            <a:spAutoFit/>
          </a:bodyPr>
          <a:lstStyle>
            <a:lvl1pPr algn="r">
              <a:defRPr sz="20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1pPr>
      <a:lvl2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2pPr>
      <a:lvl3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3pPr>
      <a:lvl4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4pPr>
      <a:lvl5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5pPr>
      <a:lvl6pPr marL="0" marR="0" indent="45720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6pPr>
      <a:lvl7pPr marL="0" marR="0" indent="91440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7pPr>
      <a:lvl8pPr marL="0" marR="0" indent="137160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8pPr>
      <a:lvl9pPr marL="0" marR="0" indent="182880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9pPr>
    </p:titleStyle>
    <p:bodyStyle>
      <a:lvl1pPr marL="587828" marR="0" indent="-587828" algn="l" defTabSz="1625600" rtl="0" latinLnBrk="0">
        <a:lnSpc>
          <a:spcPct val="100000"/>
        </a:lnSpc>
        <a:spcBef>
          <a:spcPts val="1100"/>
        </a:spcBef>
        <a:spcAft>
          <a:spcPts val="0"/>
        </a:spcAft>
        <a:buClr>
          <a:srgbClr val="000000"/>
        </a:buClr>
        <a:buSzPct val="75000"/>
        <a:buFont typeface="Verdana"/>
        <a:buChar char="●"/>
        <a:tabLst/>
        <a:defRPr sz="4800" b="0" i="0" u="none" strike="noStrike" cap="none" spc="0" baseline="0">
          <a:ln>
            <a:noFill/>
          </a:ln>
          <a:solidFill>
            <a:srgbClr val="000000"/>
          </a:solidFill>
          <a:uFillTx/>
          <a:latin typeface="+mj-lt"/>
          <a:ea typeface="+mj-ea"/>
          <a:cs typeface="+mj-cs"/>
          <a:sym typeface="Verdana"/>
        </a:defRPr>
      </a:lvl1pPr>
      <a:lvl2pPr marL="1028700" marR="0" indent="-571500" algn="l" defTabSz="1625600" rtl="0" latinLnBrk="0">
        <a:lnSpc>
          <a:spcPct val="100000"/>
        </a:lnSpc>
        <a:spcBef>
          <a:spcPts val="1100"/>
        </a:spcBef>
        <a:spcAft>
          <a:spcPts val="0"/>
        </a:spcAft>
        <a:buClr>
          <a:srgbClr val="000000"/>
        </a:buClr>
        <a:buSzPct val="75000"/>
        <a:buFont typeface="Verdana"/>
        <a:buChar char="●"/>
        <a:tabLst/>
        <a:defRPr sz="4800" b="0" i="0" u="none" strike="noStrike" cap="none" spc="0" baseline="0">
          <a:ln>
            <a:noFill/>
          </a:ln>
          <a:solidFill>
            <a:srgbClr val="000000"/>
          </a:solidFill>
          <a:uFillTx/>
          <a:latin typeface="+mj-lt"/>
          <a:ea typeface="+mj-ea"/>
          <a:cs typeface="+mj-cs"/>
          <a:sym typeface="Verdana"/>
        </a:defRPr>
      </a:lvl2pPr>
      <a:lvl3pPr marL="914400" marR="0" indent="0" algn="l" defTabSz="1625600" rtl="0" latinLnBrk="0">
        <a:lnSpc>
          <a:spcPct val="100000"/>
        </a:lnSpc>
        <a:spcBef>
          <a:spcPts val="1100"/>
        </a:spcBef>
        <a:spcAft>
          <a:spcPts val="0"/>
        </a:spcAft>
        <a:buClr>
          <a:srgbClr val="000000"/>
        </a:buClr>
        <a:buSzPct val="75000"/>
        <a:buFont typeface="Verdana"/>
        <a:buChar char="●"/>
        <a:tabLst/>
        <a:defRPr sz="4800" b="0" i="0" u="none" strike="noStrike" cap="none" spc="0" baseline="0">
          <a:ln>
            <a:noFill/>
          </a:ln>
          <a:solidFill>
            <a:srgbClr val="000000"/>
          </a:solidFill>
          <a:uFillTx/>
          <a:latin typeface="+mj-lt"/>
          <a:ea typeface="+mj-ea"/>
          <a:cs typeface="+mj-cs"/>
          <a:sym typeface="Verdana"/>
        </a:defRPr>
      </a:lvl3pPr>
      <a:lvl4pPr marL="1371600" marR="0" indent="0" algn="l" defTabSz="1625600" rtl="0" latinLnBrk="0">
        <a:lnSpc>
          <a:spcPct val="100000"/>
        </a:lnSpc>
        <a:spcBef>
          <a:spcPts val="1100"/>
        </a:spcBef>
        <a:spcAft>
          <a:spcPts val="0"/>
        </a:spcAft>
        <a:buClr>
          <a:srgbClr val="000000"/>
        </a:buClr>
        <a:buSzPct val="70000"/>
        <a:buFont typeface="Verdana"/>
        <a:buChar char="●"/>
        <a:tabLst/>
        <a:defRPr sz="4800" b="0" i="0" u="none" strike="noStrike" cap="none" spc="0" baseline="0">
          <a:ln>
            <a:noFill/>
          </a:ln>
          <a:solidFill>
            <a:srgbClr val="000000"/>
          </a:solidFill>
          <a:uFillTx/>
          <a:latin typeface="+mj-lt"/>
          <a:ea typeface="+mj-ea"/>
          <a:cs typeface="+mj-cs"/>
          <a:sym typeface="Verdana"/>
        </a:defRPr>
      </a:lvl4pPr>
      <a:lvl5pPr marL="1828800" marR="0" indent="0" algn="l" defTabSz="1625600" rtl="0" latinLnBrk="0">
        <a:lnSpc>
          <a:spcPct val="100000"/>
        </a:lnSpc>
        <a:spcBef>
          <a:spcPts val="1100"/>
        </a:spcBef>
        <a:spcAft>
          <a:spcPts val="0"/>
        </a:spcAft>
        <a:buClr>
          <a:srgbClr val="000000"/>
        </a:buClr>
        <a:buSzPct val="75000"/>
        <a:buFont typeface="Verdana"/>
        <a:buChar char="●"/>
        <a:tabLst/>
        <a:defRPr sz="4800" b="0" i="0" u="none" strike="noStrike" cap="none" spc="0" baseline="0">
          <a:ln>
            <a:noFill/>
          </a:ln>
          <a:solidFill>
            <a:srgbClr val="000000"/>
          </a:solidFill>
          <a:uFillTx/>
          <a:latin typeface="+mj-lt"/>
          <a:ea typeface="+mj-ea"/>
          <a:cs typeface="+mj-cs"/>
          <a:sym typeface="Verdana"/>
        </a:defRPr>
      </a:lvl5pPr>
      <a:lvl6pPr marL="2286000" marR="0" indent="0" algn="l" defTabSz="1625600" rtl="0" latinLnBrk="0">
        <a:lnSpc>
          <a:spcPct val="100000"/>
        </a:lnSpc>
        <a:spcBef>
          <a:spcPts val="1100"/>
        </a:spcBef>
        <a:spcAft>
          <a:spcPts val="0"/>
        </a:spcAft>
        <a:buClr>
          <a:srgbClr val="000000"/>
        </a:buClr>
        <a:buSzPct val="75000"/>
        <a:buFont typeface="Verdana"/>
        <a:buChar char="•"/>
        <a:tabLst/>
        <a:defRPr sz="4800" b="0" i="0" u="none" strike="noStrike" cap="none" spc="0" baseline="0">
          <a:ln>
            <a:noFill/>
          </a:ln>
          <a:solidFill>
            <a:srgbClr val="000000"/>
          </a:solidFill>
          <a:uFillTx/>
          <a:latin typeface="+mj-lt"/>
          <a:ea typeface="+mj-ea"/>
          <a:cs typeface="+mj-cs"/>
          <a:sym typeface="Verdana"/>
        </a:defRPr>
      </a:lvl6pPr>
      <a:lvl7pPr marL="2743200" marR="0" indent="0" algn="l" defTabSz="1625600" rtl="0" latinLnBrk="0">
        <a:lnSpc>
          <a:spcPct val="100000"/>
        </a:lnSpc>
        <a:spcBef>
          <a:spcPts val="1100"/>
        </a:spcBef>
        <a:spcAft>
          <a:spcPts val="0"/>
        </a:spcAft>
        <a:buClr>
          <a:srgbClr val="000000"/>
        </a:buClr>
        <a:buSzPct val="75000"/>
        <a:buFont typeface="Verdana"/>
        <a:buChar char="•"/>
        <a:tabLst/>
        <a:defRPr sz="4800" b="0" i="0" u="none" strike="noStrike" cap="none" spc="0" baseline="0">
          <a:ln>
            <a:noFill/>
          </a:ln>
          <a:solidFill>
            <a:srgbClr val="000000"/>
          </a:solidFill>
          <a:uFillTx/>
          <a:latin typeface="+mj-lt"/>
          <a:ea typeface="+mj-ea"/>
          <a:cs typeface="+mj-cs"/>
          <a:sym typeface="Verdana"/>
        </a:defRPr>
      </a:lvl7pPr>
      <a:lvl8pPr marL="3200400" marR="0" indent="0" algn="l" defTabSz="1625600" rtl="0" latinLnBrk="0">
        <a:lnSpc>
          <a:spcPct val="100000"/>
        </a:lnSpc>
        <a:spcBef>
          <a:spcPts val="1100"/>
        </a:spcBef>
        <a:spcAft>
          <a:spcPts val="0"/>
        </a:spcAft>
        <a:buClr>
          <a:srgbClr val="000000"/>
        </a:buClr>
        <a:buSzPct val="75000"/>
        <a:buFont typeface="Verdana"/>
        <a:buChar char="•"/>
        <a:tabLst/>
        <a:defRPr sz="4800" b="0" i="0" u="none" strike="noStrike" cap="none" spc="0" baseline="0">
          <a:ln>
            <a:noFill/>
          </a:ln>
          <a:solidFill>
            <a:srgbClr val="000000"/>
          </a:solidFill>
          <a:uFillTx/>
          <a:latin typeface="+mj-lt"/>
          <a:ea typeface="+mj-ea"/>
          <a:cs typeface="+mj-cs"/>
          <a:sym typeface="Verdana"/>
        </a:defRPr>
      </a:lvl8pPr>
      <a:lvl9pPr marL="3657600" marR="0" indent="0" algn="l" defTabSz="1625600" rtl="0" latinLnBrk="0">
        <a:lnSpc>
          <a:spcPct val="100000"/>
        </a:lnSpc>
        <a:spcBef>
          <a:spcPts val="1100"/>
        </a:spcBef>
        <a:spcAft>
          <a:spcPts val="0"/>
        </a:spcAft>
        <a:buClr>
          <a:srgbClr val="000000"/>
        </a:buClr>
        <a:buSzPct val="75000"/>
        <a:buFont typeface="Verdana"/>
        <a:buChar char="•"/>
        <a:tabLst/>
        <a:defRPr sz="4800" b="0" i="0" u="none" strike="noStrike" cap="none" spc="0" baseline="0">
          <a:ln>
            <a:noFill/>
          </a:ln>
          <a:solidFill>
            <a:srgbClr val="000000"/>
          </a:solidFill>
          <a:uFillTx/>
          <a:latin typeface="+mj-lt"/>
          <a:ea typeface="+mj-ea"/>
          <a:cs typeface="+mj-cs"/>
          <a:sym typeface="Verdana"/>
        </a:defRPr>
      </a:lvl9pPr>
    </p:bodyStyle>
    <p:otherStyle>
      <a:lvl1pPr marL="0" marR="0" indent="0" algn="r" defTabSz="16256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Verdana"/>
        </a:defRPr>
      </a:lvl1pPr>
      <a:lvl2pPr marL="0" marR="0" indent="457200" algn="r" defTabSz="16256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Verdana"/>
        </a:defRPr>
      </a:lvl2pPr>
      <a:lvl3pPr marL="0" marR="0" indent="914400" algn="r" defTabSz="16256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Verdana"/>
        </a:defRPr>
      </a:lvl3pPr>
      <a:lvl4pPr marL="0" marR="0" indent="1371600" algn="r" defTabSz="16256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Verdana"/>
        </a:defRPr>
      </a:lvl4pPr>
      <a:lvl5pPr marL="0" marR="0" indent="1828800" algn="r" defTabSz="16256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Verdana"/>
        </a:defRPr>
      </a:lvl5pPr>
      <a:lvl6pPr marL="0" marR="0" indent="0" algn="r" defTabSz="16256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Verdana"/>
        </a:defRPr>
      </a:lvl6pPr>
      <a:lvl7pPr marL="0" marR="0" indent="0" algn="r" defTabSz="16256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Verdana"/>
        </a:defRPr>
      </a:lvl7pPr>
      <a:lvl8pPr marL="0" marR="0" indent="0" algn="r" defTabSz="16256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Verdana"/>
        </a:defRPr>
      </a:lvl8pPr>
      <a:lvl9pPr marL="0" marR="0" indent="0" algn="r" defTabSz="16256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Verdan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xml"/><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Microsoft/DirectX-Graphics-Samples/tree/master/Libraries/D3DX12Residency"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hyperlink" Target="https://gpuopen.com/gaming-product/vulkan-memory-allocator/"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hyperlink" Target="http://vulkan.gpuinfo.org/" TargetMode="External"/><Relationship Id="rId3" Type="http://schemas.openxmlformats.org/officeDocument/2006/relationships/hyperlink" Target="https://github.com/Microsoft/DirectX-Graphics-Samples/tree/master/Libraries/D3DX12Residency" TargetMode="External"/><Relationship Id="rId7" Type="http://schemas.openxmlformats.org/officeDocument/2006/relationships/hyperlink" Target="https://developer.nvidia.com/dx12-dos-and-donts" TargetMode="External"/><Relationship Id="rId2" Type="http://schemas.openxmlformats.org/officeDocument/2006/relationships/hyperlink" Target="https://gpuopen.com/gaming-product/vulkan-memory-allocator/" TargetMode="External"/><Relationship Id="rId1" Type="http://schemas.openxmlformats.org/officeDocument/2006/relationships/slideLayout" Target="../slideLayouts/slideLayout1.xml"/><Relationship Id="rId6" Type="http://schemas.openxmlformats.org/officeDocument/2006/relationships/hyperlink" Target="https://developer.nvidia.com/what%E2%80%99s-your-vulkan-memory-type" TargetMode="External"/><Relationship Id="rId5" Type="http://schemas.openxmlformats.org/officeDocument/2006/relationships/hyperlink" Target="https://developer.nvidia.com/vulkan-memory-management" TargetMode="External"/><Relationship Id="rId4" Type="http://schemas.openxmlformats.org/officeDocument/2006/relationships/hyperlink" Target="https://gpuopen.com/vulkan-device-memory/"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twitter.com/NIV_Anteru" TargetMode="External"/><Relationship Id="rId2" Type="http://schemas.openxmlformats.org/officeDocument/2006/relationships/hyperlink" Target="https://twitter.com/lou_auroyup" TargetMode="External"/><Relationship Id="rId1" Type="http://schemas.openxmlformats.org/officeDocument/2006/relationships/slideLayout" Target="../slideLayouts/slideLayout1.xml"/><Relationship Id="rId5" Type="http://schemas.openxmlformats.org/officeDocument/2006/relationships/hyperlink" Target="https://twitter.com/TimothyLottes" TargetMode="External"/><Relationship Id="rId4" Type="http://schemas.openxmlformats.org/officeDocument/2006/relationships/hyperlink" Target="https://twitter.com/ryszu"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ession Title  Speaker Name Speaker Title &amp; Company"/>
          <p:cNvSpPr txBox="1">
            <a:spLocks noGrp="1"/>
          </p:cNvSpPr>
          <p:nvPr>
            <p:ph type="title" idx="4294967295"/>
          </p:nvPr>
        </p:nvSpPr>
        <p:spPr>
          <a:xfrm>
            <a:off x="406399" y="2269066"/>
            <a:ext cx="10701868" cy="5554135"/>
          </a:xfrm>
          <a:prstGeom prst="rect">
            <a:avLst/>
          </a:prstGeom>
        </p:spPr>
        <p:txBody>
          <a:bodyPr anchor="t">
            <a:normAutofit/>
          </a:bodyPr>
          <a:lstStyle/>
          <a:p>
            <a:pPr>
              <a:defRPr>
                <a:solidFill>
                  <a:srgbClr val="F2F2F2"/>
                </a:solidFill>
              </a:defRPr>
            </a:pPr>
            <a:r>
              <a:rPr lang="en-US" dirty="0">
                <a:latin typeface="Arial"/>
                <a:ea typeface="Arial"/>
                <a:cs typeface="Arial"/>
                <a:sym typeface="Arial"/>
              </a:rPr>
              <a:t>Memory Management in Vulkan™ and DX12</a:t>
            </a:r>
            <a:br>
              <a:rPr dirty="0">
                <a:latin typeface="Arial"/>
                <a:ea typeface="Arial"/>
                <a:cs typeface="Arial"/>
                <a:sym typeface="Arial"/>
              </a:rPr>
            </a:br>
            <a:br>
              <a:rPr dirty="0"/>
            </a:br>
            <a:r>
              <a:rPr lang="en-US" sz="4200" dirty="0">
                <a:latin typeface="Arial"/>
                <a:ea typeface="Arial"/>
                <a:cs typeface="Arial"/>
                <a:sym typeface="Arial"/>
              </a:rPr>
              <a:t>Adam Sawicki</a:t>
            </a:r>
            <a:br>
              <a:rPr sz="4200" dirty="0">
                <a:latin typeface="Arial"/>
                <a:ea typeface="Arial"/>
                <a:cs typeface="Arial"/>
                <a:sym typeface="Arial"/>
              </a:rPr>
            </a:br>
            <a:r>
              <a:rPr lang="en-US" sz="4200" dirty="0">
                <a:latin typeface="Arial"/>
                <a:ea typeface="Arial"/>
                <a:cs typeface="Arial"/>
                <a:sym typeface="Arial"/>
              </a:rPr>
              <a:t>Developer Technology Engineer, AMD</a:t>
            </a:r>
            <a:endParaRPr sz="4200" dirty="0">
              <a:latin typeface="Arial"/>
              <a:ea typeface="Arial"/>
              <a:cs typeface="Arial"/>
              <a:sym typeface="Aria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10325C3F-6DFF-4F38-A6DC-114FB6D0C6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01690" y="3115733"/>
            <a:ext cx="6506050" cy="4628015"/>
          </a:xfrm>
          <a:prstGeom prst="rect">
            <a:avLst/>
          </a:prstGeom>
        </p:spPr>
      </p:pic>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t>Memory types: AMD</a:t>
            </a:r>
            <a:endParaRPr dirty="0"/>
          </a:p>
        </p:txBody>
      </p:sp>
      <p:sp>
        <p:nvSpPr>
          <p:cNvPr id="32" name="Click to edit Master text styles…"/>
          <p:cNvSpPr txBox="1">
            <a:spLocks noGrp="1"/>
          </p:cNvSpPr>
          <p:nvPr>
            <p:ph type="body" idx="4294967295"/>
          </p:nvPr>
        </p:nvSpPr>
        <p:spPr>
          <a:xfrm>
            <a:off x="948266" y="6662056"/>
            <a:ext cx="14359467" cy="1081693"/>
          </a:xfrm>
          <a:prstGeom prst="rect">
            <a:avLst/>
          </a:prstGeom>
        </p:spPr>
        <p:txBody>
          <a:bodyPr>
            <a:normAutofit/>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a:buNone/>
            </a:pPr>
            <a:r>
              <a:rPr lang="en-US" sz="2800" dirty="0"/>
              <a:t>Example: </a:t>
            </a:r>
            <a:r>
              <a:rPr lang="en-US" sz="2800" b="1" dirty="0"/>
              <a:t>AMD Radeon™ RX “Vega”</a:t>
            </a:r>
          </a:p>
          <a:p>
            <a:pPr>
              <a:buNone/>
            </a:pPr>
            <a:r>
              <a:rPr lang="en-GB" sz="2000" dirty="0"/>
              <a:t>Vega is a codename for AMD architecture and is not a product name.</a:t>
            </a:r>
            <a:endParaRPr lang="en-US" sz="2000" dirty="0"/>
          </a:p>
        </p:txBody>
      </p:sp>
      <p:sp>
        <p:nvSpPr>
          <p:cNvPr id="3" name="TextBox 2">
            <a:extLst>
              <a:ext uri="{FF2B5EF4-FFF2-40B4-BE49-F238E27FC236}">
                <a16:creationId xmlns:a16="http://schemas.microsoft.com/office/drawing/2014/main" id="{534D12E9-CEFE-40FE-A551-D3E97C2344F1}"/>
              </a:ext>
            </a:extLst>
          </p:cNvPr>
          <p:cNvSpPr txBox="1"/>
          <p:nvPr/>
        </p:nvSpPr>
        <p:spPr>
          <a:xfrm>
            <a:off x="3807803" y="3617263"/>
            <a:ext cx="3933414" cy="17030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pPr algn="r">
              <a:spcAft>
                <a:spcPts val="600"/>
              </a:spcAft>
              <a:buClr>
                <a:schemeClr val="bg2"/>
              </a:buClr>
            </a:pPr>
            <a:r>
              <a:rPr lang="en-US" sz="2000" dirty="0">
                <a:solidFill>
                  <a:srgbClr val="000000"/>
                </a:solidFill>
              </a:rPr>
              <a:t>Video memory</a:t>
            </a:r>
          </a:p>
          <a:p>
            <a:pPr algn="r">
              <a:spcAft>
                <a:spcPts val="600"/>
              </a:spcAft>
              <a:buClr>
                <a:schemeClr val="bg2"/>
              </a:buClr>
            </a:pPr>
            <a:endParaRPr lang="en-US" sz="2000" dirty="0">
              <a:solidFill>
                <a:schemeClr val="bg2">
                  <a:lumMod val="50000"/>
                </a:schemeClr>
              </a:solidFill>
            </a:endParaRPr>
          </a:p>
          <a:p>
            <a:pPr algn="r">
              <a:spcAft>
                <a:spcPts val="600"/>
              </a:spcAft>
              <a:buClr>
                <a:schemeClr val="bg2"/>
              </a:buClr>
            </a:pPr>
            <a:endParaRPr lang="en-US" sz="2000" dirty="0">
              <a:solidFill>
                <a:schemeClr val="bg2">
                  <a:lumMod val="50000"/>
                </a:schemeClr>
              </a:solidFill>
            </a:endParaRPr>
          </a:p>
          <a:p>
            <a:pPr algn="r">
              <a:spcAft>
                <a:spcPts val="600"/>
              </a:spcAft>
              <a:buClr>
                <a:schemeClr val="bg2"/>
              </a:buClr>
            </a:pPr>
            <a:r>
              <a:rPr lang="en-US" sz="2000" dirty="0">
                <a:solidFill>
                  <a:schemeClr val="bg2">
                    <a:lumMod val="50000"/>
                  </a:schemeClr>
                </a:solidFill>
              </a:rPr>
              <a:t>System memory</a:t>
            </a:r>
          </a:p>
        </p:txBody>
      </p:sp>
      <p:cxnSp>
        <p:nvCxnSpPr>
          <p:cNvPr id="5" name="Straight Arrow Connector 4">
            <a:extLst>
              <a:ext uri="{FF2B5EF4-FFF2-40B4-BE49-F238E27FC236}">
                <a16:creationId xmlns:a16="http://schemas.microsoft.com/office/drawing/2014/main" id="{CF5EC3D0-E103-4037-8916-AF568E7D9F46}"/>
              </a:ext>
            </a:extLst>
          </p:cNvPr>
          <p:cNvCxnSpPr>
            <a:cxnSpLocks/>
          </p:cNvCxnSpPr>
          <p:nvPr/>
        </p:nvCxnSpPr>
        <p:spPr>
          <a:xfrm>
            <a:off x="7839456" y="3852672"/>
            <a:ext cx="792480" cy="0"/>
          </a:xfrm>
          <a:prstGeom prst="straightConnector1">
            <a:avLst/>
          </a:prstGeom>
          <a:noFill/>
          <a:ln w="38100" cap="flat">
            <a:solidFill>
              <a:srgbClr val="000000"/>
            </a:solidFill>
            <a:prstDash val="solid"/>
            <a:round/>
            <a:tailEnd type="triangle"/>
          </a:ln>
          <a:effectLst/>
        </p:spPr>
        <p:style>
          <a:lnRef idx="0">
            <a:scrgbClr r="0" g="0" b="0"/>
          </a:lnRef>
          <a:fillRef idx="0">
            <a:scrgbClr r="0" g="0" b="0"/>
          </a:fillRef>
          <a:effectRef idx="0">
            <a:scrgbClr r="0" g="0" b="0"/>
          </a:effectRef>
          <a:fontRef idx="none"/>
        </p:style>
      </p:cxnSp>
      <p:cxnSp>
        <p:nvCxnSpPr>
          <p:cNvPr id="8" name="Straight Arrow Connector 7">
            <a:extLst>
              <a:ext uri="{FF2B5EF4-FFF2-40B4-BE49-F238E27FC236}">
                <a16:creationId xmlns:a16="http://schemas.microsoft.com/office/drawing/2014/main" id="{64FB7C03-80A2-4F69-A8BE-2C5C74E607DD}"/>
              </a:ext>
            </a:extLst>
          </p:cNvPr>
          <p:cNvCxnSpPr>
            <a:cxnSpLocks/>
          </p:cNvCxnSpPr>
          <p:nvPr/>
        </p:nvCxnSpPr>
        <p:spPr>
          <a:xfrm>
            <a:off x="7839456" y="4943857"/>
            <a:ext cx="768096" cy="0"/>
          </a:xfrm>
          <a:prstGeom prst="straightConnector1">
            <a:avLst/>
          </a:prstGeom>
          <a:noFill/>
          <a:ln w="38100" cap="flat">
            <a:solidFill>
              <a:srgbClr val="000000"/>
            </a:solidFill>
            <a:prstDash val="solid"/>
            <a:round/>
            <a:tailEnd type="triangle"/>
          </a:ln>
          <a:effectLst/>
        </p:spPr>
        <p:style>
          <a:lnRef idx="0">
            <a:scrgbClr r="0" g="0" b="0"/>
          </a:lnRef>
          <a:fillRef idx="0">
            <a:scrgbClr r="0" g="0" b="0"/>
          </a:fillRef>
          <a:effectRef idx="0">
            <a:scrgbClr r="0" g="0" b="0"/>
          </a:effectRef>
          <a:fontRef idx="none"/>
        </p:style>
      </p:cxnSp>
      <p:pic>
        <p:nvPicPr>
          <p:cNvPr id="1026" name="Picture 2" descr="47c60201-b02f-4821-8c7f-d2392df09c41.jpg (304×319)">
            <a:extLst>
              <a:ext uri="{FF2B5EF4-FFF2-40B4-BE49-F238E27FC236}">
                <a16:creationId xmlns:a16="http://schemas.microsoft.com/office/drawing/2014/main" id="{864E0218-99B8-4181-A451-3E17D9EA2D1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762" t="7915" r="9136" b="4859"/>
          <a:stretch/>
        </p:blipFill>
        <p:spPr bwMode="auto">
          <a:xfrm>
            <a:off x="2539167" y="4504807"/>
            <a:ext cx="1427355" cy="16309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ars.amd.com/Public/2/ThumbnailLarge/3efafc1b-6aab-430a-baa4-0b5ffbcb6a11.jpg?0_0_0_0_5_67_249_6">
            <a:extLst>
              <a:ext uri="{FF2B5EF4-FFF2-40B4-BE49-F238E27FC236}">
                <a16:creationId xmlns:a16="http://schemas.microsoft.com/office/drawing/2014/main" id="{647C81ED-2F29-40A6-8AB4-3889DE65C46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8045" b="18130"/>
          <a:stretch/>
        </p:blipFill>
        <p:spPr bwMode="auto">
          <a:xfrm>
            <a:off x="1632200" y="3028457"/>
            <a:ext cx="3048000" cy="126573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2299F3F2-AB51-469C-944D-2B36D277C667}"/>
              </a:ext>
            </a:extLst>
          </p:cNvPr>
          <p:cNvCxnSpPr>
            <a:cxnSpLocks/>
          </p:cNvCxnSpPr>
          <p:nvPr/>
        </p:nvCxnSpPr>
        <p:spPr>
          <a:xfrm>
            <a:off x="7839456" y="3852672"/>
            <a:ext cx="792480" cy="1982071"/>
          </a:xfrm>
          <a:prstGeom prst="straightConnector1">
            <a:avLst/>
          </a:prstGeom>
          <a:noFill/>
          <a:ln w="38100" cap="flat">
            <a:solidFill>
              <a:srgbClr val="000000"/>
            </a:solidFill>
            <a:prstDash val="solid"/>
            <a:round/>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27654124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sz="6600" dirty="0">
                <a:solidFill>
                  <a:srgbClr val="FFC000"/>
                </a:solidFill>
              </a:rPr>
              <a:t>DEVICE_LOCAL</a:t>
            </a:r>
            <a:endParaRPr dirty="0"/>
          </a:p>
        </p:txBody>
      </p:sp>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a:buNone/>
            </a:pPr>
            <a:r>
              <a:rPr lang="en-US" sz="4400" dirty="0"/>
              <a:t>D3D12_HEAP_TYPE_DEFAULT</a:t>
            </a:r>
          </a:p>
          <a:p>
            <a:pPr>
              <a:buNone/>
            </a:pPr>
            <a:endParaRPr lang="en-US" sz="4400" dirty="0"/>
          </a:p>
          <a:p>
            <a:pPr marL="685800" indent="-685800"/>
            <a:r>
              <a:rPr lang="en-US" sz="4400" b="1" dirty="0"/>
              <a:t>Video memory. </a:t>
            </a:r>
            <a:r>
              <a:rPr lang="en-US" sz="4400" dirty="0"/>
              <a:t>Fast access from GPU.</a:t>
            </a:r>
          </a:p>
          <a:p>
            <a:pPr marL="685800" indent="-685800"/>
            <a:r>
              <a:rPr lang="en-US" sz="4400" dirty="0"/>
              <a:t>No direct access from CPU – mapping not possible.</a:t>
            </a:r>
          </a:p>
        </p:txBody>
      </p:sp>
      <p:pic>
        <p:nvPicPr>
          <p:cNvPr id="5" name="Picture 4" descr="https://mars.amd.com/Public/2/ThumbnailLarge/3efafc1b-6aab-430a-baa4-0b5ffbcb6a11.jpg?0_0_0_0_5_67_249_6">
            <a:extLst>
              <a:ext uri="{FF2B5EF4-FFF2-40B4-BE49-F238E27FC236}">
                <a16:creationId xmlns:a16="http://schemas.microsoft.com/office/drawing/2014/main" id="{2F838B63-F78F-45A1-92F1-5A5796EE79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045" b="18130"/>
          <a:stretch/>
        </p:blipFill>
        <p:spPr bwMode="auto">
          <a:xfrm>
            <a:off x="11965259" y="1727200"/>
            <a:ext cx="3342474" cy="138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73371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sz="6600" dirty="0">
                <a:solidFill>
                  <a:srgbClr val="FFC000"/>
                </a:solidFill>
              </a:rPr>
              <a:t>DEVICE_LOCAL</a:t>
            </a:r>
            <a:endParaRPr dirty="0"/>
          </a:p>
        </p:txBody>
      </p:sp>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marL="685800" indent="-685800"/>
            <a:endParaRPr lang="en-US" sz="4400" dirty="0"/>
          </a:p>
          <a:p>
            <a:pPr marL="685800" indent="-685800"/>
            <a:r>
              <a:rPr lang="en-US" sz="4400" dirty="0"/>
              <a:t>Good for resources written and read frequently by GPU.</a:t>
            </a:r>
          </a:p>
          <a:p>
            <a:pPr marL="685800" indent="-685800"/>
            <a:r>
              <a:rPr lang="en-US" sz="4400" dirty="0"/>
              <a:t>Good for resources uploaded once (immutable) or infrequently by CPU, read frequently by GPU.</a:t>
            </a:r>
          </a:p>
          <a:p>
            <a:pPr marL="685800" indent="-685800"/>
            <a:endParaRPr lang="en-US" sz="4400" dirty="0"/>
          </a:p>
          <a:p>
            <a:pPr marL="685800" indent="-685800"/>
            <a:endParaRPr lang="en-US" sz="4400" dirty="0"/>
          </a:p>
        </p:txBody>
      </p:sp>
      <p:pic>
        <p:nvPicPr>
          <p:cNvPr id="4" name="Picture 4" descr="https://mars.amd.com/Public/2/ThumbnailLarge/3efafc1b-6aab-430a-baa4-0b5ffbcb6a11.jpg?0_0_0_0_5_67_249_6">
            <a:extLst>
              <a:ext uri="{FF2B5EF4-FFF2-40B4-BE49-F238E27FC236}">
                <a16:creationId xmlns:a16="http://schemas.microsoft.com/office/drawing/2014/main" id="{08ACA822-D305-4D4F-95C7-E574108599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045" b="18130"/>
          <a:stretch/>
        </p:blipFill>
        <p:spPr bwMode="auto">
          <a:xfrm>
            <a:off x="11965259" y="1727200"/>
            <a:ext cx="3342474" cy="138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49171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solidFill>
                  <a:schemeClr val="accent5">
                    <a:lumMod val="75000"/>
                  </a:schemeClr>
                </a:solidFill>
              </a:rPr>
              <a:t>HOST_VISIBLE</a:t>
            </a:r>
            <a:endParaRPr dirty="0"/>
          </a:p>
        </p:txBody>
      </p:sp>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lnSpcReduction="10000"/>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a:buNone/>
            </a:pPr>
            <a:r>
              <a:rPr lang="en-US" dirty="0"/>
              <a:t>D3D12_HEAP_TYPE_UPLOAD</a:t>
            </a:r>
          </a:p>
          <a:p>
            <a:pPr marL="685800" indent="-685800"/>
            <a:r>
              <a:rPr lang="en-US" b="1" dirty="0"/>
              <a:t>System memory. </a:t>
            </a:r>
            <a:r>
              <a:rPr lang="en-US" dirty="0"/>
              <a:t>Accessible to CPU – mapping possible.</a:t>
            </a:r>
          </a:p>
          <a:p>
            <a:pPr marL="685800" indent="-685800"/>
            <a:r>
              <a:rPr lang="en-US" dirty="0" err="1"/>
              <a:t>Uncached</a:t>
            </a:r>
            <a:r>
              <a:rPr lang="en-US" dirty="0"/>
              <a:t>. Writes may be write-combined.</a:t>
            </a:r>
          </a:p>
          <a:p>
            <a:pPr marL="685800" indent="-685800"/>
            <a:r>
              <a:rPr lang="en-US" dirty="0"/>
              <a:t>Access from GPU possible but slow</a:t>
            </a:r>
          </a:p>
          <a:p>
            <a:pPr lvl="1" indent="0">
              <a:buNone/>
            </a:pPr>
            <a:r>
              <a:rPr lang="en-US" dirty="0"/>
              <a:t>Across </a:t>
            </a:r>
            <a:r>
              <a:rPr lang="en-US" dirty="0" err="1"/>
              <a:t>PCIe</a:t>
            </a:r>
            <a:r>
              <a:rPr lang="en-US" baseline="30000" dirty="0"/>
              <a:t>®</a:t>
            </a:r>
            <a:r>
              <a:rPr lang="en-US" dirty="0"/>
              <a:t> bus, reads cached on GPU.</a:t>
            </a:r>
          </a:p>
          <a:p>
            <a:pPr marL="685800" indent="-685800"/>
            <a:endParaRPr lang="en-US" dirty="0"/>
          </a:p>
        </p:txBody>
      </p:sp>
      <p:pic>
        <p:nvPicPr>
          <p:cNvPr id="4" name="Picture 2" descr="47c60201-b02f-4821-8c7f-d2392df09c41.jpg (304×319)">
            <a:extLst>
              <a:ext uri="{FF2B5EF4-FFF2-40B4-BE49-F238E27FC236}">
                <a16:creationId xmlns:a16="http://schemas.microsoft.com/office/drawing/2014/main" id="{414011A5-8554-4AF1-A035-15D3A23597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762" t="7915" r="9136" b="4859"/>
          <a:stretch/>
        </p:blipFill>
        <p:spPr bwMode="auto">
          <a:xfrm>
            <a:off x="13426068" y="1727200"/>
            <a:ext cx="1881665" cy="2150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84633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solidFill>
                  <a:schemeClr val="accent5">
                    <a:lumMod val="75000"/>
                  </a:schemeClr>
                </a:solidFill>
              </a:rPr>
              <a:t>HOST_VISIBLE</a:t>
            </a:r>
            <a:endParaRPr dirty="0"/>
          </a:p>
        </p:txBody>
      </p:sp>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fontScale="77500" lnSpcReduction="20000"/>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marL="685800" indent="-685800"/>
            <a:endParaRPr lang="en-US" dirty="0"/>
          </a:p>
          <a:p>
            <a:pPr marL="685800" indent="-685800"/>
            <a:r>
              <a:rPr lang="en-US" dirty="0"/>
              <a:t>Good for CPU-side (staging) copy of your resources –</a:t>
            </a:r>
            <a:br>
              <a:rPr lang="en-US" dirty="0"/>
            </a:br>
            <a:r>
              <a:rPr lang="en-US" dirty="0"/>
              <a:t>used as source of transfer.</a:t>
            </a:r>
          </a:p>
          <a:p>
            <a:pPr marL="685800" indent="-685800"/>
            <a:r>
              <a:rPr lang="en-US" dirty="0"/>
              <a:t>Data written by CPU, read once by GPU (e.g. constant buffer) </a:t>
            </a:r>
            <a:br>
              <a:rPr lang="en-US" dirty="0"/>
            </a:br>
            <a:r>
              <a:rPr lang="en-US" dirty="0"/>
              <a:t>may work fine (always measure!)</a:t>
            </a:r>
          </a:p>
          <a:p>
            <a:pPr lvl="1" indent="0">
              <a:buNone/>
            </a:pPr>
            <a:r>
              <a:rPr lang="en-US" dirty="0"/>
              <a:t>Cache on GPU may help.</a:t>
            </a:r>
          </a:p>
          <a:p>
            <a:pPr marL="685800" indent="-685800"/>
            <a:r>
              <a:rPr lang="en-US" dirty="0"/>
              <a:t>Large data read by GPU – place here as last resort.</a:t>
            </a:r>
          </a:p>
          <a:p>
            <a:pPr marL="685800" indent="-685800"/>
            <a:r>
              <a:rPr lang="en-US" dirty="0"/>
              <a:t>Large data written and read by GPU – shouldn’t ever be here.</a:t>
            </a:r>
          </a:p>
        </p:txBody>
      </p:sp>
      <p:pic>
        <p:nvPicPr>
          <p:cNvPr id="4" name="Picture 2" descr="47c60201-b02f-4821-8c7f-d2392df09c41.jpg (304×319)">
            <a:extLst>
              <a:ext uri="{FF2B5EF4-FFF2-40B4-BE49-F238E27FC236}">
                <a16:creationId xmlns:a16="http://schemas.microsoft.com/office/drawing/2014/main" id="{9C6CE1FC-75F6-4148-81AE-78D1FCB50E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762" t="7915" r="9136" b="4859"/>
          <a:stretch/>
        </p:blipFill>
        <p:spPr bwMode="auto">
          <a:xfrm>
            <a:off x="13426068" y="1727200"/>
            <a:ext cx="1881665" cy="2150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81929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solidFill>
                  <a:srgbClr val="FFC000"/>
                </a:solidFill>
              </a:rPr>
              <a:t>DEVICE_LOCAL </a:t>
            </a:r>
            <a:r>
              <a:rPr lang="en-US" dirty="0"/>
              <a:t>+ </a:t>
            </a:r>
            <a:r>
              <a:rPr lang="en-US" dirty="0">
                <a:solidFill>
                  <a:schemeClr val="accent5">
                    <a:lumMod val="75000"/>
                  </a:schemeClr>
                </a:solidFill>
              </a:rPr>
              <a:t>HOST_VISIBLE</a:t>
            </a:r>
            <a:endParaRPr dirty="0"/>
          </a:p>
        </p:txBody>
      </p:sp>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fontScale="92500" lnSpcReduction="10000"/>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marL="685800" indent="-685800"/>
            <a:r>
              <a:rPr lang="en-US" b="1" dirty="0"/>
              <a:t>Special pool of video memory.</a:t>
            </a:r>
          </a:p>
          <a:p>
            <a:pPr marL="685800" indent="-685800"/>
            <a:r>
              <a:rPr lang="en-US" dirty="0"/>
              <a:t>Exposed on AMD only. 256 </a:t>
            </a:r>
            <a:r>
              <a:rPr lang="en-US" dirty="0" err="1"/>
              <a:t>MiB</a:t>
            </a:r>
            <a:r>
              <a:rPr lang="en-US" dirty="0"/>
              <a:t>.</a:t>
            </a:r>
          </a:p>
          <a:p>
            <a:pPr marL="685800" indent="-685800"/>
            <a:r>
              <a:rPr lang="en-US" dirty="0"/>
              <a:t>Fast access from GPU.</a:t>
            </a:r>
          </a:p>
          <a:p>
            <a:pPr marL="685800" indent="-685800"/>
            <a:r>
              <a:rPr lang="en-US" dirty="0"/>
              <a:t>Accessible to CPU – mapping possible.</a:t>
            </a:r>
          </a:p>
          <a:p>
            <a:pPr marL="1643062" lvl="1" indent="-685800"/>
            <a:r>
              <a:rPr lang="en-US" dirty="0"/>
              <a:t>Written directly to video memory.</a:t>
            </a:r>
          </a:p>
          <a:p>
            <a:pPr marL="1643062" lvl="1" indent="-685800"/>
            <a:r>
              <a:rPr lang="en-US" dirty="0"/>
              <a:t>Writes may be write-combined.</a:t>
            </a:r>
          </a:p>
          <a:p>
            <a:pPr marL="1643062" lvl="1" indent="-685800"/>
            <a:r>
              <a:rPr lang="en-US" dirty="0" err="1"/>
              <a:t>Uncached</a:t>
            </a:r>
            <a:r>
              <a:rPr lang="en-US" dirty="0"/>
              <a:t>. Don’t read from it.</a:t>
            </a:r>
          </a:p>
          <a:p>
            <a:pPr marL="1643062" lvl="1" indent="-685800"/>
            <a:endParaRPr lang="en-US" dirty="0"/>
          </a:p>
        </p:txBody>
      </p:sp>
      <p:pic>
        <p:nvPicPr>
          <p:cNvPr id="5" name="Picture 4" descr="https://mars.amd.com/Public/2/ThumbnailLarge/3efafc1b-6aab-430a-baa4-0b5ffbcb6a11.jpg?0_0_0_0_5_67_249_6">
            <a:extLst>
              <a:ext uri="{FF2B5EF4-FFF2-40B4-BE49-F238E27FC236}">
                <a16:creationId xmlns:a16="http://schemas.microsoft.com/office/drawing/2014/main" id="{0B441D0B-E7DF-42CA-90BF-495F7DD295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045" b="18130"/>
          <a:stretch/>
        </p:blipFill>
        <p:spPr bwMode="auto">
          <a:xfrm>
            <a:off x="12249470" y="2908300"/>
            <a:ext cx="3058263"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85069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solidFill>
                  <a:srgbClr val="FFC000"/>
                </a:solidFill>
              </a:rPr>
              <a:t>DEVICE_LOCAL </a:t>
            </a:r>
            <a:r>
              <a:rPr lang="en-US" dirty="0"/>
              <a:t>+ </a:t>
            </a:r>
            <a:r>
              <a:rPr lang="en-US" dirty="0">
                <a:solidFill>
                  <a:schemeClr val="accent5">
                    <a:lumMod val="75000"/>
                  </a:schemeClr>
                </a:solidFill>
              </a:rPr>
              <a:t>HOST_VISIBLE</a:t>
            </a:r>
            <a:endParaRPr dirty="0"/>
          </a:p>
        </p:txBody>
      </p:sp>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marL="685800" indent="-685800"/>
            <a:r>
              <a:rPr lang="en-US" dirty="0"/>
              <a:t>Good for resources updated frequently</a:t>
            </a:r>
            <a:br>
              <a:rPr lang="en-US" dirty="0"/>
            </a:br>
            <a:r>
              <a:rPr lang="en-US" dirty="0"/>
              <a:t>by CPU (dynamic), read by GPU.</a:t>
            </a:r>
          </a:p>
          <a:p>
            <a:pPr marL="685800" indent="-685800"/>
            <a:r>
              <a:rPr lang="en-US" dirty="0"/>
              <a:t>Direct access by both CPU and GPU – you don’t need to do explicit transfer.</a:t>
            </a:r>
          </a:p>
          <a:p>
            <a:pPr marL="685800" indent="-685800"/>
            <a:r>
              <a:rPr lang="en-US" dirty="0"/>
              <a:t>Use as fallback if DEVICE_LOCAL is small and oversubscribed.</a:t>
            </a:r>
          </a:p>
        </p:txBody>
      </p:sp>
      <p:pic>
        <p:nvPicPr>
          <p:cNvPr id="4" name="Picture 3" descr="https://mars.amd.com/Public/2/ThumbnailLarge/3efafc1b-6aab-430a-baa4-0b5ffbcb6a11.jpg?0_0_0_0_5_67_249_6">
            <a:extLst>
              <a:ext uri="{FF2B5EF4-FFF2-40B4-BE49-F238E27FC236}">
                <a16:creationId xmlns:a16="http://schemas.microsoft.com/office/drawing/2014/main" id="{C20896BF-0FF4-4258-A8E3-B20A41000ED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045" b="18130"/>
          <a:stretch/>
        </p:blipFill>
        <p:spPr bwMode="auto">
          <a:xfrm>
            <a:off x="12249470" y="2908300"/>
            <a:ext cx="3058263"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07042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solidFill>
                  <a:schemeClr val="accent5">
                    <a:lumMod val="75000"/>
                  </a:schemeClr>
                </a:solidFill>
              </a:rPr>
              <a:t>HOST_VISIBLE </a:t>
            </a:r>
            <a:r>
              <a:rPr lang="en-US" dirty="0"/>
              <a:t>+ HOST_CACHED</a:t>
            </a:r>
            <a:endParaRPr dirty="0"/>
          </a:p>
        </p:txBody>
      </p:sp>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a:buNone/>
            </a:pPr>
            <a:r>
              <a:rPr lang="en-US" dirty="0"/>
              <a:t>D3D12_HEAP_TYPE_READBACK</a:t>
            </a:r>
          </a:p>
          <a:p>
            <a:pPr marL="685800" indent="-685800"/>
            <a:r>
              <a:rPr lang="en-US" b="1" dirty="0"/>
              <a:t>System memory</a:t>
            </a:r>
          </a:p>
          <a:p>
            <a:pPr marL="685800" indent="-685800"/>
            <a:r>
              <a:rPr lang="en-US" dirty="0"/>
              <a:t>CPU reads and writes cached (write-back).</a:t>
            </a:r>
          </a:p>
          <a:p>
            <a:pPr marL="685800" indent="-685800"/>
            <a:r>
              <a:rPr lang="en-US" dirty="0"/>
              <a:t>GPU access through </a:t>
            </a:r>
            <a:r>
              <a:rPr lang="en-US" dirty="0" err="1"/>
              <a:t>PCIe</a:t>
            </a:r>
            <a:r>
              <a:rPr lang="en-US" dirty="0"/>
              <a:t>.</a:t>
            </a:r>
          </a:p>
          <a:p>
            <a:pPr lvl="1" indent="0">
              <a:buNone/>
            </a:pPr>
            <a:r>
              <a:rPr lang="en-US" dirty="0"/>
              <a:t>GPU reads snoop CPU cache.</a:t>
            </a:r>
          </a:p>
          <a:p>
            <a:pPr marL="685800" indent="-685800"/>
            <a:endParaRPr lang="en-US" dirty="0"/>
          </a:p>
        </p:txBody>
      </p:sp>
      <p:pic>
        <p:nvPicPr>
          <p:cNvPr id="5" name="Picture 2" descr="47c60201-b02f-4821-8c7f-d2392df09c41.jpg (304×319)">
            <a:extLst>
              <a:ext uri="{FF2B5EF4-FFF2-40B4-BE49-F238E27FC236}">
                <a16:creationId xmlns:a16="http://schemas.microsoft.com/office/drawing/2014/main" id="{CE03D436-B633-4F91-ACCF-88C5E785C4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762" t="7915" r="9136" b="4859"/>
          <a:stretch/>
        </p:blipFill>
        <p:spPr bwMode="auto">
          <a:xfrm>
            <a:off x="13840618" y="2882900"/>
            <a:ext cx="1467115"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80721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solidFill>
                  <a:schemeClr val="accent5">
                    <a:lumMod val="75000"/>
                  </a:schemeClr>
                </a:solidFill>
              </a:rPr>
              <a:t>HOST_VISIBLE </a:t>
            </a:r>
            <a:r>
              <a:rPr lang="en-US" dirty="0"/>
              <a:t>+ HOST_CACHED</a:t>
            </a:r>
            <a:endParaRPr dirty="0"/>
          </a:p>
        </p:txBody>
      </p:sp>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marL="685800" indent="-685800"/>
            <a:r>
              <a:rPr lang="en-US" dirty="0"/>
              <a:t>Good for resources written by GPU,</a:t>
            </a:r>
            <a:br>
              <a:rPr lang="en-US" dirty="0"/>
            </a:br>
            <a:r>
              <a:rPr lang="en-US" dirty="0"/>
              <a:t>read by CPU – results of computations.</a:t>
            </a:r>
          </a:p>
          <a:p>
            <a:pPr marL="685800" indent="-685800"/>
            <a:r>
              <a:rPr lang="en-US" dirty="0"/>
              <a:t>Direct access by both CPU and GPU – you don’t need to do explicit transfer.</a:t>
            </a:r>
          </a:p>
          <a:p>
            <a:pPr marL="685800" indent="-685800"/>
            <a:r>
              <a:rPr lang="en-US" dirty="0"/>
              <a:t>Use for any resources read or accessed randomly on CPU.</a:t>
            </a:r>
          </a:p>
        </p:txBody>
      </p:sp>
      <p:pic>
        <p:nvPicPr>
          <p:cNvPr id="4" name="Picture 2" descr="47c60201-b02f-4821-8c7f-d2392df09c41.jpg (304×319)">
            <a:extLst>
              <a:ext uri="{FF2B5EF4-FFF2-40B4-BE49-F238E27FC236}">
                <a16:creationId xmlns:a16="http://schemas.microsoft.com/office/drawing/2014/main" id="{24C5D38C-DE40-42AE-9C21-89E50D3D2D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762" t="7915" r="9136" b="4859"/>
          <a:stretch/>
        </p:blipFill>
        <p:spPr bwMode="auto">
          <a:xfrm>
            <a:off x="13840618" y="2882900"/>
            <a:ext cx="1467115"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92446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634118D-A769-41A6-B742-579BF6E1CC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3714" y="1572993"/>
            <a:ext cx="4229166" cy="2757769"/>
          </a:xfrm>
          <a:prstGeom prst="rect">
            <a:avLst/>
          </a:prstGeom>
        </p:spPr>
      </p:pic>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t>Memory types: AMD APU</a:t>
            </a:r>
            <a:endParaRPr dirty="0"/>
          </a:p>
        </p:txBody>
      </p:sp>
      <p:sp>
        <p:nvSpPr>
          <p:cNvPr id="32" name="Click to edit Master text styles…"/>
          <p:cNvSpPr txBox="1">
            <a:spLocks noGrp="1"/>
          </p:cNvSpPr>
          <p:nvPr>
            <p:ph type="body" idx="4294967295"/>
          </p:nvPr>
        </p:nvSpPr>
        <p:spPr>
          <a:xfrm>
            <a:off x="948266" y="3217333"/>
            <a:ext cx="7574411" cy="4876801"/>
          </a:xfrm>
          <a:prstGeom prst="rect">
            <a:avLst/>
          </a:prstGeom>
        </p:spPr>
        <p:txBody>
          <a:bodyPr>
            <a:normAutofit fontScale="92500" lnSpcReduction="10000"/>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marL="685800" indent="-685800"/>
            <a:r>
              <a:rPr lang="en-US" dirty="0"/>
              <a:t>AMD integrated graphics reports various memory types, like discrete AMD GPU.</a:t>
            </a:r>
          </a:p>
          <a:p>
            <a:pPr marL="685800" indent="-685800"/>
            <a:r>
              <a:rPr lang="en-US" dirty="0"/>
              <a:t>Reported DEVICE_LOCAL heap can be any size,</a:t>
            </a:r>
            <a:br>
              <a:rPr lang="en-US" dirty="0"/>
            </a:br>
            <a:r>
              <a:rPr lang="en-US" dirty="0"/>
              <a:t>0 B … few </a:t>
            </a:r>
            <a:r>
              <a:rPr lang="en-US" dirty="0" err="1"/>
              <a:t>GiB.</a:t>
            </a:r>
            <a:endParaRPr lang="en-US" dirty="0"/>
          </a:p>
          <a:p>
            <a:pPr marL="1643062" lvl="1" indent="-685800"/>
            <a:endParaRPr lang="en-US" dirty="0"/>
          </a:p>
        </p:txBody>
      </p:sp>
      <p:pic>
        <p:nvPicPr>
          <p:cNvPr id="4" name="Graphic 3">
            <a:extLst>
              <a:ext uri="{FF2B5EF4-FFF2-40B4-BE49-F238E27FC236}">
                <a16:creationId xmlns:a16="http://schemas.microsoft.com/office/drawing/2014/main" id="{270CB1F9-48C1-445D-AF44-F567BFDB43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50015" y="4587727"/>
            <a:ext cx="4557718" cy="3242088"/>
          </a:xfrm>
          <a:prstGeom prst="rect">
            <a:avLst/>
          </a:prstGeom>
        </p:spPr>
      </p:pic>
      <p:sp>
        <p:nvSpPr>
          <p:cNvPr id="5" name="TextBox 4">
            <a:extLst>
              <a:ext uri="{FF2B5EF4-FFF2-40B4-BE49-F238E27FC236}">
                <a16:creationId xmlns:a16="http://schemas.microsoft.com/office/drawing/2014/main" id="{DCB4E901-3AE3-4D3A-8EAB-29D5CA55CA94}"/>
              </a:ext>
            </a:extLst>
          </p:cNvPr>
          <p:cNvSpPr txBox="1"/>
          <p:nvPr/>
        </p:nvSpPr>
        <p:spPr>
          <a:xfrm>
            <a:off x="8040940" y="5545286"/>
            <a:ext cx="2005783" cy="933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pPr algn="r">
              <a:spcAft>
                <a:spcPts val="600"/>
              </a:spcAft>
              <a:buClr>
                <a:schemeClr val="bg2"/>
              </a:buClr>
            </a:pPr>
            <a:r>
              <a:rPr lang="en-US" sz="2000" dirty="0">
                <a:solidFill>
                  <a:srgbClr val="000000"/>
                </a:solidFill>
              </a:rPr>
              <a:t>Unified</a:t>
            </a:r>
          </a:p>
          <a:p>
            <a:pPr algn="r">
              <a:spcAft>
                <a:spcPts val="600"/>
              </a:spcAft>
              <a:buClr>
                <a:schemeClr val="bg2"/>
              </a:buClr>
            </a:pPr>
            <a:r>
              <a:rPr lang="en-US" sz="2000" dirty="0">
                <a:solidFill>
                  <a:srgbClr val="000000"/>
                </a:solidFill>
              </a:rPr>
              <a:t>memory</a:t>
            </a:r>
          </a:p>
        </p:txBody>
      </p:sp>
      <p:sp>
        <p:nvSpPr>
          <p:cNvPr id="2" name="Left Brace 1">
            <a:extLst>
              <a:ext uri="{FF2B5EF4-FFF2-40B4-BE49-F238E27FC236}">
                <a16:creationId xmlns:a16="http://schemas.microsoft.com/office/drawing/2014/main" id="{110EBDEC-FB8B-4D0D-AD3D-F236AFE602F9}"/>
              </a:ext>
            </a:extLst>
          </p:cNvPr>
          <p:cNvSpPr/>
          <p:nvPr/>
        </p:nvSpPr>
        <p:spPr>
          <a:xfrm>
            <a:off x="10269415" y="4845634"/>
            <a:ext cx="257908" cy="2332893"/>
          </a:xfrm>
          <a:prstGeom prst="leftBrace">
            <a:avLst/>
          </a:prstGeom>
          <a:noFill/>
          <a:ln w="38100" cap="flat">
            <a:solidFill>
              <a:srgbClr val="00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410659152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t>Agenda</a:t>
            </a:r>
            <a:endParaRPr dirty="0"/>
          </a:p>
        </p:txBody>
      </p:sp>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marL="685800" indent="-685800"/>
            <a:r>
              <a:rPr lang="en-US" dirty="0"/>
              <a:t>Introduction</a:t>
            </a:r>
          </a:p>
          <a:p>
            <a:pPr marL="685800" indent="-685800"/>
            <a:r>
              <a:rPr lang="en-US" dirty="0"/>
              <a:t>Memory Types</a:t>
            </a:r>
          </a:p>
          <a:p>
            <a:pPr marL="685800" indent="-685800"/>
            <a:r>
              <a:rPr lang="en-US" dirty="0"/>
              <a:t>Tips &amp; Tricks</a:t>
            </a:r>
          </a:p>
          <a:p>
            <a:pPr marL="685800" indent="-685800"/>
            <a:r>
              <a:rPr lang="en-US" dirty="0"/>
              <a:t>Libraries</a:t>
            </a:r>
          </a:p>
          <a:p>
            <a:pPr marL="685800" indent="-685800"/>
            <a:r>
              <a:rPr lang="en-US" dirty="0"/>
              <a:t>Conclusions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t>Memory types: AMD APU</a:t>
            </a:r>
            <a:endParaRPr dirty="0"/>
          </a:p>
        </p:txBody>
      </p:sp>
      <p:sp>
        <p:nvSpPr>
          <p:cNvPr id="32" name="Click to edit Master text styles…"/>
          <p:cNvSpPr txBox="1">
            <a:spLocks noGrp="1"/>
          </p:cNvSpPr>
          <p:nvPr>
            <p:ph type="body" idx="4294967295"/>
          </p:nvPr>
        </p:nvSpPr>
        <p:spPr>
          <a:xfrm>
            <a:off x="948266" y="3217333"/>
            <a:ext cx="14359467" cy="4121313"/>
          </a:xfrm>
          <a:prstGeom prst="rect">
            <a:avLst/>
          </a:prstGeom>
        </p:spPr>
        <p:txBody>
          <a:bodyPr>
            <a:normAutofit/>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marL="685800" indent="-685800"/>
            <a:r>
              <a:rPr lang="en-US" sz="4000" dirty="0"/>
              <a:t>Memory is really unified – all heaps are equally fast.</a:t>
            </a:r>
          </a:p>
          <a:p>
            <a:pPr marL="685800" indent="-685800"/>
            <a:r>
              <a:rPr lang="en-US" sz="4000" dirty="0"/>
              <a:t>If you detect integrated graphics: </a:t>
            </a:r>
            <a:r>
              <a:rPr lang="en-GB" sz="4000" dirty="0"/>
              <a:t>VK_PHYSICAL_DEVICE_TYPE_INTEGRATED_GPU:</a:t>
            </a:r>
            <a:endParaRPr lang="en-US" sz="4000" dirty="0"/>
          </a:p>
          <a:p>
            <a:pPr marL="1643062" lvl="1" indent="-685800"/>
            <a:r>
              <a:rPr lang="en-US" sz="3400" dirty="0"/>
              <a:t>Count size of all memory heaps together.</a:t>
            </a:r>
          </a:p>
          <a:p>
            <a:pPr marL="1643062" lvl="1" indent="-685800"/>
            <a:r>
              <a:rPr lang="en-US" sz="3400" dirty="0"/>
              <a:t>Put your resources in whatever memory type meets your requirements.</a:t>
            </a:r>
          </a:p>
        </p:txBody>
      </p:sp>
    </p:spTree>
    <p:extLst>
      <p:ext uri="{BB962C8B-B14F-4D97-AF65-F5344CB8AC3E}">
        <p14:creationId xmlns:p14="http://schemas.microsoft.com/office/powerpoint/2010/main" val="54673796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ssion Title  Speaker Name Speaker Title &amp; Company">
            <a:extLst>
              <a:ext uri="{FF2B5EF4-FFF2-40B4-BE49-F238E27FC236}">
                <a16:creationId xmlns:a16="http://schemas.microsoft.com/office/drawing/2014/main" id="{16963B68-E0D1-43B1-B9E8-064B36758AC0}"/>
              </a:ext>
            </a:extLst>
          </p:cNvPr>
          <p:cNvSpPr txBox="1">
            <a:spLocks/>
          </p:cNvSpPr>
          <p:nvPr/>
        </p:nvSpPr>
        <p:spPr>
          <a:xfrm>
            <a:off x="406399" y="2269066"/>
            <a:ext cx="10701868" cy="5554135"/>
          </a:xfrm>
          <a:prstGeom prst="rect">
            <a:avLst/>
          </a:prstGeom>
          <a:ln w="12700">
            <a:miter lim="400000"/>
          </a:ln>
          <a:extLst>
            <a:ext uri="{C572A759-6A51-4108-AA02-DFA0A04FC94B}">
              <ma14:wrappingTextBoxFlag xmlns="" xmlns:ma14="http://schemas.microsoft.com/office/mac/drawingml/2011/main" val="1"/>
            </a:ext>
          </a:extLst>
        </p:spPr>
        <p:txBody>
          <a:bodyPr lIns="81279" tIns="81279" rIns="81279" bIns="81279" anchor="t">
            <a:normAutofit/>
          </a:bodyPr>
          <a:lstStyle>
            <a:lvl1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1pPr>
            <a:lvl2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2pPr>
            <a:lvl3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3pPr>
            <a:lvl4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4pPr>
            <a:lvl5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5pPr>
            <a:lvl6pPr marL="0" marR="0" indent="45720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6pPr>
            <a:lvl7pPr marL="0" marR="0" indent="91440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7pPr>
            <a:lvl8pPr marL="0" marR="0" indent="137160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8pPr>
            <a:lvl9pPr marL="0" marR="0" indent="182880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9pPr>
          </a:lstStyle>
          <a:p>
            <a:pPr hangingPunct="1">
              <a:defRPr>
                <a:solidFill>
                  <a:srgbClr val="F2F2F2"/>
                </a:solidFill>
              </a:defRPr>
            </a:pPr>
            <a:r>
              <a:rPr lang="en-GB" dirty="0">
                <a:solidFill>
                  <a:srgbClr val="F2F2F2"/>
                </a:solidFill>
                <a:latin typeface="Arial"/>
                <a:ea typeface="Arial"/>
                <a:cs typeface="Arial"/>
                <a:sym typeface="Arial"/>
              </a:rPr>
              <a:t>Tips &amp; Tricks</a:t>
            </a:r>
            <a:endParaRPr lang="en-GB" sz="4200" dirty="0">
              <a:solidFill>
                <a:srgbClr val="F2F2F2"/>
              </a:solidFill>
              <a:latin typeface="Arial"/>
              <a:ea typeface="Arial"/>
              <a:cs typeface="Arial"/>
              <a:sym typeface="Arial"/>
            </a:endParaRPr>
          </a:p>
        </p:txBody>
      </p:sp>
    </p:spTree>
    <p:extLst>
      <p:ext uri="{BB962C8B-B14F-4D97-AF65-F5344CB8AC3E}">
        <p14:creationId xmlns:p14="http://schemas.microsoft.com/office/powerpoint/2010/main" val="142377777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err="1"/>
              <a:t>Suballocation</a:t>
            </a:r>
            <a:endParaRPr dirty="0"/>
          </a:p>
        </p:txBody>
      </p:sp>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fontScale="92500"/>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marL="685800" indent="-685800"/>
            <a:r>
              <a:rPr lang="en-US" dirty="0"/>
              <a:t>Don’t allocate separate memory block for each resource (DX12: </a:t>
            </a:r>
            <a:r>
              <a:rPr lang="en-US" dirty="0" err="1"/>
              <a:t>CreateCommittedResource</a:t>
            </a:r>
            <a:r>
              <a:rPr lang="en-US" dirty="0"/>
              <a:t>).</a:t>
            </a:r>
          </a:p>
          <a:p>
            <a:pPr marL="1643062" lvl="1" indent="-685800"/>
            <a:r>
              <a:rPr lang="en-US" dirty="0"/>
              <a:t>small limit on maximum number of allocations (e.g. 4096)</a:t>
            </a:r>
          </a:p>
          <a:p>
            <a:pPr marL="1643062" lvl="1" indent="-685800"/>
            <a:r>
              <a:rPr lang="en-US" dirty="0"/>
              <a:t>allocation is slow</a:t>
            </a:r>
          </a:p>
          <a:p>
            <a:pPr marL="685800" indent="-685800"/>
            <a:r>
              <a:rPr lang="en-US" dirty="0"/>
              <a:t>Prefer not to allocate or free memory blocks during gameplay to avoid hitching.</a:t>
            </a:r>
          </a:p>
          <a:p>
            <a:pPr lvl="1" indent="0">
              <a:buNone/>
            </a:pPr>
            <a:r>
              <a:rPr lang="en-US" dirty="0"/>
              <a:t>If you need to, you can do it on background thread.</a:t>
            </a:r>
          </a:p>
          <a:p>
            <a:pPr marL="685800" indent="-685800"/>
            <a:endParaRPr lang="en-US" dirty="0"/>
          </a:p>
          <a:p>
            <a:pPr marL="1643062" lvl="1" indent="-685800"/>
            <a:endParaRPr lang="en-US" dirty="0"/>
          </a:p>
        </p:txBody>
      </p:sp>
      <p:grpSp>
        <p:nvGrpSpPr>
          <p:cNvPr id="4" name="Group 3">
            <a:extLst>
              <a:ext uri="{FF2B5EF4-FFF2-40B4-BE49-F238E27FC236}">
                <a16:creationId xmlns:a16="http://schemas.microsoft.com/office/drawing/2014/main" id="{EF330550-83CD-48CF-8EC8-4057777F0AA1}"/>
              </a:ext>
            </a:extLst>
          </p:cNvPr>
          <p:cNvGrpSpPr/>
          <p:nvPr/>
        </p:nvGrpSpPr>
        <p:grpSpPr>
          <a:xfrm>
            <a:off x="11471714" y="1941964"/>
            <a:ext cx="3836019" cy="959005"/>
            <a:chOff x="8631044" y="1973766"/>
            <a:chExt cx="3836019" cy="959005"/>
          </a:xfrm>
        </p:grpSpPr>
        <p:sp>
          <p:nvSpPr>
            <p:cNvPr id="2" name="Rectangle 1">
              <a:extLst>
                <a:ext uri="{FF2B5EF4-FFF2-40B4-BE49-F238E27FC236}">
                  <a16:creationId xmlns:a16="http://schemas.microsoft.com/office/drawing/2014/main" id="{091BFD3F-4F3F-4FCF-92B3-1A23EFD05296}"/>
                </a:ext>
              </a:extLst>
            </p:cNvPr>
            <p:cNvSpPr/>
            <p:nvPr/>
          </p:nvSpPr>
          <p:spPr>
            <a:xfrm>
              <a:off x="8631044" y="1973766"/>
              <a:ext cx="3836019" cy="959005"/>
            </a:xfrm>
            <a:prstGeom prst="rect">
              <a:avLst/>
            </a:prstGeom>
            <a:solidFill>
              <a:srgbClr val="FFFFFF"/>
            </a:solidFill>
            <a:ln w="38100"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pPr marL="0" marR="0" indent="0" algn="l" defTabSz="1625600" rtl="0" fontAlgn="auto" latinLnBrk="0" hangingPunct="0">
                <a:lnSpc>
                  <a:spcPct val="100000"/>
                </a:lnSpc>
                <a:spcBef>
                  <a:spcPts val="0"/>
                </a:spcBef>
                <a:spcAft>
                  <a:spcPts val="0"/>
                </a:spcAft>
                <a:buClrTx/>
                <a:buSzTx/>
                <a:buFontTx/>
                <a:buNone/>
                <a:tabLst/>
              </a:pPr>
              <a:endParaRPr kumimoji="0" lang="en-US" sz="4200" b="0" i="0" u="none" strike="noStrike" cap="none" spc="0" normalizeH="0" baseline="0">
                <a:ln>
                  <a:noFill/>
                </a:ln>
                <a:solidFill>
                  <a:srgbClr val="1F497D"/>
                </a:solidFill>
                <a:effectLst/>
                <a:uFillTx/>
                <a:latin typeface="+mj-lt"/>
                <a:ea typeface="+mj-ea"/>
                <a:cs typeface="+mj-cs"/>
                <a:sym typeface="Verdana"/>
              </a:endParaRPr>
            </a:p>
          </p:txBody>
        </p:sp>
        <p:sp>
          <p:nvSpPr>
            <p:cNvPr id="3" name="Rectangle 2">
              <a:extLst>
                <a:ext uri="{FF2B5EF4-FFF2-40B4-BE49-F238E27FC236}">
                  <a16:creationId xmlns:a16="http://schemas.microsoft.com/office/drawing/2014/main" id="{D14F8D38-4656-4B6A-A92D-22235246F1F1}"/>
                </a:ext>
              </a:extLst>
            </p:cNvPr>
            <p:cNvSpPr/>
            <p:nvPr/>
          </p:nvSpPr>
          <p:spPr>
            <a:xfrm>
              <a:off x="8720254" y="2062976"/>
              <a:ext cx="802887" cy="791736"/>
            </a:xfrm>
            <a:prstGeom prst="rect">
              <a:avLst/>
            </a:prstGeom>
            <a:solidFill>
              <a:srgbClr val="FFC000"/>
            </a:solidFill>
            <a:ln w="38100" cap="flat">
              <a:solidFill>
                <a:srgbClr val="00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pPr marL="0" marR="0" indent="0" algn="l" defTabSz="1625600" rtl="0" fontAlgn="auto" latinLnBrk="0" hangingPunct="0">
                <a:lnSpc>
                  <a:spcPct val="100000"/>
                </a:lnSpc>
                <a:spcBef>
                  <a:spcPts val="0"/>
                </a:spcBef>
                <a:spcAft>
                  <a:spcPts val="0"/>
                </a:spcAft>
                <a:buClrTx/>
                <a:buSzTx/>
                <a:buFontTx/>
                <a:buNone/>
                <a:tabLst/>
              </a:pPr>
              <a:endParaRPr kumimoji="0" lang="en-US" sz="4200" b="0" i="0" u="none" strike="noStrike" cap="none" spc="0" normalizeH="0" baseline="0">
                <a:ln>
                  <a:noFill/>
                </a:ln>
                <a:solidFill>
                  <a:srgbClr val="1F497D"/>
                </a:solidFill>
                <a:effectLst/>
                <a:uFillTx/>
                <a:latin typeface="+mj-lt"/>
                <a:ea typeface="+mj-ea"/>
                <a:cs typeface="+mj-cs"/>
                <a:sym typeface="Verdana"/>
              </a:endParaRPr>
            </a:p>
          </p:txBody>
        </p:sp>
        <p:sp>
          <p:nvSpPr>
            <p:cNvPr id="6" name="Rectangle 5">
              <a:extLst>
                <a:ext uri="{FF2B5EF4-FFF2-40B4-BE49-F238E27FC236}">
                  <a16:creationId xmlns:a16="http://schemas.microsoft.com/office/drawing/2014/main" id="{DD300E12-0599-49E7-AE7D-410D582694AB}"/>
                </a:ext>
              </a:extLst>
            </p:cNvPr>
            <p:cNvSpPr/>
            <p:nvPr/>
          </p:nvSpPr>
          <p:spPr>
            <a:xfrm>
              <a:off x="9612351" y="2062976"/>
              <a:ext cx="802887" cy="791736"/>
            </a:xfrm>
            <a:prstGeom prst="rect">
              <a:avLst/>
            </a:prstGeom>
            <a:solidFill>
              <a:srgbClr val="FFC000"/>
            </a:solidFill>
            <a:ln w="38100" cap="flat">
              <a:solidFill>
                <a:srgbClr val="00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pPr marL="0" marR="0" indent="0" algn="l" defTabSz="1625600" rtl="0" fontAlgn="auto" latinLnBrk="0" hangingPunct="0">
                <a:lnSpc>
                  <a:spcPct val="100000"/>
                </a:lnSpc>
                <a:spcBef>
                  <a:spcPts val="0"/>
                </a:spcBef>
                <a:spcAft>
                  <a:spcPts val="0"/>
                </a:spcAft>
                <a:buClrTx/>
                <a:buSzTx/>
                <a:buFontTx/>
                <a:buNone/>
                <a:tabLst/>
              </a:pPr>
              <a:endParaRPr kumimoji="0" lang="en-US" sz="4200" b="0" i="0" u="none" strike="noStrike" cap="none" spc="0" normalizeH="0" baseline="0">
                <a:ln>
                  <a:noFill/>
                </a:ln>
                <a:solidFill>
                  <a:srgbClr val="1F497D"/>
                </a:solidFill>
                <a:effectLst/>
                <a:uFillTx/>
                <a:latin typeface="+mj-lt"/>
                <a:ea typeface="+mj-ea"/>
                <a:cs typeface="+mj-cs"/>
                <a:sym typeface="Verdana"/>
              </a:endParaRPr>
            </a:p>
          </p:txBody>
        </p:sp>
        <p:sp>
          <p:nvSpPr>
            <p:cNvPr id="7" name="Rectangle 6">
              <a:extLst>
                <a:ext uri="{FF2B5EF4-FFF2-40B4-BE49-F238E27FC236}">
                  <a16:creationId xmlns:a16="http://schemas.microsoft.com/office/drawing/2014/main" id="{9321F2DA-9785-4CFD-8FD4-FE6C99445072}"/>
                </a:ext>
              </a:extLst>
            </p:cNvPr>
            <p:cNvSpPr/>
            <p:nvPr/>
          </p:nvSpPr>
          <p:spPr>
            <a:xfrm>
              <a:off x="10504448" y="2057400"/>
              <a:ext cx="200724" cy="791736"/>
            </a:xfrm>
            <a:prstGeom prst="rect">
              <a:avLst/>
            </a:prstGeom>
            <a:solidFill>
              <a:srgbClr val="FFC000"/>
            </a:solidFill>
            <a:ln w="38100" cap="flat">
              <a:solidFill>
                <a:srgbClr val="00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pPr marL="0" marR="0" indent="0" algn="l" defTabSz="1625600" rtl="0" fontAlgn="auto" latinLnBrk="0" hangingPunct="0">
                <a:lnSpc>
                  <a:spcPct val="100000"/>
                </a:lnSpc>
                <a:spcBef>
                  <a:spcPts val="0"/>
                </a:spcBef>
                <a:spcAft>
                  <a:spcPts val="0"/>
                </a:spcAft>
                <a:buClrTx/>
                <a:buSzTx/>
                <a:buFontTx/>
                <a:buNone/>
                <a:tabLst/>
              </a:pPr>
              <a:endParaRPr kumimoji="0" lang="en-US" sz="4200" b="0" i="0" u="none" strike="noStrike" cap="none" spc="0" normalizeH="0" baseline="0">
                <a:ln>
                  <a:noFill/>
                </a:ln>
                <a:solidFill>
                  <a:srgbClr val="1F497D"/>
                </a:solidFill>
                <a:effectLst/>
                <a:uFillTx/>
                <a:latin typeface="+mj-lt"/>
                <a:ea typeface="+mj-ea"/>
                <a:cs typeface="+mj-cs"/>
                <a:sym typeface="Verdana"/>
              </a:endParaRPr>
            </a:p>
          </p:txBody>
        </p:sp>
        <p:sp>
          <p:nvSpPr>
            <p:cNvPr id="8" name="Rectangle 7">
              <a:extLst>
                <a:ext uri="{FF2B5EF4-FFF2-40B4-BE49-F238E27FC236}">
                  <a16:creationId xmlns:a16="http://schemas.microsoft.com/office/drawing/2014/main" id="{2C748EE3-1EF6-4EF6-830A-E2490B023A58}"/>
                </a:ext>
              </a:extLst>
            </p:cNvPr>
            <p:cNvSpPr/>
            <p:nvPr/>
          </p:nvSpPr>
          <p:spPr>
            <a:xfrm>
              <a:off x="10794382" y="2057400"/>
              <a:ext cx="200724" cy="791736"/>
            </a:xfrm>
            <a:prstGeom prst="rect">
              <a:avLst/>
            </a:prstGeom>
            <a:solidFill>
              <a:srgbClr val="FFC000"/>
            </a:solidFill>
            <a:ln w="38100" cap="flat">
              <a:solidFill>
                <a:srgbClr val="00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pPr marL="0" marR="0" indent="0" algn="l" defTabSz="1625600" rtl="0" fontAlgn="auto" latinLnBrk="0" hangingPunct="0">
                <a:lnSpc>
                  <a:spcPct val="100000"/>
                </a:lnSpc>
                <a:spcBef>
                  <a:spcPts val="0"/>
                </a:spcBef>
                <a:spcAft>
                  <a:spcPts val="0"/>
                </a:spcAft>
                <a:buClrTx/>
                <a:buSzTx/>
                <a:buFontTx/>
                <a:buNone/>
                <a:tabLst/>
              </a:pPr>
              <a:endParaRPr kumimoji="0" lang="en-US" sz="4200" b="0" i="0" u="none" strike="noStrike" cap="none" spc="0" normalizeH="0" baseline="0">
                <a:ln>
                  <a:noFill/>
                </a:ln>
                <a:solidFill>
                  <a:srgbClr val="1F497D"/>
                </a:solidFill>
                <a:effectLst/>
                <a:uFillTx/>
                <a:latin typeface="+mj-lt"/>
                <a:ea typeface="+mj-ea"/>
                <a:cs typeface="+mj-cs"/>
                <a:sym typeface="Verdana"/>
              </a:endParaRPr>
            </a:p>
          </p:txBody>
        </p:sp>
        <p:sp>
          <p:nvSpPr>
            <p:cNvPr id="9" name="Rectangle 8">
              <a:extLst>
                <a:ext uri="{FF2B5EF4-FFF2-40B4-BE49-F238E27FC236}">
                  <a16:creationId xmlns:a16="http://schemas.microsoft.com/office/drawing/2014/main" id="{3C0FC4BD-C9AD-47A4-813F-C65CF4C73F04}"/>
                </a:ext>
              </a:extLst>
            </p:cNvPr>
            <p:cNvSpPr/>
            <p:nvPr/>
          </p:nvSpPr>
          <p:spPr>
            <a:xfrm>
              <a:off x="11084316" y="2059052"/>
              <a:ext cx="200724" cy="791736"/>
            </a:xfrm>
            <a:prstGeom prst="rect">
              <a:avLst/>
            </a:prstGeom>
            <a:solidFill>
              <a:srgbClr val="FFC000"/>
            </a:solidFill>
            <a:ln w="38100" cap="flat">
              <a:solidFill>
                <a:srgbClr val="00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pPr marL="0" marR="0" indent="0" algn="l" defTabSz="1625600" rtl="0" fontAlgn="auto" latinLnBrk="0" hangingPunct="0">
                <a:lnSpc>
                  <a:spcPct val="100000"/>
                </a:lnSpc>
                <a:spcBef>
                  <a:spcPts val="0"/>
                </a:spcBef>
                <a:spcAft>
                  <a:spcPts val="0"/>
                </a:spcAft>
                <a:buClrTx/>
                <a:buSzTx/>
                <a:buFontTx/>
                <a:buNone/>
                <a:tabLst/>
              </a:pPr>
              <a:endParaRPr kumimoji="0" lang="en-US" sz="4200" b="0" i="0" u="none" strike="noStrike" cap="none" spc="0" normalizeH="0" baseline="0">
                <a:ln>
                  <a:noFill/>
                </a:ln>
                <a:solidFill>
                  <a:srgbClr val="1F497D"/>
                </a:solidFill>
                <a:effectLst/>
                <a:uFillTx/>
                <a:latin typeface="+mj-lt"/>
                <a:ea typeface="+mj-ea"/>
                <a:cs typeface="+mj-cs"/>
                <a:sym typeface="Verdana"/>
              </a:endParaRPr>
            </a:p>
          </p:txBody>
        </p:sp>
      </p:grpSp>
    </p:spTree>
    <p:extLst>
      <p:ext uri="{BB962C8B-B14F-4D97-AF65-F5344CB8AC3E}">
        <p14:creationId xmlns:p14="http://schemas.microsoft.com/office/powerpoint/2010/main" val="84089354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err="1"/>
              <a:t>Suballocation</a:t>
            </a:r>
            <a:endParaRPr dirty="0"/>
          </a:p>
        </p:txBody>
      </p:sp>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a:buNone/>
            </a:pPr>
            <a:r>
              <a:rPr lang="en-US" dirty="0"/>
              <a:t>Allocate bigger blocks and sub-allocate ranges for your resources (DX12: </a:t>
            </a:r>
            <a:r>
              <a:rPr lang="en-US" dirty="0" err="1"/>
              <a:t>CreatePlacedResource</a:t>
            </a:r>
            <a:r>
              <a:rPr lang="en-US" dirty="0"/>
              <a:t>).</a:t>
            </a:r>
          </a:p>
          <a:p>
            <a:pPr marL="685800" indent="-685800"/>
            <a:r>
              <a:rPr lang="en-US" dirty="0"/>
              <a:t>256 </a:t>
            </a:r>
            <a:r>
              <a:rPr lang="en-US" dirty="0" err="1"/>
              <a:t>MiB</a:t>
            </a:r>
            <a:r>
              <a:rPr lang="en-US" dirty="0"/>
              <a:t> is good default block size.</a:t>
            </a:r>
          </a:p>
          <a:p>
            <a:pPr marL="685800" indent="-685800"/>
            <a:r>
              <a:rPr lang="en-US" dirty="0"/>
              <a:t>For heaps &lt;= 1 </a:t>
            </a:r>
            <a:r>
              <a:rPr lang="en-US" dirty="0" err="1"/>
              <a:t>GiB</a:t>
            </a:r>
            <a:r>
              <a:rPr lang="en-US" dirty="0"/>
              <a:t> use smaller blocks</a:t>
            </a:r>
            <a:br>
              <a:rPr lang="en-US" dirty="0"/>
            </a:br>
            <a:r>
              <a:rPr lang="en-US" dirty="0"/>
              <a:t>(e.g. heap size / 8).</a:t>
            </a:r>
          </a:p>
          <a:p>
            <a:pPr marL="685800" indent="-685800"/>
            <a:endParaRPr lang="en-US" dirty="0"/>
          </a:p>
        </p:txBody>
      </p:sp>
      <p:grpSp>
        <p:nvGrpSpPr>
          <p:cNvPr id="4" name="Group 3">
            <a:extLst>
              <a:ext uri="{FF2B5EF4-FFF2-40B4-BE49-F238E27FC236}">
                <a16:creationId xmlns:a16="http://schemas.microsoft.com/office/drawing/2014/main" id="{72AB58F2-D15E-4FF5-8EB3-F7D6CE9F53A1}"/>
              </a:ext>
            </a:extLst>
          </p:cNvPr>
          <p:cNvGrpSpPr/>
          <p:nvPr/>
        </p:nvGrpSpPr>
        <p:grpSpPr>
          <a:xfrm>
            <a:off x="11471714" y="1941964"/>
            <a:ext cx="3836019" cy="959005"/>
            <a:chOff x="8631044" y="1973766"/>
            <a:chExt cx="3836019" cy="959005"/>
          </a:xfrm>
        </p:grpSpPr>
        <p:sp>
          <p:nvSpPr>
            <p:cNvPr id="5" name="Rectangle 4">
              <a:extLst>
                <a:ext uri="{FF2B5EF4-FFF2-40B4-BE49-F238E27FC236}">
                  <a16:creationId xmlns:a16="http://schemas.microsoft.com/office/drawing/2014/main" id="{B96FF895-7962-4815-B1CC-CC6CD733B68F}"/>
                </a:ext>
              </a:extLst>
            </p:cNvPr>
            <p:cNvSpPr/>
            <p:nvPr/>
          </p:nvSpPr>
          <p:spPr>
            <a:xfrm>
              <a:off x="8631044" y="1973766"/>
              <a:ext cx="3836019" cy="959005"/>
            </a:xfrm>
            <a:prstGeom prst="rect">
              <a:avLst/>
            </a:prstGeom>
            <a:solidFill>
              <a:srgbClr val="FFFFFF"/>
            </a:solidFill>
            <a:ln w="38100"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pPr marL="0" marR="0" indent="0" algn="l" defTabSz="1625600" rtl="0" fontAlgn="auto" latinLnBrk="0" hangingPunct="0">
                <a:lnSpc>
                  <a:spcPct val="100000"/>
                </a:lnSpc>
                <a:spcBef>
                  <a:spcPts val="0"/>
                </a:spcBef>
                <a:spcAft>
                  <a:spcPts val="0"/>
                </a:spcAft>
                <a:buClrTx/>
                <a:buSzTx/>
                <a:buFontTx/>
                <a:buNone/>
                <a:tabLst/>
              </a:pPr>
              <a:endParaRPr kumimoji="0" lang="en-US" sz="4200" b="0" i="0" u="none" strike="noStrike" cap="none" spc="0" normalizeH="0" baseline="0">
                <a:ln>
                  <a:noFill/>
                </a:ln>
                <a:solidFill>
                  <a:srgbClr val="1F497D"/>
                </a:solidFill>
                <a:effectLst/>
                <a:uFillTx/>
                <a:latin typeface="+mj-lt"/>
                <a:ea typeface="+mj-ea"/>
                <a:cs typeface="+mj-cs"/>
                <a:sym typeface="Verdana"/>
              </a:endParaRPr>
            </a:p>
          </p:txBody>
        </p:sp>
        <p:sp>
          <p:nvSpPr>
            <p:cNvPr id="6" name="Rectangle 5">
              <a:extLst>
                <a:ext uri="{FF2B5EF4-FFF2-40B4-BE49-F238E27FC236}">
                  <a16:creationId xmlns:a16="http://schemas.microsoft.com/office/drawing/2014/main" id="{3B9E81F2-8DC4-4DE5-B4C9-E721B7EED139}"/>
                </a:ext>
              </a:extLst>
            </p:cNvPr>
            <p:cNvSpPr/>
            <p:nvPr/>
          </p:nvSpPr>
          <p:spPr>
            <a:xfrm>
              <a:off x="8720254" y="2062976"/>
              <a:ext cx="802887" cy="791736"/>
            </a:xfrm>
            <a:prstGeom prst="rect">
              <a:avLst/>
            </a:prstGeom>
            <a:solidFill>
              <a:srgbClr val="FFC000"/>
            </a:solidFill>
            <a:ln w="38100" cap="flat">
              <a:solidFill>
                <a:srgbClr val="00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pPr marL="0" marR="0" indent="0" algn="l" defTabSz="1625600" rtl="0" fontAlgn="auto" latinLnBrk="0" hangingPunct="0">
                <a:lnSpc>
                  <a:spcPct val="100000"/>
                </a:lnSpc>
                <a:spcBef>
                  <a:spcPts val="0"/>
                </a:spcBef>
                <a:spcAft>
                  <a:spcPts val="0"/>
                </a:spcAft>
                <a:buClrTx/>
                <a:buSzTx/>
                <a:buFontTx/>
                <a:buNone/>
                <a:tabLst/>
              </a:pPr>
              <a:endParaRPr kumimoji="0" lang="en-US" sz="4200" b="0" i="0" u="none" strike="noStrike" cap="none" spc="0" normalizeH="0" baseline="0">
                <a:ln>
                  <a:noFill/>
                </a:ln>
                <a:solidFill>
                  <a:srgbClr val="1F497D"/>
                </a:solidFill>
                <a:effectLst/>
                <a:uFillTx/>
                <a:latin typeface="+mj-lt"/>
                <a:ea typeface="+mj-ea"/>
                <a:cs typeface="+mj-cs"/>
                <a:sym typeface="Verdana"/>
              </a:endParaRPr>
            </a:p>
          </p:txBody>
        </p:sp>
        <p:sp>
          <p:nvSpPr>
            <p:cNvPr id="7" name="Rectangle 6">
              <a:extLst>
                <a:ext uri="{FF2B5EF4-FFF2-40B4-BE49-F238E27FC236}">
                  <a16:creationId xmlns:a16="http://schemas.microsoft.com/office/drawing/2014/main" id="{F80DD222-95FC-46F1-A564-B74239A8534C}"/>
                </a:ext>
              </a:extLst>
            </p:cNvPr>
            <p:cNvSpPr/>
            <p:nvPr/>
          </p:nvSpPr>
          <p:spPr>
            <a:xfrm>
              <a:off x="9612351" y="2062976"/>
              <a:ext cx="802887" cy="791736"/>
            </a:xfrm>
            <a:prstGeom prst="rect">
              <a:avLst/>
            </a:prstGeom>
            <a:solidFill>
              <a:srgbClr val="FFC000"/>
            </a:solidFill>
            <a:ln w="38100" cap="flat">
              <a:solidFill>
                <a:srgbClr val="00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pPr marL="0" marR="0" indent="0" algn="l" defTabSz="1625600" rtl="0" fontAlgn="auto" latinLnBrk="0" hangingPunct="0">
                <a:lnSpc>
                  <a:spcPct val="100000"/>
                </a:lnSpc>
                <a:spcBef>
                  <a:spcPts val="0"/>
                </a:spcBef>
                <a:spcAft>
                  <a:spcPts val="0"/>
                </a:spcAft>
                <a:buClrTx/>
                <a:buSzTx/>
                <a:buFontTx/>
                <a:buNone/>
                <a:tabLst/>
              </a:pPr>
              <a:endParaRPr kumimoji="0" lang="en-US" sz="4200" b="0" i="0" u="none" strike="noStrike" cap="none" spc="0" normalizeH="0" baseline="0">
                <a:ln>
                  <a:noFill/>
                </a:ln>
                <a:solidFill>
                  <a:srgbClr val="1F497D"/>
                </a:solidFill>
                <a:effectLst/>
                <a:uFillTx/>
                <a:latin typeface="+mj-lt"/>
                <a:ea typeface="+mj-ea"/>
                <a:cs typeface="+mj-cs"/>
                <a:sym typeface="Verdana"/>
              </a:endParaRPr>
            </a:p>
          </p:txBody>
        </p:sp>
        <p:sp>
          <p:nvSpPr>
            <p:cNvPr id="8" name="Rectangle 7">
              <a:extLst>
                <a:ext uri="{FF2B5EF4-FFF2-40B4-BE49-F238E27FC236}">
                  <a16:creationId xmlns:a16="http://schemas.microsoft.com/office/drawing/2014/main" id="{00DBF0E6-5AC8-4900-BB6D-EA43BA633924}"/>
                </a:ext>
              </a:extLst>
            </p:cNvPr>
            <p:cNvSpPr/>
            <p:nvPr/>
          </p:nvSpPr>
          <p:spPr>
            <a:xfrm>
              <a:off x="10504448" y="2057400"/>
              <a:ext cx="200724" cy="791736"/>
            </a:xfrm>
            <a:prstGeom prst="rect">
              <a:avLst/>
            </a:prstGeom>
            <a:solidFill>
              <a:srgbClr val="FFC000"/>
            </a:solidFill>
            <a:ln w="38100" cap="flat">
              <a:solidFill>
                <a:srgbClr val="00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pPr marL="0" marR="0" indent="0" algn="l" defTabSz="1625600" rtl="0" fontAlgn="auto" latinLnBrk="0" hangingPunct="0">
                <a:lnSpc>
                  <a:spcPct val="100000"/>
                </a:lnSpc>
                <a:spcBef>
                  <a:spcPts val="0"/>
                </a:spcBef>
                <a:spcAft>
                  <a:spcPts val="0"/>
                </a:spcAft>
                <a:buClrTx/>
                <a:buSzTx/>
                <a:buFontTx/>
                <a:buNone/>
                <a:tabLst/>
              </a:pPr>
              <a:endParaRPr kumimoji="0" lang="en-US" sz="4200" b="0" i="0" u="none" strike="noStrike" cap="none" spc="0" normalizeH="0" baseline="0">
                <a:ln>
                  <a:noFill/>
                </a:ln>
                <a:solidFill>
                  <a:srgbClr val="1F497D"/>
                </a:solidFill>
                <a:effectLst/>
                <a:uFillTx/>
                <a:latin typeface="+mj-lt"/>
                <a:ea typeface="+mj-ea"/>
                <a:cs typeface="+mj-cs"/>
                <a:sym typeface="Verdana"/>
              </a:endParaRPr>
            </a:p>
          </p:txBody>
        </p:sp>
        <p:sp>
          <p:nvSpPr>
            <p:cNvPr id="9" name="Rectangle 8">
              <a:extLst>
                <a:ext uri="{FF2B5EF4-FFF2-40B4-BE49-F238E27FC236}">
                  <a16:creationId xmlns:a16="http://schemas.microsoft.com/office/drawing/2014/main" id="{24404977-1F33-40A3-8244-827A5F6FF835}"/>
                </a:ext>
              </a:extLst>
            </p:cNvPr>
            <p:cNvSpPr/>
            <p:nvPr/>
          </p:nvSpPr>
          <p:spPr>
            <a:xfrm>
              <a:off x="10794382" y="2057400"/>
              <a:ext cx="200724" cy="791736"/>
            </a:xfrm>
            <a:prstGeom prst="rect">
              <a:avLst/>
            </a:prstGeom>
            <a:solidFill>
              <a:srgbClr val="FFC000"/>
            </a:solidFill>
            <a:ln w="38100" cap="flat">
              <a:solidFill>
                <a:srgbClr val="00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pPr marL="0" marR="0" indent="0" algn="l" defTabSz="1625600" rtl="0" fontAlgn="auto" latinLnBrk="0" hangingPunct="0">
                <a:lnSpc>
                  <a:spcPct val="100000"/>
                </a:lnSpc>
                <a:spcBef>
                  <a:spcPts val="0"/>
                </a:spcBef>
                <a:spcAft>
                  <a:spcPts val="0"/>
                </a:spcAft>
                <a:buClrTx/>
                <a:buSzTx/>
                <a:buFontTx/>
                <a:buNone/>
                <a:tabLst/>
              </a:pPr>
              <a:endParaRPr kumimoji="0" lang="en-US" sz="4200" b="0" i="0" u="none" strike="noStrike" cap="none" spc="0" normalizeH="0" baseline="0">
                <a:ln>
                  <a:noFill/>
                </a:ln>
                <a:solidFill>
                  <a:srgbClr val="1F497D"/>
                </a:solidFill>
                <a:effectLst/>
                <a:uFillTx/>
                <a:latin typeface="+mj-lt"/>
                <a:ea typeface="+mj-ea"/>
                <a:cs typeface="+mj-cs"/>
                <a:sym typeface="Verdana"/>
              </a:endParaRPr>
            </a:p>
          </p:txBody>
        </p:sp>
        <p:sp>
          <p:nvSpPr>
            <p:cNvPr id="10" name="Rectangle 9">
              <a:extLst>
                <a:ext uri="{FF2B5EF4-FFF2-40B4-BE49-F238E27FC236}">
                  <a16:creationId xmlns:a16="http://schemas.microsoft.com/office/drawing/2014/main" id="{E73FCC50-6DF6-44DE-BF62-47BD0F661F11}"/>
                </a:ext>
              </a:extLst>
            </p:cNvPr>
            <p:cNvSpPr/>
            <p:nvPr/>
          </p:nvSpPr>
          <p:spPr>
            <a:xfrm>
              <a:off x="11084316" y="2059052"/>
              <a:ext cx="200724" cy="791736"/>
            </a:xfrm>
            <a:prstGeom prst="rect">
              <a:avLst/>
            </a:prstGeom>
            <a:solidFill>
              <a:srgbClr val="FFC000"/>
            </a:solidFill>
            <a:ln w="38100" cap="flat">
              <a:solidFill>
                <a:srgbClr val="00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pPr marL="0" marR="0" indent="0" algn="l" defTabSz="1625600" rtl="0" fontAlgn="auto" latinLnBrk="0" hangingPunct="0">
                <a:lnSpc>
                  <a:spcPct val="100000"/>
                </a:lnSpc>
                <a:spcBef>
                  <a:spcPts val="0"/>
                </a:spcBef>
                <a:spcAft>
                  <a:spcPts val="0"/>
                </a:spcAft>
                <a:buClrTx/>
                <a:buSzTx/>
                <a:buFontTx/>
                <a:buNone/>
                <a:tabLst/>
              </a:pPr>
              <a:endParaRPr kumimoji="0" lang="en-US" sz="4200" b="0" i="0" u="none" strike="noStrike" cap="none" spc="0" normalizeH="0" baseline="0">
                <a:ln>
                  <a:noFill/>
                </a:ln>
                <a:solidFill>
                  <a:srgbClr val="1F497D"/>
                </a:solidFill>
                <a:effectLst/>
                <a:uFillTx/>
                <a:latin typeface="+mj-lt"/>
                <a:ea typeface="+mj-ea"/>
                <a:cs typeface="+mj-cs"/>
                <a:sym typeface="Verdana"/>
              </a:endParaRPr>
            </a:p>
          </p:txBody>
        </p:sp>
      </p:grpSp>
    </p:spTree>
    <p:extLst>
      <p:ext uri="{BB962C8B-B14F-4D97-AF65-F5344CB8AC3E}">
        <p14:creationId xmlns:p14="http://schemas.microsoft.com/office/powerpoint/2010/main" val="43838049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t>Over-commitment</a:t>
            </a:r>
            <a:endParaRPr dirty="0"/>
          </a:p>
        </p:txBody>
      </p:sp>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fontScale="77500" lnSpcReduction="20000"/>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a:buNone/>
            </a:pPr>
            <a:r>
              <a:rPr lang="en-US" dirty="0"/>
              <a:t>What happens when you exceed the maximum amount of physical video memory?</a:t>
            </a:r>
          </a:p>
          <a:p>
            <a:pPr marL="685800" indent="-685800"/>
            <a:r>
              <a:rPr lang="en-US" dirty="0"/>
              <a:t>It depends on the driver.</a:t>
            </a:r>
          </a:p>
          <a:p>
            <a:pPr marL="1643062" lvl="1" indent="-685800"/>
            <a:r>
              <a:rPr lang="en-US" dirty="0"/>
              <a:t>Allocation may fail (VK_ERROR_OUT_OF_DEVICE_MEMORY).</a:t>
            </a:r>
          </a:p>
          <a:p>
            <a:pPr marL="1643062" lvl="1" indent="-685800"/>
            <a:r>
              <a:rPr lang="en-US" dirty="0"/>
              <a:t>Allocation may succeed (VK_SUCCESS).</a:t>
            </a:r>
            <a:br>
              <a:rPr lang="en-US" dirty="0"/>
            </a:br>
            <a:r>
              <a:rPr lang="en-US" dirty="0"/>
              <a:t>Some blocks are silently migrated to system memory.</a:t>
            </a:r>
          </a:p>
          <a:p>
            <a:pPr marL="685800" indent="-685800"/>
            <a:r>
              <a:rPr lang="en-US" dirty="0"/>
              <a:t>Blocks may be migrated to system memory anyway.</a:t>
            </a:r>
          </a:p>
          <a:p>
            <a:pPr marL="1643062" lvl="1" indent="-685800"/>
            <a:r>
              <a:rPr lang="en-US" dirty="0"/>
              <a:t>You are not alone – other applications can use video memory.</a:t>
            </a:r>
          </a:p>
          <a:p>
            <a:pPr marL="1643062" lvl="1" indent="-685800"/>
            <a:r>
              <a:rPr lang="en-US" dirty="0"/>
              <a:t>Using blocks migrated to system memory on GPU degrades performance.</a:t>
            </a:r>
          </a:p>
          <a:p>
            <a:pPr marL="1643062" lvl="1" indent="-685800"/>
            <a:endParaRPr lang="en-US" dirty="0"/>
          </a:p>
        </p:txBody>
      </p:sp>
    </p:spTree>
    <p:extLst>
      <p:ext uri="{BB962C8B-B14F-4D97-AF65-F5344CB8AC3E}">
        <p14:creationId xmlns:p14="http://schemas.microsoft.com/office/powerpoint/2010/main" val="198543643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t>Over-commitment – Vulkan</a:t>
            </a:r>
            <a:r>
              <a:rPr lang="en-US" dirty="0">
                <a:latin typeface="Arial"/>
                <a:ea typeface="Arial"/>
                <a:cs typeface="Arial"/>
                <a:sym typeface="Arial"/>
              </a:rPr>
              <a:t>™</a:t>
            </a:r>
            <a:endParaRPr dirty="0"/>
          </a:p>
        </p:txBody>
      </p:sp>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marL="685800" indent="-685800"/>
            <a:r>
              <a:rPr lang="en-US" sz="4000" dirty="0"/>
              <a:t>Size of memory heap: </a:t>
            </a:r>
            <a:r>
              <a:rPr lang="en-US" sz="3600" dirty="0" err="1"/>
              <a:t>VkMemoryHeap</a:t>
            </a:r>
            <a:r>
              <a:rPr lang="en-US" sz="3600" dirty="0"/>
              <a:t>::size.</a:t>
            </a:r>
          </a:p>
          <a:p>
            <a:pPr marL="685800" indent="-685800"/>
            <a:r>
              <a:rPr lang="en-US" sz="4000" dirty="0"/>
              <a:t>No known way to manually control residency of memory blocks.</a:t>
            </a:r>
          </a:p>
          <a:p>
            <a:pPr marL="685800" indent="-685800"/>
            <a:r>
              <a:rPr lang="en-US" sz="4000" dirty="0"/>
              <a:t>No known way to query amount of used or available free memory.</a:t>
            </a:r>
          </a:p>
          <a:p>
            <a:pPr lvl="1" indent="0">
              <a:buNone/>
            </a:pPr>
            <a:r>
              <a:rPr lang="en-US" sz="3600" dirty="0"/>
              <a:t>You need to estimate.</a:t>
            </a:r>
          </a:p>
          <a:p>
            <a:pPr marL="685800" indent="-685800"/>
            <a:endParaRPr lang="en-US" sz="4000" dirty="0"/>
          </a:p>
          <a:p>
            <a:pPr marL="1643062" lvl="1" indent="-685800"/>
            <a:endParaRPr lang="en-US" sz="3600" dirty="0"/>
          </a:p>
        </p:txBody>
      </p:sp>
    </p:spTree>
    <p:extLst>
      <p:ext uri="{BB962C8B-B14F-4D97-AF65-F5344CB8AC3E}">
        <p14:creationId xmlns:p14="http://schemas.microsoft.com/office/powerpoint/2010/main" val="208256776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t>Over-commitment – Vulkan</a:t>
            </a:r>
            <a:r>
              <a:rPr lang="en-US" dirty="0">
                <a:latin typeface="Arial"/>
                <a:ea typeface="Arial"/>
                <a:cs typeface="Arial"/>
                <a:sym typeface="Arial"/>
              </a:rPr>
              <a:t>™</a:t>
            </a:r>
            <a:endParaRPr dirty="0"/>
          </a:p>
        </p:txBody>
      </p:sp>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marL="685800" indent="-685800"/>
            <a:r>
              <a:rPr lang="en-US" dirty="0"/>
              <a:t>Sum up the size of your </a:t>
            </a:r>
            <a:r>
              <a:rPr lang="en-US" dirty="0" err="1"/>
              <a:t>VkDeviceMemory</a:t>
            </a:r>
            <a:r>
              <a:rPr lang="en-US" dirty="0"/>
              <a:t> blocks.</a:t>
            </a:r>
          </a:p>
          <a:p>
            <a:pPr marL="685800" indent="-685800"/>
            <a:r>
              <a:rPr lang="en-US" dirty="0"/>
              <a:t>Remember about implicit resources that also occupy memory.</a:t>
            </a:r>
          </a:p>
          <a:p>
            <a:pPr marL="685800" indent="-685800"/>
            <a:r>
              <a:rPr lang="en-US" dirty="0"/>
              <a:t>Leave some margin free (e.g.</a:t>
            </a:r>
            <a:br>
              <a:rPr lang="en-US" dirty="0"/>
            </a:br>
            <a:r>
              <a:rPr lang="en-US" dirty="0"/>
              <a:t>20% of DEVICE_LOCAL,</a:t>
            </a:r>
            <a:br>
              <a:rPr lang="en-US" dirty="0"/>
            </a:br>
            <a:r>
              <a:rPr lang="en-US" dirty="0"/>
              <a:t>33% of DEVICE_LOCAL + HOST_VISIBLE).</a:t>
            </a:r>
          </a:p>
          <a:p>
            <a:pPr marL="685800" indent="-685800"/>
            <a:endParaRPr lang="en-US" dirty="0"/>
          </a:p>
          <a:p>
            <a:pPr marL="1643062" lvl="1" indent="-685800"/>
            <a:endParaRPr lang="en-US" dirty="0"/>
          </a:p>
          <a:p>
            <a:pPr marL="1643062" lvl="1" indent="-685800"/>
            <a:endParaRPr lang="en-US" dirty="0"/>
          </a:p>
        </p:txBody>
      </p:sp>
    </p:spTree>
    <p:extLst>
      <p:ext uri="{BB962C8B-B14F-4D97-AF65-F5344CB8AC3E}">
        <p14:creationId xmlns:p14="http://schemas.microsoft.com/office/powerpoint/2010/main" val="88257121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t>Over-commitment – DX12</a:t>
            </a:r>
            <a:endParaRPr dirty="0"/>
          </a:p>
        </p:txBody>
      </p:sp>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fontScale="92500"/>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marL="685800" indent="-685800"/>
            <a:r>
              <a:rPr lang="en-US" dirty="0"/>
              <a:t>Size of memory types: </a:t>
            </a:r>
          </a:p>
          <a:p>
            <a:pPr lvl="1" indent="0">
              <a:buNone/>
            </a:pPr>
            <a:r>
              <a:rPr lang="en-US" dirty="0"/>
              <a:t>DXGI_ADAPTER_DESC</a:t>
            </a:r>
          </a:p>
          <a:p>
            <a:pPr marL="685800" indent="-685800"/>
            <a:r>
              <a:rPr lang="en-US" dirty="0"/>
              <a:t>Current usage and available budget for your program:</a:t>
            </a:r>
          </a:p>
          <a:p>
            <a:pPr lvl="1" indent="0">
              <a:buNone/>
            </a:pPr>
            <a:r>
              <a:rPr lang="en-US" dirty="0"/>
              <a:t>DXGI_QUERY_VIDEO_MEMORY_INFO</a:t>
            </a:r>
          </a:p>
          <a:p>
            <a:pPr marL="685800" indent="-685800"/>
            <a:r>
              <a:rPr lang="en-US" dirty="0"/>
              <a:t>You can register for notifications:</a:t>
            </a:r>
          </a:p>
          <a:p>
            <a:pPr lvl="1" indent="0">
              <a:buNone/>
            </a:pPr>
            <a:r>
              <a:rPr lang="en-US" dirty="0"/>
              <a:t>IDXGIAdapter3::</a:t>
            </a:r>
            <a:r>
              <a:rPr lang="en-US" dirty="0" err="1"/>
              <a:t>RegisterVideoMemoryBudgetChangeNotificationEvent</a:t>
            </a:r>
            <a:endParaRPr lang="en-US" dirty="0"/>
          </a:p>
          <a:p>
            <a:pPr marL="685800" indent="-685800"/>
            <a:endParaRPr lang="en-US" dirty="0"/>
          </a:p>
          <a:p>
            <a:pPr marL="1643062" lvl="1" indent="-685800"/>
            <a:endParaRPr lang="en-US" dirty="0"/>
          </a:p>
        </p:txBody>
      </p:sp>
    </p:spTree>
    <p:extLst>
      <p:ext uri="{BB962C8B-B14F-4D97-AF65-F5344CB8AC3E}">
        <p14:creationId xmlns:p14="http://schemas.microsoft.com/office/powerpoint/2010/main" val="3150665498"/>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t>Over-commitment – DX12</a:t>
            </a:r>
            <a:endParaRPr dirty="0"/>
          </a:p>
        </p:txBody>
      </p:sp>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fontScale="85000" lnSpcReduction="10000"/>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marL="685800" indent="-685800"/>
            <a:r>
              <a:rPr lang="en-US" dirty="0"/>
              <a:t>You can page allocated blocks (heaps) in and out of video memory:</a:t>
            </a:r>
          </a:p>
          <a:p>
            <a:pPr lvl="1" indent="0">
              <a:buNone/>
            </a:pPr>
            <a:r>
              <a:rPr lang="en-US" dirty="0"/>
              <a:t>ID3D12Device::Evict, </a:t>
            </a:r>
            <a:r>
              <a:rPr lang="en-US" dirty="0" err="1"/>
              <a:t>MakeResident</a:t>
            </a:r>
            <a:r>
              <a:rPr lang="en-US" dirty="0"/>
              <a:t>, ID3D12Device3::</a:t>
            </a:r>
            <a:r>
              <a:rPr lang="en-US" dirty="0" err="1"/>
              <a:t>EnqueueMakeResident</a:t>
            </a:r>
            <a:endParaRPr lang="en-US" dirty="0"/>
          </a:p>
          <a:p>
            <a:pPr marL="685800" indent="-685800"/>
            <a:r>
              <a:rPr lang="en-US" dirty="0"/>
              <a:t>You can set residency priorities to resources:</a:t>
            </a:r>
          </a:p>
          <a:p>
            <a:pPr lvl="1" indent="0">
              <a:buNone/>
            </a:pPr>
            <a:r>
              <a:rPr lang="en-US" dirty="0"/>
              <a:t>ID3D12Device1::</a:t>
            </a:r>
            <a:r>
              <a:rPr lang="en-US" dirty="0" err="1"/>
              <a:t>SetResidencyPriority</a:t>
            </a:r>
            <a:endParaRPr lang="en-US" dirty="0"/>
          </a:p>
          <a:p>
            <a:pPr marL="685800" indent="-685800"/>
            <a:r>
              <a:rPr lang="en-US" dirty="0"/>
              <a:t>You can inform DX12 about minimum required memory:</a:t>
            </a:r>
          </a:p>
          <a:p>
            <a:pPr lvl="1" indent="0">
              <a:buNone/>
            </a:pPr>
            <a:r>
              <a:rPr lang="en-US" dirty="0"/>
              <a:t>IDXGIAdapter3::</a:t>
            </a:r>
            <a:r>
              <a:rPr lang="en-US" dirty="0" err="1"/>
              <a:t>SetVideoMemoryReservation</a:t>
            </a:r>
            <a:endParaRPr lang="en-US" dirty="0"/>
          </a:p>
          <a:p>
            <a:pPr marL="685800" indent="-685800"/>
            <a:endParaRPr lang="en-US" dirty="0"/>
          </a:p>
          <a:p>
            <a:pPr marL="1643062" lvl="1" indent="-685800"/>
            <a:endParaRPr lang="en-US" dirty="0"/>
          </a:p>
        </p:txBody>
      </p:sp>
    </p:spTree>
    <p:extLst>
      <p:ext uri="{BB962C8B-B14F-4D97-AF65-F5344CB8AC3E}">
        <p14:creationId xmlns:p14="http://schemas.microsoft.com/office/powerpoint/2010/main" val="63547343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t>Mapping</a:t>
            </a:r>
            <a:endParaRPr dirty="0"/>
          </a:p>
        </p:txBody>
      </p:sp>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fontScale="77500" lnSpcReduction="20000"/>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marL="685800" indent="-685800"/>
            <a:r>
              <a:rPr lang="en-US" sz="5100" dirty="0"/>
              <a:t>Having entire memory block persistently mapped is generally OK.</a:t>
            </a:r>
          </a:p>
          <a:p>
            <a:pPr lvl="1" indent="0">
              <a:buNone/>
            </a:pPr>
            <a:r>
              <a:rPr lang="en-US" sz="4600" dirty="0"/>
              <a:t>You don’t need to </a:t>
            </a:r>
            <a:r>
              <a:rPr lang="en-US" sz="4600" dirty="0" err="1"/>
              <a:t>unmap</a:t>
            </a:r>
            <a:r>
              <a:rPr lang="en-US" sz="4600" dirty="0"/>
              <a:t> before using on GPU.</a:t>
            </a:r>
          </a:p>
          <a:p>
            <a:pPr marL="685800" indent="-685800"/>
            <a:r>
              <a:rPr lang="en-US" sz="5100" dirty="0"/>
              <a:t>Exceptions:</a:t>
            </a:r>
          </a:p>
          <a:p>
            <a:pPr marL="1643062" lvl="1" indent="-685800"/>
            <a:r>
              <a:rPr lang="en-US" sz="4600" b="1" dirty="0"/>
              <a:t>Vulkan</a:t>
            </a:r>
            <a:r>
              <a:rPr lang="en-US" sz="4800" b="1" dirty="0"/>
              <a:t>™</a:t>
            </a:r>
            <a:r>
              <a:rPr lang="en-US" sz="4600" b="1" dirty="0"/>
              <a:t>, AMD, Windows</a:t>
            </a:r>
            <a:r>
              <a:rPr lang="en-US" sz="4800" b="1" baseline="30000" dirty="0"/>
              <a:t>®</a:t>
            </a:r>
            <a:r>
              <a:rPr lang="en-US" sz="4600" b="1" dirty="0"/>
              <a:t> version &lt; 10: </a:t>
            </a:r>
            <a:r>
              <a:rPr lang="en-US" sz="4600" dirty="0"/>
              <a:t>Blocks of DEVICE_LOCAL + HOST_VISIBLE memory that stay mapped for the time of any call to Submit or Present are migrated to system memory.</a:t>
            </a:r>
          </a:p>
          <a:p>
            <a:pPr marL="1643062" lvl="1" indent="-685800"/>
            <a:r>
              <a:rPr lang="en-US" sz="4600" dirty="0"/>
              <a:t>Keeping many large memory blocks mapped may impact stability or performance of </a:t>
            </a:r>
            <a:r>
              <a:rPr lang="en-US" sz="4600" b="1" dirty="0"/>
              <a:t>debugging tools</a:t>
            </a:r>
            <a:r>
              <a:rPr lang="en-US" sz="4600" dirty="0"/>
              <a:t>.</a:t>
            </a:r>
          </a:p>
          <a:p>
            <a:pPr marL="1643062" lvl="1" indent="-685800"/>
            <a:endParaRPr lang="en-US" dirty="0"/>
          </a:p>
        </p:txBody>
      </p:sp>
      <p:sp>
        <p:nvSpPr>
          <p:cNvPr id="4" name="TextBox 3">
            <a:extLst>
              <a:ext uri="{FF2B5EF4-FFF2-40B4-BE49-F238E27FC236}">
                <a16:creationId xmlns:a16="http://schemas.microsoft.com/office/drawing/2014/main" id="{7F72B335-FA77-4B1D-A332-48EDCA1BCC66}"/>
              </a:ext>
            </a:extLst>
          </p:cNvPr>
          <p:cNvSpPr txBox="1"/>
          <p:nvPr/>
        </p:nvSpPr>
        <p:spPr>
          <a:xfrm>
            <a:off x="12854465" y="2093173"/>
            <a:ext cx="2453268" cy="656588"/>
          </a:xfrm>
          <a:prstGeom prst="rect">
            <a:avLst/>
          </a:prstGeom>
          <a:noFill/>
          <a:ln w="28575" cap="flat">
            <a:solidFill>
              <a:schemeClr val="tx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r>
              <a:rPr lang="en-US" sz="3200" dirty="0">
                <a:solidFill>
                  <a:srgbClr val="0000FF"/>
                </a:solidFill>
                <a:latin typeface="Consolas" panose="020B0609020204030204" pitchFamily="49" charset="0"/>
              </a:rPr>
              <a:t>void</a:t>
            </a:r>
            <a:r>
              <a:rPr lang="en-US" sz="3200" dirty="0">
                <a:solidFill>
                  <a:srgbClr val="000000"/>
                </a:solidFill>
                <a:latin typeface="Consolas" panose="020B0609020204030204" pitchFamily="49" charset="0"/>
              </a:rPr>
              <a:t>* </a:t>
            </a:r>
            <a:r>
              <a:rPr lang="en-US" sz="3200" dirty="0" err="1">
                <a:solidFill>
                  <a:srgbClr val="000000"/>
                </a:solidFill>
                <a:latin typeface="Consolas" panose="020B0609020204030204" pitchFamily="49" charset="0"/>
              </a:rPr>
              <a:t>ptr</a:t>
            </a:r>
            <a:r>
              <a:rPr lang="en-US" sz="3200" dirty="0">
                <a:solidFill>
                  <a:srgbClr val="000000"/>
                </a:solidFill>
                <a:latin typeface="Consolas" panose="020B0609020204030204" pitchFamily="49" charset="0"/>
              </a:rPr>
              <a:t>;</a:t>
            </a:r>
            <a:endParaRPr kumimoji="0" lang="en-US" sz="3200" b="0" i="0" u="none" strike="noStrike" cap="none" spc="0" normalizeH="0" baseline="0" dirty="0">
              <a:ln>
                <a:noFill/>
              </a:ln>
              <a:solidFill>
                <a:srgbClr val="1F497D"/>
              </a:solidFill>
              <a:effectLst/>
              <a:uFillTx/>
              <a:latin typeface="+mj-lt"/>
              <a:ea typeface="+mj-ea"/>
              <a:cs typeface="+mj-cs"/>
              <a:sym typeface="Verdana"/>
            </a:endParaRPr>
          </a:p>
        </p:txBody>
      </p:sp>
    </p:spTree>
    <p:extLst>
      <p:ext uri="{BB962C8B-B14F-4D97-AF65-F5344CB8AC3E}">
        <p14:creationId xmlns:p14="http://schemas.microsoft.com/office/powerpoint/2010/main" val="113628993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ssion Title  Speaker Name Speaker Title &amp; Company">
            <a:extLst>
              <a:ext uri="{FF2B5EF4-FFF2-40B4-BE49-F238E27FC236}">
                <a16:creationId xmlns:a16="http://schemas.microsoft.com/office/drawing/2014/main" id="{16963B68-E0D1-43B1-B9E8-064B36758AC0}"/>
              </a:ext>
            </a:extLst>
          </p:cNvPr>
          <p:cNvSpPr txBox="1">
            <a:spLocks/>
          </p:cNvSpPr>
          <p:nvPr/>
        </p:nvSpPr>
        <p:spPr>
          <a:xfrm>
            <a:off x="406399" y="2269066"/>
            <a:ext cx="10701868" cy="5554135"/>
          </a:xfrm>
          <a:prstGeom prst="rect">
            <a:avLst/>
          </a:prstGeom>
          <a:ln w="12700">
            <a:miter lim="400000"/>
          </a:ln>
          <a:extLst>
            <a:ext uri="{C572A759-6A51-4108-AA02-DFA0A04FC94B}">
              <ma14:wrappingTextBoxFlag xmlns="" xmlns:ma14="http://schemas.microsoft.com/office/mac/drawingml/2011/main" val="1"/>
            </a:ext>
          </a:extLst>
        </p:spPr>
        <p:txBody>
          <a:bodyPr lIns="81279" tIns="81279" rIns="81279" bIns="81279" anchor="t">
            <a:normAutofit/>
          </a:bodyPr>
          <a:lstStyle>
            <a:lvl1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1pPr>
            <a:lvl2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2pPr>
            <a:lvl3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3pPr>
            <a:lvl4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4pPr>
            <a:lvl5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5pPr>
            <a:lvl6pPr marL="0" marR="0" indent="45720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6pPr>
            <a:lvl7pPr marL="0" marR="0" indent="91440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7pPr>
            <a:lvl8pPr marL="0" marR="0" indent="137160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8pPr>
            <a:lvl9pPr marL="0" marR="0" indent="182880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9pPr>
          </a:lstStyle>
          <a:p>
            <a:pPr hangingPunct="1">
              <a:defRPr>
                <a:solidFill>
                  <a:srgbClr val="F2F2F2"/>
                </a:solidFill>
              </a:defRPr>
            </a:pPr>
            <a:r>
              <a:rPr lang="en-GB" dirty="0">
                <a:solidFill>
                  <a:srgbClr val="F2F2F2"/>
                </a:solidFill>
                <a:latin typeface="Arial"/>
                <a:ea typeface="Arial"/>
                <a:cs typeface="Arial"/>
                <a:sym typeface="Arial"/>
              </a:rPr>
              <a:t>Introduction</a:t>
            </a:r>
            <a:endParaRPr lang="en-GB" sz="4200" dirty="0">
              <a:solidFill>
                <a:srgbClr val="F2F2F2"/>
              </a:solidFill>
              <a:latin typeface="Arial"/>
              <a:ea typeface="Arial"/>
              <a:cs typeface="Arial"/>
              <a:sym typeface="Arial"/>
            </a:endParaRPr>
          </a:p>
        </p:txBody>
      </p:sp>
    </p:spTree>
    <p:extLst>
      <p:ext uri="{BB962C8B-B14F-4D97-AF65-F5344CB8AC3E}">
        <p14:creationId xmlns:p14="http://schemas.microsoft.com/office/powerpoint/2010/main" val="4074798982"/>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t>Transfer</a:t>
            </a:r>
            <a:endParaRPr dirty="0"/>
          </a:p>
        </p:txBody>
      </p:sp>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fontScale="92500" lnSpcReduction="10000"/>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marL="685800" indent="-685800"/>
            <a:r>
              <a:rPr lang="en-US" sz="4000" dirty="0"/>
              <a:t>Copy queue is designed for efficient transfer via </a:t>
            </a:r>
            <a:r>
              <a:rPr lang="en-US" sz="4000" b="1" dirty="0" err="1"/>
              <a:t>PCIe</a:t>
            </a:r>
            <a:endParaRPr lang="en-US" sz="4000" dirty="0"/>
          </a:p>
          <a:p>
            <a:pPr marL="1528762" lvl="1" indent="-571500"/>
            <a:r>
              <a:rPr lang="en-US" sz="3600" dirty="0"/>
              <a:t>Use it in parallel with 3D rendering, even asynchronously to rendering frames. Good for texture streaming.</a:t>
            </a:r>
          </a:p>
          <a:p>
            <a:pPr marL="1528762" lvl="1" indent="-571500"/>
            <a:r>
              <a:rPr lang="en-US" sz="3600" dirty="0"/>
              <a:t>Use it also for defragmentation of GPU memory in the background.</a:t>
            </a:r>
          </a:p>
          <a:p>
            <a:pPr marL="1528762" lvl="1" indent="-571500"/>
            <a:r>
              <a:rPr lang="en-US" sz="3600" dirty="0"/>
              <a:t>Do your transfers long before the data is needed on graphics queue.</a:t>
            </a:r>
          </a:p>
          <a:p>
            <a:pPr marL="571500" indent="-571500"/>
            <a:r>
              <a:rPr lang="en-US" sz="4000" b="1" dirty="0"/>
              <a:t>GPU to </a:t>
            </a:r>
            <a:r>
              <a:rPr lang="en-US" sz="4000" dirty="0"/>
              <a:t>(the same) </a:t>
            </a:r>
            <a:r>
              <a:rPr lang="en-US" sz="4000" b="1" dirty="0"/>
              <a:t>GPU </a:t>
            </a:r>
            <a:r>
              <a:rPr lang="en-US" sz="4000" dirty="0"/>
              <a:t>copies are much faster on graphics queue.</a:t>
            </a:r>
          </a:p>
          <a:p>
            <a:pPr marL="1528762" lvl="1" indent="-571500"/>
            <a:r>
              <a:rPr lang="en-US" sz="3600" dirty="0"/>
              <a:t>Use it if graphics queue needs to wait for transfer result anyway.</a:t>
            </a:r>
          </a:p>
        </p:txBody>
      </p:sp>
      <p:pic>
        <p:nvPicPr>
          <p:cNvPr id="6" name="Picture 5">
            <a:extLst>
              <a:ext uri="{FF2B5EF4-FFF2-40B4-BE49-F238E27FC236}">
                <a16:creationId xmlns:a16="http://schemas.microsoft.com/office/drawing/2014/main" id="{5BF61F2C-056C-43BE-B6EC-2F9E61D2E2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0078" y="1727200"/>
            <a:ext cx="5181815" cy="1068750"/>
          </a:xfrm>
          <a:prstGeom prst="rect">
            <a:avLst/>
          </a:prstGeom>
        </p:spPr>
      </p:pic>
    </p:spTree>
    <p:extLst>
      <p:ext uri="{BB962C8B-B14F-4D97-AF65-F5344CB8AC3E}">
        <p14:creationId xmlns:p14="http://schemas.microsoft.com/office/powerpoint/2010/main" val="45133512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ssion Title  Speaker Name Speaker Title &amp; Company">
            <a:extLst>
              <a:ext uri="{FF2B5EF4-FFF2-40B4-BE49-F238E27FC236}">
                <a16:creationId xmlns:a16="http://schemas.microsoft.com/office/drawing/2014/main" id="{16963B68-E0D1-43B1-B9E8-064B36758AC0}"/>
              </a:ext>
            </a:extLst>
          </p:cNvPr>
          <p:cNvSpPr txBox="1">
            <a:spLocks/>
          </p:cNvSpPr>
          <p:nvPr/>
        </p:nvSpPr>
        <p:spPr>
          <a:xfrm>
            <a:off x="406399" y="2269066"/>
            <a:ext cx="10701868" cy="5554135"/>
          </a:xfrm>
          <a:prstGeom prst="rect">
            <a:avLst/>
          </a:prstGeom>
          <a:ln w="12700">
            <a:miter lim="400000"/>
          </a:ln>
          <a:extLst>
            <a:ext uri="{C572A759-6A51-4108-AA02-DFA0A04FC94B}">
              <ma14:wrappingTextBoxFlag xmlns="" xmlns:ma14="http://schemas.microsoft.com/office/mac/drawingml/2011/main" val="1"/>
            </a:ext>
          </a:extLst>
        </p:spPr>
        <p:txBody>
          <a:bodyPr lIns="81279" tIns="81279" rIns="81279" bIns="81279" anchor="t">
            <a:normAutofit/>
          </a:bodyPr>
          <a:lstStyle>
            <a:lvl1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1pPr>
            <a:lvl2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2pPr>
            <a:lvl3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3pPr>
            <a:lvl4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4pPr>
            <a:lvl5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5pPr>
            <a:lvl6pPr marL="0" marR="0" indent="45720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6pPr>
            <a:lvl7pPr marL="0" marR="0" indent="91440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7pPr>
            <a:lvl8pPr marL="0" marR="0" indent="137160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8pPr>
            <a:lvl9pPr marL="0" marR="0" indent="182880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9pPr>
          </a:lstStyle>
          <a:p>
            <a:pPr hangingPunct="1">
              <a:defRPr>
                <a:solidFill>
                  <a:srgbClr val="F2F2F2"/>
                </a:solidFill>
              </a:defRPr>
            </a:pPr>
            <a:r>
              <a:rPr lang="en-GB" dirty="0">
                <a:solidFill>
                  <a:srgbClr val="F2F2F2"/>
                </a:solidFill>
                <a:latin typeface="Arial"/>
                <a:ea typeface="Arial"/>
                <a:cs typeface="Arial"/>
                <a:sym typeface="Arial"/>
              </a:rPr>
              <a:t>Libraries</a:t>
            </a:r>
            <a:endParaRPr lang="en-GB" sz="4200" dirty="0">
              <a:solidFill>
                <a:srgbClr val="F2F2F2"/>
              </a:solidFill>
              <a:latin typeface="Arial"/>
              <a:ea typeface="Arial"/>
              <a:cs typeface="Arial"/>
              <a:sym typeface="Arial"/>
            </a:endParaRPr>
          </a:p>
        </p:txBody>
      </p:sp>
    </p:spTree>
    <p:extLst>
      <p:ext uri="{BB962C8B-B14F-4D97-AF65-F5344CB8AC3E}">
        <p14:creationId xmlns:p14="http://schemas.microsoft.com/office/powerpoint/2010/main" val="3669503429"/>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t>Direct3D Residency Starter Library</a:t>
            </a:r>
            <a:endParaRPr dirty="0"/>
          </a:p>
        </p:txBody>
      </p:sp>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fontScale="85000" lnSpcReduction="20000"/>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marL="685800" indent="-685800"/>
            <a:r>
              <a:rPr lang="en-US" dirty="0">
                <a:hlinkClick r:id="rId2"/>
              </a:rPr>
              <a:t>https://github.com/Microsoft/DirectX-Graphics-Samples/tree/master/Libraries/D3DX12Residency</a:t>
            </a:r>
            <a:endParaRPr lang="en-US" dirty="0"/>
          </a:p>
          <a:p>
            <a:pPr marL="685800" indent="-685800"/>
            <a:r>
              <a:rPr lang="en-US" dirty="0"/>
              <a:t>Library from Microsoft</a:t>
            </a:r>
            <a:r>
              <a:rPr lang="en-US" baseline="30000" dirty="0"/>
              <a:t>®</a:t>
            </a:r>
          </a:p>
          <a:p>
            <a:pPr marL="1643062" lvl="1" indent="-685800"/>
            <a:r>
              <a:rPr lang="en-US" dirty="0"/>
              <a:t>MIT license</a:t>
            </a:r>
          </a:p>
          <a:p>
            <a:pPr marL="1643062" lvl="1" indent="-685800"/>
            <a:r>
              <a:rPr lang="en-US" dirty="0"/>
              <a:t>easy to integrate – single C++ header</a:t>
            </a:r>
          </a:p>
          <a:p>
            <a:pPr marL="685800" indent="-685800"/>
            <a:r>
              <a:rPr lang="en-US" dirty="0"/>
              <a:t>manages residency of DX12 heaps / committed resources</a:t>
            </a:r>
          </a:p>
          <a:p>
            <a:pPr marL="685800" indent="-685800"/>
            <a:r>
              <a:rPr lang="en-GB" dirty="0"/>
              <a:t>implements essentially the same memory management behavior that a DX11 app would get</a:t>
            </a:r>
            <a:endParaRPr lang="en-US" dirty="0"/>
          </a:p>
        </p:txBody>
      </p:sp>
    </p:spTree>
    <p:extLst>
      <p:ext uri="{BB962C8B-B14F-4D97-AF65-F5344CB8AC3E}">
        <p14:creationId xmlns:p14="http://schemas.microsoft.com/office/powerpoint/2010/main" val="171502261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t>Direct3D Residency Starter Library</a:t>
            </a:r>
            <a:endParaRPr dirty="0"/>
          </a:p>
        </p:txBody>
      </p:sp>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fontScale="85000" lnSpcReduction="10000"/>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a:buNone/>
            </a:pPr>
            <a:r>
              <a:rPr lang="en-US" dirty="0"/>
              <a:t>Instead of just calling </a:t>
            </a:r>
            <a:r>
              <a:rPr lang="en-US" dirty="0" err="1"/>
              <a:t>ExecuteCommandLists</a:t>
            </a:r>
            <a:r>
              <a:rPr lang="en-US" dirty="0"/>
              <a:t>:</a:t>
            </a:r>
          </a:p>
          <a:p>
            <a:pPr marL="685800" indent="-685800"/>
            <a:r>
              <a:rPr lang="en-US" dirty="0"/>
              <a:t>you pass command lists to be executed together with a list of resources they use</a:t>
            </a:r>
          </a:p>
          <a:p>
            <a:pPr marL="685800" indent="-685800"/>
            <a:r>
              <a:rPr lang="en-US" dirty="0"/>
              <a:t>the library:</a:t>
            </a:r>
          </a:p>
          <a:p>
            <a:pPr marL="1643062" lvl="1" indent="-685800"/>
            <a:r>
              <a:rPr lang="en-US" dirty="0"/>
              <a:t>queries GXGI for memory budget</a:t>
            </a:r>
          </a:p>
          <a:p>
            <a:pPr marL="1643062" lvl="1" indent="-685800"/>
            <a:r>
              <a:rPr lang="en-US" dirty="0"/>
              <a:t>calls Evict for least recently used resources</a:t>
            </a:r>
          </a:p>
          <a:p>
            <a:pPr marL="1643062" lvl="1" indent="-685800"/>
            <a:r>
              <a:rPr lang="en-US" dirty="0"/>
              <a:t>calls </a:t>
            </a:r>
            <a:r>
              <a:rPr lang="en-US" dirty="0" err="1"/>
              <a:t>MakeResident</a:t>
            </a:r>
            <a:r>
              <a:rPr lang="en-US" dirty="0"/>
              <a:t> for resources that are going to be used</a:t>
            </a:r>
          </a:p>
          <a:p>
            <a:pPr marL="1643062" lvl="1" indent="-685800"/>
            <a:r>
              <a:rPr lang="en-US" dirty="0"/>
              <a:t>calls </a:t>
            </a:r>
            <a:r>
              <a:rPr lang="en-US" dirty="0" err="1"/>
              <a:t>ExecuteCommandLists</a:t>
            </a:r>
            <a:endParaRPr lang="en-US" dirty="0"/>
          </a:p>
        </p:txBody>
      </p:sp>
    </p:spTree>
    <p:extLst>
      <p:ext uri="{BB962C8B-B14F-4D97-AF65-F5344CB8AC3E}">
        <p14:creationId xmlns:p14="http://schemas.microsoft.com/office/powerpoint/2010/main" val="213297330"/>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t>Vulkan Memory Allocator</a:t>
            </a:r>
            <a:endParaRPr dirty="0"/>
          </a:p>
        </p:txBody>
      </p:sp>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fontScale="77500" lnSpcReduction="20000"/>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marL="685800" indent="-685800"/>
            <a:r>
              <a:rPr lang="en-US" dirty="0">
                <a:hlinkClick r:id="rId2"/>
              </a:rPr>
              <a:t>https://gpuopen.com/gaming-product/vulkan-memory-allocator/</a:t>
            </a:r>
            <a:endParaRPr lang="en-US" dirty="0"/>
          </a:p>
          <a:p>
            <a:pPr marL="685800" indent="-685800"/>
            <a:r>
              <a:rPr lang="en-US" dirty="0"/>
              <a:t>Library from AMD</a:t>
            </a:r>
          </a:p>
          <a:p>
            <a:pPr marL="1643062" lvl="1" indent="-685800"/>
            <a:r>
              <a:rPr lang="en-US" dirty="0"/>
              <a:t>MIT license</a:t>
            </a:r>
          </a:p>
          <a:p>
            <a:pPr marL="1643062" lvl="1" indent="-685800"/>
            <a:r>
              <a:rPr lang="en-US" dirty="0"/>
              <a:t>easy to integrate – single header</a:t>
            </a:r>
          </a:p>
          <a:p>
            <a:pPr marL="1643062" lvl="1" indent="-685800"/>
            <a:r>
              <a:rPr lang="en-US" dirty="0"/>
              <a:t>interface in C (same style as Vulkan™), implementation in C++</a:t>
            </a:r>
          </a:p>
          <a:p>
            <a:pPr marL="1643062" lvl="1" indent="-685800"/>
            <a:r>
              <a:rPr lang="en-US" dirty="0"/>
              <a:t>well documented</a:t>
            </a:r>
          </a:p>
          <a:p>
            <a:pPr marL="685800" indent="-685800"/>
            <a:r>
              <a:rPr lang="en-US" dirty="0"/>
              <a:t>Already used in some AAA titles.</a:t>
            </a:r>
          </a:p>
          <a:p>
            <a:pPr marL="685800" indent="-685800"/>
            <a:r>
              <a:rPr lang="en-US" dirty="0"/>
              <a:t>Releasing final version 2.0.0 now!</a:t>
            </a:r>
          </a:p>
          <a:p>
            <a:pPr marL="685800" indent="-685800"/>
            <a:endParaRPr lang="en-US" dirty="0"/>
          </a:p>
          <a:p>
            <a:pPr marL="1643062" lvl="1" indent="-685800"/>
            <a:endParaRPr lang="en-US" dirty="0"/>
          </a:p>
        </p:txBody>
      </p:sp>
      <p:sp>
        <p:nvSpPr>
          <p:cNvPr id="2" name="TextBox 1">
            <a:extLst>
              <a:ext uri="{FF2B5EF4-FFF2-40B4-BE49-F238E27FC236}">
                <a16:creationId xmlns:a16="http://schemas.microsoft.com/office/drawing/2014/main" id="{87855A18-0015-4794-ADB3-68F061C4763F}"/>
              </a:ext>
            </a:extLst>
          </p:cNvPr>
          <p:cNvSpPr txBox="1"/>
          <p:nvPr/>
        </p:nvSpPr>
        <p:spPr>
          <a:xfrm>
            <a:off x="9888240" y="6596254"/>
            <a:ext cx="5419493" cy="779699"/>
          </a:xfrm>
          <a:prstGeom prst="rect">
            <a:avLst/>
          </a:prstGeom>
          <a:noFill/>
          <a:ln w="28575" cap="flat">
            <a:solidFill>
              <a:schemeClr val="tx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r>
              <a:rPr kumimoji="0" lang="en-US" sz="2000" b="0" i="0" u="none" strike="noStrike" cap="none" spc="0" normalizeH="0" baseline="0" dirty="0">
                <a:ln>
                  <a:noFill/>
                </a:ln>
                <a:solidFill>
                  <a:srgbClr val="000000"/>
                </a:solidFill>
                <a:effectLst/>
                <a:uFillTx/>
                <a:latin typeface="+mj-lt"/>
                <a:ea typeface="+mj-ea"/>
                <a:cs typeface="+mj-cs"/>
                <a:sym typeface="Verdana"/>
              </a:rPr>
              <a:t>See also Dustin Land et al. talk “</a:t>
            </a:r>
            <a:r>
              <a:rPr lang="en-GB" sz="2000" dirty="0">
                <a:solidFill>
                  <a:srgbClr val="000000"/>
                </a:solidFill>
              </a:rPr>
              <a:t>Getting Explicit: How Hard is Vulkan </a:t>
            </a:r>
            <a:r>
              <a:rPr lang="en-GB" sz="2000" dirty="0" err="1">
                <a:solidFill>
                  <a:srgbClr val="000000"/>
                </a:solidFill>
              </a:rPr>
              <a:t>Reall</a:t>
            </a:r>
            <a:r>
              <a:rPr lang="en-US" sz="2000" dirty="0">
                <a:solidFill>
                  <a:srgbClr val="000000"/>
                </a:solidFill>
              </a:rPr>
              <a:t>y</a:t>
            </a:r>
            <a:r>
              <a:rPr lang="en-GB" sz="2000" dirty="0">
                <a:solidFill>
                  <a:srgbClr val="000000"/>
                </a:solidFill>
              </a:rPr>
              <a:t>?”</a:t>
            </a:r>
            <a:endParaRPr kumimoji="0" lang="en-US" sz="2000" b="0" i="0" u="none" strike="noStrike" cap="none" spc="0" normalizeH="0" baseline="0" dirty="0">
              <a:ln>
                <a:noFill/>
              </a:ln>
              <a:solidFill>
                <a:srgbClr val="000000"/>
              </a:solidFill>
              <a:effectLst/>
              <a:uFillTx/>
              <a:sym typeface="Verdana"/>
            </a:endParaRPr>
          </a:p>
        </p:txBody>
      </p:sp>
    </p:spTree>
    <p:extLst>
      <p:ext uri="{BB962C8B-B14F-4D97-AF65-F5344CB8AC3E}">
        <p14:creationId xmlns:p14="http://schemas.microsoft.com/office/powerpoint/2010/main" val="1734017804"/>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t>Vulkan Memory Allocator</a:t>
            </a:r>
            <a:endParaRPr dirty="0"/>
          </a:p>
        </p:txBody>
      </p:sp>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lnSpcReduction="10000"/>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marL="914400" indent="-914400"/>
            <a:r>
              <a:rPr lang="en-GB" dirty="0"/>
              <a:t>Functions that help to choose the correct and optimal memory type based on intended usage.</a:t>
            </a:r>
          </a:p>
          <a:p>
            <a:pPr marL="914400" indent="-914400"/>
            <a:r>
              <a:rPr lang="en-GB" dirty="0"/>
              <a:t>Functions that allocate memory blocks, reserve and return parts of them to the user.</a:t>
            </a:r>
          </a:p>
          <a:p>
            <a:pPr marL="1643062" lvl="1" indent="-685800"/>
            <a:r>
              <a:rPr lang="en-GB" dirty="0"/>
              <a:t>Library keeps track of allocated memory blocks, used and unused ranges inside them,</a:t>
            </a:r>
          </a:p>
          <a:p>
            <a:pPr marL="1643062" lvl="1" indent="-685800"/>
            <a:r>
              <a:rPr lang="en-GB" dirty="0"/>
              <a:t>respects alignment and buffer/image granularity.</a:t>
            </a:r>
          </a:p>
          <a:p>
            <a:pPr marL="1643062" lvl="1" indent="-685800"/>
            <a:endParaRPr lang="en-GB" dirty="0"/>
          </a:p>
          <a:p>
            <a:pPr marL="685800" indent="-685800"/>
            <a:endParaRPr lang="en-US" dirty="0"/>
          </a:p>
          <a:p>
            <a:pPr marL="1643062" lvl="1" indent="-685800"/>
            <a:endParaRPr lang="en-US" dirty="0"/>
          </a:p>
        </p:txBody>
      </p:sp>
      <p:grpSp>
        <p:nvGrpSpPr>
          <p:cNvPr id="4" name="Group 3">
            <a:extLst>
              <a:ext uri="{FF2B5EF4-FFF2-40B4-BE49-F238E27FC236}">
                <a16:creationId xmlns:a16="http://schemas.microsoft.com/office/drawing/2014/main" id="{E396A85D-EFC7-47D6-9E48-C2DB7290B0A5}"/>
              </a:ext>
            </a:extLst>
          </p:cNvPr>
          <p:cNvGrpSpPr/>
          <p:nvPr/>
        </p:nvGrpSpPr>
        <p:grpSpPr>
          <a:xfrm>
            <a:off x="11471714" y="1941964"/>
            <a:ext cx="3836019" cy="959005"/>
            <a:chOff x="8631044" y="1973766"/>
            <a:chExt cx="3836019" cy="959005"/>
          </a:xfrm>
        </p:grpSpPr>
        <p:sp>
          <p:nvSpPr>
            <p:cNvPr id="5" name="Rectangle 4">
              <a:extLst>
                <a:ext uri="{FF2B5EF4-FFF2-40B4-BE49-F238E27FC236}">
                  <a16:creationId xmlns:a16="http://schemas.microsoft.com/office/drawing/2014/main" id="{FF570163-29A9-46D4-9BBE-C83A3E428FCE}"/>
                </a:ext>
              </a:extLst>
            </p:cNvPr>
            <p:cNvSpPr/>
            <p:nvPr/>
          </p:nvSpPr>
          <p:spPr>
            <a:xfrm>
              <a:off x="8631044" y="1973766"/>
              <a:ext cx="3836019" cy="959005"/>
            </a:xfrm>
            <a:prstGeom prst="rect">
              <a:avLst/>
            </a:prstGeom>
            <a:solidFill>
              <a:srgbClr val="FFFFFF"/>
            </a:solidFill>
            <a:ln w="38100"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pPr marL="0" marR="0" indent="0" algn="l" defTabSz="1625600" rtl="0" fontAlgn="auto" latinLnBrk="0" hangingPunct="0">
                <a:lnSpc>
                  <a:spcPct val="100000"/>
                </a:lnSpc>
                <a:spcBef>
                  <a:spcPts val="0"/>
                </a:spcBef>
                <a:spcAft>
                  <a:spcPts val="0"/>
                </a:spcAft>
                <a:buClrTx/>
                <a:buSzTx/>
                <a:buFontTx/>
                <a:buNone/>
                <a:tabLst/>
              </a:pPr>
              <a:endParaRPr kumimoji="0" lang="en-US" sz="4200" b="0" i="0" u="none" strike="noStrike" cap="none" spc="0" normalizeH="0" baseline="0">
                <a:ln>
                  <a:noFill/>
                </a:ln>
                <a:solidFill>
                  <a:srgbClr val="1F497D"/>
                </a:solidFill>
                <a:effectLst/>
                <a:uFillTx/>
                <a:latin typeface="+mj-lt"/>
                <a:ea typeface="+mj-ea"/>
                <a:cs typeface="+mj-cs"/>
                <a:sym typeface="Verdana"/>
              </a:endParaRPr>
            </a:p>
          </p:txBody>
        </p:sp>
        <p:sp>
          <p:nvSpPr>
            <p:cNvPr id="6" name="Rectangle 5">
              <a:extLst>
                <a:ext uri="{FF2B5EF4-FFF2-40B4-BE49-F238E27FC236}">
                  <a16:creationId xmlns:a16="http://schemas.microsoft.com/office/drawing/2014/main" id="{56896AD1-2960-49F0-AE91-B13CCC8418AC}"/>
                </a:ext>
              </a:extLst>
            </p:cNvPr>
            <p:cNvSpPr/>
            <p:nvPr/>
          </p:nvSpPr>
          <p:spPr>
            <a:xfrm>
              <a:off x="8720254" y="2062976"/>
              <a:ext cx="802887" cy="791736"/>
            </a:xfrm>
            <a:prstGeom prst="rect">
              <a:avLst/>
            </a:prstGeom>
            <a:solidFill>
              <a:srgbClr val="FFC000"/>
            </a:solidFill>
            <a:ln w="38100" cap="flat">
              <a:solidFill>
                <a:srgbClr val="00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pPr marL="0" marR="0" indent="0" algn="l" defTabSz="1625600" rtl="0" fontAlgn="auto" latinLnBrk="0" hangingPunct="0">
                <a:lnSpc>
                  <a:spcPct val="100000"/>
                </a:lnSpc>
                <a:spcBef>
                  <a:spcPts val="0"/>
                </a:spcBef>
                <a:spcAft>
                  <a:spcPts val="0"/>
                </a:spcAft>
                <a:buClrTx/>
                <a:buSzTx/>
                <a:buFontTx/>
                <a:buNone/>
                <a:tabLst/>
              </a:pPr>
              <a:endParaRPr kumimoji="0" lang="en-US" sz="4200" b="0" i="0" u="none" strike="noStrike" cap="none" spc="0" normalizeH="0" baseline="0">
                <a:ln>
                  <a:noFill/>
                </a:ln>
                <a:solidFill>
                  <a:srgbClr val="1F497D"/>
                </a:solidFill>
                <a:effectLst/>
                <a:uFillTx/>
                <a:latin typeface="+mj-lt"/>
                <a:ea typeface="+mj-ea"/>
                <a:cs typeface="+mj-cs"/>
                <a:sym typeface="Verdana"/>
              </a:endParaRPr>
            </a:p>
          </p:txBody>
        </p:sp>
        <p:sp>
          <p:nvSpPr>
            <p:cNvPr id="7" name="Rectangle 6">
              <a:extLst>
                <a:ext uri="{FF2B5EF4-FFF2-40B4-BE49-F238E27FC236}">
                  <a16:creationId xmlns:a16="http://schemas.microsoft.com/office/drawing/2014/main" id="{49DC6E9D-AF10-4AE9-8A9A-D08A111E2C8E}"/>
                </a:ext>
              </a:extLst>
            </p:cNvPr>
            <p:cNvSpPr/>
            <p:nvPr/>
          </p:nvSpPr>
          <p:spPr>
            <a:xfrm>
              <a:off x="9612351" y="2062976"/>
              <a:ext cx="802887" cy="791736"/>
            </a:xfrm>
            <a:prstGeom prst="rect">
              <a:avLst/>
            </a:prstGeom>
            <a:solidFill>
              <a:srgbClr val="FFC000"/>
            </a:solidFill>
            <a:ln w="38100" cap="flat">
              <a:solidFill>
                <a:srgbClr val="00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pPr marL="0" marR="0" indent="0" algn="l" defTabSz="1625600" rtl="0" fontAlgn="auto" latinLnBrk="0" hangingPunct="0">
                <a:lnSpc>
                  <a:spcPct val="100000"/>
                </a:lnSpc>
                <a:spcBef>
                  <a:spcPts val="0"/>
                </a:spcBef>
                <a:spcAft>
                  <a:spcPts val="0"/>
                </a:spcAft>
                <a:buClrTx/>
                <a:buSzTx/>
                <a:buFontTx/>
                <a:buNone/>
                <a:tabLst/>
              </a:pPr>
              <a:endParaRPr kumimoji="0" lang="en-US" sz="4200" b="0" i="0" u="none" strike="noStrike" cap="none" spc="0" normalizeH="0" baseline="0">
                <a:ln>
                  <a:noFill/>
                </a:ln>
                <a:solidFill>
                  <a:srgbClr val="1F497D"/>
                </a:solidFill>
                <a:effectLst/>
                <a:uFillTx/>
                <a:latin typeface="+mj-lt"/>
                <a:ea typeface="+mj-ea"/>
                <a:cs typeface="+mj-cs"/>
                <a:sym typeface="Verdana"/>
              </a:endParaRPr>
            </a:p>
          </p:txBody>
        </p:sp>
        <p:sp>
          <p:nvSpPr>
            <p:cNvPr id="8" name="Rectangle 7">
              <a:extLst>
                <a:ext uri="{FF2B5EF4-FFF2-40B4-BE49-F238E27FC236}">
                  <a16:creationId xmlns:a16="http://schemas.microsoft.com/office/drawing/2014/main" id="{56AD26C0-DC25-44D6-AB83-C207CD5B3AEF}"/>
                </a:ext>
              </a:extLst>
            </p:cNvPr>
            <p:cNvSpPr/>
            <p:nvPr/>
          </p:nvSpPr>
          <p:spPr>
            <a:xfrm>
              <a:off x="10504448" y="2057400"/>
              <a:ext cx="200724" cy="791736"/>
            </a:xfrm>
            <a:prstGeom prst="rect">
              <a:avLst/>
            </a:prstGeom>
            <a:solidFill>
              <a:srgbClr val="FFC000"/>
            </a:solidFill>
            <a:ln w="38100" cap="flat">
              <a:solidFill>
                <a:srgbClr val="00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pPr marL="0" marR="0" indent="0" algn="l" defTabSz="1625600" rtl="0" fontAlgn="auto" latinLnBrk="0" hangingPunct="0">
                <a:lnSpc>
                  <a:spcPct val="100000"/>
                </a:lnSpc>
                <a:spcBef>
                  <a:spcPts val="0"/>
                </a:spcBef>
                <a:spcAft>
                  <a:spcPts val="0"/>
                </a:spcAft>
                <a:buClrTx/>
                <a:buSzTx/>
                <a:buFontTx/>
                <a:buNone/>
                <a:tabLst/>
              </a:pPr>
              <a:endParaRPr kumimoji="0" lang="en-US" sz="4200" b="0" i="0" u="none" strike="noStrike" cap="none" spc="0" normalizeH="0" baseline="0">
                <a:ln>
                  <a:noFill/>
                </a:ln>
                <a:solidFill>
                  <a:srgbClr val="1F497D"/>
                </a:solidFill>
                <a:effectLst/>
                <a:uFillTx/>
                <a:latin typeface="+mj-lt"/>
                <a:ea typeface="+mj-ea"/>
                <a:cs typeface="+mj-cs"/>
                <a:sym typeface="Verdana"/>
              </a:endParaRPr>
            </a:p>
          </p:txBody>
        </p:sp>
        <p:sp>
          <p:nvSpPr>
            <p:cNvPr id="9" name="Rectangle 8">
              <a:extLst>
                <a:ext uri="{FF2B5EF4-FFF2-40B4-BE49-F238E27FC236}">
                  <a16:creationId xmlns:a16="http://schemas.microsoft.com/office/drawing/2014/main" id="{2435020C-A252-4712-9B2C-828DB42A0731}"/>
                </a:ext>
              </a:extLst>
            </p:cNvPr>
            <p:cNvSpPr/>
            <p:nvPr/>
          </p:nvSpPr>
          <p:spPr>
            <a:xfrm>
              <a:off x="10794382" y="2057400"/>
              <a:ext cx="200724" cy="791736"/>
            </a:xfrm>
            <a:prstGeom prst="rect">
              <a:avLst/>
            </a:prstGeom>
            <a:solidFill>
              <a:srgbClr val="FFC000"/>
            </a:solidFill>
            <a:ln w="38100" cap="flat">
              <a:solidFill>
                <a:srgbClr val="00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pPr marL="0" marR="0" indent="0" algn="l" defTabSz="1625600" rtl="0" fontAlgn="auto" latinLnBrk="0" hangingPunct="0">
                <a:lnSpc>
                  <a:spcPct val="100000"/>
                </a:lnSpc>
                <a:spcBef>
                  <a:spcPts val="0"/>
                </a:spcBef>
                <a:spcAft>
                  <a:spcPts val="0"/>
                </a:spcAft>
                <a:buClrTx/>
                <a:buSzTx/>
                <a:buFontTx/>
                <a:buNone/>
                <a:tabLst/>
              </a:pPr>
              <a:endParaRPr kumimoji="0" lang="en-US" sz="4200" b="0" i="0" u="none" strike="noStrike" cap="none" spc="0" normalizeH="0" baseline="0">
                <a:ln>
                  <a:noFill/>
                </a:ln>
                <a:solidFill>
                  <a:srgbClr val="1F497D"/>
                </a:solidFill>
                <a:effectLst/>
                <a:uFillTx/>
                <a:latin typeface="+mj-lt"/>
                <a:ea typeface="+mj-ea"/>
                <a:cs typeface="+mj-cs"/>
                <a:sym typeface="Verdana"/>
              </a:endParaRPr>
            </a:p>
          </p:txBody>
        </p:sp>
        <p:sp>
          <p:nvSpPr>
            <p:cNvPr id="10" name="Rectangle 9">
              <a:extLst>
                <a:ext uri="{FF2B5EF4-FFF2-40B4-BE49-F238E27FC236}">
                  <a16:creationId xmlns:a16="http://schemas.microsoft.com/office/drawing/2014/main" id="{D3C81E6D-D9F6-4E1D-8289-5B3964D14AB1}"/>
                </a:ext>
              </a:extLst>
            </p:cNvPr>
            <p:cNvSpPr/>
            <p:nvPr/>
          </p:nvSpPr>
          <p:spPr>
            <a:xfrm>
              <a:off x="11084316" y="2059052"/>
              <a:ext cx="200724" cy="791736"/>
            </a:xfrm>
            <a:prstGeom prst="rect">
              <a:avLst/>
            </a:prstGeom>
            <a:solidFill>
              <a:srgbClr val="FFC000"/>
            </a:solidFill>
            <a:ln w="38100" cap="flat">
              <a:solidFill>
                <a:srgbClr val="00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pPr marL="0" marR="0" indent="0" algn="l" defTabSz="1625600" rtl="0" fontAlgn="auto" latinLnBrk="0" hangingPunct="0">
                <a:lnSpc>
                  <a:spcPct val="100000"/>
                </a:lnSpc>
                <a:spcBef>
                  <a:spcPts val="0"/>
                </a:spcBef>
                <a:spcAft>
                  <a:spcPts val="0"/>
                </a:spcAft>
                <a:buClrTx/>
                <a:buSzTx/>
                <a:buFontTx/>
                <a:buNone/>
                <a:tabLst/>
              </a:pPr>
              <a:endParaRPr kumimoji="0" lang="en-US" sz="4200" b="0" i="0" u="none" strike="noStrike" cap="none" spc="0" normalizeH="0" baseline="0">
                <a:ln>
                  <a:noFill/>
                </a:ln>
                <a:solidFill>
                  <a:srgbClr val="1F497D"/>
                </a:solidFill>
                <a:effectLst/>
                <a:uFillTx/>
                <a:latin typeface="+mj-lt"/>
                <a:ea typeface="+mj-ea"/>
                <a:cs typeface="+mj-cs"/>
                <a:sym typeface="Verdana"/>
              </a:endParaRPr>
            </a:p>
          </p:txBody>
        </p:sp>
      </p:grpSp>
    </p:spTree>
    <p:extLst>
      <p:ext uri="{BB962C8B-B14F-4D97-AF65-F5344CB8AC3E}">
        <p14:creationId xmlns:p14="http://schemas.microsoft.com/office/powerpoint/2010/main" val="267259252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t>Vulkan Memory Allocator</a:t>
            </a:r>
            <a:endParaRPr dirty="0"/>
          </a:p>
        </p:txBody>
      </p:sp>
      <p:sp>
        <p:nvSpPr>
          <p:cNvPr id="2" name="TextBox 1">
            <a:extLst>
              <a:ext uri="{FF2B5EF4-FFF2-40B4-BE49-F238E27FC236}">
                <a16:creationId xmlns:a16="http://schemas.microsoft.com/office/drawing/2014/main" id="{BD59031D-9E46-41AB-9C10-BEBEFF11EBE0}"/>
              </a:ext>
            </a:extLst>
          </p:cNvPr>
          <p:cNvSpPr txBox="1"/>
          <p:nvPr/>
        </p:nvSpPr>
        <p:spPr>
          <a:xfrm>
            <a:off x="1812772" y="4522874"/>
            <a:ext cx="12630454" cy="3241911"/>
          </a:xfrm>
          <a:prstGeom prst="rect">
            <a:avLst/>
          </a:prstGeom>
          <a:noFill/>
          <a:ln w="38100" cap="flat">
            <a:solidFill>
              <a:schemeClr val="tx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r>
              <a:rPr lang="en-US" sz="2000" dirty="0" err="1">
                <a:solidFill>
                  <a:srgbClr val="000000"/>
                </a:solidFill>
                <a:latin typeface="Consolas" panose="020B0609020204030204" pitchFamily="49" charset="0"/>
              </a:rPr>
              <a:t>VkBufferCreateInfo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bufferInfo</a:t>
            </a:r>
            <a:r>
              <a:rPr lang="en-US" sz="2000" dirty="0">
                <a:solidFill>
                  <a:srgbClr val="000000"/>
                </a:solidFill>
                <a:latin typeface="Consolas" panose="020B0609020204030204" pitchFamily="49" charset="0"/>
              </a:rPr>
              <a:t> = { VK_STRUCTURE_TYPE_BUFFER_CREATE_INFO };</a:t>
            </a:r>
          </a:p>
          <a:p>
            <a:r>
              <a:rPr lang="en-US" sz="2000" dirty="0" err="1">
                <a:solidFill>
                  <a:srgbClr val="000000"/>
                </a:solidFill>
                <a:latin typeface="Consolas" panose="020B0609020204030204" pitchFamily="49" charset="0"/>
              </a:rPr>
              <a:t>bufferInfo.size</a:t>
            </a:r>
            <a:r>
              <a:rPr lang="en-US" sz="2000" dirty="0">
                <a:solidFill>
                  <a:srgbClr val="000000"/>
                </a:solidFill>
                <a:latin typeface="Consolas" panose="020B0609020204030204" pitchFamily="49" charset="0"/>
              </a:rPr>
              <a:t> = 65536;</a:t>
            </a:r>
          </a:p>
          <a:p>
            <a:r>
              <a:rPr lang="en-US" sz="2000" dirty="0" err="1">
                <a:solidFill>
                  <a:srgbClr val="000000"/>
                </a:solidFill>
                <a:latin typeface="Consolas" panose="020B0609020204030204" pitchFamily="49" charset="0"/>
              </a:rPr>
              <a:t>bufferInfo.usage</a:t>
            </a:r>
            <a:r>
              <a:rPr lang="en-US" sz="2000" dirty="0">
                <a:solidFill>
                  <a:srgbClr val="000000"/>
                </a:solidFill>
                <a:latin typeface="Consolas" panose="020B0609020204030204" pitchFamily="49" charset="0"/>
              </a:rPr>
              <a:t> = VK_BUFFER_USAGE_VERTEX_BUFFER_BIT | VK_BUFFER_USAGE_TRANSFER_DST_BIT;</a:t>
            </a:r>
            <a:br>
              <a:rPr lang="en-US" sz="2000" dirty="0">
                <a:solidFill>
                  <a:srgbClr val="000000"/>
                </a:solidFill>
                <a:latin typeface="Consolas" panose="020B0609020204030204" pitchFamily="49" charset="0"/>
              </a:rPr>
            </a:br>
            <a:endParaRPr lang="en-US" sz="2000" dirty="0">
              <a:solidFill>
                <a:srgbClr val="000000"/>
              </a:solidFill>
              <a:latin typeface="Consolas" panose="020B0609020204030204" pitchFamily="49" charset="0"/>
            </a:endParaRPr>
          </a:p>
          <a:p>
            <a:r>
              <a:rPr lang="en-US" sz="2000" dirty="0">
                <a:solidFill>
                  <a:srgbClr val="4665A2"/>
                </a:solidFill>
                <a:latin typeface="Consolas" panose="020B0609020204030204" pitchFamily="49" charset="0"/>
              </a:rPr>
              <a:t>VmaAllocationCreateInfo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allocInfo</a:t>
            </a:r>
            <a:r>
              <a:rPr lang="en-US" sz="2000" dirty="0">
                <a:solidFill>
                  <a:srgbClr val="000000"/>
                </a:solidFill>
                <a:latin typeface="Consolas" panose="020B0609020204030204" pitchFamily="49" charset="0"/>
              </a:rPr>
              <a:t> = {};</a:t>
            </a:r>
          </a:p>
          <a:p>
            <a:r>
              <a:rPr lang="en-US" sz="2000" dirty="0">
                <a:solidFill>
                  <a:srgbClr val="000000"/>
                </a:solidFill>
                <a:latin typeface="Consolas" panose="020B0609020204030204" pitchFamily="49" charset="0"/>
              </a:rPr>
              <a:t>allocInfo.</a:t>
            </a:r>
            <a:r>
              <a:rPr lang="en-US" sz="2000" dirty="0">
                <a:solidFill>
                  <a:srgbClr val="4665A2"/>
                </a:solidFill>
                <a:latin typeface="Consolas" panose="020B0609020204030204" pitchFamily="49" charset="0"/>
              </a:rPr>
              <a:t>usage</a:t>
            </a:r>
            <a:r>
              <a:rPr lang="en-US" sz="2000" dirty="0">
                <a:solidFill>
                  <a:srgbClr val="000000"/>
                </a:solidFill>
                <a:latin typeface="Consolas" panose="020B0609020204030204" pitchFamily="49" charset="0"/>
              </a:rPr>
              <a:t> = </a:t>
            </a:r>
            <a:r>
              <a:rPr lang="en-US" sz="2000" dirty="0">
                <a:solidFill>
                  <a:srgbClr val="4665A2"/>
                </a:solidFill>
                <a:latin typeface="Consolas" panose="020B0609020204030204" pitchFamily="49" charset="0"/>
              </a:rPr>
              <a:t>VMA_MEMORY_USAGE_GPU_ONLY</a:t>
            </a:r>
            <a:r>
              <a:rPr lang="en-US" sz="2000" dirty="0">
                <a:solidFill>
                  <a:srgbClr val="000000"/>
                </a:solidFill>
                <a:latin typeface="Consolas" panose="020B0609020204030204" pitchFamily="49" charset="0"/>
              </a:rPr>
              <a:t>;</a:t>
            </a:r>
            <a:br>
              <a:rPr lang="en-US" sz="2000" dirty="0">
                <a:solidFill>
                  <a:srgbClr val="000000"/>
                </a:solidFill>
                <a:latin typeface="Consolas" panose="020B0609020204030204" pitchFamily="49" charset="0"/>
              </a:rPr>
            </a:br>
            <a:endParaRPr lang="en-US" sz="2000" dirty="0">
              <a:solidFill>
                <a:srgbClr val="000000"/>
              </a:solidFill>
              <a:latin typeface="Consolas" panose="020B0609020204030204" pitchFamily="49" charset="0"/>
            </a:endParaRPr>
          </a:p>
          <a:p>
            <a:r>
              <a:rPr lang="en-US" sz="2000" dirty="0" err="1">
                <a:solidFill>
                  <a:srgbClr val="000000"/>
                </a:solidFill>
                <a:latin typeface="Consolas" panose="020B0609020204030204" pitchFamily="49" charset="0"/>
              </a:rPr>
              <a:t>VkBuffer</a:t>
            </a:r>
            <a:r>
              <a:rPr lang="en-US" sz="2000" dirty="0">
                <a:solidFill>
                  <a:srgbClr val="000000"/>
                </a:solidFill>
                <a:latin typeface="Consolas" panose="020B0609020204030204" pitchFamily="49" charset="0"/>
              </a:rPr>
              <a:t> buffer;</a:t>
            </a:r>
          </a:p>
          <a:p>
            <a:r>
              <a:rPr lang="en-US" sz="2000" dirty="0" err="1">
                <a:solidFill>
                  <a:srgbClr val="000000"/>
                </a:solidFill>
                <a:latin typeface="Consolas" panose="020B0609020204030204" pitchFamily="49" charset="0"/>
              </a:rPr>
              <a:t>VmaAllocation</a:t>
            </a:r>
            <a:r>
              <a:rPr lang="en-US" sz="2000" dirty="0">
                <a:solidFill>
                  <a:srgbClr val="000000"/>
                </a:solidFill>
                <a:latin typeface="Consolas" panose="020B0609020204030204" pitchFamily="49" charset="0"/>
              </a:rPr>
              <a:t> allocation;</a:t>
            </a:r>
          </a:p>
          <a:p>
            <a:r>
              <a:rPr lang="en-US" sz="2000" dirty="0">
                <a:solidFill>
                  <a:srgbClr val="4665A2"/>
                </a:solidFill>
                <a:latin typeface="Consolas" panose="020B0609020204030204" pitchFamily="49" charset="0"/>
              </a:rPr>
              <a:t>vmaCreateBuffer</a:t>
            </a:r>
            <a:r>
              <a:rPr lang="en-US" sz="2000" dirty="0">
                <a:solidFill>
                  <a:srgbClr val="000000"/>
                </a:solidFill>
                <a:latin typeface="Consolas" panose="020B0609020204030204" pitchFamily="49" charset="0"/>
              </a:rPr>
              <a:t>(allocator, &amp;</a:t>
            </a:r>
            <a:r>
              <a:rPr lang="en-US" sz="2000" dirty="0" err="1">
                <a:solidFill>
                  <a:srgbClr val="000000"/>
                </a:solidFill>
                <a:latin typeface="Consolas" panose="020B0609020204030204" pitchFamily="49" charset="0"/>
              </a:rPr>
              <a:t>bufferInfo</a:t>
            </a:r>
            <a:r>
              <a:rPr lang="en-US" sz="2000" dirty="0">
                <a:solidFill>
                  <a:srgbClr val="000000"/>
                </a:solidFill>
                <a:latin typeface="Consolas" panose="020B0609020204030204" pitchFamily="49" charset="0"/>
              </a:rPr>
              <a:t>, &amp;</a:t>
            </a:r>
            <a:r>
              <a:rPr lang="en-US" sz="2000" dirty="0" err="1">
                <a:solidFill>
                  <a:srgbClr val="000000"/>
                </a:solidFill>
                <a:latin typeface="Consolas" panose="020B0609020204030204" pitchFamily="49" charset="0"/>
              </a:rPr>
              <a:t>allocInfo</a:t>
            </a:r>
            <a:r>
              <a:rPr lang="en-US" sz="2000" dirty="0">
                <a:solidFill>
                  <a:srgbClr val="000000"/>
                </a:solidFill>
                <a:latin typeface="Consolas" panose="020B0609020204030204" pitchFamily="49" charset="0"/>
              </a:rPr>
              <a:t>, &amp;buffer, &amp;allocation, </a:t>
            </a:r>
            <a:r>
              <a:rPr lang="en-US" sz="2000" dirty="0" err="1">
                <a:solidFill>
                  <a:srgbClr val="008000"/>
                </a:solidFill>
                <a:latin typeface="Consolas" panose="020B0609020204030204" pitchFamily="49" charset="0"/>
              </a:rPr>
              <a:t>nullptr</a:t>
            </a:r>
            <a:r>
              <a:rPr lang="en-US" sz="2000" dirty="0">
                <a:solidFill>
                  <a:srgbClr val="000000"/>
                </a:solidFill>
                <a:latin typeface="Consolas" panose="020B0609020204030204" pitchFamily="49" charset="0"/>
              </a:rPr>
              <a:t>);</a:t>
            </a:r>
          </a:p>
        </p:txBody>
      </p:sp>
      <p:sp>
        <p:nvSpPr>
          <p:cNvPr id="6" name="Click to edit Master text styles…">
            <a:extLst>
              <a:ext uri="{FF2B5EF4-FFF2-40B4-BE49-F238E27FC236}">
                <a16:creationId xmlns:a16="http://schemas.microsoft.com/office/drawing/2014/main" id="{428A7F56-D5CF-42C1-AD06-875D801F389A}"/>
              </a:ext>
            </a:extLst>
          </p:cNvPr>
          <p:cNvSpPr txBox="1">
            <a:spLocks/>
          </p:cNvSpPr>
          <p:nvPr/>
        </p:nvSpPr>
        <p:spPr>
          <a:xfrm>
            <a:off x="948266" y="3217333"/>
            <a:ext cx="14359467" cy="4876801"/>
          </a:xfrm>
          <a:prstGeom prst="rect">
            <a:avLst/>
          </a:prstGeom>
          <a:ln w="12700">
            <a:miter lim="400000"/>
          </a:ln>
          <a:extLst>
            <a:ext uri="{C572A759-6A51-4108-AA02-DFA0A04FC94B}">
              <ma14:wrappingTextBoxFlag xmlns="" xmlns:ma14="http://schemas.microsoft.com/office/mac/drawingml/2011/main" val="1"/>
            </a:ext>
          </a:extLst>
        </p:spPr>
        <p:txBody>
          <a:bodyPr lIns="81279" tIns="81279" rIns="81279" bIns="81279">
            <a:normAutofit/>
          </a:bodyPr>
          <a:lstStyle>
            <a:lvl1pPr marL="0" marR="0" indent="0" algn="l" defTabSz="1625600" rtl="0" latinLnBrk="0">
              <a:lnSpc>
                <a:spcPct val="100000"/>
              </a:lnSpc>
              <a:spcBef>
                <a:spcPts val="1100"/>
              </a:spcBef>
              <a:spcAft>
                <a:spcPts val="0"/>
              </a:spcAft>
              <a:buClr>
                <a:srgbClr val="000000"/>
              </a:buClr>
              <a:buSzPct val="75000"/>
              <a:buFont typeface="Verdana"/>
              <a:buChar char="●"/>
              <a:tabLst/>
              <a:defRPr sz="4800" b="0" i="0" u="none" strike="noStrike" cap="none" spc="0" baseline="0">
                <a:ln>
                  <a:noFill/>
                </a:ln>
                <a:solidFill>
                  <a:srgbClr val="000000"/>
                </a:solidFill>
                <a:uFillTx/>
                <a:latin typeface="Arial"/>
                <a:ea typeface="Arial"/>
                <a:cs typeface="Arial"/>
                <a:sym typeface="Arial"/>
              </a:defRPr>
            </a:lvl1pPr>
            <a:lvl2pPr marL="957262" marR="0" indent="-500062" algn="l" defTabSz="1625600" rtl="0" latinLnBrk="0">
              <a:lnSpc>
                <a:spcPct val="100000"/>
              </a:lnSpc>
              <a:spcBef>
                <a:spcPts val="0"/>
              </a:spcBef>
              <a:spcAft>
                <a:spcPts val="0"/>
              </a:spcAft>
              <a:buClr>
                <a:srgbClr val="000000"/>
              </a:buClr>
              <a:buSzPct val="75000"/>
              <a:buFont typeface="Verdana"/>
              <a:buChar char="●"/>
              <a:tabLst/>
              <a:defRPr sz="4200" b="0" i="0" u="none" strike="noStrike" cap="none" spc="0" baseline="0">
                <a:ln>
                  <a:noFill/>
                </a:ln>
                <a:solidFill>
                  <a:srgbClr val="000000"/>
                </a:solidFill>
                <a:uFillTx/>
                <a:latin typeface="Arial"/>
                <a:ea typeface="Arial"/>
                <a:cs typeface="Arial"/>
                <a:sym typeface="Arial"/>
              </a:defRPr>
            </a:lvl2pPr>
            <a:lvl3pPr marL="914400" marR="0" indent="0" algn="l" defTabSz="1625600" rtl="0" latinLnBrk="0">
              <a:lnSpc>
                <a:spcPct val="100000"/>
              </a:lnSpc>
              <a:spcBef>
                <a:spcPts val="0"/>
              </a:spcBef>
              <a:spcAft>
                <a:spcPts val="0"/>
              </a:spcAft>
              <a:buClr>
                <a:srgbClr val="000000"/>
              </a:buClr>
              <a:buSzPct val="75000"/>
              <a:buFont typeface="Verdana"/>
              <a:buChar char="●"/>
              <a:tabLst/>
              <a:defRPr sz="3400" b="0" i="0" u="none" strike="noStrike" cap="none" spc="0" baseline="0">
                <a:ln>
                  <a:noFill/>
                </a:ln>
                <a:solidFill>
                  <a:srgbClr val="000000"/>
                </a:solidFill>
                <a:uFillTx/>
                <a:latin typeface="Arial"/>
                <a:ea typeface="Arial"/>
                <a:cs typeface="Arial"/>
                <a:sym typeface="Arial"/>
              </a:defRPr>
            </a:lvl3pPr>
            <a:lvl4pPr marL="1371600" marR="0" indent="0" algn="l" defTabSz="1625600" rtl="0" latinLnBrk="0">
              <a:lnSpc>
                <a:spcPct val="100000"/>
              </a:lnSpc>
              <a:spcBef>
                <a:spcPts val="0"/>
              </a:spcBef>
              <a:spcAft>
                <a:spcPts val="0"/>
              </a:spcAft>
              <a:buClr>
                <a:srgbClr val="000000"/>
              </a:buClr>
              <a:buSzPct val="70000"/>
              <a:buFont typeface="Verdana"/>
              <a:buChar char="●"/>
              <a:tabLst/>
              <a:defRPr sz="3200" b="0" i="0" u="none" strike="noStrike" cap="none" spc="0" baseline="0">
                <a:ln>
                  <a:noFill/>
                </a:ln>
                <a:solidFill>
                  <a:srgbClr val="000000"/>
                </a:solidFill>
                <a:uFillTx/>
                <a:latin typeface="Arial"/>
                <a:ea typeface="Arial"/>
                <a:cs typeface="Arial"/>
                <a:sym typeface="Arial"/>
              </a:defRPr>
            </a:lvl4pPr>
            <a:lvl5pPr marL="1828800" marR="0" indent="0" algn="l" defTabSz="1625600" rtl="0" latinLnBrk="0">
              <a:lnSpc>
                <a:spcPct val="100000"/>
              </a:lnSpc>
              <a:spcBef>
                <a:spcPts val="0"/>
              </a:spcBef>
              <a:spcAft>
                <a:spcPts val="0"/>
              </a:spcAft>
              <a:buClr>
                <a:srgbClr val="000000"/>
              </a:buClr>
              <a:buSzPct val="75000"/>
              <a:buFont typeface="Verdana"/>
              <a:buChar char="●"/>
              <a:tabLst/>
              <a:defRPr sz="3200" b="0" i="0" u="none" strike="noStrike" cap="none" spc="0" baseline="0">
                <a:ln>
                  <a:noFill/>
                </a:ln>
                <a:solidFill>
                  <a:srgbClr val="000000"/>
                </a:solidFill>
                <a:uFillTx/>
                <a:latin typeface="Arial"/>
                <a:ea typeface="Arial"/>
                <a:cs typeface="Arial"/>
                <a:sym typeface="Arial"/>
              </a:defRPr>
            </a:lvl5pPr>
            <a:lvl6pPr marL="2286000" marR="0" indent="0" algn="l" defTabSz="1625600" rtl="0" latinLnBrk="0">
              <a:lnSpc>
                <a:spcPct val="100000"/>
              </a:lnSpc>
              <a:spcBef>
                <a:spcPts val="1100"/>
              </a:spcBef>
              <a:spcAft>
                <a:spcPts val="0"/>
              </a:spcAft>
              <a:buClr>
                <a:srgbClr val="000000"/>
              </a:buClr>
              <a:buSzPct val="75000"/>
              <a:buFont typeface="Verdana"/>
              <a:buChar char="•"/>
              <a:tabLst/>
              <a:defRPr sz="4800" b="0" i="0" u="none" strike="noStrike" cap="none" spc="0" baseline="0">
                <a:ln>
                  <a:noFill/>
                </a:ln>
                <a:solidFill>
                  <a:srgbClr val="000000"/>
                </a:solidFill>
                <a:uFillTx/>
                <a:latin typeface="+mj-lt"/>
                <a:ea typeface="+mj-ea"/>
                <a:cs typeface="+mj-cs"/>
                <a:sym typeface="Verdana"/>
              </a:defRPr>
            </a:lvl6pPr>
            <a:lvl7pPr marL="2743200" marR="0" indent="0" algn="l" defTabSz="1625600" rtl="0" latinLnBrk="0">
              <a:lnSpc>
                <a:spcPct val="100000"/>
              </a:lnSpc>
              <a:spcBef>
                <a:spcPts val="1100"/>
              </a:spcBef>
              <a:spcAft>
                <a:spcPts val="0"/>
              </a:spcAft>
              <a:buClr>
                <a:srgbClr val="000000"/>
              </a:buClr>
              <a:buSzPct val="75000"/>
              <a:buFont typeface="Verdana"/>
              <a:buChar char="•"/>
              <a:tabLst/>
              <a:defRPr sz="4800" b="0" i="0" u="none" strike="noStrike" cap="none" spc="0" baseline="0">
                <a:ln>
                  <a:noFill/>
                </a:ln>
                <a:solidFill>
                  <a:srgbClr val="000000"/>
                </a:solidFill>
                <a:uFillTx/>
                <a:latin typeface="+mj-lt"/>
                <a:ea typeface="+mj-ea"/>
                <a:cs typeface="+mj-cs"/>
                <a:sym typeface="Verdana"/>
              </a:defRPr>
            </a:lvl7pPr>
            <a:lvl8pPr marL="3200400" marR="0" indent="0" algn="l" defTabSz="1625600" rtl="0" latinLnBrk="0">
              <a:lnSpc>
                <a:spcPct val="100000"/>
              </a:lnSpc>
              <a:spcBef>
                <a:spcPts val="1100"/>
              </a:spcBef>
              <a:spcAft>
                <a:spcPts val="0"/>
              </a:spcAft>
              <a:buClr>
                <a:srgbClr val="000000"/>
              </a:buClr>
              <a:buSzPct val="75000"/>
              <a:buFont typeface="Verdana"/>
              <a:buChar char="•"/>
              <a:tabLst/>
              <a:defRPr sz="4800" b="0" i="0" u="none" strike="noStrike" cap="none" spc="0" baseline="0">
                <a:ln>
                  <a:noFill/>
                </a:ln>
                <a:solidFill>
                  <a:srgbClr val="000000"/>
                </a:solidFill>
                <a:uFillTx/>
                <a:latin typeface="+mj-lt"/>
                <a:ea typeface="+mj-ea"/>
                <a:cs typeface="+mj-cs"/>
                <a:sym typeface="Verdana"/>
              </a:defRPr>
            </a:lvl8pPr>
            <a:lvl9pPr marL="3657600" marR="0" indent="0" algn="l" defTabSz="1625600" rtl="0" latinLnBrk="0">
              <a:lnSpc>
                <a:spcPct val="100000"/>
              </a:lnSpc>
              <a:spcBef>
                <a:spcPts val="1100"/>
              </a:spcBef>
              <a:spcAft>
                <a:spcPts val="0"/>
              </a:spcAft>
              <a:buClr>
                <a:srgbClr val="000000"/>
              </a:buClr>
              <a:buSzPct val="75000"/>
              <a:buFont typeface="Verdana"/>
              <a:buChar char="•"/>
              <a:tabLst/>
              <a:defRPr sz="4800" b="0" i="0" u="none" strike="noStrike" cap="none" spc="0" baseline="0">
                <a:ln>
                  <a:noFill/>
                </a:ln>
                <a:solidFill>
                  <a:srgbClr val="000000"/>
                </a:solidFill>
                <a:uFillTx/>
                <a:latin typeface="+mj-lt"/>
                <a:ea typeface="+mj-ea"/>
                <a:cs typeface="+mj-cs"/>
                <a:sym typeface="Verdana"/>
              </a:defRPr>
            </a:lvl9pPr>
          </a:lstStyle>
          <a:p>
            <a:pPr marL="685800" indent="-685800" hangingPunct="1"/>
            <a:r>
              <a:rPr lang="en-GB" sz="3200" dirty="0"/>
              <a:t>Functions that create image/buffer, (sub-)allocate memory for it and bind them together – all in one call.</a:t>
            </a:r>
          </a:p>
        </p:txBody>
      </p:sp>
    </p:spTree>
    <p:extLst>
      <p:ext uri="{BB962C8B-B14F-4D97-AF65-F5344CB8AC3E}">
        <p14:creationId xmlns:p14="http://schemas.microsoft.com/office/powerpoint/2010/main" val="179666749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t>VmaDumpVis.py</a:t>
            </a:r>
            <a:endParaRPr dirty="0"/>
          </a:p>
        </p:txBody>
      </p:sp>
      <p:sp>
        <p:nvSpPr>
          <p:cNvPr id="5" name="Rectangle 4">
            <a:extLst>
              <a:ext uri="{FF2B5EF4-FFF2-40B4-BE49-F238E27FC236}">
                <a16:creationId xmlns:a16="http://schemas.microsoft.com/office/drawing/2014/main" id="{51E86B3B-858B-403E-B761-34A290DAD6A4}"/>
              </a:ext>
            </a:extLst>
          </p:cNvPr>
          <p:cNvSpPr/>
          <p:nvPr/>
        </p:nvSpPr>
        <p:spPr>
          <a:xfrm>
            <a:off x="858645" y="4538546"/>
            <a:ext cx="7203688" cy="992459"/>
          </a:xfrm>
          <a:prstGeom prst="rect">
            <a:avLst/>
          </a:prstGeom>
          <a:solidFill>
            <a:srgbClr val="FFFFFF"/>
          </a:solidFill>
          <a:ln w="38100"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pPr marL="0" marR="0" indent="0" algn="l" defTabSz="1625600" rtl="0" fontAlgn="auto" latinLnBrk="0" hangingPunct="0">
              <a:lnSpc>
                <a:spcPct val="100000"/>
              </a:lnSpc>
              <a:spcBef>
                <a:spcPts val="0"/>
              </a:spcBef>
              <a:spcAft>
                <a:spcPts val="0"/>
              </a:spcAft>
              <a:buClrTx/>
              <a:buSzTx/>
              <a:buFontTx/>
              <a:buNone/>
              <a:tabLst/>
            </a:pPr>
            <a:endParaRPr kumimoji="0" lang="en-US" sz="4200" b="0" i="0" u="none" strike="noStrike" cap="none" spc="0" normalizeH="0" baseline="0">
              <a:ln>
                <a:noFill/>
              </a:ln>
              <a:solidFill>
                <a:srgbClr val="1F497D"/>
              </a:solidFill>
              <a:effectLst/>
              <a:uFillTx/>
              <a:latin typeface="+mj-lt"/>
              <a:ea typeface="+mj-ea"/>
              <a:cs typeface="+mj-cs"/>
              <a:sym typeface="Verdana"/>
            </a:endParaRPr>
          </a:p>
        </p:txBody>
      </p:sp>
      <p:sp>
        <p:nvSpPr>
          <p:cNvPr id="32" name="Click to edit Master text styles…"/>
          <p:cNvSpPr txBox="1">
            <a:spLocks noGrp="1"/>
          </p:cNvSpPr>
          <p:nvPr>
            <p:ph type="body" idx="4294967295"/>
          </p:nvPr>
        </p:nvSpPr>
        <p:spPr>
          <a:xfrm>
            <a:off x="948267" y="3217333"/>
            <a:ext cx="7246164" cy="4008967"/>
          </a:xfrm>
          <a:prstGeom prst="rect">
            <a:avLst/>
          </a:prstGeom>
        </p:spPr>
        <p:txBody>
          <a:bodyPr>
            <a:normAutofit fontScale="62500" lnSpcReduction="20000"/>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a:buNone/>
            </a:pPr>
            <a:r>
              <a:rPr lang="en-US" dirty="0"/>
              <a:t>Auxiliary tool that visualizes JSON dump from Vulkan Memory Allocator.</a:t>
            </a:r>
          </a:p>
          <a:p>
            <a:pPr>
              <a:buNone/>
            </a:pPr>
            <a:endParaRPr lang="en-US" dirty="0"/>
          </a:p>
          <a:p>
            <a:pPr>
              <a:buNone/>
            </a:pPr>
            <a:r>
              <a:rPr lang="en-US" dirty="0">
                <a:latin typeface="Consolas" panose="020B0609020204030204" pitchFamily="49" charset="0"/>
              </a:rPr>
              <a:t>python VmaDumpVis.py -o Image.png </a:t>
            </a:r>
            <a:r>
              <a:rPr lang="en-US" dirty="0" err="1">
                <a:latin typeface="Consolas" panose="020B0609020204030204" pitchFamily="49" charset="0"/>
              </a:rPr>
              <a:t>VmaDump.json</a:t>
            </a:r>
            <a:endParaRPr lang="en-US" dirty="0">
              <a:latin typeface="Consolas" panose="020B0609020204030204" pitchFamily="49" charset="0"/>
            </a:endParaRPr>
          </a:p>
          <a:p>
            <a:pPr>
              <a:buNone/>
            </a:pPr>
            <a:endParaRPr lang="en-US" dirty="0"/>
          </a:p>
          <a:p>
            <a:pPr>
              <a:buNone/>
            </a:pPr>
            <a:r>
              <a:rPr lang="en-US" dirty="0"/>
              <a:t>Released just now!</a:t>
            </a:r>
          </a:p>
        </p:txBody>
      </p:sp>
      <p:pic>
        <p:nvPicPr>
          <p:cNvPr id="4" name="Picture 3">
            <a:extLst>
              <a:ext uri="{FF2B5EF4-FFF2-40B4-BE49-F238E27FC236}">
                <a16:creationId xmlns:a16="http://schemas.microsoft.com/office/drawing/2014/main" id="{259246B1-BF1F-4044-92E7-1E270105C391}"/>
              </a:ext>
            </a:extLst>
          </p:cNvPr>
          <p:cNvPicPr>
            <a:picLocks noChangeAspect="1"/>
          </p:cNvPicPr>
          <p:nvPr/>
        </p:nvPicPr>
        <p:blipFill rotWithShape="1">
          <a:blip r:embed="rId2"/>
          <a:srcRect b="59318"/>
          <a:stretch/>
        </p:blipFill>
        <p:spPr>
          <a:xfrm>
            <a:off x="8333607" y="1008148"/>
            <a:ext cx="6974126" cy="7085986"/>
          </a:xfrm>
          <a:prstGeom prst="rect">
            <a:avLst/>
          </a:prstGeom>
        </p:spPr>
      </p:pic>
      <p:pic>
        <p:nvPicPr>
          <p:cNvPr id="1026" name="Picture 2" descr="Image Optimal">
            <a:extLst>
              <a:ext uri="{FF2B5EF4-FFF2-40B4-BE49-F238E27FC236}">
                <a16:creationId xmlns:a16="http://schemas.microsoft.com/office/drawing/2014/main" id="{0533FCB7-1627-4F3E-B708-A04848BD9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7422" y="6920453"/>
            <a:ext cx="346529" cy="3465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uffer">
            <a:extLst>
              <a:ext uri="{FF2B5EF4-FFF2-40B4-BE49-F238E27FC236}">
                <a16:creationId xmlns:a16="http://schemas.microsoft.com/office/drawing/2014/main" id="{23517B42-8A18-4DB0-9440-D0CDA016A1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7421" y="7350442"/>
            <a:ext cx="346529" cy="34652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723E140-0E3F-4674-93D9-47A8E918A62C}"/>
              </a:ext>
            </a:extLst>
          </p:cNvPr>
          <p:cNvSpPr txBox="1"/>
          <p:nvPr/>
        </p:nvSpPr>
        <p:spPr>
          <a:xfrm>
            <a:off x="6478762" y="6852218"/>
            <a:ext cx="1785257" cy="9028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pPr marL="0" marR="0" indent="0" algn="l" defTabSz="16256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Verdana"/>
              </a:rPr>
              <a:t>Image</a:t>
            </a:r>
          </a:p>
          <a:p>
            <a:pPr marL="0" marR="0" indent="0" algn="l" defTabSz="1625600" rtl="0" fontAlgn="auto" latinLnBrk="0" hangingPunct="0">
              <a:lnSpc>
                <a:spcPct val="100000"/>
              </a:lnSpc>
              <a:spcBef>
                <a:spcPts val="0"/>
              </a:spcBef>
              <a:spcAft>
                <a:spcPts val="0"/>
              </a:spcAft>
              <a:buClrTx/>
              <a:buSzTx/>
              <a:buFontTx/>
              <a:buNone/>
              <a:tabLst/>
            </a:pPr>
            <a:r>
              <a:rPr lang="en-US" sz="2400" dirty="0">
                <a:solidFill>
                  <a:srgbClr val="000000"/>
                </a:solidFill>
                <a:latin typeface="Arial" panose="020B0604020202020204" pitchFamily="34" charset="0"/>
                <a:cs typeface="Arial" panose="020B0604020202020204" pitchFamily="34" charset="0"/>
              </a:rPr>
              <a:t>Buffer</a:t>
            </a:r>
            <a:endPar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Verdana"/>
            </a:endParaRPr>
          </a:p>
        </p:txBody>
      </p:sp>
    </p:spTree>
    <p:extLst>
      <p:ext uri="{BB962C8B-B14F-4D97-AF65-F5344CB8AC3E}">
        <p14:creationId xmlns:p14="http://schemas.microsoft.com/office/powerpoint/2010/main" val="2634499400"/>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ssion Title  Speaker Name Speaker Title &amp; Company">
            <a:extLst>
              <a:ext uri="{FF2B5EF4-FFF2-40B4-BE49-F238E27FC236}">
                <a16:creationId xmlns:a16="http://schemas.microsoft.com/office/drawing/2014/main" id="{16963B68-E0D1-43B1-B9E8-064B36758AC0}"/>
              </a:ext>
            </a:extLst>
          </p:cNvPr>
          <p:cNvSpPr txBox="1">
            <a:spLocks/>
          </p:cNvSpPr>
          <p:nvPr/>
        </p:nvSpPr>
        <p:spPr>
          <a:xfrm>
            <a:off x="406399" y="2269066"/>
            <a:ext cx="10701868" cy="5554135"/>
          </a:xfrm>
          <a:prstGeom prst="rect">
            <a:avLst/>
          </a:prstGeom>
          <a:ln w="12700">
            <a:miter lim="400000"/>
          </a:ln>
          <a:extLst>
            <a:ext uri="{C572A759-6A51-4108-AA02-DFA0A04FC94B}">
              <ma14:wrappingTextBoxFlag xmlns="" xmlns:ma14="http://schemas.microsoft.com/office/mac/drawingml/2011/main" val="1"/>
            </a:ext>
          </a:extLst>
        </p:spPr>
        <p:txBody>
          <a:bodyPr lIns="81279" tIns="81279" rIns="81279" bIns="81279" anchor="t">
            <a:normAutofit/>
          </a:bodyPr>
          <a:lstStyle>
            <a:lvl1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1pPr>
            <a:lvl2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2pPr>
            <a:lvl3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3pPr>
            <a:lvl4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4pPr>
            <a:lvl5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5pPr>
            <a:lvl6pPr marL="0" marR="0" indent="45720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6pPr>
            <a:lvl7pPr marL="0" marR="0" indent="91440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7pPr>
            <a:lvl8pPr marL="0" marR="0" indent="137160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8pPr>
            <a:lvl9pPr marL="0" marR="0" indent="182880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9pPr>
          </a:lstStyle>
          <a:p>
            <a:pPr hangingPunct="1">
              <a:defRPr>
                <a:solidFill>
                  <a:srgbClr val="F2F2F2"/>
                </a:solidFill>
              </a:defRPr>
            </a:pPr>
            <a:r>
              <a:rPr lang="en-GB" dirty="0">
                <a:solidFill>
                  <a:srgbClr val="F2F2F2"/>
                </a:solidFill>
                <a:latin typeface="Arial"/>
                <a:ea typeface="Arial"/>
                <a:cs typeface="Arial"/>
                <a:sym typeface="Arial"/>
              </a:rPr>
              <a:t>Conclusions</a:t>
            </a:r>
            <a:endParaRPr lang="en-GB" sz="4200" dirty="0">
              <a:solidFill>
                <a:srgbClr val="F2F2F2"/>
              </a:solidFill>
              <a:latin typeface="Arial"/>
              <a:ea typeface="Arial"/>
              <a:cs typeface="Arial"/>
              <a:sym typeface="Arial"/>
            </a:endParaRPr>
          </a:p>
        </p:txBody>
      </p:sp>
    </p:spTree>
    <p:extLst>
      <p:ext uri="{BB962C8B-B14F-4D97-AF65-F5344CB8AC3E}">
        <p14:creationId xmlns:p14="http://schemas.microsoft.com/office/powerpoint/2010/main" val="3624276539"/>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t>Conclusions</a:t>
            </a:r>
            <a:endParaRPr dirty="0"/>
          </a:p>
        </p:txBody>
      </p:sp>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fontScale="77500" lnSpcReduction="20000"/>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marL="685800" indent="-685800"/>
            <a:r>
              <a:rPr lang="en-US" dirty="0"/>
              <a:t>New graphics APIs (Vulkan™, DirectX 12) require more explicit memory management.</a:t>
            </a:r>
          </a:p>
          <a:p>
            <a:pPr marL="1643062" lvl="1" indent="-685800"/>
            <a:r>
              <a:rPr lang="en-US" dirty="0"/>
              <a:t>Creating resources is a multi-stage process.</a:t>
            </a:r>
          </a:p>
          <a:p>
            <a:pPr marL="1643062" lvl="1" indent="-685800"/>
            <a:r>
              <a:rPr lang="en-US" dirty="0"/>
              <a:t>Former driver magic is now under your control.</a:t>
            </a:r>
          </a:p>
          <a:p>
            <a:pPr marL="685800" indent="-685800"/>
            <a:r>
              <a:rPr lang="en-US" dirty="0"/>
              <a:t>You need to deal with differences between GPUs.</a:t>
            </a:r>
          </a:p>
          <a:p>
            <a:pPr marL="685800" indent="-685800"/>
            <a:r>
              <a:rPr lang="en-US" dirty="0"/>
              <a:t>By following good practices you can achieve optimal performance on any GPU.</a:t>
            </a:r>
          </a:p>
          <a:p>
            <a:pPr marL="685800" indent="-685800"/>
            <a:r>
              <a:rPr lang="en-US" dirty="0"/>
              <a:t>There are open-source libraries that can help you with this task.</a:t>
            </a:r>
          </a:p>
          <a:p>
            <a:pPr marL="685800" indent="-685800"/>
            <a:endParaRPr lang="en-US" dirty="0"/>
          </a:p>
        </p:txBody>
      </p:sp>
    </p:spTree>
    <p:extLst>
      <p:ext uri="{BB962C8B-B14F-4D97-AF65-F5344CB8AC3E}">
        <p14:creationId xmlns:p14="http://schemas.microsoft.com/office/powerpoint/2010/main" val="52835542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fontScale="85000" lnSpcReduction="20000"/>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marL="685800" indent="-685800"/>
            <a:r>
              <a:rPr lang="en-US" dirty="0"/>
              <a:t>Previous generation APIs (OpenGL™, DirectX</a:t>
            </a:r>
            <a:r>
              <a:rPr lang="en-US" baseline="30000" dirty="0"/>
              <a:t>®</a:t>
            </a:r>
            <a:r>
              <a:rPr lang="en-US" dirty="0"/>
              <a:t> 11) manage memory automatically.</a:t>
            </a:r>
          </a:p>
          <a:p>
            <a:pPr lvl="1" indent="0">
              <a:buNone/>
            </a:pPr>
            <a:r>
              <a:rPr lang="en-US" dirty="0"/>
              <a:t>You create a resource (e.g. texture, constant buffer), backing memory is allocated automatically.</a:t>
            </a:r>
          </a:p>
          <a:p>
            <a:pPr marL="685800" indent="-685800"/>
            <a:endParaRPr lang="en-US" dirty="0"/>
          </a:p>
          <a:p>
            <a:pPr marL="685800" indent="-685800"/>
            <a:endParaRPr lang="en-US" dirty="0"/>
          </a:p>
          <a:p>
            <a:pPr marL="685800" indent="-685800"/>
            <a:r>
              <a:rPr lang="en-US" dirty="0"/>
              <a:t>New APIs (Vulkan™, DirectX</a:t>
            </a:r>
            <a:r>
              <a:rPr lang="en-US" baseline="30000" dirty="0"/>
              <a:t>®</a:t>
            </a:r>
            <a:r>
              <a:rPr lang="en-US" dirty="0"/>
              <a:t> 12) are lower level, require explicit memory management.</a:t>
            </a:r>
          </a:p>
          <a:p>
            <a:pPr marL="685800" indent="-685800"/>
            <a:endParaRPr lang="en-US" dirty="0"/>
          </a:p>
          <a:p>
            <a:pPr marL="685800" indent="-685800"/>
            <a:endParaRPr lang="en-US" dirty="0"/>
          </a:p>
        </p:txBody>
      </p:sp>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t>The challenge</a:t>
            </a:r>
            <a:endParaRPr dirty="0"/>
          </a:p>
        </p:txBody>
      </p:sp>
      <p:sp>
        <p:nvSpPr>
          <p:cNvPr id="4" name="TextBox 3">
            <a:extLst>
              <a:ext uri="{FF2B5EF4-FFF2-40B4-BE49-F238E27FC236}">
                <a16:creationId xmlns:a16="http://schemas.microsoft.com/office/drawing/2014/main" id="{D5ECBD70-6F03-43D2-A27C-D54A8F19F3C9}"/>
              </a:ext>
            </a:extLst>
          </p:cNvPr>
          <p:cNvSpPr txBox="1"/>
          <p:nvPr/>
        </p:nvSpPr>
        <p:spPr>
          <a:xfrm>
            <a:off x="2074127" y="5376118"/>
            <a:ext cx="11385395" cy="1025920"/>
          </a:xfrm>
          <a:prstGeom prst="rect">
            <a:avLst/>
          </a:prstGeom>
          <a:noFill/>
          <a:ln w="28575" cap="flat">
            <a:solidFill>
              <a:schemeClr val="tx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r>
              <a:rPr lang="en-US" sz="2800" dirty="0">
                <a:solidFill>
                  <a:srgbClr val="2B91AF"/>
                </a:solidFill>
                <a:latin typeface="Consolas" panose="020B0609020204030204" pitchFamily="49" charset="0"/>
              </a:rPr>
              <a:t>ID3D11Texture2D</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pTexture</a:t>
            </a:r>
            <a:r>
              <a:rPr lang="en-US" sz="2800" dirty="0">
                <a:solidFill>
                  <a:srgbClr val="000000"/>
                </a:solidFill>
                <a:latin typeface="Consolas" panose="020B0609020204030204" pitchFamily="49" charset="0"/>
              </a:rPr>
              <a:t>;</a:t>
            </a:r>
          </a:p>
          <a:p>
            <a:r>
              <a:rPr lang="en-US" sz="2800" dirty="0">
                <a:solidFill>
                  <a:srgbClr val="000000"/>
                </a:solidFill>
                <a:latin typeface="Consolas" panose="020B0609020204030204" pitchFamily="49" charset="0"/>
              </a:rPr>
              <a:t>pD3D11Device-&gt;CreateTexture2D(&amp;</a:t>
            </a:r>
            <a:r>
              <a:rPr lang="en-US" sz="2800" dirty="0" err="1">
                <a:solidFill>
                  <a:srgbClr val="000000"/>
                </a:solidFill>
                <a:latin typeface="Consolas" panose="020B0609020204030204" pitchFamily="49" charset="0"/>
              </a:rPr>
              <a:t>desc</a:t>
            </a:r>
            <a:r>
              <a:rPr lang="en-US" sz="2800" dirty="0">
                <a:solidFill>
                  <a:srgbClr val="000000"/>
                </a:solidFill>
                <a:latin typeface="Consolas" panose="020B0609020204030204" pitchFamily="49" charset="0"/>
              </a:rPr>
              <a:t>, </a:t>
            </a:r>
            <a:r>
              <a:rPr lang="en-US" sz="2800" dirty="0" err="1">
                <a:solidFill>
                  <a:srgbClr val="0000FF"/>
                </a:solidFill>
                <a:latin typeface="Consolas" panose="020B0609020204030204" pitchFamily="49" charset="0"/>
              </a:rPr>
              <a:t>nullptr</a:t>
            </a:r>
            <a:r>
              <a:rPr lang="en-US" sz="2800" dirty="0">
                <a:solidFill>
                  <a:srgbClr val="000000"/>
                </a:solidFill>
                <a:latin typeface="Consolas" panose="020B0609020204030204" pitchFamily="49" charset="0"/>
              </a:rPr>
              <a:t>, &amp;</a:t>
            </a:r>
            <a:r>
              <a:rPr lang="en-US" sz="2800" dirty="0" err="1">
                <a:solidFill>
                  <a:srgbClr val="000000"/>
                </a:solidFill>
                <a:latin typeface="Consolas" panose="020B0609020204030204" pitchFamily="49" charset="0"/>
              </a:rPr>
              <a:t>pTexture</a:t>
            </a:r>
            <a:r>
              <a:rPr lang="en-US" sz="2800" dirty="0">
                <a:solidFill>
                  <a:srgbClr val="000000"/>
                </a:solidFill>
                <a:latin typeface="Consolas" panose="020B0609020204030204" pitchFamily="49" charset="0"/>
              </a:rPr>
              <a:t>);</a:t>
            </a:r>
            <a:endParaRPr lang="en-US" sz="2800" dirty="0">
              <a:latin typeface="Consolas" panose="020B0609020204030204" pitchFamily="49" charset="0"/>
            </a:endParaRPr>
          </a:p>
        </p:txBody>
      </p:sp>
    </p:spTree>
    <p:extLst>
      <p:ext uri="{BB962C8B-B14F-4D97-AF65-F5344CB8AC3E}">
        <p14:creationId xmlns:p14="http://schemas.microsoft.com/office/powerpoint/2010/main" val="1933195407"/>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t>References</a:t>
            </a:r>
            <a:endParaRPr dirty="0"/>
          </a:p>
        </p:txBody>
      </p:sp>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fontScale="40000" lnSpcReduction="20000"/>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marL="685800" indent="-685800"/>
            <a:r>
              <a:rPr lang="en-US" dirty="0"/>
              <a:t>Vulkan Memory Allocator (AMD)</a:t>
            </a:r>
            <a:br>
              <a:rPr lang="en-US" dirty="0"/>
            </a:br>
            <a:r>
              <a:rPr lang="en-US" dirty="0">
                <a:hlinkClick r:id="rId2"/>
              </a:rPr>
              <a:t>https://gpuopen.com/gaming-product/vulkan-memory-allocator/</a:t>
            </a:r>
            <a:endParaRPr lang="en-US" dirty="0"/>
          </a:p>
          <a:p>
            <a:pPr marL="685800" indent="-685800"/>
            <a:r>
              <a:rPr lang="en-US" dirty="0"/>
              <a:t>Direct3D Residency Starter Library (Microsoft)</a:t>
            </a:r>
            <a:br>
              <a:rPr lang="en-US" dirty="0"/>
            </a:br>
            <a:r>
              <a:rPr lang="en-US" dirty="0">
                <a:hlinkClick r:id="rId3"/>
              </a:rPr>
              <a:t>https://github.com/Microsoft/DirectX-Graphics-Samples/tree/master/Libraries/D3DX12Residency</a:t>
            </a:r>
            <a:endParaRPr lang="en-US" dirty="0"/>
          </a:p>
          <a:p>
            <a:pPr marL="685800" indent="-685800"/>
            <a:r>
              <a:rPr lang="en-US" dirty="0"/>
              <a:t>Vulkan Device Memory, Timothy Lottes, </a:t>
            </a:r>
            <a:r>
              <a:rPr lang="en-US" dirty="0" err="1"/>
              <a:t>GPUOpen</a:t>
            </a:r>
            <a:br>
              <a:rPr lang="en-US" dirty="0"/>
            </a:br>
            <a:r>
              <a:rPr lang="en-US" dirty="0">
                <a:hlinkClick r:id="rId4"/>
              </a:rPr>
              <a:t>https://gpuopen.com/vulkan-device-memory/</a:t>
            </a:r>
            <a:endParaRPr lang="en-US" dirty="0"/>
          </a:p>
          <a:p>
            <a:pPr marL="685800" indent="-685800"/>
            <a:r>
              <a:rPr lang="en-US" dirty="0"/>
              <a:t>Vulkan Memory Management, Chris Hebert, NVIDIA Developer</a:t>
            </a:r>
            <a:br>
              <a:rPr lang="en-US" dirty="0"/>
            </a:br>
            <a:r>
              <a:rPr lang="en-US" dirty="0">
                <a:hlinkClick r:id="rId5"/>
              </a:rPr>
              <a:t>https://developer.nvidia.com/vulkan-memory-management</a:t>
            </a:r>
            <a:endParaRPr lang="en-US" dirty="0"/>
          </a:p>
          <a:p>
            <a:pPr marL="685800" indent="-685800"/>
            <a:r>
              <a:rPr lang="en-US" dirty="0"/>
              <a:t>What’s your Vulkan Memory Type?, Mathias Schott &amp; Jeff </a:t>
            </a:r>
            <a:r>
              <a:rPr lang="en-US" dirty="0" err="1"/>
              <a:t>Bolz</a:t>
            </a:r>
            <a:r>
              <a:rPr lang="en-US" dirty="0"/>
              <a:t>, NVIDIA Developer</a:t>
            </a:r>
            <a:br>
              <a:rPr lang="en-US" dirty="0"/>
            </a:br>
            <a:r>
              <a:rPr lang="en-US" dirty="0">
                <a:hlinkClick r:id="rId6"/>
              </a:rPr>
              <a:t>https://developer.nvidia.com/what%E2%80%99s-your-vulkan-memory-type</a:t>
            </a:r>
            <a:endParaRPr lang="en-US" dirty="0"/>
          </a:p>
          <a:p>
            <a:pPr marL="685800" indent="-685800"/>
            <a:r>
              <a:rPr lang="en-US" dirty="0"/>
              <a:t>DX12 Do’s And Don’ts, NVIDIA Developer</a:t>
            </a:r>
            <a:br>
              <a:rPr lang="en-US" dirty="0"/>
            </a:br>
            <a:r>
              <a:rPr lang="en-US" dirty="0">
                <a:hlinkClick r:id="rId7"/>
              </a:rPr>
              <a:t>https://developer.nvidia.com/dx12-dos-and-donts</a:t>
            </a:r>
            <a:endParaRPr lang="en-US" dirty="0"/>
          </a:p>
          <a:p>
            <a:pPr marL="685800" indent="-685800"/>
            <a:r>
              <a:rPr lang="en-US" dirty="0"/>
              <a:t>Vulkan Hardware Database, </a:t>
            </a:r>
            <a:r>
              <a:rPr lang="en-US" dirty="0" err="1"/>
              <a:t>Sascha</a:t>
            </a:r>
            <a:r>
              <a:rPr lang="en-US" dirty="0"/>
              <a:t> Willems</a:t>
            </a:r>
            <a:br>
              <a:rPr lang="en-US" dirty="0"/>
            </a:br>
            <a:r>
              <a:rPr lang="en-US" dirty="0">
                <a:hlinkClick r:id="rId8"/>
              </a:rPr>
              <a:t>http://vulkan.gpuinfo.org/</a:t>
            </a:r>
            <a:endParaRPr lang="en-US" dirty="0"/>
          </a:p>
          <a:p>
            <a:pPr>
              <a:buNone/>
            </a:pPr>
            <a:endParaRPr lang="en-US" dirty="0"/>
          </a:p>
        </p:txBody>
      </p:sp>
    </p:spTree>
    <p:extLst>
      <p:ext uri="{BB962C8B-B14F-4D97-AF65-F5344CB8AC3E}">
        <p14:creationId xmlns:p14="http://schemas.microsoft.com/office/powerpoint/2010/main" val="1306215512"/>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t>Thank you</a:t>
            </a:r>
            <a:endParaRPr dirty="0"/>
          </a:p>
        </p:txBody>
      </p:sp>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marL="685800" indent="-685800"/>
            <a:r>
              <a:rPr lang="en-US" dirty="0"/>
              <a:t>Dominik Baumeister</a:t>
            </a:r>
          </a:p>
          <a:p>
            <a:pPr marL="685800" indent="-685800"/>
            <a:r>
              <a:rPr lang="en-US" dirty="0"/>
              <a:t>Lou Kramer (</a:t>
            </a:r>
            <a:r>
              <a:rPr lang="en-US" dirty="0">
                <a:hlinkClick r:id="rId2"/>
              </a:rPr>
              <a:t>@</a:t>
            </a:r>
            <a:r>
              <a:rPr lang="en-US" dirty="0" err="1">
                <a:hlinkClick r:id="rId2"/>
              </a:rPr>
              <a:t>lou_auroyup</a:t>
            </a:r>
            <a:r>
              <a:rPr lang="en-US" dirty="0"/>
              <a:t>)</a:t>
            </a:r>
          </a:p>
          <a:p>
            <a:pPr marL="685800" indent="-685800"/>
            <a:r>
              <a:rPr lang="en-US" dirty="0" err="1"/>
              <a:t>Matthäus</a:t>
            </a:r>
            <a:r>
              <a:rPr lang="en-US" dirty="0"/>
              <a:t> G. Chajdas (</a:t>
            </a:r>
            <a:r>
              <a:rPr lang="en-US" dirty="0">
                <a:hlinkClick r:id="rId3"/>
              </a:rPr>
              <a:t>@</a:t>
            </a:r>
            <a:r>
              <a:rPr lang="en-US" dirty="0" err="1">
                <a:hlinkClick r:id="rId3"/>
              </a:rPr>
              <a:t>NIV_Anteru</a:t>
            </a:r>
            <a:r>
              <a:rPr lang="en-US" dirty="0"/>
              <a:t>)</a:t>
            </a:r>
          </a:p>
          <a:p>
            <a:pPr marL="685800" indent="-685800"/>
            <a:r>
              <a:rPr lang="en-US" dirty="0"/>
              <a:t>Rys Sommefeldt (</a:t>
            </a:r>
            <a:r>
              <a:rPr lang="en-US" dirty="0">
                <a:hlinkClick r:id="rId4"/>
              </a:rPr>
              <a:t>@</a:t>
            </a:r>
            <a:r>
              <a:rPr lang="en-US" dirty="0" err="1">
                <a:hlinkClick r:id="rId4"/>
              </a:rPr>
              <a:t>ryszu</a:t>
            </a:r>
            <a:r>
              <a:rPr lang="en-US" dirty="0"/>
              <a:t>)</a:t>
            </a:r>
          </a:p>
          <a:p>
            <a:pPr marL="685800" indent="-685800"/>
            <a:r>
              <a:rPr lang="en-US" dirty="0"/>
              <a:t>Timothy Lottes (</a:t>
            </a:r>
            <a:r>
              <a:rPr lang="en-US" dirty="0">
                <a:hlinkClick r:id="rId5"/>
              </a:rPr>
              <a:t>@</a:t>
            </a:r>
            <a:r>
              <a:rPr lang="en-US" dirty="0" err="1">
                <a:hlinkClick r:id="rId5"/>
              </a:rPr>
              <a:t>TimothyLottes</a:t>
            </a:r>
            <a:r>
              <a:rPr lang="en-US" dirty="0"/>
              <a:t>)</a:t>
            </a:r>
          </a:p>
          <a:p>
            <a:pPr>
              <a:buNone/>
            </a:pPr>
            <a:endParaRPr lang="en-US" dirty="0"/>
          </a:p>
        </p:txBody>
      </p:sp>
    </p:spTree>
    <p:extLst>
      <p:ext uri="{BB962C8B-B14F-4D97-AF65-F5344CB8AC3E}">
        <p14:creationId xmlns:p14="http://schemas.microsoft.com/office/powerpoint/2010/main" val="1626383690"/>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t>Disclaimer &amp; Attribution</a:t>
            </a:r>
            <a:endParaRPr dirty="0"/>
          </a:p>
        </p:txBody>
      </p:sp>
      <p:sp>
        <p:nvSpPr>
          <p:cNvPr id="32" name="Click to edit Master text styles…"/>
          <p:cNvSpPr txBox="1">
            <a:spLocks noGrp="1"/>
          </p:cNvSpPr>
          <p:nvPr>
            <p:ph type="body" idx="4294967295"/>
          </p:nvPr>
        </p:nvSpPr>
        <p:spPr>
          <a:xfrm>
            <a:off x="948266" y="2971800"/>
            <a:ext cx="14359467" cy="5143500"/>
          </a:xfrm>
          <a:prstGeom prst="rect">
            <a:avLst/>
          </a:prstGeom>
        </p:spPr>
        <p:txBody>
          <a:bodyPr>
            <a:normAutofit fontScale="32500" lnSpcReduction="20000"/>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defTabSz="652463">
              <a:buNone/>
              <a:defRPr/>
            </a:pPr>
            <a:r>
              <a:rPr lang="en-US" dirty="0"/>
              <a:t>The information presented in this document is for informational purposes only and may contain technical inaccuracies, omissions and typographical errors.</a:t>
            </a:r>
            <a:br>
              <a:rPr lang="en-US" dirty="0"/>
            </a:br>
            <a:endParaRPr lang="en-US" dirty="0"/>
          </a:p>
          <a:p>
            <a:pPr defTabSz="652463">
              <a:buNone/>
              <a:defRPr/>
            </a:pPr>
            <a:r>
              <a:rPr lang="en-US" dirty="0"/>
              <a:t>The information contained herein is subject to change and may be rendered inaccurate for many reasons, including but not limited to product and roadmap changes, component and motherboard version changes, new model and/or product releases, product differences between differing manufacturers, software changes, BIOS flashes, firmware upgrades, or the like. AMD assumes no obligation to update or otherwise correct or revise this information. However, AMD reserves the right to revise this information and to make changes from time to time to the content hereof without obligation of AMD to notify any person of such revisions or changes.</a:t>
            </a:r>
            <a:br>
              <a:rPr lang="en-US" dirty="0"/>
            </a:br>
            <a:endParaRPr lang="en-US" dirty="0"/>
          </a:p>
          <a:p>
            <a:pPr defTabSz="652463">
              <a:buNone/>
              <a:defRPr/>
            </a:pPr>
            <a:r>
              <a:rPr lang="en-US" dirty="0"/>
              <a:t>AMD MAKES NO REPRESENTATIONS OR WARRANTIES WITH RESPECT TO THE CONTENTS HEREOF AND ASSUMES NO RESPONSIBILITY FOR ANY INACCURACIES, ERRORS OR OMISSIONS THAT MAY APPEAR IN THIS INFORMATION.</a:t>
            </a:r>
            <a:br>
              <a:rPr lang="en-US" dirty="0"/>
            </a:br>
            <a:endParaRPr lang="en-US" dirty="0"/>
          </a:p>
          <a:p>
            <a:pPr defTabSz="652463">
              <a:buNone/>
              <a:defRPr/>
            </a:pPr>
            <a:r>
              <a:rPr lang="en-US" dirty="0"/>
              <a:t>AMD SPECIFICALLY DISCLAIMS ANY IMPLIED WARRANTIES OF MERCHANTABILITY OR FITNESS FOR ANY PARTICULAR PURPOSE. IN NO EVENT WILL AMD BE LIABLE TO ANY PERSON FOR ANY DIRECT, INDIRECT, SPECIAL OR OTHER CONSEQUENTIAL DAMAGES ARISING FROM THE USE OF ANY INFORMATION CONTAINED HEREIN, EVEN IF AMD IS EXPRESSLY ADVISED OF THE POSSIBILITY OF SUCH DAMAGES.</a:t>
            </a:r>
          </a:p>
          <a:p>
            <a:pPr algn="just" defTabSz="652463">
              <a:buNone/>
              <a:defRPr/>
            </a:pPr>
            <a:endParaRPr lang="en-US" b="1" u="sng" dirty="0"/>
          </a:p>
          <a:p>
            <a:pPr algn="just" defTabSz="652463">
              <a:buNone/>
              <a:defRPr/>
            </a:pPr>
            <a:r>
              <a:rPr lang="en-US" b="1" u="sng" dirty="0"/>
              <a:t>ATTRIBUTION</a:t>
            </a:r>
          </a:p>
          <a:p>
            <a:pPr>
              <a:buNone/>
            </a:pPr>
            <a:r>
              <a:rPr lang="en-US" dirty="0"/>
              <a:t>© 2018 Advanced Micro Devices, Inc. All rights reserved. AMD, the AMD Arrow logo, Radeon</a:t>
            </a:r>
            <a:r>
              <a:rPr lang="en-CA" dirty="0"/>
              <a:t> </a:t>
            </a:r>
            <a:r>
              <a:rPr lang="en-US" dirty="0"/>
              <a:t>and combinations thereof are trademarks of Advanced Micro Devices, Inc. in the United States and/or other jurisdictions. </a:t>
            </a:r>
            <a:r>
              <a:rPr lang="en-GB" dirty="0"/>
              <a:t>OpenGL and Vulkan are trademarks of </a:t>
            </a:r>
            <a:r>
              <a:rPr lang="en-GB" dirty="0" err="1"/>
              <a:t>Khronos</a:t>
            </a:r>
            <a:r>
              <a:rPr lang="en-GB" dirty="0"/>
              <a:t> Group, Inc. </a:t>
            </a:r>
            <a:r>
              <a:rPr lang="en-GB" dirty="0" err="1"/>
              <a:t>PCIe</a:t>
            </a:r>
            <a:r>
              <a:rPr lang="en-GB" dirty="0"/>
              <a:t> is a registered trademark of PCI-SIG. Microsoft, Windows and DirectX are registered trademarks of Microsoft Corp. </a:t>
            </a:r>
            <a:r>
              <a:rPr lang="en-US" dirty="0"/>
              <a:t>Other names are for informational purposes only and may be trademarks of their respective owners.</a:t>
            </a:r>
          </a:p>
        </p:txBody>
      </p:sp>
    </p:spTree>
    <p:extLst>
      <p:ext uri="{BB962C8B-B14F-4D97-AF65-F5344CB8AC3E}">
        <p14:creationId xmlns:p14="http://schemas.microsoft.com/office/powerpoint/2010/main" val="2642230697"/>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endParaRPr dirty="0"/>
          </a:p>
        </p:txBody>
      </p:sp>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defTabSz="652463">
              <a:buNone/>
              <a:defRPr/>
            </a:pPr>
            <a:endParaRPr lang="en-US" dirty="0"/>
          </a:p>
        </p:txBody>
      </p:sp>
      <p:pic>
        <p:nvPicPr>
          <p:cNvPr id="2" name="Picture 1">
            <a:extLst>
              <a:ext uri="{FF2B5EF4-FFF2-40B4-BE49-F238E27FC236}">
                <a16:creationId xmlns:a16="http://schemas.microsoft.com/office/drawing/2014/main" id="{18D40D07-E661-486C-BE75-625BD0E6142B}"/>
              </a:ext>
            </a:extLst>
          </p:cNvPr>
          <p:cNvPicPr>
            <a:picLocks noChangeAspect="1"/>
          </p:cNvPicPr>
          <p:nvPr/>
        </p:nvPicPr>
        <p:blipFill>
          <a:blip r:embed="rId2"/>
          <a:stretch>
            <a:fillRect/>
          </a:stretch>
        </p:blipFill>
        <p:spPr>
          <a:xfrm>
            <a:off x="3379399" y="3587324"/>
            <a:ext cx="9497199" cy="2271782"/>
          </a:xfrm>
          <a:prstGeom prst="rect">
            <a:avLst/>
          </a:prstGeom>
        </p:spPr>
      </p:pic>
    </p:spTree>
    <p:extLst>
      <p:ext uri="{BB962C8B-B14F-4D97-AF65-F5344CB8AC3E}">
        <p14:creationId xmlns:p14="http://schemas.microsoft.com/office/powerpoint/2010/main" val="2740417035"/>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ssion Title  Speaker Name Speaker Title &amp; Company">
            <a:extLst>
              <a:ext uri="{FF2B5EF4-FFF2-40B4-BE49-F238E27FC236}">
                <a16:creationId xmlns:a16="http://schemas.microsoft.com/office/drawing/2014/main" id="{16963B68-E0D1-43B1-B9E8-064B36758AC0}"/>
              </a:ext>
            </a:extLst>
          </p:cNvPr>
          <p:cNvSpPr txBox="1">
            <a:spLocks/>
          </p:cNvSpPr>
          <p:nvPr/>
        </p:nvSpPr>
        <p:spPr>
          <a:xfrm>
            <a:off x="406399" y="2269066"/>
            <a:ext cx="10701868" cy="5554135"/>
          </a:xfrm>
          <a:prstGeom prst="rect">
            <a:avLst/>
          </a:prstGeom>
          <a:ln w="12700">
            <a:miter lim="400000"/>
          </a:ln>
          <a:extLst>
            <a:ext uri="{C572A759-6A51-4108-AA02-DFA0A04FC94B}">
              <ma14:wrappingTextBoxFlag xmlns="" xmlns:ma14="http://schemas.microsoft.com/office/mac/drawingml/2011/main" val="1"/>
            </a:ext>
          </a:extLst>
        </p:spPr>
        <p:txBody>
          <a:bodyPr lIns="81279" tIns="81279" rIns="81279" bIns="81279" anchor="t">
            <a:normAutofit/>
          </a:bodyPr>
          <a:lstStyle>
            <a:lvl1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1pPr>
            <a:lvl2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2pPr>
            <a:lvl3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3pPr>
            <a:lvl4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4pPr>
            <a:lvl5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5pPr>
            <a:lvl6pPr marL="0" marR="0" indent="45720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6pPr>
            <a:lvl7pPr marL="0" marR="0" indent="91440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7pPr>
            <a:lvl8pPr marL="0" marR="0" indent="137160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8pPr>
            <a:lvl9pPr marL="0" marR="0" indent="182880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9pPr>
          </a:lstStyle>
          <a:p>
            <a:pPr hangingPunct="1">
              <a:defRPr>
                <a:solidFill>
                  <a:srgbClr val="F2F2F2"/>
                </a:solidFill>
              </a:defRPr>
            </a:pPr>
            <a:r>
              <a:rPr lang="en-GB" dirty="0">
                <a:solidFill>
                  <a:srgbClr val="F2F2F2"/>
                </a:solidFill>
                <a:latin typeface="Arial"/>
                <a:ea typeface="Arial"/>
                <a:cs typeface="Arial"/>
                <a:sym typeface="Arial"/>
              </a:rPr>
              <a:t>Backup</a:t>
            </a:r>
            <a:endParaRPr lang="en-GB" sz="4200" dirty="0">
              <a:solidFill>
                <a:srgbClr val="F2F2F2"/>
              </a:solidFill>
              <a:latin typeface="Arial"/>
              <a:ea typeface="Arial"/>
              <a:cs typeface="Arial"/>
              <a:sym typeface="Arial"/>
            </a:endParaRPr>
          </a:p>
        </p:txBody>
      </p:sp>
    </p:spTree>
    <p:extLst>
      <p:ext uri="{BB962C8B-B14F-4D97-AF65-F5344CB8AC3E}">
        <p14:creationId xmlns:p14="http://schemas.microsoft.com/office/powerpoint/2010/main" val="3242334389"/>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1A18DA1-3EC5-49C9-8B13-B682CD8A6531}"/>
              </a:ext>
            </a:extLst>
          </p:cNvPr>
          <p:cNvGrpSpPr/>
          <p:nvPr/>
        </p:nvGrpSpPr>
        <p:grpSpPr>
          <a:xfrm>
            <a:off x="11471714" y="1941964"/>
            <a:ext cx="3836019" cy="959005"/>
            <a:chOff x="11471714" y="1941964"/>
            <a:chExt cx="3836019" cy="959005"/>
          </a:xfrm>
        </p:grpSpPr>
        <p:sp>
          <p:nvSpPr>
            <p:cNvPr id="5" name="Rectangle 4">
              <a:extLst>
                <a:ext uri="{FF2B5EF4-FFF2-40B4-BE49-F238E27FC236}">
                  <a16:creationId xmlns:a16="http://schemas.microsoft.com/office/drawing/2014/main" id="{3B192005-5F9A-49D1-BA4A-3DDE9F46B0DB}"/>
                </a:ext>
              </a:extLst>
            </p:cNvPr>
            <p:cNvSpPr/>
            <p:nvPr/>
          </p:nvSpPr>
          <p:spPr>
            <a:xfrm>
              <a:off x="11471714" y="1941964"/>
              <a:ext cx="3836019" cy="959005"/>
            </a:xfrm>
            <a:prstGeom prst="rect">
              <a:avLst/>
            </a:prstGeom>
            <a:solidFill>
              <a:srgbClr val="FFFFFF"/>
            </a:solidFill>
            <a:ln w="38100"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pPr marL="0" marR="0" indent="0" algn="l" defTabSz="1625600" rtl="0" fontAlgn="auto" latinLnBrk="0" hangingPunct="0">
                <a:lnSpc>
                  <a:spcPct val="100000"/>
                </a:lnSpc>
                <a:spcBef>
                  <a:spcPts val="0"/>
                </a:spcBef>
                <a:spcAft>
                  <a:spcPts val="0"/>
                </a:spcAft>
                <a:buClrTx/>
                <a:buSzTx/>
                <a:buFontTx/>
                <a:buNone/>
                <a:tabLst/>
              </a:pPr>
              <a:endParaRPr kumimoji="0" lang="en-US" sz="4200" b="0" i="0" u="none" strike="noStrike" cap="none" spc="0" normalizeH="0" baseline="0">
                <a:ln>
                  <a:noFill/>
                </a:ln>
                <a:solidFill>
                  <a:srgbClr val="1F497D"/>
                </a:solidFill>
                <a:effectLst/>
                <a:uFillTx/>
                <a:latin typeface="+mj-lt"/>
                <a:ea typeface="+mj-ea"/>
                <a:cs typeface="+mj-cs"/>
                <a:sym typeface="Verdana"/>
              </a:endParaRPr>
            </a:p>
          </p:txBody>
        </p:sp>
        <p:sp>
          <p:nvSpPr>
            <p:cNvPr id="6" name="Rectangle 5">
              <a:extLst>
                <a:ext uri="{FF2B5EF4-FFF2-40B4-BE49-F238E27FC236}">
                  <a16:creationId xmlns:a16="http://schemas.microsoft.com/office/drawing/2014/main" id="{C18259B7-365F-45A6-ACE2-10CCAA2B2D52}"/>
                </a:ext>
              </a:extLst>
            </p:cNvPr>
            <p:cNvSpPr/>
            <p:nvPr/>
          </p:nvSpPr>
          <p:spPr>
            <a:xfrm>
              <a:off x="11560924" y="2031174"/>
              <a:ext cx="3660491" cy="791736"/>
            </a:xfrm>
            <a:prstGeom prst="rect">
              <a:avLst/>
            </a:prstGeom>
            <a:solidFill>
              <a:srgbClr val="FFC000"/>
            </a:solidFill>
            <a:ln w="38100" cap="flat">
              <a:solidFill>
                <a:srgbClr val="00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pPr marL="0" marR="0" indent="0" algn="l" defTabSz="1625600" rtl="0" fontAlgn="auto" latinLnBrk="0" hangingPunct="0">
                <a:lnSpc>
                  <a:spcPct val="100000"/>
                </a:lnSpc>
                <a:spcBef>
                  <a:spcPts val="0"/>
                </a:spcBef>
                <a:spcAft>
                  <a:spcPts val="0"/>
                </a:spcAft>
                <a:buClrTx/>
                <a:buSzTx/>
                <a:buFontTx/>
                <a:buNone/>
                <a:tabLst/>
              </a:pPr>
              <a:endParaRPr kumimoji="0" lang="en-US" sz="4200" b="0" i="0" u="none" strike="noStrike" cap="none" spc="0" normalizeH="0" baseline="0">
                <a:ln>
                  <a:noFill/>
                </a:ln>
                <a:solidFill>
                  <a:srgbClr val="1F497D"/>
                </a:solidFill>
                <a:effectLst/>
                <a:uFillTx/>
                <a:latin typeface="+mj-lt"/>
                <a:ea typeface="+mj-ea"/>
                <a:cs typeface="+mj-cs"/>
                <a:sym typeface="Verdana"/>
              </a:endParaRPr>
            </a:p>
          </p:txBody>
        </p:sp>
      </p:grpSp>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t>Dedicated allocation</a:t>
            </a:r>
            <a:endParaRPr dirty="0"/>
          </a:p>
        </p:txBody>
      </p:sp>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fontScale="85000" lnSpcReduction="20000"/>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marL="685800" indent="-685800"/>
            <a:r>
              <a:rPr lang="en-US" dirty="0"/>
              <a:t>Some resources may benefit from having their own, dedicated memory block instead of region </a:t>
            </a:r>
            <a:r>
              <a:rPr lang="en-US" dirty="0" err="1"/>
              <a:t>suballocated</a:t>
            </a:r>
            <a:r>
              <a:rPr lang="en-US" dirty="0"/>
              <a:t> from a bigger block.</a:t>
            </a:r>
          </a:p>
          <a:p>
            <a:pPr lvl="1" indent="0">
              <a:buNone/>
            </a:pPr>
            <a:r>
              <a:rPr lang="en-US" dirty="0"/>
              <a:t>Driver may use additional optimizations.</a:t>
            </a:r>
          </a:p>
          <a:p>
            <a:pPr marL="685800" indent="-685800"/>
            <a:r>
              <a:rPr lang="en-US" dirty="0"/>
              <a:t>Use for:</a:t>
            </a:r>
          </a:p>
          <a:p>
            <a:pPr marL="1643062" lvl="1" indent="-685800"/>
            <a:r>
              <a:rPr lang="en-US" dirty="0"/>
              <a:t>Render targets, depth-stencil, UAV</a:t>
            </a:r>
          </a:p>
          <a:p>
            <a:pPr marL="1643062" lvl="1" indent="-685800"/>
            <a:r>
              <a:rPr lang="en-US" dirty="0"/>
              <a:t>Very large buffers and images (dozens of </a:t>
            </a:r>
            <a:r>
              <a:rPr lang="en-US" dirty="0" err="1"/>
              <a:t>MiB</a:t>
            </a:r>
            <a:r>
              <a:rPr lang="en-US" dirty="0"/>
              <a:t>)</a:t>
            </a:r>
          </a:p>
          <a:p>
            <a:pPr marL="1643062" lvl="1" indent="-685800"/>
            <a:r>
              <a:rPr lang="en-US" dirty="0"/>
              <a:t>Large allocations that may need to be resized (freed and reallocated) at run-time.</a:t>
            </a:r>
          </a:p>
          <a:p>
            <a:pPr marL="685800" indent="-685800"/>
            <a:endParaRPr lang="en-US" dirty="0"/>
          </a:p>
        </p:txBody>
      </p:sp>
    </p:spTree>
    <p:extLst>
      <p:ext uri="{BB962C8B-B14F-4D97-AF65-F5344CB8AC3E}">
        <p14:creationId xmlns:p14="http://schemas.microsoft.com/office/powerpoint/2010/main" val="634442245"/>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t>Dedicated allocation</a:t>
            </a:r>
            <a:endParaRPr dirty="0"/>
          </a:p>
        </p:txBody>
      </p:sp>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marL="685800" indent="-685800"/>
            <a:r>
              <a:rPr lang="en-US" dirty="0"/>
              <a:t>DX12:</a:t>
            </a:r>
          </a:p>
          <a:p>
            <a:pPr lvl="1" indent="0">
              <a:buNone/>
            </a:pPr>
            <a:r>
              <a:rPr lang="en-US" dirty="0"/>
              <a:t>ID3D12Device::</a:t>
            </a:r>
            <a:r>
              <a:rPr lang="en-US" dirty="0" err="1"/>
              <a:t>CreateCommittedResource</a:t>
            </a:r>
            <a:r>
              <a:rPr lang="en-US" dirty="0"/>
              <a:t> function</a:t>
            </a:r>
          </a:p>
          <a:p>
            <a:pPr marL="685800" indent="-685800"/>
            <a:r>
              <a:rPr lang="en-US" dirty="0"/>
              <a:t>Vulkan™:</a:t>
            </a:r>
          </a:p>
          <a:p>
            <a:pPr lvl="1" indent="0">
              <a:buNone/>
            </a:pPr>
            <a:r>
              <a:rPr lang="en-US" dirty="0" err="1"/>
              <a:t>VK_KHR_dedicated_allocation</a:t>
            </a:r>
            <a:r>
              <a:rPr lang="en-US" dirty="0"/>
              <a:t> extension</a:t>
            </a:r>
          </a:p>
        </p:txBody>
      </p:sp>
      <p:grpSp>
        <p:nvGrpSpPr>
          <p:cNvPr id="4" name="Group 3">
            <a:extLst>
              <a:ext uri="{FF2B5EF4-FFF2-40B4-BE49-F238E27FC236}">
                <a16:creationId xmlns:a16="http://schemas.microsoft.com/office/drawing/2014/main" id="{A0AEA88E-5997-4F1D-ACAB-8F7A23432C9E}"/>
              </a:ext>
            </a:extLst>
          </p:cNvPr>
          <p:cNvGrpSpPr/>
          <p:nvPr/>
        </p:nvGrpSpPr>
        <p:grpSpPr>
          <a:xfrm>
            <a:off x="11471714" y="1941964"/>
            <a:ext cx="3836019" cy="959005"/>
            <a:chOff x="11471714" y="1941964"/>
            <a:chExt cx="3836019" cy="959005"/>
          </a:xfrm>
        </p:grpSpPr>
        <p:sp>
          <p:nvSpPr>
            <p:cNvPr id="5" name="Rectangle 4">
              <a:extLst>
                <a:ext uri="{FF2B5EF4-FFF2-40B4-BE49-F238E27FC236}">
                  <a16:creationId xmlns:a16="http://schemas.microsoft.com/office/drawing/2014/main" id="{E3C7D9A9-B919-4457-A0C6-F46377C06AE8}"/>
                </a:ext>
              </a:extLst>
            </p:cNvPr>
            <p:cNvSpPr/>
            <p:nvPr/>
          </p:nvSpPr>
          <p:spPr>
            <a:xfrm>
              <a:off x="11471714" y="1941964"/>
              <a:ext cx="3836019" cy="959005"/>
            </a:xfrm>
            <a:prstGeom prst="rect">
              <a:avLst/>
            </a:prstGeom>
            <a:solidFill>
              <a:srgbClr val="FFFFFF"/>
            </a:solidFill>
            <a:ln w="38100"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pPr marL="0" marR="0" indent="0" algn="l" defTabSz="1625600" rtl="0" fontAlgn="auto" latinLnBrk="0" hangingPunct="0">
                <a:lnSpc>
                  <a:spcPct val="100000"/>
                </a:lnSpc>
                <a:spcBef>
                  <a:spcPts val="0"/>
                </a:spcBef>
                <a:spcAft>
                  <a:spcPts val="0"/>
                </a:spcAft>
                <a:buClrTx/>
                <a:buSzTx/>
                <a:buFontTx/>
                <a:buNone/>
                <a:tabLst/>
              </a:pPr>
              <a:endParaRPr kumimoji="0" lang="en-US" sz="4200" b="0" i="0" u="none" strike="noStrike" cap="none" spc="0" normalizeH="0" baseline="0">
                <a:ln>
                  <a:noFill/>
                </a:ln>
                <a:solidFill>
                  <a:srgbClr val="1F497D"/>
                </a:solidFill>
                <a:effectLst/>
                <a:uFillTx/>
                <a:latin typeface="+mj-lt"/>
                <a:ea typeface="+mj-ea"/>
                <a:cs typeface="+mj-cs"/>
                <a:sym typeface="Verdana"/>
              </a:endParaRPr>
            </a:p>
          </p:txBody>
        </p:sp>
        <p:sp>
          <p:nvSpPr>
            <p:cNvPr id="6" name="Rectangle 5">
              <a:extLst>
                <a:ext uri="{FF2B5EF4-FFF2-40B4-BE49-F238E27FC236}">
                  <a16:creationId xmlns:a16="http://schemas.microsoft.com/office/drawing/2014/main" id="{41023CE3-2323-4493-B771-97656E8CA2B1}"/>
                </a:ext>
              </a:extLst>
            </p:cNvPr>
            <p:cNvSpPr/>
            <p:nvPr/>
          </p:nvSpPr>
          <p:spPr>
            <a:xfrm>
              <a:off x="11560924" y="2031174"/>
              <a:ext cx="3660491" cy="791736"/>
            </a:xfrm>
            <a:prstGeom prst="rect">
              <a:avLst/>
            </a:prstGeom>
            <a:solidFill>
              <a:srgbClr val="FFC000"/>
            </a:solidFill>
            <a:ln w="38100" cap="flat">
              <a:solidFill>
                <a:srgbClr val="00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pPr marL="0" marR="0" indent="0" algn="l" defTabSz="1625600" rtl="0" fontAlgn="auto" latinLnBrk="0" hangingPunct="0">
                <a:lnSpc>
                  <a:spcPct val="100000"/>
                </a:lnSpc>
                <a:spcBef>
                  <a:spcPts val="0"/>
                </a:spcBef>
                <a:spcAft>
                  <a:spcPts val="0"/>
                </a:spcAft>
                <a:buClrTx/>
                <a:buSzTx/>
                <a:buFontTx/>
                <a:buNone/>
                <a:tabLst/>
              </a:pPr>
              <a:endParaRPr kumimoji="0" lang="en-US" sz="4200" b="0" i="0" u="none" strike="noStrike" cap="none" spc="0" normalizeH="0" baseline="0">
                <a:ln>
                  <a:noFill/>
                </a:ln>
                <a:solidFill>
                  <a:srgbClr val="1F497D"/>
                </a:solidFill>
                <a:effectLst/>
                <a:uFillTx/>
                <a:latin typeface="+mj-lt"/>
                <a:ea typeface="+mj-ea"/>
                <a:cs typeface="+mj-cs"/>
                <a:sym typeface="Verdana"/>
              </a:endParaRPr>
            </a:p>
          </p:txBody>
        </p:sp>
      </p:grpSp>
    </p:spTree>
    <p:extLst>
      <p:ext uri="{BB962C8B-B14F-4D97-AF65-F5344CB8AC3E}">
        <p14:creationId xmlns:p14="http://schemas.microsoft.com/office/powerpoint/2010/main" val="1999493209"/>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t>Cache control</a:t>
            </a:r>
            <a:endParaRPr dirty="0"/>
          </a:p>
        </p:txBody>
      </p:sp>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fontScale="92500" lnSpcReduction="20000"/>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marL="685800" indent="-685800"/>
            <a:r>
              <a:rPr lang="en-US" dirty="0"/>
              <a:t>Vulkan™ : Any memory type that doesn’t have HOST_COHERENT flag needs manual cache control:</a:t>
            </a:r>
          </a:p>
          <a:p>
            <a:pPr marL="1643062" lvl="1" indent="-685800"/>
            <a:r>
              <a:rPr lang="en-US" dirty="0" err="1"/>
              <a:t>vkInvalidateMappedMemoryRanges</a:t>
            </a:r>
            <a:r>
              <a:rPr lang="en-US" dirty="0"/>
              <a:t> before read on CPU</a:t>
            </a:r>
          </a:p>
          <a:p>
            <a:pPr marL="1643062" lvl="1" indent="-685800"/>
            <a:r>
              <a:rPr lang="en-US" dirty="0" err="1"/>
              <a:t>vkFlushMappedMemoryRanges</a:t>
            </a:r>
            <a:r>
              <a:rPr lang="en-US" dirty="0"/>
              <a:t> after write on CPU</a:t>
            </a:r>
          </a:p>
          <a:p>
            <a:pPr marL="685800" indent="-685800"/>
            <a:r>
              <a:rPr lang="en-US" dirty="0"/>
              <a:t>In practice, all PC GPU vendors (AMD, Intel, NVIDIA) support HOST_COHERENT on every memory type that is HOST_VISIBLE.</a:t>
            </a:r>
          </a:p>
          <a:p>
            <a:pPr lvl="1" indent="0">
              <a:buNone/>
            </a:pPr>
            <a:r>
              <a:rPr lang="en-US" dirty="0"/>
              <a:t>No need to worry about it on current Windows PCs.</a:t>
            </a:r>
          </a:p>
          <a:p>
            <a:pPr marL="685800" indent="-685800"/>
            <a:endParaRPr lang="en-US" dirty="0"/>
          </a:p>
        </p:txBody>
      </p:sp>
    </p:spTree>
    <p:extLst>
      <p:ext uri="{BB962C8B-B14F-4D97-AF65-F5344CB8AC3E}">
        <p14:creationId xmlns:p14="http://schemas.microsoft.com/office/powerpoint/2010/main" val="1727976541"/>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t>Aliasing</a:t>
            </a:r>
            <a:endParaRPr dirty="0"/>
          </a:p>
        </p:txBody>
      </p:sp>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fontScale="85000" lnSpcReduction="20000"/>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a:buNone/>
            </a:pPr>
            <a:r>
              <a:rPr lang="en-US" dirty="0"/>
              <a:t>You can alias different resources – bind them to the same or overlapping range of memory.</a:t>
            </a:r>
          </a:p>
          <a:p>
            <a:pPr marL="685800" indent="-685800"/>
            <a:r>
              <a:rPr lang="en-US" dirty="0"/>
              <a:t>It saves memory.</a:t>
            </a:r>
          </a:p>
          <a:p>
            <a:pPr marL="685800" indent="-685800"/>
            <a:r>
              <a:rPr lang="en-US" dirty="0"/>
              <a:t>Good for transient resources (e.g. render targets) used only during part of the frame.</a:t>
            </a:r>
          </a:p>
          <a:p>
            <a:pPr marL="685800" indent="-685800"/>
            <a:r>
              <a:rPr lang="en-US" dirty="0"/>
              <a:t>After the memory was used by different resource, treat your resource as uninitialized.</a:t>
            </a:r>
          </a:p>
          <a:p>
            <a:pPr lvl="1" indent="0">
              <a:buNone/>
            </a:pPr>
            <a:r>
              <a:rPr lang="en-US" dirty="0"/>
              <a:t>…unless you really know what you’re doing.</a:t>
            </a:r>
          </a:p>
          <a:p>
            <a:pPr marL="685800" indent="-685800"/>
            <a:endParaRPr lang="en-US" dirty="0"/>
          </a:p>
        </p:txBody>
      </p:sp>
    </p:spTree>
    <p:extLst>
      <p:ext uri="{BB962C8B-B14F-4D97-AF65-F5344CB8AC3E}">
        <p14:creationId xmlns:p14="http://schemas.microsoft.com/office/powerpoint/2010/main" val="175981053"/>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t>Miscellaneous</a:t>
            </a:r>
            <a:endParaRPr dirty="0"/>
          </a:p>
        </p:txBody>
      </p:sp>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fontScale="85000" lnSpcReduction="20000"/>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marL="685800" indent="-685800"/>
            <a:r>
              <a:rPr lang="en-US" dirty="0"/>
              <a:t>Vulkan™: Memory requirements (e.g. size) can vary for different resources (e.g. images) even when created with same parameters (format, width, height, </a:t>
            </a:r>
            <a:r>
              <a:rPr lang="en-US" dirty="0" err="1"/>
              <a:t>mip</a:t>
            </a:r>
            <a:r>
              <a:rPr lang="en-US" dirty="0"/>
              <a:t> levels etc.)</a:t>
            </a:r>
          </a:p>
          <a:p>
            <a:pPr lvl="1" indent="0">
              <a:buNone/>
            </a:pPr>
            <a:r>
              <a:rPr lang="en-US" dirty="0"/>
              <a:t>It really happens in the wild. Be prepared for that. Don’t cache result. Query each resource for requirements.</a:t>
            </a:r>
          </a:p>
          <a:p>
            <a:pPr marL="685800" indent="-685800"/>
            <a:r>
              <a:rPr lang="en-US" dirty="0"/>
              <a:t>Don’t use images with TILING_LINEAR (DX12: LAYOUT_ROW_MAJOR) unless you have to.</a:t>
            </a:r>
          </a:p>
          <a:p>
            <a:pPr marL="1643062" lvl="1" indent="-685800"/>
            <a:r>
              <a:rPr lang="en-US" sz="4400" dirty="0"/>
              <a:t>Use TILING_OPTIMAL (DX12: LAYOUT_UKNOWN).</a:t>
            </a:r>
          </a:p>
          <a:p>
            <a:pPr marL="1643062" lvl="1" indent="-685800"/>
            <a:r>
              <a:rPr lang="en-US" sz="4400" dirty="0"/>
              <a:t>Copy images from/to buffers.</a:t>
            </a:r>
          </a:p>
          <a:p>
            <a:pPr marL="1643062" lvl="1" indent="-685800"/>
            <a:endParaRPr lang="en-US" dirty="0"/>
          </a:p>
        </p:txBody>
      </p:sp>
    </p:spTree>
    <p:extLst>
      <p:ext uri="{BB962C8B-B14F-4D97-AF65-F5344CB8AC3E}">
        <p14:creationId xmlns:p14="http://schemas.microsoft.com/office/powerpoint/2010/main" val="326395594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t>The challenge</a:t>
            </a:r>
            <a:endParaRPr dirty="0"/>
          </a:p>
        </p:txBody>
      </p:sp>
      <p:sp>
        <p:nvSpPr>
          <p:cNvPr id="32" name="Click to edit Master text styles…"/>
          <p:cNvSpPr txBox="1">
            <a:spLocks noGrp="1"/>
          </p:cNvSpPr>
          <p:nvPr>
            <p:ph type="body" idx="4294967295"/>
          </p:nvPr>
        </p:nvSpPr>
        <p:spPr>
          <a:xfrm>
            <a:off x="948266" y="3217333"/>
            <a:ext cx="11853334" cy="4876801"/>
          </a:xfrm>
          <a:prstGeom prst="rect">
            <a:avLst/>
          </a:prstGeom>
        </p:spPr>
        <p:txBody>
          <a:bodyPr>
            <a:normAutofit/>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a:buNone/>
            </a:pPr>
            <a:r>
              <a:rPr lang="en-US" sz="3600" dirty="0"/>
              <a:t>It is now your responsibility to:</a:t>
            </a:r>
          </a:p>
        </p:txBody>
      </p:sp>
      <p:sp>
        <p:nvSpPr>
          <p:cNvPr id="2" name="TextBox 1">
            <a:extLst>
              <a:ext uri="{FF2B5EF4-FFF2-40B4-BE49-F238E27FC236}">
                <a16:creationId xmlns:a16="http://schemas.microsoft.com/office/drawing/2014/main" id="{47EE4BE0-9AA8-4FFE-9689-C7EC8BC2B8CC}"/>
              </a:ext>
            </a:extLst>
          </p:cNvPr>
          <p:cNvSpPr txBox="1"/>
          <p:nvPr/>
        </p:nvSpPr>
        <p:spPr>
          <a:xfrm>
            <a:off x="8075356" y="1730275"/>
            <a:ext cx="4726244" cy="508855"/>
          </a:xfrm>
          <a:prstGeom prst="rect">
            <a:avLst/>
          </a:prstGeom>
          <a:noFill/>
          <a:ln w="38100" cap="flat">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pPr algn="ctr" fontAlgn="auto" hangingPunct="0">
              <a:lnSpc>
                <a:spcPct val="80000"/>
              </a:lnSpc>
              <a:spcBef>
                <a:spcPts val="0"/>
              </a:spcBef>
              <a:buClr>
                <a:srgbClr val="000000"/>
              </a:buClr>
              <a:buSzPct val="75000"/>
            </a:pPr>
            <a:r>
              <a:rPr lang="en-US" sz="2800" dirty="0">
                <a:solidFill>
                  <a:srgbClr val="000000"/>
                </a:solidFill>
                <a:latin typeface="Arial"/>
                <a:cs typeface="Arial"/>
              </a:rPr>
              <a:t>Create resource</a:t>
            </a:r>
          </a:p>
        </p:txBody>
      </p:sp>
      <p:sp>
        <p:nvSpPr>
          <p:cNvPr id="5" name="TextBox 4">
            <a:extLst>
              <a:ext uri="{FF2B5EF4-FFF2-40B4-BE49-F238E27FC236}">
                <a16:creationId xmlns:a16="http://schemas.microsoft.com/office/drawing/2014/main" id="{BB294255-3BFC-418C-8F15-8FAF40DEF0FD}"/>
              </a:ext>
            </a:extLst>
          </p:cNvPr>
          <p:cNvSpPr txBox="1"/>
          <p:nvPr/>
        </p:nvSpPr>
        <p:spPr>
          <a:xfrm>
            <a:off x="9959913" y="3080129"/>
            <a:ext cx="4726244" cy="1198275"/>
          </a:xfrm>
          <a:prstGeom prst="rect">
            <a:avLst/>
          </a:prstGeom>
          <a:noFill/>
          <a:ln w="38100" cap="flat">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pPr fontAlgn="auto" hangingPunct="0">
              <a:lnSpc>
                <a:spcPct val="80000"/>
              </a:lnSpc>
              <a:spcBef>
                <a:spcPts val="0"/>
              </a:spcBef>
              <a:buClr>
                <a:srgbClr val="000000"/>
              </a:buClr>
              <a:buSzPct val="75000"/>
            </a:pPr>
            <a:r>
              <a:rPr lang="en-US" sz="2800" dirty="0">
                <a:solidFill>
                  <a:srgbClr val="000000"/>
                </a:solidFill>
                <a:latin typeface="Arial"/>
                <a:cs typeface="Arial"/>
              </a:rPr>
              <a:t>Query it for:</a:t>
            </a:r>
          </a:p>
          <a:p>
            <a:pPr marL="457200" indent="-457200" fontAlgn="auto" hangingPunct="0">
              <a:lnSpc>
                <a:spcPct val="80000"/>
              </a:lnSpc>
              <a:spcBef>
                <a:spcPts val="0"/>
              </a:spcBef>
              <a:buClr>
                <a:srgbClr val="000000"/>
              </a:buClr>
              <a:buSzPct val="75000"/>
              <a:buFont typeface="Arial" panose="020B0604020202020204" pitchFamily="34" charset="0"/>
              <a:buChar char="•"/>
            </a:pPr>
            <a:r>
              <a:rPr lang="en-US" sz="2800" dirty="0">
                <a:solidFill>
                  <a:srgbClr val="000000"/>
                </a:solidFill>
                <a:latin typeface="Arial"/>
                <a:cs typeface="Arial"/>
              </a:rPr>
              <a:t>supported memory types</a:t>
            </a:r>
          </a:p>
          <a:p>
            <a:pPr marL="457200" indent="-457200" fontAlgn="auto" hangingPunct="0">
              <a:lnSpc>
                <a:spcPct val="80000"/>
              </a:lnSpc>
              <a:spcBef>
                <a:spcPts val="0"/>
              </a:spcBef>
              <a:buClr>
                <a:srgbClr val="000000"/>
              </a:buClr>
              <a:buSzPct val="75000"/>
              <a:buFont typeface="Arial" panose="020B0604020202020204" pitchFamily="34" charset="0"/>
              <a:buChar char="•"/>
            </a:pPr>
            <a:r>
              <a:rPr lang="en-US" sz="2800" dirty="0">
                <a:solidFill>
                  <a:srgbClr val="000000"/>
                </a:solidFill>
                <a:latin typeface="Arial"/>
                <a:cs typeface="Arial"/>
              </a:rPr>
              <a:t>required size &amp; alignment</a:t>
            </a:r>
          </a:p>
        </p:txBody>
      </p:sp>
      <p:sp>
        <p:nvSpPr>
          <p:cNvPr id="6" name="TextBox 5">
            <a:extLst>
              <a:ext uri="{FF2B5EF4-FFF2-40B4-BE49-F238E27FC236}">
                <a16:creationId xmlns:a16="http://schemas.microsoft.com/office/drawing/2014/main" id="{47A533BD-8A64-4D0B-A18A-13E77C200E4F}"/>
              </a:ext>
            </a:extLst>
          </p:cNvPr>
          <p:cNvSpPr txBox="1"/>
          <p:nvPr/>
        </p:nvSpPr>
        <p:spPr>
          <a:xfrm>
            <a:off x="9959913" y="5077180"/>
            <a:ext cx="4726244" cy="853565"/>
          </a:xfrm>
          <a:prstGeom prst="rect">
            <a:avLst/>
          </a:prstGeom>
          <a:noFill/>
          <a:ln w="38100" cap="flat">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pPr fontAlgn="auto" hangingPunct="0">
              <a:lnSpc>
                <a:spcPct val="80000"/>
              </a:lnSpc>
              <a:spcBef>
                <a:spcPts val="0"/>
              </a:spcBef>
              <a:buClr>
                <a:srgbClr val="000000"/>
              </a:buClr>
              <a:buSzPct val="75000"/>
            </a:pPr>
            <a:r>
              <a:rPr lang="en-US" sz="2800" dirty="0">
                <a:solidFill>
                  <a:srgbClr val="000000"/>
                </a:solidFill>
                <a:latin typeface="Arial"/>
                <a:cs typeface="Arial"/>
              </a:rPr>
              <a:t>(Sub-)allocate block</a:t>
            </a:r>
            <a:br>
              <a:rPr lang="en-US" sz="2800" dirty="0">
                <a:solidFill>
                  <a:srgbClr val="000000"/>
                </a:solidFill>
                <a:latin typeface="Arial"/>
                <a:cs typeface="Arial"/>
              </a:rPr>
            </a:br>
            <a:r>
              <a:rPr lang="en-US" sz="2800" dirty="0">
                <a:solidFill>
                  <a:srgbClr val="000000"/>
                </a:solidFill>
                <a:latin typeface="Arial"/>
                <a:cs typeface="Arial"/>
              </a:rPr>
              <a:t>of memory</a:t>
            </a:r>
          </a:p>
        </p:txBody>
      </p:sp>
      <p:sp>
        <p:nvSpPr>
          <p:cNvPr id="7" name="TextBox 6">
            <a:extLst>
              <a:ext uri="{FF2B5EF4-FFF2-40B4-BE49-F238E27FC236}">
                <a16:creationId xmlns:a16="http://schemas.microsoft.com/office/drawing/2014/main" id="{04232338-E2B6-4487-BB8F-B02BB2B8E118}"/>
              </a:ext>
            </a:extLst>
          </p:cNvPr>
          <p:cNvSpPr txBox="1"/>
          <p:nvPr/>
        </p:nvSpPr>
        <p:spPr>
          <a:xfrm>
            <a:off x="8075356" y="6986776"/>
            <a:ext cx="4726244" cy="508855"/>
          </a:xfrm>
          <a:prstGeom prst="rect">
            <a:avLst/>
          </a:prstGeom>
          <a:noFill/>
          <a:ln w="38100" cap="flat">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pPr algn="ctr" fontAlgn="auto" hangingPunct="0">
              <a:lnSpc>
                <a:spcPct val="80000"/>
              </a:lnSpc>
              <a:spcBef>
                <a:spcPts val="0"/>
              </a:spcBef>
              <a:buClr>
                <a:srgbClr val="000000"/>
              </a:buClr>
              <a:buSzPct val="75000"/>
            </a:pPr>
            <a:r>
              <a:rPr lang="en-US" sz="2800" dirty="0">
                <a:solidFill>
                  <a:srgbClr val="000000"/>
                </a:solidFill>
                <a:latin typeface="Arial"/>
                <a:cs typeface="Arial"/>
              </a:rPr>
              <a:t>Bind them together</a:t>
            </a:r>
          </a:p>
        </p:txBody>
      </p:sp>
      <p:cxnSp>
        <p:nvCxnSpPr>
          <p:cNvPr id="4" name="Straight Arrow Connector 3">
            <a:extLst>
              <a:ext uri="{FF2B5EF4-FFF2-40B4-BE49-F238E27FC236}">
                <a16:creationId xmlns:a16="http://schemas.microsoft.com/office/drawing/2014/main" id="{73B36030-930C-4B3D-94E4-E223088CE315}"/>
              </a:ext>
            </a:extLst>
          </p:cNvPr>
          <p:cNvCxnSpPr>
            <a:cxnSpLocks/>
            <a:endCxn id="5" idx="0"/>
          </p:cNvCxnSpPr>
          <p:nvPr/>
        </p:nvCxnSpPr>
        <p:spPr>
          <a:xfrm>
            <a:off x="11653024" y="2239130"/>
            <a:ext cx="670011" cy="840999"/>
          </a:xfrm>
          <a:prstGeom prst="straightConnector1">
            <a:avLst/>
          </a:prstGeom>
          <a:noFill/>
          <a:ln w="38100" cap="flat">
            <a:solidFill>
              <a:srgbClr val="000000"/>
            </a:solidFill>
            <a:prstDash val="solid"/>
            <a:round/>
            <a:tailEnd type="triangle"/>
          </a:ln>
          <a:effectLst/>
          <a:sp3d/>
        </p:spPr>
        <p:style>
          <a:lnRef idx="0">
            <a:scrgbClr r="0" g="0" b="0"/>
          </a:lnRef>
          <a:fillRef idx="0">
            <a:scrgbClr r="0" g="0" b="0"/>
          </a:fillRef>
          <a:effectRef idx="0">
            <a:scrgbClr r="0" g="0" b="0"/>
          </a:effectRef>
          <a:fontRef idx="none"/>
        </p:style>
      </p:cxnSp>
      <p:cxnSp>
        <p:nvCxnSpPr>
          <p:cNvPr id="10" name="Straight Arrow Connector 9">
            <a:extLst>
              <a:ext uri="{FF2B5EF4-FFF2-40B4-BE49-F238E27FC236}">
                <a16:creationId xmlns:a16="http://schemas.microsoft.com/office/drawing/2014/main" id="{375D5AA5-EE0D-4313-B983-254C3C471340}"/>
              </a:ext>
            </a:extLst>
          </p:cNvPr>
          <p:cNvCxnSpPr>
            <a:cxnSpLocks/>
            <a:stCxn id="5" idx="2"/>
            <a:endCxn id="6" idx="0"/>
          </p:cNvCxnSpPr>
          <p:nvPr/>
        </p:nvCxnSpPr>
        <p:spPr>
          <a:xfrm>
            <a:off x="12323035" y="4278404"/>
            <a:ext cx="0" cy="798776"/>
          </a:xfrm>
          <a:prstGeom prst="straightConnector1">
            <a:avLst/>
          </a:prstGeom>
          <a:noFill/>
          <a:ln w="38100" cap="flat">
            <a:solidFill>
              <a:srgbClr val="000000"/>
            </a:solidFill>
            <a:prstDash val="solid"/>
            <a:round/>
            <a:tailEnd type="triangle"/>
          </a:ln>
          <a:effectLst/>
          <a:sp3d/>
        </p:spPr>
        <p:style>
          <a:lnRef idx="0">
            <a:scrgbClr r="0" g="0" b="0"/>
          </a:lnRef>
          <a:fillRef idx="0">
            <a:scrgbClr r="0" g="0" b="0"/>
          </a:fillRef>
          <a:effectRef idx="0">
            <a:scrgbClr r="0" g="0" b="0"/>
          </a:effectRef>
          <a:fontRef idx="none"/>
        </p:style>
      </p:cxnSp>
      <p:cxnSp>
        <p:nvCxnSpPr>
          <p:cNvPr id="13" name="Straight Arrow Connector 12">
            <a:extLst>
              <a:ext uri="{FF2B5EF4-FFF2-40B4-BE49-F238E27FC236}">
                <a16:creationId xmlns:a16="http://schemas.microsoft.com/office/drawing/2014/main" id="{11BE677B-F075-4991-88BA-EBD4647A4A75}"/>
              </a:ext>
            </a:extLst>
          </p:cNvPr>
          <p:cNvCxnSpPr>
            <a:cxnSpLocks/>
          </p:cNvCxnSpPr>
          <p:nvPr/>
        </p:nvCxnSpPr>
        <p:spPr>
          <a:xfrm>
            <a:off x="8970923" y="2239130"/>
            <a:ext cx="0" cy="4729844"/>
          </a:xfrm>
          <a:prstGeom prst="straightConnector1">
            <a:avLst/>
          </a:prstGeom>
          <a:noFill/>
          <a:ln w="38100" cap="flat">
            <a:solidFill>
              <a:srgbClr val="000000"/>
            </a:solidFill>
            <a:prstDash val="solid"/>
            <a:round/>
            <a:tailEnd type="triangle"/>
          </a:ln>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DC8485F1-9B87-4903-97DD-9E063E2CD20A}"/>
              </a:ext>
            </a:extLst>
          </p:cNvPr>
          <p:cNvCxnSpPr>
            <a:cxnSpLocks/>
            <a:stCxn id="6" idx="2"/>
          </p:cNvCxnSpPr>
          <p:nvPr/>
        </p:nvCxnSpPr>
        <p:spPr>
          <a:xfrm flipH="1">
            <a:off x="11653024" y="5930745"/>
            <a:ext cx="670011" cy="1038229"/>
          </a:xfrm>
          <a:prstGeom prst="straightConnector1">
            <a:avLst/>
          </a:prstGeom>
          <a:noFill/>
          <a:ln w="38100" cap="flat">
            <a:solidFill>
              <a:srgbClr val="000000"/>
            </a:solidFill>
            <a:prstDash val="solid"/>
            <a:round/>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010737659"/>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t>Miscellaneous</a:t>
            </a:r>
            <a:endParaRPr dirty="0"/>
          </a:p>
        </p:txBody>
      </p:sp>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fontScale="70000" lnSpcReduction="20000"/>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marL="685800" indent="-685800"/>
            <a:r>
              <a:rPr lang="en-US" dirty="0"/>
              <a:t>Avoid VK_IMAGE_LAYOUT_GENERAL (D3D12: </a:t>
            </a:r>
            <a:r>
              <a:rPr lang="en-GB" dirty="0"/>
              <a:t>D3D12_RESOURCE_STATE_GENERIC_READ)</a:t>
            </a:r>
            <a:r>
              <a:rPr lang="en-US" dirty="0"/>
              <a:t>. Always transition image to appropriate VK_IMAGE_LAYOUT_*_OPTIMAL.</a:t>
            </a:r>
          </a:p>
          <a:p>
            <a:pPr marL="685800" indent="-685800"/>
            <a:r>
              <a:rPr lang="en-US" dirty="0"/>
              <a:t>Avoid VK_SHARING_MODE_CONCURRENT on render target textures. It disables DCC compression.</a:t>
            </a:r>
          </a:p>
          <a:p>
            <a:pPr lvl="1" indent="0">
              <a:buNone/>
            </a:pPr>
            <a:r>
              <a:rPr lang="en-US" dirty="0"/>
              <a:t>Prefer VK_SHARING_MODE_EXCLUSIVE and do explicit queue family ownership transfer barriers.</a:t>
            </a:r>
          </a:p>
          <a:p>
            <a:pPr marL="685800" indent="-685800"/>
            <a:r>
              <a:rPr lang="en-US" dirty="0"/>
              <a:t>Avoid VK_IMAGE_CREATE_MUTABLE_FORMAT_BIT.</a:t>
            </a:r>
          </a:p>
          <a:p>
            <a:pPr lvl="1" indent="0">
              <a:buNone/>
            </a:pPr>
            <a:r>
              <a:rPr lang="en-US" dirty="0"/>
              <a:t>If you really need different formats e.g. to interpret as linear/</a:t>
            </a:r>
            <a:r>
              <a:rPr lang="en-US" dirty="0" err="1"/>
              <a:t>sRGB</a:t>
            </a:r>
            <a:r>
              <a:rPr lang="en-US" dirty="0"/>
              <a:t>, use it together with </a:t>
            </a:r>
            <a:r>
              <a:rPr lang="en-US" dirty="0" err="1"/>
              <a:t>VK_KHR_image_format_list</a:t>
            </a:r>
            <a:r>
              <a:rPr lang="en-US" dirty="0"/>
              <a:t> extension.</a:t>
            </a:r>
          </a:p>
          <a:p>
            <a:pPr marL="685800" indent="-685800"/>
            <a:endParaRPr lang="en-US" dirty="0"/>
          </a:p>
        </p:txBody>
      </p:sp>
    </p:spTree>
    <p:extLst>
      <p:ext uri="{BB962C8B-B14F-4D97-AF65-F5344CB8AC3E}">
        <p14:creationId xmlns:p14="http://schemas.microsoft.com/office/powerpoint/2010/main" val="118344253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t>Advantages</a:t>
            </a:r>
            <a:endParaRPr dirty="0"/>
          </a:p>
        </p:txBody>
      </p:sp>
      <p:sp>
        <p:nvSpPr>
          <p:cNvPr id="32" name="Click to edit Master text styles…"/>
          <p:cNvSpPr txBox="1">
            <a:spLocks noGrp="1"/>
          </p:cNvSpPr>
          <p:nvPr>
            <p:ph type="body" idx="4294967295"/>
          </p:nvPr>
        </p:nvSpPr>
        <p:spPr>
          <a:xfrm>
            <a:off x="948266" y="3217333"/>
            <a:ext cx="14359467" cy="4876801"/>
          </a:xfrm>
          <a:prstGeom prst="rect">
            <a:avLst/>
          </a:prstGeom>
        </p:spPr>
        <p:txBody>
          <a:bodyPr>
            <a:normAutofit/>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a:buNone/>
            </a:pPr>
            <a:r>
              <a:rPr lang="en-US" dirty="0"/>
              <a:t>Explicit memory management makes it possible to:</a:t>
            </a:r>
          </a:p>
          <a:p>
            <a:pPr marL="685800" indent="-685800"/>
            <a:r>
              <a:rPr lang="en-US" dirty="0"/>
              <a:t>better manage memory</a:t>
            </a:r>
          </a:p>
          <a:p>
            <a:pPr marL="685800" indent="-685800"/>
            <a:r>
              <a:rPr lang="en-US" dirty="0"/>
              <a:t>better optimize for specific platforms</a:t>
            </a:r>
          </a:p>
          <a:p>
            <a:pPr marL="685800" indent="-685800"/>
            <a:r>
              <a:rPr lang="en-US" dirty="0"/>
              <a:t>alias (overlap) transient resources</a:t>
            </a:r>
          </a:p>
        </p:txBody>
      </p:sp>
    </p:spTree>
    <p:extLst>
      <p:ext uri="{BB962C8B-B14F-4D97-AF65-F5344CB8AC3E}">
        <p14:creationId xmlns:p14="http://schemas.microsoft.com/office/powerpoint/2010/main" val="178910194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ssion Title  Speaker Name Speaker Title &amp; Company">
            <a:extLst>
              <a:ext uri="{FF2B5EF4-FFF2-40B4-BE49-F238E27FC236}">
                <a16:creationId xmlns:a16="http://schemas.microsoft.com/office/drawing/2014/main" id="{16963B68-E0D1-43B1-B9E8-064B36758AC0}"/>
              </a:ext>
            </a:extLst>
          </p:cNvPr>
          <p:cNvSpPr txBox="1">
            <a:spLocks/>
          </p:cNvSpPr>
          <p:nvPr/>
        </p:nvSpPr>
        <p:spPr>
          <a:xfrm>
            <a:off x="406399" y="2269066"/>
            <a:ext cx="10701868" cy="5554135"/>
          </a:xfrm>
          <a:prstGeom prst="rect">
            <a:avLst/>
          </a:prstGeom>
          <a:ln w="12700">
            <a:miter lim="400000"/>
          </a:ln>
          <a:extLst>
            <a:ext uri="{C572A759-6A51-4108-AA02-DFA0A04FC94B}">
              <ma14:wrappingTextBoxFlag xmlns="" xmlns:ma14="http://schemas.microsoft.com/office/mac/drawingml/2011/main" val="1"/>
            </a:ext>
          </a:extLst>
        </p:spPr>
        <p:txBody>
          <a:bodyPr lIns="81279" tIns="81279" rIns="81279" bIns="81279" anchor="t">
            <a:normAutofit/>
          </a:bodyPr>
          <a:lstStyle>
            <a:lvl1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1pPr>
            <a:lvl2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2pPr>
            <a:lvl3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3pPr>
            <a:lvl4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4pPr>
            <a:lvl5pPr marL="0" marR="0" indent="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5pPr>
            <a:lvl6pPr marL="0" marR="0" indent="45720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6pPr>
            <a:lvl7pPr marL="0" marR="0" indent="91440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7pPr>
            <a:lvl8pPr marL="0" marR="0" indent="137160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8pPr>
            <a:lvl9pPr marL="0" marR="0" indent="1828800" algn="l" defTabSz="16256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Verdana"/>
              </a:defRPr>
            </a:lvl9pPr>
          </a:lstStyle>
          <a:p>
            <a:pPr hangingPunct="1">
              <a:defRPr>
                <a:solidFill>
                  <a:srgbClr val="F2F2F2"/>
                </a:solidFill>
              </a:defRPr>
            </a:pPr>
            <a:r>
              <a:rPr lang="en-GB" dirty="0">
                <a:solidFill>
                  <a:srgbClr val="F2F2F2"/>
                </a:solidFill>
                <a:latin typeface="Arial"/>
                <a:ea typeface="Arial"/>
                <a:cs typeface="Arial"/>
                <a:sym typeface="Arial"/>
              </a:rPr>
              <a:t>Memory Types</a:t>
            </a:r>
            <a:endParaRPr lang="en-GB" sz="4200" dirty="0">
              <a:solidFill>
                <a:srgbClr val="F2F2F2"/>
              </a:solidFill>
              <a:latin typeface="Arial"/>
              <a:ea typeface="Arial"/>
              <a:cs typeface="Arial"/>
              <a:sym typeface="Arial"/>
            </a:endParaRPr>
          </a:p>
        </p:txBody>
      </p:sp>
    </p:spTree>
    <p:extLst>
      <p:ext uri="{BB962C8B-B14F-4D97-AF65-F5344CB8AC3E}">
        <p14:creationId xmlns:p14="http://schemas.microsoft.com/office/powerpoint/2010/main" val="220325516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t>Memory types: NVIDIA</a:t>
            </a:r>
            <a:endParaRPr dirty="0"/>
          </a:p>
        </p:txBody>
      </p:sp>
      <p:sp>
        <p:nvSpPr>
          <p:cNvPr id="32" name="Click to edit Master text styles…"/>
          <p:cNvSpPr txBox="1">
            <a:spLocks noGrp="1"/>
          </p:cNvSpPr>
          <p:nvPr>
            <p:ph type="body" idx="4294967295"/>
          </p:nvPr>
        </p:nvSpPr>
        <p:spPr>
          <a:xfrm>
            <a:off x="948266" y="3115734"/>
            <a:ext cx="14359467" cy="1478568"/>
          </a:xfrm>
          <a:prstGeom prst="rect">
            <a:avLst/>
          </a:prstGeom>
        </p:spPr>
        <p:txBody>
          <a:bodyPr>
            <a:normAutofit/>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a:buNone/>
            </a:pPr>
            <a:r>
              <a:rPr lang="en-US" sz="2800" dirty="0"/>
              <a:t>Example: </a:t>
            </a:r>
            <a:r>
              <a:rPr lang="en-US" sz="2800" b="1" dirty="0"/>
              <a:t>NVIDIA GeForce GTX 1080 </a:t>
            </a:r>
            <a:r>
              <a:rPr lang="en-US" sz="2800" b="1" dirty="0" err="1"/>
              <a:t>Ti</a:t>
            </a:r>
            <a:endParaRPr lang="en-US" sz="2800" b="1" dirty="0"/>
          </a:p>
        </p:txBody>
      </p:sp>
      <p:sp>
        <p:nvSpPr>
          <p:cNvPr id="3" name="TextBox 2">
            <a:extLst>
              <a:ext uri="{FF2B5EF4-FFF2-40B4-BE49-F238E27FC236}">
                <a16:creationId xmlns:a16="http://schemas.microsoft.com/office/drawing/2014/main" id="{534D12E9-CEFE-40FE-A551-D3E97C2344F1}"/>
              </a:ext>
            </a:extLst>
          </p:cNvPr>
          <p:cNvSpPr txBox="1"/>
          <p:nvPr/>
        </p:nvSpPr>
        <p:spPr>
          <a:xfrm>
            <a:off x="4143786" y="4772273"/>
            <a:ext cx="3933414" cy="20877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pPr algn="r">
              <a:spcAft>
                <a:spcPts val="600"/>
              </a:spcAft>
              <a:buClr>
                <a:schemeClr val="bg2"/>
              </a:buClr>
            </a:pPr>
            <a:r>
              <a:rPr lang="en-US" sz="2000" dirty="0">
                <a:solidFill>
                  <a:srgbClr val="000000"/>
                </a:solidFill>
              </a:rPr>
              <a:t>Video memory</a:t>
            </a:r>
          </a:p>
          <a:p>
            <a:pPr algn="r">
              <a:spcAft>
                <a:spcPts val="600"/>
              </a:spcAft>
              <a:buClr>
                <a:schemeClr val="bg2"/>
              </a:buClr>
            </a:pPr>
            <a:r>
              <a:rPr lang="en-US" sz="2000" dirty="0">
                <a:solidFill>
                  <a:schemeClr val="tx2">
                    <a:lumMod val="75000"/>
                  </a:schemeClr>
                </a:solidFill>
              </a:rPr>
              <a:t>D3D12_MEMORY_POOL_L1</a:t>
            </a:r>
          </a:p>
          <a:p>
            <a:pPr algn="r">
              <a:spcAft>
                <a:spcPts val="600"/>
              </a:spcAft>
              <a:buClr>
                <a:schemeClr val="bg2"/>
              </a:buClr>
            </a:pPr>
            <a:endParaRPr lang="en-US" sz="2000" dirty="0">
              <a:solidFill>
                <a:schemeClr val="bg2">
                  <a:lumMod val="50000"/>
                </a:schemeClr>
              </a:solidFill>
            </a:endParaRPr>
          </a:p>
          <a:p>
            <a:pPr algn="r">
              <a:spcAft>
                <a:spcPts val="600"/>
              </a:spcAft>
              <a:buClr>
                <a:schemeClr val="bg2"/>
              </a:buClr>
            </a:pPr>
            <a:r>
              <a:rPr lang="en-US" sz="2000" dirty="0">
                <a:solidFill>
                  <a:schemeClr val="bg2">
                    <a:lumMod val="50000"/>
                  </a:schemeClr>
                </a:solidFill>
              </a:rPr>
              <a:t>System memory</a:t>
            </a:r>
          </a:p>
          <a:p>
            <a:pPr algn="r">
              <a:spcAft>
                <a:spcPts val="600"/>
              </a:spcAft>
              <a:buClr>
                <a:schemeClr val="bg2"/>
              </a:buClr>
            </a:pPr>
            <a:r>
              <a:rPr lang="en-US" sz="2000" dirty="0">
                <a:solidFill>
                  <a:schemeClr val="tx2">
                    <a:lumMod val="75000"/>
                  </a:schemeClr>
                </a:solidFill>
              </a:rPr>
              <a:t>D3D12_MEMORY_POOL_L0</a:t>
            </a:r>
          </a:p>
        </p:txBody>
      </p:sp>
      <p:cxnSp>
        <p:nvCxnSpPr>
          <p:cNvPr id="5" name="Straight Arrow Connector 4">
            <a:extLst>
              <a:ext uri="{FF2B5EF4-FFF2-40B4-BE49-F238E27FC236}">
                <a16:creationId xmlns:a16="http://schemas.microsoft.com/office/drawing/2014/main" id="{CF5EC3D0-E103-4037-8916-AF568E7D9F46}"/>
              </a:ext>
            </a:extLst>
          </p:cNvPr>
          <p:cNvCxnSpPr/>
          <p:nvPr/>
        </p:nvCxnSpPr>
        <p:spPr>
          <a:xfrm>
            <a:off x="8253984" y="5028305"/>
            <a:ext cx="768096" cy="0"/>
          </a:xfrm>
          <a:prstGeom prst="straightConnector1">
            <a:avLst/>
          </a:prstGeom>
          <a:noFill/>
          <a:ln w="38100" cap="flat">
            <a:solidFill>
              <a:srgbClr val="000000"/>
            </a:solidFill>
            <a:prstDash val="solid"/>
            <a:round/>
            <a:tailEnd type="triangle"/>
          </a:ln>
          <a:effectLst/>
        </p:spPr>
        <p:style>
          <a:lnRef idx="0">
            <a:scrgbClr r="0" g="0" b="0"/>
          </a:lnRef>
          <a:fillRef idx="0">
            <a:scrgbClr r="0" g="0" b="0"/>
          </a:fillRef>
          <a:effectRef idx="0">
            <a:scrgbClr r="0" g="0" b="0"/>
          </a:effectRef>
          <a:fontRef idx="none"/>
        </p:style>
      </p:cxnSp>
      <p:cxnSp>
        <p:nvCxnSpPr>
          <p:cNvPr id="8" name="Straight Arrow Connector 7">
            <a:extLst>
              <a:ext uri="{FF2B5EF4-FFF2-40B4-BE49-F238E27FC236}">
                <a16:creationId xmlns:a16="http://schemas.microsoft.com/office/drawing/2014/main" id="{64FB7C03-80A2-4F69-A8BE-2C5C74E607DD}"/>
              </a:ext>
            </a:extLst>
          </p:cNvPr>
          <p:cNvCxnSpPr/>
          <p:nvPr/>
        </p:nvCxnSpPr>
        <p:spPr>
          <a:xfrm>
            <a:off x="8229600" y="6119489"/>
            <a:ext cx="768096" cy="0"/>
          </a:xfrm>
          <a:prstGeom prst="straightConnector1">
            <a:avLst/>
          </a:prstGeom>
          <a:noFill/>
          <a:ln w="38100" cap="flat">
            <a:solidFill>
              <a:srgbClr val="000000"/>
            </a:solidFill>
            <a:prstDash val="solid"/>
            <a:round/>
            <a:tailEnd type="triangle"/>
          </a:ln>
          <a:effectLst/>
        </p:spPr>
        <p:style>
          <a:lnRef idx="0">
            <a:scrgbClr r="0" g="0" b="0"/>
          </a:lnRef>
          <a:fillRef idx="0">
            <a:scrgbClr r="0" g="0" b="0"/>
          </a:fillRef>
          <a:effectRef idx="0">
            <a:scrgbClr r="0" g="0" b="0"/>
          </a:effectRef>
          <a:fontRef idx="none"/>
        </p:style>
      </p:cxnSp>
      <p:pic>
        <p:nvPicPr>
          <p:cNvPr id="4" name="Graphic 3">
            <a:extLst>
              <a:ext uri="{FF2B5EF4-FFF2-40B4-BE49-F238E27FC236}">
                <a16:creationId xmlns:a16="http://schemas.microsoft.com/office/drawing/2014/main" id="{1E99FC0E-681E-4F75-B05A-21AB5829CC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02496" y="2856725"/>
            <a:ext cx="6005237" cy="5097228"/>
          </a:xfrm>
          <a:prstGeom prst="rect">
            <a:avLst/>
          </a:prstGeom>
        </p:spPr>
      </p:pic>
    </p:spTree>
    <p:extLst>
      <p:ext uri="{BB962C8B-B14F-4D97-AF65-F5344CB8AC3E}">
        <p14:creationId xmlns:p14="http://schemas.microsoft.com/office/powerpoint/2010/main" val="269666362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4378B886-F0DE-49EC-85A9-27DB245176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15251" y="3596403"/>
            <a:ext cx="7092482" cy="2863803"/>
          </a:xfrm>
          <a:prstGeom prst="rect">
            <a:avLst/>
          </a:prstGeom>
        </p:spPr>
      </p:pic>
      <p:sp>
        <p:nvSpPr>
          <p:cNvPr id="31" name="Title"/>
          <p:cNvSpPr txBox="1">
            <a:spLocks noGrp="1"/>
          </p:cNvSpPr>
          <p:nvPr>
            <p:ph type="title" idx="4294967295"/>
          </p:nvPr>
        </p:nvSpPr>
        <p:spPr>
          <a:xfrm>
            <a:off x="948266" y="1727200"/>
            <a:ext cx="14359467" cy="1388534"/>
          </a:xfrm>
          <a:prstGeom prst="rect">
            <a:avLst/>
          </a:prstGeom>
        </p:spPr>
        <p:txBody>
          <a:bodyPr anchor="t">
            <a:normAutofit/>
          </a:bodyPr>
          <a:lstStyle/>
          <a:p>
            <a:pPr>
              <a:defRPr>
                <a:latin typeface="Arial"/>
                <a:ea typeface="Arial"/>
                <a:cs typeface="Arial"/>
                <a:sym typeface="Arial"/>
              </a:defRPr>
            </a:pPr>
            <a:r>
              <a:rPr lang="en-US" dirty="0"/>
              <a:t>Memory types: Intel</a:t>
            </a:r>
            <a:endParaRPr dirty="0"/>
          </a:p>
        </p:txBody>
      </p:sp>
      <p:sp>
        <p:nvSpPr>
          <p:cNvPr id="32" name="Click to edit Master text styles…"/>
          <p:cNvSpPr txBox="1">
            <a:spLocks noGrp="1"/>
          </p:cNvSpPr>
          <p:nvPr>
            <p:ph type="body" idx="4294967295"/>
          </p:nvPr>
        </p:nvSpPr>
        <p:spPr>
          <a:xfrm>
            <a:off x="948266" y="3115734"/>
            <a:ext cx="14359467" cy="4978400"/>
          </a:xfrm>
          <a:prstGeom prst="rect">
            <a:avLst/>
          </a:prstGeom>
        </p:spPr>
        <p:txBody>
          <a:bodyPr>
            <a:normAutofit/>
          </a:bodyPr>
          <a:lstStyle>
            <a:lvl1pPr marL="0" indent="0">
              <a:defRPr>
                <a:latin typeface="Arial"/>
                <a:ea typeface="Arial"/>
                <a:cs typeface="Arial"/>
                <a:sym typeface="Arial"/>
              </a:defRPr>
            </a:lvl1pPr>
            <a:lvl2pPr marL="957262" indent="-500062">
              <a:spcBef>
                <a:spcPts val="0"/>
              </a:spcBef>
              <a:defRPr sz="4200">
                <a:latin typeface="Arial"/>
                <a:ea typeface="Arial"/>
                <a:cs typeface="Arial"/>
                <a:sym typeface="Arial"/>
              </a:defRPr>
            </a:lvl2pPr>
            <a:lvl3pPr>
              <a:spcBef>
                <a:spcPts val="0"/>
              </a:spcBef>
              <a:defRPr sz="3400">
                <a:latin typeface="Arial"/>
                <a:ea typeface="Arial"/>
                <a:cs typeface="Arial"/>
                <a:sym typeface="Arial"/>
              </a:defRPr>
            </a:lvl3pPr>
            <a:lvl4pPr>
              <a:spcBef>
                <a:spcPts val="0"/>
              </a:spcBef>
              <a:defRPr sz="3200">
                <a:latin typeface="Arial"/>
                <a:ea typeface="Arial"/>
                <a:cs typeface="Arial"/>
                <a:sym typeface="Arial"/>
              </a:defRPr>
            </a:lvl4pPr>
            <a:lvl5pPr>
              <a:spcBef>
                <a:spcPts val="0"/>
              </a:spcBef>
              <a:defRPr sz="3200">
                <a:latin typeface="Arial"/>
                <a:ea typeface="Arial"/>
                <a:cs typeface="Arial"/>
                <a:sym typeface="Arial"/>
              </a:defRPr>
            </a:lvl5pPr>
          </a:lstStyle>
          <a:p>
            <a:pPr>
              <a:buNone/>
            </a:pPr>
            <a:r>
              <a:rPr lang="en-US" sz="2800" dirty="0"/>
              <a:t>Example: </a:t>
            </a:r>
            <a:r>
              <a:rPr lang="en-US" sz="2800" b="1" dirty="0"/>
              <a:t>Intel Iris Plus Graphics 640</a:t>
            </a:r>
          </a:p>
        </p:txBody>
      </p:sp>
      <p:sp>
        <p:nvSpPr>
          <p:cNvPr id="3" name="TextBox 2">
            <a:extLst>
              <a:ext uri="{FF2B5EF4-FFF2-40B4-BE49-F238E27FC236}">
                <a16:creationId xmlns:a16="http://schemas.microsoft.com/office/drawing/2014/main" id="{534D12E9-CEFE-40FE-A551-D3E97C2344F1}"/>
              </a:ext>
            </a:extLst>
          </p:cNvPr>
          <p:cNvSpPr txBox="1"/>
          <p:nvPr/>
        </p:nvSpPr>
        <p:spPr>
          <a:xfrm>
            <a:off x="3053540" y="4980516"/>
            <a:ext cx="3933414" cy="5488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1279" tIns="81279" rIns="81279" bIns="81279" numCol="1" spcCol="38100" rtlCol="0" anchor="t">
            <a:spAutoFit/>
          </a:bodyPr>
          <a:lstStyle/>
          <a:p>
            <a:pPr algn="r">
              <a:spcAft>
                <a:spcPts val="600"/>
              </a:spcAft>
              <a:buClr>
                <a:schemeClr val="bg2"/>
              </a:buClr>
            </a:pPr>
            <a:r>
              <a:rPr lang="en-US" sz="2000" dirty="0">
                <a:solidFill>
                  <a:srgbClr val="000000"/>
                </a:solidFill>
              </a:rPr>
              <a:t>Unified memory</a:t>
            </a:r>
          </a:p>
        </p:txBody>
      </p:sp>
      <p:cxnSp>
        <p:nvCxnSpPr>
          <p:cNvPr id="5" name="Straight Arrow Connector 4">
            <a:extLst>
              <a:ext uri="{FF2B5EF4-FFF2-40B4-BE49-F238E27FC236}">
                <a16:creationId xmlns:a16="http://schemas.microsoft.com/office/drawing/2014/main" id="{CF5EC3D0-E103-4037-8916-AF568E7D9F46}"/>
              </a:ext>
            </a:extLst>
          </p:cNvPr>
          <p:cNvCxnSpPr/>
          <p:nvPr/>
        </p:nvCxnSpPr>
        <p:spPr>
          <a:xfrm>
            <a:off x="7163738" y="5236548"/>
            <a:ext cx="768096" cy="0"/>
          </a:xfrm>
          <a:prstGeom prst="straightConnector1">
            <a:avLst/>
          </a:prstGeom>
          <a:noFill/>
          <a:ln w="38100" cap="flat">
            <a:solidFill>
              <a:srgbClr val="000000"/>
            </a:solidFill>
            <a:prstDash val="solid"/>
            <a:round/>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878614263"/>
      </p:ext>
    </p:extLst>
  </p:cSld>
  <p:clrMapOvr>
    <a:masterClrMapping/>
  </p:clrMapOvr>
  <p:transition spd="med"/>
</p:sld>
</file>

<file path=ppt/theme/theme1.xml><?xml version="1.0" encoding="utf-8"?>
<a:theme xmlns:a="http://schemas.openxmlformats.org/drawingml/2006/main" name="Recommending A Strategy">
  <a:themeElements>
    <a:clrScheme name="Recommending A Strategy">
      <a:dk1>
        <a:srgbClr val="1F497D"/>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Recommending A Strategy">
      <a:majorFont>
        <a:latin typeface="Verdana"/>
        <a:ea typeface="Verdana"/>
        <a:cs typeface="Verdana"/>
      </a:majorFont>
      <a:minorFont>
        <a:latin typeface="Helvetica"/>
        <a:ea typeface="Helvetica"/>
        <a:cs typeface="Helvetica"/>
      </a:minorFont>
    </a:fontScheme>
    <a:fmtScheme name="Recommending A Strateg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63500" dist="254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a:solidFill>
            <a:schemeClr val="accent1"/>
          </a:solidFill>
          <a:prstDash val="solid"/>
          <a:round/>
        </a:ln>
        <a:effectLst/>
        <a:sp3d/>
      </a:spPr>
      <a:bodyPr rot="0" spcFirstLastPara="1" vertOverflow="overflow" horzOverflow="overflow" vert="horz" wrap="square" lIns="81279" tIns="81279" rIns="81279" bIns="81279" numCol="1" spcCol="38100" rtlCol="0" anchor="t">
        <a:spAutoFit/>
      </a:bodyPr>
      <a:lstStyle>
        <a:defPPr marL="0" marR="0" indent="0" algn="l" defTabSz="16256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1F497D"/>
            </a:solidFill>
            <a:effectLst/>
            <a:uFillTx/>
            <a:latin typeface="+mj-lt"/>
            <a:ea typeface="+mj-ea"/>
            <a:cs typeface="+mj-cs"/>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chemeClr val="accent1"/>
          </a:solidFill>
          <a:prstDash val="solid"/>
          <a:round/>
        </a:ln>
        <a:effectLst>
          <a:outerShdw blurRad="63500" dist="254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81279" tIns="81279" rIns="81279" bIns="81279" numCol="1" spcCol="38100" rtlCol="0" anchor="t">
        <a:spAutoFit/>
      </a:bodyPr>
      <a:lstStyle>
        <a:defPPr marL="0" marR="0" indent="0" algn="l" defTabSz="16256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1F497D"/>
            </a:solidFill>
            <a:effectLst/>
            <a:uFillTx/>
            <a:latin typeface="+mj-lt"/>
            <a:ea typeface="+mj-ea"/>
            <a:cs typeface="+mj-cs"/>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Recommending A Strategy">
  <a:themeElements>
    <a:clrScheme name="Recommending A Strategy">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Recommending A Strategy">
      <a:majorFont>
        <a:latin typeface="Verdana"/>
        <a:ea typeface="Verdana"/>
        <a:cs typeface="Verdana"/>
      </a:majorFont>
      <a:minorFont>
        <a:latin typeface="Helvetica"/>
        <a:ea typeface="Helvetica"/>
        <a:cs typeface="Helvetica"/>
      </a:minorFont>
    </a:fontScheme>
    <a:fmtScheme name="Recommending A Strateg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63500" dist="254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a:solidFill>
            <a:schemeClr val="accent1"/>
          </a:solidFill>
          <a:prstDash val="solid"/>
          <a:round/>
        </a:ln>
        <a:effectLst/>
        <a:sp3d/>
      </a:spPr>
      <a:bodyPr rot="0" spcFirstLastPara="1" vertOverflow="overflow" horzOverflow="overflow" vert="horz" wrap="square" lIns="81279" tIns="81279" rIns="81279" bIns="81279" numCol="1" spcCol="38100" rtlCol="0" anchor="t">
        <a:spAutoFit/>
      </a:bodyPr>
      <a:lstStyle>
        <a:defPPr marL="0" marR="0" indent="0" algn="l" defTabSz="16256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1F497D"/>
            </a:solidFill>
            <a:effectLst/>
            <a:uFillTx/>
            <a:latin typeface="+mj-lt"/>
            <a:ea typeface="+mj-ea"/>
            <a:cs typeface="+mj-cs"/>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chemeClr val="accent1"/>
          </a:solidFill>
          <a:prstDash val="solid"/>
          <a:round/>
        </a:ln>
        <a:effectLst>
          <a:outerShdw blurRad="63500" dist="254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81279" tIns="81279" rIns="81279" bIns="81279" numCol="1" spcCol="38100" rtlCol="0" anchor="t">
        <a:spAutoFit/>
      </a:bodyPr>
      <a:lstStyle>
        <a:defPPr marL="0" marR="0" indent="0" algn="l" defTabSz="16256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1F497D"/>
            </a:solidFill>
            <a:effectLst/>
            <a:uFillTx/>
            <a:latin typeface="+mj-lt"/>
            <a:ea typeface="+mj-ea"/>
            <a:cs typeface="+mj-cs"/>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1649</TotalTime>
  <Words>2527</Words>
  <Application>Microsoft Office PowerPoint</Application>
  <PresentationFormat>Custom</PresentationFormat>
  <Paragraphs>305</Paragraphs>
  <Slides>50</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Consolas</vt:lpstr>
      <vt:lpstr>Verdana</vt:lpstr>
      <vt:lpstr>Recommending A Strategy</vt:lpstr>
      <vt:lpstr>Memory Management in Vulkan™ and DX12  Adam Sawicki Developer Technology Engineer, AMD</vt:lpstr>
      <vt:lpstr>Agenda</vt:lpstr>
      <vt:lpstr>PowerPoint Presentation</vt:lpstr>
      <vt:lpstr>The challenge</vt:lpstr>
      <vt:lpstr>The challenge</vt:lpstr>
      <vt:lpstr>Advantages</vt:lpstr>
      <vt:lpstr>PowerPoint Presentation</vt:lpstr>
      <vt:lpstr>Memory types: NVIDIA</vt:lpstr>
      <vt:lpstr>Memory types: Intel</vt:lpstr>
      <vt:lpstr>Memory types: AMD</vt:lpstr>
      <vt:lpstr>DEVICE_LOCAL</vt:lpstr>
      <vt:lpstr>DEVICE_LOCAL</vt:lpstr>
      <vt:lpstr>HOST_VISIBLE</vt:lpstr>
      <vt:lpstr>HOST_VISIBLE</vt:lpstr>
      <vt:lpstr>DEVICE_LOCAL + HOST_VISIBLE</vt:lpstr>
      <vt:lpstr>DEVICE_LOCAL + HOST_VISIBLE</vt:lpstr>
      <vt:lpstr>HOST_VISIBLE + HOST_CACHED</vt:lpstr>
      <vt:lpstr>HOST_VISIBLE + HOST_CACHED</vt:lpstr>
      <vt:lpstr>Memory types: AMD APU</vt:lpstr>
      <vt:lpstr>Memory types: AMD APU</vt:lpstr>
      <vt:lpstr>PowerPoint Presentation</vt:lpstr>
      <vt:lpstr>Suballocation</vt:lpstr>
      <vt:lpstr>Suballocation</vt:lpstr>
      <vt:lpstr>Over-commitment</vt:lpstr>
      <vt:lpstr>Over-commitment – Vulkan™</vt:lpstr>
      <vt:lpstr>Over-commitment – Vulkan™</vt:lpstr>
      <vt:lpstr>Over-commitment – DX12</vt:lpstr>
      <vt:lpstr>Over-commitment – DX12</vt:lpstr>
      <vt:lpstr>Mapping</vt:lpstr>
      <vt:lpstr>Transfer</vt:lpstr>
      <vt:lpstr>PowerPoint Presentation</vt:lpstr>
      <vt:lpstr>Direct3D Residency Starter Library</vt:lpstr>
      <vt:lpstr>Direct3D Residency Starter Library</vt:lpstr>
      <vt:lpstr>Vulkan Memory Allocator</vt:lpstr>
      <vt:lpstr>Vulkan Memory Allocator</vt:lpstr>
      <vt:lpstr>Vulkan Memory Allocator</vt:lpstr>
      <vt:lpstr>VmaDumpVis.py</vt:lpstr>
      <vt:lpstr>PowerPoint Presentation</vt:lpstr>
      <vt:lpstr>Conclusions</vt:lpstr>
      <vt:lpstr>References</vt:lpstr>
      <vt:lpstr>Thank you</vt:lpstr>
      <vt:lpstr>Disclaimer &amp; Attribution</vt:lpstr>
      <vt:lpstr>PowerPoint Presentation</vt:lpstr>
      <vt:lpstr>PowerPoint Presentation</vt:lpstr>
      <vt:lpstr>Dedicated allocation</vt:lpstr>
      <vt:lpstr>Dedicated allocation</vt:lpstr>
      <vt:lpstr>Cache control</vt:lpstr>
      <vt:lpstr>Aliasing</vt:lpstr>
      <vt:lpstr>Miscellaneous</vt:lpstr>
      <vt:lpstr>Miscellaneous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 in Vulkan and DX12  Adam Sawicki Developer Technology Engineer, AMD</dc:title>
  <dc:creator>Sawicki, Adam</dc:creator>
  <cp:lastModifiedBy>Basil Fierz</cp:lastModifiedBy>
  <cp:revision>229</cp:revision>
  <dcterms:modified xsi:type="dcterms:W3CDTF">2018-06-03T09:41:07Z</dcterms:modified>
</cp:coreProperties>
</file>