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ye, Theresa" initials="LT" lastIdx="1" clrIdx="0">
    <p:extLst>
      <p:ext uri="{19B8F6BF-5375-455C-9EA6-DF929625EA0E}">
        <p15:presenceInfo xmlns:p15="http://schemas.microsoft.com/office/powerpoint/2012/main" userId="S-1-5-21-3153738132-3433901103-411788622-2484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644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3-29T12:02:01.442" idx="1">
    <p:pos x="7680" y="637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4DF6CF-D914-474D-9E53-60AC3AA18B5E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70830C-0805-49E6-A385-F80E36C58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93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0830C-0805-49E6-A385-F80E36C585B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150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0830C-0805-49E6-A385-F80E36C585B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999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58799-822C-4CA3-9191-D672936B077F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B2E96-D356-4AE2-A62B-B48DF7105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883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58799-822C-4CA3-9191-D672936B077F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B2E96-D356-4AE2-A62B-B48DF7105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195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58799-822C-4CA3-9191-D672936B077F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B2E96-D356-4AE2-A62B-B48DF7105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048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58799-822C-4CA3-9191-D672936B077F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B2E96-D356-4AE2-A62B-B48DF7105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383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58799-822C-4CA3-9191-D672936B077F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B2E96-D356-4AE2-A62B-B48DF7105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444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58799-822C-4CA3-9191-D672936B077F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B2E96-D356-4AE2-A62B-B48DF7105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08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58799-822C-4CA3-9191-D672936B077F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B2E96-D356-4AE2-A62B-B48DF7105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58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58799-822C-4CA3-9191-D672936B077F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B2E96-D356-4AE2-A62B-B48DF7105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366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58799-822C-4CA3-9191-D672936B077F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B2E96-D356-4AE2-A62B-B48DF7105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67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58799-822C-4CA3-9191-D672936B077F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B2E96-D356-4AE2-A62B-B48DF7105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116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58799-822C-4CA3-9191-D672936B077F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B2E96-D356-4AE2-A62B-B48DF7105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49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758799-822C-4CA3-9191-D672936B077F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FB2E96-D356-4AE2-A62B-B48DF7105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951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QUS Toolbox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Theresa H. Lye</a:t>
            </a:r>
          </a:p>
          <a:p>
            <a:r>
              <a:rPr lang="en-US" dirty="0" smtClean="0"/>
              <a:t>3/29/2021</a:t>
            </a:r>
          </a:p>
        </p:txBody>
      </p:sp>
    </p:spTree>
    <p:extLst>
      <p:ext uri="{BB962C8B-B14F-4D97-AF65-F5344CB8AC3E}">
        <p14:creationId xmlns:p14="http://schemas.microsoft.com/office/powerpoint/2010/main" val="1958874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Specify desired parameters to </a:t>
            </a:r>
            <a:r>
              <a:rPr lang="en-US" dirty="0" smtClean="0"/>
              <a:t>save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Here, simply list some names for parameters you want to save.</a:t>
            </a:r>
          </a:p>
          <a:p>
            <a:r>
              <a:rPr lang="en-US" dirty="0" smtClean="0"/>
              <a:t>You can put anything you want in this cell array.</a:t>
            </a:r>
          </a:p>
          <a:p>
            <a:r>
              <a:rPr lang="en-US" dirty="0" smtClean="0"/>
              <a:t>It’s really just for your own reference later.</a:t>
            </a:r>
          </a:p>
          <a:p>
            <a:endParaRPr lang="en-US" dirty="0" smtClean="0"/>
          </a:p>
          <a:p>
            <a:r>
              <a:rPr lang="en-US" dirty="0" smtClean="0"/>
              <a:t>e.g. </a:t>
            </a:r>
            <a:r>
              <a:rPr lang="en-US" dirty="0" err="1" smtClean="0"/>
              <a:t>params</a:t>
            </a:r>
            <a:r>
              <a:rPr lang="en-US" dirty="0" smtClean="0"/>
              <a:t>{1} = </a:t>
            </a:r>
            <a:r>
              <a:rPr lang="en-US" dirty="0"/>
              <a:t>'HK Structure </a:t>
            </a:r>
            <a:r>
              <a:rPr lang="en-US" dirty="0" err="1" smtClean="0"/>
              <a:t>Param</a:t>
            </a:r>
            <a:r>
              <a:rPr lang="en-US" dirty="0" smtClean="0"/>
              <a:t>‘… so later on, result{1} will be set to HK Structure Parameter maps.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417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 Setup </a:t>
            </a:r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Here, load your reference data and set up its theoretical BSC, attenuation compensation, and transmission compensation parameters.</a:t>
            </a:r>
          </a:p>
          <a:p>
            <a:endParaRPr lang="en-US" dirty="0" smtClean="0"/>
          </a:p>
          <a:p>
            <a:r>
              <a:rPr lang="en-US" dirty="0" smtClean="0"/>
              <a:t>Creating 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ref</a:t>
            </a:r>
            <a:r>
              <a:rPr lang="en-US" dirty="0" smtClean="0"/>
              <a:t> </a:t>
            </a:r>
            <a:r>
              <a:rPr lang="en-US" dirty="0" err="1" smtClean="0"/>
              <a:t>struct</a:t>
            </a:r>
            <a:r>
              <a:rPr lang="en-US" dirty="0" smtClean="0"/>
              <a:t> using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loadData.m</a:t>
            </a:r>
            <a:endParaRPr lang="en-US" dirty="0">
              <a:latin typeface="+mj-lt"/>
              <a:cs typeface="Courier New" panose="02070309020205020404" pitchFamily="49" charset="0"/>
            </a:endParaRPr>
          </a:p>
          <a:p>
            <a:pPr lvl="1"/>
            <a:r>
              <a:rPr lang="en-US" sz="2800" dirty="0"/>
              <a:t>This function creates the </a:t>
            </a:r>
            <a:r>
              <a:rPr lang="en-US" sz="2800" dirty="0" err="1"/>
              <a:t>struct</a:t>
            </a:r>
            <a:r>
              <a:rPr lang="en-US" sz="2800" dirty="0"/>
              <a:t> that will hold all the important information for your </a:t>
            </a:r>
            <a:r>
              <a:rPr lang="en-US" sz="2800" dirty="0" smtClean="0"/>
              <a:t>reference.</a:t>
            </a:r>
          </a:p>
          <a:p>
            <a:pPr lvl="1"/>
            <a:r>
              <a:rPr lang="en-US" sz="2800" dirty="0" smtClean="0"/>
              <a:t>You need to edit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loadData.m</a:t>
            </a:r>
            <a:r>
              <a:rPr lang="en-US" sz="2800" dirty="0" smtClean="0"/>
              <a:t> to fill in the appropriate fields based on the data that you loaded from your .mat file.</a:t>
            </a:r>
          </a:p>
          <a:p>
            <a:pPr lvl="1"/>
            <a:endParaRPr lang="en-US" sz="2800" dirty="0"/>
          </a:p>
          <a:p>
            <a:r>
              <a:rPr lang="en-US" dirty="0" smtClean="0"/>
              <a:t>Afterwards, 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ref</a:t>
            </a:r>
            <a:r>
              <a:rPr lang="en-US" dirty="0" smtClean="0"/>
              <a:t> </a:t>
            </a:r>
            <a:r>
              <a:rPr lang="en-US" dirty="0" err="1" smtClean="0"/>
              <a:t>struct</a:t>
            </a:r>
            <a:r>
              <a:rPr lang="en-US" dirty="0" smtClean="0"/>
              <a:t> gets appended with the BSC and compensation parameters.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851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6807" y="154499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You need to fill in the following fields for your 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ref</a:t>
            </a:r>
            <a:r>
              <a:rPr lang="en-US" sz="3200" dirty="0" smtClean="0"/>
              <a:t> </a:t>
            </a:r>
            <a:r>
              <a:rPr lang="en-US" sz="3200" dirty="0" err="1" smtClean="0"/>
              <a:t>struct</a:t>
            </a:r>
            <a:r>
              <a:rPr lang="en-US" sz="3200" dirty="0" smtClean="0"/>
              <a:t> by editing </a:t>
            </a:r>
            <a:r>
              <a:rPr lang="en-US" sz="3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loadData.m</a:t>
            </a:r>
            <a:r>
              <a:rPr lang="en-US" sz="3200" dirty="0" smtClean="0"/>
              <a:t>.</a:t>
            </a:r>
            <a:endParaRPr lang="en-US" sz="32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4747241"/>
              </p:ext>
            </p:extLst>
          </p:nvPr>
        </p:nvGraphicFramePr>
        <p:xfrm>
          <a:off x="673769" y="1480062"/>
          <a:ext cx="11001676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00838">
                  <a:extLst>
                    <a:ext uri="{9D8B030D-6E8A-4147-A177-3AD203B41FA5}">
                      <a16:colId xmlns:a16="http://schemas.microsoft.com/office/drawing/2014/main" val="3208027294"/>
                    </a:ext>
                  </a:extLst>
                </a:gridCol>
                <a:gridCol w="5500838">
                  <a:extLst>
                    <a:ext uri="{9D8B030D-6E8A-4147-A177-3AD203B41FA5}">
                      <a16:colId xmlns:a16="http://schemas.microsoft.com/office/drawing/2014/main" val="9680787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data</a:t>
                      </a:r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: [13312×256×10 </a:t>
                      </a:r>
                      <a:r>
                        <a:rPr lang="en-US" sz="2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double</a:t>
                      </a:r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]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RF data volume</a:t>
                      </a:r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6721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env</a:t>
                      </a:r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: [13312×256×10 double]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Envelope of RF data volume</a:t>
                      </a:r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7708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x</a:t>
                      </a:r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: [1×256 double]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X coordinates, in meters</a:t>
                      </a:r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9579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y</a:t>
                      </a:r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: [1×10 double]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Y coordinates, in meters</a:t>
                      </a:r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2773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z</a:t>
                      </a:r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: [1×13312 double]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Z coordinates, in meters</a:t>
                      </a:r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5077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dx</a:t>
                      </a:r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: 5.521568627450981e-05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Resolution of X coordinates, in meters</a:t>
                      </a:r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3740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dy</a:t>
                      </a:r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: 2.032000000000000e-04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Resolution of Y coordinates, in meters</a:t>
                      </a:r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5091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dz</a:t>
                      </a:r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: 7.519531250000000e-07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Resolution of Z coordinates, in meters</a:t>
                      </a:r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5078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: 1540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Speed of sound to convert time to Z (m/s)</a:t>
                      </a:r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5352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</a:t>
                      </a:r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: [1×13312 double]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Time coordinates, in seconds</a:t>
                      </a:r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0837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fs</a:t>
                      </a:r>
                      <a:r>
                        <a:rPr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: 1.024000000000000e+09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Sampling rate (Hz)</a:t>
                      </a:r>
                      <a:endParaRPr lang="en-US" sz="2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00612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94269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8. Setup sample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Here, you load and setup your sample data, similarly as you did for the reference.</a:t>
            </a:r>
          </a:p>
          <a:p>
            <a:endParaRPr lang="en-US" dirty="0"/>
          </a:p>
          <a:p>
            <a:r>
              <a:rPr lang="en-US" dirty="0" smtClean="0"/>
              <a:t>For this example, I also included a .mat file that contains the indices of this sample’s surface, used later for attenuation compensation.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5917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9. Generate ROI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indices of all ROI get created with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genROIpos.m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/>
              <a:t>outputs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all_roi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and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all_roi_idx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plotROIonBmode.m</a:t>
            </a:r>
            <a:r>
              <a:rPr lang="en-US" dirty="0" smtClean="0"/>
              <a:t> plots the figure from slide 6.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5849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8860916"/>
              </p:ext>
            </p:extLst>
          </p:nvPr>
        </p:nvGraphicFramePr>
        <p:xfrm>
          <a:off x="3562416" y="193752"/>
          <a:ext cx="8128000" cy="6488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65461086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790768914"/>
                    </a:ext>
                  </a:extLst>
                </a:gridCol>
              </a:tblGrid>
              <a:tr h="3598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len_x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 1.000000000000000e-03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10"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These are the ROI</a:t>
                      </a:r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</a:rPr>
                        <a:t> parameters that were initially specified in the input </a:t>
                      </a:r>
                      <a:r>
                        <a:rPr lang="en-US" sz="1600" b="0" baseline="0" dirty="0" err="1" smtClean="0">
                          <a:solidFill>
                            <a:schemeClr val="tx1"/>
                          </a:solidFill>
                        </a:rPr>
                        <a:t>roi</a:t>
                      </a:r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b="0" baseline="0" dirty="0" err="1" smtClean="0">
                          <a:solidFill>
                            <a:schemeClr val="tx1"/>
                          </a:solidFill>
                        </a:rPr>
                        <a:t>struct</a:t>
                      </a:r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1218232"/>
                  </a:ext>
                </a:extLst>
              </a:tr>
              <a:tr h="3598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len_y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 2.032000000000000e-04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4661816"/>
                  </a:ext>
                </a:extLst>
              </a:tr>
              <a:tr h="3598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len_z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 5.999999999999999e-04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5589565"/>
                  </a:ext>
                </a:extLst>
              </a:tr>
              <a:tr h="3598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o_x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 50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3604682"/>
                  </a:ext>
                </a:extLst>
              </a:tr>
              <a:tr h="3598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o_y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 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030370"/>
                  </a:ext>
                </a:extLst>
              </a:tr>
              <a:tr h="3598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o_z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 50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1025439"/>
                  </a:ext>
                </a:extLst>
              </a:tr>
              <a:tr h="3598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init_z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 0.006000000000000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7816209"/>
                  </a:ext>
                </a:extLst>
              </a:tr>
              <a:tr h="3598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end_z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 0.011000000000000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0774837"/>
                  </a:ext>
                </a:extLst>
              </a:tr>
              <a:tr h="3598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init_x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 0.006000000000000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5541117"/>
                  </a:ext>
                </a:extLst>
              </a:tr>
              <a:tr h="3598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end_x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 0.008000000000000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9295691"/>
                  </a:ext>
                </a:extLst>
              </a:tr>
              <a:tr h="3598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init_y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 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Because </a:t>
                      </a:r>
                      <a:r>
                        <a:rPr lang="en-US" sz="1600" dirty="0" err="1" smtClean="0">
                          <a:solidFill>
                            <a:schemeClr val="tx1"/>
                          </a:solidFill>
                        </a:rPr>
                        <a:t>roi.init_y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 and </a:t>
                      </a:r>
                      <a:r>
                        <a:rPr lang="en-US" sz="1600" baseline="0" dirty="0" err="1" smtClean="0">
                          <a:solidFill>
                            <a:schemeClr val="tx1"/>
                          </a:solidFill>
                        </a:rPr>
                        <a:t>roi.end_y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 weren’t specified as input, they were automatically filled to the full image volume dimensions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8518012"/>
                  </a:ext>
                </a:extLst>
              </a:tr>
              <a:tr h="3598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end_y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 8.128000000000000e-04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8517241"/>
                  </a:ext>
                </a:extLst>
              </a:tr>
              <a:tr h="3598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step_x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 4.959686888454012e-04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The distance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 between adjacent ROI.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9281247"/>
                  </a:ext>
                </a:extLst>
              </a:tr>
              <a:tr h="3598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step_y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 2.032000000000000e-04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0527927"/>
                  </a:ext>
                </a:extLst>
              </a:tr>
              <a:tr h="3598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step_z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 3.000292968750000e-04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6057030"/>
                  </a:ext>
                </a:extLst>
              </a:tr>
              <a:tr h="3598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pos_x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 [1×3 double]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The starting position of each ROI along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 each dimension (total number of ROI over image volume = 3 x 5 x 15).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3116989"/>
                  </a:ext>
                </a:extLst>
              </a:tr>
              <a:tr h="3598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pos_y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 [1×5 double]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0155875"/>
                  </a:ext>
                </a:extLst>
              </a:tr>
              <a:tr h="3598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pos_z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 [1×15 double]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5550321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27260" y="818768"/>
            <a:ext cx="297420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The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all_roi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struct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that gets output from 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genROIpos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</a:p>
          <a:p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all_roi_idx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is basically the same, except </a:t>
            </a:r>
            <a:r>
              <a:rPr lang="en-US" dirty="0" smtClean="0">
                <a:solidFill>
                  <a:srgbClr val="000000"/>
                </a:solidFill>
              </a:rPr>
              <a:t>everything </a:t>
            </a:r>
            <a:r>
              <a:rPr lang="en-US" dirty="0">
                <a:solidFill>
                  <a:srgbClr val="000000"/>
                </a:solidFill>
              </a:rPr>
              <a:t>is in units of MATLAB indices instead of meters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69598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10</a:t>
            </a:r>
            <a:r>
              <a:rPr lang="en-US" dirty="0"/>
              <a:t>. Compute QUS parameters for each </a:t>
            </a:r>
            <a:r>
              <a:rPr lang="en-US" dirty="0" smtClean="0"/>
              <a:t>ROI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Here we compute parameters for each ROI.</a:t>
            </a:r>
          </a:p>
          <a:p>
            <a:r>
              <a:rPr lang="en-US" dirty="0" smtClean="0"/>
              <a:t>Parameters will be stored in 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en-US" dirty="0" smtClean="0"/>
              <a:t> cell array.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9408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Extract the RF data for the ROI,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getROI.m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Check the comments at the top of the function for instructions.</a:t>
            </a:r>
          </a:p>
          <a:p>
            <a:endParaRPr lang="en-US" dirty="0" smtClean="0"/>
          </a:p>
          <a:p>
            <a:r>
              <a:rPr lang="en-US" dirty="0" smtClean="0"/>
              <a:t>Also notice that we’re using the full lateral dimensions for the reference ROI each time (only matching depth).</a:t>
            </a:r>
          </a:p>
          <a:p>
            <a:endParaRPr lang="en-US" dirty="0"/>
          </a:p>
          <a:p>
            <a:r>
              <a:rPr lang="en-US" dirty="0" smtClean="0"/>
              <a:t>Also see how we are saving the parameters: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result{param2idx(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,'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XCoord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')}(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k,i,j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= mean(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samp.sub_vol.x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param2idx</a:t>
            </a:r>
            <a:r>
              <a:rPr lang="en-US" dirty="0" smtClean="0"/>
              <a:t> outputs the index of the given string in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r>
              <a:rPr lang="en-US" dirty="0" smtClean="0"/>
              <a:t> cell array… so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result{10}</a:t>
            </a:r>
            <a:r>
              <a:rPr lang="en-US" dirty="0" smtClean="0"/>
              <a:t> = matrix with average X location of each ROI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0509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 BSC and QUS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check each function for descriptions of the inputs and outputs.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5795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11. Plot the Parameter Maps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Here, each of the parameters maps for the one plane that was processed are plotted.</a:t>
            </a:r>
          </a:p>
          <a:p>
            <a:endParaRPr lang="en-US" dirty="0"/>
          </a:p>
          <a:p>
            <a:r>
              <a:rPr lang="en-US" dirty="0" smtClean="0"/>
              <a:t>The units are given in the titles.</a:t>
            </a:r>
          </a:p>
          <a:p>
            <a:r>
              <a:rPr lang="en-US" dirty="0" smtClean="0"/>
              <a:t>Note: The units of the </a:t>
            </a:r>
            <a:r>
              <a:rPr lang="en-US" dirty="0" err="1" smtClean="0"/>
              <a:t>Nakagami</a:t>
            </a:r>
            <a:r>
              <a:rPr lang="en-US" dirty="0" smtClean="0"/>
              <a:t> scaling factor, effective scatterer size, and HK scattering clustering parameter were modified before plotting (see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convertUnits.m</a:t>
            </a:r>
            <a:r>
              <a:rPr lang="en-US" dirty="0" smtClean="0"/>
              <a:t>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669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QUS Toolbox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These codes were adapted from Daniel’s software and the majority of the main algorithms are the same (e.g. computation of </a:t>
            </a:r>
            <a:r>
              <a:rPr lang="en-US" dirty="0" err="1" smtClean="0"/>
              <a:t>Faran</a:t>
            </a:r>
            <a:r>
              <a:rPr lang="en-US" dirty="0" smtClean="0"/>
              <a:t> sphere form factor is the same; computation of effective scatterer size and effective acoustic concentration from Gaussian fit are the same).</a:t>
            </a:r>
          </a:p>
          <a:p>
            <a:endParaRPr lang="en-US" dirty="0"/>
          </a:p>
          <a:p>
            <a:r>
              <a:rPr lang="en-US" dirty="0" smtClean="0"/>
              <a:t>The difference is that the code has been re-organized. MATLAB objects are no longer used and are replaced with </a:t>
            </a:r>
            <a:r>
              <a:rPr lang="en-US" dirty="0" err="1" smtClean="0"/>
              <a:t>structs</a:t>
            </a:r>
            <a:r>
              <a:rPr lang="en-US" dirty="0" smtClean="0"/>
              <a:t>. The code is hopefully easier to interpret and adapt this way.</a:t>
            </a:r>
          </a:p>
          <a:p>
            <a:endParaRPr lang="en-US" dirty="0"/>
          </a:p>
          <a:p>
            <a:r>
              <a:rPr lang="en-US" dirty="0" smtClean="0"/>
              <a:t>This PowerPoint will guide you through the example,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ProcessQUS_example.m</a:t>
            </a:r>
            <a:r>
              <a:rPr lang="en-US" dirty="0" smtClean="0"/>
              <a:t>, in the EXAMPLE folder. Each slide covers different parts of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ProcessQUS_example.m</a:t>
            </a:r>
            <a:r>
              <a:rPr lang="en-US" dirty="0" smtClean="0"/>
              <a:t> script.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9580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1388"/>
            <a:ext cx="12192000" cy="57785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713794" y="510139"/>
            <a:ext cx="2811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This should be your output.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56385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Add </a:t>
            </a:r>
            <a:r>
              <a:rPr lang="en-US" dirty="0"/>
              <a:t>path to BSC toolbox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Edit the path as needed.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856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Inputs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Specify the folders containing your reference and sample data (.mat files), and the names of the files.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847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ROI 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QUS parameters will be calculated in overlapping ROI, and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roi</a:t>
            </a:r>
            <a:r>
              <a:rPr lang="en-US" dirty="0" smtClean="0"/>
              <a:t> </a:t>
            </a:r>
            <a:r>
              <a:rPr lang="en-US" dirty="0" err="1" smtClean="0"/>
              <a:t>struct</a:t>
            </a:r>
            <a:r>
              <a:rPr lang="en-US" dirty="0" smtClean="0"/>
              <a:t> contains your desired ROI specifications.</a:t>
            </a:r>
          </a:p>
          <a:p>
            <a:pPr lvl="1"/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roi.len_x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/y/z</a:t>
            </a:r>
            <a:r>
              <a:rPr lang="en-US" dirty="0" smtClean="0"/>
              <a:t> = the length of each ROI</a:t>
            </a:r>
          </a:p>
          <a:p>
            <a:pPr lvl="1"/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roi.o_x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/y/z </a:t>
            </a:r>
            <a:r>
              <a:rPr lang="en-US" dirty="0" smtClean="0"/>
              <a:t>= the amount of overlap between ROI (in %)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If you don’t want to process the entire image volume, you can specify a sub-region of the image volume in which to generate the overlapping ROI:</a:t>
            </a:r>
          </a:p>
          <a:p>
            <a:pPr lvl="1"/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roi.init_x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/y/z</a:t>
            </a:r>
            <a:r>
              <a:rPr lang="en-US" dirty="0" smtClean="0"/>
              <a:t> = starting point for ROI</a:t>
            </a:r>
          </a:p>
          <a:p>
            <a:pPr lvl="1"/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roi.end_x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/y/z </a:t>
            </a:r>
            <a:r>
              <a:rPr lang="en-US" dirty="0" smtClean="0"/>
              <a:t>= ending point for ROI</a:t>
            </a:r>
          </a:p>
          <a:p>
            <a:pPr lvl="1"/>
            <a:endParaRPr lang="en-US" dirty="0"/>
          </a:p>
          <a:p>
            <a:r>
              <a:rPr lang="en-US" dirty="0" smtClean="0"/>
              <a:t>Note that I typically specify distance in meters throughout the code. You can probably adjust as needed, but something to keep in mind…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097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0208" y="570601"/>
            <a:ext cx="7612625" cy="57094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62135" y="201269"/>
            <a:ext cx="9779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Here is a B-mode and a C-scan with the ROI plotted on them (from the example).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734602" y="1790299"/>
            <a:ext cx="2672837" cy="252044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62135" y="714137"/>
            <a:ext cx="4425367" cy="23083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If you set the following (in meters)…</a:t>
            </a:r>
          </a:p>
          <a:p>
            <a:r>
              <a:rPr lang="en-US" sz="1600" dirty="0" err="1" smtClean="0"/>
              <a:t>roi.init_z</a:t>
            </a:r>
            <a:r>
              <a:rPr lang="en-US" sz="1600" dirty="0" smtClean="0"/>
              <a:t> </a:t>
            </a:r>
            <a:r>
              <a:rPr lang="en-US" sz="1600" dirty="0"/>
              <a:t>= </a:t>
            </a:r>
            <a:r>
              <a:rPr lang="en-US" sz="1600" dirty="0" smtClean="0"/>
              <a:t>6*1e-3;</a:t>
            </a:r>
          </a:p>
          <a:p>
            <a:r>
              <a:rPr lang="en-US" sz="1600" dirty="0" err="1" smtClean="0"/>
              <a:t>roi.end_z</a:t>
            </a:r>
            <a:r>
              <a:rPr lang="en-US" sz="1600" dirty="0" smtClean="0"/>
              <a:t> = 11*1e-3;</a:t>
            </a:r>
          </a:p>
          <a:p>
            <a:r>
              <a:rPr lang="en-US" sz="1600" dirty="0" err="1" smtClean="0"/>
              <a:t>roi.init_x</a:t>
            </a:r>
            <a:r>
              <a:rPr lang="en-US" sz="1600" dirty="0" smtClean="0"/>
              <a:t> </a:t>
            </a:r>
            <a:r>
              <a:rPr lang="en-US" sz="1600" dirty="0"/>
              <a:t>= 6*1e-3;</a:t>
            </a:r>
          </a:p>
          <a:p>
            <a:r>
              <a:rPr lang="en-US" sz="1600" dirty="0" err="1"/>
              <a:t>roi.end_x</a:t>
            </a:r>
            <a:r>
              <a:rPr lang="en-US" sz="1600" dirty="0"/>
              <a:t> = 8*1e-3</a:t>
            </a:r>
            <a:r>
              <a:rPr lang="en-US" sz="1600" dirty="0" smtClean="0"/>
              <a:t>;</a:t>
            </a:r>
          </a:p>
          <a:p>
            <a:endParaRPr lang="en-US" sz="1600" dirty="0"/>
          </a:p>
          <a:p>
            <a:r>
              <a:rPr lang="en-US" sz="1600" dirty="0" smtClean="0"/>
              <a:t>QUS parameters will only be extracted from inside the red box, which has dimensions of X = 6 mm to 8 mm; Z = 6 mm to 11 mm.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262134" y="3262041"/>
            <a:ext cx="4425367" cy="2893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This is just a zoom in of the upper left corner of the box in the above subplot. The yellow, blue, and green boxes show 3 representative ROI.</a:t>
            </a:r>
          </a:p>
          <a:p>
            <a:endParaRPr lang="en-US" sz="1600" dirty="0" smtClean="0"/>
          </a:p>
          <a:p>
            <a:r>
              <a:rPr lang="en-US" sz="1600" dirty="0" err="1" smtClean="0"/>
              <a:t>roi.len_x</a:t>
            </a:r>
            <a:r>
              <a:rPr lang="en-US" sz="1600" dirty="0" smtClean="0"/>
              <a:t> </a:t>
            </a:r>
            <a:r>
              <a:rPr lang="en-US" sz="1600" dirty="0"/>
              <a:t>= 1.0*1e-3;</a:t>
            </a:r>
          </a:p>
          <a:p>
            <a:r>
              <a:rPr lang="en-US" sz="1600" dirty="0" err="1" smtClean="0"/>
              <a:t>roi.len_z</a:t>
            </a:r>
            <a:r>
              <a:rPr lang="en-US" sz="1600" dirty="0" smtClean="0"/>
              <a:t> </a:t>
            </a:r>
            <a:r>
              <a:rPr lang="en-US" sz="1600" dirty="0"/>
              <a:t>= 0.6*1e-3;</a:t>
            </a:r>
          </a:p>
          <a:p>
            <a:r>
              <a:rPr lang="en-US" sz="1600" dirty="0" err="1"/>
              <a:t>roi.o_x</a:t>
            </a:r>
            <a:r>
              <a:rPr lang="en-US" sz="1600" dirty="0"/>
              <a:t> = 50;</a:t>
            </a:r>
          </a:p>
          <a:p>
            <a:r>
              <a:rPr lang="en-US" sz="1600" dirty="0" err="1" smtClean="0"/>
              <a:t>roi.o_z</a:t>
            </a:r>
            <a:r>
              <a:rPr lang="en-US" sz="1600" dirty="0" smtClean="0"/>
              <a:t> </a:t>
            </a:r>
            <a:r>
              <a:rPr lang="en-US" sz="1600" dirty="0"/>
              <a:t>= 50;</a:t>
            </a:r>
          </a:p>
          <a:p>
            <a:endParaRPr lang="en-US" dirty="0" smtClean="0"/>
          </a:p>
          <a:p>
            <a:r>
              <a:rPr lang="en-US" dirty="0" smtClean="0"/>
              <a:t>The ROI are each 1.0 mm in X, and 0.6 mm in Z. They overlap by 50% in each direction.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3936733" y="4733783"/>
            <a:ext cx="1592979" cy="10860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456613" y="303461"/>
            <a:ext cx="3018823" cy="10772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roi.init_y</a:t>
            </a:r>
            <a:r>
              <a:rPr lang="en-US" sz="1600" dirty="0" smtClean="0"/>
              <a:t> and </a:t>
            </a:r>
            <a:r>
              <a:rPr lang="en-US" sz="1600" dirty="0" err="1" smtClean="0"/>
              <a:t>roi.end_y</a:t>
            </a:r>
            <a:r>
              <a:rPr lang="en-US" sz="1600" dirty="0" smtClean="0"/>
              <a:t> were not set… so, the code automatically processes the full y-dimension of the image volume.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8456613" y="2763615"/>
            <a:ext cx="3018823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roi.len_y</a:t>
            </a:r>
            <a:r>
              <a:rPr lang="en-US" sz="1600" dirty="0"/>
              <a:t> = 2.0320e-04 </a:t>
            </a:r>
            <a:r>
              <a:rPr lang="en-US" sz="1600" dirty="0" smtClean="0"/>
              <a:t>, </a:t>
            </a:r>
            <a:r>
              <a:rPr lang="en-US" sz="1600" dirty="0" err="1" smtClean="0"/>
              <a:t>roi.oy</a:t>
            </a:r>
            <a:r>
              <a:rPr lang="en-US" sz="1600" dirty="0" smtClean="0"/>
              <a:t> </a:t>
            </a:r>
            <a:r>
              <a:rPr lang="en-US" sz="1600" dirty="0"/>
              <a:t>= </a:t>
            </a:r>
            <a:r>
              <a:rPr lang="en-US" sz="1600" dirty="0" smtClean="0"/>
              <a:t>0</a:t>
            </a:r>
          </a:p>
          <a:p>
            <a:r>
              <a:rPr lang="en-US" sz="1600" dirty="0" smtClean="0"/>
              <a:t>The length of one ROI in y covers one plane, no overlap. So we’re processing each plane individually.</a:t>
            </a:r>
            <a:endParaRPr lang="en-US" sz="1600" dirty="0"/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10361952" y="1380679"/>
            <a:ext cx="466469" cy="622186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10595187" y="4087054"/>
            <a:ext cx="387238" cy="464969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6258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Spectrum 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 your desired FFT-padding and the transducer bandwidth.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772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Reference and Compensation </a:t>
            </a:r>
            <a:r>
              <a:rPr lang="en-US" dirty="0" smtClean="0"/>
              <a:t>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Parameters to compute the theoretical reference BSC, attenuation compensation, and transmission compensation are specified here.</a:t>
            </a:r>
          </a:p>
          <a:p>
            <a:endParaRPr lang="en-US" dirty="0"/>
          </a:p>
          <a:p>
            <a:r>
              <a:rPr lang="en-US" dirty="0" smtClean="0"/>
              <a:t>The .mat files contain </a:t>
            </a:r>
            <a:r>
              <a:rPr lang="en-US" dirty="0" err="1" smtClean="0"/>
              <a:t>structs</a:t>
            </a:r>
            <a:r>
              <a:rPr lang="en-US" dirty="0"/>
              <a:t> </a:t>
            </a:r>
            <a:r>
              <a:rPr lang="en-US" dirty="0" smtClean="0"/>
              <a:t>holding the necessary parameters.</a:t>
            </a:r>
          </a:p>
          <a:p>
            <a:r>
              <a:rPr lang="en-US" dirty="0" smtClean="0"/>
              <a:t>They also contain a ‘description’ </a:t>
            </a:r>
            <a:r>
              <a:rPr lang="en-US" dirty="0" err="1" smtClean="0"/>
              <a:t>struct</a:t>
            </a:r>
            <a:r>
              <a:rPr lang="en-US" dirty="0" smtClean="0"/>
              <a:t> that should tell you what each variable is.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296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94000"/>
            <a:ext cx="10515600" cy="1325563"/>
          </a:xfrm>
        </p:spPr>
        <p:txBody>
          <a:bodyPr/>
          <a:lstStyle/>
          <a:p>
            <a:r>
              <a:rPr lang="en-US" dirty="0" smtClean="0"/>
              <a:t>For example, for ph_18.mat (18 um phantom, parameters for theoretical BSC)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3538720"/>
              </p:ext>
            </p:extLst>
          </p:nvPr>
        </p:nvGraphicFramePr>
        <p:xfrm>
          <a:off x="741145" y="1999826"/>
          <a:ext cx="10911038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7496">
                  <a:extLst>
                    <a:ext uri="{9D8B030D-6E8A-4147-A177-3AD203B41FA5}">
                      <a16:colId xmlns:a16="http://schemas.microsoft.com/office/drawing/2014/main" val="1150946368"/>
                    </a:ext>
                  </a:extLst>
                </a:gridCol>
                <a:gridCol w="7643542">
                  <a:extLst>
                    <a:ext uri="{9D8B030D-6E8A-4147-A177-3AD203B41FA5}">
                      <a16:colId xmlns:a16="http://schemas.microsoft.com/office/drawing/2014/main" val="42698330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ph_18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964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 9.099999999999999e-06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'Scatterer radius [m]'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11449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 5640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'speed of sound in scatterer [m/s]'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70235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c0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 1500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'speed of sound in medium [m/s]'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682434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 1.560000000000000e+12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'average particle number density [particles/m^3]'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96386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gamma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 8.400000000000000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'relative acoustic impedance between scatterer and surrounding medium'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74404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poisson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 0.200000000000000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'</a:t>
                      </a:r>
                      <a:r>
                        <a:rPr lang="en-US" sz="20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poisson</a:t>
                      </a:r>
                      <a:r>
                        <a:rPr lang="en-US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'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888352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pwire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 2.500000000000000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'scatterer density [g/cm^3]'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745384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ph2o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 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'medium density [g/cm^3]'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80206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Nume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 20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'number of iterations to compute scattering theory'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656107649"/>
                  </a:ext>
                </a:extLst>
              </a:tr>
            </a:tbl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741145" y="5949989"/>
            <a:ext cx="10911038" cy="5807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The ph_18.mat file was created from </a:t>
            </a:r>
            <a:r>
              <a:rPr lang="en-US" sz="2800" dirty="0" err="1" smtClean="0"/>
              <a:t>GeneratePhantomObj.m</a:t>
            </a:r>
            <a:r>
              <a:rPr lang="en-US" sz="2800" dirty="0" smtClean="0"/>
              <a:t>. Feel free to create more .mat files if you have other phantoms…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16344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1348</Words>
  <Application>Microsoft Office PowerPoint</Application>
  <PresentationFormat>Widescreen</PresentationFormat>
  <Paragraphs>162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Courier New</vt:lpstr>
      <vt:lpstr>Office Theme</vt:lpstr>
      <vt:lpstr>QUS Toolbox</vt:lpstr>
      <vt:lpstr>QUS Toolbox</vt:lpstr>
      <vt:lpstr>1. Add path to BSC toolbox</vt:lpstr>
      <vt:lpstr>2. Inputs</vt:lpstr>
      <vt:lpstr>3. ROI Info</vt:lpstr>
      <vt:lpstr>PowerPoint Presentation</vt:lpstr>
      <vt:lpstr>4. Spectrum Info</vt:lpstr>
      <vt:lpstr>5. Reference and Compensation Parameters</vt:lpstr>
      <vt:lpstr>For example, for ph_18.mat (18 um phantom, parameters for theoretical BSC)</vt:lpstr>
      <vt:lpstr>6. Specify desired parameters to save</vt:lpstr>
      <vt:lpstr>7. Setup reference</vt:lpstr>
      <vt:lpstr>You need to fill in the following fields for your ref struct by editing loadData.m.</vt:lpstr>
      <vt:lpstr>8. Setup sample</vt:lpstr>
      <vt:lpstr>9. Generate ROI</vt:lpstr>
      <vt:lpstr>PowerPoint Presentation</vt:lpstr>
      <vt:lpstr>10. Compute QUS parameters for each ROI</vt:lpstr>
      <vt:lpstr>Extract the RF data for the ROI, getROI.m</vt:lpstr>
      <vt:lpstr>Compute BSC and QUS parameters</vt:lpstr>
      <vt:lpstr>11. Plot the Parameter Maps</vt:lpstr>
      <vt:lpstr>PowerPoint Presentation</vt:lpstr>
    </vt:vector>
  </TitlesOfParts>
  <Company>Riverside Research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QUS Toolbox</dc:title>
  <dc:creator>Lye, Theresa</dc:creator>
  <cp:lastModifiedBy>Lye, Theresa</cp:lastModifiedBy>
  <cp:revision>16</cp:revision>
  <dcterms:created xsi:type="dcterms:W3CDTF">2021-03-29T14:06:29Z</dcterms:created>
  <dcterms:modified xsi:type="dcterms:W3CDTF">2021-03-29T17:12:56Z</dcterms:modified>
</cp:coreProperties>
</file>