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86" autoAdjust="0"/>
    <p:restoredTop sz="94660"/>
  </p:normalViewPr>
  <p:slideViewPr>
    <p:cSldViewPr snapToGrid="0">
      <p:cViewPr>
        <p:scale>
          <a:sx n="174" d="100"/>
          <a:sy n="174" d="100"/>
        </p:scale>
        <p:origin x="-2856" y="-7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5/3/18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7.png"/><Relationship Id="rId13"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mailto:bfine@seas.upenn.edu" TargetMode="External"/><Relationship Id="rId7" Type="http://schemas.openxmlformats.org/officeDocument/2006/relationships/hyperlink" Target="mailto:muslin@seas.upenn.edu" TargetMode="External"/><Relationship Id="rId8" Type="http://schemas.openxmlformats.org/officeDocument/2006/relationships/hyperlink" Target="mailto:sweint@seas.upenn.edu" TargetMode="Externa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4686366" y="11024883"/>
            <a:ext cx="4361688" cy="3839786"/>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 xmlns:a16="http://schemas.microsoft.com/office/drawing/2014/main"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a:t>
            </a:r>
            <a:r>
              <a:rPr lang="en-US" sz="2000" dirty="0" err="1">
                <a:latin typeface="Garamond" panose="02020404030301010803" pitchFamily="18" charset="0"/>
              </a:rPr>
              <a:t>Oslin</a:t>
            </a:r>
            <a:r>
              <a:rPr lang="en-US" sz="2000" dirty="0">
                <a:latin typeface="Garamond" panose="02020404030301010803" pitchFamily="18" charset="0"/>
              </a:rPr>
              <a:t> (</a:t>
            </a:r>
            <a:r>
              <a:rPr lang="en-US" sz="2000" dirty="0">
                <a:latin typeface="Garamond" panose="02020404030301010803" pitchFamily="18" charset="0"/>
                <a:hlinkClick r:id="rId7"/>
              </a:rPr>
              <a:t>muslin@seas.upenn.edu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 xmlns:a16="http://schemas.microsoft.com/office/drawing/2014/main"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 xmlns:a16="http://schemas.microsoft.com/office/drawing/2014/main"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 xmlns:a16="http://schemas.microsoft.com/office/drawing/2014/main" id="{A0CDFDE6-452A-4FD0-8498-BE0CEC8B6ACC}"/>
              </a:ext>
            </a:extLst>
          </p:cNvPr>
          <p:cNvSpPr txBox="1"/>
          <p:nvPr/>
        </p:nvSpPr>
        <p:spPr>
          <a:xfrm>
            <a:off x="131031" y="2512349"/>
            <a:ext cx="4357654" cy="3323987"/>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11" name="TextBox 10">
            <a:extLst>
              <a:ext uri="{FF2B5EF4-FFF2-40B4-BE49-F238E27FC236}">
                <a16:creationId xmlns="" xmlns:a16="http://schemas.microsoft.com/office/drawing/2014/main"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 xmlns:a16="http://schemas.microsoft.com/office/drawing/2014/main"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r>
              <a:rPr lang="en-US" sz="1000" dirty="0" smtClean="0">
                <a:solidFill>
                  <a:srgbClr val="011F5B"/>
                </a:solidFill>
              </a:rPr>
              <a:t>..</a:t>
            </a: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Each hour window was classified as the price increasing, decreasing, or remaining neutral based on a threshold of 0.5%.</a:t>
            </a:r>
            <a:endParaRPr lang="en-US" sz="1000" dirty="0">
              <a:solidFill>
                <a:srgbClr val="011F5B"/>
              </a:solidFill>
            </a:endParaRPr>
          </a:p>
        </p:txBody>
      </p:sp>
      <p:sp>
        <p:nvSpPr>
          <p:cNvPr id="14" name="TextBox 13">
            <a:extLst>
              <a:ext uri="{FF2B5EF4-FFF2-40B4-BE49-F238E27FC236}">
                <a16:creationId xmlns="" xmlns:a16="http://schemas.microsoft.com/office/drawing/2014/main"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 xmlns:a16="http://schemas.microsoft.com/office/drawing/2014/main" id="{72250C3B-DB37-480D-BB9C-66854635BA3F}"/>
                  </a:ext>
                </a:extLst>
              </p:cNvPr>
              <p:cNvSpPr txBox="1"/>
              <p:nvPr/>
            </p:nvSpPr>
            <p:spPr>
              <a:xfrm>
                <a:off x="131031" y="9731859"/>
                <a:ext cx="4357654" cy="666567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libri" charset="0"/>
                              <a:ea typeface="Calibri" charset="0"/>
                              <a:cs typeface="Calibri" charset="0"/>
                            </a:rPr>
                          </m:ctrlPr>
                        </m:accPr>
                        <m:e>
                          <m:r>
                            <a:rPr lang="en-US" sz="1000" b="0" i="1" smtClean="0">
                              <a:solidFill>
                                <a:srgbClr val="011F5B"/>
                              </a:solidFill>
                              <a:latin typeface="Calibri" charset="0"/>
                              <a:ea typeface="Calibri" charset="0"/>
                              <a:cs typeface="Calibri" charset="0"/>
                            </a:rPr>
                            <m:t>𝑦</m:t>
                          </m:r>
                        </m:e>
                      </m:acc>
                      <m:r>
                        <a:rPr lang="en-US" sz="1000" b="0" i="1" smtClean="0">
                          <a:solidFill>
                            <a:srgbClr val="011F5B"/>
                          </a:solidFill>
                          <a:latin typeface="Calibri" charset="0"/>
                          <a:ea typeface="Calibri" charset="0"/>
                          <a:cs typeface="Calibri" charset="0"/>
                        </a:rPr>
                        <m:t>=</m:t>
                      </m:r>
                      <m:func>
                        <m:funcPr>
                          <m:ctrlPr>
                            <a:rPr lang="en-US" sz="1000" b="0" i="1" smtClean="0">
                              <a:solidFill>
                                <a:srgbClr val="011F5B"/>
                              </a:solidFill>
                              <a:latin typeface="Calibri" charset="0"/>
                              <a:ea typeface="Calibri" charset="0"/>
                              <a:cs typeface="Calibri" charset="0"/>
                            </a:rPr>
                          </m:ctrlPr>
                        </m:funcPr>
                        <m:fName>
                          <m:limLow>
                            <m:limLowPr>
                              <m:ctrlPr>
                                <a:rPr lang="en-US" sz="1000" b="0" i="1" smtClean="0">
                                  <a:solidFill>
                                    <a:srgbClr val="011F5B"/>
                                  </a:solidFill>
                                  <a:latin typeface="Calibri" charset="0"/>
                                  <a:ea typeface="Calibri" charset="0"/>
                                  <a:cs typeface="Calibri" charset="0"/>
                                </a:rPr>
                              </m:ctrlPr>
                            </m:limLowPr>
                            <m:e>
                              <m:r>
                                <m:rPr>
                                  <m:sty m:val="p"/>
                                </m:rPr>
                                <a:rPr lang="en-US" sz="1000" b="0" i="0" smtClean="0">
                                  <a:solidFill>
                                    <a:srgbClr val="011F5B"/>
                                  </a:solidFill>
                                  <a:latin typeface="Calibri" charset="0"/>
                                  <a:ea typeface="Calibri" charset="0"/>
                                  <a:cs typeface="Calibri" charset="0"/>
                                </a:rPr>
                                <m:t>max</m:t>
                              </m:r>
                            </m:e>
                            <m:lim>
                              <m:r>
                                <a:rPr lang="en-US" sz="1000" b="0" i="1" smtClean="0">
                                  <a:solidFill>
                                    <a:srgbClr val="011F5B"/>
                                  </a:solidFill>
                                  <a:latin typeface="Calibri" charset="0"/>
                                  <a:ea typeface="Calibri" charset="0"/>
                                  <a:cs typeface="Calibri" charset="0"/>
                                </a:rPr>
                                <m:t>𝑘</m:t>
                              </m:r>
                              <m:r>
                                <a:rPr lang="en-US" sz="1000" b="0" i="1" smtClean="0">
                                  <a:solidFill>
                                    <a:srgbClr val="011F5B"/>
                                  </a:solidFill>
                                  <a:latin typeface="Calibri" charset="0"/>
                                  <a:ea typeface="Calibri" charset="0"/>
                                  <a:cs typeface="Calibri" charset="0"/>
                                </a:rPr>
                                <m:t> ∈0,1</m:t>
                              </m:r>
                            </m:lim>
                          </m:limLow>
                        </m:fName>
                        <m:e>
                          <m:r>
                            <a:rPr lang="en-US" sz="1000" b="0" i="1" smtClean="0">
                              <a:solidFill>
                                <a:srgbClr val="011F5B"/>
                              </a:solidFill>
                              <a:latin typeface="Calibri" charset="0"/>
                              <a:ea typeface="Calibri" charset="0"/>
                              <a:cs typeface="Calibri" charset="0"/>
                            </a:rPr>
                            <m:t>𝑝</m:t>
                          </m:r>
                          <m:d>
                            <m:dPr>
                              <m:ctrlPr>
                                <a:rPr lang="en-US" sz="1000" b="0" i="1" smtClean="0">
                                  <a:solidFill>
                                    <a:srgbClr val="011F5B"/>
                                  </a:solidFill>
                                  <a:latin typeface="Calibri" charset="0"/>
                                  <a:ea typeface="Calibri" charset="0"/>
                                  <a:cs typeface="Calibri" charset="0"/>
                                </a:rPr>
                              </m:ctrlPr>
                            </m:dPr>
                            <m:e>
                              <m:sSub>
                                <m:sSubPr>
                                  <m:ctrlPr>
                                    <a:rPr lang="en-US" sz="1000" b="0" i="1" smtClean="0">
                                      <a:solidFill>
                                        <a:srgbClr val="011F5B"/>
                                      </a:solidFill>
                                      <a:latin typeface="Calibri" charset="0"/>
                                      <a:ea typeface="Calibri" charset="0"/>
                                      <a:cs typeface="Calibri" charset="0"/>
                                    </a:rPr>
                                  </m:ctrlPr>
                                </m:sSubPr>
                                <m:e>
                                  <m:r>
                                    <a:rPr lang="en-US" sz="1000" b="0" i="1" smtClean="0">
                                      <a:solidFill>
                                        <a:srgbClr val="011F5B"/>
                                      </a:solidFill>
                                      <a:latin typeface="Calibri" charset="0"/>
                                      <a:ea typeface="Calibri" charset="0"/>
                                      <a:cs typeface="Calibri" charset="0"/>
                                    </a:rPr>
                                    <m:t>𝑦</m:t>
                                  </m:r>
                                </m:e>
                                <m:sub>
                                  <m:r>
                                    <a:rPr lang="en-US" sz="1000" b="0" i="1" smtClean="0">
                                      <a:solidFill>
                                        <a:srgbClr val="011F5B"/>
                                      </a:solidFill>
                                      <a:latin typeface="Calibri" charset="0"/>
                                      <a:ea typeface="Calibri" charset="0"/>
                                      <a:cs typeface="Calibri" charset="0"/>
                                    </a:rPr>
                                    <m:t>𝑘</m:t>
                                  </m:r>
                                </m:sub>
                              </m:sSub>
                            </m:e>
                          </m:d>
                          <m:nary>
                            <m:naryPr>
                              <m:chr m:val="∏"/>
                              <m:ctrlPr>
                                <a:rPr lang="en-US" sz="1000" b="0" i="1" smtClean="0">
                                  <a:solidFill>
                                    <a:srgbClr val="011F5B"/>
                                  </a:solidFill>
                                  <a:latin typeface="Calibri" charset="0"/>
                                  <a:ea typeface="Calibri" charset="0"/>
                                  <a:cs typeface="Calibri" charset="0"/>
                                </a:rPr>
                              </m:ctrlPr>
                            </m:naryPr>
                            <m:sub>
                              <m:r>
                                <m:rPr>
                                  <m:brk m:alnAt="23"/>
                                </m:rPr>
                                <a:rPr lang="en-US" sz="1000" b="0" i="1" smtClean="0">
                                  <a:solidFill>
                                    <a:srgbClr val="011F5B"/>
                                  </a:solidFill>
                                  <a:latin typeface="Calibri" charset="0"/>
                                  <a:ea typeface="Calibri" charset="0"/>
                                  <a:cs typeface="Calibri" charset="0"/>
                                </a:rPr>
                                <m:t>𝑖</m:t>
                              </m:r>
                              <m:r>
                                <a:rPr lang="en-US" sz="1000" b="0" i="1" smtClean="0">
                                  <a:solidFill>
                                    <a:srgbClr val="011F5B"/>
                                  </a:solidFill>
                                  <a:latin typeface="Calibri" charset="0"/>
                                  <a:ea typeface="Calibri" charset="0"/>
                                  <a:cs typeface="Calibri" charset="0"/>
                                </a:rPr>
                                <m:t>=1</m:t>
                              </m:r>
                            </m:sub>
                            <m:sup>
                              <m:r>
                                <a:rPr lang="en-US" sz="1000" b="0" i="1" smtClean="0">
                                  <a:solidFill>
                                    <a:srgbClr val="011F5B"/>
                                  </a:solidFill>
                                  <a:latin typeface="Calibri" charset="0"/>
                                  <a:ea typeface="Calibri" charset="0"/>
                                  <a:cs typeface="Calibri" charset="0"/>
                                </a:rPr>
                                <m:t>𝑛</m:t>
                              </m:r>
                            </m:sup>
                            <m:e>
                              <m:r>
                                <a:rPr lang="en-US" sz="1000" b="0" i="1" smtClean="0">
                                  <a:solidFill>
                                    <a:srgbClr val="011F5B"/>
                                  </a:solidFill>
                                  <a:latin typeface="Calibri" charset="0"/>
                                  <a:ea typeface="Calibri" charset="0"/>
                                  <a:cs typeface="Calibri" charset="0"/>
                                </a:rPr>
                                <m:t>𝑝</m:t>
                              </m:r>
                              <m:d>
                                <m:dPr>
                                  <m:ctrlPr>
                                    <a:rPr lang="en-US" sz="1000" b="0" i="1" smtClean="0">
                                      <a:solidFill>
                                        <a:srgbClr val="011F5B"/>
                                      </a:solidFill>
                                      <a:latin typeface="Calibri" charset="0"/>
                                      <a:ea typeface="Calibri" charset="0"/>
                                      <a:cs typeface="Calibri" charset="0"/>
                                    </a:rPr>
                                  </m:ctrlPr>
                                </m:dPr>
                                <m:e>
                                  <m:sSub>
                                    <m:sSubPr>
                                      <m:ctrlPr>
                                        <a:rPr lang="en-US" sz="1000" b="0" i="1" smtClean="0">
                                          <a:solidFill>
                                            <a:srgbClr val="011F5B"/>
                                          </a:solidFill>
                                          <a:latin typeface="Calibri" charset="0"/>
                                          <a:ea typeface="Calibri" charset="0"/>
                                          <a:cs typeface="Calibri" charset="0"/>
                                        </a:rPr>
                                      </m:ctrlPr>
                                    </m:sSubPr>
                                    <m:e>
                                      <m:r>
                                        <a:rPr lang="en-US" sz="1000" b="0" i="1" smtClean="0">
                                          <a:solidFill>
                                            <a:srgbClr val="011F5B"/>
                                          </a:solidFill>
                                          <a:latin typeface="Calibri" charset="0"/>
                                          <a:ea typeface="Calibri" charset="0"/>
                                          <a:cs typeface="Calibri" charset="0"/>
                                        </a:rPr>
                                        <m:t>𝑥</m:t>
                                      </m:r>
                                    </m:e>
                                    <m:sub>
                                      <m:r>
                                        <a:rPr lang="en-US" sz="1000" b="0" i="1" smtClean="0">
                                          <a:solidFill>
                                            <a:srgbClr val="011F5B"/>
                                          </a:solidFill>
                                          <a:latin typeface="Calibri" charset="0"/>
                                          <a:ea typeface="Calibri" charset="0"/>
                                          <a:cs typeface="Calibri" charset="0"/>
                                        </a:rPr>
                                        <m:t>𝑖</m:t>
                                      </m:r>
                                    </m:sub>
                                  </m:sSub>
                                </m:e>
                                <m:e>
                                  <m:sSub>
                                    <m:sSubPr>
                                      <m:ctrlPr>
                                        <a:rPr lang="en-US" sz="1000" b="0" i="1" smtClean="0">
                                          <a:solidFill>
                                            <a:srgbClr val="011F5B"/>
                                          </a:solidFill>
                                          <a:latin typeface="Calibri" charset="0"/>
                                          <a:ea typeface="Calibri" charset="0"/>
                                          <a:cs typeface="Calibri" charset="0"/>
                                        </a:rPr>
                                      </m:ctrlPr>
                                    </m:sSubPr>
                                    <m:e>
                                      <m:r>
                                        <a:rPr lang="en-US" sz="1000" b="0" i="1" smtClean="0">
                                          <a:solidFill>
                                            <a:srgbClr val="011F5B"/>
                                          </a:solidFill>
                                          <a:latin typeface="Calibri" charset="0"/>
                                          <a:ea typeface="Calibri" charset="0"/>
                                          <a:cs typeface="Calibri" charset="0"/>
                                        </a:rPr>
                                        <m:t>𝑦</m:t>
                                      </m:r>
                                    </m:e>
                                    <m:sub>
                                      <m:r>
                                        <a:rPr lang="en-US" sz="1000" b="0" i="1" smtClean="0">
                                          <a:solidFill>
                                            <a:srgbClr val="011F5B"/>
                                          </a:solidFill>
                                          <a:latin typeface="Calibri"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We held out 20% of the group for testing and were able to achieve 99.5% training accuracy and 98.4% testing accuracy. </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Once the model was trained, we applied it to the general set of 80k tweets and increased the threshold </a:t>
                </a:r>
              </a:p>
            </p:txBody>
          </p:sp>
        </mc:Choice>
        <mc:Fallback>
          <p:sp>
            <p:nvSpPr>
              <p:cNvPr id="15" name="TextBox 14">
                <a:extLst>
                  <a:ext uri="{FF2B5EF4-FFF2-40B4-BE49-F238E27FC236}">
                    <a16:creationId xmlns="" xmlns:a16="http://schemas.microsoft.com/office/drawing/2014/main" xmlns:a14="http://schemas.microsoft.com/office/drawing/2010/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6665671"/>
              </a:xfrm>
              <a:prstGeom prst="rect">
                <a:avLst/>
              </a:prstGeom>
              <a:blipFill rotWithShape="0">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 xmlns:a16="http://schemas.microsoft.com/office/drawing/2014/main"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 xmlns:a16="http://schemas.microsoft.com/office/drawing/2014/main"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 xmlns:a16="http://schemas.microsoft.com/office/drawing/2014/main"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 xmlns:a16="http://schemas.microsoft.com/office/drawing/2014/main" id="{B73F7368-9A80-4A04-9F8A-85E03885548E}"/>
              </a:ext>
            </a:extLst>
          </p:cNvPr>
          <p:cNvSpPr txBox="1"/>
          <p:nvPr/>
        </p:nvSpPr>
        <p:spPr>
          <a:xfrm>
            <a:off x="9203502" y="2512349"/>
            <a:ext cx="4357654" cy="4247317"/>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1" name="TextBox 20">
            <a:extLst>
              <a:ext uri="{FF2B5EF4-FFF2-40B4-BE49-F238E27FC236}">
                <a16:creationId xmlns="" xmlns:a16="http://schemas.microsoft.com/office/drawing/2014/main"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73D5816F-EF48-4F3C-8E5A-54FFD05B92D6}"/>
                  </a:ext>
                </a:extLst>
              </p:cNvPr>
              <p:cNvSpPr txBox="1"/>
              <p:nvPr/>
            </p:nvSpPr>
            <p:spPr>
              <a:xfrm>
                <a:off x="9203502" y="6924034"/>
                <a:ext cx="4357654" cy="7940635"/>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b="1" dirty="0">
                    <a:solidFill>
                      <a:srgbClr val="011F5B"/>
                    </a:solidFill>
                  </a:rPr>
                  <a:t>Spam Filter Improvements</a:t>
                </a:r>
                <a:r>
                  <a:rPr lang="en-US" sz="1500" dirty="0">
                    <a:solidFill>
                      <a:srgbClr val="011F5B"/>
                    </a:solidFill>
                  </a:rPr>
                  <a:t>: </a:t>
                </a:r>
              </a:p>
              <a:p>
                <a:r>
                  <a:rPr lang="en-US" sz="15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charset="0"/>
                            </a:rPr>
                          </m:ctrlPr>
                        </m:dPr>
                        <m:e>
                          <m:r>
                            <a:rPr lang="en-US" sz="1500" b="0" i="1" smtClean="0">
                              <a:solidFill>
                                <a:srgbClr val="011F5B"/>
                              </a:solidFill>
                              <a:latin typeface="Cambria Math" panose="02040503050406030204" pitchFamily="18" charset="0"/>
                            </a:rPr>
                            <m:t>𝐴</m:t>
                          </m:r>
                          <m:r>
                            <a:rPr lang="en-US" sz="1500" b="0" i="1" smtClean="0">
                              <a:solidFill>
                                <a:srgbClr val="011F5B"/>
                              </a:solidFill>
                              <a:latin typeface="Cambria Math" panose="02040503050406030204" pitchFamily="18" charset="0"/>
                              <a:ea typeface="Cambria Math" panose="02040503050406030204" pitchFamily="18" charset="0"/>
                            </a:rPr>
                            <m:t>∩</m:t>
                          </m:r>
                          <m:r>
                            <a:rPr lang="en-US" sz="1500" b="0" i="1" smtClean="0">
                              <a:solidFill>
                                <a:srgbClr val="011F5B"/>
                              </a:solidFill>
                              <a:latin typeface="Cambria Math" panose="02040503050406030204" pitchFamily="18" charset="0"/>
                              <a:ea typeface="Cambria Math" panose="02040503050406030204" pitchFamily="18" charset="0"/>
                            </a:rPr>
                            <m:t>𝐵</m:t>
                          </m:r>
                        </m:e>
                        <m:e>
                          <m:r>
                            <a:rPr lang="en-US" sz="1500" b="0" i="1" smtClean="0">
                              <a:solidFill>
                                <a:srgbClr val="011F5B"/>
                              </a:solidFill>
                              <a:latin typeface="Cambria Math" panose="02040503050406030204" pitchFamily="18" charset="0"/>
                            </a:rPr>
                            <m:t>𝑌</m:t>
                          </m:r>
                        </m:e>
                      </m:d>
                      <m:r>
                        <a:rPr lang="en-US" sz="1500" b="0" i="1" smtClean="0">
                          <a:solidFill>
                            <a:srgbClr val="011F5B"/>
                          </a:solidFill>
                          <a:latin typeface="Cambria Math" panose="02040503050406030204" pitchFamily="18" charset="0"/>
                        </a:rPr>
                        <m:t>=</m:t>
                      </m:r>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charset="0"/>
                            </a:rPr>
                          </m:ctrlPr>
                        </m:dPr>
                        <m:e>
                          <m:r>
                            <a:rPr lang="en-US" sz="1500" b="0" i="1" smtClean="0">
                              <a:solidFill>
                                <a:srgbClr val="011F5B"/>
                              </a:solidFill>
                              <a:latin typeface="Cambria Math" panose="02040503050406030204" pitchFamily="18" charset="0"/>
                            </a:rPr>
                            <m:t>𝐴</m:t>
                          </m:r>
                        </m:e>
                        <m:e>
                          <m:r>
                            <a:rPr lang="en-US" sz="1500" b="0" i="1" smtClean="0">
                              <a:solidFill>
                                <a:srgbClr val="011F5B"/>
                              </a:solidFill>
                              <a:latin typeface="Cambria Math" panose="02040503050406030204" pitchFamily="18" charset="0"/>
                            </a:rPr>
                            <m:t>𝑌</m:t>
                          </m:r>
                        </m:e>
                      </m:d>
                      <m:r>
                        <a:rPr lang="en-US" sz="1500" b="0" i="1" smtClean="0">
                          <a:solidFill>
                            <a:srgbClr val="011F5B"/>
                          </a:solidFill>
                          <a:latin typeface="Cambria Math" panose="02040503050406030204" pitchFamily="18" charset="0"/>
                        </a:rPr>
                        <m:t>∗</m:t>
                      </m:r>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charset="0"/>
                            </a:rPr>
                          </m:ctrlPr>
                        </m:dPr>
                        <m:e>
                          <m:r>
                            <a:rPr lang="en-US" sz="1500" b="0" i="1" smtClean="0">
                              <a:solidFill>
                                <a:srgbClr val="011F5B"/>
                              </a:solidFill>
                              <a:latin typeface="Cambria Math" panose="02040503050406030204" pitchFamily="18" charset="0"/>
                            </a:rPr>
                            <m:t>𝐵</m:t>
                          </m:r>
                        </m:e>
                        <m:e>
                          <m:r>
                            <a:rPr lang="en-US" sz="1500" b="0" i="1" smtClean="0">
                              <a:solidFill>
                                <a:srgbClr val="011F5B"/>
                              </a:solidFill>
                              <a:latin typeface="Cambria Math" panose="02040503050406030204" pitchFamily="18" charset="0"/>
                            </a:rPr>
                            <m:t>𝑌</m:t>
                          </m:r>
                        </m:e>
                      </m:d>
                    </m:oMath>
                  </m:oMathPara>
                </a14:m>
                <a:endParaRPr lang="en-US" sz="1500" dirty="0">
                  <a:solidFill>
                    <a:srgbClr val="011F5B"/>
                  </a:solidFill>
                </a:endParaRPr>
              </a:p>
              <a:p>
                <a:r>
                  <a:rPr lang="en-US" sz="15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500" dirty="0">
                  <a:solidFill>
                    <a:srgbClr val="011F5B"/>
                  </a:solidFill>
                </a:endParaRPr>
              </a:p>
              <a:p>
                <a:r>
                  <a:rPr lang="en-US" sz="1500" dirty="0">
                    <a:solidFill>
                      <a:srgbClr val="011F5B"/>
                    </a:solidFill>
                  </a:rPr>
                  <a:t>Another method to supplement the Spam filter is to evaluate the properties of each user that tweets come from. Studies have shown </a:t>
                </a:r>
                <a:r>
                  <a:rPr lang="en-US" sz="1500" dirty="0">
                    <a:solidFill>
                      <a:srgbClr val="FF0000"/>
                    </a:solidFill>
                  </a:rPr>
                  <a:t>(Cite) </a:t>
                </a:r>
                <a:r>
                  <a:rPr lang="en-US" sz="1500" dirty="0">
                    <a:solidFill>
                      <a:srgbClr val="011F5B"/>
                    </a:solidFill>
                  </a:rPr>
                  <a:t>that lexical diversity is a good indicator to distinguish bots from humans. This approach requires collecting all of the tweets for a given user and then associating a LD score with their </a:t>
                </a:r>
                <a:r>
                  <a:rPr lang="en-US" sz="1500" dirty="0" err="1">
                    <a:solidFill>
                      <a:srgbClr val="011F5B"/>
                    </a:solidFill>
                  </a:rPr>
                  <a:t>user_id</a:t>
                </a:r>
                <a:r>
                  <a:rPr lang="en-US" sz="1500" dirty="0">
                    <a:solidFill>
                      <a:srgbClr val="011F5B"/>
                    </a:solidFill>
                  </a:rPr>
                  <a:t>. We could not implement this because we did not have enough tweets to limit to only repeat tweeters. In the future we would like to implement this. </a:t>
                </a:r>
              </a:p>
              <a:p>
                <a:endParaRPr lang="en-US" sz="1500" dirty="0">
                  <a:solidFill>
                    <a:srgbClr val="011F5B"/>
                  </a:solidFill>
                </a:endParaRPr>
              </a:p>
              <a:p>
                <a:r>
                  <a:rPr lang="en-US" sz="1500" b="1" dirty="0">
                    <a:solidFill>
                      <a:srgbClr val="011F5B"/>
                    </a:solidFill>
                  </a:rPr>
                  <a:t>Sentiment Analysis:</a:t>
                </a:r>
                <a:endParaRPr lang="en-US" sz="1500" dirty="0">
                  <a:solidFill>
                    <a:srgbClr val="011F5B"/>
                  </a:solidFill>
                </a:endParaRPr>
              </a:p>
              <a:p>
                <a:r>
                  <a:rPr lang="en-US" sz="1500" dirty="0">
                    <a:solidFill>
                      <a:srgbClr val="011F5B"/>
                    </a:solidFill>
                  </a:rPr>
                  <a:t>Finance dictionary</a:t>
                </a:r>
              </a:p>
              <a:p>
                <a:endParaRPr lang="en-US" sz="1500" dirty="0">
                  <a:solidFill>
                    <a:srgbClr val="011F5B"/>
                  </a:solidFill>
                </a:endParaRPr>
              </a:p>
              <a:p>
                <a:endParaRPr lang="en-US" sz="1500" dirty="0">
                  <a:solidFill>
                    <a:srgbClr val="011F5B"/>
                  </a:solidFill>
                </a:endParaRPr>
              </a:p>
            </p:txBody>
          </p:sp>
        </mc:Choice>
        <mc:Fallback xmlns="">
          <p:sp>
            <p:nvSpPr>
              <p:cNvPr id="22" name="TextBox 21">
                <a:extLst>
                  <a:ext uri="{FF2B5EF4-FFF2-40B4-BE49-F238E27FC236}">
                    <a16:creationId xmlns:a16="http://schemas.microsoft.com/office/drawing/2014/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7940635"/>
              </a:xfrm>
              <a:prstGeom prst="rect">
                <a:avLst/>
              </a:prstGeom>
              <a:blipFill>
                <a:blip r:embed="rId11"/>
                <a:stretch>
                  <a:fillRect l="-418" r="-1255"/>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 xmlns:a16="http://schemas.microsoft.com/office/drawing/2014/main"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1363626795"/>
              </p:ext>
            </p:extLst>
          </p:nvPr>
        </p:nvGraphicFramePr>
        <p:xfrm>
          <a:off x="197478" y="11948100"/>
          <a:ext cx="4224759" cy="1116594"/>
        </p:xfrm>
        <a:graphic>
          <a:graphicData uri="http://schemas.openxmlformats.org/drawingml/2006/table">
            <a:tbl>
              <a:tblPr firstRow="1" bandRow="1">
                <a:tableStyleId>{5C22544A-7EE6-4342-B048-85BDC9FD1C3A}</a:tableStyleId>
              </a:tblPr>
              <a:tblGrid>
                <a:gridCol w="1408253">
                  <a:extLst>
                    <a:ext uri="{9D8B030D-6E8A-4147-A177-3AD203B41FA5}">
                      <a16:colId xmlns="" xmlns:a16="http://schemas.microsoft.com/office/drawing/2014/main" val="3247188750"/>
                    </a:ext>
                  </a:extLst>
                </a:gridCol>
                <a:gridCol w="1408253">
                  <a:extLst>
                    <a:ext uri="{9D8B030D-6E8A-4147-A177-3AD203B41FA5}">
                      <a16:colId xmlns="" xmlns:a16="http://schemas.microsoft.com/office/drawing/2014/main" val="1214523097"/>
                    </a:ext>
                  </a:extLst>
                </a:gridCol>
                <a:gridCol w="1408253">
                  <a:extLst>
                    <a:ext uri="{9D8B030D-6E8A-4147-A177-3AD203B41FA5}">
                      <a16:colId xmlns="" xmlns:a16="http://schemas.microsoft.com/office/drawing/2014/main"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 xmlns:a16="http://schemas.microsoft.com/office/drawing/2014/main" val="4254030744"/>
                  </a:ext>
                </a:extLst>
              </a:tr>
              <a:tr h="320040">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 xmlns:a16="http://schemas.microsoft.com/office/drawing/2014/main"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 xmlns:a16="http://schemas.microsoft.com/office/drawing/2014/main" val="575309201"/>
                  </a:ext>
                </a:extLst>
              </a:tr>
            </a:tbl>
          </a:graphicData>
        </a:graphic>
      </p:graphicFrame>
      <p:sp>
        <p:nvSpPr>
          <p:cNvPr id="26" name="TextBox 25">
            <a:extLst>
              <a:ext uri="{FF2B5EF4-FFF2-40B4-BE49-F238E27FC236}">
                <a16:creationId xmlns="" xmlns:a16="http://schemas.microsoft.com/office/drawing/2014/main" id="{BE099189-C81E-41C7-BA90-461E1F0BDA19}"/>
              </a:ext>
            </a:extLst>
          </p:cNvPr>
          <p:cNvSpPr txBox="1"/>
          <p:nvPr/>
        </p:nvSpPr>
        <p:spPr>
          <a:xfrm>
            <a:off x="4679173" y="2537210"/>
            <a:ext cx="4357654" cy="355481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dirty="0">
                <a:solidFill>
                  <a:srgbClr val="011F5B"/>
                </a:solidFill>
              </a:rPr>
              <a:t>Trained on 100k labeled tweets from Kaggle</a:t>
            </a:r>
          </a:p>
          <a:p>
            <a:r>
              <a:rPr lang="en-US" sz="1500" dirty="0">
                <a:solidFill>
                  <a:srgbClr val="011F5B"/>
                </a:solidFill>
              </a:rPr>
              <a:t>Identified relevant tokens</a:t>
            </a:r>
          </a:p>
          <a:p>
            <a:r>
              <a:rPr lang="en-US" sz="1500" dirty="0">
                <a:solidFill>
                  <a:srgbClr val="011F5B"/>
                </a:solidFill>
              </a:rPr>
              <a:t>Applied model to spam filtered tweets</a:t>
            </a:r>
          </a:p>
          <a:p>
            <a:endParaRPr lang="en-US" sz="1500" dirty="0">
              <a:solidFill>
                <a:srgbClr val="011F5B"/>
              </a:solidFill>
            </a:endParaRPr>
          </a:p>
          <a:p>
            <a:r>
              <a:rPr lang="en-US" sz="1500" dirty="0">
                <a:solidFill>
                  <a:srgbClr val="011F5B"/>
                </a:solidFill>
              </a:rPr>
              <a:t>Experiments</a:t>
            </a: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7" name="TextBox 26">
            <a:extLst>
              <a:ext uri="{FF2B5EF4-FFF2-40B4-BE49-F238E27FC236}">
                <a16:creationId xmlns="" xmlns:a16="http://schemas.microsoft.com/office/drawing/2014/main"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 xmlns:a16="http://schemas.microsoft.com/office/drawing/2014/main" id="{89C3DB6B-8AD8-4EDB-8718-A0FE2085A03C}"/>
              </a:ext>
            </a:extLst>
          </p:cNvPr>
          <p:cNvGraphicFramePr>
            <a:graphicFrameLocks noGrp="1"/>
          </p:cNvGraphicFramePr>
          <p:nvPr>
            <p:extLst>
              <p:ext uri="{D42A27DB-BD31-4B8C-83A1-F6EECF244321}">
                <p14:modId xmlns:p14="http://schemas.microsoft.com/office/powerpoint/2010/main" val="2070138231"/>
              </p:ext>
            </p:extLst>
          </p:nvPr>
        </p:nvGraphicFramePr>
        <p:xfrm>
          <a:off x="4679172" y="15542445"/>
          <a:ext cx="8881984" cy="2560320"/>
        </p:xfrm>
        <a:graphic>
          <a:graphicData uri="http://schemas.openxmlformats.org/drawingml/2006/table">
            <a:tbl>
              <a:tblPr firstRow="1" bandRow="1">
                <a:tableStyleId>{5C22544A-7EE6-4342-B048-85BDC9FD1C3A}</a:tableStyleId>
              </a:tblPr>
              <a:tblGrid>
                <a:gridCol w="1372707">
                  <a:extLst>
                    <a:ext uri="{9D8B030D-6E8A-4147-A177-3AD203B41FA5}">
                      <a16:colId xmlns="" xmlns:a16="http://schemas.microsoft.com/office/drawing/2014/main" val="1358636601"/>
                    </a:ext>
                  </a:extLst>
                </a:gridCol>
                <a:gridCol w="7509277">
                  <a:extLst>
                    <a:ext uri="{9D8B030D-6E8A-4147-A177-3AD203B41FA5}">
                      <a16:colId xmlns="" xmlns:a16="http://schemas.microsoft.com/office/drawing/2014/main"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 xmlns:a16="http://schemas.microsoft.com/office/drawing/2014/main"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 xmlns:a16="http://schemas.microsoft.com/office/drawing/2014/main"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 xmlns:a16="http://schemas.microsoft.com/office/drawing/2014/main"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 xmlns:a16="http://schemas.microsoft.com/office/drawing/2014/main"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 xmlns:a16="http://schemas.microsoft.com/office/drawing/2014/main"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mc:Choice xmlns:a14="http://schemas.microsoft.com/office/drawing/2010/main" Requires="a14">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65176">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charset="0"/>
                                      </a:rPr>
                                    </m:ctrlPr>
                                  </m:funcPr>
                                  <m:fName>
                                    <m:r>
                                      <m:rPr>
                                        <m:sty m:val="p"/>
                                      </m:rPr>
                                      <a:rPr lang="en-US" sz="500" b="0" i="0" smtClean="0">
                                        <a:latin typeface="Cambria Math" charset="0"/>
                                      </a:rPr>
                                      <m:t>min</m:t>
                                    </m:r>
                                  </m:fName>
                                  <m:e>
                                    <m:sSup>
                                      <m:sSupPr>
                                        <m:ctrlPr>
                                          <a:rPr lang="en-US" sz="500" b="0" i="1" smtClean="0">
                                            <a:latin typeface="Cambria Math" charset="0"/>
                                          </a:rPr>
                                        </m:ctrlPr>
                                      </m:sSupPr>
                                      <m:e>
                                        <m:r>
                                          <a:rPr lang="en-US" sz="500" b="0" i="1" smtClean="0">
                                            <a:latin typeface="Cambria Math" charset="0"/>
                                          </a:rPr>
                                          <m:t>|</m:t>
                                        </m:r>
                                        <m:d>
                                          <m:dPr>
                                            <m:begChr m:val="|"/>
                                            <m:endChr m:val="|"/>
                                            <m:ctrlPr>
                                              <a:rPr lang="en-US" sz="500" b="0" i="1" smtClean="0">
                                                <a:latin typeface="Cambria Math"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charset="0"/>
                                          </a:rPr>
                                        </m:ctrlPr>
                                      </m:naryPr>
                                      <m:sub/>
                                      <m:sup/>
                                      <m:e>
                                        <m:func>
                                          <m:funcPr>
                                            <m:ctrlPr>
                                              <a:rPr lang="en-US" sz="500" b="0" i="1" smtClean="0">
                                                <a:latin typeface="Cambria Math"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 xmlns:a16="http://schemas.microsoft.com/office/drawing/2014/main" val="2348030731"/>
                      </a:ext>
                    </a:extLst>
                  </a:tr>
                  <a:tr h="26551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charset="0"/>
                                            <a:ea typeface="Calibri" charset="0"/>
                                            <a:cs typeface="Calibri" charset="0"/>
                                          </a:rPr>
                                        </m:ctrlPr>
                                      </m:naryPr>
                                      <m:sub/>
                                      <m:sup/>
                                      <m:e>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charset="0"/>
                                                <a:ea typeface="Cambria Math" charset="0"/>
                                                <a:cs typeface="Cambria Math" charset="0"/>
                                              </a:rPr>
                                            </m:ctrlPr>
                                          </m:sSupPr>
                                          <m:e>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 xmlns:a16="http://schemas.microsoft.com/office/drawing/2014/main" val="575309201"/>
                      </a:ext>
                    </a:extLst>
                  </a:tr>
                  <a:tr h="26551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charset="0"/>
                                        <a:ea typeface="Calibri" charset="0"/>
                                        <a:cs typeface="Calibri" charset="0"/>
                                      </a:rPr>
                                    </m:ctrlPr>
                                  </m:funcPr>
                                  <m:fName>
                                    <m:limLow>
                                      <m:limLowPr>
                                        <m:ctrlPr>
                                          <a:rPr lang="en-US" sz="500" b="0" i="1" smtClean="0">
                                            <a:solidFill>
                                              <a:srgbClr val="011F5B"/>
                                            </a:solidFill>
                                            <a:latin typeface="Cambria Math"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Choice>
        <mc:Fallback>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1968</TotalTime>
  <Words>984</Words>
  <Application>Microsoft Macintosh PowerPoint</Application>
  <PresentationFormat>Custom</PresentationFormat>
  <Paragraphs>175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Wingdings</vt:lpstr>
      <vt:lpstr>Arial</vt:lpstr>
      <vt:lpstr>Office Theme</vt:lpstr>
      <vt:lpstr>Using Twitter Sentiment Classification to Predict Hourly Changes in XRP Price Braden Fineberg (bfine@seas.upenn.edu) , Matt Oslin (muslin@seas.upenn.edu) , Sam Weintraub (sweint@seas.upenn.edu)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Microsoft Office User</cp:lastModifiedBy>
  <cp:revision>36</cp:revision>
  <dcterms:created xsi:type="dcterms:W3CDTF">2018-05-02T01:03:15Z</dcterms:created>
  <dcterms:modified xsi:type="dcterms:W3CDTF">2018-05-04T03:20:02Z</dcterms:modified>
</cp:coreProperties>
</file>