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3716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F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013" y="-37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992968"/>
            <a:ext cx="11658600" cy="6366933"/>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9605435"/>
            <a:ext cx="10287000" cy="4415365"/>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99429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43407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973667"/>
            <a:ext cx="2957513"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973667"/>
            <a:ext cx="8701088" cy="1549823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58501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89717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4559305"/>
            <a:ext cx="11830050" cy="760729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2238572"/>
            <a:ext cx="11830050" cy="4000499"/>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3AC320-B950-4C88-844B-3041557FCF54}"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100866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3AC320-B950-4C88-844B-3041557FCF54}"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42154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973671"/>
            <a:ext cx="1183005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4483101"/>
            <a:ext cx="5802510"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944763" y="6680200"/>
            <a:ext cx="5802510"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4483101"/>
            <a:ext cx="5831087"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6943726" y="6680200"/>
            <a:ext cx="5831087"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3AC320-B950-4C88-844B-3041557FCF54}" type="datetimeFigureOut">
              <a:rPr lang="en-US" smtClean="0"/>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2126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3AC320-B950-4C88-844B-3041557FCF54}" type="datetimeFigureOut">
              <a:rPr lang="en-US" smtClean="0"/>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00887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AC320-B950-4C88-844B-3041557FCF54}" type="datetimeFigureOut">
              <a:rPr lang="en-US" smtClean="0"/>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9228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2633138"/>
            <a:ext cx="6943725" cy="12996333"/>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25995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2633138"/>
            <a:ext cx="6943725" cy="12996333"/>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9750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973671"/>
            <a:ext cx="1183005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4868333"/>
            <a:ext cx="11830050" cy="11603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6950271"/>
            <a:ext cx="3086100" cy="973667"/>
          </a:xfrm>
          <a:prstGeom prst="rect">
            <a:avLst/>
          </a:prstGeom>
        </p:spPr>
        <p:txBody>
          <a:bodyPr vert="horz" lIns="91440" tIns="45720" rIns="91440" bIns="45720" rtlCol="0" anchor="ctr"/>
          <a:lstStyle>
            <a:lvl1pPr algn="l">
              <a:defRPr sz="1800">
                <a:solidFill>
                  <a:schemeClr val="tx1">
                    <a:tint val="75000"/>
                  </a:schemeClr>
                </a:solidFill>
              </a:defRPr>
            </a:lvl1pPr>
          </a:lstStyle>
          <a:p>
            <a:fld id="{9D3AC320-B950-4C88-844B-3041557FCF54}" type="datetimeFigureOut">
              <a:rPr lang="en-US" smtClean="0"/>
              <a:t>5/3/2018</a:t>
            </a:fld>
            <a:endParaRPr lang="en-US"/>
          </a:p>
        </p:txBody>
      </p:sp>
      <p:sp>
        <p:nvSpPr>
          <p:cNvPr id="5" name="Footer Placeholder 4"/>
          <p:cNvSpPr>
            <a:spLocks noGrp="1"/>
          </p:cNvSpPr>
          <p:nvPr>
            <p:ph type="ftr" sz="quarter" idx="3"/>
          </p:nvPr>
        </p:nvSpPr>
        <p:spPr>
          <a:xfrm>
            <a:off x="4543425" y="16950271"/>
            <a:ext cx="4629150" cy="9736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6950271"/>
            <a:ext cx="3086100" cy="973667"/>
          </a:xfrm>
          <a:prstGeom prst="rect">
            <a:avLst/>
          </a:prstGeom>
        </p:spPr>
        <p:txBody>
          <a:bodyPr vert="horz" lIns="91440" tIns="45720" rIns="91440" bIns="45720" rtlCol="0" anchor="ctr"/>
          <a:lstStyle>
            <a:lvl1pPr algn="r">
              <a:defRPr sz="1800">
                <a:solidFill>
                  <a:schemeClr val="tx1">
                    <a:tint val="75000"/>
                  </a:schemeClr>
                </a:solidFill>
              </a:defRPr>
            </a:lvl1pPr>
          </a:lstStyle>
          <a:p>
            <a:fld id="{26ACB400-72BC-4293-8342-4C4E998390CD}" type="slidenum">
              <a:rPr lang="en-US" smtClean="0"/>
              <a:t>‹#›</a:t>
            </a:fld>
            <a:endParaRPr lang="en-US"/>
          </a:p>
        </p:txBody>
      </p:sp>
    </p:spTree>
    <p:extLst>
      <p:ext uri="{BB962C8B-B14F-4D97-AF65-F5344CB8AC3E}">
        <p14:creationId xmlns:p14="http://schemas.microsoft.com/office/powerpoint/2010/main" val="14490106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NULL" TargetMode="External"/><Relationship Id="rId3" Type="http://schemas.openxmlformats.org/officeDocument/2006/relationships/hyperlink" Target="mailto:muslin@seas.upenn.edu" TargetMode="External"/><Relationship Id="rId7" Type="http://schemas.openxmlformats.org/officeDocument/2006/relationships/image" Target="../media/image3.png"/><Relationship Id="rId2" Type="http://schemas.openxmlformats.org/officeDocument/2006/relationships/hyperlink" Target="mailto:bfine@seas.upenn.edu"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sweint@seas.upenn.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AE80-3C54-468F-997F-C6E1D174050F}"/>
              </a:ext>
            </a:extLst>
          </p:cNvPr>
          <p:cNvSpPr>
            <a:spLocks noGrp="1"/>
          </p:cNvSpPr>
          <p:nvPr>
            <p:ph type="ctrTitle"/>
          </p:nvPr>
        </p:nvSpPr>
        <p:spPr>
          <a:xfrm>
            <a:off x="2133303" y="339392"/>
            <a:ext cx="9449395" cy="1813453"/>
          </a:xfrm>
          <a:solidFill>
            <a:schemeClr val="bg1"/>
          </a:solidFill>
          <a:ln>
            <a:solidFill>
              <a:schemeClr val="accent1"/>
            </a:solidFill>
          </a:ln>
        </p:spPr>
        <p:txBody>
          <a:bodyPr anchor="t">
            <a:noAutofit/>
          </a:bodyPr>
          <a:lstStyle/>
          <a:p>
            <a:r>
              <a:rPr lang="en-US" sz="4167" b="1" dirty="0">
                <a:latin typeface="Garamond" panose="02020404030301010803" pitchFamily="18" charset="0"/>
              </a:rPr>
              <a:t>Using Twitter Sentiment Classification to Predict Hourly Changes in XRP Price</a:t>
            </a:r>
            <a:br>
              <a:rPr lang="en-US" sz="4167" dirty="0">
                <a:latin typeface="Garamond" panose="02020404030301010803" pitchFamily="18" charset="0"/>
              </a:rPr>
            </a:br>
            <a:r>
              <a:rPr lang="en-US" sz="2000" dirty="0">
                <a:latin typeface="Garamond" panose="02020404030301010803" pitchFamily="18" charset="0"/>
              </a:rPr>
              <a:t>Braden </a:t>
            </a:r>
            <a:r>
              <a:rPr lang="en-US" sz="2000" dirty="0" err="1">
                <a:latin typeface="Garamond" panose="02020404030301010803" pitchFamily="18" charset="0"/>
              </a:rPr>
              <a:t>Fineberg</a:t>
            </a:r>
            <a:r>
              <a:rPr lang="en-US" sz="2000" dirty="0">
                <a:latin typeface="Garamond" panose="02020404030301010803" pitchFamily="18" charset="0"/>
              </a:rPr>
              <a:t> (</a:t>
            </a:r>
            <a:r>
              <a:rPr lang="en-US" sz="2000" dirty="0">
                <a:latin typeface="Garamond" panose="02020404030301010803" pitchFamily="18" charset="0"/>
                <a:hlinkClick r:id="rId2"/>
              </a:rPr>
              <a:t>bfine@seas.upenn.edu</a:t>
            </a:r>
            <a:r>
              <a:rPr lang="en-US" sz="2000" dirty="0">
                <a:latin typeface="Garamond" panose="02020404030301010803" pitchFamily="18" charset="0"/>
              </a:rPr>
              <a:t>) , Matt </a:t>
            </a:r>
            <a:r>
              <a:rPr lang="en-US" sz="2000" dirty="0" err="1">
                <a:latin typeface="Garamond" panose="02020404030301010803" pitchFamily="18" charset="0"/>
              </a:rPr>
              <a:t>Oslin</a:t>
            </a:r>
            <a:r>
              <a:rPr lang="en-US" sz="2000" dirty="0">
                <a:latin typeface="Garamond" panose="02020404030301010803" pitchFamily="18" charset="0"/>
              </a:rPr>
              <a:t> (</a:t>
            </a:r>
            <a:r>
              <a:rPr lang="en-US" sz="2000" dirty="0">
                <a:latin typeface="Garamond" panose="02020404030301010803" pitchFamily="18" charset="0"/>
                <a:hlinkClick r:id="rId3"/>
              </a:rPr>
              <a:t>muslin@seas.upenn.edu</a:t>
            </a:r>
            <a:r>
              <a:rPr lang="en-US" sz="2000" dirty="0">
                <a:latin typeface="Garamond" panose="02020404030301010803" pitchFamily="18" charset="0"/>
              </a:rPr>
              <a:t>) , Sam Weintraub (</a:t>
            </a:r>
            <a:r>
              <a:rPr lang="en-US" sz="2000" dirty="0">
                <a:latin typeface="Garamond" panose="02020404030301010803" pitchFamily="18" charset="0"/>
                <a:hlinkClick r:id="rId4"/>
              </a:rPr>
              <a:t>sweint@seas.upenn.edu</a:t>
            </a:r>
            <a:r>
              <a:rPr lang="en-US" sz="2000" dirty="0">
                <a:latin typeface="Garamond" panose="02020404030301010803" pitchFamily="18" charset="0"/>
              </a:rPr>
              <a:t>) </a:t>
            </a:r>
            <a:br>
              <a:rPr lang="en-US" sz="2000" dirty="0">
                <a:latin typeface="Garamond" panose="02020404030301010803" pitchFamily="18" charset="0"/>
              </a:rPr>
            </a:br>
            <a:endParaRPr lang="en-US" sz="4167" dirty="0">
              <a:latin typeface="Garamond" panose="02020404030301010803" pitchFamily="18" charset="0"/>
            </a:endParaRPr>
          </a:p>
        </p:txBody>
      </p:sp>
      <p:pic>
        <p:nvPicPr>
          <p:cNvPr id="6" name="Picture 5">
            <a:extLst>
              <a:ext uri="{FF2B5EF4-FFF2-40B4-BE49-F238E27FC236}">
                <a16:creationId xmlns:a16="http://schemas.microsoft.com/office/drawing/2014/main" id="{D7B121C7-A408-4DCD-8061-5C978599BC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913" y="339392"/>
            <a:ext cx="1619803" cy="1813453"/>
          </a:xfrm>
          <a:prstGeom prst="rect">
            <a:avLst/>
          </a:prstGeom>
        </p:spPr>
      </p:pic>
      <p:pic>
        <p:nvPicPr>
          <p:cNvPr id="7" name="Picture 6">
            <a:extLst>
              <a:ext uri="{FF2B5EF4-FFF2-40B4-BE49-F238E27FC236}">
                <a16:creationId xmlns:a16="http://schemas.microsoft.com/office/drawing/2014/main" id="{7D221A5E-A9DE-4268-BCD0-6E8CAA0907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22285" y="339392"/>
            <a:ext cx="1619803" cy="1813453"/>
          </a:xfrm>
          <a:prstGeom prst="rect">
            <a:avLst/>
          </a:prstGeom>
        </p:spPr>
      </p:pic>
      <p:sp>
        <p:nvSpPr>
          <p:cNvPr id="10" name="TextBox 9">
            <a:extLst>
              <a:ext uri="{FF2B5EF4-FFF2-40B4-BE49-F238E27FC236}">
                <a16:creationId xmlns:a16="http://schemas.microsoft.com/office/drawing/2014/main" id="{A0CDFDE6-452A-4FD0-8498-BE0CEC8B6ACC}"/>
              </a:ext>
            </a:extLst>
          </p:cNvPr>
          <p:cNvSpPr txBox="1"/>
          <p:nvPr/>
        </p:nvSpPr>
        <p:spPr>
          <a:xfrm>
            <a:off x="131031" y="2512349"/>
            <a:ext cx="4357654" cy="3323987"/>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p:txBody>
      </p:sp>
      <p:sp>
        <p:nvSpPr>
          <p:cNvPr id="11" name="TextBox 10">
            <a:extLst>
              <a:ext uri="{FF2B5EF4-FFF2-40B4-BE49-F238E27FC236}">
                <a16:creationId xmlns:a16="http://schemas.microsoft.com/office/drawing/2014/main" id="{0B657177-A18C-4721-9FEF-D80F98046F6C}"/>
              </a:ext>
            </a:extLst>
          </p:cNvPr>
          <p:cNvSpPr txBox="1"/>
          <p:nvPr/>
        </p:nvSpPr>
        <p:spPr>
          <a:xfrm>
            <a:off x="131031"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Summary</a:t>
            </a:r>
          </a:p>
        </p:txBody>
      </p:sp>
      <p:sp>
        <p:nvSpPr>
          <p:cNvPr id="13" name="TextBox 12">
            <a:extLst>
              <a:ext uri="{FF2B5EF4-FFF2-40B4-BE49-F238E27FC236}">
                <a16:creationId xmlns:a16="http://schemas.microsoft.com/office/drawing/2014/main" id="{350B0135-6184-4979-BB40-37C979E657FF}"/>
              </a:ext>
            </a:extLst>
          </p:cNvPr>
          <p:cNvSpPr txBox="1"/>
          <p:nvPr/>
        </p:nvSpPr>
        <p:spPr>
          <a:xfrm>
            <a:off x="131031" y="6008145"/>
            <a:ext cx="4357654" cy="3554819"/>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500" dirty="0">
                <a:solidFill>
                  <a:srgbClr val="011F5B"/>
                </a:solidFill>
              </a:rPr>
              <a:t>Tweets:</a:t>
            </a:r>
          </a:p>
          <a:p>
            <a:r>
              <a:rPr lang="en-US" sz="1500" dirty="0">
                <a:solidFill>
                  <a:srgbClr val="011F5B"/>
                </a:solidFill>
              </a:rPr>
              <a:t>Web-scraper on ‘Top 30 Crypto Accounts to Follow’ </a:t>
            </a:r>
            <a:r>
              <a:rPr lang="en-US" sz="1500" dirty="0">
                <a:solidFill>
                  <a:srgbClr val="011F5B"/>
                </a:solidFill>
                <a:sym typeface="Wingdings" panose="05000000000000000000" pitchFamily="2" charset="2"/>
              </a:rPr>
              <a:t> Good data (17000 tweets)</a:t>
            </a:r>
            <a:endParaRPr lang="en-US" sz="1500" dirty="0">
              <a:solidFill>
                <a:srgbClr val="011F5B"/>
              </a:solidFill>
            </a:endParaRPr>
          </a:p>
          <a:p>
            <a:r>
              <a:rPr lang="en-US" sz="1500" dirty="0">
                <a:solidFill>
                  <a:srgbClr val="011F5B"/>
                </a:solidFill>
              </a:rPr>
              <a:t>Web-scraper on words containing ‘XRP or Ripple’ from April 13 to April 25 </a:t>
            </a:r>
            <a:r>
              <a:rPr lang="en-US" sz="1500" dirty="0">
                <a:solidFill>
                  <a:srgbClr val="011F5B"/>
                </a:solidFill>
                <a:sym typeface="Wingdings" panose="05000000000000000000" pitchFamily="2" charset="2"/>
              </a:rPr>
              <a:t> 80k tweets</a:t>
            </a:r>
            <a:endParaRPr lang="en-US" sz="1500" dirty="0">
              <a:solidFill>
                <a:srgbClr val="011F5B"/>
              </a:solidFill>
            </a:endParaRPr>
          </a:p>
          <a:p>
            <a:r>
              <a:rPr lang="en-US" sz="1500" dirty="0">
                <a:solidFill>
                  <a:srgbClr val="FF0000"/>
                </a:solidFill>
              </a:rPr>
              <a:t>Include samples</a:t>
            </a:r>
          </a:p>
          <a:p>
            <a:endParaRPr lang="en-US" sz="1500" dirty="0">
              <a:solidFill>
                <a:srgbClr val="011F5B"/>
              </a:solidFill>
            </a:endParaRPr>
          </a:p>
          <a:p>
            <a:endParaRPr lang="en-US" sz="1500" dirty="0">
              <a:solidFill>
                <a:srgbClr val="011F5B"/>
              </a:solidFill>
            </a:endParaRPr>
          </a:p>
          <a:p>
            <a:r>
              <a:rPr lang="en-US" sz="1500" dirty="0">
                <a:solidFill>
                  <a:srgbClr val="011F5B"/>
                </a:solidFill>
              </a:rPr>
              <a:t>Web-scraper returned the following string which was split into a pandas data frame using Regex patterns.</a:t>
            </a:r>
          </a:p>
          <a:p>
            <a:endParaRPr lang="en-US" sz="1500" dirty="0">
              <a:solidFill>
                <a:srgbClr val="011F5B"/>
              </a:solidFill>
            </a:endParaRPr>
          </a:p>
          <a:p>
            <a:r>
              <a:rPr lang="en-US" sz="1500" dirty="0">
                <a:solidFill>
                  <a:srgbClr val="011F5B"/>
                </a:solidFill>
              </a:rPr>
              <a:t>XRP Price Data:</a:t>
            </a:r>
          </a:p>
          <a:p>
            <a:r>
              <a:rPr lang="en-US" sz="1500" dirty="0">
                <a:solidFill>
                  <a:srgbClr val="011F5B"/>
                </a:solidFill>
              </a:rPr>
              <a:t>XRP </a:t>
            </a:r>
            <a:r>
              <a:rPr lang="en-US" sz="1500" dirty="0" err="1">
                <a:solidFill>
                  <a:srgbClr val="011F5B"/>
                </a:solidFill>
              </a:rPr>
              <a:t>api</a:t>
            </a:r>
            <a:r>
              <a:rPr lang="en-US" sz="1500" dirty="0">
                <a:solidFill>
                  <a:srgbClr val="011F5B"/>
                </a:solidFill>
              </a:rPr>
              <a:t> queried hourly..</a:t>
            </a:r>
          </a:p>
        </p:txBody>
      </p:sp>
      <p:sp>
        <p:nvSpPr>
          <p:cNvPr id="14" name="TextBox 13">
            <a:extLst>
              <a:ext uri="{FF2B5EF4-FFF2-40B4-BE49-F238E27FC236}">
                <a16:creationId xmlns:a16="http://schemas.microsoft.com/office/drawing/2014/main" id="{8A29E2F6-DCC5-419F-8203-4FD2EDF588FE}"/>
              </a:ext>
            </a:extLst>
          </p:cNvPr>
          <p:cNvSpPr txBox="1"/>
          <p:nvPr/>
        </p:nvSpPr>
        <p:spPr>
          <a:xfrm>
            <a:off x="131031" y="6008144"/>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Data Collection &amp; Pre-processing</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2250C3B-DB37-480D-BB9C-66854635BA3F}"/>
                  </a:ext>
                </a:extLst>
              </p:cNvPr>
              <p:cNvSpPr txBox="1"/>
              <p:nvPr/>
            </p:nvSpPr>
            <p:spPr>
              <a:xfrm>
                <a:off x="131031" y="9957759"/>
                <a:ext cx="4357654" cy="8339912"/>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500" dirty="0">
                    <a:solidFill>
                      <a:srgbClr val="011F5B"/>
                    </a:solidFill>
                  </a:rPr>
                  <a:t>Generating Training Data:</a:t>
                </a:r>
              </a:p>
              <a:p>
                <a:r>
                  <a:rPr lang="en-US" sz="1500" dirty="0">
                    <a:solidFill>
                      <a:srgbClr val="011F5B"/>
                    </a:solidFill>
                  </a:rPr>
                  <a:t>After loading the data, URLs and Mentions were regularized using to Regex patterns to ‘_</a:t>
                </a:r>
                <a:r>
                  <a:rPr lang="en-US" sz="1500" dirty="0" err="1">
                    <a:solidFill>
                      <a:srgbClr val="011F5B"/>
                    </a:solidFill>
                  </a:rPr>
                  <a:t>url</a:t>
                </a:r>
                <a:r>
                  <a:rPr lang="en-US" sz="1500" dirty="0">
                    <a:solidFill>
                      <a:srgbClr val="011F5B"/>
                    </a:solidFill>
                  </a:rPr>
                  <a:t>_’ and ‘@’ respectively and hashtags were removed. Using a </a:t>
                </a:r>
                <a:r>
                  <a:rPr lang="en-US" sz="1500" dirty="0" err="1">
                    <a:solidFill>
                      <a:srgbClr val="011F5B"/>
                    </a:solidFill>
                  </a:rPr>
                  <a:t>DictVectorizer</a:t>
                </a:r>
                <a:r>
                  <a:rPr lang="en-US" sz="1500" dirty="0">
                    <a:solidFill>
                      <a:srgbClr val="011F5B"/>
                    </a:solidFill>
                  </a:rPr>
                  <a:t>, the most frequent words were identified and analyzed for links to spam. For example a top word identified was ‘airdrop’ which was associated with tweets like:</a:t>
                </a:r>
              </a:p>
              <a:p>
                <a:endParaRPr lang="en-US" sz="1500" dirty="0">
                  <a:solidFill>
                    <a:srgbClr val="011F5B"/>
                  </a:solidFill>
                </a:endParaRPr>
              </a:p>
              <a:p>
                <a:r>
                  <a:rPr lang="en-US" sz="1500" dirty="0">
                    <a:solidFill>
                      <a:srgbClr val="011F5B"/>
                    </a:solidFill>
                  </a:rPr>
                  <a:t>“</a:t>
                </a:r>
                <a:r>
                  <a:rPr lang="en-US" sz="1500" dirty="0" err="1">
                    <a:solidFill>
                      <a:srgbClr val="011F5B"/>
                    </a:solidFill>
                  </a:rPr>
                  <a:t>stockchain</a:t>
                </a:r>
                <a:r>
                  <a:rPr lang="en-US" sz="1500" dirty="0">
                    <a:solidFill>
                      <a:srgbClr val="011F5B"/>
                    </a:solidFill>
                  </a:rPr>
                  <a:t> (</a:t>
                </a:r>
                <a:r>
                  <a:rPr lang="en-US" sz="1500" dirty="0" err="1">
                    <a:solidFill>
                      <a:srgbClr val="011F5B"/>
                    </a:solidFill>
                  </a:rPr>
                  <a:t>scc</a:t>
                </a:r>
                <a:r>
                  <a:rPr lang="en-US" sz="1500" dirty="0">
                    <a:solidFill>
                      <a:srgbClr val="011F5B"/>
                    </a:solidFill>
                  </a:rPr>
                  <a:t>) final airdrop 500 </a:t>
                </a:r>
                <a:r>
                  <a:rPr lang="en-US" sz="1500" dirty="0" err="1">
                    <a:solidFill>
                      <a:srgbClr val="011F5B"/>
                    </a:solidFill>
                  </a:rPr>
                  <a:t>scc</a:t>
                </a:r>
                <a:r>
                  <a:rPr lang="en-US" sz="1500" dirty="0">
                    <a:solidFill>
                      <a:srgbClr val="011F5B"/>
                    </a:solidFill>
                  </a:rPr>
                  <a:t> bonus don’t miss! #airdrop #</a:t>
                </a:r>
                <a:r>
                  <a:rPr lang="en-US" sz="1500" dirty="0" err="1">
                    <a:solidFill>
                      <a:srgbClr val="011F5B"/>
                    </a:solidFill>
                  </a:rPr>
                  <a:t>btc</a:t>
                </a:r>
                <a:r>
                  <a:rPr lang="en-US" sz="1500" dirty="0">
                    <a:solidFill>
                      <a:srgbClr val="011F5B"/>
                    </a:solidFill>
                  </a:rPr>
                  <a:t> #neo #eth #</a:t>
                </a:r>
                <a:r>
                  <a:rPr lang="en-US" sz="1500" dirty="0" err="1">
                    <a:solidFill>
                      <a:srgbClr val="011F5B"/>
                    </a:solidFill>
                  </a:rPr>
                  <a:t>freetoken</a:t>
                </a:r>
                <a:r>
                  <a:rPr lang="en-US" sz="1500" dirty="0">
                    <a:solidFill>
                      <a:srgbClr val="011F5B"/>
                    </a:solidFill>
                  </a:rPr>
                  <a:t> #crypto #</a:t>
                </a:r>
                <a:r>
                  <a:rPr lang="en-US" sz="1500" dirty="0" err="1">
                    <a:solidFill>
                      <a:srgbClr val="011F5B"/>
                    </a:solidFill>
                  </a:rPr>
                  <a:t>xrp</a:t>
                </a:r>
                <a:r>
                  <a:rPr lang="en-US" sz="1500" dirty="0">
                    <a:solidFill>
                      <a:srgbClr val="011F5B"/>
                    </a:solidFill>
                  </a:rPr>
                  <a:t> #blockchain #ripple #</a:t>
                </a:r>
                <a:r>
                  <a:rPr lang="en-US" sz="1500" dirty="0" err="1">
                    <a:solidFill>
                      <a:srgbClr val="011F5B"/>
                    </a:solidFill>
                  </a:rPr>
                  <a:t>trx</a:t>
                </a:r>
                <a:r>
                  <a:rPr lang="en-US" sz="1500" dirty="0">
                    <a:solidFill>
                      <a:srgbClr val="011F5B"/>
                    </a:solidFill>
                  </a:rPr>
                  <a:t>”</a:t>
                </a:r>
              </a:p>
              <a:p>
                <a:endParaRPr lang="en-US" sz="1500" dirty="0">
                  <a:solidFill>
                    <a:srgbClr val="011F5B"/>
                  </a:solidFill>
                </a:endParaRPr>
              </a:p>
              <a:p>
                <a:r>
                  <a:rPr lang="en-US" sz="1500" dirty="0">
                    <a:solidFill>
                      <a:srgbClr val="011F5B"/>
                    </a:solidFill>
                  </a:rPr>
                  <a:t>From this analysis we labeled any tweet containing:</a:t>
                </a: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r>
                  <a:rPr lang="en-US" sz="1500" dirty="0">
                    <a:solidFill>
                      <a:srgbClr val="011F5B"/>
                    </a:solidFill>
                  </a:rPr>
                  <a:t>For spam classification a Naïve-Bayes filter was applied. A Naïve-Bayes classifier generates predictions according to:</a:t>
                </a:r>
              </a:p>
              <a:p>
                <a14:m>
                  <m:oMathPara xmlns:m="http://schemas.openxmlformats.org/officeDocument/2006/math">
                    <m:oMathParaPr>
                      <m:jc m:val="centerGroup"/>
                    </m:oMathParaPr>
                    <m:oMath xmlns:m="http://schemas.openxmlformats.org/officeDocument/2006/math">
                      <m:acc>
                        <m:accPr>
                          <m:chr m:val="̂"/>
                          <m:ctrlPr>
                            <a:rPr lang="en-US" sz="1500" i="1" smtClean="0">
                              <a:solidFill>
                                <a:srgbClr val="011F5B"/>
                              </a:solidFill>
                              <a:latin typeface="Cambria Math" panose="02040503050406030204" pitchFamily="18" charset="0"/>
                            </a:rPr>
                          </m:ctrlPr>
                        </m:accPr>
                        <m:e>
                          <m:r>
                            <a:rPr lang="en-US" sz="1500" b="0" i="1" smtClean="0">
                              <a:solidFill>
                                <a:srgbClr val="011F5B"/>
                              </a:solidFill>
                              <a:latin typeface="Cambria Math" panose="02040503050406030204" pitchFamily="18" charset="0"/>
                            </a:rPr>
                            <m:t>𝑦</m:t>
                          </m:r>
                        </m:e>
                      </m:acc>
                      <m:r>
                        <a:rPr lang="en-US" sz="1500" b="0" i="1" smtClean="0">
                          <a:solidFill>
                            <a:srgbClr val="011F5B"/>
                          </a:solidFill>
                          <a:latin typeface="Cambria Math" panose="02040503050406030204" pitchFamily="18" charset="0"/>
                        </a:rPr>
                        <m:t>=</m:t>
                      </m:r>
                      <m:func>
                        <m:funcPr>
                          <m:ctrlPr>
                            <a:rPr lang="en-US" sz="1500" b="0" i="1" smtClean="0">
                              <a:solidFill>
                                <a:srgbClr val="011F5B"/>
                              </a:solidFill>
                              <a:latin typeface="Cambria Math" panose="02040503050406030204" pitchFamily="18" charset="0"/>
                            </a:rPr>
                          </m:ctrlPr>
                        </m:funcPr>
                        <m:fName>
                          <m:limLow>
                            <m:limLowPr>
                              <m:ctrlPr>
                                <a:rPr lang="en-US" sz="1500" b="0" i="1" smtClean="0">
                                  <a:solidFill>
                                    <a:srgbClr val="011F5B"/>
                                  </a:solidFill>
                                  <a:latin typeface="Cambria Math" panose="02040503050406030204" pitchFamily="18" charset="0"/>
                                </a:rPr>
                              </m:ctrlPr>
                            </m:limLowPr>
                            <m:e>
                              <m:r>
                                <m:rPr>
                                  <m:sty m:val="p"/>
                                </m:rPr>
                                <a:rPr lang="en-US" sz="1500" b="0" i="0" smtClean="0">
                                  <a:solidFill>
                                    <a:srgbClr val="011F5B"/>
                                  </a:solidFill>
                                  <a:latin typeface="Cambria Math" panose="02040503050406030204" pitchFamily="18" charset="0"/>
                                </a:rPr>
                                <m:t>max</m:t>
                              </m:r>
                            </m:e>
                            <m:lim>
                              <m:r>
                                <a:rPr lang="en-US" sz="1500" b="0" i="1" smtClean="0">
                                  <a:solidFill>
                                    <a:srgbClr val="011F5B"/>
                                  </a:solidFill>
                                  <a:latin typeface="Cambria Math" panose="02040503050406030204" pitchFamily="18" charset="0"/>
                                </a:rPr>
                                <m:t>𝑘</m:t>
                              </m:r>
                              <m:r>
                                <a:rPr lang="en-US" sz="1500" b="0" i="1" smtClean="0">
                                  <a:solidFill>
                                    <a:srgbClr val="011F5B"/>
                                  </a:solidFill>
                                  <a:latin typeface="Cambria Math" panose="02040503050406030204" pitchFamily="18" charset="0"/>
                                </a:rPr>
                                <m:t> ∈0,1</m:t>
                              </m:r>
                            </m:lim>
                          </m:limLow>
                        </m:fName>
                        <m:e>
                          <m:r>
                            <a:rPr lang="en-US" sz="1500" b="0" i="1" smtClean="0">
                              <a:solidFill>
                                <a:srgbClr val="011F5B"/>
                              </a:solidFill>
                              <a:latin typeface="Cambria Math" panose="02040503050406030204" pitchFamily="18" charset="0"/>
                            </a:rPr>
                            <m:t>𝑝</m:t>
                          </m:r>
                          <m:d>
                            <m:dPr>
                              <m:ctrlPr>
                                <a:rPr lang="en-US" sz="1500" b="0" i="1" smtClean="0">
                                  <a:solidFill>
                                    <a:srgbClr val="011F5B"/>
                                  </a:solidFill>
                                  <a:latin typeface="Cambria Math" panose="02040503050406030204" pitchFamily="18" charset="0"/>
                                </a:rPr>
                              </m:ctrlPr>
                            </m:dPr>
                            <m:e>
                              <m:sSub>
                                <m:sSubPr>
                                  <m:ctrlPr>
                                    <a:rPr lang="en-US" sz="1500" b="0" i="1" smtClean="0">
                                      <a:solidFill>
                                        <a:srgbClr val="011F5B"/>
                                      </a:solidFill>
                                      <a:latin typeface="Cambria Math" panose="02040503050406030204" pitchFamily="18" charset="0"/>
                                    </a:rPr>
                                  </m:ctrlPr>
                                </m:sSubPr>
                                <m:e>
                                  <m:r>
                                    <a:rPr lang="en-US" sz="1500" b="0" i="1" smtClean="0">
                                      <a:solidFill>
                                        <a:srgbClr val="011F5B"/>
                                      </a:solidFill>
                                      <a:latin typeface="Cambria Math" panose="02040503050406030204" pitchFamily="18" charset="0"/>
                                    </a:rPr>
                                    <m:t>𝑦</m:t>
                                  </m:r>
                                </m:e>
                                <m:sub>
                                  <m:r>
                                    <a:rPr lang="en-US" sz="1500" b="0" i="1" smtClean="0">
                                      <a:solidFill>
                                        <a:srgbClr val="011F5B"/>
                                      </a:solidFill>
                                      <a:latin typeface="Cambria Math" panose="02040503050406030204" pitchFamily="18" charset="0"/>
                                    </a:rPr>
                                    <m:t>𝑘</m:t>
                                  </m:r>
                                </m:sub>
                              </m:sSub>
                            </m:e>
                          </m:d>
                          <m:nary>
                            <m:naryPr>
                              <m:chr m:val="∏"/>
                              <m:ctrlPr>
                                <a:rPr lang="en-US" sz="1500" b="0" i="1" smtClean="0">
                                  <a:solidFill>
                                    <a:srgbClr val="011F5B"/>
                                  </a:solidFill>
                                  <a:latin typeface="Cambria Math" panose="02040503050406030204" pitchFamily="18" charset="0"/>
                                </a:rPr>
                              </m:ctrlPr>
                            </m:naryPr>
                            <m:sub>
                              <m:r>
                                <m:rPr>
                                  <m:brk m:alnAt="23"/>
                                </m:rPr>
                                <a:rPr lang="en-US" sz="1500" b="0" i="1" smtClean="0">
                                  <a:solidFill>
                                    <a:srgbClr val="011F5B"/>
                                  </a:solidFill>
                                  <a:latin typeface="Cambria Math" panose="02040503050406030204" pitchFamily="18" charset="0"/>
                                </a:rPr>
                                <m:t>𝑖</m:t>
                              </m:r>
                              <m:r>
                                <a:rPr lang="en-US" sz="1500" b="0" i="1" smtClean="0">
                                  <a:solidFill>
                                    <a:srgbClr val="011F5B"/>
                                  </a:solidFill>
                                  <a:latin typeface="Cambria Math" panose="02040503050406030204" pitchFamily="18" charset="0"/>
                                </a:rPr>
                                <m:t>=1</m:t>
                              </m:r>
                            </m:sub>
                            <m:sup>
                              <m:r>
                                <a:rPr lang="en-US" sz="1500" b="0" i="1" smtClean="0">
                                  <a:solidFill>
                                    <a:srgbClr val="011F5B"/>
                                  </a:solidFill>
                                  <a:latin typeface="Cambria Math" panose="02040503050406030204" pitchFamily="18" charset="0"/>
                                </a:rPr>
                                <m:t>𝑛</m:t>
                              </m:r>
                            </m:sup>
                            <m:e>
                              <m:r>
                                <a:rPr lang="en-US" sz="1500" b="0" i="1" smtClean="0">
                                  <a:solidFill>
                                    <a:srgbClr val="011F5B"/>
                                  </a:solidFill>
                                  <a:latin typeface="Cambria Math" panose="02040503050406030204" pitchFamily="18" charset="0"/>
                                </a:rPr>
                                <m:t>𝑝</m:t>
                              </m:r>
                              <m:d>
                                <m:dPr>
                                  <m:ctrlPr>
                                    <a:rPr lang="en-US" sz="1500" b="0" i="1" smtClean="0">
                                      <a:solidFill>
                                        <a:srgbClr val="011F5B"/>
                                      </a:solidFill>
                                      <a:latin typeface="Cambria Math" panose="02040503050406030204" pitchFamily="18" charset="0"/>
                                    </a:rPr>
                                  </m:ctrlPr>
                                </m:dPr>
                                <m:e>
                                  <m:sSub>
                                    <m:sSubPr>
                                      <m:ctrlPr>
                                        <a:rPr lang="en-US" sz="1500" b="0" i="1" smtClean="0">
                                          <a:solidFill>
                                            <a:srgbClr val="011F5B"/>
                                          </a:solidFill>
                                          <a:latin typeface="Cambria Math" panose="02040503050406030204" pitchFamily="18" charset="0"/>
                                        </a:rPr>
                                      </m:ctrlPr>
                                    </m:sSubPr>
                                    <m:e>
                                      <m:r>
                                        <a:rPr lang="en-US" sz="1500" b="0" i="1" smtClean="0">
                                          <a:solidFill>
                                            <a:srgbClr val="011F5B"/>
                                          </a:solidFill>
                                          <a:latin typeface="Cambria Math" panose="02040503050406030204" pitchFamily="18" charset="0"/>
                                        </a:rPr>
                                        <m:t>𝑥</m:t>
                                      </m:r>
                                    </m:e>
                                    <m:sub>
                                      <m:r>
                                        <a:rPr lang="en-US" sz="1500" b="0" i="1" smtClean="0">
                                          <a:solidFill>
                                            <a:srgbClr val="011F5B"/>
                                          </a:solidFill>
                                          <a:latin typeface="Cambria Math" panose="02040503050406030204" pitchFamily="18" charset="0"/>
                                        </a:rPr>
                                        <m:t>𝑖</m:t>
                                      </m:r>
                                    </m:sub>
                                  </m:sSub>
                                </m:e>
                                <m:e>
                                  <m:sSub>
                                    <m:sSubPr>
                                      <m:ctrlPr>
                                        <a:rPr lang="en-US" sz="1500" b="0" i="1" smtClean="0">
                                          <a:solidFill>
                                            <a:srgbClr val="011F5B"/>
                                          </a:solidFill>
                                          <a:latin typeface="Cambria Math" panose="02040503050406030204" pitchFamily="18" charset="0"/>
                                        </a:rPr>
                                      </m:ctrlPr>
                                    </m:sSubPr>
                                    <m:e>
                                      <m:r>
                                        <a:rPr lang="en-US" sz="1500" b="0" i="1" smtClean="0">
                                          <a:solidFill>
                                            <a:srgbClr val="011F5B"/>
                                          </a:solidFill>
                                          <a:latin typeface="Cambria Math" panose="02040503050406030204" pitchFamily="18" charset="0"/>
                                        </a:rPr>
                                        <m:t>𝑦</m:t>
                                      </m:r>
                                    </m:e>
                                    <m:sub>
                                      <m:r>
                                        <a:rPr lang="en-US" sz="1500" b="0" i="1" smtClean="0">
                                          <a:solidFill>
                                            <a:srgbClr val="011F5B"/>
                                          </a:solidFill>
                                          <a:latin typeface="Cambria Math" panose="02040503050406030204" pitchFamily="18" charset="0"/>
                                        </a:rPr>
                                        <m:t>𝑘</m:t>
                                      </m:r>
                                    </m:sub>
                                  </m:sSub>
                                </m:e>
                              </m:d>
                            </m:e>
                          </m:nary>
                        </m:e>
                      </m:func>
                    </m:oMath>
                  </m:oMathPara>
                </a14:m>
                <a:endParaRPr lang="en-US" sz="1500" dirty="0">
                  <a:solidFill>
                    <a:srgbClr val="011F5B"/>
                  </a:solidFill>
                </a:endParaRPr>
              </a:p>
              <a:p>
                <a:r>
                  <a:rPr lang="en-US" sz="1500" dirty="0">
                    <a:solidFill>
                      <a:srgbClr val="011F5B"/>
                    </a:solidFill>
                  </a:rPr>
                  <a:t>We only used data from our Top30 sources as positive examples and spam as negative. We held out 20% of the group for testing and were able to achieve 98% training accuracy and 96% testing accuracy. </a:t>
                </a:r>
              </a:p>
              <a:p>
                <a:endParaRPr lang="en-US" sz="1500" dirty="0">
                  <a:solidFill>
                    <a:srgbClr val="011F5B"/>
                  </a:solidFill>
                </a:endParaRPr>
              </a:p>
              <a:p>
                <a:r>
                  <a:rPr lang="en-US" sz="1500" dirty="0">
                    <a:solidFill>
                      <a:srgbClr val="011F5B"/>
                    </a:solidFill>
                  </a:rPr>
                  <a:t>Once the model was trained, we applied it to the general set of 80k tweets and increased the threshold </a:t>
                </a:r>
              </a:p>
            </p:txBody>
          </p:sp>
        </mc:Choice>
        <mc:Fallback>
          <p:sp>
            <p:nvSpPr>
              <p:cNvPr id="15" name="TextBox 14">
                <a:extLst>
                  <a:ext uri="{FF2B5EF4-FFF2-40B4-BE49-F238E27FC236}">
                    <a16:creationId xmlns:a16="http://schemas.microsoft.com/office/drawing/2014/main" id="{72250C3B-DB37-480D-BB9C-66854635BA3F}"/>
                  </a:ext>
                </a:extLst>
              </p:cNvPr>
              <p:cNvSpPr txBox="1">
                <a:spLocks noRot="1" noChangeAspect="1" noMove="1" noResize="1" noEditPoints="1" noAdjustHandles="1" noChangeArrowheads="1" noChangeShapeType="1" noTextEdit="1"/>
              </p:cNvSpPr>
              <p:nvPr/>
            </p:nvSpPr>
            <p:spPr>
              <a:xfrm>
                <a:off x="131031" y="9957759"/>
                <a:ext cx="4357654" cy="8339912"/>
              </a:xfrm>
              <a:prstGeom prst="rect">
                <a:avLst/>
              </a:prstGeom>
              <a:blipFill>
                <a:blip r:embed="rId6"/>
                <a:stretch>
                  <a:fillRect l="-418" r="-976"/>
                </a:stretch>
              </a:blipFill>
              <a:ln>
                <a:solidFill>
                  <a:srgbClr val="011F5B"/>
                </a:solid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id="{0DAD262F-8D38-404E-9AFD-3722DE8FBBF0}"/>
              </a:ext>
            </a:extLst>
          </p:cNvPr>
          <p:cNvSpPr txBox="1"/>
          <p:nvPr/>
        </p:nvSpPr>
        <p:spPr>
          <a:xfrm>
            <a:off x="131031" y="9957757"/>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Spam Filter</a:t>
            </a:r>
          </a:p>
        </p:txBody>
      </p:sp>
      <p:sp>
        <p:nvSpPr>
          <p:cNvPr id="18" name="TextBox 17">
            <a:extLst>
              <a:ext uri="{FF2B5EF4-FFF2-40B4-BE49-F238E27FC236}">
                <a16:creationId xmlns:a16="http://schemas.microsoft.com/office/drawing/2014/main" id="{4551F3FF-1DC6-4312-B013-B3DAF7C19194}"/>
              </a:ext>
            </a:extLst>
          </p:cNvPr>
          <p:cNvSpPr txBox="1"/>
          <p:nvPr/>
        </p:nvSpPr>
        <p:spPr>
          <a:xfrm>
            <a:off x="4679173" y="6933880"/>
            <a:ext cx="4357654" cy="4016484"/>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500" dirty="0">
                <a:solidFill>
                  <a:srgbClr val="011F5B"/>
                </a:solidFill>
              </a:rPr>
              <a:t>Naïve Bayes</a:t>
            </a:r>
          </a:p>
          <a:p>
            <a:endParaRPr lang="en-US" sz="1500" dirty="0">
              <a:solidFill>
                <a:srgbClr val="011F5B"/>
              </a:solidFill>
            </a:endParaRPr>
          </a:p>
          <a:p>
            <a:r>
              <a:rPr lang="en-US" sz="1500" dirty="0" err="1">
                <a:solidFill>
                  <a:srgbClr val="011F5B"/>
                </a:solidFill>
              </a:rPr>
              <a:t>Logisitc</a:t>
            </a:r>
            <a:r>
              <a:rPr lang="en-US" sz="1500" dirty="0">
                <a:solidFill>
                  <a:srgbClr val="011F5B"/>
                </a:solidFill>
              </a:rPr>
              <a:t> Regression</a:t>
            </a:r>
          </a:p>
          <a:p>
            <a:endParaRPr lang="en-US" sz="1500" dirty="0">
              <a:solidFill>
                <a:srgbClr val="011F5B"/>
              </a:solidFill>
            </a:endParaRPr>
          </a:p>
          <a:p>
            <a:r>
              <a:rPr lang="en-US" sz="1500" dirty="0">
                <a:solidFill>
                  <a:srgbClr val="011F5B"/>
                </a:solidFill>
              </a:rPr>
              <a:t>Neural Net</a:t>
            </a: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p:txBody>
      </p:sp>
      <p:sp>
        <p:nvSpPr>
          <p:cNvPr id="19" name="TextBox 18">
            <a:extLst>
              <a:ext uri="{FF2B5EF4-FFF2-40B4-BE49-F238E27FC236}">
                <a16:creationId xmlns:a16="http://schemas.microsoft.com/office/drawing/2014/main" id="{0F3F0241-CF38-4C35-8814-BD73D9A52062}"/>
              </a:ext>
            </a:extLst>
          </p:cNvPr>
          <p:cNvSpPr txBox="1"/>
          <p:nvPr/>
        </p:nvSpPr>
        <p:spPr>
          <a:xfrm>
            <a:off x="4679173" y="6933880"/>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Models</a:t>
            </a:r>
          </a:p>
        </p:txBody>
      </p:sp>
      <p:sp>
        <p:nvSpPr>
          <p:cNvPr id="20" name="TextBox 19">
            <a:extLst>
              <a:ext uri="{FF2B5EF4-FFF2-40B4-BE49-F238E27FC236}">
                <a16:creationId xmlns:a16="http://schemas.microsoft.com/office/drawing/2014/main" id="{B73F7368-9A80-4A04-9F8A-85E03885548E}"/>
              </a:ext>
            </a:extLst>
          </p:cNvPr>
          <p:cNvSpPr txBox="1"/>
          <p:nvPr/>
        </p:nvSpPr>
        <p:spPr>
          <a:xfrm>
            <a:off x="9203502" y="2512349"/>
            <a:ext cx="4357654" cy="4708981"/>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p:txBody>
      </p:sp>
      <p:sp>
        <p:nvSpPr>
          <p:cNvPr id="21" name="TextBox 20">
            <a:extLst>
              <a:ext uri="{FF2B5EF4-FFF2-40B4-BE49-F238E27FC236}">
                <a16:creationId xmlns:a16="http://schemas.microsoft.com/office/drawing/2014/main" id="{89951AAD-7622-4490-A4E3-0CB642DFDA44}"/>
              </a:ext>
            </a:extLst>
          </p:cNvPr>
          <p:cNvSpPr txBox="1"/>
          <p:nvPr/>
        </p:nvSpPr>
        <p:spPr>
          <a:xfrm>
            <a:off x="9203502"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Results</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73D5816F-EF48-4F3C-8E5A-54FFD05B92D6}"/>
                  </a:ext>
                </a:extLst>
              </p:cNvPr>
              <p:cNvSpPr txBox="1"/>
              <p:nvPr/>
            </p:nvSpPr>
            <p:spPr>
              <a:xfrm>
                <a:off x="9203502" y="9243311"/>
                <a:ext cx="4357654" cy="7478970"/>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500" b="1" dirty="0">
                    <a:solidFill>
                      <a:srgbClr val="011F5B"/>
                    </a:solidFill>
                  </a:rPr>
                  <a:t>Spam Filter Improvements</a:t>
                </a:r>
                <a:r>
                  <a:rPr lang="en-US" sz="1500" dirty="0">
                    <a:solidFill>
                      <a:srgbClr val="011F5B"/>
                    </a:solidFill>
                  </a:rPr>
                  <a:t>: </a:t>
                </a:r>
              </a:p>
              <a:p>
                <a:r>
                  <a:rPr lang="en-US" sz="1500" dirty="0">
                    <a:solidFill>
                      <a:srgbClr val="011F5B"/>
                    </a:solidFill>
                  </a:rPr>
                  <a:t>One of the underlying assumptions with a Naïve is Bayes classifier is:</a:t>
                </a:r>
              </a:p>
              <a:p>
                <a14:m>
                  <m:oMathPara xmlns:m="http://schemas.openxmlformats.org/officeDocument/2006/math">
                    <m:oMathParaPr>
                      <m:jc m:val="centerGroup"/>
                    </m:oMathParaPr>
                    <m:oMath xmlns:m="http://schemas.openxmlformats.org/officeDocument/2006/math">
                      <m:r>
                        <a:rPr lang="en-US" sz="1500" b="0" i="1" smtClean="0">
                          <a:solidFill>
                            <a:srgbClr val="011F5B"/>
                          </a:solidFill>
                          <a:latin typeface="Cambria Math" panose="02040503050406030204" pitchFamily="18" charset="0"/>
                        </a:rPr>
                        <m:t>𝑃</m:t>
                      </m:r>
                      <m:d>
                        <m:dPr>
                          <m:ctrlPr>
                            <a:rPr lang="en-US" sz="1500" b="0" i="1" smtClean="0">
                              <a:solidFill>
                                <a:srgbClr val="011F5B"/>
                              </a:solidFill>
                              <a:latin typeface="Cambria Math" panose="02040503050406030204" pitchFamily="18" charset="0"/>
                            </a:rPr>
                          </m:ctrlPr>
                        </m:dPr>
                        <m:e>
                          <m:r>
                            <a:rPr lang="en-US" sz="1500" b="0" i="1" smtClean="0">
                              <a:solidFill>
                                <a:srgbClr val="011F5B"/>
                              </a:solidFill>
                              <a:latin typeface="Cambria Math" panose="02040503050406030204" pitchFamily="18" charset="0"/>
                            </a:rPr>
                            <m:t>𝐴</m:t>
                          </m:r>
                          <m:r>
                            <a:rPr lang="en-US" sz="1500" b="0" i="1" smtClean="0">
                              <a:solidFill>
                                <a:srgbClr val="011F5B"/>
                              </a:solidFill>
                              <a:latin typeface="Cambria Math" panose="02040503050406030204" pitchFamily="18" charset="0"/>
                              <a:ea typeface="Cambria Math" panose="02040503050406030204" pitchFamily="18" charset="0"/>
                            </a:rPr>
                            <m:t>∩</m:t>
                          </m:r>
                          <m:r>
                            <a:rPr lang="en-US" sz="1500" b="0" i="1" smtClean="0">
                              <a:solidFill>
                                <a:srgbClr val="011F5B"/>
                              </a:solidFill>
                              <a:latin typeface="Cambria Math" panose="02040503050406030204" pitchFamily="18" charset="0"/>
                              <a:ea typeface="Cambria Math" panose="02040503050406030204" pitchFamily="18" charset="0"/>
                            </a:rPr>
                            <m:t>𝐵</m:t>
                          </m:r>
                        </m:e>
                        <m:e>
                          <m:r>
                            <a:rPr lang="en-US" sz="1500" b="0" i="1" smtClean="0">
                              <a:solidFill>
                                <a:srgbClr val="011F5B"/>
                              </a:solidFill>
                              <a:latin typeface="Cambria Math" panose="02040503050406030204" pitchFamily="18" charset="0"/>
                            </a:rPr>
                            <m:t>𝑌</m:t>
                          </m:r>
                        </m:e>
                      </m:d>
                      <m:r>
                        <a:rPr lang="en-US" sz="1500" b="0" i="1" smtClean="0">
                          <a:solidFill>
                            <a:srgbClr val="011F5B"/>
                          </a:solidFill>
                          <a:latin typeface="Cambria Math" panose="02040503050406030204" pitchFamily="18" charset="0"/>
                        </a:rPr>
                        <m:t>=</m:t>
                      </m:r>
                      <m:r>
                        <a:rPr lang="en-US" sz="1500" b="0" i="1" smtClean="0">
                          <a:solidFill>
                            <a:srgbClr val="011F5B"/>
                          </a:solidFill>
                          <a:latin typeface="Cambria Math" panose="02040503050406030204" pitchFamily="18" charset="0"/>
                        </a:rPr>
                        <m:t>𝑃</m:t>
                      </m:r>
                      <m:d>
                        <m:dPr>
                          <m:ctrlPr>
                            <a:rPr lang="en-US" sz="1500" b="0" i="1" smtClean="0">
                              <a:solidFill>
                                <a:srgbClr val="011F5B"/>
                              </a:solidFill>
                              <a:latin typeface="Cambria Math" panose="02040503050406030204" pitchFamily="18" charset="0"/>
                            </a:rPr>
                          </m:ctrlPr>
                        </m:dPr>
                        <m:e>
                          <m:r>
                            <a:rPr lang="en-US" sz="1500" b="0" i="1" smtClean="0">
                              <a:solidFill>
                                <a:srgbClr val="011F5B"/>
                              </a:solidFill>
                              <a:latin typeface="Cambria Math" panose="02040503050406030204" pitchFamily="18" charset="0"/>
                            </a:rPr>
                            <m:t>𝐴</m:t>
                          </m:r>
                        </m:e>
                        <m:e>
                          <m:r>
                            <a:rPr lang="en-US" sz="1500" b="0" i="1" smtClean="0">
                              <a:solidFill>
                                <a:srgbClr val="011F5B"/>
                              </a:solidFill>
                              <a:latin typeface="Cambria Math" panose="02040503050406030204" pitchFamily="18" charset="0"/>
                            </a:rPr>
                            <m:t>𝑌</m:t>
                          </m:r>
                        </m:e>
                      </m:d>
                      <m:r>
                        <a:rPr lang="en-US" sz="1500" b="0" i="1" smtClean="0">
                          <a:solidFill>
                            <a:srgbClr val="011F5B"/>
                          </a:solidFill>
                          <a:latin typeface="Cambria Math" panose="02040503050406030204" pitchFamily="18" charset="0"/>
                        </a:rPr>
                        <m:t>∗</m:t>
                      </m:r>
                      <m:r>
                        <a:rPr lang="en-US" sz="1500" b="0" i="1" smtClean="0">
                          <a:solidFill>
                            <a:srgbClr val="011F5B"/>
                          </a:solidFill>
                          <a:latin typeface="Cambria Math" panose="02040503050406030204" pitchFamily="18" charset="0"/>
                        </a:rPr>
                        <m:t>𝑃</m:t>
                      </m:r>
                      <m:d>
                        <m:dPr>
                          <m:ctrlPr>
                            <a:rPr lang="en-US" sz="1500" b="0" i="1" smtClean="0">
                              <a:solidFill>
                                <a:srgbClr val="011F5B"/>
                              </a:solidFill>
                              <a:latin typeface="Cambria Math" panose="02040503050406030204" pitchFamily="18" charset="0"/>
                            </a:rPr>
                          </m:ctrlPr>
                        </m:dPr>
                        <m:e>
                          <m:r>
                            <a:rPr lang="en-US" sz="1500" b="0" i="1" smtClean="0">
                              <a:solidFill>
                                <a:srgbClr val="011F5B"/>
                              </a:solidFill>
                              <a:latin typeface="Cambria Math" panose="02040503050406030204" pitchFamily="18" charset="0"/>
                            </a:rPr>
                            <m:t>𝐵</m:t>
                          </m:r>
                        </m:e>
                        <m:e>
                          <m:r>
                            <a:rPr lang="en-US" sz="1500" b="0" i="1" smtClean="0">
                              <a:solidFill>
                                <a:srgbClr val="011F5B"/>
                              </a:solidFill>
                              <a:latin typeface="Cambria Math" panose="02040503050406030204" pitchFamily="18" charset="0"/>
                            </a:rPr>
                            <m:t>𝑌</m:t>
                          </m:r>
                        </m:e>
                      </m:d>
                    </m:oMath>
                  </m:oMathPara>
                </a14:m>
                <a:endParaRPr lang="en-US" sz="1500" dirty="0">
                  <a:solidFill>
                    <a:srgbClr val="011F5B"/>
                  </a:solidFill>
                </a:endParaRPr>
              </a:p>
              <a:p>
                <a:r>
                  <a:rPr lang="en-US" sz="1500" dirty="0">
                    <a:solidFill>
                      <a:srgbClr val="011F5B"/>
                    </a:solidFill>
                  </a:rPr>
                  <a:t>Meaning that A is conditionally independent of B given Y. For our Spam Classifier, this may be a particularly bad assumption because the relationship between words i.e. bigrams and trigrams may be important. For example a ‘good’ tweet may contain the phrase ‘With this momentum I believe the price will hit $10,000’ and a ‘spam’ tweet may contain ‘Price Update: XRP = $0.90’. Both tweets contain the word price, but the important distinction for the Spam tweet is the bigram of ‘price update’. These relationships need to be considered to improve the Spam Filter. </a:t>
                </a:r>
              </a:p>
              <a:p>
                <a:endParaRPr lang="en-US" sz="1500" dirty="0">
                  <a:solidFill>
                    <a:srgbClr val="011F5B"/>
                  </a:solidFill>
                </a:endParaRPr>
              </a:p>
              <a:p>
                <a:r>
                  <a:rPr lang="en-US" sz="1500" dirty="0">
                    <a:solidFill>
                      <a:srgbClr val="011F5B"/>
                    </a:solidFill>
                  </a:rPr>
                  <a:t>Another method to supplement the Spam filter is to evaluate the properties of each user that tweets come from. Studies have shown </a:t>
                </a:r>
                <a:r>
                  <a:rPr lang="en-US" sz="1500" dirty="0">
                    <a:solidFill>
                      <a:srgbClr val="FF0000"/>
                    </a:solidFill>
                  </a:rPr>
                  <a:t>(Cite) </a:t>
                </a:r>
                <a:r>
                  <a:rPr lang="en-US" sz="1500" dirty="0">
                    <a:solidFill>
                      <a:srgbClr val="011F5B"/>
                    </a:solidFill>
                  </a:rPr>
                  <a:t>that lexical diversity is a good indicator to distinguish bots from humans. This approach requires collecting all of the tweets for a given user and then associating a LD score with their </a:t>
                </a:r>
                <a:r>
                  <a:rPr lang="en-US" sz="1500" dirty="0" err="1">
                    <a:solidFill>
                      <a:srgbClr val="011F5B"/>
                    </a:solidFill>
                  </a:rPr>
                  <a:t>user_id</a:t>
                </a:r>
                <a:r>
                  <a:rPr lang="en-US" sz="1500" dirty="0">
                    <a:solidFill>
                      <a:srgbClr val="011F5B"/>
                    </a:solidFill>
                  </a:rPr>
                  <a:t>. We could not implement this because we did not have enough tweets to limit to only repeat tweeters. In the future we would like to implement this. </a:t>
                </a: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p:txBody>
          </p:sp>
        </mc:Choice>
        <mc:Fallback>
          <p:sp>
            <p:nvSpPr>
              <p:cNvPr id="22" name="TextBox 21">
                <a:extLst>
                  <a:ext uri="{FF2B5EF4-FFF2-40B4-BE49-F238E27FC236}">
                    <a16:creationId xmlns:a16="http://schemas.microsoft.com/office/drawing/2014/main" id="{73D5816F-EF48-4F3C-8E5A-54FFD05B92D6}"/>
                  </a:ext>
                </a:extLst>
              </p:cNvPr>
              <p:cNvSpPr txBox="1">
                <a:spLocks noRot="1" noChangeAspect="1" noMove="1" noResize="1" noEditPoints="1" noAdjustHandles="1" noChangeArrowheads="1" noChangeShapeType="1" noTextEdit="1"/>
              </p:cNvSpPr>
              <p:nvPr/>
            </p:nvSpPr>
            <p:spPr>
              <a:xfrm>
                <a:off x="9203502" y="9243311"/>
                <a:ext cx="4357654" cy="7478970"/>
              </a:xfrm>
              <a:prstGeom prst="rect">
                <a:avLst/>
              </a:prstGeom>
              <a:blipFill>
                <a:blip r:embed="rId7"/>
                <a:stretch>
                  <a:fillRect l="-418" r="-1255"/>
                </a:stretch>
              </a:blipFill>
              <a:ln>
                <a:solidFill>
                  <a:srgbClr val="011F5B"/>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A905B64D-C01B-4DF9-8AE8-4206EEE06C55}"/>
              </a:ext>
            </a:extLst>
          </p:cNvPr>
          <p:cNvSpPr txBox="1"/>
          <p:nvPr/>
        </p:nvSpPr>
        <p:spPr>
          <a:xfrm>
            <a:off x="9203502" y="9243310"/>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Future Work</a:t>
            </a:r>
          </a:p>
        </p:txBody>
      </p:sp>
      <p:sp>
        <p:nvSpPr>
          <p:cNvPr id="4" name="Rectangle 1">
            <a:extLst>
              <a:ext uri="{FF2B5EF4-FFF2-40B4-BE49-F238E27FC236}">
                <a16:creationId xmlns:a16="http://schemas.microsoft.com/office/drawing/2014/main" id="{94CB1039-6386-4AD3-89F9-DDDDDC0F9F9F}"/>
              </a:ext>
            </a:extLst>
          </p:cNvPr>
          <p:cNvSpPr>
            <a:spLocks noChangeArrowheads="1"/>
          </p:cNvSpPr>
          <p:nvPr/>
        </p:nvSpPr>
        <p:spPr bwMode="auto">
          <a:xfrm>
            <a:off x="0" y="0"/>
            <a:ext cx="13716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ea typeface="Courier New" panose="02070309020205020404" pitchFamily="49" charset="0"/>
              </a:rPr>
              <a:t>"stockchain (scc) final airdrop 500 scc bonus don't miss!\n airdrop bounty btc neo eth freetoken crypto xrp blockchain ripple trx tron trx binance freetoken airdrops \n </a:t>
            </a:r>
            <a:r>
              <a:rPr kumimoji="0" lang="en-US" altLang="en-US" sz="1000" b="0" i="0" u="none" strike="noStrike" cap="none" normalizeH="0" baseline="0">
                <a:ln>
                  <a:noFill/>
                </a:ln>
                <a:solidFill>
                  <a:srgbClr val="337AB7"/>
                </a:solidFill>
                <a:effectLst/>
                <a:latin typeface="Arial Unicode MS"/>
                <a:ea typeface="Courier New" panose="02070309020205020404" pitchFamily="49" charset="0"/>
                <a:hlinkClick r:id="rId8" invalidUrl="https:"/>
              </a:rPr>
              <a:t>https://</a:t>
            </a:r>
            <a:r>
              <a:rPr kumimoji="0" lang="en-US" altLang="en-US" sz="1000" b="0" i="0" u="none" strike="noStrike" cap="none" normalizeH="0" baseline="0">
                <a:ln>
                  <a:noFill/>
                </a:ln>
                <a:solidFill>
                  <a:srgbClr val="000000"/>
                </a:solidFill>
                <a:effectLst/>
                <a:latin typeface="Arial Unicode MS"/>
                <a:ea typeface="Courier New" panose="02070309020205020404" pitchFamily="49" charset="0"/>
              </a:rPr>
              <a:t> docs.google.com/forms/d/e/1fai pqlsc-ghga_-ausoepcc2fpr6exobnyku_s2noxq07gdjufvhwkq/viewform \xa0 …"</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4088980155"/>
              </p:ext>
            </p:extLst>
          </p:nvPr>
        </p:nvGraphicFramePr>
        <p:xfrm>
          <a:off x="197478" y="13775882"/>
          <a:ext cx="4224759" cy="1332627"/>
        </p:xfrm>
        <a:graphic>
          <a:graphicData uri="http://schemas.openxmlformats.org/drawingml/2006/table">
            <a:tbl>
              <a:tblPr firstRow="1" bandRow="1">
                <a:tableStyleId>{5C22544A-7EE6-4342-B048-85BDC9FD1C3A}</a:tableStyleId>
              </a:tblPr>
              <a:tblGrid>
                <a:gridCol w="1408253">
                  <a:extLst>
                    <a:ext uri="{9D8B030D-6E8A-4147-A177-3AD203B41FA5}">
                      <a16:colId xmlns:a16="http://schemas.microsoft.com/office/drawing/2014/main" val="3247188750"/>
                    </a:ext>
                  </a:extLst>
                </a:gridCol>
                <a:gridCol w="1408253">
                  <a:extLst>
                    <a:ext uri="{9D8B030D-6E8A-4147-A177-3AD203B41FA5}">
                      <a16:colId xmlns:a16="http://schemas.microsoft.com/office/drawing/2014/main" val="1214523097"/>
                    </a:ext>
                  </a:extLst>
                </a:gridCol>
                <a:gridCol w="1408253">
                  <a:extLst>
                    <a:ext uri="{9D8B030D-6E8A-4147-A177-3AD203B41FA5}">
                      <a16:colId xmlns:a16="http://schemas.microsoft.com/office/drawing/2014/main" val="3255143547"/>
                    </a:ext>
                  </a:extLst>
                </a:gridCol>
              </a:tblGrid>
              <a:tr h="265518">
                <a:tc gridSpan="3">
                  <a:txBody>
                    <a:bodyPr/>
                    <a:lstStyle/>
                    <a:p>
                      <a:pPr algn="ctr"/>
                      <a:r>
                        <a:rPr lang="en-US" sz="1500" dirty="0"/>
                        <a:t>Top Spam Words</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26857068"/>
                  </a:ext>
                </a:extLst>
              </a:tr>
              <a:tr h="265518">
                <a:tc>
                  <a:txBody>
                    <a:bodyPr/>
                    <a:lstStyle/>
                    <a:p>
                      <a:r>
                        <a:rPr lang="en-US" sz="1500" dirty="0"/>
                        <a:t>ICO</a:t>
                      </a:r>
                    </a:p>
                  </a:txBody>
                  <a:tcPr/>
                </a:tc>
                <a:tc>
                  <a:txBody>
                    <a:bodyPr/>
                    <a:lstStyle/>
                    <a:p>
                      <a:r>
                        <a:rPr lang="en-US" sz="1500" dirty="0" err="1"/>
                        <a:t>Freetoken</a:t>
                      </a:r>
                      <a:endParaRPr lang="en-US" sz="1500" dirty="0"/>
                    </a:p>
                  </a:txBody>
                  <a:tcPr/>
                </a:tc>
                <a:tc>
                  <a:txBody>
                    <a:bodyPr/>
                    <a:lstStyle/>
                    <a:p>
                      <a:r>
                        <a:rPr lang="en-US" sz="1500" dirty="0"/>
                        <a:t>Token</a:t>
                      </a:r>
                    </a:p>
                  </a:txBody>
                  <a:tcPr/>
                </a:tc>
                <a:extLst>
                  <a:ext uri="{0D108BD9-81ED-4DB2-BD59-A6C34878D82A}">
                    <a16:rowId xmlns:a16="http://schemas.microsoft.com/office/drawing/2014/main" val="4254030744"/>
                  </a:ext>
                </a:extLst>
              </a:tr>
              <a:tr h="372507">
                <a:tc>
                  <a:txBody>
                    <a:bodyPr/>
                    <a:lstStyle/>
                    <a:p>
                      <a:r>
                        <a:rPr lang="en-US" sz="1500" dirty="0"/>
                        <a:t>Airdrop</a:t>
                      </a:r>
                    </a:p>
                  </a:txBody>
                  <a:tcPr/>
                </a:tc>
                <a:tc>
                  <a:txBody>
                    <a:bodyPr/>
                    <a:lstStyle/>
                    <a:p>
                      <a:r>
                        <a:rPr lang="en-US" sz="1500" dirty="0" err="1"/>
                        <a:t>Bigpumpgroup</a:t>
                      </a:r>
                      <a:endParaRPr lang="en-US" sz="1500" dirty="0"/>
                    </a:p>
                  </a:txBody>
                  <a:tcPr/>
                </a:tc>
                <a:tc>
                  <a:txBody>
                    <a:bodyPr/>
                    <a:lstStyle/>
                    <a:p>
                      <a:r>
                        <a:rPr lang="en-US" sz="1500" dirty="0"/>
                        <a:t>Current Price</a:t>
                      </a:r>
                    </a:p>
                  </a:txBody>
                  <a:tcPr/>
                </a:tc>
                <a:extLst>
                  <a:ext uri="{0D108BD9-81ED-4DB2-BD59-A6C34878D82A}">
                    <a16:rowId xmlns:a16="http://schemas.microsoft.com/office/drawing/2014/main" val="2348030731"/>
                  </a:ext>
                </a:extLst>
              </a:tr>
              <a:tr h="265518">
                <a:tc>
                  <a:txBody>
                    <a:bodyPr/>
                    <a:lstStyle/>
                    <a:p>
                      <a:r>
                        <a:rPr lang="en-US" sz="1500" dirty="0"/>
                        <a:t>Free</a:t>
                      </a:r>
                    </a:p>
                  </a:txBody>
                  <a:tcPr/>
                </a:tc>
                <a:tc>
                  <a:txBody>
                    <a:bodyPr/>
                    <a:lstStyle/>
                    <a:p>
                      <a:r>
                        <a:rPr lang="en-US" sz="1500" dirty="0" err="1"/>
                        <a:t>Cryptobot</a:t>
                      </a:r>
                      <a:endParaRPr lang="en-US" sz="1500" dirty="0"/>
                    </a:p>
                  </a:txBody>
                  <a:tcPr/>
                </a:tc>
                <a:tc>
                  <a:txBody>
                    <a:bodyPr/>
                    <a:lstStyle/>
                    <a:p>
                      <a:r>
                        <a:rPr lang="en-US" sz="1500" dirty="0" err="1"/>
                        <a:t>XRPticker</a:t>
                      </a:r>
                      <a:endParaRPr lang="en-US" sz="1500" dirty="0"/>
                    </a:p>
                  </a:txBody>
                  <a:tcPr/>
                </a:tc>
                <a:extLst>
                  <a:ext uri="{0D108BD9-81ED-4DB2-BD59-A6C34878D82A}">
                    <a16:rowId xmlns:a16="http://schemas.microsoft.com/office/drawing/2014/main" val="575309201"/>
                  </a:ext>
                </a:extLst>
              </a:tr>
            </a:tbl>
          </a:graphicData>
        </a:graphic>
      </p:graphicFrame>
      <p:sp>
        <p:nvSpPr>
          <p:cNvPr id="24" name="TextBox 23">
            <a:extLst>
              <a:ext uri="{FF2B5EF4-FFF2-40B4-BE49-F238E27FC236}">
                <a16:creationId xmlns:a16="http://schemas.microsoft.com/office/drawing/2014/main" id="{62DC0978-E43A-42A4-91D0-99AEBA62C446}"/>
              </a:ext>
            </a:extLst>
          </p:cNvPr>
          <p:cNvSpPr txBox="1"/>
          <p:nvPr/>
        </p:nvSpPr>
        <p:spPr>
          <a:xfrm>
            <a:off x="4679173" y="2512349"/>
            <a:ext cx="4357654" cy="3554819"/>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p:txBody>
      </p:sp>
      <p:sp>
        <p:nvSpPr>
          <p:cNvPr id="25" name="TextBox 24">
            <a:extLst>
              <a:ext uri="{FF2B5EF4-FFF2-40B4-BE49-F238E27FC236}">
                <a16:creationId xmlns:a16="http://schemas.microsoft.com/office/drawing/2014/main" id="{6A13F6AE-92DD-44DC-8677-9F04461917B7}"/>
              </a:ext>
            </a:extLst>
          </p:cNvPr>
          <p:cNvSpPr txBox="1"/>
          <p:nvPr/>
        </p:nvSpPr>
        <p:spPr>
          <a:xfrm>
            <a:off x="4679173"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Spam Filter (Cont.)</a:t>
            </a:r>
          </a:p>
        </p:txBody>
      </p:sp>
    </p:spTree>
    <p:extLst>
      <p:ext uri="{BB962C8B-B14F-4D97-AF65-F5344CB8AC3E}">
        <p14:creationId xmlns:p14="http://schemas.microsoft.com/office/powerpoint/2010/main" val="2022678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1446</TotalTime>
  <Words>588</Words>
  <Application>Microsoft Office PowerPoint</Application>
  <PresentationFormat>Custom</PresentationFormat>
  <Paragraphs>118</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 Unicode MS</vt:lpstr>
      <vt:lpstr>Arial</vt:lpstr>
      <vt:lpstr>Calibri</vt:lpstr>
      <vt:lpstr>Calibri Light</vt:lpstr>
      <vt:lpstr>Cambria Math</vt:lpstr>
      <vt:lpstr>Courier New</vt:lpstr>
      <vt:lpstr>Garamond</vt:lpstr>
      <vt:lpstr>Wingdings</vt:lpstr>
      <vt:lpstr>Office Theme</vt:lpstr>
      <vt:lpstr>Using Twitter Sentiment Classification to Predict Hourly Changes in XRP Price Braden Fineberg (bfine@seas.upenn.edu) , Matt Oslin (muslin@seas.upenn.edu) , Sam Weintraub (sweint@seas.upenn.edu)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Weintraub</dc:creator>
  <cp:lastModifiedBy>Samuel Weintraub</cp:lastModifiedBy>
  <cp:revision>16</cp:revision>
  <dcterms:created xsi:type="dcterms:W3CDTF">2018-05-02T01:03:15Z</dcterms:created>
  <dcterms:modified xsi:type="dcterms:W3CDTF">2018-05-03T15:49:10Z</dcterms:modified>
</cp:coreProperties>
</file>