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64592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36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1795781"/>
            <a:ext cx="1399032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763261"/>
            <a:ext cx="123444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C320-B950-4C88-844B-3041557FCF5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B400-72BC-4293-8342-4C4E99839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1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C320-B950-4C88-844B-3041557FCF5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B400-72BC-4293-8342-4C4E99839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2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584200"/>
            <a:ext cx="354901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584200"/>
            <a:ext cx="10441305" cy="92989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C320-B950-4C88-844B-3041557FCF5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B400-72BC-4293-8342-4C4E99839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0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C320-B950-4C88-844B-3041557FCF5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B400-72BC-4293-8342-4C4E99839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4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735583"/>
            <a:ext cx="1419606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7343143"/>
            <a:ext cx="1419606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C320-B950-4C88-844B-3041557FCF5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B400-72BC-4293-8342-4C4E99839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9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C320-B950-4C88-844B-3041557FCF5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B400-72BC-4293-8342-4C4E99839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4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84202"/>
            <a:ext cx="1419606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2689861"/>
            <a:ext cx="6963012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008120"/>
            <a:ext cx="6963012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2689861"/>
            <a:ext cx="699730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008120"/>
            <a:ext cx="6997304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C320-B950-4C88-844B-3041557FCF5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B400-72BC-4293-8342-4C4E99839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5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C320-B950-4C88-844B-3041557FCF5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B400-72BC-4293-8342-4C4E99839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C320-B950-4C88-844B-3041557FCF5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B400-72BC-4293-8342-4C4E99839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1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579882"/>
            <a:ext cx="833247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C320-B950-4C88-844B-3041557FCF5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B400-72BC-4293-8342-4C4E99839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579882"/>
            <a:ext cx="833247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C320-B950-4C88-844B-3041557FCF5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B400-72BC-4293-8342-4C4E99839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1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584202"/>
            <a:ext cx="141960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921000"/>
            <a:ext cx="141960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AC320-B950-4C88-844B-3041557FCF5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0170162"/>
            <a:ext cx="55549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CB400-72BC-4293-8342-4C4E99839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0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uslin@seas.upenn.edu" TargetMode="External"/><Relationship Id="rId2" Type="http://schemas.openxmlformats.org/officeDocument/2006/relationships/hyperlink" Target="mailto:bfine@seas.upenn.edu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mailto:sweint@seas.upenn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AE80-3C54-468F-997F-C6E1D1740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9963" y="238444"/>
            <a:ext cx="11339274" cy="2176144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anchor="t">
            <a:noAutofit/>
          </a:bodyPr>
          <a:lstStyle/>
          <a:p>
            <a:r>
              <a:rPr lang="en-US" sz="5000" b="1" dirty="0">
                <a:latin typeface="Garamond" panose="02020404030301010803" pitchFamily="18" charset="0"/>
              </a:rPr>
              <a:t>Using Twitter Sentiment Classification to Predict Hourly Changes in XRP Price</a:t>
            </a:r>
            <a:br>
              <a:rPr lang="en-US" sz="5000" dirty="0">
                <a:latin typeface="Garamond" panose="02020404030301010803" pitchFamily="18" charset="0"/>
              </a:rPr>
            </a:br>
            <a:r>
              <a:rPr lang="en-US" sz="2400" dirty="0">
                <a:latin typeface="Garamond" panose="02020404030301010803" pitchFamily="18" charset="0"/>
              </a:rPr>
              <a:t>Braden </a:t>
            </a:r>
            <a:r>
              <a:rPr lang="en-US" sz="2400" dirty="0" err="1">
                <a:latin typeface="Garamond" panose="02020404030301010803" pitchFamily="18" charset="0"/>
              </a:rPr>
              <a:t>Fineberg</a:t>
            </a:r>
            <a:r>
              <a:rPr lang="en-US" sz="2400" dirty="0">
                <a:latin typeface="Garamond" panose="02020404030301010803" pitchFamily="18" charset="0"/>
              </a:rPr>
              <a:t> (</a:t>
            </a:r>
            <a:r>
              <a:rPr lang="en-US" sz="2400" dirty="0">
                <a:latin typeface="Garamond" panose="02020404030301010803" pitchFamily="18" charset="0"/>
                <a:hlinkClick r:id="rId2"/>
              </a:rPr>
              <a:t>bfine@seas.upenn.edu</a:t>
            </a:r>
            <a:r>
              <a:rPr lang="en-US" sz="2400" dirty="0">
                <a:latin typeface="Garamond" panose="02020404030301010803" pitchFamily="18" charset="0"/>
              </a:rPr>
              <a:t>) , Matt </a:t>
            </a:r>
            <a:r>
              <a:rPr lang="en-US" sz="2400" dirty="0" err="1">
                <a:latin typeface="Garamond" panose="02020404030301010803" pitchFamily="18" charset="0"/>
              </a:rPr>
              <a:t>Oslin</a:t>
            </a:r>
            <a:r>
              <a:rPr lang="en-US" sz="2400" dirty="0">
                <a:latin typeface="Garamond" panose="02020404030301010803" pitchFamily="18" charset="0"/>
              </a:rPr>
              <a:t> (</a:t>
            </a:r>
            <a:r>
              <a:rPr lang="en-US" sz="2400" dirty="0">
                <a:latin typeface="Garamond" panose="02020404030301010803" pitchFamily="18" charset="0"/>
                <a:hlinkClick r:id="rId3"/>
              </a:rPr>
              <a:t>muslin@seas.upenn.edu</a:t>
            </a:r>
            <a:r>
              <a:rPr lang="en-US" sz="2400" dirty="0">
                <a:latin typeface="Garamond" panose="02020404030301010803" pitchFamily="18" charset="0"/>
              </a:rPr>
              <a:t>) , Sam Weintraub (</a:t>
            </a:r>
            <a:r>
              <a:rPr lang="en-US" sz="2400" dirty="0">
                <a:latin typeface="Garamond" panose="02020404030301010803" pitchFamily="18" charset="0"/>
                <a:hlinkClick r:id="rId4"/>
              </a:rPr>
              <a:t>sweint@seas.upenn.edu</a:t>
            </a:r>
            <a:r>
              <a:rPr lang="en-US" sz="2400" dirty="0">
                <a:latin typeface="Garamond" panose="02020404030301010803" pitchFamily="18" charset="0"/>
              </a:rPr>
              <a:t>) </a:t>
            </a:r>
            <a:br>
              <a:rPr lang="en-US" sz="2400" dirty="0">
                <a:latin typeface="Garamond" panose="02020404030301010803" pitchFamily="18" charset="0"/>
              </a:rPr>
            </a:br>
            <a:endParaRPr lang="en-US" sz="5000" dirty="0">
              <a:latin typeface="Garamond" panose="020204040303010108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B121C7-A408-4DCD-8061-5C978599BC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95" y="238444"/>
            <a:ext cx="1943763" cy="2176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221A5E-A9DE-4268-BCD0-6E8CAA0907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6742" y="238444"/>
            <a:ext cx="1943763" cy="21761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DFDE6-452A-4FD0-8498-BE0CEC8B6ACC}"/>
              </a:ext>
            </a:extLst>
          </p:cNvPr>
          <p:cNvSpPr txBox="1"/>
          <p:nvPr/>
        </p:nvSpPr>
        <p:spPr>
          <a:xfrm>
            <a:off x="157236" y="2740498"/>
            <a:ext cx="5229185" cy="2862322"/>
          </a:xfrm>
          <a:prstGeom prst="rect">
            <a:avLst/>
          </a:prstGeom>
          <a:solidFill>
            <a:schemeClr val="bg1"/>
          </a:solidFill>
          <a:ln>
            <a:solidFill>
              <a:srgbClr val="011F5B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657177-A18C-4721-9FEF-D80F98046F6C}"/>
              </a:ext>
            </a:extLst>
          </p:cNvPr>
          <p:cNvSpPr txBox="1"/>
          <p:nvPr/>
        </p:nvSpPr>
        <p:spPr>
          <a:xfrm>
            <a:off x="157236" y="2740499"/>
            <a:ext cx="5229185" cy="400110"/>
          </a:xfrm>
          <a:prstGeom prst="rect">
            <a:avLst/>
          </a:prstGeom>
          <a:solidFill>
            <a:srgbClr val="011F5B"/>
          </a:solidFill>
          <a:ln>
            <a:solidFill>
              <a:srgbClr val="011F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aramond" panose="02020404030301010803" pitchFamily="18" charset="0"/>
              </a:rPr>
              <a:t>Summary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0B0135-6184-4979-BB40-37C979E657FF}"/>
              </a:ext>
            </a:extLst>
          </p:cNvPr>
          <p:cNvSpPr txBox="1"/>
          <p:nvPr/>
        </p:nvSpPr>
        <p:spPr>
          <a:xfrm>
            <a:off x="157236" y="5847033"/>
            <a:ext cx="5229185" cy="4801314"/>
          </a:xfrm>
          <a:prstGeom prst="rect">
            <a:avLst/>
          </a:prstGeom>
          <a:solidFill>
            <a:schemeClr val="bg1"/>
          </a:solidFill>
          <a:ln>
            <a:solidFill>
              <a:srgbClr val="011F5B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29E2F6-DCC5-419F-8203-4FD2EDF588FE}"/>
              </a:ext>
            </a:extLst>
          </p:cNvPr>
          <p:cNvSpPr txBox="1"/>
          <p:nvPr/>
        </p:nvSpPr>
        <p:spPr>
          <a:xfrm>
            <a:off x="157236" y="5847033"/>
            <a:ext cx="5229185" cy="400110"/>
          </a:xfrm>
          <a:prstGeom prst="rect">
            <a:avLst/>
          </a:prstGeom>
          <a:solidFill>
            <a:srgbClr val="011F5B"/>
          </a:solidFill>
          <a:ln>
            <a:solidFill>
              <a:srgbClr val="011F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aramond" panose="02020404030301010803" pitchFamily="18" charset="0"/>
              </a:rPr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250C3B-DB37-480D-BB9C-66854635BA3F}"/>
              </a:ext>
            </a:extLst>
          </p:cNvPr>
          <p:cNvSpPr txBox="1"/>
          <p:nvPr/>
        </p:nvSpPr>
        <p:spPr>
          <a:xfrm>
            <a:off x="5615007" y="2740498"/>
            <a:ext cx="5229185" cy="3970318"/>
          </a:xfrm>
          <a:prstGeom prst="rect">
            <a:avLst/>
          </a:prstGeom>
          <a:solidFill>
            <a:schemeClr val="bg1"/>
          </a:solidFill>
          <a:ln>
            <a:solidFill>
              <a:srgbClr val="011F5B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AD262F-8D38-404E-9AFD-3722DE8FBBF0}"/>
              </a:ext>
            </a:extLst>
          </p:cNvPr>
          <p:cNvSpPr txBox="1"/>
          <p:nvPr/>
        </p:nvSpPr>
        <p:spPr>
          <a:xfrm>
            <a:off x="5615007" y="2740498"/>
            <a:ext cx="5229185" cy="400110"/>
          </a:xfrm>
          <a:prstGeom prst="rect">
            <a:avLst/>
          </a:prstGeom>
          <a:solidFill>
            <a:srgbClr val="011F5B"/>
          </a:solidFill>
          <a:ln>
            <a:solidFill>
              <a:srgbClr val="011F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aramond" panose="02020404030301010803" pitchFamily="18" charset="0"/>
              </a:rPr>
              <a:t>Spam Filter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51F3FF-1DC6-4312-B013-B3DAF7C19194}"/>
              </a:ext>
            </a:extLst>
          </p:cNvPr>
          <p:cNvSpPr txBox="1"/>
          <p:nvPr/>
        </p:nvSpPr>
        <p:spPr>
          <a:xfrm>
            <a:off x="5615007" y="6988193"/>
            <a:ext cx="5229185" cy="3693319"/>
          </a:xfrm>
          <a:prstGeom prst="rect">
            <a:avLst/>
          </a:prstGeom>
          <a:solidFill>
            <a:schemeClr val="bg1"/>
          </a:solidFill>
          <a:ln>
            <a:solidFill>
              <a:srgbClr val="011F5B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3F0241-CF38-4C35-8814-BD73D9A52062}"/>
              </a:ext>
            </a:extLst>
          </p:cNvPr>
          <p:cNvSpPr txBox="1"/>
          <p:nvPr/>
        </p:nvSpPr>
        <p:spPr>
          <a:xfrm>
            <a:off x="5615007" y="6988193"/>
            <a:ext cx="5229185" cy="400110"/>
          </a:xfrm>
          <a:prstGeom prst="rect">
            <a:avLst/>
          </a:prstGeom>
          <a:solidFill>
            <a:srgbClr val="011F5B"/>
          </a:solidFill>
          <a:ln>
            <a:solidFill>
              <a:srgbClr val="011F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aramond" panose="02020404030301010803" pitchFamily="18" charset="0"/>
              </a:rPr>
              <a:t>Models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3F7368-9A80-4A04-9F8A-85E03885548E}"/>
              </a:ext>
            </a:extLst>
          </p:cNvPr>
          <p:cNvSpPr txBox="1"/>
          <p:nvPr/>
        </p:nvSpPr>
        <p:spPr>
          <a:xfrm>
            <a:off x="11044202" y="2740498"/>
            <a:ext cx="5229185" cy="5632311"/>
          </a:xfrm>
          <a:prstGeom prst="rect">
            <a:avLst/>
          </a:prstGeom>
          <a:solidFill>
            <a:schemeClr val="bg1"/>
          </a:solidFill>
          <a:ln>
            <a:solidFill>
              <a:srgbClr val="011F5B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951AAD-7622-4490-A4E3-0CB642DFDA44}"/>
              </a:ext>
            </a:extLst>
          </p:cNvPr>
          <p:cNvSpPr txBox="1"/>
          <p:nvPr/>
        </p:nvSpPr>
        <p:spPr>
          <a:xfrm>
            <a:off x="11044202" y="2740499"/>
            <a:ext cx="5229185" cy="400110"/>
          </a:xfrm>
          <a:prstGeom prst="rect">
            <a:avLst/>
          </a:prstGeom>
          <a:solidFill>
            <a:srgbClr val="011F5B"/>
          </a:solidFill>
          <a:ln>
            <a:solidFill>
              <a:srgbClr val="011F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aramond" panose="02020404030301010803" pitchFamily="18" charset="0"/>
              </a:rPr>
              <a:t>Results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D5816F-EF48-4F3C-8E5A-54FFD05B92D6}"/>
              </a:ext>
            </a:extLst>
          </p:cNvPr>
          <p:cNvSpPr txBox="1"/>
          <p:nvPr/>
        </p:nvSpPr>
        <p:spPr>
          <a:xfrm>
            <a:off x="11044202" y="8647401"/>
            <a:ext cx="5229185" cy="2031325"/>
          </a:xfrm>
          <a:prstGeom prst="rect">
            <a:avLst/>
          </a:prstGeom>
          <a:solidFill>
            <a:schemeClr val="bg1"/>
          </a:solidFill>
          <a:ln>
            <a:solidFill>
              <a:srgbClr val="011F5B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  <a:p>
            <a:endParaRPr lang="en-US" dirty="0">
              <a:solidFill>
                <a:srgbClr val="011F5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05B64D-C01B-4DF9-8AE8-4206EEE06C55}"/>
              </a:ext>
            </a:extLst>
          </p:cNvPr>
          <p:cNvSpPr txBox="1"/>
          <p:nvPr/>
        </p:nvSpPr>
        <p:spPr>
          <a:xfrm>
            <a:off x="11044202" y="8647401"/>
            <a:ext cx="5229185" cy="400110"/>
          </a:xfrm>
          <a:prstGeom prst="rect">
            <a:avLst/>
          </a:prstGeom>
          <a:solidFill>
            <a:srgbClr val="011F5B"/>
          </a:solidFill>
          <a:ln>
            <a:solidFill>
              <a:srgbClr val="011F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aramond" panose="02020404030301010803" pitchFamily="18" charset="0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022678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1300</TotalTime>
  <Words>19</Words>
  <Application>Microsoft Office PowerPoint</Application>
  <PresentationFormat>Custom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Theme</vt:lpstr>
      <vt:lpstr>Using Twitter Sentiment Classification to Predict Hourly Changes in XRP Price Braden Fineberg (bfine@seas.upenn.edu) , Matt Oslin (muslin@seas.upenn.edu) , Sam Weintraub (sweint@seas.upenn.edu)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Weintraub</dc:creator>
  <cp:lastModifiedBy>Samuel Weintraub</cp:lastModifiedBy>
  <cp:revision>7</cp:revision>
  <dcterms:created xsi:type="dcterms:W3CDTF">2018-05-02T01:03:15Z</dcterms:created>
  <dcterms:modified xsi:type="dcterms:W3CDTF">2018-05-02T22:43:35Z</dcterms:modified>
</cp:coreProperties>
</file>