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19" autoAdjust="0"/>
    <p:restoredTop sz="94660"/>
  </p:normalViewPr>
  <p:slideViewPr>
    <p:cSldViewPr snapToGrid="0">
      <p:cViewPr>
        <p:scale>
          <a:sx n="51" d="100"/>
          <a:sy n="51" d="100"/>
        </p:scale>
        <p:origin x="1712"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B66C-989F-9348-8E4D-5A4E8F248AB8}" type="datetimeFigureOut">
              <a:rPr lang="en-US" smtClean="0"/>
              <a:t>5/3/18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68BC8-42DC-D84A-AF9A-7718CC78AA3B}" type="slidenum">
              <a:rPr lang="en-US" smtClean="0"/>
              <a:t>‹#›</a:t>
            </a:fld>
            <a:endParaRPr lang="en-US"/>
          </a:p>
        </p:txBody>
      </p:sp>
    </p:spTree>
    <p:extLst>
      <p:ext uri="{BB962C8B-B14F-4D97-AF65-F5344CB8AC3E}">
        <p14:creationId xmlns:p14="http://schemas.microsoft.com/office/powerpoint/2010/main" val="182702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5/3/18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80.png"/><Relationship Id="rId1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mailto:bfine@seas.upenn.edu" TargetMode="External"/><Relationship Id="rId7" Type="http://schemas.openxmlformats.org/officeDocument/2006/relationships/hyperlink" Target="mailto:muslin@seas.upenn.edu" TargetMode="External"/><Relationship Id="rId8" Type="http://schemas.openxmlformats.org/officeDocument/2006/relationships/hyperlink" Target="mailto:sweint@seas.upenn.edu" TargetMode="External"/><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4686366" y="11024883"/>
            <a:ext cx="4361688" cy="3839786"/>
            <a:chOff x="4668387" y="11519864"/>
            <a:chExt cx="4366720" cy="3844216"/>
          </a:xfrm>
        </p:grpSpPr>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6667" r="7980"/>
            <a:stretch/>
          </p:blipFill>
          <p:spPr>
            <a:xfrm>
              <a:off x="6840284" y="11519864"/>
              <a:ext cx="2194823" cy="1941809"/>
            </a:xfrm>
            <a:prstGeom prst="rect">
              <a:avLst/>
            </a:prstGeom>
          </p:spPr>
        </p:pic>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16615" r="8467"/>
            <a:stretch/>
          </p:blipFill>
          <p:spPr>
            <a:xfrm>
              <a:off x="4668387" y="13422270"/>
              <a:ext cx="2182141" cy="1941809"/>
            </a:xfrm>
            <a:prstGeom prst="rect">
              <a:avLst/>
            </a:prstGeom>
          </p:spPr>
        </p:pic>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l="16666" r="8332"/>
            <a:stretch/>
          </p:blipFill>
          <p:spPr>
            <a:xfrm>
              <a:off x="6850528" y="13422271"/>
              <a:ext cx="2184579" cy="1941809"/>
            </a:xfrm>
            <a:prstGeom prst="rect">
              <a:avLst/>
            </a:prstGeom>
          </p:spPr>
        </p:pic>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6610" r="8390"/>
            <a:stretch/>
          </p:blipFill>
          <p:spPr>
            <a:xfrm>
              <a:off x="4673419" y="11519864"/>
              <a:ext cx="2184536" cy="1941809"/>
            </a:xfrm>
            <a:prstGeom prst="rect">
              <a:avLst/>
            </a:prstGeom>
          </p:spPr>
        </p:pic>
      </p:grpSp>
      <p:sp>
        <p:nvSpPr>
          <p:cNvPr id="2" name="Title 1">
            <a:extLst>
              <a:ext uri="{FF2B5EF4-FFF2-40B4-BE49-F238E27FC236}">
                <a16:creationId xmlns="" xmlns:a16="http://schemas.microsoft.com/office/drawing/2014/main"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r>
              <a:rPr lang="en-US" sz="4167" dirty="0">
                <a:latin typeface="Garamond" panose="02020404030301010803" pitchFamily="18" charset="0"/>
              </a:rPr>
              <a:t/>
            </a:r>
            <a:br>
              <a:rPr lang="en-US" sz="4167" dirty="0">
                <a:latin typeface="Garamond" panose="02020404030301010803" pitchFamily="18" charset="0"/>
              </a:rPr>
            </a:br>
            <a:r>
              <a:rPr lang="en-US" sz="2000" dirty="0">
                <a:latin typeface="Garamond" panose="02020404030301010803" pitchFamily="18" charset="0"/>
              </a:rPr>
              <a:t>Braden </a:t>
            </a:r>
            <a:r>
              <a:rPr lang="en-US" sz="2000" dirty="0" err="1">
                <a:latin typeface="Garamond" panose="02020404030301010803" pitchFamily="18" charset="0"/>
              </a:rPr>
              <a:t>Fineberg</a:t>
            </a:r>
            <a:r>
              <a:rPr lang="en-US" sz="2000" dirty="0">
                <a:latin typeface="Garamond" panose="02020404030301010803" pitchFamily="18" charset="0"/>
              </a:rPr>
              <a:t> (</a:t>
            </a:r>
            <a:r>
              <a:rPr lang="en-US" sz="2000" dirty="0">
                <a:latin typeface="Garamond" panose="02020404030301010803" pitchFamily="18" charset="0"/>
                <a:hlinkClick r:id="rId6"/>
              </a:rPr>
              <a:t>bfine@seas.upenn.edu</a:t>
            </a:r>
            <a:r>
              <a:rPr lang="en-US" sz="2000" dirty="0">
                <a:latin typeface="Garamond" panose="02020404030301010803" pitchFamily="18" charset="0"/>
              </a:rPr>
              <a:t>) , Matt Oslin (</a:t>
            </a:r>
            <a:r>
              <a:rPr lang="en-US" sz="2000" dirty="0" smtClean="0">
                <a:latin typeface="Garamond" panose="02020404030301010803" pitchFamily="18" charset="0"/>
                <a:hlinkClick r:id="rId7"/>
              </a:rPr>
              <a:t>moslin@seas.upenn.edu</a:t>
            </a:r>
            <a:r>
              <a:rPr lang="en-US" sz="2000" dirty="0">
                <a:latin typeface="Garamond" panose="02020404030301010803" pitchFamily="18" charset="0"/>
              </a:rPr>
              <a:t>) , Sam Weintraub (</a:t>
            </a:r>
            <a:r>
              <a:rPr lang="en-US" sz="2000" dirty="0">
                <a:latin typeface="Garamond" panose="02020404030301010803" pitchFamily="18" charset="0"/>
                <a:hlinkClick r:id="rId8"/>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 xmlns:a16="http://schemas.microsoft.com/office/drawing/2014/main" id="{D7B121C7-A408-4DCD-8061-5C978599BC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 xmlns:a16="http://schemas.microsoft.com/office/drawing/2014/main" id="{7D221A5E-A9DE-4268-BCD0-6E8CAA0907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 xmlns:a16="http://schemas.microsoft.com/office/drawing/2014/main" id="{A0CDFDE6-452A-4FD0-8498-BE0CEC8B6ACC}"/>
              </a:ext>
            </a:extLst>
          </p:cNvPr>
          <p:cNvSpPr txBox="1"/>
          <p:nvPr/>
        </p:nvSpPr>
        <p:spPr>
          <a:xfrm>
            <a:off x="131031" y="2512349"/>
            <a:ext cx="4357654" cy="3096452"/>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smtClean="0">
                <a:solidFill>
                  <a:srgbClr val="011F5B"/>
                </a:solidFill>
              </a:rPr>
              <a:t>This project uses machine learning to predict the change in the crypto currency Ripple based on Twitter data. Crypto currencies are highly speculative, and hence depend strongly on market sentiment. One way to capture market sentiment is by observing individual Tweets relating to the currency and combining all related Tweets to predict the future price. Data is collected and processed, and Tweet trustworthiness is evaluated to remove spam. Each good Tweet is classified based on its sentiment using a learned sentiment classifier. A count bag of words feature space is generated for each hour and classifiers are tuned to learn price change from the given features.</a:t>
            </a:r>
            <a:endParaRPr lang="en-US" sz="1000" dirty="0">
              <a:solidFill>
                <a:srgbClr val="011F5B"/>
              </a:solidFill>
            </a:endParaRPr>
          </a:p>
        </p:txBody>
      </p:sp>
      <p:sp>
        <p:nvSpPr>
          <p:cNvPr id="11" name="TextBox 10">
            <a:extLst>
              <a:ext uri="{FF2B5EF4-FFF2-40B4-BE49-F238E27FC236}">
                <a16:creationId xmlns="" xmlns:a16="http://schemas.microsoft.com/office/drawing/2014/main"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sp>
        <p:nvSpPr>
          <p:cNvPr id="13" name="TextBox 12">
            <a:extLst>
              <a:ext uri="{FF2B5EF4-FFF2-40B4-BE49-F238E27FC236}">
                <a16:creationId xmlns="" xmlns:a16="http://schemas.microsoft.com/office/drawing/2014/main" id="{350B0135-6184-4979-BB40-37C979E657FF}"/>
              </a:ext>
            </a:extLst>
          </p:cNvPr>
          <p:cNvSpPr txBox="1"/>
          <p:nvPr/>
        </p:nvSpPr>
        <p:spPr>
          <a:xfrm>
            <a:off x="131031" y="6008145"/>
            <a:ext cx="4357654" cy="317009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000" dirty="0">
                <a:solidFill>
                  <a:srgbClr val="011F5B"/>
                </a:solidFill>
              </a:rPr>
              <a:t>Tweets:</a:t>
            </a:r>
          </a:p>
          <a:p>
            <a:r>
              <a:rPr lang="en-US" sz="1000" dirty="0">
                <a:solidFill>
                  <a:srgbClr val="011F5B"/>
                </a:solidFill>
              </a:rPr>
              <a:t>Web-scraper on ‘Top 30 Crypto Accounts to Follow’ </a:t>
            </a:r>
            <a:r>
              <a:rPr lang="en-US" sz="1000" dirty="0">
                <a:solidFill>
                  <a:srgbClr val="011F5B"/>
                </a:solidFill>
                <a:sym typeface="Wingdings" panose="05000000000000000000" pitchFamily="2" charset="2"/>
              </a:rPr>
              <a:t> Good data (17000 tweets)</a:t>
            </a:r>
            <a:endParaRPr lang="en-US" sz="1000" dirty="0">
              <a:solidFill>
                <a:srgbClr val="011F5B"/>
              </a:solidFill>
            </a:endParaRPr>
          </a:p>
          <a:p>
            <a:r>
              <a:rPr lang="en-US" sz="1000" dirty="0">
                <a:solidFill>
                  <a:srgbClr val="011F5B"/>
                </a:solidFill>
              </a:rPr>
              <a:t>Web-scraper on words containing ‘XRP or Ripple’ from April 13 to April 25 </a:t>
            </a:r>
            <a:r>
              <a:rPr lang="en-US" sz="1000" dirty="0">
                <a:solidFill>
                  <a:srgbClr val="011F5B"/>
                </a:solidFill>
                <a:sym typeface="Wingdings" panose="05000000000000000000" pitchFamily="2" charset="2"/>
              </a:rPr>
              <a:t> 80k tweets</a:t>
            </a:r>
            <a:endParaRPr lang="en-US" sz="1000" dirty="0">
              <a:solidFill>
                <a:srgbClr val="011F5B"/>
              </a:solidFill>
            </a:endParaRPr>
          </a:p>
          <a:p>
            <a:r>
              <a:rPr lang="en-US" sz="1000" dirty="0">
                <a:solidFill>
                  <a:srgbClr val="FF0000"/>
                </a:solidFill>
              </a:rPr>
              <a:t>Include samples</a:t>
            </a:r>
          </a:p>
          <a:p>
            <a:endParaRPr lang="en-US" sz="1000" dirty="0">
              <a:solidFill>
                <a:srgbClr val="011F5B"/>
              </a:solidFill>
            </a:endParaRPr>
          </a:p>
          <a:p>
            <a:endParaRPr lang="en-US" sz="1000" dirty="0">
              <a:solidFill>
                <a:srgbClr val="011F5B"/>
              </a:solidFill>
            </a:endParaRPr>
          </a:p>
          <a:p>
            <a:r>
              <a:rPr lang="en-US" sz="1000" dirty="0">
                <a:solidFill>
                  <a:srgbClr val="011F5B"/>
                </a:solidFill>
              </a:rPr>
              <a:t>Web-scraper returned the following string which was split into a pandas data frame using Regex patterns.</a:t>
            </a:r>
          </a:p>
          <a:p>
            <a:endParaRPr lang="en-US" sz="1000" dirty="0">
              <a:solidFill>
                <a:srgbClr val="011F5B"/>
              </a:solidFill>
            </a:endParaRPr>
          </a:p>
          <a:p>
            <a:r>
              <a:rPr lang="en-US" sz="1000" dirty="0">
                <a:solidFill>
                  <a:srgbClr val="011F5B"/>
                </a:solidFill>
              </a:rPr>
              <a:t>XRP Price Data:</a:t>
            </a:r>
          </a:p>
          <a:p>
            <a:r>
              <a:rPr lang="en-US" sz="1000" dirty="0">
                <a:solidFill>
                  <a:srgbClr val="011F5B"/>
                </a:solidFill>
              </a:rPr>
              <a:t>XRP </a:t>
            </a:r>
            <a:r>
              <a:rPr lang="en-US" sz="1000" dirty="0" err="1">
                <a:solidFill>
                  <a:srgbClr val="011F5B"/>
                </a:solidFill>
              </a:rPr>
              <a:t>api</a:t>
            </a:r>
            <a:r>
              <a:rPr lang="en-US" sz="1000" dirty="0">
                <a:solidFill>
                  <a:srgbClr val="011F5B"/>
                </a:solidFill>
              </a:rPr>
              <a:t> queried hourly</a:t>
            </a:r>
            <a:r>
              <a:rPr lang="en-US" sz="1000" dirty="0" smtClean="0">
                <a:solidFill>
                  <a:srgbClr val="011F5B"/>
                </a:solidFill>
              </a:rPr>
              <a:t>..</a:t>
            </a: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Each hour window was classified as the price increasing, decreasing, or remaining neutral based on a threshold of 0.5%.</a:t>
            </a:r>
            <a:endParaRPr lang="en-US" sz="1000" dirty="0">
              <a:solidFill>
                <a:srgbClr val="011F5B"/>
              </a:solidFill>
            </a:endParaRPr>
          </a:p>
        </p:txBody>
      </p:sp>
      <p:sp>
        <p:nvSpPr>
          <p:cNvPr id="14" name="TextBox 13">
            <a:extLst>
              <a:ext uri="{FF2B5EF4-FFF2-40B4-BE49-F238E27FC236}">
                <a16:creationId xmlns="" xmlns:a16="http://schemas.microsoft.com/office/drawing/2014/main" id="{8A29E2F6-DCC5-419F-8203-4FD2EDF588FE}"/>
              </a:ext>
            </a:extLst>
          </p:cNvPr>
          <p:cNvSpPr txBox="1"/>
          <p:nvPr/>
        </p:nvSpPr>
        <p:spPr>
          <a:xfrm>
            <a:off x="131031" y="6008144"/>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 xmlns:a16="http://schemas.microsoft.com/office/drawing/2014/main" id="{72250C3B-DB37-480D-BB9C-66854635BA3F}"/>
                  </a:ext>
                </a:extLst>
              </p:cNvPr>
              <p:cNvSpPr txBox="1"/>
              <p:nvPr/>
            </p:nvSpPr>
            <p:spPr>
              <a:xfrm>
                <a:off x="131031" y="9731859"/>
                <a:ext cx="4357654" cy="6665671"/>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Generating Training Data:</a:t>
                </a:r>
              </a:p>
              <a:p>
                <a:r>
                  <a:rPr lang="en-US" sz="1000" dirty="0">
                    <a:solidFill>
                      <a:srgbClr val="011F5B"/>
                    </a:solidFill>
                    <a:latin typeface="Calibri" charset="0"/>
                    <a:ea typeface="Calibri" charset="0"/>
                    <a:cs typeface="Calibri" charset="0"/>
                  </a:rPr>
                  <a:t>After loading the data, URLs and Mentions were regularized using to Regex patterns to ‘_</a:t>
                </a:r>
                <a:r>
                  <a:rPr lang="en-US" sz="1000" dirty="0" err="1">
                    <a:solidFill>
                      <a:srgbClr val="011F5B"/>
                    </a:solidFill>
                    <a:latin typeface="Calibri" charset="0"/>
                    <a:ea typeface="Calibri" charset="0"/>
                    <a:cs typeface="Calibri" charset="0"/>
                  </a:rPr>
                  <a:t>url</a:t>
                </a:r>
                <a:r>
                  <a:rPr lang="en-US" sz="1000" dirty="0">
                    <a:solidFill>
                      <a:srgbClr val="011F5B"/>
                    </a:solidFill>
                    <a:latin typeface="Calibri" charset="0"/>
                    <a:ea typeface="Calibri" charset="0"/>
                    <a:cs typeface="Calibri" charset="0"/>
                  </a:rPr>
                  <a:t>_’ and ‘@’ respectively and hashtags were removed. Using a </a:t>
                </a:r>
                <a:r>
                  <a:rPr lang="en-US" sz="1000" dirty="0" err="1">
                    <a:solidFill>
                      <a:srgbClr val="011F5B"/>
                    </a:solidFill>
                    <a:latin typeface="Calibri" charset="0"/>
                    <a:ea typeface="Calibri" charset="0"/>
                    <a:cs typeface="Calibri" charset="0"/>
                  </a:rPr>
                  <a:t>DictVectorizer</a:t>
                </a:r>
                <a:r>
                  <a:rPr lang="en-US" sz="1000" dirty="0">
                    <a:solidFill>
                      <a:srgbClr val="011F5B"/>
                    </a:solidFill>
                    <a:latin typeface="Calibri" charset="0"/>
                    <a:ea typeface="Calibri" charset="0"/>
                    <a:cs typeface="Calibri" charset="0"/>
                  </a:rPr>
                  <a:t>, the most frequent words were identified and analyzed for links to spam. For example a top word identified was ‘airdrop’ which was associated with tweets like:</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t>
                </a:r>
                <a:r>
                  <a:rPr lang="en-US" sz="1000" dirty="0" err="1">
                    <a:solidFill>
                      <a:srgbClr val="011F5B"/>
                    </a:solidFill>
                    <a:latin typeface="Calibri" charset="0"/>
                    <a:ea typeface="Calibri" charset="0"/>
                    <a:cs typeface="Calibri" charset="0"/>
                  </a:rPr>
                  <a:t>stockchain</a:t>
                </a:r>
                <a:r>
                  <a:rPr lang="en-US" sz="1000" dirty="0">
                    <a:solidFill>
                      <a:srgbClr val="011F5B"/>
                    </a:solidFill>
                    <a:latin typeface="Calibri" charset="0"/>
                    <a:ea typeface="Calibri" charset="0"/>
                    <a:cs typeface="Calibri" charset="0"/>
                  </a:rPr>
                  <a:t>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final airdrop 500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bonus don’t miss! #airdrop #</a:t>
                </a:r>
                <a:r>
                  <a:rPr lang="en-US" sz="1000" dirty="0" err="1">
                    <a:solidFill>
                      <a:srgbClr val="011F5B"/>
                    </a:solidFill>
                    <a:latin typeface="Calibri" charset="0"/>
                    <a:ea typeface="Calibri" charset="0"/>
                    <a:cs typeface="Calibri" charset="0"/>
                  </a:rPr>
                  <a:t>btc</a:t>
                </a:r>
                <a:r>
                  <a:rPr lang="en-US" sz="1000" dirty="0">
                    <a:solidFill>
                      <a:srgbClr val="011F5B"/>
                    </a:solidFill>
                    <a:latin typeface="Calibri" charset="0"/>
                    <a:ea typeface="Calibri" charset="0"/>
                    <a:cs typeface="Calibri" charset="0"/>
                  </a:rPr>
                  <a:t> #neo #eth #</a:t>
                </a:r>
                <a:r>
                  <a:rPr lang="en-US" sz="1000" dirty="0" err="1">
                    <a:solidFill>
                      <a:srgbClr val="011F5B"/>
                    </a:solidFill>
                    <a:latin typeface="Calibri" charset="0"/>
                    <a:ea typeface="Calibri" charset="0"/>
                    <a:cs typeface="Calibri" charset="0"/>
                  </a:rPr>
                  <a:t>freetoken</a:t>
                </a:r>
                <a:r>
                  <a:rPr lang="en-US" sz="1000" dirty="0">
                    <a:solidFill>
                      <a:srgbClr val="011F5B"/>
                    </a:solidFill>
                    <a:latin typeface="Calibri" charset="0"/>
                    <a:ea typeface="Calibri" charset="0"/>
                    <a:cs typeface="Calibri" charset="0"/>
                  </a:rPr>
                  <a:t> #crypto #</a:t>
                </a:r>
                <a:r>
                  <a:rPr lang="en-US" sz="1000" dirty="0" err="1">
                    <a:solidFill>
                      <a:srgbClr val="011F5B"/>
                    </a:solidFill>
                    <a:latin typeface="Calibri" charset="0"/>
                    <a:ea typeface="Calibri" charset="0"/>
                    <a:cs typeface="Calibri" charset="0"/>
                  </a:rPr>
                  <a:t>xrp</a:t>
                </a:r>
                <a:r>
                  <a:rPr lang="en-US" sz="1000" dirty="0">
                    <a:solidFill>
                      <a:srgbClr val="011F5B"/>
                    </a:solidFill>
                    <a:latin typeface="Calibri" charset="0"/>
                    <a:ea typeface="Calibri" charset="0"/>
                    <a:cs typeface="Calibri" charset="0"/>
                  </a:rPr>
                  <a:t> #blockchain #ripple #</a:t>
                </a:r>
                <a:r>
                  <a:rPr lang="en-US" sz="1000" dirty="0" err="1">
                    <a:solidFill>
                      <a:srgbClr val="011F5B"/>
                    </a:solidFill>
                    <a:latin typeface="Calibri" charset="0"/>
                    <a:ea typeface="Calibri" charset="0"/>
                    <a:cs typeface="Calibri" charset="0"/>
                  </a:rPr>
                  <a:t>trx</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From this analysis we labeled any tweet containing:</a:t>
                </a: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For spam classification a Naïve-Bayes filter was applied. A Naïve-Bayes classifier generates predictions according to:</a:t>
                </a:r>
              </a:p>
              <a:p>
                <a:pPr/>
                <a14:m>
                  <m:oMathPara xmlns:m="http://schemas.openxmlformats.org/officeDocument/2006/math">
                    <m:oMathParaPr>
                      <m:jc m:val="centerGroup"/>
                    </m:oMathParaPr>
                    <m:oMath xmlns:m="http://schemas.openxmlformats.org/officeDocument/2006/math">
                      <m:acc>
                        <m:accPr>
                          <m:chr m:val="̂"/>
                          <m:ctrlPr>
                            <a:rPr lang="en-US" sz="1000" i="1" smtClean="0">
                              <a:solidFill>
                                <a:srgbClr val="011F5B"/>
                              </a:solidFill>
                              <a:latin typeface="Cambria Math" charset="0"/>
                              <a:ea typeface="Calibri" charset="0"/>
                              <a:cs typeface="Calibri" charset="0"/>
                            </a:rPr>
                          </m:ctrlPr>
                        </m:accPr>
                        <m:e>
                          <m:r>
                            <a:rPr lang="en-US" sz="1000" b="0" i="1" smtClean="0">
                              <a:solidFill>
                                <a:srgbClr val="011F5B"/>
                              </a:solidFill>
                              <a:latin typeface="Cambria Math" charset="0"/>
                              <a:ea typeface="Calibri" charset="0"/>
                              <a:cs typeface="Calibri" charset="0"/>
                            </a:rPr>
                            <m:t>𝑦</m:t>
                          </m:r>
                        </m:e>
                      </m:acc>
                      <m:r>
                        <a:rPr lang="en-US" sz="1000" b="0" i="1" smtClean="0">
                          <a:solidFill>
                            <a:srgbClr val="011F5B"/>
                          </a:solidFill>
                          <a:latin typeface="Cambria Math" charset="0"/>
                          <a:ea typeface="Calibri" charset="0"/>
                          <a:cs typeface="Calibri" charset="0"/>
                        </a:rPr>
                        <m:t>=</m:t>
                      </m:r>
                      <m:func>
                        <m:funcPr>
                          <m:ctrlPr>
                            <a:rPr lang="en-US" sz="1000" b="0" i="1" smtClean="0">
                              <a:solidFill>
                                <a:srgbClr val="011F5B"/>
                              </a:solidFill>
                              <a:latin typeface="Cambria Math" charset="0"/>
                              <a:ea typeface="Calibri" charset="0"/>
                              <a:cs typeface="Calibri" charset="0"/>
                            </a:rPr>
                          </m:ctrlPr>
                        </m:funcPr>
                        <m:fName>
                          <m:limLow>
                            <m:limLowPr>
                              <m:ctrlPr>
                                <a:rPr lang="en-US" sz="1000" b="0" i="1" smtClean="0">
                                  <a:solidFill>
                                    <a:srgbClr val="011F5B"/>
                                  </a:solidFill>
                                  <a:latin typeface="Cambria Math" charset="0"/>
                                  <a:ea typeface="Calibri" charset="0"/>
                                  <a:cs typeface="Calibri" charset="0"/>
                                </a:rPr>
                              </m:ctrlPr>
                            </m:limLowPr>
                            <m:e>
                              <m:r>
                                <m:rPr>
                                  <m:sty m:val="p"/>
                                </m:rPr>
                                <a:rPr lang="en-US" sz="1000" b="0" i="0" smtClean="0">
                                  <a:solidFill>
                                    <a:srgbClr val="011F5B"/>
                                  </a:solidFill>
                                  <a:latin typeface="Cambria Math" charset="0"/>
                                  <a:ea typeface="Calibri" charset="0"/>
                                  <a:cs typeface="Calibri" charset="0"/>
                                </a:rPr>
                                <m:t>max</m:t>
                              </m:r>
                            </m:e>
                            <m:lim>
                              <m:r>
                                <a:rPr lang="en-US" sz="1000" b="0" i="1" smtClean="0">
                                  <a:solidFill>
                                    <a:srgbClr val="011F5B"/>
                                  </a:solidFill>
                                  <a:latin typeface="Cambria Math" charset="0"/>
                                  <a:ea typeface="Calibri" charset="0"/>
                                  <a:cs typeface="Calibri" charset="0"/>
                                </a:rPr>
                                <m:t>𝑘</m:t>
                              </m:r>
                              <m:r>
                                <a:rPr lang="en-US" sz="1000" b="0" i="1" smtClean="0">
                                  <a:solidFill>
                                    <a:srgbClr val="011F5B"/>
                                  </a:solidFill>
                                  <a:latin typeface="Cambria Math" charset="0"/>
                                  <a:ea typeface="Calibri" charset="0"/>
                                  <a:cs typeface="Calibri" charset="0"/>
                                </a:rPr>
                                <m:t> ∈0,1</m:t>
                              </m:r>
                            </m:lim>
                          </m:limLow>
                        </m:fName>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nary>
                            <m:naryPr>
                              <m:chr m:val="∏"/>
                              <m:ctrlPr>
                                <a:rPr lang="en-US" sz="1000" b="0" i="1" smtClean="0">
                                  <a:solidFill>
                                    <a:srgbClr val="011F5B"/>
                                  </a:solidFill>
                                  <a:latin typeface="Cambria Math" charset="0"/>
                                  <a:ea typeface="Calibri" charset="0"/>
                                  <a:cs typeface="Calibri" charset="0"/>
                                </a:rPr>
                              </m:ctrlPr>
                            </m:naryPr>
                            <m:sub>
                              <m:r>
                                <m:rPr>
                                  <m:brk m:alnAt="23"/>
                                </m:rPr>
                                <a:rPr lang="en-US" sz="1000" b="0" i="1" smtClean="0">
                                  <a:solidFill>
                                    <a:srgbClr val="011F5B"/>
                                  </a:solidFill>
                                  <a:latin typeface="Cambria Math" charset="0"/>
                                  <a:ea typeface="Calibri" charset="0"/>
                                  <a:cs typeface="Calibri" charset="0"/>
                                </a:rPr>
                                <m:t>𝑖</m:t>
                              </m:r>
                              <m:r>
                                <a:rPr lang="en-US" sz="1000" b="0" i="1" smtClean="0">
                                  <a:solidFill>
                                    <a:srgbClr val="011F5B"/>
                                  </a:solidFill>
                                  <a:latin typeface="Cambria Math" charset="0"/>
                                  <a:ea typeface="Calibri" charset="0"/>
                                  <a:cs typeface="Calibri" charset="0"/>
                                </a:rPr>
                                <m:t>=1</m:t>
                              </m:r>
                            </m:sub>
                            <m:sup>
                              <m:r>
                                <a:rPr lang="en-US" sz="1000" b="0" i="1" smtClean="0">
                                  <a:solidFill>
                                    <a:srgbClr val="011F5B"/>
                                  </a:solidFill>
                                  <a:latin typeface="Cambria Math" charset="0"/>
                                  <a:ea typeface="Calibri" charset="0"/>
                                  <a:cs typeface="Calibri" charset="0"/>
                                </a:rPr>
                                <m:t>𝑛</m:t>
                              </m:r>
                            </m:sup>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𝑥</m:t>
                                      </m:r>
                                    </m:e>
                                    <m:sub>
                                      <m:r>
                                        <a:rPr lang="en-US" sz="1000" b="0" i="1" smtClean="0">
                                          <a:solidFill>
                                            <a:srgbClr val="011F5B"/>
                                          </a:solidFill>
                                          <a:latin typeface="Cambria Math" charset="0"/>
                                          <a:ea typeface="Calibri" charset="0"/>
                                          <a:cs typeface="Calibri" charset="0"/>
                                        </a:rPr>
                                        <m:t>𝑖</m:t>
                                      </m:r>
                                    </m:sub>
                                  </m:sSub>
                                </m:e>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e>
                          </m:nary>
                        </m:e>
                      </m:func>
                    </m:oMath>
                  </m:oMathPara>
                </a14:m>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We only used data from our Top30 sources as positive examples and spam as negative. We held out 20% of the group for testing and were able to achieve 99.5% training accuracy and 98.4% testing accuracy. </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Once the model was trained, we applied it to the general set of 80k tweets and increased the threshold </a:t>
                </a:r>
              </a:p>
            </p:txBody>
          </p:sp>
        </mc:Choice>
        <mc:Fallback xmlns="">
          <p:sp>
            <p:nvSpPr>
              <p:cNvPr id="15" name="TextBox 14">
                <a:extLst>
                  <a:ext uri="{FF2B5EF4-FFF2-40B4-BE49-F238E27FC236}">
                    <a16:creationId xmlns="" xmlns:a16="http://schemas.microsoft.com/office/drawing/2014/main" xmlns:a14="http://schemas.microsoft.com/office/drawing/2010/main" id="{72250C3B-DB37-480D-BB9C-66854635BA3F}"/>
                  </a:ext>
                </a:extLst>
              </p:cNvPr>
              <p:cNvSpPr txBox="1">
                <a:spLocks noRot="1" noChangeAspect="1" noMove="1" noResize="1" noEditPoints="1" noAdjustHandles="1" noChangeArrowheads="1" noChangeShapeType="1" noTextEdit="1"/>
              </p:cNvSpPr>
              <p:nvPr/>
            </p:nvSpPr>
            <p:spPr>
              <a:xfrm>
                <a:off x="131031" y="9731859"/>
                <a:ext cx="4357654" cy="6665671"/>
              </a:xfrm>
              <a:prstGeom prst="rect">
                <a:avLst/>
              </a:prstGeom>
              <a:blipFill rotWithShape="0">
                <a:blip r:embed="rId10"/>
                <a:stretch>
                  <a:fillRect/>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 xmlns:a16="http://schemas.microsoft.com/office/drawing/2014/main" id="{0DAD262F-8D38-404E-9AFD-3722DE8FBBF0}"/>
              </a:ext>
            </a:extLst>
          </p:cNvPr>
          <p:cNvSpPr txBox="1"/>
          <p:nvPr/>
        </p:nvSpPr>
        <p:spPr>
          <a:xfrm>
            <a:off x="131031" y="9731857"/>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18" name="TextBox 17">
            <a:extLst>
              <a:ext uri="{FF2B5EF4-FFF2-40B4-BE49-F238E27FC236}">
                <a16:creationId xmlns="" xmlns:a16="http://schemas.microsoft.com/office/drawing/2014/main" id="{4551F3FF-1DC6-4312-B013-B3DAF7C19194}"/>
              </a:ext>
            </a:extLst>
          </p:cNvPr>
          <p:cNvSpPr txBox="1"/>
          <p:nvPr/>
        </p:nvSpPr>
        <p:spPr>
          <a:xfrm>
            <a:off x="4686366" y="6247051"/>
            <a:ext cx="4357654" cy="455509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A variety of models were tuned on a count bag of words feature space. This baseline feature space has the number of tweets a stemmed word or bigram appears in each hour. Two hour windows were also explored.</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Temporal relations in the dataset were also considered. One surprising result shows that delaying the hour in which price change is measured from when the tweet data is collected can actually improve classifier accuracy. This indicates that the market may have a delay in price response to twitter activity.</a:t>
            </a:r>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19" name="TextBox 18">
            <a:extLst>
              <a:ext uri="{FF2B5EF4-FFF2-40B4-BE49-F238E27FC236}">
                <a16:creationId xmlns="" xmlns:a16="http://schemas.microsoft.com/office/drawing/2014/main" id="{0F3F0241-CF38-4C35-8814-BD73D9A52062}"/>
              </a:ext>
            </a:extLst>
          </p:cNvPr>
          <p:cNvSpPr txBox="1"/>
          <p:nvPr/>
        </p:nvSpPr>
        <p:spPr>
          <a:xfrm>
            <a:off x="4686366" y="623501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sp>
        <p:nvSpPr>
          <p:cNvPr id="20" name="TextBox 19">
            <a:extLst>
              <a:ext uri="{FF2B5EF4-FFF2-40B4-BE49-F238E27FC236}">
                <a16:creationId xmlns="" xmlns:a16="http://schemas.microsoft.com/office/drawing/2014/main" id="{B73F7368-9A80-4A04-9F8A-85E03885548E}"/>
              </a:ext>
            </a:extLst>
          </p:cNvPr>
          <p:cNvSpPr txBox="1"/>
          <p:nvPr/>
        </p:nvSpPr>
        <p:spPr>
          <a:xfrm>
            <a:off x="9203502" y="2512349"/>
            <a:ext cx="4357654" cy="4071548"/>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smtClean="0">
                <a:solidFill>
                  <a:srgbClr val="011F5B"/>
                </a:solidFill>
              </a:rPr>
              <a:t>Initial classifier results are promising, even with only a simple count bag of words feature space. Filtering out misleading tweets and adding sentiment based features could build on this foundation to greatly improve the accuracy of the tuned classifiers.</a:t>
            </a:r>
          </a:p>
          <a:p>
            <a:endParaRPr lang="en-US" sz="1000" dirty="0">
              <a:solidFill>
                <a:srgbClr val="011F5B"/>
              </a:solidFill>
            </a:endParaRPr>
          </a:p>
          <a:p>
            <a:r>
              <a:rPr lang="en-US" sz="1000" dirty="0" smtClean="0">
                <a:solidFill>
                  <a:srgbClr val="011F5B"/>
                </a:solidFill>
              </a:rPr>
              <a:t>SVM and Logistic Regression performed the best, as they are both very similar linear classifiers and can be expected to behave similarly. The </a:t>
            </a:r>
            <a:r>
              <a:rPr lang="en-US" sz="1000" dirty="0">
                <a:solidFill>
                  <a:srgbClr val="011F5B"/>
                </a:solidFill>
              </a:rPr>
              <a:t>N</a:t>
            </a:r>
            <a:r>
              <a:rPr lang="en-US" sz="1000" dirty="0" smtClean="0">
                <a:solidFill>
                  <a:srgbClr val="011F5B"/>
                </a:solidFill>
              </a:rPr>
              <a:t>aïve Bayes classifier did not perform as well as it relied more on the prior distribution of the y values than the features that differed between them, biasing its predictions. The four layer neural net faced a similar struggle in differentiating its outputs, but this was likely due to the low number of labeled examples, 281.</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21" name="TextBox 20">
            <a:extLst>
              <a:ext uri="{FF2B5EF4-FFF2-40B4-BE49-F238E27FC236}">
                <a16:creationId xmlns="" xmlns:a16="http://schemas.microsoft.com/office/drawing/2014/main"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 xmlns:a16="http://schemas.microsoft.com/office/drawing/2014/main" id="{73D5816F-EF48-4F3C-8E5A-54FFD05B92D6}"/>
                  </a:ext>
                </a:extLst>
              </p:cNvPr>
              <p:cNvSpPr txBox="1"/>
              <p:nvPr/>
            </p:nvSpPr>
            <p:spPr>
              <a:xfrm>
                <a:off x="9203502" y="6924034"/>
                <a:ext cx="4357654" cy="4862870"/>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r>
                  <a:rPr lang="en-US" sz="1000" b="1" dirty="0">
                    <a:solidFill>
                      <a:srgbClr val="011F5B"/>
                    </a:solidFill>
                  </a:rPr>
                  <a:t>Spam Filter Improvements</a:t>
                </a:r>
                <a:r>
                  <a:rPr lang="en-US" sz="1000" dirty="0">
                    <a:solidFill>
                      <a:srgbClr val="011F5B"/>
                    </a:solidFill>
                  </a:rPr>
                  <a:t>: </a:t>
                </a:r>
              </a:p>
              <a:p>
                <a:r>
                  <a:rPr lang="en-US" sz="1000" dirty="0">
                    <a:solidFill>
                      <a:srgbClr val="011F5B"/>
                    </a:solidFill>
                  </a:rPr>
                  <a:t>One of the underlying assumptions with a Naïve is Bayes classifier is:</a:t>
                </a:r>
              </a:p>
              <a:p>
                <a:pPr/>
                <a14:m>
                  <m:oMathPara xmlns:m="http://schemas.openxmlformats.org/officeDocument/2006/math">
                    <m:oMathParaPr>
                      <m:jc m:val="centerGroup"/>
                    </m:oMathParaPr>
                    <m:oMath xmlns:m="http://schemas.openxmlformats.org/officeDocument/2006/math">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r>
                            <a:rPr lang="en-US" sz="1000" b="0" i="1" smtClean="0">
                              <a:solidFill>
                                <a:srgbClr val="011F5B"/>
                              </a:solidFill>
                              <a:latin typeface="Cambria Math" panose="02040503050406030204" pitchFamily="18" charset="0"/>
                              <a:ea typeface="Cambria Math" panose="02040503050406030204" pitchFamily="18" charset="0"/>
                            </a:rPr>
                            <m:t>∩</m:t>
                          </m:r>
                          <m:r>
                            <a:rPr lang="en-US" sz="1000" b="0" i="1" smtClean="0">
                              <a:solidFill>
                                <a:srgbClr val="011F5B"/>
                              </a:solidFill>
                              <a:latin typeface="Cambria Math" panose="02040503050406030204" pitchFamily="18" charset="0"/>
                              <a:ea typeface="Cambria Math" panose="02040503050406030204" pitchFamily="18" charset="0"/>
                            </a:rPr>
                            <m:t>𝐵</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𝐵</m:t>
                          </m:r>
                        </m:e>
                        <m:e>
                          <m:r>
                            <a:rPr lang="en-US" sz="1000" b="0" i="1" smtClean="0">
                              <a:solidFill>
                                <a:srgbClr val="011F5B"/>
                              </a:solidFill>
                              <a:latin typeface="Cambria Math" panose="02040503050406030204" pitchFamily="18" charset="0"/>
                            </a:rPr>
                            <m:t>𝑌</m:t>
                          </m:r>
                        </m:e>
                      </m:d>
                    </m:oMath>
                  </m:oMathPara>
                </a14:m>
                <a:endParaRPr lang="en-US" sz="1000" dirty="0">
                  <a:solidFill>
                    <a:srgbClr val="011F5B"/>
                  </a:solidFill>
                </a:endParaRPr>
              </a:p>
              <a:p>
                <a:r>
                  <a:rPr lang="en-US" sz="10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endParaRPr lang="en-US" sz="1000" dirty="0">
                  <a:solidFill>
                    <a:srgbClr val="011F5B"/>
                  </a:solidFill>
                </a:endParaRPr>
              </a:p>
              <a:p>
                <a:r>
                  <a:rPr lang="en-US" sz="1000" dirty="0">
                    <a:solidFill>
                      <a:srgbClr val="011F5B"/>
                    </a:solidFill>
                  </a:rPr>
                  <a:t>Another method to supplement the Spam filter is to evaluate the properties of each user that tweets come from. Studies have shown </a:t>
                </a:r>
                <a:r>
                  <a:rPr lang="en-US" sz="1000" dirty="0">
                    <a:solidFill>
                      <a:srgbClr val="FF0000"/>
                    </a:solidFill>
                  </a:rPr>
                  <a:t>(Cite) </a:t>
                </a:r>
                <a:r>
                  <a:rPr lang="en-US" sz="1000" dirty="0">
                    <a:solidFill>
                      <a:srgbClr val="011F5B"/>
                    </a:solidFill>
                  </a:rPr>
                  <a:t>that lexical diversity is a good indicator to distinguish bots from humans. This approach requires collecting all of the tweets for a given user and then associating a LD score with their </a:t>
                </a:r>
                <a:r>
                  <a:rPr lang="en-US" sz="1000" dirty="0" err="1">
                    <a:solidFill>
                      <a:srgbClr val="011F5B"/>
                    </a:solidFill>
                  </a:rPr>
                  <a:t>user_id</a:t>
                </a:r>
                <a:r>
                  <a:rPr lang="en-US" sz="1000" dirty="0">
                    <a:solidFill>
                      <a:srgbClr val="011F5B"/>
                    </a:solidFill>
                  </a:rPr>
                  <a:t>. We could not implement this because we did not have enough tweets to limit to only repeat tweeters. In the future we would like to implement this. </a:t>
                </a:r>
              </a:p>
              <a:p>
                <a:endParaRPr lang="en-US" sz="1000" dirty="0">
                  <a:solidFill>
                    <a:srgbClr val="011F5B"/>
                  </a:solidFill>
                </a:endParaRPr>
              </a:p>
              <a:p>
                <a:r>
                  <a:rPr lang="en-US" sz="1000" b="1" dirty="0">
                    <a:solidFill>
                      <a:srgbClr val="011F5B"/>
                    </a:solidFill>
                  </a:rPr>
                  <a:t>Sentiment Analysis:</a:t>
                </a:r>
                <a:endParaRPr lang="en-US" sz="1000" dirty="0">
                  <a:solidFill>
                    <a:srgbClr val="011F5B"/>
                  </a:solidFill>
                </a:endParaRPr>
              </a:p>
              <a:p>
                <a:r>
                  <a:rPr lang="en-US" sz="1000" dirty="0">
                    <a:solidFill>
                      <a:srgbClr val="011F5B"/>
                    </a:solidFill>
                  </a:rPr>
                  <a:t>Finance </a:t>
                </a:r>
                <a:r>
                  <a:rPr lang="en-US" sz="1000" dirty="0" smtClean="0">
                    <a:solidFill>
                      <a:srgbClr val="011F5B"/>
                    </a:solidFill>
                  </a:rPr>
                  <a:t>dictionary</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mc:Choice>
        <mc:Fallback xmlns="">
          <p:sp>
            <p:nvSpPr>
              <p:cNvPr id="22" name="TextBox 21">
                <a:extLst>
                  <a:ext uri="{FF2B5EF4-FFF2-40B4-BE49-F238E27FC236}">
                    <a16:creationId xmlns:a16="http://schemas.microsoft.com/office/drawing/2014/main" xmlns="" xmlns:a14="http://schemas.microsoft.com/office/drawing/2010/main" id="{73D5816F-EF48-4F3C-8E5A-54FFD05B92D6}"/>
                  </a:ext>
                </a:extLst>
              </p:cNvPr>
              <p:cNvSpPr txBox="1">
                <a:spLocks noRot="1" noChangeAspect="1" noMove="1" noResize="1" noEditPoints="1" noAdjustHandles="1" noChangeArrowheads="1" noChangeShapeType="1" noTextEdit="1"/>
              </p:cNvSpPr>
              <p:nvPr/>
            </p:nvSpPr>
            <p:spPr>
              <a:xfrm>
                <a:off x="9203502" y="6924034"/>
                <a:ext cx="4357654" cy="4862870"/>
              </a:xfrm>
              <a:prstGeom prst="rect">
                <a:avLst/>
              </a:prstGeom>
              <a:blipFill rotWithShape="0">
                <a:blip r:embed="rId11"/>
                <a:stretch>
                  <a:fillRect r="-139"/>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 xmlns:a16="http://schemas.microsoft.com/office/drawing/2014/main" id="{A905B64D-C01B-4DF9-8AE8-4206EEE06C55}"/>
              </a:ext>
            </a:extLst>
          </p:cNvPr>
          <p:cNvSpPr txBox="1"/>
          <p:nvPr/>
        </p:nvSpPr>
        <p:spPr>
          <a:xfrm>
            <a:off x="9203502" y="692403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graphicFrame>
        <p:nvGraphicFramePr>
          <p:cNvPr id="5" name="Table 4">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1562164899"/>
              </p:ext>
            </p:extLst>
          </p:nvPr>
        </p:nvGraphicFramePr>
        <p:xfrm>
          <a:off x="197478" y="11948100"/>
          <a:ext cx="4224759" cy="1061730"/>
        </p:xfrm>
        <a:graphic>
          <a:graphicData uri="http://schemas.openxmlformats.org/drawingml/2006/table">
            <a:tbl>
              <a:tblPr firstRow="1" bandRow="1">
                <a:tableStyleId>{5C22544A-7EE6-4342-B048-85BDC9FD1C3A}</a:tableStyleId>
              </a:tblPr>
              <a:tblGrid>
                <a:gridCol w="1408253">
                  <a:extLst>
                    <a:ext uri="{9D8B030D-6E8A-4147-A177-3AD203B41FA5}">
                      <a16:colId xmlns="" xmlns:a16="http://schemas.microsoft.com/office/drawing/2014/main" val="3247188750"/>
                    </a:ext>
                  </a:extLst>
                </a:gridCol>
                <a:gridCol w="1408253">
                  <a:extLst>
                    <a:ext uri="{9D8B030D-6E8A-4147-A177-3AD203B41FA5}">
                      <a16:colId xmlns="" xmlns:a16="http://schemas.microsoft.com/office/drawing/2014/main" val="1214523097"/>
                    </a:ext>
                  </a:extLst>
                </a:gridCol>
                <a:gridCol w="1408253">
                  <a:extLst>
                    <a:ext uri="{9D8B030D-6E8A-4147-A177-3AD203B41FA5}">
                      <a16:colId xmlns="" xmlns:a16="http://schemas.microsoft.com/office/drawing/2014/main" val="3255143547"/>
                    </a:ext>
                  </a:extLst>
                </a:gridCol>
              </a:tblGrid>
              <a:tr h="265518">
                <a:tc gridSpan="3">
                  <a:txBody>
                    <a:bodyPr/>
                    <a:lstStyle/>
                    <a:p>
                      <a:pPr algn="ctr"/>
                      <a:r>
                        <a:rPr lang="en-US" sz="10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426857068"/>
                  </a:ext>
                </a:extLst>
              </a:tr>
              <a:tr h="265518">
                <a:tc>
                  <a:txBody>
                    <a:bodyPr/>
                    <a:lstStyle/>
                    <a:p>
                      <a:r>
                        <a:rPr lang="en-US" sz="1000" dirty="0"/>
                        <a:t>ICO</a:t>
                      </a:r>
                    </a:p>
                  </a:txBody>
                  <a:tcPr/>
                </a:tc>
                <a:tc>
                  <a:txBody>
                    <a:bodyPr/>
                    <a:lstStyle/>
                    <a:p>
                      <a:r>
                        <a:rPr lang="en-US" sz="1000" dirty="0" err="1"/>
                        <a:t>Freetoken</a:t>
                      </a:r>
                      <a:endParaRPr lang="en-US" sz="1000" dirty="0"/>
                    </a:p>
                  </a:txBody>
                  <a:tcPr/>
                </a:tc>
                <a:tc>
                  <a:txBody>
                    <a:bodyPr/>
                    <a:lstStyle/>
                    <a:p>
                      <a:r>
                        <a:rPr lang="en-US" sz="1000" dirty="0"/>
                        <a:t>Token</a:t>
                      </a:r>
                    </a:p>
                  </a:txBody>
                  <a:tcPr/>
                </a:tc>
                <a:extLst>
                  <a:ext uri="{0D108BD9-81ED-4DB2-BD59-A6C34878D82A}">
                    <a16:rowId xmlns="" xmlns:a16="http://schemas.microsoft.com/office/drawing/2014/main" val="4254030744"/>
                  </a:ext>
                </a:extLst>
              </a:tr>
              <a:tr h="265176">
                <a:tc>
                  <a:txBody>
                    <a:bodyPr/>
                    <a:lstStyle/>
                    <a:p>
                      <a:r>
                        <a:rPr lang="en-US" sz="1000" dirty="0"/>
                        <a:t>Airdrop</a:t>
                      </a:r>
                    </a:p>
                  </a:txBody>
                  <a:tcPr/>
                </a:tc>
                <a:tc>
                  <a:txBody>
                    <a:bodyPr/>
                    <a:lstStyle/>
                    <a:p>
                      <a:r>
                        <a:rPr lang="en-US" sz="1000" dirty="0" err="1"/>
                        <a:t>Bigpumpgroup</a:t>
                      </a:r>
                      <a:endParaRPr lang="en-US" sz="1000" dirty="0"/>
                    </a:p>
                  </a:txBody>
                  <a:tcPr/>
                </a:tc>
                <a:tc>
                  <a:txBody>
                    <a:bodyPr/>
                    <a:lstStyle/>
                    <a:p>
                      <a:r>
                        <a:rPr lang="en-US" sz="1000" dirty="0"/>
                        <a:t>Current Price</a:t>
                      </a:r>
                    </a:p>
                  </a:txBody>
                  <a:tcPr/>
                </a:tc>
                <a:extLst>
                  <a:ext uri="{0D108BD9-81ED-4DB2-BD59-A6C34878D82A}">
                    <a16:rowId xmlns="" xmlns:a16="http://schemas.microsoft.com/office/drawing/2014/main" val="2348030731"/>
                  </a:ext>
                </a:extLst>
              </a:tr>
              <a:tr h="265518">
                <a:tc>
                  <a:txBody>
                    <a:bodyPr/>
                    <a:lstStyle/>
                    <a:p>
                      <a:r>
                        <a:rPr lang="en-US" sz="1000" dirty="0"/>
                        <a:t>Free</a:t>
                      </a:r>
                    </a:p>
                  </a:txBody>
                  <a:tcPr/>
                </a:tc>
                <a:tc>
                  <a:txBody>
                    <a:bodyPr/>
                    <a:lstStyle/>
                    <a:p>
                      <a:r>
                        <a:rPr lang="en-US" sz="1000" dirty="0" err="1"/>
                        <a:t>Cryptobot</a:t>
                      </a:r>
                      <a:endParaRPr lang="en-US" sz="1000" dirty="0"/>
                    </a:p>
                  </a:txBody>
                  <a:tcPr/>
                </a:tc>
                <a:tc>
                  <a:txBody>
                    <a:bodyPr/>
                    <a:lstStyle/>
                    <a:p>
                      <a:r>
                        <a:rPr lang="en-US" sz="1000" dirty="0" err="1"/>
                        <a:t>XRPticker</a:t>
                      </a:r>
                      <a:endParaRPr lang="en-US" sz="1000" dirty="0"/>
                    </a:p>
                  </a:txBody>
                  <a:tcPr/>
                </a:tc>
                <a:extLst>
                  <a:ext uri="{0D108BD9-81ED-4DB2-BD59-A6C34878D82A}">
                    <a16:rowId xmlns="" xmlns:a16="http://schemas.microsoft.com/office/drawing/2014/main" val="575309201"/>
                  </a:ext>
                </a:extLst>
              </a:tr>
            </a:tbl>
          </a:graphicData>
        </a:graphic>
      </p:graphicFrame>
      <p:sp>
        <p:nvSpPr>
          <p:cNvPr id="26" name="TextBox 25">
            <a:extLst>
              <a:ext uri="{FF2B5EF4-FFF2-40B4-BE49-F238E27FC236}">
                <a16:creationId xmlns="" xmlns:a16="http://schemas.microsoft.com/office/drawing/2014/main" id="{BE099189-C81E-41C7-BA90-461E1F0BDA19}"/>
              </a:ext>
            </a:extLst>
          </p:cNvPr>
          <p:cNvSpPr txBox="1"/>
          <p:nvPr/>
        </p:nvSpPr>
        <p:spPr>
          <a:xfrm>
            <a:off x="4679173" y="2537210"/>
            <a:ext cx="4357654" cy="3470934"/>
          </a:xfrm>
          <a:prstGeom prst="rect">
            <a:avLst/>
          </a:prstGeom>
          <a:solidFill>
            <a:schemeClr val="bg1"/>
          </a:solidFill>
          <a:ln>
            <a:solidFill>
              <a:srgbClr val="011F5B"/>
            </a:solidFill>
          </a:ln>
        </p:spPr>
        <p:txBody>
          <a:bodyPr wrap="square" rtlCol="0">
            <a:noAutofit/>
          </a:bodyPr>
          <a:lstStyle/>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To compute sentiment analysis, several techniques were deployed including traditional tokenization and sentiment methods using NLTK, as well as bag of words and variable weighting trained during reinforced learning. Initially pre-process was completed using a tokenizer, stemmer, and a lower-caser. After the initial pre-processing, a perceptron was used as a way to update the various word weight vectors. </a:t>
            </a:r>
            <a:endParaRPr lang="en-US" sz="1000" dirty="0" smtClean="0">
              <a:solidFill>
                <a:srgbClr val="011F5B"/>
              </a:solidFill>
            </a:endParaRPr>
          </a:p>
          <a:p>
            <a:endParaRPr lang="en-US" sz="1000" dirty="0">
              <a:solidFill>
                <a:srgbClr val="011F5B"/>
              </a:solidFill>
            </a:endParaRPr>
          </a:p>
          <a:p>
            <a:r>
              <a:rPr lang="en-US" sz="1000" dirty="0" smtClean="0">
                <a:solidFill>
                  <a:srgbClr val="011F5B"/>
                </a:solidFill>
              </a:rPr>
              <a:t>If </a:t>
            </a:r>
            <a:r>
              <a:rPr lang="en-US" sz="1000" dirty="0" err="1" smtClean="0">
                <a:solidFill>
                  <a:srgbClr val="011F5B"/>
                </a:solidFill>
              </a:rPr>
              <a:t>word_sentiment</a:t>
            </a:r>
            <a:r>
              <a:rPr lang="en-US" sz="1000" dirty="0" smtClean="0">
                <a:solidFill>
                  <a:srgbClr val="011F5B"/>
                </a:solidFill>
              </a:rPr>
              <a:t> == </a:t>
            </a:r>
            <a:r>
              <a:rPr lang="en-US" sz="1000" dirty="0" err="1" smtClean="0">
                <a:solidFill>
                  <a:srgbClr val="011F5B"/>
                </a:solidFill>
              </a:rPr>
              <a:t>wordDict_sentiment</a:t>
            </a:r>
            <a:r>
              <a:rPr lang="en-US" sz="1000" dirty="0" smtClean="0">
                <a:solidFill>
                  <a:srgbClr val="011F5B"/>
                </a:solidFill>
              </a:rPr>
              <a:t>:</a:t>
            </a:r>
          </a:p>
          <a:p>
            <a:r>
              <a:rPr lang="en-US" sz="1000" dirty="0">
                <a:solidFill>
                  <a:srgbClr val="011F5B"/>
                </a:solidFill>
              </a:rPr>
              <a:t>	</a:t>
            </a:r>
            <a:r>
              <a:rPr lang="en-US" sz="1000" dirty="0" smtClean="0">
                <a:solidFill>
                  <a:srgbClr val="011F5B"/>
                </a:solidFill>
              </a:rPr>
              <a:t>Tweet Sentiment = </a:t>
            </a:r>
            <a:r>
              <a:rPr lang="en-US" sz="1000" dirty="0" err="1" smtClean="0">
                <a:solidFill>
                  <a:srgbClr val="011F5B"/>
                </a:solidFill>
              </a:rPr>
              <a:t>Tweet_sentiment</a:t>
            </a:r>
            <a:r>
              <a:rPr lang="en-US" sz="1000" dirty="0" smtClean="0">
                <a:solidFill>
                  <a:srgbClr val="011F5B"/>
                </a:solidFill>
              </a:rPr>
              <a:t> + </a:t>
            </a:r>
            <a:r>
              <a:rPr lang="en-US" sz="1000" dirty="0" err="1" smtClean="0">
                <a:solidFill>
                  <a:srgbClr val="011F5B"/>
                </a:solidFill>
              </a:rPr>
              <a:t>wordDict</a:t>
            </a:r>
            <a:r>
              <a:rPr lang="en-US" sz="1000" dirty="0" smtClean="0">
                <a:solidFill>
                  <a:srgbClr val="011F5B"/>
                </a:solidFill>
              </a:rPr>
              <a:t>[word]</a:t>
            </a:r>
          </a:p>
          <a:p>
            <a:r>
              <a:rPr lang="en-US" sz="1000" dirty="0" smtClean="0">
                <a:solidFill>
                  <a:srgbClr val="011F5B"/>
                </a:solidFill>
              </a:rPr>
              <a:t>Else:</a:t>
            </a:r>
          </a:p>
          <a:p>
            <a:r>
              <a:rPr lang="en-US" sz="1000" dirty="0" smtClean="0">
                <a:solidFill>
                  <a:srgbClr val="011F5B"/>
                </a:solidFill>
              </a:rPr>
              <a:t>	</a:t>
            </a:r>
            <a:r>
              <a:rPr lang="en-US" sz="1000" dirty="0" err="1" smtClean="0">
                <a:solidFill>
                  <a:srgbClr val="011F5B"/>
                </a:solidFill>
              </a:rPr>
              <a:t>wordDict</a:t>
            </a:r>
            <a:r>
              <a:rPr lang="en-US" sz="1000" dirty="0" smtClean="0">
                <a:solidFill>
                  <a:srgbClr val="011F5B"/>
                </a:solidFill>
              </a:rPr>
              <a:t>[word] = </a:t>
            </a:r>
            <a:r>
              <a:rPr lang="en-US" sz="1000" dirty="0" err="1">
                <a:solidFill>
                  <a:srgbClr val="011F5B"/>
                </a:solidFill>
              </a:rPr>
              <a:t>wordDict</a:t>
            </a:r>
            <a:r>
              <a:rPr lang="en-US" sz="1000" dirty="0">
                <a:solidFill>
                  <a:srgbClr val="011F5B"/>
                </a:solidFill>
              </a:rPr>
              <a:t>[word] </a:t>
            </a:r>
            <a:r>
              <a:rPr lang="en-US" sz="1000" dirty="0" smtClean="0">
                <a:solidFill>
                  <a:srgbClr val="011F5B"/>
                </a:solidFill>
              </a:rPr>
              <a:t>+ </a:t>
            </a:r>
            <a:r>
              <a:rPr lang="en-US" sz="1000" dirty="0" err="1" smtClean="0">
                <a:solidFill>
                  <a:srgbClr val="011F5B"/>
                </a:solidFill>
              </a:rPr>
              <a:t>weightUpdate</a:t>
            </a:r>
            <a:r>
              <a:rPr lang="en-US" sz="1000" dirty="0" smtClean="0">
                <a:solidFill>
                  <a:srgbClr val="011F5B"/>
                </a:solidFill>
              </a:rPr>
              <a:t>[word]</a:t>
            </a:r>
          </a:p>
          <a:p>
            <a:endParaRPr lang="en-US" sz="1000" dirty="0">
              <a:solidFill>
                <a:srgbClr val="011F5B"/>
              </a:solidFill>
            </a:endParaRPr>
          </a:p>
          <a:p>
            <a:r>
              <a:rPr lang="en-US" sz="1000" dirty="0" smtClean="0">
                <a:solidFill>
                  <a:srgbClr val="011F5B"/>
                </a:solidFill>
              </a:rPr>
              <a:t>Classify each tweet based on the words in the tweet then average the tweet sentiment within each 281 hour epochs.</a:t>
            </a: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smtClean="0">
              <a:solidFill>
                <a:srgbClr val="011F5B"/>
              </a:solidFill>
            </a:endParaRPr>
          </a:p>
          <a:p>
            <a:endParaRPr lang="en-US" sz="1000" dirty="0">
              <a:solidFill>
                <a:srgbClr val="011F5B"/>
              </a:solidFill>
            </a:endParaRPr>
          </a:p>
        </p:txBody>
      </p:sp>
      <p:sp>
        <p:nvSpPr>
          <p:cNvPr id="27" name="TextBox 26">
            <a:extLst>
              <a:ext uri="{FF2B5EF4-FFF2-40B4-BE49-F238E27FC236}">
                <a16:creationId xmlns="" xmlns:a16="http://schemas.microsoft.com/office/drawing/2014/main" id="{4D78901C-AF9C-488F-9AF6-E8AF582AB9AA}"/>
              </a:ext>
            </a:extLst>
          </p:cNvPr>
          <p:cNvSpPr txBox="1"/>
          <p:nvPr/>
        </p:nvSpPr>
        <p:spPr>
          <a:xfrm>
            <a:off x="4679173" y="251456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Sentiment Analysis</a:t>
            </a:r>
          </a:p>
        </p:txBody>
      </p:sp>
      <p:graphicFrame>
        <p:nvGraphicFramePr>
          <p:cNvPr id="3" name="Table 2">
            <a:extLst>
              <a:ext uri="{FF2B5EF4-FFF2-40B4-BE49-F238E27FC236}">
                <a16:creationId xmlns="" xmlns:a16="http://schemas.microsoft.com/office/drawing/2014/main" id="{89C3DB6B-8AD8-4EDB-8718-A0FE2085A03C}"/>
              </a:ext>
            </a:extLst>
          </p:cNvPr>
          <p:cNvGraphicFramePr>
            <a:graphicFrameLocks noGrp="1"/>
          </p:cNvGraphicFramePr>
          <p:nvPr>
            <p:extLst>
              <p:ext uri="{D42A27DB-BD31-4B8C-83A1-F6EECF244321}">
                <p14:modId xmlns:p14="http://schemas.microsoft.com/office/powerpoint/2010/main" val="2070138231"/>
              </p:ext>
            </p:extLst>
          </p:nvPr>
        </p:nvGraphicFramePr>
        <p:xfrm>
          <a:off x="4679172" y="15542445"/>
          <a:ext cx="8881984" cy="2560320"/>
        </p:xfrm>
        <a:graphic>
          <a:graphicData uri="http://schemas.openxmlformats.org/drawingml/2006/table">
            <a:tbl>
              <a:tblPr firstRow="1" bandRow="1">
                <a:tableStyleId>{5C22544A-7EE6-4342-B048-85BDC9FD1C3A}</a:tableStyleId>
              </a:tblPr>
              <a:tblGrid>
                <a:gridCol w="1372707">
                  <a:extLst>
                    <a:ext uri="{9D8B030D-6E8A-4147-A177-3AD203B41FA5}">
                      <a16:colId xmlns="" xmlns:a16="http://schemas.microsoft.com/office/drawing/2014/main" val="1358636601"/>
                    </a:ext>
                  </a:extLst>
                </a:gridCol>
                <a:gridCol w="7509277">
                  <a:extLst>
                    <a:ext uri="{9D8B030D-6E8A-4147-A177-3AD203B41FA5}">
                      <a16:colId xmlns="" xmlns:a16="http://schemas.microsoft.com/office/drawing/2014/main" val="3610811052"/>
                    </a:ext>
                  </a:extLst>
                </a:gridCol>
              </a:tblGrid>
              <a:tr h="118657">
                <a:tc gridSpan="2">
                  <a:txBody>
                    <a:bodyPr/>
                    <a:lstStyle/>
                    <a:p>
                      <a:pPr algn="ctr"/>
                      <a:r>
                        <a:rPr lang="en-US" sz="1200" dirty="0"/>
                        <a:t>Randomly Sampled Tweets from Various Data Sets</a:t>
                      </a:r>
                    </a:p>
                  </a:txBody>
                  <a:tcPr/>
                </a:tc>
                <a:tc hMerge="1">
                  <a:txBody>
                    <a:bodyPr/>
                    <a:lstStyle/>
                    <a:p>
                      <a:endParaRPr lang="en-US" dirty="0"/>
                    </a:p>
                  </a:txBody>
                  <a:tcPr/>
                </a:tc>
                <a:extLst>
                  <a:ext uri="{0D108BD9-81ED-4DB2-BD59-A6C34878D82A}">
                    <a16:rowId xmlns="" xmlns:a16="http://schemas.microsoft.com/office/drawing/2014/main" val="2614706741"/>
                  </a:ext>
                </a:extLst>
              </a:tr>
              <a:tr h="118657">
                <a:tc>
                  <a:txBody>
                    <a:bodyPr/>
                    <a:lstStyle/>
                    <a:p>
                      <a:r>
                        <a:rPr lang="en-US" sz="1200" b="1" dirty="0"/>
                        <a:t>Data Set</a:t>
                      </a:r>
                    </a:p>
                  </a:txBody>
                  <a:tcPr/>
                </a:tc>
                <a:tc>
                  <a:txBody>
                    <a:bodyPr/>
                    <a:lstStyle/>
                    <a:p>
                      <a:r>
                        <a:rPr lang="en-US" sz="1200" b="1" dirty="0"/>
                        <a:t>Tweet</a:t>
                      </a:r>
                    </a:p>
                  </a:txBody>
                  <a:tcPr/>
                </a:tc>
                <a:extLst>
                  <a:ext uri="{0D108BD9-81ED-4DB2-BD59-A6C34878D82A}">
                    <a16:rowId xmlns="" xmlns:a16="http://schemas.microsoft.com/office/drawing/2014/main" val="3546821875"/>
                  </a:ext>
                </a:extLst>
              </a:tr>
              <a:tr h="197761">
                <a:tc>
                  <a:txBody>
                    <a:bodyPr/>
                    <a:lstStyle/>
                    <a:p>
                      <a:r>
                        <a:rPr lang="en-US" sz="1200" dirty="0"/>
                        <a:t>Trusted Sources</a:t>
                      </a:r>
                    </a:p>
                  </a:txBody>
                  <a:tcPr/>
                </a:tc>
                <a:tc>
                  <a:txBody>
                    <a:bodyPr/>
                    <a:lstStyle/>
                    <a:p>
                      <a:r>
                        <a:rPr lang="en-US" sz="1200" dirty="0"/>
                        <a:t>I think he's arguing from a value or commonality standpoint. Definitely doesn't make you stupid, but we all know there's no real connection</a:t>
                      </a:r>
                    </a:p>
                  </a:txBody>
                  <a:tcPr/>
                </a:tc>
                <a:extLst>
                  <a:ext uri="{0D108BD9-81ED-4DB2-BD59-A6C34878D82A}">
                    <a16:rowId xmlns="" xmlns:a16="http://schemas.microsoft.com/office/drawing/2014/main" val="1427118731"/>
                  </a:ext>
                </a:extLst>
              </a:tr>
              <a:tr h="197761">
                <a:tc>
                  <a:txBody>
                    <a:bodyPr/>
                    <a:lstStyle/>
                    <a:p>
                      <a:r>
                        <a:rPr lang="en-US" sz="1200" dirty="0"/>
                        <a:t>Trusted Sources</a:t>
                      </a:r>
                    </a:p>
                  </a:txBody>
                  <a:tcPr/>
                </a:tc>
                <a:tc>
                  <a:txBody>
                    <a:bodyPr/>
                    <a:lstStyle/>
                    <a:p>
                      <a:r>
                        <a:rPr lang="en-US" sz="1200" dirty="0"/>
                        <a:t>Good overview and perspective on #blockchain + #bitcoin from @</a:t>
                      </a:r>
                      <a:r>
                        <a:rPr lang="en-US" sz="1200" dirty="0" err="1"/>
                        <a:t>balajis</a:t>
                      </a:r>
                      <a:r>
                        <a:rPr lang="en-US" sz="1200" dirty="0"/>
                        <a:t> via @WSJ . #tech #innovation #digital #economy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 xmlns:a16="http://schemas.microsoft.com/office/drawing/2014/main" val="113192575"/>
                  </a:ext>
                </a:extLst>
              </a:tr>
              <a:tr h="118657">
                <a:tc>
                  <a:txBody>
                    <a:bodyPr/>
                    <a:lstStyle/>
                    <a:p>
                      <a:r>
                        <a:rPr lang="en-US" sz="1200" dirty="0"/>
                        <a:t>Spam Tweets</a:t>
                      </a:r>
                    </a:p>
                  </a:txBody>
                  <a:tcPr/>
                </a:tc>
                <a:tc>
                  <a:txBody>
                    <a:bodyPr/>
                    <a:lstStyle/>
                    <a:p>
                      <a:r>
                        <a:rPr lang="en-US" sz="1200" dirty="0"/>
                        <a:t>1 ripple = 0.6589 </a:t>
                      </a:r>
                      <a:r>
                        <a:rPr lang="en-US" sz="1200" dirty="0" err="1"/>
                        <a:t>usd</a:t>
                      </a:r>
                      <a:r>
                        <a:rPr lang="en-US" sz="1200" dirty="0"/>
                        <a:t>. ripple has changed by -0.0026 </a:t>
                      </a:r>
                      <a:r>
                        <a:rPr lang="en-US" sz="1200" dirty="0" err="1"/>
                        <a:t>usd</a:t>
                      </a:r>
                      <a:r>
                        <a:rPr lang="en-US" sz="1200" dirty="0"/>
                        <a:t> in 30 mins. live price: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 xmlns:a16="http://schemas.microsoft.com/office/drawing/2014/main" val="2286269774"/>
                  </a:ext>
                </a:extLst>
              </a:tr>
              <a:tr h="118657">
                <a:tc>
                  <a:txBody>
                    <a:bodyPr/>
                    <a:lstStyle/>
                    <a:p>
                      <a:r>
                        <a:rPr lang="en-US" sz="1200" dirty="0"/>
                        <a:t>Spam Tweets</a:t>
                      </a:r>
                    </a:p>
                  </a:txBody>
                  <a:tcPr/>
                </a:tc>
                <a:tc>
                  <a:txBody>
                    <a:bodyPr/>
                    <a:lstStyle/>
                    <a:p>
                      <a:r>
                        <a:rPr lang="en-US" sz="1200" dirty="0"/>
                        <a:t>ripple price alert. the last ask price for $ </a:t>
                      </a:r>
                      <a:r>
                        <a:rPr lang="en-US" sz="1200" dirty="0" err="1"/>
                        <a:t>xrp</a:t>
                      </a:r>
                      <a:r>
                        <a:rPr lang="en-US" sz="1200" dirty="0"/>
                        <a:t> in </a:t>
                      </a:r>
                      <a:r>
                        <a:rPr lang="en-US" sz="1200" dirty="0" err="1"/>
                        <a:t>usd</a:t>
                      </a:r>
                      <a:r>
                        <a:rPr lang="en-US" sz="1200" dirty="0"/>
                        <a:t> is $0.857858 </a:t>
                      </a:r>
                      <a:r>
                        <a:rPr lang="en-US" sz="1200" dirty="0" err="1"/>
                        <a:t>xrp</a:t>
                      </a:r>
                      <a:r>
                        <a:rPr lang="en-US" sz="1200" dirty="0"/>
                        <a:t> </a:t>
                      </a:r>
                      <a:r>
                        <a:rPr lang="en-US" sz="1200" dirty="0" err="1"/>
                        <a:t>ripplebot_cs</a:t>
                      </a:r>
                      <a:r>
                        <a:rPr lang="en-US" sz="1200" dirty="0"/>
                        <a:t> </a:t>
                      </a:r>
                    </a:p>
                  </a:txBody>
                  <a:tcPr/>
                </a:tc>
                <a:extLst>
                  <a:ext uri="{0D108BD9-81ED-4DB2-BD59-A6C34878D82A}">
                    <a16:rowId xmlns="" xmlns:a16="http://schemas.microsoft.com/office/drawing/2014/main" val="2050594596"/>
                  </a:ext>
                </a:extLst>
              </a:tr>
              <a:tr h="118657">
                <a:tc>
                  <a:txBody>
                    <a:bodyPr/>
                    <a:lstStyle/>
                    <a:p>
                      <a:r>
                        <a:rPr lang="en-US" sz="1200" dirty="0"/>
                        <a:t>Post-Filter</a:t>
                      </a:r>
                    </a:p>
                  </a:txBody>
                  <a:tcPr/>
                </a:tc>
                <a:tc>
                  <a:txBody>
                    <a:bodyPr/>
                    <a:lstStyle/>
                    <a:p>
                      <a:r>
                        <a:rPr lang="en-US" sz="1200" dirty="0"/>
                        <a:t>ripple invests $25 million in </a:t>
                      </a:r>
                      <a:r>
                        <a:rPr lang="en-US" sz="1200" dirty="0" err="1"/>
                        <a:t>xrp</a:t>
                      </a:r>
                      <a:r>
                        <a:rPr lang="en-US" sz="1200" dirty="0"/>
                        <a:t> in blockchain capital’s $150 million </a:t>
                      </a:r>
                      <a:r>
                        <a:rPr lang="en-US" sz="1200" dirty="0" err="1"/>
                        <a:t>vc</a:t>
                      </a:r>
                      <a:r>
                        <a:rPr lang="en-US" sz="1200" dirty="0"/>
                        <a:t> fund _</a:t>
                      </a:r>
                      <a:r>
                        <a:rPr lang="en-US" sz="1200" dirty="0" err="1"/>
                        <a:t>url</a:t>
                      </a:r>
                      <a:r>
                        <a:rPr lang="en-US" sz="1200" dirty="0"/>
                        <a:t>_</a:t>
                      </a:r>
                    </a:p>
                  </a:txBody>
                  <a:tcPr/>
                </a:tc>
                <a:extLst>
                  <a:ext uri="{0D108BD9-81ED-4DB2-BD59-A6C34878D82A}">
                    <a16:rowId xmlns="" xmlns:a16="http://schemas.microsoft.com/office/drawing/2014/main" val="1747425152"/>
                  </a:ext>
                </a:extLst>
              </a:tr>
              <a:tr h="118657">
                <a:tc>
                  <a:txBody>
                    <a:bodyPr/>
                    <a:lstStyle/>
                    <a:p>
                      <a:r>
                        <a:rPr lang="en-US" sz="1200" dirty="0"/>
                        <a:t>Post-Filter</a:t>
                      </a:r>
                    </a:p>
                  </a:txBody>
                  <a:tcPr/>
                </a:tc>
                <a:tc>
                  <a:txBody>
                    <a:bodyPr/>
                    <a:lstStyle/>
                    <a:p>
                      <a:r>
                        <a:rPr lang="en-US" sz="1200" dirty="0"/>
                        <a:t>why ripple 's </a:t>
                      </a:r>
                      <a:r>
                        <a:rPr lang="en-US" sz="1200" dirty="0" err="1"/>
                        <a:t>xrp</a:t>
                      </a:r>
                      <a:r>
                        <a:rPr lang="en-US" sz="1200" dirty="0"/>
                        <a:t> outperformed the other top cryptos this week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 xmlns:a16="http://schemas.microsoft.com/office/drawing/2014/main" val="42610138"/>
                  </a:ext>
                </a:extLst>
              </a:tr>
            </a:tbl>
          </a:graphicData>
        </a:graphic>
      </p:graphicFrame>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01738" y="9514729"/>
            <a:ext cx="1828800" cy="1219199"/>
          </a:xfrm>
          <a:prstGeom prst="rect">
            <a:avLst/>
          </a:prstGeom>
        </p:spPr>
      </p:pic>
      <mc:AlternateContent xmlns:mc="http://schemas.openxmlformats.org/markup-compatibility/2006" xmlns:a14="http://schemas.microsoft.com/office/drawing/2010/main">
        <mc:Choice Requires="a14">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65176">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pPr lvl="0"/>
                          <a14:m>
                            <m:oMathPara xmlns:m="http://schemas.openxmlformats.org/officeDocument/2006/math">
                              <m:oMathParaPr>
                                <m:jc m:val="centerGroup"/>
                              </m:oMathParaPr>
                              <m:oMath xmlns:m="http://schemas.openxmlformats.org/officeDocument/2006/math">
                                <m:func>
                                  <m:funcPr>
                                    <m:ctrlPr>
                                      <a:rPr lang="en-US" sz="500" b="0" i="1" smtClean="0">
                                        <a:latin typeface="Cambria Math" charset="0"/>
                                      </a:rPr>
                                    </m:ctrlPr>
                                  </m:funcPr>
                                  <m:fName>
                                    <m:r>
                                      <m:rPr>
                                        <m:sty m:val="p"/>
                                      </m:rPr>
                                      <a:rPr lang="en-US" sz="500" b="0" i="0" smtClean="0">
                                        <a:latin typeface="Cambria Math" charset="0"/>
                                      </a:rPr>
                                      <m:t>min</m:t>
                                    </m:r>
                                  </m:fName>
                                  <m:e>
                                    <m:sSup>
                                      <m:sSupPr>
                                        <m:ctrlPr>
                                          <a:rPr lang="en-US" sz="500" b="0" i="1" smtClean="0">
                                            <a:latin typeface="Cambria Math" charset="0"/>
                                          </a:rPr>
                                        </m:ctrlPr>
                                      </m:sSupPr>
                                      <m:e>
                                        <m:r>
                                          <a:rPr lang="en-US" sz="500" b="0" i="1" smtClean="0">
                                            <a:latin typeface="Cambria Math" charset="0"/>
                                          </a:rPr>
                                          <m:t>|</m:t>
                                        </m:r>
                                        <m:d>
                                          <m:dPr>
                                            <m:begChr m:val="|"/>
                                            <m:endChr m:val="|"/>
                                            <m:ctrlPr>
                                              <a:rPr lang="en-US" sz="500" b="0" i="1" smtClean="0">
                                                <a:latin typeface="Cambria Math" charset="0"/>
                                              </a:rPr>
                                            </m:ctrlPr>
                                          </m:dPr>
                                          <m:e>
                                            <m:r>
                                              <a:rPr lang="en-US" sz="500" b="0" i="1" smtClean="0">
                                                <a:latin typeface="Cambria Math" charset="0"/>
                                              </a:rPr>
                                              <m:t>𝑤</m:t>
                                            </m:r>
                                          </m:e>
                                        </m:d>
                                        <m:r>
                                          <a:rPr lang="en-US" sz="500" b="0" i="1" smtClean="0">
                                            <a:latin typeface="Cambria Math" charset="0"/>
                                          </a:rPr>
                                          <m:t>|</m:t>
                                        </m:r>
                                      </m:e>
                                      <m:sup>
                                        <m:r>
                                          <a:rPr lang="en-US" sz="500" b="0" i="1" smtClean="0">
                                            <a:latin typeface="Cambria Math" charset="0"/>
                                          </a:rPr>
                                          <m:t>2</m:t>
                                        </m:r>
                                      </m:sup>
                                    </m:sSup>
                                    <m:r>
                                      <a:rPr lang="en-US" sz="500" b="0" i="1" smtClean="0">
                                        <a:latin typeface="Cambria Math" charset="0"/>
                                      </a:rPr>
                                      <m:t>+</m:t>
                                    </m:r>
                                    <m:r>
                                      <a:rPr lang="en-US" sz="500" b="0" i="1" smtClean="0">
                                        <a:latin typeface="Cambria Math" charset="0"/>
                                      </a:rPr>
                                      <m:t>𝐶</m:t>
                                    </m:r>
                                    <m:nary>
                                      <m:naryPr>
                                        <m:chr m:val="∑"/>
                                        <m:subHide m:val="on"/>
                                        <m:supHide m:val="on"/>
                                        <m:ctrlPr>
                                          <a:rPr lang="en-US" sz="500" b="0" i="1" smtClean="0">
                                            <a:latin typeface="Cambria Math" charset="0"/>
                                          </a:rPr>
                                        </m:ctrlPr>
                                      </m:naryPr>
                                      <m:sub/>
                                      <m:sup/>
                                      <m:e>
                                        <m:func>
                                          <m:funcPr>
                                            <m:ctrlPr>
                                              <a:rPr lang="en-US" sz="500" b="0" i="1" smtClean="0">
                                                <a:latin typeface="Cambria Math" charset="0"/>
                                              </a:rPr>
                                            </m:ctrlPr>
                                          </m:funcPr>
                                          <m:fName>
                                            <m:r>
                                              <m:rPr>
                                                <m:sty m:val="p"/>
                                              </m:rPr>
                                              <a:rPr lang="en-US" sz="500" b="0" i="0" smtClean="0">
                                                <a:latin typeface="Cambria Math" charset="0"/>
                                              </a:rPr>
                                              <m:t>max</m:t>
                                            </m:r>
                                          </m:fName>
                                          <m:e>
                                            <m:r>
                                              <a:rPr lang="en-US" sz="500" b="0" i="1" smtClean="0">
                                                <a:latin typeface="Cambria Math" charset="0"/>
                                              </a:rPr>
                                              <m:t>[0,1−</m:t>
                                            </m:r>
                                            <m:sSub>
                                              <m:sSubPr>
                                                <m:ctrlPr>
                                                  <a:rPr lang="en-US" sz="500" b="0" i="1" smtClean="0">
                                                    <a:latin typeface="Cambria Math" charset="0"/>
                                                  </a:rPr>
                                                </m:ctrlPr>
                                              </m:sSubPr>
                                              <m:e>
                                                <m:r>
                                                  <a:rPr lang="en-US" sz="500" b="0" i="1" smtClean="0">
                                                    <a:latin typeface="Cambria Math" charset="0"/>
                                                  </a:rPr>
                                                  <m:t>𝑦</m:t>
                                                </m:r>
                                              </m:e>
                                              <m:sub>
                                                <m:r>
                                                  <a:rPr lang="en-US" sz="500" b="0" i="1" smtClean="0">
                                                    <a:latin typeface="Cambria Math" charset="0"/>
                                                  </a:rPr>
                                                  <m:t>𝑖</m:t>
                                                </m:r>
                                              </m:sub>
                                            </m:sSub>
                                            <m:r>
                                              <a:rPr lang="en-US" sz="500" b="0" i="1" smtClean="0">
                                                <a:latin typeface="Cambria Math" charset="0"/>
                                              </a:rPr>
                                              <m:t>(</m:t>
                                            </m:r>
                                            <m:sSup>
                                              <m:sSupPr>
                                                <m:ctrlPr>
                                                  <a:rPr lang="en-US" sz="500" b="0" i="1" smtClean="0">
                                                    <a:latin typeface="Cambria Math" charset="0"/>
                                                  </a:rPr>
                                                </m:ctrlPr>
                                              </m:sSupPr>
                                              <m:e>
                                                <m:r>
                                                  <a:rPr lang="en-US" sz="500" b="0" i="1" smtClean="0">
                                                    <a:latin typeface="Cambria Math" charset="0"/>
                                                  </a:rPr>
                                                  <m:t>𝑤</m:t>
                                                </m:r>
                                              </m:e>
                                              <m:sup>
                                                <m:r>
                                                  <a:rPr lang="en-US" sz="500" b="0" i="1" smtClean="0">
                                                    <a:latin typeface="Cambria Math" charset="0"/>
                                                  </a:rPr>
                                                  <m:t>𝑇</m:t>
                                                </m:r>
                                              </m:sup>
                                            </m:sSup>
                                            <m:sSub>
                                              <m:sSubPr>
                                                <m:ctrlPr>
                                                  <a:rPr lang="en-US" sz="500" b="0" i="1" smtClean="0">
                                                    <a:latin typeface="Cambria Math" charset="0"/>
                                                  </a:rPr>
                                                </m:ctrlPr>
                                              </m:sSubPr>
                                              <m:e>
                                                <m:r>
                                                  <a:rPr lang="en-US" sz="500" b="0" i="1" smtClean="0">
                                                    <a:latin typeface="Cambria Math" charset="0"/>
                                                  </a:rPr>
                                                  <m:t>𝑥</m:t>
                                                </m:r>
                                              </m:e>
                                              <m:sub>
                                                <m:r>
                                                  <a:rPr lang="en-US" sz="500" b="0" i="1" smtClean="0">
                                                    <a:latin typeface="Cambria Math" charset="0"/>
                                                  </a:rPr>
                                                  <m:t>𝑖</m:t>
                                                </m:r>
                                              </m:sub>
                                            </m:sSub>
                                            <m:r>
                                              <a:rPr lang="en-US" sz="500" b="0" i="1" smtClean="0">
                                                <a:latin typeface="Cambria Math" charset="0"/>
                                              </a:rPr>
                                              <m:t>+</m:t>
                                            </m:r>
                                            <m:r>
                                              <a:rPr lang="en-US" sz="500" b="0" i="1" smtClean="0">
                                                <a:latin typeface="Cambria Math" charset="0"/>
                                              </a:rPr>
                                              <m:t>𝑏</m:t>
                                            </m:r>
                                            <m:r>
                                              <a:rPr lang="en-US" sz="500" b="0" i="1" smtClean="0">
                                                <a:latin typeface="Cambria Math" charset="0"/>
                                              </a:rPr>
                                              <m:t>)]</m:t>
                                            </m:r>
                                          </m:e>
                                        </m:func>
                                      </m:e>
                                    </m:nary>
                                  </m:e>
                                </m:func>
                              </m:oMath>
                            </m:oMathPara>
                          </a14:m>
                          <a:endParaRPr lang="en-US" sz="500" dirty="0"/>
                        </a:p>
                      </a:txBody>
                      <a:tcPr/>
                    </a:tc>
                    <a:extLst>
                      <a:ext uri="{0D108BD9-81ED-4DB2-BD59-A6C34878D82A}">
                        <a16:rowId xmlns="" xmlns:a16="http://schemas.microsoft.com/office/drawing/2014/main" val="2348030731"/>
                      </a:ext>
                    </a:extLst>
                  </a:tr>
                  <a:tr h="26551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500" b="0" i="1" smtClean="0">
                                        <a:solidFill>
                                          <a:srgbClr val="011F5B"/>
                                        </a:solidFill>
                                        <a:latin typeface="Cambria Math" charset="0"/>
                                        <a:ea typeface="Calibri" charset="0"/>
                                        <a:cs typeface="Calibri" charset="0"/>
                                      </a:rPr>
                                    </m:ctrlPr>
                                  </m:funcPr>
                                  <m:fName>
                                    <m:r>
                                      <m:rPr>
                                        <m:sty m:val="p"/>
                                      </m:rPr>
                                      <a:rPr lang="en-US" sz="500" b="0" i="0" smtClean="0">
                                        <a:solidFill>
                                          <a:srgbClr val="011F5B"/>
                                        </a:solidFill>
                                        <a:latin typeface="Cambria Math" charset="0"/>
                                        <a:ea typeface="Calibri" charset="0"/>
                                        <a:cs typeface="Calibri" charset="0"/>
                                      </a:rPr>
                                      <m:t>max</m:t>
                                    </m:r>
                                  </m:fName>
                                  <m:e>
                                    <m:nary>
                                      <m:naryPr>
                                        <m:chr m:val="∏"/>
                                        <m:subHide m:val="on"/>
                                        <m:supHide m:val="on"/>
                                        <m:ctrlPr>
                                          <a:rPr lang="en-US" sz="500" b="0" i="1" smtClean="0">
                                            <a:solidFill>
                                              <a:srgbClr val="011F5B"/>
                                            </a:solidFill>
                                            <a:latin typeface="Cambria Math" charset="0"/>
                                            <a:ea typeface="Calibri" charset="0"/>
                                            <a:cs typeface="Calibri" charset="0"/>
                                          </a:rPr>
                                        </m:ctrlPr>
                                      </m:naryPr>
                                      <m:sub/>
                                      <m:sup/>
                                      <m:e>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sup>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sSup>
                                          <m:sSupPr>
                                            <m:ctrlPr>
                                              <a:rPr lang="en-US" sz="500" b="0" i="1" smtClean="0">
                                                <a:solidFill>
                                                  <a:srgbClr val="011F5B"/>
                                                </a:solidFill>
                                                <a:latin typeface="Cambria Math" charset="0"/>
                                                <a:ea typeface="Cambria Math" charset="0"/>
                                                <a:cs typeface="Cambria Math" charset="0"/>
                                              </a:rPr>
                                            </m:ctrlPr>
                                          </m:sSupPr>
                                          <m:e>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1−</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d>
                                          </m:e>
                                          <m:sup>
                                            <m:r>
                                              <a:rPr lang="en-US" sz="500" b="0" i="1" smtClean="0">
                                                <a:solidFill>
                                                  <a:srgbClr val="011F5B"/>
                                                </a:solidFill>
                                                <a:latin typeface="Cambria Math" charset="0"/>
                                                <a:ea typeface="Cambria Math" charset="0"/>
                                                <a:cs typeface="Cambria Math" charset="0"/>
                                              </a:rPr>
                                              <m:t>1−</m:t>
                                            </m:r>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e>
                                    </m:nary>
                                    <m:r>
                                      <a:rPr lang="en-US" sz="500" b="0" i="1" smtClean="0">
                                        <a:solidFill>
                                          <a:srgbClr val="011F5B"/>
                                        </a:solidFill>
                                        <a:latin typeface="Cambria Math" charset="0"/>
                                        <a:ea typeface="Calibri" charset="0"/>
                                        <a:cs typeface="Calibri" charset="0"/>
                                      </a:rPr>
                                      <m:t>,</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𝑥</m:t>
                                        </m:r>
                                      </m:e>
                                    </m:d>
                                    <m:r>
                                      <a:rPr lang="en-US" sz="500" b="0" i="1" smtClean="0">
                                        <a:solidFill>
                                          <a:srgbClr val="011F5B"/>
                                        </a:solidFill>
                                        <a:latin typeface="Cambria Math" charset="0"/>
                                        <a:ea typeface="Cambria Math" charset="0"/>
                                        <a:cs typeface="Cambria Math" charset="0"/>
                                      </a:rPr>
                                      <m:t>=</m:t>
                                    </m:r>
                                    <m:f>
                                      <m:fPr>
                                        <m:ctrlPr>
                                          <a:rPr lang="mr-IN" sz="500" b="0" i="1" smtClean="0">
                                            <a:solidFill>
                                              <a:srgbClr val="011F5B"/>
                                            </a:solidFill>
                                            <a:latin typeface="Cambria Math" charset="0"/>
                                            <a:ea typeface="Cambria Math" charset="0"/>
                                            <a:cs typeface="Cambria Math" charset="0"/>
                                          </a:rPr>
                                        </m:ctrlPr>
                                      </m:fPr>
                                      <m:num>
                                        <m:r>
                                          <a:rPr lang="en-US" sz="500" b="0" i="1" smtClean="0">
                                            <a:solidFill>
                                              <a:srgbClr val="011F5B"/>
                                            </a:solidFill>
                                            <a:latin typeface="Cambria Math" charset="0"/>
                                            <a:ea typeface="Cambria Math" charset="0"/>
                                            <a:cs typeface="Cambria Math" charset="0"/>
                                          </a:rPr>
                                          <m:t>1</m:t>
                                        </m:r>
                                      </m:num>
                                      <m:den>
                                        <m:r>
                                          <a:rPr lang="en-US" sz="500" b="0" i="1" smtClean="0">
                                            <a:solidFill>
                                              <a:srgbClr val="011F5B"/>
                                            </a:solidFill>
                                            <a:latin typeface="Cambria Math" charset="0"/>
                                            <a:ea typeface="Cambria Math" charset="0"/>
                                            <a:cs typeface="Cambria Math" charset="0"/>
                                          </a:rPr>
                                          <m:t>1+</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𝑒</m:t>
                                            </m:r>
                                          </m:e>
                                          <m:sup>
                                            <m:r>
                                              <a:rPr lang="en-US" sz="500" b="0" i="1" smtClean="0">
                                                <a:solidFill>
                                                  <a:srgbClr val="011F5B"/>
                                                </a:solidFill>
                                                <a:latin typeface="Cambria Math" charset="0"/>
                                                <a:ea typeface="Cambria Math" charset="0"/>
                                                <a:cs typeface="Cambria Math" charset="0"/>
                                              </a:rPr>
                                              <m:t>−</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𝑤</m:t>
                                                </m:r>
                                              </m:e>
                                              <m:sup>
                                                <m:r>
                                                  <a:rPr lang="en-US" sz="500" b="0" i="1" smtClean="0">
                                                    <a:solidFill>
                                                      <a:srgbClr val="011F5B"/>
                                                    </a:solidFill>
                                                    <a:latin typeface="Cambria Math" charset="0"/>
                                                    <a:ea typeface="Cambria Math" charset="0"/>
                                                    <a:cs typeface="Cambria Math" charset="0"/>
                                                  </a:rPr>
                                                  <m:t>𝑇</m:t>
                                                </m:r>
                                              </m:sup>
                                            </m:sSup>
                                            <m:r>
                                              <a:rPr lang="en-US" sz="500" b="0" i="1" smtClean="0">
                                                <a:solidFill>
                                                  <a:srgbClr val="011F5B"/>
                                                </a:solidFill>
                                                <a:latin typeface="Cambria Math" charset="0"/>
                                                <a:ea typeface="Cambria Math" charset="0"/>
                                                <a:cs typeface="Cambria Math" charset="0"/>
                                              </a:rPr>
                                              <m:t>𝑥</m:t>
                                            </m:r>
                                          </m:sup>
                                        </m:sSup>
                                      </m:den>
                                    </m:f>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 xmlns:a16="http://schemas.microsoft.com/office/drawing/2014/main" val="575309201"/>
                      </a:ext>
                    </a:extLst>
                  </a:tr>
                  <a:tr h="26551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500" i="1" smtClean="0">
                                        <a:solidFill>
                                          <a:srgbClr val="011F5B"/>
                                        </a:solidFill>
                                        <a:latin typeface="Cambria Math" charset="0"/>
                                        <a:ea typeface="Calibri" charset="0"/>
                                        <a:cs typeface="Calibri" charset="0"/>
                                      </a:rPr>
                                    </m:ctrlPr>
                                  </m:accPr>
                                  <m:e>
                                    <m:r>
                                      <a:rPr lang="en-US" sz="500" b="0" i="1" smtClean="0">
                                        <a:solidFill>
                                          <a:srgbClr val="011F5B"/>
                                        </a:solidFill>
                                        <a:latin typeface="Cambria Math" charset="0"/>
                                        <a:ea typeface="Calibri" charset="0"/>
                                        <a:cs typeface="Calibri" charset="0"/>
                                      </a:rPr>
                                      <m:t>𝑦</m:t>
                                    </m:r>
                                  </m:e>
                                </m:acc>
                                <m:r>
                                  <a:rPr lang="en-US" sz="500" b="0" i="1" smtClean="0">
                                    <a:solidFill>
                                      <a:srgbClr val="011F5B"/>
                                    </a:solidFill>
                                    <a:latin typeface="Cambria Math" charset="0"/>
                                    <a:ea typeface="Calibri" charset="0"/>
                                    <a:cs typeface="Calibri" charset="0"/>
                                  </a:rPr>
                                  <m:t>=</m:t>
                                </m:r>
                                <m:func>
                                  <m:funcPr>
                                    <m:ctrlPr>
                                      <a:rPr lang="en-US" sz="500" b="0" i="1" smtClean="0">
                                        <a:solidFill>
                                          <a:srgbClr val="011F5B"/>
                                        </a:solidFill>
                                        <a:latin typeface="Cambria Math" charset="0"/>
                                        <a:ea typeface="Calibri" charset="0"/>
                                        <a:cs typeface="Calibri" charset="0"/>
                                      </a:rPr>
                                    </m:ctrlPr>
                                  </m:funcPr>
                                  <m:fName>
                                    <m:limLow>
                                      <m:limLowPr>
                                        <m:ctrlPr>
                                          <a:rPr lang="en-US" sz="500" b="0" i="1" smtClean="0">
                                            <a:solidFill>
                                              <a:srgbClr val="011F5B"/>
                                            </a:solidFill>
                                            <a:latin typeface="Cambria Math" charset="0"/>
                                            <a:ea typeface="Calibri" charset="0"/>
                                            <a:cs typeface="Calibri" charset="0"/>
                                          </a:rPr>
                                        </m:ctrlPr>
                                      </m:limLowPr>
                                      <m:e>
                                        <m:r>
                                          <m:rPr>
                                            <m:sty m:val="p"/>
                                          </m:rPr>
                                          <a:rPr lang="en-US" sz="500" b="0" i="0" smtClean="0">
                                            <a:solidFill>
                                              <a:srgbClr val="011F5B"/>
                                            </a:solidFill>
                                            <a:latin typeface="Cambria Math" charset="0"/>
                                            <a:ea typeface="Calibri" charset="0"/>
                                            <a:cs typeface="Calibri" charset="0"/>
                                          </a:rPr>
                                          <m:t>max</m:t>
                                        </m:r>
                                      </m:e>
                                      <m:lim>
                                        <m:r>
                                          <a:rPr lang="en-US" sz="500" b="0" i="1" smtClean="0">
                                            <a:solidFill>
                                              <a:srgbClr val="011F5B"/>
                                            </a:solidFill>
                                            <a:latin typeface="Cambria Math" charset="0"/>
                                            <a:ea typeface="Calibri" charset="0"/>
                                            <a:cs typeface="Calibri" charset="0"/>
                                          </a:rPr>
                                          <m:t>𝑘</m:t>
                                        </m:r>
                                        <m:r>
                                          <a:rPr lang="en-US" sz="500" b="0" i="1" smtClean="0">
                                            <a:solidFill>
                                              <a:srgbClr val="011F5B"/>
                                            </a:solidFill>
                                            <a:latin typeface="Cambria Math" charset="0"/>
                                            <a:ea typeface="Calibri" charset="0"/>
                                            <a:cs typeface="Calibri" charset="0"/>
                                          </a:rPr>
                                          <m:t> ∈0,1.2</m:t>
                                        </m:r>
                                      </m:lim>
                                    </m:limLow>
                                  </m:fName>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nary>
                                      <m:naryPr>
                                        <m:chr m:val="∏"/>
                                        <m:subHide m:val="on"/>
                                        <m:supHide m:val="on"/>
                                        <m:ctrlPr>
                                          <a:rPr lang="en-US" sz="500" b="0" i="1" smtClean="0">
                                            <a:solidFill>
                                              <a:srgbClr val="011F5B"/>
                                            </a:solidFill>
                                            <a:latin typeface="Cambria Math" charset="0"/>
                                            <a:ea typeface="Calibri" charset="0"/>
                                            <a:cs typeface="Calibri" charset="0"/>
                                          </a:rPr>
                                        </m:ctrlPr>
                                      </m:naryPr>
                                      <m:sub/>
                                      <m:sup/>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𝑥</m:t>
                                                </m:r>
                                              </m:e>
                                              <m:sub>
                                                <m:r>
                                                  <a:rPr lang="en-US" sz="500" b="0" i="1" smtClean="0">
                                                    <a:solidFill>
                                                      <a:srgbClr val="011F5B"/>
                                                    </a:solidFill>
                                                    <a:latin typeface="Cambria Math" charset="0"/>
                                                    <a:ea typeface="Calibri" charset="0"/>
                                                    <a:cs typeface="Calibri" charset="0"/>
                                                  </a:rPr>
                                                  <m:t>𝑖</m:t>
                                                </m:r>
                                              </m:sub>
                                            </m:sSub>
                                          </m:e>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e>
                                    </m:nary>
                                  </m:e>
                                </m:func>
                              </m:oMath>
                            </m:oMathPara>
                          </a14:m>
                          <a:endParaRPr lang="en-US" sz="500" dirty="0">
                            <a:solidFill>
                              <a:srgbClr val="011F5B"/>
                            </a:solidFill>
                            <a:latin typeface="Calibri" charset="0"/>
                            <a:ea typeface="Calibri" charset="0"/>
                            <a:cs typeface="Calibri" charset="0"/>
                          </a:endParaRPr>
                        </a:p>
                      </a:txBody>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Choice>
        <mc:Fallback xmlns="">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75908">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endParaRPr lang="en-US"/>
                        </a:p>
                      </a:txBody>
                      <a:tcPr>
                        <a:blipFill rotWithShape="0">
                          <a:blip r:embed="rId13"/>
                          <a:stretch>
                            <a:fillRect l="-147331" t="-191304" r="-1423" b="-310870"/>
                          </a:stretch>
                        </a:blipFill>
                      </a:tcPr>
                    </a:tc>
                    <a:extLst>
                      <a:ext uri="{0D108BD9-81ED-4DB2-BD59-A6C34878D82A}">
                        <a16:rowId xmlns="" xmlns:a16="http://schemas.microsoft.com/office/drawing/2014/main" val="2348030731"/>
                      </a:ext>
                    </a:extLst>
                  </a:tr>
                  <a:tr h="27590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endParaRPr lang="en-US"/>
                        </a:p>
                      </a:txBody>
                      <a:tcPr>
                        <a:blipFill rotWithShape="0">
                          <a:blip r:embed="rId13"/>
                          <a:stretch>
                            <a:fillRect l="-147331" t="-297778" r="-1423" b="-217778"/>
                          </a:stretch>
                        </a:blipFill>
                      </a:tcPr>
                    </a:tc>
                    <a:extLst>
                      <a:ext uri="{0D108BD9-81ED-4DB2-BD59-A6C34878D82A}">
                        <a16:rowId xmlns="" xmlns:a16="http://schemas.microsoft.com/office/drawing/2014/main" val="575309201"/>
                      </a:ext>
                    </a:extLst>
                  </a:tr>
                  <a:tr h="27590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endParaRPr lang="en-US"/>
                        </a:p>
                      </a:txBody>
                      <a:tcPr>
                        <a:blipFill rotWithShape="0">
                          <a:blip r:embed="rId13"/>
                          <a:stretch>
                            <a:fillRect l="-147331" t="-397778" r="-1423" b="-117778"/>
                          </a:stretch>
                        </a:blipFill>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Fallback>
      </mc:AlternateContent>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13792" y="9553694"/>
            <a:ext cx="1690265" cy="1126843"/>
          </a:xfrm>
          <a:prstGeom prst="rect">
            <a:avLst/>
          </a:prstGeom>
        </p:spPr>
      </p:pic>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2032</TotalTime>
  <Words>1278</Words>
  <Application>Microsoft Macintosh PowerPoint</Application>
  <PresentationFormat>Custom</PresentationFormat>
  <Paragraphs>172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Cambria Math</vt:lpstr>
      <vt:lpstr>Garamond</vt:lpstr>
      <vt:lpstr>Wingdings</vt:lpstr>
      <vt:lpstr>Arial</vt:lpstr>
      <vt:lpstr>Office Theme</vt:lpstr>
      <vt:lpstr>Using Twitter Sentiment Classification to Predict Hourly Changes in XRP Price Braden Fineberg (bfine@seas.upenn.edu) , Matt Oslin (moslin@seas.upenn.edu) , Sam Weintraub (sweint@seas.upenn.edu)  </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Fineberg, Braden M</cp:lastModifiedBy>
  <cp:revision>45</cp:revision>
  <dcterms:created xsi:type="dcterms:W3CDTF">2018-05-02T01:03:15Z</dcterms:created>
  <dcterms:modified xsi:type="dcterms:W3CDTF">2018-05-04T04:34:31Z</dcterms:modified>
</cp:coreProperties>
</file>