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76" d="100"/>
          <a:sy n="76" d="100"/>
        </p:scale>
        <p:origin x="2056"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5/3/18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hyperlink" Target="mailto:bfine@seas.upenn.edu" TargetMode="External"/><Relationship Id="rId3" Type="http://schemas.openxmlformats.org/officeDocument/2006/relationships/hyperlink" Target="mailto:muslin@seas.upenn.edu" TargetMode="External"/><Relationship Id="rId4" Type="http://schemas.openxmlformats.org/officeDocument/2006/relationships/hyperlink" Target="mailto:sweint@seas.upenn.edu"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2"/>
              </a:rPr>
              <a:t>bfine@seas.upenn.edu</a:t>
            </a:r>
            <a:r>
              <a:rPr lang="en-US" sz="2000" dirty="0">
                <a:latin typeface="Garamond" panose="02020404030301010803" pitchFamily="18" charset="0"/>
              </a:rPr>
              <a:t>) , Matt </a:t>
            </a:r>
            <a:r>
              <a:rPr lang="en-US" sz="2000" dirty="0" err="1">
                <a:latin typeface="Garamond" panose="02020404030301010803" pitchFamily="18" charset="0"/>
              </a:rPr>
              <a:t>Oslin</a:t>
            </a:r>
            <a:r>
              <a:rPr lang="en-US" sz="2000" dirty="0">
                <a:latin typeface="Garamond" panose="02020404030301010803" pitchFamily="18" charset="0"/>
              </a:rPr>
              <a:t> (</a:t>
            </a:r>
            <a:r>
              <a:rPr lang="en-US" sz="2000" dirty="0">
                <a:latin typeface="Garamond" panose="02020404030301010803" pitchFamily="18" charset="0"/>
                <a:hlinkClick r:id="rId3"/>
              </a:rPr>
              <a:t>muslin@seas.upenn.edu</a:t>
            </a:r>
            <a:r>
              <a:rPr lang="en-US" sz="2000" dirty="0">
                <a:latin typeface="Garamond" panose="02020404030301010803" pitchFamily="18" charset="0"/>
              </a:rPr>
              <a:t>) , Sam Weintraub (</a:t>
            </a:r>
            <a:r>
              <a:rPr lang="en-US" sz="2000" dirty="0">
                <a:latin typeface="Garamond" panose="02020404030301010803" pitchFamily="18" charset="0"/>
                <a:hlinkClick r:id="rId4"/>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xmlns="" id="{D7B121C7-A408-4DCD-8061-5C978599BC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xmlns="" id="{7D221A5E-A9DE-4268-BCD0-6E8CAA090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xmlns="" id="{A0CDFDE6-452A-4FD0-8498-BE0CEC8B6ACC}"/>
              </a:ext>
            </a:extLst>
          </p:cNvPr>
          <p:cNvSpPr txBox="1"/>
          <p:nvPr/>
        </p:nvSpPr>
        <p:spPr>
          <a:xfrm>
            <a:off x="131031" y="2512349"/>
            <a:ext cx="4357654" cy="3323987"/>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11" name="TextBox 10">
            <a:extLst>
              <a:ext uri="{FF2B5EF4-FFF2-40B4-BE49-F238E27FC236}">
                <a16:creationId xmlns:a16="http://schemas.microsoft.com/office/drawing/2014/main" xmlns=""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a16="http://schemas.microsoft.com/office/drawing/2014/main" xmlns=""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r>
              <a:rPr lang="en-US" sz="1000" dirty="0" smtClean="0">
                <a:solidFill>
                  <a:srgbClr val="011F5B"/>
                </a:solidFill>
              </a:rPr>
              <a:t>..</a:t>
            </a: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Each hour window was classified as the price increasing, decreasing, or remaining neutral based on a threshold of 0.5%.</a:t>
            </a:r>
            <a:endParaRPr lang="en-US" sz="1000" dirty="0">
              <a:solidFill>
                <a:srgbClr val="011F5B"/>
              </a:solidFill>
            </a:endParaRPr>
          </a:p>
        </p:txBody>
      </p:sp>
      <p:sp>
        <p:nvSpPr>
          <p:cNvPr id="14" name="TextBox 13">
            <a:extLst>
              <a:ext uri="{FF2B5EF4-FFF2-40B4-BE49-F238E27FC236}">
                <a16:creationId xmlns:a16="http://schemas.microsoft.com/office/drawing/2014/main" xmlns=""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72250C3B-DB37-480D-BB9C-66854635BA3F}"/>
                  </a:ext>
                </a:extLst>
              </p:cNvPr>
              <p:cNvSpPr txBox="1"/>
              <p:nvPr/>
            </p:nvSpPr>
            <p:spPr>
              <a:xfrm>
                <a:off x="131031" y="9731859"/>
                <a:ext cx="4357654" cy="8339912"/>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dirty="0">
                    <a:solidFill>
                      <a:srgbClr val="011F5B"/>
                    </a:solidFill>
                  </a:rPr>
                  <a:t>Generating Training Data:</a:t>
                </a:r>
              </a:p>
              <a:p>
                <a:r>
                  <a:rPr lang="en-US" sz="1500" dirty="0">
                    <a:solidFill>
                      <a:srgbClr val="011F5B"/>
                    </a:solidFill>
                  </a:rPr>
                  <a:t>After loading the data, URLs and Mentions were regularized using to Regex patterns to ‘_</a:t>
                </a:r>
                <a:r>
                  <a:rPr lang="en-US" sz="1500" dirty="0" err="1">
                    <a:solidFill>
                      <a:srgbClr val="011F5B"/>
                    </a:solidFill>
                  </a:rPr>
                  <a:t>url</a:t>
                </a:r>
                <a:r>
                  <a:rPr lang="en-US" sz="1500" dirty="0">
                    <a:solidFill>
                      <a:srgbClr val="011F5B"/>
                    </a:solidFill>
                  </a:rPr>
                  <a:t>_’ and ‘@’ respectively and hashtags were removed. Using a </a:t>
                </a:r>
                <a:r>
                  <a:rPr lang="en-US" sz="1500" dirty="0" err="1">
                    <a:solidFill>
                      <a:srgbClr val="011F5B"/>
                    </a:solidFill>
                  </a:rPr>
                  <a:t>DictVectorizer</a:t>
                </a:r>
                <a:r>
                  <a:rPr lang="en-US" sz="1500" dirty="0">
                    <a:solidFill>
                      <a:srgbClr val="011F5B"/>
                    </a:solidFill>
                  </a:rPr>
                  <a:t>, the most frequent words were identified and analyzed for links to spam. For example a top word identified was ‘airdrop’ which was associated with tweets like:</a:t>
                </a:r>
              </a:p>
              <a:p>
                <a:endParaRPr lang="en-US" sz="1500" dirty="0">
                  <a:solidFill>
                    <a:srgbClr val="011F5B"/>
                  </a:solidFill>
                </a:endParaRPr>
              </a:p>
              <a:p>
                <a:r>
                  <a:rPr lang="en-US" sz="1500" dirty="0">
                    <a:solidFill>
                      <a:srgbClr val="011F5B"/>
                    </a:solidFill>
                  </a:rPr>
                  <a:t>“</a:t>
                </a:r>
                <a:r>
                  <a:rPr lang="en-US" sz="1500" dirty="0" err="1">
                    <a:solidFill>
                      <a:srgbClr val="011F5B"/>
                    </a:solidFill>
                  </a:rPr>
                  <a:t>stockchain</a:t>
                </a:r>
                <a:r>
                  <a:rPr lang="en-US" sz="1500" dirty="0">
                    <a:solidFill>
                      <a:srgbClr val="011F5B"/>
                    </a:solidFill>
                  </a:rPr>
                  <a:t> (</a:t>
                </a:r>
                <a:r>
                  <a:rPr lang="en-US" sz="1500" dirty="0" err="1">
                    <a:solidFill>
                      <a:srgbClr val="011F5B"/>
                    </a:solidFill>
                  </a:rPr>
                  <a:t>scc</a:t>
                </a:r>
                <a:r>
                  <a:rPr lang="en-US" sz="1500" dirty="0">
                    <a:solidFill>
                      <a:srgbClr val="011F5B"/>
                    </a:solidFill>
                  </a:rPr>
                  <a:t>) final airdrop 500 </a:t>
                </a:r>
                <a:r>
                  <a:rPr lang="en-US" sz="1500" dirty="0" err="1">
                    <a:solidFill>
                      <a:srgbClr val="011F5B"/>
                    </a:solidFill>
                  </a:rPr>
                  <a:t>scc</a:t>
                </a:r>
                <a:r>
                  <a:rPr lang="en-US" sz="1500" dirty="0">
                    <a:solidFill>
                      <a:srgbClr val="011F5B"/>
                    </a:solidFill>
                  </a:rPr>
                  <a:t> bonus don’t miss! #airdrop #</a:t>
                </a:r>
                <a:r>
                  <a:rPr lang="en-US" sz="1500" dirty="0" err="1">
                    <a:solidFill>
                      <a:srgbClr val="011F5B"/>
                    </a:solidFill>
                  </a:rPr>
                  <a:t>btc</a:t>
                </a:r>
                <a:r>
                  <a:rPr lang="en-US" sz="1500" dirty="0">
                    <a:solidFill>
                      <a:srgbClr val="011F5B"/>
                    </a:solidFill>
                  </a:rPr>
                  <a:t> #neo #eth #</a:t>
                </a:r>
                <a:r>
                  <a:rPr lang="en-US" sz="1500" dirty="0" err="1">
                    <a:solidFill>
                      <a:srgbClr val="011F5B"/>
                    </a:solidFill>
                  </a:rPr>
                  <a:t>freetoken</a:t>
                </a:r>
                <a:r>
                  <a:rPr lang="en-US" sz="1500" dirty="0">
                    <a:solidFill>
                      <a:srgbClr val="011F5B"/>
                    </a:solidFill>
                  </a:rPr>
                  <a:t> #crypto #</a:t>
                </a:r>
                <a:r>
                  <a:rPr lang="en-US" sz="1500" dirty="0" err="1">
                    <a:solidFill>
                      <a:srgbClr val="011F5B"/>
                    </a:solidFill>
                  </a:rPr>
                  <a:t>xrp</a:t>
                </a:r>
                <a:r>
                  <a:rPr lang="en-US" sz="1500" dirty="0">
                    <a:solidFill>
                      <a:srgbClr val="011F5B"/>
                    </a:solidFill>
                  </a:rPr>
                  <a:t> #blockchain #ripple #</a:t>
                </a:r>
                <a:r>
                  <a:rPr lang="en-US" sz="1500" dirty="0" err="1">
                    <a:solidFill>
                      <a:srgbClr val="011F5B"/>
                    </a:solidFill>
                  </a:rPr>
                  <a:t>trx</a:t>
                </a:r>
                <a:r>
                  <a:rPr lang="en-US" sz="1500" dirty="0">
                    <a:solidFill>
                      <a:srgbClr val="011F5B"/>
                    </a:solidFill>
                  </a:rPr>
                  <a:t>”</a:t>
                </a:r>
              </a:p>
              <a:p>
                <a:endParaRPr lang="en-US" sz="1500" dirty="0">
                  <a:solidFill>
                    <a:srgbClr val="011F5B"/>
                  </a:solidFill>
                </a:endParaRPr>
              </a:p>
              <a:p>
                <a:r>
                  <a:rPr lang="en-US" sz="1500" dirty="0">
                    <a:solidFill>
                      <a:srgbClr val="011F5B"/>
                    </a:solidFill>
                  </a:rPr>
                  <a:t>From this analysis we labeled any tweet containing:</a:t>
                </a: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r>
                  <a:rPr lang="en-US" sz="1500" dirty="0">
                    <a:solidFill>
                      <a:srgbClr val="011F5B"/>
                    </a:solidFill>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500" i="1" smtClean="0">
                              <a:solidFill>
                                <a:srgbClr val="011F5B"/>
                              </a:solidFill>
                              <a:latin typeface="Cambria Math" charset="0"/>
                            </a:rPr>
                          </m:ctrlPr>
                        </m:accPr>
                        <m:e>
                          <m:r>
                            <a:rPr lang="en-US" sz="1500" b="0" i="1" smtClean="0">
                              <a:solidFill>
                                <a:srgbClr val="011F5B"/>
                              </a:solidFill>
                              <a:latin typeface="Cambria Math" panose="02040503050406030204" pitchFamily="18" charset="0"/>
                            </a:rPr>
                            <m:t>𝑦</m:t>
                          </m:r>
                        </m:e>
                      </m:acc>
                      <m:r>
                        <a:rPr lang="en-US" sz="1500" b="0" i="1" smtClean="0">
                          <a:solidFill>
                            <a:srgbClr val="011F5B"/>
                          </a:solidFill>
                          <a:latin typeface="Cambria Math" panose="02040503050406030204" pitchFamily="18" charset="0"/>
                        </a:rPr>
                        <m:t>=</m:t>
                      </m:r>
                      <m:func>
                        <m:funcPr>
                          <m:ctrlPr>
                            <a:rPr lang="en-US" sz="1500" b="0" i="1" smtClean="0">
                              <a:solidFill>
                                <a:srgbClr val="011F5B"/>
                              </a:solidFill>
                              <a:latin typeface="Cambria Math" charset="0"/>
                            </a:rPr>
                          </m:ctrlPr>
                        </m:funcPr>
                        <m:fName>
                          <m:limLow>
                            <m:limLowPr>
                              <m:ctrlPr>
                                <a:rPr lang="en-US" sz="1500" b="0" i="1" smtClean="0">
                                  <a:solidFill>
                                    <a:srgbClr val="011F5B"/>
                                  </a:solidFill>
                                  <a:latin typeface="Cambria Math" charset="0"/>
                                </a:rPr>
                              </m:ctrlPr>
                            </m:limLowPr>
                            <m:e>
                              <m:r>
                                <m:rPr>
                                  <m:sty m:val="p"/>
                                </m:rPr>
                                <a:rPr lang="en-US" sz="1500" b="0" i="0" smtClean="0">
                                  <a:solidFill>
                                    <a:srgbClr val="011F5B"/>
                                  </a:solidFill>
                                  <a:latin typeface="Cambria Math" panose="02040503050406030204" pitchFamily="18" charset="0"/>
                                </a:rPr>
                                <m:t>max</m:t>
                              </m:r>
                            </m:e>
                            <m:lim>
                              <m:r>
                                <a:rPr lang="en-US" sz="1500" b="0" i="1" smtClean="0">
                                  <a:solidFill>
                                    <a:srgbClr val="011F5B"/>
                                  </a:solidFill>
                                  <a:latin typeface="Cambria Math" panose="02040503050406030204" pitchFamily="18" charset="0"/>
                                </a:rPr>
                                <m:t>𝑘</m:t>
                              </m:r>
                              <m:r>
                                <a:rPr lang="en-US" sz="1500" b="0" i="1" smtClean="0">
                                  <a:solidFill>
                                    <a:srgbClr val="011F5B"/>
                                  </a:solidFill>
                                  <a:latin typeface="Cambria Math" panose="02040503050406030204" pitchFamily="18" charset="0"/>
                                </a:rPr>
                                <m:t> ∈0,1</m:t>
                              </m:r>
                            </m:lim>
                          </m:limLow>
                        </m:fName>
                        <m:e>
                          <m:r>
                            <a:rPr lang="en-US" sz="1500" b="0" i="1" smtClean="0">
                              <a:solidFill>
                                <a:srgbClr val="011F5B"/>
                              </a:solidFill>
                              <a:latin typeface="Cambria Math" panose="02040503050406030204" pitchFamily="18" charset="0"/>
                            </a:rPr>
                            <m:t>𝑝</m:t>
                          </m:r>
                          <m:d>
                            <m:dPr>
                              <m:ctrlPr>
                                <a:rPr lang="en-US" sz="1500" b="0" i="1" smtClean="0">
                                  <a:solidFill>
                                    <a:srgbClr val="011F5B"/>
                                  </a:solidFill>
                                  <a:latin typeface="Cambria Math" charset="0"/>
                                </a:rPr>
                              </m:ctrlPr>
                            </m:dPr>
                            <m:e>
                              <m:sSub>
                                <m:sSubPr>
                                  <m:ctrlPr>
                                    <a:rPr lang="en-US" sz="1500" b="0" i="1" smtClean="0">
                                      <a:solidFill>
                                        <a:srgbClr val="011F5B"/>
                                      </a:solidFill>
                                      <a:latin typeface="Cambria Math" charset="0"/>
                                    </a:rPr>
                                  </m:ctrlPr>
                                </m:sSubPr>
                                <m:e>
                                  <m:r>
                                    <a:rPr lang="en-US" sz="1500" b="0" i="1" smtClean="0">
                                      <a:solidFill>
                                        <a:srgbClr val="011F5B"/>
                                      </a:solidFill>
                                      <a:latin typeface="Cambria Math" panose="02040503050406030204" pitchFamily="18" charset="0"/>
                                    </a:rPr>
                                    <m:t>𝑦</m:t>
                                  </m:r>
                                </m:e>
                                <m:sub>
                                  <m:r>
                                    <a:rPr lang="en-US" sz="1500" b="0" i="1" smtClean="0">
                                      <a:solidFill>
                                        <a:srgbClr val="011F5B"/>
                                      </a:solidFill>
                                      <a:latin typeface="Cambria Math" panose="02040503050406030204" pitchFamily="18" charset="0"/>
                                    </a:rPr>
                                    <m:t>𝑘</m:t>
                                  </m:r>
                                </m:sub>
                              </m:sSub>
                            </m:e>
                          </m:d>
                          <m:nary>
                            <m:naryPr>
                              <m:chr m:val="∏"/>
                              <m:ctrlPr>
                                <a:rPr lang="en-US" sz="1500" b="0" i="1" smtClean="0">
                                  <a:solidFill>
                                    <a:srgbClr val="011F5B"/>
                                  </a:solidFill>
                                  <a:latin typeface="Cambria Math" charset="0"/>
                                </a:rPr>
                              </m:ctrlPr>
                            </m:naryPr>
                            <m:sub>
                              <m:r>
                                <m:rPr>
                                  <m:brk m:alnAt="23"/>
                                </m:rPr>
                                <a:rPr lang="en-US" sz="1500" b="0" i="1" smtClean="0">
                                  <a:solidFill>
                                    <a:srgbClr val="011F5B"/>
                                  </a:solidFill>
                                  <a:latin typeface="Cambria Math" panose="02040503050406030204" pitchFamily="18" charset="0"/>
                                </a:rPr>
                                <m:t>𝑖</m:t>
                              </m:r>
                              <m:r>
                                <a:rPr lang="en-US" sz="1500" b="0" i="1" smtClean="0">
                                  <a:solidFill>
                                    <a:srgbClr val="011F5B"/>
                                  </a:solidFill>
                                  <a:latin typeface="Cambria Math" panose="02040503050406030204" pitchFamily="18" charset="0"/>
                                </a:rPr>
                                <m:t>=1</m:t>
                              </m:r>
                            </m:sub>
                            <m:sup>
                              <m:r>
                                <a:rPr lang="en-US" sz="1500" b="0" i="1" smtClean="0">
                                  <a:solidFill>
                                    <a:srgbClr val="011F5B"/>
                                  </a:solidFill>
                                  <a:latin typeface="Cambria Math" panose="02040503050406030204" pitchFamily="18" charset="0"/>
                                </a:rPr>
                                <m:t>𝑛</m:t>
                              </m:r>
                            </m:sup>
                            <m:e>
                              <m:r>
                                <a:rPr lang="en-US" sz="1500" b="0" i="1" smtClean="0">
                                  <a:solidFill>
                                    <a:srgbClr val="011F5B"/>
                                  </a:solidFill>
                                  <a:latin typeface="Cambria Math" panose="02040503050406030204" pitchFamily="18" charset="0"/>
                                </a:rPr>
                                <m:t>𝑝</m:t>
                              </m:r>
                              <m:d>
                                <m:dPr>
                                  <m:ctrlPr>
                                    <a:rPr lang="en-US" sz="1500" b="0" i="1" smtClean="0">
                                      <a:solidFill>
                                        <a:srgbClr val="011F5B"/>
                                      </a:solidFill>
                                      <a:latin typeface="Cambria Math" charset="0"/>
                                    </a:rPr>
                                  </m:ctrlPr>
                                </m:dPr>
                                <m:e>
                                  <m:sSub>
                                    <m:sSubPr>
                                      <m:ctrlPr>
                                        <a:rPr lang="en-US" sz="1500" b="0" i="1" smtClean="0">
                                          <a:solidFill>
                                            <a:srgbClr val="011F5B"/>
                                          </a:solidFill>
                                          <a:latin typeface="Cambria Math" charset="0"/>
                                        </a:rPr>
                                      </m:ctrlPr>
                                    </m:sSubPr>
                                    <m:e>
                                      <m:r>
                                        <a:rPr lang="en-US" sz="1500" b="0" i="1" smtClean="0">
                                          <a:solidFill>
                                            <a:srgbClr val="011F5B"/>
                                          </a:solidFill>
                                          <a:latin typeface="Cambria Math" panose="02040503050406030204" pitchFamily="18" charset="0"/>
                                        </a:rPr>
                                        <m:t>𝑥</m:t>
                                      </m:r>
                                    </m:e>
                                    <m:sub>
                                      <m:r>
                                        <a:rPr lang="en-US" sz="1500" b="0" i="1" smtClean="0">
                                          <a:solidFill>
                                            <a:srgbClr val="011F5B"/>
                                          </a:solidFill>
                                          <a:latin typeface="Cambria Math" panose="02040503050406030204" pitchFamily="18" charset="0"/>
                                        </a:rPr>
                                        <m:t>𝑖</m:t>
                                      </m:r>
                                    </m:sub>
                                  </m:sSub>
                                </m:e>
                                <m:e>
                                  <m:sSub>
                                    <m:sSubPr>
                                      <m:ctrlPr>
                                        <a:rPr lang="en-US" sz="1500" b="0" i="1" smtClean="0">
                                          <a:solidFill>
                                            <a:srgbClr val="011F5B"/>
                                          </a:solidFill>
                                          <a:latin typeface="Cambria Math" charset="0"/>
                                        </a:rPr>
                                      </m:ctrlPr>
                                    </m:sSubPr>
                                    <m:e>
                                      <m:r>
                                        <a:rPr lang="en-US" sz="1500" b="0" i="1" smtClean="0">
                                          <a:solidFill>
                                            <a:srgbClr val="011F5B"/>
                                          </a:solidFill>
                                          <a:latin typeface="Cambria Math" panose="02040503050406030204" pitchFamily="18" charset="0"/>
                                        </a:rPr>
                                        <m:t>𝑦</m:t>
                                      </m:r>
                                    </m:e>
                                    <m:sub>
                                      <m:r>
                                        <a:rPr lang="en-US" sz="1500" b="0" i="1" smtClean="0">
                                          <a:solidFill>
                                            <a:srgbClr val="011F5B"/>
                                          </a:solidFill>
                                          <a:latin typeface="Cambria Math" panose="02040503050406030204" pitchFamily="18" charset="0"/>
                                        </a:rPr>
                                        <m:t>𝑘</m:t>
                                      </m:r>
                                    </m:sub>
                                  </m:sSub>
                                </m:e>
                              </m:d>
                            </m:e>
                          </m:nary>
                        </m:e>
                      </m:func>
                    </m:oMath>
                  </m:oMathPara>
                </a14:m>
                <a:endParaRPr lang="en-US" sz="1500" dirty="0">
                  <a:solidFill>
                    <a:srgbClr val="011F5B"/>
                  </a:solidFill>
                </a:endParaRPr>
              </a:p>
              <a:p>
                <a:r>
                  <a:rPr lang="en-US" sz="1500" dirty="0">
                    <a:solidFill>
                      <a:srgbClr val="011F5B"/>
                    </a:solidFill>
                  </a:rPr>
                  <a:t>We only used data from our Top30 sources as positive examples and spam as negative. We held out 20% of the group for testing and were able to achieve 99.5% training accuracy and 98.4% testing accuracy. </a:t>
                </a:r>
              </a:p>
              <a:p>
                <a:endParaRPr lang="en-US" sz="1500" dirty="0">
                  <a:solidFill>
                    <a:srgbClr val="011F5B"/>
                  </a:solidFill>
                </a:endParaRPr>
              </a:p>
              <a:p>
                <a:r>
                  <a:rPr lang="en-US" sz="1500" dirty="0">
                    <a:solidFill>
                      <a:srgbClr val="011F5B"/>
                    </a:solidFill>
                  </a:rPr>
                  <a:t>Once the model was trained, we applied it to the general set of 80k tweets and increased the threshold </a:t>
                </a:r>
              </a:p>
            </p:txBody>
          </p:sp>
        </mc:Choice>
        <mc:Fallback xmlns="">
          <p:sp>
            <p:nvSpPr>
              <p:cNvPr id="15" name="TextBox 14">
                <a:extLst>
                  <a:ext uri="{FF2B5EF4-FFF2-40B4-BE49-F238E27FC236}">
                    <a16:creationId xmlns:a16="http://schemas.microsoft.com/office/drawing/2014/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8339912"/>
              </a:xfrm>
              <a:prstGeom prst="rect">
                <a:avLst/>
              </a:prstGeom>
              <a:blipFill>
                <a:blip r:embed="rId6"/>
                <a:stretch>
                  <a:fillRect l="-418" r="-976"/>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xmlns=""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a16="http://schemas.microsoft.com/office/drawing/2014/main" xmlns="" id="{4551F3FF-1DC6-4312-B013-B3DAF7C19194}"/>
              </a:ext>
            </a:extLst>
          </p:cNvPr>
          <p:cNvSpPr txBox="1"/>
          <p:nvPr/>
        </p:nvSpPr>
        <p:spPr>
          <a:xfrm>
            <a:off x="4679173" y="10407698"/>
            <a:ext cx="4357654" cy="4401205"/>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a:t>
            </a:r>
            <a:r>
              <a:rPr lang="en-US" sz="1000" dirty="0" smtClean="0">
                <a:solidFill>
                  <a:srgbClr val="011F5B"/>
                </a:solidFill>
              </a:rPr>
              <a:t>in price response to twitter activity.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a16="http://schemas.microsoft.com/office/drawing/2014/main" xmlns="" id="{0F3F0241-CF38-4C35-8814-BD73D9A52062}"/>
              </a:ext>
            </a:extLst>
          </p:cNvPr>
          <p:cNvSpPr txBox="1"/>
          <p:nvPr/>
        </p:nvSpPr>
        <p:spPr>
          <a:xfrm>
            <a:off x="4679173" y="10407698"/>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a16="http://schemas.microsoft.com/office/drawing/2014/main" xmlns="" id="{B73F7368-9A80-4A04-9F8A-85E03885548E}"/>
              </a:ext>
            </a:extLst>
          </p:cNvPr>
          <p:cNvSpPr txBox="1"/>
          <p:nvPr/>
        </p:nvSpPr>
        <p:spPr>
          <a:xfrm>
            <a:off x="9203502" y="2512349"/>
            <a:ext cx="4357654" cy="4247317"/>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1" name="TextBox 20">
            <a:extLst>
              <a:ext uri="{FF2B5EF4-FFF2-40B4-BE49-F238E27FC236}">
                <a16:creationId xmlns:a16="http://schemas.microsoft.com/office/drawing/2014/main" xmlns=""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73D5816F-EF48-4F3C-8E5A-54FFD05B92D6}"/>
                  </a:ext>
                </a:extLst>
              </p:cNvPr>
              <p:cNvSpPr txBox="1"/>
              <p:nvPr/>
            </p:nvSpPr>
            <p:spPr>
              <a:xfrm>
                <a:off x="9203502" y="6924034"/>
                <a:ext cx="4357654" cy="7940635"/>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b="1" dirty="0">
                    <a:solidFill>
                      <a:srgbClr val="011F5B"/>
                    </a:solidFill>
                  </a:rPr>
                  <a:t>Spam Filter Improvements</a:t>
                </a:r>
                <a:r>
                  <a:rPr lang="en-US" sz="1500" dirty="0">
                    <a:solidFill>
                      <a:srgbClr val="011F5B"/>
                    </a:solidFill>
                  </a:rPr>
                  <a:t>: </a:t>
                </a:r>
              </a:p>
              <a:p>
                <a:r>
                  <a:rPr lang="en-US" sz="15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charset="0"/>
                            </a:rPr>
                          </m:ctrlPr>
                        </m:dPr>
                        <m:e>
                          <m:r>
                            <a:rPr lang="en-US" sz="1500" b="0" i="1" smtClean="0">
                              <a:solidFill>
                                <a:srgbClr val="011F5B"/>
                              </a:solidFill>
                              <a:latin typeface="Cambria Math" panose="02040503050406030204" pitchFamily="18" charset="0"/>
                            </a:rPr>
                            <m:t>𝐴</m:t>
                          </m:r>
                          <m:r>
                            <a:rPr lang="en-US" sz="1500" b="0" i="1" smtClean="0">
                              <a:solidFill>
                                <a:srgbClr val="011F5B"/>
                              </a:solidFill>
                              <a:latin typeface="Cambria Math" panose="02040503050406030204" pitchFamily="18" charset="0"/>
                              <a:ea typeface="Cambria Math" panose="02040503050406030204" pitchFamily="18" charset="0"/>
                            </a:rPr>
                            <m:t>∩</m:t>
                          </m:r>
                          <m:r>
                            <a:rPr lang="en-US" sz="1500" b="0" i="1" smtClean="0">
                              <a:solidFill>
                                <a:srgbClr val="011F5B"/>
                              </a:solidFill>
                              <a:latin typeface="Cambria Math" panose="02040503050406030204" pitchFamily="18" charset="0"/>
                              <a:ea typeface="Cambria Math" panose="02040503050406030204" pitchFamily="18" charset="0"/>
                            </a:rPr>
                            <m:t>𝐵</m:t>
                          </m:r>
                        </m:e>
                        <m:e>
                          <m:r>
                            <a:rPr lang="en-US" sz="1500" b="0" i="1" smtClean="0">
                              <a:solidFill>
                                <a:srgbClr val="011F5B"/>
                              </a:solidFill>
                              <a:latin typeface="Cambria Math" panose="02040503050406030204" pitchFamily="18" charset="0"/>
                            </a:rPr>
                            <m:t>𝑌</m:t>
                          </m:r>
                        </m:e>
                      </m:d>
                      <m:r>
                        <a:rPr lang="en-US" sz="1500" b="0" i="1" smtClean="0">
                          <a:solidFill>
                            <a:srgbClr val="011F5B"/>
                          </a:solidFill>
                          <a:latin typeface="Cambria Math" panose="02040503050406030204" pitchFamily="18" charset="0"/>
                        </a:rPr>
                        <m:t>=</m:t>
                      </m:r>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charset="0"/>
                            </a:rPr>
                          </m:ctrlPr>
                        </m:dPr>
                        <m:e>
                          <m:r>
                            <a:rPr lang="en-US" sz="1500" b="0" i="1" smtClean="0">
                              <a:solidFill>
                                <a:srgbClr val="011F5B"/>
                              </a:solidFill>
                              <a:latin typeface="Cambria Math" panose="02040503050406030204" pitchFamily="18" charset="0"/>
                            </a:rPr>
                            <m:t>𝐴</m:t>
                          </m:r>
                        </m:e>
                        <m:e>
                          <m:r>
                            <a:rPr lang="en-US" sz="1500" b="0" i="1" smtClean="0">
                              <a:solidFill>
                                <a:srgbClr val="011F5B"/>
                              </a:solidFill>
                              <a:latin typeface="Cambria Math" panose="02040503050406030204" pitchFamily="18" charset="0"/>
                            </a:rPr>
                            <m:t>𝑌</m:t>
                          </m:r>
                        </m:e>
                      </m:d>
                      <m:r>
                        <a:rPr lang="en-US" sz="1500" b="0" i="1" smtClean="0">
                          <a:solidFill>
                            <a:srgbClr val="011F5B"/>
                          </a:solidFill>
                          <a:latin typeface="Cambria Math" panose="02040503050406030204" pitchFamily="18" charset="0"/>
                        </a:rPr>
                        <m:t>∗</m:t>
                      </m:r>
                      <m:r>
                        <a:rPr lang="en-US" sz="1500" b="0" i="1" smtClean="0">
                          <a:solidFill>
                            <a:srgbClr val="011F5B"/>
                          </a:solidFill>
                          <a:latin typeface="Cambria Math" panose="02040503050406030204" pitchFamily="18" charset="0"/>
                        </a:rPr>
                        <m:t>𝑃</m:t>
                      </m:r>
                      <m:d>
                        <m:dPr>
                          <m:ctrlPr>
                            <a:rPr lang="en-US" sz="1500" b="0" i="1" smtClean="0">
                              <a:solidFill>
                                <a:srgbClr val="011F5B"/>
                              </a:solidFill>
                              <a:latin typeface="Cambria Math" charset="0"/>
                            </a:rPr>
                          </m:ctrlPr>
                        </m:dPr>
                        <m:e>
                          <m:r>
                            <a:rPr lang="en-US" sz="1500" b="0" i="1" smtClean="0">
                              <a:solidFill>
                                <a:srgbClr val="011F5B"/>
                              </a:solidFill>
                              <a:latin typeface="Cambria Math" panose="02040503050406030204" pitchFamily="18" charset="0"/>
                            </a:rPr>
                            <m:t>𝐵</m:t>
                          </m:r>
                        </m:e>
                        <m:e>
                          <m:r>
                            <a:rPr lang="en-US" sz="1500" b="0" i="1" smtClean="0">
                              <a:solidFill>
                                <a:srgbClr val="011F5B"/>
                              </a:solidFill>
                              <a:latin typeface="Cambria Math" panose="02040503050406030204" pitchFamily="18" charset="0"/>
                            </a:rPr>
                            <m:t>𝑌</m:t>
                          </m:r>
                        </m:e>
                      </m:d>
                    </m:oMath>
                  </m:oMathPara>
                </a14:m>
                <a:endParaRPr lang="en-US" sz="1500" dirty="0">
                  <a:solidFill>
                    <a:srgbClr val="011F5B"/>
                  </a:solidFill>
                </a:endParaRPr>
              </a:p>
              <a:p>
                <a:r>
                  <a:rPr lang="en-US" sz="15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500" dirty="0">
                  <a:solidFill>
                    <a:srgbClr val="011F5B"/>
                  </a:solidFill>
                </a:endParaRPr>
              </a:p>
              <a:p>
                <a:r>
                  <a:rPr lang="en-US" sz="1500" dirty="0">
                    <a:solidFill>
                      <a:srgbClr val="011F5B"/>
                    </a:solidFill>
                  </a:rPr>
                  <a:t>Another method to supplement the Spam filter is to evaluate the properties of each user that tweets come from. Studies have shown </a:t>
                </a:r>
                <a:r>
                  <a:rPr lang="en-US" sz="1500" dirty="0">
                    <a:solidFill>
                      <a:srgbClr val="FF0000"/>
                    </a:solidFill>
                  </a:rPr>
                  <a:t>(Cite) </a:t>
                </a:r>
                <a:r>
                  <a:rPr lang="en-US" sz="1500" dirty="0">
                    <a:solidFill>
                      <a:srgbClr val="011F5B"/>
                    </a:solidFill>
                  </a:rPr>
                  <a:t>that lexical diversity is a good indicator to distinguish bots from humans. This approach requires collecting all of the tweets for a given user and then associating a LD score with their </a:t>
                </a:r>
                <a:r>
                  <a:rPr lang="en-US" sz="1500" dirty="0" err="1">
                    <a:solidFill>
                      <a:srgbClr val="011F5B"/>
                    </a:solidFill>
                  </a:rPr>
                  <a:t>user_id</a:t>
                </a:r>
                <a:r>
                  <a:rPr lang="en-US" sz="1500" dirty="0">
                    <a:solidFill>
                      <a:srgbClr val="011F5B"/>
                    </a:solidFill>
                  </a:rPr>
                  <a:t>. We could not implement this because we did not have enough tweets to limit to only repeat tweeters. In the future we would like to implement this. </a:t>
                </a:r>
              </a:p>
              <a:p>
                <a:endParaRPr lang="en-US" sz="1500" dirty="0">
                  <a:solidFill>
                    <a:srgbClr val="011F5B"/>
                  </a:solidFill>
                </a:endParaRPr>
              </a:p>
              <a:p>
                <a:r>
                  <a:rPr lang="en-US" sz="1500" b="1" dirty="0">
                    <a:solidFill>
                      <a:srgbClr val="011F5B"/>
                    </a:solidFill>
                  </a:rPr>
                  <a:t>Sentiment Analysis:</a:t>
                </a:r>
                <a:endParaRPr lang="en-US" sz="1500" dirty="0">
                  <a:solidFill>
                    <a:srgbClr val="011F5B"/>
                  </a:solidFill>
                </a:endParaRPr>
              </a:p>
              <a:p>
                <a:r>
                  <a:rPr lang="en-US" sz="1500" dirty="0">
                    <a:solidFill>
                      <a:srgbClr val="011F5B"/>
                    </a:solidFill>
                  </a:rPr>
                  <a:t>Finance dictionary</a:t>
                </a:r>
              </a:p>
              <a:p>
                <a:endParaRPr lang="en-US" sz="1500" dirty="0">
                  <a:solidFill>
                    <a:srgbClr val="011F5B"/>
                  </a:solidFill>
                </a:endParaRPr>
              </a:p>
              <a:p>
                <a:endParaRPr lang="en-US" sz="1500" dirty="0">
                  <a:solidFill>
                    <a:srgbClr val="011F5B"/>
                  </a:solidFill>
                </a:endParaRPr>
              </a:p>
            </p:txBody>
          </p:sp>
        </mc:Choice>
        <mc:Fallback xmlns="">
          <p:sp>
            <p:nvSpPr>
              <p:cNvPr id="22" name="TextBox 21">
                <a:extLst>
                  <a:ext uri="{FF2B5EF4-FFF2-40B4-BE49-F238E27FC236}">
                    <a16:creationId xmlns:a16="http://schemas.microsoft.com/office/drawing/2014/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7940635"/>
              </a:xfrm>
              <a:prstGeom prst="rect">
                <a:avLst/>
              </a:prstGeom>
              <a:blipFill>
                <a:blip r:embed="rId7"/>
                <a:stretch>
                  <a:fillRect l="-418" r="-1255"/>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xmlns=""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494731806"/>
              </p:ext>
            </p:extLst>
          </p:nvPr>
        </p:nvGraphicFramePr>
        <p:xfrm>
          <a:off x="197478" y="13532042"/>
          <a:ext cx="4224759" cy="1280160"/>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xmlns="" val="3247188750"/>
                    </a:ext>
                  </a:extLst>
                </a:gridCol>
                <a:gridCol w="1408253">
                  <a:extLst>
                    <a:ext uri="{9D8B030D-6E8A-4147-A177-3AD203B41FA5}">
                      <a16:colId xmlns:a16="http://schemas.microsoft.com/office/drawing/2014/main" xmlns="" val="1214523097"/>
                    </a:ext>
                  </a:extLst>
                </a:gridCol>
                <a:gridCol w="1408253">
                  <a:extLst>
                    <a:ext uri="{9D8B030D-6E8A-4147-A177-3AD203B41FA5}">
                      <a16:colId xmlns:a16="http://schemas.microsoft.com/office/drawing/2014/main" xmlns="" val="3255143547"/>
                    </a:ext>
                  </a:extLst>
                </a:gridCol>
              </a:tblGrid>
              <a:tr h="265518">
                <a:tc gridSpan="3">
                  <a:txBody>
                    <a:bodyPr/>
                    <a:lstStyle/>
                    <a:p>
                      <a:pPr algn="ctr"/>
                      <a:r>
                        <a:rPr lang="en-US" sz="15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426857068"/>
                  </a:ext>
                </a:extLst>
              </a:tr>
              <a:tr h="265518">
                <a:tc>
                  <a:txBody>
                    <a:bodyPr/>
                    <a:lstStyle/>
                    <a:p>
                      <a:r>
                        <a:rPr lang="en-US" sz="1500" dirty="0"/>
                        <a:t>ICO</a:t>
                      </a:r>
                    </a:p>
                  </a:txBody>
                  <a:tcPr/>
                </a:tc>
                <a:tc>
                  <a:txBody>
                    <a:bodyPr/>
                    <a:lstStyle/>
                    <a:p>
                      <a:r>
                        <a:rPr lang="en-US" sz="1500" dirty="0" err="1"/>
                        <a:t>Freetoken</a:t>
                      </a:r>
                      <a:endParaRPr lang="en-US" sz="1500" dirty="0"/>
                    </a:p>
                  </a:txBody>
                  <a:tcPr/>
                </a:tc>
                <a:tc>
                  <a:txBody>
                    <a:bodyPr/>
                    <a:lstStyle/>
                    <a:p>
                      <a:r>
                        <a:rPr lang="en-US" sz="1500" dirty="0"/>
                        <a:t>Token</a:t>
                      </a:r>
                    </a:p>
                  </a:txBody>
                  <a:tcPr/>
                </a:tc>
                <a:extLst>
                  <a:ext uri="{0D108BD9-81ED-4DB2-BD59-A6C34878D82A}">
                    <a16:rowId xmlns:a16="http://schemas.microsoft.com/office/drawing/2014/main" xmlns="" val="4254030744"/>
                  </a:ext>
                </a:extLst>
              </a:tr>
              <a:tr h="320040">
                <a:tc>
                  <a:txBody>
                    <a:bodyPr/>
                    <a:lstStyle/>
                    <a:p>
                      <a:r>
                        <a:rPr lang="en-US" sz="1500" dirty="0"/>
                        <a:t>Airdrop</a:t>
                      </a:r>
                    </a:p>
                  </a:txBody>
                  <a:tcPr/>
                </a:tc>
                <a:tc>
                  <a:txBody>
                    <a:bodyPr/>
                    <a:lstStyle/>
                    <a:p>
                      <a:r>
                        <a:rPr lang="en-US" sz="1500" dirty="0" err="1"/>
                        <a:t>Bigpumpgroup</a:t>
                      </a:r>
                      <a:endParaRPr lang="en-US" sz="1500" dirty="0"/>
                    </a:p>
                  </a:txBody>
                  <a:tcPr/>
                </a:tc>
                <a:tc>
                  <a:txBody>
                    <a:bodyPr/>
                    <a:lstStyle/>
                    <a:p>
                      <a:r>
                        <a:rPr lang="en-US" sz="1500" dirty="0"/>
                        <a:t>Current Price</a:t>
                      </a:r>
                    </a:p>
                  </a:txBody>
                  <a:tcPr/>
                </a:tc>
                <a:extLst>
                  <a:ext uri="{0D108BD9-81ED-4DB2-BD59-A6C34878D82A}">
                    <a16:rowId xmlns:a16="http://schemas.microsoft.com/office/drawing/2014/main" xmlns="" val="2348030731"/>
                  </a:ext>
                </a:extLst>
              </a:tr>
              <a:tr h="265518">
                <a:tc>
                  <a:txBody>
                    <a:bodyPr/>
                    <a:lstStyle/>
                    <a:p>
                      <a:r>
                        <a:rPr lang="en-US" sz="1500" dirty="0"/>
                        <a:t>Free</a:t>
                      </a:r>
                    </a:p>
                  </a:txBody>
                  <a:tcPr/>
                </a:tc>
                <a:tc>
                  <a:txBody>
                    <a:bodyPr/>
                    <a:lstStyle/>
                    <a:p>
                      <a:r>
                        <a:rPr lang="en-US" sz="1500" dirty="0" err="1"/>
                        <a:t>Cryptobot</a:t>
                      </a:r>
                      <a:endParaRPr lang="en-US" sz="1500" dirty="0"/>
                    </a:p>
                  </a:txBody>
                  <a:tcPr/>
                </a:tc>
                <a:tc>
                  <a:txBody>
                    <a:bodyPr/>
                    <a:lstStyle/>
                    <a:p>
                      <a:r>
                        <a:rPr lang="en-US" sz="1500" dirty="0" err="1"/>
                        <a:t>XRPticker</a:t>
                      </a:r>
                      <a:endParaRPr lang="en-US" sz="1500" dirty="0"/>
                    </a:p>
                  </a:txBody>
                  <a:tcPr/>
                </a:tc>
                <a:extLst>
                  <a:ext uri="{0D108BD9-81ED-4DB2-BD59-A6C34878D82A}">
                    <a16:rowId xmlns:a16="http://schemas.microsoft.com/office/drawing/2014/main" xmlns="" val="575309201"/>
                  </a:ext>
                </a:extLst>
              </a:tr>
            </a:tbl>
          </a:graphicData>
        </a:graphic>
      </p:graphicFrame>
      <p:sp>
        <p:nvSpPr>
          <p:cNvPr id="24" name="TextBox 23">
            <a:extLst>
              <a:ext uri="{FF2B5EF4-FFF2-40B4-BE49-F238E27FC236}">
                <a16:creationId xmlns:a16="http://schemas.microsoft.com/office/drawing/2014/main" xmlns="" id="{62DC0978-E43A-42A4-91D0-99AEBA62C446}"/>
              </a:ext>
            </a:extLst>
          </p:cNvPr>
          <p:cNvSpPr txBox="1"/>
          <p:nvPr/>
        </p:nvSpPr>
        <p:spPr>
          <a:xfrm>
            <a:off x="4679173" y="2512349"/>
            <a:ext cx="4357654" cy="355481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5" name="TextBox 24">
            <a:extLst>
              <a:ext uri="{FF2B5EF4-FFF2-40B4-BE49-F238E27FC236}">
                <a16:creationId xmlns:a16="http://schemas.microsoft.com/office/drawing/2014/main" xmlns="" id="{6A13F6AE-92DD-44DC-8677-9F04461917B7}"/>
              </a:ext>
            </a:extLst>
          </p:cNvPr>
          <p:cNvSpPr txBox="1"/>
          <p:nvPr/>
        </p:nvSpPr>
        <p:spPr>
          <a:xfrm>
            <a:off x="4679173"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 (Cont.)</a:t>
            </a:r>
          </a:p>
        </p:txBody>
      </p:sp>
      <p:sp>
        <p:nvSpPr>
          <p:cNvPr id="26" name="TextBox 25">
            <a:extLst>
              <a:ext uri="{FF2B5EF4-FFF2-40B4-BE49-F238E27FC236}">
                <a16:creationId xmlns:a16="http://schemas.microsoft.com/office/drawing/2014/main" xmlns="" id="{BE099189-C81E-41C7-BA90-461E1F0BDA19}"/>
              </a:ext>
            </a:extLst>
          </p:cNvPr>
          <p:cNvSpPr txBox="1"/>
          <p:nvPr/>
        </p:nvSpPr>
        <p:spPr>
          <a:xfrm>
            <a:off x="4679173" y="6229191"/>
            <a:ext cx="4357654" cy="4016484"/>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500" dirty="0">
                <a:solidFill>
                  <a:srgbClr val="011F5B"/>
                </a:solidFill>
              </a:rPr>
              <a:t>Trained on 100k labeled tweets from Kaggle</a:t>
            </a:r>
          </a:p>
          <a:p>
            <a:r>
              <a:rPr lang="en-US" sz="1500" dirty="0">
                <a:solidFill>
                  <a:srgbClr val="011F5B"/>
                </a:solidFill>
              </a:rPr>
              <a:t>Identified relevant tokens</a:t>
            </a:r>
          </a:p>
          <a:p>
            <a:r>
              <a:rPr lang="en-US" sz="1500" dirty="0">
                <a:solidFill>
                  <a:srgbClr val="011F5B"/>
                </a:solidFill>
              </a:rPr>
              <a:t>Applied model to spam filtered tweets</a:t>
            </a:r>
          </a:p>
          <a:p>
            <a:endParaRPr lang="en-US" sz="1500" dirty="0">
              <a:solidFill>
                <a:srgbClr val="011F5B"/>
              </a:solidFill>
            </a:endParaRPr>
          </a:p>
          <a:p>
            <a:r>
              <a:rPr lang="en-US" sz="1500" dirty="0">
                <a:solidFill>
                  <a:srgbClr val="011F5B"/>
                </a:solidFill>
              </a:rPr>
              <a:t>Experiments</a:t>
            </a: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a:p>
            <a:endParaRPr lang="en-US" sz="1500" dirty="0">
              <a:solidFill>
                <a:srgbClr val="011F5B"/>
              </a:solidFill>
            </a:endParaRPr>
          </a:p>
        </p:txBody>
      </p:sp>
      <p:sp>
        <p:nvSpPr>
          <p:cNvPr id="27" name="TextBox 26">
            <a:extLst>
              <a:ext uri="{FF2B5EF4-FFF2-40B4-BE49-F238E27FC236}">
                <a16:creationId xmlns:a16="http://schemas.microsoft.com/office/drawing/2014/main" xmlns="" id="{4D78901C-AF9C-488F-9AF6-E8AF582AB9AA}"/>
              </a:ext>
            </a:extLst>
          </p:cNvPr>
          <p:cNvSpPr txBox="1"/>
          <p:nvPr/>
        </p:nvSpPr>
        <p:spPr>
          <a:xfrm>
            <a:off x="4679173" y="6229191"/>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a16="http://schemas.microsoft.com/office/drawing/2014/main" xmlns="" id="{89C3DB6B-8AD8-4EDB-8718-A0FE2085A03C}"/>
              </a:ext>
            </a:extLst>
          </p:cNvPr>
          <p:cNvGraphicFramePr>
            <a:graphicFrameLocks noGrp="1"/>
          </p:cNvGraphicFramePr>
          <p:nvPr>
            <p:extLst>
              <p:ext uri="{D42A27DB-BD31-4B8C-83A1-F6EECF244321}">
                <p14:modId xmlns:p14="http://schemas.microsoft.com/office/powerpoint/2010/main" val="3740274845"/>
              </p:ext>
            </p:extLst>
          </p:nvPr>
        </p:nvGraphicFramePr>
        <p:xfrm>
          <a:off x="4679172" y="14980919"/>
          <a:ext cx="8881984" cy="3090852"/>
        </p:xfrm>
        <a:graphic>
          <a:graphicData uri="http://schemas.openxmlformats.org/drawingml/2006/table">
            <a:tbl>
              <a:tblPr firstRow="1" bandRow="1">
                <a:tableStyleId>{5C22544A-7EE6-4342-B048-85BDC9FD1C3A}</a:tableStyleId>
              </a:tblPr>
              <a:tblGrid>
                <a:gridCol w="1831141">
                  <a:extLst>
                    <a:ext uri="{9D8B030D-6E8A-4147-A177-3AD203B41FA5}">
                      <a16:colId xmlns:a16="http://schemas.microsoft.com/office/drawing/2014/main" xmlns="" val="1358636601"/>
                    </a:ext>
                  </a:extLst>
                </a:gridCol>
                <a:gridCol w="7050843">
                  <a:extLst>
                    <a:ext uri="{9D8B030D-6E8A-4147-A177-3AD203B41FA5}">
                      <a16:colId xmlns:a16="http://schemas.microsoft.com/office/drawing/2014/main" xmlns="" val="3610811052"/>
                    </a:ext>
                  </a:extLst>
                </a:gridCol>
              </a:tblGrid>
              <a:tr h="327182">
                <a:tc gridSpan="2">
                  <a:txBody>
                    <a:bodyPr/>
                    <a:lstStyle/>
                    <a:p>
                      <a:pPr algn="ctr"/>
                      <a:r>
                        <a:rPr lang="en-US" sz="1500" dirty="0"/>
                        <a:t>Randomly Sampled Tweets from Various Data Sets</a:t>
                      </a:r>
                    </a:p>
                  </a:txBody>
                  <a:tcPr/>
                </a:tc>
                <a:tc hMerge="1">
                  <a:txBody>
                    <a:bodyPr/>
                    <a:lstStyle/>
                    <a:p>
                      <a:endParaRPr lang="en-US" dirty="0"/>
                    </a:p>
                  </a:txBody>
                  <a:tcPr/>
                </a:tc>
                <a:extLst>
                  <a:ext uri="{0D108BD9-81ED-4DB2-BD59-A6C34878D82A}">
                    <a16:rowId xmlns:a16="http://schemas.microsoft.com/office/drawing/2014/main" xmlns="" val="2614706741"/>
                  </a:ext>
                </a:extLst>
              </a:tr>
              <a:tr h="327182">
                <a:tc>
                  <a:txBody>
                    <a:bodyPr/>
                    <a:lstStyle/>
                    <a:p>
                      <a:r>
                        <a:rPr lang="en-US" sz="1500" b="1" dirty="0"/>
                        <a:t>Data Set</a:t>
                      </a:r>
                    </a:p>
                  </a:txBody>
                  <a:tcPr/>
                </a:tc>
                <a:tc>
                  <a:txBody>
                    <a:bodyPr/>
                    <a:lstStyle/>
                    <a:p>
                      <a:r>
                        <a:rPr lang="en-US" sz="1500" b="1" dirty="0"/>
                        <a:t>Tweet</a:t>
                      </a:r>
                    </a:p>
                  </a:txBody>
                  <a:tcPr/>
                </a:tc>
                <a:extLst>
                  <a:ext uri="{0D108BD9-81ED-4DB2-BD59-A6C34878D82A}">
                    <a16:rowId xmlns:a16="http://schemas.microsoft.com/office/drawing/2014/main" xmlns="" val="3546821875"/>
                  </a:ext>
                </a:extLst>
              </a:tr>
              <a:tr h="510942">
                <a:tc>
                  <a:txBody>
                    <a:bodyPr/>
                    <a:lstStyle/>
                    <a:p>
                      <a:r>
                        <a:rPr lang="en-US" sz="1500" dirty="0"/>
                        <a:t>Trusted Sources</a:t>
                      </a:r>
                    </a:p>
                  </a:txBody>
                  <a:tcPr/>
                </a:tc>
                <a:tc>
                  <a:txBody>
                    <a:bodyPr/>
                    <a:lstStyle/>
                    <a:p>
                      <a:r>
                        <a:rPr lang="en-US" sz="1600" dirty="0"/>
                        <a:t>I think he's arguing from a value or commonality standpoint. Definitely doesn't make you stupid, but we all know there's no real connection</a:t>
                      </a:r>
                      <a:endParaRPr lang="en-US" sz="1500" dirty="0"/>
                    </a:p>
                  </a:txBody>
                  <a:tcPr/>
                </a:tc>
                <a:extLst>
                  <a:ext uri="{0D108BD9-81ED-4DB2-BD59-A6C34878D82A}">
                    <a16:rowId xmlns:a16="http://schemas.microsoft.com/office/drawing/2014/main" xmlns="" val="1427118731"/>
                  </a:ext>
                </a:extLst>
              </a:tr>
              <a:tr h="484050">
                <a:tc>
                  <a:txBody>
                    <a:bodyPr/>
                    <a:lstStyle/>
                    <a:p>
                      <a:r>
                        <a:rPr lang="en-US" sz="1500" dirty="0"/>
                        <a:t>Trusted Sources</a:t>
                      </a:r>
                    </a:p>
                  </a:txBody>
                  <a:tcPr/>
                </a:tc>
                <a:tc>
                  <a:txBody>
                    <a:bodyPr/>
                    <a:lstStyle/>
                    <a:p>
                      <a:r>
                        <a:rPr lang="en-US" sz="1500" dirty="0"/>
                        <a:t>Good overview and perspective on #blockchain + #bitcoin from @</a:t>
                      </a:r>
                      <a:r>
                        <a:rPr lang="en-US" sz="1500" dirty="0" err="1"/>
                        <a:t>balajis</a:t>
                      </a:r>
                      <a:r>
                        <a:rPr lang="en-US" sz="1500" dirty="0"/>
                        <a:t> via @WSJ . #tech #innovation #digital #economy </a:t>
                      </a:r>
                      <a:r>
                        <a:rPr lang="en-US" sz="1500" u="none" strike="noStrike" kern="1200" dirty="0">
                          <a:solidFill>
                            <a:schemeClr val="dk1"/>
                          </a:solidFill>
                          <a:effectLst/>
                          <a:latin typeface="+mn-lt"/>
                          <a:ea typeface="+mn-ea"/>
                          <a:cs typeface="+mn-cs"/>
                        </a:rPr>
                        <a:t>_</a:t>
                      </a:r>
                      <a:r>
                        <a:rPr lang="en-US" sz="1500" u="none" strike="noStrike" kern="1200" dirty="0" err="1">
                          <a:solidFill>
                            <a:schemeClr val="dk1"/>
                          </a:solidFill>
                          <a:effectLst/>
                          <a:latin typeface="+mn-lt"/>
                          <a:ea typeface="+mn-ea"/>
                          <a:cs typeface="+mn-cs"/>
                        </a:rPr>
                        <a:t>url</a:t>
                      </a:r>
                      <a:r>
                        <a:rPr lang="en-US" sz="1500" u="none" strike="noStrike" kern="1200" dirty="0">
                          <a:solidFill>
                            <a:schemeClr val="dk1"/>
                          </a:solidFill>
                          <a:effectLst/>
                          <a:latin typeface="+mn-lt"/>
                          <a:ea typeface="+mn-ea"/>
                          <a:cs typeface="+mn-cs"/>
                        </a:rPr>
                        <a:t>_</a:t>
                      </a:r>
                      <a:endParaRPr lang="en-US" sz="1500" dirty="0"/>
                    </a:p>
                  </a:txBody>
                  <a:tcPr/>
                </a:tc>
                <a:extLst>
                  <a:ext uri="{0D108BD9-81ED-4DB2-BD59-A6C34878D82A}">
                    <a16:rowId xmlns:a16="http://schemas.microsoft.com/office/drawing/2014/main" xmlns="" val="113192575"/>
                  </a:ext>
                </a:extLst>
              </a:tr>
              <a:tr h="327182">
                <a:tc>
                  <a:txBody>
                    <a:bodyPr/>
                    <a:lstStyle/>
                    <a:p>
                      <a:r>
                        <a:rPr lang="en-US" sz="1500" dirty="0"/>
                        <a:t>Spam Tweets</a:t>
                      </a:r>
                    </a:p>
                  </a:txBody>
                  <a:tcPr/>
                </a:tc>
                <a:tc>
                  <a:txBody>
                    <a:bodyPr/>
                    <a:lstStyle/>
                    <a:p>
                      <a:r>
                        <a:rPr lang="en-US" sz="1500" dirty="0"/>
                        <a:t>1 ripple = 0.6589 </a:t>
                      </a:r>
                      <a:r>
                        <a:rPr lang="en-US" sz="1500" dirty="0" err="1"/>
                        <a:t>usd</a:t>
                      </a:r>
                      <a:r>
                        <a:rPr lang="en-US" sz="1500" dirty="0"/>
                        <a:t>. ripple has changed by -0.0026 </a:t>
                      </a:r>
                      <a:r>
                        <a:rPr lang="en-US" sz="1500" dirty="0" err="1"/>
                        <a:t>usd</a:t>
                      </a:r>
                      <a:r>
                        <a:rPr lang="en-US" sz="1500" dirty="0"/>
                        <a:t> in 30 mins. live price: </a:t>
                      </a:r>
                      <a:r>
                        <a:rPr lang="en-US" sz="1500" u="none" strike="noStrike" kern="1200" dirty="0">
                          <a:solidFill>
                            <a:schemeClr val="dk1"/>
                          </a:solidFill>
                          <a:effectLst/>
                          <a:latin typeface="+mn-lt"/>
                          <a:ea typeface="+mn-ea"/>
                          <a:cs typeface="+mn-cs"/>
                        </a:rPr>
                        <a:t>_</a:t>
                      </a:r>
                      <a:r>
                        <a:rPr lang="en-US" sz="1500" u="none" strike="noStrike" kern="1200" dirty="0" err="1">
                          <a:solidFill>
                            <a:schemeClr val="dk1"/>
                          </a:solidFill>
                          <a:effectLst/>
                          <a:latin typeface="+mn-lt"/>
                          <a:ea typeface="+mn-ea"/>
                          <a:cs typeface="+mn-cs"/>
                        </a:rPr>
                        <a:t>url</a:t>
                      </a:r>
                      <a:r>
                        <a:rPr lang="en-US" sz="1500" u="none" strike="noStrike" kern="1200" dirty="0">
                          <a:solidFill>
                            <a:schemeClr val="dk1"/>
                          </a:solidFill>
                          <a:effectLst/>
                          <a:latin typeface="+mn-lt"/>
                          <a:ea typeface="+mn-ea"/>
                          <a:cs typeface="+mn-cs"/>
                        </a:rPr>
                        <a:t>_</a:t>
                      </a:r>
                      <a:endParaRPr lang="en-US" sz="1500" dirty="0"/>
                    </a:p>
                  </a:txBody>
                  <a:tcPr/>
                </a:tc>
                <a:extLst>
                  <a:ext uri="{0D108BD9-81ED-4DB2-BD59-A6C34878D82A}">
                    <a16:rowId xmlns:a16="http://schemas.microsoft.com/office/drawing/2014/main" xmlns="" val="2286269774"/>
                  </a:ext>
                </a:extLst>
              </a:tr>
              <a:tr h="327182">
                <a:tc>
                  <a:txBody>
                    <a:bodyPr/>
                    <a:lstStyle/>
                    <a:p>
                      <a:r>
                        <a:rPr lang="en-US" sz="1500" dirty="0"/>
                        <a:t>Spam Tweets</a:t>
                      </a:r>
                    </a:p>
                  </a:txBody>
                  <a:tcPr/>
                </a:tc>
                <a:tc>
                  <a:txBody>
                    <a:bodyPr/>
                    <a:lstStyle/>
                    <a:p>
                      <a:r>
                        <a:rPr lang="en-US" sz="1500" dirty="0"/>
                        <a:t>ripple price alert. the last ask price for $ </a:t>
                      </a:r>
                      <a:r>
                        <a:rPr lang="en-US" sz="1500" dirty="0" err="1"/>
                        <a:t>xrp</a:t>
                      </a:r>
                      <a:r>
                        <a:rPr lang="en-US" sz="1500" dirty="0"/>
                        <a:t> in </a:t>
                      </a:r>
                      <a:r>
                        <a:rPr lang="en-US" sz="1500" dirty="0" err="1"/>
                        <a:t>usd</a:t>
                      </a:r>
                      <a:r>
                        <a:rPr lang="en-US" sz="1500" dirty="0"/>
                        <a:t> is $0.857858 </a:t>
                      </a:r>
                      <a:r>
                        <a:rPr lang="en-US" sz="1500" dirty="0" err="1"/>
                        <a:t>xrp</a:t>
                      </a:r>
                      <a:r>
                        <a:rPr lang="en-US" sz="1500" dirty="0"/>
                        <a:t> </a:t>
                      </a:r>
                      <a:r>
                        <a:rPr lang="en-US" sz="1500" dirty="0" err="1"/>
                        <a:t>ripplebot_cs</a:t>
                      </a:r>
                      <a:r>
                        <a:rPr lang="en-US" sz="1500" dirty="0"/>
                        <a:t> </a:t>
                      </a:r>
                    </a:p>
                  </a:txBody>
                  <a:tcPr/>
                </a:tc>
                <a:extLst>
                  <a:ext uri="{0D108BD9-81ED-4DB2-BD59-A6C34878D82A}">
                    <a16:rowId xmlns:a16="http://schemas.microsoft.com/office/drawing/2014/main" xmlns="" val="2050594596"/>
                  </a:ext>
                </a:extLst>
              </a:tr>
              <a:tr h="327182">
                <a:tc>
                  <a:txBody>
                    <a:bodyPr/>
                    <a:lstStyle/>
                    <a:p>
                      <a:r>
                        <a:rPr lang="en-US" sz="1500" dirty="0"/>
                        <a:t>Post-Filter</a:t>
                      </a:r>
                    </a:p>
                  </a:txBody>
                  <a:tcPr/>
                </a:tc>
                <a:tc>
                  <a:txBody>
                    <a:bodyPr/>
                    <a:lstStyle/>
                    <a:p>
                      <a:r>
                        <a:rPr lang="en-US" sz="1500" dirty="0"/>
                        <a:t>ripple invests $25 million in </a:t>
                      </a:r>
                      <a:r>
                        <a:rPr lang="en-US" sz="1500" dirty="0" err="1"/>
                        <a:t>xrp</a:t>
                      </a:r>
                      <a:r>
                        <a:rPr lang="en-US" sz="1500" dirty="0"/>
                        <a:t> in blockchain capital’s $150 million </a:t>
                      </a:r>
                      <a:r>
                        <a:rPr lang="en-US" sz="1500" dirty="0" err="1"/>
                        <a:t>vc</a:t>
                      </a:r>
                      <a:r>
                        <a:rPr lang="en-US" sz="1500" dirty="0"/>
                        <a:t> fund _</a:t>
                      </a:r>
                      <a:r>
                        <a:rPr lang="en-US" sz="1500" dirty="0" err="1"/>
                        <a:t>url</a:t>
                      </a:r>
                      <a:r>
                        <a:rPr lang="en-US" sz="1500" dirty="0"/>
                        <a:t>_</a:t>
                      </a:r>
                    </a:p>
                  </a:txBody>
                  <a:tcPr/>
                </a:tc>
                <a:extLst>
                  <a:ext uri="{0D108BD9-81ED-4DB2-BD59-A6C34878D82A}">
                    <a16:rowId xmlns:a16="http://schemas.microsoft.com/office/drawing/2014/main" xmlns="" val="1747425152"/>
                  </a:ext>
                </a:extLst>
              </a:tr>
              <a:tr h="327182">
                <a:tc>
                  <a:txBody>
                    <a:bodyPr/>
                    <a:lstStyle/>
                    <a:p>
                      <a:r>
                        <a:rPr lang="en-US" sz="1500" dirty="0"/>
                        <a:t>Post-Filter</a:t>
                      </a:r>
                    </a:p>
                  </a:txBody>
                  <a:tcPr/>
                </a:tc>
                <a:tc>
                  <a:txBody>
                    <a:bodyPr/>
                    <a:lstStyle/>
                    <a:p>
                      <a:r>
                        <a:rPr lang="en-US" sz="1500" dirty="0"/>
                        <a:t>why ripple 's </a:t>
                      </a:r>
                      <a:r>
                        <a:rPr lang="en-US" sz="1500" dirty="0" err="1"/>
                        <a:t>xrp</a:t>
                      </a:r>
                      <a:r>
                        <a:rPr lang="en-US" sz="1500" dirty="0"/>
                        <a:t> outperformed the other top cryptos this week </a:t>
                      </a:r>
                      <a:r>
                        <a:rPr lang="en-US" sz="1500" u="none" strike="noStrike" kern="1200" dirty="0">
                          <a:solidFill>
                            <a:schemeClr val="dk1"/>
                          </a:solidFill>
                          <a:effectLst/>
                          <a:latin typeface="+mn-lt"/>
                          <a:ea typeface="+mn-ea"/>
                          <a:cs typeface="+mn-cs"/>
                        </a:rPr>
                        <a:t>_</a:t>
                      </a:r>
                      <a:r>
                        <a:rPr lang="en-US" sz="1500" u="none" strike="noStrike" kern="1200" dirty="0" err="1">
                          <a:solidFill>
                            <a:schemeClr val="dk1"/>
                          </a:solidFill>
                          <a:effectLst/>
                          <a:latin typeface="+mn-lt"/>
                          <a:ea typeface="+mn-ea"/>
                          <a:cs typeface="+mn-cs"/>
                        </a:rPr>
                        <a:t>url</a:t>
                      </a:r>
                      <a:r>
                        <a:rPr lang="en-US" sz="1500" u="none" strike="noStrike" kern="1200" dirty="0">
                          <a:solidFill>
                            <a:schemeClr val="dk1"/>
                          </a:solidFill>
                          <a:effectLst/>
                          <a:latin typeface="+mn-lt"/>
                          <a:ea typeface="+mn-ea"/>
                          <a:cs typeface="+mn-cs"/>
                        </a:rPr>
                        <a:t>_</a:t>
                      </a:r>
                      <a:endParaRPr lang="en-US" sz="1500" dirty="0"/>
                    </a:p>
                  </a:txBody>
                  <a:tcPr/>
                </a:tc>
                <a:extLst>
                  <a:ext uri="{0D108BD9-81ED-4DB2-BD59-A6C34878D82A}">
                    <a16:rowId xmlns:a16="http://schemas.microsoft.com/office/drawing/2014/main" xmlns="" val="42610138"/>
                  </a:ext>
                </a:extLst>
              </a:tr>
            </a:tbl>
          </a:graphicData>
        </a:graphic>
      </p:graphicFrame>
      <p:pic>
        <p:nvPicPr>
          <p:cNvPr id="8" name="Picture 7" descr="Original Naive Bayes">
            <a:extLst>
              <a:ext uri="{FF2B5EF4-FFF2-40B4-BE49-F238E27FC236}">
                <a16:creationId xmlns:a16="http://schemas.microsoft.com/office/drawing/2014/main" xmlns="" id="{85D457C5-A189-4BA6-B1E0-A3C17BDB4B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53348" y="3345550"/>
            <a:ext cx="3993891" cy="2662594"/>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1457" y="13786058"/>
            <a:ext cx="1236424" cy="824282"/>
          </a:xfrm>
          <a:prstGeom prst="rect">
            <a:avLst/>
          </a:prstGeom>
        </p:spPr>
      </p:pic>
      <p:graphicFrame>
        <p:nvGraphicFramePr>
          <p:cNvPr id="28" name="Table 27">
            <a:extLst>
              <a:ext uri="{FF2B5EF4-FFF2-40B4-BE49-F238E27FC236}">
                <a16:creationId xmlns:a16="http://schemas.microsoft.com/office/drawing/2014/main" xmlns="" id="{37BD625B-551D-49A4-895F-BFE014F4F99A}"/>
              </a:ext>
            </a:extLst>
          </p:cNvPr>
          <p:cNvGraphicFramePr>
            <a:graphicFrameLocks noGrp="1"/>
          </p:cNvGraphicFramePr>
          <p:nvPr>
            <p:extLst>
              <p:ext uri="{D42A27DB-BD31-4B8C-83A1-F6EECF244321}">
                <p14:modId xmlns:p14="http://schemas.microsoft.com/office/powerpoint/2010/main" val="2099304889"/>
              </p:ext>
            </p:extLst>
          </p:nvPr>
        </p:nvGraphicFramePr>
        <p:xfrm>
          <a:off x="4745620" y="11404455"/>
          <a:ext cx="4224759" cy="1592766"/>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xmlns="" val="3247188750"/>
                    </a:ext>
                  </a:extLst>
                </a:gridCol>
                <a:gridCol w="1408253">
                  <a:extLst>
                    <a:ext uri="{9D8B030D-6E8A-4147-A177-3AD203B41FA5}">
                      <a16:colId xmlns:a16="http://schemas.microsoft.com/office/drawing/2014/main" xmlns="" val="1214523097"/>
                    </a:ext>
                  </a:extLst>
                </a:gridCol>
                <a:gridCol w="1408253">
                  <a:extLst>
                    <a:ext uri="{9D8B030D-6E8A-4147-A177-3AD203B41FA5}">
                      <a16:colId xmlns:a16="http://schemas.microsoft.com/office/drawing/2014/main" xmlns="" val="3255143547"/>
                    </a:ext>
                  </a:extLst>
                </a:gridCol>
              </a:tblGrid>
              <a:tr h="265518">
                <a:tc gridSpan="3">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extLst>
                  <a:ext uri="{0D108BD9-81ED-4DB2-BD59-A6C34878D82A}">
                    <a16:rowId xmlns:a16="http://schemas.microsoft.com/office/drawing/2014/main" xmlns="" val="4254030744"/>
                  </a:ext>
                </a:extLst>
              </a:tr>
              <a:tr h="265176">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extLst>
                  <a:ext uri="{0D108BD9-81ED-4DB2-BD59-A6C34878D82A}">
                    <a16:rowId xmlns:a16="http://schemas.microsoft.com/office/drawing/2014/main" xmlns="" val="2348030731"/>
                  </a:ext>
                </a:extLst>
              </a:tr>
              <a:tr h="26551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extLst>
                  <a:ext uri="{0D108BD9-81ED-4DB2-BD59-A6C34878D82A}">
                    <a16:rowId xmlns:a16="http://schemas.microsoft.com/office/drawing/2014/main" xmlns="" val="575309201"/>
                  </a:ext>
                </a:extLst>
              </a:tr>
              <a:tr h="26551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r>
            </a:tbl>
          </a:graphicData>
        </a:graphic>
      </p:graphicFrame>
      <p:grpSp>
        <p:nvGrpSpPr>
          <p:cNvPr id="41" name="Group 40"/>
          <p:cNvGrpSpPr>
            <a:grpSpLocks noChangeAspect="1"/>
          </p:cNvGrpSpPr>
          <p:nvPr/>
        </p:nvGrpSpPr>
        <p:grpSpPr>
          <a:xfrm>
            <a:off x="6717449" y="12730700"/>
            <a:ext cx="2081976" cy="1828800"/>
            <a:chOff x="9267527" y="3065799"/>
            <a:chExt cx="4124490" cy="3622936"/>
          </a:xfrm>
        </p:grpSpPr>
        <p:pic>
          <p:nvPicPr>
            <p:cNvPr id="37" name="Picture 36"/>
            <p:cNvPicPr>
              <a:picLocks noChangeAspect="1"/>
            </p:cNvPicPr>
            <p:nvPr/>
          </p:nvPicPr>
          <p:blipFill rotWithShape="1">
            <a:blip r:embed="rId10">
              <a:extLst>
                <a:ext uri="{28A0092B-C50C-407E-A947-70E740481C1C}">
                  <a14:useLocalDpi xmlns:a14="http://schemas.microsoft.com/office/drawing/2010/main" val="0"/>
                </a:ext>
              </a:extLst>
            </a:blip>
            <a:srcRect l="16667" r="7980"/>
            <a:stretch/>
          </p:blipFill>
          <p:spPr>
            <a:xfrm>
              <a:off x="11324928" y="3065799"/>
              <a:ext cx="2067089" cy="1828800"/>
            </a:xfrm>
            <a:prstGeom prst="rect">
              <a:avLst/>
            </a:prstGeom>
          </p:spPr>
        </p:pic>
        <p:pic>
          <p:nvPicPr>
            <p:cNvPr id="38" name="Picture 37"/>
            <p:cNvPicPr>
              <a:picLocks noChangeAspect="1"/>
            </p:cNvPicPr>
            <p:nvPr/>
          </p:nvPicPr>
          <p:blipFill rotWithShape="1">
            <a:blip r:embed="rId11">
              <a:extLst>
                <a:ext uri="{28A0092B-C50C-407E-A947-70E740481C1C}">
                  <a14:useLocalDpi xmlns:a14="http://schemas.microsoft.com/office/drawing/2010/main" val="0"/>
                </a:ext>
              </a:extLst>
            </a:blip>
            <a:srcRect l="16615" r="8467"/>
            <a:stretch/>
          </p:blipFill>
          <p:spPr>
            <a:xfrm>
              <a:off x="9269783" y="4859935"/>
              <a:ext cx="2055145" cy="1828800"/>
            </a:xfrm>
            <a:prstGeom prst="rect">
              <a:avLst/>
            </a:prstGeom>
          </p:spPr>
        </p:pic>
        <p:pic>
          <p:nvPicPr>
            <p:cNvPr id="39" name="Picture 38"/>
            <p:cNvPicPr>
              <a:picLocks noChangeAspect="1"/>
            </p:cNvPicPr>
            <p:nvPr/>
          </p:nvPicPr>
          <p:blipFill rotWithShape="1">
            <a:blip r:embed="rId12">
              <a:extLst>
                <a:ext uri="{28A0092B-C50C-407E-A947-70E740481C1C}">
                  <a14:useLocalDpi xmlns:a14="http://schemas.microsoft.com/office/drawing/2010/main" val="0"/>
                </a:ext>
              </a:extLst>
            </a:blip>
            <a:srcRect l="16666" r="8332"/>
            <a:stretch/>
          </p:blipFill>
          <p:spPr>
            <a:xfrm>
              <a:off x="11324928" y="4855328"/>
              <a:ext cx="2057441" cy="1828800"/>
            </a:xfrm>
            <a:prstGeom prst="rect">
              <a:avLst/>
            </a:prstGeom>
          </p:spPr>
        </p:pic>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l="16610" r="8390"/>
            <a:stretch/>
          </p:blipFill>
          <p:spPr>
            <a:xfrm>
              <a:off x="9267527" y="3065800"/>
              <a:ext cx="2057401" cy="1828800"/>
            </a:xfrm>
            <a:prstGeom prst="rect">
              <a:avLst/>
            </a:prstGeom>
          </p:spPr>
        </p:pic>
      </p:grpSp>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1934</TotalTime>
  <Words>877</Words>
  <Application>Microsoft Macintosh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Wingdings</vt:lpstr>
      <vt:lpstr>Arial</vt:lpstr>
      <vt:lpstr>Office Theme</vt:lpstr>
      <vt:lpstr>Using Twitter Sentiment Classification to Predict Hourly Changes in XRP Price Braden Fineberg (bfine@seas.upenn.edu) , Matt Oslin (muslin@seas.upenn.edu) , Sam Weintraub (sweint@seas.upenn.edu)  </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Microsoft Office User</cp:lastModifiedBy>
  <cp:revision>32</cp:revision>
  <dcterms:created xsi:type="dcterms:W3CDTF">2018-05-02T01:03:15Z</dcterms:created>
  <dcterms:modified xsi:type="dcterms:W3CDTF">2018-05-04T02:42:50Z</dcterms:modified>
</cp:coreProperties>
</file>