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sldIdLst>
    <p:sldId id="256" r:id="rId2"/>
  </p:sldIdLst>
  <p:sldSz cx="13716000" cy="1828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1F5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019" autoAdjust="0"/>
    <p:restoredTop sz="94660"/>
  </p:normalViewPr>
  <p:slideViewPr>
    <p:cSldViewPr snapToGrid="0">
      <p:cViewPr>
        <p:scale>
          <a:sx n="152" d="100"/>
          <a:sy n="152" d="100"/>
        </p:scale>
        <p:origin x="144" y="-48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FFB66C-989F-9348-8E4D-5A4E8F248AB8}" type="datetimeFigureOut">
              <a:rPr lang="en-US" smtClean="0"/>
              <a:t>5/3/18</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A68BC8-42DC-D84A-AF9A-7718CC78AA3B}" type="slidenum">
              <a:rPr lang="en-US" smtClean="0"/>
              <a:t>‹#›</a:t>
            </a:fld>
            <a:endParaRPr lang="en-US"/>
          </a:p>
        </p:txBody>
      </p:sp>
    </p:spTree>
    <p:extLst>
      <p:ext uri="{BB962C8B-B14F-4D97-AF65-F5344CB8AC3E}">
        <p14:creationId xmlns:p14="http://schemas.microsoft.com/office/powerpoint/2010/main" val="1827026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700" y="2992968"/>
            <a:ext cx="11658600" cy="6366933"/>
          </a:xfrm>
        </p:spPr>
        <p:txBody>
          <a:bodyPr anchor="b"/>
          <a:lstStyle>
            <a:lvl1pPr algn="ctr">
              <a:defRPr sz="9000"/>
            </a:lvl1pPr>
          </a:lstStyle>
          <a:p>
            <a:r>
              <a:rPr lang="en-US"/>
              <a:t>Click to edit Master title style</a:t>
            </a:r>
            <a:endParaRPr lang="en-US" dirty="0"/>
          </a:p>
        </p:txBody>
      </p:sp>
      <p:sp>
        <p:nvSpPr>
          <p:cNvPr id="3" name="Subtitle 2"/>
          <p:cNvSpPr>
            <a:spLocks noGrp="1"/>
          </p:cNvSpPr>
          <p:nvPr>
            <p:ph type="subTitle" idx="1"/>
          </p:nvPr>
        </p:nvSpPr>
        <p:spPr>
          <a:xfrm>
            <a:off x="1714500" y="9605435"/>
            <a:ext cx="10287000" cy="4415365"/>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3AC320-B950-4C88-844B-3041557FCF54}" type="datetimeFigureOut">
              <a:rPr lang="en-US" smtClean="0"/>
              <a:t>5/3/18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994298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3AC320-B950-4C88-844B-3041557FCF54}" type="datetimeFigureOut">
              <a:rPr lang="en-US" smtClean="0"/>
              <a:t>5/3/18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434076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15513" y="973667"/>
            <a:ext cx="2957513" cy="154982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42976" y="973667"/>
            <a:ext cx="8701088" cy="1549823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3AC320-B950-4C88-844B-3041557FCF54}" type="datetimeFigureOut">
              <a:rPr lang="en-US" smtClean="0"/>
              <a:t>5/3/18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3585017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3AC320-B950-4C88-844B-3041557FCF54}" type="datetimeFigureOut">
              <a:rPr lang="en-US" smtClean="0"/>
              <a:t>5/3/18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2897177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5832" y="4559305"/>
            <a:ext cx="11830050" cy="7607299"/>
          </a:xfrm>
        </p:spPr>
        <p:txBody>
          <a:bodyPr anchor="b"/>
          <a:lstStyle>
            <a:lvl1pPr>
              <a:defRPr sz="9000"/>
            </a:lvl1pPr>
          </a:lstStyle>
          <a:p>
            <a:r>
              <a:rPr lang="en-US"/>
              <a:t>Click to edit Master title style</a:t>
            </a:r>
            <a:endParaRPr lang="en-US" dirty="0"/>
          </a:p>
        </p:txBody>
      </p:sp>
      <p:sp>
        <p:nvSpPr>
          <p:cNvPr id="3" name="Text Placeholder 2"/>
          <p:cNvSpPr>
            <a:spLocks noGrp="1"/>
          </p:cNvSpPr>
          <p:nvPr>
            <p:ph type="body" idx="1"/>
          </p:nvPr>
        </p:nvSpPr>
        <p:spPr>
          <a:xfrm>
            <a:off x="935832" y="12238572"/>
            <a:ext cx="11830050" cy="4000499"/>
          </a:xfrm>
        </p:spPr>
        <p:txBody>
          <a:bodyPr/>
          <a:lstStyle>
            <a:lvl1pPr marL="0" indent="0">
              <a:buNone/>
              <a:defRPr sz="3600">
                <a:solidFill>
                  <a:schemeClr val="tx1"/>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D3AC320-B950-4C88-844B-3041557FCF54}" type="datetimeFigureOut">
              <a:rPr lang="en-US" smtClean="0"/>
              <a:t>5/3/18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1008663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2975" y="4868333"/>
            <a:ext cx="5829300" cy="116035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943725" y="4868333"/>
            <a:ext cx="5829300" cy="116035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3AC320-B950-4C88-844B-3041557FCF54}" type="datetimeFigureOut">
              <a:rPr lang="en-US" smtClean="0"/>
              <a:t>5/3/18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2421545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44762" y="973671"/>
            <a:ext cx="11830050" cy="3534835"/>
          </a:xfrm>
        </p:spPr>
        <p:txBody>
          <a:bodyPr/>
          <a:lstStyle/>
          <a:p>
            <a:r>
              <a:rPr lang="en-US"/>
              <a:t>Click to edit Master title style</a:t>
            </a:r>
            <a:endParaRPr lang="en-US" dirty="0"/>
          </a:p>
        </p:txBody>
      </p:sp>
      <p:sp>
        <p:nvSpPr>
          <p:cNvPr id="3" name="Text Placeholder 2"/>
          <p:cNvSpPr>
            <a:spLocks noGrp="1"/>
          </p:cNvSpPr>
          <p:nvPr>
            <p:ph type="body" idx="1"/>
          </p:nvPr>
        </p:nvSpPr>
        <p:spPr>
          <a:xfrm>
            <a:off x="944763" y="4483101"/>
            <a:ext cx="5802510" cy="2197099"/>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4" name="Content Placeholder 3"/>
          <p:cNvSpPr>
            <a:spLocks noGrp="1"/>
          </p:cNvSpPr>
          <p:nvPr>
            <p:ph sz="half" idx="2"/>
          </p:nvPr>
        </p:nvSpPr>
        <p:spPr>
          <a:xfrm>
            <a:off x="944763" y="6680200"/>
            <a:ext cx="5802510" cy="98255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943726" y="4483101"/>
            <a:ext cx="5831087" cy="2197099"/>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6" name="Content Placeholder 5"/>
          <p:cNvSpPr>
            <a:spLocks noGrp="1"/>
          </p:cNvSpPr>
          <p:nvPr>
            <p:ph sz="quarter" idx="4"/>
          </p:nvPr>
        </p:nvSpPr>
        <p:spPr>
          <a:xfrm>
            <a:off x="6943726" y="6680200"/>
            <a:ext cx="5831087" cy="98255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3AC320-B950-4C88-844B-3041557FCF54}" type="datetimeFigureOut">
              <a:rPr lang="en-US" smtClean="0"/>
              <a:t>5/3/18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382126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3AC320-B950-4C88-844B-3041557FCF54}" type="datetimeFigureOut">
              <a:rPr lang="en-US" smtClean="0"/>
              <a:t>5/3/18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3008878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3AC320-B950-4C88-844B-3041557FCF54}" type="datetimeFigureOut">
              <a:rPr lang="en-US" smtClean="0"/>
              <a:t>5/3/18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3892281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4762" y="1219200"/>
            <a:ext cx="4423767" cy="4267200"/>
          </a:xfrm>
        </p:spPr>
        <p:txBody>
          <a:bodyPr anchor="b"/>
          <a:lstStyle>
            <a:lvl1pPr>
              <a:defRPr sz="4800"/>
            </a:lvl1pPr>
          </a:lstStyle>
          <a:p>
            <a:r>
              <a:rPr lang="en-US"/>
              <a:t>Click to edit Master title style</a:t>
            </a:r>
            <a:endParaRPr lang="en-US" dirty="0"/>
          </a:p>
        </p:txBody>
      </p:sp>
      <p:sp>
        <p:nvSpPr>
          <p:cNvPr id="3" name="Content Placeholder 2"/>
          <p:cNvSpPr>
            <a:spLocks noGrp="1"/>
          </p:cNvSpPr>
          <p:nvPr>
            <p:ph idx="1"/>
          </p:nvPr>
        </p:nvSpPr>
        <p:spPr>
          <a:xfrm>
            <a:off x="5831087" y="2633138"/>
            <a:ext cx="6943725" cy="12996333"/>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44762" y="5486400"/>
            <a:ext cx="4423767" cy="10164235"/>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Edit Master text styles</a:t>
            </a:r>
          </a:p>
        </p:txBody>
      </p:sp>
      <p:sp>
        <p:nvSpPr>
          <p:cNvPr id="5" name="Date Placeholder 4"/>
          <p:cNvSpPr>
            <a:spLocks noGrp="1"/>
          </p:cNvSpPr>
          <p:nvPr>
            <p:ph type="dt" sz="half" idx="10"/>
          </p:nvPr>
        </p:nvSpPr>
        <p:spPr/>
        <p:txBody>
          <a:bodyPr/>
          <a:lstStyle/>
          <a:p>
            <a:fld id="{9D3AC320-B950-4C88-844B-3041557FCF54}" type="datetimeFigureOut">
              <a:rPr lang="en-US" smtClean="0"/>
              <a:t>5/3/18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3259954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4762" y="1219200"/>
            <a:ext cx="4423767" cy="4267200"/>
          </a:xfrm>
        </p:spPr>
        <p:txBody>
          <a:bodyPr anchor="b"/>
          <a:lstStyle>
            <a:lvl1pPr>
              <a:defRPr sz="4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831087" y="2633138"/>
            <a:ext cx="6943725" cy="12996333"/>
          </a:xfrm>
        </p:spPr>
        <p:txBody>
          <a:bodyPr anchor="t"/>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944762" y="5486400"/>
            <a:ext cx="4423767" cy="10164235"/>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Edit Master text styles</a:t>
            </a:r>
          </a:p>
        </p:txBody>
      </p:sp>
      <p:sp>
        <p:nvSpPr>
          <p:cNvPr id="5" name="Date Placeholder 4"/>
          <p:cNvSpPr>
            <a:spLocks noGrp="1"/>
          </p:cNvSpPr>
          <p:nvPr>
            <p:ph type="dt" sz="half" idx="10"/>
          </p:nvPr>
        </p:nvSpPr>
        <p:spPr/>
        <p:txBody>
          <a:bodyPr/>
          <a:lstStyle/>
          <a:p>
            <a:fld id="{9D3AC320-B950-4C88-844B-3041557FCF54}" type="datetimeFigureOut">
              <a:rPr lang="en-US" smtClean="0"/>
              <a:t>5/3/18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ACB400-72BC-4293-8342-4C4E998390CD}" type="slidenum">
              <a:rPr lang="en-US" smtClean="0"/>
              <a:t>‹#›</a:t>
            </a:fld>
            <a:endParaRPr lang="en-US"/>
          </a:p>
        </p:txBody>
      </p:sp>
    </p:spTree>
    <p:extLst>
      <p:ext uri="{BB962C8B-B14F-4D97-AF65-F5344CB8AC3E}">
        <p14:creationId xmlns:p14="http://schemas.microsoft.com/office/powerpoint/2010/main" val="39750229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42975" y="973671"/>
            <a:ext cx="11830050" cy="35348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42975" y="4868333"/>
            <a:ext cx="11830050" cy="1160356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42975" y="16950271"/>
            <a:ext cx="3086100" cy="973667"/>
          </a:xfrm>
          <a:prstGeom prst="rect">
            <a:avLst/>
          </a:prstGeom>
        </p:spPr>
        <p:txBody>
          <a:bodyPr vert="horz" lIns="91440" tIns="45720" rIns="91440" bIns="45720" rtlCol="0" anchor="ctr"/>
          <a:lstStyle>
            <a:lvl1pPr algn="l">
              <a:defRPr sz="1800">
                <a:solidFill>
                  <a:schemeClr val="tx1">
                    <a:tint val="75000"/>
                  </a:schemeClr>
                </a:solidFill>
              </a:defRPr>
            </a:lvl1pPr>
          </a:lstStyle>
          <a:p>
            <a:fld id="{9D3AC320-B950-4C88-844B-3041557FCF54}" type="datetimeFigureOut">
              <a:rPr lang="en-US" smtClean="0"/>
              <a:t>5/3/18</a:t>
            </a:fld>
            <a:endParaRPr lang="en-US"/>
          </a:p>
        </p:txBody>
      </p:sp>
      <p:sp>
        <p:nvSpPr>
          <p:cNvPr id="5" name="Footer Placeholder 4"/>
          <p:cNvSpPr>
            <a:spLocks noGrp="1"/>
          </p:cNvSpPr>
          <p:nvPr>
            <p:ph type="ftr" sz="quarter" idx="3"/>
          </p:nvPr>
        </p:nvSpPr>
        <p:spPr>
          <a:xfrm>
            <a:off x="4543425" y="16950271"/>
            <a:ext cx="4629150" cy="973667"/>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686925" y="16950271"/>
            <a:ext cx="3086100" cy="973667"/>
          </a:xfrm>
          <a:prstGeom prst="rect">
            <a:avLst/>
          </a:prstGeom>
        </p:spPr>
        <p:txBody>
          <a:bodyPr vert="horz" lIns="91440" tIns="45720" rIns="91440" bIns="45720" rtlCol="0" anchor="ctr"/>
          <a:lstStyle>
            <a:lvl1pPr algn="r">
              <a:defRPr sz="1800">
                <a:solidFill>
                  <a:schemeClr val="tx1">
                    <a:tint val="75000"/>
                  </a:schemeClr>
                </a:solidFill>
              </a:defRPr>
            </a:lvl1pPr>
          </a:lstStyle>
          <a:p>
            <a:fld id="{26ACB400-72BC-4293-8342-4C4E998390CD}" type="slidenum">
              <a:rPr lang="en-US" smtClean="0"/>
              <a:t>‹#›</a:t>
            </a:fld>
            <a:endParaRPr lang="en-US"/>
          </a:p>
        </p:txBody>
      </p:sp>
    </p:spTree>
    <p:extLst>
      <p:ext uri="{BB962C8B-B14F-4D97-AF65-F5344CB8AC3E}">
        <p14:creationId xmlns:p14="http://schemas.microsoft.com/office/powerpoint/2010/main" val="144901068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7.png"/><Relationship Id="rId12" Type="http://schemas.openxmlformats.org/officeDocument/2006/relationships/image" Target="../media/image8.png"/><Relationship Id="rId13" Type="http://schemas.openxmlformats.org/officeDocument/2006/relationships/image" Target="../media/image80.png"/><Relationship Id="rId14"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hyperlink" Target="mailto:bfine@seas.upenn.edu" TargetMode="External"/><Relationship Id="rId7" Type="http://schemas.openxmlformats.org/officeDocument/2006/relationships/hyperlink" Target="mailto:muslin@seas.upenn.edu" TargetMode="External"/><Relationship Id="rId8" Type="http://schemas.openxmlformats.org/officeDocument/2006/relationships/hyperlink" Target="mailto:sweint@seas.upenn.edu" TargetMode="External"/><Relationship Id="rId9" Type="http://schemas.openxmlformats.org/officeDocument/2006/relationships/image" Target="../media/image5.png"/><Relationship Id="rId10"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12" name="Group 11"/>
          <p:cNvGrpSpPr>
            <a:grpSpLocks noChangeAspect="1"/>
          </p:cNvGrpSpPr>
          <p:nvPr/>
        </p:nvGrpSpPr>
        <p:grpSpPr>
          <a:xfrm>
            <a:off x="9483634" y="12013212"/>
            <a:ext cx="3697772" cy="3255312"/>
            <a:chOff x="4668387" y="11519864"/>
            <a:chExt cx="4366720" cy="3844216"/>
          </a:xfrm>
        </p:grpSpPr>
        <p:pic>
          <p:nvPicPr>
            <p:cNvPr id="37" name="Picture 36"/>
            <p:cNvPicPr>
              <a:picLocks noChangeAspect="1"/>
            </p:cNvPicPr>
            <p:nvPr/>
          </p:nvPicPr>
          <p:blipFill rotWithShape="1">
            <a:blip r:embed="rId2">
              <a:extLst>
                <a:ext uri="{28A0092B-C50C-407E-A947-70E740481C1C}">
                  <a14:useLocalDpi xmlns:a14="http://schemas.microsoft.com/office/drawing/2010/main" val="0"/>
                </a:ext>
              </a:extLst>
            </a:blip>
            <a:srcRect l="16667" r="7980"/>
            <a:stretch/>
          </p:blipFill>
          <p:spPr>
            <a:xfrm>
              <a:off x="6840284" y="11519864"/>
              <a:ext cx="2194823" cy="1941809"/>
            </a:xfrm>
            <a:prstGeom prst="rect">
              <a:avLst/>
            </a:prstGeom>
          </p:spPr>
        </p:pic>
        <p:pic>
          <p:nvPicPr>
            <p:cNvPr id="38" name="Picture 37"/>
            <p:cNvPicPr>
              <a:picLocks noChangeAspect="1"/>
            </p:cNvPicPr>
            <p:nvPr/>
          </p:nvPicPr>
          <p:blipFill rotWithShape="1">
            <a:blip r:embed="rId3">
              <a:extLst>
                <a:ext uri="{28A0092B-C50C-407E-A947-70E740481C1C}">
                  <a14:useLocalDpi xmlns:a14="http://schemas.microsoft.com/office/drawing/2010/main" val="0"/>
                </a:ext>
              </a:extLst>
            </a:blip>
            <a:srcRect l="16615" r="8467"/>
            <a:stretch/>
          </p:blipFill>
          <p:spPr>
            <a:xfrm>
              <a:off x="4668387" y="13422270"/>
              <a:ext cx="2182141" cy="1941809"/>
            </a:xfrm>
            <a:prstGeom prst="rect">
              <a:avLst/>
            </a:prstGeom>
          </p:spPr>
        </p:pic>
        <p:pic>
          <p:nvPicPr>
            <p:cNvPr id="39" name="Picture 38"/>
            <p:cNvPicPr>
              <a:picLocks noChangeAspect="1"/>
            </p:cNvPicPr>
            <p:nvPr/>
          </p:nvPicPr>
          <p:blipFill rotWithShape="1">
            <a:blip r:embed="rId4">
              <a:extLst>
                <a:ext uri="{28A0092B-C50C-407E-A947-70E740481C1C}">
                  <a14:useLocalDpi xmlns:a14="http://schemas.microsoft.com/office/drawing/2010/main" val="0"/>
                </a:ext>
              </a:extLst>
            </a:blip>
            <a:srcRect l="16666" r="8332"/>
            <a:stretch/>
          </p:blipFill>
          <p:spPr>
            <a:xfrm>
              <a:off x="6850528" y="13422271"/>
              <a:ext cx="2184579" cy="1941809"/>
            </a:xfrm>
            <a:prstGeom prst="rect">
              <a:avLst/>
            </a:prstGeom>
          </p:spPr>
        </p:pic>
        <p:pic>
          <p:nvPicPr>
            <p:cNvPr id="40" name="Picture 39"/>
            <p:cNvPicPr>
              <a:picLocks noChangeAspect="1"/>
            </p:cNvPicPr>
            <p:nvPr/>
          </p:nvPicPr>
          <p:blipFill rotWithShape="1">
            <a:blip r:embed="rId5">
              <a:extLst>
                <a:ext uri="{28A0092B-C50C-407E-A947-70E740481C1C}">
                  <a14:useLocalDpi xmlns:a14="http://schemas.microsoft.com/office/drawing/2010/main" val="0"/>
                </a:ext>
              </a:extLst>
            </a:blip>
            <a:srcRect l="16610" r="8390"/>
            <a:stretch/>
          </p:blipFill>
          <p:spPr>
            <a:xfrm>
              <a:off x="4673419" y="11519864"/>
              <a:ext cx="2184536" cy="1941809"/>
            </a:xfrm>
            <a:prstGeom prst="rect">
              <a:avLst/>
            </a:prstGeom>
          </p:spPr>
        </p:pic>
      </p:grpSp>
      <p:sp>
        <p:nvSpPr>
          <p:cNvPr id="2" name="Title 1">
            <a:extLst>
              <a:ext uri="{FF2B5EF4-FFF2-40B4-BE49-F238E27FC236}">
                <a16:creationId xmlns="" xmlns:a16="http://schemas.microsoft.com/office/drawing/2014/main" id="{A14FAE80-3C54-468F-997F-C6E1D174050F}"/>
              </a:ext>
            </a:extLst>
          </p:cNvPr>
          <p:cNvSpPr>
            <a:spLocks noGrp="1"/>
          </p:cNvSpPr>
          <p:nvPr>
            <p:ph type="ctrTitle"/>
          </p:nvPr>
        </p:nvSpPr>
        <p:spPr>
          <a:xfrm>
            <a:off x="2133303" y="339392"/>
            <a:ext cx="9449395" cy="1813453"/>
          </a:xfrm>
          <a:solidFill>
            <a:schemeClr val="bg1"/>
          </a:solidFill>
          <a:ln>
            <a:solidFill>
              <a:schemeClr val="accent1"/>
            </a:solidFill>
          </a:ln>
        </p:spPr>
        <p:txBody>
          <a:bodyPr anchor="t">
            <a:noAutofit/>
          </a:bodyPr>
          <a:lstStyle/>
          <a:p>
            <a:r>
              <a:rPr lang="en-US" sz="4167" b="1" dirty="0">
                <a:latin typeface="Garamond" panose="02020404030301010803" pitchFamily="18" charset="0"/>
              </a:rPr>
              <a:t>Using Twitter Sentiment Classification to Predict Hourly Changes in XRP Price</a:t>
            </a:r>
            <a:r>
              <a:rPr lang="en-US" sz="4167" dirty="0">
                <a:latin typeface="Garamond" panose="02020404030301010803" pitchFamily="18" charset="0"/>
              </a:rPr>
              <a:t/>
            </a:r>
            <a:br>
              <a:rPr lang="en-US" sz="4167" dirty="0">
                <a:latin typeface="Garamond" panose="02020404030301010803" pitchFamily="18" charset="0"/>
              </a:rPr>
            </a:br>
            <a:r>
              <a:rPr lang="en-US" sz="2000" dirty="0">
                <a:latin typeface="Garamond" panose="02020404030301010803" pitchFamily="18" charset="0"/>
              </a:rPr>
              <a:t>Braden </a:t>
            </a:r>
            <a:r>
              <a:rPr lang="en-US" sz="2000" dirty="0" err="1">
                <a:latin typeface="Garamond" panose="02020404030301010803" pitchFamily="18" charset="0"/>
              </a:rPr>
              <a:t>Fineberg</a:t>
            </a:r>
            <a:r>
              <a:rPr lang="en-US" sz="2000" dirty="0">
                <a:latin typeface="Garamond" panose="02020404030301010803" pitchFamily="18" charset="0"/>
              </a:rPr>
              <a:t> (</a:t>
            </a:r>
            <a:r>
              <a:rPr lang="en-US" sz="2000" dirty="0">
                <a:latin typeface="Garamond" panose="02020404030301010803" pitchFamily="18" charset="0"/>
                <a:hlinkClick r:id="rId6"/>
              </a:rPr>
              <a:t>bfine@seas.upenn.edu</a:t>
            </a:r>
            <a:r>
              <a:rPr lang="en-US" sz="2000" dirty="0">
                <a:latin typeface="Garamond" panose="02020404030301010803" pitchFamily="18" charset="0"/>
              </a:rPr>
              <a:t>) , Matt Oslin (</a:t>
            </a:r>
            <a:r>
              <a:rPr lang="en-US" sz="2000" dirty="0" smtClean="0">
                <a:latin typeface="Garamond" panose="02020404030301010803" pitchFamily="18" charset="0"/>
                <a:hlinkClick r:id="rId7"/>
              </a:rPr>
              <a:t>moslin@seas.upenn.edu</a:t>
            </a:r>
            <a:r>
              <a:rPr lang="en-US" sz="2000" dirty="0">
                <a:latin typeface="Garamond" panose="02020404030301010803" pitchFamily="18" charset="0"/>
              </a:rPr>
              <a:t>) , Sam Weintraub (</a:t>
            </a:r>
            <a:r>
              <a:rPr lang="en-US" sz="2000" dirty="0">
                <a:latin typeface="Garamond" panose="02020404030301010803" pitchFamily="18" charset="0"/>
                <a:hlinkClick r:id="rId8"/>
              </a:rPr>
              <a:t>sweint@seas.upenn.edu</a:t>
            </a:r>
            <a:r>
              <a:rPr lang="en-US" sz="2000" dirty="0">
                <a:latin typeface="Garamond" panose="02020404030301010803" pitchFamily="18" charset="0"/>
              </a:rPr>
              <a:t>) </a:t>
            </a:r>
            <a:br>
              <a:rPr lang="en-US" sz="2000" dirty="0">
                <a:latin typeface="Garamond" panose="02020404030301010803" pitchFamily="18" charset="0"/>
              </a:rPr>
            </a:br>
            <a:endParaRPr lang="en-US" sz="4167" dirty="0">
              <a:latin typeface="Garamond" panose="02020404030301010803" pitchFamily="18" charset="0"/>
            </a:endParaRPr>
          </a:p>
        </p:txBody>
      </p:sp>
      <p:pic>
        <p:nvPicPr>
          <p:cNvPr id="6" name="Picture 5">
            <a:extLst>
              <a:ext uri="{FF2B5EF4-FFF2-40B4-BE49-F238E27FC236}">
                <a16:creationId xmlns="" xmlns:a16="http://schemas.microsoft.com/office/drawing/2014/main" id="{D7B121C7-A408-4DCD-8061-5C978599BC2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3913" y="339392"/>
            <a:ext cx="1619803" cy="1813453"/>
          </a:xfrm>
          <a:prstGeom prst="rect">
            <a:avLst/>
          </a:prstGeom>
        </p:spPr>
      </p:pic>
      <p:pic>
        <p:nvPicPr>
          <p:cNvPr id="7" name="Picture 6">
            <a:extLst>
              <a:ext uri="{FF2B5EF4-FFF2-40B4-BE49-F238E27FC236}">
                <a16:creationId xmlns="" xmlns:a16="http://schemas.microsoft.com/office/drawing/2014/main" id="{7D221A5E-A9DE-4268-BCD0-6E8CAA09079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822285" y="339392"/>
            <a:ext cx="1619803" cy="1813453"/>
          </a:xfrm>
          <a:prstGeom prst="rect">
            <a:avLst/>
          </a:prstGeom>
        </p:spPr>
      </p:pic>
      <p:sp>
        <p:nvSpPr>
          <p:cNvPr id="10" name="TextBox 9">
            <a:extLst>
              <a:ext uri="{FF2B5EF4-FFF2-40B4-BE49-F238E27FC236}">
                <a16:creationId xmlns="" xmlns:a16="http://schemas.microsoft.com/office/drawing/2014/main" id="{A0CDFDE6-452A-4FD0-8498-BE0CEC8B6ACC}"/>
              </a:ext>
            </a:extLst>
          </p:cNvPr>
          <p:cNvSpPr txBox="1"/>
          <p:nvPr/>
        </p:nvSpPr>
        <p:spPr>
          <a:xfrm>
            <a:off x="131031" y="2512349"/>
            <a:ext cx="4357654" cy="3096452"/>
          </a:xfrm>
          <a:prstGeom prst="rect">
            <a:avLst/>
          </a:prstGeom>
          <a:solidFill>
            <a:schemeClr val="bg1"/>
          </a:solidFill>
          <a:ln>
            <a:solidFill>
              <a:srgbClr val="011F5B"/>
            </a:solidFill>
          </a:ln>
        </p:spPr>
        <p:txBody>
          <a:bodyPr wrap="square" rtlCol="0">
            <a:noAutofit/>
          </a:bodyPr>
          <a:lstStyle/>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a:p>
            <a:r>
              <a:rPr lang="en-US" sz="1000" dirty="0" smtClean="0">
                <a:solidFill>
                  <a:srgbClr val="011F5B"/>
                </a:solidFill>
              </a:rPr>
              <a:t>This project uses machine learning to predict the change in the crypto currency Ripple based on Twitter data. Crypto currencies are highly speculative, and hence depend strongly on market sentiment. One way to capture market sentiment is by observing individual Tweets relating to the currency and combining all related Tweets to predict the future price. Data is collected and processed, and Tweet trustworthiness is evaluated to remove spam. Each good Tweet is classified based on its sentiment using a learned sentiment classifier. A count bag of words feature space is generated for each hour and classifiers are tuned to learn price change from the given features.</a:t>
            </a:r>
            <a:endParaRPr lang="en-US" sz="1000" dirty="0">
              <a:solidFill>
                <a:srgbClr val="011F5B"/>
              </a:solidFill>
            </a:endParaRPr>
          </a:p>
        </p:txBody>
      </p:sp>
      <p:sp>
        <p:nvSpPr>
          <p:cNvPr id="11" name="TextBox 10">
            <a:extLst>
              <a:ext uri="{FF2B5EF4-FFF2-40B4-BE49-F238E27FC236}">
                <a16:creationId xmlns="" xmlns:a16="http://schemas.microsoft.com/office/drawing/2014/main" id="{0B657177-A18C-4721-9FEF-D80F98046F6C}"/>
              </a:ext>
            </a:extLst>
          </p:cNvPr>
          <p:cNvSpPr txBox="1"/>
          <p:nvPr/>
        </p:nvSpPr>
        <p:spPr>
          <a:xfrm>
            <a:off x="131031" y="2512349"/>
            <a:ext cx="4357654" cy="348878"/>
          </a:xfrm>
          <a:prstGeom prst="rect">
            <a:avLst/>
          </a:prstGeom>
          <a:solidFill>
            <a:srgbClr val="011F5B"/>
          </a:solidFill>
          <a:ln>
            <a:solidFill>
              <a:srgbClr val="011F5B"/>
            </a:solidFill>
          </a:ln>
        </p:spPr>
        <p:txBody>
          <a:bodyPr wrap="square" rtlCol="0">
            <a:spAutoFit/>
          </a:bodyPr>
          <a:lstStyle/>
          <a:p>
            <a:pPr algn="ctr"/>
            <a:r>
              <a:rPr lang="en-US" sz="1667" b="1" dirty="0">
                <a:solidFill>
                  <a:schemeClr val="bg1"/>
                </a:solidFill>
                <a:latin typeface="Garamond" panose="02020404030301010803" pitchFamily="18" charset="0"/>
              </a:rPr>
              <a:t>Summary</a:t>
            </a:r>
          </a:p>
        </p:txBody>
      </p:sp>
      <p:sp>
        <p:nvSpPr>
          <p:cNvPr id="13" name="TextBox 12">
            <a:extLst>
              <a:ext uri="{FF2B5EF4-FFF2-40B4-BE49-F238E27FC236}">
                <a16:creationId xmlns="" xmlns:a16="http://schemas.microsoft.com/office/drawing/2014/main" id="{350B0135-6184-4979-BB40-37C979E657FF}"/>
              </a:ext>
            </a:extLst>
          </p:cNvPr>
          <p:cNvSpPr txBox="1"/>
          <p:nvPr/>
        </p:nvSpPr>
        <p:spPr>
          <a:xfrm>
            <a:off x="131031" y="6008145"/>
            <a:ext cx="4357654" cy="3170099"/>
          </a:xfrm>
          <a:prstGeom prst="rect">
            <a:avLst/>
          </a:prstGeom>
          <a:solidFill>
            <a:schemeClr val="bg1"/>
          </a:solidFill>
          <a:ln>
            <a:solidFill>
              <a:srgbClr val="011F5B"/>
            </a:solidFill>
          </a:ln>
        </p:spPr>
        <p:txBody>
          <a:bodyPr wrap="square" rtlCol="0">
            <a:spAutoFit/>
          </a:bodyPr>
          <a:lstStyle/>
          <a:p>
            <a:endParaRPr lang="en-US" sz="1500" dirty="0">
              <a:solidFill>
                <a:srgbClr val="011F5B"/>
              </a:solidFill>
            </a:endParaRPr>
          </a:p>
          <a:p>
            <a:endParaRPr lang="en-US" sz="1500" dirty="0">
              <a:solidFill>
                <a:srgbClr val="011F5B"/>
              </a:solidFill>
            </a:endParaRPr>
          </a:p>
          <a:p>
            <a:r>
              <a:rPr lang="en-US" sz="1000" dirty="0">
                <a:solidFill>
                  <a:srgbClr val="011F5B"/>
                </a:solidFill>
              </a:rPr>
              <a:t>Tweets:</a:t>
            </a:r>
          </a:p>
          <a:p>
            <a:r>
              <a:rPr lang="en-US" sz="1000" dirty="0">
                <a:solidFill>
                  <a:srgbClr val="011F5B"/>
                </a:solidFill>
              </a:rPr>
              <a:t>Web-scraper on ‘Top 30 Crypto Accounts to Follow’ </a:t>
            </a:r>
            <a:r>
              <a:rPr lang="en-US" sz="1000" dirty="0">
                <a:solidFill>
                  <a:srgbClr val="011F5B"/>
                </a:solidFill>
                <a:sym typeface="Wingdings" panose="05000000000000000000" pitchFamily="2" charset="2"/>
              </a:rPr>
              <a:t> Good data (17000 tweets)</a:t>
            </a:r>
            <a:endParaRPr lang="en-US" sz="1000" dirty="0">
              <a:solidFill>
                <a:srgbClr val="011F5B"/>
              </a:solidFill>
            </a:endParaRPr>
          </a:p>
          <a:p>
            <a:r>
              <a:rPr lang="en-US" sz="1000" dirty="0">
                <a:solidFill>
                  <a:srgbClr val="011F5B"/>
                </a:solidFill>
              </a:rPr>
              <a:t>Web-scraper on words containing ‘XRP or Ripple’ from April 13 to April 25 </a:t>
            </a:r>
            <a:r>
              <a:rPr lang="en-US" sz="1000" dirty="0">
                <a:solidFill>
                  <a:srgbClr val="011F5B"/>
                </a:solidFill>
                <a:sym typeface="Wingdings" panose="05000000000000000000" pitchFamily="2" charset="2"/>
              </a:rPr>
              <a:t> 80k tweets</a:t>
            </a:r>
            <a:endParaRPr lang="en-US" sz="1000" dirty="0">
              <a:solidFill>
                <a:srgbClr val="011F5B"/>
              </a:solidFill>
            </a:endParaRPr>
          </a:p>
          <a:p>
            <a:r>
              <a:rPr lang="en-US" sz="1000" dirty="0">
                <a:solidFill>
                  <a:srgbClr val="FF0000"/>
                </a:solidFill>
              </a:rPr>
              <a:t>Include samples</a:t>
            </a:r>
          </a:p>
          <a:p>
            <a:endParaRPr lang="en-US" sz="1000" dirty="0">
              <a:solidFill>
                <a:srgbClr val="011F5B"/>
              </a:solidFill>
            </a:endParaRPr>
          </a:p>
          <a:p>
            <a:endParaRPr lang="en-US" sz="1000" dirty="0">
              <a:solidFill>
                <a:srgbClr val="011F5B"/>
              </a:solidFill>
            </a:endParaRPr>
          </a:p>
          <a:p>
            <a:r>
              <a:rPr lang="en-US" sz="1000" dirty="0">
                <a:solidFill>
                  <a:srgbClr val="011F5B"/>
                </a:solidFill>
              </a:rPr>
              <a:t>Web-scraper returned the following string which was split into a pandas data frame using Regex patterns.</a:t>
            </a:r>
          </a:p>
          <a:p>
            <a:endParaRPr lang="en-US" sz="1000" dirty="0">
              <a:solidFill>
                <a:srgbClr val="011F5B"/>
              </a:solidFill>
            </a:endParaRPr>
          </a:p>
          <a:p>
            <a:r>
              <a:rPr lang="en-US" sz="1000" dirty="0">
                <a:solidFill>
                  <a:srgbClr val="011F5B"/>
                </a:solidFill>
              </a:rPr>
              <a:t>XRP Price Data:</a:t>
            </a:r>
          </a:p>
          <a:p>
            <a:r>
              <a:rPr lang="en-US" sz="1000" dirty="0">
                <a:solidFill>
                  <a:srgbClr val="011F5B"/>
                </a:solidFill>
              </a:rPr>
              <a:t>XRP </a:t>
            </a:r>
            <a:r>
              <a:rPr lang="en-US" sz="1000" dirty="0" err="1">
                <a:solidFill>
                  <a:srgbClr val="011F5B"/>
                </a:solidFill>
              </a:rPr>
              <a:t>api</a:t>
            </a:r>
            <a:r>
              <a:rPr lang="en-US" sz="1000" dirty="0">
                <a:solidFill>
                  <a:srgbClr val="011F5B"/>
                </a:solidFill>
              </a:rPr>
              <a:t> queried hourly</a:t>
            </a:r>
            <a:r>
              <a:rPr lang="en-US" sz="1000" dirty="0" smtClean="0">
                <a:solidFill>
                  <a:srgbClr val="011F5B"/>
                </a:solidFill>
              </a:rPr>
              <a:t>..</a:t>
            </a:r>
          </a:p>
          <a:p>
            <a:endParaRPr lang="en-US" sz="1000" dirty="0">
              <a:solidFill>
                <a:srgbClr val="011F5B"/>
              </a:solidFill>
            </a:endParaRPr>
          </a:p>
          <a:p>
            <a:endParaRPr lang="en-US" sz="1000" dirty="0" smtClean="0">
              <a:solidFill>
                <a:srgbClr val="011F5B"/>
              </a:solidFill>
            </a:endParaRPr>
          </a:p>
          <a:p>
            <a:r>
              <a:rPr lang="en-US" sz="1000" dirty="0" smtClean="0">
                <a:solidFill>
                  <a:srgbClr val="011F5B"/>
                </a:solidFill>
              </a:rPr>
              <a:t>Each hour window was classified as the price increasing, decreasing, or remaining neutral based on a threshold of 0.5%.</a:t>
            </a:r>
            <a:endParaRPr lang="en-US" sz="1000" dirty="0">
              <a:solidFill>
                <a:srgbClr val="011F5B"/>
              </a:solidFill>
            </a:endParaRPr>
          </a:p>
        </p:txBody>
      </p:sp>
      <p:sp>
        <p:nvSpPr>
          <p:cNvPr id="14" name="TextBox 13">
            <a:extLst>
              <a:ext uri="{FF2B5EF4-FFF2-40B4-BE49-F238E27FC236}">
                <a16:creationId xmlns="" xmlns:a16="http://schemas.microsoft.com/office/drawing/2014/main" id="{8A29E2F6-DCC5-419F-8203-4FD2EDF588FE}"/>
              </a:ext>
            </a:extLst>
          </p:cNvPr>
          <p:cNvSpPr txBox="1"/>
          <p:nvPr/>
        </p:nvSpPr>
        <p:spPr>
          <a:xfrm>
            <a:off x="131031" y="6008144"/>
            <a:ext cx="4357654" cy="348878"/>
          </a:xfrm>
          <a:prstGeom prst="rect">
            <a:avLst/>
          </a:prstGeom>
          <a:solidFill>
            <a:srgbClr val="011F5B"/>
          </a:solidFill>
          <a:ln>
            <a:solidFill>
              <a:srgbClr val="011F5B"/>
            </a:solidFill>
          </a:ln>
        </p:spPr>
        <p:txBody>
          <a:bodyPr wrap="square" rtlCol="0">
            <a:spAutoFit/>
          </a:bodyPr>
          <a:lstStyle/>
          <a:p>
            <a:pPr algn="ctr"/>
            <a:r>
              <a:rPr lang="en-US" sz="1667" b="1" dirty="0">
                <a:solidFill>
                  <a:schemeClr val="bg1"/>
                </a:solidFill>
                <a:latin typeface="Garamond" panose="02020404030301010803" pitchFamily="18" charset="0"/>
              </a:rPr>
              <a:t>Data Collection &amp; Pre-processing</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 xmlns:a16="http://schemas.microsoft.com/office/drawing/2014/main" id="{72250C3B-DB37-480D-BB9C-66854635BA3F}"/>
                  </a:ext>
                </a:extLst>
              </p:cNvPr>
              <p:cNvSpPr txBox="1"/>
              <p:nvPr/>
            </p:nvSpPr>
            <p:spPr>
              <a:xfrm>
                <a:off x="131031" y="9731859"/>
                <a:ext cx="4357654" cy="6665671"/>
              </a:xfrm>
              <a:prstGeom prst="rect">
                <a:avLst/>
              </a:prstGeom>
              <a:solidFill>
                <a:schemeClr val="bg1"/>
              </a:solidFill>
              <a:ln>
                <a:solidFill>
                  <a:srgbClr val="011F5B"/>
                </a:solidFill>
              </a:ln>
            </p:spPr>
            <p:txBody>
              <a:bodyPr wrap="square" rtlCol="0">
                <a:spAutoFit/>
              </a:bodyPr>
              <a:lstStyle/>
              <a:p>
                <a:endParaRPr lang="en-US" sz="1000" dirty="0">
                  <a:solidFill>
                    <a:srgbClr val="011F5B"/>
                  </a:solidFill>
                  <a:latin typeface="Calibri" charset="0"/>
                  <a:ea typeface="Calibri" charset="0"/>
                  <a:cs typeface="Calibri" charset="0"/>
                </a:endParaRPr>
              </a:p>
              <a:p>
                <a:endParaRPr lang="en-US" sz="1000" dirty="0">
                  <a:solidFill>
                    <a:srgbClr val="011F5B"/>
                  </a:solidFill>
                  <a:latin typeface="Calibri" charset="0"/>
                  <a:ea typeface="Calibri" charset="0"/>
                  <a:cs typeface="Calibri" charset="0"/>
                </a:endParaRPr>
              </a:p>
              <a:p>
                <a:r>
                  <a:rPr lang="en-US" sz="1000" dirty="0">
                    <a:solidFill>
                      <a:srgbClr val="011F5B"/>
                    </a:solidFill>
                    <a:latin typeface="Calibri" charset="0"/>
                    <a:ea typeface="Calibri" charset="0"/>
                    <a:cs typeface="Calibri" charset="0"/>
                  </a:rPr>
                  <a:t>Generating Training Data:</a:t>
                </a:r>
              </a:p>
              <a:p>
                <a:r>
                  <a:rPr lang="en-US" sz="1000" dirty="0">
                    <a:solidFill>
                      <a:srgbClr val="011F5B"/>
                    </a:solidFill>
                    <a:latin typeface="Calibri" charset="0"/>
                    <a:ea typeface="Calibri" charset="0"/>
                    <a:cs typeface="Calibri" charset="0"/>
                  </a:rPr>
                  <a:t>After loading the data, URLs and Mentions were regularized using to Regex patterns to ‘_</a:t>
                </a:r>
                <a:r>
                  <a:rPr lang="en-US" sz="1000" dirty="0" err="1">
                    <a:solidFill>
                      <a:srgbClr val="011F5B"/>
                    </a:solidFill>
                    <a:latin typeface="Calibri" charset="0"/>
                    <a:ea typeface="Calibri" charset="0"/>
                    <a:cs typeface="Calibri" charset="0"/>
                  </a:rPr>
                  <a:t>url</a:t>
                </a:r>
                <a:r>
                  <a:rPr lang="en-US" sz="1000" dirty="0">
                    <a:solidFill>
                      <a:srgbClr val="011F5B"/>
                    </a:solidFill>
                    <a:latin typeface="Calibri" charset="0"/>
                    <a:ea typeface="Calibri" charset="0"/>
                    <a:cs typeface="Calibri" charset="0"/>
                  </a:rPr>
                  <a:t>_’ and ‘@’ respectively and hashtags were removed. Using a </a:t>
                </a:r>
                <a:r>
                  <a:rPr lang="en-US" sz="1000" dirty="0" err="1">
                    <a:solidFill>
                      <a:srgbClr val="011F5B"/>
                    </a:solidFill>
                    <a:latin typeface="Calibri" charset="0"/>
                    <a:ea typeface="Calibri" charset="0"/>
                    <a:cs typeface="Calibri" charset="0"/>
                  </a:rPr>
                  <a:t>DictVectorizer</a:t>
                </a:r>
                <a:r>
                  <a:rPr lang="en-US" sz="1000" dirty="0">
                    <a:solidFill>
                      <a:srgbClr val="011F5B"/>
                    </a:solidFill>
                    <a:latin typeface="Calibri" charset="0"/>
                    <a:ea typeface="Calibri" charset="0"/>
                    <a:cs typeface="Calibri" charset="0"/>
                  </a:rPr>
                  <a:t>, the most frequent words were identified and analyzed for links to spam. For example a top word identified was ‘airdrop’ which was associated with tweets like:</a:t>
                </a:r>
              </a:p>
              <a:p>
                <a:endParaRPr lang="en-US" sz="1000" dirty="0">
                  <a:solidFill>
                    <a:srgbClr val="011F5B"/>
                  </a:solidFill>
                  <a:latin typeface="Calibri" charset="0"/>
                  <a:ea typeface="Calibri" charset="0"/>
                  <a:cs typeface="Calibri" charset="0"/>
                </a:endParaRPr>
              </a:p>
              <a:p>
                <a:r>
                  <a:rPr lang="en-US" sz="1000" dirty="0">
                    <a:solidFill>
                      <a:srgbClr val="011F5B"/>
                    </a:solidFill>
                    <a:latin typeface="Calibri" charset="0"/>
                    <a:ea typeface="Calibri" charset="0"/>
                    <a:cs typeface="Calibri" charset="0"/>
                  </a:rPr>
                  <a:t>“</a:t>
                </a:r>
                <a:r>
                  <a:rPr lang="en-US" sz="1000" dirty="0" err="1">
                    <a:solidFill>
                      <a:srgbClr val="011F5B"/>
                    </a:solidFill>
                    <a:latin typeface="Calibri" charset="0"/>
                    <a:ea typeface="Calibri" charset="0"/>
                    <a:cs typeface="Calibri" charset="0"/>
                  </a:rPr>
                  <a:t>stockchain</a:t>
                </a:r>
                <a:r>
                  <a:rPr lang="en-US" sz="1000" dirty="0">
                    <a:solidFill>
                      <a:srgbClr val="011F5B"/>
                    </a:solidFill>
                    <a:latin typeface="Calibri" charset="0"/>
                    <a:ea typeface="Calibri" charset="0"/>
                    <a:cs typeface="Calibri" charset="0"/>
                  </a:rPr>
                  <a:t> (</a:t>
                </a:r>
                <a:r>
                  <a:rPr lang="en-US" sz="1000" dirty="0" err="1">
                    <a:solidFill>
                      <a:srgbClr val="011F5B"/>
                    </a:solidFill>
                    <a:latin typeface="Calibri" charset="0"/>
                    <a:ea typeface="Calibri" charset="0"/>
                    <a:cs typeface="Calibri" charset="0"/>
                  </a:rPr>
                  <a:t>scc</a:t>
                </a:r>
                <a:r>
                  <a:rPr lang="en-US" sz="1000" dirty="0">
                    <a:solidFill>
                      <a:srgbClr val="011F5B"/>
                    </a:solidFill>
                    <a:latin typeface="Calibri" charset="0"/>
                    <a:ea typeface="Calibri" charset="0"/>
                    <a:cs typeface="Calibri" charset="0"/>
                  </a:rPr>
                  <a:t>) final airdrop 500 </a:t>
                </a:r>
                <a:r>
                  <a:rPr lang="en-US" sz="1000" dirty="0" err="1">
                    <a:solidFill>
                      <a:srgbClr val="011F5B"/>
                    </a:solidFill>
                    <a:latin typeface="Calibri" charset="0"/>
                    <a:ea typeface="Calibri" charset="0"/>
                    <a:cs typeface="Calibri" charset="0"/>
                  </a:rPr>
                  <a:t>scc</a:t>
                </a:r>
                <a:r>
                  <a:rPr lang="en-US" sz="1000" dirty="0">
                    <a:solidFill>
                      <a:srgbClr val="011F5B"/>
                    </a:solidFill>
                    <a:latin typeface="Calibri" charset="0"/>
                    <a:ea typeface="Calibri" charset="0"/>
                    <a:cs typeface="Calibri" charset="0"/>
                  </a:rPr>
                  <a:t> bonus don’t miss! #airdrop #</a:t>
                </a:r>
                <a:r>
                  <a:rPr lang="en-US" sz="1000" dirty="0" err="1">
                    <a:solidFill>
                      <a:srgbClr val="011F5B"/>
                    </a:solidFill>
                    <a:latin typeface="Calibri" charset="0"/>
                    <a:ea typeface="Calibri" charset="0"/>
                    <a:cs typeface="Calibri" charset="0"/>
                  </a:rPr>
                  <a:t>btc</a:t>
                </a:r>
                <a:r>
                  <a:rPr lang="en-US" sz="1000" dirty="0">
                    <a:solidFill>
                      <a:srgbClr val="011F5B"/>
                    </a:solidFill>
                    <a:latin typeface="Calibri" charset="0"/>
                    <a:ea typeface="Calibri" charset="0"/>
                    <a:cs typeface="Calibri" charset="0"/>
                  </a:rPr>
                  <a:t> #neo #eth #</a:t>
                </a:r>
                <a:r>
                  <a:rPr lang="en-US" sz="1000" dirty="0" err="1">
                    <a:solidFill>
                      <a:srgbClr val="011F5B"/>
                    </a:solidFill>
                    <a:latin typeface="Calibri" charset="0"/>
                    <a:ea typeface="Calibri" charset="0"/>
                    <a:cs typeface="Calibri" charset="0"/>
                  </a:rPr>
                  <a:t>freetoken</a:t>
                </a:r>
                <a:r>
                  <a:rPr lang="en-US" sz="1000" dirty="0">
                    <a:solidFill>
                      <a:srgbClr val="011F5B"/>
                    </a:solidFill>
                    <a:latin typeface="Calibri" charset="0"/>
                    <a:ea typeface="Calibri" charset="0"/>
                    <a:cs typeface="Calibri" charset="0"/>
                  </a:rPr>
                  <a:t> #crypto #</a:t>
                </a:r>
                <a:r>
                  <a:rPr lang="en-US" sz="1000" dirty="0" err="1">
                    <a:solidFill>
                      <a:srgbClr val="011F5B"/>
                    </a:solidFill>
                    <a:latin typeface="Calibri" charset="0"/>
                    <a:ea typeface="Calibri" charset="0"/>
                    <a:cs typeface="Calibri" charset="0"/>
                  </a:rPr>
                  <a:t>xrp</a:t>
                </a:r>
                <a:r>
                  <a:rPr lang="en-US" sz="1000" dirty="0">
                    <a:solidFill>
                      <a:srgbClr val="011F5B"/>
                    </a:solidFill>
                    <a:latin typeface="Calibri" charset="0"/>
                    <a:ea typeface="Calibri" charset="0"/>
                    <a:cs typeface="Calibri" charset="0"/>
                  </a:rPr>
                  <a:t> #blockchain #ripple #</a:t>
                </a:r>
                <a:r>
                  <a:rPr lang="en-US" sz="1000" dirty="0" err="1">
                    <a:solidFill>
                      <a:srgbClr val="011F5B"/>
                    </a:solidFill>
                    <a:latin typeface="Calibri" charset="0"/>
                    <a:ea typeface="Calibri" charset="0"/>
                    <a:cs typeface="Calibri" charset="0"/>
                  </a:rPr>
                  <a:t>trx</a:t>
                </a:r>
                <a:r>
                  <a:rPr lang="en-US" sz="1000" dirty="0">
                    <a:solidFill>
                      <a:srgbClr val="011F5B"/>
                    </a:solidFill>
                    <a:latin typeface="Calibri" charset="0"/>
                    <a:ea typeface="Calibri" charset="0"/>
                    <a:cs typeface="Calibri" charset="0"/>
                  </a:rPr>
                  <a:t>”</a:t>
                </a:r>
              </a:p>
              <a:p>
                <a:endParaRPr lang="en-US" sz="1000" dirty="0">
                  <a:solidFill>
                    <a:srgbClr val="011F5B"/>
                  </a:solidFill>
                  <a:latin typeface="Calibri" charset="0"/>
                  <a:ea typeface="Calibri" charset="0"/>
                  <a:cs typeface="Calibri" charset="0"/>
                </a:endParaRPr>
              </a:p>
              <a:p>
                <a:r>
                  <a:rPr lang="en-US" sz="1000" dirty="0">
                    <a:solidFill>
                      <a:srgbClr val="011F5B"/>
                    </a:solidFill>
                    <a:latin typeface="Calibri" charset="0"/>
                    <a:ea typeface="Calibri" charset="0"/>
                    <a:cs typeface="Calibri" charset="0"/>
                  </a:rPr>
                  <a:t>From this analysis we labeled any tweet containing:</a:t>
                </a:r>
              </a:p>
              <a:p>
                <a:endParaRPr lang="en-US" sz="1000" dirty="0">
                  <a:solidFill>
                    <a:srgbClr val="011F5B"/>
                  </a:solidFill>
                  <a:latin typeface="Calibri" charset="0"/>
                  <a:ea typeface="Calibri" charset="0"/>
                  <a:cs typeface="Calibri" charset="0"/>
                </a:endParaRPr>
              </a:p>
              <a:p>
                <a:endParaRPr lang="en-US" sz="1000" dirty="0">
                  <a:solidFill>
                    <a:srgbClr val="011F5B"/>
                  </a:solidFill>
                  <a:latin typeface="Calibri" charset="0"/>
                  <a:ea typeface="Calibri" charset="0"/>
                  <a:cs typeface="Calibri" charset="0"/>
                </a:endParaRPr>
              </a:p>
              <a:p>
                <a:endParaRPr lang="en-US" sz="1000" dirty="0">
                  <a:solidFill>
                    <a:srgbClr val="011F5B"/>
                  </a:solidFill>
                  <a:latin typeface="Calibri" charset="0"/>
                  <a:ea typeface="Calibri" charset="0"/>
                  <a:cs typeface="Calibri" charset="0"/>
                </a:endParaRPr>
              </a:p>
              <a:p>
                <a:endParaRPr lang="en-US" sz="1000" dirty="0" smtClean="0">
                  <a:solidFill>
                    <a:srgbClr val="011F5B"/>
                  </a:solidFill>
                  <a:latin typeface="Calibri" charset="0"/>
                  <a:ea typeface="Calibri" charset="0"/>
                  <a:cs typeface="Calibri" charset="0"/>
                </a:endParaRPr>
              </a:p>
              <a:p>
                <a:endParaRPr lang="en-US" sz="1000" dirty="0">
                  <a:solidFill>
                    <a:srgbClr val="011F5B"/>
                  </a:solidFill>
                  <a:latin typeface="Calibri" charset="0"/>
                  <a:ea typeface="Calibri" charset="0"/>
                  <a:cs typeface="Calibri" charset="0"/>
                </a:endParaRPr>
              </a:p>
              <a:p>
                <a:endParaRPr lang="en-US" sz="1000" dirty="0" smtClean="0">
                  <a:solidFill>
                    <a:srgbClr val="011F5B"/>
                  </a:solidFill>
                  <a:latin typeface="Calibri" charset="0"/>
                  <a:ea typeface="Calibri" charset="0"/>
                  <a:cs typeface="Calibri" charset="0"/>
                </a:endParaRPr>
              </a:p>
              <a:p>
                <a:endParaRPr lang="en-US" sz="1000" dirty="0">
                  <a:solidFill>
                    <a:srgbClr val="011F5B"/>
                  </a:solidFill>
                  <a:latin typeface="Calibri" charset="0"/>
                  <a:ea typeface="Calibri" charset="0"/>
                  <a:cs typeface="Calibri" charset="0"/>
                </a:endParaRPr>
              </a:p>
              <a:p>
                <a:endParaRPr lang="en-US" sz="1000" dirty="0" smtClean="0">
                  <a:solidFill>
                    <a:srgbClr val="011F5B"/>
                  </a:solidFill>
                  <a:latin typeface="Calibri" charset="0"/>
                  <a:ea typeface="Calibri" charset="0"/>
                  <a:cs typeface="Calibri" charset="0"/>
                </a:endParaRPr>
              </a:p>
              <a:p>
                <a:endParaRPr lang="en-US" sz="1000" dirty="0">
                  <a:solidFill>
                    <a:srgbClr val="011F5B"/>
                  </a:solidFill>
                  <a:latin typeface="Calibri" charset="0"/>
                  <a:ea typeface="Calibri" charset="0"/>
                  <a:cs typeface="Calibri" charset="0"/>
                </a:endParaRPr>
              </a:p>
              <a:p>
                <a:endParaRPr lang="en-US" sz="1000" dirty="0" smtClean="0">
                  <a:solidFill>
                    <a:srgbClr val="011F5B"/>
                  </a:solidFill>
                  <a:latin typeface="Calibri" charset="0"/>
                  <a:ea typeface="Calibri" charset="0"/>
                  <a:cs typeface="Calibri" charset="0"/>
                </a:endParaRPr>
              </a:p>
              <a:p>
                <a:endParaRPr lang="en-US" sz="1000" dirty="0">
                  <a:solidFill>
                    <a:srgbClr val="011F5B"/>
                  </a:solidFill>
                  <a:latin typeface="Calibri" charset="0"/>
                  <a:ea typeface="Calibri" charset="0"/>
                  <a:cs typeface="Calibri" charset="0"/>
                </a:endParaRPr>
              </a:p>
              <a:p>
                <a:endParaRPr lang="en-US" sz="1000" dirty="0" smtClean="0">
                  <a:solidFill>
                    <a:srgbClr val="011F5B"/>
                  </a:solidFill>
                  <a:latin typeface="Calibri" charset="0"/>
                  <a:ea typeface="Calibri" charset="0"/>
                  <a:cs typeface="Calibri" charset="0"/>
                </a:endParaRPr>
              </a:p>
              <a:p>
                <a:endParaRPr lang="en-US" sz="1000" dirty="0">
                  <a:solidFill>
                    <a:srgbClr val="011F5B"/>
                  </a:solidFill>
                  <a:latin typeface="Calibri" charset="0"/>
                  <a:ea typeface="Calibri" charset="0"/>
                  <a:cs typeface="Calibri" charset="0"/>
                </a:endParaRPr>
              </a:p>
              <a:p>
                <a:endParaRPr lang="en-US" sz="1000" dirty="0" smtClean="0">
                  <a:solidFill>
                    <a:srgbClr val="011F5B"/>
                  </a:solidFill>
                  <a:latin typeface="Calibri" charset="0"/>
                  <a:ea typeface="Calibri" charset="0"/>
                  <a:cs typeface="Calibri" charset="0"/>
                </a:endParaRPr>
              </a:p>
              <a:p>
                <a:endParaRPr lang="en-US" sz="1000" dirty="0">
                  <a:solidFill>
                    <a:srgbClr val="011F5B"/>
                  </a:solidFill>
                  <a:latin typeface="Calibri" charset="0"/>
                  <a:ea typeface="Calibri" charset="0"/>
                  <a:cs typeface="Calibri" charset="0"/>
                </a:endParaRPr>
              </a:p>
              <a:p>
                <a:endParaRPr lang="en-US" sz="1000" dirty="0">
                  <a:solidFill>
                    <a:srgbClr val="011F5B"/>
                  </a:solidFill>
                  <a:latin typeface="Calibri" charset="0"/>
                  <a:ea typeface="Calibri" charset="0"/>
                  <a:cs typeface="Calibri" charset="0"/>
                </a:endParaRPr>
              </a:p>
              <a:p>
                <a:endParaRPr lang="en-US" sz="1000" dirty="0">
                  <a:solidFill>
                    <a:srgbClr val="011F5B"/>
                  </a:solidFill>
                  <a:latin typeface="Calibri" charset="0"/>
                  <a:ea typeface="Calibri" charset="0"/>
                  <a:cs typeface="Calibri" charset="0"/>
                </a:endParaRPr>
              </a:p>
              <a:p>
                <a:endParaRPr lang="en-US" sz="1000" dirty="0">
                  <a:solidFill>
                    <a:srgbClr val="011F5B"/>
                  </a:solidFill>
                  <a:latin typeface="Calibri" charset="0"/>
                  <a:ea typeface="Calibri" charset="0"/>
                  <a:cs typeface="Calibri" charset="0"/>
                </a:endParaRPr>
              </a:p>
              <a:p>
                <a:endParaRPr lang="en-US" sz="1000" dirty="0">
                  <a:solidFill>
                    <a:srgbClr val="011F5B"/>
                  </a:solidFill>
                  <a:latin typeface="Calibri" charset="0"/>
                  <a:ea typeface="Calibri" charset="0"/>
                  <a:cs typeface="Calibri" charset="0"/>
                </a:endParaRPr>
              </a:p>
              <a:p>
                <a:r>
                  <a:rPr lang="en-US" sz="1000" dirty="0">
                    <a:solidFill>
                      <a:srgbClr val="011F5B"/>
                    </a:solidFill>
                    <a:latin typeface="Calibri" charset="0"/>
                    <a:ea typeface="Calibri" charset="0"/>
                    <a:cs typeface="Calibri" charset="0"/>
                  </a:rPr>
                  <a:t>For spam classification a Naïve-Bayes filter was applied. A Naïve-Bayes classifier generates predictions according to:</a:t>
                </a:r>
              </a:p>
              <a:p>
                <a:pPr/>
                <a14:m>
                  <m:oMathPara xmlns:m="http://schemas.openxmlformats.org/officeDocument/2006/math">
                    <m:oMathParaPr>
                      <m:jc m:val="centerGroup"/>
                    </m:oMathParaPr>
                    <m:oMath xmlns:m="http://schemas.openxmlformats.org/officeDocument/2006/math">
                      <m:acc>
                        <m:accPr>
                          <m:chr m:val="̂"/>
                          <m:ctrlPr>
                            <a:rPr lang="en-US" sz="1000" i="1" smtClean="0">
                              <a:solidFill>
                                <a:srgbClr val="011F5B"/>
                              </a:solidFill>
                              <a:latin typeface="Cambria Math" charset="0"/>
                              <a:ea typeface="Calibri" charset="0"/>
                              <a:cs typeface="Calibri" charset="0"/>
                            </a:rPr>
                          </m:ctrlPr>
                        </m:accPr>
                        <m:e>
                          <m:r>
                            <a:rPr lang="en-US" sz="1000" b="0" i="1" smtClean="0">
                              <a:solidFill>
                                <a:srgbClr val="011F5B"/>
                              </a:solidFill>
                              <a:latin typeface="Cambria Math" charset="0"/>
                              <a:ea typeface="Calibri" charset="0"/>
                              <a:cs typeface="Calibri" charset="0"/>
                            </a:rPr>
                            <m:t>𝑦</m:t>
                          </m:r>
                        </m:e>
                      </m:acc>
                      <m:r>
                        <a:rPr lang="en-US" sz="1000" b="0" i="1" smtClean="0">
                          <a:solidFill>
                            <a:srgbClr val="011F5B"/>
                          </a:solidFill>
                          <a:latin typeface="Cambria Math" charset="0"/>
                          <a:ea typeface="Calibri" charset="0"/>
                          <a:cs typeface="Calibri" charset="0"/>
                        </a:rPr>
                        <m:t>=</m:t>
                      </m:r>
                      <m:func>
                        <m:funcPr>
                          <m:ctrlPr>
                            <a:rPr lang="en-US" sz="1000" b="0" i="1" smtClean="0">
                              <a:solidFill>
                                <a:srgbClr val="011F5B"/>
                              </a:solidFill>
                              <a:latin typeface="Cambria Math" charset="0"/>
                              <a:ea typeface="Calibri" charset="0"/>
                              <a:cs typeface="Calibri" charset="0"/>
                            </a:rPr>
                          </m:ctrlPr>
                        </m:funcPr>
                        <m:fName>
                          <m:limLow>
                            <m:limLowPr>
                              <m:ctrlPr>
                                <a:rPr lang="en-US" sz="1000" b="0" i="1" smtClean="0">
                                  <a:solidFill>
                                    <a:srgbClr val="011F5B"/>
                                  </a:solidFill>
                                  <a:latin typeface="Cambria Math" charset="0"/>
                                  <a:ea typeface="Calibri" charset="0"/>
                                  <a:cs typeface="Calibri" charset="0"/>
                                </a:rPr>
                              </m:ctrlPr>
                            </m:limLowPr>
                            <m:e>
                              <m:r>
                                <m:rPr>
                                  <m:sty m:val="p"/>
                                </m:rPr>
                                <a:rPr lang="en-US" sz="1000" b="0" i="0" smtClean="0">
                                  <a:solidFill>
                                    <a:srgbClr val="011F5B"/>
                                  </a:solidFill>
                                  <a:latin typeface="Cambria Math" charset="0"/>
                                  <a:ea typeface="Calibri" charset="0"/>
                                  <a:cs typeface="Calibri" charset="0"/>
                                </a:rPr>
                                <m:t>max</m:t>
                              </m:r>
                            </m:e>
                            <m:lim>
                              <m:r>
                                <a:rPr lang="en-US" sz="1000" b="0" i="1" smtClean="0">
                                  <a:solidFill>
                                    <a:srgbClr val="011F5B"/>
                                  </a:solidFill>
                                  <a:latin typeface="Cambria Math" charset="0"/>
                                  <a:ea typeface="Calibri" charset="0"/>
                                  <a:cs typeface="Calibri" charset="0"/>
                                </a:rPr>
                                <m:t>𝑘</m:t>
                              </m:r>
                              <m:r>
                                <a:rPr lang="en-US" sz="1000" b="0" i="1" smtClean="0">
                                  <a:solidFill>
                                    <a:srgbClr val="011F5B"/>
                                  </a:solidFill>
                                  <a:latin typeface="Cambria Math" charset="0"/>
                                  <a:ea typeface="Calibri" charset="0"/>
                                  <a:cs typeface="Calibri" charset="0"/>
                                </a:rPr>
                                <m:t> ∈0,1</m:t>
                              </m:r>
                            </m:lim>
                          </m:limLow>
                        </m:fName>
                        <m:e>
                          <m:r>
                            <a:rPr lang="en-US" sz="1000" b="0" i="1" smtClean="0">
                              <a:solidFill>
                                <a:srgbClr val="011F5B"/>
                              </a:solidFill>
                              <a:latin typeface="Cambria Math" charset="0"/>
                              <a:ea typeface="Calibri" charset="0"/>
                              <a:cs typeface="Calibri" charset="0"/>
                            </a:rPr>
                            <m:t>𝑝</m:t>
                          </m:r>
                          <m:d>
                            <m:dPr>
                              <m:ctrlPr>
                                <a:rPr lang="en-US" sz="1000" b="0" i="1" smtClean="0">
                                  <a:solidFill>
                                    <a:srgbClr val="011F5B"/>
                                  </a:solidFill>
                                  <a:latin typeface="Cambria Math" charset="0"/>
                                  <a:ea typeface="Calibri" charset="0"/>
                                  <a:cs typeface="Calibri" charset="0"/>
                                </a:rPr>
                              </m:ctrlPr>
                            </m:dPr>
                            <m:e>
                              <m:sSub>
                                <m:sSubPr>
                                  <m:ctrlPr>
                                    <a:rPr lang="en-US" sz="1000" b="0" i="1" smtClean="0">
                                      <a:solidFill>
                                        <a:srgbClr val="011F5B"/>
                                      </a:solidFill>
                                      <a:latin typeface="Cambria Math" charset="0"/>
                                      <a:ea typeface="Calibri" charset="0"/>
                                      <a:cs typeface="Calibri" charset="0"/>
                                    </a:rPr>
                                  </m:ctrlPr>
                                </m:sSubPr>
                                <m:e>
                                  <m:r>
                                    <a:rPr lang="en-US" sz="1000" b="0" i="1" smtClean="0">
                                      <a:solidFill>
                                        <a:srgbClr val="011F5B"/>
                                      </a:solidFill>
                                      <a:latin typeface="Cambria Math" charset="0"/>
                                      <a:ea typeface="Calibri" charset="0"/>
                                      <a:cs typeface="Calibri" charset="0"/>
                                    </a:rPr>
                                    <m:t>𝑦</m:t>
                                  </m:r>
                                </m:e>
                                <m:sub>
                                  <m:r>
                                    <a:rPr lang="en-US" sz="1000" b="0" i="1" smtClean="0">
                                      <a:solidFill>
                                        <a:srgbClr val="011F5B"/>
                                      </a:solidFill>
                                      <a:latin typeface="Cambria Math" charset="0"/>
                                      <a:ea typeface="Calibri" charset="0"/>
                                      <a:cs typeface="Calibri" charset="0"/>
                                    </a:rPr>
                                    <m:t>𝑘</m:t>
                                  </m:r>
                                </m:sub>
                              </m:sSub>
                            </m:e>
                          </m:d>
                          <m:nary>
                            <m:naryPr>
                              <m:chr m:val="∏"/>
                              <m:ctrlPr>
                                <a:rPr lang="en-US" sz="1000" b="0" i="1" smtClean="0">
                                  <a:solidFill>
                                    <a:srgbClr val="011F5B"/>
                                  </a:solidFill>
                                  <a:latin typeface="Cambria Math" charset="0"/>
                                  <a:ea typeface="Calibri" charset="0"/>
                                  <a:cs typeface="Calibri" charset="0"/>
                                </a:rPr>
                              </m:ctrlPr>
                            </m:naryPr>
                            <m:sub>
                              <m:r>
                                <m:rPr>
                                  <m:brk m:alnAt="23"/>
                                </m:rPr>
                                <a:rPr lang="en-US" sz="1000" b="0" i="1" smtClean="0">
                                  <a:solidFill>
                                    <a:srgbClr val="011F5B"/>
                                  </a:solidFill>
                                  <a:latin typeface="Cambria Math" charset="0"/>
                                  <a:ea typeface="Calibri" charset="0"/>
                                  <a:cs typeface="Calibri" charset="0"/>
                                </a:rPr>
                                <m:t>𝑖</m:t>
                              </m:r>
                              <m:r>
                                <a:rPr lang="en-US" sz="1000" b="0" i="1" smtClean="0">
                                  <a:solidFill>
                                    <a:srgbClr val="011F5B"/>
                                  </a:solidFill>
                                  <a:latin typeface="Cambria Math" charset="0"/>
                                  <a:ea typeface="Calibri" charset="0"/>
                                  <a:cs typeface="Calibri" charset="0"/>
                                </a:rPr>
                                <m:t>=1</m:t>
                              </m:r>
                            </m:sub>
                            <m:sup>
                              <m:r>
                                <a:rPr lang="en-US" sz="1000" b="0" i="1" smtClean="0">
                                  <a:solidFill>
                                    <a:srgbClr val="011F5B"/>
                                  </a:solidFill>
                                  <a:latin typeface="Cambria Math" charset="0"/>
                                  <a:ea typeface="Calibri" charset="0"/>
                                  <a:cs typeface="Calibri" charset="0"/>
                                </a:rPr>
                                <m:t>𝑛</m:t>
                              </m:r>
                            </m:sup>
                            <m:e>
                              <m:r>
                                <a:rPr lang="en-US" sz="1000" b="0" i="1" smtClean="0">
                                  <a:solidFill>
                                    <a:srgbClr val="011F5B"/>
                                  </a:solidFill>
                                  <a:latin typeface="Cambria Math" charset="0"/>
                                  <a:ea typeface="Calibri" charset="0"/>
                                  <a:cs typeface="Calibri" charset="0"/>
                                </a:rPr>
                                <m:t>𝑝</m:t>
                              </m:r>
                              <m:d>
                                <m:dPr>
                                  <m:ctrlPr>
                                    <a:rPr lang="en-US" sz="1000" b="0" i="1" smtClean="0">
                                      <a:solidFill>
                                        <a:srgbClr val="011F5B"/>
                                      </a:solidFill>
                                      <a:latin typeface="Cambria Math" charset="0"/>
                                      <a:ea typeface="Calibri" charset="0"/>
                                      <a:cs typeface="Calibri" charset="0"/>
                                    </a:rPr>
                                  </m:ctrlPr>
                                </m:dPr>
                                <m:e>
                                  <m:sSub>
                                    <m:sSubPr>
                                      <m:ctrlPr>
                                        <a:rPr lang="en-US" sz="1000" b="0" i="1" smtClean="0">
                                          <a:solidFill>
                                            <a:srgbClr val="011F5B"/>
                                          </a:solidFill>
                                          <a:latin typeface="Cambria Math" charset="0"/>
                                          <a:ea typeface="Calibri" charset="0"/>
                                          <a:cs typeface="Calibri" charset="0"/>
                                        </a:rPr>
                                      </m:ctrlPr>
                                    </m:sSubPr>
                                    <m:e>
                                      <m:r>
                                        <a:rPr lang="en-US" sz="1000" b="0" i="1" smtClean="0">
                                          <a:solidFill>
                                            <a:srgbClr val="011F5B"/>
                                          </a:solidFill>
                                          <a:latin typeface="Cambria Math" charset="0"/>
                                          <a:ea typeface="Calibri" charset="0"/>
                                          <a:cs typeface="Calibri" charset="0"/>
                                        </a:rPr>
                                        <m:t>𝑥</m:t>
                                      </m:r>
                                    </m:e>
                                    <m:sub>
                                      <m:r>
                                        <a:rPr lang="en-US" sz="1000" b="0" i="1" smtClean="0">
                                          <a:solidFill>
                                            <a:srgbClr val="011F5B"/>
                                          </a:solidFill>
                                          <a:latin typeface="Cambria Math" charset="0"/>
                                          <a:ea typeface="Calibri" charset="0"/>
                                          <a:cs typeface="Calibri" charset="0"/>
                                        </a:rPr>
                                        <m:t>𝑖</m:t>
                                      </m:r>
                                    </m:sub>
                                  </m:sSub>
                                </m:e>
                                <m:e>
                                  <m:sSub>
                                    <m:sSubPr>
                                      <m:ctrlPr>
                                        <a:rPr lang="en-US" sz="1000" b="0" i="1" smtClean="0">
                                          <a:solidFill>
                                            <a:srgbClr val="011F5B"/>
                                          </a:solidFill>
                                          <a:latin typeface="Cambria Math" charset="0"/>
                                          <a:ea typeface="Calibri" charset="0"/>
                                          <a:cs typeface="Calibri" charset="0"/>
                                        </a:rPr>
                                      </m:ctrlPr>
                                    </m:sSubPr>
                                    <m:e>
                                      <m:r>
                                        <a:rPr lang="en-US" sz="1000" b="0" i="1" smtClean="0">
                                          <a:solidFill>
                                            <a:srgbClr val="011F5B"/>
                                          </a:solidFill>
                                          <a:latin typeface="Cambria Math" charset="0"/>
                                          <a:ea typeface="Calibri" charset="0"/>
                                          <a:cs typeface="Calibri" charset="0"/>
                                        </a:rPr>
                                        <m:t>𝑦</m:t>
                                      </m:r>
                                    </m:e>
                                    <m:sub>
                                      <m:r>
                                        <a:rPr lang="en-US" sz="1000" b="0" i="1" smtClean="0">
                                          <a:solidFill>
                                            <a:srgbClr val="011F5B"/>
                                          </a:solidFill>
                                          <a:latin typeface="Cambria Math" charset="0"/>
                                          <a:ea typeface="Calibri" charset="0"/>
                                          <a:cs typeface="Calibri" charset="0"/>
                                        </a:rPr>
                                        <m:t>𝑘</m:t>
                                      </m:r>
                                    </m:sub>
                                  </m:sSub>
                                </m:e>
                              </m:d>
                            </m:e>
                          </m:nary>
                        </m:e>
                      </m:func>
                    </m:oMath>
                  </m:oMathPara>
                </a14:m>
                <a:endParaRPr lang="en-US" sz="1000" dirty="0">
                  <a:solidFill>
                    <a:srgbClr val="011F5B"/>
                  </a:solidFill>
                  <a:latin typeface="Calibri" charset="0"/>
                  <a:ea typeface="Calibri" charset="0"/>
                  <a:cs typeface="Calibri" charset="0"/>
                </a:endParaRPr>
              </a:p>
              <a:p>
                <a:r>
                  <a:rPr lang="en-US" sz="1000" dirty="0">
                    <a:solidFill>
                      <a:srgbClr val="011F5B"/>
                    </a:solidFill>
                    <a:latin typeface="Calibri" charset="0"/>
                    <a:ea typeface="Calibri" charset="0"/>
                    <a:cs typeface="Calibri" charset="0"/>
                  </a:rPr>
                  <a:t>We only used data from our Top30 sources as positive examples and spam as negative. We held out 20% of the group for testing and were able to achieve 99.5% training accuracy and 98.4% testing accuracy. </a:t>
                </a:r>
              </a:p>
              <a:p>
                <a:endParaRPr lang="en-US" sz="1000" dirty="0">
                  <a:solidFill>
                    <a:srgbClr val="011F5B"/>
                  </a:solidFill>
                  <a:latin typeface="Calibri" charset="0"/>
                  <a:ea typeface="Calibri" charset="0"/>
                  <a:cs typeface="Calibri" charset="0"/>
                </a:endParaRPr>
              </a:p>
              <a:p>
                <a:r>
                  <a:rPr lang="en-US" sz="1000" dirty="0">
                    <a:solidFill>
                      <a:srgbClr val="011F5B"/>
                    </a:solidFill>
                    <a:latin typeface="Calibri" charset="0"/>
                    <a:ea typeface="Calibri" charset="0"/>
                    <a:cs typeface="Calibri" charset="0"/>
                  </a:rPr>
                  <a:t>Once the model was trained, we applied it to the general set of 80k tweets and increased the threshold </a:t>
                </a:r>
              </a:p>
            </p:txBody>
          </p:sp>
        </mc:Choice>
        <mc:Fallback xmlns="">
          <p:sp>
            <p:nvSpPr>
              <p:cNvPr id="15" name="TextBox 14">
                <a:extLst>
                  <a:ext uri="{FF2B5EF4-FFF2-40B4-BE49-F238E27FC236}">
                    <a16:creationId xmlns="" xmlns:a16="http://schemas.microsoft.com/office/drawing/2014/main" xmlns:a14="http://schemas.microsoft.com/office/drawing/2010/main" id="{72250C3B-DB37-480D-BB9C-66854635BA3F}"/>
                  </a:ext>
                </a:extLst>
              </p:cNvPr>
              <p:cNvSpPr txBox="1">
                <a:spLocks noRot="1" noChangeAspect="1" noMove="1" noResize="1" noEditPoints="1" noAdjustHandles="1" noChangeArrowheads="1" noChangeShapeType="1" noTextEdit="1"/>
              </p:cNvSpPr>
              <p:nvPr/>
            </p:nvSpPr>
            <p:spPr>
              <a:xfrm>
                <a:off x="131031" y="9731859"/>
                <a:ext cx="4357654" cy="6665671"/>
              </a:xfrm>
              <a:prstGeom prst="rect">
                <a:avLst/>
              </a:prstGeom>
              <a:blipFill rotWithShape="0">
                <a:blip r:embed="rId10"/>
                <a:stretch>
                  <a:fillRect/>
                </a:stretch>
              </a:blipFill>
              <a:ln>
                <a:solidFill>
                  <a:srgbClr val="011F5B"/>
                </a:solidFill>
              </a:ln>
            </p:spPr>
            <p:txBody>
              <a:bodyPr/>
              <a:lstStyle/>
              <a:p>
                <a:r>
                  <a:rPr lang="en-US">
                    <a:noFill/>
                  </a:rPr>
                  <a:t> </a:t>
                </a:r>
              </a:p>
            </p:txBody>
          </p:sp>
        </mc:Fallback>
      </mc:AlternateContent>
      <p:sp>
        <p:nvSpPr>
          <p:cNvPr id="16" name="TextBox 15">
            <a:extLst>
              <a:ext uri="{FF2B5EF4-FFF2-40B4-BE49-F238E27FC236}">
                <a16:creationId xmlns="" xmlns:a16="http://schemas.microsoft.com/office/drawing/2014/main" id="{0DAD262F-8D38-404E-9AFD-3722DE8FBBF0}"/>
              </a:ext>
            </a:extLst>
          </p:cNvPr>
          <p:cNvSpPr txBox="1"/>
          <p:nvPr/>
        </p:nvSpPr>
        <p:spPr>
          <a:xfrm>
            <a:off x="131031" y="9731857"/>
            <a:ext cx="4357654" cy="348878"/>
          </a:xfrm>
          <a:prstGeom prst="rect">
            <a:avLst/>
          </a:prstGeom>
          <a:solidFill>
            <a:srgbClr val="011F5B"/>
          </a:solidFill>
          <a:ln>
            <a:solidFill>
              <a:srgbClr val="011F5B"/>
            </a:solidFill>
          </a:ln>
        </p:spPr>
        <p:txBody>
          <a:bodyPr wrap="square" rtlCol="0">
            <a:spAutoFit/>
          </a:bodyPr>
          <a:lstStyle/>
          <a:p>
            <a:pPr algn="ctr"/>
            <a:r>
              <a:rPr lang="en-US" sz="1667" b="1" dirty="0">
                <a:solidFill>
                  <a:schemeClr val="bg1"/>
                </a:solidFill>
                <a:latin typeface="Garamond" panose="02020404030301010803" pitchFamily="18" charset="0"/>
              </a:rPr>
              <a:t>Spam Filter</a:t>
            </a:r>
          </a:p>
        </p:txBody>
      </p:sp>
      <p:sp>
        <p:nvSpPr>
          <p:cNvPr id="18" name="TextBox 17">
            <a:extLst>
              <a:ext uri="{FF2B5EF4-FFF2-40B4-BE49-F238E27FC236}">
                <a16:creationId xmlns="" xmlns:a16="http://schemas.microsoft.com/office/drawing/2014/main" id="{4551F3FF-1DC6-4312-B013-B3DAF7C19194}"/>
              </a:ext>
            </a:extLst>
          </p:cNvPr>
          <p:cNvSpPr txBox="1"/>
          <p:nvPr/>
        </p:nvSpPr>
        <p:spPr>
          <a:xfrm>
            <a:off x="4686366" y="6247051"/>
            <a:ext cx="4357654" cy="4555093"/>
          </a:xfrm>
          <a:prstGeom prst="rect">
            <a:avLst/>
          </a:prstGeom>
          <a:solidFill>
            <a:schemeClr val="bg1"/>
          </a:solidFill>
          <a:ln>
            <a:solidFill>
              <a:srgbClr val="011F5B"/>
            </a:solidFill>
          </a:ln>
        </p:spPr>
        <p:txBody>
          <a:bodyPr wrap="square" rtlCol="0">
            <a:spAutoFit/>
          </a:bodyPr>
          <a:lstStyle/>
          <a:p>
            <a:endParaRPr lang="en-US" sz="1000" dirty="0">
              <a:solidFill>
                <a:srgbClr val="011F5B"/>
              </a:solidFill>
            </a:endParaRPr>
          </a:p>
          <a:p>
            <a:endParaRPr lang="en-US" sz="1000" dirty="0">
              <a:solidFill>
                <a:srgbClr val="011F5B"/>
              </a:solidFill>
            </a:endParaRPr>
          </a:p>
          <a:p>
            <a:endParaRPr lang="en-US" sz="1000" dirty="0" smtClean="0">
              <a:solidFill>
                <a:srgbClr val="011F5B"/>
              </a:solidFill>
            </a:endParaRPr>
          </a:p>
          <a:p>
            <a:r>
              <a:rPr lang="en-US" sz="1000" dirty="0" smtClean="0">
                <a:solidFill>
                  <a:srgbClr val="011F5B"/>
                </a:solidFill>
              </a:rPr>
              <a:t>A variety of models were tuned on a count bag of words feature space. This baseline feature space has the number of tweets a stemmed word or bigram appears in each hour. Two hour windows were also explored.</a:t>
            </a:r>
          </a:p>
          <a:p>
            <a:endParaRPr lang="en-US" sz="1000" dirty="0">
              <a:solidFill>
                <a:srgbClr val="011F5B"/>
              </a:solidFill>
            </a:endParaRPr>
          </a:p>
          <a:p>
            <a:endParaRPr lang="en-US" sz="1000" dirty="0" smtClean="0">
              <a:solidFill>
                <a:srgbClr val="011F5B"/>
              </a:solidFill>
            </a:endParaRPr>
          </a:p>
          <a:p>
            <a:endParaRPr lang="en-US" sz="1000" dirty="0">
              <a:solidFill>
                <a:srgbClr val="011F5B"/>
              </a:solidFill>
            </a:endParaRPr>
          </a:p>
          <a:p>
            <a:endParaRPr lang="en-US" sz="1000" dirty="0" smtClean="0">
              <a:solidFill>
                <a:srgbClr val="011F5B"/>
              </a:solidFill>
            </a:endParaRPr>
          </a:p>
          <a:p>
            <a:endParaRPr lang="en-US" sz="1000" dirty="0">
              <a:solidFill>
                <a:srgbClr val="011F5B"/>
              </a:solidFill>
            </a:endParaRPr>
          </a:p>
          <a:p>
            <a:endParaRPr lang="en-US" sz="1000" dirty="0" smtClean="0">
              <a:solidFill>
                <a:srgbClr val="011F5B"/>
              </a:solidFill>
            </a:endParaRPr>
          </a:p>
          <a:p>
            <a:endParaRPr lang="en-US" sz="1000" dirty="0">
              <a:solidFill>
                <a:srgbClr val="011F5B"/>
              </a:solidFill>
            </a:endParaRPr>
          </a:p>
          <a:p>
            <a:endParaRPr lang="en-US" sz="1000" dirty="0" smtClean="0">
              <a:solidFill>
                <a:srgbClr val="011F5B"/>
              </a:solidFill>
            </a:endParaRPr>
          </a:p>
          <a:p>
            <a:endParaRPr lang="en-US" sz="1000" dirty="0" smtClean="0">
              <a:solidFill>
                <a:srgbClr val="011F5B"/>
              </a:solidFill>
            </a:endParaRPr>
          </a:p>
          <a:p>
            <a:endParaRPr lang="en-US" sz="1000" dirty="0">
              <a:solidFill>
                <a:srgbClr val="011F5B"/>
              </a:solidFill>
            </a:endParaRPr>
          </a:p>
          <a:p>
            <a:endParaRPr lang="en-US" sz="1000" dirty="0" smtClean="0">
              <a:solidFill>
                <a:srgbClr val="011F5B"/>
              </a:solidFill>
            </a:endParaRPr>
          </a:p>
          <a:p>
            <a:r>
              <a:rPr lang="en-US" sz="1000" dirty="0" smtClean="0">
                <a:solidFill>
                  <a:srgbClr val="011F5B"/>
                </a:solidFill>
              </a:rPr>
              <a:t>Temporal relations in the dataset were also considered. One surprising result shows that delaying the hour in which price change is measured from when the tweet data is collected can actually improve classifier accuracy. This indicates that the market may have a delay in price response to twitter activity.</a:t>
            </a:r>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a:p>
            <a:endParaRPr lang="en-US" sz="1000" dirty="0" smtClean="0">
              <a:solidFill>
                <a:srgbClr val="011F5B"/>
              </a:solidFill>
            </a:endParaRPr>
          </a:p>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p:txBody>
      </p:sp>
      <p:sp>
        <p:nvSpPr>
          <p:cNvPr id="19" name="TextBox 18">
            <a:extLst>
              <a:ext uri="{FF2B5EF4-FFF2-40B4-BE49-F238E27FC236}">
                <a16:creationId xmlns="" xmlns:a16="http://schemas.microsoft.com/office/drawing/2014/main" id="{0F3F0241-CF38-4C35-8814-BD73D9A52062}"/>
              </a:ext>
            </a:extLst>
          </p:cNvPr>
          <p:cNvSpPr txBox="1"/>
          <p:nvPr/>
        </p:nvSpPr>
        <p:spPr>
          <a:xfrm>
            <a:off x="4686366" y="6235019"/>
            <a:ext cx="4357654" cy="348878"/>
          </a:xfrm>
          <a:prstGeom prst="rect">
            <a:avLst/>
          </a:prstGeom>
          <a:solidFill>
            <a:srgbClr val="011F5B"/>
          </a:solidFill>
          <a:ln>
            <a:solidFill>
              <a:srgbClr val="011F5B"/>
            </a:solidFill>
          </a:ln>
        </p:spPr>
        <p:txBody>
          <a:bodyPr wrap="square" rtlCol="0">
            <a:spAutoFit/>
          </a:bodyPr>
          <a:lstStyle/>
          <a:p>
            <a:pPr algn="ctr"/>
            <a:r>
              <a:rPr lang="en-US" sz="1667" b="1" dirty="0">
                <a:solidFill>
                  <a:schemeClr val="bg1"/>
                </a:solidFill>
                <a:latin typeface="Garamond" panose="02020404030301010803" pitchFamily="18" charset="0"/>
              </a:rPr>
              <a:t>Models</a:t>
            </a:r>
          </a:p>
        </p:txBody>
      </p:sp>
      <p:sp>
        <p:nvSpPr>
          <p:cNvPr id="20" name="TextBox 19">
            <a:extLst>
              <a:ext uri="{FF2B5EF4-FFF2-40B4-BE49-F238E27FC236}">
                <a16:creationId xmlns="" xmlns:a16="http://schemas.microsoft.com/office/drawing/2014/main" id="{B73F7368-9A80-4A04-9F8A-85E03885548E}"/>
              </a:ext>
            </a:extLst>
          </p:cNvPr>
          <p:cNvSpPr txBox="1"/>
          <p:nvPr/>
        </p:nvSpPr>
        <p:spPr>
          <a:xfrm>
            <a:off x="9203502" y="2512349"/>
            <a:ext cx="4357654" cy="4071548"/>
          </a:xfrm>
          <a:prstGeom prst="rect">
            <a:avLst/>
          </a:prstGeom>
          <a:solidFill>
            <a:schemeClr val="bg1"/>
          </a:solidFill>
          <a:ln>
            <a:solidFill>
              <a:srgbClr val="011F5B"/>
            </a:solidFill>
          </a:ln>
        </p:spPr>
        <p:txBody>
          <a:bodyPr wrap="square" rtlCol="0">
            <a:noAutofit/>
          </a:bodyPr>
          <a:lstStyle/>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a:p>
            <a:r>
              <a:rPr lang="en-US" sz="1000" dirty="0" smtClean="0">
                <a:solidFill>
                  <a:srgbClr val="011F5B"/>
                </a:solidFill>
              </a:rPr>
              <a:t>Initial classifier results are promising, even with only a simple count bag of words feature space. Filtering out misleading tweets and adding sentiment based features could build on this foundation to greatly improve the accuracy of the tuned classifiers.</a:t>
            </a:r>
          </a:p>
          <a:p>
            <a:endParaRPr lang="en-US" sz="1000" dirty="0">
              <a:solidFill>
                <a:srgbClr val="011F5B"/>
              </a:solidFill>
            </a:endParaRPr>
          </a:p>
          <a:p>
            <a:r>
              <a:rPr lang="en-US" sz="1000" dirty="0" smtClean="0">
                <a:solidFill>
                  <a:srgbClr val="011F5B"/>
                </a:solidFill>
              </a:rPr>
              <a:t>SVM and Logistic Regression performed the best, as they are both very similar linear classifiers and can be expected to behave similarly. The </a:t>
            </a:r>
            <a:r>
              <a:rPr lang="en-US" sz="1000" dirty="0">
                <a:solidFill>
                  <a:srgbClr val="011F5B"/>
                </a:solidFill>
              </a:rPr>
              <a:t>N</a:t>
            </a:r>
            <a:r>
              <a:rPr lang="en-US" sz="1000" dirty="0" smtClean="0">
                <a:solidFill>
                  <a:srgbClr val="011F5B"/>
                </a:solidFill>
              </a:rPr>
              <a:t>aïve Bayes classifier did not perform as well as it relied more on the prior distribution of the y values than the features that differed between them, biasing its predictions. The four layer neural net faced a similar struggle in differentiating its outputs, but this was likely due to the low number of labeled examples, 281.</a:t>
            </a:r>
          </a:p>
          <a:p>
            <a:endParaRPr lang="en-US" sz="1000" dirty="0">
              <a:solidFill>
                <a:srgbClr val="011F5B"/>
              </a:solidFill>
            </a:endParaRPr>
          </a:p>
          <a:p>
            <a:endParaRPr lang="en-US" sz="1000" dirty="0" smtClean="0">
              <a:solidFill>
                <a:srgbClr val="011F5B"/>
              </a:solidFill>
            </a:endParaRPr>
          </a:p>
          <a:p>
            <a:endParaRPr lang="en-US" sz="1000" dirty="0">
              <a:solidFill>
                <a:srgbClr val="011F5B"/>
              </a:solidFill>
            </a:endParaRPr>
          </a:p>
          <a:p>
            <a:endParaRPr lang="en-US" sz="1000" dirty="0" smtClean="0">
              <a:solidFill>
                <a:srgbClr val="011F5B"/>
              </a:solidFill>
            </a:endParaRPr>
          </a:p>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p:txBody>
      </p:sp>
      <p:sp>
        <p:nvSpPr>
          <p:cNvPr id="21" name="TextBox 20">
            <a:extLst>
              <a:ext uri="{FF2B5EF4-FFF2-40B4-BE49-F238E27FC236}">
                <a16:creationId xmlns="" xmlns:a16="http://schemas.microsoft.com/office/drawing/2014/main" id="{89951AAD-7622-4490-A4E3-0CB642DFDA44}"/>
              </a:ext>
            </a:extLst>
          </p:cNvPr>
          <p:cNvSpPr txBox="1"/>
          <p:nvPr/>
        </p:nvSpPr>
        <p:spPr>
          <a:xfrm>
            <a:off x="9203502" y="2512349"/>
            <a:ext cx="4357654" cy="348878"/>
          </a:xfrm>
          <a:prstGeom prst="rect">
            <a:avLst/>
          </a:prstGeom>
          <a:solidFill>
            <a:srgbClr val="011F5B"/>
          </a:solidFill>
          <a:ln>
            <a:solidFill>
              <a:srgbClr val="011F5B"/>
            </a:solidFill>
          </a:ln>
        </p:spPr>
        <p:txBody>
          <a:bodyPr wrap="square" rtlCol="0">
            <a:spAutoFit/>
          </a:bodyPr>
          <a:lstStyle/>
          <a:p>
            <a:pPr algn="ctr"/>
            <a:r>
              <a:rPr lang="en-US" sz="1667" b="1" dirty="0">
                <a:solidFill>
                  <a:schemeClr val="bg1"/>
                </a:solidFill>
                <a:latin typeface="Garamond" panose="02020404030301010803" pitchFamily="18" charset="0"/>
              </a:rPr>
              <a:t>Results</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 xmlns:a16="http://schemas.microsoft.com/office/drawing/2014/main" id="{73D5816F-EF48-4F3C-8E5A-54FFD05B92D6}"/>
                  </a:ext>
                </a:extLst>
              </p:cNvPr>
              <p:cNvSpPr txBox="1"/>
              <p:nvPr/>
            </p:nvSpPr>
            <p:spPr>
              <a:xfrm>
                <a:off x="9203502" y="6924034"/>
                <a:ext cx="4357654" cy="4862870"/>
              </a:xfrm>
              <a:prstGeom prst="rect">
                <a:avLst/>
              </a:prstGeom>
              <a:solidFill>
                <a:schemeClr val="bg1"/>
              </a:solidFill>
              <a:ln>
                <a:solidFill>
                  <a:srgbClr val="011F5B"/>
                </a:solidFill>
              </a:ln>
            </p:spPr>
            <p:txBody>
              <a:bodyPr wrap="square" rtlCol="0">
                <a:spAutoFit/>
              </a:bodyPr>
              <a:lstStyle/>
              <a:p>
                <a:endParaRPr lang="en-US" sz="1000" dirty="0">
                  <a:solidFill>
                    <a:srgbClr val="011F5B"/>
                  </a:solidFill>
                </a:endParaRPr>
              </a:p>
              <a:p>
                <a:endParaRPr lang="en-US" sz="1000" dirty="0">
                  <a:solidFill>
                    <a:srgbClr val="011F5B"/>
                  </a:solidFill>
                </a:endParaRPr>
              </a:p>
              <a:p>
                <a:r>
                  <a:rPr lang="en-US" sz="1000" b="1" dirty="0">
                    <a:solidFill>
                      <a:srgbClr val="011F5B"/>
                    </a:solidFill>
                  </a:rPr>
                  <a:t>Spam Filter Improvements</a:t>
                </a:r>
                <a:r>
                  <a:rPr lang="en-US" sz="1000" dirty="0">
                    <a:solidFill>
                      <a:srgbClr val="011F5B"/>
                    </a:solidFill>
                  </a:rPr>
                  <a:t>: </a:t>
                </a:r>
              </a:p>
              <a:p>
                <a:r>
                  <a:rPr lang="en-US" sz="1000" dirty="0">
                    <a:solidFill>
                      <a:srgbClr val="011F5B"/>
                    </a:solidFill>
                  </a:rPr>
                  <a:t>One of the underlying assumptions with a Naïve is Bayes classifier is:</a:t>
                </a:r>
              </a:p>
              <a:p>
                <a:pPr/>
                <a14:m>
                  <m:oMathPara xmlns:m="http://schemas.openxmlformats.org/officeDocument/2006/math">
                    <m:oMathParaPr>
                      <m:jc m:val="centerGroup"/>
                    </m:oMathParaPr>
                    <m:oMath xmlns:m="http://schemas.openxmlformats.org/officeDocument/2006/math">
                      <m:r>
                        <a:rPr lang="en-US" sz="1000" b="0" i="1" smtClean="0">
                          <a:solidFill>
                            <a:srgbClr val="011F5B"/>
                          </a:solidFill>
                          <a:latin typeface="Cambria Math" panose="02040503050406030204" pitchFamily="18" charset="0"/>
                        </a:rPr>
                        <m:t>𝑃</m:t>
                      </m:r>
                      <m:d>
                        <m:dPr>
                          <m:ctrlPr>
                            <a:rPr lang="en-US" sz="1000" b="0" i="1" smtClean="0">
                              <a:solidFill>
                                <a:srgbClr val="011F5B"/>
                              </a:solidFill>
                              <a:latin typeface="Cambria Math" charset="0"/>
                            </a:rPr>
                          </m:ctrlPr>
                        </m:dPr>
                        <m:e>
                          <m:r>
                            <a:rPr lang="en-US" sz="1000" b="0" i="1" smtClean="0">
                              <a:solidFill>
                                <a:srgbClr val="011F5B"/>
                              </a:solidFill>
                              <a:latin typeface="Cambria Math" panose="02040503050406030204" pitchFamily="18" charset="0"/>
                            </a:rPr>
                            <m:t>𝐴</m:t>
                          </m:r>
                          <m:r>
                            <a:rPr lang="en-US" sz="1000" b="0" i="1" smtClean="0">
                              <a:solidFill>
                                <a:srgbClr val="011F5B"/>
                              </a:solidFill>
                              <a:latin typeface="Cambria Math" panose="02040503050406030204" pitchFamily="18" charset="0"/>
                              <a:ea typeface="Cambria Math" panose="02040503050406030204" pitchFamily="18" charset="0"/>
                            </a:rPr>
                            <m:t>∩</m:t>
                          </m:r>
                          <m:r>
                            <a:rPr lang="en-US" sz="1000" b="0" i="1" smtClean="0">
                              <a:solidFill>
                                <a:srgbClr val="011F5B"/>
                              </a:solidFill>
                              <a:latin typeface="Cambria Math" panose="02040503050406030204" pitchFamily="18" charset="0"/>
                              <a:ea typeface="Cambria Math" panose="02040503050406030204" pitchFamily="18" charset="0"/>
                            </a:rPr>
                            <m:t>𝐵</m:t>
                          </m:r>
                        </m:e>
                        <m:e>
                          <m:r>
                            <a:rPr lang="en-US" sz="1000" b="0" i="1" smtClean="0">
                              <a:solidFill>
                                <a:srgbClr val="011F5B"/>
                              </a:solidFill>
                              <a:latin typeface="Cambria Math" panose="02040503050406030204" pitchFamily="18" charset="0"/>
                            </a:rPr>
                            <m:t>𝑌</m:t>
                          </m:r>
                        </m:e>
                      </m:d>
                      <m:r>
                        <a:rPr lang="en-US" sz="1000" b="0" i="1" smtClean="0">
                          <a:solidFill>
                            <a:srgbClr val="011F5B"/>
                          </a:solidFill>
                          <a:latin typeface="Cambria Math" panose="02040503050406030204" pitchFamily="18" charset="0"/>
                        </a:rPr>
                        <m:t>=</m:t>
                      </m:r>
                      <m:r>
                        <a:rPr lang="en-US" sz="1000" b="0" i="1" smtClean="0">
                          <a:solidFill>
                            <a:srgbClr val="011F5B"/>
                          </a:solidFill>
                          <a:latin typeface="Cambria Math" panose="02040503050406030204" pitchFamily="18" charset="0"/>
                        </a:rPr>
                        <m:t>𝑃</m:t>
                      </m:r>
                      <m:d>
                        <m:dPr>
                          <m:ctrlPr>
                            <a:rPr lang="en-US" sz="1000" b="0" i="1" smtClean="0">
                              <a:solidFill>
                                <a:srgbClr val="011F5B"/>
                              </a:solidFill>
                              <a:latin typeface="Cambria Math" charset="0"/>
                            </a:rPr>
                          </m:ctrlPr>
                        </m:dPr>
                        <m:e>
                          <m:r>
                            <a:rPr lang="en-US" sz="1000" b="0" i="1" smtClean="0">
                              <a:solidFill>
                                <a:srgbClr val="011F5B"/>
                              </a:solidFill>
                              <a:latin typeface="Cambria Math" panose="02040503050406030204" pitchFamily="18" charset="0"/>
                            </a:rPr>
                            <m:t>𝐴</m:t>
                          </m:r>
                        </m:e>
                        <m:e>
                          <m:r>
                            <a:rPr lang="en-US" sz="1000" b="0" i="1" smtClean="0">
                              <a:solidFill>
                                <a:srgbClr val="011F5B"/>
                              </a:solidFill>
                              <a:latin typeface="Cambria Math" panose="02040503050406030204" pitchFamily="18" charset="0"/>
                            </a:rPr>
                            <m:t>𝑌</m:t>
                          </m:r>
                        </m:e>
                      </m:d>
                      <m:r>
                        <a:rPr lang="en-US" sz="1000" b="0" i="1" smtClean="0">
                          <a:solidFill>
                            <a:srgbClr val="011F5B"/>
                          </a:solidFill>
                          <a:latin typeface="Cambria Math" panose="02040503050406030204" pitchFamily="18" charset="0"/>
                        </a:rPr>
                        <m:t>∗</m:t>
                      </m:r>
                      <m:r>
                        <a:rPr lang="en-US" sz="1000" b="0" i="1" smtClean="0">
                          <a:solidFill>
                            <a:srgbClr val="011F5B"/>
                          </a:solidFill>
                          <a:latin typeface="Cambria Math" panose="02040503050406030204" pitchFamily="18" charset="0"/>
                        </a:rPr>
                        <m:t>𝑃</m:t>
                      </m:r>
                      <m:d>
                        <m:dPr>
                          <m:ctrlPr>
                            <a:rPr lang="en-US" sz="1000" b="0" i="1" smtClean="0">
                              <a:solidFill>
                                <a:srgbClr val="011F5B"/>
                              </a:solidFill>
                              <a:latin typeface="Cambria Math" charset="0"/>
                            </a:rPr>
                          </m:ctrlPr>
                        </m:dPr>
                        <m:e>
                          <m:r>
                            <a:rPr lang="en-US" sz="1000" b="0" i="1" smtClean="0">
                              <a:solidFill>
                                <a:srgbClr val="011F5B"/>
                              </a:solidFill>
                              <a:latin typeface="Cambria Math" panose="02040503050406030204" pitchFamily="18" charset="0"/>
                            </a:rPr>
                            <m:t>𝐵</m:t>
                          </m:r>
                        </m:e>
                        <m:e>
                          <m:r>
                            <a:rPr lang="en-US" sz="1000" b="0" i="1" smtClean="0">
                              <a:solidFill>
                                <a:srgbClr val="011F5B"/>
                              </a:solidFill>
                              <a:latin typeface="Cambria Math" panose="02040503050406030204" pitchFamily="18" charset="0"/>
                            </a:rPr>
                            <m:t>𝑌</m:t>
                          </m:r>
                        </m:e>
                      </m:d>
                    </m:oMath>
                  </m:oMathPara>
                </a14:m>
                <a:endParaRPr lang="en-US" sz="1000" dirty="0">
                  <a:solidFill>
                    <a:srgbClr val="011F5B"/>
                  </a:solidFill>
                </a:endParaRPr>
              </a:p>
              <a:p>
                <a:r>
                  <a:rPr lang="en-US" sz="1000" dirty="0">
                    <a:solidFill>
                      <a:srgbClr val="011F5B"/>
                    </a:solidFill>
                  </a:rPr>
                  <a:t>Meaning that A is conditionally independent of B given Y. For our Spam Classifier, this may be a particularly bad assumption because the relationship between words i.e. bigrams and trigrams may be important. For example a ‘good’ tweet may contain the phrase ‘With this momentum I believe the price will hit $10,000’ and a ‘spam’ tweet may contain ‘Price Update: XRP = $0.90’. Both tweets contain the word price, but the important distinction for the Spam tweet is the bigram of ‘price update’. These relationships need to be considered to improve the Spam Filter. </a:t>
                </a:r>
              </a:p>
              <a:p>
                <a:endParaRPr lang="en-US" sz="1000" dirty="0">
                  <a:solidFill>
                    <a:srgbClr val="011F5B"/>
                  </a:solidFill>
                </a:endParaRPr>
              </a:p>
              <a:p>
                <a:r>
                  <a:rPr lang="en-US" sz="1000" dirty="0">
                    <a:solidFill>
                      <a:srgbClr val="011F5B"/>
                    </a:solidFill>
                  </a:rPr>
                  <a:t>Another method to supplement the Spam filter is to evaluate the properties of each user that tweets come from. Studies have shown </a:t>
                </a:r>
                <a:r>
                  <a:rPr lang="en-US" sz="1000" dirty="0">
                    <a:solidFill>
                      <a:srgbClr val="FF0000"/>
                    </a:solidFill>
                  </a:rPr>
                  <a:t>(Cite) </a:t>
                </a:r>
                <a:r>
                  <a:rPr lang="en-US" sz="1000" dirty="0">
                    <a:solidFill>
                      <a:srgbClr val="011F5B"/>
                    </a:solidFill>
                  </a:rPr>
                  <a:t>that lexical diversity is a good indicator to distinguish bots from humans. This approach requires collecting all of the tweets for a given user and then associating a LD score with their </a:t>
                </a:r>
                <a:r>
                  <a:rPr lang="en-US" sz="1000" dirty="0" err="1">
                    <a:solidFill>
                      <a:srgbClr val="011F5B"/>
                    </a:solidFill>
                  </a:rPr>
                  <a:t>user_id</a:t>
                </a:r>
                <a:r>
                  <a:rPr lang="en-US" sz="1000" dirty="0">
                    <a:solidFill>
                      <a:srgbClr val="011F5B"/>
                    </a:solidFill>
                  </a:rPr>
                  <a:t>. We could not implement this because we did not have enough tweets to limit to only repeat tweeters. In the future we would like to implement this. </a:t>
                </a:r>
              </a:p>
              <a:p>
                <a:endParaRPr lang="en-US" sz="1000" dirty="0">
                  <a:solidFill>
                    <a:srgbClr val="011F5B"/>
                  </a:solidFill>
                </a:endParaRPr>
              </a:p>
              <a:p>
                <a:r>
                  <a:rPr lang="en-US" sz="1000" b="1" dirty="0">
                    <a:solidFill>
                      <a:srgbClr val="011F5B"/>
                    </a:solidFill>
                  </a:rPr>
                  <a:t>Sentiment Analysis:</a:t>
                </a:r>
                <a:endParaRPr lang="en-US" sz="1000" dirty="0">
                  <a:solidFill>
                    <a:srgbClr val="011F5B"/>
                  </a:solidFill>
                </a:endParaRPr>
              </a:p>
              <a:p>
                <a:r>
                  <a:rPr lang="en-US" sz="1000" dirty="0">
                    <a:solidFill>
                      <a:srgbClr val="011F5B"/>
                    </a:solidFill>
                  </a:rPr>
                  <a:t>Finance </a:t>
                </a:r>
                <a:r>
                  <a:rPr lang="en-US" sz="1000" dirty="0" smtClean="0">
                    <a:solidFill>
                      <a:srgbClr val="011F5B"/>
                    </a:solidFill>
                  </a:rPr>
                  <a:t>dictionary</a:t>
                </a:r>
              </a:p>
              <a:p>
                <a:endParaRPr lang="en-US" sz="1000" dirty="0">
                  <a:solidFill>
                    <a:srgbClr val="011F5B"/>
                  </a:solidFill>
                </a:endParaRPr>
              </a:p>
              <a:p>
                <a:endParaRPr lang="en-US" sz="1000" dirty="0" smtClean="0">
                  <a:solidFill>
                    <a:srgbClr val="011F5B"/>
                  </a:solidFill>
                </a:endParaRPr>
              </a:p>
              <a:p>
                <a:endParaRPr lang="en-US" sz="1000" dirty="0">
                  <a:solidFill>
                    <a:srgbClr val="011F5B"/>
                  </a:solidFill>
                </a:endParaRPr>
              </a:p>
              <a:p>
                <a:endParaRPr lang="en-US" sz="1000" dirty="0" smtClean="0">
                  <a:solidFill>
                    <a:srgbClr val="011F5B"/>
                  </a:solidFill>
                </a:endParaRPr>
              </a:p>
              <a:p>
                <a:endParaRPr lang="en-US" sz="1000" dirty="0">
                  <a:solidFill>
                    <a:srgbClr val="011F5B"/>
                  </a:solidFill>
                </a:endParaRPr>
              </a:p>
              <a:p>
                <a:endParaRPr lang="en-US" sz="1000" dirty="0">
                  <a:solidFill>
                    <a:srgbClr val="011F5B"/>
                  </a:solidFill>
                </a:endParaRPr>
              </a:p>
              <a:p>
                <a:endParaRPr lang="en-US" sz="1000" dirty="0">
                  <a:solidFill>
                    <a:srgbClr val="011F5B"/>
                  </a:solidFill>
                </a:endParaRPr>
              </a:p>
            </p:txBody>
          </p:sp>
        </mc:Choice>
        <mc:Fallback xmlns="">
          <p:sp>
            <p:nvSpPr>
              <p:cNvPr id="22" name="TextBox 21">
                <a:extLst>
                  <a:ext uri="{FF2B5EF4-FFF2-40B4-BE49-F238E27FC236}">
                    <a16:creationId xmlns:a16="http://schemas.microsoft.com/office/drawing/2014/main" xmlns="" xmlns:a14="http://schemas.microsoft.com/office/drawing/2010/main" id="{73D5816F-EF48-4F3C-8E5A-54FFD05B92D6}"/>
                  </a:ext>
                </a:extLst>
              </p:cNvPr>
              <p:cNvSpPr txBox="1">
                <a:spLocks noRot="1" noChangeAspect="1" noMove="1" noResize="1" noEditPoints="1" noAdjustHandles="1" noChangeArrowheads="1" noChangeShapeType="1" noTextEdit="1"/>
              </p:cNvSpPr>
              <p:nvPr/>
            </p:nvSpPr>
            <p:spPr>
              <a:xfrm>
                <a:off x="9203502" y="6924034"/>
                <a:ext cx="4357654" cy="4862870"/>
              </a:xfrm>
              <a:prstGeom prst="rect">
                <a:avLst/>
              </a:prstGeom>
              <a:blipFill rotWithShape="0">
                <a:blip r:embed="rId11"/>
                <a:stretch>
                  <a:fillRect r="-139"/>
                </a:stretch>
              </a:blipFill>
              <a:ln>
                <a:solidFill>
                  <a:srgbClr val="011F5B"/>
                </a:solidFill>
              </a:ln>
            </p:spPr>
            <p:txBody>
              <a:bodyPr/>
              <a:lstStyle/>
              <a:p>
                <a:r>
                  <a:rPr lang="en-US">
                    <a:noFill/>
                  </a:rPr>
                  <a:t> </a:t>
                </a:r>
              </a:p>
            </p:txBody>
          </p:sp>
        </mc:Fallback>
      </mc:AlternateContent>
      <p:sp>
        <p:nvSpPr>
          <p:cNvPr id="23" name="TextBox 22">
            <a:extLst>
              <a:ext uri="{FF2B5EF4-FFF2-40B4-BE49-F238E27FC236}">
                <a16:creationId xmlns="" xmlns:a16="http://schemas.microsoft.com/office/drawing/2014/main" id="{A905B64D-C01B-4DF9-8AE8-4206EEE06C55}"/>
              </a:ext>
            </a:extLst>
          </p:cNvPr>
          <p:cNvSpPr txBox="1"/>
          <p:nvPr/>
        </p:nvSpPr>
        <p:spPr>
          <a:xfrm>
            <a:off x="9203502" y="6924033"/>
            <a:ext cx="4357654" cy="348878"/>
          </a:xfrm>
          <a:prstGeom prst="rect">
            <a:avLst/>
          </a:prstGeom>
          <a:solidFill>
            <a:srgbClr val="011F5B"/>
          </a:solidFill>
          <a:ln>
            <a:solidFill>
              <a:srgbClr val="011F5B"/>
            </a:solidFill>
          </a:ln>
        </p:spPr>
        <p:txBody>
          <a:bodyPr wrap="square" rtlCol="0">
            <a:spAutoFit/>
          </a:bodyPr>
          <a:lstStyle/>
          <a:p>
            <a:pPr algn="ctr"/>
            <a:r>
              <a:rPr lang="en-US" sz="1667" b="1" dirty="0">
                <a:solidFill>
                  <a:schemeClr val="bg1"/>
                </a:solidFill>
                <a:latin typeface="Garamond" panose="02020404030301010803" pitchFamily="18" charset="0"/>
              </a:rPr>
              <a:t>Future Work</a:t>
            </a:r>
          </a:p>
        </p:txBody>
      </p:sp>
      <p:graphicFrame>
        <p:nvGraphicFramePr>
          <p:cNvPr id="5" name="Table 4">
            <a:extLst>
              <a:ext uri="{FF2B5EF4-FFF2-40B4-BE49-F238E27FC236}">
                <a16:creationId xmlns="" xmlns:a16="http://schemas.microsoft.com/office/drawing/2014/main" id="{37BD625B-551D-49A4-895F-BFE014F4F99A}"/>
              </a:ext>
            </a:extLst>
          </p:cNvPr>
          <p:cNvGraphicFramePr>
            <a:graphicFrameLocks noGrp="1"/>
          </p:cNvGraphicFramePr>
          <p:nvPr>
            <p:extLst>
              <p:ext uri="{D42A27DB-BD31-4B8C-83A1-F6EECF244321}">
                <p14:modId xmlns:p14="http://schemas.microsoft.com/office/powerpoint/2010/main" val="1562164899"/>
              </p:ext>
            </p:extLst>
          </p:nvPr>
        </p:nvGraphicFramePr>
        <p:xfrm>
          <a:off x="197478" y="11948100"/>
          <a:ext cx="4224759" cy="1061730"/>
        </p:xfrm>
        <a:graphic>
          <a:graphicData uri="http://schemas.openxmlformats.org/drawingml/2006/table">
            <a:tbl>
              <a:tblPr firstRow="1" bandRow="1">
                <a:tableStyleId>{5C22544A-7EE6-4342-B048-85BDC9FD1C3A}</a:tableStyleId>
              </a:tblPr>
              <a:tblGrid>
                <a:gridCol w="1408253">
                  <a:extLst>
                    <a:ext uri="{9D8B030D-6E8A-4147-A177-3AD203B41FA5}">
                      <a16:colId xmlns="" xmlns:a16="http://schemas.microsoft.com/office/drawing/2014/main" val="3247188750"/>
                    </a:ext>
                  </a:extLst>
                </a:gridCol>
                <a:gridCol w="1408253">
                  <a:extLst>
                    <a:ext uri="{9D8B030D-6E8A-4147-A177-3AD203B41FA5}">
                      <a16:colId xmlns="" xmlns:a16="http://schemas.microsoft.com/office/drawing/2014/main" val="1214523097"/>
                    </a:ext>
                  </a:extLst>
                </a:gridCol>
                <a:gridCol w="1408253">
                  <a:extLst>
                    <a:ext uri="{9D8B030D-6E8A-4147-A177-3AD203B41FA5}">
                      <a16:colId xmlns="" xmlns:a16="http://schemas.microsoft.com/office/drawing/2014/main" val="3255143547"/>
                    </a:ext>
                  </a:extLst>
                </a:gridCol>
              </a:tblGrid>
              <a:tr h="265518">
                <a:tc gridSpan="3">
                  <a:txBody>
                    <a:bodyPr/>
                    <a:lstStyle/>
                    <a:p>
                      <a:pPr algn="ctr"/>
                      <a:r>
                        <a:rPr lang="en-US" sz="1000" dirty="0"/>
                        <a:t>Top Spam Words</a:t>
                      </a:r>
                    </a:p>
                  </a:txBody>
                  <a:tcPr/>
                </a:tc>
                <a:tc hMerge="1">
                  <a:txBody>
                    <a:bodyPr/>
                    <a:lstStyle/>
                    <a:p>
                      <a:endParaRPr lang="en-US"/>
                    </a:p>
                  </a:txBody>
                  <a:tcPr/>
                </a:tc>
                <a:tc hMerge="1">
                  <a:txBody>
                    <a:bodyPr/>
                    <a:lstStyle/>
                    <a:p>
                      <a:endParaRPr lang="en-US" dirty="0"/>
                    </a:p>
                  </a:txBody>
                  <a:tcPr/>
                </a:tc>
                <a:extLst>
                  <a:ext uri="{0D108BD9-81ED-4DB2-BD59-A6C34878D82A}">
                    <a16:rowId xmlns="" xmlns:a16="http://schemas.microsoft.com/office/drawing/2014/main" val="426857068"/>
                  </a:ext>
                </a:extLst>
              </a:tr>
              <a:tr h="265518">
                <a:tc>
                  <a:txBody>
                    <a:bodyPr/>
                    <a:lstStyle/>
                    <a:p>
                      <a:r>
                        <a:rPr lang="en-US" sz="1000" dirty="0"/>
                        <a:t>ICO</a:t>
                      </a:r>
                    </a:p>
                  </a:txBody>
                  <a:tcPr/>
                </a:tc>
                <a:tc>
                  <a:txBody>
                    <a:bodyPr/>
                    <a:lstStyle/>
                    <a:p>
                      <a:r>
                        <a:rPr lang="en-US" sz="1000" dirty="0" err="1"/>
                        <a:t>Freetoken</a:t>
                      </a:r>
                      <a:endParaRPr lang="en-US" sz="1000" dirty="0"/>
                    </a:p>
                  </a:txBody>
                  <a:tcPr/>
                </a:tc>
                <a:tc>
                  <a:txBody>
                    <a:bodyPr/>
                    <a:lstStyle/>
                    <a:p>
                      <a:r>
                        <a:rPr lang="en-US" sz="1000" dirty="0"/>
                        <a:t>Token</a:t>
                      </a:r>
                    </a:p>
                  </a:txBody>
                  <a:tcPr/>
                </a:tc>
                <a:extLst>
                  <a:ext uri="{0D108BD9-81ED-4DB2-BD59-A6C34878D82A}">
                    <a16:rowId xmlns="" xmlns:a16="http://schemas.microsoft.com/office/drawing/2014/main" val="4254030744"/>
                  </a:ext>
                </a:extLst>
              </a:tr>
              <a:tr h="265176">
                <a:tc>
                  <a:txBody>
                    <a:bodyPr/>
                    <a:lstStyle/>
                    <a:p>
                      <a:r>
                        <a:rPr lang="en-US" sz="1000" dirty="0"/>
                        <a:t>Airdrop</a:t>
                      </a:r>
                    </a:p>
                  </a:txBody>
                  <a:tcPr/>
                </a:tc>
                <a:tc>
                  <a:txBody>
                    <a:bodyPr/>
                    <a:lstStyle/>
                    <a:p>
                      <a:r>
                        <a:rPr lang="en-US" sz="1000" dirty="0" err="1"/>
                        <a:t>Bigpumpgroup</a:t>
                      </a:r>
                      <a:endParaRPr lang="en-US" sz="1000" dirty="0"/>
                    </a:p>
                  </a:txBody>
                  <a:tcPr/>
                </a:tc>
                <a:tc>
                  <a:txBody>
                    <a:bodyPr/>
                    <a:lstStyle/>
                    <a:p>
                      <a:r>
                        <a:rPr lang="en-US" sz="1000" dirty="0"/>
                        <a:t>Current Price</a:t>
                      </a:r>
                    </a:p>
                  </a:txBody>
                  <a:tcPr/>
                </a:tc>
                <a:extLst>
                  <a:ext uri="{0D108BD9-81ED-4DB2-BD59-A6C34878D82A}">
                    <a16:rowId xmlns="" xmlns:a16="http://schemas.microsoft.com/office/drawing/2014/main" val="2348030731"/>
                  </a:ext>
                </a:extLst>
              </a:tr>
              <a:tr h="265518">
                <a:tc>
                  <a:txBody>
                    <a:bodyPr/>
                    <a:lstStyle/>
                    <a:p>
                      <a:r>
                        <a:rPr lang="en-US" sz="1000" dirty="0"/>
                        <a:t>Free</a:t>
                      </a:r>
                    </a:p>
                  </a:txBody>
                  <a:tcPr/>
                </a:tc>
                <a:tc>
                  <a:txBody>
                    <a:bodyPr/>
                    <a:lstStyle/>
                    <a:p>
                      <a:r>
                        <a:rPr lang="en-US" sz="1000" dirty="0" err="1"/>
                        <a:t>Cryptobot</a:t>
                      </a:r>
                      <a:endParaRPr lang="en-US" sz="1000" dirty="0"/>
                    </a:p>
                  </a:txBody>
                  <a:tcPr/>
                </a:tc>
                <a:tc>
                  <a:txBody>
                    <a:bodyPr/>
                    <a:lstStyle/>
                    <a:p>
                      <a:r>
                        <a:rPr lang="en-US" sz="1000" dirty="0" err="1"/>
                        <a:t>XRPticker</a:t>
                      </a:r>
                      <a:endParaRPr lang="en-US" sz="1000" dirty="0"/>
                    </a:p>
                  </a:txBody>
                  <a:tcPr/>
                </a:tc>
                <a:extLst>
                  <a:ext uri="{0D108BD9-81ED-4DB2-BD59-A6C34878D82A}">
                    <a16:rowId xmlns="" xmlns:a16="http://schemas.microsoft.com/office/drawing/2014/main" val="575309201"/>
                  </a:ext>
                </a:extLst>
              </a:tr>
            </a:tbl>
          </a:graphicData>
        </a:graphic>
      </p:graphicFrame>
      <p:sp>
        <p:nvSpPr>
          <p:cNvPr id="26" name="TextBox 25">
            <a:extLst>
              <a:ext uri="{FF2B5EF4-FFF2-40B4-BE49-F238E27FC236}">
                <a16:creationId xmlns="" xmlns:a16="http://schemas.microsoft.com/office/drawing/2014/main" id="{BE099189-C81E-41C7-BA90-461E1F0BDA19}"/>
              </a:ext>
            </a:extLst>
          </p:cNvPr>
          <p:cNvSpPr txBox="1"/>
          <p:nvPr/>
        </p:nvSpPr>
        <p:spPr>
          <a:xfrm>
            <a:off x="4679173" y="2537210"/>
            <a:ext cx="4357654" cy="3470934"/>
          </a:xfrm>
          <a:prstGeom prst="rect">
            <a:avLst/>
          </a:prstGeom>
          <a:solidFill>
            <a:schemeClr val="bg1"/>
          </a:solidFill>
          <a:ln>
            <a:solidFill>
              <a:srgbClr val="011F5B"/>
            </a:solidFill>
          </a:ln>
        </p:spPr>
        <p:txBody>
          <a:bodyPr wrap="square" rtlCol="0">
            <a:noAutofit/>
          </a:bodyPr>
          <a:lstStyle/>
          <a:p>
            <a:endParaRPr lang="en-US" sz="1000" dirty="0" smtClean="0">
              <a:solidFill>
                <a:srgbClr val="011F5B"/>
              </a:solidFill>
            </a:endParaRPr>
          </a:p>
          <a:p>
            <a:endParaRPr lang="en-US" sz="1000" dirty="0">
              <a:solidFill>
                <a:srgbClr val="011F5B"/>
              </a:solidFill>
            </a:endParaRPr>
          </a:p>
          <a:p>
            <a:endParaRPr lang="en-US" sz="1000" dirty="0" smtClean="0">
              <a:solidFill>
                <a:srgbClr val="011F5B"/>
              </a:solidFill>
            </a:endParaRPr>
          </a:p>
          <a:p>
            <a:r>
              <a:rPr lang="en-US" sz="1000" dirty="0" smtClean="0">
                <a:solidFill>
                  <a:srgbClr val="011F5B"/>
                </a:solidFill>
              </a:rPr>
              <a:t>To compute sentiment analysis, several techniques were deployed including traditional tokenization and sentiment methods using NLTK, as well as bag of words and variable weighting trained during reinforced learning. Initially pre-process was completed using a tokenizer, stemmer, and a lower-caser. After the initial pre-processing, a perceptron was used as a way to update the various word weight vectors. </a:t>
            </a:r>
            <a:endParaRPr lang="en-US" sz="1000" dirty="0" smtClean="0">
              <a:solidFill>
                <a:srgbClr val="011F5B"/>
              </a:solidFill>
            </a:endParaRPr>
          </a:p>
          <a:p>
            <a:endParaRPr lang="en-US" sz="1000" dirty="0">
              <a:solidFill>
                <a:srgbClr val="011F5B"/>
              </a:solidFill>
            </a:endParaRPr>
          </a:p>
          <a:p>
            <a:r>
              <a:rPr lang="en-US" sz="1000" dirty="0" smtClean="0">
                <a:solidFill>
                  <a:srgbClr val="011F5B"/>
                </a:solidFill>
              </a:rPr>
              <a:t>If </a:t>
            </a:r>
            <a:r>
              <a:rPr lang="en-US" sz="1000" dirty="0" err="1" smtClean="0">
                <a:solidFill>
                  <a:srgbClr val="011F5B"/>
                </a:solidFill>
              </a:rPr>
              <a:t>word_sentiment</a:t>
            </a:r>
            <a:r>
              <a:rPr lang="en-US" sz="1000" dirty="0" smtClean="0">
                <a:solidFill>
                  <a:srgbClr val="011F5B"/>
                </a:solidFill>
              </a:rPr>
              <a:t> == </a:t>
            </a:r>
            <a:r>
              <a:rPr lang="en-US" sz="1000" dirty="0" err="1" smtClean="0">
                <a:solidFill>
                  <a:srgbClr val="011F5B"/>
                </a:solidFill>
              </a:rPr>
              <a:t>wordDict_sentiment</a:t>
            </a:r>
            <a:r>
              <a:rPr lang="en-US" sz="1000" dirty="0" smtClean="0">
                <a:solidFill>
                  <a:srgbClr val="011F5B"/>
                </a:solidFill>
              </a:rPr>
              <a:t>:</a:t>
            </a:r>
          </a:p>
          <a:p>
            <a:r>
              <a:rPr lang="en-US" sz="1000" dirty="0">
                <a:solidFill>
                  <a:srgbClr val="011F5B"/>
                </a:solidFill>
              </a:rPr>
              <a:t>	</a:t>
            </a:r>
            <a:r>
              <a:rPr lang="en-US" sz="1000" dirty="0" smtClean="0">
                <a:solidFill>
                  <a:srgbClr val="011F5B"/>
                </a:solidFill>
              </a:rPr>
              <a:t>Tweet Sentiment = </a:t>
            </a:r>
            <a:r>
              <a:rPr lang="en-US" sz="1000" dirty="0" err="1" smtClean="0">
                <a:solidFill>
                  <a:srgbClr val="011F5B"/>
                </a:solidFill>
              </a:rPr>
              <a:t>Tweet_sentiment</a:t>
            </a:r>
            <a:r>
              <a:rPr lang="en-US" sz="1000" dirty="0" smtClean="0">
                <a:solidFill>
                  <a:srgbClr val="011F5B"/>
                </a:solidFill>
              </a:rPr>
              <a:t> + </a:t>
            </a:r>
            <a:r>
              <a:rPr lang="en-US" sz="1000" dirty="0" err="1" smtClean="0">
                <a:solidFill>
                  <a:srgbClr val="011F5B"/>
                </a:solidFill>
              </a:rPr>
              <a:t>wordDict</a:t>
            </a:r>
            <a:r>
              <a:rPr lang="en-US" sz="1000" dirty="0" smtClean="0">
                <a:solidFill>
                  <a:srgbClr val="011F5B"/>
                </a:solidFill>
              </a:rPr>
              <a:t>[word]</a:t>
            </a:r>
          </a:p>
          <a:p>
            <a:r>
              <a:rPr lang="en-US" sz="1000" dirty="0" smtClean="0">
                <a:solidFill>
                  <a:srgbClr val="011F5B"/>
                </a:solidFill>
              </a:rPr>
              <a:t>Else:</a:t>
            </a:r>
          </a:p>
          <a:p>
            <a:r>
              <a:rPr lang="en-US" sz="1000" dirty="0" smtClean="0">
                <a:solidFill>
                  <a:srgbClr val="011F5B"/>
                </a:solidFill>
              </a:rPr>
              <a:t>	</a:t>
            </a:r>
            <a:r>
              <a:rPr lang="en-US" sz="1000" dirty="0" err="1" smtClean="0">
                <a:solidFill>
                  <a:srgbClr val="011F5B"/>
                </a:solidFill>
              </a:rPr>
              <a:t>wordDict</a:t>
            </a:r>
            <a:r>
              <a:rPr lang="en-US" sz="1000" dirty="0" smtClean="0">
                <a:solidFill>
                  <a:srgbClr val="011F5B"/>
                </a:solidFill>
              </a:rPr>
              <a:t>[word] = </a:t>
            </a:r>
            <a:r>
              <a:rPr lang="en-US" sz="1000" dirty="0" err="1">
                <a:solidFill>
                  <a:srgbClr val="011F5B"/>
                </a:solidFill>
              </a:rPr>
              <a:t>wordDict</a:t>
            </a:r>
            <a:r>
              <a:rPr lang="en-US" sz="1000" dirty="0">
                <a:solidFill>
                  <a:srgbClr val="011F5B"/>
                </a:solidFill>
              </a:rPr>
              <a:t>[word] </a:t>
            </a:r>
            <a:r>
              <a:rPr lang="en-US" sz="1000" dirty="0" smtClean="0">
                <a:solidFill>
                  <a:srgbClr val="011F5B"/>
                </a:solidFill>
              </a:rPr>
              <a:t>+ </a:t>
            </a:r>
            <a:r>
              <a:rPr lang="en-US" sz="1000" dirty="0" err="1" smtClean="0">
                <a:solidFill>
                  <a:srgbClr val="011F5B"/>
                </a:solidFill>
              </a:rPr>
              <a:t>weightUpdate</a:t>
            </a:r>
            <a:r>
              <a:rPr lang="en-US" sz="1000" dirty="0" smtClean="0">
                <a:solidFill>
                  <a:srgbClr val="011F5B"/>
                </a:solidFill>
              </a:rPr>
              <a:t>[word]</a:t>
            </a:r>
          </a:p>
          <a:p>
            <a:endParaRPr lang="en-US" sz="1000" dirty="0">
              <a:solidFill>
                <a:srgbClr val="011F5B"/>
              </a:solidFill>
            </a:endParaRPr>
          </a:p>
          <a:p>
            <a:r>
              <a:rPr lang="en-US" sz="1000" dirty="0" smtClean="0">
                <a:solidFill>
                  <a:srgbClr val="011F5B"/>
                </a:solidFill>
              </a:rPr>
              <a:t>Classify each tweet based on the words in the tweet then average the tweet sentiment within each 281 hour epochs.</a:t>
            </a:r>
          </a:p>
          <a:p>
            <a:endParaRPr lang="en-US" sz="1000" dirty="0" smtClean="0">
              <a:solidFill>
                <a:srgbClr val="011F5B"/>
              </a:solidFill>
            </a:endParaRPr>
          </a:p>
        </p:txBody>
      </p:sp>
      <p:sp>
        <p:nvSpPr>
          <p:cNvPr id="27" name="TextBox 26">
            <a:extLst>
              <a:ext uri="{FF2B5EF4-FFF2-40B4-BE49-F238E27FC236}">
                <a16:creationId xmlns="" xmlns:a16="http://schemas.microsoft.com/office/drawing/2014/main" id="{4D78901C-AF9C-488F-9AF6-E8AF582AB9AA}"/>
              </a:ext>
            </a:extLst>
          </p:cNvPr>
          <p:cNvSpPr txBox="1"/>
          <p:nvPr/>
        </p:nvSpPr>
        <p:spPr>
          <a:xfrm>
            <a:off x="4679173" y="2514563"/>
            <a:ext cx="4357654" cy="348878"/>
          </a:xfrm>
          <a:prstGeom prst="rect">
            <a:avLst/>
          </a:prstGeom>
          <a:solidFill>
            <a:srgbClr val="011F5B"/>
          </a:solidFill>
          <a:ln>
            <a:solidFill>
              <a:srgbClr val="011F5B"/>
            </a:solidFill>
          </a:ln>
        </p:spPr>
        <p:txBody>
          <a:bodyPr wrap="square" rtlCol="0">
            <a:spAutoFit/>
          </a:bodyPr>
          <a:lstStyle/>
          <a:p>
            <a:pPr algn="ctr"/>
            <a:r>
              <a:rPr lang="en-US" sz="1667" b="1" dirty="0">
                <a:solidFill>
                  <a:schemeClr val="bg1"/>
                </a:solidFill>
                <a:latin typeface="Garamond" panose="02020404030301010803" pitchFamily="18" charset="0"/>
              </a:rPr>
              <a:t>Sentiment Analysis</a:t>
            </a:r>
          </a:p>
        </p:txBody>
      </p:sp>
      <p:graphicFrame>
        <p:nvGraphicFramePr>
          <p:cNvPr id="3" name="Table 2">
            <a:extLst>
              <a:ext uri="{FF2B5EF4-FFF2-40B4-BE49-F238E27FC236}">
                <a16:creationId xmlns="" xmlns:a16="http://schemas.microsoft.com/office/drawing/2014/main" id="{89C3DB6B-8AD8-4EDB-8718-A0FE2085A03C}"/>
              </a:ext>
            </a:extLst>
          </p:cNvPr>
          <p:cNvGraphicFramePr>
            <a:graphicFrameLocks noGrp="1"/>
          </p:cNvGraphicFramePr>
          <p:nvPr>
            <p:extLst>
              <p:ext uri="{D42A27DB-BD31-4B8C-83A1-F6EECF244321}">
                <p14:modId xmlns:p14="http://schemas.microsoft.com/office/powerpoint/2010/main" val="2070138231"/>
              </p:ext>
            </p:extLst>
          </p:nvPr>
        </p:nvGraphicFramePr>
        <p:xfrm>
          <a:off x="4679172" y="15542445"/>
          <a:ext cx="8881984" cy="2560320"/>
        </p:xfrm>
        <a:graphic>
          <a:graphicData uri="http://schemas.openxmlformats.org/drawingml/2006/table">
            <a:tbl>
              <a:tblPr firstRow="1" bandRow="1">
                <a:tableStyleId>{5C22544A-7EE6-4342-B048-85BDC9FD1C3A}</a:tableStyleId>
              </a:tblPr>
              <a:tblGrid>
                <a:gridCol w="1372707">
                  <a:extLst>
                    <a:ext uri="{9D8B030D-6E8A-4147-A177-3AD203B41FA5}">
                      <a16:colId xmlns="" xmlns:a16="http://schemas.microsoft.com/office/drawing/2014/main" val="1358636601"/>
                    </a:ext>
                  </a:extLst>
                </a:gridCol>
                <a:gridCol w="7509277">
                  <a:extLst>
                    <a:ext uri="{9D8B030D-6E8A-4147-A177-3AD203B41FA5}">
                      <a16:colId xmlns="" xmlns:a16="http://schemas.microsoft.com/office/drawing/2014/main" val="3610811052"/>
                    </a:ext>
                  </a:extLst>
                </a:gridCol>
              </a:tblGrid>
              <a:tr h="118657">
                <a:tc gridSpan="2">
                  <a:txBody>
                    <a:bodyPr/>
                    <a:lstStyle/>
                    <a:p>
                      <a:pPr algn="ctr"/>
                      <a:r>
                        <a:rPr lang="en-US" sz="1200" dirty="0"/>
                        <a:t>Randomly Sampled Tweets from Various Data Sets</a:t>
                      </a:r>
                    </a:p>
                  </a:txBody>
                  <a:tcPr/>
                </a:tc>
                <a:tc hMerge="1">
                  <a:txBody>
                    <a:bodyPr/>
                    <a:lstStyle/>
                    <a:p>
                      <a:endParaRPr lang="en-US" dirty="0"/>
                    </a:p>
                  </a:txBody>
                  <a:tcPr/>
                </a:tc>
                <a:extLst>
                  <a:ext uri="{0D108BD9-81ED-4DB2-BD59-A6C34878D82A}">
                    <a16:rowId xmlns="" xmlns:a16="http://schemas.microsoft.com/office/drawing/2014/main" val="2614706741"/>
                  </a:ext>
                </a:extLst>
              </a:tr>
              <a:tr h="118657">
                <a:tc>
                  <a:txBody>
                    <a:bodyPr/>
                    <a:lstStyle/>
                    <a:p>
                      <a:r>
                        <a:rPr lang="en-US" sz="1200" b="1" dirty="0"/>
                        <a:t>Data Set</a:t>
                      </a:r>
                    </a:p>
                  </a:txBody>
                  <a:tcPr/>
                </a:tc>
                <a:tc>
                  <a:txBody>
                    <a:bodyPr/>
                    <a:lstStyle/>
                    <a:p>
                      <a:r>
                        <a:rPr lang="en-US" sz="1200" b="1" dirty="0"/>
                        <a:t>Tweet</a:t>
                      </a:r>
                    </a:p>
                  </a:txBody>
                  <a:tcPr/>
                </a:tc>
                <a:extLst>
                  <a:ext uri="{0D108BD9-81ED-4DB2-BD59-A6C34878D82A}">
                    <a16:rowId xmlns="" xmlns:a16="http://schemas.microsoft.com/office/drawing/2014/main" val="3546821875"/>
                  </a:ext>
                </a:extLst>
              </a:tr>
              <a:tr h="197761">
                <a:tc>
                  <a:txBody>
                    <a:bodyPr/>
                    <a:lstStyle/>
                    <a:p>
                      <a:r>
                        <a:rPr lang="en-US" sz="1200" dirty="0"/>
                        <a:t>Trusted Sources</a:t>
                      </a:r>
                    </a:p>
                  </a:txBody>
                  <a:tcPr/>
                </a:tc>
                <a:tc>
                  <a:txBody>
                    <a:bodyPr/>
                    <a:lstStyle/>
                    <a:p>
                      <a:r>
                        <a:rPr lang="en-US" sz="1200" dirty="0"/>
                        <a:t>I think he's arguing from a value or commonality standpoint. Definitely doesn't make you stupid, but we all know there's no real connection</a:t>
                      </a:r>
                    </a:p>
                  </a:txBody>
                  <a:tcPr/>
                </a:tc>
                <a:extLst>
                  <a:ext uri="{0D108BD9-81ED-4DB2-BD59-A6C34878D82A}">
                    <a16:rowId xmlns="" xmlns:a16="http://schemas.microsoft.com/office/drawing/2014/main" val="1427118731"/>
                  </a:ext>
                </a:extLst>
              </a:tr>
              <a:tr h="197761">
                <a:tc>
                  <a:txBody>
                    <a:bodyPr/>
                    <a:lstStyle/>
                    <a:p>
                      <a:r>
                        <a:rPr lang="en-US" sz="1200" dirty="0"/>
                        <a:t>Trusted Sources</a:t>
                      </a:r>
                    </a:p>
                  </a:txBody>
                  <a:tcPr/>
                </a:tc>
                <a:tc>
                  <a:txBody>
                    <a:bodyPr/>
                    <a:lstStyle/>
                    <a:p>
                      <a:r>
                        <a:rPr lang="en-US" sz="1200" dirty="0"/>
                        <a:t>Good overview and perspective on #blockchain + #bitcoin from @</a:t>
                      </a:r>
                      <a:r>
                        <a:rPr lang="en-US" sz="1200" dirty="0" err="1"/>
                        <a:t>balajis</a:t>
                      </a:r>
                      <a:r>
                        <a:rPr lang="en-US" sz="1200" dirty="0"/>
                        <a:t> via @WSJ . #tech #innovation #digital #economy </a:t>
                      </a:r>
                      <a:r>
                        <a:rPr lang="en-US" sz="1200" u="none" strike="noStrike" kern="1200" dirty="0">
                          <a:solidFill>
                            <a:schemeClr val="dk1"/>
                          </a:solidFill>
                          <a:effectLst/>
                          <a:latin typeface="+mn-lt"/>
                          <a:ea typeface="+mn-ea"/>
                          <a:cs typeface="+mn-cs"/>
                        </a:rPr>
                        <a:t>_</a:t>
                      </a:r>
                      <a:r>
                        <a:rPr lang="en-US" sz="1200" u="none" strike="noStrike" kern="1200" dirty="0" err="1">
                          <a:solidFill>
                            <a:schemeClr val="dk1"/>
                          </a:solidFill>
                          <a:effectLst/>
                          <a:latin typeface="+mn-lt"/>
                          <a:ea typeface="+mn-ea"/>
                          <a:cs typeface="+mn-cs"/>
                        </a:rPr>
                        <a:t>url</a:t>
                      </a:r>
                      <a:r>
                        <a:rPr lang="en-US" sz="1200" u="none" strike="noStrike" kern="1200" dirty="0">
                          <a:solidFill>
                            <a:schemeClr val="dk1"/>
                          </a:solidFill>
                          <a:effectLst/>
                          <a:latin typeface="+mn-lt"/>
                          <a:ea typeface="+mn-ea"/>
                          <a:cs typeface="+mn-cs"/>
                        </a:rPr>
                        <a:t>_</a:t>
                      </a:r>
                      <a:endParaRPr lang="en-US" sz="1200" dirty="0"/>
                    </a:p>
                  </a:txBody>
                  <a:tcPr/>
                </a:tc>
                <a:extLst>
                  <a:ext uri="{0D108BD9-81ED-4DB2-BD59-A6C34878D82A}">
                    <a16:rowId xmlns="" xmlns:a16="http://schemas.microsoft.com/office/drawing/2014/main" val="113192575"/>
                  </a:ext>
                </a:extLst>
              </a:tr>
              <a:tr h="118657">
                <a:tc>
                  <a:txBody>
                    <a:bodyPr/>
                    <a:lstStyle/>
                    <a:p>
                      <a:r>
                        <a:rPr lang="en-US" sz="1200" dirty="0"/>
                        <a:t>Spam Tweets</a:t>
                      </a:r>
                    </a:p>
                  </a:txBody>
                  <a:tcPr/>
                </a:tc>
                <a:tc>
                  <a:txBody>
                    <a:bodyPr/>
                    <a:lstStyle/>
                    <a:p>
                      <a:r>
                        <a:rPr lang="en-US" sz="1200" dirty="0"/>
                        <a:t>1 ripple = 0.6589 </a:t>
                      </a:r>
                      <a:r>
                        <a:rPr lang="en-US" sz="1200" dirty="0" err="1"/>
                        <a:t>usd</a:t>
                      </a:r>
                      <a:r>
                        <a:rPr lang="en-US" sz="1200" dirty="0"/>
                        <a:t>. ripple has changed by -0.0026 </a:t>
                      </a:r>
                      <a:r>
                        <a:rPr lang="en-US" sz="1200" dirty="0" err="1"/>
                        <a:t>usd</a:t>
                      </a:r>
                      <a:r>
                        <a:rPr lang="en-US" sz="1200" dirty="0"/>
                        <a:t> in 30 mins. live price: </a:t>
                      </a:r>
                      <a:r>
                        <a:rPr lang="en-US" sz="1200" u="none" strike="noStrike" kern="1200" dirty="0">
                          <a:solidFill>
                            <a:schemeClr val="dk1"/>
                          </a:solidFill>
                          <a:effectLst/>
                          <a:latin typeface="+mn-lt"/>
                          <a:ea typeface="+mn-ea"/>
                          <a:cs typeface="+mn-cs"/>
                        </a:rPr>
                        <a:t>_</a:t>
                      </a:r>
                      <a:r>
                        <a:rPr lang="en-US" sz="1200" u="none" strike="noStrike" kern="1200" dirty="0" err="1">
                          <a:solidFill>
                            <a:schemeClr val="dk1"/>
                          </a:solidFill>
                          <a:effectLst/>
                          <a:latin typeface="+mn-lt"/>
                          <a:ea typeface="+mn-ea"/>
                          <a:cs typeface="+mn-cs"/>
                        </a:rPr>
                        <a:t>url</a:t>
                      </a:r>
                      <a:r>
                        <a:rPr lang="en-US" sz="1200" u="none" strike="noStrike" kern="1200" dirty="0">
                          <a:solidFill>
                            <a:schemeClr val="dk1"/>
                          </a:solidFill>
                          <a:effectLst/>
                          <a:latin typeface="+mn-lt"/>
                          <a:ea typeface="+mn-ea"/>
                          <a:cs typeface="+mn-cs"/>
                        </a:rPr>
                        <a:t>_</a:t>
                      </a:r>
                      <a:endParaRPr lang="en-US" sz="1200" dirty="0"/>
                    </a:p>
                  </a:txBody>
                  <a:tcPr/>
                </a:tc>
                <a:extLst>
                  <a:ext uri="{0D108BD9-81ED-4DB2-BD59-A6C34878D82A}">
                    <a16:rowId xmlns="" xmlns:a16="http://schemas.microsoft.com/office/drawing/2014/main" val="2286269774"/>
                  </a:ext>
                </a:extLst>
              </a:tr>
              <a:tr h="118657">
                <a:tc>
                  <a:txBody>
                    <a:bodyPr/>
                    <a:lstStyle/>
                    <a:p>
                      <a:r>
                        <a:rPr lang="en-US" sz="1200" dirty="0"/>
                        <a:t>Spam Tweets</a:t>
                      </a:r>
                    </a:p>
                  </a:txBody>
                  <a:tcPr/>
                </a:tc>
                <a:tc>
                  <a:txBody>
                    <a:bodyPr/>
                    <a:lstStyle/>
                    <a:p>
                      <a:r>
                        <a:rPr lang="en-US" sz="1200" dirty="0"/>
                        <a:t>ripple price alert. the last ask price for $ </a:t>
                      </a:r>
                      <a:r>
                        <a:rPr lang="en-US" sz="1200" dirty="0" err="1"/>
                        <a:t>xrp</a:t>
                      </a:r>
                      <a:r>
                        <a:rPr lang="en-US" sz="1200" dirty="0"/>
                        <a:t> in </a:t>
                      </a:r>
                      <a:r>
                        <a:rPr lang="en-US" sz="1200" dirty="0" err="1"/>
                        <a:t>usd</a:t>
                      </a:r>
                      <a:r>
                        <a:rPr lang="en-US" sz="1200" dirty="0"/>
                        <a:t> is $0.857858 </a:t>
                      </a:r>
                      <a:r>
                        <a:rPr lang="en-US" sz="1200" dirty="0" err="1"/>
                        <a:t>xrp</a:t>
                      </a:r>
                      <a:r>
                        <a:rPr lang="en-US" sz="1200" dirty="0"/>
                        <a:t> </a:t>
                      </a:r>
                      <a:r>
                        <a:rPr lang="en-US" sz="1200" dirty="0" err="1"/>
                        <a:t>ripplebot_cs</a:t>
                      </a:r>
                      <a:r>
                        <a:rPr lang="en-US" sz="1200" dirty="0"/>
                        <a:t> </a:t>
                      </a:r>
                    </a:p>
                  </a:txBody>
                  <a:tcPr/>
                </a:tc>
                <a:extLst>
                  <a:ext uri="{0D108BD9-81ED-4DB2-BD59-A6C34878D82A}">
                    <a16:rowId xmlns="" xmlns:a16="http://schemas.microsoft.com/office/drawing/2014/main" val="2050594596"/>
                  </a:ext>
                </a:extLst>
              </a:tr>
              <a:tr h="118657">
                <a:tc>
                  <a:txBody>
                    <a:bodyPr/>
                    <a:lstStyle/>
                    <a:p>
                      <a:r>
                        <a:rPr lang="en-US" sz="1200" dirty="0"/>
                        <a:t>Post-Filter</a:t>
                      </a:r>
                    </a:p>
                  </a:txBody>
                  <a:tcPr/>
                </a:tc>
                <a:tc>
                  <a:txBody>
                    <a:bodyPr/>
                    <a:lstStyle/>
                    <a:p>
                      <a:r>
                        <a:rPr lang="en-US" sz="1200" dirty="0"/>
                        <a:t>ripple invests $25 million in </a:t>
                      </a:r>
                      <a:r>
                        <a:rPr lang="en-US" sz="1200" dirty="0" err="1"/>
                        <a:t>xrp</a:t>
                      </a:r>
                      <a:r>
                        <a:rPr lang="en-US" sz="1200" dirty="0"/>
                        <a:t> in blockchain capital’s $150 million </a:t>
                      </a:r>
                      <a:r>
                        <a:rPr lang="en-US" sz="1200" dirty="0" err="1"/>
                        <a:t>vc</a:t>
                      </a:r>
                      <a:r>
                        <a:rPr lang="en-US" sz="1200" dirty="0"/>
                        <a:t> fund _</a:t>
                      </a:r>
                      <a:r>
                        <a:rPr lang="en-US" sz="1200" dirty="0" err="1"/>
                        <a:t>url</a:t>
                      </a:r>
                      <a:r>
                        <a:rPr lang="en-US" sz="1200" dirty="0"/>
                        <a:t>_</a:t>
                      </a:r>
                    </a:p>
                  </a:txBody>
                  <a:tcPr/>
                </a:tc>
                <a:extLst>
                  <a:ext uri="{0D108BD9-81ED-4DB2-BD59-A6C34878D82A}">
                    <a16:rowId xmlns="" xmlns:a16="http://schemas.microsoft.com/office/drawing/2014/main" val="1747425152"/>
                  </a:ext>
                </a:extLst>
              </a:tr>
              <a:tr h="118657">
                <a:tc>
                  <a:txBody>
                    <a:bodyPr/>
                    <a:lstStyle/>
                    <a:p>
                      <a:r>
                        <a:rPr lang="en-US" sz="1200" dirty="0"/>
                        <a:t>Post-Filter</a:t>
                      </a:r>
                    </a:p>
                  </a:txBody>
                  <a:tcPr/>
                </a:tc>
                <a:tc>
                  <a:txBody>
                    <a:bodyPr/>
                    <a:lstStyle/>
                    <a:p>
                      <a:r>
                        <a:rPr lang="en-US" sz="1200" dirty="0"/>
                        <a:t>why ripple 's </a:t>
                      </a:r>
                      <a:r>
                        <a:rPr lang="en-US" sz="1200" dirty="0" err="1"/>
                        <a:t>xrp</a:t>
                      </a:r>
                      <a:r>
                        <a:rPr lang="en-US" sz="1200" dirty="0"/>
                        <a:t> outperformed the other top cryptos this week </a:t>
                      </a:r>
                      <a:r>
                        <a:rPr lang="en-US" sz="1200" u="none" strike="noStrike" kern="1200" dirty="0">
                          <a:solidFill>
                            <a:schemeClr val="dk1"/>
                          </a:solidFill>
                          <a:effectLst/>
                          <a:latin typeface="+mn-lt"/>
                          <a:ea typeface="+mn-ea"/>
                          <a:cs typeface="+mn-cs"/>
                        </a:rPr>
                        <a:t>_</a:t>
                      </a:r>
                      <a:r>
                        <a:rPr lang="en-US" sz="1200" u="none" strike="noStrike" kern="1200" dirty="0" err="1">
                          <a:solidFill>
                            <a:schemeClr val="dk1"/>
                          </a:solidFill>
                          <a:effectLst/>
                          <a:latin typeface="+mn-lt"/>
                          <a:ea typeface="+mn-ea"/>
                          <a:cs typeface="+mn-cs"/>
                        </a:rPr>
                        <a:t>url</a:t>
                      </a:r>
                      <a:r>
                        <a:rPr lang="en-US" sz="1200" u="none" strike="noStrike" kern="1200" dirty="0">
                          <a:solidFill>
                            <a:schemeClr val="dk1"/>
                          </a:solidFill>
                          <a:effectLst/>
                          <a:latin typeface="+mn-lt"/>
                          <a:ea typeface="+mn-ea"/>
                          <a:cs typeface="+mn-cs"/>
                        </a:rPr>
                        <a:t>_</a:t>
                      </a:r>
                      <a:endParaRPr lang="en-US" sz="1200" dirty="0"/>
                    </a:p>
                  </a:txBody>
                  <a:tcPr/>
                </a:tc>
                <a:extLst>
                  <a:ext uri="{0D108BD9-81ED-4DB2-BD59-A6C34878D82A}">
                    <a16:rowId xmlns="" xmlns:a16="http://schemas.microsoft.com/office/drawing/2014/main" val="42610138"/>
                  </a:ext>
                </a:extLst>
              </a:tr>
            </a:tbl>
          </a:graphicData>
        </a:graphic>
      </p:graphicFrame>
      <p:pic>
        <p:nvPicPr>
          <p:cNvPr id="4" name="Picture 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901738" y="9514729"/>
            <a:ext cx="1828800" cy="1219199"/>
          </a:xfrm>
          <a:prstGeom prst="rect">
            <a:avLst/>
          </a:prstGeom>
        </p:spPr>
      </p:pic>
      <mc:AlternateContent xmlns:mc="http://schemas.openxmlformats.org/markup-compatibility/2006" xmlns:a14="http://schemas.microsoft.com/office/drawing/2010/main">
        <mc:Choice Requires="a14">
          <p:graphicFrame>
            <p:nvGraphicFramePr>
              <p:cNvPr id="28" name="Table 27">
                <a:extLst>
                  <a:ext uri="{FF2B5EF4-FFF2-40B4-BE49-F238E27FC236}">
                    <a16:creationId xmlns="" xmlns:a16="http://schemas.microsoft.com/office/drawing/2014/main" id="{37BD625B-551D-49A4-895F-BFE014F4F99A}"/>
                  </a:ext>
                </a:extLst>
              </p:cNvPr>
              <p:cNvGraphicFramePr>
                <a:graphicFrameLocks noGrp="1"/>
              </p:cNvGraphicFramePr>
              <p:nvPr>
                <p:extLst>
                  <p:ext uri="{D42A27DB-BD31-4B8C-83A1-F6EECF244321}">
                    <p14:modId xmlns:p14="http://schemas.microsoft.com/office/powerpoint/2010/main" val="863858431"/>
                  </p:ext>
                </p:extLst>
              </p:nvPr>
            </p:nvGraphicFramePr>
            <p:xfrm>
              <a:off x="4743901" y="7237174"/>
              <a:ext cx="4224759" cy="1624278"/>
            </p:xfrm>
            <a:graphic>
              <a:graphicData uri="http://schemas.openxmlformats.org/drawingml/2006/table">
                <a:tbl>
                  <a:tblPr firstRow="1" bandRow="1">
                    <a:tableStyleId>{5C22544A-7EE6-4342-B048-85BDC9FD1C3A}</a:tableStyleId>
                  </a:tblPr>
                  <a:tblGrid>
                    <a:gridCol w="1233387">
                      <a:extLst>
                        <a:ext uri="{9D8B030D-6E8A-4147-A177-3AD203B41FA5}">
                          <a16:colId xmlns="" xmlns:a16="http://schemas.microsoft.com/office/drawing/2014/main" val="3247188750"/>
                        </a:ext>
                      </a:extLst>
                    </a:gridCol>
                    <a:gridCol w="616017">
                      <a:extLst>
                        <a:ext uri="{9D8B030D-6E8A-4147-A177-3AD203B41FA5}">
                          <a16:colId xmlns="" xmlns:a16="http://schemas.microsoft.com/office/drawing/2014/main" val="1214523097"/>
                        </a:ext>
                      </a:extLst>
                    </a:gridCol>
                    <a:gridCol w="664143">
                      <a:extLst>
                        <a:ext uri="{9D8B030D-6E8A-4147-A177-3AD203B41FA5}">
                          <a16:colId xmlns="" xmlns:a16="http://schemas.microsoft.com/office/drawing/2014/main" val="3255143547"/>
                        </a:ext>
                      </a:extLst>
                    </a:gridCol>
                    <a:gridCol w="1711212"/>
                  </a:tblGrid>
                  <a:tr h="265518">
                    <a:tc gridSpan="4">
                      <a:txBody>
                        <a:bodyPr/>
                        <a:lstStyle/>
                        <a:p>
                          <a:pPr algn="ctr"/>
                          <a:r>
                            <a:rPr lang="en-US" sz="1000" dirty="0" smtClean="0"/>
                            <a:t>Model Accuracies</a:t>
                          </a:r>
                          <a:endParaRPr lang="en-US" sz="1000" dirty="0"/>
                        </a:p>
                      </a:txBody>
                      <a:tcPr/>
                    </a:tc>
                    <a:tc hMerge="1">
                      <a:txBody>
                        <a:bodyPr/>
                        <a:lstStyle/>
                        <a:p>
                          <a:endParaRPr lang="en-US"/>
                        </a:p>
                      </a:txBody>
                      <a:tcPr/>
                    </a:tc>
                    <a:tc hMerge="1">
                      <a:txBody>
                        <a:bodyPr/>
                        <a:lstStyle/>
                        <a:p>
                          <a:endParaRPr lang="en-US" dirty="0"/>
                        </a:p>
                      </a:txBody>
                      <a:tcPr/>
                    </a:tc>
                    <a:tc hMerge="1">
                      <a:txBody>
                        <a:bodyPr/>
                        <a:lstStyle/>
                        <a:p>
                          <a:pPr algn="ctr"/>
                          <a:endParaRPr lang="en-US" sz="1000" dirty="0"/>
                        </a:p>
                      </a:txBody>
                      <a:tcPr/>
                    </a:tc>
                    <a:extLst>
                      <a:ext uri="{0D108BD9-81ED-4DB2-BD59-A6C34878D82A}">
                        <a16:rowId xmlns="" xmlns:a16="http://schemas.microsoft.com/office/drawing/2014/main" val="426857068"/>
                      </a:ext>
                    </a:extLst>
                  </a:tr>
                  <a:tr h="265518">
                    <a:tc>
                      <a:txBody>
                        <a:bodyPr/>
                        <a:lstStyle/>
                        <a:p>
                          <a:r>
                            <a:rPr lang="en-US" sz="1000" dirty="0" smtClean="0"/>
                            <a:t>Classifier</a:t>
                          </a:r>
                          <a:endParaRPr lang="en-US" sz="1000" dirty="0"/>
                        </a:p>
                      </a:txBody>
                      <a:tcPr/>
                    </a:tc>
                    <a:tc>
                      <a:txBody>
                        <a:bodyPr/>
                        <a:lstStyle/>
                        <a:p>
                          <a:r>
                            <a:rPr lang="en-US" sz="1000" dirty="0" smtClean="0"/>
                            <a:t>1 Hour</a:t>
                          </a:r>
                          <a:endParaRPr lang="en-US" sz="1000" dirty="0"/>
                        </a:p>
                      </a:txBody>
                      <a:tcPr/>
                    </a:tc>
                    <a:tc>
                      <a:txBody>
                        <a:bodyPr/>
                        <a:lstStyle/>
                        <a:p>
                          <a:r>
                            <a:rPr lang="en-US" sz="1000" dirty="0" smtClean="0"/>
                            <a:t>2</a:t>
                          </a:r>
                          <a:r>
                            <a:rPr lang="en-US" sz="1000" baseline="0" dirty="0" smtClean="0"/>
                            <a:t> Hours</a:t>
                          </a:r>
                          <a:endParaRPr lang="en-US" sz="1000" dirty="0"/>
                        </a:p>
                      </a:txBody>
                      <a:tcPr/>
                    </a:tc>
                    <a:tc>
                      <a:txBody>
                        <a:bodyPr/>
                        <a:lstStyle/>
                        <a:p>
                          <a:pPr algn="ctr"/>
                          <a:r>
                            <a:rPr lang="en-US" sz="1000" dirty="0" smtClean="0"/>
                            <a:t>Equation</a:t>
                          </a:r>
                          <a:endParaRPr lang="en-US" sz="1000" dirty="0"/>
                        </a:p>
                      </a:txBody>
                      <a:tcPr/>
                    </a:tc>
                    <a:extLst>
                      <a:ext uri="{0D108BD9-81ED-4DB2-BD59-A6C34878D82A}">
                        <a16:rowId xmlns="" xmlns:a16="http://schemas.microsoft.com/office/drawing/2014/main" val="4254030744"/>
                      </a:ext>
                    </a:extLst>
                  </a:tr>
                  <a:tr h="265176">
                    <a:tc>
                      <a:txBody>
                        <a:bodyPr/>
                        <a:lstStyle/>
                        <a:p>
                          <a:r>
                            <a:rPr lang="en-US" sz="1000" dirty="0" smtClean="0"/>
                            <a:t>SVM</a:t>
                          </a:r>
                          <a:endParaRPr lang="en-US" sz="1000" dirty="0"/>
                        </a:p>
                      </a:txBody>
                      <a:tcPr/>
                    </a:tc>
                    <a:tc>
                      <a:txBody>
                        <a:bodyPr/>
                        <a:lstStyle/>
                        <a:p>
                          <a:r>
                            <a:rPr lang="nb-NO" sz="1000" dirty="0" smtClean="0"/>
                            <a:t>50.88%</a:t>
                          </a:r>
                          <a:endParaRPr lang="en-US" sz="1000" dirty="0"/>
                        </a:p>
                      </a:txBody>
                      <a:tcPr/>
                    </a:tc>
                    <a:tc>
                      <a:txBody>
                        <a:bodyPr/>
                        <a:lstStyle/>
                        <a:p>
                          <a:r>
                            <a:rPr lang="en-US" sz="1000" dirty="0" smtClean="0"/>
                            <a:t>51.72%</a:t>
                          </a:r>
                          <a:endParaRPr lang="en-US" sz="1000" dirty="0"/>
                        </a:p>
                      </a:txBody>
                      <a:tcPr/>
                    </a:tc>
                    <a:tc>
                      <a:txBody>
                        <a:bodyPr/>
                        <a:lstStyle/>
                        <a:p>
                          <a:pPr lvl="0"/>
                          <a14:m>
                            <m:oMathPara xmlns:m="http://schemas.openxmlformats.org/officeDocument/2006/math">
                              <m:oMathParaPr>
                                <m:jc m:val="centerGroup"/>
                              </m:oMathParaPr>
                              <m:oMath xmlns:m="http://schemas.openxmlformats.org/officeDocument/2006/math">
                                <m:func>
                                  <m:funcPr>
                                    <m:ctrlPr>
                                      <a:rPr lang="en-US" sz="500" b="0" i="1" smtClean="0">
                                        <a:latin typeface="Cambria Math" charset="0"/>
                                      </a:rPr>
                                    </m:ctrlPr>
                                  </m:funcPr>
                                  <m:fName>
                                    <m:r>
                                      <m:rPr>
                                        <m:sty m:val="p"/>
                                      </m:rPr>
                                      <a:rPr lang="en-US" sz="500" b="0" i="0" smtClean="0">
                                        <a:latin typeface="Cambria Math" charset="0"/>
                                      </a:rPr>
                                      <m:t>min</m:t>
                                    </m:r>
                                  </m:fName>
                                  <m:e>
                                    <m:sSup>
                                      <m:sSupPr>
                                        <m:ctrlPr>
                                          <a:rPr lang="en-US" sz="500" b="0" i="1" smtClean="0">
                                            <a:latin typeface="Cambria Math" charset="0"/>
                                          </a:rPr>
                                        </m:ctrlPr>
                                      </m:sSupPr>
                                      <m:e>
                                        <m:r>
                                          <a:rPr lang="en-US" sz="500" b="0" i="1" smtClean="0">
                                            <a:latin typeface="Cambria Math" charset="0"/>
                                          </a:rPr>
                                          <m:t>|</m:t>
                                        </m:r>
                                        <m:d>
                                          <m:dPr>
                                            <m:begChr m:val="|"/>
                                            <m:endChr m:val="|"/>
                                            <m:ctrlPr>
                                              <a:rPr lang="en-US" sz="500" b="0" i="1" smtClean="0">
                                                <a:latin typeface="Cambria Math" charset="0"/>
                                              </a:rPr>
                                            </m:ctrlPr>
                                          </m:dPr>
                                          <m:e>
                                            <m:r>
                                              <a:rPr lang="en-US" sz="500" b="0" i="1" smtClean="0">
                                                <a:latin typeface="Cambria Math" charset="0"/>
                                              </a:rPr>
                                              <m:t>𝑤</m:t>
                                            </m:r>
                                          </m:e>
                                        </m:d>
                                        <m:r>
                                          <a:rPr lang="en-US" sz="500" b="0" i="1" smtClean="0">
                                            <a:latin typeface="Cambria Math" charset="0"/>
                                          </a:rPr>
                                          <m:t>|</m:t>
                                        </m:r>
                                      </m:e>
                                      <m:sup>
                                        <m:r>
                                          <a:rPr lang="en-US" sz="500" b="0" i="1" smtClean="0">
                                            <a:latin typeface="Cambria Math" charset="0"/>
                                          </a:rPr>
                                          <m:t>2</m:t>
                                        </m:r>
                                      </m:sup>
                                    </m:sSup>
                                    <m:r>
                                      <a:rPr lang="en-US" sz="500" b="0" i="1" smtClean="0">
                                        <a:latin typeface="Cambria Math" charset="0"/>
                                      </a:rPr>
                                      <m:t>+</m:t>
                                    </m:r>
                                    <m:r>
                                      <a:rPr lang="en-US" sz="500" b="0" i="1" smtClean="0">
                                        <a:latin typeface="Cambria Math" charset="0"/>
                                      </a:rPr>
                                      <m:t>𝐶</m:t>
                                    </m:r>
                                    <m:nary>
                                      <m:naryPr>
                                        <m:chr m:val="∑"/>
                                        <m:subHide m:val="on"/>
                                        <m:supHide m:val="on"/>
                                        <m:ctrlPr>
                                          <a:rPr lang="en-US" sz="500" b="0" i="1" smtClean="0">
                                            <a:latin typeface="Cambria Math" charset="0"/>
                                          </a:rPr>
                                        </m:ctrlPr>
                                      </m:naryPr>
                                      <m:sub/>
                                      <m:sup/>
                                      <m:e>
                                        <m:func>
                                          <m:funcPr>
                                            <m:ctrlPr>
                                              <a:rPr lang="en-US" sz="500" b="0" i="1" smtClean="0">
                                                <a:latin typeface="Cambria Math" charset="0"/>
                                              </a:rPr>
                                            </m:ctrlPr>
                                          </m:funcPr>
                                          <m:fName>
                                            <m:r>
                                              <m:rPr>
                                                <m:sty m:val="p"/>
                                              </m:rPr>
                                              <a:rPr lang="en-US" sz="500" b="0" i="0" smtClean="0">
                                                <a:latin typeface="Cambria Math" charset="0"/>
                                              </a:rPr>
                                              <m:t>max</m:t>
                                            </m:r>
                                          </m:fName>
                                          <m:e>
                                            <m:r>
                                              <a:rPr lang="en-US" sz="500" b="0" i="1" smtClean="0">
                                                <a:latin typeface="Cambria Math" charset="0"/>
                                              </a:rPr>
                                              <m:t>[0,1−</m:t>
                                            </m:r>
                                            <m:sSub>
                                              <m:sSubPr>
                                                <m:ctrlPr>
                                                  <a:rPr lang="en-US" sz="500" b="0" i="1" smtClean="0">
                                                    <a:latin typeface="Cambria Math" charset="0"/>
                                                  </a:rPr>
                                                </m:ctrlPr>
                                              </m:sSubPr>
                                              <m:e>
                                                <m:r>
                                                  <a:rPr lang="en-US" sz="500" b="0" i="1" smtClean="0">
                                                    <a:latin typeface="Cambria Math" charset="0"/>
                                                  </a:rPr>
                                                  <m:t>𝑦</m:t>
                                                </m:r>
                                              </m:e>
                                              <m:sub>
                                                <m:r>
                                                  <a:rPr lang="en-US" sz="500" b="0" i="1" smtClean="0">
                                                    <a:latin typeface="Cambria Math" charset="0"/>
                                                  </a:rPr>
                                                  <m:t>𝑖</m:t>
                                                </m:r>
                                              </m:sub>
                                            </m:sSub>
                                            <m:r>
                                              <a:rPr lang="en-US" sz="500" b="0" i="1" smtClean="0">
                                                <a:latin typeface="Cambria Math" charset="0"/>
                                              </a:rPr>
                                              <m:t>(</m:t>
                                            </m:r>
                                            <m:sSup>
                                              <m:sSupPr>
                                                <m:ctrlPr>
                                                  <a:rPr lang="en-US" sz="500" b="0" i="1" smtClean="0">
                                                    <a:latin typeface="Cambria Math" charset="0"/>
                                                  </a:rPr>
                                                </m:ctrlPr>
                                              </m:sSupPr>
                                              <m:e>
                                                <m:r>
                                                  <a:rPr lang="en-US" sz="500" b="0" i="1" smtClean="0">
                                                    <a:latin typeface="Cambria Math" charset="0"/>
                                                  </a:rPr>
                                                  <m:t>𝑤</m:t>
                                                </m:r>
                                              </m:e>
                                              <m:sup>
                                                <m:r>
                                                  <a:rPr lang="en-US" sz="500" b="0" i="1" smtClean="0">
                                                    <a:latin typeface="Cambria Math" charset="0"/>
                                                  </a:rPr>
                                                  <m:t>𝑇</m:t>
                                                </m:r>
                                              </m:sup>
                                            </m:sSup>
                                            <m:sSub>
                                              <m:sSubPr>
                                                <m:ctrlPr>
                                                  <a:rPr lang="en-US" sz="500" b="0" i="1" smtClean="0">
                                                    <a:latin typeface="Cambria Math" charset="0"/>
                                                  </a:rPr>
                                                </m:ctrlPr>
                                              </m:sSubPr>
                                              <m:e>
                                                <m:r>
                                                  <a:rPr lang="en-US" sz="500" b="0" i="1" smtClean="0">
                                                    <a:latin typeface="Cambria Math" charset="0"/>
                                                  </a:rPr>
                                                  <m:t>𝑥</m:t>
                                                </m:r>
                                              </m:e>
                                              <m:sub>
                                                <m:r>
                                                  <a:rPr lang="en-US" sz="500" b="0" i="1" smtClean="0">
                                                    <a:latin typeface="Cambria Math" charset="0"/>
                                                  </a:rPr>
                                                  <m:t>𝑖</m:t>
                                                </m:r>
                                              </m:sub>
                                            </m:sSub>
                                            <m:r>
                                              <a:rPr lang="en-US" sz="500" b="0" i="1" smtClean="0">
                                                <a:latin typeface="Cambria Math" charset="0"/>
                                              </a:rPr>
                                              <m:t>+</m:t>
                                            </m:r>
                                            <m:r>
                                              <a:rPr lang="en-US" sz="500" b="0" i="1" smtClean="0">
                                                <a:latin typeface="Cambria Math" charset="0"/>
                                              </a:rPr>
                                              <m:t>𝑏</m:t>
                                            </m:r>
                                            <m:r>
                                              <a:rPr lang="en-US" sz="500" b="0" i="1" smtClean="0">
                                                <a:latin typeface="Cambria Math" charset="0"/>
                                              </a:rPr>
                                              <m:t>)]</m:t>
                                            </m:r>
                                          </m:e>
                                        </m:func>
                                      </m:e>
                                    </m:nary>
                                  </m:e>
                                </m:func>
                              </m:oMath>
                            </m:oMathPara>
                          </a14:m>
                          <a:endParaRPr lang="en-US" sz="500" dirty="0"/>
                        </a:p>
                      </a:txBody>
                      <a:tcPr/>
                    </a:tc>
                    <a:extLst>
                      <a:ext uri="{0D108BD9-81ED-4DB2-BD59-A6C34878D82A}">
                        <a16:rowId xmlns="" xmlns:a16="http://schemas.microsoft.com/office/drawing/2014/main" val="2348030731"/>
                      </a:ext>
                    </a:extLst>
                  </a:tr>
                  <a:tr h="265518">
                    <a:tc>
                      <a:txBody>
                        <a:bodyPr/>
                        <a:lstStyle/>
                        <a:p>
                          <a:r>
                            <a:rPr lang="en-US" sz="1000" dirty="0" smtClean="0"/>
                            <a:t>Logistic</a:t>
                          </a:r>
                          <a:r>
                            <a:rPr lang="en-US" sz="1000" baseline="0" dirty="0" smtClean="0"/>
                            <a:t> Regression</a:t>
                          </a:r>
                          <a:endParaRPr lang="en-US" sz="1000" dirty="0"/>
                        </a:p>
                      </a:txBody>
                      <a:tcPr/>
                    </a:tc>
                    <a:tc>
                      <a:txBody>
                        <a:bodyPr/>
                        <a:lstStyle/>
                        <a:p>
                          <a:r>
                            <a:rPr lang="hr-HR" sz="1000" dirty="0" smtClean="0"/>
                            <a:t>52.63%</a:t>
                          </a:r>
                          <a:endParaRPr lang="en-US" sz="1000" dirty="0"/>
                        </a:p>
                      </a:txBody>
                      <a:tcPr/>
                    </a:tc>
                    <a:tc>
                      <a:txBody>
                        <a:bodyPr/>
                        <a:lstStyle/>
                        <a:p>
                          <a:r>
                            <a:rPr lang="en-US" sz="1000" dirty="0" smtClean="0"/>
                            <a:t>50.26%</a:t>
                          </a:r>
                          <a:endParaRPr lang="en-US" sz="1000" dirty="0"/>
                        </a:p>
                      </a:txBody>
                      <a:tcPr/>
                    </a:tc>
                    <a:tc>
                      <a:txBody>
                        <a:bodyPr/>
                        <a:lstStyle/>
                        <a:p>
                          <a:pPr marL="0" marR="0" indent="0" algn="l" defTabSz="13716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unc>
                                  <m:funcPr>
                                    <m:ctrlPr>
                                      <a:rPr lang="en-US" sz="500" b="0" i="1" smtClean="0">
                                        <a:solidFill>
                                          <a:srgbClr val="011F5B"/>
                                        </a:solidFill>
                                        <a:latin typeface="Cambria Math" charset="0"/>
                                        <a:ea typeface="Calibri" charset="0"/>
                                        <a:cs typeface="Calibri" charset="0"/>
                                      </a:rPr>
                                    </m:ctrlPr>
                                  </m:funcPr>
                                  <m:fName>
                                    <m:r>
                                      <m:rPr>
                                        <m:sty m:val="p"/>
                                      </m:rPr>
                                      <a:rPr lang="en-US" sz="500" b="0" i="0" smtClean="0">
                                        <a:solidFill>
                                          <a:srgbClr val="011F5B"/>
                                        </a:solidFill>
                                        <a:latin typeface="Cambria Math" charset="0"/>
                                        <a:ea typeface="Calibri" charset="0"/>
                                        <a:cs typeface="Calibri" charset="0"/>
                                      </a:rPr>
                                      <m:t>max</m:t>
                                    </m:r>
                                  </m:fName>
                                  <m:e>
                                    <m:nary>
                                      <m:naryPr>
                                        <m:chr m:val="∏"/>
                                        <m:subHide m:val="on"/>
                                        <m:supHide m:val="on"/>
                                        <m:ctrlPr>
                                          <a:rPr lang="en-US" sz="500" b="0" i="1" smtClean="0">
                                            <a:solidFill>
                                              <a:srgbClr val="011F5B"/>
                                            </a:solidFill>
                                            <a:latin typeface="Cambria Math" charset="0"/>
                                            <a:ea typeface="Calibri" charset="0"/>
                                            <a:cs typeface="Calibri" charset="0"/>
                                          </a:rPr>
                                        </m:ctrlPr>
                                      </m:naryPr>
                                      <m:sub/>
                                      <m:sup/>
                                      <m:e>
                                        <m:sSup>
                                          <m:sSupPr>
                                            <m:ctrlPr>
                                              <a:rPr lang="en-US" sz="500" b="0" i="1" smtClean="0">
                                                <a:solidFill>
                                                  <a:srgbClr val="011F5B"/>
                                                </a:solidFill>
                                                <a:latin typeface="Cambria Math" charset="0"/>
                                                <a:ea typeface="Cambria Math" charset="0"/>
                                                <a:cs typeface="Cambria Math" charset="0"/>
                                              </a:rPr>
                                            </m:ctrlPr>
                                          </m:sSupPr>
                                          <m:e>
                                            <m:r>
                                              <a:rPr lang="en-US" sz="500" b="0" i="1" smtClean="0">
                                                <a:solidFill>
                                                  <a:srgbClr val="011F5B"/>
                                                </a:solidFill>
                                                <a:latin typeface="Cambria Math" charset="0"/>
                                                <a:ea typeface="Cambria Math" charset="0"/>
                                                <a:cs typeface="Cambria Math" charset="0"/>
                                              </a:rPr>
                                              <m:t>𝜎</m:t>
                                            </m:r>
                                            <m:d>
                                              <m:dPr>
                                                <m:ctrlPr>
                                                  <a:rPr lang="en-US" sz="500" b="0" i="1" smtClean="0">
                                                    <a:solidFill>
                                                      <a:srgbClr val="011F5B"/>
                                                    </a:solidFill>
                                                    <a:latin typeface="Cambria Math" charset="0"/>
                                                    <a:ea typeface="Cambria Math" charset="0"/>
                                                    <a:cs typeface="Cambria Math" charset="0"/>
                                                  </a:rPr>
                                                </m:ctrlPr>
                                              </m:dPr>
                                              <m:e>
                                                <m:sSub>
                                                  <m:sSubPr>
                                                    <m:ctrlPr>
                                                      <a:rPr lang="en-US" sz="500" b="0" i="1" smtClean="0">
                                                        <a:solidFill>
                                                          <a:srgbClr val="011F5B"/>
                                                        </a:solidFill>
                                                        <a:latin typeface="Cambria Math" charset="0"/>
                                                        <a:ea typeface="Cambria Math" charset="0"/>
                                                        <a:cs typeface="Cambria Math" charset="0"/>
                                                      </a:rPr>
                                                    </m:ctrlPr>
                                                  </m:sSubPr>
                                                  <m:e>
                                                    <m:r>
                                                      <a:rPr lang="en-US" sz="500" b="0" i="1" smtClean="0">
                                                        <a:solidFill>
                                                          <a:srgbClr val="011F5B"/>
                                                        </a:solidFill>
                                                        <a:latin typeface="Cambria Math" charset="0"/>
                                                        <a:ea typeface="Cambria Math" charset="0"/>
                                                        <a:cs typeface="Cambria Math" charset="0"/>
                                                      </a:rPr>
                                                      <m:t>𝑥</m:t>
                                                    </m:r>
                                                  </m:e>
                                                  <m:sub>
                                                    <m:r>
                                                      <a:rPr lang="en-US" sz="500" b="0" i="1" smtClean="0">
                                                        <a:solidFill>
                                                          <a:srgbClr val="011F5B"/>
                                                        </a:solidFill>
                                                        <a:latin typeface="Cambria Math" charset="0"/>
                                                        <a:ea typeface="Cambria Math" charset="0"/>
                                                        <a:cs typeface="Cambria Math" charset="0"/>
                                                      </a:rPr>
                                                      <m:t>𝑖</m:t>
                                                    </m:r>
                                                  </m:sub>
                                                </m:sSub>
                                              </m:e>
                                            </m:d>
                                          </m:e>
                                          <m:sup>
                                            <m:sSub>
                                              <m:sSubPr>
                                                <m:ctrlPr>
                                                  <a:rPr lang="en-US" sz="500" b="0" i="1" smtClean="0">
                                                    <a:solidFill>
                                                      <a:srgbClr val="011F5B"/>
                                                    </a:solidFill>
                                                    <a:latin typeface="Cambria Math" charset="0"/>
                                                    <a:ea typeface="Cambria Math" charset="0"/>
                                                    <a:cs typeface="Cambria Math" charset="0"/>
                                                  </a:rPr>
                                                </m:ctrlPr>
                                              </m:sSubPr>
                                              <m:e>
                                                <m:r>
                                                  <a:rPr lang="en-US" sz="500" b="0" i="1" smtClean="0">
                                                    <a:solidFill>
                                                      <a:srgbClr val="011F5B"/>
                                                    </a:solidFill>
                                                    <a:latin typeface="Cambria Math" charset="0"/>
                                                    <a:ea typeface="Cambria Math" charset="0"/>
                                                    <a:cs typeface="Cambria Math" charset="0"/>
                                                  </a:rPr>
                                                  <m:t>𝑦</m:t>
                                                </m:r>
                                              </m:e>
                                              <m:sub>
                                                <m:r>
                                                  <a:rPr lang="en-US" sz="500" b="0" i="1" smtClean="0">
                                                    <a:solidFill>
                                                      <a:srgbClr val="011F5B"/>
                                                    </a:solidFill>
                                                    <a:latin typeface="Cambria Math" charset="0"/>
                                                    <a:ea typeface="Cambria Math" charset="0"/>
                                                    <a:cs typeface="Cambria Math" charset="0"/>
                                                  </a:rPr>
                                                  <m:t>𝑖</m:t>
                                                </m:r>
                                              </m:sub>
                                            </m:sSub>
                                          </m:sup>
                                        </m:sSup>
                                        <m:sSup>
                                          <m:sSupPr>
                                            <m:ctrlPr>
                                              <a:rPr lang="en-US" sz="500" b="0" i="1" smtClean="0">
                                                <a:solidFill>
                                                  <a:srgbClr val="011F5B"/>
                                                </a:solidFill>
                                                <a:latin typeface="Cambria Math" charset="0"/>
                                                <a:ea typeface="Cambria Math" charset="0"/>
                                                <a:cs typeface="Cambria Math" charset="0"/>
                                              </a:rPr>
                                            </m:ctrlPr>
                                          </m:sSupPr>
                                          <m:e>
                                            <m:d>
                                              <m:dPr>
                                                <m:ctrlPr>
                                                  <a:rPr lang="en-US" sz="500" b="0" i="1" smtClean="0">
                                                    <a:solidFill>
                                                      <a:srgbClr val="011F5B"/>
                                                    </a:solidFill>
                                                    <a:latin typeface="Cambria Math" charset="0"/>
                                                    <a:ea typeface="Cambria Math" charset="0"/>
                                                    <a:cs typeface="Cambria Math" charset="0"/>
                                                  </a:rPr>
                                                </m:ctrlPr>
                                              </m:dPr>
                                              <m:e>
                                                <m:r>
                                                  <a:rPr lang="en-US" sz="500" b="0" i="1" smtClean="0">
                                                    <a:solidFill>
                                                      <a:srgbClr val="011F5B"/>
                                                    </a:solidFill>
                                                    <a:latin typeface="Cambria Math" charset="0"/>
                                                    <a:ea typeface="Cambria Math" charset="0"/>
                                                    <a:cs typeface="Cambria Math" charset="0"/>
                                                  </a:rPr>
                                                  <m:t>1−</m:t>
                                                </m:r>
                                                <m:r>
                                                  <a:rPr lang="en-US" sz="500" b="0" i="1" smtClean="0">
                                                    <a:solidFill>
                                                      <a:srgbClr val="011F5B"/>
                                                    </a:solidFill>
                                                    <a:latin typeface="Cambria Math" charset="0"/>
                                                    <a:ea typeface="Cambria Math" charset="0"/>
                                                    <a:cs typeface="Cambria Math" charset="0"/>
                                                  </a:rPr>
                                                  <m:t>𝜎</m:t>
                                                </m:r>
                                                <m:d>
                                                  <m:dPr>
                                                    <m:ctrlPr>
                                                      <a:rPr lang="en-US" sz="500" b="0" i="1" smtClean="0">
                                                        <a:solidFill>
                                                          <a:srgbClr val="011F5B"/>
                                                        </a:solidFill>
                                                        <a:latin typeface="Cambria Math" charset="0"/>
                                                        <a:ea typeface="Cambria Math" charset="0"/>
                                                        <a:cs typeface="Cambria Math" charset="0"/>
                                                      </a:rPr>
                                                    </m:ctrlPr>
                                                  </m:dPr>
                                                  <m:e>
                                                    <m:sSub>
                                                      <m:sSubPr>
                                                        <m:ctrlPr>
                                                          <a:rPr lang="en-US" sz="500" b="0" i="1" smtClean="0">
                                                            <a:solidFill>
                                                              <a:srgbClr val="011F5B"/>
                                                            </a:solidFill>
                                                            <a:latin typeface="Cambria Math" charset="0"/>
                                                            <a:ea typeface="Cambria Math" charset="0"/>
                                                            <a:cs typeface="Cambria Math" charset="0"/>
                                                          </a:rPr>
                                                        </m:ctrlPr>
                                                      </m:sSubPr>
                                                      <m:e>
                                                        <m:r>
                                                          <a:rPr lang="en-US" sz="500" b="0" i="1" smtClean="0">
                                                            <a:solidFill>
                                                              <a:srgbClr val="011F5B"/>
                                                            </a:solidFill>
                                                            <a:latin typeface="Cambria Math" charset="0"/>
                                                            <a:ea typeface="Cambria Math" charset="0"/>
                                                            <a:cs typeface="Cambria Math" charset="0"/>
                                                          </a:rPr>
                                                          <m:t>𝑥</m:t>
                                                        </m:r>
                                                      </m:e>
                                                      <m:sub>
                                                        <m:r>
                                                          <a:rPr lang="en-US" sz="500" b="0" i="1" smtClean="0">
                                                            <a:solidFill>
                                                              <a:srgbClr val="011F5B"/>
                                                            </a:solidFill>
                                                            <a:latin typeface="Cambria Math" charset="0"/>
                                                            <a:ea typeface="Cambria Math" charset="0"/>
                                                            <a:cs typeface="Cambria Math" charset="0"/>
                                                          </a:rPr>
                                                          <m:t>𝑖</m:t>
                                                        </m:r>
                                                      </m:sub>
                                                    </m:sSub>
                                                  </m:e>
                                                </m:d>
                                              </m:e>
                                            </m:d>
                                          </m:e>
                                          <m:sup>
                                            <m:r>
                                              <a:rPr lang="en-US" sz="500" b="0" i="1" smtClean="0">
                                                <a:solidFill>
                                                  <a:srgbClr val="011F5B"/>
                                                </a:solidFill>
                                                <a:latin typeface="Cambria Math" charset="0"/>
                                                <a:ea typeface="Cambria Math" charset="0"/>
                                                <a:cs typeface="Cambria Math" charset="0"/>
                                              </a:rPr>
                                              <m:t>1−</m:t>
                                            </m:r>
                                            <m:sSub>
                                              <m:sSubPr>
                                                <m:ctrlPr>
                                                  <a:rPr lang="en-US" sz="500" b="0" i="1" smtClean="0">
                                                    <a:solidFill>
                                                      <a:srgbClr val="011F5B"/>
                                                    </a:solidFill>
                                                    <a:latin typeface="Cambria Math" charset="0"/>
                                                    <a:ea typeface="Cambria Math" charset="0"/>
                                                    <a:cs typeface="Cambria Math" charset="0"/>
                                                  </a:rPr>
                                                </m:ctrlPr>
                                              </m:sSubPr>
                                              <m:e>
                                                <m:r>
                                                  <a:rPr lang="en-US" sz="500" b="0" i="1" smtClean="0">
                                                    <a:solidFill>
                                                      <a:srgbClr val="011F5B"/>
                                                    </a:solidFill>
                                                    <a:latin typeface="Cambria Math" charset="0"/>
                                                    <a:ea typeface="Cambria Math" charset="0"/>
                                                    <a:cs typeface="Cambria Math" charset="0"/>
                                                  </a:rPr>
                                                  <m:t>𝑦</m:t>
                                                </m:r>
                                              </m:e>
                                              <m:sub>
                                                <m:r>
                                                  <a:rPr lang="en-US" sz="500" b="0" i="1" smtClean="0">
                                                    <a:solidFill>
                                                      <a:srgbClr val="011F5B"/>
                                                    </a:solidFill>
                                                    <a:latin typeface="Cambria Math" charset="0"/>
                                                    <a:ea typeface="Cambria Math" charset="0"/>
                                                    <a:cs typeface="Cambria Math" charset="0"/>
                                                  </a:rPr>
                                                  <m:t>𝑖</m:t>
                                                </m:r>
                                              </m:sub>
                                            </m:sSub>
                                          </m:sup>
                                        </m:sSup>
                                      </m:e>
                                    </m:nary>
                                    <m:r>
                                      <a:rPr lang="en-US" sz="500" b="0" i="1" smtClean="0">
                                        <a:solidFill>
                                          <a:srgbClr val="011F5B"/>
                                        </a:solidFill>
                                        <a:latin typeface="Cambria Math" charset="0"/>
                                        <a:ea typeface="Calibri" charset="0"/>
                                        <a:cs typeface="Calibri" charset="0"/>
                                      </a:rPr>
                                      <m:t>,</m:t>
                                    </m:r>
                                    <m:r>
                                      <a:rPr lang="en-US" sz="500" b="0" i="1" smtClean="0">
                                        <a:solidFill>
                                          <a:srgbClr val="011F5B"/>
                                        </a:solidFill>
                                        <a:latin typeface="Cambria Math" charset="0"/>
                                        <a:ea typeface="Cambria Math" charset="0"/>
                                        <a:cs typeface="Cambria Math" charset="0"/>
                                      </a:rPr>
                                      <m:t>𝜎</m:t>
                                    </m:r>
                                    <m:d>
                                      <m:dPr>
                                        <m:ctrlPr>
                                          <a:rPr lang="en-US" sz="500" b="0" i="1" smtClean="0">
                                            <a:solidFill>
                                              <a:srgbClr val="011F5B"/>
                                            </a:solidFill>
                                            <a:latin typeface="Cambria Math" charset="0"/>
                                            <a:ea typeface="Cambria Math" charset="0"/>
                                            <a:cs typeface="Cambria Math" charset="0"/>
                                          </a:rPr>
                                        </m:ctrlPr>
                                      </m:dPr>
                                      <m:e>
                                        <m:r>
                                          <a:rPr lang="en-US" sz="500" b="0" i="1" smtClean="0">
                                            <a:solidFill>
                                              <a:srgbClr val="011F5B"/>
                                            </a:solidFill>
                                            <a:latin typeface="Cambria Math" charset="0"/>
                                            <a:ea typeface="Cambria Math" charset="0"/>
                                            <a:cs typeface="Cambria Math" charset="0"/>
                                          </a:rPr>
                                          <m:t>𝑥</m:t>
                                        </m:r>
                                      </m:e>
                                    </m:d>
                                    <m:r>
                                      <a:rPr lang="en-US" sz="500" b="0" i="1" smtClean="0">
                                        <a:solidFill>
                                          <a:srgbClr val="011F5B"/>
                                        </a:solidFill>
                                        <a:latin typeface="Cambria Math" charset="0"/>
                                        <a:ea typeface="Cambria Math" charset="0"/>
                                        <a:cs typeface="Cambria Math" charset="0"/>
                                      </a:rPr>
                                      <m:t>=</m:t>
                                    </m:r>
                                    <m:f>
                                      <m:fPr>
                                        <m:ctrlPr>
                                          <a:rPr lang="mr-IN" sz="500" b="0" i="1" smtClean="0">
                                            <a:solidFill>
                                              <a:srgbClr val="011F5B"/>
                                            </a:solidFill>
                                            <a:latin typeface="Cambria Math" charset="0"/>
                                            <a:ea typeface="Cambria Math" charset="0"/>
                                            <a:cs typeface="Cambria Math" charset="0"/>
                                          </a:rPr>
                                        </m:ctrlPr>
                                      </m:fPr>
                                      <m:num>
                                        <m:r>
                                          <a:rPr lang="en-US" sz="500" b="0" i="1" smtClean="0">
                                            <a:solidFill>
                                              <a:srgbClr val="011F5B"/>
                                            </a:solidFill>
                                            <a:latin typeface="Cambria Math" charset="0"/>
                                            <a:ea typeface="Cambria Math" charset="0"/>
                                            <a:cs typeface="Cambria Math" charset="0"/>
                                          </a:rPr>
                                          <m:t>1</m:t>
                                        </m:r>
                                      </m:num>
                                      <m:den>
                                        <m:r>
                                          <a:rPr lang="en-US" sz="500" b="0" i="1" smtClean="0">
                                            <a:solidFill>
                                              <a:srgbClr val="011F5B"/>
                                            </a:solidFill>
                                            <a:latin typeface="Cambria Math" charset="0"/>
                                            <a:ea typeface="Cambria Math" charset="0"/>
                                            <a:cs typeface="Cambria Math" charset="0"/>
                                          </a:rPr>
                                          <m:t>1+</m:t>
                                        </m:r>
                                        <m:sSup>
                                          <m:sSupPr>
                                            <m:ctrlPr>
                                              <a:rPr lang="en-US" sz="500" b="0" i="1" smtClean="0">
                                                <a:solidFill>
                                                  <a:srgbClr val="011F5B"/>
                                                </a:solidFill>
                                                <a:latin typeface="Cambria Math" charset="0"/>
                                                <a:ea typeface="Cambria Math" charset="0"/>
                                                <a:cs typeface="Cambria Math" charset="0"/>
                                              </a:rPr>
                                            </m:ctrlPr>
                                          </m:sSupPr>
                                          <m:e>
                                            <m:r>
                                              <a:rPr lang="en-US" sz="500" b="0" i="1" smtClean="0">
                                                <a:solidFill>
                                                  <a:srgbClr val="011F5B"/>
                                                </a:solidFill>
                                                <a:latin typeface="Cambria Math" charset="0"/>
                                                <a:ea typeface="Cambria Math" charset="0"/>
                                                <a:cs typeface="Cambria Math" charset="0"/>
                                              </a:rPr>
                                              <m:t>𝑒</m:t>
                                            </m:r>
                                          </m:e>
                                          <m:sup>
                                            <m:r>
                                              <a:rPr lang="en-US" sz="500" b="0" i="1" smtClean="0">
                                                <a:solidFill>
                                                  <a:srgbClr val="011F5B"/>
                                                </a:solidFill>
                                                <a:latin typeface="Cambria Math" charset="0"/>
                                                <a:ea typeface="Cambria Math" charset="0"/>
                                                <a:cs typeface="Cambria Math" charset="0"/>
                                              </a:rPr>
                                              <m:t>−</m:t>
                                            </m:r>
                                            <m:sSup>
                                              <m:sSupPr>
                                                <m:ctrlPr>
                                                  <a:rPr lang="en-US" sz="500" b="0" i="1" smtClean="0">
                                                    <a:solidFill>
                                                      <a:srgbClr val="011F5B"/>
                                                    </a:solidFill>
                                                    <a:latin typeface="Cambria Math" charset="0"/>
                                                    <a:ea typeface="Cambria Math" charset="0"/>
                                                    <a:cs typeface="Cambria Math" charset="0"/>
                                                  </a:rPr>
                                                </m:ctrlPr>
                                              </m:sSupPr>
                                              <m:e>
                                                <m:r>
                                                  <a:rPr lang="en-US" sz="500" b="0" i="1" smtClean="0">
                                                    <a:solidFill>
                                                      <a:srgbClr val="011F5B"/>
                                                    </a:solidFill>
                                                    <a:latin typeface="Cambria Math" charset="0"/>
                                                    <a:ea typeface="Cambria Math" charset="0"/>
                                                    <a:cs typeface="Cambria Math" charset="0"/>
                                                  </a:rPr>
                                                  <m:t>𝑤</m:t>
                                                </m:r>
                                              </m:e>
                                              <m:sup>
                                                <m:r>
                                                  <a:rPr lang="en-US" sz="500" b="0" i="1" smtClean="0">
                                                    <a:solidFill>
                                                      <a:srgbClr val="011F5B"/>
                                                    </a:solidFill>
                                                    <a:latin typeface="Cambria Math" charset="0"/>
                                                    <a:ea typeface="Cambria Math" charset="0"/>
                                                    <a:cs typeface="Cambria Math" charset="0"/>
                                                  </a:rPr>
                                                  <m:t>𝑇</m:t>
                                                </m:r>
                                              </m:sup>
                                            </m:sSup>
                                            <m:r>
                                              <a:rPr lang="en-US" sz="500" b="0" i="1" smtClean="0">
                                                <a:solidFill>
                                                  <a:srgbClr val="011F5B"/>
                                                </a:solidFill>
                                                <a:latin typeface="Cambria Math" charset="0"/>
                                                <a:ea typeface="Cambria Math" charset="0"/>
                                                <a:cs typeface="Cambria Math" charset="0"/>
                                              </a:rPr>
                                              <m:t>𝑥</m:t>
                                            </m:r>
                                          </m:sup>
                                        </m:sSup>
                                      </m:den>
                                    </m:f>
                                  </m:e>
                                </m:func>
                              </m:oMath>
                            </m:oMathPara>
                          </a14:m>
                          <a:endParaRPr lang="en-US" sz="500" dirty="0">
                            <a:solidFill>
                              <a:srgbClr val="011F5B"/>
                            </a:solidFill>
                            <a:latin typeface="Calibri" charset="0"/>
                            <a:ea typeface="Calibri" charset="0"/>
                            <a:cs typeface="Calibri" charset="0"/>
                          </a:endParaRPr>
                        </a:p>
                      </a:txBody>
                      <a:tcPr/>
                    </a:tc>
                    <a:extLst>
                      <a:ext uri="{0D108BD9-81ED-4DB2-BD59-A6C34878D82A}">
                        <a16:rowId xmlns="" xmlns:a16="http://schemas.microsoft.com/office/drawing/2014/main" val="575309201"/>
                      </a:ext>
                    </a:extLst>
                  </a:tr>
                  <a:tr h="265518">
                    <a:tc>
                      <a:txBody>
                        <a:bodyPr/>
                        <a:lstStyle/>
                        <a:p>
                          <a:r>
                            <a:rPr lang="en-US" sz="1000" dirty="0" smtClean="0"/>
                            <a:t>Naïve Bayes</a:t>
                          </a:r>
                          <a:endParaRPr lang="en-US" sz="1000" dirty="0"/>
                        </a:p>
                      </a:txBody>
                      <a:tcPr/>
                    </a:tc>
                    <a:tc>
                      <a:txBody>
                        <a:bodyPr/>
                        <a:lstStyle/>
                        <a:p>
                          <a:r>
                            <a:rPr lang="nb-NO" sz="1000" dirty="0" smtClean="0"/>
                            <a:t>47.37%</a:t>
                          </a:r>
                          <a:endParaRPr lang="en-US" sz="1000" dirty="0"/>
                        </a:p>
                      </a:txBody>
                      <a:tcPr/>
                    </a:tc>
                    <a:tc>
                      <a:txBody>
                        <a:bodyPr/>
                        <a:lstStyle/>
                        <a:p>
                          <a:r>
                            <a:rPr lang="en-US" sz="1000" dirty="0" smtClean="0"/>
                            <a:t>48.30%</a:t>
                          </a:r>
                          <a:endParaRPr lang="en-US" sz="1000" dirty="0"/>
                        </a:p>
                      </a:txBody>
                      <a:tcPr/>
                    </a:tc>
                    <a:tc>
                      <a:txBody>
                        <a:bodyPr/>
                        <a:lstStyle/>
                        <a:p>
                          <a:pPr marL="0" marR="0" indent="0" algn="l" defTabSz="13716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sz="500" i="1" smtClean="0">
                                        <a:solidFill>
                                          <a:srgbClr val="011F5B"/>
                                        </a:solidFill>
                                        <a:latin typeface="Cambria Math" charset="0"/>
                                        <a:ea typeface="Calibri" charset="0"/>
                                        <a:cs typeface="Calibri" charset="0"/>
                                      </a:rPr>
                                    </m:ctrlPr>
                                  </m:accPr>
                                  <m:e>
                                    <m:r>
                                      <a:rPr lang="en-US" sz="500" b="0" i="1" smtClean="0">
                                        <a:solidFill>
                                          <a:srgbClr val="011F5B"/>
                                        </a:solidFill>
                                        <a:latin typeface="Cambria Math" charset="0"/>
                                        <a:ea typeface="Calibri" charset="0"/>
                                        <a:cs typeface="Calibri" charset="0"/>
                                      </a:rPr>
                                      <m:t>𝑦</m:t>
                                    </m:r>
                                  </m:e>
                                </m:acc>
                                <m:r>
                                  <a:rPr lang="en-US" sz="500" b="0" i="1" smtClean="0">
                                    <a:solidFill>
                                      <a:srgbClr val="011F5B"/>
                                    </a:solidFill>
                                    <a:latin typeface="Cambria Math" charset="0"/>
                                    <a:ea typeface="Calibri" charset="0"/>
                                    <a:cs typeface="Calibri" charset="0"/>
                                  </a:rPr>
                                  <m:t>=</m:t>
                                </m:r>
                                <m:func>
                                  <m:funcPr>
                                    <m:ctrlPr>
                                      <a:rPr lang="en-US" sz="500" b="0" i="1" smtClean="0">
                                        <a:solidFill>
                                          <a:srgbClr val="011F5B"/>
                                        </a:solidFill>
                                        <a:latin typeface="Cambria Math" charset="0"/>
                                        <a:ea typeface="Calibri" charset="0"/>
                                        <a:cs typeface="Calibri" charset="0"/>
                                      </a:rPr>
                                    </m:ctrlPr>
                                  </m:funcPr>
                                  <m:fName>
                                    <m:limLow>
                                      <m:limLowPr>
                                        <m:ctrlPr>
                                          <a:rPr lang="en-US" sz="500" b="0" i="1" smtClean="0">
                                            <a:solidFill>
                                              <a:srgbClr val="011F5B"/>
                                            </a:solidFill>
                                            <a:latin typeface="Cambria Math" charset="0"/>
                                            <a:ea typeface="Calibri" charset="0"/>
                                            <a:cs typeface="Calibri" charset="0"/>
                                          </a:rPr>
                                        </m:ctrlPr>
                                      </m:limLowPr>
                                      <m:e>
                                        <m:r>
                                          <m:rPr>
                                            <m:sty m:val="p"/>
                                          </m:rPr>
                                          <a:rPr lang="en-US" sz="500" b="0" i="0" smtClean="0">
                                            <a:solidFill>
                                              <a:srgbClr val="011F5B"/>
                                            </a:solidFill>
                                            <a:latin typeface="Cambria Math" charset="0"/>
                                            <a:ea typeface="Calibri" charset="0"/>
                                            <a:cs typeface="Calibri" charset="0"/>
                                          </a:rPr>
                                          <m:t>max</m:t>
                                        </m:r>
                                      </m:e>
                                      <m:lim>
                                        <m:r>
                                          <a:rPr lang="en-US" sz="500" b="0" i="1" smtClean="0">
                                            <a:solidFill>
                                              <a:srgbClr val="011F5B"/>
                                            </a:solidFill>
                                            <a:latin typeface="Cambria Math" charset="0"/>
                                            <a:ea typeface="Calibri" charset="0"/>
                                            <a:cs typeface="Calibri" charset="0"/>
                                          </a:rPr>
                                          <m:t>𝑘</m:t>
                                        </m:r>
                                        <m:r>
                                          <a:rPr lang="en-US" sz="500" b="0" i="1" smtClean="0">
                                            <a:solidFill>
                                              <a:srgbClr val="011F5B"/>
                                            </a:solidFill>
                                            <a:latin typeface="Cambria Math" charset="0"/>
                                            <a:ea typeface="Calibri" charset="0"/>
                                            <a:cs typeface="Calibri" charset="0"/>
                                          </a:rPr>
                                          <m:t> ∈0,1.2</m:t>
                                        </m:r>
                                      </m:lim>
                                    </m:limLow>
                                  </m:fName>
                                  <m:e>
                                    <m:r>
                                      <a:rPr lang="en-US" sz="500" b="0" i="1" smtClean="0">
                                        <a:solidFill>
                                          <a:srgbClr val="011F5B"/>
                                        </a:solidFill>
                                        <a:latin typeface="Cambria Math" charset="0"/>
                                        <a:ea typeface="Calibri" charset="0"/>
                                        <a:cs typeface="Calibri" charset="0"/>
                                      </a:rPr>
                                      <m:t>𝑝</m:t>
                                    </m:r>
                                    <m:d>
                                      <m:dPr>
                                        <m:ctrlPr>
                                          <a:rPr lang="en-US" sz="500" b="0" i="1" smtClean="0">
                                            <a:solidFill>
                                              <a:srgbClr val="011F5B"/>
                                            </a:solidFill>
                                            <a:latin typeface="Cambria Math" charset="0"/>
                                            <a:ea typeface="Calibri" charset="0"/>
                                            <a:cs typeface="Calibri" charset="0"/>
                                          </a:rPr>
                                        </m:ctrlPr>
                                      </m:dPr>
                                      <m:e>
                                        <m:sSub>
                                          <m:sSubPr>
                                            <m:ctrlPr>
                                              <a:rPr lang="en-US" sz="500" b="0" i="1" smtClean="0">
                                                <a:solidFill>
                                                  <a:srgbClr val="011F5B"/>
                                                </a:solidFill>
                                                <a:latin typeface="Cambria Math" charset="0"/>
                                                <a:ea typeface="Calibri" charset="0"/>
                                                <a:cs typeface="Calibri" charset="0"/>
                                              </a:rPr>
                                            </m:ctrlPr>
                                          </m:sSubPr>
                                          <m:e>
                                            <m:r>
                                              <a:rPr lang="en-US" sz="500" b="0" i="1" smtClean="0">
                                                <a:solidFill>
                                                  <a:srgbClr val="011F5B"/>
                                                </a:solidFill>
                                                <a:latin typeface="Cambria Math" charset="0"/>
                                                <a:ea typeface="Calibri" charset="0"/>
                                                <a:cs typeface="Calibri" charset="0"/>
                                              </a:rPr>
                                              <m:t>𝑦</m:t>
                                            </m:r>
                                          </m:e>
                                          <m:sub>
                                            <m:r>
                                              <a:rPr lang="en-US" sz="500" b="0" i="1" smtClean="0">
                                                <a:solidFill>
                                                  <a:srgbClr val="011F5B"/>
                                                </a:solidFill>
                                                <a:latin typeface="Cambria Math" charset="0"/>
                                                <a:ea typeface="Calibri" charset="0"/>
                                                <a:cs typeface="Calibri" charset="0"/>
                                              </a:rPr>
                                              <m:t>𝑘</m:t>
                                            </m:r>
                                          </m:sub>
                                        </m:sSub>
                                      </m:e>
                                    </m:d>
                                    <m:nary>
                                      <m:naryPr>
                                        <m:chr m:val="∏"/>
                                        <m:subHide m:val="on"/>
                                        <m:supHide m:val="on"/>
                                        <m:ctrlPr>
                                          <a:rPr lang="en-US" sz="500" b="0" i="1" smtClean="0">
                                            <a:solidFill>
                                              <a:srgbClr val="011F5B"/>
                                            </a:solidFill>
                                            <a:latin typeface="Cambria Math" charset="0"/>
                                            <a:ea typeface="Calibri" charset="0"/>
                                            <a:cs typeface="Calibri" charset="0"/>
                                          </a:rPr>
                                        </m:ctrlPr>
                                      </m:naryPr>
                                      <m:sub/>
                                      <m:sup/>
                                      <m:e>
                                        <m:r>
                                          <a:rPr lang="en-US" sz="500" b="0" i="1" smtClean="0">
                                            <a:solidFill>
                                              <a:srgbClr val="011F5B"/>
                                            </a:solidFill>
                                            <a:latin typeface="Cambria Math" charset="0"/>
                                            <a:ea typeface="Calibri" charset="0"/>
                                            <a:cs typeface="Calibri" charset="0"/>
                                          </a:rPr>
                                          <m:t>𝑝</m:t>
                                        </m:r>
                                        <m:d>
                                          <m:dPr>
                                            <m:ctrlPr>
                                              <a:rPr lang="en-US" sz="500" b="0" i="1" smtClean="0">
                                                <a:solidFill>
                                                  <a:srgbClr val="011F5B"/>
                                                </a:solidFill>
                                                <a:latin typeface="Cambria Math" charset="0"/>
                                                <a:ea typeface="Calibri" charset="0"/>
                                                <a:cs typeface="Calibri" charset="0"/>
                                              </a:rPr>
                                            </m:ctrlPr>
                                          </m:dPr>
                                          <m:e>
                                            <m:sSub>
                                              <m:sSubPr>
                                                <m:ctrlPr>
                                                  <a:rPr lang="en-US" sz="500" b="0" i="1" smtClean="0">
                                                    <a:solidFill>
                                                      <a:srgbClr val="011F5B"/>
                                                    </a:solidFill>
                                                    <a:latin typeface="Cambria Math" charset="0"/>
                                                    <a:ea typeface="Calibri" charset="0"/>
                                                    <a:cs typeface="Calibri" charset="0"/>
                                                  </a:rPr>
                                                </m:ctrlPr>
                                              </m:sSubPr>
                                              <m:e>
                                                <m:r>
                                                  <a:rPr lang="en-US" sz="500" b="0" i="1" smtClean="0">
                                                    <a:solidFill>
                                                      <a:srgbClr val="011F5B"/>
                                                    </a:solidFill>
                                                    <a:latin typeface="Cambria Math" charset="0"/>
                                                    <a:ea typeface="Calibri" charset="0"/>
                                                    <a:cs typeface="Calibri" charset="0"/>
                                                  </a:rPr>
                                                  <m:t>𝑥</m:t>
                                                </m:r>
                                              </m:e>
                                              <m:sub>
                                                <m:r>
                                                  <a:rPr lang="en-US" sz="500" b="0" i="1" smtClean="0">
                                                    <a:solidFill>
                                                      <a:srgbClr val="011F5B"/>
                                                    </a:solidFill>
                                                    <a:latin typeface="Cambria Math" charset="0"/>
                                                    <a:ea typeface="Calibri" charset="0"/>
                                                    <a:cs typeface="Calibri" charset="0"/>
                                                  </a:rPr>
                                                  <m:t>𝑖</m:t>
                                                </m:r>
                                              </m:sub>
                                            </m:sSub>
                                          </m:e>
                                          <m:e>
                                            <m:sSub>
                                              <m:sSubPr>
                                                <m:ctrlPr>
                                                  <a:rPr lang="en-US" sz="500" b="0" i="1" smtClean="0">
                                                    <a:solidFill>
                                                      <a:srgbClr val="011F5B"/>
                                                    </a:solidFill>
                                                    <a:latin typeface="Cambria Math" charset="0"/>
                                                    <a:ea typeface="Calibri" charset="0"/>
                                                    <a:cs typeface="Calibri" charset="0"/>
                                                  </a:rPr>
                                                </m:ctrlPr>
                                              </m:sSubPr>
                                              <m:e>
                                                <m:r>
                                                  <a:rPr lang="en-US" sz="500" b="0" i="1" smtClean="0">
                                                    <a:solidFill>
                                                      <a:srgbClr val="011F5B"/>
                                                    </a:solidFill>
                                                    <a:latin typeface="Cambria Math" charset="0"/>
                                                    <a:ea typeface="Calibri" charset="0"/>
                                                    <a:cs typeface="Calibri" charset="0"/>
                                                  </a:rPr>
                                                  <m:t>𝑦</m:t>
                                                </m:r>
                                              </m:e>
                                              <m:sub>
                                                <m:r>
                                                  <a:rPr lang="en-US" sz="500" b="0" i="1" smtClean="0">
                                                    <a:solidFill>
                                                      <a:srgbClr val="011F5B"/>
                                                    </a:solidFill>
                                                    <a:latin typeface="Cambria Math" charset="0"/>
                                                    <a:ea typeface="Calibri" charset="0"/>
                                                    <a:cs typeface="Calibri" charset="0"/>
                                                  </a:rPr>
                                                  <m:t>𝑘</m:t>
                                                </m:r>
                                              </m:sub>
                                            </m:sSub>
                                          </m:e>
                                        </m:d>
                                      </m:e>
                                    </m:nary>
                                  </m:e>
                                </m:func>
                              </m:oMath>
                            </m:oMathPara>
                          </a14:m>
                          <a:endParaRPr lang="en-US" sz="500" dirty="0">
                            <a:solidFill>
                              <a:srgbClr val="011F5B"/>
                            </a:solidFill>
                            <a:latin typeface="Calibri" charset="0"/>
                            <a:ea typeface="Calibri" charset="0"/>
                            <a:cs typeface="Calibri" charset="0"/>
                          </a:endParaRPr>
                        </a:p>
                      </a:txBody>
                      <a:tcPr/>
                    </a:tc>
                  </a:tr>
                  <a:tr h="265518">
                    <a:tc>
                      <a:txBody>
                        <a:bodyPr/>
                        <a:lstStyle/>
                        <a:p>
                          <a:r>
                            <a:rPr lang="en-US" sz="1000" dirty="0" smtClean="0"/>
                            <a:t>Neural Net</a:t>
                          </a:r>
                          <a:endParaRPr lang="en-US" sz="1000" dirty="0"/>
                        </a:p>
                      </a:txBody>
                      <a:tcPr/>
                    </a:tc>
                    <a:tc>
                      <a:txBody>
                        <a:bodyPr/>
                        <a:lstStyle/>
                        <a:p>
                          <a:r>
                            <a:rPr lang="en-US" sz="1000" dirty="0" smtClean="0"/>
                            <a:t>47.39%</a:t>
                          </a:r>
                          <a:endParaRPr lang="en-US" sz="1000" dirty="0"/>
                        </a:p>
                      </a:txBody>
                      <a:tcPr/>
                    </a:tc>
                    <a:tc>
                      <a:txBody>
                        <a:bodyPr/>
                        <a:lstStyle/>
                        <a:p>
                          <a:r>
                            <a:rPr lang="en-US" sz="1000" dirty="0" smtClean="0"/>
                            <a:t>48.28%</a:t>
                          </a:r>
                          <a:endParaRPr lang="en-US" sz="1000" dirty="0"/>
                        </a:p>
                      </a:txBody>
                      <a:tcPr/>
                    </a:tc>
                    <a:tc>
                      <a:txBody>
                        <a:bodyPr/>
                        <a:lstStyle/>
                        <a:p>
                          <a:pPr algn="ctr"/>
                          <a:r>
                            <a:rPr lang="en-US" sz="500" dirty="0" smtClean="0"/>
                            <a:t>Two</a:t>
                          </a:r>
                          <a:r>
                            <a:rPr lang="en-US" sz="500" baseline="0" dirty="0" smtClean="0"/>
                            <a:t> hidden fully collected layers, followed by </a:t>
                          </a:r>
                          <a:r>
                            <a:rPr lang="en-US" sz="500" baseline="0" dirty="0" err="1" smtClean="0"/>
                            <a:t>Relu</a:t>
                          </a:r>
                          <a:endParaRPr lang="en-US" sz="500" dirty="0"/>
                        </a:p>
                      </a:txBody>
                      <a:tcPr/>
                    </a:tc>
                  </a:tr>
                </a:tbl>
              </a:graphicData>
            </a:graphic>
          </p:graphicFrame>
        </mc:Choice>
        <mc:Fallback xmlns="">
          <p:graphicFrame>
            <p:nvGraphicFramePr>
              <p:cNvPr id="28" name="Table 27">
                <a:extLst>
                  <a:ext uri="{FF2B5EF4-FFF2-40B4-BE49-F238E27FC236}">
                    <a16:creationId xmlns="" xmlns:a16="http://schemas.microsoft.com/office/drawing/2014/main" id="{37BD625B-551D-49A4-895F-BFE014F4F99A}"/>
                  </a:ext>
                </a:extLst>
              </p:cNvPr>
              <p:cNvGraphicFramePr>
                <a:graphicFrameLocks noGrp="1"/>
              </p:cNvGraphicFramePr>
              <p:nvPr>
                <p:extLst>
                  <p:ext uri="{D42A27DB-BD31-4B8C-83A1-F6EECF244321}">
                    <p14:modId xmlns:p14="http://schemas.microsoft.com/office/powerpoint/2010/main" val="863858431"/>
                  </p:ext>
                </p:extLst>
              </p:nvPr>
            </p:nvGraphicFramePr>
            <p:xfrm>
              <a:off x="4743901" y="7237174"/>
              <a:ext cx="4224759" cy="1624278"/>
            </p:xfrm>
            <a:graphic>
              <a:graphicData uri="http://schemas.openxmlformats.org/drawingml/2006/table">
                <a:tbl>
                  <a:tblPr firstRow="1" bandRow="1">
                    <a:tableStyleId>{5C22544A-7EE6-4342-B048-85BDC9FD1C3A}</a:tableStyleId>
                  </a:tblPr>
                  <a:tblGrid>
                    <a:gridCol w="1233387">
                      <a:extLst>
                        <a:ext uri="{9D8B030D-6E8A-4147-A177-3AD203B41FA5}">
                          <a16:colId xmlns="" xmlns:a16="http://schemas.microsoft.com/office/drawing/2014/main" val="3247188750"/>
                        </a:ext>
                      </a:extLst>
                    </a:gridCol>
                    <a:gridCol w="616017">
                      <a:extLst>
                        <a:ext uri="{9D8B030D-6E8A-4147-A177-3AD203B41FA5}">
                          <a16:colId xmlns="" xmlns:a16="http://schemas.microsoft.com/office/drawing/2014/main" val="1214523097"/>
                        </a:ext>
                      </a:extLst>
                    </a:gridCol>
                    <a:gridCol w="664143">
                      <a:extLst>
                        <a:ext uri="{9D8B030D-6E8A-4147-A177-3AD203B41FA5}">
                          <a16:colId xmlns="" xmlns:a16="http://schemas.microsoft.com/office/drawing/2014/main" val="3255143547"/>
                        </a:ext>
                      </a:extLst>
                    </a:gridCol>
                    <a:gridCol w="1711212"/>
                  </a:tblGrid>
                  <a:tr h="265518">
                    <a:tc gridSpan="4">
                      <a:txBody>
                        <a:bodyPr/>
                        <a:lstStyle/>
                        <a:p>
                          <a:pPr algn="ctr"/>
                          <a:r>
                            <a:rPr lang="en-US" sz="1000" dirty="0" smtClean="0"/>
                            <a:t>Model Accuracies</a:t>
                          </a:r>
                          <a:endParaRPr lang="en-US" sz="1000" dirty="0"/>
                        </a:p>
                      </a:txBody>
                      <a:tcPr/>
                    </a:tc>
                    <a:tc hMerge="1">
                      <a:txBody>
                        <a:bodyPr/>
                        <a:lstStyle/>
                        <a:p>
                          <a:endParaRPr lang="en-US"/>
                        </a:p>
                      </a:txBody>
                      <a:tcPr/>
                    </a:tc>
                    <a:tc hMerge="1">
                      <a:txBody>
                        <a:bodyPr/>
                        <a:lstStyle/>
                        <a:p>
                          <a:endParaRPr lang="en-US" dirty="0"/>
                        </a:p>
                      </a:txBody>
                      <a:tcPr/>
                    </a:tc>
                    <a:tc hMerge="1">
                      <a:txBody>
                        <a:bodyPr/>
                        <a:lstStyle/>
                        <a:p>
                          <a:pPr algn="ctr"/>
                          <a:endParaRPr lang="en-US" sz="1000" dirty="0"/>
                        </a:p>
                      </a:txBody>
                      <a:tcPr/>
                    </a:tc>
                    <a:extLst>
                      <a:ext uri="{0D108BD9-81ED-4DB2-BD59-A6C34878D82A}">
                        <a16:rowId xmlns="" xmlns:a16="http://schemas.microsoft.com/office/drawing/2014/main" val="426857068"/>
                      </a:ext>
                    </a:extLst>
                  </a:tr>
                  <a:tr h="265518">
                    <a:tc>
                      <a:txBody>
                        <a:bodyPr/>
                        <a:lstStyle/>
                        <a:p>
                          <a:r>
                            <a:rPr lang="en-US" sz="1000" dirty="0" smtClean="0"/>
                            <a:t>Classifier</a:t>
                          </a:r>
                          <a:endParaRPr lang="en-US" sz="1000" dirty="0"/>
                        </a:p>
                      </a:txBody>
                      <a:tcPr/>
                    </a:tc>
                    <a:tc>
                      <a:txBody>
                        <a:bodyPr/>
                        <a:lstStyle/>
                        <a:p>
                          <a:r>
                            <a:rPr lang="en-US" sz="1000" dirty="0" smtClean="0"/>
                            <a:t>1 Hour</a:t>
                          </a:r>
                          <a:endParaRPr lang="en-US" sz="1000" dirty="0"/>
                        </a:p>
                      </a:txBody>
                      <a:tcPr/>
                    </a:tc>
                    <a:tc>
                      <a:txBody>
                        <a:bodyPr/>
                        <a:lstStyle/>
                        <a:p>
                          <a:r>
                            <a:rPr lang="en-US" sz="1000" dirty="0" smtClean="0"/>
                            <a:t>2</a:t>
                          </a:r>
                          <a:r>
                            <a:rPr lang="en-US" sz="1000" baseline="0" dirty="0" smtClean="0"/>
                            <a:t> Hours</a:t>
                          </a:r>
                          <a:endParaRPr lang="en-US" sz="1000" dirty="0"/>
                        </a:p>
                      </a:txBody>
                      <a:tcPr/>
                    </a:tc>
                    <a:tc>
                      <a:txBody>
                        <a:bodyPr/>
                        <a:lstStyle/>
                        <a:p>
                          <a:pPr algn="ctr"/>
                          <a:r>
                            <a:rPr lang="en-US" sz="1000" dirty="0" smtClean="0"/>
                            <a:t>Equation</a:t>
                          </a:r>
                          <a:endParaRPr lang="en-US" sz="1000" dirty="0"/>
                        </a:p>
                      </a:txBody>
                      <a:tcPr/>
                    </a:tc>
                    <a:extLst>
                      <a:ext uri="{0D108BD9-81ED-4DB2-BD59-A6C34878D82A}">
                        <a16:rowId xmlns="" xmlns:a16="http://schemas.microsoft.com/office/drawing/2014/main" val="4254030744"/>
                      </a:ext>
                    </a:extLst>
                  </a:tr>
                  <a:tr h="275908">
                    <a:tc>
                      <a:txBody>
                        <a:bodyPr/>
                        <a:lstStyle/>
                        <a:p>
                          <a:r>
                            <a:rPr lang="en-US" sz="1000" dirty="0" smtClean="0"/>
                            <a:t>SVM</a:t>
                          </a:r>
                          <a:endParaRPr lang="en-US" sz="1000" dirty="0"/>
                        </a:p>
                      </a:txBody>
                      <a:tcPr/>
                    </a:tc>
                    <a:tc>
                      <a:txBody>
                        <a:bodyPr/>
                        <a:lstStyle/>
                        <a:p>
                          <a:r>
                            <a:rPr lang="nb-NO" sz="1000" dirty="0" smtClean="0"/>
                            <a:t>50.88%</a:t>
                          </a:r>
                          <a:endParaRPr lang="en-US" sz="1000" dirty="0"/>
                        </a:p>
                      </a:txBody>
                      <a:tcPr/>
                    </a:tc>
                    <a:tc>
                      <a:txBody>
                        <a:bodyPr/>
                        <a:lstStyle/>
                        <a:p>
                          <a:r>
                            <a:rPr lang="en-US" sz="1000" dirty="0" smtClean="0"/>
                            <a:t>51.72%</a:t>
                          </a:r>
                          <a:endParaRPr lang="en-US" sz="1000" dirty="0"/>
                        </a:p>
                      </a:txBody>
                      <a:tcPr/>
                    </a:tc>
                    <a:tc>
                      <a:txBody>
                        <a:bodyPr/>
                        <a:lstStyle/>
                        <a:p>
                          <a:endParaRPr lang="en-US"/>
                        </a:p>
                      </a:txBody>
                      <a:tcPr>
                        <a:blipFill rotWithShape="0">
                          <a:blip r:embed="rId13"/>
                          <a:stretch>
                            <a:fillRect l="-147331" t="-191304" r="-1423" b="-310870"/>
                          </a:stretch>
                        </a:blipFill>
                      </a:tcPr>
                    </a:tc>
                    <a:extLst>
                      <a:ext uri="{0D108BD9-81ED-4DB2-BD59-A6C34878D82A}">
                        <a16:rowId xmlns="" xmlns:a16="http://schemas.microsoft.com/office/drawing/2014/main" val="2348030731"/>
                      </a:ext>
                    </a:extLst>
                  </a:tr>
                  <a:tr h="275908">
                    <a:tc>
                      <a:txBody>
                        <a:bodyPr/>
                        <a:lstStyle/>
                        <a:p>
                          <a:r>
                            <a:rPr lang="en-US" sz="1000" dirty="0" smtClean="0"/>
                            <a:t>Logistic</a:t>
                          </a:r>
                          <a:r>
                            <a:rPr lang="en-US" sz="1000" baseline="0" dirty="0" smtClean="0"/>
                            <a:t> Regression</a:t>
                          </a:r>
                          <a:endParaRPr lang="en-US" sz="1000" dirty="0"/>
                        </a:p>
                      </a:txBody>
                      <a:tcPr/>
                    </a:tc>
                    <a:tc>
                      <a:txBody>
                        <a:bodyPr/>
                        <a:lstStyle/>
                        <a:p>
                          <a:r>
                            <a:rPr lang="hr-HR" sz="1000" dirty="0" smtClean="0"/>
                            <a:t>52.63%</a:t>
                          </a:r>
                          <a:endParaRPr lang="en-US" sz="1000" dirty="0"/>
                        </a:p>
                      </a:txBody>
                      <a:tcPr/>
                    </a:tc>
                    <a:tc>
                      <a:txBody>
                        <a:bodyPr/>
                        <a:lstStyle/>
                        <a:p>
                          <a:r>
                            <a:rPr lang="en-US" sz="1000" dirty="0" smtClean="0"/>
                            <a:t>50.26%</a:t>
                          </a:r>
                          <a:endParaRPr lang="en-US" sz="1000" dirty="0"/>
                        </a:p>
                      </a:txBody>
                      <a:tcPr/>
                    </a:tc>
                    <a:tc>
                      <a:txBody>
                        <a:bodyPr/>
                        <a:lstStyle/>
                        <a:p>
                          <a:endParaRPr lang="en-US"/>
                        </a:p>
                      </a:txBody>
                      <a:tcPr>
                        <a:blipFill rotWithShape="0">
                          <a:blip r:embed="rId13"/>
                          <a:stretch>
                            <a:fillRect l="-147331" t="-297778" r="-1423" b="-217778"/>
                          </a:stretch>
                        </a:blipFill>
                      </a:tcPr>
                    </a:tc>
                    <a:extLst>
                      <a:ext uri="{0D108BD9-81ED-4DB2-BD59-A6C34878D82A}">
                        <a16:rowId xmlns="" xmlns:a16="http://schemas.microsoft.com/office/drawing/2014/main" val="575309201"/>
                      </a:ext>
                    </a:extLst>
                  </a:tr>
                  <a:tr h="275908">
                    <a:tc>
                      <a:txBody>
                        <a:bodyPr/>
                        <a:lstStyle/>
                        <a:p>
                          <a:r>
                            <a:rPr lang="en-US" sz="1000" dirty="0" smtClean="0"/>
                            <a:t>Naïve Bayes</a:t>
                          </a:r>
                          <a:endParaRPr lang="en-US" sz="1000" dirty="0"/>
                        </a:p>
                      </a:txBody>
                      <a:tcPr/>
                    </a:tc>
                    <a:tc>
                      <a:txBody>
                        <a:bodyPr/>
                        <a:lstStyle/>
                        <a:p>
                          <a:r>
                            <a:rPr lang="nb-NO" sz="1000" dirty="0" smtClean="0"/>
                            <a:t>47.37%</a:t>
                          </a:r>
                          <a:endParaRPr lang="en-US" sz="1000" dirty="0"/>
                        </a:p>
                      </a:txBody>
                      <a:tcPr/>
                    </a:tc>
                    <a:tc>
                      <a:txBody>
                        <a:bodyPr/>
                        <a:lstStyle/>
                        <a:p>
                          <a:r>
                            <a:rPr lang="en-US" sz="1000" dirty="0" smtClean="0"/>
                            <a:t>48.30%</a:t>
                          </a:r>
                          <a:endParaRPr lang="en-US" sz="1000" dirty="0"/>
                        </a:p>
                      </a:txBody>
                      <a:tcPr/>
                    </a:tc>
                    <a:tc>
                      <a:txBody>
                        <a:bodyPr/>
                        <a:lstStyle/>
                        <a:p>
                          <a:endParaRPr lang="en-US"/>
                        </a:p>
                      </a:txBody>
                      <a:tcPr>
                        <a:blipFill rotWithShape="0">
                          <a:blip r:embed="rId13"/>
                          <a:stretch>
                            <a:fillRect l="-147331" t="-397778" r="-1423" b="-117778"/>
                          </a:stretch>
                        </a:blipFill>
                      </a:tcPr>
                    </a:tc>
                  </a:tr>
                  <a:tr h="265518">
                    <a:tc>
                      <a:txBody>
                        <a:bodyPr/>
                        <a:lstStyle/>
                        <a:p>
                          <a:r>
                            <a:rPr lang="en-US" sz="1000" dirty="0" smtClean="0"/>
                            <a:t>Neural Net</a:t>
                          </a:r>
                          <a:endParaRPr lang="en-US" sz="1000" dirty="0"/>
                        </a:p>
                      </a:txBody>
                      <a:tcPr/>
                    </a:tc>
                    <a:tc>
                      <a:txBody>
                        <a:bodyPr/>
                        <a:lstStyle/>
                        <a:p>
                          <a:r>
                            <a:rPr lang="en-US" sz="1000" dirty="0" smtClean="0"/>
                            <a:t>47.39%</a:t>
                          </a:r>
                          <a:endParaRPr lang="en-US" sz="1000" dirty="0"/>
                        </a:p>
                      </a:txBody>
                      <a:tcPr/>
                    </a:tc>
                    <a:tc>
                      <a:txBody>
                        <a:bodyPr/>
                        <a:lstStyle/>
                        <a:p>
                          <a:r>
                            <a:rPr lang="en-US" sz="1000" dirty="0" smtClean="0"/>
                            <a:t>48.28%</a:t>
                          </a:r>
                          <a:endParaRPr lang="en-US" sz="1000" dirty="0"/>
                        </a:p>
                      </a:txBody>
                      <a:tcPr/>
                    </a:tc>
                    <a:tc>
                      <a:txBody>
                        <a:bodyPr/>
                        <a:lstStyle/>
                        <a:p>
                          <a:pPr algn="ctr"/>
                          <a:r>
                            <a:rPr lang="en-US" sz="500" dirty="0" smtClean="0"/>
                            <a:t>Two</a:t>
                          </a:r>
                          <a:r>
                            <a:rPr lang="en-US" sz="500" baseline="0" dirty="0" smtClean="0"/>
                            <a:t> hidden fully collected layers, followed by </a:t>
                          </a:r>
                          <a:r>
                            <a:rPr lang="en-US" sz="500" baseline="0" dirty="0" err="1" smtClean="0"/>
                            <a:t>Relu</a:t>
                          </a:r>
                          <a:endParaRPr lang="en-US" sz="500" dirty="0"/>
                        </a:p>
                      </a:txBody>
                      <a:tcPr/>
                    </a:tc>
                  </a:tr>
                </a:tbl>
              </a:graphicData>
            </a:graphic>
          </p:graphicFrame>
        </mc:Fallback>
      </mc:AlternateContent>
      <p:pic>
        <p:nvPicPr>
          <p:cNvPr id="8" name="Picture 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013792" y="9553694"/>
            <a:ext cx="1690265" cy="1126843"/>
          </a:xfrm>
          <a:prstGeom prst="rect">
            <a:avLst/>
          </a:prstGeom>
        </p:spPr>
      </p:pic>
    </p:spTree>
    <p:extLst>
      <p:ext uri="{BB962C8B-B14F-4D97-AF65-F5344CB8AC3E}">
        <p14:creationId xmlns:p14="http://schemas.microsoft.com/office/powerpoint/2010/main" val="202267827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2034</TotalTime>
  <Words>1278</Words>
  <Application>Microsoft Macintosh PowerPoint</Application>
  <PresentationFormat>Custom</PresentationFormat>
  <Paragraphs>165</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Calibri</vt:lpstr>
      <vt:lpstr>Calibri Light</vt:lpstr>
      <vt:lpstr>Cambria Math</vt:lpstr>
      <vt:lpstr>Garamond</vt:lpstr>
      <vt:lpstr>Wingdings</vt:lpstr>
      <vt:lpstr>Arial</vt:lpstr>
      <vt:lpstr>Office Theme</vt:lpstr>
      <vt:lpstr>Using Twitter Sentiment Classification to Predict Hourly Changes in XRP Price Braden Fineberg (bfine@seas.upenn.edu) , Matt Oslin (moslin@seas.upenn.edu) , Sam Weintraub (sweint@seas.upenn.edu)  </vt:lpstr>
    </vt:vector>
  </TitlesOfParts>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Samuel Weintraub</dc:creator>
  <cp:lastModifiedBy>Fineberg, Braden M</cp:lastModifiedBy>
  <cp:revision>46</cp:revision>
  <dcterms:created xsi:type="dcterms:W3CDTF">2018-05-02T01:03:15Z</dcterms:created>
  <dcterms:modified xsi:type="dcterms:W3CDTF">2018-05-04T04:36:36Z</dcterms:modified>
</cp:coreProperties>
</file>