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9" autoAdjust="0"/>
    <p:restoredTop sz="94660"/>
  </p:normalViewPr>
  <p:slideViewPr>
    <p:cSldViewPr snapToGrid="0">
      <p:cViewPr>
        <p:scale>
          <a:sx n="50" d="100"/>
          <a:sy n="50" d="100"/>
        </p:scale>
        <p:origin x="1282" y="-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5/4/2018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5/4/2018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weint@seas.upenn.edu" TargetMode="External"/><Relationship Id="rId13" Type="http://schemas.openxmlformats.org/officeDocument/2006/relationships/image" Target="../media/image80.png"/><Relationship Id="rId3" Type="http://schemas.openxmlformats.org/officeDocument/2006/relationships/image" Target="../media/image2.png"/><Relationship Id="rId7" Type="http://schemas.openxmlformats.org/officeDocument/2006/relationships/hyperlink" Target="mailto:muslin@seas.upenn.edu" TargetMode="Externa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bfine@seas.upenn.edu"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9483634" y="12013212"/>
            <a:ext cx="3697772" cy="3255312"/>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dirty="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id="{A0CDFDE6-452A-4FD0-8498-BE0CEC8B6ACC}"/>
              </a:ext>
            </a:extLst>
          </p:cNvPr>
          <p:cNvSpPr txBox="1"/>
          <p:nvPr/>
        </p:nvSpPr>
        <p:spPr>
          <a:xfrm>
            <a:off x="131031"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This project uses machine learning to predict the change in the crypto currency Ripple based on Twitter data. Crypto currencies are highly speculative, and hence depend strongly on market sentiment. One way to capture market sentiment is by observing individual 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p>
        </p:txBody>
      </p:sp>
      <p:sp>
        <p:nvSpPr>
          <p:cNvPr id="11" name="TextBox 10">
            <a:extLst>
              <a:ext uri="{FF2B5EF4-FFF2-40B4-BE49-F238E27FC236}">
                <a16:creationId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p>
          <a:p>
            <a:endParaRPr lang="en-US" sz="1000" dirty="0">
              <a:solidFill>
                <a:srgbClr val="011F5B"/>
              </a:solidFill>
            </a:endParaRPr>
          </a:p>
          <a:p>
            <a:endParaRPr lang="en-US" sz="1000" dirty="0">
              <a:solidFill>
                <a:srgbClr val="011F5B"/>
              </a:solidFill>
            </a:endParaRPr>
          </a:p>
          <a:p>
            <a:r>
              <a:rPr lang="en-US" sz="1000" dirty="0">
                <a:solidFill>
                  <a:srgbClr val="011F5B"/>
                </a:solidFill>
              </a:rPr>
              <a:t>Each hour window was classified as the price increasing, decreasing, or remaining neutral based on a threshold of 0.5%.</a:t>
            </a:r>
          </a:p>
        </p:txBody>
      </p:sp>
      <p:sp>
        <p:nvSpPr>
          <p:cNvPr id="14" name="TextBox 13">
            <a:extLst>
              <a:ext uri="{FF2B5EF4-FFF2-40B4-BE49-F238E27FC236}">
                <a16:creationId xmlns:a16="http://schemas.microsoft.com/office/drawing/2014/main"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panose="02040503050406030204" pitchFamily="18"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panose="02040503050406030204" pitchFamily="18" charset="0"/>
                              <a:ea typeface="Calibri" charset="0"/>
                              <a:cs typeface="Calibri" charset="0"/>
                            </a:rPr>
                          </m:ctrlPr>
                        </m:funcPr>
                        <m:fName>
                          <m:limLow>
                            <m:limLowPr>
                              <m:ctrlPr>
                                <a:rPr lang="en-US" sz="1000" b="0" i="1" smtClean="0">
                                  <a:solidFill>
                                    <a:srgbClr val="011F5B"/>
                                  </a:solidFill>
                                  <a:latin typeface="Cambria Math" panose="02040503050406030204" pitchFamily="18"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panose="02040503050406030204" pitchFamily="18" charset="0"/>
                                  <a:ea typeface="Calibri" charset="0"/>
                                  <a:cs typeface="Calibri" charset="0"/>
                                </a:rPr>
                              </m:ctrlPr>
                            </m:dPr>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panose="02040503050406030204" pitchFamily="18"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panose="02040503050406030204" pitchFamily="18" charset="0"/>
                                      <a:ea typeface="Calibri" charset="0"/>
                                      <a:cs typeface="Calibri" charset="0"/>
                                    </a:rPr>
                                  </m:ctrlPr>
                                </m:dPr>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xmlns="">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id="{B73F7368-9A80-4A04-9F8A-85E03885548E}"/>
              </a:ext>
            </a:extLst>
          </p:cNvPr>
          <p:cNvSpPr txBox="1"/>
          <p:nvPr/>
        </p:nvSpPr>
        <p:spPr>
          <a:xfrm>
            <a:off x="9203502" y="2512349"/>
            <a:ext cx="4357654" cy="4071548"/>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a:solidFill>
                  <a:srgbClr val="011F5B"/>
                </a:solidFill>
              </a:rPr>
              <a:t>SVM and Logistic Regression performed the best, as they are both very similar linear classifiers and can be expected to behave similarly. The Naïve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21" name="TextBox 20">
            <a:extLst>
              <a:ext uri="{FF2B5EF4-FFF2-40B4-BE49-F238E27FC236}">
                <a16:creationId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3D5816F-EF48-4F3C-8E5A-54FFD05B92D6}"/>
                  </a:ext>
                </a:extLst>
              </p:cNvPr>
              <p:cNvSpPr txBox="1"/>
              <p:nvPr/>
            </p:nvSpPr>
            <p:spPr>
              <a:xfrm>
                <a:off x="9203502" y="6924034"/>
                <a:ext cx="4357654" cy="4862870"/>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a:t>
                </a:r>
                <a:r>
                  <a:rPr lang="en-US" sz="1000" dirty="0">
                    <a:solidFill>
                      <a:srgbClr val="FF0000"/>
                    </a:solidFill>
                  </a:rPr>
                  <a:t>(Cite) </a:t>
                </a:r>
                <a:r>
                  <a:rPr lang="en-US" sz="1000" dirty="0">
                    <a:solidFill>
                      <a:srgbClr val="011F5B"/>
                    </a:solidFill>
                  </a:rPr>
                  <a:t>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a:solidFill>
                      <a:srgbClr val="011F5B"/>
                    </a:solidFill>
                  </a:rPr>
                  <a:t>Finance dictionary</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xmlns="">
          <p:sp>
            <p:nvSpPr>
              <p:cNvPr id="22" name="TextBox 21">
                <a:extLst>
                  <a:ext uri="{FF2B5EF4-FFF2-40B4-BE49-F238E27FC236}">
                    <a16:creationId xmlns:a16="http://schemas.microsoft.com/office/drawing/2014/main" xmlns="" xmlns:a14="http://schemas.microsoft.com/office/drawing/2010/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4862870"/>
              </a:xfrm>
              <a:prstGeom prst="rect">
                <a:avLst/>
              </a:prstGeom>
              <a:blipFill rotWithShape="0">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1562164899"/>
              </p:ext>
            </p:extLst>
          </p:nvPr>
        </p:nvGraphicFramePr>
        <p:xfrm>
          <a:off x="197478" y="11948100"/>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val="3247188750"/>
                    </a:ext>
                  </a:extLst>
                </a:gridCol>
                <a:gridCol w="1408253">
                  <a:extLst>
                    <a:ext uri="{9D8B030D-6E8A-4147-A177-3AD203B41FA5}">
                      <a16:colId xmlns:a16="http://schemas.microsoft.com/office/drawing/2014/main" val="1214523097"/>
                    </a:ext>
                  </a:extLst>
                </a:gridCol>
                <a:gridCol w="1408253">
                  <a:extLst>
                    <a:ext uri="{9D8B030D-6E8A-4147-A177-3AD203B41FA5}">
                      <a16:colId xmlns:a16="http://schemas.microsoft.com/office/drawing/2014/main"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a16="http://schemas.microsoft.com/office/drawing/2014/main"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a16="http://schemas.microsoft.com/office/drawing/2014/main"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a16="http://schemas.microsoft.com/office/drawing/2014/main" val="575309201"/>
                  </a:ext>
                </a:extLst>
              </a:tr>
            </a:tbl>
          </a:graphicData>
        </a:graphic>
      </p:graphicFrame>
      <p:sp>
        <p:nvSpPr>
          <p:cNvPr id="26" name="TextBox 25">
            <a:extLst>
              <a:ext uri="{FF2B5EF4-FFF2-40B4-BE49-F238E27FC236}">
                <a16:creationId xmlns:a16="http://schemas.microsoft.com/office/drawing/2014/main" id="{BE099189-C81E-41C7-BA90-461E1F0BDA19}"/>
              </a:ext>
            </a:extLst>
          </p:cNvPr>
          <p:cNvSpPr txBox="1"/>
          <p:nvPr/>
        </p:nvSpPr>
        <p:spPr>
          <a:xfrm>
            <a:off x="4679173" y="2537210"/>
            <a:ext cx="4357654" cy="3470934"/>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To compute sentiment analysis, several techniques were deployed including traditional tokenization and sentiment methods using NLTK, as well as bag of words and variable weighting trained during reinforced learning. Initially pre-process was completed using a tokenizer, stemmer, and a lower-caser. After the initial pre-processing, a perceptron was used as a way to update the various word weight vectors. </a:t>
            </a:r>
          </a:p>
          <a:p>
            <a:endParaRPr lang="en-US" sz="1000" dirty="0">
              <a:solidFill>
                <a:srgbClr val="011F5B"/>
              </a:solidFill>
            </a:endParaRPr>
          </a:p>
          <a:p>
            <a:r>
              <a:rPr lang="en-US" sz="1000" dirty="0">
                <a:solidFill>
                  <a:srgbClr val="011F5B"/>
                </a:solidFill>
              </a:rPr>
              <a:t>If </a:t>
            </a:r>
            <a:r>
              <a:rPr lang="en-US" sz="1000" dirty="0" err="1">
                <a:solidFill>
                  <a:srgbClr val="011F5B"/>
                </a:solidFill>
              </a:rPr>
              <a:t>word_sentiment</a:t>
            </a:r>
            <a:r>
              <a:rPr lang="en-US" sz="1000" dirty="0">
                <a:solidFill>
                  <a:srgbClr val="011F5B"/>
                </a:solidFill>
              </a:rPr>
              <a:t> == </a:t>
            </a:r>
            <a:r>
              <a:rPr lang="en-US" sz="1000" dirty="0" err="1">
                <a:solidFill>
                  <a:srgbClr val="011F5B"/>
                </a:solidFill>
              </a:rPr>
              <a:t>wordDict_sentiment</a:t>
            </a:r>
            <a:r>
              <a:rPr lang="en-US" sz="1000" dirty="0">
                <a:solidFill>
                  <a:srgbClr val="011F5B"/>
                </a:solidFill>
              </a:rPr>
              <a:t>:</a:t>
            </a:r>
          </a:p>
          <a:p>
            <a:r>
              <a:rPr lang="en-US" sz="1000" dirty="0">
                <a:solidFill>
                  <a:srgbClr val="011F5B"/>
                </a:solidFill>
              </a:rPr>
              <a:t>	Tweet Sentiment = </a:t>
            </a:r>
            <a:r>
              <a:rPr lang="en-US" sz="1000" dirty="0" err="1">
                <a:solidFill>
                  <a:srgbClr val="011F5B"/>
                </a:solidFill>
              </a:rPr>
              <a:t>Tweet_sentiment</a:t>
            </a:r>
            <a:r>
              <a:rPr lang="en-US" sz="1000" dirty="0">
                <a:solidFill>
                  <a:srgbClr val="011F5B"/>
                </a:solidFill>
              </a:rPr>
              <a:t> + </a:t>
            </a:r>
            <a:r>
              <a:rPr lang="en-US" sz="1000" dirty="0" err="1">
                <a:solidFill>
                  <a:srgbClr val="011F5B"/>
                </a:solidFill>
              </a:rPr>
              <a:t>wordDict</a:t>
            </a:r>
            <a:r>
              <a:rPr lang="en-US" sz="1000" dirty="0">
                <a:solidFill>
                  <a:srgbClr val="011F5B"/>
                </a:solidFill>
              </a:rPr>
              <a:t>[word]</a:t>
            </a:r>
          </a:p>
          <a:p>
            <a:r>
              <a:rPr lang="en-US" sz="1000" dirty="0">
                <a:solidFill>
                  <a:srgbClr val="011F5B"/>
                </a:solidFill>
              </a:rPr>
              <a:t>Else:</a:t>
            </a:r>
          </a:p>
          <a:p>
            <a:r>
              <a:rPr lang="en-US" sz="1000" dirty="0">
                <a:solidFill>
                  <a:srgbClr val="011F5B"/>
                </a:solidFill>
              </a:rPr>
              <a:t>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weightUpdate</a:t>
            </a:r>
            <a:r>
              <a:rPr lang="en-US" sz="1000" dirty="0">
                <a:solidFill>
                  <a:srgbClr val="011F5B"/>
                </a:solidFill>
              </a:rPr>
              <a:t>[word]</a:t>
            </a:r>
          </a:p>
          <a:p>
            <a:endParaRPr lang="en-US" sz="1000" dirty="0">
              <a:solidFill>
                <a:srgbClr val="011F5B"/>
              </a:solidFill>
            </a:endParaRPr>
          </a:p>
          <a:p>
            <a:r>
              <a:rPr lang="en-US" sz="1000" dirty="0">
                <a:solidFill>
                  <a:srgbClr val="011F5B"/>
                </a:solidFill>
              </a:rPr>
              <a:t>Classify each tweet based on the words in the tweet then average the tweet sentiment within each 281 hour epochs.</a:t>
            </a:r>
          </a:p>
          <a:p>
            <a:endParaRPr lang="en-US" sz="1000" dirty="0">
              <a:solidFill>
                <a:srgbClr val="011F5B"/>
              </a:solidFill>
            </a:endParaRPr>
          </a:p>
        </p:txBody>
      </p:sp>
      <p:sp>
        <p:nvSpPr>
          <p:cNvPr id="27" name="TextBox 26">
            <a:extLst>
              <a:ext uri="{FF2B5EF4-FFF2-40B4-BE49-F238E27FC236}">
                <a16:creationId xmlns:a16="http://schemas.microsoft.com/office/drawing/2014/main"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a16="http://schemas.microsoft.com/office/drawing/2014/main" val="1358636601"/>
                    </a:ext>
                  </a:extLst>
                </a:gridCol>
                <a:gridCol w="7509277">
                  <a:extLst>
                    <a:ext uri="{9D8B030D-6E8A-4147-A177-3AD203B41FA5}">
                      <a16:colId xmlns:a16="http://schemas.microsoft.com/office/drawing/2014/main"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a16="http://schemas.microsoft.com/office/drawing/2014/main"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a16="http://schemas.microsoft.com/office/drawing/2014/main"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a16="http://schemas.microsoft.com/office/drawing/2014/main"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a16="http://schemas.microsoft.com/office/drawing/2014/main"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val="3247188750"/>
                        </a:ext>
                      </a:extLst>
                    </a:gridCol>
                    <a:gridCol w="616017">
                      <a:extLst>
                        <a:ext uri="{9D8B030D-6E8A-4147-A177-3AD203B41FA5}">
                          <a16:colId xmlns:a16="http://schemas.microsoft.com/office/drawing/2014/main" val="1214523097"/>
                        </a:ext>
                      </a:extLst>
                    </a:gridCol>
                    <a:gridCol w="664143">
                      <a:extLst>
                        <a:ext uri="{9D8B030D-6E8A-4147-A177-3AD203B41FA5}">
                          <a16:colId xmlns:a16="http://schemas.microsoft.com/office/drawing/2014/main" val="3255143547"/>
                        </a:ext>
                      </a:extLst>
                    </a:gridCol>
                    <a:gridCol w="1711212">
                      <a:extLst>
                        <a:ext uri="{9D8B030D-6E8A-4147-A177-3AD203B41FA5}">
                          <a16:colId xmlns:a16="http://schemas.microsoft.com/office/drawing/2014/main" val="20003"/>
                        </a:ext>
                      </a:extLst>
                    </a:gridCol>
                  </a:tblGrid>
                  <a:tr h="265518">
                    <a:tc gridSpan="4">
                      <a:txBody>
                        <a:bodyPr/>
                        <a:lstStyle/>
                        <a:p>
                          <a:pPr algn="ctr"/>
                          <a:r>
                            <a:rPr lang="en-US" sz="1000" dirty="0"/>
                            <a:t>Model Accuracies</a:t>
                          </a:r>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val="426857068"/>
                      </a:ext>
                    </a:extLst>
                  </a:tr>
                  <a:tr h="265518">
                    <a:tc>
                      <a:txBody>
                        <a:bodyPr/>
                        <a:lstStyle/>
                        <a:p>
                          <a:r>
                            <a:rPr lang="en-US" sz="1000" dirty="0"/>
                            <a:t>Classifier</a:t>
                          </a:r>
                        </a:p>
                      </a:txBody>
                      <a:tcPr/>
                    </a:tc>
                    <a:tc>
                      <a:txBody>
                        <a:bodyPr/>
                        <a:lstStyle/>
                        <a:p>
                          <a:r>
                            <a:rPr lang="en-US" sz="1000" dirty="0"/>
                            <a:t>1 Hour</a:t>
                          </a:r>
                        </a:p>
                      </a:txBody>
                      <a:tcPr/>
                    </a:tc>
                    <a:tc>
                      <a:txBody>
                        <a:bodyPr/>
                        <a:lstStyle/>
                        <a:p>
                          <a:r>
                            <a:rPr lang="en-US" sz="1000" dirty="0"/>
                            <a:t>2</a:t>
                          </a:r>
                          <a:r>
                            <a:rPr lang="en-US" sz="1000" baseline="0" dirty="0"/>
                            <a:t> Hours</a:t>
                          </a:r>
                          <a:endParaRPr lang="en-US" sz="1000" dirty="0"/>
                        </a:p>
                      </a:txBody>
                      <a:tcPr/>
                    </a:tc>
                    <a:tc>
                      <a:txBody>
                        <a:bodyPr/>
                        <a:lstStyle/>
                        <a:p>
                          <a:pPr algn="ctr"/>
                          <a:r>
                            <a:rPr lang="en-US" sz="1000" dirty="0"/>
                            <a:t>Equation</a:t>
                          </a:r>
                        </a:p>
                      </a:txBody>
                      <a:tcPr/>
                    </a:tc>
                    <a:extLst>
                      <a:ext uri="{0D108BD9-81ED-4DB2-BD59-A6C34878D82A}">
                        <a16:rowId xmlns:a16="http://schemas.microsoft.com/office/drawing/2014/main" val="4254030744"/>
                      </a:ext>
                    </a:extLst>
                  </a:tr>
                  <a:tr h="265176">
                    <a:tc>
                      <a:txBody>
                        <a:bodyPr/>
                        <a:lstStyle/>
                        <a:p>
                          <a:r>
                            <a:rPr lang="en-US" sz="1000" dirty="0"/>
                            <a:t>SVM</a:t>
                          </a:r>
                        </a:p>
                      </a:txBody>
                      <a:tcPr/>
                    </a:tc>
                    <a:tc>
                      <a:txBody>
                        <a:bodyPr/>
                        <a:lstStyle/>
                        <a:p>
                          <a:r>
                            <a:rPr lang="nb-NO" sz="1000" dirty="0"/>
                            <a:t>50.88%</a:t>
                          </a:r>
                          <a:endParaRPr lang="en-US" sz="1000" dirty="0"/>
                        </a:p>
                      </a:txBody>
                      <a:tcPr/>
                    </a:tc>
                    <a:tc>
                      <a:txBody>
                        <a:bodyPr/>
                        <a:lstStyle/>
                        <a:p>
                          <a:r>
                            <a:rPr lang="en-US" sz="1000" dirty="0"/>
                            <a:t>51.72%</a:t>
                          </a:r>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panose="02040503050406030204" pitchFamily="18" charset="0"/>
                                      </a:rPr>
                                    </m:ctrlPr>
                                  </m:funcPr>
                                  <m:fName>
                                    <m:r>
                                      <m:rPr>
                                        <m:sty m:val="p"/>
                                      </m:rPr>
                                      <a:rPr lang="en-US" sz="500" b="0" i="0" smtClean="0">
                                        <a:latin typeface="Cambria Math" charset="0"/>
                                      </a:rPr>
                                      <m:t>min</m:t>
                                    </m:r>
                                  </m:fName>
                                  <m:e>
                                    <m:sSup>
                                      <m:sSupPr>
                                        <m:ctrlPr>
                                          <a:rPr lang="en-US" sz="500" b="0" i="1" smtClean="0">
                                            <a:latin typeface="Cambria Math" panose="02040503050406030204" pitchFamily="18" charset="0"/>
                                          </a:rPr>
                                        </m:ctrlPr>
                                      </m:sSupPr>
                                      <m:e>
                                        <m:r>
                                          <a:rPr lang="en-US" sz="500" b="0" i="1" smtClean="0">
                                            <a:latin typeface="Cambria Math" charset="0"/>
                                          </a:rPr>
                                          <m:t>|</m:t>
                                        </m:r>
                                        <m:d>
                                          <m:dPr>
                                            <m:begChr m:val="|"/>
                                            <m:endChr m:val="|"/>
                                            <m:ctrlPr>
                                              <a:rPr lang="en-US" sz="500" b="0" i="1" smtClean="0">
                                                <a:latin typeface="Cambria Math" panose="02040503050406030204" pitchFamily="18"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panose="02040503050406030204" pitchFamily="18" charset="0"/>
                                          </a:rPr>
                                        </m:ctrlPr>
                                      </m:naryPr>
                                      <m:sub/>
                                      <m:sup/>
                                      <m:e>
                                        <m:func>
                                          <m:funcPr>
                                            <m:ctrlPr>
                                              <a:rPr lang="en-US" sz="500" b="0" i="1" smtClean="0">
                                                <a:latin typeface="Cambria Math" panose="02040503050406030204" pitchFamily="18"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panose="02040503050406030204" pitchFamily="18"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panose="02040503050406030204" pitchFamily="18"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panose="02040503050406030204" pitchFamily="18"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a16="http://schemas.microsoft.com/office/drawing/2014/main" val="2348030731"/>
                      </a:ext>
                    </a:extLst>
                  </a:tr>
                  <a:tr h="265518">
                    <a:tc>
                      <a:txBody>
                        <a:bodyPr/>
                        <a:lstStyle/>
                        <a:p>
                          <a:r>
                            <a:rPr lang="en-US" sz="1000" dirty="0"/>
                            <a:t>Logistic</a:t>
                          </a:r>
                          <a:r>
                            <a:rPr lang="en-US" sz="1000" baseline="0" dirty="0"/>
                            <a:t> Regression</a:t>
                          </a:r>
                          <a:endParaRPr lang="en-US" sz="1000" dirty="0"/>
                        </a:p>
                      </a:txBody>
                      <a:tcPr/>
                    </a:tc>
                    <a:tc>
                      <a:txBody>
                        <a:bodyPr/>
                        <a:lstStyle/>
                        <a:p>
                          <a:r>
                            <a:rPr lang="hr-HR" sz="1000" dirty="0"/>
                            <a:t>52.63%</a:t>
                          </a:r>
                          <a:endParaRPr lang="en-US" sz="1000" dirty="0"/>
                        </a:p>
                      </a:txBody>
                      <a:tcPr/>
                    </a:tc>
                    <a:tc>
                      <a:txBody>
                        <a:bodyPr/>
                        <a:lstStyle/>
                        <a:p>
                          <a:r>
                            <a:rPr lang="en-US" sz="1000" dirty="0"/>
                            <a:t>50.26%</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panose="02040503050406030204" pitchFamily="18"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panose="02040503050406030204" pitchFamily="18" charset="0"/>
                                            <a:ea typeface="Calibri" charset="0"/>
                                            <a:cs typeface="Calibri" charset="0"/>
                                          </a:rPr>
                                        </m:ctrlPr>
                                      </m:naryPr>
                                      <m:sub/>
                                      <m:sup/>
                                      <m:e>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panose="02040503050406030204" pitchFamily="18" charset="0"/>
                                                <a:ea typeface="Cambria Math" charset="0"/>
                                                <a:cs typeface="Cambria Math" charset="0"/>
                                              </a:rPr>
                                            </m:ctrlPr>
                                          </m:sSupPr>
                                          <m:e>
                                            <m:d>
                                              <m:dPr>
                                                <m:ctrlPr>
                                                  <a:rPr lang="en-US" sz="500" b="0" i="1" smtClean="0">
                                                    <a:solidFill>
                                                      <a:srgbClr val="011F5B"/>
                                                    </a:solidFill>
                                                    <a:latin typeface="Cambria Math" panose="02040503050406030204" pitchFamily="18"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panose="02040503050406030204" pitchFamily="18"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val="575309201"/>
                      </a:ext>
                    </a:extLst>
                  </a:tr>
                  <a:tr h="265518">
                    <a:tc>
                      <a:txBody>
                        <a:bodyPr/>
                        <a:lstStyle/>
                        <a:p>
                          <a:r>
                            <a:rPr lang="en-US" sz="1000" dirty="0"/>
                            <a:t>Naïve Bayes</a:t>
                          </a:r>
                        </a:p>
                      </a:txBody>
                      <a:tcPr/>
                    </a:tc>
                    <a:tc>
                      <a:txBody>
                        <a:bodyPr/>
                        <a:lstStyle/>
                        <a:p>
                          <a:r>
                            <a:rPr lang="nb-NO" sz="1000" dirty="0"/>
                            <a:t>47.37%</a:t>
                          </a:r>
                          <a:endParaRPr lang="en-US" sz="1000" dirty="0"/>
                        </a:p>
                      </a:txBody>
                      <a:tcPr/>
                    </a:tc>
                    <a:tc>
                      <a:txBody>
                        <a:bodyPr/>
                        <a:lstStyle/>
                        <a:p>
                          <a:r>
                            <a:rPr lang="en-US" sz="1000" dirty="0"/>
                            <a:t>48.30%</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panose="02040503050406030204" pitchFamily="18"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panose="02040503050406030204" pitchFamily="18" charset="0"/>
                                        <a:ea typeface="Calibri" charset="0"/>
                                        <a:cs typeface="Calibri" charset="0"/>
                                      </a:rPr>
                                    </m:ctrlPr>
                                  </m:funcPr>
                                  <m:fName>
                                    <m:limLow>
                                      <m:limLowPr>
                                        <m:ctrlPr>
                                          <a:rPr lang="en-US" sz="500" b="0" i="1" smtClean="0">
                                            <a:solidFill>
                                              <a:srgbClr val="011F5B"/>
                                            </a:solidFill>
                                            <a:latin typeface="Cambria Math" panose="02040503050406030204" pitchFamily="18"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panose="02040503050406030204" pitchFamily="18" charset="0"/>
                                            <a:ea typeface="Calibri" charset="0"/>
                                            <a:cs typeface="Calibri" charset="0"/>
                                          </a:rPr>
                                        </m:ctrlPr>
                                      </m:dPr>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panose="02040503050406030204" pitchFamily="18"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panose="02040503050406030204" pitchFamily="18" charset="0"/>
                                                <a:ea typeface="Calibri" charset="0"/>
                                                <a:cs typeface="Calibri" charset="0"/>
                                              </a:rPr>
                                            </m:ctrlPr>
                                          </m:dPr>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val="10004"/>
                      </a:ext>
                    </a:extLst>
                  </a:tr>
                  <a:tr h="265518">
                    <a:tc>
                      <a:txBody>
                        <a:bodyPr/>
                        <a:lstStyle/>
                        <a:p>
                          <a:r>
                            <a:rPr lang="en-US" sz="1000" dirty="0"/>
                            <a:t>Neural Net</a:t>
                          </a:r>
                        </a:p>
                      </a:txBody>
                      <a:tcPr/>
                    </a:tc>
                    <a:tc>
                      <a:txBody>
                        <a:bodyPr/>
                        <a:lstStyle/>
                        <a:p>
                          <a:r>
                            <a:rPr lang="en-US" sz="1000" dirty="0"/>
                            <a:t>47.39%</a:t>
                          </a:r>
                        </a:p>
                      </a:txBody>
                      <a:tcPr/>
                    </a:tc>
                    <a:tc>
                      <a:txBody>
                        <a:bodyPr/>
                        <a:lstStyle/>
                        <a:p>
                          <a:r>
                            <a:rPr lang="en-US" sz="1000" dirty="0"/>
                            <a:t>48.28%</a:t>
                          </a:r>
                        </a:p>
                      </a:txBody>
                      <a:tcPr/>
                    </a:tc>
                    <a:tc>
                      <a:txBody>
                        <a:bodyPr/>
                        <a:lstStyle/>
                        <a:p>
                          <a:pPr algn="ctr"/>
                          <a:r>
                            <a:rPr lang="en-US" sz="500" dirty="0"/>
                            <a:t>Two</a:t>
                          </a:r>
                          <a:r>
                            <a:rPr lang="en-US" sz="500" baseline="0" dirty="0"/>
                            <a:t> hidden fully collected layers, followed by </a:t>
                          </a:r>
                          <a:r>
                            <a:rPr lang="en-US" sz="500" baseline="0" dirty="0" err="1"/>
                            <a:t>Relu</a:t>
                          </a:r>
                          <a:endParaRPr lang="en-US" sz="500" dirty="0"/>
                        </a:p>
                      </a:txBody>
                      <a:tcPr/>
                    </a:tc>
                    <a:extLst>
                      <a:ext uri="{0D108BD9-81ED-4DB2-BD59-A6C34878D82A}">
                        <a16:rowId xmlns:a16="http://schemas.microsoft.com/office/drawing/2014/main" val="10005"/>
                      </a:ext>
                    </a:extLst>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3792" y="9553694"/>
            <a:ext cx="1690265" cy="1126843"/>
          </a:xfrm>
          <a:prstGeom prst="rect">
            <a:avLst/>
          </a:prstGeom>
        </p:spPr>
      </p:pic>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2037</TotalTime>
  <Words>1152</Words>
  <Application>Microsoft Office PowerPoint</Application>
  <PresentationFormat>Custom</PresentationFormat>
  <Paragraphs>165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Garamond</vt:lpstr>
      <vt:lpstr>Wingdings</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Samuel Weintraub</cp:lastModifiedBy>
  <cp:revision>46</cp:revision>
  <dcterms:created xsi:type="dcterms:W3CDTF">2018-05-02T01:03:15Z</dcterms:created>
  <dcterms:modified xsi:type="dcterms:W3CDTF">2018-05-04T04:42:58Z</dcterms:modified>
</cp:coreProperties>
</file>