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12192000" cy="210597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A14D"/>
    <a:srgbClr val="B8713E"/>
    <a:srgbClr val="9E8B3A"/>
    <a:srgbClr val="3EADB8"/>
    <a:srgbClr val="FFF8F3"/>
    <a:srgbClr val="3F7F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34"/>
    <p:restoredTop sz="94687"/>
  </p:normalViewPr>
  <p:slideViewPr>
    <p:cSldViewPr snapToGrid="0" snapToObjects="1">
      <p:cViewPr>
        <p:scale>
          <a:sx n="94" d="100"/>
          <a:sy n="94" d="100"/>
        </p:scale>
        <p:origin x="2424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TW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64383C-BFA7-214B-926F-5850F7969D89}" type="datetimeFigureOut">
              <a:rPr lang="en-TW" smtClean="0"/>
              <a:t>2020/10/28</a:t>
            </a:fld>
            <a:endParaRPr lang="en-TW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35238" y="1143000"/>
            <a:ext cx="17875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TW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C7EAA3-AD6B-3147-B6AC-797D8D1C6BDB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260880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535238" y="1143000"/>
            <a:ext cx="17875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C7EAA3-AD6B-3147-B6AC-797D8D1C6BDB}" type="slidenum">
              <a:rPr lang="en-TW" smtClean="0"/>
              <a:t>1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5938302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3446590"/>
            <a:ext cx="10363200" cy="7331922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1061258"/>
            <a:ext cx="9144000" cy="5084569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C66CE-D1AB-C940-81F2-16A826B2B5D4}" type="datetimeFigureOut">
              <a:rPr lang="en-TW" smtClean="0"/>
              <a:t>2020/10/28</a:t>
            </a:fld>
            <a:endParaRPr lang="en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51C6D-CED0-AE44-9DFB-3F2E93B9ABE3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700325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C66CE-D1AB-C940-81F2-16A826B2B5D4}" type="datetimeFigureOut">
              <a:rPr lang="en-TW" smtClean="0"/>
              <a:t>2020/10/28</a:t>
            </a:fld>
            <a:endParaRPr lang="en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51C6D-CED0-AE44-9DFB-3F2E93B9ABE3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814646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1121238"/>
            <a:ext cx="2628900" cy="1784718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1121238"/>
            <a:ext cx="7734300" cy="1784718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C66CE-D1AB-C940-81F2-16A826B2B5D4}" type="datetimeFigureOut">
              <a:rPr lang="en-TW" smtClean="0"/>
              <a:t>2020/10/28</a:t>
            </a:fld>
            <a:endParaRPr lang="en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51C6D-CED0-AE44-9DFB-3F2E93B9ABE3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687748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C66CE-D1AB-C940-81F2-16A826B2B5D4}" type="datetimeFigureOut">
              <a:rPr lang="en-TW" smtClean="0"/>
              <a:t>2020/10/28</a:t>
            </a:fld>
            <a:endParaRPr lang="en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51C6D-CED0-AE44-9DFB-3F2E93B9ABE3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175708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5250325"/>
            <a:ext cx="10515600" cy="8760280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4093481"/>
            <a:ext cx="10515600" cy="4606824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C66CE-D1AB-C940-81F2-16A826B2B5D4}" type="datetimeFigureOut">
              <a:rPr lang="en-TW" smtClean="0"/>
              <a:t>2020/10/28</a:t>
            </a:fld>
            <a:endParaRPr lang="en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51C6D-CED0-AE44-9DFB-3F2E93B9ABE3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7136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5606190"/>
            <a:ext cx="5181600" cy="133622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5606190"/>
            <a:ext cx="5181600" cy="133622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C66CE-D1AB-C940-81F2-16A826B2B5D4}" type="datetimeFigureOut">
              <a:rPr lang="en-TW" smtClean="0"/>
              <a:t>2020/10/28</a:t>
            </a:fld>
            <a:endParaRPr lang="en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51C6D-CED0-AE44-9DFB-3F2E93B9ABE3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541413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121243"/>
            <a:ext cx="10515600" cy="407058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5162572"/>
            <a:ext cx="5157787" cy="2530096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7692668"/>
            <a:ext cx="5157787" cy="113147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5162572"/>
            <a:ext cx="5183188" cy="2530096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7692668"/>
            <a:ext cx="5183188" cy="113147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C66CE-D1AB-C940-81F2-16A826B2B5D4}" type="datetimeFigureOut">
              <a:rPr lang="en-TW" smtClean="0"/>
              <a:t>2020/10/28</a:t>
            </a:fld>
            <a:endParaRPr lang="en-TW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51C6D-CED0-AE44-9DFB-3F2E93B9ABE3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9175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C66CE-D1AB-C940-81F2-16A826B2B5D4}" type="datetimeFigureOut">
              <a:rPr lang="en-TW" smtClean="0"/>
              <a:t>2020/10/28</a:t>
            </a:fld>
            <a:endParaRPr lang="en-TW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51C6D-CED0-AE44-9DFB-3F2E93B9ABE3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356065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C66CE-D1AB-C940-81F2-16A826B2B5D4}" type="datetimeFigureOut">
              <a:rPr lang="en-TW" smtClean="0"/>
              <a:t>2020/10/28</a:t>
            </a:fld>
            <a:endParaRPr lang="en-TW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51C6D-CED0-AE44-9DFB-3F2E93B9ABE3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555592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403985"/>
            <a:ext cx="3932237" cy="4913948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3032222"/>
            <a:ext cx="6172200" cy="14966090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6317933"/>
            <a:ext cx="3932237" cy="11704751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C66CE-D1AB-C940-81F2-16A826B2B5D4}" type="datetimeFigureOut">
              <a:rPr lang="en-TW" smtClean="0"/>
              <a:t>2020/10/28</a:t>
            </a:fld>
            <a:endParaRPr lang="en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51C6D-CED0-AE44-9DFB-3F2E93B9ABE3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642681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403985"/>
            <a:ext cx="3932237" cy="4913948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3032222"/>
            <a:ext cx="6172200" cy="14966090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6317933"/>
            <a:ext cx="3932237" cy="11704751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C66CE-D1AB-C940-81F2-16A826B2B5D4}" type="datetimeFigureOut">
              <a:rPr lang="en-TW" smtClean="0"/>
              <a:t>2020/10/28</a:t>
            </a:fld>
            <a:endParaRPr lang="en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51C6D-CED0-AE44-9DFB-3F2E93B9ABE3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537299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121243"/>
            <a:ext cx="10515600" cy="40705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5606190"/>
            <a:ext cx="10515600" cy="133622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9519296"/>
            <a:ext cx="2743200" cy="11212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9C66CE-D1AB-C940-81F2-16A826B2B5D4}" type="datetimeFigureOut">
              <a:rPr lang="en-TW" smtClean="0"/>
              <a:t>2020/10/28</a:t>
            </a:fld>
            <a:endParaRPr lang="en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9519296"/>
            <a:ext cx="4114800" cy="11212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9519296"/>
            <a:ext cx="2743200" cy="11212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551C6D-CED0-AE44-9DFB-3F2E93B9ABE3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148268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7647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>
            <a:extLst>
              <a:ext uri="{FF2B5EF4-FFF2-40B4-BE49-F238E27FC236}">
                <a16:creationId xmlns:a16="http://schemas.microsoft.com/office/drawing/2014/main" id="{51DD99B5-9C27-2240-BA3B-D6A1B8B90DEC}"/>
              </a:ext>
            </a:extLst>
          </p:cNvPr>
          <p:cNvSpPr/>
          <p:nvPr/>
        </p:nvSpPr>
        <p:spPr>
          <a:xfrm>
            <a:off x="-24000" y="13664363"/>
            <a:ext cx="12240000" cy="7411453"/>
          </a:xfrm>
          <a:prstGeom prst="rect">
            <a:avLst/>
          </a:prstGeom>
          <a:solidFill>
            <a:srgbClr val="3EAD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1178A3A-4F2E-C943-8CC6-DF58D5C7AA8C}"/>
              </a:ext>
            </a:extLst>
          </p:cNvPr>
          <p:cNvSpPr/>
          <p:nvPr/>
        </p:nvSpPr>
        <p:spPr>
          <a:xfrm>
            <a:off x="-12000" y="-16042"/>
            <a:ext cx="12240000" cy="7411453"/>
          </a:xfrm>
          <a:prstGeom prst="rect">
            <a:avLst/>
          </a:prstGeom>
          <a:solidFill>
            <a:srgbClr val="3EAD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DC9B37-5513-F145-A6DC-DF86729100AD}"/>
              </a:ext>
            </a:extLst>
          </p:cNvPr>
          <p:cNvSpPr txBox="1"/>
          <p:nvPr/>
        </p:nvSpPr>
        <p:spPr>
          <a:xfrm>
            <a:off x="2810601" y="-9663"/>
            <a:ext cx="6832801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W" sz="11500" b="1" dirty="0">
                <a:solidFill>
                  <a:schemeClr val="bg1"/>
                </a:solidFill>
                <a:latin typeface="Bebas Neue" panose="020B0606020202050201" pitchFamily="34" charset="77"/>
              </a:rPr>
              <a:t>A / B Testing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6A20936-2268-0B46-B87C-F1F61F553C72}"/>
              </a:ext>
            </a:extLst>
          </p:cNvPr>
          <p:cNvSpPr/>
          <p:nvPr/>
        </p:nvSpPr>
        <p:spPr>
          <a:xfrm>
            <a:off x="2612046" y="1957993"/>
            <a:ext cx="6337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TW" sz="3600" dirty="0">
                <a:solidFill>
                  <a:schemeClr val="bg1"/>
                </a:solidFill>
                <a:latin typeface="KG Second Chances Sketch" panose="02000000000000000000" pitchFamily="2" charset="77"/>
              </a:rPr>
              <a:t>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E3A259D-F3BE-D145-9B9A-81C202214002}"/>
              </a:ext>
            </a:extLst>
          </p:cNvPr>
          <p:cNvSpPr/>
          <p:nvPr/>
        </p:nvSpPr>
        <p:spPr>
          <a:xfrm>
            <a:off x="7629155" y="1957994"/>
            <a:ext cx="6337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TW" sz="3600" dirty="0">
                <a:solidFill>
                  <a:schemeClr val="bg1"/>
                </a:solidFill>
                <a:latin typeface="KG Second Chances Sketch" panose="02000000000000000000" pitchFamily="2" charset="77"/>
              </a:rPr>
              <a:t>B</a:t>
            </a:r>
          </a:p>
        </p:txBody>
      </p:sp>
      <p:pic>
        <p:nvPicPr>
          <p:cNvPr id="14" name="Picture 13" descr="Text&#10;&#10;Description automatically generated">
            <a:extLst>
              <a:ext uri="{FF2B5EF4-FFF2-40B4-BE49-F238E27FC236}">
                <a16:creationId xmlns:a16="http://schemas.microsoft.com/office/drawing/2014/main" id="{34307414-6CC8-0441-ADB8-2DF1FD4A35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553" b="89752" l="1070" r="89755">
                        <a14:foregroundMark x1="51988" y1="43478" x2="71407" y2="43789"/>
                        <a14:foregroundMark x1="71407" y1="43789" x2="77829" y2="43478"/>
                        <a14:foregroundMark x1="42355" y1="54969" x2="41896" y2="7764"/>
                        <a14:foregroundMark x1="41896" y1="7764" x2="43272" y2="1863"/>
                        <a14:foregroundMark x1="12997" y1="5280" x2="1376" y2="3727"/>
                        <a14:foregroundMark x1="1376" y1="3727" x2="11162" y2="65217"/>
                        <a14:foregroundMark x1="11162" y1="65217" x2="1070" y2="76087"/>
                        <a14:foregroundMark x1="1070" y1="76087" x2="12997" y2="13975"/>
                        <a14:foregroundMark x1="42355" y1="50621" x2="42508" y2="50621"/>
                        <a14:foregroundMark x1="42813" y1="52484" x2="42813" y2="52484"/>
                        <a14:foregroundMark x1="42202" y1="50311" x2="42813" y2="55280"/>
                        <a14:foregroundMark x1="42966" y1="52174" x2="42966" y2="52174"/>
                        <a14:foregroundMark x1="42966" y1="52484" x2="42966" y2="52484"/>
                        <a14:foregroundMark x1="42966" y1="52174" x2="42966" y2="52174"/>
                        <a14:foregroundMark x1="43119" y1="52795" x2="43119" y2="52795"/>
                        <a14:foregroundMark x1="43272" y1="52795" x2="43272" y2="52795"/>
                        <a14:foregroundMark x1="36544" y1="87888" x2="1223" y2="8757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97770" y="4165466"/>
            <a:ext cx="4152900" cy="2044700"/>
          </a:xfrm>
          <a:prstGeom prst="rect">
            <a:avLst/>
          </a:prstGeom>
        </p:spPr>
      </p:pic>
      <p:pic>
        <p:nvPicPr>
          <p:cNvPr id="16" name="Picture 15" descr="A picture containing diagram&#10;&#10;Description automatically generated">
            <a:extLst>
              <a:ext uri="{FF2B5EF4-FFF2-40B4-BE49-F238E27FC236}">
                <a16:creationId xmlns:a16="http://schemas.microsoft.com/office/drawing/2014/main" id="{26D1541F-A433-1444-BC46-FA43648D15C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92063" l="1220" r="89787">
                        <a14:foregroundMark x1="3963" y1="1389" x2="3659" y2="38889"/>
                        <a14:foregroundMark x1="3659" y1="38889" x2="16921" y2="52976"/>
                        <a14:foregroundMark x1="16921" y1="52976" x2="30640" y2="53770"/>
                        <a14:foregroundMark x1="30640" y1="53770" x2="38415" y2="41667"/>
                        <a14:foregroundMark x1="38415" y1="41667" x2="38415" y2="9127"/>
                        <a14:foregroundMark x1="38415" y1="9127" x2="26067" y2="992"/>
                        <a14:foregroundMark x1="26067" y1="992" x2="2744" y2="5754"/>
                        <a14:foregroundMark x1="2744" y1="5754" x2="2744" y2="5357"/>
                        <a14:foregroundMark x1="3201" y1="86111" x2="15091" y2="86508"/>
                        <a14:foregroundMark x1="15091" y1="86508" x2="26829" y2="84524"/>
                        <a14:foregroundMark x1="26829" y1="84524" x2="27744" y2="83929"/>
                        <a14:foregroundMark x1="23171" y1="82143" x2="11280" y2="82143"/>
                        <a14:foregroundMark x1="11280" y1="82143" x2="22409" y2="90476"/>
                        <a14:foregroundMark x1="22409" y1="90476" x2="22409" y2="81548"/>
                        <a14:foregroundMark x1="3201" y1="7341" x2="19512" y2="0"/>
                        <a14:foregroundMark x1="19512" y1="0" x2="31402" y2="198"/>
                        <a14:foregroundMark x1="31402" y1="198" x2="41921" y2="6944"/>
                        <a14:foregroundMark x1="41921" y1="6944" x2="40701" y2="27381"/>
                        <a14:foregroundMark x1="35226" y1="56323" x2="3506" y2="54762"/>
                        <a14:foregroundMark x1="3506" y1="54762" x2="9451" y2="56151"/>
                        <a14:foregroundMark x1="22713" y1="43452" x2="4878" y2="45238"/>
                        <a14:foregroundMark x1="4878" y1="45238" x2="18293" y2="32341"/>
                        <a14:foregroundMark x1="18293" y1="32341" x2="12195" y2="18849"/>
                        <a14:foregroundMark x1="12195" y1="18849" x2="14024" y2="33730"/>
                        <a14:foregroundMark x1="14024" y1="33730" x2="7012" y2="46032"/>
                        <a14:foregroundMark x1="7012" y1="46032" x2="19360" y2="39683"/>
                        <a14:foregroundMark x1="19360" y1="39683" x2="7012" y2="35714"/>
                        <a14:foregroundMark x1="7012" y1="35714" x2="22104" y2="34325"/>
                        <a14:foregroundMark x1="22104" y1="34325" x2="19665" y2="7341"/>
                        <a14:foregroundMark x1="19665" y1="7341" x2="16311" y2="29563"/>
                        <a14:foregroundMark x1="16311" y1="29563" x2="27591" y2="21429"/>
                        <a14:foregroundMark x1="28506" y1="92063" x2="27591" y2="88294"/>
                        <a14:backgroundMark x1="41463" y1="58532" x2="36738" y2="58135"/>
                        <a14:backgroundMark x1="36128" y1="57738" x2="35976" y2="57540"/>
                        <a14:backgroundMark x1="35518" y1="57341" x2="35518" y2="57341"/>
                        <a14:backgroundMark x1="35518" y1="56944" x2="35518" y2="56944"/>
                        <a14:backgroundMark x1="35671" y1="57738" x2="35518" y2="57341"/>
                        <a14:backgroundMark x1="36738" y1="57937" x2="35671" y2="57341"/>
                        <a14:backgroundMark x1="2134" y1="71032" x2="1524" y2="70040"/>
                        <a14:backgroundMark x1="2439" y1="69444" x2="762" y2="70238"/>
                      </a14:backgroundRemoval>
                    </a14:imgEffect>
                  </a14:imgLayer>
                </a14:imgProps>
              </a:ext>
            </a:extLst>
          </a:blip>
          <a:srcRect r="51210"/>
          <a:stretch/>
        </p:blipFill>
        <p:spPr>
          <a:xfrm>
            <a:off x="6447583" y="3587616"/>
            <a:ext cx="2032407" cy="32004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37932E9-FF03-4145-9E8C-8E8E437E8F77}"/>
              </a:ext>
            </a:extLst>
          </p:cNvPr>
          <p:cNvSpPr txBox="1"/>
          <p:nvPr/>
        </p:nvSpPr>
        <p:spPr>
          <a:xfrm>
            <a:off x="2339654" y="2725552"/>
            <a:ext cx="11785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2400" dirty="0">
                <a:solidFill>
                  <a:srgbClr val="FFF8F3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Original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73A840A-2478-574E-9472-0AC86852805E}"/>
              </a:ext>
            </a:extLst>
          </p:cNvPr>
          <p:cNvSpPr txBox="1"/>
          <p:nvPr/>
        </p:nvSpPr>
        <p:spPr>
          <a:xfrm>
            <a:off x="7162000" y="2725552"/>
            <a:ext cx="1317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2400" dirty="0">
                <a:solidFill>
                  <a:srgbClr val="FFF8F3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Modified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DC30DEE-77E3-174C-A69E-B6ED2A6F4973}"/>
              </a:ext>
            </a:extLst>
          </p:cNvPr>
          <p:cNvSpPr txBox="1"/>
          <p:nvPr/>
        </p:nvSpPr>
        <p:spPr>
          <a:xfrm>
            <a:off x="4172918" y="4875278"/>
            <a:ext cx="94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dirty="0"/>
              <a:t>0 in cart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C31F525-19DB-724B-90D7-A0DF622D612C}"/>
              </a:ext>
            </a:extLst>
          </p:cNvPr>
          <p:cNvSpPr txBox="1"/>
          <p:nvPr/>
        </p:nvSpPr>
        <p:spPr>
          <a:xfrm>
            <a:off x="787191" y="5934352"/>
            <a:ext cx="42137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1400" dirty="0"/>
              <a:t>Beautiful prickly pair in modern geometric pots. $14.99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4813595-BDC3-2844-82CF-3FB503AA41C7}"/>
              </a:ext>
            </a:extLst>
          </p:cNvPr>
          <p:cNvSpPr txBox="1"/>
          <p:nvPr/>
        </p:nvSpPr>
        <p:spPr>
          <a:xfrm>
            <a:off x="6329865" y="5480020"/>
            <a:ext cx="13356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3200" b="1" dirty="0"/>
              <a:t>$14.99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9A72646-9896-6E48-AFDF-2B75AA58844D}"/>
              </a:ext>
            </a:extLst>
          </p:cNvPr>
          <p:cNvSpPr txBox="1"/>
          <p:nvPr/>
        </p:nvSpPr>
        <p:spPr>
          <a:xfrm>
            <a:off x="7672375" y="6170992"/>
            <a:ext cx="94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dirty="0"/>
              <a:t>0 in cart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3567EB4-34F0-6C4D-A7B2-89C7EDF40A19}"/>
              </a:ext>
            </a:extLst>
          </p:cNvPr>
          <p:cNvSpPr txBox="1"/>
          <p:nvPr/>
        </p:nvSpPr>
        <p:spPr>
          <a:xfrm>
            <a:off x="6329866" y="6604086"/>
            <a:ext cx="36719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1400" dirty="0"/>
              <a:t>Beautiful prickly pair in modern geometric pots.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CD5E7B2-5DC1-A44E-96E1-E624E4ACDA53}"/>
              </a:ext>
            </a:extLst>
          </p:cNvPr>
          <p:cNvCxnSpPr>
            <a:cxnSpLocks/>
          </p:cNvCxnSpPr>
          <p:nvPr/>
        </p:nvCxnSpPr>
        <p:spPr>
          <a:xfrm flipH="1">
            <a:off x="5727820" y="2604324"/>
            <a:ext cx="14062" cy="430753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F486DF59-0CE9-3B44-89F5-4A3500BE6CFF}"/>
              </a:ext>
            </a:extLst>
          </p:cNvPr>
          <p:cNvSpPr txBox="1"/>
          <p:nvPr/>
        </p:nvSpPr>
        <p:spPr>
          <a:xfrm>
            <a:off x="9678578" y="4172521"/>
            <a:ext cx="23133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W" dirty="0">
                <a:solidFill>
                  <a:schemeClr val="bg1"/>
                </a:solidFill>
                <a:latin typeface="KG Second Chances Solid" panose="02000000000000000000" pitchFamily="2" charset="77"/>
              </a:rPr>
              <a:t>Changed placement &amp; size of price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C5FBBF8-4735-E34B-AE41-1399687ED7BF}"/>
              </a:ext>
            </a:extLst>
          </p:cNvPr>
          <p:cNvSpPr txBox="1"/>
          <p:nvPr/>
        </p:nvSpPr>
        <p:spPr>
          <a:xfrm>
            <a:off x="9661249" y="5411111"/>
            <a:ext cx="25634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W" dirty="0">
                <a:solidFill>
                  <a:schemeClr val="bg1"/>
                </a:solidFill>
                <a:latin typeface="KG Second Chances Solid" panose="02000000000000000000" pitchFamily="2" charset="77"/>
              </a:rPr>
              <a:t>Changed button color to match the greeny theme </a:t>
            </a:r>
          </a:p>
          <a:p>
            <a:r>
              <a:rPr lang="en-TW" b="1" dirty="0">
                <a:solidFill>
                  <a:schemeClr val="bg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+</a:t>
            </a:r>
            <a:r>
              <a:rPr lang="en-TW" dirty="0">
                <a:solidFill>
                  <a:schemeClr val="bg1"/>
                </a:solidFill>
                <a:latin typeface="KG Second Chances Solid" panose="02000000000000000000" pitchFamily="2" charset="77"/>
              </a:rPr>
              <a:t> eye-catching</a:t>
            </a:r>
          </a:p>
        </p:txBody>
      </p:sp>
      <p:cxnSp>
        <p:nvCxnSpPr>
          <p:cNvPr id="31" name="Curved Connector 30">
            <a:extLst>
              <a:ext uri="{FF2B5EF4-FFF2-40B4-BE49-F238E27FC236}">
                <a16:creationId xmlns:a16="http://schemas.microsoft.com/office/drawing/2014/main" id="{7AA6F3CD-8F41-6042-B6C3-BC5D7AA1EDC4}"/>
              </a:ext>
            </a:extLst>
          </p:cNvPr>
          <p:cNvCxnSpPr>
            <a:cxnSpLocks/>
          </p:cNvCxnSpPr>
          <p:nvPr/>
        </p:nvCxnSpPr>
        <p:spPr>
          <a:xfrm rot="10800000" flipV="1">
            <a:off x="7672375" y="4574472"/>
            <a:ext cx="1981672" cy="1209493"/>
          </a:xfrm>
          <a:prstGeom prst="curvedConnector3">
            <a:avLst>
              <a:gd name="adj1" fmla="val 50000"/>
            </a:avLst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3179D0F-F67F-2143-9B7F-E773690D58AA}"/>
              </a:ext>
            </a:extLst>
          </p:cNvPr>
          <p:cNvCxnSpPr>
            <a:cxnSpLocks/>
            <a:stCxn id="28" idx="1"/>
          </p:cNvCxnSpPr>
          <p:nvPr/>
        </p:nvCxnSpPr>
        <p:spPr>
          <a:xfrm flipH="1">
            <a:off x="7672375" y="6011276"/>
            <a:ext cx="1988874" cy="227848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3254FF35-2DBE-AB4A-ADC2-B74C49F1D6E3}"/>
              </a:ext>
            </a:extLst>
          </p:cNvPr>
          <p:cNvSpPr txBox="1"/>
          <p:nvPr/>
        </p:nvSpPr>
        <p:spPr>
          <a:xfrm>
            <a:off x="3129765" y="7526075"/>
            <a:ext cx="64001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W" sz="8000" dirty="0">
                <a:latin typeface="Bebas Neue" panose="020B0606020202050201" pitchFamily="34" charset="77"/>
              </a:rPr>
              <a:t>Expected Results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F5CDC83-3DB3-2C4B-AD90-0DF3CF635811}"/>
              </a:ext>
            </a:extLst>
          </p:cNvPr>
          <p:cNvSpPr txBox="1"/>
          <p:nvPr/>
        </p:nvSpPr>
        <p:spPr>
          <a:xfrm>
            <a:off x="1343445" y="8587418"/>
            <a:ext cx="78579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8800" b="1" dirty="0">
                <a:latin typeface="KG Second Chances Sketch" panose="02000000000000000000" pitchFamily="2" charset="77"/>
                <a:ea typeface="Helvetica Neue" panose="02000503000000020004" pitchFamily="2" charset="0"/>
                <a:cs typeface="Helvetica Neue" panose="02000503000000020004" pitchFamily="2" charset="0"/>
              </a:rPr>
              <a:t>1.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8A423C0-0CAD-0042-A176-AD6A586BE66B}"/>
              </a:ext>
            </a:extLst>
          </p:cNvPr>
          <p:cNvSpPr txBox="1"/>
          <p:nvPr/>
        </p:nvSpPr>
        <p:spPr>
          <a:xfrm>
            <a:off x="1151084" y="10852355"/>
            <a:ext cx="117051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8800" b="1" dirty="0">
                <a:latin typeface="KG Second Chances Sketch" panose="02000000000000000000" pitchFamily="2" charset="77"/>
                <a:ea typeface="Helvetica Neue" panose="02000503000000020004" pitchFamily="2" charset="0"/>
                <a:cs typeface="Helvetica Neue" panose="02000503000000020004" pitchFamily="2" charset="0"/>
              </a:rPr>
              <a:t>2.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51B7ADD-1A66-FD40-B498-0ECB12B483CE}"/>
              </a:ext>
            </a:extLst>
          </p:cNvPr>
          <p:cNvSpPr txBox="1"/>
          <p:nvPr/>
        </p:nvSpPr>
        <p:spPr>
          <a:xfrm>
            <a:off x="2369989" y="8900028"/>
            <a:ext cx="54974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5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Time to Completion</a:t>
            </a:r>
          </a:p>
        </p:txBody>
      </p:sp>
      <p:sp>
        <p:nvSpPr>
          <p:cNvPr id="49" name="Up Arrow 48">
            <a:extLst>
              <a:ext uri="{FF2B5EF4-FFF2-40B4-BE49-F238E27FC236}">
                <a16:creationId xmlns:a16="http://schemas.microsoft.com/office/drawing/2014/main" id="{D7554C1E-FD0B-3940-870B-979743B66408}"/>
              </a:ext>
            </a:extLst>
          </p:cNvPr>
          <p:cNvSpPr/>
          <p:nvPr/>
        </p:nvSpPr>
        <p:spPr>
          <a:xfrm rot="10800000">
            <a:off x="8014222" y="8909304"/>
            <a:ext cx="497362" cy="802778"/>
          </a:xfrm>
          <a:prstGeom prst="up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53C4F8C-AA05-3646-82E7-3B223EA225E9}"/>
              </a:ext>
            </a:extLst>
          </p:cNvPr>
          <p:cNvSpPr txBox="1"/>
          <p:nvPr/>
        </p:nvSpPr>
        <p:spPr>
          <a:xfrm>
            <a:off x="2370657" y="11113965"/>
            <a:ext cx="34291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5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R</a:t>
            </a:r>
            <a:r>
              <a:rPr lang="en-US" sz="5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e</a:t>
            </a:r>
            <a:r>
              <a:rPr lang="en-TW" sz="5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turn Rate</a:t>
            </a:r>
          </a:p>
        </p:txBody>
      </p:sp>
      <p:sp>
        <p:nvSpPr>
          <p:cNvPr id="51" name="Up Arrow 50">
            <a:extLst>
              <a:ext uri="{FF2B5EF4-FFF2-40B4-BE49-F238E27FC236}">
                <a16:creationId xmlns:a16="http://schemas.microsoft.com/office/drawing/2014/main" id="{FD067872-4279-EF43-9ACE-952387ED756F}"/>
              </a:ext>
            </a:extLst>
          </p:cNvPr>
          <p:cNvSpPr/>
          <p:nvPr/>
        </p:nvSpPr>
        <p:spPr>
          <a:xfrm rot="10800000">
            <a:off x="5950221" y="11193410"/>
            <a:ext cx="497362" cy="802778"/>
          </a:xfrm>
          <a:prstGeom prst="up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8A1CCB2-685A-D047-B91C-53A16DAF1431}"/>
              </a:ext>
            </a:extLst>
          </p:cNvPr>
          <p:cNvSpPr txBox="1"/>
          <p:nvPr/>
        </p:nvSpPr>
        <p:spPr>
          <a:xfrm>
            <a:off x="2369989" y="9993920"/>
            <a:ext cx="90951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W" sz="28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Prices are located </a:t>
            </a:r>
            <a:r>
              <a:rPr lang="en-TW" sz="2800" b="1" u="sng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closer</a:t>
            </a:r>
            <a:r>
              <a:rPr lang="en-TW" sz="2800" b="1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 </a:t>
            </a:r>
            <a:r>
              <a:rPr lang="en-TW" sz="28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to the item itself &amp; the </a:t>
            </a:r>
            <a:br>
              <a:rPr lang="en-TW" sz="28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</a:br>
            <a:r>
              <a:rPr lang="en-TW" sz="28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”Add to Cart” button, making the user flow </a:t>
            </a:r>
            <a:r>
              <a:rPr lang="en-TW" sz="2800" b="1" u="sng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more intuitive</a:t>
            </a:r>
            <a:endParaRPr lang="en-TW" sz="28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2EB08BC-EF2A-184D-A251-815096D1D18D}"/>
              </a:ext>
            </a:extLst>
          </p:cNvPr>
          <p:cNvSpPr txBox="1"/>
          <p:nvPr/>
        </p:nvSpPr>
        <p:spPr>
          <a:xfrm>
            <a:off x="2379516" y="12127894"/>
            <a:ext cx="917943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W" sz="28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Prices have </a:t>
            </a:r>
            <a:r>
              <a:rPr lang="en-TW" sz="2800" b="1" u="sng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larger font sizes</a:t>
            </a:r>
            <a:r>
              <a:rPr lang="en-TW" sz="28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 so it’s easier for users to add up items correctly to $150 on the 1st try &amp; wouldn’t need to return to the shopping page again after checkout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F138392-2291-1F44-B795-9DA621126F5F}"/>
              </a:ext>
            </a:extLst>
          </p:cNvPr>
          <p:cNvSpPr txBox="1"/>
          <p:nvPr/>
        </p:nvSpPr>
        <p:spPr>
          <a:xfrm>
            <a:off x="3478299" y="14127312"/>
            <a:ext cx="549740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W" sz="8000" dirty="0">
                <a:solidFill>
                  <a:schemeClr val="bg1"/>
                </a:solidFill>
                <a:latin typeface="Bebas Neue" panose="020B0606020202050201" pitchFamily="34" charset="77"/>
              </a:rPr>
              <a:t>ACTUAL Results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3A7F081-BE2E-BB49-A00A-01AC88967551}"/>
              </a:ext>
            </a:extLst>
          </p:cNvPr>
          <p:cNvSpPr txBox="1"/>
          <p:nvPr/>
        </p:nvSpPr>
        <p:spPr>
          <a:xfrm>
            <a:off x="1285526" y="15350291"/>
            <a:ext cx="78579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8800" b="1" dirty="0">
                <a:solidFill>
                  <a:schemeClr val="bg1"/>
                </a:solidFill>
                <a:latin typeface="KG Second Chances Sketch" panose="02000000000000000000" pitchFamily="2" charset="77"/>
                <a:ea typeface="Helvetica Neue" panose="02000503000000020004" pitchFamily="2" charset="0"/>
                <a:cs typeface="Helvetica Neue" panose="02000503000000020004" pitchFamily="2" charset="0"/>
              </a:rPr>
              <a:t>1.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9E3946D-181A-D14C-A584-9580AB8149C0}"/>
              </a:ext>
            </a:extLst>
          </p:cNvPr>
          <p:cNvSpPr txBox="1"/>
          <p:nvPr/>
        </p:nvSpPr>
        <p:spPr>
          <a:xfrm>
            <a:off x="1093165" y="18119317"/>
            <a:ext cx="117051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8800" b="1" dirty="0">
                <a:solidFill>
                  <a:schemeClr val="bg1"/>
                </a:solidFill>
                <a:latin typeface="KG Second Chances Sketch" panose="02000000000000000000" pitchFamily="2" charset="77"/>
                <a:ea typeface="Helvetica Neue" panose="02000503000000020004" pitchFamily="2" charset="0"/>
                <a:cs typeface="Helvetica Neue" panose="02000503000000020004" pitchFamily="2" charset="0"/>
              </a:rPr>
              <a:t>2.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E8C6047-B087-E74A-8284-2E2DCFD771FF}"/>
              </a:ext>
            </a:extLst>
          </p:cNvPr>
          <p:cNvSpPr txBox="1"/>
          <p:nvPr/>
        </p:nvSpPr>
        <p:spPr>
          <a:xfrm>
            <a:off x="2312070" y="15662901"/>
            <a:ext cx="54974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5400" b="1" dirty="0">
                <a:solidFill>
                  <a:schemeClr val="bg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Time to Completion</a:t>
            </a:r>
          </a:p>
        </p:txBody>
      </p:sp>
      <p:sp>
        <p:nvSpPr>
          <p:cNvPr id="59" name="Up Arrow 58">
            <a:extLst>
              <a:ext uri="{FF2B5EF4-FFF2-40B4-BE49-F238E27FC236}">
                <a16:creationId xmlns:a16="http://schemas.microsoft.com/office/drawing/2014/main" id="{E8F0E56A-4C72-1145-BB53-1C1FDC7584F1}"/>
              </a:ext>
            </a:extLst>
          </p:cNvPr>
          <p:cNvSpPr/>
          <p:nvPr/>
        </p:nvSpPr>
        <p:spPr>
          <a:xfrm>
            <a:off x="7827350" y="15672177"/>
            <a:ext cx="497362" cy="802778"/>
          </a:xfrm>
          <a:prstGeom prst="upArrow">
            <a:avLst/>
          </a:prstGeom>
          <a:solidFill>
            <a:srgbClr val="D3A14D"/>
          </a:solidFill>
          <a:ln>
            <a:solidFill>
              <a:srgbClr val="D3A14D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>
              <a:solidFill>
                <a:schemeClr val="bg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0CF54E7-DC54-0848-9A76-E71F80A4A536}"/>
              </a:ext>
            </a:extLst>
          </p:cNvPr>
          <p:cNvSpPr txBox="1"/>
          <p:nvPr/>
        </p:nvSpPr>
        <p:spPr>
          <a:xfrm>
            <a:off x="2312738" y="18380927"/>
            <a:ext cx="34291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5400" b="1" dirty="0">
                <a:solidFill>
                  <a:schemeClr val="bg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R</a:t>
            </a:r>
            <a:r>
              <a:rPr lang="en-US" sz="5400" b="1" dirty="0">
                <a:solidFill>
                  <a:schemeClr val="bg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e</a:t>
            </a:r>
            <a:r>
              <a:rPr lang="en-TW" sz="5400" b="1" dirty="0">
                <a:solidFill>
                  <a:schemeClr val="bg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turn Rate</a:t>
            </a:r>
          </a:p>
        </p:txBody>
      </p:sp>
      <p:sp>
        <p:nvSpPr>
          <p:cNvPr id="61" name="Up Arrow 60">
            <a:extLst>
              <a:ext uri="{FF2B5EF4-FFF2-40B4-BE49-F238E27FC236}">
                <a16:creationId xmlns:a16="http://schemas.microsoft.com/office/drawing/2014/main" id="{AA41BDC1-6B9D-2D43-AB05-30B9E623C7EB}"/>
              </a:ext>
            </a:extLst>
          </p:cNvPr>
          <p:cNvSpPr/>
          <p:nvPr/>
        </p:nvSpPr>
        <p:spPr>
          <a:xfrm rot="10800000">
            <a:off x="5892302" y="18460372"/>
            <a:ext cx="497362" cy="802778"/>
          </a:xfrm>
          <a:prstGeom prst="upArrow">
            <a:avLst/>
          </a:prstGeom>
          <a:solidFill>
            <a:srgbClr val="D3A14D"/>
          </a:solidFill>
          <a:ln>
            <a:solidFill>
              <a:srgbClr val="D3A14D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>
              <a:solidFill>
                <a:schemeClr val="bg1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D0DC077-1034-4945-A9AF-F7BBF4DD380B}"/>
              </a:ext>
            </a:extLst>
          </p:cNvPr>
          <p:cNvSpPr txBox="1"/>
          <p:nvPr/>
        </p:nvSpPr>
        <p:spPr>
          <a:xfrm>
            <a:off x="2312070" y="16756793"/>
            <a:ext cx="8661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W" sz="2800" dirty="0">
                <a:solidFill>
                  <a:schemeClr val="bg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There was a clicking bug in the checkout button in Version B &amp; users were confused as to how to complete the task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253FB61-A7E2-264A-9E6A-0C2088D94FAC}"/>
              </a:ext>
            </a:extLst>
          </p:cNvPr>
          <p:cNvSpPr txBox="1"/>
          <p:nvPr/>
        </p:nvSpPr>
        <p:spPr>
          <a:xfrm>
            <a:off x="2321597" y="19394856"/>
            <a:ext cx="8661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W" sz="2800" dirty="0">
                <a:solidFill>
                  <a:schemeClr val="bg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From the two batches of users testing Version B (pre &amp; post bug fix), </a:t>
            </a:r>
            <a:r>
              <a:rPr lang="en-TW" sz="2800" b="1" u="sng" dirty="0">
                <a:solidFill>
                  <a:schemeClr val="bg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both</a:t>
            </a:r>
            <a:r>
              <a:rPr lang="en-TW" sz="2800" dirty="0">
                <a:solidFill>
                  <a:schemeClr val="bg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 had lower return rates due to both the bug (initially) &amp; the larger font size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3CEBEB7-36AE-7441-85A6-11CF8B2A1A62}"/>
              </a:ext>
            </a:extLst>
          </p:cNvPr>
          <p:cNvSpPr txBox="1"/>
          <p:nvPr/>
        </p:nvSpPr>
        <p:spPr>
          <a:xfrm>
            <a:off x="8454025" y="15985985"/>
            <a:ext cx="37321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4000" dirty="0">
                <a:solidFill>
                  <a:schemeClr val="bg1"/>
                </a:solidFill>
                <a:latin typeface="Helvetica Neue LT Std 25 Ultra " panose="020B0303020202020204" pitchFamily="34" charset="0"/>
                <a:ea typeface="Helvetica Neue Light" panose="02000403000000020004" pitchFamily="2" charset="0"/>
              </a:rPr>
              <a:t>|</a:t>
            </a:r>
            <a:r>
              <a:rPr lang="en-TW" sz="2800" dirty="0">
                <a:solidFill>
                  <a:schemeClr val="bg1"/>
                </a:solidFill>
                <a:latin typeface="Helvetica Neue LT Std 25 Ultra " panose="020B0303020202020204" pitchFamily="34" charset="0"/>
                <a:ea typeface="Helvetica Neue Light" panose="02000403000000020004" pitchFamily="2" charset="0"/>
              </a:rPr>
              <a:t> statistically </a:t>
            </a:r>
            <a:r>
              <a:rPr lang="en-TW" sz="2800" dirty="0">
                <a:solidFill>
                  <a:schemeClr val="bg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insignificant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31576B4-F2BB-914B-B5F4-76E4CFC4A0EA}"/>
              </a:ext>
            </a:extLst>
          </p:cNvPr>
          <p:cNvSpPr txBox="1"/>
          <p:nvPr/>
        </p:nvSpPr>
        <p:spPr>
          <a:xfrm>
            <a:off x="8477471" y="18635834"/>
            <a:ext cx="34740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4000" dirty="0">
                <a:solidFill>
                  <a:schemeClr val="bg1"/>
                </a:solidFill>
                <a:latin typeface="Helvetica Neue LT Std 25 Ultra " panose="020B0303020202020204" pitchFamily="34" charset="0"/>
                <a:ea typeface="Helvetica Neue Light" panose="02000403000000020004" pitchFamily="2" charset="0"/>
              </a:rPr>
              <a:t>|</a:t>
            </a:r>
            <a:r>
              <a:rPr lang="en-TW" sz="2800" dirty="0">
                <a:solidFill>
                  <a:schemeClr val="bg1"/>
                </a:solidFill>
                <a:latin typeface="Helvetica Neue LT Std 25 Ultra " panose="020B0303020202020204" pitchFamily="34" charset="0"/>
                <a:ea typeface="Helvetica Neue Light" panose="02000403000000020004" pitchFamily="2" charset="0"/>
              </a:rPr>
              <a:t> statistically </a:t>
            </a:r>
            <a:r>
              <a:rPr lang="en-TW" sz="2800" dirty="0">
                <a:solidFill>
                  <a:schemeClr val="bg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significant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B0F48CA-CE66-054E-AAA2-681364B4374B}"/>
              </a:ext>
            </a:extLst>
          </p:cNvPr>
          <p:cNvSpPr txBox="1"/>
          <p:nvPr/>
        </p:nvSpPr>
        <p:spPr>
          <a:xfrm>
            <a:off x="8454025" y="15343870"/>
            <a:ext cx="280070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4000" dirty="0">
                <a:solidFill>
                  <a:schemeClr val="bg1"/>
                </a:solidFill>
                <a:latin typeface="Helvetica Neue LT Std 25 Ultra " panose="020B0303020202020204" pitchFamily="34" charset="0"/>
                <a:ea typeface="Helvetica Neue Light" panose="02000403000000020004" pitchFamily="2" charset="0"/>
              </a:rPr>
              <a:t>|</a:t>
            </a:r>
            <a:r>
              <a:rPr lang="en-TW" sz="2800" dirty="0">
                <a:solidFill>
                  <a:schemeClr val="bg1"/>
                </a:solidFill>
                <a:latin typeface="Helvetica Neue LT Std 25 Ultra " panose="020B0303020202020204" pitchFamily="34" charset="0"/>
                <a:ea typeface="Helvetica Neue Light" panose="02000403000000020004" pitchFamily="2" charset="0"/>
              </a:rPr>
              <a:t> </a:t>
            </a:r>
            <a:r>
              <a:rPr lang="en-TW" sz="2800" dirty="0">
                <a:solidFill>
                  <a:schemeClr val="bg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fail to reject</a:t>
            </a:r>
            <a:r>
              <a:rPr lang="en-TW" sz="2800" dirty="0">
                <a:solidFill>
                  <a:schemeClr val="bg1"/>
                </a:solidFill>
                <a:latin typeface="Helvetica Neue LT Std 25 Ultra " panose="020B0303020202020204" pitchFamily="34" charset="0"/>
                <a:ea typeface="Helvetica Neue Light" panose="02000403000000020004" pitchFamily="2" charset="0"/>
              </a:rPr>
              <a:t> null</a:t>
            </a:r>
            <a:endParaRPr lang="en-TW" sz="2800" dirty="0">
              <a:solidFill>
                <a:schemeClr val="bg1"/>
              </a:solidFill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ED5F4C5-47B5-2F4B-8159-0002E07AD962}"/>
              </a:ext>
            </a:extLst>
          </p:cNvPr>
          <p:cNvSpPr txBox="1"/>
          <p:nvPr/>
        </p:nvSpPr>
        <p:spPr>
          <a:xfrm>
            <a:off x="8478910" y="18019445"/>
            <a:ext cx="17860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4000" dirty="0">
                <a:solidFill>
                  <a:schemeClr val="bg1"/>
                </a:solidFill>
                <a:latin typeface="Helvetica Neue LT Std 25 Ultra " panose="020B0303020202020204" pitchFamily="34" charset="0"/>
                <a:ea typeface="Helvetica Neue Light" panose="02000403000000020004" pitchFamily="2" charset="0"/>
              </a:rPr>
              <a:t>|</a:t>
            </a:r>
            <a:r>
              <a:rPr lang="en-TW" sz="2800" dirty="0">
                <a:solidFill>
                  <a:schemeClr val="bg1"/>
                </a:solidFill>
                <a:latin typeface="Helvetica Neue LT Std 25 Ultra " panose="020B0303020202020204" pitchFamily="34" charset="0"/>
                <a:ea typeface="Helvetica Neue Light" panose="02000403000000020004" pitchFamily="2" charset="0"/>
              </a:rPr>
              <a:t> </a:t>
            </a:r>
            <a:r>
              <a:rPr lang="en-TW" sz="2800" dirty="0">
                <a:solidFill>
                  <a:schemeClr val="bg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reject</a:t>
            </a:r>
            <a:r>
              <a:rPr lang="en-TW" sz="2800" dirty="0">
                <a:solidFill>
                  <a:schemeClr val="bg1"/>
                </a:solidFill>
                <a:latin typeface="Helvetica Neue LT Std 25 Ultra " panose="020B0303020202020204" pitchFamily="34" charset="0"/>
                <a:ea typeface="Helvetica Neue Light" panose="02000403000000020004" pitchFamily="2" charset="0"/>
              </a:rPr>
              <a:t> null</a:t>
            </a:r>
            <a:endParaRPr lang="en-TW" sz="2800" dirty="0">
              <a:solidFill>
                <a:schemeClr val="bg1"/>
              </a:solidFill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39426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198</TotalTime>
  <Words>206</Words>
  <Application>Microsoft Macintosh PowerPoint</Application>
  <PresentationFormat>Custom</PresentationFormat>
  <Paragraphs>32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1" baseType="lpstr">
      <vt:lpstr>Arial</vt:lpstr>
      <vt:lpstr>Bebas Neue</vt:lpstr>
      <vt:lpstr>Calibri</vt:lpstr>
      <vt:lpstr>Calibri Light</vt:lpstr>
      <vt:lpstr>Helvetica Neue Condensed</vt:lpstr>
      <vt:lpstr>Helvetica Neue Light</vt:lpstr>
      <vt:lpstr>Helvetica Neue LT Std 25 Ultra </vt:lpstr>
      <vt:lpstr>KG Second Chances Sketch</vt:lpstr>
      <vt:lpstr>KG Second Chances Solid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Brandon Yu</dc:creator>
  <cp:lastModifiedBy>Brandon Yu</cp:lastModifiedBy>
  <cp:revision>10</cp:revision>
  <dcterms:created xsi:type="dcterms:W3CDTF">2020-10-27T14:58:17Z</dcterms:created>
  <dcterms:modified xsi:type="dcterms:W3CDTF">2020-10-27T19:21:10Z</dcterms:modified>
</cp:coreProperties>
</file>