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59" r:id="rId5"/>
    <p:sldId id="268" r:id="rId6"/>
    <p:sldId id="310" r:id="rId7"/>
    <p:sldId id="295" r:id="rId8"/>
    <p:sldId id="264" r:id="rId9"/>
    <p:sldId id="297" r:id="rId10"/>
    <p:sldId id="296" r:id="rId11"/>
    <p:sldId id="308" r:id="rId12"/>
    <p:sldId id="272" r:id="rId13"/>
    <p:sldId id="300" r:id="rId14"/>
    <p:sldId id="270" r:id="rId15"/>
    <p:sldId id="273" r:id="rId16"/>
    <p:sldId id="289" r:id="rId17"/>
    <p:sldId id="269" r:id="rId18"/>
    <p:sldId id="299" r:id="rId19"/>
    <p:sldId id="280" r:id="rId20"/>
    <p:sldId id="274" r:id="rId21"/>
    <p:sldId id="283" r:id="rId22"/>
    <p:sldId id="275" r:id="rId23"/>
    <p:sldId id="276" r:id="rId24"/>
    <p:sldId id="277" r:id="rId25"/>
    <p:sldId id="279" r:id="rId26"/>
    <p:sldId id="281" r:id="rId27"/>
    <p:sldId id="282" r:id="rId28"/>
    <p:sldId id="285" r:id="rId29"/>
    <p:sldId id="284" r:id="rId30"/>
    <p:sldId id="286" r:id="rId31"/>
    <p:sldId id="287" r:id="rId32"/>
    <p:sldId id="303" r:id="rId33"/>
    <p:sldId id="302" r:id="rId34"/>
    <p:sldId id="260" r:id="rId35"/>
    <p:sldId id="261" r:id="rId36"/>
    <p:sldId id="304" r:id="rId37"/>
    <p:sldId id="311" r:id="rId38"/>
    <p:sldId id="307" r:id="rId39"/>
    <p:sldId id="267" r:id="rId40"/>
    <p:sldId id="305" r:id="rId41"/>
    <p:sldId id="306" r:id="rId42"/>
    <p:sldId id="2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9" d="100"/>
          <a:sy n="89" d="100"/>
        </p:scale>
        <p:origin x="374"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868E21-8EFC-460D-BE90-BB9E8E9D7822}"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352356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68E21-8EFC-460D-BE90-BB9E8E9D7822}"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103187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68E21-8EFC-460D-BE90-BB9E8E9D7822}"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102891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68E21-8EFC-460D-BE90-BB9E8E9D7822}"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408716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868E21-8EFC-460D-BE90-BB9E8E9D7822}"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183455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868E21-8EFC-460D-BE90-BB9E8E9D7822}"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61341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868E21-8EFC-460D-BE90-BB9E8E9D7822}" type="datetimeFigureOut">
              <a:rPr lang="en-US" smtClean="0"/>
              <a:t>4/29/2014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34838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68E21-8EFC-460D-BE90-BB9E8E9D7822}" type="datetimeFigureOut">
              <a:rPr lang="en-US" smtClean="0"/>
              <a:t>4/29/2014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264905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68E21-8EFC-460D-BE90-BB9E8E9D7822}" type="datetimeFigureOut">
              <a:rPr lang="en-US" smtClean="0"/>
              <a:t>4/29/2014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112522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868E21-8EFC-460D-BE90-BB9E8E9D7822}"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86745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868E21-8EFC-460D-BE90-BB9E8E9D7822}"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002FA-8C7F-4042-BD17-178AF9A4B587}" type="slidenum">
              <a:rPr lang="en-US" smtClean="0"/>
              <a:t>‹#›</a:t>
            </a:fld>
            <a:endParaRPr lang="en-US"/>
          </a:p>
        </p:txBody>
      </p:sp>
    </p:spTree>
    <p:extLst>
      <p:ext uri="{BB962C8B-B14F-4D97-AF65-F5344CB8AC3E}">
        <p14:creationId xmlns:p14="http://schemas.microsoft.com/office/powerpoint/2010/main" val="181686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68E21-8EFC-460D-BE90-BB9E8E9D7822}" type="datetimeFigureOut">
              <a:rPr lang="en-US" smtClean="0"/>
              <a:t>4/29/2014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002FA-8C7F-4042-BD17-178AF9A4B587}" type="slidenum">
              <a:rPr lang="en-US" smtClean="0"/>
              <a:t>‹#›</a:t>
            </a:fld>
            <a:endParaRPr lang="en-US"/>
          </a:p>
        </p:txBody>
      </p:sp>
    </p:spTree>
    <p:extLst>
      <p:ext uri="{BB962C8B-B14F-4D97-AF65-F5344CB8AC3E}">
        <p14:creationId xmlns:p14="http://schemas.microsoft.com/office/powerpoint/2010/main" val="2866236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hyperlink" Target="http://eprint.iacr.org/2014/13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print.iacr.org/2013/158" TargetMode="External"/><Relationship Id="rId2" Type="http://schemas.openxmlformats.org/officeDocument/2006/relationships/hyperlink" Target="http://www.ecc-brainpool.org/download/Domain-parameters.pdfl" TargetMode="External"/><Relationship Id="rId1" Type="http://schemas.openxmlformats.org/officeDocument/2006/relationships/slideLayout" Target="../slideLayouts/slideLayout2.xml"/><Relationship Id="rId6" Type="http://schemas.openxmlformats.org/officeDocument/2006/relationships/hyperlink" Target="http://safecurves.cr.yp.to/" TargetMode="External"/><Relationship Id="rId5" Type="http://schemas.openxmlformats.org/officeDocument/2006/relationships/hyperlink" Target="http://eprint.iacr.org/2012/309" TargetMode="External"/><Relationship Id="rId4" Type="http://schemas.openxmlformats.org/officeDocument/2006/relationships/hyperlink" Target="http://eprint.iacr.org/2013/81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3866"/>
            <a:ext cx="9144000" cy="2387600"/>
          </a:xfrm>
        </p:spPr>
        <p:txBody>
          <a:bodyPr/>
          <a:lstStyle/>
          <a:p>
            <a:r>
              <a:rPr lang="en-US" dirty="0"/>
              <a:t>Selecting Elliptic Curves for Cryptography</a:t>
            </a:r>
          </a:p>
        </p:txBody>
      </p:sp>
      <p:sp>
        <p:nvSpPr>
          <p:cNvPr id="5" name="Subtitle 2"/>
          <p:cNvSpPr txBox="1">
            <a:spLocks/>
          </p:cNvSpPr>
          <p:nvPr/>
        </p:nvSpPr>
        <p:spPr>
          <a:xfrm>
            <a:off x="3405947" y="4139444"/>
            <a:ext cx="5571073" cy="18001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dirty="0" smtClean="0"/>
              <a:t>Joppe Bos		NXP Semiconductors</a:t>
            </a:r>
          </a:p>
          <a:p>
            <a:pPr algn="l">
              <a:spcBef>
                <a:spcPts val="0"/>
              </a:spcBef>
            </a:pPr>
            <a:r>
              <a:rPr lang="en-US" dirty="0" smtClean="0"/>
              <a:t>Craig Costello		Microsoft Research</a:t>
            </a:r>
            <a:br>
              <a:rPr lang="en-US" dirty="0" smtClean="0"/>
            </a:br>
            <a:r>
              <a:rPr lang="en-US" b="1" dirty="0" smtClean="0"/>
              <a:t>Patrick </a:t>
            </a:r>
            <a:r>
              <a:rPr lang="en-US" b="1" dirty="0"/>
              <a:t>Longa</a:t>
            </a:r>
            <a:r>
              <a:rPr lang="en-US" dirty="0"/>
              <a:t>	</a:t>
            </a:r>
            <a:r>
              <a:rPr lang="en-US" dirty="0" smtClean="0"/>
              <a:t>	Microsoft Research </a:t>
            </a:r>
          </a:p>
          <a:p>
            <a:pPr algn="l">
              <a:spcBef>
                <a:spcPts val="0"/>
              </a:spcBef>
            </a:pPr>
            <a:r>
              <a:rPr lang="en-US" dirty="0"/>
              <a:t>Michael Naehrig	Microsoft </a:t>
            </a:r>
            <a:r>
              <a:rPr lang="en-US" dirty="0" smtClean="0"/>
              <a:t>Research</a:t>
            </a:r>
          </a:p>
        </p:txBody>
      </p:sp>
      <p:sp>
        <p:nvSpPr>
          <p:cNvPr id="4" name="Subtitle 2"/>
          <p:cNvSpPr txBox="1">
            <a:spLocks/>
          </p:cNvSpPr>
          <p:nvPr/>
        </p:nvSpPr>
        <p:spPr>
          <a:xfrm>
            <a:off x="2369491" y="2987829"/>
            <a:ext cx="7776373" cy="4312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dirty="0" smtClean="0"/>
              <a:t>A presentation for the Crypto Forum Research Group (CFRG) </a:t>
            </a:r>
          </a:p>
        </p:txBody>
      </p:sp>
    </p:spTree>
    <p:extLst>
      <p:ext uri="{BB962C8B-B14F-4D97-AF65-F5344CB8AC3E}">
        <p14:creationId xmlns:p14="http://schemas.microsoft.com/office/powerpoint/2010/main" val="3484451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205673" y="1522699"/>
            <a:ext cx="9957955" cy="4257899"/>
            <a:chOff x="2691033" y="724256"/>
            <a:chExt cx="1182863" cy="1231127"/>
          </a:xfrm>
        </p:grpSpPr>
        <p:sp>
          <p:nvSpPr>
            <p:cNvPr id="27" name="Rounded Rectangle 26"/>
            <p:cNvSpPr/>
            <p:nvPr/>
          </p:nvSpPr>
          <p:spPr>
            <a:xfrm>
              <a:off x="2691033" y="724256"/>
              <a:ext cx="1182863" cy="123112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Rounded Rectangle 5"/>
            <p:cNvSpPr/>
            <p:nvPr/>
          </p:nvSpPr>
          <p:spPr>
            <a:xfrm>
              <a:off x="2725678" y="758901"/>
              <a:ext cx="1113573" cy="11618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endParaRPr lang="en-US" sz="3000" kern="1200"/>
            </a:p>
          </p:txBody>
        </p:sp>
      </p:grpSp>
      <p:sp>
        <p:nvSpPr>
          <p:cNvPr id="30" name="Rectangle 29"/>
          <p:cNvSpPr/>
          <p:nvPr/>
        </p:nvSpPr>
        <p:spPr>
          <a:xfrm>
            <a:off x="1350851" y="3478007"/>
            <a:ext cx="3129457" cy="133966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2" name="TextBox 11"/>
          <p:cNvSpPr txBox="1"/>
          <p:nvPr/>
        </p:nvSpPr>
        <p:spPr>
          <a:xfrm>
            <a:off x="322118" y="135082"/>
            <a:ext cx="11575473"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600" dirty="0" smtClean="0"/>
              <a:t>Overview of our constructions</a:t>
            </a:r>
            <a:endParaRPr lang="en-US" sz="3600" dirty="0"/>
          </a:p>
        </p:txBody>
      </p:sp>
      <p:sp>
        <p:nvSpPr>
          <p:cNvPr id="2" name="Rectangle 1"/>
          <p:cNvSpPr/>
          <p:nvPr/>
        </p:nvSpPr>
        <p:spPr>
          <a:xfrm>
            <a:off x="1350851" y="3549921"/>
            <a:ext cx="3129457" cy="1200329"/>
          </a:xfrm>
          <a:prstGeom prst="rect">
            <a:avLst/>
          </a:prstGeom>
        </p:spPr>
        <p:txBody>
          <a:bodyPr wrap="square">
            <a:spAutoFit/>
          </a:bodyPr>
          <a:lstStyle/>
          <a:p>
            <a:pPr algn="ctr"/>
            <a:r>
              <a:rPr lang="en-US" sz="1600" b="1" dirty="0" err="1" smtClean="0"/>
              <a:t>Weierstrass</a:t>
            </a:r>
            <a:r>
              <a:rPr lang="en-US" sz="1600" b="1" dirty="0" smtClean="0"/>
              <a:t> curves</a:t>
            </a:r>
          </a:p>
          <a:p>
            <a:r>
              <a:rPr lang="en-US" sz="1400" b="1" dirty="0" smtClean="0"/>
              <a:t>Dedicated doubling:                       </a:t>
            </a:r>
            <a:r>
              <a:rPr lang="en-US" sz="1400" dirty="0" smtClean="0"/>
              <a:t>4M+4S</a:t>
            </a:r>
            <a:r>
              <a:rPr lang="en-US" sz="1400" b="1" dirty="0" smtClean="0"/>
              <a:t> Dedicated addition:     </a:t>
            </a:r>
            <a:r>
              <a:rPr lang="en-US" sz="1400" dirty="0" smtClean="0"/>
              <a:t>11M+3S / 8M+3S</a:t>
            </a:r>
          </a:p>
          <a:p>
            <a:r>
              <a:rPr lang="en-US" sz="1400" b="1" dirty="0" smtClean="0"/>
              <a:t>Dedicated doubling-addition:    </a:t>
            </a:r>
            <a:r>
              <a:rPr lang="en-US" sz="1400" dirty="0" smtClean="0"/>
              <a:t>16M+5S</a:t>
            </a:r>
          </a:p>
          <a:p>
            <a:r>
              <a:rPr lang="en-US" sz="1400" b="1" dirty="0" smtClean="0"/>
              <a:t>Complete addition (*):</a:t>
            </a:r>
            <a:r>
              <a:rPr lang="en-US" sz="1400" dirty="0" smtClean="0"/>
              <a:t>11M+3S / 8M+3S</a:t>
            </a:r>
          </a:p>
        </p:txBody>
      </p:sp>
      <p:sp>
        <p:nvSpPr>
          <p:cNvPr id="4" name="Rectangle 3"/>
          <p:cNvSpPr/>
          <p:nvPr/>
        </p:nvSpPr>
        <p:spPr>
          <a:xfrm>
            <a:off x="3621898" y="1563482"/>
            <a:ext cx="5023619" cy="369332"/>
          </a:xfrm>
          <a:prstGeom prst="rect">
            <a:avLst/>
          </a:prstGeom>
        </p:spPr>
        <p:txBody>
          <a:bodyPr wrap="none">
            <a:spAutoFit/>
          </a:bodyPr>
          <a:lstStyle/>
          <a:p>
            <a:r>
              <a:rPr lang="en-US" dirty="0"/>
              <a:t>Constant-time, exception-free </a:t>
            </a:r>
            <a:r>
              <a:rPr lang="en-US" dirty="0" smtClean="0"/>
              <a:t>scalar multiplications</a:t>
            </a:r>
            <a:endParaRPr lang="en-US" dirty="0"/>
          </a:p>
        </p:txBody>
      </p:sp>
      <p:sp>
        <p:nvSpPr>
          <p:cNvPr id="46" name="Rectangle 45"/>
          <p:cNvSpPr/>
          <p:nvPr/>
        </p:nvSpPr>
        <p:spPr>
          <a:xfrm>
            <a:off x="4617926" y="3481576"/>
            <a:ext cx="3129457" cy="13537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7" name="Rectangle 46"/>
          <p:cNvSpPr/>
          <p:nvPr/>
        </p:nvSpPr>
        <p:spPr>
          <a:xfrm>
            <a:off x="4617926" y="3553490"/>
            <a:ext cx="3129457" cy="984885"/>
          </a:xfrm>
          <a:prstGeom prst="rect">
            <a:avLst/>
          </a:prstGeom>
        </p:spPr>
        <p:txBody>
          <a:bodyPr wrap="square">
            <a:spAutoFit/>
          </a:bodyPr>
          <a:lstStyle/>
          <a:p>
            <a:pPr algn="ctr"/>
            <a:r>
              <a:rPr lang="en-US" sz="1600" b="1" dirty="0" smtClean="0"/>
              <a:t>Twisted Edwards curves</a:t>
            </a:r>
          </a:p>
          <a:p>
            <a:r>
              <a:rPr lang="en-US" sz="1400" b="1" dirty="0" smtClean="0"/>
              <a:t>Dedicated point doubling:            </a:t>
            </a:r>
            <a:r>
              <a:rPr lang="en-US" sz="1400" dirty="0" smtClean="0"/>
              <a:t>4M+3S</a:t>
            </a:r>
            <a:r>
              <a:rPr lang="en-US" sz="1400" b="1" dirty="0" smtClean="0"/>
              <a:t> Dedicated point addition:         </a:t>
            </a:r>
            <a:r>
              <a:rPr lang="en-US" sz="1400" dirty="0" smtClean="0"/>
              <a:t>8M / 7M</a:t>
            </a:r>
          </a:p>
          <a:p>
            <a:r>
              <a:rPr lang="en-US" sz="1400" b="1" dirty="0" smtClean="0"/>
              <a:t>Complete addition (**):            </a:t>
            </a:r>
            <a:r>
              <a:rPr lang="en-US" sz="1400" dirty="0" smtClean="0"/>
              <a:t>8M / 7M</a:t>
            </a:r>
          </a:p>
        </p:txBody>
      </p:sp>
      <p:sp>
        <p:nvSpPr>
          <p:cNvPr id="48" name="Rectangle 47"/>
          <p:cNvSpPr/>
          <p:nvPr/>
        </p:nvSpPr>
        <p:spPr>
          <a:xfrm>
            <a:off x="7885001" y="3478008"/>
            <a:ext cx="3129457" cy="13381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9" name="Rectangle 48"/>
          <p:cNvSpPr/>
          <p:nvPr/>
        </p:nvSpPr>
        <p:spPr>
          <a:xfrm>
            <a:off x="7885001" y="3549921"/>
            <a:ext cx="3129457" cy="769441"/>
          </a:xfrm>
          <a:prstGeom prst="rect">
            <a:avLst/>
          </a:prstGeom>
        </p:spPr>
        <p:txBody>
          <a:bodyPr wrap="square">
            <a:spAutoFit/>
          </a:bodyPr>
          <a:lstStyle/>
          <a:p>
            <a:pPr algn="ctr"/>
            <a:r>
              <a:rPr lang="en-US" sz="1600" b="1" dirty="0" smtClean="0"/>
              <a:t>Montgomery curves</a:t>
            </a:r>
          </a:p>
          <a:p>
            <a:r>
              <a:rPr lang="en-US" sz="1400" b="1" dirty="0" smtClean="0"/>
              <a:t>Dedicated point doubling:          </a:t>
            </a:r>
            <a:r>
              <a:rPr lang="en-US" sz="1400" dirty="0" smtClean="0"/>
              <a:t>3M+2S</a:t>
            </a:r>
            <a:r>
              <a:rPr lang="en-US" sz="1400" b="1" dirty="0" smtClean="0"/>
              <a:t> Diff. doubling-addition:       </a:t>
            </a:r>
            <a:r>
              <a:rPr lang="en-US" sz="1400" dirty="0" smtClean="0"/>
              <a:t>5M+4S+1m</a:t>
            </a:r>
          </a:p>
        </p:txBody>
      </p:sp>
      <p:sp>
        <p:nvSpPr>
          <p:cNvPr id="8" name="TextBox 7"/>
          <p:cNvSpPr txBox="1"/>
          <p:nvPr/>
        </p:nvSpPr>
        <p:spPr>
          <a:xfrm>
            <a:off x="147191" y="6119520"/>
            <a:ext cx="5768581" cy="738664"/>
          </a:xfrm>
          <a:prstGeom prst="rect">
            <a:avLst/>
          </a:prstGeom>
          <a:noFill/>
        </p:spPr>
        <p:txBody>
          <a:bodyPr wrap="square" rtlCol="0">
            <a:spAutoFit/>
          </a:bodyPr>
          <a:lstStyle/>
          <a:p>
            <a:r>
              <a:rPr lang="en-US" sz="1400" dirty="0" smtClean="0"/>
              <a:t>(*) Plus other smaller costs: a table lookup and some extra additions</a:t>
            </a:r>
          </a:p>
          <a:p>
            <a:r>
              <a:rPr lang="en-US" sz="1400" dirty="0" smtClean="0"/>
              <a:t>(**) Exploiting </a:t>
            </a:r>
            <a:r>
              <a:rPr lang="en-US" sz="1400" dirty="0" err="1" smtClean="0"/>
              <a:t>precomputed</a:t>
            </a:r>
            <a:r>
              <a:rPr lang="en-US" sz="1400" dirty="0" smtClean="0"/>
              <a:t> values</a:t>
            </a:r>
          </a:p>
          <a:p>
            <a:r>
              <a:rPr lang="en-US" sz="1400" dirty="0" smtClean="0"/>
              <a:t>M: field multiplication, S: field squaring, m: multiplication by a small constant </a:t>
            </a:r>
            <a:endParaRPr lang="en-US" sz="1400" dirty="0"/>
          </a:p>
        </p:txBody>
      </p:sp>
      <p:sp>
        <p:nvSpPr>
          <p:cNvPr id="50" name="Rectangle 49"/>
          <p:cNvSpPr/>
          <p:nvPr/>
        </p:nvSpPr>
        <p:spPr>
          <a:xfrm>
            <a:off x="3086231" y="2102155"/>
            <a:ext cx="3220488" cy="10747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1" name="Rectangle 50"/>
          <p:cNvSpPr/>
          <p:nvPr/>
        </p:nvSpPr>
        <p:spPr>
          <a:xfrm>
            <a:off x="3152275" y="2207289"/>
            <a:ext cx="3154444" cy="738664"/>
          </a:xfrm>
          <a:prstGeom prst="rect">
            <a:avLst/>
          </a:prstGeom>
        </p:spPr>
        <p:txBody>
          <a:bodyPr wrap="square">
            <a:spAutoFit/>
          </a:bodyPr>
          <a:lstStyle/>
          <a:p>
            <a:r>
              <a:rPr lang="en-US" sz="1400" b="1" dirty="0" smtClean="0"/>
              <a:t>Variable-base:  </a:t>
            </a:r>
            <a:r>
              <a:rPr lang="en-US" sz="1400" dirty="0" smtClean="0"/>
              <a:t>fixed-window method</a:t>
            </a:r>
          </a:p>
          <a:p>
            <a:r>
              <a:rPr lang="en-US" sz="1400" b="1" dirty="0" smtClean="0"/>
              <a:t>Fixed-base:  </a:t>
            </a:r>
            <a:r>
              <a:rPr lang="en-US" sz="1400" dirty="0" smtClean="0"/>
              <a:t>modified LSB-set comb</a:t>
            </a:r>
          </a:p>
          <a:p>
            <a:r>
              <a:rPr lang="en-US" sz="1400" b="1" dirty="0" smtClean="0"/>
              <a:t>Double-scalar:  </a:t>
            </a:r>
            <a:r>
              <a:rPr lang="en-US" sz="1400" dirty="0" err="1" smtClean="0"/>
              <a:t>wNAF</a:t>
            </a:r>
            <a:r>
              <a:rPr lang="en-US" sz="1400" dirty="0" smtClean="0"/>
              <a:t> with interleaving</a:t>
            </a:r>
          </a:p>
        </p:txBody>
      </p:sp>
      <p:sp>
        <p:nvSpPr>
          <p:cNvPr id="54" name="Rectangle 53"/>
          <p:cNvSpPr/>
          <p:nvPr/>
        </p:nvSpPr>
        <p:spPr>
          <a:xfrm>
            <a:off x="7883225" y="2078248"/>
            <a:ext cx="3129457" cy="10747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5" name="Rectangle 54"/>
          <p:cNvSpPr/>
          <p:nvPr/>
        </p:nvSpPr>
        <p:spPr>
          <a:xfrm>
            <a:off x="8034171" y="2447566"/>
            <a:ext cx="3129457" cy="307777"/>
          </a:xfrm>
          <a:prstGeom prst="rect">
            <a:avLst/>
          </a:prstGeom>
        </p:spPr>
        <p:txBody>
          <a:bodyPr wrap="square">
            <a:spAutoFit/>
          </a:bodyPr>
          <a:lstStyle/>
          <a:p>
            <a:r>
              <a:rPr lang="en-US" sz="1400" b="1" dirty="0" smtClean="0"/>
              <a:t>Variable-base:  </a:t>
            </a:r>
            <a:r>
              <a:rPr lang="en-US" sz="1400" dirty="0" smtClean="0"/>
              <a:t>Montgomery ladder</a:t>
            </a:r>
          </a:p>
        </p:txBody>
      </p:sp>
      <p:cxnSp>
        <p:nvCxnSpPr>
          <p:cNvPr id="32" name="Straight Arrow Connector 31"/>
          <p:cNvCxnSpPr/>
          <p:nvPr/>
        </p:nvCxnSpPr>
        <p:spPr>
          <a:xfrm flipH="1" flipV="1">
            <a:off x="5500280" y="3180472"/>
            <a:ext cx="2" cy="302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743551" y="3180472"/>
            <a:ext cx="690" cy="2856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9406469" y="3166094"/>
            <a:ext cx="1" cy="3072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rot="20951741">
            <a:off x="2021999" y="1849233"/>
            <a:ext cx="1560042" cy="584775"/>
          </a:xfrm>
          <a:prstGeom prst="rect">
            <a:avLst/>
          </a:prstGeom>
          <a:noFill/>
        </p:spPr>
        <p:txBody>
          <a:bodyPr wrap="none" lIns="91440" tIns="45720" rIns="91440" bIns="45720">
            <a:spAutoFit/>
          </a:bodyPr>
          <a:lstStyle/>
          <a:p>
            <a:pPr algn="ctr"/>
            <a:r>
              <a:rPr lang="en-US" sz="1600" dirty="0">
                <a:ln w="0"/>
                <a:solidFill>
                  <a:srgbClr val="C00000"/>
                </a:solidFill>
                <a:effectLst>
                  <a:outerShdw blurRad="38100" dist="19050" dir="2700000" algn="tl" rotWithShape="0">
                    <a:schemeClr val="dk1">
                      <a:alpha val="40000"/>
                    </a:schemeClr>
                  </a:outerShdw>
                </a:effectLst>
              </a:rPr>
              <a:t>s</a:t>
            </a:r>
            <a:r>
              <a:rPr lang="en-US" sz="1600" b="0" cap="none" spc="0" dirty="0" smtClean="0">
                <a:ln w="0"/>
                <a:solidFill>
                  <a:srgbClr val="C00000"/>
                </a:solidFill>
                <a:effectLst>
                  <a:outerShdw blurRad="38100" dist="19050" dir="2700000" algn="tl" rotWithShape="0">
                    <a:schemeClr val="dk1">
                      <a:alpha val="40000"/>
                    </a:schemeClr>
                  </a:outerShdw>
                </a:effectLst>
              </a:rPr>
              <a:t>hared or </a:t>
            </a:r>
          </a:p>
          <a:p>
            <a:pPr algn="ctr"/>
            <a:r>
              <a:rPr lang="en-US" sz="1600" b="0" cap="none" spc="0" dirty="0" smtClean="0">
                <a:ln w="0"/>
                <a:solidFill>
                  <a:srgbClr val="C00000"/>
                </a:solidFill>
                <a:effectLst>
                  <a:outerShdw blurRad="38100" dist="19050" dir="2700000" algn="tl" rotWithShape="0">
                    <a:schemeClr val="dk1">
                      <a:alpha val="40000"/>
                    </a:schemeClr>
                  </a:outerShdw>
                </a:effectLst>
              </a:rPr>
              <a:t>similar functions</a:t>
            </a:r>
            <a:endParaRPr lang="en-US" sz="1600" b="0" cap="none" spc="0" dirty="0">
              <a:ln w="0"/>
              <a:solidFill>
                <a:srgbClr val="C00000"/>
              </a:solidFill>
              <a:effectLst>
                <a:outerShdw blurRad="38100" dist="19050" dir="2700000" algn="tl" rotWithShape="0">
                  <a:schemeClr val="dk1">
                    <a:alpha val="40000"/>
                  </a:schemeClr>
                </a:outerShdw>
              </a:effectLst>
            </a:endParaRPr>
          </a:p>
        </p:txBody>
      </p:sp>
      <p:sp>
        <p:nvSpPr>
          <p:cNvPr id="35" name="Rectangle 34"/>
          <p:cNvSpPr/>
          <p:nvPr/>
        </p:nvSpPr>
        <p:spPr>
          <a:xfrm>
            <a:off x="2960530" y="5124201"/>
            <a:ext cx="6114553" cy="3871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field arithmetic implementation</a:t>
            </a:r>
            <a:endParaRPr lang="en-US" dirty="0"/>
          </a:p>
        </p:txBody>
      </p:sp>
      <p:sp>
        <p:nvSpPr>
          <p:cNvPr id="40" name="Rectangle 39"/>
          <p:cNvSpPr/>
          <p:nvPr/>
        </p:nvSpPr>
        <p:spPr>
          <a:xfrm rot="20951741">
            <a:off x="2146409" y="5045007"/>
            <a:ext cx="1151790" cy="338554"/>
          </a:xfrm>
          <a:prstGeom prst="rect">
            <a:avLst/>
          </a:prstGeom>
          <a:noFill/>
        </p:spPr>
        <p:txBody>
          <a:bodyPr wrap="none" lIns="91440" tIns="45720" rIns="91440" bIns="45720">
            <a:spAutoFit/>
          </a:bodyPr>
          <a:lstStyle/>
          <a:p>
            <a:pPr algn="ctr"/>
            <a:r>
              <a:rPr lang="en-US" sz="1600" dirty="0">
                <a:ln w="0"/>
                <a:solidFill>
                  <a:srgbClr val="C00000"/>
                </a:solidFill>
                <a:effectLst>
                  <a:outerShdw blurRad="38100" dist="19050" dir="2700000" algn="tl" rotWithShape="0">
                    <a:schemeClr val="dk1">
                      <a:alpha val="40000"/>
                    </a:schemeClr>
                  </a:outerShdw>
                </a:effectLst>
              </a:rPr>
              <a:t>f</a:t>
            </a:r>
            <a:r>
              <a:rPr lang="en-US" sz="1600" b="0" cap="none" spc="0" dirty="0" smtClean="0">
                <a:ln w="0"/>
                <a:solidFill>
                  <a:srgbClr val="C00000"/>
                </a:solidFill>
                <a:effectLst>
                  <a:outerShdw blurRad="38100" dist="19050" dir="2700000" algn="tl" rotWithShape="0">
                    <a:schemeClr val="dk1">
                      <a:alpha val="40000"/>
                    </a:schemeClr>
                  </a:outerShdw>
                </a:effectLst>
              </a:rPr>
              <a:t>ully shared</a:t>
            </a:r>
            <a:endParaRPr lang="en-US" sz="1600" b="0" cap="none" spc="0" dirty="0">
              <a:ln w="0"/>
              <a:solidFill>
                <a:srgbClr val="C00000"/>
              </a:solidFill>
              <a:effectLst>
                <a:outerShdw blurRad="38100" dist="19050" dir="2700000" algn="tl" rotWithShape="0">
                  <a:schemeClr val="dk1">
                    <a:alpha val="40000"/>
                  </a:schemeClr>
                </a:outerShdw>
              </a:effectLst>
            </a:endParaRPr>
          </a:p>
        </p:txBody>
      </p:sp>
      <p:sp>
        <p:nvSpPr>
          <p:cNvPr id="41" name="Rectangle 40"/>
          <p:cNvSpPr/>
          <p:nvPr/>
        </p:nvSpPr>
        <p:spPr>
          <a:xfrm rot="20951741">
            <a:off x="804339" y="3302798"/>
            <a:ext cx="1174204" cy="338554"/>
          </a:xfrm>
          <a:prstGeom prst="rect">
            <a:avLst/>
          </a:prstGeom>
          <a:noFill/>
        </p:spPr>
        <p:txBody>
          <a:bodyPr wrap="square" lIns="91440" tIns="45720" rIns="91440" bIns="45720">
            <a:spAutoFit/>
          </a:bodyPr>
          <a:lstStyle/>
          <a:p>
            <a:pPr algn="ctr"/>
            <a:r>
              <a:rPr lang="en-US" sz="1600" dirty="0" smtClean="0">
                <a:ln w="0"/>
                <a:solidFill>
                  <a:srgbClr val="C00000"/>
                </a:solidFill>
                <a:effectLst>
                  <a:outerShdw blurRad="38100" dist="19050" dir="2700000" algn="tl" rotWithShape="0">
                    <a:schemeClr val="dk1">
                      <a:alpha val="40000"/>
                    </a:schemeClr>
                  </a:outerShdw>
                </a:effectLst>
              </a:rPr>
              <a:t>separated</a:t>
            </a:r>
            <a:endParaRPr lang="en-US" sz="1600" b="0" cap="none" spc="0" dirty="0">
              <a:ln w="0"/>
              <a:solidFill>
                <a:srgbClr val="C00000"/>
              </a:solidFill>
              <a:effectLst>
                <a:outerShdw blurRad="38100" dist="19050" dir="2700000" algn="tl" rotWithShape="0">
                  <a:schemeClr val="dk1">
                    <a:alpha val="40000"/>
                  </a:schemeClr>
                </a:outerShdw>
              </a:effectLst>
            </a:endParaRPr>
          </a:p>
        </p:txBody>
      </p:sp>
      <p:cxnSp>
        <p:nvCxnSpPr>
          <p:cNvPr id="42" name="Straight Arrow Connector 41"/>
          <p:cNvCxnSpPr/>
          <p:nvPr/>
        </p:nvCxnSpPr>
        <p:spPr>
          <a:xfrm flipV="1">
            <a:off x="3329389" y="4828101"/>
            <a:ext cx="690" cy="2856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40321" y="4835336"/>
            <a:ext cx="690" cy="2856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8726669" y="4828101"/>
            <a:ext cx="690" cy="2856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6591" y="3319716"/>
            <a:ext cx="111795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56591" y="4982857"/>
            <a:ext cx="111795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823590" y="6495072"/>
            <a:ext cx="368410" cy="369332"/>
          </a:xfrm>
          <a:prstGeom prst="rect">
            <a:avLst/>
          </a:prstGeom>
          <a:noFill/>
        </p:spPr>
        <p:txBody>
          <a:bodyPr wrap="square" rtlCol="0">
            <a:spAutoFit/>
          </a:bodyPr>
          <a:lstStyle/>
          <a:p>
            <a:r>
              <a:rPr lang="en-US" dirty="0"/>
              <a:t> </a:t>
            </a:r>
            <a:r>
              <a:rPr lang="en-US" dirty="0" smtClean="0"/>
              <a:t>8</a:t>
            </a:r>
            <a:endParaRPr lang="en-US" dirty="0"/>
          </a:p>
        </p:txBody>
      </p:sp>
      <p:sp>
        <p:nvSpPr>
          <p:cNvPr id="3" name="TextBox 2"/>
          <p:cNvSpPr txBox="1"/>
          <p:nvPr/>
        </p:nvSpPr>
        <p:spPr>
          <a:xfrm>
            <a:off x="191441" y="2271460"/>
            <a:ext cx="824645" cy="461665"/>
          </a:xfrm>
          <a:prstGeom prst="rect">
            <a:avLst/>
          </a:prstGeom>
          <a:noFill/>
        </p:spPr>
        <p:txBody>
          <a:bodyPr wrap="square" rtlCol="0">
            <a:spAutoFit/>
          </a:bodyPr>
          <a:lstStyle/>
          <a:p>
            <a:pPr algn="ctr"/>
            <a:r>
              <a:rPr lang="en-US" sz="1200" dirty="0" smtClean="0"/>
              <a:t>scalar arithmetic</a:t>
            </a:r>
            <a:endParaRPr lang="en-US" sz="1200" dirty="0"/>
          </a:p>
        </p:txBody>
      </p:sp>
      <p:sp>
        <p:nvSpPr>
          <p:cNvPr id="53" name="TextBox 52"/>
          <p:cNvSpPr txBox="1"/>
          <p:nvPr/>
        </p:nvSpPr>
        <p:spPr>
          <a:xfrm>
            <a:off x="154865" y="3877102"/>
            <a:ext cx="824645" cy="461665"/>
          </a:xfrm>
          <a:prstGeom prst="rect">
            <a:avLst/>
          </a:prstGeom>
          <a:noFill/>
        </p:spPr>
        <p:txBody>
          <a:bodyPr wrap="square" rtlCol="0">
            <a:spAutoFit/>
          </a:bodyPr>
          <a:lstStyle/>
          <a:p>
            <a:pPr algn="ctr"/>
            <a:r>
              <a:rPr lang="en-US" sz="1200" dirty="0" smtClean="0"/>
              <a:t>point arithmetic</a:t>
            </a:r>
            <a:endParaRPr lang="en-US" sz="1200" dirty="0"/>
          </a:p>
        </p:txBody>
      </p:sp>
      <p:sp>
        <p:nvSpPr>
          <p:cNvPr id="56" name="TextBox 55"/>
          <p:cNvSpPr txBox="1"/>
          <p:nvPr/>
        </p:nvSpPr>
        <p:spPr>
          <a:xfrm>
            <a:off x="154865" y="5132043"/>
            <a:ext cx="824645" cy="461665"/>
          </a:xfrm>
          <a:prstGeom prst="rect">
            <a:avLst/>
          </a:prstGeom>
          <a:noFill/>
        </p:spPr>
        <p:txBody>
          <a:bodyPr wrap="square" rtlCol="0">
            <a:spAutoFit/>
          </a:bodyPr>
          <a:lstStyle/>
          <a:p>
            <a:pPr algn="ctr"/>
            <a:r>
              <a:rPr lang="en-US" sz="1200" dirty="0" smtClean="0"/>
              <a:t>field arithmetic</a:t>
            </a:r>
            <a:endParaRPr lang="en-US" sz="1200" dirty="0"/>
          </a:p>
        </p:txBody>
      </p:sp>
    </p:spTree>
    <p:extLst>
      <p:ext uri="{BB962C8B-B14F-4D97-AF65-F5344CB8AC3E}">
        <p14:creationId xmlns:p14="http://schemas.microsoft.com/office/powerpoint/2010/main" val="4152707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normAutofit/>
          </a:bodyPr>
          <a:lstStyle/>
          <a:p>
            <a:r>
              <a:rPr lang="en-US" sz="3600" dirty="0" smtClean="0"/>
              <a:t>Implementation Security</a:t>
            </a:r>
            <a:endParaRPr lang="en-US" sz="3600" dirty="0"/>
          </a:p>
        </p:txBody>
      </p:sp>
      <p:sp>
        <p:nvSpPr>
          <p:cNvPr id="3" name="Content Placeholder 2"/>
          <p:cNvSpPr>
            <a:spLocks noGrp="1"/>
          </p:cNvSpPr>
          <p:nvPr>
            <p:ph idx="1"/>
          </p:nvPr>
        </p:nvSpPr>
        <p:spPr>
          <a:xfrm>
            <a:off x="683812" y="1439186"/>
            <a:ext cx="10845579" cy="5271715"/>
          </a:xfrm>
        </p:spPr>
        <p:txBody>
          <a:bodyPr>
            <a:normAutofit/>
          </a:bodyPr>
          <a:lstStyle/>
          <a:p>
            <a:pPr marL="0" indent="0">
              <a:buNone/>
            </a:pPr>
            <a:r>
              <a:rPr lang="en-US" sz="2000" b="1" dirty="0" smtClean="0"/>
              <a:t>For compact/simple implementations:</a:t>
            </a:r>
          </a:p>
          <a:p>
            <a:pPr marL="0" indent="0">
              <a:buNone/>
            </a:pPr>
            <a:r>
              <a:rPr lang="en-US" sz="2000" dirty="0" err="1" smtClean="0"/>
              <a:t>Weierstrass</a:t>
            </a:r>
            <a:r>
              <a:rPr lang="en-US" sz="2000" dirty="0" smtClean="0"/>
              <a:t> curves: </a:t>
            </a:r>
          </a:p>
          <a:p>
            <a:pPr marL="0" indent="0">
              <a:buNone/>
            </a:pPr>
            <a:r>
              <a:rPr lang="en-US" sz="1400" dirty="0"/>
              <a:t> </a:t>
            </a:r>
            <a:r>
              <a:rPr lang="en-US" sz="1400" dirty="0" smtClean="0"/>
              <a:t>                                                                           </a:t>
            </a:r>
          </a:p>
          <a:p>
            <a:pPr marL="0" indent="0">
              <a:buNone/>
            </a:pPr>
            <a:r>
              <a:rPr lang="en-US" sz="2000" dirty="0"/>
              <a:t> </a:t>
            </a:r>
            <a:r>
              <a:rPr lang="en-US" sz="2000" dirty="0" smtClean="0"/>
              <a:t>                                                                                          or </a:t>
            </a:r>
          </a:p>
          <a:p>
            <a:pPr marL="0" indent="0">
              <a:buNone/>
            </a:pPr>
            <a:endParaRPr lang="en-US" sz="2000" dirty="0"/>
          </a:p>
          <a:p>
            <a:pPr marL="0" indent="0">
              <a:buNone/>
            </a:pPr>
            <a:r>
              <a:rPr lang="en-US" sz="2000" dirty="0" smtClean="0"/>
              <a:t>Twisted Edwards curves:</a:t>
            </a:r>
          </a:p>
          <a:p>
            <a:pPr marL="0" indent="0">
              <a:buNone/>
            </a:pPr>
            <a:endParaRPr lang="en-US" sz="2000" dirty="0"/>
          </a:p>
          <a:p>
            <a:pPr marL="0" indent="0">
              <a:buNone/>
            </a:pPr>
            <a:endParaRPr lang="en-US" sz="2000" dirty="0" smtClean="0"/>
          </a:p>
          <a:p>
            <a:endParaRPr lang="en-US" sz="2000" dirty="0" smtClean="0"/>
          </a:p>
          <a:p>
            <a:endParaRPr lang="en-US" sz="2000" dirty="0" smtClean="0"/>
          </a:p>
          <a:p>
            <a:r>
              <a:rPr lang="en-US" sz="2000" dirty="0" smtClean="0"/>
              <a:t>Relatively simple and compact implementations of the point arithmetic are also possible with </a:t>
            </a:r>
            <a:r>
              <a:rPr lang="en-US" sz="2000" dirty="0" err="1" smtClean="0"/>
              <a:t>Weierstrass</a:t>
            </a:r>
            <a:r>
              <a:rPr lang="en-US" sz="2000" dirty="0" smtClean="0"/>
              <a:t> curves.</a:t>
            </a:r>
            <a:endParaRPr lang="en-US" sz="2000" b="1" dirty="0" smtClean="0"/>
          </a:p>
        </p:txBody>
      </p:sp>
      <p:sp>
        <p:nvSpPr>
          <p:cNvPr id="4" name="Rectangle 3"/>
          <p:cNvSpPr/>
          <p:nvPr/>
        </p:nvSpPr>
        <p:spPr>
          <a:xfrm>
            <a:off x="1907034" y="2258423"/>
            <a:ext cx="3129457" cy="913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 name="Rectangle 4"/>
          <p:cNvSpPr/>
          <p:nvPr/>
        </p:nvSpPr>
        <p:spPr>
          <a:xfrm>
            <a:off x="1907034" y="2330336"/>
            <a:ext cx="3129457" cy="738664"/>
          </a:xfrm>
          <a:prstGeom prst="rect">
            <a:avLst/>
          </a:prstGeom>
        </p:spPr>
        <p:txBody>
          <a:bodyPr wrap="square">
            <a:spAutoFit/>
          </a:bodyPr>
          <a:lstStyle/>
          <a:p>
            <a:r>
              <a:rPr lang="en-US" sz="1400" b="1" dirty="0" smtClean="0"/>
              <a:t>Dedicated doubling:                       </a:t>
            </a:r>
            <a:r>
              <a:rPr lang="en-US" sz="1400" dirty="0" smtClean="0"/>
              <a:t>4M+4S</a:t>
            </a:r>
            <a:r>
              <a:rPr lang="en-US" sz="1400" b="1" dirty="0" smtClean="0"/>
              <a:t> Dedicated addition:     </a:t>
            </a:r>
            <a:r>
              <a:rPr lang="en-US" sz="1400" dirty="0" smtClean="0"/>
              <a:t>11M+3S / 8M+3S</a:t>
            </a:r>
          </a:p>
          <a:p>
            <a:r>
              <a:rPr lang="en-US" sz="1400" b="1" dirty="0" smtClean="0"/>
              <a:t>Complete addition (*):</a:t>
            </a:r>
            <a:r>
              <a:rPr lang="en-US" sz="1400" dirty="0" smtClean="0"/>
              <a:t>11M+3S </a:t>
            </a:r>
            <a:r>
              <a:rPr lang="en-US" sz="1400" dirty="0"/>
              <a:t>/ 8M+3S</a:t>
            </a:r>
            <a:endParaRPr lang="en-US" sz="1400" dirty="0" smtClean="0"/>
          </a:p>
        </p:txBody>
      </p:sp>
      <p:sp>
        <p:nvSpPr>
          <p:cNvPr id="6" name="Rectangle 5"/>
          <p:cNvSpPr/>
          <p:nvPr/>
        </p:nvSpPr>
        <p:spPr>
          <a:xfrm>
            <a:off x="7083768" y="2258424"/>
            <a:ext cx="3129457" cy="6659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 name="Rectangle 6"/>
          <p:cNvSpPr/>
          <p:nvPr/>
        </p:nvSpPr>
        <p:spPr>
          <a:xfrm>
            <a:off x="7083768" y="2330336"/>
            <a:ext cx="3129457" cy="523220"/>
          </a:xfrm>
          <a:prstGeom prst="rect">
            <a:avLst/>
          </a:prstGeom>
        </p:spPr>
        <p:txBody>
          <a:bodyPr wrap="square">
            <a:spAutoFit/>
          </a:bodyPr>
          <a:lstStyle/>
          <a:p>
            <a:r>
              <a:rPr lang="en-US" sz="1400" b="1" dirty="0" smtClean="0"/>
              <a:t>Dedicated doubling:                       </a:t>
            </a:r>
            <a:r>
              <a:rPr lang="en-US" sz="1400" dirty="0" smtClean="0"/>
              <a:t>4M+4S</a:t>
            </a:r>
            <a:r>
              <a:rPr lang="en-US" sz="1400" b="1" dirty="0" smtClean="0"/>
              <a:t> Complete addition (*):</a:t>
            </a:r>
            <a:r>
              <a:rPr lang="en-US" sz="1400" dirty="0" smtClean="0"/>
              <a:t>11M+3S </a:t>
            </a:r>
            <a:r>
              <a:rPr lang="en-US" sz="1400" dirty="0"/>
              <a:t>/ </a:t>
            </a:r>
            <a:r>
              <a:rPr lang="en-US" sz="1400" dirty="0" smtClean="0"/>
              <a:t>8M+3S</a:t>
            </a:r>
          </a:p>
        </p:txBody>
      </p:sp>
      <p:sp>
        <p:nvSpPr>
          <p:cNvPr id="8" name="Rectangle 7"/>
          <p:cNvSpPr/>
          <p:nvPr/>
        </p:nvSpPr>
        <p:spPr>
          <a:xfrm>
            <a:off x="1907033" y="3797959"/>
            <a:ext cx="3129457" cy="6877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 name="Rectangle 8"/>
          <p:cNvSpPr/>
          <p:nvPr/>
        </p:nvSpPr>
        <p:spPr>
          <a:xfrm>
            <a:off x="1907032" y="3885250"/>
            <a:ext cx="3129457" cy="523220"/>
          </a:xfrm>
          <a:prstGeom prst="rect">
            <a:avLst/>
          </a:prstGeom>
        </p:spPr>
        <p:txBody>
          <a:bodyPr wrap="square">
            <a:spAutoFit/>
          </a:bodyPr>
          <a:lstStyle/>
          <a:p>
            <a:r>
              <a:rPr lang="en-US" sz="1400" b="1" dirty="0" smtClean="0"/>
              <a:t>Dedicated point doubling:            </a:t>
            </a:r>
            <a:r>
              <a:rPr lang="en-US" sz="1400" dirty="0" smtClean="0"/>
              <a:t>4M+3S</a:t>
            </a:r>
            <a:r>
              <a:rPr lang="en-US" sz="1400" b="1" dirty="0" smtClean="0"/>
              <a:t> Complete addition (**):            </a:t>
            </a:r>
            <a:r>
              <a:rPr lang="en-US" sz="1400" dirty="0" smtClean="0"/>
              <a:t>8M / 7M</a:t>
            </a:r>
          </a:p>
        </p:txBody>
      </p:sp>
      <p:sp>
        <p:nvSpPr>
          <p:cNvPr id="11" name="TextBox 10"/>
          <p:cNvSpPr txBox="1"/>
          <p:nvPr/>
        </p:nvSpPr>
        <p:spPr>
          <a:xfrm>
            <a:off x="11823590" y="6495072"/>
            <a:ext cx="368410" cy="369332"/>
          </a:xfrm>
          <a:prstGeom prst="rect">
            <a:avLst/>
          </a:prstGeom>
          <a:noFill/>
        </p:spPr>
        <p:txBody>
          <a:bodyPr wrap="square" rtlCol="0">
            <a:spAutoFit/>
          </a:bodyPr>
          <a:lstStyle/>
          <a:p>
            <a:r>
              <a:rPr lang="en-US" dirty="0"/>
              <a:t> </a:t>
            </a:r>
            <a:r>
              <a:rPr lang="en-US" dirty="0" smtClean="0"/>
              <a:t>9</a:t>
            </a:r>
            <a:endParaRPr lang="en-US" dirty="0"/>
          </a:p>
        </p:txBody>
      </p:sp>
    </p:spTree>
    <p:extLst>
      <p:ext uri="{BB962C8B-B14F-4D97-AF65-F5344CB8AC3E}">
        <p14:creationId xmlns:p14="http://schemas.microsoft.com/office/powerpoint/2010/main" val="182711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Observations on the Montgomery Ladder</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812" y="1354257"/>
                <a:ext cx="11020508" cy="5270830"/>
              </a:xfrm>
            </p:spPr>
            <p:txBody>
              <a:bodyPr>
                <a:noAutofit/>
              </a:bodyPr>
              <a:lstStyle/>
              <a:p>
                <a:pPr marL="0" indent="0">
                  <a:buNone/>
                </a:pPr>
                <a:r>
                  <a:rPr lang="en-US" sz="2000" b="1" dirty="0" smtClean="0"/>
                  <a:t>Problem:</a:t>
                </a:r>
                <a:r>
                  <a:rPr lang="en-US" sz="2000" dirty="0" smtClean="0"/>
                  <a:t> the </a:t>
                </a:r>
                <a:r>
                  <a:rPr lang="en-US" sz="2000" dirty="0"/>
                  <a:t>Montgomery ladder does not guarantee a fixed number of iterations by default</a:t>
                </a:r>
              </a:p>
              <a:p>
                <a:pPr marL="0" indent="0">
                  <a:buNone/>
                </a:pPr>
                <a:endParaRPr lang="en-US" sz="2000" dirty="0" smtClean="0"/>
              </a:p>
              <a:p>
                <a:r>
                  <a:rPr lang="en-US" sz="2000" dirty="0" smtClean="0"/>
                  <a:t>A possible fix (in Curve25519</a:t>
                </a:r>
                <a:r>
                  <a:rPr lang="en-US" sz="2000" dirty="0"/>
                  <a:t>,</a:t>
                </a:r>
                <a:r>
                  <a:rPr lang="en-US" sz="2000" dirty="0" smtClean="0"/>
                  <a:t> and extended to Ed25519):</a:t>
                </a:r>
              </a:p>
              <a:p>
                <a:pPr marL="0" indent="0">
                  <a:buNone/>
                </a:pPr>
                <a:r>
                  <a:rPr lang="en-US" sz="2000" dirty="0" smtClean="0"/>
                  <a:t>Given </a:t>
                </a:r>
                <a14:m>
                  <m:oMath xmlns:m="http://schemas.openxmlformats.org/officeDocument/2006/math">
                    <m:r>
                      <a:rPr lang="en-US" sz="2000" b="0" i="1" smtClean="0">
                        <a:latin typeface="Cambria Math" panose="02040503050406030204" pitchFamily="18" charset="0"/>
                      </a:rPr>
                      <m:t>𝑟</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&gt;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i="1" smtClean="0">
                            <a:latin typeface="Cambria Math" panose="02040503050406030204" pitchFamily="18" charset="0"/>
                          </a:rPr>
                          <m:t>2</m:t>
                        </m:r>
                        <m:r>
                          <a:rPr lang="en-US" sz="2000" b="0" i="1" smtClean="0">
                            <a:latin typeface="Cambria Math" panose="02040503050406030204" pitchFamily="18" charset="0"/>
                          </a:rPr>
                          <m:t>52</m:t>
                        </m:r>
                      </m:sup>
                    </m:sSup>
                  </m:oMath>
                </a14:m>
                <a:r>
                  <a:rPr lang="en-US" sz="2000" dirty="0" smtClean="0"/>
                  <a:t>, scalars have the form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i="1" smtClean="0">
                        <a:latin typeface="Cambria Math" panose="02040503050406030204" pitchFamily="18" charset="0"/>
                      </a:rPr>
                      <m:t>=</m:t>
                    </m:r>
                    <m:r>
                      <a:rPr lang="en-US" sz="2000" b="0" i="1" smtClean="0">
                        <a:latin typeface="Cambria Math" panose="02040503050406030204" pitchFamily="18" charset="0"/>
                      </a:rPr>
                      <m:t>8</m:t>
                    </m:r>
                    <m:r>
                      <a:rPr lang="en-US" sz="2000" b="0" i="1" smtClean="0">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i="1" smtClean="0">
                            <a:latin typeface="Cambria Math" panose="02040503050406030204" pitchFamily="18" charset="0"/>
                          </a:rPr>
                          <m:t>2</m:t>
                        </m:r>
                        <m:r>
                          <a:rPr lang="en-US" sz="2000" b="0" i="1" smtClean="0">
                            <a:latin typeface="Cambria Math" panose="02040503050406030204" pitchFamily="18" charset="0"/>
                          </a:rPr>
                          <m:t>51</m:t>
                        </m:r>
                      </m:sup>
                    </m:s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oMath>
                </a14:m>
                <a:r>
                  <a:rPr lang="en-US" sz="2000" dirty="0" smtClean="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∈[0,</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i="1" smtClean="0">
                            <a:latin typeface="Cambria Math" panose="02040503050406030204" pitchFamily="18" charset="0"/>
                          </a:rPr>
                          <m:t>2</m:t>
                        </m:r>
                        <m:r>
                          <a:rPr lang="en-US" sz="2000" b="0" i="1" smtClean="0">
                            <a:latin typeface="Cambria Math" panose="02040503050406030204" pitchFamily="18" charset="0"/>
                          </a:rPr>
                          <m:t>51</m:t>
                        </m:r>
                      </m:sup>
                    </m:sSup>
                    <m:r>
                      <a:rPr lang="en-US" sz="2000" b="0" i="1" smtClean="0">
                        <a:latin typeface="Cambria Math" panose="02040503050406030204" pitchFamily="18" charset="0"/>
                      </a:rPr>
                      <m:t>−1]</m:t>
                    </m:r>
                  </m:oMath>
                </a14:m>
                <a:endParaRPr lang="en-US" sz="2000" dirty="0" smtClean="0"/>
              </a:p>
              <a:p>
                <a:pPr>
                  <a:buFont typeface="Wingdings" panose="05000000000000000000" pitchFamily="2" charset="2"/>
                  <a:buChar char="è"/>
                </a:pPr>
                <a:r>
                  <a:rPr lang="en-US" sz="2000" dirty="0" smtClean="0">
                    <a:sym typeface="Wingdings" panose="05000000000000000000" pitchFamily="2" charset="2"/>
                  </a:rPr>
                  <a:t> less than half of the elements in </a:t>
                </a:r>
                <a14:m>
                  <m:oMath xmlns:m="http://schemas.openxmlformats.org/officeDocument/2006/math">
                    <m:d>
                      <m:dPr>
                        <m:begChr m:val="⟨"/>
                        <m:endChr m:val="⟩"/>
                        <m:ctrlPr>
                          <a:rPr lang="en-US" sz="200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𝑃</m:t>
                        </m:r>
                      </m:e>
                    </m:d>
                  </m:oMath>
                </a14:m>
                <a:r>
                  <a:rPr lang="en-US" sz="2000" dirty="0" smtClean="0"/>
                  <a:t> are possible outputs when computing </a:t>
                </a:r>
                <a14:m>
                  <m:oMath xmlns:m="http://schemas.openxmlformats.org/officeDocument/2006/math">
                    <m:r>
                      <a:rPr lang="en-US" sz="2000" b="0" i="1" smtClean="0">
                        <a:latin typeface="Cambria Math" panose="02040503050406030204" pitchFamily="18" charset="0"/>
                        <a:sym typeface="Wingdings" panose="05000000000000000000" pitchFamily="2" charset="2"/>
                      </a:rPr>
                      <m:t>𝑘𝑃</m:t>
                    </m:r>
                  </m:oMath>
                </a14:m>
                <a:r>
                  <a:rPr lang="en-US" sz="2000" dirty="0" smtClean="0"/>
                  <a:t> (</a:t>
                </a:r>
                <a:r>
                  <a:rPr lang="en-US" sz="2000" dirty="0"/>
                  <a:t>i</a:t>
                </a:r>
                <a:r>
                  <a:rPr lang="en-US" sz="2000" dirty="0" smtClean="0"/>
                  <a:t>n Edwards case)</a:t>
                </a:r>
              </a:p>
              <a:p>
                <a:pPr marL="0" indent="0">
                  <a:buNone/>
                </a:pPr>
                <a:endParaRPr lang="en-US" sz="400" dirty="0"/>
              </a:p>
              <a:p>
                <a:pPr marL="0" indent="0" algn="ctr">
                  <a:buNone/>
                </a:pPr>
                <a:r>
                  <a:rPr lang="en-US" sz="2000" i="1" dirty="0" smtClean="0"/>
                  <a:t>Does this design restriction pose a security problem in practice? Or any interoperability problem?</a:t>
                </a:r>
              </a:p>
              <a:p>
                <a:pPr marL="0" indent="0" algn="ctr">
                  <a:buNone/>
                </a:pPr>
                <a:endParaRPr lang="en-US" sz="2000" dirty="0"/>
              </a:p>
              <a:p>
                <a:pPr marL="228600" lvl="2">
                  <a:spcBef>
                    <a:spcPts val="1000"/>
                  </a:spcBef>
                </a:pPr>
                <a:r>
                  <a:rPr lang="en-US" sz="2000" dirty="0" smtClean="0"/>
                  <a:t>An </a:t>
                </a:r>
                <a:r>
                  <a:rPr lang="en-US" sz="2000" dirty="0"/>
                  <a:t>alternative </a:t>
                </a:r>
                <a:r>
                  <a:rPr lang="en-US" sz="2000" dirty="0" smtClean="0"/>
                  <a:t>fix</a:t>
                </a:r>
                <a:r>
                  <a:rPr lang="en-US" dirty="0" smtClean="0"/>
                  <a:t>:</a:t>
                </a:r>
                <a:endParaRPr lang="en-US" dirty="0"/>
              </a:p>
              <a:p>
                <a:pPr marL="0" indent="0">
                  <a:buNone/>
                </a:pPr>
                <a:r>
                  <a:rPr lang="en-US" sz="2000" dirty="0" smtClean="0"/>
                  <a:t>1. Validate a given input point </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 :1)</m:t>
                    </m:r>
                  </m:oMath>
                </a14:m>
                <a:r>
                  <a:rPr lang="en-US" sz="2000" dirty="0" smtClean="0"/>
                  <a:t>                                                                                                                   E.g., reject if </a:t>
                </a:r>
                <a14:m>
                  <m:oMath xmlns:m="http://schemas.openxmlformats.org/officeDocument/2006/math">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m:t>
                            </m:r>
                            <m:r>
                              <a:rPr lang="en-US" sz="2000" b="0" i="1" smtClean="0">
                                <a:latin typeface="Cambria Math" panose="02040503050406030204" pitchFamily="18" charset="0"/>
                              </a:rPr>
                              <m:t>𝐴</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e>
                        </m:d>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up>
                    </m:sSup>
                    <m:r>
                      <a:rPr lang="en-US" sz="2000" b="0" i="1" smtClean="0">
                        <a:latin typeface="Cambria Math" panose="02040503050406030204" pitchFamily="18" charset="0"/>
                      </a:rPr>
                      <m:t>=−1</m:t>
                    </m:r>
                  </m:oMath>
                </a14:m>
                <a:r>
                  <a:rPr lang="en-US" sz="2000" dirty="0" smtClean="0"/>
                  <a:t>.</a:t>
                </a:r>
              </a:p>
              <a:p>
                <a:pPr marL="0" indent="0">
                  <a:buNone/>
                </a:pPr>
                <a:r>
                  <a:rPr lang="en-US" sz="2000" dirty="0" smtClean="0"/>
                  <a:t>2. For all </a:t>
                </a:r>
                <a14:m>
                  <m:oMath xmlns:m="http://schemas.openxmlformats.org/officeDocument/2006/math">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rPr>
                      <m:t>𝑟</m:t>
                    </m:r>
                    <m:r>
                      <a:rPr lang="en-US" sz="2000" i="1">
                        <a:latin typeface="Cambria Math" panose="02040503050406030204" pitchFamily="18" charset="0"/>
                      </a:rPr>
                      <m:t>−1]</m:t>
                    </m:r>
                  </m:oMath>
                </a14:m>
                <a:r>
                  <a:rPr lang="en-US" sz="2000" dirty="0" smtClean="0"/>
                  <a:t>, use the updated scalar </a:t>
                </a:r>
                <a14:m>
                  <m:oMath xmlns:m="http://schemas.openxmlformats.org/officeDocument/2006/math">
                    <m:sSup>
                      <m:sSupPr>
                        <m:ctrlPr>
                          <a:rPr lang="en-US" sz="2000" b="0" i="1" smtClean="0">
                            <a:latin typeface="Cambria Math" panose="02040503050406030204" pitchFamily="18" charset="0"/>
                          </a:rPr>
                        </m:ctrlPr>
                      </m:sSupPr>
                      <m:e>
                        <m:r>
                          <a:rPr lang="en-US" sz="2000" i="1">
                            <a:latin typeface="Cambria Math" panose="02040503050406030204" pitchFamily="18" charset="0"/>
                          </a:rPr>
                          <m:t>𝑘</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rPr>
                      <m:t>)</m:t>
                    </m:r>
                  </m:oMath>
                </a14:m>
                <a:r>
                  <a:rPr lang="en-US" sz="2000" dirty="0" smtClean="0"/>
                  <a:t>, where </a:t>
                </a:r>
                <a14:m>
                  <m:oMath xmlns:m="http://schemas.openxmlformats.org/officeDocument/2006/math">
                    <m:r>
                      <a:rPr lang="en-US" sz="2000" i="1">
                        <a:latin typeface="Cambria Math" panose="02040503050406030204" pitchFamily="18" charset="0"/>
                        <a:ea typeface="Cambria Math" panose="02040503050406030204" pitchFamily="18" charset="0"/>
                      </a:rPr>
                      <m:t>𝛼</m:t>
                    </m:r>
                  </m:oMath>
                </a14:m>
                <a:r>
                  <a:rPr lang="en-US" sz="2000" dirty="0" smtClean="0"/>
                  <a:t> is the smallest positive integer </a:t>
                </a:r>
                <a:r>
                  <a:rPr lang="en-US" sz="2000" dirty="0" err="1" smtClean="0"/>
                  <a:t>s.t.</a:t>
                </a:r>
                <a:r>
                  <a:rPr lang="en-US" sz="2000" dirty="0" smtClean="0"/>
                  <a:t> bitlength</a:t>
                </a:r>
                <a14:m>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oMath>
                </a14:m>
                <a:r>
                  <a:rPr lang="en-US" sz="2000" dirty="0" smtClean="0"/>
                  <a:t> </a:t>
                </a:r>
                <a:r>
                  <a:rPr lang="en-US" sz="2000" dirty="0"/>
                  <a:t>bitlength</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−1</m:t>
                        </m:r>
                      </m:e>
                    </m:d>
                  </m:oMath>
                </a14:m>
                <a:r>
                  <a:rPr lang="en-US" sz="2000" dirty="0" smtClean="0"/>
                  <a:t>. </a:t>
                </a:r>
              </a:p>
              <a:p>
                <a:pPr marL="0" indent="0">
                  <a:buNone/>
                </a:pPr>
                <a:r>
                  <a:rPr lang="en-US" sz="2000" dirty="0" smtClean="0"/>
                  <a:t>Note: </a:t>
                </a:r>
                <a14:m>
                  <m:oMath xmlns:m="http://schemas.openxmlformats.org/officeDocument/2006/math">
                    <m:r>
                      <a:rPr lang="en-US" sz="2000" i="1">
                        <a:latin typeface="Cambria Math" panose="02040503050406030204" pitchFamily="18" charset="0"/>
                        <a:ea typeface="Cambria Math" panose="02040503050406030204" pitchFamily="18" charset="0"/>
                      </a:rPr>
                      <m:t>𝛼</m:t>
                    </m:r>
                  </m:oMath>
                </a14:m>
                <a:r>
                  <a:rPr lang="en-US" sz="2000" dirty="0" smtClean="0"/>
                  <a:t> is typically very small and fully determined by the value </a:t>
                </a:r>
                <a14:m>
                  <m:oMath xmlns:m="http://schemas.openxmlformats.org/officeDocument/2006/math">
                    <m:r>
                      <a:rPr lang="en-US" sz="2000" i="1">
                        <a:latin typeface="Cambria Math" panose="02040503050406030204" pitchFamily="18" charset="0"/>
                        <a:ea typeface="Cambria Math" panose="02040503050406030204" pitchFamily="18" charset="0"/>
                      </a:rPr>
                      <m:t>𝑟</m:t>
                    </m:r>
                  </m:oMath>
                </a14:m>
                <a:r>
                  <a:rPr lang="en-US" sz="2000" dirty="0" smtClean="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812" y="1354257"/>
                <a:ext cx="11020508" cy="5270830"/>
              </a:xfrm>
              <a:blipFill rotWithShape="0">
                <a:blip r:embed="rId2"/>
                <a:stretch>
                  <a:fillRect l="-553" t="-1156"/>
                </a:stretch>
              </a:blipFill>
            </p:spPr>
            <p:txBody>
              <a:bodyPr/>
              <a:lstStyle/>
              <a:p>
                <a:r>
                  <a:rPr lang="en-US">
                    <a:noFill/>
                  </a:rPr>
                  <a:t> </a:t>
                </a:r>
              </a:p>
            </p:txBody>
          </p:sp>
        </mc:Fallback>
      </mc:AlternateContent>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10</a:t>
            </a:r>
            <a:endParaRPr lang="en-US" dirty="0"/>
          </a:p>
        </p:txBody>
      </p:sp>
    </p:spTree>
    <p:extLst>
      <p:ext uri="{BB962C8B-B14F-4D97-AF65-F5344CB8AC3E}">
        <p14:creationId xmlns:p14="http://schemas.microsoft.com/office/powerpoint/2010/main" val="2449470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Prime and Curve Selection</a:t>
            </a:r>
            <a:endParaRPr lang="en-US" dirty="0"/>
          </a:p>
        </p:txBody>
      </p:sp>
    </p:spTree>
    <p:extLst>
      <p:ext uri="{BB962C8B-B14F-4D97-AF65-F5344CB8AC3E}">
        <p14:creationId xmlns:p14="http://schemas.microsoft.com/office/powerpoint/2010/main" val="265993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Prime Form </a:t>
            </a:r>
            <a:r>
              <a:rPr lang="en-US" sz="3600" dirty="0"/>
              <a:t>S</a:t>
            </a:r>
            <a:r>
              <a:rPr lang="en-US" sz="3600" dirty="0" smtClean="0"/>
              <a:t>election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812" y="1328386"/>
                <a:ext cx="11020508" cy="5382515"/>
              </a:xfrm>
            </p:spPr>
            <p:txBody>
              <a:bodyPr>
                <a:normAutofit lnSpcReduction="10000"/>
              </a:bodyPr>
              <a:lstStyle/>
              <a:p>
                <a:pPr marL="0" indent="0">
                  <a:buNone/>
                </a:pPr>
                <a:r>
                  <a:rPr lang="en-US" sz="2400" dirty="0" smtClean="0"/>
                  <a:t>We studied two candidate prime forms:</a:t>
                </a:r>
              </a:p>
              <a:p>
                <a:pPr marL="0" indent="0">
                  <a:buNone/>
                </a:pPr>
                <a:endParaRPr lang="en-US" sz="2400" dirty="0" smtClean="0"/>
              </a:p>
              <a:p>
                <a:pPr marL="0" indent="0">
                  <a:buNone/>
                </a:pPr>
                <a:r>
                  <a:rPr lang="en-US" sz="2400" b="1" dirty="0" smtClean="0"/>
                  <a:t>Pseudo-</a:t>
                </a:r>
                <a:r>
                  <a:rPr lang="en-US" sz="2400" b="1" dirty="0" err="1" smtClean="0"/>
                  <a:t>Mersenne</a:t>
                </a:r>
                <a:r>
                  <a:rPr lang="en-US" sz="2400" b="1" dirty="0" smtClean="0"/>
                  <a:t> primes: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𝑚</m:t>
                        </m:r>
                      </m:sup>
                    </m:sSup>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smtClean="0"/>
                  <a:t>, with small </a:t>
                </a:r>
                <a14:m>
                  <m:oMath xmlns:m="http://schemas.openxmlformats.org/officeDocument/2006/math">
                    <m:r>
                      <a:rPr lang="en-US" sz="2400" i="1">
                        <a:latin typeface="Cambria Math" panose="02040503050406030204" pitchFamily="18" charset="0"/>
                      </a:rPr>
                      <m:t>𝑐</m:t>
                    </m:r>
                  </m:oMath>
                </a14:m>
                <a:endParaRPr lang="en-US" sz="2400" dirty="0" smtClean="0"/>
              </a:p>
              <a:p>
                <a:pPr marL="0" indent="0">
                  <a:buNone/>
                </a:pPr>
                <a:r>
                  <a:rPr lang="en-US" sz="2400" dirty="0" smtClean="0"/>
                  <a:t>Two options: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−1}</m:t>
                    </m:r>
                  </m:oMath>
                </a14:m>
                <a:endParaRPr lang="en-US" sz="2400" dirty="0" smtClean="0"/>
              </a:p>
              <a:p>
                <a:pPr marL="0" indent="0">
                  <a:buNone/>
                </a:pPr>
                <a:endParaRPr lang="en-US" sz="2400" dirty="0"/>
              </a:p>
              <a:p>
                <a:pPr marL="0" indent="0">
                  <a:buNone/>
                </a:pPr>
                <a:r>
                  <a:rPr lang="en-US" sz="2400" b="1" dirty="0" smtClean="0"/>
                  <a:t>Montgomery-friendly primes:  </a:t>
                </a:r>
                <a14:m>
                  <m:oMath xmlns:m="http://schemas.openxmlformats.org/officeDocument/2006/math">
                    <m:r>
                      <a:rPr lang="en-US" sz="2400" i="1">
                        <a:latin typeface="Cambria Math" panose="02040503050406030204" pitchFamily="18" charset="0"/>
                      </a:rPr>
                      <m:t>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)−1</m:t>
                    </m:r>
                  </m:oMath>
                </a14:m>
                <a:endParaRPr lang="en-US" sz="2400" dirty="0" smtClean="0"/>
              </a:p>
              <a:p>
                <a:pPr marL="0" indent="0">
                  <a:buNone/>
                </a:pPr>
                <a:r>
                  <a:rPr lang="en-US" sz="2400" dirty="0" smtClean="0"/>
                  <a:t>Two options:  </a:t>
                </a:r>
                <a14:m>
                  <m:oMath xmlns:m="http://schemas.openxmlformats.org/officeDocument/2006/math">
                    <m:r>
                      <a:rPr lang="en-US" sz="2400" b="0" i="1" smtClean="0">
                        <a:latin typeface="Cambria Math" panose="02040503050406030204" pitchFamily="18" charset="0"/>
                      </a:rPr>
                      <m:t>𝑎</m:t>
                    </m:r>
                    <m:r>
                      <a:rPr lang="en-US" sz="2400" i="1">
                        <a:latin typeface="Cambria Math" panose="02040503050406030204" pitchFamily="18" charset="0"/>
                      </a:rPr>
                      <m:t>=</m:t>
                    </m:r>
                    <m:r>
                      <a:rPr lang="en-US" sz="2400" b="0" i="1" smtClean="0">
                        <a:latin typeface="Cambria Math" panose="02040503050406030204" pitchFamily="18" charset="0"/>
                      </a:rPr>
                      <m:t>8</m:t>
                    </m:r>
                    <m:r>
                      <a:rPr lang="en-US" sz="2400" b="0" i="1" smtClean="0">
                        <a:latin typeface="Cambria Math" panose="02040503050406030204" pitchFamily="18" charset="0"/>
                        <a:ea typeface="Cambria Math" panose="02040503050406030204" pitchFamily="18" charset="0"/>
                      </a:rPr>
                      <m:t>𝑡</m:t>
                    </m:r>
                  </m:oMath>
                </a14:m>
                <a:r>
                  <a:rPr lang="en-US" sz="2400" dirty="0" smtClean="0"/>
                  <a:t> and </a:t>
                </a:r>
                <a14:m>
                  <m:oMath xmlns:m="http://schemas.openxmlformats.org/officeDocument/2006/math">
                    <m:r>
                      <a:rPr lang="en-US" sz="2400" b="0" i="1" smtClean="0">
                        <a:latin typeface="Cambria Math" panose="02040503050406030204" pitchFamily="18" charset="0"/>
                      </a:rPr>
                      <m:t>𝑏</m:t>
                    </m:r>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oMath>
                </a14:m>
                <a:r>
                  <a:rPr lang="en-US" sz="2400" dirty="0" smtClean="0"/>
                  <a:t>, where </a:t>
                </a:r>
                <a14:m>
                  <m:oMath xmlns:m="http://schemas.openxmlformats.org/officeDocument/2006/math">
                    <m:r>
                      <a:rPr lang="en-US" sz="2400" i="1">
                        <a:latin typeface="Cambria Math" panose="02040503050406030204" pitchFamily="18" charset="0"/>
                        <a:ea typeface="Cambria Math" panose="02040503050406030204" pitchFamily="18" charset="0"/>
                      </a:rPr>
                      <m:t>𝑡</m:t>
                    </m:r>
                  </m:oMath>
                </a14:m>
                <a:r>
                  <a:rPr lang="en-US" sz="2400" dirty="0" smtClean="0"/>
                  <a:t> and </a:t>
                </a:r>
                <a14:m>
                  <m:oMath xmlns:m="http://schemas.openxmlformats.org/officeDocument/2006/math">
                    <m:r>
                      <a:rPr lang="en-US" sz="2400" b="0" i="1" smtClean="0">
                        <a:latin typeface="Cambria Math" panose="02040503050406030204" pitchFamily="18" charset="0"/>
                      </a:rPr>
                      <m:t>𝑐</m:t>
                    </m:r>
                  </m:oMath>
                </a14:m>
                <a:r>
                  <a:rPr lang="en-US" sz="2400" dirty="0" smtClean="0"/>
                  <a:t> are the smallest positive integers </a:t>
                </a:r>
                <a:r>
                  <a:rPr lang="en-US" sz="2400" dirty="0" err="1" smtClean="0"/>
                  <a:t>s.t.</a:t>
                </a:r>
                <a:r>
                  <a:rPr lang="en-US" sz="2400" dirty="0" smtClean="0"/>
                  <a:t> </a:t>
                </a:r>
                <a14:m>
                  <m:oMath xmlns:m="http://schemas.openxmlformats.org/officeDocument/2006/math">
                    <m:r>
                      <a:rPr lang="en-US" sz="2400" i="1">
                        <a:latin typeface="Cambria Math" panose="02040503050406030204" pitchFamily="18" charset="0"/>
                      </a:rPr>
                      <m:t>𝑝</m:t>
                    </m:r>
                  </m:oMath>
                </a14:m>
                <a:r>
                  <a:rPr lang="en-US" sz="2400" dirty="0" smtClean="0"/>
                  <a:t> is prime</a:t>
                </a:r>
                <a:endParaRPr lang="en-US" sz="2400" dirty="0"/>
              </a:p>
              <a:p>
                <a:pPr marL="0" indent="0">
                  <a:buNone/>
                </a:pPr>
                <a:endParaRPr lang="en-US" sz="2400" dirty="0" smtClean="0"/>
              </a:p>
              <a:p>
                <a:r>
                  <a:rPr lang="en-US" sz="2400" dirty="0" smtClean="0"/>
                  <a:t> All primes are deterministically given by smallest </a:t>
                </a:r>
                <a14:m>
                  <m:oMath xmlns:m="http://schemas.openxmlformats.org/officeDocument/2006/math">
                    <m:r>
                      <a:rPr lang="en-US" sz="2400" i="1">
                        <a:latin typeface="Cambria Math" panose="02040503050406030204" pitchFamily="18" charset="0"/>
                      </a:rPr>
                      <m:t>𝑐</m:t>
                    </m:r>
                  </m:oMath>
                </a14:m>
                <a:r>
                  <a:rPr lang="en-US" sz="2400" dirty="0" smtClean="0"/>
                  <a:t> </a:t>
                </a:r>
                <a:r>
                  <a:rPr lang="en-US" sz="2400" dirty="0" err="1" smtClean="0"/>
                  <a:t>s.t.</a:t>
                </a:r>
                <a:r>
                  <a:rPr lang="en-US" sz="2400" dirty="0" smtClean="0"/>
                  <a:t>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≡3</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mod</m:t>
                    </m:r>
                    <m:r>
                      <a:rPr lang="en-US" sz="2400" b="0" i="0" smtClean="0">
                        <a:latin typeface="Cambria Math" panose="02040503050406030204" pitchFamily="18" charset="0"/>
                      </a:rPr>
                      <m:t> </m:t>
                    </m:r>
                    <m:r>
                      <a:rPr lang="en-US" sz="2400" b="0" i="1" smtClean="0">
                        <a:latin typeface="Cambria Math" panose="02040503050406030204" pitchFamily="18" charset="0"/>
                      </a:rPr>
                      <m:t>4</m:t>
                    </m:r>
                  </m:oMath>
                </a14:m>
                <a:r>
                  <a:rPr lang="en-US" sz="2400" dirty="0" smtClean="0"/>
                  <a:t>.</a:t>
                </a:r>
              </a:p>
              <a:p>
                <a:pPr marL="0" indent="0">
                  <a:buNone/>
                </a:pPr>
                <a:endParaRPr lang="en-US" sz="500" dirty="0"/>
              </a:p>
              <a:p>
                <a:r>
                  <a:rPr lang="en-US" sz="2400" dirty="0" smtClean="0"/>
                  <a:t> These prime forms supports efficient arithmetic on a wide range of devices:         from 8-bit to 64-bit platforms (and beyond).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812" y="1328386"/>
                <a:ext cx="11020508" cy="5382515"/>
              </a:xfrm>
              <a:blipFill rotWithShape="0">
                <a:blip r:embed="rId2"/>
                <a:stretch>
                  <a:fillRect l="-830" t="-2152"/>
                </a:stretch>
              </a:blipFill>
            </p:spPr>
            <p:txBody>
              <a:bodyPr/>
              <a:lstStyle/>
              <a:p>
                <a:r>
                  <a:rPr lang="en-US">
                    <a:noFill/>
                  </a:rPr>
                  <a:t> </a:t>
                </a:r>
              </a:p>
            </p:txBody>
          </p:sp>
        </mc:Fallback>
      </mc:AlternateContent>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11</a:t>
            </a:r>
            <a:endParaRPr lang="en-US" dirty="0"/>
          </a:p>
        </p:txBody>
      </p:sp>
    </p:spTree>
    <p:extLst>
      <p:ext uri="{BB962C8B-B14F-4D97-AF65-F5344CB8AC3E}">
        <p14:creationId xmlns:p14="http://schemas.microsoft.com/office/powerpoint/2010/main" val="278082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5"/>
            <a:ext cx="10515600" cy="1325563"/>
          </a:xfrm>
        </p:spPr>
        <p:txBody>
          <a:bodyPr>
            <a:normAutofit/>
          </a:bodyPr>
          <a:lstStyle/>
          <a:p>
            <a:r>
              <a:rPr lang="en-US" sz="3600" dirty="0" smtClean="0"/>
              <a:t>Curve Selection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812" y="1690688"/>
                <a:ext cx="11020508" cy="5020213"/>
              </a:xfrm>
            </p:spPr>
            <p:txBody>
              <a:bodyPr>
                <a:normAutofit/>
              </a:bodyPr>
              <a:lstStyle/>
              <a:p>
                <a:pPr marL="0" indent="0">
                  <a:buNone/>
                </a:pPr>
                <a:r>
                  <a:rPr lang="en-US" sz="2400" dirty="0" smtClean="0"/>
                  <a:t>We studied three candidate curve forms:</a:t>
                </a:r>
              </a:p>
              <a:p>
                <a:pPr marL="0" indent="0">
                  <a:buNone/>
                </a:pPr>
                <a:endParaRPr lang="en-US" sz="2400" dirty="0" smtClean="0"/>
              </a:p>
              <a:p>
                <a:pPr marL="0" indent="0">
                  <a:buNone/>
                </a:pPr>
                <a:r>
                  <a:rPr lang="en-US" sz="2400" dirty="0" smtClean="0"/>
                  <a:t>1. Short </a:t>
                </a:r>
                <a:r>
                  <a:rPr lang="en-US" sz="2400" dirty="0" err="1" smtClean="0"/>
                  <a:t>Weierstrass</a:t>
                </a:r>
                <a:r>
                  <a:rPr lang="en-US" sz="2400" dirty="0" smtClean="0"/>
                  <a:t> curve with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=−3</m:t>
                    </m:r>
                    <m:r>
                      <a:rPr lang="en-US" sz="2400" b="0" i="0" smtClean="0">
                        <a:latin typeface="Cambria Math" panose="02040503050406030204" pitchFamily="18" charset="0"/>
                      </a:rPr>
                      <m:t>,</m:t>
                    </m:r>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𝑏</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3</m:t>
                        </m:r>
                      </m:sup>
                    </m:sSup>
                    <m:r>
                      <a:rPr lang="en-US" sz="2400" i="1">
                        <a:latin typeface="Cambria Math" panose="02040503050406030204" pitchFamily="18" charset="0"/>
                      </a:rPr>
                      <m:t>−3</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𝑏</m:t>
                    </m:r>
                  </m:oMath>
                </a14:m>
                <a:endParaRPr lang="en-US" sz="2400" dirty="0"/>
              </a:p>
              <a:p>
                <a:pPr marL="0" indent="0">
                  <a:buNone/>
                </a:pPr>
                <a:r>
                  <a:rPr lang="en-US" sz="2400" dirty="0" smtClean="0"/>
                  <a:t>2. Twisted Edwards curve with </a:t>
                </a:r>
                <a14:m>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=−1</m:t>
                    </m:r>
                    <m:r>
                      <a:rPr lang="en-US" sz="2400">
                        <a:latin typeface="Cambria Math" panose="02040503050406030204" pitchFamily="18" charset="0"/>
                      </a:rPr>
                      <m:t>,</m:t>
                    </m:r>
                  </m:oMath>
                </a14:m>
                <a:r>
                  <a:rPr lang="en-US" sz="2400" dirty="0" smtClean="0"/>
                  <a:t> </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𝑑</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r>
                      <a:rPr lang="en-US" sz="2400" i="1">
                        <a:latin typeface="Cambria Math" panose="02040503050406030204" pitchFamily="18" charset="0"/>
                      </a:rPr>
                      <m:t>=1+</m:t>
                    </m:r>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oMath>
                </a14:m>
                <a:endParaRPr lang="en-US" sz="2400" dirty="0" smtClean="0"/>
              </a:p>
              <a:p>
                <a:pPr marL="0" indent="0">
                  <a:buNone/>
                </a:pPr>
                <a:r>
                  <a:rPr lang="en-US" sz="2400" dirty="0" smtClean="0"/>
                  <a:t>3. Montgomery curve with </a:t>
                </a:r>
                <a14:m>
                  <m:oMath xmlns:m="http://schemas.openxmlformats.org/officeDocument/2006/math">
                    <m:r>
                      <a:rPr lang="en-US" sz="2400" b="0" i="1" smtClean="0">
                        <a:latin typeface="Cambria Math" panose="02040503050406030204" pitchFamily="18" charset="0"/>
                      </a:rPr>
                      <m:t>𝐵</m:t>
                    </m:r>
                    <m:r>
                      <a:rPr lang="en-US" sz="2400" i="1">
                        <a:latin typeface="Cambria Math" panose="02040503050406030204" pitchFamily="18" charset="0"/>
                      </a:rPr>
                      <m:t>=</m:t>
                    </m:r>
                    <m:r>
                      <a:rPr lang="en-US" sz="2400" b="0" i="1" smtClean="0">
                        <a:latin typeface="Cambria Math" panose="02040503050406030204" pitchFamily="18" charset="0"/>
                      </a:rPr>
                      <m:t>1</m:t>
                    </m:r>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𝐴</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3</m:t>
                        </m:r>
                      </m:sup>
                    </m:sSup>
                    <m:r>
                      <a:rPr lang="en-US" sz="2400" i="1">
                        <a:latin typeface="Cambria Math" panose="02040503050406030204" pitchFamily="18" charset="0"/>
                      </a:rPr>
                      <m:t>+</m:t>
                    </m:r>
                    <m:r>
                      <a:rPr lang="en-US" sz="2400" i="1">
                        <a:latin typeface="Cambria Math" panose="02040503050406030204" pitchFamily="18" charset="0"/>
                      </a:rPr>
                      <m:t>𝐴</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𝑥</m:t>
                    </m:r>
                  </m:oMath>
                </a14:m>
                <a:endParaRPr lang="en-US" sz="2400" dirty="0"/>
              </a:p>
              <a:p>
                <a:pPr marL="0" indent="0">
                  <a:buNone/>
                </a:pPr>
                <a:endParaRPr lang="en-US" sz="2400" dirty="0" smtClean="0"/>
              </a:p>
              <a:p>
                <a:pPr marL="0" indent="0">
                  <a:buNone/>
                </a:pPr>
                <a:r>
                  <a:rPr lang="en-US" sz="2400" dirty="0" smtClean="0"/>
                  <a:t>2. </a:t>
                </a:r>
                <a:r>
                  <a:rPr lang="en-US" sz="2400" dirty="0"/>
                  <a:t>a</a:t>
                </a:r>
                <a:r>
                  <a:rPr lang="en-US" sz="2400" dirty="0" smtClean="0"/>
                  <a:t>nd 3. are </a:t>
                </a:r>
                <a:r>
                  <a:rPr lang="en-US" sz="2400" dirty="0" err="1" smtClean="0"/>
                  <a:t>birationally</a:t>
                </a:r>
                <a:r>
                  <a:rPr lang="en-US" sz="2400" dirty="0" smtClean="0"/>
                  <a:t> equivalent. </a:t>
                </a:r>
                <a:endParaRPr lang="en-US" sz="2400" dirty="0"/>
              </a:p>
              <a:p>
                <a:pPr marL="0" indent="0">
                  <a:buNone/>
                </a:pPr>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812" y="1690688"/>
                <a:ext cx="11020508" cy="5020213"/>
              </a:xfrm>
              <a:blipFill rotWithShape="0">
                <a:blip r:embed="rId2"/>
                <a:stretch>
                  <a:fillRect l="-830" t="-1699"/>
                </a:stretch>
              </a:blipFill>
            </p:spPr>
            <p:txBody>
              <a:bodyPr/>
              <a:lstStyle/>
              <a:p>
                <a:r>
                  <a:rPr lang="en-US">
                    <a:noFill/>
                  </a:rPr>
                  <a:t> </a:t>
                </a:r>
              </a:p>
            </p:txBody>
          </p:sp>
        </mc:Fallback>
      </mc:AlternateContent>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12</a:t>
            </a:r>
            <a:endParaRPr lang="en-US" dirty="0"/>
          </a:p>
        </p:txBody>
      </p:sp>
    </p:spTree>
    <p:extLst>
      <p:ext uri="{BB962C8B-B14F-4D97-AF65-F5344CB8AC3E}">
        <p14:creationId xmlns:p14="http://schemas.microsoft.com/office/powerpoint/2010/main" val="3160232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Experimental Results</a:t>
            </a:r>
            <a:endParaRPr lang="en-US" dirty="0"/>
          </a:p>
        </p:txBody>
      </p:sp>
    </p:spTree>
    <p:extLst>
      <p:ext uri="{BB962C8B-B14F-4D97-AF65-F5344CB8AC3E}">
        <p14:creationId xmlns:p14="http://schemas.microsoft.com/office/powerpoint/2010/main" val="514362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A Note on Implementation Performance</a:t>
            </a:r>
            <a:endParaRPr lang="en-US" sz="3600" dirty="0"/>
          </a:p>
        </p:txBody>
      </p:sp>
      <p:sp>
        <p:nvSpPr>
          <p:cNvPr id="3" name="Content Placeholder 2"/>
          <p:cNvSpPr>
            <a:spLocks noGrp="1"/>
          </p:cNvSpPr>
          <p:nvPr>
            <p:ph idx="1"/>
          </p:nvPr>
        </p:nvSpPr>
        <p:spPr>
          <a:xfrm>
            <a:off x="683812" y="1328386"/>
            <a:ext cx="11020508" cy="5382515"/>
          </a:xfrm>
        </p:spPr>
        <p:txBody>
          <a:bodyPr>
            <a:normAutofit/>
          </a:bodyPr>
          <a:lstStyle/>
          <a:p>
            <a:pPr marL="0" indent="0">
              <a:buNone/>
            </a:pPr>
            <a:r>
              <a:rPr lang="en-US" sz="2400" b="1" dirty="0" smtClean="0"/>
              <a:t>A few attractive features in (crypto) libraries:</a:t>
            </a:r>
            <a:endParaRPr lang="en-US" sz="2400" b="1" dirty="0"/>
          </a:p>
          <a:p>
            <a:pPr lvl="1"/>
            <a:r>
              <a:rPr lang="en-US" sz="2000" dirty="0"/>
              <a:t>Portability</a:t>
            </a:r>
          </a:p>
          <a:p>
            <a:pPr lvl="1"/>
            <a:r>
              <a:rPr lang="en-US" sz="2000" dirty="0"/>
              <a:t>Scalability</a:t>
            </a:r>
          </a:p>
          <a:p>
            <a:pPr lvl="1"/>
            <a:r>
              <a:rPr lang="en-US" sz="2000" dirty="0" smtClean="0"/>
              <a:t>Maintainability</a:t>
            </a:r>
          </a:p>
          <a:p>
            <a:pPr lvl="1"/>
            <a:endParaRPr lang="en-US" sz="800" dirty="0"/>
          </a:p>
          <a:p>
            <a:pPr marL="0" indent="0">
              <a:buNone/>
            </a:pPr>
            <a:r>
              <a:rPr lang="en-US" sz="2400" b="1" dirty="0"/>
              <a:t>Use of </a:t>
            </a:r>
            <a:r>
              <a:rPr lang="en-US" sz="2400" b="1" dirty="0" smtClean="0"/>
              <a:t>assembly: </a:t>
            </a:r>
            <a:r>
              <a:rPr lang="en-US" sz="2400" dirty="0" smtClean="0"/>
              <a:t>how much is too much w.r.t portability/scalability/maintainability?</a:t>
            </a:r>
          </a:p>
          <a:p>
            <a:pPr marL="0" indent="0">
              <a:buNone/>
            </a:pPr>
            <a:endParaRPr lang="en-US" sz="300" dirty="0"/>
          </a:p>
          <a:p>
            <a:pPr marL="0" indent="0">
              <a:buNone/>
            </a:pPr>
            <a:r>
              <a:rPr lang="en-US" sz="2400" b="1" dirty="0" err="1" smtClean="0"/>
              <a:t>Vectorized</a:t>
            </a:r>
            <a:r>
              <a:rPr lang="en-US" sz="2400" b="1" dirty="0" smtClean="0"/>
              <a:t> versus “standard” implementations</a:t>
            </a:r>
          </a:p>
          <a:p>
            <a:pPr lvl="1"/>
            <a:r>
              <a:rPr lang="en-US" sz="2000" dirty="0" smtClean="0"/>
              <a:t>Several platforms support efficient SIMD instructions that might give an attractive performance boost (e.g., NEON on some ARM processors)</a:t>
            </a:r>
          </a:p>
          <a:p>
            <a:pPr lvl="1"/>
            <a:r>
              <a:rPr lang="en-US" sz="2000" dirty="0" smtClean="0"/>
              <a:t>Consider that many platforms do not have such support (8-bit and many 32-bit platforms)</a:t>
            </a:r>
          </a:p>
          <a:p>
            <a:pPr lvl="1"/>
            <a:r>
              <a:rPr lang="en-US" sz="2000" dirty="0" smtClean="0"/>
              <a:t>We focus on “standard” implementations for baseline comparisons. In some cases, they might favor scalability and be easier to maintain/keep up-to-date  </a:t>
            </a:r>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13</a:t>
            </a:r>
            <a:endParaRPr lang="en-US" dirty="0"/>
          </a:p>
        </p:txBody>
      </p:sp>
    </p:spTree>
    <p:extLst>
      <p:ext uri="{BB962C8B-B14F-4D97-AF65-F5344CB8AC3E}">
        <p14:creationId xmlns:p14="http://schemas.microsoft.com/office/powerpoint/2010/main" val="3893789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Our Reference Implementation</a:t>
            </a:r>
            <a:endParaRPr lang="en-US" sz="3600" dirty="0"/>
          </a:p>
        </p:txBody>
      </p:sp>
      <p:sp>
        <p:nvSpPr>
          <p:cNvPr id="3" name="Content Placeholder 2"/>
          <p:cNvSpPr>
            <a:spLocks noGrp="1"/>
          </p:cNvSpPr>
          <p:nvPr>
            <p:ph idx="1"/>
          </p:nvPr>
        </p:nvSpPr>
        <p:spPr>
          <a:xfrm>
            <a:off x="683812" y="1500916"/>
            <a:ext cx="11020508" cy="5063786"/>
          </a:xfrm>
        </p:spPr>
        <p:txBody>
          <a:bodyPr>
            <a:normAutofit/>
          </a:bodyPr>
          <a:lstStyle/>
          <a:p>
            <a:pPr marL="0" indent="0">
              <a:buNone/>
            </a:pPr>
            <a:r>
              <a:rPr lang="en-US" sz="2000" dirty="0" smtClean="0"/>
              <a:t>We wrote a reference library mostly in C language.</a:t>
            </a:r>
          </a:p>
          <a:p>
            <a:pPr marL="0" indent="0">
              <a:buNone/>
            </a:pPr>
            <a:r>
              <a:rPr lang="en-US" sz="2000" b="1" dirty="0" smtClean="0"/>
              <a:t>All the curve arithmetic is “</a:t>
            </a:r>
            <a:r>
              <a:rPr lang="en-US" sz="2000" b="1" dirty="0" err="1" smtClean="0"/>
              <a:t>templated</a:t>
            </a:r>
            <a:r>
              <a:rPr lang="en-US" sz="2000" b="1" dirty="0" smtClean="0"/>
              <a:t>” and written in C: each curve function uses </a:t>
            </a:r>
            <a:r>
              <a:rPr lang="en-US" sz="2000" b="1" i="1" dirty="0" smtClean="0"/>
              <a:t>one</a:t>
            </a:r>
            <a:r>
              <a:rPr lang="en-US" sz="2000" b="1" dirty="0" smtClean="0"/>
              <a:t> single template to support </a:t>
            </a:r>
            <a:r>
              <a:rPr lang="en-US" sz="2000" b="1" i="1" dirty="0" smtClean="0"/>
              <a:t>all</a:t>
            </a:r>
            <a:r>
              <a:rPr lang="en-US" sz="2000" b="1" dirty="0" smtClean="0"/>
              <a:t> curves of common form and </a:t>
            </a:r>
            <a:r>
              <a:rPr lang="en-US" sz="2000" b="1" i="1" dirty="0" smtClean="0"/>
              <a:t>all</a:t>
            </a:r>
            <a:r>
              <a:rPr lang="en-US" sz="2000" b="1" dirty="0" smtClean="0"/>
              <a:t> fields (we currently support 15 different curves).</a:t>
            </a:r>
          </a:p>
          <a:p>
            <a:pPr lvl="1"/>
            <a:r>
              <a:rPr lang="en-US" sz="1800" dirty="0" smtClean="0"/>
              <a:t>This “single-template” style was given priority at the expense of neglecting some optimizations in the field/curve functions    </a:t>
            </a:r>
          </a:p>
          <a:p>
            <a:pPr marL="0" indent="0">
              <a:buNone/>
            </a:pPr>
            <a:r>
              <a:rPr lang="en-US" sz="2000" b="1" dirty="0" smtClean="0"/>
              <a:t>Only field operations are implemented and optimized in assembly:</a:t>
            </a:r>
          </a:p>
          <a:p>
            <a:pPr lvl="1"/>
            <a:r>
              <a:rPr lang="en-US" sz="1800" dirty="0" smtClean="0"/>
              <a:t>We target x64 platforms but the library design allows easy expansion to support any other platform by plugging in a new field arithmetic layer</a:t>
            </a:r>
          </a:p>
          <a:p>
            <a:pPr lvl="1"/>
            <a:r>
              <a:rPr lang="en-US" sz="1800" dirty="0" smtClean="0"/>
              <a:t>In contrast to several speed-focused implementations, field functions in assembly are </a:t>
            </a:r>
            <a:r>
              <a:rPr lang="en-US" sz="1800" b="1" dirty="0" smtClean="0"/>
              <a:t>not </a:t>
            </a:r>
            <a:r>
              <a:rPr lang="en-US" sz="1800" b="1" dirty="0" err="1" smtClean="0"/>
              <a:t>inlined</a:t>
            </a:r>
            <a:r>
              <a:rPr lang="en-US" sz="1800" b="1" dirty="0" smtClean="0"/>
              <a:t> </a:t>
            </a:r>
            <a:r>
              <a:rPr lang="en-US" sz="1800" dirty="0" smtClean="0"/>
              <a:t>in the curve functions: some impact on performance but a significant reduction in memory </a:t>
            </a:r>
            <a:endParaRPr lang="en-US" sz="1800" dirty="0"/>
          </a:p>
          <a:p>
            <a:endParaRPr lang="en-US" sz="600" dirty="0" smtClean="0"/>
          </a:p>
          <a:p>
            <a:pPr marL="0" indent="0">
              <a:buNone/>
            </a:pPr>
            <a:r>
              <a:rPr lang="en-US" sz="2000" dirty="0" smtClean="0"/>
              <a:t>All the reported results were obtained on an Intel Sandy Bridge machine running Windows 7, with </a:t>
            </a:r>
            <a:r>
              <a:rPr lang="en-US" sz="2000" dirty="0" err="1" smtClean="0"/>
              <a:t>TurboBoost</a:t>
            </a:r>
            <a:r>
              <a:rPr lang="en-US" sz="2000" dirty="0" smtClean="0"/>
              <a:t> and Hyper-threading disabled. The library was compiled with VS2012.</a:t>
            </a:r>
          </a:p>
          <a:p>
            <a:pPr marL="0" indent="0">
              <a:buNone/>
            </a:pPr>
            <a:r>
              <a:rPr lang="en-US" sz="2000" b="1" dirty="0" smtClean="0"/>
              <a:t>The following results include recent optimizations in the library. We will be updating our preprint soon.</a:t>
            </a:r>
          </a:p>
          <a:p>
            <a:pPr marL="0" indent="0">
              <a:buNone/>
            </a:pPr>
            <a:r>
              <a:rPr lang="en-US" sz="2000" dirty="0" smtClean="0"/>
              <a:t>NOTE: there is still room for improvement, especially at high security levels.</a:t>
            </a:r>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14</a:t>
            </a:r>
            <a:endParaRPr lang="en-US" dirty="0"/>
          </a:p>
        </p:txBody>
      </p:sp>
    </p:spTree>
    <p:extLst>
      <p:ext uri="{BB962C8B-B14F-4D97-AF65-F5344CB8AC3E}">
        <p14:creationId xmlns:p14="http://schemas.microsoft.com/office/powerpoint/2010/main" val="3779809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Experimental Results:              effects of the prime form</a:t>
            </a:r>
            <a:endParaRPr lang="en-US" dirty="0"/>
          </a:p>
        </p:txBody>
      </p:sp>
    </p:spTree>
    <p:extLst>
      <p:ext uri="{BB962C8B-B14F-4D97-AF65-F5344CB8AC3E}">
        <p14:creationId xmlns:p14="http://schemas.microsoft.com/office/powerpoint/2010/main" val="43902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normAutofit/>
          </a:bodyPr>
          <a:lstStyle/>
          <a:p>
            <a:r>
              <a:rPr lang="en-US" sz="3600" dirty="0" smtClean="0"/>
              <a:t>Criteria for selecting elliptic curves for cryptography</a:t>
            </a:r>
            <a:endParaRPr lang="en-US" sz="3600" dirty="0"/>
          </a:p>
        </p:txBody>
      </p:sp>
      <p:sp>
        <p:nvSpPr>
          <p:cNvPr id="3" name="Content Placeholder 2"/>
          <p:cNvSpPr>
            <a:spLocks noGrp="1"/>
          </p:cNvSpPr>
          <p:nvPr>
            <p:ph idx="1"/>
          </p:nvPr>
        </p:nvSpPr>
        <p:spPr>
          <a:xfrm>
            <a:off x="683812" y="1433513"/>
            <a:ext cx="11020508" cy="5224462"/>
          </a:xfrm>
        </p:spPr>
        <p:txBody>
          <a:bodyPr>
            <a:noAutofit/>
          </a:bodyPr>
          <a:lstStyle/>
          <a:p>
            <a:pPr marL="0" indent="0">
              <a:buNone/>
            </a:pPr>
            <a:r>
              <a:rPr lang="en-US" sz="2000" b="1" dirty="0" smtClean="0"/>
              <a:t>ECDLP security and curve setting</a:t>
            </a:r>
          </a:p>
          <a:p>
            <a:pPr lvl="1"/>
            <a:r>
              <a:rPr lang="en-US" sz="1800" dirty="0" smtClean="0"/>
              <a:t>Hardness of the underlying EC Discrete Logarithm Problem</a:t>
            </a:r>
          </a:p>
          <a:p>
            <a:pPr lvl="1"/>
            <a:r>
              <a:rPr lang="en-US" sz="1800" dirty="0" smtClean="0"/>
              <a:t>Conservative choice of curve setting (curve type, group structure, etc.)</a:t>
            </a:r>
          </a:p>
          <a:p>
            <a:pPr lvl="1"/>
            <a:r>
              <a:rPr lang="en-US" sz="1800" dirty="0"/>
              <a:t>Publicly verifiable generation: minimal room for </a:t>
            </a:r>
            <a:r>
              <a:rPr lang="en-US" sz="1800" dirty="0" smtClean="0"/>
              <a:t>manipulation</a:t>
            </a:r>
          </a:p>
          <a:p>
            <a:pPr marL="0" indent="0">
              <a:buNone/>
            </a:pPr>
            <a:r>
              <a:rPr lang="en-US" sz="2000" b="1" dirty="0" smtClean="0"/>
              <a:t>Implementation security</a:t>
            </a:r>
          </a:p>
          <a:p>
            <a:pPr lvl="1"/>
            <a:r>
              <a:rPr lang="en-US" sz="1800" dirty="0" smtClean="0"/>
              <a:t>Resilience to </a:t>
            </a:r>
            <a:r>
              <a:rPr lang="en-US" sz="1800" dirty="0"/>
              <a:t>exception attacks, small </a:t>
            </a:r>
            <a:r>
              <a:rPr lang="en-US" sz="1800" dirty="0" smtClean="0"/>
              <a:t>subgroup attacks, invalid curve attacks, side-channel attacks</a:t>
            </a:r>
          </a:p>
          <a:p>
            <a:pPr marL="0" indent="0">
              <a:buNone/>
            </a:pPr>
            <a:r>
              <a:rPr lang="en-US" sz="2000" b="1" dirty="0" smtClean="0"/>
              <a:t>Efficiency (considering portability, ease of use, maintainability, scalability)</a:t>
            </a:r>
          </a:p>
          <a:p>
            <a:pPr lvl="1"/>
            <a:r>
              <a:rPr lang="en-US" sz="1800" dirty="0" smtClean="0"/>
              <a:t>Runtime/power/memory use on different platforms: 8-bit, 32-bit, 64-bit</a:t>
            </a:r>
          </a:p>
          <a:p>
            <a:pPr marL="0" indent="0">
              <a:buNone/>
            </a:pPr>
            <a:r>
              <a:rPr lang="en-US" sz="2000" b="1" dirty="0" smtClean="0"/>
              <a:t>Security coverage</a:t>
            </a:r>
          </a:p>
          <a:p>
            <a:pPr lvl="1"/>
            <a:r>
              <a:rPr lang="en-US" sz="1800" dirty="0" smtClean="0"/>
              <a:t>Curve </a:t>
            </a:r>
            <a:r>
              <a:rPr lang="en-US" sz="1800" dirty="0"/>
              <a:t>selection targeting different security levels</a:t>
            </a:r>
            <a:r>
              <a:rPr lang="en-US" sz="1800" dirty="0" smtClean="0"/>
              <a:t>: </a:t>
            </a:r>
            <a:r>
              <a:rPr lang="en-US" sz="1800" dirty="0"/>
              <a:t>128-bit, 192-bit, 256-bit</a:t>
            </a:r>
          </a:p>
          <a:p>
            <a:pPr marL="0" indent="0">
              <a:buNone/>
            </a:pPr>
            <a:r>
              <a:rPr lang="en-US" sz="2000" b="1" dirty="0" smtClean="0"/>
              <a:t>Flexibility and robustness</a:t>
            </a:r>
          </a:p>
          <a:p>
            <a:pPr lvl="1"/>
            <a:r>
              <a:rPr lang="en-US" sz="1800" dirty="0" smtClean="0"/>
              <a:t>Ease of adaptability </a:t>
            </a:r>
            <a:r>
              <a:rPr lang="en-US" sz="1800" dirty="0"/>
              <a:t>to </a:t>
            </a:r>
            <a:r>
              <a:rPr lang="en-US" sz="1800" dirty="0" smtClean="0"/>
              <a:t>most protocols</a:t>
            </a:r>
            <a:endParaRPr lang="en-US" sz="1800" dirty="0"/>
          </a:p>
          <a:p>
            <a:pPr lvl="1"/>
            <a:r>
              <a:rPr lang="en-US" sz="1800" dirty="0" smtClean="0"/>
              <a:t>Efficiency of different constructs: {variable-base, fixed-base, multi} scalar multiplication</a:t>
            </a:r>
          </a:p>
          <a:p>
            <a:pPr lvl="1"/>
            <a:r>
              <a:rPr lang="en-US" sz="1800" dirty="0" smtClean="0"/>
              <a:t>Ease of curve replacement in case of disasters </a:t>
            </a:r>
          </a:p>
        </p:txBody>
      </p:sp>
      <p:sp>
        <p:nvSpPr>
          <p:cNvPr id="4" name="TextBox 3"/>
          <p:cNvSpPr txBox="1"/>
          <p:nvPr/>
        </p:nvSpPr>
        <p:spPr>
          <a:xfrm>
            <a:off x="11877773" y="6495072"/>
            <a:ext cx="314227"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379293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5531" y="1164566"/>
                <a:ext cx="10912492" cy="5272958"/>
              </a:xfrm>
            </p:spPr>
            <p:txBody>
              <a:bodyPr>
                <a:normAutofit/>
              </a:bodyPr>
              <a:lstStyle/>
              <a:p>
                <a:pPr marL="0" indent="0">
                  <a:lnSpc>
                    <a:spcPct val="80000"/>
                  </a:lnSpc>
                  <a:buNone/>
                </a:pPr>
                <a:r>
                  <a:rPr lang="en-US" sz="2400" dirty="0" smtClean="0"/>
                  <a:t>Curve name notation:  </a:t>
                </a:r>
                <a14:m>
                  <m:oMath xmlns:m="http://schemas.openxmlformats.org/officeDocument/2006/math">
                    <m:r>
                      <a:rPr lang="en-US" sz="2400" b="0" i="1" smtClean="0">
                        <a:latin typeface="Cambria Math" panose="02040503050406030204" pitchFamily="18" charset="0"/>
                      </a:rPr>
                      <m:t>𝑥</m:t>
                    </m:r>
                    <m:r>
                      <m:rPr>
                        <m:nor/>
                      </m:rPr>
                      <a:rPr lang="en-US" sz="2400" b="0" i="0" smtClean="0">
                        <a:latin typeface="Cambria Math" panose="02040503050406030204" pitchFamily="18" charset="0"/>
                      </a:rPr>
                      <m:t>−</m:t>
                    </m:r>
                    <m:r>
                      <a:rPr lang="en-US" sz="2400" b="0" i="1" smtClean="0">
                        <a:latin typeface="Cambria Math" panose="02040503050406030204" pitchFamily="18" charset="0"/>
                      </a:rPr>
                      <m:t>𝑦𝑦𝑦</m:t>
                    </m:r>
                    <m:r>
                      <m:rPr>
                        <m:nor/>
                      </m:rPr>
                      <a:rPr lang="en-US" sz="2400" b="0" i="0" smtClean="0">
                        <a:latin typeface="Cambria Math" panose="02040503050406030204" pitchFamily="18" charset="0"/>
                      </a:rPr>
                      <m:t>−</m:t>
                    </m:r>
                    <m:r>
                      <a:rPr lang="en-US" sz="2400" b="0" i="1" smtClean="0">
                        <a:latin typeface="Cambria Math" panose="02040503050406030204" pitchFamily="18" charset="0"/>
                      </a:rPr>
                      <m:t>𝑧𝑧𝑧𝑧</m:t>
                    </m:r>
                  </m:oMath>
                </a14:m>
                <a:endParaRPr lang="en-US" sz="2400" dirty="0" smtClean="0"/>
              </a:p>
              <a:p>
                <a:pPr marL="0" indent="0">
                  <a:lnSpc>
                    <a:spcPct val="80000"/>
                  </a:lnSpc>
                  <a:buNone/>
                </a:pPr>
                <a:r>
                  <a:rPr lang="en-US" sz="1200" dirty="0"/>
                  <a:t> </a:t>
                </a:r>
                <a:r>
                  <a:rPr lang="en-US" sz="1200" dirty="0" smtClean="0"/>
                  <a:t>                  </a:t>
                </a:r>
              </a:p>
              <a:p>
                <a:pPr marL="0" indent="0">
                  <a:lnSpc>
                    <a:spcPct val="80000"/>
                  </a:lnSpc>
                  <a:buNone/>
                </a:pPr>
                <a:r>
                  <a:rPr lang="en-US" sz="2400" dirty="0"/>
                  <a:t>	</a:t>
                </a:r>
                <a14:m>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 </m:t>
                    </m:r>
                  </m:oMath>
                </a14:m>
                <a:r>
                  <a:rPr lang="en-US" sz="2400" dirty="0" smtClean="0"/>
                  <a:t>: curve form (w: </a:t>
                </a:r>
                <a:r>
                  <a:rPr lang="en-US" sz="2400" dirty="0" err="1" smtClean="0"/>
                  <a:t>Weierstrass</a:t>
                </a:r>
                <a:r>
                  <a:rPr lang="en-US" sz="2400" dirty="0" smtClean="0"/>
                  <a:t>, </a:t>
                </a:r>
                <a:r>
                  <a:rPr lang="en-US" sz="2400" dirty="0" err="1" smtClean="0"/>
                  <a:t>ed</a:t>
                </a:r>
                <a:r>
                  <a:rPr lang="en-US" sz="2400" dirty="0" smtClean="0"/>
                  <a:t>: twisted Edwards, m: Montgomery)</a:t>
                </a:r>
                <a:endParaRPr lang="en-US" sz="2400" dirty="0"/>
              </a:p>
              <a:p>
                <a:pPr marL="0" indent="0">
                  <a:lnSpc>
                    <a:spcPct val="80000"/>
                  </a:lnSpc>
                  <a:buNone/>
                </a:pPr>
                <a:r>
                  <a:rPr lang="en-US" sz="2400" dirty="0"/>
                  <a:t> </a:t>
                </a:r>
                <a:r>
                  <a:rPr lang="en-US" sz="2400" dirty="0" smtClean="0"/>
                  <a:t>	</a:t>
                </a:r>
                <a14:m>
                  <m:oMath xmlns:m="http://schemas.openxmlformats.org/officeDocument/2006/math">
                    <m:r>
                      <a:rPr lang="en-US" sz="2400" i="1">
                        <a:latin typeface="Cambria Math" panose="02040503050406030204" pitchFamily="18" charset="0"/>
                      </a:rPr>
                      <m:t>𝑦𝑦𝑦</m:t>
                    </m:r>
                    <m:r>
                      <a:rPr lang="en-US" sz="2400" i="1">
                        <a:latin typeface="Cambria Math" panose="02040503050406030204" pitchFamily="18" charset="0"/>
                      </a:rPr>
                      <m:t> </m:t>
                    </m:r>
                  </m:oMath>
                </a14:m>
                <a:r>
                  <a:rPr lang="en-US" sz="2400" dirty="0" smtClean="0"/>
                  <a:t>: </a:t>
                </a:r>
                <a:r>
                  <a:rPr lang="en-US" sz="2400" dirty="0" err="1" smtClean="0"/>
                  <a:t>bitlength</a:t>
                </a:r>
                <a:r>
                  <a:rPr lang="en-US" sz="2400" dirty="0" smtClean="0"/>
                  <a:t> of the (sub)group </a:t>
                </a:r>
                <a:r>
                  <a:rPr lang="en-US" sz="2400" dirty="0"/>
                  <a:t>order</a:t>
                </a:r>
              </a:p>
              <a:p>
                <a:pPr marL="0" indent="0">
                  <a:lnSpc>
                    <a:spcPct val="80000"/>
                  </a:lnSpc>
                  <a:buNone/>
                </a:pPr>
                <a:r>
                  <a:rPr lang="en-US" sz="2400" dirty="0"/>
                  <a:t>             </a:t>
                </a:r>
                <a14:m>
                  <m:oMath xmlns:m="http://schemas.openxmlformats.org/officeDocument/2006/math">
                    <m:r>
                      <a:rPr lang="en-US" sz="2400" i="1">
                        <a:latin typeface="Cambria Math" panose="02040503050406030204" pitchFamily="18" charset="0"/>
                      </a:rPr>
                      <m:t>𝑧𝑧𝑧𝑧</m:t>
                    </m:r>
                  </m:oMath>
                </a14:m>
                <a:r>
                  <a:rPr lang="en-US" sz="2400" dirty="0" smtClean="0"/>
                  <a:t>: prime form (</a:t>
                </a:r>
                <a:r>
                  <a:rPr lang="en-US" sz="2400" dirty="0" err="1" smtClean="0"/>
                  <a:t>mont</a:t>
                </a:r>
                <a:r>
                  <a:rPr lang="en-US" sz="2400" dirty="0" smtClean="0"/>
                  <a:t>: Montgomery-friendly, </a:t>
                </a:r>
                <a:r>
                  <a:rPr lang="en-US" sz="2400" dirty="0" err="1" smtClean="0"/>
                  <a:t>mers</a:t>
                </a:r>
                <a:r>
                  <a:rPr lang="en-US" sz="2400" dirty="0" smtClean="0"/>
                  <a:t>: pseudo-</a:t>
                </a:r>
                <a:r>
                  <a:rPr lang="en-US" sz="2400" dirty="0" err="1" smtClean="0"/>
                  <a:t>Mersenne</a:t>
                </a:r>
                <a:r>
                  <a:rPr lang="en-US" sz="2400" dirty="0" smtClean="0"/>
                  <a:t>)</a:t>
                </a:r>
                <a:endParaRPr lang="en-US" sz="2400" dirty="0"/>
              </a:p>
              <a:p>
                <a:pPr marL="0" indent="0">
                  <a:lnSpc>
                    <a:spcPct val="80000"/>
                  </a:lnSpc>
                  <a:buNone/>
                </a:pPr>
                <a:endParaRPr lang="en-US" sz="2400" dirty="0" smtClean="0"/>
              </a:p>
              <a:p>
                <a:pPr marL="0" indent="0">
                  <a:lnSpc>
                    <a:spcPct val="80000"/>
                  </a:lnSpc>
                  <a:buNone/>
                </a:pPr>
                <a:endParaRPr lang="en-US" sz="2400" dirty="0" smtClean="0"/>
              </a:p>
              <a:p>
                <a:pPr marL="0" indent="0">
                  <a:lnSpc>
                    <a:spcPct val="80000"/>
                  </a:lnSpc>
                  <a:buNone/>
                </a:pPr>
                <a:r>
                  <a:rPr lang="en-US" sz="2400" dirty="0" smtClean="0"/>
                  <a:t>For example</a:t>
                </a:r>
                <a:r>
                  <a:rPr lang="en-US" sz="2400" dirty="0"/>
                  <a:t>,</a:t>
                </a:r>
                <a:r>
                  <a:rPr lang="en-US" sz="2400" dirty="0" smtClean="0"/>
                  <a:t> </a:t>
                </a:r>
                <a:r>
                  <a:rPr lang="en-US" sz="2400" b="1" dirty="0" smtClean="0"/>
                  <a:t>ed-255-mers</a:t>
                </a:r>
                <a:r>
                  <a:rPr lang="en-US" sz="2400" dirty="0" smtClean="0"/>
                  <a:t> denotes a twisted Edwards curve </a:t>
                </a:r>
                <a14:m>
                  <m:oMath xmlns:m="http://schemas.openxmlformats.org/officeDocument/2006/math">
                    <m:r>
                      <a:rPr lang="en-US" sz="2400" b="0" i="1" smtClean="0">
                        <a:latin typeface="Cambria Math" panose="02040503050406030204" pitchFamily="18" charset="0"/>
                      </a:rPr>
                      <m:t>𝐸</m:t>
                    </m:r>
                  </m:oMath>
                </a14:m>
                <a:r>
                  <a:rPr lang="en-US" sz="2400" dirty="0" smtClean="0"/>
                  <a:t> defined over GF(</a:t>
                </a:r>
                <a14:m>
                  <m:oMath xmlns:m="http://schemas.openxmlformats.org/officeDocument/2006/math">
                    <m:r>
                      <a:rPr lang="en-US" sz="2400" i="1">
                        <a:latin typeface="Cambria Math" panose="02040503050406030204" pitchFamily="18" charset="0"/>
                      </a:rPr>
                      <m:t>𝑝</m:t>
                    </m:r>
                  </m:oMath>
                </a14:m>
                <a:r>
                  <a:rPr lang="en-US" sz="2400" dirty="0" smtClean="0"/>
                  <a:t>) such that </a:t>
                </a:r>
                <a14:m>
                  <m:oMath xmlns:m="http://schemas.openxmlformats.org/officeDocument/2006/math">
                    <m:r>
                      <a:rPr lang="en-US" sz="2400" b="0" i="0" smtClean="0">
                        <a:latin typeface="Cambria Math" panose="02040503050406030204" pitchFamily="18" charset="0"/>
                      </a:rPr>
                      <m:t>#</m:t>
                    </m:r>
                    <m:r>
                      <a:rPr lang="en-US" sz="2400" i="1">
                        <a:latin typeface="Cambria Math" panose="02040503050406030204" pitchFamily="18" charset="0"/>
                      </a:rPr>
                      <m:t>𝐸</m:t>
                    </m:r>
                    <m:r>
                      <a:rPr lang="en-US" sz="2400" b="0" i="1" smtClean="0">
                        <a:latin typeface="Cambria Math" panose="02040503050406030204" pitchFamily="18" charset="0"/>
                      </a:rPr>
                      <m:t>=4</m:t>
                    </m:r>
                    <m:r>
                      <a:rPr lang="en-US" sz="2400" b="0" i="1" smtClean="0">
                        <a:latin typeface="Cambria Math" panose="02040503050406030204" pitchFamily="18" charset="0"/>
                      </a:rPr>
                      <m:t>𝑟</m:t>
                    </m:r>
                  </m:oMath>
                </a14:m>
                <a:r>
                  <a:rPr lang="en-US" sz="2400" dirty="0" smtClean="0"/>
                  <a:t>, where </a:t>
                </a:r>
                <a14:m>
                  <m:oMath xmlns:m="http://schemas.openxmlformats.org/officeDocument/2006/math">
                    <m:r>
                      <a:rPr lang="en-US" sz="2400" i="1">
                        <a:latin typeface="Cambria Math" panose="02040503050406030204" pitchFamily="18" charset="0"/>
                      </a:rPr>
                      <m:t>𝑟</m:t>
                    </m:r>
                  </m:oMath>
                </a14:m>
                <a:r>
                  <a:rPr lang="en-US" sz="2400" dirty="0" smtClean="0"/>
                  <a:t> is a 255-bit prime and </a:t>
                </a:r>
                <a14:m>
                  <m:oMath xmlns:m="http://schemas.openxmlformats.org/officeDocument/2006/math">
                    <m:r>
                      <a:rPr lang="en-US" sz="2400" b="0" i="1" smtClean="0">
                        <a:latin typeface="Cambria Math" panose="02040503050406030204" pitchFamily="18" charset="0"/>
                      </a:rPr>
                      <m:t>𝑝</m:t>
                    </m:r>
                  </m:oMath>
                </a14:m>
                <a:r>
                  <a:rPr lang="en-US" sz="2400" dirty="0" smtClean="0"/>
                  <a:t> has the form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255</m:t>
                        </m:r>
                      </m:sup>
                    </m:sSup>
                    <m:r>
                      <a:rPr lang="en-US" sz="2400" i="1">
                        <a:latin typeface="Cambria Math" panose="02040503050406030204" pitchFamily="18" charset="0"/>
                      </a:rPr>
                      <m:t>−</m:t>
                    </m:r>
                    <m:r>
                      <a:rPr lang="en-US" sz="2400" i="1">
                        <a:latin typeface="Cambria Math" panose="02040503050406030204" pitchFamily="18" charset="0"/>
                      </a:rPr>
                      <m:t>𝑐</m:t>
                    </m:r>
                  </m:oMath>
                </a14:m>
                <a:r>
                  <a:rPr lang="en-US" sz="2400" dirty="0" smtClean="0"/>
                  <a:t>.      </a:t>
                </a:r>
              </a:p>
              <a:p>
                <a:pPr marL="0" indent="0">
                  <a:lnSpc>
                    <a:spcPct val="170000"/>
                  </a:lnSpc>
                  <a:buNone/>
                </a:pPr>
                <a:endParaRPr lang="en-US" dirty="0" smtClean="0"/>
              </a:p>
              <a:p>
                <a:pPr marL="0" indent="0">
                  <a:lnSpc>
                    <a:spcPct val="170000"/>
                  </a:lnSpc>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2400" dirty="0" smtClean="0"/>
              </a:p>
              <a:p>
                <a:pPr marL="0" indent="0">
                  <a:buNone/>
                </a:pPr>
                <a:endParaRPr lang="en-US" sz="2400"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5531" y="1164566"/>
                <a:ext cx="10912492" cy="5272958"/>
              </a:xfrm>
              <a:blipFill rotWithShape="0">
                <a:blip r:embed="rId2"/>
                <a:stretch>
                  <a:fillRect l="-894" t="-2197" r="-1117"/>
                </a:stretch>
              </a:blipFill>
            </p:spPr>
            <p:txBody>
              <a:bodyPr/>
              <a:lstStyle/>
              <a:p>
                <a:r>
                  <a:rPr lang="en-US">
                    <a:noFill/>
                  </a:rPr>
                  <a:t> </a:t>
                </a:r>
              </a:p>
            </p:txBody>
          </p:sp>
        </mc:Fallback>
      </mc:AlternateContent>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15</a:t>
            </a:r>
            <a:endParaRPr lang="en-US" dirty="0"/>
          </a:p>
        </p:txBody>
      </p:sp>
    </p:spTree>
    <p:extLst>
      <p:ext uri="{BB962C8B-B14F-4D97-AF65-F5344CB8AC3E}">
        <p14:creationId xmlns:p14="http://schemas.microsoft.com/office/powerpoint/2010/main" val="2035354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531" y="150829"/>
            <a:ext cx="11020508" cy="6286695"/>
          </a:xfrm>
        </p:spPr>
        <p:txBody>
          <a:bodyPr>
            <a:normAutofit/>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 </a:t>
            </a:r>
            <a:r>
              <a:rPr lang="en-US" sz="2400" dirty="0" smtClean="0"/>
              <a:t>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400" dirty="0" smtClean="0"/>
              <a:t>For pseudo-</a:t>
            </a:r>
            <a:r>
              <a:rPr lang="en-US" sz="2400" dirty="0" err="1" smtClean="0"/>
              <a:t>Mersenne</a:t>
            </a:r>
            <a:r>
              <a:rPr lang="en-US" sz="2400" dirty="0" smtClean="0"/>
              <a:t>: reducing security in </a:t>
            </a:r>
            <a:r>
              <a:rPr lang="en-US" sz="2400" i="1" dirty="0" smtClean="0"/>
              <a:t>half a bit</a:t>
            </a:r>
            <a:r>
              <a:rPr lang="en-US" sz="2400" dirty="0" smtClean="0"/>
              <a:t> reduces cost by </a:t>
            </a:r>
            <a:r>
              <a:rPr lang="en-US" sz="2400" dirty="0" smtClean="0">
                <a:solidFill>
                  <a:srgbClr val="FF0000"/>
                </a:solidFill>
              </a:rPr>
              <a:t>&lt; 4%</a:t>
            </a:r>
          </a:p>
          <a:p>
            <a:pPr marL="0" indent="0">
              <a:buNone/>
            </a:pPr>
            <a:r>
              <a:rPr lang="en-US" sz="2400" dirty="0" smtClean="0"/>
              <a:t>(the same for 192-bit and 256-bit: </a:t>
            </a:r>
            <a:r>
              <a:rPr lang="en-US" sz="2400" dirty="0"/>
              <a:t>&lt; </a:t>
            </a:r>
            <a:r>
              <a:rPr lang="en-US" sz="2400" dirty="0" smtClean="0"/>
              <a:t>4%)</a:t>
            </a:r>
          </a:p>
          <a:p>
            <a:pPr marL="0" indent="0">
              <a:buNone/>
            </a:pPr>
            <a:endParaRPr lang="en-US" sz="2400" dirty="0" smtClean="0"/>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808069718"/>
              </p:ext>
            </p:extLst>
          </p:nvPr>
        </p:nvGraphicFramePr>
        <p:xfrm>
          <a:off x="1924205" y="1086141"/>
          <a:ext cx="8128000" cy="3332480"/>
        </p:xfrm>
        <a:graphic>
          <a:graphicData uri="http://schemas.openxmlformats.org/drawingml/2006/table">
            <a:tbl>
              <a:tblPr firstRow="1" bandRow="1">
                <a:tableStyleId>{69012ECD-51FC-41F1-AA8D-1B2483CD663E}</a:tableStyleId>
              </a:tblPr>
              <a:tblGrid>
                <a:gridCol w="1625600"/>
                <a:gridCol w="1625600"/>
                <a:gridCol w="1625600"/>
                <a:gridCol w="1625600"/>
                <a:gridCol w="1625600"/>
              </a:tblGrid>
              <a:tr h="0">
                <a:tc>
                  <a:txBody>
                    <a:bodyPr/>
                    <a:lstStyle/>
                    <a:p>
                      <a:pPr algn="ctr"/>
                      <a:r>
                        <a:rPr lang="en-US" dirty="0" smtClean="0"/>
                        <a:t>Sec level</a:t>
                      </a:r>
                      <a:endParaRPr lang="en-US" dirty="0"/>
                    </a:p>
                  </a:txBody>
                  <a:tcPr/>
                </a:tc>
                <a:tc>
                  <a:txBody>
                    <a:bodyPr/>
                    <a:lstStyle/>
                    <a:p>
                      <a:pPr algn="ctr"/>
                      <a:r>
                        <a:rPr lang="en-US" dirty="0" smtClean="0"/>
                        <a:t>curve</a:t>
                      </a:r>
                      <a:endParaRPr lang="en-US" dirty="0"/>
                    </a:p>
                  </a:txBody>
                  <a:tcPr/>
                </a:tc>
                <a:tc>
                  <a:txBody>
                    <a:bodyPr/>
                    <a:lstStyle/>
                    <a:p>
                      <a:pPr algn="ctr"/>
                      <a:r>
                        <a:rPr lang="en-US" dirty="0" smtClean="0"/>
                        <a:t>variable-base</a:t>
                      </a:r>
                      <a:endParaRPr lang="en-US" dirty="0"/>
                    </a:p>
                  </a:txBody>
                  <a:tcPr/>
                </a:tc>
                <a:tc>
                  <a:txBody>
                    <a:bodyPr/>
                    <a:lstStyle/>
                    <a:p>
                      <a:pPr algn="ctr"/>
                      <a:r>
                        <a:rPr lang="en-US" dirty="0" smtClean="0"/>
                        <a:t>fixed-base</a:t>
                      </a:r>
                      <a:endParaRPr lang="en-US" dirty="0"/>
                    </a:p>
                  </a:txBody>
                  <a:tcPr/>
                </a:tc>
                <a:tc>
                  <a:txBody>
                    <a:bodyPr/>
                    <a:lstStyle/>
                    <a:p>
                      <a:pPr algn="ctr"/>
                      <a:r>
                        <a:rPr lang="en-US" dirty="0" smtClean="0"/>
                        <a:t>double-scalar</a:t>
                      </a:r>
                      <a:endParaRPr lang="en-US" dirty="0"/>
                    </a:p>
                  </a:txBody>
                  <a:tcPr/>
                </a:tc>
              </a:tr>
              <a:tr h="370840">
                <a:tc rowSpan="8">
                  <a:txBody>
                    <a:bodyPr/>
                    <a:lstStyle/>
                    <a:p>
                      <a:pPr algn="ctr"/>
                      <a:r>
                        <a:rPr lang="en-US" dirty="0" smtClean="0"/>
                        <a:t>128</a:t>
                      </a: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w-256-mont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dirty="0" smtClean="0"/>
                        <a:t>280</a:t>
                      </a:r>
                      <a:endParaRPr lang="en-US" dirty="0"/>
                    </a:p>
                  </a:txBody>
                  <a:tcPr>
                    <a:lnB w="12700" cap="flat" cmpd="sng" algn="ctr">
                      <a:noFill/>
                      <a:prstDash val="solid"/>
                      <a:round/>
                      <a:headEnd type="none" w="med" len="med"/>
                      <a:tailEnd type="none" w="med" len="med"/>
                    </a:lnB>
                  </a:tcPr>
                </a:tc>
                <a:tc>
                  <a:txBody>
                    <a:bodyPr/>
                    <a:lstStyle/>
                    <a:p>
                      <a:pPr algn="ctr"/>
                      <a:r>
                        <a:rPr lang="en-US" dirty="0" smtClean="0"/>
                        <a:t>115</a:t>
                      </a:r>
                      <a:endParaRPr lang="en-US" dirty="0"/>
                    </a:p>
                  </a:txBody>
                  <a:tcPr>
                    <a:lnB w="12700" cap="flat" cmpd="sng" algn="ctr">
                      <a:noFill/>
                      <a:prstDash val="solid"/>
                      <a:round/>
                      <a:headEnd type="none" w="med" len="med"/>
                      <a:tailEnd type="none" w="med" len="med"/>
                    </a:lnB>
                  </a:tcPr>
                </a:tc>
                <a:tc>
                  <a:txBody>
                    <a:bodyPr/>
                    <a:lstStyle/>
                    <a:p>
                      <a:pPr algn="ctr"/>
                      <a:r>
                        <a:rPr lang="en-US" dirty="0" smtClean="0"/>
                        <a:t>287</a:t>
                      </a:r>
                      <a:endParaRPr lang="en-US" dirty="0"/>
                    </a:p>
                  </a:txBody>
                  <a:tcPr>
                    <a:lnB w="12700" cap="flat" cmpd="sng" algn="ctr">
                      <a:noFill/>
                      <a:prstDash val="solid"/>
                      <a:round/>
                      <a:headEnd type="none" w="med" len="med"/>
                      <a:tailEnd type="none" w="med" len="med"/>
                    </a:lnB>
                  </a:tcPr>
                </a:tc>
              </a:tr>
              <a:tr h="370840">
                <a:tc vMerge="1">
                  <a:txBody>
                    <a:bodyPr/>
                    <a:lstStyle/>
                    <a:p>
                      <a:endParaRPr lang="en-US" dirty="0"/>
                    </a:p>
                  </a:txBody>
                  <a:tcPr/>
                </a:tc>
                <a:tc>
                  <a:txBody>
                    <a:bodyPr/>
                    <a:lstStyle/>
                    <a:p>
                      <a:r>
                        <a:rPr lang="en-US" dirty="0" smtClean="0"/>
                        <a:t>w-256-mers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dirty="0" smtClean="0"/>
                        <a:t>281</a:t>
                      </a:r>
                      <a:endParaRPr lang="en-US" dirty="0"/>
                    </a:p>
                  </a:txBody>
                  <a:tcPr>
                    <a:lnT w="12700" cap="flat" cmpd="sng" algn="ctr">
                      <a:noFill/>
                      <a:prstDash val="solid"/>
                      <a:round/>
                      <a:headEnd type="none" w="med" len="med"/>
                      <a:tailEnd type="none" w="med" len="med"/>
                    </a:lnT>
                  </a:tcPr>
                </a:tc>
                <a:tc>
                  <a:txBody>
                    <a:bodyPr/>
                    <a:lstStyle/>
                    <a:p>
                      <a:pPr algn="ctr"/>
                      <a:r>
                        <a:rPr lang="en-US" dirty="0" smtClean="0"/>
                        <a:t>119</a:t>
                      </a:r>
                      <a:endParaRPr lang="en-US" dirty="0"/>
                    </a:p>
                  </a:txBody>
                  <a:tcPr>
                    <a:lnT w="12700" cap="flat" cmpd="sng" algn="ctr">
                      <a:noFill/>
                      <a:prstDash val="solid"/>
                      <a:round/>
                      <a:headEnd type="none" w="med" len="med"/>
                      <a:tailEnd type="none" w="med" len="med"/>
                    </a:lnT>
                  </a:tcPr>
                </a:tc>
                <a:tc>
                  <a:txBody>
                    <a:bodyPr/>
                    <a:lstStyle/>
                    <a:p>
                      <a:pPr algn="ctr"/>
                      <a:r>
                        <a:rPr lang="en-US" dirty="0" smtClean="0"/>
                        <a:t>288</a:t>
                      </a:r>
                      <a:endParaRPr lang="en-US" dirty="0"/>
                    </a:p>
                  </a:txBody>
                  <a:tcPr>
                    <a:lnT w="12700" cap="flat" cmpd="sng" algn="ctr">
                      <a:noFill/>
                      <a:prstDash val="solid"/>
                      <a:round/>
                      <a:headEnd type="none" w="med" len="med"/>
                      <a:tailEnd type="none" w="med" len="med"/>
                    </a:lnT>
                  </a:tcPr>
                </a:tc>
              </a:tr>
              <a:tr h="370840">
                <a:tc vMerge="1">
                  <a:txBody>
                    <a:bodyPr/>
                    <a:lstStyle/>
                    <a:p>
                      <a:endParaRPr lang="en-US" dirty="0"/>
                    </a:p>
                  </a:txBody>
                  <a:tcPr/>
                </a:tc>
                <a:tc>
                  <a:txBody>
                    <a:bodyPr/>
                    <a:lstStyle/>
                    <a:p>
                      <a:r>
                        <a:rPr lang="en-US" dirty="0" smtClean="0"/>
                        <a:t>ed-256-mont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dirty="0" smtClean="0"/>
                        <a:t>234</a:t>
                      </a:r>
                      <a:endParaRPr lang="en-US" dirty="0"/>
                    </a:p>
                  </a:txBody>
                  <a:tcPr>
                    <a:lnB w="12700" cap="flat" cmpd="sng" algn="ctr">
                      <a:noFill/>
                      <a:prstDash val="solid"/>
                      <a:round/>
                      <a:headEnd type="none" w="med" len="med"/>
                      <a:tailEnd type="none" w="med" len="med"/>
                    </a:lnB>
                  </a:tcPr>
                </a:tc>
                <a:tc>
                  <a:txBody>
                    <a:bodyPr/>
                    <a:lstStyle/>
                    <a:p>
                      <a:pPr algn="ctr"/>
                      <a:r>
                        <a:rPr lang="en-US" dirty="0" smtClean="0"/>
                        <a:t>93</a:t>
                      </a:r>
                      <a:endParaRPr lang="en-US" dirty="0"/>
                    </a:p>
                  </a:txBody>
                  <a:tcPr>
                    <a:lnB w="12700" cap="flat" cmpd="sng" algn="ctr">
                      <a:noFill/>
                      <a:prstDash val="solid"/>
                      <a:round/>
                      <a:headEnd type="none" w="med" len="med"/>
                      <a:tailEnd type="none" w="med" len="med"/>
                    </a:lnB>
                  </a:tcPr>
                </a:tc>
                <a:tc>
                  <a:txBody>
                    <a:bodyPr/>
                    <a:lstStyle/>
                    <a:p>
                      <a:pPr algn="ctr"/>
                      <a:r>
                        <a:rPr lang="en-US" dirty="0" smtClean="0"/>
                        <a:t>237</a:t>
                      </a:r>
                      <a:endParaRPr lang="en-US" dirty="0"/>
                    </a:p>
                  </a:txBody>
                  <a:tcPr>
                    <a:lnB w="12700" cap="flat" cmpd="sng" algn="ctr">
                      <a:noFill/>
                      <a:prstDash val="solid"/>
                      <a:round/>
                      <a:headEnd type="none" w="med" len="med"/>
                      <a:tailEnd type="none" w="med" len="med"/>
                    </a:lnB>
                  </a:tcPr>
                </a:tc>
              </a:tr>
              <a:tr h="370840">
                <a:tc vMerge="1">
                  <a:txBody>
                    <a:bodyPr/>
                    <a:lstStyle/>
                    <a:p>
                      <a:endParaRPr lang="en-US" dirty="0"/>
                    </a:p>
                  </a:txBody>
                  <a:tcPr/>
                </a:tc>
                <a:tc>
                  <a:txBody>
                    <a:bodyPr/>
                    <a:lstStyle/>
                    <a:p>
                      <a:r>
                        <a:rPr lang="en-US" dirty="0" smtClean="0"/>
                        <a:t>ed-254-mont</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dirty="0" smtClean="0"/>
                        <a:t>196</a:t>
                      </a:r>
                      <a:endParaRPr lang="en-US" dirty="0"/>
                    </a:p>
                  </a:txBody>
                  <a:tcPr>
                    <a:lnT w="12700" cap="flat" cmpd="sng" algn="ctr">
                      <a:noFill/>
                      <a:prstDash val="solid"/>
                      <a:round/>
                      <a:headEnd type="none" w="med" len="med"/>
                      <a:tailEnd type="none" w="med" len="med"/>
                    </a:lnT>
                  </a:tcPr>
                </a:tc>
                <a:tc>
                  <a:txBody>
                    <a:bodyPr/>
                    <a:lstStyle/>
                    <a:p>
                      <a:pPr algn="ctr"/>
                      <a:r>
                        <a:rPr lang="en-US" dirty="0" smtClean="0"/>
                        <a:t>76</a:t>
                      </a:r>
                      <a:endParaRPr lang="en-US" dirty="0"/>
                    </a:p>
                  </a:txBody>
                  <a:tcPr>
                    <a:lnT w="12700" cap="flat" cmpd="sng" algn="ctr">
                      <a:noFill/>
                      <a:prstDash val="solid"/>
                      <a:round/>
                      <a:headEnd type="none" w="med" len="med"/>
                      <a:tailEnd type="none" w="med" len="med"/>
                    </a:lnT>
                  </a:tcPr>
                </a:tc>
                <a:tc>
                  <a:txBody>
                    <a:bodyPr/>
                    <a:lstStyle/>
                    <a:p>
                      <a:pPr algn="ctr"/>
                      <a:r>
                        <a:rPr lang="en-US" dirty="0" smtClean="0"/>
                        <a:t>198</a:t>
                      </a:r>
                      <a:endParaRPr lang="en-US" dirty="0"/>
                    </a:p>
                  </a:txBody>
                  <a:tcPr>
                    <a:lnT w="12700" cap="flat" cmpd="sng" algn="ctr">
                      <a:noFill/>
                      <a:prstDash val="solid"/>
                      <a:round/>
                      <a:headEnd type="none" w="med" len="med"/>
                      <a:tailEnd type="none" w="med" len="med"/>
                    </a:lnT>
                  </a:tcPr>
                </a:tc>
              </a:tr>
              <a:tr h="370840">
                <a:tc vMerge="1">
                  <a:txBody>
                    <a:bodyPr/>
                    <a:lstStyle/>
                    <a:p>
                      <a:endParaRPr lang="en-US" dirty="0"/>
                    </a:p>
                  </a:txBody>
                  <a:tcPr/>
                </a:tc>
                <a:tc>
                  <a:txBody>
                    <a:bodyPr/>
                    <a:lstStyle/>
                    <a:p>
                      <a:r>
                        <a:rPr lang="en-US" dirty="0" smtClean="0"/>
                        <a:t>ed-256-mers</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234</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95</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237</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r>
              <a:tr h="370840">
                <a:tc vMerge="1">
                  <a:txBody>
                    <a:bodyPr/>
                    <a:lstStyle/>
                    <a:p>
                      <a:endParaRPr lang="en-US" dirty="0"/>
                    </a:p>
                  </a:txBody>
                  <a:tcPr/>
                </a:tc>
                <a:tc>
                  <a:txBody>
                    <a:bodyPr/>
                    <a:lstStyle/>
                    <a:p>
                      <a:r>
                        <a:rPr lang="en-US" dirty="0" smtClean="0"/>
                        <a:t>ed-255-mers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226</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94</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228</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r>
              <a:tr h="370840">
                <a:tc vMerge="1">
                  <a:txBody>
                    <a:bodyPr/>
                    <a:lstStyle/>
                    <a:p>
                      <a:endParaRPr lang="en-US" dirty="0"/>
                    </a:p>
                  </a:txBody>
                  <a:tcPr/>
                </a:tc>
                <a:tc>
                  <a:txBody>
                    <a:bodyPr/>
                    <a:lstStyle/>
                    <a:p>
                      <a:r>
                        <a:rPr lang="en-US" dirty="0" smtClean="0"/>
                        <a:t>m-254-mont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dirty="0" smtClean="0"/>
                        <a:t>224</a:t>
                      </a:r>
                      <a:endParaRPr lang="en-US" dirty="0"/>
                    </a:p>
                  </a:txBody>
                  <a:tcPr>
                    <a:lnB w="12700" cap="flat" cmpd="sng" algn="ctr">
                      <a:noFill/>
                      <a:prstDash val="solid"/>
                      <a:round/>
                      <a:headEnd type="none" w="med" len="med"/>
                      <a:tailEnd type="none" w="med" len="med"/>
                    </a:lnB>
                  </a:tcPr>
                </a:tc>
                <a:tc>
                  <a:txBody>
                    <a:bodyPr/>
                    <a:lstStyle/>
                    <a:p>
                      <a:pPr algn="ctr"/>
                      <a:r>
                        <a:rPr lang="en-US" dirty="0" smtClean="0"/>
                        <a:t>N/A</a:t>
                      </a:r>
                      <a:endParaRPr lang="en-US" dirty="0"/>
                    </a:p>
                  </a:txBody>
                  <a:tcPr>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B w="12700" cap="flat" cmpd="sng" algn="ctr">
                      <a:noFill/>
                      <a:prstDash val="solid"/>
                      <a:round/>
                      <a:headEnd type="none" w="med" len="med"/>
                      <a:tailEnd type="none" w="med" len="med"/>
                    </a:lnB>
                  </a:tcPr>
                </a:tc>
              </a:tr>
              <a:tr h="370840">
                <a:tc vMerge="1">
                  <a:txBody>
                    <a:bodyPr/>
                    <a:lstStyle/>
                    <a:p>
                      <a:pPr algn="ctr"/>
                      <a:endParaRPr lang="en-US" dirty="0"/>
                    </a:p>
                  </a:txBody>
                  <a:tcPr anchor="ctr"/>
                </a:tc>
                <a:tc>
                  <a:txBody>
                    <a:bodyPr/>
                    <a:lstStyle/>
                    <a:p>
                      <a:r>
                        <a:rPr lang="en-US" dirty="0" smtClean="0"/>
                        <a:t>m-255-mers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dirty="0" smtClean="0"/>
                        <a:t>245</a:t>
                      </a:r>
                      <a:endParaRPr lang="en-US" dirty="0"/>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tcPr>
                </a:tc>
              </a:tr>
            </a:tbl>
          </a:graphicData>
        </a:graphic>
      </p:graphicFrame>
      <p:sp>
        <p:nvSpPr>
          <p:cNvPr id="2" name="TextBox 1"/>
          <p:cNvSpPr txBox="1"/>
          <p:nvPr/>
        </p:nvSpPr>
        <p:spPr>
          <a:xfrm>
            <a:off x="0" y="6550223"/>
            <a:ext cx="9565419" cy="307777"/>
          </a:xfrm>
          <a:prstGeom prst="rect">
            <a:avLst/>
          </a:prstGeom>
          <a:noFill/>
        </p:spPr>
        <p:txBody>
          <a:bodyPr wrap="square" rtlCol="0">
            <a:spAutoFit/>
          </a:bodyPr>
          <a:lstStyle/>
          <a:p>
            <a:r>
              <a:rPr lang="en-US" sz="1400" dirty="0" smtClean="0"/>
              <a:t>* Results are expressed in terms of thousands of cycles, and were obtained on a 3.4GHz Intel Core i7-2600 Sandy Bridge machine. </a:t>
            </a:r>
            <a:endParaRPr lang="en-US" sz="1400" dirty="0"/>
          </a:p>
        </p:txBody>
      </p:sp>
      <p:sp>
        <p:nvSpPr>
          <p:cNvPr id="7" name="TextBox 6"/>
          <p:cNvSpPr txBox="1"/>
          <p:nvPr/>
        </p:nvSpPr>
        <p:spPr>
          <a:xfrm>
            <a:off x="11774079" y="6495072"/>
            <a:ext cx="417922" cy="369332"/>
          </a:xfrm>
          <a:prstGeom prst="rect">
            <a:avLst/>
          </a:prstGeom>
          <a:noFill/>
        </p:spPr>
        <p:txBody>
          <a:bodyPr wrap="square" rtlCol="0">
            <a:spAutoFit/>
          </a:bodyPr>
          <a:lstStyle/>
          <a:p>
            <a:r>
              <a:rPr lang="en-US" dirty="0" smtClean="0"/>
              <a:t>16</a:t>
            </a:r>
            <a:endParaRPr lang="en-US" dirty="0"/>
          </a:p>
        </p:txBody>
      </p:sp>
    </p:spTree>
    <p:extLst>
      <p:ext uri="{BB962C8B-B14F-4D97-AF65-F5344CB8AC3E}">
        <p14:creationId xmlns:p14="http://schemas.microsoft.com/office/powerpoint/2010/main" val="20807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531" y="1417311"/>
            <a:ext cx="11020508" cy="5020213"/>
          </a:xfrm>
        </p:spPr>
        <p:txBody>
          <a:bodyPr>
            <a:normAutofit/>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400" dirty="0" smtClean="0"/>
              <a:t>For Montgomery-friendly: reducing security in </a:t>
            </a:r>
            <a:r>
              <a:rPr lang="en-US" sz="2400" i="1" dirty="0" smtClean="0"/>
              <a:t>one bit</a:t>
            </a:r>
            <a:r>
              <a:rPr lang="en-US" sz="2400" dirty="0" smtClean="0"/>
              <a:t> reduces cost by </a:t>
            </a:r>
            <a:r>
              <a:rPr lang="en-US" sz="2400" dirty="0" smtClean="0">
                <a:solidFill>
                  <a:srgbClr val="FF0000"/>
                </a:solidFill>
              </a:rPr>
              <a:t>19-22%</a:t>
            </a:r>
          </a:p>
          <a:p>
            <a:pPr marL="0" indent="0">
              <a:buNone/>
            </a:pPr>
            <a:r>
              <a:rPr lang="en-US" sz="2400" dirty="0" smtClean="0"/>
              <a:t>(192-bit case:  8-12%)</a:t>
            </a:r>
          </a:p>
          <a:p>
            <a:pPr marL="0" indent="0">
              <a:buNone/>
            </a:pPr>
            <a:r>
              <a:rPr lang="en-US" sz="2400" dirty="0" smtClean="0"/>
              <a:t>(256-bit case:  8-10%)</a:t>
            </a:r>
          </a:p>
          <a:p>
            <a:pPr marL="0" indent="0">
              <a:buNone/>
            </a:pPr>
            <a:endParaRPr lang="en-US" sz="2400" dirty="0" smtClean="0"/>
          </a:p>
          <a:p>
            <a:pPr marL="0" indent="0">
              <a:buNone/>
            </a:pPr>
            <a:endParaRPr lang="en-US" sz="2400" dirty="0" smtClean="0"/>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685289873"/>
              </p:ext>
            </p:extLst>
          </p:nvPr>
        </p:nvGraphicFramePr>
        <p:xfrm>
          <a:off x="1961914" y="1068521"/>
          <a:ext cx="8128000" cy="3337560"/>
        </p:xfrm>
        <a:graphic>
          <a:graphicData uri="http://schemas.openxmlformats.org/drawingml/2006/table">
            <a:tbl>
              <a:tblPr firstRow="1" bandRow="1">
                <a:tableStyleId>{69012ECD-51FC-41F1-AA8D-1B2483CD663E}</a:tableStyleId>
              </a:tblPr>
              <a:tblGrid>
                <a:gridCol w="1625600"/>
                <a:gridCol w="1625600"/>
                <a:gridCol w="1625600"/>
                <a:gridCol w="1625600"/>
                <a:gridCol w="1625600"/>
              </a:tblGrid>
              <a:tr h="370840">
                <a:tc>
                  <a:txBody>
                    <a:bodyPr/>
                    <a:lstStyle/>
                    <a:p>
                      <a:pPr algn="ctr"/>
                      <a:r>
                        <a:rPr lang="en-US" dirty="0" smtClean="0"/>
                        <a:t>Sec level</a:t>
                      </a:r>
                      <a:endParaRPr lang="en-US" dirty="0"/>
                    </a:p>
                  </a:txBody>
                  <a:tcPr/>
                </a:tc>
                <a:tc>
                  <a:txBody>
                    <a:bodyPr/>
                    <a:lstStyle/>
                    <a:p>
                      <a:pPr algn="ctr"/>
                      <a:r>
                        <a:rPr lang="en-US" dirty="0" smtClean="0"/>
                        <a:t>curve</a:t>
                      </a:r>
                      <a:endParaRPr lang="en-US" dirty="0"/>
                    </a:p>
                  </a:txBody>
                  <a:tcPr/>
                </a:tc>
                <a:tc>
                  <a:txBody>
                    <a:bodyPr/>
                    <a:lstStyle/>
                    <a:p>
                      <a:pPr algn="ctr"/>
                      <a:r>
                        <a:rPr lang="en-US" dirty="0" smtClean="0"/>
                        <a:t>variable-base</a:t>
                      </a:r>
                      <a:endParaRPr lang="en-US" dirty="0"/>
                    </a:p>
                  </a:txBody>
                  <a:tcPr/>
                </a:tc>
                <a:tc>
                  <a:txBody>
                    <a:bodyPr/>
                    <a:lstStyle/>
                    <a:p>
                      <a:pPr algn="ctr"/>
                      <a:r>
                        <a:rPr lang="en-US" dirty="0" smtClean="0"/>
                        <a:t>fixed-base</a:t>
                      </a:r>
                      <a:endParaRPr lang="en-US" dirty="0"/>
                    </a:p>
                  </a:txBody>
                  <a:tcPr/>
                </a:tc>
                <a:tc>
                  <a:txBody>
                    <a:bodyPr/>
                    <a:lstStyle/>
                    <a:p>
                      <a:pPr algn="ctr"/>
                      <a:r>
                        <a:rPr lang="en-US" dirty="0" smtClean="0"/>
                        <a:t>double-scalar</a:t>
                      </a:r>
                      <a:endParaRPr lang="en-US" dirty="0"/>
                    </a:p>
                  </a:txBody>
                  <a:tcPr/>
                </a:tc>
              </a:tr>
              <a:tr h="370840">
                <a:tc rowSpan="8">
                  <a:txBody>
                    <a:bodyPr/>
                    <a:lstStyle/>
                    <a:p>
                      <a:pPr algn="ctr"/>
                      <a:r>
                        <a:rPr lang="en-US" dirty="0" smtClean="0"/>
                        <a:t>128</a:t>
                      </a: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w-256-mont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dirty="0" smtClean="0"/>
                        <a:t>280</a:t>
                      </a:r>
                      <a:endParaRPr lang="en-US" dirty="0"/>
                    </a:p>
                  </a:txBody>
                  <a:tcPr>
                    <a:lnB w="12700" cap="flat" cmpd="sng" algn="ctr">
                      <a:noFill/>
                      <a:prstDash val="solid"/>
                      <a:round/>
                      <a:headEnd type="none" w="med" len="med"/>
                      <a:tailEnd type="none" w="med" len="med"/>
                    </a:lnB>
                  </a:tcPr>
                </a:tc>
                <a:tc>
                  <a:txBody>
                    <a:bodyPr/>
                    <a:lstStyle/>
                    <a:p>
                      <a:pPr algn="ctr"/>
                      <a:r>
                        <a:rPr lang="en-US" dirty="0" smtClean="0"/>
                        <a:t>115</a:t>
                      </a:r>
                      <a:endParaRPr lang="en-US" dirty="0"/>
                    </a:p>
                  </a:txBody>
                  <a:tcPr>
                    <a:lnB w="12700" cap="flat" cmpd="sng" algn="ctr">
                      <a:noFill/>
                      <a:prstDash val="solid"/>
                      <a:round/>
                      <a:headEnd type="none" w="med" len="med"/>
                      <a:tailEnd type="none" w="med" len="med"/>
                    </a:lnB>
                  </a:tcPr>
                </a:tc>
                <a:tc>
                  <a:txBody>
                    <a:bodyPr/>
                    <a:lstStyle/>
                    <a:p>
                      <a:pPr algn="ctr"/>
                      <a:r>
                        <a:rPr lang="en-US" dirty="0" smtClean="0"/>
                        <a:t>287</a:t>
                      </a:r>
                      <a:endParaRPr lang="en-US" dirty="0"/>
                    </a:p>
                  </a:txBody>
                  <a:tcPr>
                    <a:lnB w="12700" cap="flat" cmpd="sng" algn="ctr">
                      <a:noFill/>
                      <a:prstDash val="solid"/>
                      <a:round/>
                      <a:headEnd type="none" w="med" len="med"/>
                      <a:tailEnd type="none" w="med" len="med"/>
                    </a:lnB>
                  </a:tcPr>
                </a:tc>
              </a:tr>
              <a:tr h="370840">
                <a:tc vMerge="1">
                  <a:txBody>
                    <a:bodyPr/>
                    <a:lstStyle/>
                    <a:p>
                      <a:endParaRPr lang="en-US" dirty="0"/>
                    </a:p>
                  </a:txBody>
                  <a:tcPr/>
                </a:tc>
                <a:tc>
                  <a:txBody>
                    <a:bodyPr/>
                    <a:lstStyle/>
                    <a:p>
                      <a:r>
                        <a:rPr lang="en-US" dirty="0" smtClean="0"/>
                        <a:t>w-256-mers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dirty="0" smtClean="0"/>
                        <a:t>281</a:t>
                      </a:r>
                      <a:endParaRPr lang="en-US" dirty="0"/>
                    </a:p>
                  </a:txBody>
                  <a:tcPr>
                    <a:lnT w="12700" cap="flat" cmpd="sng" algn="ctr">
                      <a:noFill/>
                      <a:prstDash val="solid"/>
                      <a:round/>
                      <a:headEnd type="none" w="med" len="med"/>
                      <a:tailEnd type="none" w="med" len="med"/>
                    </a:lnT>
                  </a:tcPr>
                </a:tc>
                <a:tc>
                  <a:txBody>
                    <a:bodyPr/>
                    <a:lstStyle/>
                    <a:p>
                      <a:pPr algn="ctr"/>
                      <a:r>
                        <a:rPr lang="en-US" dirty="0" smtClean="0"/>
                        <a:t>119</a:t>
                      </a:r>
                      <a:endParaRPr lang="en-US" dirty="0"/>
                    </a:p>
                  </a:txBody>
                  <a:tcPr>
                    <a:lnT w="12700" cap="flat" cmpd="sng" algn="ctr">
                      <a:noFill/>
                      <a:prstDash val="solid"/>
                      <a:round/>
                      <a:headEnd type="none" w="med" len="med"/>
                      <a:tailEnd type="none" w="med" len="med"/>
                    </a:lnT>
                  </a:tcPr>
                </a:tc>
                <a:tc>
                  <a:txBody>
                    <a:bodyPr/>
                    <a:lstStyle/>
                    <a:p>
                      <a:pPr algn="ctr"/>
                      <a:r>
                        <a:rPr lang="en-US" dirty="0" smtClean="0"/>
                        <a:t>288</a:t>
                      </a:r>
                      <a:endParaRPr lang="en-US" dirty="0"/>
                    </a:p>
                  </a:txBody>
                  <a:tcPr>
                    <a:lnT w="12700" cap="flat" cmpd="sng" algn="ctr">
                      <a:noFill/>
                      <a:prstDash val="solid"/>
                      <a:round/>
                      <a:headEnd type="none" w="med" len="med"/>
                      <a:tailEnd type="none" w="med" len="med"/>
                    </a:lnT>
                  </a:tcPr>
                </a:tc>
              </a:tr>
              <a:tr h="370840">
                <a:tc vMerge="1">
                  <a:txBody>
                    <a:bodyPr/>
                    <a:lstStyle/>
                    <a:p>
                      <a:endParaRPr lang="en-US" dirty="0"/>
                    </a:p>
                  </a:txBody>
                  <a:tcPr/>
                </a:tc>
                <a:tc>
                  <a:txBody>
                    <a:bodyPr/>
                    <a:lstStyle/>
                    <a:p>
                      <a:r>
                        <a:rPr lang="en-US" dirty="0" smtClean="0"/>
                        <a:t>ed-256-mont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234</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93</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237</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r>
              <a:tr h="370840">
                <a:tc vMerge="1">
                  <a:txBody>
                    <a:bodyPr/>
                    <a:lstStyle/>
                    <a:p>
                      <a:endParaRPr lang="en-US" dirty="0"/>
                    </a:p>
                  </a:txBody>
                  <a:tcPr/>
                </a:tc>
                <a:tc>
                  <a:txBody>
                    <a:bodyPr/>
                    <a:lstStyle/>
                    <a:p>
                      <a:r>
                        <a:rPr lang="en-US" dirty="0" smtClean="0"/>
                        <a:t>ed-254-mont</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196</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76</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198</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r>
              <a:tr h="370840">
                <a:tc vMerge="1">
                  <a:txBody>
                    <a:bodyPr/>
                    <a:lstStyle/>
                    <a:p>
                      <a:endParaRPr lang="en-US" dirty="0"/>
                    </a:p>
                  </a:txBody>
                  <a:tcPr/>
                </a:tc>
                <a:tc>
                  <a:txBody>
                    <a:bodyPr/>
                    <a:lstStyle/>
                    <a:p>
                      <a:r>
                        <a:rPr lang="en-US" dirty="0" smtClean="0"/>
                        <a:t>ed-256-mers</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bg1"/>
                    </a:solidFill>
                  </a:tcPr>
                </a:tc>
                <a:tc>
                  <a:txBody>
                    <a:bodyPr/>
                    <a:lstStyle/>
                    <a:p>
                      <a:pPr algn="ctr"/>
                      <a:r>
                        <a:rPr lang="en-US" dirty="0" smtClean="0"/>
                        <a:t>234</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95</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237</a:t>
                      </a:r>
                      <a:endParaRPr lang="en-US" dirty="0"/>
                    </a:p>
                  </a:txBody>
                  <a:tcPr>
                    <a:lnB w="12700" cap="flat" cmpd="sng" algn="ctr">
                      <a:noFill/>
                      <a:prstDash val="solid"/>
                      <a:round/>
                      <a:headEnd type="none" w="med" len="med"/>
                      <a:tailEnd type="none" w="med" len="med"/>
                    </a:lnB>
                    <a:solidFill>
                      <a:schemeClr val="bg1"/>
                    </a:solidFill>
                  </a:tcPr>
                </a:tc>
              </a:tr>
              <a:tr h="370840">
                <a:tc vMerge="1">
                  <a:txBody>
                    <a:bodyPr/>
                    <a:lstStyle/>
                    <a:p>
                      <a:endParaRPr lang="en-US" dirty="0"/>
                    </a:p>
                  </a:txBody>
                  <a:tcPr/>
                </a:tc>
                <a:tc>
                  <a:txBody>
                    <a:bodyPr/>
                    <a:lstStyle/>
                    <a:p>
                      <a:r>
                        <a:rPr lang="en-US" dirty="0" smtClean="0"/>
                        <a:t>ed-255-mers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n-US" dirty="0" smtClean="0"/>
                        <a:t>226</a:t>
                      </a:r>
                      <a:endParaRPr lang="en-US" dirty="0"/>
                    </a:p>
                  </a:txBody>
                  <a:tcPr>
                    <a:lnT w="12700" cap="flat" cmpd="sng" algn="ctr">
                      <a:noFill/>
                      <a:prstDash val="solid"/>
                      <a:round/>
                      <a:headEnd type="none" w="med" len="med"/>
                      <a:tailEnd type="none" w="med" len="med"/>
                    </a:lnT>
                    <a:solidFill>
                      <a:schemeClr val="bg1"/>
                    </a:solidFill>
                  </a:tcPr>
                </a:tc>
                <a:tc>
                  <a:txBody>
                    <a:bodyPr/>
                    <a:lstStyle/>
                    <a:p>
                      <a:pPr algn="ctr"/>
                      <a:r>
                        <a:rPr lang="en-US" dirty="0" smtClean="0"/>
                        <a:t>94</a:t>
                      </a:r>
                      <a:endParaRPr lang="en-US" dirty="0"/>
                    </a:p>
                  </a:txBody>
                  <a:tcPr>
                    <a:lnT w="12700" cap="flat" cmpd="sng" algn="ctr">
                      <a:noFill/>
                      <a:prstDash val="solid"/>
                      <a:round/>
                      <a:headEnd type="none" w="med" len="med"/>
                      <a:tailEnd type="none" w="med" len="med"/>
                    </a:lnT>
                    <a:solidFill>
                      <a:schemeClr val="bg1"/>
                    </a:solidFill>
                  </a:tcPr>
                </a:tc>
                <a:tc>
                  <a:txBody>
                    <a:bodyPr/>
                    <a:lstStyle/>
                    <a:p>
                      <a:pPr algn="ctr"/>
                      <a:r>
                        <a:rPr lang="en-US" dirty="0" smtClean="0"/>
                        <a:t>228</a:t>
                      </a:r>
                      <a:endParaRPr lang="en-US" dirty="0"/>
                    </a:p>
                  </a:txBody>
                  <a:tcPr>
                    <a:lnT w="12700" cap="flat" cmpd="sng" algn="ctr">
                      <a:noFill/>
                      <a:prstDash val="solid"/>
                      <a:round/>
                      <a:headEnd type="none" w="med" len="med"/>
                      <a:tailEnd type="none" w="med" len="med"/>
                    </a:lnT>
                    <a:solidFill>
                      <a:schemeClr val="bg1"/>
                    </a:solidFill>
                  </a:tcPr>
                </a:tc>
              </a:tr>
              <a:tr h="370840">
                <a:tc vMerge="1">
                  <a:txBody>
                    <a:bodyPr/>
                    <a:lstStyle/>
                    <a:p>
                      <a:endParaRPr lang="en-US" dirty="0"/>
                    </a:p>
                  </a:txBody>
                  <a:tcPr/>
                </a:tc>
                <a:tc>
                  <a:txBody>
                    <a:bodyPr/>
                    <a:lstStyle/>
                    <a:p>
                      <a:r>
                        <a:rPr lang="en-US" dirty="0" smtClean="0"/>
                        <a:t>m-254-mont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dirty="0" smtClean="0"/>
                        <a:t>224</a:t>
                      </a:r>
                      <a:endParaRPr lang="en-US" dirty="0"/>
                    </a:p>
                  </a:txBody>
                  <a:tcPr>
                    <a:lnB w="12700" cap="flat" cmpd="sng" algn="ctr">
                      <a:noFill/>
                      <a:prstDash val="solid"/>
                      <a:round/>
                      <a:headEnd type="none" w="med" len="med"/>
                      <a:tailEnd type="none" w="med" len="med"/>
                    </a:lnB>
                  </a:tcPr>
                </a:tc>
                <a:tc>
                  <a:txBody>
                    <a:bodyPr/>
                    <a:lstStyle/>
                    <a:p>
                      <a:pPr algn="ctr"/>
                      <a:r>
                        <a:rPr lang="en-US" dirty="0" smtClean="0"/>
                        <a:t>N/A</a:t>
                      </a:r>
                      <a:endParaRPr lang="en-US" dirty="0"/>
                    </a:p>
                  </a:txBody>
                  <a:tcPr>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B w="12700" cap="flat" cmpd="sng" algn="ctr">
                      <a:noFill/>
                      <a:prstDash val="solid"/>
                      <a:round/>
                      <a:headEnd type="none" w="med" len="med"/>
                      <a:tailEnd type="none" w="med" len="med"/>
                    </a:lnB>
                  </a:tcPr>
                </a:tc>
              </a:tr>
              <a:tr h="370840">
                <a:tc vMerge="1">
                  <a:txBody>
                    <a:bodyPr/>
                    <a:lstStyle/>
                    <a:p>
                      <a:pPr algn="ctr"/>
                      <a:endParaRPr lang="en-US" dirty="0"/>
                    </a:p>
                  </a:txBody>
                  <a:tcPr anchor="ctr"/>
                </a:tc>
                <a:tc>
                  <a:txBody>
                    <a:bodyPr/>
                    <a:lstStyle/>
                    <a:p>
                      <a:r>
                        <a:rPr lang="en-US" dirty="0" smtClean="0"/>
                        <a:t>m-255-mers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dirty="0" smtClean="0"/>
                        <a:t>245</a:t>
                      </a:r>
                      <a:endParaRPr lang="en-US" dirty="0"/>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tcPr>
                </a:tc>
              </a:tr>
            </a:tbl>
          </a:graphicData>
        </a:graphic>
      </p:graphicFrame>
      <p:sp>
        <p:nvSpPr>
          <p:cNvPr id="4" name="TextBox 3"/>
          <p:cNvSpPr txBox="1"/>
          <p:nvPr/>
        </p:nvSpPr>
        <p:spPr>
          <a:xfrm>
            <a:off x="0" y="6550223"/>
            <a:ext cx="9565419" cy="307777"/>
          </a:xfrm>
          <a:prstGeom prst="rect">
            <a:avLst/>
          </a:prstGeom>
          <a:noFill/>
        </p:spPr>
        <p:txBody>
          <a:bodyPr wrap="square" rtlCol="0">
            <a:spAutoFit/>
          </a:bodyPr>
          <a:lstStyle/>
          <a:p>
            <a:r>
              <a:rPr lang="en-US" sz="1400" dirty="0" smtClean="0"/>
              <a:t>* Results are expressed in terms of thousands of cycles, and were obtained on a 3.4GHz Intel Core i7-2600 Sandy Bridge machine. </a:t>
            </a:r>
            <a:endParaRPr lang="en-US" sz="1400" dirty="0"/>
          </a:p>
        </p:txBody>
      </p:sp>
      <p:sp>
        <p:nvSpPr>
          <p:cNvPr id="7" name="TextBox 6"/>
          <p:cNvSpPr txBox="1"/>
          <p:nvPr/>
        </p:nvSpPr>
        <p:spPr>
          <a:xfrm>
            <a:off x="11774079" y="6495072"/>
            <a:ext cx="417922" cy="369332"/>
          </a:xfrm>
          <a:prstGeom prst="rect">
            <a:avLst/>
          </a:prstGeom>
          <a:noFill/>
        </p:spPr>
        <p:txBody>
          <a:bodyPr wrap="square" rtlCol="0">
            <a:spAutoFit/>
          </a:bodyPr>
          <a:lstStyle/>
          <a:p>
            <a:r>
              <a:rPr lang="en-US" dirty="0" smtClean="0"/>
              <a:t>17</a:t>
            </a:r>
            <a:endParaRPr lang="en-US" dirty="0"/>
          </a:p>
        </p:txBody>
      </p:sp>
    </p:spTree>
    <p:extLst>
      <p:ext uri="{BB962C8B-B14F-4D97-AF65-F5344CB8AC3E}">
        <p14:creationId xmlns:p14="http://schemas.microsoft.com/office/powerpoint/2010/main" val="3628762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531" y="1417311"/>
            <a:ext cx="11020508" cy="5020213"/>
          </a:xfrm>
        </p:spPr>
        <p:txBody>
          <a:bodyPr>
            <a:normAutofit lnSpcReduction="10000"/>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400" dirty="0" smtClean="0"/>
              <a:t>For </a:t>
            </a:r>
            <a:r>
              <a:rPr lang="en-US" sz="2400" i="1" dirty="0" smtClean="0"/>
              <a:t>full</a:t>
            </a:r>
            <a:r>
              <a:rPr lang="en-US" sz="2400" dirty="0" smtClean="0"/>
              <a:t> </a:t>
            </a:r>
            <a:r>
              <a:rPr lang="en-US" sz="2400" i="1" dirty="0" err="1" smtClean="0"/>
              <a:t>bitlength</a:t>
            </a:r>
            <a:r>
              <a:rPr lang="en-US" sz="2400" dirty="0" smtClean="0"/>
              <a:t> primes: Montgomery-friendly and pseudo </a:t>
            </a:r>
            <a:r>
              <a:rPr lang="en-US" sz="2400" dirty="0" err="1" smtClean="0"/>
              <a:t>Mersenne</a:t>
            </a:r>
            <a:r>
              <a:rPr lang="en-US" sz="2400" dirty="0" smtClean="0"/>
              <a:t> primes are in the same ballpark</a:t>
            </a:r>
            <a:endParaRPr lang="en-US" sz="2400" dirty="0" smtClean="0">
              <a:solidFill>
                <a:srgbClr val="FF0000"/>
              </a:solidFill>
            </a:endParaRPr>
          </a:p>
          <a:p>
            <a:pPr marL="0" indent="0">
              <a:buNone/>
            </a:pPr>
            <a:r>
              <a:rPr lang="en-US" sz="2400" dirty="0" smtClean="0"/>
              <a:t>(192-bit </a:t>
            </a:r>
            <a:r>
              <a:rPr lang="en-US" sz="2400" dirty="0"/>
              <a:t>case: </a:t>
            </a:r>
            <a:r>
              <a:rPr lang="en-US" sz="2400" dirty="0" smtClean="0"/>
              <a:t>pseudo-</a:t>
            </a:r>
            <a:r>
              <a:rPr lang="en-US" sz="2400" dirty="0" err="1" smtClean="0"/>
              <a:t>Mersenne</a:t>
            </a:r>
            <a:r>
              <a:rPr lang="en-US" sz="2400" dirty="0" smtClean="0"/>
              <a:t> faster by 6-8%)</a:t>
            </a:r>
          </a:p>
          <a:p>
            <a:pPr marL="0" indent="0">
              <a:buNone/>
            </a:pPr>
            <a:r>
              <a:rPr lang="en-US" sz="2400" dirty="0" smtClean="0"/>
              <a:t>(256-bit </a:t>
            </a:r>
            <a:r>
              <a:rPr lang="en-US" sz="2400" dirty="0"/>
              <a:t>case: pseudo-</a:t>
            </a:r>
            <a:r>
              <a:rPr lang="en-US" sz="2400" dirty="0" err="1"/>
              <a:t>Mersenne</a:t>
            </a:r>
            <a:r>
              <a:rPr lang="en-US" sz="2400" dirty="0"/>
              <a:t> faster by </a:t>
            </a:r>
            <a:r>
              <a:rPr lang="en-US" sz="2400" dirty="0" smtClean="0"/>
              <a:t>11-14%)</a:t>
            </a:r>
            <a:endParaRPr lang="en-US" sz="2400" dirty="0"/>
          </a:p>
          <a:p>
            <a:pPr marL="0" indent="0">
              <a:buNone/>
            </a:pPr>
            <a:endParaRPr lang="en-US" sz="2400" dirty="0" smtClean="0"/>
          </a:p>
          <a:p>
            <a:pPr marL="0" indent="0">
              <a:buNone/>
            </a:pPr>
            <a:endParaRPr lang="en-US" sz="2400" dirty="0" smtClean="0"/>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221330996"/>
              </p:ext>
            </p:extLst>
          </p:nvPr>
        </p:nvGraphicFramePr>
        <p:xfrm>
          <a:off x="1961914" y="1068521"/>
          <a:ext cx="8128000" cy="3337560"/>
        </p:xfrm>
        <a:graphic>
          <a:graphicData uri="http://schemas.openxmlformats.org/drawingml/2006/table">
            <a:tbl>
              <a:tblPr firstRow="1" bandRow="1">
                <a:tableStyleId>{69012ECD-51FC-41F1-AA8D-1B2483CD663E}</a:tableStyleId>
              </a:tblPr>
              <a:tblGrid>
                <a:gridCol w="1625600"/>
                <a:gridCol w="1625600"/>
                <a:gridCol w="1625600"/>
                <a:gridCol w="1625600"/>
                <a:gridCol w="1625600"/>
              </a:tblGrid>
              <a:tr h="370840">
                <a:tc>
                  <a:txBody>
                    <a:bodyPr/>
                    <a:lstStyle/>
                    <a:p>
                      <a:pPr algn="ctr"/>
                      <a:r>
                        <a:rPr lang="en-US" dirty="0" smtClean="0"/>
                        <a:t>Sec level</a:t>
                      </a:r>
                      <a:endParaRPr lang="en-US" dirty="0"/>
                    </a:p>
                  </a:txBody>
                  <a:tcPr/>
                </a:tc>
                <a:tc>
                  <a:txBody>
                    <a:bodyPr/>
                    <a:lstStyle/>
                    <a:p>
                      <a:pPr algn="ctr"/>
                      <a:r>
                        <a:rPr lang="en-US" dirty="0" smtClean="0"/>
                        <a:t>curve</a:t>
                      </a:r>
                      <a:endParaRPr lang="en-US" dirty="0"/>
                    </a:p>
                  </a:txBody>
                  <a:tcPr/>
                </a:tc>
                <a:tc>
                  <a:txBody>
                    <a:bodyPr/>
                    <a:lstStyle/>
                    <a:p>
                      <a:pPr algn="ctr"/>
                      <a:r>
                        <a:rPr lang="en-US" dirty="0" smtClean="0"/>
                        <a:t>variable-base</a:t>
                      </a:r>
                      <a:endParaRPr lang="en-US" dirty="0"/>
                    </a:p>
                  </a:txBody>
                  <a:tcPr/>
                </a:tc>
                <a:tc>
                  <a:txBody>
                    <a:bodyPr/>
                    <a:lstStyle/>
                    <a:p>
                      <a:pPr algn="ctr"/>
                      <a:r>
                        <a:rPr lang="en-US" dirty="0" smtClean="0"/>
                        <a:t>fixed-base</a:t>
                      </a:r>
                      <a:endParaRPr lang="en-US" dirty="0"/>
                    </a:p>
                  </a:txBody>
                  <a:tcPr/>
                </a:tc>
                <a:tc>
                  <a:txBody>
                    <a:bodyPr/>
                    <a:lstStyle/>
                    <a:p>
                      <a:pPr algn="ctr"/>
                      <a:r>
                        <a:rPr lang="en-US" dirty="0" smtClean="0"/>
                        <a:t>double-scalar</a:t>
                      </a:r>
                      <a:endParaRPr lang="en-US" dirty="0"/>
                    </a:p>
                  </a:txBody>
                  <a:tcPr/>
                </a:tc>
              </a:tr>
              <a:tr h="370840">
                <a:tc rowSpan="8">
                  <a:txBody>
                    <a:bodyPr/>
                    <a:lstStyle/>
                    <a:p>
                      <a:pPr algn="ctr"/>
                      <a:r>
                        <a:rPr lang="en-US" dirty="0" smtClean="0"/>
                        <a:t>128</a:t>
                      </a: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w-256-mont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280</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115</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287</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r>
              <a:tr h="370840">
                <a:tc vMerge="1">
                  <a:txBody>
                    <a:bodyPr/>
                    <a:lstStyle/>
                    <a:p>
                      <a:endParaRPr lang="en-US" dirty="0"/>
                    </a:p>
                  </a:txBody>
                  <a:tcPr/>
                </a:tc>
                <a:tc>
                  <a:txBody>
                    <a:bodyPr/>
                    <a:lstStyle/>
                    <a:p>
                      <a:r>
                        <a:rPr lang="en-US" dirty="0" smtClean="0"/>
                        <a:t>w-256-mers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281</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119</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288</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r>
              <a:tr h="370840">
                <a:tc vMerge="1">
                  <a:txBody>
                    <a:bodyPr/>
                    <a:lstStyle/>
                    <a:p>
                      <a:endParaRPr lang="en-US" dirty="0"/>
                    </a:p>
                  </a:txBody>
                  <a:tcPr/>
                </a:tc>
                <a:tc>
                  <a:txBody>
                    <a:bodyPr/>
                    <a:lstStyle/>
                    <a:p>
                      <a:r>
                        <a:rPr lang="en-US" dirty="0" smtClean="0"/>
                        <a:t>ed-256-mont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234</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93</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237</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r>
              <a:tr h="370840">
                <a:tc vMerge="1">
                  <a:txBody>
                    <a:bodyPr/>
                    <a:lstStyle/>
                    <a:p>
                      <a:endParaRPr lang="en-US" dirty="0"/>
                    </a:p>
                  </a:txBody>
                  <a:tcPr/>
                </a:tc>
                <a:tc>
                  <a:txBody>
                    <a:bodyPr/>
                    <a:lstStyle/>
                    <a:p>
                      <a:r>
                        <a:rPr lang="en-US" dirty="0" smtClean="0"/>
                        <a:t>ed-254-mont</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n-US" dirty="0" smtClean="0"/>
                        <a:t>196</a:t>
                      </a:r>
                      <a:endParaRPr lang="en-US" dirty="0"/>
                    </a:p>
                  </a:txBody>
                  <a:tcPr>
                    <a:lnT w="12700" cap="flat" cmpd="sng" algn="ctr">
                      <a:noFill/>
                      <a:prstDash val="solid"/>
                      <a:round/>
                      <a:headEnd type="none" w="med" len="med"/>
                      <a:tailEnd type="none" w="med" len="med"/>
                    </a:lnT>
                    <a:solidFill>
                      <a:schemeClr val="bg1"/>
                    </a:solidFill>
                  </a:tcPr>
                </a:tc>
                <a:tc>
                  <a:txBody>
                    <a:bodyPr/>
                    <a:lstStyle/>
                    <a:p>
                      <a:pPr algn="ctr"/>
                      <a:r>
                        <a:rPr lang="en-US" dirty="0" smtClean="0"/>
                        <a:t>76</a:t>
                      </a:r>
                      <a:endParaRPr lang="en-US" dirty="0"/>
                    </a:p>
                  </a:txBody>
                  <a:tcPr>
                    <a:lnT w="12700" cap="flat" cmpd="sng" algn="ctr">
                      <a:noFill/>
                      <a:prstDash val="solid"/>
                      <a:round/>
                      <a:headEnd type="none" w="med" len="med"/>
                      <a:tailEnd type="none" w="med" len="med"/>
                    </a:lnT>
                    <a:solidFill>
                      <a:schemeClr val="bg1"/>
                    </a:solidFill>
                  </a:tcPr>
                </a:tc>
                <a:tc>
                  <a:txBody>
                    <a:bodyPr/>
                    <a:lstStyle/>
                    <a:p>
                      <a:pPr algn="ctr"/>
                      <a:r>
                        <a:rPr lang="en-US" dirty="0" smtClean="0"/>
                        <a:t>198</a:t>
                      </a:r>
                      <a:endParaRPr lang="en-US" dirty="0"/>
                    </a:p>
                  </a:txBody>
                  <a:tcPr>
                    <a:lnT w="12700" cap="flat" cmpd="sng" algn="ctr">
                      <a:noFill/>
                      <a:prstDash val="solid"/>
                      <a:round/>
                      <a:headEnd type="none" w="med" len="med"/>
                      <a:tailEnd type="none" w="med" len="med"/>
                    </a:lnT>
                    <a:solidFill>
                      <a:schemeClr val="bg1"/>
                    </a:solidFill>
                  </a:tcPr>
                </a:tc>
              </a:tr>
              <a:tr h="370840">
                <a:tc vMerge="1">
                  <a:txBody>
                    <a:bodyPr/>
                    <a:lstStyle/>
                    <a:p>
                      <a:endParaRPr lang="en-US" dirty="0"/>
                    </a:p>
                  </a:txBody>
                  <a:tcPr/>
                </a:tc>
                <a:tc>
                  <a:txBody>
                    <a:bodyPr/>
                    <a:lstStyle/>
                    <a:p>
                      <a:r>
                        <a:rPr lang="en-US" dirty="0" smtClean="0"/>
                        <a:t>ed-256-mers</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234</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95</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237</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r>
              <a:tr h="370840">
                <a:tc vMerge="1">
                  <a:txBody>
                    <a:bodyPr/>
                    <a:lstStyle/>
                    <a:p>
                      <a:endParaRPr lang="en-US" dirty="0"/>
                    </a:p>
                  </a:txBody>
                  <a:tcPr/>
                </a:tc>
                <a:tc>
                  <a:txBody>
                    <a:bodyPr/>
                    <a:lstStyle/>
                    <a:p>
                      <a:r>
                        <a:rPr lang="en-US" dirty="0" smtClean="0"/>
                        <a:t>ed-255-mers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n-US" dirty="0" smtClean="0"/>
                        <a:t>226</a:t>
                      </a:r>
                      <a:endParaRPr lang="en-US" dirty="0"/>
                    </a:p>
                  </a:txBody>
                  <a:tcPr>
                    <a:lnT w="12700" cap="flat" cmpd="sng" algn="ctr">
                      <a:noFill/>
                      <a:prstDash val="solid"/>
                      <a:round/>
                      <a:headEnd type="none" w="med" len="med"/>
                      <a:tailEnd type="none" w="med" len="med"/>
                    </a:lnT>
                    <a:solidFill>
                      <a:schemeClr val="bg1"/>
                    </a:solidFill>
                  </a:tcPr>
                </a:tc>
                <a:tc>
                  <a:txBody>
                    <a:bodyPr/>
                    <a:lstStyle/>
                    <a:p>
                      <a:pPr algn="ctr"/>
                      <a:r>
                        <a:rPr lang="en-US" dirty="0" smtClean="0"/>
                        <a:t>94</a:t>
                      </a:r>
                      <a:endParaRPr lang="en-US" dirty="0"/>
                    </a:p>
                  </a:txBody>
                  <a:tcPr>
                    <a:lnT w="12700" cap="flat" cmpd="sng" algn="ctr">
                      <a:noFill/>
                      <a:prstDash val="solid"/>
                      <a:round/>
                      <a:headEnd type="none" w="med" len="med"/>
                      <a:tailEnd type="none" w="med" len="med"/>
                    </a:lnT>
                    <a:solidFill>
                      <a:schemeClr val="bg1"/>
                    </a:solidFill>
                  </a:tcPr>
                </a:tc>
                <a:tc>
                  <a:txBody>
                    <a:bodyPr/>
                    <a:lstStyle/>
                    <a:p>
                      <a:pPr algn="ctr"/>
                      <a:r>
                        <a:rPr lang="en-US" dirty="0" smtClean="0"/>
                        <a:t>228</a:t>
                      </a:r>
                      <a:endParaRPr lang="en-US" dirty="0"/>
                    </a:p>
                  </a:txBody>
                  <a:tcPr>
                    <a:lnT w="12700" cap="flat" cmpd="sng" algn="ctr">
                      <a:noFill/>
                      <a:prstDash val="solid"/>
                      <a:round/>
                      <a:headEnd type="none" w="med" len="med"/>
                      <a:tailEnd type="none" w="med" len="med"/>
                    </a:lnT>
                    <a:solidFill>
                      <a:schemeClr val="bg1"/>
                    </a:solidFill>
                  </a:tcPr>
                </a:tc>
              </a:tr>
              <a:tr h="370840">
                <a:tc vMerge="1">
                  <a:txBody>
                    <a:bodyPr/>
                    <a:lstStyle/>
                    <a:p>
                      <a:endParaRPr lang="en-US" dirty="0"/>
                    </a:p>
                  </a:txBody>
                  <a:tcPr/>
                </a:tc>
                <a:tc>
                  <a:txBody>
                    <a:bodyPr/>
                    <a:lstStyle/>
                    <a:p>
                      <a:r>
                        <a:rPr lang="en-US" dirty="0" smtClean="0"/>
                        <a:t>m-254-mont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dirty="0" smtClean="0"/>
                        <a:t>224</a:t>
                      </a:r>
                      <a:endParaRPr lang="en-US" dirty="0"/>
                    </a:p>
                  </a:txBody>
                  <a:tcPr>
                    <a:lnB w="12700" cap="flat" cmpd="sng" algn="ctr">
                      <a:noFill/>
                      <a:prstDash val="solid"/>
                      <a:round/>
                      <a:headEnd type="none" w="med" len="med"/>
                      <a:tailEnd type="none" w="med" len="med"/>
                    </a:lnB>
                  </a:tcPr>
                </a:tc>
                <a:tc>
                  <a:txBody>
                    <a:bodyPr/>
                    <a:lstStyle/>
                    <a:p>
                      <a:pPr algn="ctr"/>
                      <a:r>
                        <a:rPr lang="en-US" dirty="0" smtClean="0"/>
                        <a:t>N/A</a:t>
                      </a:r>
                      <a:endParaRPr lang="en-US" dirty="0"/>
                    </a:p>
                  </a:txBody>
                  <a:tcPr>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B w="12700" cap="flat" cmpd="sng" algn="ctr">
                      <a:noFill/>
                      <a:prstDash val="solid"/>
                      <a:round/>
                      <a:headEnd type="none" w="med" len="med"/>
                      <a:tailEnd type="none" w="med" len="med"/>
                    </a:lnB>
                  </a:tcPr>
                </a:tc>
              </a:tr>
              <a:tr h="370840">
                <a:tc vMerge="1">
                  <a:txBody>
                    <a:bodyPr/>
                    <a:lstStyle/>
                    <a:p>
                      <a:pPr algn="ctr"/>
                      <a:endParaRPr lang="en-US" dirty="0"/>
                    </a:p>
                  </a:txBody>
                  <a:tcPr anchor="ctr"/>
                </a:tc>
                <a:tc>
                  <a:txBody>
                    <a:bodyPr/>
                    <a:lstStyle/>
                    <a:p>
                      <a:r>
                        <a:rPr lang="en-US" dirty="0" smtClean="0"/>
                        <a:t>m-255-mers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dirty="0" smtClean="0"/>
                        <a:t>245</a:t>
                      </a:r>
                      <a:endParaRPr lang="en-US" dirty="0"/>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tcPr>
                </a:tc>
              </a:tr>
            </a:tbl>
          </a:graphicData>
        </a:graphic>
      </p:graphicFrame>
      <p:sp>
        <p:nvSpPr>
          <p:cNvPr id="4" name="TextBox 3"/>
          <p:cNvSpPr txBox="1"/>
          <p:nvPr/>
        </p:nvSpPr>
        <p:spPr>
          <a:xfrm>
            <a:off x="0" y="6550223"/>
            <a:ext cx="9565419" cy="307777"/>
          </a:xfrm>
          <a:prstGeom prst="rect">
            <a:avLst/>
          </a:prstGeom>
          <a:noFill/>
        </p:spPr>
        <p:txBody>
          <a:bodyPr wrap="square" rtlCol="0">
            <a:spAutoFit/>
          </a:bodyPr>
          <a:lstStyle/>
          <a:p>
            <a:r>
              <a:rPr lang="en-US" sz="1400" dirty="0" smtClean="0"/>
              <a:t>* Results are expressed in terms of thousands of cycles, and were obtained on a 3.4GHz Intel Core i7-2600 Sandy Bridge machine. </a:t>
            </a:r>
            <a:endParaRPr lang="en-US" sz="1400" dirty="0"/>
          </a:p>
        </p:txBody>
      </p:sp>
      <p:sp>
        <p:nvSpPr>
          <p:cNvPr id="7" name="TextBox 6"/>
          <p:cNvSpPr txBox="1"/>
          <p:nvPr/>
        </p:nvSpPr>
        <p:spPr>
          <a:xfrm>
            <a:off x="11774079" y="6495072"/>
            <a:ext cx="417922" cy="369332"/>
          </a:xfrm>
          <a:prstGeom prst="rect">
            <a:avLst/>
          </a:prstGeom>
          <a:noFill/>
        </p:spPr>
        <p:txBody>
          <a:bodyPr wrap="square" rtlCol="0">
            <a:spAutoFit/>
          </a:bodyPr>
          <a:lstStyle/>
          <a:p>
            <a:r>
              <a:rPr lang="en-US" dirty="0" smtClean="0"/>
              <a:t>18</a:t>
            </a:r>
            <a:endParaRPr lang="en-US" dirty="0"/>
          </a:p>
        </p:txBody>
      </p:sp>
    </p:spTree>
    <p:extLst>
      <p:ext uri="{BB962C8B-B14F-4D97-AF65-F5344CB8AC3E}">
        <p14:creationId xmlns:p14="http://schemas.microsoft.com/office/powerpoint/2010/main" val="524322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531" y="1417311"/>
            <a:ext cx="11020508" cy="5020213"/>
          </a:xfrm>
        </p:spPr>
        <p:txBody>
          <a:bodyPr>
            <a:normAutofit/>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400" dirty="0" smtClean="0"/>
              <a:t>For </a:t>
            </a:r>
            <a:r>
              <a:rPr lang="en-US" sz="2400" i="1" dirty="0" smtClean="0"/>
              <a:t>reduced</a:t>
            </a:r>
            <a:r>
              <a:rPr lang="en-US" sz="2400" dirty="0" smtClean="0"/>
              <a:t> </a:t>
            </a:r>
            <a:r>
              <a:rPr lang="en-US" sz="2400" i="1" dirty="0" err="1" smtClean="0"/>
              <a:t>bitlength</a:t>
            </a:r>
            <a:r>
              <a:rPr lang="en-US" sz="2400" dirty="0" smtClean="0"/>
              <a:t> primes: Montgomery-friendly is faster by </a:t>
            </a:r>
            <a:r>
              <a:rPr lang="en-US" sz="2400" dirty="0" smtClean="0">
                <a:solidFill>
                  <a:srgbClr val="FF0000"/>
                </a:solidFill>
              </a:rPr>
              <a:t>10-24%</a:t>
            </a:r>
            <a:r>
              <a:rPr lang="en-US" sz="2400" dirty="0" smtClean="0"/>
              <a:t> </a:t>
            </a:r>
            <a:endParaRPr lang="en-US" sz="2400" dirty="0" smtClean="0">
              <a:solidFill>
                <a:srgbClr val="FF0000"/>
              </a:solidFill>
            </a:endParaRPr>
          </a:p>
          <a:p>
            <a:pPr marL="0" indent="0">
              <a:buNone/>
            </a:pPr>
            <a:r>
              <a:rPr lang="en-US" sz="2400" dirty="0" smtClean="0"/>
              <a:t>(192-bit </a:t>
            </a:r>
            <a:r>
              <a:rPr lang="en-US" sz="2400" dirty="0"/>
              <a:t>case: </a:t>
            </a:r>
            <a:r>
              <a:rPr lang="en-US" sz="2400" dirty="0" smtClean="0"/>
              <a:t>same ballpark)</a:t>
            </a:r>
          </a:p>
          <a:p>
            <a:pPr marL="0" indent="0">
              <a:buNone/>
            </a:pPr>
            <a:r>
              <a:rPr lang="en-US" sz="2400" dirty="0" smtClean="0"/>
              <a:t>(256-bit </a:t>
            </a:r>
            <a:r>
              <a:rPr lang="en-US" sz="2400" dirty="0"/>
              <a:t>case: pseudo-</a:t>
            </a:r>
            <a:r>
              <a:rPr lang="en-US" sz="2400" dirty="0" err="1"/>
              <a:t>Mersenne</a:t>
            </a:r>
            <a:r>
              <a:rPr lang="en-US" sz="2400" dirty="0"/>
              <a:t> faster by </a:t>
            </a:r>
            <a:r>
              <a:rPr lang="en-US" sz="2400" dirty="0" smtClean="0"/>
              <a:t>7-8%)</a:t>
            </a:r>
            <a:endParaRPr lang="en-US" sz="2400" dirty="0"/>
          </a:p>
          <a:p>
            <a:pPr marL="0" indent="0">
              <a:buNone/>
            </a:pPr>
            <a:endParaRPr lang="en-US" sz="2400" dirty="0" smtClean="0"/>
          </a:p>
          <a:p>
            <a:pPr marL="0" indent="0">
              <a:buNone/>
            </a:pPr>
            <a:endParaRPr lang="en-US" sz="2400" dirty="0" smtClean="0"/>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050434475"/>
              </p:ext>
            </p:extLst>
          </p:nvPr>
        </p:nvGraphicFramePr>
        <p:xfrm>
          <a:off x="1961914" y="1068521"/>
          <a:ext cx="8128000" cy="3337560"/>
        </p:xfrm>
        <a:graphic>
          <a:graphicData uri="http://schemas.openxmlformats.org/drawingml/2006/table">
            <a:tbl>
              <a:tblPr firstRow="1" bandRow="1">
                <a:tableStyleId>{69012ECD-51FC-41F1-AA8D-1B2483CD663E}</a:tableStyleId>
              </a:tblPr>
              <a:tblGrid>
                <a:gridCol w="1625600"/>
                <a:gridCol w="1625600"/>
                <a:gridCol w="1625600"/>
                <a:gridCol w="1625600"/>
                <a:gridCol w="1625600"/>
              </a:tblGrid>
              <a:tr h="370840">
                <a:tc>
                  <a:txBody>
                    <a:bodyPr/>
                    <a:lstStyle/>
                    <a:p>
                      <a:pPr algn="ctr"/>
                      <a:r>
                        <a:rPr lang="en-US" dirty="0" smtClean="0"/>
                        <a:t>Sec level</a:t>
                      </a:r>
                      <a:endParaRPr lang="en-US" dirty="0"/>
                    </a:p>
                  </a:txBody>
                  <a:tcPr/>
                </a:tc>
                <a:tc>
                  <a:txBody>
                    <a:bodyPr/>
                    <a:lstStyle/>
                    <a:p>
                      <a:pPr algn="ctr"/>
                      <a:r>
                        <a:rPr lang="en-US" dirty="0" smtClean="0"/>
                        <a:t>curve</a:t>
                      </a:r>
                      <a:endParaRPr lang="en-US" dirty="0"/>
                    </a:p>
                  </a:txBody>
                  <a:tcPr/>
                </a:tc>
                <a:tc>
                  <a:txBody>
                    <a:bodyPr/>
                    <a:lstStyle/>
                    <a:p>
                      <a:pPr algn="ctr"/>
                      <a:r>
                        <a:rPr lang="en-US" dirty="0" smtClean="0"/>
                        <a:t>variable-base</a:t>
                      </a:r>
                      <a:endParaRPr lang="en-US" dirty="0"/>
                    </a:p>
                  </a:txBody>
                  <a:tcPr/>
                </a:tc>
                <a:tc>
                  <a:txBody>
                    <a:bodyPr/>
                    <a:lstStyle/>
                    <a:p>
                      <a:pPr algn="ctr"/>
                      <a:r>
                        <a:rPr lang="en-US" dirty="0" smtClean="0"/>
                        <a:t>fixed-base</a:t>
                      </a:r>
                      <a:endParaRPr lang="en-US" dirty="0"/>
                    </a:p>
                  </a:txBody>
                  <a:tcPr/>
                </a:tc>
                <a:tc>
                  <a:txBody>
                    <a:bodyPr/>
                    <a:lstStyle/>
                    <a:p>
                      <a:pPr algn="ctr"/>
                      <a:r>
                        <a:rPr lang="en-US" dirty="0" smtClean="0"/>
                        <a:t>double-scalar</a:t>
                      </a:r>
                      <a:endParaRPr lang="en-US" dirty="0"/>
                    </a:p>
                  </a:txBody>
                  <a:tcPr/>
                </a:tc>
              </a:tr>
              <a:tr h="370840">
                <a:tc rowSpan="8">
                  <a:txBody>
                    <a:bodyPr/>
                    <a:lstStyle/>
                    <a:p>
                      <a:pPr algn="ctr"/>
                      <a:r>
                        <a:rPr lang="en-US" dirty="0" smtClean="0"/>
                        <a:t>128</a:t>
                      </a: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w-256-mont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bg1"/>
                    </a:solidFill>
                  </a:tcPr>
                </a:tc>
                <a:tc>
                  <a:txBody>
                    <a:bodyPr/>
                    <a:lstStyle/>
                    <a:p>
                      <a:pPr algn="ctr"/>
                      <a:r>
                        <a:rPr lang="en-US" dirty="0" smtClean="0"/>
                        <a:t>280</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115</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287</a:t>
                      </a:r>
                      <a:endParaRPr lang="en-US" dirty="0"/>
                    </a:p>
                  </a:txBody>
                  <a:tcPr>
                    <a:lnB w="12700" cap="flat" cmpd="sng" algn="ctr">
                      <a:noFill/>
                      <a:prstDash val="solid"/>
                      <a:round/>
                      <a:headEnd type="none" w="med" len="med"/>
                      <a:tailEnd type="none" w="med" len="med"/>
                    </a:lnB>
                    <a:solidFill>
                      <a:schemeClr val="bg1"/>
                    </a:solidFill>
                  </a:tcPr>
                </a:tc>
              </a:tr>
              <a:tr h="370840">
                <a:tc vMerge="1">
                  <a:txBody>
                    <a:bodyPr/>
                    <a:lstStyle/>
                    <a:p>
                      <a:endParaRPr lang="en-US" dirty="0"/>
                    </a:p>
                  </a:txBody>
                  <a:tcPr/>
                </a:tc>
                <a:tc>
                  <a:txBody>
                    <a:bodyPr/>
                    <a:lstStyle/>
                    <a:p>
                      <a:r>
                        <a:rPr lang="en-US" dirty="0" smtClean="0"/>
                        <a:t>w-256-mers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n-US" dirty="0" smtClean="0"/>
                        <a:t>281</a:t>
                      </a:r>
                      <a:endParaRPr lang="en-US" dirty="0"/>
                    </a:p>
                  </a:txBody>
                  <a:tcPr>
                    <a:lnT w="12700" cap="flat" cmpd="sng" algn="ctr">
                      <a:noFill/>
                      <a:prstDash val="solid"/>
                      <a:round/>
                      <a:headEnd type="none" w="med" len="med"/>
                      <a:tailEnd type="none" w="med" len="med"/>
                    </a:lnT>
                    <a:solidFill>
                      <a:schemeClr val="bg1"/>
                    </a:solidFill>
                  </a:tcPr>
                </a:tc>
                <a:tc>
                  <a:txBody>
                    <a:bodyPr/>
                    <a:lstStyle/>
                    <a:p>
                      <a:pPr algn="ctr"/>
                      <a:r>
                        <a:rPr lang="en-US" dirty="0" smtClean="0"/>
                        <a:t>119</a:t>
                      </a:r>
                      <a:endParaRPr lang="en-US" dirty="0"/>
                    </a:p>
                  </a:txBody>
                  <a:tcPr>
                    <a:lnT w="12700" cap="flat" cmpd="sng" algn="ctr">
                      <a:noFill/>
                      <a:prstDash val="solid"/>
                      <a:round/>
                      <a:headEnd type="none" w="med" len="med"/>
                      <a:tailEnd type="none" w="med" len="med"/>
                    </a:lnT>
                    <a:solidFill>
                      <a:schemeClr val="bg1"/>
                    </a:solidFill>
                  </a:tcPr>
                </a:tc>
                <a:tc>
                  <a:txBody>
                    <a:bodyPr/>
                    <a:lstStyle/>
                    <a:p>
                      <a:pPr algn="ctr"/>
                      <a:r>
                        <a:rPr lang="en-US" dirty="0" smtClean="0"/>
                        <a:t>288</a:t>
                      </a:r>
                      <a:endParaRPr lang="en-US" dirty="0"/>
                    </a:p>
                  </a:txBody>
                  <a:tcPr>
                    <a:lnT w="12700" cap="flat" cmpd="sng" algn="ctr">
                      <a:noFill/>
                      <a:prstDash val="solid"/>
                      <a:round/>
                      <a:headEnd type="none" w="med" len="med"/>
                      <a:tailEnd type="none" w="med" len="med"/>
                    </a:lnT>
                    <a:solidFill>
                      <a:schemeClr val="bg1"/>
                    </a:solidFill>
                  </a:tcPr>
                </a:tc>
              </a:tr>
              <a:tr h="370840">
                <a:tc vMerge="1">
                  <a:txBody>
                    <a:bodyPr/>
                    <a:lstStyle/>
                    <a:p>
                      <a:endParaRPr lang="en-US" dirty="0"/>
                    </a:p>
                  </a:txBody>
                  <a:tcPr/>
                </a:tc>
                <a:tc>
                  <a:txBody>
                    <a:bodyPr/>
                    <a:lstStyle/>
                    <a:p>
                      <a:r>
                        <a:rPr lang="en-US" dirty="0" smtClean="0"/>
                        <a:t>ed-256-mont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bg1"/>
                    </a:solidFill>
                  </a:tcPr>
                </a:tc>
                <a:tc>
                  <a:txBody>
                    <a:bodyPr/>
                    <a:lstStyle/>
                    <a:p>
                      <a:pPr algn="ctr"/>
                      <a:r>
                        <a:rPr lang="en-US" dirty="0" smtClean="0"/>
                        <a:t>234</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93</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237</a:t>
                      </a:r>
                      <a:endParaRPr lang="en-US" dirty="0"/>
                    </a:p>
                  </a:txBody>
                  <a:tcPr>
                    <a:lnB w="12700" cap="flat" cmpd="sng" algn="ctr">
                      <a:noFill/>
                      <a:prstDash val="solid"/>
                      <a:round/>
                      <a:headEnd type="none" w="med" len="med"/>
                      <a:tailEnd type="none" w="med" len="med"/>
                    </a:lnB>
                    <a:solidFill>
                      <a:schemeClr val="bg1"/>
                    </a:solidFill>
                  </a:tcPr>
                </a:tc>
              </a:tr>
              <a:tr h="370840">
                <a:tc vMerge="1">
                  <a:txBody>
                    <a:bodyPr/>
                    <a:lstStyle/>
                    <a:p>
                      <a:endParaRPr lang="en-US" dirty="0"/>
                    </a:p>
                  </a:txBody>
                  <a:tcPr/>
                </a:tc>
                <a:tc>
                  <a:txBody>
                    <a:bodyPr/>
                    <a:lstStyle/>
                    <a:p>
                      <a:r>
                        <a:rPr lang="en-US" dirty="0" smtClean="0"/>
                        <a:t>ed-254-mont</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196</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76</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198</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r>
              <a:tr h="370840">
                <a:tc vMerge="1">
                  <a:txBody>
                    <a:bodyPr/>
                    <a:lstStyle/>
                    <a:p>
                      <a:endParaRPr lang="en-US" dirty="0"/>
                    </a:p>
                  </a:txBody>
                  <a:tcPr/>
                </a:tc>
                <a:tc>
                  <a:txBody>
                    <a:bodyPr/>
                    <a:lstStyle/>
                    <a:p>
                      <a:r>
                        <a:rPr lang="en-US" dirty="0" smtClean="0"/>
                        <a:t>ed-256-mers</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bg1"/>
                    </a:solidFill>
                  </a:tcPr>
                </a:tc>
                <a:tc>
                  <a:txBody>
                    <a:bodyPr/>
                    <a:lstStyle/>
                    <a:p>
                      <a:pPr algn="ctr"/>
                      <a:r>
                        <a:rPr lang="en-US" dirty="0" smtClean="0"/>
                        <a:t>234</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95</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237</a:t>
                      </a:r>
                      <a:endParaRPr lang="en-US" dirty="0"/>
                    </a:p>
                  </a:txBody>
                  <a:tcPr>
                    <a:lnB w="12700" cap="flat" cmpd="sng" algn="ctr">
                      <a:noFill/>
                      <a:prstDash val="solid"/>
                      <a:round/>
                      <a:headEnd type="none" w="med" len="med"/>
                      <a:tailEnd type="none" w="med" len="med"/>
                    </a:lnB>
                    <a:solidFill>
                      <a:schemeClr val="bg1"/>
                    </a:solidFill>
                  </a:tcPr>
                </a:tc>
              </a:tr>
              <a:tr h="370840">
                <a:tc vMerge="1">
                  <a:txBody>
                    <a:bodyPr/>
                    <a:lstStyle/>
                    <a:p>
                      <a:endParaRPr lang="en-US" dirty="0"/>
                    </a:p>
                  </a:txBody>
                  <a:tcPr/>
                </a:tc>
                <a:tc>
                  <a:txBody>
                    <a:bodyPr/>
                    <a:lstStyle/>
                    <a:p>
                      <a:r>
                        <a:rPr lang="en-US" dirty="0" smtClean="0"/>
                        <a:t>ed-255-mers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226</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94</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228</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r>
              <a:tr h="370840">
                <a:tc vMerge="1">
                  <a:txBody>
                    <a:bodyPr/>
                    <a:lstStyle/>
                    <a:p>
                      <a:endParaRPr lang="en-US" dirty="0"/>
                    </a:p>
                  </a:txBody>
                  <a:tcPr/>
                </a:tc>
                <a:tc>
                  <a:txBody>
                    <a:bodyPr/>
                    <a:lstStyle/>
                    <a:p>
                      <a:r>
                        <a:rPr lang="en-US" dirty="0" smtClean="0"/>
                        <a:t>m-254-mont</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224</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algn="ctr"/>
                      <a:r>
                        <a:rPr lang="en-US" dirty="0" smtClean="0"/>
                        <a:t>N/A</a:t>
                      </a:r>
                      <a:endParaRPr lang="en-US" dirty="0"/>
                    </a:p>
                  </a:txBody>
                  <a:tcPr>
                    <a:lnB w="12700" cap="flat" cmpd="sng" algn="ctr">
                      <a:no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B w="12700" cap="flat" cmpd="sng" algn="ctr">
                      <a:noFill/>
                      <a:prstDash val="solid"/>
                      <a:round/>
                      <a:headEnd type="none" w="med" len="med"/>
                      <a:tailEnd type="none" w="med" len="med"/>
                    </a:lnB>
                    <a:solidFill>
                      <a:schemeClr val="accent2">
                        <a:lumMod val="40000"/>
                        <a:lumOff val="60000"/>
                      </a:schemeClr>
                    </a:solidFill>
                  </a:tcPr>
                </a:tc>
              </a:tr>
              <a:tr h="370840">
                <a:tc vMerge="1">
                  <a:txBody>
                    <a:bodyPr/>
                    <a:lstStyle/>
                    <a:p>
                      <a:pPr algn="ctr"/>
                      <a:endParaRPr lang="en-US" dirty="0"/>
                    </a:p>
                  </a:txBody>
                  <a:tcPr anchor="ctr"/>
                </a:tc>
                <a:tc>
                  <a:txBody>
                    <a:bodyPr/>
                    <a:lstStyle/>
                    <a:p>
                      <a:r>
                        <a:rPr lang="en-US" dirty="0" smtClean="0"/>
                        <a:t>m-255-mers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accent2">
                        <a:lumMod val="40000"/>
                        <a:lumOff val="60000"/>
                      </a:schemeClr>
                    </a:solidFill>
                  </a:tcPr>
                </a:tc>
                <a:tc>
                  <a:txBody>
                    <a:bodyPr/>
                    <a:lstStyle/>
                    <a:p>
                      <a:pPr algn="ctr"/>
                      <a:r>
                        <a:rPr lang="en-US" dirty="0" smtClean="0"/>
                        <a:t>245</a:t>
                      </a:r>
                      <a:endParaRPr lang="en-US"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solidFill>
                      <a:schemeClr val="accent2">
                        <a:lumMod val="40000"/>
                        <a:lumOff val="60000"/>
                      </a:schemeClr>
                    </a:solidFill>
                  </a:tcPr>
                </a:tc>
              </a:tr>
            </a:tbl>
          </a:graphicData>
        </a:graphic>
      </p:graphicFrame>
      <p:sp>
        <p:nvSpPr>
          <p:cNvPr id="4" name="TextBox 3"/>
          <p:cNvSpPr txBox="1"/>
          <p:nvPr/>
        </p:nvSpPr>
        <p:spPr>
          <a:xfrm>
            <a:off x="0" y="6550223"/>
            <a:ext cx="9565419" cy="307777"/>
          </a:xfrm>
          <a:prstGeom prst="rect">
            <a:avLst/>
          </a:prstGeom>
          <a:noFill/>
        </p:spPr>
        <p:txBody>
          <a:bodyPr wrap="square" rtlCol="0">
            <a:spAutoFit/>
          </a:bodyPr>
          <a:lstStyle/>
          <a:p>
            <a:r>
              <a:rPr lang="en-US" sz="1400" dirty="0" smtClean="0"/>
              <a:t>* Results are expressed in terms of thousands of cycles, and were obtained on a 3.4GHz Intel Core i7-2600 Sandy Bridge machine. </a:t>
            </a:r>
            <a:endParaRPr lang="en-US" sz="1400" dirty="0"/>
          </a:p>
        </p:txBody>
      </p:sp>
      <p:sp>
        <p:nvSpPr>
          <p:cNvPr id="7" name="TextBox 6"/>
          <p:cNvSpPr txBox="1"/>
          <p:nvPr/>
        </p:nvSpPr>
        <p:spPr>
          <a:xfrm>
            <a:off x="11774079" y="6495072"/>
            <a:ext cx="417922" cy="369332"/>
          </a:xfrm>
          <a:prstGeom prst="rect">
            <a:avLst/>
          </a:prstGeom>
          <a:noFill/>
        </p:spPr>
        <p:txBody>
          <a:bodyPr wrap="square" rtlCol="0">
            <a:spAutoFit/>
          </a:bodyPr>
          <a:lstStyle/>
          <a:p>
            <a:r>
              <a:rPr lang="en-US" dirty="0" smtClean="0"/>
              <a:t>19</a:t>
            </a:r>
            <a:endParaRPr lang="en-US" dirty="0"/>
          </a:p>
        </p:txBody>
      </p:sp>
    </p:spTree>
    <p:extLst>
      <p:ext uri="{BB962C8B-B14F-4D97-AF65-F5344CB8AC3E}">
        <p14:creationId xmlns:p14="http://schemas.microsoft.com/office/powerpoint/2010/main" val="2215254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812" y="1690688"/>
            <a:ext cx="11020508" cy="5020213"/>
          </a:xfrm>
        </p:spPr>
        <p:txBody>
          <a:bodyPr>
            <a:normAutofit/>
          </a:bodyPr>
          <a:lstStyle/>
          <a:p>
            <a:pPr marL="0" indent="0">
              <a:buNone/>
            </a:pPr>
            <a:r>
              <a:rPr lang="en-US" sz="2400" dirty="0" smtClean="0"/>
              <a:t>In summary:</a:t>
            </a:r>
          </a:p>
          <a:p>
            <a:r>
              <a:rPr lang="en-US" sz="2400" dirty="0" smtClean="0"/>
              <a:t>Pseudo-</a:t>
            </a:r>
            <a:r>
              <a:rPr lang="en-US" sz="2400" dirty="0" err="1" smtClean="0"/>
              <a:t>Mersenne</a:t>
            </a:r>
            <a:r>
              <a:rPr lang="en-US" sz="2400" dirty="0" smtClean="0"/>
              <a:t> form is preferable if </a:t>
            </a:r>
            <a:r>
              <a:rPr lang="en-US" sz="2400" dirty="0" smtClean="0">
                <a:solidFill>
                  <a:srgbClr val="FF0000"/>
                </a:solidFill>
              </a:rPr>
              <a:t>maximal ECDLP security</a:t>
            </a:r>
            <a:r>
              <a:rPr lang="en-US" sz="2400" dirty="0" smtClean="0"/>
              <a:t> is a must.    </a:t>
            </a:r>
            <a:r>
              <a:rPr lang="en-US" sz="2400" dirty="0"/>
              <a:t/>
            </a:r>
            <a:br>
              <a:rPr lang="en-US" sz="2400" dirty="0"/>
            </a:br>
            <a:r>
              <a:rPr lang="en-US" sz="2400" dirty="0" smtClean="0"/>
              <a:t>Arguably, it also requires a “simpler” implementation and supports an easy-to-describe curve generation (see later).</a:t>
            </a:r>
          </a:p>
          <a:p>
            <a:endParaRPr lang="en-US" sz="2400" dirty="0"/>
          </a:p>
          <a:p>
            <a:r>
              <a:rPr lang="en-US" sz="2400" dirty="0" smtClean="0"/>
              <a:t>Montgomery-friendly form achieves highest performance at the 128-bit security level, this at the expense of a slight reduction in security.</a:t>
            </a:r>
          </a:p>
          <a:p>
            <a:pPr marL="0" indent="0">
              <a:buNone/>
            </a:pPr>
            <a:endParaRPr lang="en-US" dirty="0" smtClean="0"/>
          </a:p>
          <a:p>
            <a:pPr marL="0" indent="0">
              <a:buNone/>
            </a:pPr>
            <a:endParaRPr lang="en-US" dirty="0" smtClean="0"/>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20</a:t>
            </a:r>
            <a:endParaRPr lang="en-US" dirty="0"/>
          </a:p>
        </p:txBody>
      </p:sp>
    </p:spTree>
    <p:extLst>
      <p:ext uri="{BB962C8B-B14F-4D97-AF65-F5344CB8AC3E}">
        <p14:creationId xmlns:p14="http://schemas.microsoft.com/office/powerpoint/2010/main" val="85979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Experimental Results:              effects of the curve form</a:t>
            </a:r>
            <a:endParaRPr lang="en-US" dirty="0"/>
          </a:p>
        </p:txBody>
      </p:sp>
    </p:spTree>
    <p:extLst>
      <p:ext uri="{BB962C8B-B14F-4D97-AF65-F5344CB8AC3E}">
        <p14:creationId xmlns:p14="http://schemas.microsoft.com/office/powerpoint/2010/main" val="1104582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531" y="1417311"/>
            <a:ext cx="11020508" cy="5020213"/>
          </a:xfrm>
        </p:spPr>
        <p:txBody>
          <a:bodyPr>
            <a:normAutofit/>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400" dirty="0" smtClean="0"/>
              <a:t>Twisted Edwards curves are:</a:t>
            </a:r>
          </a:p>
          <a:p>
            <a:r>
              <a:rPr lang="en-US" sz="2400" dirty="0" smtClean="0"/>
              <a:t> </a:t>
            </a:r>
            <a:r>
              <a:rPr lang="en-US" sz="2400" dirty="0" smtClean="0">
                <a:solidFill>
                  <a:srgbClr val="FF0000"/>
                </a:solidFill>
                <a:latin typeface="Cambria Math" panose="02040503050406030204" pitchFamily="18" charset="0"/>
                <a:ea typeface="Cambria Math" panose="02040503050406030204" pitchFamily="18" charset="0"/>
              </a:rPr>
              <a:t>∼</a:t>
            </a:r>
            <a:r>
              <a:rPr lang="en-US" sz="2400" dirty="0" smtClean="0">
                <a:solidFill>
                  <a:srgbClr val="FF0000"/>
                </a:solidFill>
              </a:rPr>
              <a:t> 20% faster </a:t>
            </a:r>
            <a:r>
              <a:rPr lang="en-US" sz="2400" dirty="0" smtClean="0"/>
              <a:t>than </a:t>
            </a:r>
            <a:r>
              <a:rPr lang="en-US" sz="2400" dirty="0" err="1" smtClean="0"/>
              <a:t>Weierstrass</a:t>
            </a:r>
            <a:endParaRPr lang="en-US" sz="2400" dirty="0" smtClean="0"/>
          </a:p>
          <a:p>
            <a:r>
              <a:rPr lang="en-US" sz="2400" dirty="0" smtClean="0"/>
              <a:t> </a:t>
            </a:r>
            <a:r>
              <a:rPr lang="en-US" sz="2400" dirty="0" smtClean="0">
                <a:solidFill>
                  <a:srgbClr val="FF0000"/>
                </a:solidFill>
              </a:rPr>
              <a:t>11-15% faster </a:t>
            </a:r>
            <a:r>
              <a:rPr lang="en-US" sz="2400" dirty="0" smtClean="0"/>
              <a:t>than Montgomery (variable-base only) </a:t>
            </a:r>
          </a:p>
          <a:p>
            <a:pPr marL="0" indent="0">
              <a:buNone/>
            </a:pPr>
            <a:endParaRPr lang="en-US" sz="2400" dirty="0" smtClean="0"/>
          </a:p>
          <a:p>
            <a:pPr marL="0" indent="0">
              <a:buNone/>
            </a:pPr>
            <a:endParaRPr lang="en-US" sz="2400" dirty="0" smtClean="0"/>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966825031"/>
              </p:ext>
            </p:extLst>
          </p:nvPr>
        </p:nvGraphicFramePr>
        <p:xfrm>
          <a:off x="1961914" y="1068521"/>
          <a:ext cx="8128000" cy="3708400"/>
        </p:xfrm>
        <a:graphic>
          <a:graphicData uri="http://schemas.openxmlformats.org/drawingml/2006/table">
            <a:tbl>
              <a:tblPr firstRow="1" bandRow="1">
                <a:tableStyleId>{69012ECD-51FC-41F1-AA8D-1B2483CD663E}</a:tableStyleId>
              </a:tblPr>
              <a:tblGrid>
                <a:gridCol w="1625600"/>
                <a:gridCol w="1625600"/>
                <a:gridCol w="1625600"/>
                <a:gridCol w="1625600"/>
                <a:gridCol w="1625600"/>
              </a:tblGrid>
              <a:tr h="370840">
                <a:tc>
                  <a:txBody>
                    <a:bodyPr/>
                    <a:lstStyle/>
                    <a:p>
                      <a:pPr algn="ctr"/>
                      <a:r>
                        <a:rPr lang="en-US" dirty="0" smtClean="0"/>
                        <a:t>Sec level</a:t>
                      </a:r>
                      <a:endParaRPr lang="en-US" dirty="0"/>
                    </a:p>
                  </a:txBody>
                  <a:tcPr/>
                </a:tc>
                <a:tc>
                  <a:txBody>
                    <a:bodyPr/>
                    <a:lstStyle/>
                    <a:p>
                      <a:pPr algn="ctr"/>
                      <a:r>
                        <a:rPr lang="en-US" dirty="0" smtClean="0"/>
                        <a:t>curve</a:t>
                      </a:r>
                      <a:endParaRPr lang="en-US" dirty="0"/>
                    </a:p>
                  </a:txBody>
                  <a:tcPr/>
                </a:tc>
                <a:tc>
                  <a:txBody>
                    <a:bodyPr/>
                    <a:lstStyle/>
                    <a:p>
                      <a:pPr algn="ctr"/>
                      <a:r>
                        <a:rPr lang="en-US" dirty="0" smtClean="0"/>
                        <a:t>variable-base</a:t>
                      </a:r>
                      <a:endParaRPr lang="en-US" dirty="0"/>
                    </a:p>
                  </a:txBody>
                  <a:tcPr/>
                </a:tc>
                <a:tc>
                  <a:txBody>
                    <a:bodyPr/>
                    <a:lstStyle/>
                    <a:p>
                      <a:pPr algn="ctr"/>
                      <a:r>
                        <a:rPr lang="en-US" dirty="0" smtClean="0"/>
                        <a:t>fixed-base</a:t>
                      </a:r>
                      <a:endParaRPr lang="en-US" dirty="0"/>
                    </a:p>
                  </a:txBody>
                  <a:tcPr/>
                </a:tc>
                <a:tc>
                  <a:txBody>
                    <a:bodyPr/>
                    <a:lstStyle/>
                    <a:p>
                      <a:pPr algn="ctr"/>
                      <a:r>
                        <a:rPr lang="en-US" dirty="0" smtClean="0"/>
                        <a:t>double-scalar</a:t>
                      </a:r>
                      <a:endParaRPr lang="en-US" dirty="0"/>
                    </a:p>
                  </a:txBody>
                  <a:tcPr/>
                </a:tc>
              </a:tr>
              <a:tr h="370840">
                <a:tc rowSpan="3">
                  <a:txBody>
                    <a:bodyPr/>
                    <a:lstStyle/>
                    <a:p>
                      <a:pPr algn="ctr"/>
                      <a:r>
                        <a:rPr lang="en-US" dirty="0" smtClean="0"/>
                        <a:t>128</a:t>
                      </a: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w-256-mers</a:t>
                      </a:r>
                      <a:endParaRPr lang="en-US" dirty="0"/>
                    </a:p>
                  </a:txBody>
                  <a:tcP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solidFill>
                      <a:schemeClr val="bg1"/>
                    </a:solidFill>
                  </a:tcPr>
                </a:tc>
                <a:tc>
                  <a:txBody>
                    <a:bodyPr/>
                    <a:lstStyle/>
                    <a:p>
                      <a:pPr algn="ctr"/>
                      <a:r>
                        <a:rPr lang="en-US" dirty="0" smtClean="0"/>
                        <a:t>281</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119</a:t>
                      </a:r>
                      <a:endParaRPr lang="en-US" dirty="0"/>
                    </a:p>
                  </a:txBody>
                  <a:tcPr>
                    <a:lnB w="12700" cap="flat" cmpd="sng" algn="ctr">
                      <a:noFill/>
                      <a:prstDash val="solid"/>
                      <a:round/>
                      <a:headEnd type="none" w="med" len="med"/>
                      <a:tailEnd type="none" w="med" len="med"/>
                    </a:lnB>
                    <a:solidFill>
                      <a:schemeClr val="bg1"/>
                    </a:solidFill>
                  </a:tcPr>
                </a:tc>
                <a:tc>
                  <a:txBody>
                    <a:bodyPr/>
                    <a:lstStyle/>
                    <a:p>
                      <a:pPr algn="ctr"/>
                      <a:r>
                        <a:rPr lang="en-US" dirty="0" smtClean="0"/>
                        <a:t>288</a:t>
                      </a:r>
                      <a:endParaRPr lang="en-US" dirty="0"/>
                    </a:p>
                  </a:txBody>
                  <a:tcPr>
                    <a:lnB w="12700" cap="flat" cmpd="sng" algn="ctr">
                      <a:noFill/>
                      <a:prstDash val="solid"/>
                      <a:round/>
                      <a:headEnd type="none" w="med" len="med"/>
                      <a:tailEnd type="none" w="med" len="med"/>
                    </a:lnB>
                    <a:solidFill>
                      <a:schemeClr val="bg1"/>
                    </a:solidFill>
                  </a:tcPr>
                </a:tc>
              </a:tr>
              <a:tr h="370840">
                <a:tc vMerge="1">
                  <a:txBody>
                    <a:bodyPr/>
                    <a:lstStyle/>
                    <a:p>
                      <a:endParaRPr lang="en-US" dirty="0"/>
                    </a:p>
                  </a:txBody>
                  <a:tcPr/>
                </a:tc>
                <a:tc>
                  <a:txBody>
                    <a:bodyPr/>
                    <a:lstStyle/>
                    <a:p>
                      <a:r>
                        <a:rPr lang="en-US" dirty="0" smtClean="0"/>
                        <a:t>ed-256-mers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dirty="0" smtClean="0"/>
                        <a:t>234</a:t>
                      </a:r>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dirty="0" smtClean="0"/>
                        <a:t>95</a:t>
                      </a:r>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dirty="0" smtClean="0"/>
                        <a:t>237</a:t>
                      </a:r>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vMerge="1">
                  <a:txBody>
                    <a:bodyPr/>
                    <a:lstStyle/>
                    <a:p>
                      <a:pPr algn="ctr"/>
                      <a:endParaRPr lang="en-US" dirty="0"/>
                    </a:p>
                  </a:txBody>
                  <a:tcPr anchor="ctr"/>
                </a:tc>
                <a:tc>
                  <a:txBody>
                    <a:bodyPr/>
                    <a:lstStyle/>
                    <a:p>
                      <a:r>
                        <a:rPr lang="en-US" dirty="0" smtClean="0"/>
                        <a:t>m-255-mers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dirty="0" smtClean="0"/>
                        <a:t>245</a:t>
                      </a:r>
                      <a:endParaRPr lang="en-US" dirty="0"/>
                    </a:p>
                  </a:txBody>
                  <a:tcP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370840">
                <a:tc rowSpan="3">
                  <a:txBody>
                    <a:bodyPr/>
                    <a:lstStyle/>
                    <a:p>
                      <a:pPr algn="ctr"/>
                      <a:r>
                        <a:rPr lang="en-US" dirty="0" smtClean="0"/>
                        <a:t>192</a:t>
                      </a: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w-384-mers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744</a:t>
                      </a:r>
                      <a:endParaRPr lang="en-US" dirty="0"/>
                    </a:p>
                  </a:txBody>
                  <a:tcPr>
                    <a:lnT w="12700"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277</a:t>
                      </a:r>
                      <a:endParaRPr lang="en-US" dirty="0"/>
                    </a:p>
                  </a:txBody>
                  <a:tcPr>
                    <a:lnT w="12700"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761</a:t>
                      </a:r>
                      <a:endParaRPr lang="en-US" dirty="0"/>
                    </a:p>
                  </a:txBody>
                  <a:tcPr>
                    <a:lnT w="12700"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r>
              <a:tr h="370840">
                <a:tc vMerge="1">
                  <a:txBody>
                    <a:bodyPr/>
                    <a:lstStyle/>
                    <a:p>
                      <a:endParaRPr lang="en-US"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ed-384-mers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617</a:t>
                      </a:r>
                      <a:endParaRPr lang="en-US" dirty="0"/>
                    </a:p>
                  </a:txBody>
                  <a:tcPr>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231</a:t>
                      </a:r>
                      <a:endParaRPr lang="en-US" dirty="0"/>
                    </a:p>
                  </a:txBody>
                  <a:tcPr>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624</a:t>
                      </a:r>
                      <a:endParaRPr lang="en-US" dirty="0"/>
                    </a:p>
                  </a:txBody>
                  <a:tcPr>
                    <a:lnT w="12700" cap="flat" cmpd="sng" algn="ctr">
                      <a:noFill/>
                      <a:prstDash val="solid"/>
                      <a:round/>
                      <a:headEnd type="none" w="med" len="med"/>
                      <a:tailEnd type="none" w="med" len="med"/>
                    </a:lnT>
                    <a:lnB w="6350" cap="flat" cmpd="sng" algn="ctr">
                      <a:noFill/>
                      <a:prstDash val="solid"/>
                      <a:miter lim="800000"/>
                    </a:lnB>
                    <a:solidFill>
                      <a:schemeClr val="bg1"/>
                    </a:solidFill>
                  </a:tcPr>
                </a:tc>
              </a:tr>
              <a:tr h="370840">
                <a:tc vMerge="1">
                  <a:txBody>
                    <a:bodyPr/>
                    <a:lstStyle/>
                    <a:p>
                      <a:pPr algn="ct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m-383-mers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dirty="0" smtClean="0"/>
                        <a:t>666</a:t>
                      </a:r>
                      <a:endParaRPr lang="en-US" dirty="0"/>
                    </a:p>
                  </a:txBody>
                  <a:tcP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370840">
                <a:tc rowSpan="3">
                  <a:txBody>
                    <a:bodyPr/>
                    <a:lstStyle/>
                    <a:p>
                      <a:pPr algn="ctr"/>
                      <a:r>
                        <a:rPr lang="en-US" dirty="0" smtClean="0"/>
                        <a:t>256</a:t>
                      </a: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w-512-mers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1543</a:t>
                      </a:r>
                      <a:endParaRPr lang="en-US" dirty="0"/>
                    </a:p>
                  </a:txBody>
                  <a:tcPr>
                    <a:lnT w="12700"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517</a:t>
                      </a:r>
                      <a:endParaRPr lang="en-US" dirty="0"/>
                    </a:p>
                  </a:txBody>
                  <a:tcPr>
                    <a:lnT w="12700"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1592</a:t>
                      </a:r>
                      <a:endParaRPr lang="en-US" dirty="0"/>
                    </a:p>
                  </a:txBody>
                  <a:tcPr>
                    <a:lnT w="12700"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r>
              <a:tr h="370840">
                <a:tc vMerge="1">
                  <a:txBody>
                    <a:bodyPr/>
                    <a:lstStyle/>
                    <a:p>
                      <a:endParaRPr lang="en-US"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ed-512-mers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1293</a:t>
                      </a:r>
                      <a:endParaRPr lang="en-US" dirty="0"/>
                    </a:p>
                  </a:txBody>
                  <a:tcPr>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446</a:t>
                      </a:r>
                      <a:endParaRPr lang="en-US" dirty="0"/>
                    </a:p>
                  </a:txBody>
                  <a:tcPr>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dirty="0" smtClean="0"/>
                        <a:t>1320</a:t>
                      </a:r>
                      <a:endParaRPr lang="en-US" dirty="0"/>
                    </a:p>
                  </a:txBody>
                  <a:tcPr>
                    <a:lnT w="12700" cap="flat" cmpd="sng" algn="ctr">
                      <a:noFill/>
                      <a:prstDash val="solid"/>
                      <a:round/>
                      <a:headEnd type="none" w="med" len="med"/>
                      <a:tailEnd type="none" w="med" len="med"/>
                    </a:lnT>
                    <a:lnB w="6350" cap="flat" cmpd="sng" algn="ctr">
                      <a:noFill/>
                      <a:prstDash val="solid"/>
                      <a:miter lim="800000"/>
                    </a:lnB>
                    <a:solidFill>
                      <a:schemeClr val="bg1"/>
                    </a:solidFill>
                  </a:tcPr>
                </a:tc>
              </a:tr>
              <a:tr h="370840">
                <a:tc vMerge="1">
                  <a:txBody>
                    <a:bodyPr/>
                    <a:lstStyle/>
                    <a:p>
                      <a:pPr algn="ct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dirty="0" smtClean="0"/>
                        <a:t>m-511-mers</a:t>
                      </a:r>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n-US" dirty="0" smtClean="0"/>
                        <a:t>1392</a:t>
                      </a:r>
                      <a:endParaRPr lang="en-US" dirty="0"/>
                    </a:p>
                  </a:txBody>
                  <a:tcPr>
                    <a:lnT w="12700" cap="flat" cmpd="sng" algn="ctr">
                      <a:no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N/A</a:t>
                      </a:r>
                    </a:p>
                  </a:txBody>
                  <a:tcPr>
                    <a:lnT w="12700" cap="flat" cmpd="sng" algn="ctr">
                      <a:noFill/>
                      <a:prstDash val="solid"/>
                      <a:round/>
                      <a:headEnd type="none" w="med" len="med"/>
                      <a:tailEnd type="none" w="med" len="med"/>
                    </a:lnT>
                    <a:solidFill>
                      <a:schemeClr val="bg1"/>
                    </a:solidFill>
                  </a:tcPr>
                </a:tc>
              </a:tr>
            </a:tbl>
          </a:graphicData>
        </a:graphic>
      </p:graphicFrame>
      <p:sp>
        <p:nvSpPr>
          <p:cNvPr id="4" name="TextBox 3"/>
          <p:cNvSpPr txBox="1"/>
          <p:nvPr/>
        </p:nvSpPr>
        <p:spPr>
          <a:xfrm>
            <a:off x="0" y="6550223"/>
            <a:ext cx="9565419" cy="307777"/>
          </a:xfrm>
          <a:prstGeom prst="rect">
            <a:avLst/>
          </a:prstGeom>
          <a:noFill/>
        </p:spPr>
        <p:txBody>
          <a:bodyPr wrap="square" rtlCol="0">
            <a:spAutoFit/>
          </a:bodyPr>
          <a:lstStyle/>
          <a:p>
            <a:r>
              <a:rPr lang="en-US" sz="1400" dirty="0" smtClean="0"/>
              <a:t>* Results are expressed in terms of thousands of cycles, and were obtained on a 3.4GHz Intel Core i7-2600 Sandy Bridge machine. </a:t>
            </a:r>
            <a:endParaRPr lang="en-US" sz="1400" dirty="0"/>
          </a:p>
        </p:txBody>
      </p:sp>
      <p:sp>
        <p:nvSpPr>
          <p:cNvPr id="7" name="TextBox 6"/>
          <p:cNvSpPr txBox="1"/>
          <p:nvPr/>
        </p:nvSpPr>
        <p:spPr>
          <a:xfrm>
            <a:off x="11774079" y="6495072"/>
            <a:ext cx="417922" cy="369332"/>
          </a:xfrm>
          <a:prstGeom prst="rect">
            <a:avLst/>
          </a:prstGeom>
          <a:noFill/>
        </p:spPr>
        <p:txBody>
          <a:bodyPr wrap="square" rtlCol="0">
            <a:spAutoFit/>
          </a:bodyPr>
          <a:lstStyle/>
          <a:p>
            <a:r>
              <a:rPr lang="en-US" dirty="0" smtClean="0"/>
              <a:t>21</a:t>
            </a:r>
            <a:endParaRPr lang="en-US" dirty="0"/>
          </a:p>
        </p:txBody>
      </p:sp>
    </p:spTree>
    <p:extLst>
      <p:ext uri="{BB962C8B-B14F-4D97-AF65-F5344CB8AC3E}">
        <p14:creationId xmlns:p14="http://schemas.microsoft.com/office/powerpoint/2010/main" val="67949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498" y="493484"/>
            <a:ext cx="10826151" cy="5860182"/>
          </a:xfrm>
        </p:spPr>
        <p:txBody>
          <a:bodyPr>
            <a:normAutofit lnSpcReduction="10000"/>
          </a:bodyPr>
          <a:lstStyle/>
          <a:p>
            <a:r>
              <a:rPr lang="en-US" sz="2400" dirty="0" smtClean="0"/>
              <a:t>A more precise assessment can be done at the protocol level: </a:t>
            </a:r>
          </a:p>
          <a:p>
            <a:pPr marL="0" indent="0">
              <a:buNone/>
            </a:pPr>
            <a:r>
              <a:rPr lang="en-US" sz="2400" dirty="0" smtClean="0"/>
              <a:t>Also, necessary since Montgomery curves do not support efficient fixed-base and multi-scalar multiplication.</a:t>
            </a:r>
          </a:p>
          <a:p>
            <a:pPr marL="0" indent="0">
              <a:buNone/>
            </a:pPr>
            <a:endParaRPr lang="en-US" sz="2400" dirty="0"/>
          </a:p>
          <a:p>
            <a:r>
              <a:rPr lang="en-US" sz="2400" dirty="0" smtClean="0"/>
              <a:t>For illustration purposes we performed the analysis in the TLS handshake using perfect forward secrecy (PFS):</a:t>
            </a:r>
            <a:r>
              <a:rPr lang="en-US" sz="2400" dirty="0"/>
              <a:t> assume both server and client authentication using ECDSA</a:t>
            </a:r>
            <a:endParaRPr lang="en-US" sz="2400" dirty="0" smtClean="0"/>
          </a:p>
          <a:p>
            <a:pPr marL="0" indent="0">
              <a:buNone/>
            </a:pPr>
            <a:r>
              <a:rPr lang="en-US" sz="2400" i="1" dirty="0" smtClean="0"/>
              <a:t>Estimates based on experimental results</a:t>
            </a:r>
            <a:r>
              <a:rPr lang="en-US" sz="2400" dirty="0" smtClean="0"/>
              <a:t> only take into account “ECC operations”.</a:t>
            </a:r>
          </a:p>
          <a:p>
            <a:pPr marL="0" indent="0">
              <a:buNone/>
            </a:pPr>
            <a:endParaRPr lang="en-US" sz="2400" dirty="0" smtClean="0"/>
          </a:p>
          <a:p>
            <a:r>
              <a:rPr lang="en-US" sz="2400" dirty="0" smtClean="0"/>
              <a:t>Options that we consider:</a:t>
            </a:r>
          </a:p>
          <a:p>
            <a:pPr marL="0" indent="0">
              <a:buNone/>
            </a:pPr>
            <a:r>
              <a:rPr lang="en-US" sz="2400" b="1" dirty="0" smtClean="0"/>
              <a:t>w-xxx-</a:t>
            </a:r>
            <a:r>
              <a:rPr lang="en-US" sz="2400" b="1" dirty="0" err="1" smtClean="0"/>
              <a:t>mers</a:t>
            </a:r>
            <a:r>
              <a:rPr lang="en-US" sz="2400" b="1" dirty="0" smtClean="0"/>
              <a:t>: </a:t>
            </a:r>
            <a:r>
              <a:rPr lang="en-US" sz="2400" dirty="0" err="1" smtClean="0"/>
              <a:t>Weierstrass</a:t>
            </a:r>
            <a:r>
              <a:rPr lang="en-US" sz="2400" dirty="0" smtClean="0"/>
              <a:t> curve with </a:t>
            </a:r>
            <a:r>
              <a:rPr lang="en-US" sz="2400" i="1" dirty="0" smtClean="0"/>
              <a:t>full </a:t>
            </a:r>
            <a:r>
              <a:rPr lang="en-US" sz="2400" i="1" dirty="0" err="1" smtClean="0"/>
              <a:t>bitlength</a:t>
            </a:r>
            <a:r>
              <a:rPr lang="en-US" sz="2400" dirty="0" smtClean="0"/>
              <a:t> primes.</a:t>
            </a:r>
          </a:p>
          <a:p>
            <a:pPr marL="0" indent="0">
              <a:buNone/>
            </a:pPr>
            <a:r>
              <a:rPr lang="en-US" sz="2400" b="1" dirty="0" err="1" smtClean="0"/>
              <a:t>ed</a:t>
            </a:r>
            <a:r>
              <a:rPr lang="en-US" sz="2400" b="1" dirty="0" smtClean="0"/>
              <a:t>-xxx-</a:t>
            </a:r>
            <a:r>
              <a:rPr lang="en-US" sz="2400" b="1" dirty="0" err="1" smtClean="0"/>
              <a:t>mers</a:t>
            </a:r>
            <a:r>
              <a:rPr lang="en-US" sz="2400" b="1" dirty="0" smtClean="0"/>
              <a:t>: </a:t>
            </a:r>
            <a:r>
              <a:rPr lang="en-US" sz="2400" dirty="0"/>
              <a:t>Twisted Edwards with </a:t>
            </a:r>
            <a:r>
              <a:rPr lang="en-US" sz="2400" i="1" dirty="0"/>
              <a:t>full </a:t>
            </a:r>
            <a:r>
              <a:rPr lang="en-US" sz="2400" i="1" dirty="0" err="1"/>
              <a:t>bitlength</a:t>
            </a:r>
            <a:r>
              <a:rPr lang="en-US" sz="2400" dirty="0"/>
              <a:t> primes.</a:t>
            </a:r>
            <a:endParaRPr lang="en-US" sz="2400" b="1" dirty="0" smtClean="0"/>
          </a:p>
          <a:p>
            <a:pPr marL="0" indent="0">
              <a:buNone/>
            </a:pPr>
            <a:r>
              <a:rPr lang="en-US" sz="2400" b="1" dirty="0" smtClean="0"/>
              <a:t>Hybrid 1:</a:t>
            </a:r>
            <a:r>
              <a:rPr lang="en-US" sz="2400" dirty="0" smtClean="0"/>
              <a:t> Montgomery form for ECDHE + twisted Edwards for signatures.</a:t>
            </a:r>
          </a:p>
          <a:p>
            <a:pPr marL="0" indent="0">
              <a:buNone/>
            </a:pPr>
            <a:r>
              <a:rPr lang="en-US" sz="2400" b="1" dirty="0" smtClean="0"/>
              <a:t>Hybrid 2:</a:t>
            </a:r>
            <a:r>
              <a:rPr lang="en-US" sz="2400" dirty="0" smtClean="0"/>
              <a:t> Montgomery form for variable-base scalar multiplication, twisted Edwards for fixed-base scalar multiplication, twisted Edwards for signatures.</a:t>
            </a:r>
          </a:p>
          <a:p>
            <a:pPr marL="0" indent="0">
              <a:buNone/>
            </a:pPr>
            <a:endParaRPr lang="en-US" dirty="0" smtClean="0"/>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22</a:t>
            </a:r>
            <a:endParaRPr lang="en-US" dirty="0"/>
          </a:p>
        </p:txBody>
      </p:sp>
    </p:spTree>
    <p:extLst>
      <p:ext uri="{BB962C8B-B14F-4D97-AF65-F5344CB8AC3E}">
        <p14:creationId xmlns:p14="http://schemas.microsoft.com/office/powerpoint/2010/main" val="1041857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531" y="1681265"/>
            <a:ext cx="11020508" cy="5181452"/>
          </a:xfrm>
        </p:spPr>
        <p:txBody>
          <a:bodyPr>
            <a:normAutofit fontScale="92500" lnSpcReduction="10000"/>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2400" dirty="0" smtClean="0">
              <a:solidFill>
                <a:srgbClr val="FF0000"/>
              </a:solidFill>
            </a:endParaRPr>
          </a:p>
          <a:p>
            <a:pPr marL="0" indent="0">
              <a:buNone/>
            </a:pPr>
            <a:endParaRPr lang="en-US" sz="2400" dirty="0" smtClean="0">
              <a:solidFill>
                <a:srgbClr val="FF0000"/>
              </a:solidFill>
            </a:endParaRP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spcBef>
                <a:spcPts val="100"/>
              </a:spcBef>
              <a:buNone/>
            </a:pPr>
            <a:r>
              <a:rPr lang="en-US" sz="1800" dirty="0" smtClean="0"/>
              <a:t>U: transmission with uncompressed points</a:t>
            </a:r>
          </a:p>
          <a:p>
            <a:pPr marL="0" indent="0">
              <a:spcBef>
                <a:spcPts val="100"/>
              </a:spcBef>
              <a:buNone/>
            </a:pPr>
            <a:r>
              <a:rPr lang="en-US" sz="1800" dirty="0" smtClean="0"/>
              <a:t>C: transmission using point compression</a:t>
            </a:r>
          </a:p>
          <a:p>
            <a:pPr marL="0" indent="0">
              <a:buNone/>
            </a:pPr>
            <a:endParaRPr lang="en-US" sz="2400" dirty="0" smtClean="0"/>
          </a:p>
          <a:p>
            <a:pPr marL="0" indent="0">
              <a:buNone/>
            </a:pPr>
            <a:endParaRPr lang="en-US" sz="2400" dirty="0" smtClean="0"/>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295113654"/>
              </p:ext>
            </p:extLst>
          </p:nvPr>
        </p:nvGraphicFramePr>
        <p:xfrm>
          <a:off x="908974" y="748010"/>
          <a:ext cx="10325819" cy="5334000"/>
        </p:xfrm>
        <a:graphic>
          <a:graphicData uri="http://schemas.openxmlformats.org/drawingml/2006/table">
            <a:tbl>
              <a:tblPr firstRow="1" bandRow="1">
                <a:tableStyleId>{69012ECD-51FC-41F1-AA8D-1B2483CD663E}</a:tableStyleId>
              </a:tblPr>
              <a:tblGrid>
                <a:gridCol w="1182219"/>
                <a:gridCol w="2475383"/>
                <a:gridCol w="681487"/>
                <a:gridCol w="1526875"/>
                <a:gridCol w="1509621"/>
                <a:gridCol w="1475117"/>
                <a:gridCol w="1475117"/>
              </a:tblGrid>
              <a:tr h="308522">
                <a:tc>
                  <a:txBody>
                    <a:bodyPr/>
                    <a:lstStyle/>
                    <a:p>
                      <a:pPr algn="ctr"/>
                      <a:r>
                        <a:rPr lang="en-US" sz="1600" dirty="0" smtClean="0"/>
                        <a:t>Sec level</a:t>
                      </a:r>
                      <a:endParaRPr lang="en-US" sz="1600" dirty="0"/>
                    </a:p>
                  </a:txBody>
                  <a:tcPr/>
                </a:tc>
                <a:tc>
                  <a:txBody>
                    <a:bodyPr/>
                    <a:lstStyle/>
                    <a:p>
                      <a:pPr algn="ctr"/>
                      <a:r>
                        <a:rPr lang="en-US" sz="1600" dirty="0" smtClean="0"/>
                        <a:t>curve</a:t>
                      </a:r>
                      <a:endParaRPr lang="en-US" sz="1600" dirty="0"/>
                    </a:p>
                  </a:txBody>
                  <a:tcPr/>
                </a:tc>
                <a:tc>
                  <a:txBody>
                    <a:bodyPr/>
                    <a:lstStyle/>
                    <a:p>
                      <a:pPr algn="ctr"/>
                      <a:r>
                        <a:rPr lang="en-US" sz="1600" dirty="0" smtClean="0"/>
                        <a:t>T</a:t>
                      </a:r>
                      <a:endParaRPr lang="en-US" sz="1600" dirty="0"/>
                    </a:p>
                  </a:txBody>
                  <a:tcPr/>
                </a:tc>
                <a:tc>
                  <a:txBody>
                    <a:bodyPr/>
                    <a:lstStyle/>
                    <a:p>
                      <a:pPr algn="ctr"/>
                      <a:r>
                        <a:rPr lang="en-US" sz="1600" dirty="0" smtClean="0"/>
                        <a:t>ECDHE</a:t>
                      </a:r>
                      <a:endParaRPr lang="en-US" sz="1600" dirty="0"/>
                    </a:p>
                  </a:txBody>
                  <a:tcPr/>
                </a:tc>
                <a:tc>
                  <a:txBody>
                    <a:bodyPr/>
                    <a:lstStyle/>
                    <a:p>
                      <a:pPr algn="ctr"/>
                      <a:r>
                        <a:rPr lang="en-US" sz="1600" dirty="0" smtClean="0"/>
                        <a:t>ECDSA sign</a:t>
                      </a:r>
                      <a:endParaRPr lang="en-US" sz="1600" dirty="0"/>
                    </a:p>
                  </a:txBody>
                  <a:tcPr/>
                </a:tc>
                <a:tc>
                  <a:txBody>
                    <a:bodyPr/>
                    <a:lstStyle/>
                    <a:p>
                      <a:pPr algn="ctr"/>
                      <a:r>
                        <a:rPr lang="en-US" sz="1600" dirty="0" smtClean="0"/>
                        <a:t>ECDSA verify</a:t>
                      </a:r>
                      <a:endParaRPr lang="en-US" sz="1600" dirty="0"/>
                    </a:p>
                  </a:txBody>
                  <a:tcPr/>
                </a:tc>
                <a:tc>
                  <a:txBody>
                    <a:bodyPr/>
                    <a:lstStyle/>
                    <a:p>
                      <a:pPr algn="ctr"/>
                      <a:r>
                        <a:rPr lang="en-US" sz="1600" dirty="0" smtClean="0"/>
                        <a:t>TOTAL</a:t>
                      </a:r>
                      <a:endParaRPr lang="en-US" sz="1600" dirty="0"/>
                    </a:p>
                  </a:txBody>
                  <a:tcPr/>
                </a:tc>
              </a:tr>
              <a:tr h="308522">
                <a:tc rowSpan="6">
                  <a:txBody>
                    <a:bodyPr/>
                    <a:lstStyle/>
                    <a:p>
                      <a:pPr algn="ctr"/>
                      <a:r>
                        <a:rPr lang="en-US" sz="1600" dirty="0" smtClean="0"/>
                        <a:t>128</a:t>
                      </a:r>
                      <a:endParaRPr lang="en-US" sz="1600" dirty="0"/>
                    </a:p>
                  </a:txBody>
                  <a:tcPr anchor="ctr">
                    <a:lnR w="12700" cap="flat" cmpd="sng" algn="ctr">
                      <a:solidFill>
                        <a:schemeClr val="accent1">
                          <a:lumMod val="60000"/>
                          <a:lumOff val="40000"/>
                        </a:schemeClr>
                      </a:solidFill>
                      <a:prstDash val="solid"/>
                      <a:round/>
                      <a:headEnd type="none" w="med" len="med"/>
                      <a:tailEnd type="none" w="med" len="med"/>
                    </a:lnR>
                    <a:lnB w="28575" cap="flat" cmpd="sng" algn="ctr">
                      <a:solidFill>
                        <a:schemeClr val="accent1">
                          <a:lumMod val="60000"/>
                          <a:lumOff val="40000"/>
                        </a:schemeClr>
                      </a:solidFill>
                      <a:prstDash val="solid"/>
                      <a:round/>
                      <a:headEnd type="none" w="med" len="med"/>
                      <a:tailEnd type="none" w="med" len="med"/>
                    </a:lnB>
                  </a:tcPr>
                </a:tc>
                <a:tc rowSpan="2">
                  <a:txBody>
                    <a:bodyPr/>
                    <a:lstStyle/>
                    <a:p>
                      <a:r>
                        <a:rPr lang="en-US" sz="1600" dirty="0" smtClean="0"/>
                        <a:t>w-256-mers</a:t>
                      </a:r>
                      <a:endParaRPr lang="en-US" sz="1600" dirty="0"/>
                    </a:p>
                  </a:txBody>
                  <a:tcPr anchor="ctr">
                    <a:lnL w="12700" cap="flat" cmpd="sng" algn="ctr">
                      <a:solidFill>
                        <a:schemeClr val="accent1">
                          <a:lumMod val="60000"/>
                          <a:lumOff val="40000"/>
                        </a:schemeClr>
                      </a:solidFill>
                      <a:prstDash val="solid"/>
                      <a:round/>
                      <a:headEnd type="none" w="med" len="med"/>
                      <a:tailEnd type="none" w="med" len="med"/>
                    </a:lnL>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U</a:t>
                      </a:r>
                      <a:endParaRPr lang="en-US" sz="1600" dirty="0"/>
                    </a:p>
                  </a:txBody>
                  <a:tcPr>
                    <a:lnB w="12700" cap="flat" cmpd="sng" algn="ctr">
                      <a:noFill/>
                      <a:prstDash val="solid"/>
                      <a:round/>
                      <a:headEnd type="none" w="med" len="med"/>
                      <a:tailEnd type="none" w="med" len="med"/>
                    </a:lnB>
                    <a:solidFill>
                      <a:schemeClr val="bg1"/>
                    </a:solidFill>
                  </a:tcPr>
                </a:tc>
                <a:tc>
                  <a:txBody>
                    <a:bodyPr/>
                    <a:lstStyle/>
                    <a:p>
                      <a:pPr algn="ctr"/>
                      <a:r>
                        <a:rPr lang="en-US" sz="1600" dirty="0" smtClean="0"/>
                        <a:t>400</a:t>
                      </a:r>
                      <a:endParaRPr lang="en-US" sz="1600" dirty="0"/>
                    </a:p>
                  </a:txBody>
                  <a:tcPr>
                    <a:lnB w="12700" cap="flat" cmpd="sng" algn="ctr">
                      <a:noFill/>
                      <a:prstDash val="solid"/>
                      <a:round/>
                      <a:headEnd type="none" w="med" len="med"/>
                      <a:tailEnd type="none" w="med" len="med"/>
                    </a:lnB>
                    <a:solidFill>
                      <a:schemeClr val="bg1"/>
                    </a:solidFill>
                  </a:tcPr>
                </a:tc>
                <a:tc rowSpan="2">
                  <a:txBody>
                    <a:bodyPr/>
                    <a:lstStyle/>
                    <a:p>
                      <a:pPr algn="ctr"/>
                      <a:r>
                        <a:rPr lang="en-US" sz="1600" dirty="0" smtClean="0"/>
                        <a:t>119</a:t>
                      </a:r>
                      <a:endParaRPr lang="en-US" sz="1600" dirty="0"/>
                    </a:p>
                  </a:txBody>
                  <a:tcPr anchor="ctr">
                    <a:lnB w="9525" cap="flat" cmpd="sng" algn="ctr">
                      <a:solidFill>
                        <a:schemeClr val="accent1">
                          <a:lumMod val="60000"/>
                          <a:lumOff val="40000"/>
                        </a:schemeClr>
                      </a:solidFill>
                      <a:prstDash val="solid"/>
                      <a:round/>
                      <a:headEnd type="none" w="med" len="med"/>
                      <a:tailEnd type="none" w="med" len="med"/>
                    </a:lnB>
                    <a:solidFill>
                      <a:schemeClr val="bg1"/>
                    </a:solidFill>
                  </a:tcPr>
                </a:tc>
                <a:tc rowSpan="2">
                  <a:txBody>
                    <a:bodyPr/>
                    <a:lstStyle/>
                    <a:p>
                      <a:pPr algn="ctr"/>
                      <a:r>
                        <a:rPr lang="en-US" sz="1600" dirty="0" smtClean="0"/>
                        <a:t>288</a:t>
                      </a:r>
                      <a:endParaRPr lang="en-US" sz="1600" dirty="0"/>
                    </a:p>
                  </a:txBody>
                  <a:tcPr anchor="ctr">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807</a:t>
                      </a:r>
                      <a:endParaRPr lang="en-US" sz="1600" dirty="0"/>
                    </a:p>
                  </a:txBody>
                  <a:tcPr>
                    <a:lnB w="12700" cap="flat" cmpd="sng" algn="ctr">
                      <a:noFill/>
                      <a:prstDash val="solid"/>
                      <a:round/>
                      <a:headEnd type="none" w="med" len="med"/>
                      <a:tailEnd type="none" w="med" len="med"/>
                    </a:lnB>
                    <a:solidFill>
                      <a:schemeClr val="bg1"/>
                    </a:solidFill>
                  </a:tcPr>
                </a:tc>
              </a:tr>
              <a:tr h="308522">
                <a:tc vMerge="1">
                  <a:txBody>
                    <a:bodyPr/>
                    <a:lstStyle/>
                    <a:p>
                      <a:endParaRPr lang="en-US"/>
                    </a:p>
                  </a:txBody>
                  <a:tcPr/>
                </a:tc>
                <a:tc vMerge="1">
                  <a:txBody>
                    <a:bodyPr/>
                    <a:lstStyle/>
                    <a:p>
                      <a:endParaRPr lang="en-US" dirty="0"/>
                    </a:p>
                  </a:txBody>
                  <a:tcPr>
                    <a:lnL w="12700" cap="flat" cmpd="sng" algn="ctr">
                      <a:solidFill>
                        <a:schemeClr val="accent1">
                          <a:lumMod val="60000"/>
                          <a:lumOff val="40000"/>
                        </a:schemeClr>
                      </a:solidFill>
                      <a:prstDash val="solid"/>
                      <a:round/>
                      <a:headEnd type="none" w="med" len="med"/>
                      <a:tailEnd type="none" w="med" len="med"/>
                    </a:lnL>
                    <a:lnT w="6350" cap="flat" cmpd="sng" algn="ctr">
                      <a:noFill/>
                      <a:prstDash val="solid"/>
                      <a:miter lim="800000"/>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lnT w="6350" cap="flat" cmpd="sng" algn="ctr">
                      <a:noFill/>
                      <a:prstDash val="solid"/>
                      <a:miter lim="800000"/>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425</a:t>
                      </a:r>
                      <a:endParaRPr lang="en-US" sz="1600" dirty="0"/>
                    </a:p>
                  </a:txBody>
                  <a:tcPr>
                    <a:lnT w="6350" cap="flat" cmpd="sng" algn="ctr">
                      <a:noFill/>
                      <a:prstDash val="solid"/>
                      <a:miter lim="800000"/>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6350" cap="flat" cmpd="sng" algn="ctr">
                      <a:noFill/>
                      <a:prstDash val="solid"/>
                      <a:miter lim="800000"/>
                    </a:lnT>
                    <a:lnB w="12700" cap="flat" cmpd="sng" algn="ctr">
                      <a:noFill/>
                      <a:prstDash val="solid"/>
                      <a:round/>
                      <a:headEnd type="none" w="med" len="med"/>
                      <a:tailEnd type="none" w="med" len="med"/>
                    </a:lnB>
                    <a:solidFill>
                      <a:schemeClr val="bg1"/>
                    </a:solidFill>
                  </a:tcPr>
                </a:tc>
                <a:tc vMerge="1">
                  <a:txBody>
                    <a:bodyPr/>
                    <a:lstStyle/>
                    <a:p>
                      <a:pPr algn="ctr"/>
                      <a:endParaRPr lang="en-US" dirty="0"/>
                    </a:p>
                  </a:txBody>
                  <a:tcPr>
                    <a:lnT w="6350" cap="flat" cmpd="sng" algn="ctr">
                      <a:noFill/>
                      <a:prstDash val="solid"/>
                      <a:miter lim="800000"/>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832</a:t>
                      </a:r>
                      <a:endParaRPr lang="en-US" sz="1600" dirty="0"/>
                    </a:p>
                  </a:txBody>
                  <a:tcPr>
                    <a:lnT w="6350" cap="flat" cmpd="sng" algn="ctr">
                      <a:noFill/>
                      <a:prstDash val="solid"/>
                      <a:miter lim="800000"/>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endParaRPr lang="en-US" dirty="0"/>
                    </a:p>
                  </a:txBody>
                  <a:tcPr/>
                </a:tc>
                <a:tc rowSpan="2">
                  <a:txBody>
                    <a:bodyPr/>
                    <a:lstStyle/>
                    <a:p>
                      <a:r>
                        <a:rPr lang="en-US" sz="1600" dirty="0" smtClean="0"/>
                        <a:t>ed-256-mers</a:t>
                      </a:r>
                      <a:endParaRPr lang="en-US" sz="1600" dirty="0"/>
                    </a:p>
                  </a:txBody>
                  <a:tcPr anchor="ct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U</a:t>
                      </a:r>
                      <a:endParaRPr lang="en-US" sz="1600" dirty="0"/>
                    </a:p>
                  </a:txBody>
                  <a:tcPr>
                    <a:lnT w="9525"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329</a:t>
                      </a:r>
                      <a:endParaRPr lang="en-US" sz="1600" dirty="0"/>
                    </a:p>
                  </a:txBody>
                  <a:tcPr>
                    <a:lnT w="9525"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rowSpan="2">
                  <a:txBody>
                    <a:bodyPr/>
                    <a:lstStyle/>
                    <a:p>
                      <a:pPr algn="ctr"/>
                      <a:r>
                        <a:rPr lang="en-US" sz="1600" dirty="0" smtClean="0"/>
                        <a:t>95</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rowSpan="2">
                  <a:txBody>
                    <a:bodyPr/>
                    <a:lstStyle/>
                    <a:p>
                      <a:pPr algn="ctr"/>
                      <a:r>
                        <a:rPr lang="en-US" sz="1600" dirty="0" smtClean="0"/>
                        <a:t>237</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661</a:t>
                      </a:r>
                      <a:endParaRPr lang="en-US" sz="1600" dirty="0"/>
                    </a:p>
                  </a:txBody>
                  <a:tcPr>
                    <a:lnT w="9525"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08522">
                <a:tc vMerge="1">
                  <a:txBody>
                    <a:bodyPr/>
                    <a:lstStyle/>
                    <a:p>
                      <a:endParaRPr lang="en-US"/>
                    </a:p>
                  </a:txBody>
                  <a:tcPr/>
                </a:tc>
                <a:tc vMerge="1">
                  <a:txBody>
                    <a:bodyPr/>
                    <a:lstStyle/>
                    <a:p>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354</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686</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pPr algn="ctr"/>
                      <a:endParaRPr lang="en-US" dirty="0"/>
                    </a:p>
                  </a:txBody>
                  <a:tcPr anchor="ctr"/>
                </a:tc>
                <a:tc>
                  <a:txBody>
                    <a:bodyPr/>
                    <a:lstStyle/>
                    <a:p>
                      <a:r>
                        <a:rPr lang="en-US" sz="1600" dirty="0" smtClean="0"/>
                        <a:t>hybrid 1 </a:t>
                      </a:r>
                    </a:p>
                    <a:p>
                      <a:r>
                        <a:rPr lang="en-US" sz="1600" dirty="0" smtClean="0"/>
                        <a:t>ed-255-mers + m-255-mers</a:t>
                      </a:r>
                      <a:endParaRPr lang="en-US" sz="1600" dirty="0"/>
                    </a:p>
                  </a:txBody>
                  <a:tcP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490</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94</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228</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812</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pPr algn="ctr"/>
                      <a:endParaRPr lang="en-US" sz="1600" dirty="0"/>
                    </a:p>
                  </a:txBody>
                  <a:tcPr anchor="ctr">
                    <a:lnR w="12700" cap="flat" cmpd="sng" algn="ctr">
                      <a:solidFill>
                        <a:schemeClr val="accent1">
                          <a:lumMod val="60000"/>
                          <a:lumOff val="40000"/>
                        </a:schemeClr>
                      </a:solidFill>
                      <a:prstDash val="solid"/>
                      <a:round/>
                      <a:headEnd type="none" w="med" len="med"/>
                      <a:tailEnd type="none" w="med" len="med"/>
                    </a:ln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tcPr>
                </a:tc>
                <a:tc>
                  <a:txBody>
                    <a:bodyPr/>
                    <a:lstStyle/>
                    <a:p>
                      <a:r>
                        <a:rPr lang="en-US" sz="1600" dirty="0" smtClean="0"/>
                        <a:t>hybrid 2</a:t>
                      </a:r>
                    </a:p>
                    <a:p>
                      <a:r>
                        <a:rPr lang="en-US" sz="1600" dirty="0" smtClean="0"/>
                        <a:t>ed-255-mers + m-255-mers</a:t>
                      </a:r>
                      <a:endParaRPr lang="en-US" sz="1600" dirty="0"/>
                    </a:p>
                  </a:txBody>
                  <a:tcP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339</a:t>
                      </a:r>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94</a:t>
                      </a:r>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228</a:t>
                      </a:r>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661</a:t>
                      </a:r>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r>
              <a:tr h="308522">
                <a:tc rowSpan="6">
                  <a:txBody>
                    <a:bodyPr/>
                    <a:lstStyle/>
                    <a:p>
                      <a:pPr algn="ctr"/>
                      <a:r>
                        <a:rPr lang="en-US" sz="1600" dirty="0" smtClean="0"/>
                        <a:t>256</a:t>
                      </a:r>
                      <a:endParaRPr lang="en-US" sz="1600" dirty="0"/>
                    </a:p>
                  </a:txBody>
                  <a:tcPr anchor="ctr">
                    <a:lnR w="12700"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tcPr>
                </a:tc>
                <a:tc rowSpan="2">
                  <a:txBody>
                    <a:bodyPr/>
                    <a:lstStyle/>
                    <a:p>
                      <a:r>
                        <a:rPr lang="en-US" sz="1600" dirty="0" smtClean="0"/>
                        <a:t>w-512-mers</a:t>
                      </a:r>
                      <a:endParaRPr lang="en-US" sz="1600" dirty="0"/>
                    </a:p>
                  </a:txBody>
                  <a:tcPr anchor="ctr">
                    <a:lnL w="12700" cap="flat" cmpd="sng" algn="ctr">
                      <a:solidFill>
                        <a:schemeClr val="accent1">
                          <a:lumMod val="60000"/>
                          <a:lumOff val="40000"/>
                        </a:schemeClr>
                      </a:solidFill>
                      <a:prstDash val="solid"/>
                      <a:round/>
                      <a:headEnd type="none" w="med" len="med"/>
                      <a:tailEnd type="none" w="med" len="med"/>
                    </a:lnL>
                    <a:lnT w="2857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U</a:t>
                      </a:r>
                      <a:endParaRPr lang="en-US" sz="1600" dirty="0"/>
                    </a:p>
                  </a:txBody>
                  <a:tcPr>
                    <a:lnT w="2857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sz="1600" dirty="0" smtClean="0"/>
                        <a:t>2060</a:t>
                      </a:r>
                      <a:endParaRPr lang="en-US" sz="1600" dirty="0"/>
                    </a:p>
                  </a:txBody>
                  <a:tcPr>
                    <a:lnT w="2857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rowSpan="2">
                  <a:txBody>
                    <a:bodyPr/>
                    <a:lstStyle/>
                    <a:p>
                      <a:pPr algn="ctr"/>
                      <a:r>
                        <a:rPr lang="en-US" sz="1600" dirty="0" smtClean="0"/>
                        <a:t>517</a:t>
                      </a:r>
                      <a:endParaRPr lang="en-US" sz="1600" dirty="0"/>
                    </a:p>
                  </a:txBody>
                  <a:tcPr anchor="ctr">
                    <a:lnT w="2857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rowSpan="2">
                  <a:txBody>
                    <a:bodyPr/>
                    <a:lstStyle/>
                    <a:p>
                      <a:pPr algn="ctr"/>
                      <a:r>
                        <a:rPr lang="en-US" sz="1600" dirty="0" smtClean="0"/>
                        <a:t>1592</a:t>
                      </a:r>
                      <a:endParaRPr lang="en-US" sz="1600" dirty="0"/>
                    </a:p>
                  </a:txBody>
                  <a:tcPr anchor="ctr">
                    <a:lnT w="2857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4169</a:t>
                      </a:r>
                      <a:endParaRPr lang="en-US" sz="1600" dirty="0"/>
                    </a:p>
                  </a:txBody>
                  <a:tcPr>
                    <a:lnT w="2857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r>
              <a:tr h="308522">
                <a:tc vMerge="1">
                  <a:txBody>
                    <a:bodyPr/>
                    <a:lstStyle/>
                    <a:p>
                      <a:endParaRPr lang="en-US"/>
                    </a:p>
                  </a:txBody>
                  <a:tcPr/>
                </a:tc>
                <a:tc vMerge="1">
                  <a:txBody>
                    <a:bodyPr/>
                    <a:lstStyle/>
                    <a:p>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sz="1600" dirty="0" smtClean="0"/>
                        <a:t>C</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2168</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4277</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endParaRPr lang="en-US" dirty="0"/>
                    </a:p>
                  </a:txBody>
                  <a:tcPr>
                    <a:lnR w="12700" cap="flat" cmpd="sng" algn="ctr">
                      <a:solidFill>
                        <a:schemeClr val="accent1">
                          <a:lumMod val="60000"/>
                          <a:lumOff val="40000"/>
                        </a:schemeClr>
                      </a:solidFill>
                      <a:prstDash val="solid"/>
                      <a:round/>
                      <a:headEnd type="none" w="med" len="med"/>
                      <a:tailEnd type="none" w="med" len="med"/>
                    </a:lnR>
                  </a:tcPr>
                </a:tc>
                <a:tc rowSpan="2">
                  <a:txBody>
                    <a:bodyPr/>
                    <a:lstStyle/>
                    <a:p>
                      <a:r>
                        <a:rPr lang="en-US" sz="1600" dirty="0" smtClean="0"/>
                        <a:t>ed-512-mers</a:t>
                      </a:r>
                      <a:endParaRPr lang="en-US" sz="1600" dirty="0"/>
                    </a:p>
                  </a:txBody>
                  <a:tcPr anchor="ct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U</a:t>
                      </a:r>
                      <a:endParaRPr lang="en-US" sz="1600" dirty="0"/>
                    </a:p>
                  </a:txBody>
                  <a:tcPr>
                    <a:lnT w="952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sz="1600" dirty="0" smtClean="0"/>
                        <a:t>1739</a:t>
                      </a:r>
                      <a:endParaRPr lang="en-US" sz="1600" dirty="0"/>
                    </a:p>
                  </a:txBody>
                  <a:tcPr>
                    <a:lnT w="952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rowSpan="2">
                  <a:txBody>
                    <a:bodyPr/>
                    <a:lstStyle/>
                    <a:p>
                      <a:pPr algn="ctr"/>
                      <a:r>
                        <a:rPr lang="en-US" sz="1600" dirty="0" smtClean="0"/>
                        <a:t>446</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rowSpan="2">
                  <a:txBody>
                    <a:bodyPr/>
                    <a:lstStyle/>
                    <a:p>
                      <a:pPr algn="ctr"/>
                      <a:r>
                        <a:rPr lang="en-US" sz="1600" dirty="0" smtClean="0"/>
                        <a:t>1320</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3505</a:t>
                      </a:r>
                      <a:endParaRPr lang="en-US" sz="1600" dirty="0"/>
                    </a:p>
                  </a:txBody>
                  <a:tcPr>
                    <a:lnT w="952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r>
              <a:tr h="308522">
                <a:tc vMerge="1">
                  <a:txBody>
                    <a:bodyPr/>
                    <a:lstStyle/>
                    <a:p>
                      <a:endParaRPr lang="en-US"/>
                    </a:p>
                  </a:txBody>
                  <a:tcPr/>
                </a:tc>
                <a:tc vMerge="1">
                  <a:txBody>
                    <a:bodyPr/>
                    <a:lstStyle/>
                    <a:p>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sz="1600" dirty="0" smtClean="0"/>
                        <a:t>C</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1847</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3613</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pPr algn="ct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sz="1600" dirty="0" smtClean="0"/>
                        <a:t>hybrid 1 </a:t>
                      </a:r>
                    </a:p>
                    <a:p>
                      <a:r>
                        <a:rPr lang="en-US" sz="1600" dirty="0" smtClean="0"/>
                        <a:t>ed-511-mers + m-511-mers</a:t>
                      </a:r>
                      <a:endParaRPr lang="en-US" sz="1600" dirty="0"/>
                    </a:p>
                  </a:txBody>
                  <a:tcP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2784</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436</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1274</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4494</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pPr algn="ctr"/>
                      <a:endParaRPr lang="en-US" sz="1600" dirty="0"/>
                    </a:p>
                  </a:txBody>
                  <a:tcPr anchor="ctr">
                    <a:lnR w="12700"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tcPr>
                </a:tc>
                <a:tc>
                  <a:txBody>
                    <a:bodyPr/>
                    <a:lstStyle/>
                    <a:p>
                      <a:r>
                        <a:rPr lang="en-US" sz="1600" dirty="0" smtClean="0"/>
                        <a:t>hybrid 2</a:t>
                      </a:r>
                    </a:p>
                    <a:p>
                      <a:r>
                        <a:rPr lang="en-US" sz="1600" dirty="0" smtClean="0"/>
                        <a:t>ed-511-mers + m-511-mers</a:t>
                      </a:r>
                      <a:endParaRPr lang="en-US" sz="1600" dirty="0"/>
                    </a:p>
                  </a:txBody>
                  <a:tcP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algn="ctr"/>
                      <a:r>
                        <a:rPr lang="en-US" sz="1600" dirty="0" smtClean="0"/>
                        <a:t>C</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1828</a:t>
                      </a:r>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436</a:t>
                      </a:r>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1274</a:t>
                      </a:r>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3538</a:t>
                      </a:r>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r>
            </a:tbl>
          </a:graphicData>
        </a:graphic>
      </p:graphicFrame>
      <p:sp>
        <p:nvSpPr>
          <p:cNvPr id="7" name="TextBox 6"/>
          <p:cNvSpPr txBox="1"/>
          <p:nvPr/>
        </p:nvSpPr>
        <p:spPr>
          <a:xfrm>
            <a:off x="0" y="0"/>
            <a:ext cx="9565419" cy="307777"/>
          </a:xfrm>
          <a:prstGeom prst="rect">
            <a:avLst/>
          </a:prstGeom>
          <a:noFill/>
        </p:spPr>
        <p:txBody>
          <a:bodyPr wrap="square" rtlCol="0">
            <a:spAutoFit/>
          </a:bodyPr>
          <a:lstStyle/>
          <a:p>
            <a:r>
              <a:rPr lang="en-US" sz="1400" dirty="0" smtClean="0"/>
              <a:t>* Results are expressed in terms of thousands of cycles, and were obtained on a 3.4GHz Intel Core i7-2600 Sandy Bridge machine. </a:t>
            </a:r>
            <a:endParaRPr lang="en-US" sz="1400" dirty="0"/>
          </a:p>
        </p:txBody>
      </p:sp>
      <p:sp>
        <p:nvSpPr>
          <p:cNvPr id="8" name="TextBox 7"/>
          <p:cNvSpPr txBox="1"/>
          <p:nvPr/>
        </p:nvSpPr>
        <p:spPr>
          <a:xfrm>
            <a:off x="11774079" y="6495072"/>
            <a:ext cx="417922" cy="369332"/>
          </a:xfrm>
          <a:prstGeom prst="rect">
            <a:avLst/>
          </a:prstGeom>
          <a:noFill/>
        </p:spPr>
        <p:txBody>
          <a:bodyPr wrap="square" rtlCol="0">
            <a:spAutoFit/>
          </a:bodyPr>
          <a:lstStyle/>
          <a:p>
            <a:r>
              <a:rPr lang="en-US" dirty="0" smtClean="0"/>
              <a:t>23</a:t>
            </a:r>
            <a:endParaRPr lang="en-US" dirty="0"/>
          </a:p>
        </p:txBody>
      </p:sp>
    </p:spTree>
    <p:extLst>
      <p:ext uri="{BB962C8B-B14F-4D97-AF65-F5344CB8AC3E}">
        <p14:creationId xmlns:p14="http://schemas.microsoft.com/office/powerpoint/2010/main" val="3371141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3157310" y="3542482"/>
            <a:ext cx="5574393" cy="768919"/>
            <a:chOff x="2691033" y="724256"/>
            <a:chExt cx="1182863" cy="1231127"/>
          </a:xfrm>
        </p:grpSpPr>
        <p:sp>
          <p:nvSpPr>
            <p:cNvPr id="35" name="Rounded Rectangle 34"/>
            <p:cNvSpPr/>
            <p:nvPr/>
          </p:nvSpPr>
          <p:spPr>
            <a:xfrm>
              <a:off x="2691033" y="724256"/>
              <a:ext cx="1182863" cy="123112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Rounded Rectangle 5"/>
            <p:cNvSpPr/>
            <p:nvPr/>
          </p:nvSpPr>
          <p:spPr>
            <a:xfrm>
              <a:off x="2725678" y="758901"/>
              <a:ext cx="1113573" cy="11618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endParaRPr lang="en-US" sz="3000" kern="1200"/>
            </a:p>
          </p:txBody>
        </p:sp>
      </p:grpSp>
      <p:cxnSp>
        <p:nvCxnSpPr>
          <p:cNvPr id="17" name="Straight Arrow Connector 16"/>
          <p:cNvCxnSpPr/>
          <p:nvPr/>
        </p:nvCxnSpPr>
        <p:spPr>
          <a:xfrm flipV="1">
            <a:off x="5970100" y="4314366"/>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754251" y="4314367"/>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157311" y="5824872"/>
            <a:ext cx="5554457" cy="3871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Consider different families of primes for fast arithmetic</a:t>
            </a:r>
            <a:endParaRPr lang="en-US" dirty="0"/>
          </a:p>
        </p:txBody>
      </p:sp>
      <p:sp>
        <p:nvSpPr>
          <p:cNvPr id="5" name="Rectangle 4"/>
          <p:cNvSpPr/>
          <p:nvPr/>
        </p:nvSpPr>
        <p:spPr>
          <a:xfrm>
            <a:off x="5116408" y="4743778"/>
            <a:ext cx="1707386"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t</a:t>
            </a:r>
            <a:r>
              <a:rPr lang="en-US" b="1" dirty="0" smtClean="0"/>
              <a:t>wisted Edwards curves</a:t>
            </a:r>
            <a:endParaRPr lang="en-US" b="1" dirty="0"/>
          </a:p>
        </p:txBody>
      </p:sp>
      <p:sp>
        <p:nvSpPr>
          <p:cNvPr id="6" name="Rectangle 5"/>
          <p:cNvSpPr/>
          <p:nvPr/>
        </p:nvSpPr>
        <p:spPr>
          <a:xfrm>
            <a:off x="3157310" y="2690735"/>
            <a:ext cx="5574393" cy="3624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Constant-time, exception-free algorithms to do crypto</a:t>
            </a:r>
            <a:endParaRPr lang="en-US" dirty="0"/>
          </a:p>
        </p:txBody>
      </p:sp>
      <p:sp>
        <p:nvSpPr>
          <p:cNvPr id="12" name="TextBox 11"/>
          <p:cNvSpPr txBox="1"/>
          <p:nvPr/>
        </p:nvSpPr>
        <p:spPr>
          <a:xfrm>
            <a:off x="322118" y="135082"/>
            <a:ext cx="11575473"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600" dirty="0" smtClean="0"/>
              <a:t>Plan after preliminary analysis …</a:t>
            </a:r>
            <a:endParaRPr lang="en-US" sz="3600" dirty="0"/>
          </a:p>
        </p:txBody>
      </p:sp>
      <p:cxnSp>
        <p:nvCxnSpPr>
          <p:cNvPr id="14" name="Straight Arrow Connector 13"/>
          <p:cNvCxnSpPr/>
          <p:nvPr/>
        </p:nvCxnSpPr>
        <p:spPr>
          <a:xfrm flipV="1">
            <a:off x="3754251" y="5408273"/>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976372" y="5425034"/>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934538" y="3088156"/>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900558" y="4743778"/>
            <a:ext cx="1707386"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smtClean="0"/>
              <a:t>Weierstrass</a:t>
            </a:r>
            <a:r>
              <a:rPr lang="en-US" b="1" dirty="0" smtClean="0"/>
              <a:t> curves</a:t>
            </a:r>
            <a:endParaRPr lang="en-US" b="1" dirty="0"/>
          </a:p>
        </p:txBody>
      </p:sp>
      <p:sp>
        <p:nvSpPr>
          <p:cNvPr id="38" name="Rectangle 37"/>
          <p:cNvSpPr/>
          <p:nvPr/>
        </p:nvSpPr>
        <p:spPr>
          <a:xfrm>
            <a:off x="3289176" y="3591172"/>
            <a:ext cx="1638804"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128</a:t>
            </a:r>
            <a:r>
              <a:rPr lang="en-US" dirty="0" smtClean="0"/>
              <a:t>-bit security</a:t>
            </a:r>
            <a:endParaRPr lang="en-US" dirty="0"/>
          </a:p>
        </p:txBody>
      </p:sp>
      <p:sp>
        <p:nvSpPr>
          <p:cNvPr id="39" name="Rectangle 38"/>
          <p:cNvSpPr/>
          <p:nvPr/>
        </p:nvSpPr>
        <p:spPr>
          <a:xfrm>
            <a:off x="5150926" y="3599666"/>
            <a:ext cx="1638804"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192</a:t>
            </a:r>
            <a:r>
              <a:rPr lang="en-US" dirty="0" smtClean="0"/>
              <a:t>-bit security</a:t>
            </a:r>
            <a:endParaRPr lang="en-US" dirty="0"/>
          </a:p>
        </p:txBody>
      </p:sp>
      <p:sp>
        <p:nvSpPr>
          <p:cNvPr id="40" name="Rectangle 39"/>
          <p:cNvSpPr/>
          <p:nvPr/>
        </p:nvSpPr>
        <p:spPr>
          <a:xfrm>
            <a:off x="7012676" y="3591172"/>
            <a:ext cx="1638804"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256</a:t>
            </a:r>
            <a:r>
              <a:rPr lang="en-US" dirty="0" smtClean="0"/>
              <a:t>-bit </a:t>
            </a:r>
            <a:r>
              <a:rPr lang="en-US" dirty="0"/>
              <a:t>security</a:t>
            </a:r>
          </a:p>
        </p:txBody>
      </p:sp>
      <p:grpSp>
        <p:nvGrpSpPr>
          <p:cNvPr id="41" name="Group 40"/>
          <p:cNvGrpSpPr/>
          <p:nvPr/>
        </p:nvGrpSpPr>
        <p:grpSpPr>
          <a:xfrm>
            <a:off x="3077087" y="1437204"/>
            <a:ext cx="5574393" cy="768919"/>
            <a:chOff x="2691033" y="724256"/>
            <a:chExt cx="1182863" cy="1231127"/>
          </a:xfrm>
        </p:grpSpPr>
        <p:sp>
          <p:nvSpPr>
            <p:cNvPr id="42" name="Rounded Rectangle 41"/>
            <p:cNvSpPr/>
            <p:nvPr/>
          </p:nvSpPr>
          <p:spPr>
            <a:xfrm>
              <a:off x="2691033" y="724256"/>
              <a:ext cx="1182863" cy="123112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en-US" dirty="0" smtClean="0"/>
                <a:t>Demonstrate potential of new curves at protocol layer                            (e.g., inside TLS with PFS)</a:t>
              </a:r>
              <a:endParaRPr lang="en-US" dirty="0"/>
            </a:p>
          </p:txBody>
        </p:sp>
        <p:sp>
          <p:nvSpPr>
            <p:cNvPr id="43" name="Rounded Rectangle 5"/>
            <p:cNvSpPr/>
            <p:nvPr/>
          </p:nvSpPr>
          <p:spPr>
            <a:xfrm>
              <a:off x="2725678" y="758901"/>
              <a:ext cx="1113573" cy="11618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endParaRPr lang="en-US" sz="3000" kern="1200"/>
            </a:p>
          </p:txBody>
        </p:sp>
      </p:grpSp>
      <p:cxnSp>
        <p:nvCxnSpPr>
          <p:cNvPr id="44" name="Straight Arrow Connector 43"/>
          <p:cNvCxnSpPr/>
          <p:nvPr/>
        </p:nvCxnSpPr>
        <p:spPr>
          <a:xfrm flipV="1">
            <a:off x="5934538" y="2260502"/>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823794" y="5073340"/>
            <a:ext cx="521509" cy="897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40207" y="4746887"/>
            <a:ext cx="1707386"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Montgomery curves</a:t>
            </a:r>
            <a:endParaRPr lang="en-US" b="1" dirty="0"/>
          </a:p>
        </p:txBody>
      </p:sp>
      <p:cxnSp>
        <p:nvCxnSpPr>
          <p:cNvPr id="31" name="Straight Arrow Connector 30"/>
          <p:cNvCxnSpPr/>
          <p:nvPr/>
        </p:nvCxnSpPr>
        <p:spPr>
          <a:xfrm flipV="1">
            <a:off x="8184568" y="4308140"/>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8190840" y="5418808"/>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877773" y="6495072"/>
            <a:ext cx="314227"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877006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531" y="84841"/>
            <a:ext cx="11020508" cy="6768450"/>
          </a:xfrm>
        </p:spPr>
        <p:txBody>
          <a:bodyPr>
            <a:normAutofit fontScale="92500" lnSpcReduction="10000"/>
          </a:bodyPr>
          <a:lstStyle/>
          <a:p>
            <a:pPr marL="0" indent="0" algn="ctr">
              <a:buNone/>
            </a:pPr>
            <a:r>
              <a:rPr lang="en-US" dirty="0" smtClean="0"/>
              <a:t>  </a:t>
            </a:r>
            <a:r>
              <a:rPr lang="en-US" sz="2400" dirty="0" smtClean="0"/>
              <a:t>Estimates when adding </a:t>
            </a:r>
            <a:r>
              <a:rPr lang="en-US" sz="2400" dirty="0" smtClean="0">
                <a:solidFill>
                  <a:srgbClr val="FF0000"/>
                </a:solidFill>
              </a:rPr>
              <a:t>input validation</a:t>
            </a:r>
            <a:r>
              <a:rPr lang="en-US" sz="2400" dirty="0" smtClean="0"/>
              <a:t> to Montgomery ladder (assuming that it is required)</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2400" dirty="0" smtClean="0">
              <a:solidFill>
                <a:srgbClr val="FF0000"/>
              </a:solidFill>
            </a:endParaRPr>
          </a:p>
          <a:p>
            <a:pPr marL="0" indent="0">
              <a:buNone/>
            </a:pPr>
            <a:endParaRPr lang="en-US" sz="2400" dirty="0" smtClean="0">
              <a:solidFill>
                <a:srgbClr val="FF0000"/>
              </a:solidFill>
            </a:endParaRP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spcBef>
                <a:spcPts val="100"/>
              </a:spcBef>
              <a:buNone/>
            </a:pPr>
            <a:r>
              <a:rPr lang="en-US" sz="1800" dirty="0" smtClean="0"/>
              <a:t>U: transmission with uncompressed points</a:t>
            </a:r>
          </a:p>
          <a:p>
            <a:pPr marL="0" indent="0">
              <a:spcBef>
                <a:spcPts val="100"/>
              </a:spcBef>
              <a:buNone/>
            </a:pPr>
            <a:r>
              <a:rPr lang="en-US" sz="1800" dirty="0" smtClean="0"/>
              <a:t>C: transmission using point compression</a:t>
            </a:r>
          </a:p>
          <a:p>
            <a:pPr marL="0" indent="0">
              <a:buNone/>
            </a:pPr>
            <a:endParaRPr lang="en-US" sz="2400" dirty="0" smtClean="0"/>
          </a:p>
          <a:p>
            <a:pPr marL="0" indent="0">
              <a:buNone/>
            </a:pPr>
            <a:endParaRPr lang="en-US" sz="2400" dirty="0" smtClean="0"/>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366288885"/>
              </p:ext>
            </p:extLst>
          </p:nvPr>
        </p:nvGraphicFramePr>
        <p:xfrm>
          <a:off x="908974" y="748013"/>
          <a:ext cx="10325819" cy="5334000"/>
        </p:xfrm>
        <a:graphic>
          <a:graphicData uri="http://schemas.openxmlformats.org/drawingml/2006/table">
            <a:tbl>
              <a:tblPr firstRow="1" bandRow="1">
                <a:tableStyleId>{69012ECD-51FC-41F1-AA8D-1B2483CD663E}</a:tableStyleId>
              </a:tblPr>
              <a:tblGrid>
                <a:gridCol w="1182219"/>
                <a:gridCol w="2475383"/>
                <a:gridCol w="681487"/>
                <a:gridCol w="1526875"/>
                <a:gridCol w="1509621"/>
                <a:gridCol w="1475117"/>
                <a:gridCol w="1475117"/>
              </a:tblGrid>
              <a:tr h="308522">
                <a:tc>
                  <a:txBody>
                    <a:bodyPr/>
                    <a:lstStyle/>
                    <a:p>
                      <a:pPr algn="ctr"/>
                      <a:r>
                        <a:rPr lang="en-US" sz="1600" dirty="0" smtClean="0"/>
                        <a:t>Sec level</a:t>
                      </a:r>
                      <a:endParaRPr lang="en-US" sz="1600" dirty="0"/>
                    </a:p>
                  </a:txBody>
                  <a:tcPr/>
                </a:tc>
                <a:tc>
                  <a:txBody>
                    <a:bodyPr/>
                    <a:lstStyle/>
                    <a:p>
                      <a:pPr algn="ctr"/>
                      <a:r>
                        <a:rPr lang="en-US" sz="1600" dirty="0" smtClean="0"/>
                        <a:t>curve</a:t>
                      </a:r>
                      <a:endParaRPr lang="en-US" sz="1600" dirty="0"/>
                    </a:p>
                  </a:txBody>
                  <a:tcPr/>
                </a:tc>
                <a:tc>
                  <a:txBody>
                    <a:bodyPr/>
                    <a:lstStyle/>
                    <a:p>
                      <a:pPr algn="ctr"/>
                      <a:r>
                        <a:rPr lang="en-US" sz="1600" dirty="0" smtClean="0"/>
                        <a:t>T</a:t>
                      </a:r>
                      <a:endParaRPr lang="en-US" sz="1600" dirty="0"/>
                    </a:p>
                  </a:txBody>
                  <a:tcPr/>
                </a:tc>
                <a:tc>
                  <a:txBody>
                    <a:bodyPr/>
                    <a:lstStyle/>
                    <a:p>
                      <a:pPr algn="ctr"/>
                      <a:r>
                        <a:rPr lang="en-US" sz="1600" dirty="0" smtClean="0"/>
                        <a:t>ECDHE</a:t>
                      </a:r>
                      <a:endParaRPr lang="en-US" sz="1600" dirty="0"/>
                    </a:p>
                  </a:txBody>
                  <a:tcPr/>
                </a:tc>
                <a:tc>
                  <a:txBody>
                    <a:bodyPr/>
                    <a:lstStyle/>
                    <a:p>
                      <a:pPr algn="ctr"/>
                      <a:r>
                        <a:rPr lang="en-US" sz="1600" dirty="0" smtClean="0"/>
                        <a:t>ECDSA sign</a:t>
                      </a:r>
                      <a:endParaRPr lang="en-US" sz="1600" dirty="0"/>
                    </a:p>
                  </a:txBody>
                  <a:tcPr/>
                </a:tc>
                <a:tc>
                  <a:txBody>
                    <a:bodyPr/>
                    <a:lstStyle/>
                    <a:p>
                      <a:pPr algn="ctr"/>
                      <a:r>
                        <a:rPr lang="en-US" sz="1600" dirty="0" smtClean="0"/>
                        <a:t>ECDSA verify</a:t>
                      </a:r>
                      <a:endParaRPr lang="en-US" sz="1600" dirty="0"/>
                    </a:p>
                  </a:txBody>
                  <a:tcPr/>
                </a:tc>
                <a:tc>
                  <a:txBody>
                    <a:bodyPr/>
                    <a:lstStyle/>
                    <a:p>
                      <a:pPr algn="ctr"/>
                      <a:r>
                        <a:rPr lang="en-US" sz="1600" dirty="0" smtClean="0"/>
                        <a:t>TOTAL</a:t>
                      </a:r>
                      <a:endParaRPr lang="en-US" sz="1600" dirty="0"/>
                    </a:p>
                  </a:txBody>
                  <a:tcPr/>
                </a:tc>
              </a:tr>
              <a:tr h="308522">
                <a:tc rowSpan="6">
                  <a:txBody>
                    <a:bodyPr/>
                    <a:lstStyle/>
                    <a:p>
                      <a:pPr algn="ctr"/>
                      <a:r>
                        <a:rPr lang="en-US" sz="1600" dirty="0" smtClean="0"/>
                        <a:t>128</a:t>
                      </a:r>
                      <a:endParaRPr lang="en-US" sz="1600" dirty="0"/>
                    </a:p>
                  </a:txBody>
                  <a:tcPr anchor="ctr">
                    <a:lnR w="12700" cap="flat" cmpd="sng" algn="ctr">
                      <a:solidFill>
                        <a:schemeClr val="accent1">
                          <a:lumMod val="60000"/>
                          <a:lumOff val="40000"/>
                        </a:schemeClr>
                      </a:solidFill>
                      <a:prstDash val="solid"/>
                      <a:round/>
                      <a:headEnd type="none" w="med" len="med"/>
                      <a:tailEnd type="none" w="med" len="med"/>
                    </a:lnR>
                    <a:lnB w="28575" cap="flat" cmpd="sng" algn="ctr">
                      <a:solidFill>
                        <a:schemeClr val="accent1">
                          <a:lumMod val="60000"/>
                          <a:lumOff val="40000"/>
                        </a:schemeClr>
                      </a:solidFill>
                      <a:prstDash val="solid"/>
                      <a:round/>
                      <a:headEnd type="none" w="med" len="med"/>
                      <a:tailEnd type="none" w="med" len="med"/>
                    </a:lnB>
                  </a:tcPr>
                </a:tc>
                <a:tc rowSpan="2">
                  <a:txBody>
                    <a:bodyPr/>
                    <a:lstStyle/>
                    <a:p>
                      <a:r>
                        <a:rPr lang="en-US" sz="1600" dirty="0" smtClean="0"/>
                        <a:t>w-256-mers</a:t>
                      </a:r>
                      <a:endParaRPr lang="en-US" sz="1600" dirty="0"/>
                    </a:p>
                  </a:txBody>
                  <a:tcPr anchor="ctr">
                    <a:lnL w="12700" cap="flat" cmpd="sng" algn="ctr">
                      <a:solidFill>
                        <a:schemeClr val="accent1">
                          <a:lumMod val="60000"/>
                          <a:lumOff val="40000"/>
                        </a:schemeClr>
                      </a:solidFill>
                      <a:prstDash val="solid"/>
                      <a:round/>
                      <a:headEnd type="none" w="med" len="med"/>
                      <a:tailEnd type="none" w="med" len="med"/>
                    </a:lnL>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U</a:t>
                      </a:r>
                      <a:endParaRPr lang="en-US" sz="1600" dirty="0"/>
                    </a:p>
                  </a:txBody>
                  <a:tcPr>
                    <a:lnB w="12700" cap="flat" cmpd="sng" algn="ctr">
                      <a:noFill/>
                      <a:prstDash val="solid"/>
                      <a:round/>
                      <a:headEnd type="none" w="med" len="med"/>
                      <a:tailEnd type="none" w="med" len="med"/>
                    </a:lnB>
                    <a:solidFill>
                      <a:schemeClr val="bg1"/>
                    </a:solidFill>
                  </a:tcPr>
                </a:tc>
                <a:tc>
                  <a:txBody>
                    <a:bodyPr/>
                    <a:lstStyle/>
                    <a:p>
                      <a:pPr algn="ctr"/>
                      <a:r>
                        <a:rPr lang="en-US" sz="1600" dirty="0" smtClean="0"/>
                        <a:t>400</a:t>
                      </a:r>
                      <a:endParaRPr lang="en-US" sz="1600" dirty="0"/>
                    </a:p>
                  </a:txBody>
                  <a:tcPr>
                    <a:lnB w="12700" cap="flat" cmpd="sng" algn="ctr">
                      <a:noFill/>
                      <a:prstDash val="solid"/>
                      <a:round/>
                      <a:headEnd type="none" w="med" len="med"/>
                      <a:tailEnd type="none" w="med" len="med"/>
                    </a:lnB>
                    <a:solidFill>
                      <a:schemeClr val="bg1"/>
                    </a:solidFill>
                  </a:tcPr>
                </a:tc>
                <a:tc rowSpan="2">
                  <a:txBody>
                    <a:bodyPr/>
                    <a:lstStyle/>
                    <a:p>
                      <a:pPr algn="ctr"/>
                      <a:r>
                        <a:rPr lang="en-US" sz="1600" dirty="0" smtClean="0"/>
                        <a:t>119</a:t>
                      </a:r>
                      <a:endParaRPr lang="en-US" sz="1600" dirty="0"/>
                    </a:p>
                  </a:txBody>
                  <a:tcPr anchor="ctr">
                    <a:lnB w="9525" cap="flat" cmpd="sng" algn="ctr">
                      <a:solidFill>
                        <a:schemeClr val="accent1">
                          <a:lumMod val="60000"/>
                          <a:lumOff val="40000"/>
                        </a:schemeClr>
                      </a:solidFill>
                      <a:prstDash val="solid"/>
                      <a:round/>
                      <a:headEnd type="none" w="med" len="med"/>
                      <a:tailEnd type="none" w="med" len="med"/>
                    </a:lnB>
                    <a:solidFill>
                      <a:schemeClr val="bg1"/>
                    </a:solidFill>
                  </a:tcPr>
                </a:tc>
                <a:tc rowSpan="2">
                  <a:txBody>
                    <a:bodyPr/>
                    <a:lstStyle/>
                    <a:p>
                      <a:pPr algn="ctr"/>
                      <a:r>
                        <a:rPr lang="en-US" sz="1600" dirty="0" smtClean="0"/>
                        <a:t>288</a:t>
                      </a:r>
                      <a:endParaRPr lang="en-US" sz="1600" dirty="0"/>
                    </a:p>
                  </a:txBody>
                  <a:tcPr anchor="ctr">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807</a:t>
                      </a:r>
                      <a:endParaRPr lang="en-US" sz="1600" dirty="0"/>
                    </a:p>
                  </a:txBody>
                  <a:tcPr>
                    <a:lnB w="12700" cap="flat" cmpd="sng" algn="ctr">
                      <a:noFill/>
                      <a:prstDash val="solid"/>
                      <a:round/>
                      <a:headEnd type="none" w="med" len="med"/>
                      <a:tailEnd type="none" w="med" len="med"/>
                    </a:lnB>
                    <a:solidFill>
                      <a:schemeClr val="bg1"/>
                    </a:solidFill>
                  </a:tcPr>
                </a:tc>
              </a:tr>
              <a:tr h="308522">
                <a:tc vMerge="1">
                  <a:txBody>
                    <a:bodyPr/>
                    <a:lstStyle/>
                    <a:p>
                      <a:endParaRPr lang="en-US"/>
                    </a:p>
                  </a:txBody>
                  <a:tcPr/>
                </a:tc>
                <a:tc vMerge="1">
                  <a:txBody>
                    <a:bodyPr/>
                    <a:lstStyle/>
                    <a:p>
                      <a:endParaRPr lang="en-US" dirty="0"/>
                    </a:p>
                  </a:txBody>
                  <a:tcPr>
                    <a:lnL w="12700" cap="flat" cmpd="sng" algn="ctr">
                      <a:solidFill>
                        <a:schemeClr val="accent1">
                          <a:lumMod val="60000"/>
                          <a:lumOff val="40000"/>
                        </a:schemeClr>
                      </a:solidFill>
                      <a:prstDash val="solid"/>
                      <a:round/>
                      <a:headEnd type="none" w="med" len="med"/>
                      <a:tailEnd type="none" w="med" len="med"/>
                    </a:lnL>
                    <a:lnT w="6350" cap="flat" cmpd="sng" algn="ctr">
                      <a:noFill/>
                      <a:prstDash val="solid"/>
                      <a:miter lim="800000"/>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lnT w="6350" cap="flat" cmpd="sng" algn="ctr">
                      <a:noFill/>
                      <a:prstDash val="solid"/>
                      <a:miter lim="800000"/>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425</a:t>
                      </a:r>
                      <a:endParaRPr lang="en-US" sz="1600" dirty="0"/>
                    </a:p>
                  </a:txBody>
                  <a:tcPr>
                    <a:lnT w="6350" cap="flat" cmpd="sng" algn="ctr">
                      <a:noFill/>
                      <a:prstDash val="solid"/>
                      <a:miter lim="800000"/>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6350" cap="flat" cmpd="sng" algn="ctr">
                      <a:noFill/>
                      <a:prstDash val="solid"/>
                      <a:miter lim="800000"/>
                    </a:lnT>
                    <a:lnB w="12700" cap="flat" cmpd="sng" algn="ctr">
                      <a:noFill/>
                      <a:prstDash val="solid"/>
                      <a:round/>
                      <a:headEnd type="none" w="med" len="med"/>
                      <a:tailEnd type="none" w="med" len="med"/>
                    </a:lnB>
                    <a:solidFill>
                      <a:schemeClr val="bg1"/>
                    </a:solidFill>
                  </a:tcPr>
                </a:tc>
                <a:tc vMerge="1">
                  <a:txBody>
                    <a:bodyPr/>
                    <a:lstStyle/>
                    <a:p>
                      <a:pPr algn="ctr"/>
                      <a:endParaRPr lang="en-US" dirty="0"/>
                    </a:p>
                  </a:txBody>
                  <a:tcPr>
                    <a:lnT w="6350" cap="flat" cmpd="sng" algn="ctr">
                      <a:noFill/>
                      <a:prstDash val="solid"/>
                      <a:miter lim="800000"/>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832</a:t>
                      </a:r>
                      <a:endParaRPr lang="en-US" sz="1600" dirty="0"/>
                    </a:p>
                  </a:txBody>
                  <a:tcPr>
                    <a:lnT w="6350" cap="flat" cmpd="sng" algn="ctr">
                      <a:noFill/>
                      <a:prstDash val="solid"/>
                      <a:miter lim="800000"/>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endParaRPr lang="en-US" dirty="0"/>
                    </a:p>
                  </a:txBody>
                  <a:tcPr/>
                </a:tc>
                <a:tc rowSpan="2">
                  <a:txBody>
                    <a:bodyPr/>
                    <a:lstStyle/>
                    <a:p>
                      <a:r>
                        <a:rPr lang="en-US" sz="1600" dirty="0" smtClean="0"/>
                        <a:t>ed-256-mers</a:t>
                      </a:r>
                      <a:endParaRPr lang="en-US" sz="1600" dirty="0"/>
                    </a:p>
                  </a:txBody>
                  <a:tcPr anchor="ct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U</a:t>
                      </a:r>
                      <a:endParaRPr lang="en-US" sz="1600" dirty="0"/>
                    </a:p>
                  </a:txBody>
                  <a:tcPr>
                    <a:lnT w="9525"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329</a:t>
                      </a:r>
                      <a:endParaRPr lang="en-US" sz="1600" dirty="0"/>
                    </a:p>
                  </a:txBody>
                  <a:tcPr>
                    <a:lnT w="9525"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rowSpan="2">
                  <a:txBody>
                    <a:bodyPr/>
                    <a:lstStyle/>
                    <a:p>
                      <a:pPr algn="ctr"/>
                      <a:r>
                        <a:rPr lang="en-US" sz="1600" dirty="0" smtClean="0"/>
                        <a:t>95</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rowSpan="2">
                  <a:txBody>
                    <a:bodyPr/>
                    <a:lstStyle/>
                    <a:p>
                      <a:pPr algn="ctr"/>
                      <a:r>
                        <a:rPr lang="en-US" sz="1600" dirty="0" smtClean="0"/>
                        <a:t>237</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661</a:t>
                      </a:r>
                      <a:endParaRPr lang="en-US" sz="1600" dirty="0"/>
                    </a:p>
                  </a:txBody>
                  <a:tcPr>
                    <a:lnT w="9525"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08522">
                <a:tc vMerge="1">
                  <a:txBody>
                    <a:bodyPr/>
                    <a:lstStyle/>
                    <a:p>
                      <a:endParaRPr lang="en-US"/>
                    </a:p>
                  </a:txBody>
                  <a:tcPr/>
                </a:tc>
                <a:tc vMerge="1">
                  <a:txBody>
                    <a:bodyPr/>
                    <a:lstStyle/>
                    <a:p>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354</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smtClean="0"/>
                        <a:t>686</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pPr algn="ctr"/>
                      <a:endParaRPr lang="en-US" dirty="0"/>
                    </a:p>
                  </a:txBody>
                  <a:tcPr anchor="ctr"/>
                </a:tc>
                <a:tc>
                  <a:txBody>
                    <a:bodyPr/>
                    <a:lstStyle/>
                    <a:p>
                      <a:r>
                        <a:rPr lang="en-US" sz="1600" dirty="0" smtClean="0"/>
                        <a:t>hybrid 1 </a:t>
                      </a:r>
                    </a:p>
                    <a:p>
                      <a:r>
                        <a:rPr lang="en-US" sz="1600" dirty="0" smtClean="0"/>
                        <a:t>ed-255-mers + m-255-mers</a:t>
                      </a:r>
                      <a:endParaRPr lang="en-US" sz="1600" dirty="0"/>
                    </a:p>
                  </a:txBody>
                  <a:tcP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490</a:t>
                      </a:r>
                      <a:endParaRPr lang="en-US" sz="1600" dirty="0" smtClean="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94</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228</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812</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pPr algn="ctr"/>
                      <a:endParaRPr lang="en-US" sz="1600" dirty="0"/>
                    </a:p>
                  </a:txBody>
                  <a:tcPr anchor="ctr">
                    <a:lnR w="12700" cap="flat" cmpd="sng" algn="ctr">
                      <a:solidFill>
                        <a:schemeClr val="accent1">
                          <a:lumMod val="60000"/>
                          <a:lumOff val="40000"/>
                        </a:schemeClr>
                      </a:solidFill>
                      <a:prstDash val="solid"/>
                      <a:round/>
                      <a:headEnd type="none" w="med" len="med"/>
                      <a:tailEnd type="none" w="med" len="med"/>
                    </a:ln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tcPr>
                </a:tc>
                <a:tc>
                  <a:txBody>
                    <a:bodyPr/>
                    <a:lstStyle/>
                    <a:p>
                      <a:r>
                        <a:rPr lang="en-US" sz="1600" dirty="0" smtClean="0"/>
                        <a:t>hybrid 2</a:t>
                      </a:r>
                    </a:p>
                    <a:p>
                      <a:r>
                        <a:rPr lang="en-US" sz="1600" dirty="0" smtClean="0"/>
                        <a:t>ed-255-mers + m-255-mers</a:t>
                      </a:r>
                      <a:endParaRPr lang="en-US" sz="1600" dirty="0"/>
                    </a:p>
                  </a:txBody>
                  <a:tcP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339</a:t>
                      </a:r>
                      <a:endParaRPr lang="en-US" sz="1600" dirty="0" smtClean="0"/>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94</a:t>
                      </a:r>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228</a:t>
                      </a:r>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661</a:t>
                      </a:r>
                    </a:p>
                  </a:txBody>
                  <a:tcPr anchor="ctr">
                    <a:lnT w="952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r>
              <a:tr h="308522">
                <a:tc rowSpan="6">
                  <a:txBody>
                    <a:bodyPr/>
                    <a:lstStyle/>
                    <a:p>
                      <a:pPr algn="ctr"/>
                      <a:r>
                        <a:rPr lang="en-US" sz="1600" dirty="0" smtClean="0"/>
                        <a:t>256</a:t>
                      </a:r>
                      <a:endParaRPr lang="en-US" sz="1600" dirty="0"/>
                    </a:p>
                  </a:txBody>
                  <a:tcPr anchor="ctr">
                    <a:lnR w="12700"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tcPr>
                </a:tc>
                <a:tc rowSpan="2">
                  <a:txBody>
                    <a:bodyPr/>
                    <a:lstStyle/>
                    <a:p>
                      <a:r>
                        <a:rPr lang="en-US" sz="1600" dirty="0" smtClean="0"/>
                        <a:t>w-512-mers</a:t>
                      </a:r>
                      <a:endParaRPr lang="en-US" sz="1600" dirty="0"/>
                    </a:p>
                  </a:txBody>
                  <a:tcPr anchor="ctr">
                    <a:lnL w="12700" cap="flat" cmpd="sng" algn="ctr">
                      <a:solidFill>
                        <a:schemeClr val="accent1">
                          <a:lumMod val="60000"/>
                          <a:lumOff val="40000"/>
                        </a:schemeClr>
                      </a:solidFill>
                      <a:prstDash val="solid"/>
                      <a:round/>
                      <a:headEnd type="none" w="med" len="med"/>
                      <a:tailEnd type="none" w="med" len="med"/>
                    </a:lnL>
                    <a:lnT w="2857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U</a:t>
                      </a:r>
                      <a:endParaRPr lang="en-US" sz="1600" dirty="0"/>
                    </a:p>
                  </a:txBody>
                  <a:tcPr>
                    <a:lnT w="2857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sz="1600" smtClean="0"/>
                        <a:t>2060</a:t>
                      </a:r>
                      <a:endParaRPr lang="en-US" sz="1600" dirty="0"/>
                    </a:p>
                  </a:txBody>
                  <a:tcPr>
                    <a:lnT w="2857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rowSpan="2">
                  <a:txBody>
                    <a:bodyPr/>
                    <a:lstStyle/>
                    <a:p>
                      <a:pPr algn="ctr"/>
                      <a:r>
                        <a:rPr lang="en-US" sz="1600" dirty="0" smtClean="0"/>
                        <a:t>517</a:t>
                      </a:r>
                      <a:endParaRPr lang="en-US" sz="1600" dirty="0"/>
                    </a:p>
                  </a:txBody>
                  <a:tcPr anchor="ctr">
                    <a:lnT w="2857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rowSpan="2">
                  <a:txBody>
                    <a:bodyPr/>
                    <a:lstStyle/>
                    <a:p>
                      <a:pPr algn="ctr"/>
                      <a:r>
                        <a:rPr lang="en-US" sz="1600" dirty="0" smtClean="0"/>
                        <a:t>1592</a:t>
                      </a:r>
                      <a:endParaRPr lang="en-US" sz="1600" dirty="0"/>
                    </a:p>
                  </a:txBody>
                  <a:tcPr anchor="ctr">
                    <a:lnT w="2857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4169</a:t>
                      </a:r>
                      <a:endParaRPr lang="en-US" sz="1600" dirty="0"/>
                    </a:p>
                  </a:txBody>
                  <a:tcPr>
                    <a:lnT w="2857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r>
              <a:tr h="308522">
                <a:tc vMerge="1">
                  <a:txBody>
                    <a:bodyPr/>
                    <a:lstStyle/>
                    <a:p>
                      <a:endParaRPr lang="en-US"/>
                    </a:p>
                  </a:txBody>
                  <a:tcPr/>
                </a:tc>
                <a:tc vMerge="1">
                  <a:txBody>
                    <a:bodyPr/>
                    <a:lstStyle/>
                    <a:p>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sz="1600" dirty="0" smtClean="0"/>
                        <a:t>C</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smtClean="0"/>
                        <a:t>2168</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4277</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endParaRPr lang="en-US" dirty="0"/>
                    </a:p>
                  </a:txBody>
                  <a:tcPr>
                    <a:lnR w="12700" cap="flat" cmpd="sng" algn="ctr">
                      <a:solidFill>
                        <a:schemeClr val="accent1">
                          <a:lumMod val="60000"/>
                          <a:lumOff val="40000"/>
                        </a:schemeClr>
                      </a:solidFill>
                      <a:prstDash val="solid"/>
                      <a:round/>
                      <a:headEnd type="none" w="med" len="med"/>
                      <a:tailEnd type="none" w="med" len="med"/>
                    </a:lnR>
                  </a:tcPr>
                </a:tc>
                <a:tc rowSpan="2">
                  <a:txBody>
                    <a:bodyPr/>
                    <a:lstStyle/>
                    <a:p>
                      <a:r>
                        <a:rPr lang="en-US" sz="1600" dirty="0" smtClean="0"/>
                        <a:t>ed-512-mers</a:t>
                      </a:r>
                      <a:endParaRPr lang="en-US" sz="1600" dirty="0"/>
                    </a:p>
                  </a:txBody>
                  <a:tcPr anchor="ct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U</a:t>
                      </a:r>
                      <a:endParaRPr lang="en-US" sz="1600" dirty="0"/>
                    </a:p>
                  </a:txBody>
                  <a:tcPr>
                    <a:lnT w="952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sz="1600" smtClean="0"/>
                        <a:t>1739</a:t>
                      </a:r>
                      <a:endParaRPr lang="en-US" sz="1600" dirty="0"/>
                    </a:p>
                  </a:txBody>
                  <a:tcPr>
                    <a:lnT w="952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c rowSpan="2">
                  <a:txBody>
                    <a:bodyPr/>
                    <a:lstStyle/>
                    <a:p>
                      <a:pPr algn="ctr"/>
                      <a:r>
                        <a:rPr lang="en-US" sz="1600" dirty="0" smtClean="0"/>
                        <a:t>446</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rowSpan="2">
                  <a:txBody>
                    <a:bodyPr/>
                    <a:lstStyle/>
                    <a:p>
                      <a:pPr algn="ctr"/>
                      <a:r>
                        <a:rPr lang="en-US" sz="1600" dirty="0" smtClean="0"/>
                        <a:t>1320</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3505</a:t>
                      </a:r>
                      <a:endParaRPr lang="en-US" sz="1600" dirty="0"/>
                    </a:p>
                  </a:txBody>
                  <a:tcPr>
                    <a:lnT w="9525" cap="flat" cmpd="sng" algn="ctr">
                      <a:solidFill>
                        <a:schemeClr val="accent1">
                          <a:lumMod val="60000"/>
                          <a:lumOff val="40000"/>
                        </a:schemeClr>
                      </a:solidFill>
                      <a:prstDash val="solid"/>
                      <a:round/>
                      <a:headEnd type="none" w="med" len="med"/>
                      <a:tailEnd type="none" w="med" len="med"/>
                    </a:lnT>
                    <a:lnB w="6350" cap="flat" cmpd="sng" algn="ctr">
                      <a:noFill/>
                      <a:prstDash val="solid"/>
                      <a:miter lim="800000"/>
                    </a:lnB>
                    <a:solidFill>
                      <a:schemeClr val="bg1"/>
                    </a:solidFill>
                  </a:tcPr>
                </a:tc>
              </a:tr>
              <a:tr h="308522">
                <a:tc vMerge="1">
                  <a:txBody>
                    <a:bodyPr/>
                    <a:lstStyle/>
                    <a:p>
                      <a:endParaRPr lang="en-US"/>
                    </a:p>
                  </a:txBody>
                  <a:tcPr/>
                </a:tc>
                <a:tc vMerge="1">
                  <a:txBody>
                    <a:bodyPr/>
                    <a:lstStyle/>
                    <a:p>
                      <a:endParaRPr lang="en-US" dirty="0"/>
                    </a:p>
                  </a:txBody>
                  <a:tcP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lnB w="6350" cap="flat" cmpd="sng" algn="ctr">
                      <a:noFill/>
                      <a:prstDash val="solid"/>
                      <a:miter lim="800000"/>
                    </a:lnB>
                    <a:solidFill>
                      <a:schemeClr val="bg1"/>
                    </a:solidFill>
                  </a:tcPr>
                </a:tc>
                <a:tc>
                  <a:txBody>
                    <a:bodyPr/>
                    <a:lstStyle/>
                    <a:p>
                      <a:pPr algn="ctr"/>
                      <a:r>
                        <a:rPr lang="en-US" sz="1600" dirty="0" smtClean="0"/>
                        <a:t>C</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smtClean="0"/>
                        <a:t>1847</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vMerge="1">
                  <a:txBody>
                    <a:bodyPr/>
                    <a:lstStyle/>
                    <a:p>
                      <a:pPr algn="ctr"/>
                      <a:endParaRPr lang="en-US"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3613</a:t>
                      </a:r>
                      <a:endParaRPr lang="en-US" sz="1600" dirty="0"/>
                    </a:p>
                  </a:txBody>
                  <a:tcPr>
                    <a:lnT w="12700" cap="flat" cmpd="sng" algn="ctr">
                      <a:no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pPr algn="ctr"/>
                      <a:endParaRPr lang="en-US" dirty="0"/>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r>
                        <a:rPr lang="en-US" sz="1600" dirty="0" smtClean="0"/>
                        <a:t>hybrid 1 </a:t>
                      </a:r>
                    </a:p>
                    <a:p>
                      <a:r>
                        <a:rPr lang="en-US" sz="1600" dirty="0" smtClean="0"/>
                        <a:t>ed-511-mers + m-511-mers</a:t>
                      </a:r>
                      <a:endParaRPr lang="en-US" sz="1600" dirty="0"/>
                    </a:p>
                  </a:txBody>
                  <a:tcP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lgn="ctr"/>
                      <a:r>
                        <a:rPr lang="en-US" sz="1600" dirty="0" smtClean="0"/>
                        <a:t>C</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t>2784</a:t>
                      </a:r>
                      <a:endParaRPr lang="en-US" sz="1600" dirty="0" smtClean="0"/>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436</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1274</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4494</a:t>
                      </a:r>
                    </a:p>
                  </a:txBody>
                  <a:tcPr anchor="ct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solidFill>
                      <a:schemeClr val="bg1"/>
                    </a:solidFill>
                  </a:tcPr>
                </a:tc>
              </a:tr>
              <a:tr h="308522">
                <a:tc vMerge="1">
                  <a:txBody>
                    <a:bodyPr/>
                    <a:lstStyle/>
                    <a:p>
                      <a:pPr algn="ctr"/>
                      <a:endParaRPr lang="en-US" sz="1600" dirty="0"/>
                    </a:p>
                  </a:txBody>
                  <a:tcPr anchor="ctr">
                    <a:lnR w="12700"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tcPr>
                </a:tc>
                <a:tc>
                  <a:txBody>
                    <a:bodyPr/>
                    <a:lstStyle/>
                    <a:p>
                      <a:r>
                        <a:rPr lang="en-US" sz="1600" dirty="0" smtClean="0"/>
                        <a:t>hybrid 2</a:t>
                      </a:r>
                    </a:p>
                    <a:p>
                      <a:r>
                        <a:rPr lang="en-US" sz="1600" dirty="0" smtClean="0"/>
                        <a:t>ed-511-mers + m-511-mers</a:t>
                      </a:r>
                      <a:endParaRPr lang="en-US" sz="1600" dirty="0"/>
                    </a:p>
                  </a:txBody>
                  <a:tcPr>
                    <a:lnL w="12700" cap="flat" cmpd="sng" algn="ctr">
                      <a:solidFill>
                        <a:schemeClr val="accent1">
                          <a:lumMod val="60000"/>
                          <a:lumOff val="40000"/>
                        </a:schemeClr>
                      </a:solidFill>
                      <a:prstDash val="solid"/>
                      <a:round/>
                      <a:headEnd type="none" w="med" len="med"/>
                      <a:tailEnd type="none" w="med" len="med"/>
                    </a:lnL>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algn="ctr"/>
                      <a:r>
                        <a:rPr lang="en-US" sz="1600" dirty="0" smtClean="0"/>
                        <a:t>C</a:t>
                      </a:r>
                      <a:endParaRPr lang="en-US" sz="1600" dirty="0"/>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1828</a:t>
                      </a:r>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436</a:t>
                      </a:r>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1274</a:t>
                      </a:r>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3538</a:t>
                      </a:r>
                    </a:p>
                  </a:txBody>
                  <a:tcPr anchor="ctr">
                    <a:lnT w="9525" cap="flat" cmpd="sng" algn="ctr">
                      <a:solidFill>
                        <a:schemeClr val="accent1">
                          <a:lumMod val="60000"/>
                          <a:lumOff val="40000"/>
                        </a:schemeClr>
                      </a:solidFill>
                      <a:prstDash val="solid"/>
                      <a:round/>
                      <a:headEnd type="none" w="med" len="med"/>
                      <a:tailEnd type="none" w="med" len="med"/>
                    </a:lnT>
                    <a:solidFill>
                      <a:schemeClr val="bg1"/>
                    </a:solidFill>
                  </a:tcPr>
                </a:tc>
              </a:tr>
            </a:tbl>
          </a:graphicData>
        </a:graphic>
      </p:graphicFrame>
      <p:sp>
        <p:nvSpPr>
          <p:cNvPr id="12" name="TextBox 11"/>
          <p:cNvSpPr txBox="1"/>
          <p:nvPr/>
        </p:nvSpPr>
        <p:spPr>
          <a:xfrm>
            <a:off x="6298780" y="2543669"/>
            <a:ext cx="542409" cy="338554"/>
          </a:xfrm>
          <a:prstGeom prst="rect">
            <a:avLst/>
          </a:prstGeom>
          <a:noFill/>
        </p:spPr>
        <p:txBody>
          <a:bodyPr wrap="square" rtlCol="0">
            <a:spAutoFit/>
          </a:bodyPr>
          <a:lstStyle/>
          <a:p>
            <a:r>
              <a:rPr lang="en-US" sz="1600" dirty="0" smtClean="0"/>
              <a:t>515</a:t>
            </a:r>
            <a:endParaRPr lang="en-US" sz="1600" dirty="0"/>
          </a:p>
        </p:txBody>
      </p:sp>
      <p:sp>
        <p:nvSpPr>
          <p:cNvPr id="13" name="TextBox 12"/>
          <p:cNvSpPr txBox="1"/>
          <p:nvPr/>
        </p:nvSpPr>
        <p:spPr>
          <a:xfrm>
            <a:off x="10730949" y="2536623"/>
            <a:ext cx="542409" cy="338554"/>
          </a:xfrm>
          <a:prstGeom prst="rect">
            <a:avLst/>
          </a:prstGeom>
          <a:noFill/>
        </p:spPr>
        <p:txBody>
          <a:bodyPr wrap="square" rtlCol="0">
            <a:spAutoFit/>
          </a:bodyPr>
          <a:lstStyle/>
          <a:p>
            <a:r>
              <a:rPr lang="en-US" sz="1600" dirty="0" smtClean="0"/>
              <a:t>837</a:t>
            </a:r>
            <a:endParaRPr lang="en-US" sz="1600" dirty="0"/>
          </a:p>
        </p:txBody>
      </p:sp>
      <p:sp>
        <p:nvSpPr>
          <p:cNvPr id="14" name="TextBox 13"/>
          <p:cNvSpPr txBox="1"/>
          <p:nvPr/>
        </p:nvSpPr>
        <p:spPr>
          <a:xfrm>
            <a:off x="6300348" y="3129700"/>
            <a:ext cx="542409" cy="338554"/>
          </a:xfrm>
          <a:prstGeom prst="rect">
            <a:avLst/>
          </a:prstGeom>
          <a:noFill/>
        </p:spPr>
        <p:txBody>
          <a:bodyPr wrap="square" rtlCol="0">
            <a:spAutoFit/>
          </a:bodyPr>
          <a:lstStyle/>
          <a:p>
            <a:r>
              <a:rPr lang="en-US" sz="1600" dirty="0" smtClean="0"/>
              <a:t>364</a:t>
            </a:r>
            <a:endParaRPr lang="en-US" sz="1600" dirty="0"/>
          </a:p>
        </p:txBody>
      </p:sp>
      <p:sp>
        <p:nvSpPr>
          <p:cNvPr id="15" name="TextBox 14"/>
          <p:cNvSpPr txBox="1"/>
          <p:nvPr/>
        </p:nvSpPr>
        <p:spPr>
          <a:xfrm>
            <a:off x="10730948" y="3129700"/>
            <a:ext cx="542409" cy="338554"/>
          </a:xfrm>
          <a:prstGeom prst="rect">
            <a:avLst/>
          </a:prstGeom>
          <a:noFill/>
        </p:spPr>
        <p:txBody>
          <a:bodyPr wrap="square" rtlCol="0">
            <a:spAutoFit/>
          </a:bodyPr>
          <a:lstStyle/>
          <a:p>
            <a:r>
              <a:rPr lang="en-US" sz="1600" dirty="0" smtClean="0"/>
              <a:t>686</a:t>
            </a:r>
            <a:endParaRPr lang="en-US" sz="1600" dirty="0"/>
          </a:p>
        </p:txBody>
      </p:sp>
      <p:sp>
        <p:nvSpPr>
          <p:cNvPr id="34" name="TextBox 33"/>
          <p:cNvSpPr txBox="1"/>
          <p:nvPr/>
        </p:nvSpPr>
        <p:spPr>
          <a:xfrm>
            <a:off x="6318417" y="5044558"/>
            <a:ext cx="619711" cy="338554"/>
          </a:xfrm>
          <a:prstGeom prst="rect">
            <a:avLst/>
          </a:prstGeom>
          <a:noFill/>
        </p:spPr>
        <p:txBody>
          <a:bodyPr wrap="square" rtlCol="0">
            <a:spAutoFit/>
          </a:bodyPr>
          <a:lstStyle/>
          <a:p>
            <a:r>
              <a:rPr lang="en-US" sz="1600" dirty="0" smtClean="0"/>
              <a:t>2886</a:t>
            </a:r>
            <a:endParaRPr lang="en-US" sz="1600" dirty="0"/>
          </a:p>
        </p:txBody>
      </p:sp>
      <p:sp>
        <p:nvSpPr>
          <p:cNvPr id="35" name="TextBox 34"/>
          <p:cNvSpPr txBox="1"/>
          <p:nvPr/>
        </p:nvSpPr>
        <p:spPr>
          <a:xfrm>
            <a:off x="10692296" y="5039438"/>
            <a:ext cx="619711" cy="338554"/>
          </a:xfrm>
          <a:prstGeom prst="rect">
            <a:avLst/>
          </a:prstGeom>
          <a:noFill/>
        </p:spPr>
        <p:txBody>
          <a:bodyPr wrap="square" rtlCol="0">
            <a:spAutoFit/>
          </a:bodyPr>
          <a:lstStyle/>
          <a:p>
            <a:r>
              <a:rPr lang="en-US" sz="1600" dirty="0" smtClean="0"/>
              <a:t>4596</a:t>
            </a:r>
            <a:endParaRPr lang="en-US" sz="1600" dirty="0"/>
          </a:p>
        </p:txBody>
      </p:sp>
      <p:sp>
        <p:nvSpPr>
          <p:cNvPr id="36" name="TextBox 35"/>
          <p:cNvSpPr txBox="1"/>
          <p:nvPr/>
        </p:nvSpPr>
        <p:spPr>
          <a:xfrm>
            <a:off x="6305746" y="5638823"/>
            <a:ext cx="619711" cy="338554"/>
          </a:xfrm>
          <a:prstGeom prst="rect">
            <a:avLst/>
          </a:prstGeom>
          <a:noFill/>
        </p:spPr>
        <p:txBody>
          <a:bodyPr wrap="square" rtlCol="0">
            <a:spAutoFit/>
          </a:bodyPr>
          <a:lstStyle/>
          <a:p>
            <a:r>
              <a:rPr lang="en-US" sz="1600" dirty="0" smtClean="0"/>
              <a:t>1930</a:t>
            </a:r>
            <a:endParaRPr lang="en-US" sz="1600" dirty="0"/>
          </a:p>
        </p:txBody>
      </p:sp>
      <p:sp>
        <p:nvSpPr>
          <p:cNvPr id="37" name="TextBox 36"/>
          <p:cNvSpPr txBox="1"/>
          <p:nvPr/>
        </p:nvSpPr>
        <p:spPr>
          <a:xfrm>
            <a:off x="10692296" y="5630585"/>
            <a:ext cx="619711" cy="338554"/>
          </a:xfrm>
          <a:prstGeom prst="rect">
            <a:avLst/>
          </a:prstGeom>
          <a:noFill/>
        </p:spPr>
        <p:txBody>
          <a:bodyPr wrap="square" rtlCol="0">
            <a:spAutoFit/>
          </a:bodyPr>
          <a:lstStyle/>
          <a:p>
            <a:r>
              <a:rPr lang="en-US" sz="1600" dirty="0" smtClean="0"/>
              <a:t>3640</a:t>
            </a:r>
            <a:endParaRPr lang="en-US" sz="1600" dirty="0"/>
          </a:p>
        </p:txBody>
      </p:sp>
      <p:cxnSp>
        <p:nvCxnSpPr>
          <p:cNvPr id="39" name="Straight Connector 38"/>
          <p:cNvCxnSpPr/>
          <p:nvPr/>
        </p:nvCxnSpPr>
        <p:spPr>
          <a:xfrm flipV="1">
            <a:off x="5796501" y="2705900"/>
            <a:ext cx="437322" cy="70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796501" y="3298977"/>
            <a:ext cx="437322" cy="70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796501" y="5212283"/>
            <a:ext cx="437322" cy="70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796501" y="5811951"/>
            <a:ext cx="437322" cy="70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0254974" y="2724465"/>
            <a:ext cx="437322" cy="70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0254974" y="3303450"/>
            <a:ext cx="437322" cy="70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0254974" y="5215806"/>
            <a:ext cx="437322" cy="70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10254974" y="5799862"/>
            <a:ext cx="437322" cy="704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774079" y="6495072"/>
            <a:ext cx="417922" cy="369332"/>
          </a:xfrm>
          <a:prstGeom prst="rect">
            <a:avLst/>
          </a:prstGeom>
          <a:noFill/>
        </p:spPr>
        <p:txBody>
          <a:bodyPr wrap="square" rtlCol="0">
            <a:spAutoFit/>
          </a:bodyPr>
          <a:lstStyle/>
          <a:p>
            <a:r>
              <a:rPr lang="en-US" dirty="0" smtClean="0"/>
              <a:t>24</a:t>
            </a:r>
            <a:endParaRPr lang="en-US" dirty="0"/>
          </a:p>
        </p:txBody>
      </p:sp>
    </p:spTree>
    <p:extLst>
      <p:ext uri="{BB962C8B-B14F-4D97-AF65-F5344CB8AC3E}">
        <p14:creationId xmlns:p14="http://schemas.microsoft.com/office/powerpoint/2010/main" val="2361835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469" y="882371"/>
            <a:ext cx="10758115" cy="5337274"/>
          </a:xfrm>
        </p:spPr>
        <p:txBody>
          <a:bodyPr>
            <a:normAutofit/>
          </a:bodyPr>
          <a:lstStyle/>
          <a:p>
            <a:pPr marL="0" indent="0">
              <a:buNone/>
            </a:pPr>
            <a:r>
              <a:rPr lang="en-US" sz="2400" dirty="0" smtClean="0"/>
              <a:t>In summary:</a:t>
            </a:r>
          </a:p>
          <a:p>
            <a:endParaRPr lang="en-US" sz="2400" dirty="0"/>
          </a:p>
          <a:p>
            <a:r>
              <a:rPr lang="en-US" sz="2400" dirty="0"/>
              <a:t>The pure Edwards approach </a:t>
            </a:r>
            <a:r>
              <a:rPr lang="en-US" sz="2400" dirty="0" smtClean="0"/>
              <a:t>is in most cases faster than combining Montgomery form and twisted Edwards, AND does not require potentially expensive point conversions, support for different curves, etc.</a:t>
            </a:r>
          </a:p>
          <a:p>
            <a:endParaRPr lang="en-US" sz="2400" dirty="0"/>
          </a:p>
          <a:p>
            <a:r>
              <a:rPr lang="en-US" sz="2400" dirty="0" smtClean="0"/>
              <a:t> Twisted Edwards are between 18-22% faster than </a:t>
            </a:r>
            <a:r>
              <a:rPr lang="en-US" sz="2400" dirty="0" err="1" smtClean="0"/>
              <a:t>Weierstrass</a:t>
            </a:r>
            <a:r>
              <a:rPr lang="en-US" sz="2400" dirty="0" smtClean="0"/>
              <a:t> curves.</a:t>
            </a:r>
          </a:p>
          <a:p>
            <a:endParaRPr lang="en-US" sz="2400" dirty="0"/>
          </a:p>
          <a:p>
            <a:r>
              <a:rPr lang="en-US" sz="2400" dirty="0" smtClean="0"/>
              <a:t>In comparison with the state-of-the-art NIST P-256 implementation by [</a:t>
            </a:r>
            <a:r>
              <a:rPr lang="en-US" sz="2400" dirty="0" err="1" smtClean="0"/>
              <a:t>Gueron-Krasnov</a:t>
            </a:r>
            <a:r>
              <a:rPr lang="en-US" sz="2400" dirty="0" smtClean="0"/>
              <a:t>  2013]:</a:t>
            </a:r>
          </a:p>
          <a:p>
            <a:pPr lvl="1"/>
            <a:r>
              <a:rPr lang="en-US" sz="2000" dirty="0" smtClean="0"/>
              <a:t>The proposed </a:t>
            </a:r>
            <a:r>
              <a:rPr lang="en-US" sz="2000" dirty="0" err="1" smtClean="0"/>
              <a:t>Weierstrass</a:t>
            </a:r>
            <a:r>
              <a:rPr lang="en-US" sz="2000" dirty="0" smtClean="0"/>
              <a:t> curves are </a:t>
            </a:r>
            <a:r>
              <a:rPr lang="en-US" sz="2000" dirty="0" smtClean="0">
                <a:latin typeface="Cambria Math" panose="02040503050406030204" pitchFamily="18" charset="0"/>
                <a:ea typeface="Cambria Math" panose="02040503050406030204" pitchFamily="18" charset="0"/>
              </a:rPr>
              <a:t>∼</a:t>
            </a:r>
            <a:r>
              <a:rPr lang="en-US" sz="2000" dirty="0"/>
              <a:t>40% </a:t>
            </a:r>
            <a:r>
              <a:rPr lang="en-US" sz="2000" dirty="0" smtClean="0"/>
              <a:t>faster</a:t>
            </a:r>
            <a:endParaRPr lang="en-US" sz="2000" dirty="0"/>
          </a:p>
          <a:p>
            <a:pPr lvl="1"/>
            <a:r>
              <a:rPr lang="en-US" sz="2000" dirty="0"/>
              <a:t>The </a:t>
            </a:r>
            <a:r>
              <a:rPr lang="en-US" sz="2000" dirty="0" smtClean="0"/>
              <a:t>proposed twisted Edwards curves </a:t>
            </a:r>
            <a:r>
              <a:rPr lang="en-US" sz="2000" dirty="0"/>
              <a:t>are </a:t>
            </a:r>
            <a:r>
              <a:rPr lang="en-US" sz="2000" dirty="0" smtClean="0">
                <a:latin typeface="Cambria Math" panose="02040503050406030204" pitchFamily="18" charset="0"/>
                <a:ea typeface="Cambria Math" panose="02040503050406030204" pitchFamily="18" charset="0"/>
              </a:rPr>
              <a:t>∼</a:t>
            </a:r>
            <a:r>
              <a:rPr lang="en-US" sz="2000" dirty="0" smtClean="0"/>
              <a:t>70</a:t>
            </a:r>
            <a:r>
              <a:rPr lang="en-US" sz="2000" dirty="0"/>
              <a:t>% </a:t>
            </a:r>
            <a:r>
              <a:rPr lang="en-US" sz="2000" dirty="0" smtClean="0"/>
              <a:t>faster</a:t>
            </a:r>
          </a:p>
          <a:p>
            <a:pPr marL="457200" lvl="1" indent="0">
              <a:buNone/>
            </a:pPr>
            <a:r>
              <a:rPr lang="en-US" sz="2000" dirty="0" smtClean="0"/>
              <a:t>(considering in both cases full </a:t>
            </a:r>
            <a:r>
              <a:rPr lang="en-US" sz="2000" dirty="0" err="1" smtClean="0"/>
              <a:t>bitlength</a:t>
            </a:r>
            <a:r>
              <a:rPr lang="en-US" sz="2000" dirty="0" smtClean="0"/>
              <a:t> primes for maximal ECDLP security possible)</a:t>
            </a:r>
            <a:endParaRPr lang="en-US" sz="2000" dirty="0"/>
          </a:p>
          <a:p>
            <a:pPr lvl="1"/>
            <a:endParaRPr lang="en-US" dirty="0"/>
          </a:p>
          <a:p>
            <a:pPr marL="0" indent="0">
              <a:buNone/>
            </a:pPr>
            <a:endParaRPr lang="en-US" dirty="0" smtClean="0"/>
          </a:p>
          <a:p>
            <a:pPr marL="0" indent="0">
              <a:buNone/>
            </a:pPr>
            <a:endParaRPr lang="en-US" dirty="0" smtClean="0"/>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25</a:t>
            </a:r>
            <a:endParaRPr lang="en-US" dirty="0"/>
          </a:p>
        </p:txBody>
      </p:sp>
    </p:spTree>
    <p:extLst>
      <p:ext uri="{BB962C8B-B14F-4D97-AF65-F5344CB8AC3E}">
        <p14:creationId xmlns:p14="http://schemas.microsoft.com/office/powerpoint/2010/main" val="783722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Additional Aspects of the Curve </a:t>
            </a:r>
            <a:r>
              <a:rPr lang="en-US" sz="3600" dirty="0"/>
              <a:t>Generation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812" y="1526646"/>
                <a:ext cx="10797871" cy="4937760"/>
              </a:xfrm>
            </p:spPr>
            <p:txBody>
              <a:bodyPr>
                <a:normAutofit/>
              </a:bodyPr>
              <a:lstStyle/>
              <a:p>
                <a:r>
                  <a:rPr lang="en-US" sz="2000" dirty="0" smtClean="0"/>
                  <a:t>It is desirable to achieve </a:t>
                </a:r>
                <a:r>
                  <a:rPr lang="en-US" sz="2000" i="1" dirty="0"/>
                  <a:t>a very simple</a:t>
                </a:r>
                <a:r>
                  <a:rPr lang="en-US" sz="2000" dirty="0"/>
                  <a:t> curve </a:t>
                </a:r>
                <a:r>
                  <a:rPr lang="en-US" sz="2000" dirty="0" smtClean="0"/>
                  <a:t>generation with minimal room for manipulation (acknowledging that full rigidity is probably impossible in practice).</a:t>
                </a:r>
                <a:endParaRPr lang="en-US" sz="2000" dirty="0"/>
              </a:p>
              <a:p>
                <a:endParaRPr lang="en-US" sz="1300" dirty="0" smtClean="0"/>
              </a:p>
              <a:p>
                <a:pPr marL="0" indent="0">
                  <a:buNone/>
                </a:pPr>
                <a:r>
                  <a:rPr lang="en-US" sz="1900" dirty="0" smtClean="0"/>
                  <a:t>Example (taken from [</a:t>
                </a:r>
                <a:r>
                  <a:rPr lang="en-US" sz="1900" dirty="0" err="1" smtClean="0"/>
                  <a:t>safecurves</a:t>
                </a:r>
                <a:r>
                  <a:rPr lang="en-US" sz="1900" dirty="0" smtClean="0"/>
                  <a:t>]):</a:t>
                </a:r>
                <a:endParaRPr lang="en-US" sz="1900" dirty="0"/>
              </a:p>
              <a:p>
                <a:pPr marL="0" indent="0">
                  <a:buNone/>
                </a:pPr>
                <a:r>
                  <a:rPr lang="en-US" sz="1900" dirty="0" smtClean="0"/>
                  <a:t>Ed448-Goldilocks [Hamburg 2014]:  </a:t>
                </a:r>
                <a14:m>
                  <m:oMath xmlns:m="http://schemas.openxmlformats.org/officeDocument/2006/math">
                    <m:sSup>
                      <m:sSupPr>
                        <m:ctrlPr>
                          <a:rPr lang="en-US" sz="1900" i="1">
                            <a:latin typeface="Cambria Math" panose="02040503050406030204" pitchFamily="18" charset="0"/>
                          </a:rPr>
                        </m:ctrlPr>
                      </m:sSupPr>
                      <m:e>
                        <m:r>
                          <a:rPr lang="en-US" sz="1900" i="1">
                            <a:latin typeface="Cambria Math" panose="02040503050406030204" pitchFamily="18" charset="0"/>
                          </a:rPr>
                          <m:t>𝑥</m:t>
                        </m:r>
                      </m:e>
                      <m:sup>
                        <m:r>
                          <a:rPr lang="en-US" sz="1900" i="1">
                            <a:latin typeface="Cambria Math" panose="02040503050406030204" pitchFamily="18" charset="0"/>
                          </a:rPr>
                          <m:t>2</m:t>
                        </m:r>
                      </m:sup>
                    </m:sSup>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𝑦</m:t>
                        </m:r>
                      </m:e>
                      <m:sup>
                        <m:r>
                          <a:rPr lang="en-US" sz="1900" i="1">
                            <a:latin typeface="Cambria Math" panose="02040503050406030204" pitchFamily="18" charset="0"/>
                          </a:rPr>
                          <m:t>2</m:t>
                        </m:r>
                      </m:sup>
                    </m:sSup>
                    <m:r>
                      <a:rPr lang="en-US" sz="1900" i="1">
                        <a:latin typeface="Cambria Math" panose="02040503050406030204" pitchFamily="18" charset="0"/>
                      </a:rPr>
                      <m:t>=1</m:t>
                    </m:r>
                    <m:r>
                      <a:rPr lang="en-US" sz="1900" b="0" i="1" smtClean="0">
                        <a:latin typeface="Cambria Math" panose="02040503050406030204" pitchFamily="18" charset="0"/>
                      </a:rPr>
                      <m:t>−39081</m:t>
                    </m:r>
                    <m:sSup>
                      <m:sSupPr>
                        <m:ctrlPr>
                          <a:rPr lang="en-US" sz="1900" i="1">
                            <a:latin typeface="Cambria Math" panose="02040503050406030204" pitchFamily="18" charset="0"/>
                          </a:rPr>
                        </m:ctrlPr>
                      </m:sSupPr>
                      <m:e>
                        <m:r>
                          <a:rPr lang="en-US" sz="1900" i="1">
                            <a:latin typeface="Cambria Math" panose="02040503050406030204" pitchFamily="18" charset="0"/>
                          </a:rPr>
                          <m:t>𝑥</m:t>
                        </m:r>
                      </m:e>
                      <m:sup>
                        <m:r>
                          <a:rPr lang="en-US" sz="1900" i="1">
                            <a:latin typeface="Cambria Math" panose="02040503050406030204" pitchFamily="18" charset="0"/>
                          </a:rPr>
                          <m:t>2</m:t>
                        </m:r>
                      </m:sup>
                    </m:sSup>
                    <m:sSup>
                      <m:sSupPr>
                        <m:ctrlPr>
                          <a:rPr lang="en-US" sz="1900" i="1">
                            <a:latin typeface="Cambria Math" panose="02040503050406030204" pitchFamily="18" charset="0"/>
                          </a:rPr>
                        </m:ctrlPr>
                      </m:sSupPr>
                      <m:e>
                        <m:r>
                          <a:rPr lang="en-US" sz="1900" i="1">
                            <a:latin typeface="Cambria Math" panose="02040503050406030204" pitchFamily="18" charset="0"/>
                          </a:rPr>
                          <m:t>𝑦</m:t>
                        </m:r>
                      </m:e>
                      <m:sup>
                        <m:r>
                          <a:rPr lang="en-US" sz="1900" i="1">
                            <a:latin typeface="Cambria Math" panose="02040503050406030204" pitchFamily="18" charset="0"/>
                          </a:rPr>
                          <m:t>2</m:t>
                        </m:r>
                      </m:sup>
                    </m:sSup>
                  </m:oMath>
                </a14:m>
                <a:r>
                  <a:rPr lang="en-US" sz="1900" dirty="0" smtClean="0"/>
                  <a:t> with </a:t>
                </a:r>
                <a14:m>
                  <m:oMath xmlns:m="http://schemas.openxmlformats.org/officeDocument/2006/math">
                    <m:r>
                      <a:rPr lang="en-US" sz="1900" b="0" i="1" smtClean="0">
                        <a:latin typeface="Cambria Math" panose="02040503050406030204" pitchFamily="18" charset="0"/>
                      </a:rPr>
                      <m:t>𝑝</m:t>
                    </m:r>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2</m:t>
                        </m:r>
                      </m:e>
                      <m:sup>
                        <m:r>
                          <a:rPr lang="en-US" sz="1900" b="0" i="1" smtClean="0">
                            <a:latin typeface="Cambria Math" panose="02040503050406030204" pitchFamily="18" charset="0"/>
                          </a:rPr>
                          <m:t>448</m:t>
                        </m:r>
                      </m:sup>
                    </m:sSup>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2</m:t>
                        </m:r>
                      </m:e>
                      <m:sup>
                        <m:r>
                          <a:rPr lang="en-US" sz="1900" b="0" i="1" smtClean="0">
                            <a:latin typeface="Cambria Math" panose="02040503050406030204" pitchFamily="18" charset="0"/>
                          </a:rPr>
                          <m:t>224</m:t>
                        </m:r>
                      </m:sup>
                    </m:sSup>
                    <m:r>
                      <a:rPr lang="en-US" sz="1900" b="0" i="1" smtClean="0">
                        <a:latin typeface="Cambria Math" panose="02040503050406030204" pitchFamily="18" charset="0"/>
                      </a:rPr>
                      <m:t>−1</m:t>
                    </m:r>
                  </m:oMath>
                </a14:m>
                <a:r>
                  <a:rPr lang="en-US" sz="1900" dirty="0" smtClean="0"/>
                  <a:t> </a:t>
                </a:r>
              </a:p>
              <a:p>
                <a:pPr marL="0" indent="0">
                  <a:buNone/>
                </a:pPr>
                <a:r>
                  <a:rPr lang="en-US" sz="1500" dirty="0" smtClean="0"/>
                  <a:t>“The </a:t>
                </a:r>
                <a:r>
                  <a:rPr lang="en-US" sz="1500" dirty="0"/>
                  <a:t>coefficients are all 32-bit aligned, which helps full-radix implementations with UMAAL or similar. It’s a </a:t>
                </a:r>
                <a:r>
                  <a:rPr lang="en-US" sz="1500" dirty="0" err="1"/>
                  <a:t>Solinas</a:t>
                </a:r>
                <a:r>
                  <a:rPr lang="en-US" sz="1500" dirty="0"/>
                  <a:t> trinomial prime, which also reduces the number of carries required. The center tap doesn’t interfere with </a:t>
                </a:r>
                <a:r>
                  <a:rPr lang="en-US" sz="1500" dirty="0" err="1"/>
                  <a:t>Karatsuba</a:t>
                </a:r>
                <a:r>
                  <a:rPr lang="en-US" sz="1500" dirty="0"/>
                  <a:t> multiplication</a:t>
                </a:r>
                <a:r>
                  <a:rPr lang="en-US" sz="1500" dirty="0" smtClean="0"/>
                  <a:t>.”</a:t>
                </a:r>
              </a:p>
              <a:p>
                <a:pPr marL="0" indent="0">
                  <a:buNone/>
                </a:pPr>
                <a:endParaRPr lang="en-US" sz="2000" dirty="0"/>
              </a:p>
              <a:p>
                <a:r>
                  <a:rPr lang="en-US" sz="2000" dirty="0" smtClean="0"/>
                  <a:t>Some people could </a:t>
                </a:r>
                <a:r>
                  <a:rPr lang="en-US" sz="2000" dirty="0"/>
                  <a:t>still have concerns about </a:t>
                </a:r>
                <a:r>
                  <a:rPr lang="en-US" sz="2000" dirty="0" smtClean="0"/>
                  <a:t>“</a:t>
                </a:r>
                <a:r>
                  <a:rPr lang="en-US" sz="2000" dirty="0"/>
                  <a:t>efficiency criteria” that </a:t>
                </a:r>
                <a:r>
                  <a:rPr lang="en-US" sz="2000" dirty="0" smtClean="0"/>
                  <a:t>could potentially leave </a:t>
                </a:r>
                <a:r>
                  <a:rPr lang="en-US" sz="2000" dirty="0"/>
                  <a:t>room for manipulation</a:t>
                </a:r>
                <a:r>
                  <a:rPr lang="en-US" sz="2000" dirty="0" smtClean="0"/>
                  <a:t>.</a:t>
                </a:r>
              </a:p>
              <a:p>
                <a:r>
                  <a:rPr lang="en-US" sz="2000" dirty="0" smtClean="0"/>
                  <a:t>The </a:t>
                </a:r>
                <a:r>
                  <a:rPr lang="en-US" sz="2000" dirty="0"/>
                  <a:t>same </a:t>
                </a:r>
                <a:r>
                  <a:rPr lang="en-US" sz="2000" dirty="0" smtClean="0"/>
                  <a:t>could probably be said about </a:t>
                </a:r>
                <a:r>
                  <a:rPr lang="en-US" sz="2000" dirty="0"/>
                  <a:t>our curve selection using Montgomery-friendly primes or when using primes with non-maximal </a:t>
                </a:r>
                <a:r>
                  <a:rPr lang="en-US" sz="2000" dirty="0" err="1" smtClean="0"/>
                  <a:t>bitlength</a:t>
                </a:r>
                <a:r>
                  <a:rPr lang="en-US" sz="2000" dirty="0" smtClean="0"/>
                  <a:t> (e.g.,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255</m:t>
                        </m:r>
                      </m:sup>
                    </m:sSup>
                    <m:r>
                      <a:rPr lang="en-US" sz="2000" i="1">
                        <a:latin typeface="Cambria Math" panose="02040503050406030204" pitchFamily="18" charset="0"/>
                      </a:rPr>
                      <m:t>−</m:t>
                    </m:r>
                    <m:r>
                      <a:rPr lang="en-US" sz="2000" b="0" i="1" smtClean="0">
                        <a:latin typeface="Cambria Math" panose="02040503050406030204" pitchFamily="18" charset="0"/>
                      </a:rPr>
                      <m:t>𝑐</m:t>
                    </m:r>
                  </m:oMath>
                </a14:m>
                <a:r>
                  <a:rPr lang="en-US" sz="2000" dirty="0" smtClean="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383</m:t>
                        </m:r>
                      </m:sup>
                    </m:sSup>
                    <m:r>
                      <a:rPr lang="en-US" sz="2000" i="1">
                        <a:latin typeface="Cambria Math" panose="02040503050406030204" pitchFamily="18" charset="0"/>
                      </a:rPr>
                      <m:t>−</m:t>
                    </m:r>
                    <m:r>
                      <a:rPr lang="en-US" sz="2000" i="1">
                        <a:latin typeface="Cambria Math" panose="02040503050406030204" pitchFamily="18" charset="0"/>
                      </a:rPr>
                      <m:t>𝑐</m:t>
                    </m:r>
                  </m:oMath>
                </a14:m>
                <a:r>
                  <a:rPr lang="en-US" sz="2000" dirty="0" smtClean="0"/>
                  <a:t>, etc.).</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812" y="1526646"/>
                <a:ext cx="10797871" cy="4937760"/>
              </a:xfrm>
              <a:blipFill rotWithShape="0">
                <a:blip r:embed="rId2"/>
                <a:stretch>
                  <a:fillRect l="-508" t="-1235"/>
                </a:stretch>
              </a:blipFill>
            </p:spPr>
            <p:txBody>
              <a:bodyPr/>
              <a:lstStyle/>
              <a:p>
                <a:r>
                  <a:rPr lang="en-US">
                    <a:noFill/>
                  </a:rPr>
                  <a:t> </a:t>
                </a:r>
              </a:p>
            </p:txBody>
          </p:sp>
        </mc:Fallback>
      </mc:AlternateContent>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26</a:t>
            </a:r>
            <a:endParaRPr lang="en-US" dirty="0"/>
          </a:p>
        </p:txBody>
      </p:sp>
    </p:spTree>
    <p:extLst>
      <p:ext uri="{BB962C8B-B14F-4D97-AF65-F5344CB8AC3E}">
        <p14:creationId xmlns:p14="http://schemas.microsoft.com/office/powerpoint/2010/main" val="3945526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Proposing a Set of Curves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812" y="1440612"/>
                <a:ext cx="10829677" cy="5270290"/>
              </a:xfrm>
            </p:spPr>
            <p:txBody>
              <a:bodyPr>
                <a:noAutofit/>
              </a:bodyPr>
              <a:lstStyle/>
              <a:p>
                <a:pPr marL="0" indent="0">
                  <a:buNone/>
                </a:pPr>
                <a:r>
                  <a:rPr lang="en-US" sz="2000" dirty="0" smtClean="0"/>
                  <a:t>Based on our results and analysis, we suggest the use of pseudo-</a:t>
                </a:r>
                <a:r>
                  <a:rPr lang="en-US" sz="2000" dirty="0" err="1" smtClean="0"/>
                  <a:t>Mersenne</a:t>
                </a:r>
                <a:r>
                  <a:rPr lang="en-US" sz="2000" dirty="0" smtClean="0"/>
                  <a:t> primes with </a:t>
                </a:r>
                <a:r>
                  <a:rPr lang="en-US" sz="2000" i="1" dirty="0" smtClean="0"/>
                  <a:t>maximal </a:t>
                </a:r>
                <a:r>
                  <a:rPr lang="en-US" sz="2000" i="1" dirty="0" err="1" smtClean="0"/>
                  <a:t>bitlength</a:t>
                </a:r>
                <a:r>
                  <a:rPr lang="en-US" sz="2000" i="1" dirty="0" smtClean="0"/>
                  <a:t> </a:t>
                </a:r>
                <a:r>
                  <a:rPr lang="en-US" sz="2000" dirty="0" smtClean="0"/>
                  <a:t>for a given security level </a:t>
                </a:r>
                <a14:m>
                  <m:oMath xmlns:m="http://schemas.openxmlformats.org/officeDocument/2006/math">
                    <m:r>
                      <a:rPr lang="en-US" sz="2000" i="1">
                        <a:latin typeface="Cambria Math" panose="02040503050406030204" pitchFamily="18" charset="0"/>
                        <a:ea typeface="Cambria Math" panose="02040503050406030204" pitchFamily="18" charset="0"/>
                      </a:rPr>
                      <m:t>𝑠</m:t>
                    </m:r>
                  </m:oMath>
                </a14:m>
                <a:r>
                  <a:rPr lang="en-US" sz="2000" dirty="0" smtClean="0"/>
                  <a:t>:</a:t>
                </a:r>
              </a:p>
              <a:p>
                <a:pPr marL="0" indent="0">
                  <a:buNone/>
                </a:pPr>
                <a:endParaRPr lang="en-US" sz="1050" dirty="0" smtClean="0"/>
              </a:p>
              <a:p>
                <a:pPr marL="0" indent="0" algn="ctr">
                  <a:buNone/>
                </a:pP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𝑚</m:t>
                        </m:r>
                      </m:sup>
                    </m:sSup>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smtClean="0"/>
                  <a:t>, where </a:t>
                </a:r>
                <a14:m>
                  <m:oMath xmlns:m="http://schemas.openxmlformats.org/officeDocument/2006/math">
                    <m:r>
                      <a:rPr lang="en-US" sz="2000" i="1">
                        <a:latin typeface="Cambria Math" panose="02040503050406030204" pitchFamily="18" charset="0"/>
                      </a:rPr>
                      <m:t>𝑚</m:t>
                    </m:r>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 </m:t>
                    </m:r>
                  </m:oMath>
                </a14:m>
                <a:r>
                  <a:rPr lang="en-US" sz="2000" dirty="0" smtClean="0"/>
                  <a:t>and </a:t>
                </a:r>
                <a14:m>
                  <m:oMath xmlns:m="http://schemas.openxmlformats.org/officeDocument/2006/math">
                    <m:r>
                      <a:rPr lang="en-US" sz="2000" i="1">
                        <a:latin typeface="Cambria Math" panose="02040503050406030204" pitchFamily="18" charset="0"/>
                      </a:rPr>
                      <m:t>𝑐</m:t>
                    </m:r>
                  </m:oMath>
                </a14:m>
                <a:r>
                  <a:rPr lang="en-US" sz="2000" dirty="0" smtClean="0"/>
                  <a:t> is the smallest integer </a:t>
                </a:r>
                <a:r>
                  <a:rPr lang="en-US" sz="2000" dirty="0" err="1" smtClean="0"/>
                  <a:t>s.t.</a:t>
                </a:r>
                <a:r>
                  <a:rPr lang="en-US" sz="2000" dirty="0" smtClean="0"/>
                  <a:t>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≡3</m:t>
                    </m:r>
                    <m:r>
                      <a:rPr lang="en-US" sz="2000">
                        <a:latin typeface="Cambria Math" panose="02040503050406030204" pitchFamily="18" charset="0"/>
                      </a:rPr>
                      <m:t> </m:t>
                    </m:r>
                    <m:r>
                      <m:rPr>
                        <m:sty m:val="p"/>
                      </m:rPr>
                      <a:rPr lang="en-US" sz="2000">
                        <a:latin typeface="Cambria Math" panose="02040503050406030204" pitchFamily="18" charset="0"/>
                      </a:rPr>
                      <m:t>mod</m:t>
                    </m:r>
                    <m:r>
                      <a:rPr lang="en-US" sz="2000">
                        <a:latin typeface="Cambria Math" panose="02040503050406030204" pitchFamily="18" charset="0"/>
                      </a:rPr>
                      <m:t> </m:t>
                    </m:r>
                    <m:r>
                      <a:rPr lang="en-US" sz="2000" i="1">
                        <a:latin typeface="Cambria Math" panose="02040503050406030204" pitchFamily="18" charset="0"/>
                      </a:rPr>
                      <m:t>4</m:t>
                    </m:r>
                  </m:oMath>
                </a14:m>
                <a:endParaRPr lang="en-US" sz="2000" dirty="0" smtClean="0"/>
              </a:p>
              <a:p>
                <a:pPr marL="0" indent="0">
                  <a:buNone/>
                </a:pPr>
                <a:endParaRPr lang="en-US" sz="1200" dirty="0"/>
              </a:p>
              <a:p>
                <a:r>
                  <a:rPr lang="en-US" sz="2000" dirty="0" smtClean="0"/>
                  <a:t>Support maximal bit-security possible</a:t>
                </a:r>
              </a:p>
              <a:p>
                <a:r>
                  <a:rPr lang="en-US" sz="2000" dirty="0" smtClean="0"/>
                  <a:t>Achieve good performance and support arguably simpler field implementations</a:t>
                </a:r>
              </a:p>
              <a:p>
                <a:r>
                  <a:rPr lang="en-US" sz="2000" dirty="0" smtClean="0"/>
                  <a:t>Reduced room for manipulation (e.g., </a:t>
                </a:r>
                <a:r>
                  <a:rPr lang="en-US" sz="2000" dirty="0"/>
                  <a:t>value </a:t>
                </a:r>
                <a14:m>
                  <m:oMath xmlns:m="http://schemas.openxmlformats.org/officeDocument/2006/math">
                    <m:r>
                      <a:rPr lang="en-US" sz="2000" i="1">
                        <a:latin typeface="Cambria Math" panose="02040503050406030204" pitchFamily="18" charset="0"/>
                      </a:rPr>
                      <m:t>𝑚</m:t>
                    </m:r>
                  </m:oMath>
                </a14:m>
                <a:r>
                  <a:rPr lang="en-US" sz="2000" dirty="0"/>
                  <a:t> simply </a:t>
                </a:r>
                <a:r>
                  <a:rPr lang="en-US" sz="2000" dirty="0" smtClean="0"/>
                  <a:t>matches </a:t>
                </a:r>
                <a:r>
                  <a:rPr lang="en-US" sz="2000" dirty="0"/>
                  <a:t>the ECDLP security requirement</a:t>
                </a:r>
                <a:r>
                  <a:rPr lang="en-US" sz="2000" dirty="0" smtClean="0"/>
                  <a:t>).</a:t>
                </a:r>
              </a:p>
              <a:p>
                <a:endParaRPr lang="en-US" sz="2000" dirty="0"/>
              </a:p>
              <a:p>
                <a:pPr marL="0" indent="0">
                  <a:buNone/>
                </a:pP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ea typeface="Cambria Math" panose="02040503050406030204" pitchFamily="18" charset="0"/>
                      </a:rPr>
                      <m:t>≡3</m:t>
                    </m:r>
                    <m:r>
                      <a:rPr lang="en-US" sz="2000">
                        <a:latin typeface="Cambria Math" panose="02040503050406030204" pitchFamily="18" charset="0"/>
                      </a:rPr>
                      <m:t> </m:t>
                    </m:r>
                    <m:r>
                      <m:rPr>
                        <m:sty m:val="p"/>
                      </m:rPr>
                      <a:rPr lang="en-US" sz="2000">
                        <a:latin typeface="Cambria Math" panose="02040503050406030204" pitchFamily="18" charset="0"/>
                      </a:rPr>
                      <m:t>mod</m:t>
                    </m:r>
                    <m:r>
                      <a:rPr lang="en-US" sz="2000">
                        <a:latin typeface="Cambria Math" panose="02040503050406030204" pitchFamily="18" charset="0"/>
                      </a:rPr>
                      <m:t> </m:t>
                    </m:r>
                    <m:r>
                      <a:rPr lang="en-US" sz="2000" i="1">
                        <a:latin typeface="Cambria Math" panose="02040503050406030204" pitchFamily="18" charset="0"/>
                      </a:rPr>
                      <m:t>4</m:t>
                    </m:r>
                  </m:oMath>
                </a14:m>
                <a:r>
                  <a:rPr lang="en-US" sz="2000" dirty="0" smtClean="0"/>
                  <a:t> (open to discussion) was chosen because of wide knowledge of the efficiency benefits of these primes (e.g. in the computation of square roots). </a:t>
                </a:r>
              </a:p>
              <a:p>
                <a:pPr marL="0" indent="0">
                  <a:buNone/>
                </a:pPr>
                <a:endParaRPr lang="en-US" sz="2000" dirty="0" smtClean="0"/>
              </a:p>
              <a:p>
                <a:pPr marL="0" indent="0">
                  <a:spcBef>
                    <a:spcPts val="600"/>
                  </a:spcBef>
                  <a:buNone/>
                </a:pPr>
                <a:r>
                  <a:rPr lang="en-US" sz="2000" dirty="0" smtClean="0"/>
                  <a:t>Curves corresponding to these primes are:  </a:t>
                </a:r>
                <a:r>
                  <a:rPr lang="en-US" sz="2000" dirty="0" smtClean="0">
                    <a:solidFill>
                      <a:schemeClr val="accent1">
                        <a:lumMod val="75000"/>
                      </a:schemeClr>
                    </a:solidFill>
                  </a:rPr>
                  <a:t>w-256-mers, w-384-mers, w-512-mers</a:t>
                </a:r>
                <a:endParaRPr lang="en-US" sz="2000" dirty="0">
                  <a:solidFill>
                    <a:schemeClr val="accent1">
                      <a:lumMod val="75000"/>
                    </a:schemeClr>
                  </a:solidFill>
                </a:endParaRPr>
              </a:p>
              <a:p>
                <a:pPr marL="0" indent="0">
                  <a:spcBef>
                    <a:spcPts val="600"/>
                  </a:spcBef>
                  <a:buNone/>
                </a:pPr>
                <a:r>
                  <a:rPr lang="en-US" sz="2000" dirty="0"/>
                  <a:t>                                                                            </a:t>
                </a:r>
                <a:r>
                  <a:rPr lang="en-US" sz="2000" dirty="0" smtClean="0"/>
                  <a:t>   </a:t>
                </a:r>
                <a:r>
                  <a:rPr lang="en-US" sz="2000" dirty="0" smtClean="0">
                    <a:solidFill>
                      <a:schemeClr val="accent1">
                        <a:lumMod val="75000"/>
                      </a:schemeClr>
                    </a:solidFill>
                  </a:rPr>
                  <a:t>te-256-mers</a:t>
                </a:r>
                <a:r>
                  <a:rPr lang="en-US" sz="2000" dirty="0">
                    <a:solidFill>
                      <a:schemeClr val="accent1">
                        <a:lumMod val="75000"/>
                      </a:schemeClr>
                    </a:solidFill>
                  </a:rPr>
                  <a:t>, </a:t>
                </a:r>
                <a:r>
                  <a:rPr lang="en-US" sz="2000" dirty="0" smtClean="0">
                    <a:solidFill>
                      <a:schemeClr val="accent1">
                        <a:lumMod val="75000"/>
                      </a:schemeClr>
                    </a:solidFill>
                  </a:rPr>
                  <a:t>te-384-mers</a:t>
                </a:r>
                <a:r>
                  <a:rPr lang="en-US" sz="2000" dirty="0">
                    <a:solidFill>
                      <a:schemeClr val="accent1">
                        <a:lumMod val="75000"/>
                      </a:schemeClr>
                    </a:solidFill>
                  </a:rPr>
                  <a:t>, </a:t>
                </a:r>
                <a:r>
                  <a:rPr lang="en-US" sz="2000" dirty="0" smtClean="0">
                    <a:solidFill>
                      <a:schemeClr val="accent1">
                        <a:lumMod val="75000"/>
                      </a:schemeClr>
                    </a:solidFill>
                  </a:rPr>
                  <a:t>te-512-mers</a:t>
                </a:r>
                <a:endParaRPr lang="en-US" sz="2000" dirty="0">
                  <a:solidFill>
                    <a:schemeClr val="accent1">
                      <a:lumMod val="75000"/>
                    </a:schemeClr>
                  </a:solidFill>
                </a:endParaRPr>
              </a:p>
              <a:p>
                <a:pPr marL="0" indent="0">
                  <a:buNone/>
                </a:pPr>
                <a:endParaRPr lang="en-US" sz="2400" dirty="0" smtClean="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812" y="1440612"/>
                <a:ext cx="10829677" cy="5270290"/>
              </a:xfrm>
              <a:blipFill rotWithShape="0">
                <a:blip r:embed="rId2"/>
                <a:stretch>
                  <a:fillRect l="-563" t="-1156" r="-56"/>
                </a:stretch>
              </a:blipFill>
            </p:spPr>
            <p:txBody>
              <a:bodyPr/>
              <a:lstStyle/>
              <a:p>
                <a:r>
                  <a:rPr lang="en-US">
                    <a:noFill/>
                  </a:rPr>
                  <a:t> </a:t>
                </a:r>
              </a:p>
            </p:txBody>
          </p:sp>
        </mc:Fallback>
      </mc:AlternateContent>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27</a:t>
            </a:r>
            <a:endParaRPr lang="en-US" dirty="0"/>
          </a:p>
        </p:txBody>
      </p:sp>
    </p:spTree>
    <p:extLst>
      <p:ext uri="{BB962C8B-B14F-4D97-AF65-F5344CB8AC3E}">
        <p14:creationId xmlns:p14="http://schemas.microsoft.com/office/powerpoint/2010/main" val="2559623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4"/>
            <a:ext cx="10515600" cy="1325563"/>
          </a:xfrm>
        </p:spPr>
        <p:txBody>
          <a:bodyPr>
            <a:normAutofit/>
          </a:bodyPr>
          <a:lstStyle/>
          <a:p>
            <a:r>
              <a:rPr lang="en-US" sz="3600" dirty="0" smtClean="0"/>
              <a:t>Proposed Publicly Verifiable Generation - </a:t>
            </a:r>
            <a:r>
              <a:rPr lang="en-US" sz="3600" dirty="0" err="1" smtClean="0"/>
              <a:t>Weierstrass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812" y="1690688"/>
                <a:ext cx="10746188" cy="5020213"/>
              </a:xfrm>
            </p:spPr>
            <p:txBody>
              <a:bodyPr>
                <a:normAutofit/>
              </a:bodyPr>
              <a:lstStyle/>
              <a:p>
                <a:r>
                  <a:rPr lang="en-US" sz="2000" b="0" dirty="0" smtClean="0"/>
                  <a:t>Define the </a:t>
                </a:r>
                <a:r>
                  <a:rPr lang="en-US" sz="2000" b="0" i="1" dirty="0" smtClean="0"/>
                  <a:t>short </a:t>
                </a:r>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=−3</m:t>
                    </m:r>
                  </m:oMath>
                </a14:m>
                <a:r>
                  <a:rPr lang="en-US" sz="2000" b="0" i="1" dirty="0" smtClean="0"/>
                  <a:t> Weierstrass curve </a:t>
                </a:r>
                <a:r>
                  <a:rPr lang="en-US" sz="2000" b="0" dirty="0" smtClean="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𝑏</m:t>
                        </m:r>
                      </m:sub>
                    </m:sSub>
                    <m:r>
                      <a:rPr lang="en-US" sz="2000" b="0" i="1" smtClean="0">
                        <a:latin typeface="Cambria Math" panose="02040503050406030204" pitchFamily="18" charset="0"/>
                      </a:rPr>
                      <m:t>: </m:t>
                    </m:r>
                    <m:sSup>
                      <m:sSupPr>
                        <m:ctrlPr>
                          <a:rPr lang="en-US" sz="2000" i="1" smtClean="0">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3</m:t>
                        </m:r>
                      </m:sup>
                    </m:sSup>
                    <m:r>
                      <a:rPr lang="en-US" sz="2000" b="0" i="1" smtClean="0">
                        <a:latin typeface="Cambria Math" panose="02040503050406030204" pitchFamily="18" charset="0"/>
                      </a:rPr>
                      <m:t>−3</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𝑏</m:t>
                    </m:r>
                  </m:oMath>
                </a14:m>
                <a:r>
                  <a:rPr lang="en-US" sz="2000" dirty="0"/>
                  <a:t> with quadratic twist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r>
                          <a:rPr lang="en-US" sz="2000" i="1">
                            <a:latin typeface="Cambria Math" panose="02040503050406030204" pitchFamily="18" charset="0"/>
                          </a:rPr>
                          <m:t>′</m:t>
                        </m:r>
                      </m:e>
                      <m:sub>
                        <m:r>
                          <a:rPr lang="en-US" sz="2000" i="1">
                            <a:latin typeface="Cambria Math" panose="02040503050406030204" pitchFamily="18" charset="0"/>
                          </a:rPr>
                          <m:t>𝑏</m:t>
                        </m:r>
                      </m:sub>
                    </m:sSub>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3</m:t>
                        </m:r>
                      </m:sup>
                    </m:sSup>
                    <m:r>
                      <a:rPr lang="en-US" sz="2000" i="1">
                        <a:latin typeface="Cambria Math" panose="02040503050406030204" pitchFamily="18" charset="0"/>
                      </a:rPr>
                      <m:t>−3</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𝑏</m:t>
                    </m:r>
                  </m:oMath>
                </a14:m>
                <a:r>
                  <a:rPr lang="en-US" sz="2000" dirty="0" smtClean="0"/>
                  <a:t>.</a:t>
                </a:r>
                <a:r>
                  <a:rPr lang="en-US" sz="2000" dirty="0"/>
                  <a:t> </a:t>
                </a:r>
              </a:p>
              <a:p>
                <a:r>
                  <a:rPr lang="en-US" sz="2000" dirty="0" smtClean="0"/>
                  <a:t>Pick a bit-security </a:t>
                </a:r>
                <a14:m>
                  <m:oMath xmlns:m="http://schemas.openxmlformats.org/officeDocument/2006/math">
                    <m:r>
                      <a:rPr lang="en-US" sz="2000" b="0" i="1" smtClean="0">
                        <a:latin typeface="Cambria Math" panose="02040503050406030204" pitchFamily="18" charset="0"/>
                      </a:rPr>
                      <m:t>𝑠</m:t>
                    </m:r>
                  </m:oMath>
                </a14:m>
                <a:r>
                  <a:rPr lang="en-US" sz="2000" dirty="0" smtClean="0"/>
                  <a:t> from the standard set {128, 192, 256}.</a:t>
                </a:r>
              </a:p>
              <a:p>
                <a:r>
                  <a:rPr lang="en-US" sz="2000" dirty="0" smtClean="0"/>
                  <a:t>Fix </a:t>
                </a: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2</m:t>
                        </m:r>
                        <m:r>
                          <a:rPr lang="en-US" sz="2000" b="0" i="1" smtClean="0">
                            <a:latin typeface="Cambria Math" panose="02040503050406030204" pitchFamily="18" charset="0"/>
                          </a:rPr>
                          <m:t>𝑠</m:t>
                        </m:r>
                      </m:sup>
                    </m:sSup>
                    <m:r>
                      <a:rPr lang="en-US" sz="2000" i="1">
                        <a:latin typeface="Cambria Math" panose="02040503050406030204" pitchFamily="18" charset="0"/>
                      </a:rPr>
                      <m:t>−</m:t>
                    </m:r>
                    <m:r>
                      <a:rPr lang="en-US" sz="2000" i="1">
                        <a:latin typeface="Cambria Math" panose="02040503050406030204" pitchFamily="18" charset="0"/>
                      </a:rPr>
                      <m:t>𝑐</m:t>
                    </m:r>
                  </m:oMath>
                </a14:m>
                <a:r>
                  <a:rPr lang="en-US" sz="2000" dirty="0" smtClean="0"/>
                  <a:t>, where </a:t>
                </a:r>
                <a14:m>
                  <m:oMath xmlns:m="http://schemas.openxmlformats.org/officeDocument/2006/math">
                    <m:r>
                      <a:rPr lang="en-US" sz="2000" i="1">
                        <a:latin typeface="Cambria Math" panose="02040503050406030204" pitchFamily="18" charset="0"/>
                      </a:rPr>
                      <m:t>𝑐</m:t>
                    </m:r>
                  </m:oMath>
                </a14:m>
                <a:r>
                  <a:rPr lang="en-US" sz="2000" dirty="0" smtClean="0"/>
                  <a:t> is the smallest integer such that </a:t>
                </a: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ea typeface="Cambria Math" panose="02040503050406030204" pitchFamily="18" charset="0"/>
                      </a:rPr>
                      <m:t>≡3</m:t>
                    </m:r>
                    <m:r>
                      <a:rPr lang="en-US" sz="2000">
                        <a:latin typeface="Cambria Math" panose="02040503050406030204" pitchFamily="18" charset="0"/>
                      </a:rPr>
                      <m:t> </m:t>
                    </m:r>
                    <m:r>
                      <m:rPr>
                        <m:sty m:val="p"/>
                      </m:rPr>
                      <a:rPr lang="en-US" sz="2000">
                        <a:latin typeface="Cambria Math" panose="02040503050406030204" pitchFamily="18" charset="0"/>
                      </a:rPr>
                      <m:t>mod</m:t>
                    </m:r>
                    <m:r>
                      <a:rPr lang="en-US" sz="2000">
                        <a:latin typeface="Cambria Math" panose="02040503050406030204" pitchFamily="18" charset="0"/>
                      </a:rPr>
                      <m:t> </m:t>
                    </m:r>
                    <m:r>
                      <a:rPr lang="en-US" sz="2000" i="1">
                        <a:latin typeface="Cambria Math" panose="02040503050406030204" pitchFamily="18" charset="0"/>
                      </a:rPr>
                      <m:t>4</m:t>
                    </m:r>
                  </m:oMath>
                </a14:m>
                <a:r>
                  <a:rPr lang="en-US" sz="2000" dirty="0" smtClean="0"/>
                  <a:t>.</a:t>
                </a:r>
                <a:endParaRPr lang="en-US" sz="2000" dirty="0"/>
              </a:p>
              <a:p>
                <a:pPr lvl="0"/>
                <a:r>
                  <a:rPr lang="en-US" sz="2000" dirty="0" smtClean="0"/>
                  <a:t>Then compute: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812" y="1690688"/>
                <a:ext cx="10746188" cy="5020213"/>
              </a:xfrm>
              <a:blipFill rotWithShape="0">
                <a:blip r:embed="rId2"/>
                <a:stretch>
                  <a:fillRect l="-510" t="-12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p:cNvSpPr/>
              <p:nvPr/>
            </p:nvSpPr>
            <p:spPr>
              <a:xfrm>
                <a:off x="3453150" y="3927643"/>
                <a:ext cx="4585619" cy="14394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smtClean="0">
                    <a:solidFill>
                      <a:schemeClr val="tx1"/>
                    </a:solidFill>
                    <a:ea typeface="Cambria Math" panose="02040503050406030204" pitchFamily="18" charset="0"/>
                  </a:rPr>
                  <a: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𝑏</m:t>
                    </m:r>
                    <m:r>
                      <a:rPr lang="en-US" b="0" i="0" smtClean="0">
                        <a:solidFill>
                          <a:schemeClr val="tx1"/>
                        </a:solidFill>
                        <a:latin typeface="Cambria Math" panose="02040503050406030204" pitchFamily="18" charset="0"/>
                        <a:ea typeface="Cambria Math" panose="02040503050406030204" pitchFamily="18" charset="0"/>
                      </a:rPr>
                      <m:t>=1</m:t>
                    </m:r>
                  </m:oMath>
                </a14:m>
                <a:endParaRPr lang="en-US" dirty="0" smtClean="0">
                  <a:solidFill>
                    <a:schemeClr val="tx1"/>
                  </a:solidFill>
                </a:endParaRPr>
              </a:p>
              <a:p>
                <a:pPr marL="342900" indent="-342900">
                  <a:buFont typeface="+mj-lt"/>
                  <a:buAutoNum type="arabicPeriod"/>
                </a:pPr>
                <a:r>
                  <a:rPr lang="en-US" dirty="0" smtClean="0">
                    <a:solidFill>
                      <a:schemeClr val="tx1"/>
                    </a:solidFill>
                  </a:rPr>
                  <a:t> While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sub>
                        <m:r>
                          <a:rPr lang="en-US" b="0" i="1" smtClean="0">
                            <a:solidFill>
                              <a:schemeClr val="tx1"/>
                            </a:solidFill>
                            <a:latin typeface="Cambria Math" panose="02040503050406030204" pitchFamily="18" charset="0"/>
                          </a:rPr>
                          <m:t>𝑏</m:t>
                        </m:r>
                      </m:sub>
                    </m:sSub>
                  </m:oMath>
                </a14:m>
                <a:r>
                  <a:rPr lang="en-US" dirty="0" smtClean="0">
                    <a:solidFill>
                      <a:schemeClr val="tx1"/>
                    </a:solidFill>
                  </a:rPr>
                  <a:t> 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𝑏</m:t>
                        </m:r>
                      </m:sub>
                    </m:sSub>
                  </m:oMath>
                </a14:m>
                <a:r>
                  <a:rPr lang="en-US" dirty="0" smtClean="0">
                    <a:solidFill>
                      <a:schemeClr val="tx1"/>
                    </a:solidFill>
                  </a:rPr>
                  <a:t> not prime do</a:t>
                </a:r>
              </a:p>
              <a:p>
                <a:pPr marL="342900" indent="-342900">
                  <a:buFont typeface="+mj-lt"/>
                  <a:buAutoNum type="arabicPeriod"/>
                </a:pPr>
                <a:r>
                  <a:rPr lang="en-US" dirty="0" smtClean="0">
                    <a:solidFill>
                      <a:schemeClr val="tx1"/>
                    </a:solidFill>
                  </a:rPr>
                  <a:t>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𝑏</m:t>
                    </m:r>
                    <m:r>
                      <a:rPr lang="en-US">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𝑏</m:t>
                    </m:r>
                    <m:r>
                      <a:rPr lang="en-US" b="0" i="0" smtClean="0">
                        <a:solidFill>
                          <a:schemeClr val="tx1"/>
                        </a:solidFill>
                        <a:latin typeface="Cambria Math" panose="02040503050406030204" pitchFamily="18" charset="0"/>
                        <a:ea typeface="Cambria Math" panose="02040503050406030204" pitchFamily="18" charset="0"/>
                      </a:rPr>
                      <m:t>+</m:t>
                    </m:r>
                    <m:r>
                      <a:rPr lang="en-US">
                        <a:solidFill>
                          <a:schemeClr val="tx1"/>
                        </a:solidFill>
                        <a:latin typeface="Cambria Math" panose="02040503050406030204" pitchFamily="18" charset="0"/>
                        <a:ea typeface="Cambria Math" panose="02040503050406030204" pitchFamily="18" charset="0"/>
                      </a:rPr>
                      <m:t>1</m:t>
                    </m:r>
                  </m:oMath>
                </a14:m>
                <a:endParaRPr lang="en-US" dirty="0" smtClean="0">
                  <a:solidFill>
                    <a:schemeClr val="tx1"/>
                  </a:solidFill>
                </a:endParaRPr>
              </a:p>
              <a:p>
                <a:pPr marL="342900" indent="-342900">
                  <a:buFont typeface="+mj-lt"/>
                  <a:buAutoNum type="arabicPeriod"/>
                </a:pPr>
                <a:r>
                  <a:rPr lang="en-US" dirty="0" smtClean="0">
                    <a:solidFill>
                      <a:schemeClr val="tx1"/>
                    </a:solidFill>
                  </a:rPr>
                  <a:t> End while</a:t>
                </a:r>
              </a:p>
              <a:p>
                <a:pPr marL="342900" indent="-342900">
                  <a:buFont typeface="+mj-lt"/>
                  <a:buAutoNum type="arabicPeriod"/>
                </a:pPr>
                <a:r>
                  <a:rPr lang="en-US" dirty="0" smtClean="0">
                    <a:solidFill>
                      <a:schemeClr val="tx1"/>
                    </a:solidFill>
                  </a:rPr>
                  <a:t> Return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𝑏</m:t>
                    </m:r>
                  </m:oMath>
                </a14:m>
                <a:endParaRPr lang="en-US" i="1" dirty="0"/>
              </a:p>
            </p:txBody>
          </p:sp>
        </mc:Choice>
        <mc:Fallback xmlns="">
          <p:sp>
            <p:nvSpPr>
              <p:cNvPr id="4" name="Rounded Rectangle 3"/>
              <p:cNvSpPr>
                <a:spLocks noRot="1" noChangeAspect="1" noMove="1" noResize="1" noEditPoints="1" noAdjustHandles="1" noChangeArrowheads="1" noChangeShapeType="1" noTextEdit="1"/>
              </p:cNvSpPr>
              <p:nvPr/>
            </p:nvSpPr>
            <p:spPr>
              <a:xfrm>
                <a:off x="3453150" y="3927643"/>
                <a:ext cx="4585619" cy="1439483"/>
              </a:xfrm>
              <a:prstGeom prst="roundRect">
                <a:avLst/>
              </a:prstGeom>
              <a:blipFill rotWithShape="0">
                <a:blip r:embed="rId3"/>
                <a:stretch>
                  <a:fillRect t="-2966" b="-7627"/>
                </a:stretch>
              </a:blipFill>
              <a:ln>
                <a:noFill/>
              </a:ln>
            </p:spPr>
            <p:txBody>
              <a:bodyPr/>
              <a:lstStyle/>
              <a:p>
                <a:r>
                  <a:rPr lang="en-US">
                    <a:noFill/>
                  </a:rPr>
                  <a:t> </a:t>
                </a:r>
              </a:p>
            </p:txBody>
          </p:sp>
        </mc:Fallback>
      </mc:AlternateContent>
      <p:sp>
        <p:nvSpPr>
          <p:cNvPr id="6" name="TextBox 5"/>
          <p:cNvSpPr txBox="1"/>
          <p:nvPr/>
        </p:nvSpPr>
        <p:spPr>
          <a:xfrm>
            <a:off x="11774079" y="6495072"/>
            <a:ext cx="417922" cy="369332"/>
          </a:xfrm>
          <a:prstGeom prst="rect">
            <a:avLst/>
          </a:prstGeom>
          <a:noFill/>
        </p:spPr>
        <p:txBody>
          <a:bodyPr wrap="square" rtlCol="0">
            <a:spAutoFit/>
          </a:bodyPr>
          <a:lstStyle/>
          <a:p>
            <a:r>
              <a:rPr lang="en-US" dirty="0" smtClean="0"/>
              <a:t>28</a:t>
            </a:r>
            <a:endParaRPr lang="en-US" dirty="0"/>
          </a:p>
        </p:txBody>
      </p:sp>
    </p:spTree>
    <p:extLst>
      <p:ext uri="{BB962C8B-B14F-4D97-AF65-F5344CB8AC3E}">
        <p14:creationId xmlns:p14="http://schemas.microsoft.com/office/powerpoint/2010/main" val="2075126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1"/>
            <a:ext cx="10515600" cy="1325563"/>
          </a:xfrm>
        </p:spPr>
        <p:txBody>
          <a:bodyPr>
            <a:normAutofit/>
          </a:bodyPr>
          <a:lstStyle/>
          <a:p>
            <a:r>
              <a:rPr lang="en-US" sz="3600" dirty="0" smtClean="0"/>
              <a:t>Proposed Publicly Verifiable Generation - Edwards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8740" y="1690688"/>
                <a:ext cx="10774392" cy="5020213"/>
              </a:xfrm>
            </p:spPr>
            <p:txBody>
              <a:bodyPr>
                <a:normAutofit/>
              </a:bodyPr>
              <a:lstStyle/>
              <a:p>
                <a:r>
                  <a:rPr lang="en-US" sz="2000" b="0" dirty="0" smtClean="0"/>
                  <a:t>Define the </a:t>
                </a:r>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=−1</m:t>
                    </m:r>
                  </m:oMath>
                </a14:m>
                <a:r>
                  <a:rPr lang="en-US" sz="2000" b="0" i="1" dirty="0" smtClean="0"/>
                  <a:t> twisted Edwards curve </a:t>
                </a:r>
                <a:r>
                  <a:rPr lang="en-US" sz="2000" b="0" dirty="0" smtClean="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𝑑</m:t>
                        </m:r>
                      </m:sub>
                    </m:sSub>
                    <m:r>
                      <a:rPr lang="en-US" sz="2000" b="0" i="1" smtClean="0">
                        <a:latin typeface="Cambria Math" panose="02040503050406030204" pitchFamily="18" charset="0"/>
                      </a:rPr>
                      <m:t>:</m:t>
                    </m:r>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𝑦</m:t>
                        </m:r>
                      </m:e>
                      <m:sup>
                        <m:r>
                          <a:rPr lang="en-US" sz="2000" i="1">
                            <a:solidFill>
                              <a:schemeClr val="tx1"/>
                            </a:solidFill>
                            <a:latin typeface="Cambria Math" panose="02040503050406030204" pitchFamily="18" charset="0"/>
                          </a:rPr>
                          <m:t>2</m:t>
                        </m:r>
                      </m:sup>
                    </m:sSup>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𝑑</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𝑦</m:t>
                        </m:r>
                      </m:e>
                      <m:sup>
                        <m:r>
                          <a:rPr lang="en-US" sz="2000" b="0" i="1" smtClean="0">
                            <a:solidFill>
                              <a:schemeClr val="tx1"/>
                            </a:solidFill>
                            <a:latin typeface="Cambria Math" panose="02040503050406030204" pitchFamily="18" charset="0"/>
                          </a:rPr>
                          <m:t>2</m:t>
                        </m:r>
                      </m:sup>
                    </m:sSup>
                  </m:oMath>
                </a14:m>
                <a:r>
                  <a:rPr lang="en-US" sz="2000" dirty="0"/>
                  <a:t> with quadratic twist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r>
                          <a:rPr lang="en-US" sz="2000" i="1">
                            <a:latin typeface="Cambria Math" panose="02040503050406030204" pitchFamily="18" charset="0"/>
                          </a:rPr>
                          <m:t>′</m:t>
                        </m:r>
                      </m:e>
                      <m:sub>
                        <m:r>
                          <a:rPr lang="en-US" sz="2000" i="1">
                            <a:latin typeface="Cambria Math" panose="02040503050406030204" pitchFamily="18" charset="0"/>
                          </a:rPr>
                          <m:t>𝐴</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3</m:t>
                        </m:r>
                      </m:sup>
                    </m:sSup>
                    <m:r>
                      <a:rPr lang="en-US" sz="2000" i="1">
                        <a:latin typeface="Cambria Math" panose="02040503050406030204" pitchFamily="18" charset="0"/>
                      </a:rPr>
                      <m:t>−</m:t>
                    </m:r>
                    <m:r>
                      <a:rPr lang="en-US" sz="2000" i="1">
                        <a:latin typeface="Cambria Math" panose="02040503050406030204" pitchFamily="18" charset="0"/>
                      </a:rPr>
                      <m:t>𝐴</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𝑥</m:t>
                    </m:r>
                  </m:oMath>
                </a14:m>
                <a:r>
                  <a:rPr lang="en-US" sz="2000" dirty="0" smtClean="0"/>
                  <a:t>, and </a:t>
                </a:r>
                <a:r>
                  <a:rPr lang="en-US" sz="2000" dirty="0" err="1" smtClean="0"/>
                  <a:t>birationally</a:t>
                </a:r>
                <a:r>
                  <a:rPr lang="en-US" sz="2000" dirty="0" smtClean="0"/>
                  <a:t> equivalent to the Montgomery curve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𝑦</m:t>
                        </m:r>
                      </m:e>
                      <m:sup>
                        <m:r>
                          <a:rPr lang="en-US" sz="2000" i="1">
                            <a:solidFill>
                              <a:schemeClr val="tx1"/>
                            </a:solidFill>
                            <a:latin typeface="Cambria Math" panose="02040503050406030204" pitchFamily="18" charset="0"/>
                          </a:rPr>
                          <m:t>2</m:t>
                        </m:r>
                      </m:sup>
                    </m:sSup>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𝑥</m:t>
                        </m:r>
                      </m:e>
                      <m:sup>
                        <m:r>
                          <a:rPr lang="en-US" sz="2000" i="1">
                            <a:solidFill>
                              <a:schemeClr val="tx1"/>
                            </a:solidFill>
                            <a:latin typeface="Cambria Math" panose="02040503050406030204" pitchFamily="18" charset="0"/>
                          </a:rPr>
                          <m:t>3</m:t>
                        </m:r>
                      </m:sup>
                    </m:sSup>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m:t>
                    </m:r>
                    <m:sSup>
                      <m:sSupPr>
                        <m:ctrlPr>
                          <a:rPr lang="en-US" sz="2000" b="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r>
                  <a:rPr lang="en-US" sz="2000" dirty="0" smtClean="0"/>
                  <a:t>.</a:t>
                </a:r>
              </a:p>
              <a:p>
                <a:r>
                  <a:rPr lang="en-US" sz="2000" dirty="0"/>
                  <a:t>P</a:t>
                </a:r>
                <a:r>
                  <a:rPr lang="en-US" sz="2000" dirty="0" smtClean="0"/>
                  <a:t>ick a bit-security </a:t>
                </a:r>
                <a14:m>
                  <m:oMath xmlns:m="http://schemas.openxmlformats.org/officeDocument/2006/math">
                    <m:r>
                      <a:rPr lang="en-US" sz="2000" i="1">
                        <a:latin typeface="Cambria Math" panose="02040503050406030204" pitchFamily="18" charset="0"/>
                      </a:rPr>
                      <m:t>𝑠</m:t>
                    </m:r>
                  </m:oMath>
                </a14:m>
                <a:r>
                  <a:rPr lang="en-US" sz="2000" dirty="0" smtClean="0"/>
                  <a:t> from the standard set {128, 192, 256}.</a:t>
                </a:r>
              </a:p>
              <a:p>
                <a:r>
                  <a:rPr lang="en-US" sz="2000" dirty="0"/>
                  <a:t>Fix </a:t>
                </a: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2</m:t>
                        </m:r>
                        <m:r>
                          <a:rPr lang="en-US" sz="2000" i="1">
                            <a:latin typeface="Cambria Math" panose="02040503050406030204" pitchFamily="18" charset="0"/>
                          </a:rPr>
                          <m:t>𝑠</m:t>
                        </m:r>
                      </m:sup>
                    </m:sSup>
                    <m:r>
                      <a:rPr lang="en-US" sz="2000" i="1">
                        <a:latin typeface="Cambria Math" panose="02040503050406030204" pitchFamily="18" charset="0"/>
                      </a:rPr>
                      <m:t>−</m:t>
                    </m:r>
                    <m:r>
                      <a:rPr lang="en-US" sz="2000" i="1">
                        <a:latin typeface="Cambria Math" panose="02040503050406030204" pitchFamily="18" charset="0"/>
                      </a:rPr>
                      <m:t>𝑐</m:t>
                    </m:r>
                  </m:oMath>
                </a14:m>
                <a:r>
                  <a:rPr lang="en-US" sz="2000" dirty="0"/>
                  <a:t>, where </a:t>
                </a:r>
                <a14:m>
                  <m:oMath xmlns:m="http://schemas.openxmlformats.org/officeDocument/2006/math">
                    <m:r>
                      <a:rPr lang="en-US" sz="2000" i="1">
                        <a:latin typeface="Cambria Math" panose="02040503050406030204" pitchFamily="18" charset="0"/>
                      </a:rPr>
                      <m:t>𝑐</m:t>
                    </m:r>
                  </m:oMath>
                </a14:m>
                <a:r>
                  <a:rPr lang="en-US" sz="2000" dirty="0"/>
                  <a:t> is the smallest integer such that </a:t>
                </a: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ea typeface="Cambria Math" panose="02040503050406030204" pitchFamily="18" charset="0"/>
                      </a:rPr>
                      <m:t>≡3</m:t>
                    </m:r>
                    <m:r>
                      <a:rPr lang="en-US" sz="2000">
                        <a:latin typeface="Cambria Math" panose="02040503050406030204" pitchFamily="18" charset="0"/>
                      </a:rPr>
                      <m:t> </m:t>
                    </m:r>
                    <m:r>
                      <m:rPr>
                        <m:sty m:val="p"/>
                      </m:rPr>
                      <a:rPr lang="en-US" sz="2000">
                        <a:latin typeface="Cambria Math" panose="02040503050406030204" pitchFamily="18" charset="0"/>
                      </a:rPr>
                      <m:t>mod</m:t>
                    </m:r>
                    <m:r>
                      <a:rPr lang="en-US" sz="2000">
                        <a:latin typeface="Cambria Math" panose="02040503050406030204" pitchFamily="18" charset="0"/>
                      </a:rPr>
                      <m:t> </m:t>
                    </m:r>
                    <m:r>
                      <a:rPr lang="en-US" sz="2000" i="1">
                        <a:latin typeface="Cambria Math" panose="02040503050406030204" pitchFamily="18" charset="0"/>
                      </a:rPr>
                      <m:t>4</m:t>
                    </m:r>
                  </m:oMath>
                </a14:m>
                <a:r>
                  <a:rPr lang="en-US" sz="2000" dirty="0"/>
                  <a:t>. </a:t>
                </a:r>
                <a:endParaRPr lang="en-US" sz="2000" dirty="0" smtClean="0"/>
              </a:p>
              <a:p>
                <a:pPr lvl="0"/>
                <a:r>
                  <a:rPr lang="en-US" sz="2000" dirty="0"/>
                  <a:t>Then compute: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8740" y="1690688"/>
                <a:ext cx="10774392" cy="5020213"/>
              </a:xfrm>
              <a:blipFill rotWithShape="0">
                <a:blip r:embed="rId2"/>
                <a:stretch>
                  <a:fillRect l="-509" t="-12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p:cNvSpPr/>
              <p:nvPr/>
            </p:nvSpPr>
            <p:spPr>
              <a:xfrm>
                <a:off x="2936316" y="3986824"/>
                <a:ext cx="5865778" cy="179729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smtClean="0">
                    <a:solidFill>
                      <a:schemeClr val="tx1"/>
                    </a:solidFill>
                  </a:rPr>
                  <a:t> </a:t>
                </a:r>
                <a14:m>
                  <m:oMath xmlns:m="http://schemas.openxmlformats.org/officeDocument/2006/math">
                    <m:r>
                      <a:rPr lang="en-US" i="1">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=6</m:t>
                    </m:r>
                  </m:oMath>
                </a14:m>
                <a:endParaRPr lang="en-US" dirty="0" smtClean="0">
                  <a:solidFill>
                    <a:schemeClr val="tx1"/>
                  </a:solidFill>
                </a:endParaRPr>
              </a:p>
              <a:p>
                <a:pPr marL="342900" indent="-342900">
                  <a:buFont typeface="+mj-lt"/>
                  <a:buAutoNum type="arabicPeriod"/>
                </a:pPr>
                <a:r>
                  <a:rPr lang="en-US" dirty="0" smtClean="0">
                    <a:solidFill>
                      <a:schemeClr val="tx1"/>
                    </a:solidFill>
                  </a:rPr>
                  <a:t>While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sub>
                        <m:r>
                          <a:rPr lang="en-US" b="0" i="1" smtClean="0">
                            <a:solidFill>
                              <a:schemeClr val="tx1"/>
                            </a:solidFill>
                            <a:latin typeface="Cambria Math" panose="02040503050406030204" pitchFamily="18" charset="0"/>
                          </a:rPr>
                          <m:t>𝐴</m:t>
                        </m:r>
                      </m:sub>
                    </m:sSub>
                    <m:r>
                      <a:rPr lang="en-US" b="0" i="1" smtClean="0">
                        <a:solidFill>
                          <a:schemeClr val="tx1"/>
                        </a:solidFill>
                        <a:latin typeface="Cambria Math" panose="02040503050406030204" pitchFamily="18" charset="0"/>
                      </a:rPr>
                      <m:t>/4</m:t>
                    </m:r>
                  </m:oMath>
                </a14:m>
                <a:r>
                  <a:rPr lang="en-US" dirty="0" smtClean="0">
                    <a:solidFill>
                      <a:schemeClr val="tx1"/>
                    </a:solidFill>
                  </a:rPr>
                  <a:t> or </a:t>
                </a:r>
                <a14:m>
                  <m:oMath xmlns:m="http://schemas.openxmlformats.org/officeDocument/2006/math">
                    <m:sSub>
                      <m:sSubPr>
                        <m:ctrlPr>
                          <a:rPr lang="en-US" b="0" i="1" smtClean="0">
                            <a:solidFill>
                              <a:schemeClr val="tx1"/>
                            </a:solidFill>
                            <a:latin typeface="Cambria Math" panose="02040503050406030204" pitchFamily="18" charset="0"/>
                          </a:rPr>
                        </m:ctrlPr>
                      </m:sSub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𝑟</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𝐴</m:t>
                        </m:r>
                      </m:sub>
                    </m:sSub>
                    <m:r>
                      <a:rPr lang="en-US" b="0" i="1" smtClean="0">
                        <a:solidFill>
                          <a:schemeClr val="tx1"/>
                        </a:solidFill>
                        <a:latin typeface="Cambria Math" panose="02040503050406030204" pitchFamily="18" charset="0"/>
                      </a:rPr>
                      <m:t>/4</m:t>
                    </m:r>
                  </m:oMath>
                </a14:m>
                <a:r>
                  <a:rPr lang="en-US" dirty="0" smtClean="0">
                    <a:solidFill>
                      <a:schemeClr val="tx1"/>
                    </a:solidFill>
                  </a:rPr>
                  <a:t> not prime) and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smtClean="0">
                    <a:solidFill>
                      <a:schemeClr val="tx1"/>
                    </a:solidFill>
                  </a:rPr>
                  <a:t> is </a:t>
                </a:r>
                <a:r>
                  <a:rPr lang="en-US" dirty="0" err="1" smtClean="0">
                    <a:solidFill>
                      <a:schemeClr val="tx1"/>
                    </a:solidFill>
                  </a:rPr>
                  <a:t>nonsquare</a:t>
                </a:r>
                <a:r>
                  <a:rPr lang="en-US" dirty="0" smtClean="0">
                    <a:solidFill>
                      <a:schemeClr val="tx1"/>
                    </a:solidFill>
                  </a:rPr>
                  <a:t>) do </a:t>
                </a:r>
              </a:p>
              <a:p>
                <a:pPr marL="342900" indent="-342900">
                  <a:buFont typeface="+mj-lt"/>
                  <a:buAutoNum type="arabicPeriod"/>
                </a:pPr>
                <a:r>
                  <a:rPr lang="en-US" dirty="0" smtClean="0">
                    <a:solidFill>
                      <a:schemeClr val="tx1"/>
                    </a:solidFill>
                  </a:rPr>
                  <a:t>        </a:t>
                </a:r>
                <a14:m>
                  <m:oMath xmlns:m="http://schemas.openxmlformats.org/officeDocument/2006/math">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+4</m:t>
                    </m:r>
                  </m:oMath>
                </a14:m>
                <a:endParaRPr lang="en-US" dirty="0" smtClean="0">
                  <a:solidFill>
                    <a:schemeClr val="tx1"/>
                  </a:solidFill>
                </a:endParaRPr>
              </a:p>
              <a:p>
                <a:pPr marL="342900" indent="-342900">
                  <a:buFont typeface="+mj-lt"/>
                  <a:buAutoNum type="arabicPeriod"/>
                </a:pPr>
                <a:r>
                  <a:rPr lang="en-US" dirty="0" smtClean="0">
                    <a:solidFill>
                      <a:schemeClr val="tx1"/>
                    </a:solidFill>
                  </a:rPr>
                  <a:t>End while</a:t>
                </a:r>
              </a:p>
              <a:p>
                <a:pPr marL="342900" indent="-342900">
                  <a:buAutoNum type="arabicPeriod"/>
                </a:pPr>
                <a:r>
                  <a:rPr lang="en-US" dirty="0" smtClean="0">
                    <a:solidFill>
                      <a:schemeClr val="tx1"/>
                    </a:solidFill>
                  </a:rPr>
                  <a:t>Return </a:t>
                </a:r>
                <a14:m>
                  <m:oMath xmlns:m="http://schemas.openxmlformats.org/officeDocument/2006/math">
                    <m:r>
                      <a:rPr lang="en-US" i="1">
                        <a:solidFill>
                          <a:schemeClr val="tx1"/>
                        </a:solidFill>
                        <a:latin typeface="Cambria Math" panose="02040503050406030204" pitchFamily="18" charset="0"/>
                      </a:rPr>
                      <m:t>𝐴</m:t>
                    </m:r>
                  </m:oMath>
                </a14:m>
                <a:endParaRPr lang="en-US" i="1" dirty="0"/>
              </a:p>
            </p:txBody>
          </p:sp>
        </mc:Choice>
        <mc:Fallback xmlns="">
          <p:sp>
            <p:nvSpPr>
              <p:cNvPr id="4" name="Rounded Rectangle 3"/>
              <p:cNvSpPr>
                <a:spLocks noRot="1" noChangeAspect="1" noMove="1" noResize="1" noEditPoints="1" noAdjustHandles="1" noChangeArrowheads="1" noChangeShapeType="1" noTextEdit="1"/>
              </p:cNvSpPr>
              <p:nvPr/>
            </p:nvSpPr>
            <p:spPr>
              <a:xfrm>
                <a:off x="2936316" y="3986824"/>
                <a:ext cx="5865778" cy="1797296"/>
              </a:xfrm>
              <a:prstGeom prst="roundRect">
                <a:avLst/>
              </a:prstGeom>
              <a:blipFill rotWithShape="0">
                <a:blip r:embed="rId3"/>
                <a:stretch>
                  <a:fillRect t="-339" r="-936" b="-3729"/>
                </a:stretch>
              </a:blipFill>
              <a:ln>
                <a:noFill/>
              </a:ln>
            </p:spPr>
            <p:txBody>
              <a:bodyPr/>
              <a:lstStyle/>
              <a:p>
                <a:r>
                  <a:rPr lang="en-US">
                    <a:noFill/>
                  </a:rPr>
                  <a:t> </a:t>
                </a:r>
              </a:p>
            </p:txBody>
          </p:sp>
        </mc:Fallback>
      </mc:AlternateContent>
      <p:sp>
        <p:nvSpPr>
          <p:cNvPr id="6" name="TextBox 5"/>
          <p:cNvSpPr txBox="1"/>
          <p:nvPr/>
        </p:nvSpPr>
        <p:spPr>
          <a:xfrm>
            <a:off x="11774079" y="6495072"/>
            <a:ext cx="417922" cy="369332"/>
          </a:xfrm>
          <a:prstGeom prst="rect">
            <a:avLst/>
          </a:prstGeom>
          <a:noFill/>
        </p:spPr>
        <p:txBody>
          <a:bodyPr wrap="square" rtlCol="0">
            <a:spAutoFit/>
          </a:bodyPr>
          <a:lstStyle/>
          <a:p>
            <a:r>
              <a:rPr lang="en-US" dirty="0" smtClean="0"/>
              <a:t>29</a:t>
            </a:r>
            <a:endParaRPr lang="en-US" dirty="0"/>
          </a:p>
        </p:txBody>
      </p:sp>
    </p:spTree>
    <p:extLst>
      <p:ext uri="{BB962C8B-B14F-4D97-AF65-F5344CB8AC3E}">
        <p14:creationId xmlns:p14="http://schemas.microsoft.com/office/powerpoint/2010/main" val="23231400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A Summary of the Proposed Curves: </a:t>
            </a:r>
            <a:br>
              <a:rPr lang="en-US" sz="3600" dirty="0" smtClean="0"/>
            </a:br>
            <a:r>
              <a:rPr lang="en-US" sz="3600" dirty="0" err="1" smtClean="0"/>
              <a:t>Weierstrass</a:t>
            </a:r>
            <a:r>
              <a:rPr lang="en-US" sz="3600" dirty="0" smtClean="0"/>
              <a:t> versus Edwards</a:t>
            </a:r>
            <a:endParaRPr lang="en-US" sz="3600" dirty="0"/>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30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82381404"/>
              </p:ext>
            </p:extLst>
          </p:nvPr>
        </p:nvGraphicFramePr>
        <p:xfrm>
          <a:off x="1078302" y="1328386"/>
          <a:ext cx="10023894" cy="5298440"/>
        </p:xfrm>
        <a:graphic>
          <a:graphicData uri="http://schemas.openxmlformats.org/drawingml/2006/table">
            <a:tbl>
              <a:tblPr firstRow="1" bandRow="1">
                <a:tableStyleId>{69012ECD-51FC-41F1-AA8D-1B2483CD663E}</a:tableStyleId>
              </a:tblPr>
              <a:tblGrid>
                <a:gridCol w="5011947"/>
                <a:gridCol w="5011947"/>
              </a:tblGrid>
              <a:tr h="370840">
                <a:tc>
                  <a:txBody>
                    <a:bodyPr/>
                    <a:lstStyle/>
                    <a:p>
                      <a:pPr algn="ctr"/>
                      <a:r>
                        <a:rPr lang="en-US" dirty="0" err="1" smtClean="0"/>
                        <a:t>Weierstrass</a:t>
                      </a:r>
                      <a:r>
                        <a:rPr lang="en-US" dirty="0" smtClean="0"/>
                        <a:t> curves: </a:t>
                      </a:r>
                    </a:p>
                    <a:p>
                      <a:pPr algn="ctr"/>
                      <a:r>
                        <a:rPr lang="en-US" dirty="0" smtClean="0"/>
                        <a:t>w-256-mers, w-384-mers, w-512-mers</a:t>
                      </a:r>
                      <a:endParaRPr lang="en-US" dirty="0"/>
                    </a:p>
                  </a:txBody>
                  <a:tcPr>
                    <a:lnR w="12700" cap="flat" cmpd="sng" algn="ctr">
                      <a:solidFill>
                        <a:schemeClr val="accent1"/>
                      </a:solidFill>
                      <a:prstDash val="solid"/>
                      <a:round/>
                      <a:headEnd type="none" w="med" len="med"/>
                      <a:tailEnd type="none" w="med" len="med"/>
                    </a:lnR>
                  </a:tcPr>
                </a:tc>
                <a:tc>
                  <a:txBody>
                    <a:bodyPr/>
                    <a:lstStyle/>
                    <a:p>
                      <a:pPr algn="ctr"/>
                      <a:r>
                        <a:rPr lang="en-US" dirty="0" smtClean="0"/>
                        <a:t>Twisted Edwards curves:</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ed-256-mers, ed-384-mers, ed-512-mers</a:t>
                      </a:r>
                      <a:endParaRPr lang="en-US" dirty="0"/>
                    </a:p>
                  </a:txBody>
                  <a:tcPr>
                    <a:lnL w="12700" cap="flat" cmpd="sng" algn="ctr">
                      <a:solidFill>
                        <a:schemeClr val="accent1"/>
                      </a:solidFill>
                      <a:prstDash val="solid"/>
                      <a:round/>
                      <a:headEnd type="none" w="med" len="med"/>
                      <a:tailEnd type="none" w="med" len="med"/>
                    </a:lnL>
                  </a:tcPr>
                </a:tc>
              </a:tr>
              <a:tr h="370840">
                <a:tc>
                  <a:txBody>
                    <a:bodyPr/>
                    <a:lstStyle/>
                    <a:p>
                      <a:r>
                        <a:rPr lang="en-US" sz="1600" dirty="0" smtClean="0"/>
                        <a:t>Optimal ECDLP </a:t>
                      </a:r>
                      <a:r>
                        <a:rPr lang="en-US" sz="1600" kern="1200" dirty="0" smtClean="0">
                          <a:solidFill>
                            <a:schemeClr val="tx1"/>
                          </a:solidFill>
                          <a:latin typeface="+mn-lt"/>
                          <a:ea typeface="+mn-ea"/>
                          <a:cs typeface="+mn-cs"/>
                        </a:rPr>
                        <a:t>security: ∼128, 192, 256 bits (respect.)</a:t>
                      </a:r>
                      <a:endParaRPr lang="en-US" sz="1600" kern="1200" dirty="0">
                        <a:solidFill>
                          <a:schemeClr val="tx1"/>
                        </a:solidFill>
                        <a:latin typeface="+mn-lt"/>
                        <a:ea typeface="+mn-ea"/>
                        <a:cs typeface="+mn-cs"/>
                      </a:endParaRPr>
                    </a:p>
                  </a:txBody>
                  <a:tcPr>
                    <a:lnR w="12700" cap="flat" cmpd="sng" algn="ctr">
                      <a:solidFill>
                        <a:schemeClr val="accent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ECDLP security: </a:t>
                      </a:r>
                      <a:r>
                        <a:rPr lang="en-US" sz="1600" kern="1200" dirty="0" smtClean="0">
                          <a:solidFill>
                            <a:schemeClr val="tx1"/>
                          </a:solidFill>
                          <a:latin typeface="+mn-lt"/>
                          <a:ea typeface="+mn-ea"/>
                          <a:cs typeface="+mn-cs"/>
                        </a:rPr>
                        <a:t>∼127, 191, 255 bits (respect.)</a:t>
                      </a:r>
                    </a:p>
                  </a:txBody>
                  <a:tcPr>
                    <a:lnL w="12700" cap="flat" cmpd="sng" algn="ctr">
                      <a:solidFill>
                        <a:schemeClr val="accent1"/>
                      </a:solidFill>
                      <a:prstDash val="solid"/>
                      <a:round/>
                      <a:headEnd type="none" w="med" len="med"/>
                      <a:tailEnd type="none" w="med" len="med"/>
                    </a:lnL>
                  </a:tcPr>
                </a:tc>
              </a:tr>
              <a:tr h="370840">
                <a:tc gridSpan="2">
                  <a:txBody>
                    <a:bodyPr/>
                    <a:lstStyle/>
                    <a:p>
                      <a:pPr algn="ctr"/>
                      <a:r>
                        <a:rPr lang="en-US" sz="1600" dirty="0" smtClean="0"/>
                        <a:t>Support</a:t>
                      </a:r>
                      <a:r>
                        <a:rPr lang="en-US" sz="1600" baseline="0" dirty="0" smtClean="0"/>
                        <a:t> e</a:t>
                      </a:r>
                      <a:r>
                        <a:rPr lang="en-US" sz="1600" dirty="0" smtClean="0"/>
                        <a:t>fficient variable-base, fixed-base</a:t>
                      </a:r>
                      <a:r>
                        <a:rPr lang="en-US" sz="1600" baseline="0" dirty="0" smtClean="0"/>
                        <a:t>, multi-scalar multiplication</a:t>
                      </a:r>
                      <a:endParaRPr lang="en-US" sz="16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370840">
                <a:tc>
                  <a:txBody>
                    <a:bodyPr/>
                    <a:lstStyle/>
                    <a:p>
                      <a:r>
                        <a:rPr lang="en-US" sz="1600" dirty="0" smtClean="0"/>
                        <a:t>Support constant-time, exception-free scalar multiplications through “practical” completeness</a:t>
                      </a:r>
                      <a:endParaRPr lang="en-US" sz="1600" dirty="0"/>
                    </a:p>
                  </a:txBody>
                  <a:tcPr>
                    <a:lnR w="12700" cap="flat" cmpd="sng" algn="ctr">
                      <a:solidFill>
                        <a:schemeClr val="accent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Support constant-time, exception-free scalar multiplications through complete addition law or “practical” completeness </a:t>
                      </a:r>
                    </a:p>
                  </a:txBody>
                  <a:tcPr>
                    <a:lnL w="12700" cap="flat" cmpd="sng" algn="ctr">
                      <a:solidFill>
                        <a:schemeClr val="accent1"/>
                      </a:solidFill>
                      <a:prstDash val="solid"/>
                      <a:round/>
                      <a:headEnd type="none" w="med" len="med"/>
                      <a:tailEnd type="none" w="med" len="med"/>
                    </a:lnL>
                  </a:tcPr>
                </a:tc>
              </a:tr>
              <a:tr h="370840">
                <a:tc>
                  <a:txBody>
                    <a:bodyPr/>
                    <a:lstStyle/>
                    <a:p>
                      <a:r>
                        <a:rPr lang="en-US" sz="1600" dirty="0" smtClean="0"/>
                        <a:t>Good performance: at least 40% improvement in comparison</a:t>
                      </a:r>
                      <a:r>
                        <a:rPr lang="en-US" sz="1600" baseline="0" dirty="0" smtClean="0"/>
                        <a:t> to NIST curves</a:t>
                      </a:r>
                      <a:endParaRPr lang="en-US" sz="1600" dirty="0"/>
                    </a:p>
                  </a:txBody>
                  <a:tcPr>
                    <a:lnR w="12700" cap="flat" cmpd="sng" algn="ctr">
                      <a:solidFill>
                        <a:schemeClr val="accent1"/>
                      </a:solidFill>
                      <a:prstDash val="solid"/>
                      <a:round/>
                      <a:headEnd type="none" w="med" len="med"/>
                      <a:tailEnd type="none" w="med" len="med"/>
                    </a:lnR>
                  </a:tcPr>
                </a:tc>
                <a:tc>
                  <a:txBody>
                    <a:bodyPr/>
                    <a:lstStyle/>
                    <a:p>
                      <a:r>
                        <a:rPr lang="en-US" sz="1600" dirty="0" smtClean="0"/>
                        <a:t>Better performance: </a:t>
                      </a:r>
                      <a:r>
                        <a:rPr lang="en-US" sz="1600" kern="1200" dirty="0" smtClean="0">
                          <a:solidFill>
                            <a:schemeClr val="tx1"/>
                          </a:solidFill>
                          <a:latin typeface="+mn-lt"/>
                          <a:ea typeface="+mn-ea"/>
                          <a:cs typeface="+mn-cs"/>
                        </a:rPr>
                        <a:t>∼20% speedup in comparison</a:t>
                      </a:r>
                      <a:r>
                        <a:rPr lang="en-US" sz="1600" kern="1200" baseline="0" dirty="0" smtClean="0">
                          <a:solidFill>
                            <a:schemeClr val="tx1"/>
                          </a:solidFill>
                          <a:latin typeface="+mn-lt"/>
                          <a:ea typeface="+mn-ea"/>
                          <a:cs typeface="+mn-cs"/>
                        </a:rPr>
                        <a:t> to new </a:t>
                      </a:r>
                      <a:r>
                        <a:rPr lang="en-US" sz="1600" kern="1200" baseline="0" dirty="0" err="1" smtClean="0">
                          <a:solidFill>
                            <a:schemeClr val="tx1"/>
                          </a:solidFill>
                          <a:latin typeface="+mn-lt"/>
                          <a:ea typeface="+mn-ea"/>
                          <a:cs typeface="+mn-cs"/>
                        </a:rPr>
                        <a:t>Weierstrass</a:t>
                      </a:r>
                      <a:r>
                        <a:rPr lang="en-US" sz="1600" kern="1200" baseline="0" dirty="0" smtClean="0">
                          <a:solidFill>
                            <a:schemeClr val="tx1"/>
                          </a:solidFill>
                          <a:latin typeface="+mn-lt"/>
                          <a:ea typeface="+mn-ea"/>
                          <a:cs typeface="+mn-cs"/>
                        </a:rPr>
                        <a:t> curves; a</a:t>
                      </a:r>
                      <a:r>
                        <a:rPr lang="en-US" sz="1600" dirty="0" smtClean="0"/>
                        <a:t>t least 70% improvement in comparison</a:t>
                      </a:r>
                      <a:r>
                        <a:rPr lang="en-US" sz="1600" baseline="0" dirty="0" smtClean="0"/>
                        <a:t> to NIST curves</a:t>
                      </a:r>
                      <a:endParaRPr lang="en-US" sz="1600" dirty="0"/>
                    </a:p>
                  </a:txBody>
                  <a:tcPr>
                    <a:lnL w="12700" cap="flat" cmpd="sng" algn="ctr">
                      <a:solidFill>
                        <a:schemeClr val="accent1"/>
                      </a:solidFill>
                      <a:prstDash val="solid"/>
                      <a:round/>
                      <a:headEnd type="none" w="med" len="med"/>
                      <a:tailEnd type="none" w="med" len="med"/>
                    </a:lnL>
                  </a:tcPr>
                </a:tc>
              </a:tr>
              <a:tr h="370840">
                <a:tc gridSpan="2">
                  <a:txBody>
                    <a:bodyPr/>
                    <a:lstStyle/>
                    <a:p>
                      <a:pPr algn="ctr"/>
                      <a:r>
                        <a:rPr lang="en-US" sz="1600" dirty="0" smtClean="0"/>
                        <a:t>Good performance on a wide range of platforms: 8, 32, 64-bit</a:t>
                      </a:r>
                      <a:endParaRPr lang="en-US" sz="1600" dirty="0"/>
                    </a:p>
                  </a:txBody>
                  <a:tcPr/>
                </a:tc>
                <a:tc hMerge="1">
                  <a:txBody>
                    <a:bodyPr/>
                    <a:lstStyle/>
                    <a:p>
                      <a:endParaRPr lang="en-US" sz="1600" dirty="0"/>
                    </a:p>
                  </a:txBody>
                  <a:tcPr>
                    <a:lnL w="12700" cap="flat" cmpd="sng" algn="ctr">
                      <a:solidFill>
                        <a:schemeClr val="accent1"/>
                      </a:solidFill>
                      <a:prstDash val="solid"/>
                      <a:round/>
                      <a:headEnd type="none" w="med" len="med"/>
                      <a:tailEnd type="none" w="med" len="med"/>
                    </a:lnL>
                  </a:tcPr>
                </a:tc>
              </a:tr>
              <a:tr h="370840">
                <a:tc>
                  <a:txBody>
                    <a:bodyPr/>
                    <a:lstStyle/>
                    <a:p>
                      <a:r>
                        <a:rPr lang="en-US" sz="1600" dirty="0" smtClean="0"/>
                        <a:t>Inherent protection against any possible attack exploiting small torsion</a:t>
                      </a:r>
                      <a:r>
                        <a:rPr lang="en-US" sz="1600" baseline="0" dirty="0" smtClean="0"/>
                        <a:t> (e.g., </a:t>
                      </a:r>
                      <a:r>
                        <a:rPr lang="en-US" sz="1600" dirty="0" smtClean="0"/>
                        <a:t>small-subgroup attacks)</a:t>
                      </a:r>
                      <a:endParaRPr lang="en-US" sz="1600" dirty="0"/>
                    </a:p>
                  </a:txBody>
                  <a:tcPr>
                    <a:lnR w="12700" cap="flat" cmpd="sng" algn="ctr">
                      <a:solidFill>
                        <a:schemeClr val="accent1"/>
                      </a:solidFill>
                      <a:prstDash val="solid"/>
                      <a:round/>
                      <a:headEnd type="none" w="med" len="med"/>
                      <a:tailEnd type="none" w="med" len="med"/>
                    </a:lnR>
                  </a:tcPr>
                </a:tc>
                <a:tc>
                  <a:txBody>
                    <a:bodyPr/>
                    <a:lstStyle/>
                    <a:p>
                      <a:r>
                        <a:rPr lang="en-US" sz="1600" dirty="0" smtClean="0"/>
                        <a:t>Susceptible to attacks exploiting small torsion</a:t>
                      </a:r>
                      <a:endParaRPr lang="en-US" sz="1600" dirty="0"/>
                    </a:p>
                  </a:txBody>
                  <a:tcPr>
                    <a:lnL w="12700" cap="flat" cmpd="sng" algn="ctr">
                      <a:solidFill>
                        <a:schemeClr val="accent1"/>
                      </a:solidFill>
                      <a:prstDash val="solid"/>
                      <a:round/>
                      <a:headEnd type="none" w="med" len="med"/>
                      <a:tailEnd type="none" w="med" len="med"/>
                    </a:lnL>
                  </a:tcPr>
                </a:tc>
              </a:tr>
              <a:tr h="370840">
                <a:tc>
                  <a:txBody>
                    <a:bodyPr/>
                    <a:lstStyle/>
                    <a:p>
                      <a:r>
                        <a:rPr lang="en-US" sz="1600" dirty="0" smtClean="0"/>
                        <a:t>No</a:t>
                      </a:r>
                      <a:r>
                        <a:rPr lang="en-US" sz="1600" baseline="0" dirty="0" smtClean="0"/>
                        <a:t> change required to protocols</a:t>
                      </a:r>
                      <a:endParaRPr lang="en-US" sz="1600" dirty="0"/>
                    </a:p>
                  </a:txBody>
                  <a:tcPr>
                    <a:lnR w="12700" cap="flat" cmpd="sng" algn="ctr">
                      <a:solidFill>
                        <a:schemeClr val="accent1"/>
                      </a:solidFill>
                      <a:prstDash val="solid"/>
                      <a:round/>
                      <a:headEnd type="none" w="med" len="med"/>
                      <a:tailEnd type="none" w="med" len="med"/>
                    </a:lnR>
                  </a:tcPr>
                </a:tc>
                <a:tc>
                  <a:txBody>
                    <a:bodyPr/>
                    <a:lstStyle/>
                    <a:p>
                      <a:r>
                        <a:rPr lang="en-US" sz="1600" dirty="0" smtClean="0"/>
                        <a:t>Require adjusting protocols for working with co-factor 4</a:t>
                      </a:r>
                      <a:endParaRPr lang="en-US" sz="1600" dirty="0"/>
                    </a:p>
                  </a:txBody>
                  <a:tcPr>
                    <a:lnL w="12700" cap="flat" cmpd="sng" algn="ctr">
                      <a:solidFill>
                        <a:schemeClr val="accent1"/>
                      </a:solidFill>
                      <a:prstDash val="solid"/>
                      <a:round/>
                      <a:headEnd type="none" w="med" len="med"/>
                      <a:tailEnd type="none" w="med" len="med"/>
                    </a:lnL>
                  </a:tcPr>
                </a:tc>
              </a:tr>
              <a:tr h="370840">
                <a:tc>
                  <a:txBody>
                    <a:bodyPr/>
                    <a:lstStyle/>
                    <a:p>
                      <a:r>
                        <a:rPr lang="en-US" sz="1600" dirty="0" smtClean="0"/>
                        <a:t>High</a:t>
                      </a:r>
                      <a:r>
                        <a:rPr lang="en-US" sz="1600" baseline="0" dirty="0" smtClean="0"/>
                        <a:t> compatibility with current libraries supporting NIST curves</a:t>
                      </a:r>
                      <a:endParaRPr lang="en-US" sz="1600" dirty="0"/>
                    </a:p>
                  </a:txBody>
                  <a:tcPr>
                    <a:lnR w="12700" cap="flat" cmpd="sng" algn="ctr">
                      <a:solidFill>
                        <a:schemeClr val="accent1"/>
                      </a:solidFill>
                      <a:prstDash val="solid"/>
                      <a:round/>
                      <a:headEnd type="none" w="med" len="med"/>
                      <a:tailEnd type="none" w="med" len="med"/>
                    </a:lnR>
                  </a:tcPr>
                </a:tc>
                <a:tc>
                  <a:txBody>
                    <a:bodyPr/>
                    <a:lstStyle/>
                    <a:p>
                      <a:r>
                        <a:rPr lang="en-US" sz="1600" dirty="0" smtClean="0"/>
                        <a:t>Require completely</a:t>
                      </a:r>
                      <a:r>
                        <a:rPr lang="en-US" sz="1600" baseline="0" dirty="0" smtClean="0"/>
                        <a:t> new implementations</a:t>
                      </a:r>
                      <a:endParaRPr lang="en-US" sz="1600" dirty="0"/>
                    </a:p>
                  </a:txBody>
                  <a:tcPr>
                    <a:lnL w="12700" cap="flat" cmpd="sng" algn="ctr">
                      <a:solidFill>
                        <a:schemeClr val="accent1"/>
                      </a:solidFill>
                      <a:prstDash val="solid"/>
                      <a:round/>
                      <a:headEnd type="none" w="med" len="med"/>
                      <a:tailEnd type="none" w="med" len="med"/>
                    </a:lnL>
                  </a:tcPr>
                </a:tc>
              </a:tr>
              <a:tr h="370840">
                <a:tc gridSpan="2">
                  <a:txBody>
                    <a:bodyPr/>
                    <a:lstStyle/>
                    <a:p>
                      <a:pPr algn="ctr"/>
                      <a:r>
                        <a:rPr lang="en-US" sz="1600" dirty="0" smtClean="0"/>
                        <a:t>Simple,</a:t>
                      </a:r>
                      <a:r>
                        <a:rPr lang="en-US" sz="1600" baseline="0" dirty="0" smtClean="0"/>
                        <a:t> deterministic and publicly verifiable curve generation with reduced room for manipulation</a:t>
                      </a:r>
                      <a:endParaRPr lang="en-US" sz="1600" dirty="0" smtClean="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lnL w="12700" cap="flat" cmpd="sng" algn="ctr">
                      <a:solidFill>
                        <a:schemeClr val="accent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592957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Final Remarks (1/2)</a:t>
            </a:r>
            <a:endParaRPr lang="en-US" sz="3600" dirty="0"/>
          </a:p>
        </p:txBody>
      </p:sp>
      <p:sp>
        <p:nvSpPr>
          <p:cNvPr id="3" name="Content Placeholder 2"/>
          <p:cNvSpPr>
            <a:spLocks noGrp="1"/>
          </p:cNvSpPr>
          <p:nvPr>
            <p:ph idx="1"/>
          </p:nvPr>
        </p:nvSpPr>
        <p:spPr>
          <a:xfrm>
            <a:off x="683812" y="1479459"/>
            <a:ext cx="10825319" cy="5120124"/>
          </a:xfrm>
        </p:spPr>
        <p:txBody>
          <a:bodyPr>
            <a:noAutofit/>
          </a:bodyPr>
          <a:lstStyle/>
          <a:p>
            <a:pPr marL="0" indent="0">
              <a:buNone/>
            </a:pPr>
            <a:r>
              <a:rPr lang="en-US" sz="2000" b="1" dirty="0" smtClean="0"/>
              <a:t>Standardizing both Weierstrass and twisted Edwards curves with efficient prime arithmetic support and maximal </a:t>
            </a:r>
            <a:r>
              <a:rPr lang="en-US" sz="2000" b="1" dirty="0" err="1" smtClean="0"/>
              <a:t>bitlength</a:t>
            </a:r>
            <a:r>
              <a:rPr lang="en-US" sz="2000" b="1" dirty="0" smtClean="0"/>
              <a:t> (using recommended pseudo-</a:t>
            </a:r>
            <a:r>
              <a:rPr lang="en-US" sz="2000" b="1" dirty="0" err="1" smtClean="0"/>
              <a:t>Mersenne</a:t>
            </a:r>
            <a:r>
              <a:rPr lang="en-US" sz="2000" b="1" dirty="0" smtClean="0"/>
              <a:t> primes) brings many benefits:</a:t>
            </a:r>
          </a:p>
          <a:p>
            <a:pPr marL="0" indent="0">
              <a:buNone/>
            </a:pPr>
            <a:endParaRPr lang="en-US" sz="600" dirty="0" smtClean="0"/>
          </a:p>
          <a:p>
            <a:pPr lvl="1"/>
            <a:r>
              <a:rPr lang="en-US" sz="1800" dirty="0" smtClean="0"/>
              <a:t>Relatively compact, secure and efficient cryptographic implementations supporting both curve forms are possible: </a:t>
            </a:r>
            <a:r>
              <a:rPr lang="en-US" sz="1800" i="1" dirty="0" smtClean="0"/>
              <a:t>shared field arithmetic</a:t>
            </a:r>
            <a:r>
              <a:rPr lang="en-US" sz="1800" dirty="0" smtClean="0"/>
              <a:t>; only point arithmetic would be completely different.</a:t>
            </a:r>
          </a:p>
          <a:p>
            <a:pPr lvl="1"/>
            <a:r>
              <a:rPr lang="en-US" sz="1800" dirty="0" smtClean="0"/>
              <a:t>Edwards curves have the lead in terms of efficiency (around 20% </a:t>
            </a:r>
            <a:r>
              <a:rPr lang="en-US" sz="1800" dirty="0" err="1" smtClean="0"/>
              <a:t>perf</a:t>
            </a:r>
            <a:r>
              <a:rPr lang="en-US" sz="1800" dirty="0" smtClean="0"/>
              <a:t> improvement) and simpler/more compact point arithmetic.                                                                                                                                         </a:t>
            </a:r>
          </a:p>
          <a:p>
            <a:pPr lvl="1"/>
            <a:r>
              <a:rPr lang="en-US" sz="1800" dirty="0" smtClean="0"/>
              <a:t>Prime-order </a:t>
            </a:r>
            <a:r>
              <a:rPr lang="en-US" sz="1800" dirty="0" err="1" smtClean="0"/>
              <a:t>Weierstrass</a:t>
            </a:r>
            <a:r>
              <a:rPr lang="en-US" sz="1800" dirty="0" smtClean="0"/>
              <a:t> curves achieve optimal ECDLP bit-security, offer no room for potential future attacks that could take advantage of any small torsion (inherent to Edwards curves), and are backwards compatible with current NIST implementations (e.g., no changes at all are required at the </a:t>
            </a:r>
            <a:r>
              <a:rPr lang="en-US" sz="1800" dirty="0"/>
              <a:t>protocol </a:t>
            </a:r>
            <a:r>
              <a:rPr lang="en-US" sz="1800" dirty="0" smtClean="0"/>
              <a:t>level).</a:t>
            </a:r>
          </a:p>
          <a:p>
            <a:pPr lvl="1"/>
            <a:endParaRPr lang="en-US" sz="1800" dirty="0"/>
          </a:p>
          <a:p>
            <a:pPr marL="0" lvl="1" indent="0">
              <a:buNone/>
            </a:pPr>
            <a:r>
              <a:rPr lang="en-US" sz="2000" b="1" dirty="0"/>
              <a:t>Pseudo-</a:t>
            </a:r>
            <a:r>
              <a:rPr lang="en-US" sz="2000" b="1" dirty="0" err="1"/>
              <a:t>Mersenne</a:t>
            </a:r>
            <a:r>
              <a:rPr lang="en-US" sz="2000" b="1" dirty="0"/>
              <a:t> primes with maximal </a:t>
            </a:r>
            <a:r>
              <a:rPr lang="en-US" sz="2000" b="1" dirty="0" err="1"/>
              <a:t>bitlength</a:t>
            </a:r>
            <a:r>
              <a:rPr lang="en-US" sz="2000" b="1" dirty="0"/>
              <a:t> support minimalistic, publicly verifiable curve generation </a:t>
            </a:r>
            <a:r>
              <a:rPr lang="en-US" sz="2000" b="1" dirty="0" smtClean="0"/>
              <a:t>with little </a:t>
            </a:r>
            <a:r>
              <a:rPr lang="en-US" sz="2000" b="1" dirty="0"/>
              <a:t>room for manipulation. </a:t>
            </a:r>
            <a:r>
              <a:rPr lang="en-US" sz="2000" b="1" dirty="0" smtClean="0"/>
              <a:t>These primes also:</a:t>
            </a:r>
          </a:p>
          <a:p>
            <a:pPr marL="0" lvl="1" indent="0">
              <a:buNone/>
            </a:pPr>
            <a:endParaRPr lang="en-US" sz="600" b="1" dirty="0" smtClean="0"/>
          </a:p>
          <a:p>
            <a:pPr marL="800100" lvl="2" indent="-342900"/>
            <a:r>
              <a:rPr lang="en-US" sz="1800" dirty="0" smtClean="0"/>
              <a:t>Support </a:t>
            </a:r>
            <a:r>
              <a:rPr lang="en-US" sz="1800" dirty="0"/>
              <a:t>efficient arithmetic for a wide range of platforms, from </a:t>
            </a:r>
            <a:r>
              <a:rPr lang="en-US" sz="1800" dirty="0" smtClean="0"/>
              <a:t>8- </a:t>
            </a:r>
            <a:r>
              <a:rPr lang="en-US" sz="1800" dirty="0"/>
              <a:t>to </a:t>
            </a:r>
            <a:r>
              <a:rPr lang="en-US" sz="1800" dirty="0" smtClean="0"/>
              <a:t>32-, 64-bit </a:t>
            </a:r>
            <a:r>
              <a:rPr lang="en-US" sz="1800" dirty="0"/>
              <a:t>architectures</a:t>
            </a:r>
            <a:r>
              <a:rPr lang="en-US" sz="1800" dirty="0" smtClean="0"/>
              <a:t>.</a:t>
            </a:r>
          </a:p>
          <a:p>
            <a:pPr marL="800100" lvl="2" indent="-342900"/>
            <a:r>
              <a:rPr lang="en-US" sz="1800" dirty="0" smtClean="0"/>
              <a:t>Offer a balanced performance between architectures with vector and non-vector support. </a:t>
            </a:r>
          </a:p>
          <a:p>
            <a:pPr marL="800100" lvl="2" indent="-342900"/>
            <a:endParaRPr lang="en-US" sz="1800" dirty="0"/>
          </a:p>
          <a:p>
            <a:pPr lvl="1"/>
            <a:endParaRPr lang="en-US" dirty="0"/>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31</a:t>
            </a:r>
            <a:endParaRPr lang="en-US" dirty="0"/>
          </a:p>
        </p:txBody>
      </p:sp>
    </p:spTree>
    <p:extLst>
      <p:ext uri="{BB962C8B-B14F-4D97-AF65-F5344CB8AC3E}">
        <p14:creationId xmlns:p14="http://schemas.microsoft.com/office/powerpoint/2010/main" val="24312038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Final Remarks (2/2)</a:t>
            </a:r>
            <a:endParaRPr lang="en-US" sz="3600" dirty="0"/>
          </a:p>
        </p:txBody>
      </p:sp>
      <p:sp>
        <p:nvSpPr>
          <p:cNvPr id="3" name="Content Placeholder 2"/>
          <p:cNvSpPr>
            <a:spLocks noGrp="1"/>
          </p:cNvSpPr>
          <p:nvPr>
            <p:ph idx="1"/>
          </p:nvPr>
        </p:nvSpPr>
        <p:spPr>
          <a:xfrm>
            <a:off x="683812" y="1535117"/>
            <a:ext cx="10526380" cy="5120124"/>
          </a:xfrm>
        </p:spPr>
        <p:txBody>
          <a:bodyPr>
            <a:noAutofit/>
          </a:bodyPr>
          <a:lstStyle/>
          <a:p>
            <a:pPr marL="0" indent="0">
              <a:buNone/>
            </a:pPr>
            <a:r>
              <a:rPr lang="en-US" sz="2000" b="1" dirty="0" smtClean="0"/>
              <a:t>The Montgomery ladder may involve certain theoretical and practical considerations that might be tricky to deal with. In most cases, full use of twisted Edwards is recommended.</a:t>
            </a:r>
          </a:p>
          <a:p>
            <a:endParaRPr lang="en-US" sz="2000" dirty="0" smtClean="0"/>
          </a:p>
          <a:p>
            <a:pPr marL="0" indent="0">
              <a:buNone/>
            </a:pPr>
            <a:r>
              <a:rPr lang="en-US" sz="2000" b="1" dirty="0" smtClean="0"/>
              <a:t>For a conservative approach, consider analyzing the addition of curves defined over pseudo-random primes:     </a:t>
            </a:r>
          </a:p>
          <a:p>
            <a:pPr marL="0" indent="0">
              <a:buNone/>
            </a:pPr>
            <a:r>
              <a:rPr lang="en-US" sz="100" b="1" dirty="0" smtClean="0"/>
              <a:t>                 </a:t>
            </a:r>
          </a:p>
          <a:p>
            <a:pPr lvl="1"/>
            <a:r>
              <a:rPr lang="en-US" sz="1800" dirty="0" smtClean="0"/>
              <a:t>Estimate: about two times slower than special-prime curves.</a:t>
            </a:r>
          </a:p>
          <a:p>
            <a:pPr lvl="1"/>
            <a:r>
              <a:rPr lang="en-US" sz="1800" dirty="0" smtClean="0"/>
              <a:t>These curves could increase security robustness of a new curve set.</a:t>
            </a:r>
            <a:endParaRPr lang="en-US" sz="1800" dirty="0"/>
          </a:p>
          <a:p>
            <a:pPr marL="0" indent="0">
              <a:buNone/>
            </a:pPr>
            <a:endParaRPr lang="en-US" sz="2400" dirty="0" smtClean="0"/>
          </a:p>
          <a:p>
            <a:endParaRPr lang="en-US" sz="2400" dirty="0"/>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32</a:t>
            </a:r>
            <a:endParaRPr lang="en-US" dirty="0"/>
          </a:p>
        </p:txBody>
      </p:sp>
    </p:spTree>
    <p:extLst>
      <p:ext uri="{BB962C8B-B14F-4D97-AF65-F5344CB8AC3E}">
        <p14:creationId xmlns:p14="http://schemas.microsoft.com/office/powerpoint/2010/main" val="2721730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3424728" y="3372797"/>
            <a:ext cx="5574393" cy="768919"/>
            <a:chOff x="2691033" y="724256"/>
            <a:chExt cx="1182863" cy="1231127"/>
          </a:xfrm>
        </p:grpSpPr>
        <p:sp>
          <p:nvSpPr>
            <p:cNvPr id="35" name="Rounded Rectangle 34"/>
            <p:cNvSpPr/>
            <p:nvPr/>
          </p:nvSpPr>
          <p:spPr>
            <a:xfrm>
              <a:off x="2691033" y="724256"/>
              <a:ext cx="1182863" cy="123112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Rounded Rectangle 5"/>
            <p:cNvSpPr/>
            <p:nvPr/>
          </p:nvSpPr>
          <p:spPr>
            <a:xfrm>
              <a:off x="2725678" y="758901"/>
              <a:ext cx="1113573" cy="11618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endParaRPr lang="en-US" sz="3000" kern="1200"/>
            </a:p>
          </p:txBody>
        </p:sp>
      </p:grpSp>
      <p:cxnSp>
        <p:nvCxnSpPr>
          <p:cNvPr id="17" name="Straight Arrow Connector 16"/>
          <p:cNvCxnSpPr/>
          <p:nvPr/>
        </p:nvCxnSpPr>
        <p:spPr>
          <a:xfrm flipV="1">
            <a:off x="7334795" y="4144681"/>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118946" y="4144682"/>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3424729" y="5655186"/>
                <a:ext cx="5554457" cy="8088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Pseudo-</a:t>
                </a:r>
                <a:r>
                  <a:rPr lang="en-US" b="1" dirty="0" err="1" smtClean="0"/>
                  <a:t>Mersenne</a:t>
                </a:r>
                <a:r>
                  <a:rPr lang="en-US" b="1" dirty="0" smtClean="0"/>
                  <a:t> primes with maximal </a:t>
                </a:r>
                <a:r>
                  <a:rPr lang="en-US" b="1" dirty="0" err="1" smtClean="0"/>
                  <a:t>bitlength</a:t>
                </a:r>
                <a:r>
                  <a:rPr lang="en-US" b="1" dirty="0" smtClean="0"/>
                  <a:t>: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𝟐𝟓𝟔</m:t>
                        </m:r>
                      </m:sup>
                    </m:sSup>
                    <m:r>
                      <a:rPr lang="en-US" b="1" i="1" smtClean="0">
                        <a:latin typeface="Cambria Math" panose="02040503050406030204" pitchFamily="18" charset="0"/>
                      </a:rPr>
                      <m:t>−</m:t>
                    </m:r>
                    <m:r>
                      <a:rPr lang="en-US" b="1" i="1" smtClean="0">
                        <a:latin typeface="Cambria Math" panose="02040503050406030204" pitchFamily="18" charset="0"/>
                      </a:rPr>
                      <m:t>𝒄</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𝟐</m:t>
                        </m:r>
                      </m:e>
                      <m:sup>
                        <m:r>
                          <a:rPr lang="en-US" b="1" i="1" smtClean="0">
                            <a:latin typeface="Cambria Math" panose="02040503050406030204" pitchFamily="18" charset="0"/>
                          </a:rPr>
                          <m:t>𝟑𝟖𝟒</m:t>
                        </m:r>
                      </m:sup>
                    </m:sSup>
                    <m:r>
                      <a:rPr lang="en-US" b="1" i="1">
                        <a:latin typeface="Cambria Math" panose="02040503050406030204" pitchFamily="18" charset="0"/>
                      </a:rPr>
                      <m:t>−</m:t>
                    </m:r>
                    <m:r>
                      <a:rPr lang="en-US" b="1" i="1">
                        <a:latin typeface="Cambria Math" panose="02040503050406030204" pitchFamily="18" charset="0"/>
                      </a:rPr>
                      <m:t>𝒄</m:t>
                    </m:r>
                    <m:r>
                      <a:rPr lang="en-US" b="1" i="1">
                        <a:latin typeface="Cambria Math" panose="02040503050406030204" pitchFamily="18" charset="0"/>
                      </a:rPr>
                      <m:t>,</m:t>
                    </m:r>
                  </m:oMath>
                </a14:m>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𝟐</m:t>
                        </m:r>
                      </m:e>
                      <m:sup>
                        <m:r>
                          <a:rPr lang="en-US" b="1" i="1" smtClean="0">
                            <a:latin typeface="Cambria Math" panose="02040503050406030204" pitchFamily="18" charset="0"/>
                          </a:rPr>
                          <m:t>𝟓𝟏𝟐</m:t>
                        </m:r>
                      </m:sup>
                    </m:sSup>
                    <m:r>
                      <a:rPr lang="en-US" b="1" i="1">
                        <a:latin typeface="Cambria Math" panose="02040503050406030204" pitchFamily="18" charset="0"/>
                      </a:rPr>
                      <m:t>−</m:t>
                    </m:r>
                    <m:r>
                      <a:rPr lang="en-US" b="1" i="1">
                        <a:latin typeface="Cambria Math" panose="02040503050406030204" pitchFamily="18" charset="0"/>
                      </a:rPr>
                      <m:t>𝒄</m:t>
                    </m:r>
                    <m:r>
                      <a:rPr lang="en-US" b="1" i="1" smtClean="0">
                        <a:latin typeface="Cambria Math" panose="02040503050406030204" pitchFamily="18" charset="0"/>
                      </a:rPr>
                      <m:t>.</m:t>
                    </m:r>
                    <m:r>
                      <a:rPr lang="en-US" b="1" i="1">
                        <a:latin typeface="Cambria Math" panose="02040503050406030204" pitchFamily="18" charset="0"/>
                      </a:rPr>
                      <m:t> </m:t>
                    </m:r>
                  </m:oMath>
                </a14:m>
                <a:endParaRPr lang="en-US" b="1" dirty="0" smtClean="0"/>
              </a:p>
              <a:p>
                <a:pPr marL="285750" indent="-285750">
                  <a:buFont typeface="Wingdings" panose="05000000000000000000" pitchFamily="2" charset="2"/>
                  <a:buChar char="Ø"/>
                </a:pPr>
                <a:r>
                  <a:rPr lang="en-US" dirty="0" smtClean="0"/>
                  <a:t>To analyze: pseudo-random primes. </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424729" y="5655186"/>
                <a:ext cx="5554457" cy="808877"/>
              </a:xfrm>
              <a:prstGeom prst="rect">
                <a:avLst/>
              </a:prstGeom>
              <a:blipFill rotWithShape="0">
                <a:blip r:embed="rId2"/>
                <a:stretch>
                  <a:fillRect l="-768" t="-11278" b="-18797"/>
                </a:stretch>
              </a:blipFill>
            </p:spPr>
            <p:txBody>
              <a:bodyPr/>
              <a:lstStyle/>
              <a:p>
                <a:r>
                  <a:rPr lang="en-US">
                    <a:noFill/>
                  </a:rPr>
                  <a:t> </a:t>
                </a:r>
              </a:p>
            </p:txBody>
          </p:sp>
        </mc:Fallback>
      </mc:AlternateContent>
      <p:sp>
        <p:nvSpPr>
          <p:cNvPr id="5" name="Rectangle 4"/>
          <p:cNvSpPr/>
          <p:nvPr/>
        </p:nvSpPr>
        <p:spPr>
          <a:xfrm>
            <a:off x="6481103" y="4574093"/>
            <a:ext cx="1707386"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t</a:t>
            </a:r>
            <a:r>
              <a:rPr lang="en-US" b="1" dirty="0" smtClean="0"/>
              <a:t>wisted Edwards curves</a:t>
            </a:r>
            <a:endParaRPr lang="en-US" b="1" dirty="0"/>
          </a:p>
        </p:txBody>
      </p:sp>
      <p:sp>
        <p:nvSpPr>
          <p:cNvPr id="6" name="Rectangle 5"/>
          <p:cNvSpPr/>
          <p:nvPr/>
        </p:nvSpPr>
        <p:spPr>
          <a:xfrm>
            <a:off x="3424728" y="2521050"/>
            <a:ext cx="5574393" cy="3624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Constant-time, exception-free algorithms to do crypto</a:t>
            </a:r>
            <a:endParaRPr lang="en-US" dirty="0"/>
          </a:p>
        </p:txBody>
      </p:sp>
      <p:sp>
        <p:nvSpPr>
          <p:cNvPr id="12" name="TextBox 11"/>
          <p:cNvSpPr txBox="1"/>
          <p:nvPr/>
        </p:nvSpPr>
        <p:spPr>
          <a:xfrm>
            <a:off x="322118" y="135082"/>
            <a:ext cx="11575473"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600" dirty="0" smtClean="0"/>
              <a:t>By the end of the project …</a:t>
            </a:r>
            <a:endParaRPr lang="en-US" sz="3600" dirty="0"/>
          </a:p>
        </p:txBody>
      </p:sp>
      <p:cxnSp>
        <p:nvCxnSpPr>
          <p:cNvPr id="14" name="Straight Arrow Connector 13"/>
          <p:cNvCxnSpPr/>
          <p:nvPr/>
        </p:nvCxnSpPr>
        <p:spPr>
          <a:xfrm flipV="1">
            <a:off x="5118946" y="5238588"/>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341067" y="5255349"/>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201956" y="2918471"/>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265253" y="4574093"/>
            <a:ext cx="1707386"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smtClean="0"/>
              <a:t>Weierstrass</a:t>
            </a:r>
            <a:r>
              <a:rPr lang="en-US" b="1" dirty="0" smtClean="0"/>
              <a:t> curves</a:t>
            </a:r>
            <a:endParaRPr lang="en-US" b="1" dirty="0"/>
          </a:p>
        </p:txBody>
      </p:sp>
      <p:sp>
        <p:nvSpPr>
          <p:cNvPr id="38" name="Rectangle 37"/>
          <p:cNvSpPr/>
          <p:nvPr/>
        </p:nvSpPr>
        <p:spPr>
          <a:xfrm>
            <a:off x="3556594" y="3421487"/>
            <a:ext cx="1638804"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128</a:t>
            </a:r>
            <a:r>
              <a:rPr lang="en-US" dirty="0" smtClean="0"/>
              <a:t>-bit security</a:t>
            </a:r>
            <a:endParaRPr lang="en-US" dirty="0"/>
          </a:p>
        </p:txBody>
      </p:sp>
      <p:sp>
        <p:nvSpPr>
          <p:cNvPr id="39" name="Rectangle 38"/>
          <p:cNvSpPr/>
          <p:nvPr/>
        </p:nvSpPr>
        <p:spPr>
          <a:xfrm>
            <a:off x="5418344" y="3429981"/>
            <a:ext cx="1638804"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192</a:t>
            </a:r>
            <a:r>
              <a:rPr lang="en-US" dirty="0" smtClean="0"/>
              <a:t>-bit security</a:t>
            </a:r>
            <a:endParaRPr lang="en-US" dirty="0"/>
          </a:p>
        </p:txBody>
      </p:sp>
      <p:sp>
        <p:nvSpPr>
          <p:cNvPr id="40" name="Rectangle 39"/>
          <p:cNvSpPr/>
          <p:nvPr/>
        </p:nvSpPr>
        <p:spPr>
          <a:xfrm>
            <a:off x="7280094" y="3421487"/>
            <a:ext cx="1638804"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256</a:t>
            </a:r>
            <a:r>
              <a:rPr lang="en-US" dirty="0" smtClean="0"/>
              <a:t>-bit </a:t>
            </a:r>
            <a:r>
              <a:rPr lang="en-US" dirty="0"/>
              <a:t>security</a:t>
            </a:r>
          </a:p>
        </p:txBody>
      </p:sp>
      <p:grpSp>
        <p:nvGrpSpPr>
          <p:cNvPr id="41" name="Group 40"/>
          <p:cNvGrpSpPr/>
          <p:nvPr/>
        </p:nvGrpSpPr>
        <p:grpSpPr>
          <a:xfrm>
            <a:off x="3344505" y="1267519"/>
            <a:ext cx="5574393" cy="768919"/>
            <a:chOff x="2691033" y="724256"/>
            <a:chExt cx="1182863" cy="1231127"/>
          </a:xfrm>
        </p:grpSpPr>
        <p:sp>
          <p:nvSpPr>
            <p:cNvPr id="42" name="Rounded Rectangle 41"/>
            <p:cNvSpPr/>
            <p:nvPr/>
          </p:nvSpPr>
          <p:spPr>
            <a:xfrm>
              <a:off x="2691033" y="724256"/>
              <a:ext cx="1182863" cy="123112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a:lstStyle/>
            <a:p>
              <a:pPr algn="ctr"/>
              <a:r>
                <a:rPr lang="en-US" dirty="0" smtClean="0"/>
                <a:t>protocol layer</a:t>
              </a:r>
              <a:endParaRPr lang="en-US" dirty="0"/>
            </a:p>
          </p:txBody>
        </p:sp>
        <p:sp>
          <p:nvSpPr>
            <p:cNvPr id="43" name="Rounded Rectangle 5"/>
            <p:cNvSpPr/>
            <p:nvPr/>
          </p:nvSpPr>
          <p:spPr>
            <a:xfrm>
              <a:off x="2725678" y="758901"/>
              <a:ext cx="1113573" cy="11618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endParaRPr lang="en-US" sz="3000" kern="1200"/>
            </a:p>
          </p:txBody>
        </p:sp>
      </p:grpSp>
      <p:cxnSp>
        <p:nvCxnSpPr>
          <p:cNvPr id="44" name="Straight Arrow Connector 43"/>
          <p:cNvCxnSpPr/>
          <p:nvPr/>
        </p:nvCxnSpPr>
        <p:spPr>
          <a:xfrm flipV="1">
            <a:off x="6201956" y="2090817"/>
            <a:ext cx="1" cy="40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9" idx="1"/>
          </p:cNvCxnSpPr>
          <p:nvPr/>
        </p:nvCxnSpPr>
        <p:spPr>
          <a:xfrm flipV="1">
            <a:off x="8197800" y="4906764"/>
            <a:ext cx="671081" cy="443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868881" y="4577202"/>
            <a:ext cx="1707386" cy="6591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Montgomery curves</a:t>
            </a:r>
            <a:endParaRPr lang="en-US" b="1" dirty="0"/>
          </a:p>
        </p:txBody>
      </p:sp>
      <p:sp>
        <p:nvSpPr>
          <p:cNvPr id="26" name="TextBox 25"/>
          <p:cNvSpPr txBox="1"/>
          <p:nvPr/>
        </p:nvSpPr>
        <p:spPr>
          <a:xfrm>
            <a:off x="11774079" y="6495072"/>
            <a:ext cx="417922" cy="369332"/>
          </a:xfrm>
          <a:prstGeom prst="rect">
            <a:avLst/>
          </a:prstGeom>
          <a:noFill/>
        </p:spPr>
        <p:txBody>
          <a:bodyPr wrap="square" rtlCol="0">
            <a:spAutoFit/>
          </a:bodyPr>
          <a:lstStyle/>
          <a:p>
            <a:r>
              <a:rPr lang="en-US" dirty="0" smtClean="0"/>
              <a:t>33</a:t>
            </a:r>
            <a:endParaRPr lang="en-US" dirty="0"/>
          </a:p>
        </p:txBody>
      </p:sp>
    </p:spTree>
    <p:extLst>
      <p:ext uri="{BB962C8B-B14F-4D97-AF65-F5344CB8AC3E}">
        <p14:creationId xmlns:p14="http://schemas.microsoft.com/office/powerpoint/2010/main" val="2145450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15751" y="1246576"/>
            <a:ext cx="11388205" cy="531090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5413893" y="1560945"/>
            <a:ext cx="2940102" cy="4765963"/>
            <a:chOff x="2696192" y="651509"/>
            <a:chExt cx="2967213" cy="4348729"/>
          </a:xfrm>
        </p:grpSpPr>
        <p:sp>
          <p:nvSpPr>
            <p:cNvPr id="10" name="Round Same Side Corner Rectangle 9"/>
            <p:cNvSpPr/>
            <p:nvPr/>
          </p:nvSpPr>
          <p:spPr>
            <a:xfrm rot="16200000">
              <a:off x="2005434" y="1342267"/>
              <a:ext cx="4348729" cy="2967213"/>
            </a:xfrm>
            <a:prstGeom prst="round2SameRect">
              <a:avLst>
                <a:gd name="adj1" fmla="val 16670"/>
                <a:gd name="adj2" fmla="val 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mc:AlternateContent xmlns:mc="http://schemas.openxmlformats.org/markup-compatibility/2006" xmlns:a14="http://schemas.microsoft.com/office/drawing/2010/main">
          <mc:Choice Requires="a14">
            <p:sp>
              <p:nvSpPr>
                <p:cNvPr id="11" name="Round Same Side Corner Rectangle 4"/>
                <p:cNvSpPr/>
                <p:nvPr/>
              </p:nvSpPr>
              <p:spPr>
                <a:xfrm rot="21600000">
                  <a:off x="2787135" y="796383"/>
                  <a:ext cx="2822340" cy="4058983"/>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37160" tIns="228600" rIns="205740" bIns="228600" numCol="1" spcCol="1270" anchor="t" anchorCtr="0">
                  <a:noAutofit/>
                </a:bodyPr>
                <a:lstStyle/>
                <a:p>
                  <a:pPr lvl="0" algn="ctr" defTabSz="1600200">
                    <a:lnSpc>
                      <a:spcPct val="90000"/>
                    </a:lnSpc>
                    <a:spcBef>
                      <a:spcPct val="0"/>
                    </a:spcBef>
                    <a:spcAft>
                      <a:spcPct val="35000"/>
                    </a:spcAft>
                  </a:pPr>
                  <a:r>
                    <a:rPr lang="en-US" sz="2800" kern="1200" dirty="0" smtClean="0">
                      <a:solidFill>
                        <a:schemeClr val="tx1"/>
                      </a:solidFill>
                    </a:rPr>
                    <a:t>Montgomery curves</a:t>
                  </a:r>
                </a:p>
                <a:p>
                  <a:pPr lvl="0" algn="ctr" defTabSz="1600200">
                    <a:lnSpc>
                      <a:spcPct val="90000"/>
                    </a:lnSpc>
                    <a:spcBef>
                      <a:spcPct val="0"/>
                    </a:spcBef>
                    <a:spcAft>
                      <a:spcPct val="35000"/>
                    </a:spcAft>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𝐵</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𝑦</m:t>
                            </m:r>
                          </m:e>
                          <m:sup>
                            <m:r>
                              <a:rPr lang="en-US" sz="2000" i="1">
                                <a:solidFill>
                                  <a:schemeClr val="tx1"/>
                                </a:solidFill>
                                <a:latin typeface="Cambria Math" panose="02040503050406030204" pitchFamily="18" charset="0"/>
                              </a:rPr>
                              <m:t>2</m:t>
                            </m:r>
                          </m:sup>
                        </m:sSup>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𝑥</m:t>
                            </m:r>
                          </m:e>
                          <m:sup>
                            <m:r>
                              <a:rPr lang="en-US" sz="2000" i="1">
                                <a:solidFill>
                                  <a:schemeClr val="tx1"/>
                                </a:solidFill>
                                <a:latin typeface="Cambria Math" panose="02040503050406030204" pitchFamily="18" charset="0"/>
                              </a:rPr>
                              <m:t>3</m:t>
                            </m:r>
                          </m:sup>
                        </m:sSup>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m:t>
                        </m:r>
                        <m:sSup>
                          <m:sSupPr>
                            <m:ctrlPr>
                              <a:rPr lang="en-US" sz="2000" b="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m:oMathPara>
                  </a14:m>
                  <a:endParaRPr lang="en-US" sz="2000" dirty="0" smtClean="0">
                    <a:solidFill>
                      <a:schemeClr val="tx1"/>
                    </a:solidFill>
                  </a:endParaRPr>
                </a:p>
                <a:p>
                  <a:pPr lvl="0" defTabSz="1600200">
                    <a:lnSpc>
                      <a:spcPct val="90000"/>
                    </a:lnSpc>
                    <a:spcBef>
                      <a:spcPct val="0"/>
                    </a:spcBef>
                    <a:spcAft>
                      <a:spcPct val="35000"/>
                    </a:spcAft>
                  </a:pPr>
                  <a:endParaRPr lang="en-US" sz="2000" dirty="0" smtClean="0">
                    <a:solidFill>
                      <a:schemeClr val="tx1"/>
                    </a:solidFill>
                  </a:endParaRPr>
                </a:p>
                <a:p>
                  <a:pPr marL="342900" lvl="0" indent="-274320" defTabSz="1600200">
                    <a:lnSpc>
                      <a:spcPct val="90000"/>
                    </a:lnSpc>
                    <a:spcBef>
                      <a:spcPct val="0"/>
                    </a:spcBef>
                    <a:spcAft>
                      <a:spcPct val="35000"/>
                    </a:spcAft>
                    <a:buFont typeface="Arial" panose="020B0604020202020204" pitchFamily="34" charset="0"/>
                    <a:buChar char="•"/>
                  </a:pPr>
                  <a:r>
                    <a:rPr lang="en-US" sz="2000" dirty="0" smtClean="0">
                      <a:solidFill>
                        <a:schemeClr val="tx1"/>
                      </a:solidFill>
                    </a:rPr>
                    <a:t>Subset of curves</a:t>
                  </a:r>
                </a:p>
                <a:p>
                  <a:pPr marL="342900" lvl="0" indent="-274320" defTabSz="1600200">
                    <a:lnSpc>
                      <a:spcPct val="90000"/>
                    </a:lnSpc>
                    <a:spcBef>
                      <a:spcPct val="0"/>
                    </a:spcBef>
                    <a:spcAft>
                      <a:spcPct val="35000"/>
                    </a:spcAft>
                    <a:buFont typeface="Arial" panose="020B0604020202020204" pitchFamily="34" charset="0"/>
                    <a:buChar char="•"/>
                  </a:pPr>
                  <a:r>
                    <a:rPr lang="en-US" sz="2000" dirty="0" smtClean="0">
                      <a:solidFill>
                        <a:schemeClr val="tx1"/>
                      </a:solidFill>
                    </a:rPr>
                    <a:t>Not prime order</a:t>
                  </a:r>
                </a:p>
                <a:p>
                  <a:pPr marL="342900" lvl="0" indent="-274320" defTabSz="1600200">
                    <a:lnSpc>
                      <a:spcPct val="90000"/>
                    </a:lnSpc>
                    <a:spcBef>
                      <a:spcPct val="0"/>
                    </a:spcBef>
                    <a:spcAft>
                      <a:spcPct val="35000"/>
                    </a:spcAft>
                    <a:buFont typeface="Arial" panose="020B0604020202020204" pitchFamily="34" charset="0"/>
                    <a:buChar char="•"/>
                  </a:pPr>
                  <a:r>
                    <a:rPr lang="en-US" sz="2000" dirty="0" smtClean="0">
                      <a:solidFill>
                        <a:schemeClr val="tx1"/>
                      </a:solidFill>
                    </a:rPr>
                    <a:t>Montgomery </a:t>
                  </a:r>
                  <a:r>
                    <a:rPr lang="en-US" sz="2000" dirty="0">
                      <a:solidFill>
                        <a:schemeClr val="tx1"/>
                      </a:solidFill>
                    </a:rPr>
                    <a:t>ladder</a:t>
                  </a:r>
                </a:p>
                <a:p>
                  <a:pPr lvl="0" algn="ctr" defTabSz="1600200">
                    <a:lnSpc>
                      <a:spcPct val="90000"/>
                    </a:lnSpc>
                    <a:spcBef>
                      <a:spcPct val="0"/>
                    </a:spcBef>
                    <a:spcAft>
                      <a:spcPct val="35000"/>
                    </a:spcAft>
                  </a:pPr>
                  <a:endParaRPr lang="en-US" sz="2800" kern="1200" dirty="0">
                    <a:solidFill>
                      <a:schemeClr val="tx1"/>
                    </a:solidFill>
                  </a:endParaRPr>
                </a:p>
              </p:txBody>
            </p:sp>
          </mc:Choice>
          <mc:Fallback xmlns="">
            <p:sp>
              <p:nvSpPr>
                <p:cNvPr id="11" name="Round Same Side Corner Rectangle 4"/>
                <p:cNvSpPr>
                  <a:spLocks noRot="1" noChangeAspect="1" noMove="1" noResize="1" noEditPoints="1" noAdjustHandles="1" noChangeArrowheads="1" noChangeShapeType="1" noTextEdit="1"/>
                </p:cNvSpPr>
                <p:nvPr/>
              </p:nvSpPr>
              <p:spPr>
                <a:xfrm rot="21600000">
                  <a:off x="2787135" y="796383"/>
                  <a:ext cx="2822340" cy="4058983"/>
                </a:xfrm>
                <a:prstGeom prst="rect">
                  <a:avLst/>
                </a:prstGeom>
                <a:blipFill rotWithShape="0">
                  <a:blip r:embed="rId2"/>
                  <a:stretch>
                    <a:fillRect/>
                  </a:stretch>
                </a:blipFill>
              </p:spPr>
              <p:txBody>
                <a:bodyPr/>
                <a:lstStyle/>
                <a:p>
                  <a:r>
                    <a:rPr lang="en-US">
                      <a:noFill/>
                    </a:rPr>
                    <a:t> </a:t>
                  </a:r>
                </a:p>
              </p:txBody>
            </p:sp>
          </mc:Fallback>
        </mc:AlternateContent>
      </p:grpSp>
      <p:grpSp>
        <p:nvGrpSpPr>
          <p:cNvPr id="5" name="Group 4"/>
          <p:cNvGrpSpPr/>
          <p:nvPr/>
        </p:nvGrpSpPr>
        <p:grpSpPr>
          <a:xfrm>
            <a:off x="8562108" y="1560946"/>
            <a:ext cx="3038765" cy="4765962"/>
            <a:chOff x="6483557" y="651490"/>
            <a:chExt cx="2948561" cy="4325877"/>
          </a:xfrm>
        </p:grpSpPr>
        <p:sp>
          <p:nvSpPr>
            <p:cNvPr id="8" name="Round Same Side Corner Rectangle 7"/>
            <p:cNvSpPr/>
            <p:nvPr/>
          </p:nvSpPr>
          <p:spPr>
            <a:xfrm rot="5400000">
              <a:off x="5747032" y="1388016"/>
              <a:ext cx="4325877" cy="2852826"/>
            </a:xfrm>
            <a:prstGeom prst="round2SameRect">
              <a:avLst>
                <a:gd name="adj1" fmla="val 16670"/>
                <a:gd name="adj2" fmla="val 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mc:AlternateContent xmlns:mc="http://schemas.openxmlformats.org/markup-compatibility/2006" xmlns:a14="http://schemas.microsoft.com/office/drawing/2010/main">
          <mc:Choice Requires="a14">
            <p:sp>
              <p:nvSpPr>
                <p:cNvPr id="9" name="Round Same Side Corner Rectangle 6"/>
                <p:cNvSpPr/>
                <p:nvPr/>
              </p:nvSpPr>
              <p:spPr>
                <a:xfrm>
                  <a:off x="6483557" y="790780"/>
                  <a:ext cx="2948561" cy="4047299"/>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205740" tIns="228600" rIns="137160" bIns="228600" numCol="1" spcCol="1270" anchor="t" anchorCtr="0">
                  <a:noAutofit/>
                </a:bodyPr>
                <a:lstStyle/>
                <a:p>
                  <a:pPr lvl="0" algn="ctr" defTabSz="1600200">
                    <a:lnSpc>
                      <a:spcPct val="90000"/>
                    </a:lnSpc>
                    <a:spcBef>
                      <a:spcPct val="0"/>
                    </a:spcBef>
                    <a:spcAft>
                      <a:spcPct val="35000"/>
                    </a:spcAft>
                  </a:pPr>
                  <a:r>
                    <a:rPr lang="en-US" sz="2800" kern="1200" dirty="0" smtClean="0">
                      <a:solidFill>
                        <a:schemeClr val="tx1"/>
                      </a:solidFill>
                    </a:rPr>
                    <a:t>(Twisted) Edwards curves</a:t>
                  </a:r>
                </a:p>
                <a:p>
                  <a:pPr algn="ctr" defTabSz="1600200">
                    <a:lnSpc>
                      <a:spcPct val="90000"/>
                    </a:lnSpc>
                    <a:spcBef>
                      <a:spcPct val="0"/>
                    </a:spcBef>
                    <a:spcAft>
                      <a:spcPct val="35000"/>
                    </a:spcAft>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𝑎</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𝑦</m:t>
                            </m:r>
                          </m:e>
                          <m:sup>
                            <m:r>
                              <a:rPr lang="en-US" sz="2000" i="1">
                                <a:solidFill>
                                  <a:schemeClr val="tx1"/>
                                </a:solidFill>
                                <a:latin typeface="Cambria Math" panose="02040503050406030204" pitchFamily="18" charset="0"/>
                              </a:rPr>
                              <m:t>2</m:t>
                            </m:r>
                          </m:sup>
                        </m:sSup>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𝑑</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𝑦</m:t>
                            </m:r>
                          </m:e>
                          <m:sup>
                            <m:r>
                              <a:rPr lang="en-US" sz="2000" b="0" i="1" smtClean="0">
                                <a:solidFill>
                                  <a:schemeClr val="tx1"/>
                                </a:solidFill>
                                <a:latin typeface="Cambria Math" panose="02040503050406030204" pitchFamily="18" charset="0"/>
                              </a:rPr>
                              <m:t>2</m:t>
                            </m:r>
                          </m:sup>
                        </m:sSup>
                      </m:oMath>
                    </m:oMathPara>
                  </a14:m>
                  <a:endParaRPr lang="en-US" sz="2800" b="1" kern="1200" dirty="0" smtClean="0">
                    <a:solidFill>
                      <a:schemeClr val="tx1"/>
                    </a:solidFill>
                  </a:endParaRPr>
                </a:p>
                <a:p>
                  <a:pPr algn="ctr" defTabSz="1600200">
                    <a:lnSpc>
                      <a:spcPct val="90000"/>
                    </a:lnSpc>
                    <a:spcBef>
                      <a:spcPct val="0"/>
                    </a:spcBef>
                    <a:spcAft>
                      <a:spcPct val="35000"/>
                    </a:spcAft>
                  </a:pPr>
                  <a:endParaRPr lang="en-US" sz="2000" b="1" dirty="0">
                    <a:solidFill>
                      <a:schemeClr val="tx1"/>
                    </a:solidFill>
                  </a:endParaRPr>
                </a:p>
                <a:p>
                  <a:pPr marL="342900" lvl="0" indent="-274320" defTabSz="1600200">
                    <a:lnSpc>
                      <a:spcPct val="90000"/>
                    </a:lnSpc>
                    <a:spcBef>
                      <a:spcPct val="0"/>
                    </a:spcBef>
                    <a:spcAft>
                      <a:spcPct val="35000"/>
                    </a:spcAft>
                    <a:buFont typeface="Arial" panose="020B0604020202020204" pitchFamily="34" charset="0"/>
                    <a:buChar char="•"/>
                  </a:pPr>
                  <a:r>
                    <a:rPr lang="en-US" sz="2000" dirty="0">
                      <a:solidFill>
                        <a:schemeClr val="tx1"/>
                      </a:solidFill>
                    </a:rPr>
                    <a:t>S</a:t>
                  </a:r>
                  <a:r>
                    <a:rPr lang="en-US" sz="2000" dirty="0" smtClean="0">
                      <a:solidFill>
                        <a:schemeClr val="tx1"/>
                      </a:solidFill>
                    </a:rPr>
                    <a:t>ubset </a:t>
                  </a:r>
                  <a:r>
                    <a:rPr lang="en-US" sz="2000" dirty="0">
                      <a:solidFill>
                        <a:schemeClr val="tx1"/>
                      </a:solidFill>
                    </a:rPr>
                    <a:t>of </a:t>
                  </a:r>
                  <a:r>
                    <a:rPr lang="en-US" sz="2000" dirty="0" smtClean="0">
                      <a:solidFill>
                        <a:schemeClr val="tx1"/>
                      </a:solidFill>
                    </a:rPr>
                    <a:t>curves</a:t>
                  </a:r>
                </a:p>
                <a:p>
                  <a:pPr marL="342900" lvl="0" indent="-274320" defTabSz="1600200">
                    <a:lnSpc>
                      <a:spcPct val="90000"/>
                    </a:lnSpc>
                    <a:spcBef>
                      <a:spcPct val="0"/>
                    </a:spcBef>
                    <a:spcAft>
                      <a:spcPct val="35000"/>
                    </a:spcAft>
                    <a:buFont typeface="Arial" panose="020B0604020202020204" pitchFamily="34" charset="0"/>
                    <a:buChar char="•"/>
                  </a:pPr>
                  <a:r>
                    <a:rPr lang="en-US" sz="2000" dirty="0" smtClean="0">
                      <a:solidFill>
                        <a:schemeClr val="tx1"/>
                      </a:solidFill>
                    </a:rPr>
                    <a:t>Not </a:t>
                  </a:r>
                  <a:r>
                    <a:rPr lang="en-US" sz="2000" dirty="0">
                      <a:solidFill>
                        <a:schemeClr val="tx1"/>
                      </a:solidFill>
                    </a:rPr>
                    <a:t>prime </a:t>
                  </a:r>
                  <a:r>
                    <a:rPr lang="en-US" sz="2000" dirty="0" smtClean="0">
                      <a:solidFill>
                        <a:schemeClr val="tx1"/>
                      </a:solidFill>
                    </a:rPr>
                    <a:t>order</a:t>
                  </a:r>
                </a:p>
                <a:p>
                  <a:pPr marL="342900" lvl="0" indent="-274320" defTabSz="1600200">
                    <a:lnSpc>
                      <a:spcPct val="90000"/>
                    </a:lnSpc>
                    <a:spcBef>
                      <a:spcPct val="0"/>
                    </a:spcBef>
                    <a:spcAft>
                      <a:spcPct val="35000"/>
                    </a:spcAft>
                    <a:buFont typeface="Arial" panose="020B0604020202020204" pitchFamily="34" charset="0"/>
                    <a:buChar char="•"/>
                  </a:pPr>
                  <a:r>
                    <a:rPr lang="en-US" sz="2000" dirty="0" smtClean="0">
                      <a:solidFill>
                        <a:schemeClr val="tx1"/>
                      </a:solidFill>
                    </a:rPr>
                    <a:t>Fastest arithmetic</a:t>
                  </a:r>
                </a:p>
                <a:p>
                  <a:pPr marL="342900" lvl="0" indent="-274320" defTabSz="1600200">
                    <a:lnSpc>
                      <a:spcPct val="90000"/>
                    </a:lnSpc>
                    <a:spcBef>
                      <a:spcPct val="0"/>
                    </a:spcBef>
                    <a:spcAft>
                      <a:spcPct val="35000"/>
                    </a:spcAft>
                    <a:buFont typeface="Arial" panose="020B0604020202020204" pitchFamily="34" charset="0"/>
                    <a:buChar char="•"/>
                  </a:pPr>
                  <a:r>
                    <a:rPr lang="en-US" sz="2000" dirty="0" smtClean="0">
                      <a:solidFill>
                        <a:schemeClr val="tx1"/>
                      </a:solidFill>
                    </a:rPr>
                    <a:t>Some</a:t>
                  </a:r>
                  <a:br>
                    <a:rPr lang="en-US" sz="2000" dirty="0" smtClean="0">
                      <a:solidFill>
                        <a:schemeClr val="tx1"/>
                      </a:solidFill>
                    </a:rPr>
                  </a:br>
                  <a:r>
                    <a:rPr lang="en-US" sz="2000" dirty="0" smtClean="0">
                      <a:solidFill>
                        <a:schemeClr val="tx1"/>
                      </a:solidFill>
                    </a:rPr>
                    <a:t>have</a:t>
                  </a:r>
                  <a:br>
                    <a:rPr lang="en-US" sz="2000" dirty="0" smtClean="0">
                      <a:solidFill>
                        <a:schemeClr val="tx1"/>
                      </a:solidFill>
                    </a:rPr>
                  </a:br>
                  <a:r>
                    <a:rPr lang="en-US" sz="2000" dirty="0" smtClean="0">
                      <a:solidFill>
                        <a:schemeClr val="tx1"/>
                      </a:solidFill>
                    </a:rPr>
                    <a:t>complete</a:t>
                  </a:r>
                  <a:br>
                    <a:rPr lang="en-US" sz="2000" dirty="0" smtClean="0">
                      <a:solidFill>
                        <a:schemeClr val="tx1"/>
                      </a:solidFill>
                    </a:rPr>
                  </a:br>
                  <a:r>
                    <a:rPr lang="en-US" sz="2000" dirty="0" smtClean="0">
                      <a:solidFill>
                        <a:schemeClr val="tx1"/>
                      </a:solidFill>
                    </a:rPr>
                    <a:t>group law</a:t>
                  </a:r>
                  <a:br>
                    <a:rPr lang="en-US" sz="2000" dirty="0" smtClean="0">
                      <a:solidFill>
                        <a:schemeClr val="tx1"/>
                      </a:solidFill>
                    </a:rPr>
                  </a:br>
                  <a:endParaRPr lang="en-US" sz="2000" dirty="0">
                    <a:solidFill>
                      <a:schemeClr val="tx1"/>
                    </a:solidFill>
                  </a:endParaRPr>
                </a:p>
                <a:p>
                  <a:pPr defTabSz="1600200">
                    <a:lnSpc>
                      <a:spcPct val="90000"/>
                    </a:lnSpc>
                    <a:spcBef>
                      <a:spcPct val="0"/>
                    </a:spcBef>
                    <a:spcAft>
                      <a:spcPct val="35000"/>
                    </a:spcAft>
                  </a:pPr>
                  <a:endParaRPr lang="en-US" sz="2000" dirty="0">
                    <a:solidFill>
                      <a:schemeClr val="tx1"/>
                    </a:solidFill>
                  </a:endParaRPr>
                </a:p>
              </p:txBody>
            </p:sp>
          </mc:Choice>
          <mc:Fallback xmlns="">
            <p:sp>
              <p:nvSpPr>
                <p:cNvPr id="9" name="Round Same Side Corner Rectangle 6"/>
                <p:cNvSpPr>
                  <a:spLocks noRot="1" noChangeAspect="1" noMove="1" noResize="1" noEditPoints="1" noAdjustHandles="1" noChangeArrowheads="1" noChangeShapeType="1" noTextEdit="1"/>
                </p:cNvSpPr>
                <p:nvPr/>
              </p:nvSpPr>
              <p:spPr>
                <a:xfrm>
                  <a:off x="6483557" y="790780"/>
                  <a:ext cx="2948561" cy="4047299"/>
                </a:xfrm>
                <a:prstGeom prst="rect">
                  <a:avLst/>
                </a:prstGeom>
                <a:blipFill rotWithShape="0">
                  <a:blip r:embed="rId3"/>
                  <a:stretch>
                    <a:fillRect r="-4418"/>
                  </a:stretch>
                </a:blipFill>
              </p:spPr>
              <p:txBody>
                <a:bodyPr/>
                <a:lstStyle/>
                <a:p>
                  <a:r>
                    <a:rPr lang="en-US">
                      <a:noFill/>
                    </a:rPr>
                    <a:t> </a:t>
                  </a:r>
                </a:p>
              </p:txBody>
            </p:sp>
          </mc:Fallback>
        </mc:AlternateContent>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3346" y="4796537"/>
            <a:ext cx="993014" cy="137160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2075" y="4796536"/>
            <a:ext cx="1052400" cy="1371600"/>
          </a:xfrm>
          <a:prstGeom prst="rect">
            <a:avLst/>
          </a:prstGeom>
        </p:spPr>
      </p:pic>
      <p:sp>
        <p:nvSpPr>
          <p:cNvPr id="14" name="TextBox 13"/>
          <p:cNvSpPr txBox="1"/>
          <p:nvPr/>
        </p:nvSpPr>
        <p:spPr>
          <a:xfrm>
            <a:off x="322118" y="135082"/>
            <a:ext cx="11575473"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600" dirty="0" smtClean="0"/>
              <a:t>Forms of Elliptic Curves</a:t>
            </a:r>
            <a:endParaRPr lang="en-US" sz="3600" dirty="0"/>
          </a:p>
        </p:txBody>
      </p:sp>
      <p:sp>
        <p:nvSpPr>
          <p:cNvPr id="19" name="Rounded Rectangle 5"/>
          <p:cNvSpPr/>
          <p:nvPr/>
        </p:nvSpPr>
        <p:spPr>
          <a:xfrm>
            <a:off x="6462468" y="967751"/>
            <a:ext cx="5247855" cy="12728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endParaRPr lang="en-US" sz="3000" kern="120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5592" y="4796536"/>
            <a:ext cx="944690" cy="1371601"/>
          </a:xfrm>
          <a:prstGeom prst="rect">
            <a:avLst/>
          </a:prstGeom>
        </p:spPr>
      </p:pic>
      <mc:AlternateContent xmlns:mc="http://schemas.openxmlformats.org/markup-compatibility/2006" xmlns:a14="http://schemas.microsoft.com/office/drawing/2010/main">
        <mc:Choice Requires="a14">
          <p:sp>
            <p:nvSpPr>
              <p:cNvPr id="22" name="Round Same Side Corner Rectangle 4"/>
              <p:cNvSpPr/>
              <p:nvPr/>
            </p:nvSpPr>
            <p:spPr>
              <a:xfrm>
                <a:off x="1724641" y="1685231"/>
                <a:ext cx="3387506" cy="4641678"/>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37160" tIns="228600" rIns="205740" bIns="228600" numCol="1" spcCol="1270" anchor="t" anchorCtr="0">
                <a:noAutofit/>
              </a:bodyPr>
              <a:lstStyle/>
              <a:p>
                <a:pPr lvl="0" algn="ctr" defTabSz="1600200">
                  <a:lnSpc>
                    <a:spcPct val="90000"/>
                  </a:lnSpc>
                  <a:spcBef>
                    <a:spcPct val="0"/>
                  </a:spcBef>
                  <a:spcAft>
                    <a:spcPct val="35000"/>
                  </a:spcAft>
                </a:pPr>
                <a:r>
                  <a:rPr lang="en-US" sz="2800" dirty="0" err="1" smtClean="0">
                    <a:solidFill>
                      <a:schemeClr val="tx1"/>
                    </a:solidFill>
                  </a:rPr>
                  <a:t>Weierstrass</a:t>
                </a:r>
                <a:r>
                  <a:rPr lang="en-US" sz="2800" kern="1200" dirty="0" smtClean="0">
                    <a:solidFill>
                      <a:schemeClr val="tx1"/>
                    </a:solidFill>
                  </a:rPr>
                  <a:t> curves</a:t>
                </a:r>
                <a:endParaRPr lang="en-US" sz="2800" dirty="0">
                  <a:solidFill>
                    <a:schemeClr val="tx1"/>
                  </a:solidFill>
                </a:endParaRPr>
              </a:p>
              <a:p>
                <a:pPr lvl="0" algn="ctr" defTabSz="1600200">
                  <a:lnSpc>
                    <a:spcPct val="90000"/>
                  </a:lnSpc>
                  <a:spcBef>
                    <a:spcPct val="0"/>
                  </a:spcBef>
                  <a:spcAft>
                    <a:spcPct val="35000"/>
                  </a:spcAft>
                </a:pPr>
                <a14:m>
                  <m:oMathPara xmlns:m="http://schemas.openxmlformats.org/officeDocument/2006/math">
                    <m:oMathParaPr>
                      <m:jc m:val="centerGroup"/>
                    </m:oMathParaPr>
                    <m:oMath xmlns:m="http://schemas.openxmlformats.org/officeDocument/2006/math">
                      <m:sSup>
                        <m:sSupPr>
                          <m:ctrlPr>
                            <a:rPr lang="en-US" sz="2000" b="0" i="1" kern="1200" smtClean="0">
                              <a:solidFill>
                                <a:schemeClr val="tx1"/>
                              </a:solidFill>
                              <a:latin typeface="Cambria Math" panose="02040503050406030204" pitchFamily="18" charset="0"/>
                            </a:rPr>
                          </m:ctrlPr>
                        </m:sSupPr>
                        <m:e>
                          <m:r>
                            <a:rPr lang="en-US" sz="2000" b="0" i="1" kern="1200" smtClean="0">
                              <a:solidFill>
                                <a:schemeClr val="tx1"/>
                              </a:solidFill>
                              <a:latin typeface="Cambria Math" panose="02040503050406030204" pitchFamily="18" charset="0"/>
                            </a:rPr>
                            <m:t>𝑦</m:t>
                          </m:r>
                        </m:e>
                        <m:sup>
                          <m:r>
                            <a:rPr lang="en-US" sz="2000" b="0" i="1" kern="1200" smtClean="0">
                              <a:solidFill>
                                <a:schemeClr val="tx1"/>
                              </a:solidFill>
                              <a:latin typeface="Cambria Math" panose="02040503050406030204" pitchFamily="18" charset="0"/>
                            </a:rPr>
                            <m:t>2</m:t>
                          </m:r>
                        </m:sup>
                      </m:sSup>
                      <m:r>
                        <a:rPr lang="en-US" sz="2000" b="0" i="1" kern="1200" smtClean="0">
                          <a:solidFill>
                            <a:schemeClr val="tx1"/>
                          </a:solidFill>
                          <a:latin typeface="Cambria Math" panose="02040503050406030204" pitchFamily="18" charset="0"/>
                        </a:rPr>
                        <m:t>=</m:t>
                      </m:r>
                      <m:sSup>
                        <m:sSupPr>
                          <m:ctrlPr>
                            <a:rPr lang="en-US" sz="2000" b="0" i="1" kern="1200" smtClean="0">
                              <a:solidFill>
                                <a:schemeClr val="tx1"/>
                              </a:solidFill>
                              <a:latin typeface="Cambria Math" panose="02040503050406030204" pitchFamily="18" charset="0"/>
                            </a:rPr>
                          </m:ctrlPr>
                        </m:sSupPr>
                        <m:e>
                          <m:r>
                            <a:rPr lang="en-US" sz="2000" b="0" i="1" kern="1200" smtClean="0">
                              <a:solidFill>
                                <a:schemeClr val="tx1"/>
                              </a:solidFill>
                              <a:latin typeface="Cambria Math" panose="02040503050406030204" pitchFamily="18" charset="0"/>
                            </a:rPr>
                            <m:t>𝑥</m:t>
                          </m:r>
                        </m:e>
                        <m:sup>
                          <m:r>
                            <a:rPr lang="en-US" sz="2000" b="0" i="1" kern="1200" smtClean="0">
                              <a:solidFill>
                                <a:schemeClr val="tx1"/>
                              </a:solidFill>
                              <a:latin typeface="Cambria Math" panose="02040503050406030204" pitchFamily="18" charset="0"/>
                            </a:rPr>
                            <m:t>3</m:t>
                          </m:r>
                        </m:sup>
                      </m:sSup>
                      <m:r>
                        <a:rPr lang="en-US" sz="2000" b="0" i="1" kern="1200" smtClean="0">
                          <a:solidFill>
                            <a:schemeClr val="tx1"/>
                          </a:solidFill>
                          <a:latin typeface="Cambria Math" panose="02040503050406030204" pitchFamily="18" charset="0"/>
                        </a:rPr>
                        <m:t>+</m:t>
                      </m:r>
                      <m:r>
                        <a:rPr lang="en-US" sz="2000" b="0" i="1" kern="1200" smtClean="0">
                          <a:solidFill>
                            <a:schemeClr val="tx1"/>
                          </a:solidFill>
                          <a:latin typeface="Cambria Math" panose="02040503050406030204" pitchFamily="18" charset="0"/>
                        </a:rPr>
                        <m:t>𝑎𝑥</m:t>
                      </m:r>
                      <m:r>
                        <a:rPr lang="en-US" sz="2000" b="0" i="1" kern="1200" smtClean="0">
                          <a:solidFill>
                            <a:schemeClr val="tx1"/>
                          </a:solidFill>
                          <a:latin typeface="Cambria Math" panose="02040503050406030204" pitchFamily="18" charset="0"/>
                        </a:rPr>
                        <m:t>+</m:t>
                      </m:r>
                      <m:r>
                        <a:rPr lang="en-US" sz="2000" b="0" i="1" kern="1200" smtClean="0">
                          <a:solidFill>
                            <a:schemeClr val="tx1"/>
                          </a:solidFill>
                          <a:latin typeface="Cambria Math" panose="02040503050406030204" pitchFamily="18" charset="0"/>
                        </a:rPr>
                        <m:t>𝑏</m:t>
                      </m:r>
                    </m:oMath>
                  </m:oMathPara>
                </a14:m>
                <a:endParaRPr lang="en-US" sz="2000" kern="1200" dirty="0" smtClean="0">
                  <a:solidFill>
                    <a:schemeClr val="tx1"/>
                  </a:solidFill>
                </a:endParaRPr>
              </a:p>
              <a:p>
                <a:pPr lvl="0" algn="ctr" defTabSz="1600200">
                  <a:lnSpc>
                    <a:spcPct val="90000"/>
                  </a:lnSpc>
                  <a:spcBef>
                    <a:spcPct val="0"/>
                  </a:spcBef>
                  <a:spcAft>
                    <a:spcPct val="35000"/>
                  </a:spcAft>
                </a:pPr>
                <a:endParaRPr lang="en-US" sz="2000" kern="1200" dirty="0" smtClean="0">
                  <a:solidFill>
                    <a:schemeClr val="tx1"/>
                  </a:solidFill>
                </a:endParaRPr>
              </a:p>
              <a:p>
                <a:pPr lvl="0" algn="ctr" defTabSz="1600200">
                  <a:lnSpc>
                    <a:spcPct val="90000"/>
                  </a:lnSpc>
                  <a:spcBef>
                    <a:spcPct val="0"/>
                  </a:spcBef>
                  <a:spcAft>
                    <a:spcPct val="35000"/>
                  </a:spcAft>
                </a:pPr>
                <a:endParaRPr lang="en-US" sz="2000" kern="1200" dirty="0" smtClean="0">
                  <a:solidFill>
                    <a:schemeClr val="tx1"/>
                  </a:solidFill>
                </a:endParaRPr>
              </a:p>
              <a:p>
                <a:pPr marL="274320" lvl="0" indent="-274320" defTabSz="1600200">
                  <a:lnSpc>
                    <a:spcPct val="90000"/>
                  </a:lnSpc>
                  <a:spcBef>
                    <a:spcPct val="0"/>
                  </a:spcBef>
                  <a:spcAft>
                    <a:spcPct val="35000"/>
                  </a:spcAft>
                  <a:buFont typeface="Arial" panose="020B0604020202020204" pitchFamily="34" charset="0"/>
                  <a:buChar char="•"/>
                </a:pPr>
                <a:r>
                  <a:rPr lang="en-US" sz="2000" dirty="0" smtClean="0">
                    <a:solidFill>
                      <a:schemeClr val="tx1"/>
                    </a:solidFill>
                  </a:rPr>
                  <a:t>Most general form</a:t>
                </a:r>
              </a:p>
              <a:p>
                <a:pPr marL="274320" lvl="0" indent="-274320" defTabSz="1600200">
                  <a:lnSpc>
                    <a:spcPct val="90000"/>
                  </a:lnSpc>
                  <a:spcBef>
                    <a:spcPct val="0"/>
                  </a:spcBef>
                  <a:spcAft>
                    <a:spcPct val="35000"/>
                  </a:spcAft>
                  <a:buFont typeface="Arial" panose="020B0604020202020204" pitchFamily="34" charset="0"/>
                  <a:buChar char="•"/>
                </a:pPr>
                <a:r>
                  <a:rPr lang="en-US" sz="2000" dirty="0" smtClean="0">
                    <a:solidFill>
                      <a:schemeClr val="tx1"/>
                    </a:solidFill>
                  </a:rPr>
                  <a:t>Prime order possible</a:t>
                </a:r>
              </a:p>
              <a:p>
                <a:pPr marL="274320" lvl="0" indent="-274320" defTabSz="1600200">
                  <a:lnSpc>
                    <a:spcPct val="90000"/>
                  </a:lnSpc>
                  <a:spcBef>
                    <a:spcPct val="0"/>
                  </a:spcBef>
                  <a:spcAft>
                    <a:spcPct val="35000"/>
                  </a:spcAft>
                  <a:buFont typeface="Arial" panose="020B0604020202020204" pitchFamily="34" charset="0"/>
                  <a:buChar char="•"/>
                </a:pPr>
                <a:r>
                  <a:rPr lang="en-US" sz="2000" kern="1200" dirty="0" smtClean="0">
                    <a:solidFill>
                      <a:schemeClr val="tx1"/>
                    </a:solidFill>
                  </a:rPr>
                  <a:t>Exceptions in group law</a:t>
                </a:r>
              </a:p>
              <a:p>
                <a:pPr marL="274320" lvl="0" indent="-274320" defTabSz="1600200">
                  <a:lnSpc>
                    <a:spcPct val="90000"/>
                  </a:lnSpc>
                  <a:spcBef>
                    <a:spcPct val="0"/>
                  </a:spcBef>
                  <a:spcAft>
                    <a:spcPct val="35000"/>
                  </a:spcAft>
                  <a:buFont typeface="Arial" panose="020B0604020202020204" pitchFamily="34" charset="0"/>
                  <a:buChar char="•"/>
                </a:pPr>
                <a:r>
                  <a:rPr lang="en-US" sz="2000" dirty="0" smtClean="0">
                    <a:solidFill>
                      <a:schemeClr val="tx1"/>
                    </a:solidFill>
                  </a:rPr>
                  <a:t>NIST and </a:t>
                </a:r>
                <a:r>
                  <a:rPr lang="en-US" sz="2000" dirty="0" err="1" smtClean="0">
                    <a:solidFill>
                      <a:schemeClr val="tx1"/>
                    </a:solidFill>
                  </a:rPr>
                  <a:t>Brainpool</a:t>
                </a:r>
                <a:r>
                  <a:rPr lang="en-US" sz="2000" dirty="0" smtClean="0">
                    <a:solidFill>
                      <a:schemeClr val="tx1"/>
                    </a:solidFill>
                  </a:rPr>
                  <a:t> curves</a:t>
                </a:r>
                <a:endParaRPr lang="en-US" sz="2000" kern="1200" dirty="0">
                  <a:solidFill>
                    <a:schemeClr val="tx1"/>
                  </a:solidFill>
                </a:endParaRPr>
              </a:p>
            </p:txBody>
          </p:sp>
        </mc:Choice>
        <mc:Fallback xmlns="">
          <p:sp>
            <p:nvSpPr>
              <p:cNvPr id="22" name="Round Same Side Corner Rectangle 4"/>
              <p:cNvSpPr>
                <a:spLocks noRot="1" noChangeAspect="1" noMove="1" noResize="1" noEditPoints="1" noAdjustHandles="1" noChangeArrowheads="1" noChangeShapeType="1" noTextEdit="1"/>
              </p:cNvSpPr>
              <p:nvPr/>
            </p:nvSpPr>
            <p:spPr>
              <a:xfrm>
                <a:off x="1724641" y="1685231"/>
                <a:ext cx="3387506" cy="4641678"/>
              </a:xfrm>
              <a:prstGeom prst="rect">
                <a:avLst/>
              </a:prstGeom>
              <a:blipFill rotWithShape="0">
                <a:blip r:embed="rId7"/>
                <a:stretch>
                  <a:fillRect l="-360"/>
                </a:stretch>
              </a:blipFill>
            </p:spPr>
            <p:txBody>
              <a:bodyPr/>
              <a:lstStyle/>
              <a:p>
                <a:r>
                  <a:rPr lang="en-US">
                    <a:noFill/>
                  </a:rPr>
                  <a:t> </a:t>
                </a:r>
              </a:p>
            </p:txBody>
          </p:sp>
        </mc:Fallback>
      </mc:AlternateContent>
      <p:sp>
        <p:nvSpPr>
          <p:cNvPr id="15" name="Left-Right Arrow 14"/>
          <p:cNvSpPr/>
          <p:nvPr/>
        </p:nvSpPr>
        <p:spPr>
          <a:xfrm>
            <a:off x="7664262" y="3205019"/>
            <a:ext cx="1563647" cy="360218"/>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11877773" y="6495072"/>
            <a:ext cx="314227"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3524027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Reference</a:t>
            </a:r>
            <a:endParaRPr lang="en-US" sz="3600" dirty="0"/>
          </a:p>
        </p:txBody>
      </p:sp>
      <p:sp>
        <p:nvSpPr>
          <p:cNvPr id="3" name="Content Placeholder 2"/>
          <p:cNvSpPr>
            <a:spLocks noGrp="1"/>
          </p:cNvSpPr>
          <p:nvPr>
            <p:ph idx="1"/>
          </p:nvPr>
        </p:nvSpPr>
        <p:spPr>
          <a:xfrm>
            <a:off x="683812" y="1479459"/>
            <a:ext cx="10909190" cy="5120124"/>
          </a:xfrm>
        </p:spPr>
        <p:txBody>
          <a:bodyPr>
            <a:noAutofit/>
          </a:bodyPr>
          <a:lstStyle/>
          <a:p>
            <a:r>
              <a:rPr lang="en-US" sz="2000" dirty="0" smtClean="0"/>
              <a:t>J. Bos, C. Costello, P. Longa and M. Naehrig, </a:t>
            </a:r>
            <a:r>
              <a:rPr lang="en-US" sz="2000" b="1" dirty="0" smtClean="0"/>
              <a:t>“</a:t>
            </a:r>
            <a:r>
              <a:rPr lang="en-US" sz="2000" b="1" dirty="0"/>
              <a:t>Selecting Elliptic Curves for Cryptography: An Efficiency and Security Analysis</a:t>
            </a:r>
            <a:r>
              <a:rPr lang="en-US" sz="2000" b="1" dirty="0" smtClean="0"/>
              <a:t>”</a:t>
            </a:r>
            <a:r>
              <a:rPr lang="en-US" sz="2000" dirty="0" smtClean="0"/>
              <a:t>, </a:t>
            </a:r>
            <a:r>
              <a:rPr lang="en-US" sz="2000" dirty="0"/>
              <a:t>Cryptology </a:t>
            </a:r>
            <a:r>
              <a:rPr lang="en-US" sz="2000" dirty="0" err="1"/>
              <a:t>ePrint</a:t>
            </a:r>
            <a:r>
              <a:rPr lang="en-US" sz="2000" dirty="0"/>
              <a:t> Archive: Report </a:t>
            </a:r>
            <a:r>
              <a:rPr lang="en-US" sz="2000" dirty="0" smtClean="0"/>
              <a:t>2014/130.</a:t>
            </a:r>
          </a:p>
          <a:p>
            <a:endParaRPr lang="en-US" sz="2000" b="1" dirty="0"/>
          </a:p>
          <a:p>
            <a:pPr marL="0" indent="0" algn="ctr">
              <a:buNone/>
            </a:pPr>
            <a:r>
              <a:rPr lang="en-US" sz="2000" dirty="0">
                <a:hlinkClick r:id="rId2"/>
              </a:rPr>
              <a:t>http://</a:t>
            </a:r>
            <a:r>
              <a:rPr lang="en-US" sz="2000" dirty="0" smtClean="0">
                <a:hlinkClick r:id="rId2"/>
              </a:rPr>
              <a:t>eprint.iacr.org/2014/130</a:t>
            </a:r>
            <a:endParaRPr lang="en-US" sz="2000" dirty="0" smtClean="0"/>
          </a:p>
          <a:p>
            <a:pPr marL="0" indent="0">
              <a:buNone/>
            </a:pPr>
            <a:endParaRPr lang="en-US" sz="2400" dirty="0" smtClean="0"/>
          </a:p>
          <a:p>
            <a:pPr marL="0" indent="0">
              <a:buNone/>
            </a:pPr>
            <a:r>
              <a:rPr lang="en-US" sz="2000" dirty="0" smtClean="0"/>
              <a:t>More, improved results are coming in the next few weeks.</a:t>
            </a:r>
            <a:endParaRPr lang="en-US" sz="2000" dirty="0"/>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34</a:t>
            </a:r>
            <a:endParaRPr lang="en-US" dirty="0"/>
          </a:p>
        </p:txBody>
      </p:sp>
    </p:spTree>
    <p:extLst>
      <p:ext uri="{BB962C8B-B14F-4D97-AF65-F5344CB8AC3E}">
        <p14:creationId xmlns:p14="http://schemas.microsoft.com/office/powerpoint/2010/main" val="1760666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
            <a:ext cx="10515600" cy="1325563"/>
          </a:xfrm>
        </p:spPr>
        <p:txBody>
          <a:bodyPr>
            <a:normAutofit/>
          </a:bodyPr>
          <a:lstStyle/>
          <a:p>
            <a:r>
              <a:rPr lang="en-US" sz="3600" dirty="0" smtClean="0"/>
              <a:t>Other References</a:t>
            </a:r>
            <a:endParaRPr lang="en-US" sz="3600" dirty="0"/>
          </a:p>
        </p:txBody>
      </p:sp>
      <p:sp>
        <p:nvSpPr>
          <p:cNvPr id="3" name="Content Placeholder 2"/>
          <p:cNvSpPr>
            <a:spLocks noGrp="1"/>
          </p:cNvSpPr>
          <p:nvPr>
            <p:ph idx="1"/>
          </p:nvPr>
        </p:nvSpPr>
        <p:spPr>
          <a:xfrm>
            <a:off x="838200" y="1479459"/>
            <a:ext cx="10358887" cy="5120124"/>
          </a:xfrm>
        </p:spPr>
        <p:txBody>
          <a:bodyPr>
            <a:noAutofit/>
          </a:bodyPr>
          <a:lstStyle/>
          <a:p>
            <a:pPr algn="just"/>
            <a:r>
              <a:rPr lang="en-US" sz="2000" dirty="0" smtClean="0"/>
              <a:t>[</a:t>
            </a:r>
            <a:r>
              <a:rPr lang="en-US" sz="2000" dirty="0" err="1" smtClean="0"/>
              <a:t>brainpool</a:t>
            </a:r>
            <a:r>
              <a:rPr lang="en-US" sz="2000" dirty="0" smtClean="0"/>
              <a:t>] </a:t>
            </a:r>
            <a:r>
              <a:rPr lang="en-US" sz="2000" dirty="0"/>
              <a:t>ECC </a:t>
            </a:r>
            <a:r>
              <a:rPr lang="en-US" sz="2000" dirty="0" err="1"/>
              <a:t>Brainpool</a:t>
            </a:r>
            <a:r>
              <a:rPr lang="en-US" sz="2000" dirty="0"/>
              <a:t> Standard Curves and Curve </a:t>
            </a:r>
            <a:r>
              <a:rPr lang="en-US" sz="2000" dirty="0" smtClean="0"/>
              <a:t>Generation, </a:t>
            </a:r>
            <a:r>
              <a:rPr lang="en-US" sz="2000" dirty="0">
                <a:hlinkClick r:id="rId2"/>
              </a:rPr>
              <a:t>http://</a:t>
            </a:r>
            <a:r>
              <a:rPr lang="en-US" sz="2000" dirty="0" smtClean="0">
                <a:hlinkClick r:id="rId2"/>
              </a:rPr>
              <a:t>www.ecc-brainpool.org/download/Domain-parameters.pdf</a:t>
            </a:r>
            <a:r>
              <a:rPr lang="en-US" sz="2000" dirty="0" smtClean="0"/>
              <a:t>, </a:t>
            </a:r>
            <a:r>
              <a:rPr lang="en-US" sz="2000" dirty="0"/>
              <a:t>2005</a:t>
            </a:r>
            <a:r>
              <a:rPr lang="en-US" sz="2000" dirty="0" smtClean="0"/>
              <a:t>. </a:t>
            </a:r>
          </a:p>
          <a:p>
            <a:pPr algn="just"/>
            <a:r>
              <a:rPr lang="en-US" sz="2000" dirty="0" smtClean="0"/>
              <a:t>[curve25519] </a:t>
            </a:r>
            <a:r>
              <a:rPr lang="en-US" sz="2000" dirty="0"/>
              <a:t>D. J. </a:t>
            </a:r>
            <a:r>
              <a:rPr lang="en-US" sz="2000" dirty="0" smtClean="0"/>
              <a:t>Bernstein, “Curve25519</a:t>
            </a:r>
            <a:r>
              <a:rPr lang="en-US" sz="2000" dirty="0"/>
              <a:t>: new </a:t>
            </a:r>
            <a:r>
              <a:rPr lang="en-US" sz="2000" dirty="0" err="1"/>
              <a:t>Diffie</a:t>
            </a:r>
            <a:r>
              <a:rPr lang="en-US" sz="2000" dirty="0"/>
              <a:t>-Hellman speed </a:t>
            </a:r>
            <a:r>
              <a:rPr lang="en-US" sz="2000" dirty="0" smtClean="0"/>
              <a:t>records”, in PKC 2006.</a:t>
            </a:r>
          </a:p>
          <a:p>
            <a:pPr algn="just"/>
            <a:r>
              <a:rPr lang="en-US" sz="2000" dirty="0" smtClean="0"/>
              <a:t>[Faz et al. 2013] </a:t>
            </a:r>
            <a:r>
              <a:rPr lang="pt-BR" sz="2000" dirty="0"/>
              <a:t>A. Faz-Hernández, P. Longa, and A. </a:t>
            </a:r>
            <a:r>
              <a:rPr lang="pt-BR" sz="2000" dirty="0" smtClean="0"/>
              <a:t>Sánchez, “</a:t>
            </a:r>
            <a:r>
              <a:rPr lang="en-US" sz="2000" dirty="0" smtClean="0"/>
              <a:t>Efficient </a:t>
            </a:r>
            <a:r>
              <a:rPr lang="en-US" sz="2000" dirty="0"/>
              <a:t>and secure algorithms for GLV-based </a:t>
            </a:r>
            <a:r>
              <a:rPr lang="en-US" sz="2000" dirty="0" smtClean="0"/>
              <a:t>scalar multiplication </a:t>
            </a:r>
            <a:r>
              <a:rPr lang="en-US" sz="2000" dirty="0"/>
              <a:t>and their implementation on GLV-GLS </a:t>
            </a:r>
            <a:r>
              <a:rPr lang="en-US" sz="2000" dirty="0" smtClean="0"/>
              <a:t>curves” </a:t>
            </a:r>
            <a:r>
              <a:rPr lang="en-US" sz="2000" dirty="0"/>
              <a:t>(extended version</a:t>
            </a:r>
            <a:r>
              <a:rPr lang="en-US" sz="2000" dirty="0" smtClean="0"/>
              <a:t>), </a:t>
            </a:r>
            <a:r>
              <a:rPr lang="en-US" sz="2000" dirty="0" smtClean="0">
                <a:hlinkClick r:id="rId3"/>
              </a:rPr>
              <a:t>http</a:t>
            </a:r>
            <a:r>
              <a:rPr lang="en-US" sz="2000" dirty="0">
                <a:hlinkClick r:id="rId3"/>
              </a:rPr>
              <a:t>://</a:t>
            </a:r>
            <a:r>
              <a:rPr lang="en-US" sz="2000" dirty="0" smtClean="0">
                <a:hlinkClick r:id="rId3"/>
              </a:rPr>
              <a:t>eprint.iacr.org/2013/158</a:t>
            </a:r>
            <a:r>
              <a:rPr lang="en-US" sz="2000" dirty="0" smtClean="0"/>
              <a:t>.</a:t>
            </a:r>
          </a:p>
          <a:p>
            <a:pPr algn="just"/>
            <a:r>
              <a:rPr lang="en-US" sz="2000" dirty="0" smtClean="0"/>
              <a:t>[</a:t>
            </a:r>
            <a:r>
              <a:rPr lang="en-US" sz="2000" dirty="0" err="1" smtClean="0"/>
              <a:t>Gueron-Krasnov</a:t>
            </a:r>
            <a:r>
              <a:rPr lang="en-US" sz="2000" dirty="0" smtClean="0"/>
              <a:t> 2013] </a:t>
            </a:r>
            <a:r>
              <a:rPr lang="en-US" sz="2000" dirty="0"/>
              <a:t>S. </a:t>
            </a:r>
            <a:r>
              <a:rPr lang="en-US" sz="2000" dirty="0" err="1"/>
              <a:t>Gueron</a:t>
            </a:r>
            <a:r>
              <a:rPr lang="en-US" sz="2000" dirty="0"/>
              <a:t> and V. </a:t>
            </a:r>
            <a:r>
              <a:rPr lang="en-US" sz="2000" dirty="0" err="1" smtClean="0"/>
              <a:t>Krasnov</a:t>
            </a:r>
            <a:r>
              <a:rPr lang="en-US" sz="2000" dirty="0" smtClean="0"/>
              <a:t>, “Fast </a:t>
            </a:r>
            <a:r>
              <a:rPr lang="en-US" sz="2000" dirty="0"/>
              <a:t>prime </a:t>
            </a:r>
            <a:r>
              <a:rPr lang="en-US" sz="2000" dirty="0" smtClean="0"/>
              <a:t>field </a:t>
            </a:r>
            <a:r>
              <a:rPr lang="en-US" sz="2000" dirty="0"/>
              <a:t>elliptic curve cryptography with 256 bit </a:t>
            </a:r>
            <a:r>
              <a:rPr lang="en-US" sz="2000" dirty="0" smtClean="0"/>
              <a:t>primes”, </a:t>
            </a:r>
            <a:r>
              <a:rPr lang="en-US" sz="2000" dirty="0">
                <a:hlinkClick r:id="rId4"/>
              </a:rPr>
              <a:t>http://</a:t>
            </a:r>
            <a:r>
              <a:rPr lang="en-US" sz="2000" dirty="0" smtClean="0">
                <a:hlinkClick r:id="rId4"/>
              </a:rPr>
              <a:t>eprint.iacr.org/2013/816</a:t>
            </a:r>
            <a:r>
              <a:rPr lang="en-US" sz="2000" dirty="0" smtClean="0"/>
              <a:t>. </a:t>
            </a:r>
            <a:endParaRPr lang="en-US" sz="2000" dirty="0"/>
          </a:p>
          <a:p>
            <a:pPr algn="just"/>
            <a:r>
              <a:rPr lang="en-US" sz="2000" dirty="0" smtClean="0"/>
              <a:t>[Hamburg 2012] M. Hamburg, “</a:t>
            </a:r>
            <a:r>
              <a:rPr lang="en-US" sz="2000" dirty="0"/>
              <a:t>Fast and compact elliptic-curve cryptography”, </a:t>
            </a:r>
            <a:r>
              <a:rPr lang="en-US" sz="2000" dirty="0">
                <a:hlinkClick r:id="rId5"/>
              </a:rPr>
              <a:t>http://</a:t>
            </a:r>
            <a:r>
              <a:rPr lang="en-US" sz="2000" dirty="0" smtClean="0">
                <a:hlinkClick r:id="rId5"/>
              </a:rPr>
              <a:t>eprint.iacr.org/2012/309</a:t>
            </a:r>
            <a:r>
              <a:rPr lang="en-US" sz="2000" dirty="0" smtClean="0"/>
              <a:t>. </a:t>
            </a:r>
            <a:r>
              <a:rPr lang="en-US" sz="2000" dirty="0"/>
              <a:t>	</a:t>
            </a:r>
            <a:endParaRPr lang="en-US" sz="2000" dirty="0" smtClean="0"/>
          </a:p>
          <a:p>
            <a:pPr algn="just"/>
            <a:r>
              <a:rPr lang="en-US" sz="2000" dirty="0" smtClean="0"/>
              <a:t>[</a:t>
            </a:r>
            <a:r>
              <a:rPr lang="en-US" sz="2000" dirty="0" err="1" smtClean="0"/>
              <a:t>Okeya</a:t>
            </a:r>
            <a:r>
              <a:rPr lang="en-US" sz="2000" dirty="0" smtClean="0"/>
              <a:t>-Takagi 2003] </a:t>
            </a:r>
            <a:r>
              <a:rPr lang="en-US" sz="2000" dirty="0"/>
              <a:t>K. </a:t>
            </a:r>
            <a:r>
              <a:rPr lang="en-US" sz="2000" dirty="0" err="1"/>
              <a:t>Okeya</a:t>
            </a:r>
            <a:r>
              <a:rPr lang="en-US" sz="2000" dirty="0"/>
              <a:t> and T. </a:t>
            </a:r>
            <a:r>
              <a:rPr lang="en-US" sz="2000" dirty="0" smtClean="0"/>
              <a:t>Takagi, “The </a:t>
            </a:r>
            <a:r>
              <a:rPr lang="en-US" sz="2000" dirty="0"/>
              <a:t>width-w NAF method provides small memory and fast elliptic curve </a:t>
            </a:r>
            <a:r>
              <a:rPr lang="en-US" sz="2000" dirty="0" smtClean="0"/>
              <a:t>scalars multiplications </a:t>
            </a:r>
            <a:r>
              <a:rPr lang="en-US" sz="2000" dirty="0"/>
              <a:t>against side-channel </a:t>
            </a:r>
            <a:r>
              <a:rPr lang="en-US" sz="2000" dirty="0" smtClean="0"/>
              <a:t>attacks”, in CT-RSA 2003.</a:t>
            </a:r>
          </a:p>
          <a:p>
            <a:pPr algn="just"/>
            <a:r>
              <a:rPr lang="en-US" sz="2000" dirty="0" smtClean="0"/>
              <a:t>[</a:t>
            </a:r>
            <a:r>
              <a:rPr lang="en-US" sz="2000" dirty="0" err="1" smtClean="0"/>
              <a:t>safecurves</a:t>
            </a:r>
            <a:r>
              <a:rPr lang="en-US" sz="2000" dirty="0" smtClean="0"/>
              <a:t>] </a:t>
            </a:r>
            <a:r>
              <a:rPr lang="en-US" sz="2000" dirty="0"/>
              <a:t>D. J. Bernstein and T. </a:t>
            </a:r>
            <a:r>
              <a:rPr lang="en-US" sz="2000" dirty="0" smtClean="0"/>
              <a:t>Lange, “</a:t>
            </a:r>
            <a:r>
              <a:rPr lang="en-US" sz="2000" dirty="0" err="1" smtClean="0"/>
              <a:t>SafeCurves</a:t>
            </a:r>
            <a:r>
              <a:rPr lang="en-US" sz="2000" dirty="0"/>
              <a:t>: choosing safe curves for elliptic-curve </a:t>
            </a:r>
            <a:r>
              <a:rPr lang="en-US" sz="2000" dirty="0" smtClean="0"/>
              <a:t>cryptography”, </a:t>
            </a:r>
            <a:r>
              <a:rPr lang="en-US" sz="2000" dirty="0" smtClean="0">
                <a:hlinkClick r:id="rId6"/>
              </a:rPr>
              <a:t>http://safecurves.cr.yp.to</a:t>
            </a:r>
            <a:r>
              <a:rPr lang="en-US" sz="2000" dirty="0" smtClean="0"/>
              <a:t>. </a:t>
            </a:r>
          </a:p>
        </p:txBody>
      </p:sp>
      <p:sp>
        <p:nvSpPr>
          <p:cNvPr id="5" name="TextBox 4"/>
          <p:cNvSpPr txBox="1"/>
          <p:nvPr/>
        </p:nvSpPr>
        <p:spPr>
          <a:xfrm>
            <a:off x="11774079" y="6495072"/>
            <a:ext cx="417922" cy="369332"/>
          </a:xfrm>
          <a:prstGeom prst="rect">
            <a:avLst/>
          </a:prstGeom>
          <a:noFill/>
        </p:spPr>
        <p:txBody>
          <a:bodyPr wrap="square" rtlCol="0">
            <a:spAutoFit/>
          </a:bodyPr>
          <a:lstStyle/>
          <a:p>
            <a:r>
              <a:rPr lang="en-US" dirty="0" smtClean="0"/>
              <a:t>35</a:t>
            </a:r>
            <a:endParaRPr lang="en-US" dirty="0"/>
          </a:p>
        </p:txBody>
      </p:sp>
    </p:spTree>
    <p:extLst>
      <p:ext uri="{BB962C8B-B14F-4D97-AF65-F5344CB8AC3E}">
        <p14:creationId xmlns:p14="http://schemas.microsoft.com/office/powerpoint/2010/main" val="29866741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3866"/>
            <a:ext cx="9144000" cy="2387600"/>
          </a:xfrm>
        </p:spPr>
        <p:txBody>
          <a:bodyPr/>
          <a:lstStyle/>
          <a:p>
            <a:r>
              <a:rPr lang="en-US" dirty="0"/>
              <a:t>Selecting Elliptic Curves for Cryptography</a:t>
            </a:r>
          </a:p>
        </p:txBody>
      </p:sp>
      <p:sp>
        <p:nvSpPr>
          <p:cNvPr id="5" name="Subtitle 2"/>
          <p:cNvSpPr txBox="1">
            <a:spLocks/>
          </p:cNvSpPr>
          <p:nvPr/>
        </p:nvSpPr>
        <p:spPr>
          <a:xfrm>
            <a:off x="3405947" y="4688000"/>
            <a:ext cx="5571073" cy="18001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dirty="0" smtClean="0"/>
              <a:t>Joppe Bos		NXP Semiconductors</a:t>
            </a:r>
          </a:p>
          <a:p>
            <a:pPr algn="l">
              <a:spcBef>
                <a:spcPts val="0"/>
              </a:spcBef>
            </a:pPr>
            <a:r>
              <a:rPr lang="en-US" dirty="0" smtClean="0"/>
              <a:t>Craig Costello		Microsoft Research</a:t>
            </a:r>
            <a:br>
              <a:rPr lang="en-US" dirty="0" smtClean="0"/>
            </a:br>
            <a:r>
              <a:rPr lang="en-US" b="1" dirty="0" smtClean="0"/>
              <a:t>Patrick </a:t>
            </a:r>
            <a:r>
              <a:rPr lang="en-US" b="1" dirty="0"/>
              <a:t>Longa</a:t>
            </a:r>
            <a:r>
              <a:rPr lang="en-US" dirty="0"/>
              <a:t>	</a:t>
            </a:r>
            <a:r>
              <a:rPr lang="en-US" dirty="0" smtClean="0"/>
              <a:t>	Microsoft Research </a:t>
            </a:r>
          </a:p>
          <a:p>
            <a:pPr algn="l">
              <a:spcBef>
                <a:spcPts val="0"/>
              </a:spcBef>
            </a:pPr>
            <a:r>
              <a:rPr lang="en-US" dirty="0"/>
              <a:t>Michael Naehrig	Microsoft </a:t>
            </a:r>
            <a:r>
              <a:rPr lang="en-US" dirty="0" smtClean="0"/>
              <a:t>Research</a:t>
            </a:r>
          </a:p>
        </p:txBody>
      </p:sp>
      <p:sp>
        <p:nvSpPr>
          <p:cNvPr id="3" name="TextBox 2"/>
          <p:cNvSpPr txBox="1"/>
          <p:nvPr/>
        </p:nvSpPr>
        <p:spPr>
          <a:xfrm>
            <a:off x="5224695" y="3324225"/>
            <a:ext cx="1933575" cy="523220"/>
          </a:xfrm>
          <a:prstGeom prst="rect">
            <a:avLst/>
          </a:prstGeom>
          <a:noFill/>
        </p:spPr>
        <p:txBody>
          <a:bodyPr wrap="square" rtlCol="0">
            <a:spAutoFit/>
          </a:bodyPr>
          <a:lstStyle/>
          <a:p>
            <a:r>
              <a:rPr lang="en-US" sz="2800" dirty="0" smtClean="0"/>
              <a:t>Questions?</a:t>
            </a:r>
            <a:endParaRPr lang="en-US" sz="2800" dirty="0"/>
          </a:p>
        </p:txBody>
      </p:sp>
    </p:spTree>
    <p:extLst>
      <p:ext uri="{BB962C8B-B14F-4D97-AF65-F5344CB8AC3E}">
        <p14:creationId xmlns:p14="http://schemas.microsoft.com/office/powerpoint/2010/main" val="1175100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Analyzing the different criteria</a:t>
            </a:r>
            <a:endParaRPr lang="en-US" dirty="0"/>
          </a:p>
        </p:txBody>
      </p:sp>
    </p:spTree>
    <p:extLst>
      <p:ext uri="{BB962C8B-B14F-4D97-AF65-F5344CB8AC3E}">
        <p14:creationId xmlns:p14="http://schemas.microsoft.com/office/powerpoint/2010/main" val="347157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normAutofit/>
          </a:bodyPr>
          <a:lstStyle/>
          <a:p>
            <a:r>
              <a:rPr lang="en-US" sz="3600" dirty="0" smtClean="0"/>
              <a:t>ECDLP Security and Curve Setting</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812" y="1558458"/>
                <a:ext cx="11020508" cy="4993418"/>
              </a:xfrm>
            </p:spPr>
            <p:txBody>
              <a:bodyPr>
                <a:normAutofit lnSpcReduction="10000"/>
              </a:bodyPr>
              <a:lstStyle/>
              <a:p>
                <a:pPr marL="0" indent="0">
                  <a:buNone/>
                </a:pPr>
                <a:r>
                  <a:rPr lang="en-US" sz="2400" b="1" dirty="0" smtClean="0"/>
                  <a:t>Conservative setting</a:t>
                </a:r>
              </a:p>
              <a:p>
                <a:pPr lvl="1"/>
                <a:r>
                  <a:rPr lang="en-US" sz="2000" dirty="0" smtClean="0"/>
                  <a:t>Our focus: “ordinary” prime curves with </a:t>
                </a:r>
                <a:r>
                  <a:rPr lang="en-US" sz="2000" dirty="0"/>
                  <a:t>no special structure</a:t>
                </a:r>
              </a:p>
              <a:p>
                <a:pPr lvl="1"/>
                <a:r>
                  <a:rPr lang="en-US" sz="2000" dirty="0" smtClean="0"/>
                  <a:t>Most attractive </a:t>
                </a:r>
                <a:r>
                  <a:rPr lang="en-US" sz="2000" dirty="0"/>
                  <a:t>targets: </a:t>
                </a:r>
                <a:r>
                  <a:rPr lang="en-US" sz="2000" dirty="0" err="1" smtClean="0"/>
                  <a:t>Weierstrass</a:t>
                </a:r>
                <a:r>
                  <a:rPr lang="en-US" sz="2000" dirty="0" smtClean="0"/>
                  <a:t>, </a:t>
                </a:r>
                <a:r>
                  <a:rPr lang="en-US" sz="2000" dirty="0"/>
                  <a:t>Edwards and Montgomery curves</a:t>
                </a:r>
              </a:p>
              <a:p>
                <a:pPr marL="0" indent="0">
                  <a:buNone/>
                </a:pPr>
                <a:r>
                  <a:rPr lang="en-US" sz="2400" b="1" dirty="0" smtClean="0">
                    <a:solidFill>
                      <a:schemeClr val="tx1"/>
                    </a:solidFill>
                  </a:rPr>
                  <a:t>Pollard’s Rho attack: </a:t>
                </a:r>
                <a:r>
                  <a:rPr lang="en-US" sz="2400" dirty="0" smtClean="0">
                    <a:solidFill>
                      <a:schemeClr val="tx1"/>
                    </a:solidFill>
                  </a:rPr>
                  <a:t>estimated bit-security </a:t>
                </a:r>
                <a14:m>
                  <m:oMath xmlns:m="http://schemas.openxmlformats.org/officeDocument/2006/math">
                    <m:r>
                      <a:rPr lang="en-US" sz="2400" b="0" i="1" smtClean="0">
                        <a:solidFill>
                          <a:schemeClr val="tx1"/>
                        </a:solidFill>
                        <a:latin typeface="Cambria Math" panose="02040503050406030204" pitchFamily="18" charset="0"/>
                      </a:rPr>
                      <m:t>𝑠</m:t>
                    </m:r>
                    <m:r>
                      <a:rPr lang="en-US" sz="2400" b="0" i="1" smtClean="0">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sSub>
                          <m:sSubPr>
                            <m:ctrlPr>
                              <a:rPr lang="en-US" sz="2400" i="1">
                                <a:solidFill>
                                  <a:schemeClr val="tx1"/>
                                </a:solidFill>
                                <a:latin typeface="Cambria Math" panose="02040503050406030204" pitchFamily="18" charset="0"/>
                              </a:rPr>
                            </m:ctrlPr>
                          </m:sSubPr>
                          <m:e>
                            <m:r>
                              <a:rPr lang="en-US" sz="2400" b="0" i="1">
                                <a:solidFill>
                                  <a:schemeClr val="tx1"/>
                                </a:solidFill>
                                <a:latin typeface="Cambria Math" panose="02040503050406030204" pitchFamily="18" charset="0"/>
                              </a:rPr>
                              <m:t>𝑙𝑜𝑔</m:t>
                            </m:r>
                          </m:e>
                          <m:sub>
                            <m:r>
                              <a:rPr lang="en-US" sz="2400" b="0" i="1">
                                <a:solidFill>
                                  <a:schemeClr val="tx1"/>
                                </a:solidFill>
                                <a:latin typeface="Cambria Math" panose="02040503050406030204" pitchFamily="18" charset="0"/>
                              </a:rPr>
                              <m:t>2</m:t>
                            </m:r>
                          </m:sub>
                        </m:sSub>
                      </m:fName>
                      <m:e>
                        <m:r>
                          <a:rPr lang="en-US" sz="2400" b="0" i="1">
                            <a:solidFill>
                              <a:schemeClr val="tx1"/>
                            </a:solidFill>
                            <a:latin typeface="Cambria Math" panose="02040503050406030204" pitchFamily="18" charset="0"/>
                          </a:rPr>
                          <m:t>(</m:t>
                        </m:r>
                        <m:rad>
                          <m:radPr>
                            <m:degHide m:val="on"/>
                            <m:ctrlPr>
                              <a:rPr lang="en-US" sz="2400" i="1">
                                <a:solidFill>
                                  <a:schemeClr val="tx1"/>
                                </a:solidFill>
                                <a:latin typeface="Cambria Math" panose="02040503050406030204" pitchFamily="18" charset="0"/>
                              </a:rPr>
                            </m:ctrlPr>
                          </m:radPr>
                          <m:deg/>
                          <m:e>
                            <m:r>
                              <a:rPr lang="en-US" sz="2400" b="0" i="1">
                                <a:solidFill>
                                  <a:schemeClr val="tx1"/>
                                </a:solidFill>
                                <a:latin typeface="Cambria Math" panose="02040503050406030204" pitchFamily="18" charset="0"/>
                                <a:ea typeface="Cambria Math" panose="02040503050406030204" pitchFamily="18" charset="0"/>
                              </a:rPr>
                              <m:t>𝜋</m:t>
                            </m:r>
                            <m:r>
                              <a:rPr lang="en-US" sz="2400" b="0" i="1">
                                <a:solidFill>
                                  <a:schemeClr val="tx1"/>
                                </a:solidFill>
                                <a:latin typeface="Cambria Math" panose="02040503050406030204" pitchFamily="18" charset="0"/>
                                <a:ea typeface="Cambria Math" panose="02040503050406030204" pitchFamily="18" charset="0"/>
                              </a:rPr>
                              <m:t>𝑟</m:t>
                            </m:r>
                            <m:r>
                              <a:rPr lang="en-US" sz="2400" b="0" i="1">
                                <a:solidFill>
                                  <a:schemeClr val="tx1"/>
                                </a:solidFill>
                                <a:latin typeface="Cambria Math" panose="02040503050406030204" pitchFamily="18" charset="0"/>
                                <a:ea typeface="Cambria Math" panose="02040503050406030204" pitchFamily="18" charset="0"/>
                              </a:rPr>
                              <m:t>/4</m:t>
                            </m:r>
                          </m:e>
                        </m:rad>
                        <m:r>
                          <a:rPr lang="en-US" sz="2400" b="0" i="1">
                            <a:solidFill>
                              <a:schemeClr val="tx1"/>
                            </a:solidFill>
                            <a:latin typeface="Cambria Math" panose="02040503050406030204" pitchFamily="18" charset="0"/>
                          </a:rPr>
                          <m:t>)</m:t>
                        </m:r>
                      </m:e>
                    </m:func>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smtClean="0">
                  <a:solidFill>
                    <a:schemeClr val="tx1"/>
                  </a:solidFill>
                </a:endParaRPr>
              </a:p>
              <a:p>
                <a:pPr lvl="1"/>
                <a:r>
                  <a:rPr lang="en-US" sz="2000" dirty="0" smtClean="0">
                    <a:solidFill>
                      <a:schemeClr val="tx1"/>
                    </a:solidFill>
                  </a:rPr>
                  <a:t>Prime-order </a:t>
                </a:r>
                <a:r>
                  <a:rPr lang="en-US" sz="2000" dirty="0" err="1" smtClean="0">
                    <a:solidFill>
                      <a:schemeClr val="tx1"/>
                    </a:solidFill>
                  </a:rPr>
                  <a:t>Weierstrass</a:t>
                </a:r>
                <a:r>
                  <a:rPr lang="en-US" sz="2000" dirty="0" smtClean="0">
                    <a:solidFill>
                      <a:schemeClr val="tx1"/>
                    </a:solidFill>
                  </a:rPr>
                  <a:t> curves: </a:t>
                </a:r>
                <a:r>
                  <a:rPr lang="en-US" sz="2000" i="1" dirty="0" smtClean="0">
                    <a:solidFill>
                      <a:schemeClr val="tx1"/>
                    </a:solidFill>
                  </a:rPr>
                  <a:t>optimal</a:t>
                </a:r>
                <a:r>
                  <a:rPr lang="en-US" sz="2000" dirty="0" smtClean="0">
                    <a:solidFill>
                      <a:schemeClr val="tx1"/>
                    </a:solidFill>
                  </a:rPr>
                  <a:t> </a:t>
                </a:r>
                <a14:m>
                  <m:oMath xmlns:m="http://schemas.openxmlformats.org/officeDocument/2006/math">
                    <m:r>
                      <a:rPr lang="en-US" sz="2000" i="1">
                        <a:solidFill>
                          <a:schemeClr val="tx1"/>
                        </a:solidFill>
                        <a:latin typeface="Cambria Math" panose="02040503050406030204" pitchFamily="18" charset="0"/>
                      </a:rPr>
                      <m:t>𝑠</m:t>
                    </m:r>
                  </m:oMath>
                </a14:m>
                <a:r>
                  <a:rPr lang="en-US" sz="2000" dirty="0" smtClean="0">
                    <a:solidFill>
                      <a:schemeClr val="tx1"/>
                    </a:solidFill>
                  </a:rPr>
                  <a:t>-bit security</a:t>
                </a:r>
              </a:p>
              <a:p>
                <a:pPr lvl="1"/>
                <a:r>
                  <a:rPr lang="en-US" sz="2000" dirty="0" smtClean="0">
                    <a:solidFill>
                      <a:schemeClr val="tx1"/>
                    </a:solidFill>
                  </a:rPr>
                  <a:t>Montgomery and Edwards curves: (minimal) cofactor 4 restricts highest security to </a:t>
                </a:r>
                <a14:m>
                  <m:oMath xmlns:m="http://schemas.openxmlformats.org/officeDocument/2006/math">
                    <m:r>
                      <a:rPr lang="en-US" sz="2000" b="0" i="0"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𝑠</m:t>
                    </m:r>
                    <m:r>
                      <a:rPr lang="en-US" sz="2000" b="0" i="0" smtClean="0">
                        <a:solidFill>
                          <a:schemeClr val="tx1"/>
                        </a:solidFill>
                        <a:latin typeface="Cambria Math" panose="02040503050406030204" pitchFamily="18" charset="0"/>
                      </a:rPr>
                      <m:t>−1)</m:t>
                    </m:r>
                  </m:oMath>
                </a14:m>
                <a:r>
                  <a:rPr lang="en-US" sz="2000" dirty="0" smtClean="0">
                    <a:solidFill>
                      <a:schemeClr val="tx1"/>
                    </a:solidFill>
                  </a:rPr>
                  <a:t> bits</a:t>
                </a:r>
              </a:p>
              <a:p>
                <a:pPr marL="0" lvl="1" indent="0">
                  <a:spcBef>
                    <a:spcPts val="1000"/>
                  </a:spcBef>
                  <a:buNone/>
                </a:pPr>
                <a:r>
                  <a:rPr lang="en-US" b="1" dirty="0"/>
                  <a:t>Other desirable features: </a:t>
                </a:r>
                <a:r>
                  <a:rPr lang="en-US" dirty="0"/>
                  <a:t>similar to [</a:t>
                </a:r>
                <a:r>
                  <a:rPr lang="en-US" dirty="0" err="1"/>
                  <a:t>brainpool</a:t>
                </a:r>
                <a:r>
                  <a:rPr lang="en-US" dirty="0"/>
                  <a:t>] and [</a:t>
                </a:r>
                <a:r>
                  <a:rPr lang="en-US" dirty="0" err="1"/>
                  <a:t>safecurves</a:t>
                </a:r>
                <a:r>
                  <a:rPr lang="en-US" dirty="0"/>
                  <a:t>]</a:t>
                </a:r>
              </a:p>
              <a:p>
                <a:pPr lvl="1"/>
                <a:r>
                  <a:rPr lang="en-US" sz="2000" dirty="0"/>
                  <a:t>No transfers </a:t>
                </a:r>
              </a:p>
              <a:p>
                <a:pPr lvl="1"/>
                <a:r>
                  <a:rPr lang="en-US" sz="2000" dirty="0"/>
                  <a:t>Large discriminant</a:t>
                </a:r>
              </a:p>
              <a:p>
                <a:pPr lvl="1"/>
                <a:r>
                  <a:rPr lang="en-US" sz="2000" dirty="0"/>
                  <a:t>Twist security (a must for ladder implementations)</a:t>
                </a:r>
              </a:p>
              <a:p>
                <a:pPr marL="0" lvl="1" indent="0">
                  <a:spcBef>
                    <a:spcPts val="1000"/>
                  </a:spcBef>
                  <a:buNone/>
                </a:pPr>
                <a:r>
                  <a:rPr lang="en-US" b="1" dirty="0" smtClean="0"/>
                  <a:t>Publicly </a:t>
                </a:r>
                <a:r>
                  <a:rPr lang="en-US" b="1" dirty="0"/>
                  <a:t>verifiable </a:t>
                </a:r>
                <a:r>
                  <a:rPr lang="en-US" b="1" dirty="0" smtClean="0"/>
                  <a:t>generation</a:t>
                </a:r>
              </a:p>
              <a:p>
                <a:pPr marL="800100" lvl="2" indent="-342900"/>
                <a:r>
                  <a:rPr lang="en-US" dirty="0" smtClean="0"/>
                  <a:t>“Full rigidity” </a:t>
                </a:r>
                <a:r>
                  <a:rPr lang="en-US" dirty="0"/>
                  <a:t>is virtually impossible in practice</a:t>
                </a:r>
              </a:p>
              <a:p>
                <a:pPr marL="800100" lvl="2" indent="-342900"/>
                <a:r>
                  <a:rPr lang="en-US" dirty="0"/>
                  <a:t>Efficiency </a:t>
                </a:r>
                <a:r>
                  <a:rPr lang="en-US" dirty="0" smtClean="0"/>
                  <a:t>criterion </a:t>
                </a:r>
                <a:r>
                  <a:rPr lang="en-US" dirty="0"/>
                  <a:t>can still leave room for manipulation</a:t>
                </a:r>
              </a:p>
              <a:p>
                <a:pPr marL="800100" lvl="2" indent="-342900"/>
                <a:r>
                  <a:rPr lang="en-US" dirty="0" smtClean="0"/>
                  <a:t>Choose a curve design that helps to minimize the risk (see later)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812" y="1558458"/>
                <a:ext cx="11020508" cy="4993418"/>
              </a:xfrm>
              <a:blipFill rotWithShape="0">
                <a:blip r:embed="rId2"/>
                <a:stretch>
                  <a:fillRect l="-830" t="-2320"/>
                </a:stretch>
              </a:blipFill>
            </p:spPr>
            <p:txBody>
              <a:bodyPr/>
              <a:lstStyle/>
              <a:p>
                <a:r>
                  <a:rPr lang="en-US">
                    <a:noFill/>
                  </a:rPr>
                  <a:t> </a:t>
                </a:r>
              </a:p>
            </p:txBody>
          </p:sp>
        </mc:Fallback>
      </mc:AlternateContent>
      <p:sp>
        <p:nvSpPr>
          <p:cNvPr id="4" name="TextBox 3"/>
          <p:cNvSpPr txBox="1"/>
          <p:nvPr/>
        </p:nvSpPr>
        <p:spPr>
          <a:xfrm>
            <a:off x="11877773" y="6495072"/>
            <a:ext cx="314227" cy="369332"/>
          </a:xfrm>
          <a:prstGeom prst="rect">
            <a:avLst/>
          </a:prstGeom>
          <a:noFill/>
        </p:spPr>
        <p:txBody>
          <a:bodyPr wrap="square" rtlCol="0">
            <a:spAutoFit/>
          </a:bodyPr>
          <a:lstStyle/>
          <a:p>
            <a:r>
              <a:rPr lang="en-US" dirty="0" smtClean="0"/>
              <a:t>4</a:t>
            </a:r>
            <a:endParaRPr lang="en-US" dirty="0"/>
          </a:p>
        </p:txBody>
      </p:sp>
    </p:spTree>
    <p:extLst>
      <p:ext uri="{BB962C8B-B14F-4D97-AF65-F5344CB8AC3E}">
        <p14:creationId xmlns:p14="http://schemas.microsoft.com/office/powerpoint/2010/main" val="2067536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normAutofit/>
          </a:bodyPr>
          <a:lstStyle/>
          <a:p>
            <a:r>
              <a:rPr lang="en-US" sz="3600" dirty="0" smtClean="0"/>
              <a:t>Implementation Security</a:t>
            </a:r>
            <a:endParaRPr lang="en-US" sz="3600" dirty="0"/>
          </a:p>
        </p:txBody>
      </p:sp>
      <p:sp>
        <p:nvSpPr>
          <p:cNvPr id="3" name="Content Placeholder 2"/>
          <p:cNvSpPr>
            <a:spLocks noGrp="1"/>
          </p:cNvSpPr>
          <p:nvPr>
            <p:ph idx="1"/>
          </p:nvPr>
        </p:nvSpPr>
        <p:spPr>
          <a:xfrm>
            <a:off x="683812" y="1470205"/>
            <a:ext cx="11020508" cy="4986253"/>
          </a:xfrm>
        </p:spPr>
        <p:txBody>
          <a:bodyPr>
            <a:normAutofit/>
          </a:bodyPr>
          <a:lstStyle/>
          <a:p>
            <a:pPr marL="0" indent="0">
              <a:buNone/>
            </a:pPr>
            <a:r>
              <a:rPr lang="en-US" sz="2400" b="1" dirty="0" smtClean="0"/>
              <a:t>Exception attacks</a:t>
            </a:r>
          </a:p>
          <a:p>
            <a:pPr lvl="1"/>
            <a:r>
              <a:rPr lang="en-US" sz="2000" dirty="0" smtClean="0"/>
              <a:t>Failures during computations may leak information                                                                         Solution: build exception-free scalar multiplications.</a:t>
            </a:r>
          </a:p>
          <a:p>
            <a:pPr marL="0" indent="0">
              <a:buNone/>
            </a:pPr>
            <a:r>
              <a:rPr lang="en-US" sz="2400" b="1" dirty="0" smtClean="0"/>
              <a:t>Small subgroup attacks</a:t>
            </a:r>
          </a:p>
          <a:p>
            <a:pPr lvl="1"/>
            <a:r>
              <a:rPr lang="en-US" sz="2000" dirty="0" smtClean="0"/>
              <a:t>Not a problem for prime-order </a:t>
            </a:r>
            <a:r>
              <a:rPr lang="en-US" sz="2000" dirty="0" err="1" smtClean="0"/>
              <a:t>Weierstrass</a:t>
            </a:r>
            <a:r>
              <a:rPr lang="en-US" sz="2000" dirty="0" smtClean="0"/>
              <a:t> curves</a:t>
            </a:r>
          </a:p>
          <a:p>
            <a:pPr lvl="1"/>
            <a:r>
              <a:rPr lang="en-US" sz="2000" dirty="0" smtClean="0"/>
              <a:t>“Clear” small torsion on Montgomery and twisted Edwards curves: </a:t>
            </a:r>
          </a:p>
          <a:p>
            <a:pPr lvl="2"/>
            <a:r>
              <a:rPr lang="en-US" sz="1800" dirty="0"/>
              <a:t>Inside scalar multiplication</a:t>
            </a:r>
          </a:p>
          <a:p>
            <a:pPr lvl="2"/>
            <a:r>
              <a:rPr lang="en-US" sz="1800" dirty="0" smtClean="0"/>
              <a:t>Before scalar multiplication: this is the way we implemented it</a:t>
            </a:r>
          </a:p>
          <a:p>
            <a:pPr marL="0" indent="0">
              <a:buNone/>
            </a:pPr>
            <a:r>
              <a:rPr lang="en-US" sz="2400" b="1" dirty="0" smtClean="0"/>
              <a:t>Invalid curve attacks</a:t>
            </a:r>
          </a:p>
          <a:p>
            <a:pPr lvl="1"/>
            <a:r>
              <a:rPr lang="en-US" sz="2000" i="1" dirty="0" smtClean="0"/>
              <a:t>Simple </a:t>
            </a:r>
            <a:r>
              <a:rPr lang="en-US" sz="2000" i="1" dirty="0"/>
              <a:t>and inexpensive</a:t>
            </a:r>
            <a:r>
              <a:rPr lang="en-US" sz="2000" dirty="0"/>
              <a:t> solution (for </a:t>
            </a:r>
            <a:r>
              <a:rPr lang="en-US" sz="2000" dirty="0" err="1"/>
              <a:t>Weierstrass</a:t>
            </a:r>
            <a:r>
              <a:rPr lang="en-US" sz="2000" dirty="0"/>
              <a:t> and </a:t>
            </a:r>
            <a:r>
              <a:rPr lang="en-US" sz="2000" dirty="0" smtClean="0"/>
              <a:t>twisted Edwards</a:t>
            </a:r>
            <a:r>
              <a:rPr lang="en-US" sz="2000" dirty="0"/>
              <a:t>): </a:t>
            </a:r>
            <a:r>
              <a:rPr lang="en-US" sz="2000" dirty="0" smtClean="0"/>
              <a:t>validate </a:t>
            </a:r>
            <a:r>
              <a:rPr lang="en-US" sz="2000" dirty="0"/>
              <a:t>input points</a:t>
            </a:r>
          </a:p>
          <a:p>
            <a:pPr lvl="1"/>
            <a:r>
              <a:rPr lang="en-US" sz="2000" dirty="0" smtClean="0"/>
              <a:t>Not a problem for twist-secure Montgomery curves:</a:t>
            </a:r>
          </a:p>
          <a:p>
            <a:pPr marL="457200" lvl="1" indent="0">
              <a:buNone/>
            </a:pPr>
            <a:r>
              <a:rPr lang="en-US" sz="2000" dirty="0" smtClean="0"/>
              <a:t>EXCEPT when one insists that all scalars up to group order are possible (see </a:t>
            </a:r>
            <a:r>
              <a:rPr lang="en-US" sz="2000" dirty="0"/>
              <a:t>later</a:t>
            </a:r>
            <a:r>
              <a:rPr lang="en-US" sz="2000" dirty="0" smtClean="0"/>
              <a:t>)</a:t>
            </a:r>
            <a:endParaRPr lang="en-US" sz="2000" dirty="0"/>
          </a:p>
        </p:txBody>
      </p:sp>
      <p:sp>
        <p:nvSpPr>
          <p:cNvPr id="4" name="TextBox 3"/>
          <p:cNvSpPr txBox="1"/>
          <p:nvPr/>
        </p:nvSpPr>
        <p:spPr>
          <a:xfrm>
            <a:off x="11877773" y="6495072"/>
            <a:ext cx="314227" cy="369332"/>
          </a:xfrm>
          <a:prstGeom prst="rect">
            <a:avLst/>
          </a:prstGeom>
          <a:noFill/>
        </p:spPr>
        <p:txBody>
          <a:bodyPr wrap="square" rtlCol="0">
            <a:spAutoFit/>
          </a:bodyPr>
          <a:lstStyle/>
          <a:p>
            <a:r>
              <a:rPr lang="en-US" dirty="0" smtClean="0"/>
              <a:t>5</a:t>
            </a:r>
            <a:endParaRPr lang="en-US" dirty="0"/>
          </a:p>
        </p:txBody>
      </p:sp>
    </p:spTree>
    <p:extLst>
      <p:ext uri="{BB962C8B-B14F-4D97-AF65-F5344CB8AC3E}">
        <p14:creationId xmlns:p14="http://schemas.microsoft.com/office/powerpoint/2010/main" val="417291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normAutofit/>
          </a:bodyPr>
          <a:lstStyle/>
          <a:p>
            <a:r>
              <a:rPr lang="en-US" sz="3600" dirty="0" smtClean="0"/>
              <a:t>Implementation Security</a:t>
            </a:r>
            <a:endParaRPr lang="en-US" sz="3600" dirty="0"/>
          </a:p>
        </p:txBody>
      </p:sp>
      <p:sp>
        <p:nvSpPr>
          <p:cNvPr id="3" name="Content Placeholder 2"/>
          <p:cNvSpPr>
            <a:spLocks noGrp="1"/>
          </p:cNvSpPr>
          <p:nvPr>
            <p:ph idx="1"/>
          </p:nvPr>
        </p:nvSpPr>
        <p:spPr>
          <a:xfrm>
            <a:off x="683812" y="1690688"/>
            <a:ext cx="10877385" cy="5020213"/>
          </a:xfrm>
        </p:spPr>
        <p:txBody>
          <a:bodyPr>
            <a:normAutofit/>
          </a:bodyPr>
          <a:lstStyle/>
          <a:p>
            <a:pPr marL="0" indent="0">
              <a:buNone/>
            </a:pPr>
            <a:r>
              <a:rPr lang="en-US" sz="2400" b="1" dirty="0" smtClean="0"/>
              <a:t>Side-channel attacks: </a:t>
            </a:r>
            <a:r>
              <a:rPr lang="en-US" sz="2400" dirty="0" smtClean="0"/>
              <a:t>timing, SSCA, DSCA, etc.</a:t>
            </a:r>
          </a:p>
          <a:p>
            <a:pPr lvl="1"/>
            <a:r>
              <a:rPr lang="en-US" sz="2000" dirty="0" smtClean="0"/>
              <a:t>(At the very least) curves should support efficient “regular” arithmetic</a:t>
            </a:r>
          </a:p>
          <a:p>
            <a:pPr lvl="1"/>
            <a:r>
              <a:rPr lang="en-US" sz="2000" dirty="0" smtClean="0"/>
              <a:t>Attractive alternatives: regular algorithms for scalar multiplication, use of unified addition</a:t>
            </a:r>
          </a:p>
          <a:p>
            <a:pPr lvl="1"/>
            <a:endParaRPr lang="en-US" sz="2000" dirty="0" smtClean="0"/>
          </a:p>
          <a:p>
            <a:pPr marL="0" indent="0">
              <a:buNone/>
            </a:pPr>
            <a:r>
              <a:rPr lang="en-US" sz="2400" dirty="0"/>
              <a:t>Regular scalar multiplication:</a:t>
            </a:r>
          </a:p>
          <a:p>
            <a:pPr lvl="1"/>
            <a:r>
              <a:rPr lang="en-US" sz="2000" dirty="0" smtClean="0"/>
              <a:t>Fixed-window method [</a:t>
            </a:r>
            <a:r>
              <a:rPr lang="en-US" sz="2000" dirty="0" err="1" smtClean="0"/>
              <a:t>Okeya</a:t>
            </a:r>
            <a:r>
              <a:rPr lang="en-US" sz="2000" dirty="0" smtClean="0"/>
              <a:t>-Takagi 2003]: no curve restriction, adjustable window size, efficient for variable-base</a:t>
            </a:r>
          </a:p>
          <a:p>
            <a:pPr lvl="1"/>
            <a:r>
              <a:rPr lang="en-US" sz="2000" dirty="0" smtClean="0"/>
              <a:t>Regular comb variants: no curve restriction, adjustable window size, efficient for fixed-base.   E.g., [Hamburg 2012], [Faz et al. 2013]</a:t>
            </a:r>
          </a:p>
          <a:p>
            <a:pPr lvl="1"/>
            <a:r>
              <a:rPr lang="en-US" sz="2000" dirty="0" smtClean="0"/>
              <a:t>Ladder: only efficient on Montgomery curves, only efficient for variable-base</a:t>
            </a:r>
          </a:p>
          <a:p>
            <a:pPr marL="457200" lvl="1" indent="0">
              <a:buNone/>
            </a:pPr>
            <a:endParaRPr lang="en-US" sz="2000" dirty="0" smtClean="0"/>
          </a:p>
          <a:p>
            <a:pPr marL="0" lvl="1" indent="0">
              <a:buNone/>
            </a:pPr>
            <a:r>
              <a:rPr lang="en-US" dirty="0"/>
              <a:t>Unified </a:t>
            </a:r>
            <a:r>
              <a:rPr lang="en-US" dirty="0" smtClean="0"/>
              <a:t>addition: </a:t>
            </a:r>
          </a:p>
          <a:p>
            <a:pPr marL="800100" lvl="2" indent="-342900"/>
            <a:r>
              <a:rPr lang="en-US" dirty="0" smtClean="0"/>
              <a:t>Simple and compact, but too </a:t>
            </a:r>
            <a:r>
              <a:rPr lang="en-US" dirty="0"/>
              <a:t>expensive </a:t>
            </a:r>
          </a:p>
        </p:txBody>
      </p:sp>
      <p:sp>
        <p:nvSpPr>
          <p:cNvPr id="4" name="TextBox 3"/>
          <p:cNvSpPr txBox="1"/>
          <p:nvPr/>
        </p:nvSpPr>
        <p:spPr>
          <a:xfrm>
            <a:off x="11877773" y="6495072"/>
            <a:ext cx="314227" cy="369332"/>
          </a:xfrm>
          <a:prstGeom prst="rect">
            <a:avLst/>
          </a:prstGeom>
          <a:noFill/>
        </p:spPr>
        <p:txBody>
          <a:bodyPr wrap="square" rtlCol="0">
            <a:spAutoFit/>
          </a:bodyPr>
          <a:lstStyle/>
          <a:p>
            <a:r>
              <a:rPr lang="en-US" dirty="0" smtClean="0"/>
              <a:t>6</a:t>
            </a:r>
            <a:endParaRPr lang="en-US" dirty="0"/>
          </a:p>
        </p:txBody>
      </p:sp>
    </p:spTree>
    <p:extLst>
      <p:ext uri="{BB962C8B-B14F-4D97-AF65-F5344CB8AC3E}">
        <p14:creationId xmlns:p14="http://schemas.microsoft.com/office/powerpoint/2010/main" val="1610515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normAutofit/>
          </a:bodyPr>
          <a:lstStyle/>
          <a:p>
            <a:r>
              <a:rPr lang="en-US" sz="3600" dirty="0" smtClean="0"/>
              <a:t>Implementation Security</a:t>
            </a:r>
            <a:endParaRPr lang="en-US" sz="3600" dirty="0"/>
          </a:p>
        </p:txBody>
      </p:sp>
      <p:sp>
        <p:nvSpPr>
          <p:cNvPr id="3" name="Content Placeholder 2"/>
          <p:cNvSpPr>
            <a:spLocks noGrp="1"/>
          </p:cNvSpPr>
          <p:nvPr>
            <p:ph idx="1"/>
          </p:nvPr>
        </p:nvSpPr>
        <p:spPr>
          <a:xfrm>
            <a:off x="691762" y="1384395"/>
            <a:ext cx="10840435" cy="5382163"/>
          </a:xfrm>
        </p:spPr>
        <p:txBody>
          <a:bodyPr>
            <a:normAutofit/>
          </a:bodyPr>
          <a:lstStyle/>
          <a:p>
            <a:pPr marL="0" indent="0">
              <a:buNone/>
            </a:pPr>
            <a:r>
              <a:rPr lang="en-US" sz="2400" b="1" dirty="0" smtClean="0"/>
              <a:t>Related results from the project:</a:t>
            </a:r>
          </a:p>
          <a:p>
            <a:pPr marL="0" indent="0">
              <a:buNone/>
            </a:pPr>
            <a:endParaRPr lang="en-US" sz="100" dirty="0" smtClean="0"/>
          </a:p>
          <a:p>
            <a:pPr>
              <a:buFont typeface="Wingdings" panose="05000000000000000000" pitchFamily="2" charset="2"/>
              <a:buChar char="Ø"/>
            </a:pPr>
            <a:r>
              <a:rPr lang="en-US" sz="2400" dirty="0" smtClean="0"/>
              <a:t> We have built rigorously proven exception-free, constant-time scalar multiplications using regular algorithms for </a:t>
            </a:r>
            <a:r>
              <a:rPr lang="en-US" sz="2400" dirty="0" err="1" smtClean="0"/>
              <a:t>Weierstrass</a:t>
            </a:r>
            <a:r>
              <a:rPr lang="en-US" sz="2400" dirty="0" smtClean="0"/>
              <a:t>, twisted Edwards and Montgomery curves</a:t>
            </a:r>
          </a:p>
          <a:p>
            <a:pPr lvl="1"/>
            <a:r>
              <a:rPr lang="en-US" sz="2000" dirty="0" smtClean="0"/>
              <a:t>We also exploit (fastest) dedicated doubling and addition formulas and prove that they do not trigger exceptions</a:t>
            </a:r>
            <a:endParaRPr lang="en-US" sz="2000" b="1" dirty="0" smtClean="0"/>
          </a:p>
          <a:p>
            <a:pPr lvl="1"/>
            <a:r>
              <a:rPr lang="en-US" sz="2000" dirty="0" smtClean="0"/>
              <a:t>Slower, complete formulas not necessary until the very last addition (in variable-base case)</a:t>
            </a:r>
          </a:p>
          <a:p>
            <a:pPr lvl="1"/>
            <a:endParaRPr lang="en-US" sz="2000" dirty="0"/>
          </a:p>
          <a:p>
            <a:pPr marL="0" lvl="1" indent="0">
              <a:buNone/>
            </a:pPr>
            <a:r>
              <a:rPr lang="en-US" dirty="0" smtClean="0"/>
              <a:t>But </a:t>
            </a:r>
            <a:r>
              <a:rPr lang="en-US" dirty="0"/>
              <a:t>what about a complete, exception-free addition formula for </a:t>
            </a:r>
            <a:r>
              <a:rPr lang="en-US" dirty="0" err="1"/>
              <a:t>Weierstrass</a:t>
            </a:r>
            <a:r>
              <a:rPr lang="en-US" dirty="0"/>
              <a:t> curves. </a:t>
            </a:r>
            <a:r>
              <a:rPr lang="en-US" dirty="0" smtClean="0"/>
              <a:t>  </a:t>
            </a:r>
            <a:r>
              <a:rPr lang="en-US" i="1" dirty="0" smtClean="0"/>
              <a:t>It was previously thought to be very expensive compared to dedicated addition:</a:t>
            </a:r>
          </a:p>
          <a:p>
            <a:pPr marL="0" lvl="1" indent="0">
              <a:buNone/>
            </a:pPr>
            <a:endParaRPr lang="en-US" sz="1050" dirty="0"/>
          </a:p>
          <a:p>
            <a:pPr marL="342900" lvl="1" indent="-342900">
              <a:buFont typeface="Wingdings" panose="05000000000000000000" pitchFamily="2" charset="2"/>
              <a:buChar char="Ø"/>
            </a:pPr>
            <a:r>
              <a:rPr lang="en-US" dirty="0" smtClean="0"/>
              <a:t>We have designed </a:t>
            </a:r>
            <a:r>
              <a:rPr lang="en-US" b="1" dirty="0" smtClean="0"/>
              <a:t>efficient complete addition formulas</a:t>
            </a:r>
            <a:r>
              <a:rPr lang="en-US" dirty="0" smtClean="0"/>
              <a:t> using masking techniques. All the required operations are typical in constant-time ECC implementations</a:t>
            </a:r>
          </a:p>
          <a:p>
            <a:pPr marL="800100" lvl="2" indent="-342900"/>
            <a:r>
              <a:rPr lang="en-US" dirty="0" smtClean="0"/>
              <a:t>The new additions require the same number of field multiplications and </a:t>
            </a:r>
            <a:r>
              <a:rPr lang="en-US" dirty="0" err="1" smtClean="0"/>
              <a:t>squarings</a:t>
            </a:r>
            <a:r>
              <a:rPr lang="en-US" dirty="0" smtClean="0"/>
              <a:t> that the dedicated, traditional formulas: </a:t>
            </a:r>
            <a:r>
              <a:rPr lang="en-US" dirty="0" smtClean="0">
                <a:solidFill>
                  <a:srgbClr val="FF0000"/>
                </a:solidFill>
              </a:rPr>
              <a:t>overhead </a:t>
            </a:r>
            <a:r>
              <a:rPr lang="en-US" dirty="0">
                <a:solidFill>
                  <a:srgbClr val="FF0000"/>
                </a:solidFill>
              </a:rPr>
              <a:t>in practice &lt; 10%</a:t>
            </a:r>
          </a:p>
        </p:txBody>
      </p:sp>
      <p:sp>
        <p:nvSpPr>
          <p:cNvPr id="4" name="TextBox 3"/>
          <p:cNvSpPr txBox="1"/>
          <p:nvPr/>
        </p:nvSpPr>
        <p:spPr>
          <a:xfrm>
            <a:off x="11877773" y="6495072"/>
            <a:ext cx="314227" cy="369332"/>
          </a:xfrm>
          <a:prstGeom prst="rect">
            <a:avLst/>
          </a:prstGeom>
          <a:noFill/>
        </p:spPr>
        <p:txBody>
          <a:bodyPr wrap="square" rtlCol="0">
            <a:spAutoFit/>
          </a:bodyPr>
          <a:lstStyle/>
          <a:p>
            <a:r>
              <a:rPr lang="en-US" dirty="0" smtClean="0"/>
              <a:t>7</a:t>
            </a:r>
            <a:endParaRPr lang="en-US" dirty="0"/>
          </a:p>
        </p:txBody>
      </p:sp>
    </p:spTree>
    <p:extLst>
      <p:ext uri="{BB962C8B-B14F-4D97-AF65-F5344CB8AC3E}">
        <p14:creationId xmlns:p14="http://schemas.microsoft.com/office/powerpoint/2010/main" val="2095832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5777</TotalTime>
  <Words>2971</Words>
  <Application>Microsoft Office PowerPoint</Application>
  <PresentationFormat>Widescreen</PresentationFormat>
  <Paragraphs>835</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Wingdings</vt:lpstr>
      <vt:lpstr>Office Theme</vt:lpstr>
      <vt:lpstr>Selecting Elliptic Curves for Cryptography</vt:lpstr>
      <vt:lpstr>Criteria for selecting elliptic curves for cryptography</vt:lpstr>
      <vt:lpstr>PowerPoint Presentation</vt:lpstr>
      <vt:lpstr>PowerPoint Presentation</vt:lpstr>
      <vt:lpstr>Analyzing the different criteria</vt:lpstr>
      <vt:lpstr>ECDLP Security and Curve Setting</vt:lpstr>
      <vt:lpstr>Implementation Security</vt:lpstr>
      <vt:lpstr>Implementation Security</vt:lpstr>
      <vt:lpstr>Implementation Security</vt:lpstr>
      <vt:lpstr>PowerPoint Presentation</vt:lpstr>
      <vt:lpstr>Implementation Security</vt:lpstr>
      <vt:lpstr>Observations on the Montgomery Ladder</vt:lpstr>
      <vt:lpstr>Prime and Curve Selection</vt:lpstr>
      <vt:lpstr>Prime Form Selection</vt:lpstr>
      <vt:lpstr>Curve Selection</vt:lpstr>
      <vt:lpstr>Experimental Results</vt:lpstr>
      <vt:lpstr>A Note on Implementation Performance</vt:lpstr>
      <vt:lpstr>Our Reference Implementation</vt:lpstr>
      <vt:lpstr>Experimental Results:              effects of the prime form</vt:lpstr>
      <vt:lpstr>PowerPoint Presentation</vt:lpstr>
      <vt:lpstr>PowerPoint Presentation</vt:lpstr>
      <vt:lpstr>PowerPoint Presentation</vt:lpstr>
      <vt:lpstr>PowerPoint Presentation</vt:lpstr>
      <vt:lpstr>PowerPoint Presentation</vt:lpstr>
      <vt:lpstr>PowerPoint Presentation</vt:lpstr>
      <vt:lpstr>Experimental Results:              effects of the curve form</vt:lpstr>
      <vt:lpstr>PowerPoint Presentation</vt:lpstr>
      <vt:lpstr>PowerPoint Presentation</vt:lpstr>
      <vt:lpstr>PowerPoint Presentation</vt:lpstr>
      <vt:lpstr>PowerPoint Presentation</vt:lpstr>
      <vt:lpstr>PowerPoint Presentation</vt:lpstr>
      <vt:lpstr>Additional Aspects of the Curve Generation</vt:lpstr>
      <vt:lpstr>Proposing a Set of Curves</vt:lpstr>
      <vt:lpstr>Proposed Publicly Verifiable Generation - Weierstrass</vt:lpstr>
      <vt:lpstr>Proposed Publicly Verifiable Generation - Edwards</vt:lpstr>
      <vt:lpstr>A Summary of the Proposed Curves:  Weierstrass versus Edwards</vt:lpstr>
      <vt:lpstr>Final Remarks (1/2)</vt:lpstr>
      <vt:lpstr>Final Remarks (2/2)</vt:lpstr>
      <vt:lpstr>PowerPoint Presentation</vt:lpstr>
      <vt:lpstr>Reference</vt:lpstr>
      <vt:lpstr>Other References</vt:lpstr>
      <vt:lpstr>Selecting Elliptic Curves for Cryptography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Elliptic Curves for Cryptography</dc:title>
  <dc:creator>Patrick Longa Pierola</dc:creator>
  <cp:lastModifiedBy>Patrick Longa Pierola</cp:lastModifiedBy>
  <cp:revision>239</cp:revision>
  <dcterms:created xsi:type="dcterms:W3CDTF">2014-04-18T18:12:08Z</dcterms:created>
  <dcterms:modified xsi:type="dcterms:W3CDTF">2014-04-29T18:39:59Z</dcterms:modified>
</cp:coreProperties>
</file>