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3"/>
  </p:notesMasterIdLst>
  <p:sldIdLst>
    <p:sldId id="256" r:id="rId2"/>
    <p:sldId id="309" r:id="rId3"/>
    <p:sldId id="313" r:id="rId4"/>
    <p:sldId id="312" r:id="rId5"/>
    <p:sldId id="320" r:id="rId6"/>
    <p:sldId id="319" r:id="rId7"/>
    <p:sldId id="310" r:id="rId8"/>
    <p:sldId id="261" r:id="rId9"/>
    <p:sldId id="262" r:id="rId10"/>
    <p:sldId id="263" r:id="rId11"/>
    <p:sldId id="316" r:id="rId12"/>
    <p:sldId id="317" r:id="rId13"/>
    <p:sldId id="321" r:id="rId14"/>
    <p:sldId id="322" r:id="rId15"/>
    <p:sldId id="318" r:id="rId16"/>
    <p:sldId id="339" r:id="rId17"/>
    <p:sldId id="264" r:id="rId18"/>
    <p:sldId id="265" r:id="rId19"/>
    <p:sldId id="266" r:id="rId20"/>
    <p:sldId id="269" r:id="rId21"/>
    <p:sldId id="270" r:id="rId22"/>
    <p:sldId id="273" r:id="rId23"/>
    <p:sldId id="323" r:id="rId24"/>
    <p:sldId id="324" r:id="rId25"/>
    <p:sldId id="325" r:id="rId26"/>
    <p:sldId id="326" r:id="rId27"/>
    <p:sldId id="327" r:id="rId28"/>
    <p:sldId id="274" r:id="rId29"/>
    <p:sldId id="275" r:id="rId30"/>
    <p:sldId id="276" r:id="rId31"/>
    <p:sldId id="277" r:id="rId32"/>
    <p:sldId id="278" r:id="rId33"/>
    <p:sldId id="305" r:id="rId34"/>
    <p:sldId id="279" r:id="rId35"/>
    <p:sldId id="280" r:id="rId36"/>
    <p:sldId id="282" r:id="rId37"/>
    <p:sldId id="283" r:id="rId38"/>
    <p:sldId id="284" r:id="rId39"/>
    <p:sldId id="285" r:id="rId40"/>
    <p:sldId id="286" r:id="rId41"/>
    <p:sldId id="287" r:id="rId42"/>
    <p:sldId id="288" r:id="rId43"/>
    <p:sldId id="289" r:id="rId44"/>
    <p:sldId id="290" r:id="rId45"/>
    <p:sldId id="291" r:id="rId46"/>
    <p:sldId id="292" r:id="rId47"/>
    <p:sldId id="328" r:id="rId48"/>
    <p:sldId id="293" r:id="rId49"/>
    <p:sldId id="329" r:id="rId50"/>
    <p:sldId id="294" r:id="rId51"/>
    <p:sldId id="330" r:id="rId52"/>
    <p:sldId id="295" r:id="rId53"/>
    <p:sldId id="315" r:id="rId54"/>
    <p:sldId id="296" r:id="rId55"/>
    <p:sldId id="297" r:id="rId56"/>
    <p:sldId id="298" r:id="rId57"/>
    <p:sldId id="314" r:id="rId58"/>
    <p:sldId id="331" r:id="rId59"/>
    <p:sldId id="299" r:id="rId60"/>
    <p:sldId id="332" r:id="rId61"/>
    <p:sldId id="300" r:id="rId62"/>
    <p:sldId id="333" r:id="rId63"/>
    <p:sldId id="334" r:id="rId64"/>
    <p:sldId id="301" r:id="rId65"/>
    <p:sldId id="335" r:id="rId66"/>
    <p:sldId id="303" r:id="rId67"/>
    <p:sldId id="337" r:id="rId68"/>
    <p:sldId id="311" r:id="rId69"/>
    <p:sldId id="304" r:id="rId70"/>
    <p:sldId id="306" r:id="rId71"/>
    <p:sldId id="307" r:id="rId72"/>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ennadi" initials="G"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CC"/>
    <a:srgbClr val="CCFFFF"/>
    <a:srgbClr val="FFFFFF"/>
    <a:srgbClr val="DDDDDD"/>
    <a:srgbClr val="FF0000"/>
    <a:srgbClr val="FFFF99"/>
    <a:srgbClr val="00B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681" autoAdjust="0"/>
  </p:normalViewPr>
  <p:slideViewPr>
    <p:cSldViewPr>
      <p:cViewPr varScale="1">
        <p:scale>
          <a:sx n="81" d="100"/>
          <a:sy n="81" d="100"/>
        </p:scale>
        <p:origin x="127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672" cy="511054"/>
          </a:xfrm>
          <a:prstGeom prst="rect">
            <a:avLst/>
          </a:prstGeom>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3" name="Date Placeholder 2"/>
          <p:cNvSpPr>
            <a:spLocks noGrp="1"/>
          </p:cNvSpPr>
          <p:nvPr>
            <p:ph type="dt" idx="1"/>
          </p:nvPr>
        </p:nvSpPr>
        <p:spPr>
          <a:xfrm>
            <a:off x="4021088" y="0"/>
            <a:ext cx="3076672" cy="511054"/>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fld id="{EDB6EE03-4071-4997-8AFF-2AA8744EF717}" type="datetimeFigureOut">
              <a:rPr lang="en-US"/>
              <a:pPr/>
              <a:t>10/4/2016</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10239" y="4861781"/>
            <a:ext cx="5678824" cy="460456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1868"/>
            <a:ext cx="3076672" cy="511054"/>
          </a:xfrm>
          <a:prstGeom prst="rect">
            <a:avLst/>
          </a:prstGeom>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 name="Slide Number Placeholder 6"/>
          <p:cNvSpPr>
            <a:spLocks noGrp="1"/>
          </p:cNvSpPr>
          <p:nvPr>
            <p:ph type="sldNum" sz="quarter" idx="5"/>
          </p:nvPr>
        </p:nvSpPr>
        <p:spPr>
          <a:xfrm>
            <a:off x="4021088" y="9721868"/>
            <a:ext cx="3076672" cy="511054"/>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76ACF338-4721-497B-9EDC-9D7200C41276}" type="slidenum">
              <a:rPr lang="en-US"/>
              <a:pPr/>
              <a:t>‹#›</a:t>
            </a:fld>
            <a:endParaRPr lang="en-US"/>
          </a:p>
        </p:txBody>
      </p:sp>
    </p:spTree>
    <p:extLst>
      <p:ext uri="{BB962C8B-B14F-4D97-AF65-F5344CB8AC3E}">
        <p14:creationId xmlns:p14="http://schemas.microsoft.com/office/powerpoint/2010/main" val="260855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0A92EB8-0B74-4B68-B264-F3C543CC17FB}" type="slidenum">
              <a:rPr lang="en-US" sz="1300"/>
              <a:pPr/>
              <a:t>17</a:t>
            </a:fld>
            <a:endParaRPr lang="en-US" sz="1300"/>
          </a:p>
        </p:txBody>
      </p:sp>
      <p:sp>
        <p:nvSpPr>
          <p:cNvPr id="6349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smtClean="0"/>
              <a:t>High End Computing – </a:t>
            </a:r>
            <a:r>
              <a:rPr lang="en-US" sz="1800" dirty="0" err="1" smtClean="0"/>
              <a:t>afecteaza</a:t>
            </a:r>
            <a:r>
              <a:rPr lang="en-US" sz="1800" dirty="0" smtClean="0"/>
              <a:t> </a:t>
            </a:r>
            <a:r>
              <a:rPr lang="en-US" sz="1800" dirty="0" err="1" smtClean="0"/>
              <a:t>toate</a:t>
            </a:r>
            <a:r>
              <a:rPr lang="en-US" sz="1800" dirty="0" smtClean="0"/>
              <a:t> </a:t>
            </a:r>
            <a:r>
              <a:rPr lang="en-US" sz="1800" dirty="0" err="1" smtClean="0"/>
              <a:t>campurile</a:t>
            </a:r>
            <a:r>
              <a:rPr lang="en-US" sz="1800" dirty="0" smtClean="0"/>
              <a:t> → </a:t>
            </a:r>
            <a:r>
              <a:rPr lang="en-US" sz="1800" dirty="0" err="1" smtClean="0"/>
              <a:t>algo</a:t>
            </a:r>
            <a:endParaRPr lang="en-US" sz="1800" dirty="0" smtClean="0"/>
          </a:p>
          <a:p>
            <a:pPr eaLnBrk="1" hangingPunct="1">
              <a:spcBef>
                <a:spcPct val="0"/>
              </a:spcBef>
            </a:pPr>
            <a:endParaRPr lang="en-US" sz="1800" dirty="0" smtClean="0"/>
          </a:p>
          <a:p>
            <a:pPr eaLnBrk="1" hangingPunct="1">
              <a:spcBef>
                <a:spcPct val="0"/>
              </a:spcBef>
            </a:pPr>
            <a:r>
              <a:rPr lang="en-US" sz="1800" dirty="0" smtClean="0"/>
              <a:t>Traditionally, software has been written for </a:t>
            </a:r>
            <a:r>
              <a:rPr lang="en-US" sz="1800" b="1" i="1" dirty="0" smtClean="0"/>
              <a:t>serial</a:t>
            </a:r>
            <a:r>
              <a:rPr lang="en-US" sz="1800" dirty="0" smtClean="0"/>
              <a:t> computation: </a:t>
            </a:r>
          </a:p>
          <a:p>
            <a:pPr eaLnBrk="1" hangingPunct="1">
              <a:spcBef>
                <a:spcPct val="0"/>
              </a:spcBef>
            </a:pPr>
            <a:r>
              <a:rPr lang="en-US" sz="1800" dirty="0" smtClean="0"/>
              <a:t>To be run on a single computer having a single Central Processing Unit (CPU); </a:t>
            </a:r>
          </a:p>
          <a:p>
            <a:pPr eaLnBrk="1" hangingPunct="1">
              <a:spcBef>
                <a:spcPct val="0"/>
              </a:spcBef>
            </a:pPr>
            <a:r>
              <a:rPr lang="en-US" sz="1800" dirty="0" smtClean="0"/>
              <a:t>A problem is broken into a discrete series of instructions. </a:t>
            </a:r>
          </a:p>
          <a:p>
            <a:pPr eaLnBrk="1" hangingPunct="1">
              <a:spcBef>
                <a:spcPct val="0"/>
              </a:spcBef>
            </a:pPr>
            <a:r>
              <a:rPr lang="en-US" sz="1800" dirty="0" smtClean="0"/>
              <a:t>Instructions are executed one after another. </a:t>
            </a:r>
          </a:p>
          <a:p>
            <a:pPr eaLnBrk="1" hangingPunct="1">
              <a:spcBef>
                <a:spcPct val="0"/>
              </a:spcBef>
            </a:pPr>
            <a:r>
              <a:rPr lang="en-US" sz="1800" dirty="0" smtClean="0"/>
              <a:t>Only one instruction may execute at any moment in time. </a:t>
            </a:r>
          </a:p>
          <a:p>
            <a:pPr eaLnBrk="1" hangingPunct="1">
              <a:spcBef>
                <a:spcPct val="0"/>
              </a:spcBef>
            </a:pPr>
            <a:endParaRPr lang="en-US" sz="1800" dirty="0" smtClean="0"/>
          </a:p>
        </p:txBody>
      </p:sp>
    </p:spTree>
    <p:extLst>
      <p:ext uri="{BB962C8B-B14F-4D97-AF65-F5344CB8AC3E}">
        <p14:creationId xmlns:p14="http://schemas.microsoft.com/office/powerpoint/2010/main" val="10925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89A4B3A-4F66-4099-BC05-836F06CEAB03}" type="slidenum">
              <a:rPr lang="en-US" sz="1300"/>
              <a:pPr/>
              <a:t>38</a:t>
            </a:fld>
            <a:endParaRPr lang="en-US" sz="1300"/>
          </a:p>
        </p:txBody>
      </p:sp>
      <p:sp>
        <p:nvSpPr>
          <p:cNvPr id="7270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noChangeArrowheads="1"/>
          </p:cNvSpPr>
          <p:nvPr>
            <p:ph type="body" idx="1"/>
          </p:nvPr>
        </p:nvSpPr>
        <p:spPr/>
        <p:txBody>
          <a:bodyPr wrap="square" numCol="1" anchor="t" anchorCtr="0" compatLnSpc="1">
            <a:prstTxWarp prst="textNoShape">
              <a:avLst/>
            </a:prstTxWarp>
            <a:normAutofit lnSpcReduction="10000"/>
          </a:bodyPr>
          <a:lstStyle/>
          <a:p>
            <a:pPr eaLnBrk="1" hangingPunct="1">
              <a:lnSpc>
                <a:spcPct val="60000"/>
              </a:lnSpc>
              <a:spcBef>
                <a:spcPct val="0"/>
              </a:spcBef>
            </a:pPr>
            <a:r>
              <a:rPr lang="en-US" sz="1300" dirty="0" smtClean="0"/>
              <a:t>Shared memory parallel computers vary widely, but generally have in common the ability for all processors to access all memory as global address space. 	</a:t>
            </a:r>
          </a:p>
          <a:p>
            <a:pPr eaLnBrk="1" hangingPunct="1">
              <a:lnSpc>
                <a:spcPct val="60000"/>
              </a:lnSpc>
              <a:spcBef>
                <a:spcPct val="0"/>
              </a:spcBef>
            </a:pPr>
            <a:r>
              <a:rPr lang="en-US" sz="1300" dirty="0" smtClean="0"/>
              <a:t>Multiple processors can operate independently but share the same memory resources. </a:t>
            </a:r>
          </a:p>
          <a:p>
            <a:pPr eaLnBrk="1" hangingPunct="1">
              <a:lnSpc>
                <a:spcPct val="60000"/>
              </a:lnSpc>
              <a:spcBef>
                <a:spcPct val="0"/>
              </a:spcBef>
            </a:pPr>
            <a:r>
              <a:rPr lang="en-US" sz="1300" dirty="0" smtClean="0"/>
              <a:t>Changes in a memory location effected by one processor are visible to all other processors. </a:t>
            </a:r>
          </a:p>
          <a:p>
            <a:pPr eaLnBrk="1" hangingPunct="1">
              <a:lnSpc>
                <a:spcPct val="60000"/>
              </a:lnSpc>
              <a:spcBef>
                <a:spcPct val="0"/>
              </a:spcBef>
            </a:pPr>
            <a:r>
              <a:rPr lang="en-US" sz="1300" dirty="0" smtClean="0"/>
              <a:t>Shared memory machines can be divided into two main classes based upon memory access times: </a:t>
            </a:r>
            <a:r>
              <a:rPr lang="en-US" sz="1300" b="1" i="1" dirty="0" smtClean="0"/>
              <a:t>UMA</a:t>
            </a:r>
            <a:r>
              <a:rPr lang="en-US" sz="1300" dirty="0" smtClean="0"/>
              <a:t> and </a:t>
            </a:r>
            <a:r>
              <a:rPr lang="en-US" sz="1300" b="1" i="1" dirty="0" smtClean="0"/>
              <a:t>NUMA</a:t>
            </a:r>
            <a:r>
              <a:rPr lang="en-US" sz="1300" dirty="0" smtClean="0"/>
              <a:t>. </a:t>
            </a:r>
          </a:p>
          <a:p>
            <a:pPr eaLnBrk="1" hangingPunct="1">
              <a:lnSpc>
                <a:spcPct val="60000"/>
              </a:lnSpc>
              <a:spcBef>
                <a:spcPct val="0"/>
              </a:spcBef>
            </a:pPr>
            <a:r>
              <a:rPr lang="en-US" sz="1300" dirty="0" smtClean="0"/>
              <a:t>Uniform Memory Access (UMA): </a:t>
            </a:r>
          </a:p>
          <a:p>
            <a:pPr eaLnBrk="1" hangingPunct="1">
              <a:lnSpc>
                <a:spcPct val="60000"/>
              </a:lnSpc>
              <a:spcBef>
                <a:spcPct val="0"/>
              </a:spcBef>
            </a:pPr>
            <a:r>
              <a:rPr lang="en-US" sz="1300" dirty="0" smtClean="0"/>
              <a:t>Most commonly represented today by Symmetric Multiprocessor (SMP) machines </a:t>
            </a:r>
          </a:p>
          <a:p>
            <a:pPr eaLnBrk="1" hangingPunct="1">
              <a:lnSpc>
                <a:spcPct val="60000"/>
              </a:lnSpc>
              <a:spcBef>
                <a:spcPct val="0"/>
              </a:spcBef>
            </a:pPr>
            <a:r>
              <a:rPr lang="en-US" sz="1300" dirty="0" smtClean="0"/>
              <a:t>Identical processors </a:t>
            </a:r>
          </a:p>
          <a:p>
            <a:pPr eaLnBrk="1" hangingPunct="1">
              <a:lnSpc>
                <a:spcPct val="60000"/>
              </a:lnSpc>
              <a:spcBef>
                <a:spcPct val="0"/>
              </a:spcBef>
            </a:pPr>
            <a:r>
              <a:rPr lang="en-US" sz="1300" dirty="0" smtClean="0"/>
              <a:t>Equal access and access times to memory </a:t>
            </a:r>
          </a:p>
          <a:p>
            <a:pPr eaLnBrk="1" hangingPunct="1">
              <a:lnSpc>
                <a:spcPct val="60000"/>
              </a:lnSpc>
              <a:spcBef>
                <a:spcPct val="0"/>
              </a:spcBef>
            </a:pPr>
            <a:r>
              <a:rPr lang="en-US" sz="1300" dirty="0" smtClean="0"/>
              <a:t>Sometimes called CC-UMA - Cache Coherent UMA. Cache coherent means if one processor updates a location in shared memory, all the other processors know about the update. Cache coherency is accomplished at the hardware level. </a:t>
            </a:r>
          </a:p>
          <a:p>
            <a:pPr eaLnBrk="1" hangingPunct="1">
              <a:lnSpc>
                <a:spcPct val="60000"/>
              </a:lnSpc>
              <a:spcBef>
                <a:spcPct val="0"/>
              </a:spcBef>
            </a:pPr>
            <a:r>
              <a:rPr lang="en-US" sz="1300" dirty="0" smtClean="0"/>
              <a:t> Non-Uniform Memory Access (NUMA): </a:t>
            </a:r>
          </a:p>
          <a:p>
            <a:pPr eaLnBrk="1" hangingPunct="1">
              <a:lnSpc>
                <a:spcPct val="60000"/>
              </a:lnSpc>
              <a:spcBef>
                <a:spcPct val="0"/>
              </a:spcBef>
            </a:pPr>
            <a:r>
              <a:rPr lang="en-US" sz="1300" dirty="0" smtClean="0"/>
              <a:t>Often made by physically linking two or more SMPs </a:t>
            </a:r>
          </a:p>
          <a:p>
            <a:pPr eaLnBrk="1" hangingPunct="1">
              <a:lnSpc>
                <a:spcPct val="60000"/>
              </a:lnSpc>
              <a:spcBef>
                <a:spcPct val="0"/>
              </a:spcBef>
            </a:pPr>
            <a:r>
              <a:rPr lang="en-US" sz="1300" dirty="0" smtClean="0"/>
              <a:t>One SMP can directly access memory of another SMP </a:t>
            </a:r>
          </a:p>
          <a:p>
            <a:pPr eaLnBrk="1" hangingPunct="1">
              <a:lnSpc>
                <a:spcPct val="60000"/>
              </a:lnSpc>
              <a:spcBef>
                <a:spcPct val="0"/>
              </a:spcBef>
            </a:pPr>
            <a:r>
              <a:rPr lang="en-US" sz="1300" dirty="0" smtClean="0"/>
              <a:t>Not all processors have equal access time to all memories </a:t>
            </a:r>
          </a:p>
          <a:p>
            <a:pPr eaLnBrk="1" hangingPunct="1">
              <a:lnSpc>
                <a:spcPct val="60000"/>
              </a:lnSpc>
              <a:spcBef>
                <a:spcPct val="0"/>
              </a:spcBef>
            </a:pPr>
            <a:r>
              <a:rPr lang="en-US" sz="1300" dirty="0" smtClean="0"/>
              <a:t>Memory access across link is slower </a:t>
            </a:r>
          </a:p>
          <a:p>
            <a:pPr eaLnBrk="1" hangingPunct="1">
              <a:lnSpc>
                <a:spcPct val="60000"/>
              </a:lnSpc>
              <a:spcBef>
                <a:spcPct val="0"/>
              </a:spcBef>
            </a:pPr>
            <a:r>
              <a:rPr lang="en-US" sz="1300" dirty="0" smtClean="0"/>
              <a:t>If cache coherency is maintained, then may also be called CC-NUMA - Cache Coherent NUMA </a:t>
            </a:r>
          </a:p>
          <a:p>
            <a:pPr eaLnBrk="1" hangingPunct="1">
              <a:lnSpc>
                <a:spcPct val="60000"/>
              </a:lnSpc>
              <a:spcBef>
                <a:spcPct val="0"/>
              </a:spcBef>
            </a:pPr>
            <a:r>
              <a:rPr lang="en-US" sz="1300" dirty="0" smtClean="0"/>
              <a:t>Advantages: </a:t>
            </a:r>
          </a:p>
          <a:p>
            <a:pPr eaLnBrk="1" hangingPunct="1">
              <a:lnSpc>
                <a:spcPct val="60000"/>
              </a:lnSpc>
              <a:spcBef>
                <a:spcPct val="0"/>
              </a:spcBef>
            </a:pPr>
            <a:r>
              <a:rPr lang="en-US" sz="1300" dirty="0" smtClean="0"/>
              <a:t>Global address space provides a user-friendly programming perspective to memory </a:t>
            </a:r>
          </a:p>
          <a:p>
            <a:pPr eaLnBrk="1" hangingPunct="1">
              <a:lnSpc>
                <a:spcPct val="60000"/>
              </a:lnSpc>
              <a:spcBef>
                <a:spcPct val="0"/>
              </a:spcBef>
            </a:pPr>
            <a:r>
              <a:rPr lang="en-US" sz="1300" dirty="0" smtClean="0"/>
              <a:t>Data sharing between tasks is both fast and uniform due to the proximity of memory to CPUs </a:t>
            </a:r>
          </a:p>
          <a:p>
            <a:pPr eaLnBrk="1" hangingPunct="1">
              <a:lnSpc>
                <a:spcPct val="60000"/>
              </a:lnSpc>
              <a:spcBef>
                <a:spcPct val="0"/>
              </a:spcBef>
            </a:pPr>
            <a:r>
              <a:rPr lang="en-US" sz="1300" dirty="0" smtClean="0"/>
              <a:t>  Disadvantages: </a:t>
            </a:r>
          </a:p>
          <a:p>
            <a:pPr eaLnBrk="1" hangingPunct="1">
              <a:lnSpc>
                <a:spcPct val="60000"/>
              </a:lnSpc>
              <a:spcBef>
                <a:spcPct val="0"/>
              </a:spcBef>
            </a:pPr>
            <a:r>
              <a:rPr lang="en-US" sz="1300" dirty="0" smtClean="0"/>
              <a:t>Primary disadvantage is the lack of scalability between memory and CPUs. Adding more CPUs can geometrically increases traffic on the shared memory-CPU path, and for cache coherent systems, geometrically increase traffic associated with cache/memory management. </a:t>
            </a:r>
          </a:p>
          <a:p>
            <a:pPr eaLnBrk="1" hangingPunct="1">
              <a:lnSpc>
                <a:spcPct val="60000"/>
              </a:lnSpc>
              <a:spcBef>
                <a:spcPct val="0"/>
              </a:spcBef>
            </a:pPr>
            <a:r>
              <a:rPr lang="en-US" sz="1300" dirty="0" smtClean="0"/>
              <a:t>Programmer responsibility for synchronization constructs that insure "correct" access of global memory. </a:t>
            </a:r>
          </a:p>
          <a:p>
            <a:pPr eaLnBrk="1" hangingPunct="1">
              <a:lnSpc>
                <a:spcPct val="60000"/>
              </a:lnSpc>
              <a:spcBef>
                <a:spcPct val="0"/>
              </a:spcBef>
            </a:pPr>
            <a:r>
              <a:rPr lang="en-US" sz="1300" dirty="0" smtClean="0"/>
              <a:t>Expense: it becomes increasingly difficult and expensive to design and produce shared memory machines with ever increasing numbers of processors. </a:t>
            </a:r>
          </a:p>
          <a:p>
            <a:pPr eaLnBrk="1" hangingPunct="1">
              <a:lnSpc>
                <a:spcPct val="60000"/>
              </a:lnSpc>
              <a:spcBef>
                <a:spcPct val="0"/>
              </a:spcBef>
            </a:pPr>
            <a:endParaRPr lang="en-US" sz="1300" dirty="0" smtClean="0"/>
          </a:p>
          <a:p>
            <a:pPr eaLnBrk="1" hangingPunct="1">
              <a:lnSpc>
                <a:spcPct val="60000"/>
              </a:lnSpc>
              <a:spcBef>
                <a:spcPct val="0"/>
              </a:spcBef>
            </a:pPr>
            <a:endParaRPr lang="en-US" sz="1300" dirty="0" smtClean="0"/>
          </a:p>
        </p:txBody>
      </p:sp>
    </p:spTree>
    <p:extLst>
      <p:ext uri="{BB962C8B-B14F-4D97-AF65-F5344CB8AC3E}">
        <p14:creationId xmlns:p14="http://schemas.microsoft.com/office/powerpoint/2010/main" val="169876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4C6776E-39D8-4DB2-8297-A676DE203ADB}" type="slidenum">
              <a:rPr lang="en-US" sz="1300"/>
              <a:pPr/>
              <a:t>39</a:t>
            </a:fld>
            <a:endParaRPr lang="en-US" sz="1300"/>
          </a:p>
        </p:txBody>
      </p:sp>
      <p:sp>
        <p:nvSpPr>
          <p:cNvPr id="7373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dirty="0" smtClean="0"/>
              <a:t>Distributed memory systems require a communication network to connect inter-processor memory. </a:t>
            </a:r>
          </a:p>
          <a:p>
            <a:pPr eaLnBrk="1" hangingPunct="1">
              <a:lnSpc>
                <a:spcPct val="90000"/>
              </a:lnSpc>
              <a:spcBef>
                <a:spcPct val="0"/>
              </a:spcBef>
            </a:pPr>
            <a:r>
              <a:rPr lang="en-US" dirty="0" smtClean="0"/>
              <a:t>Processors have their own local memory. Memory addresses in one processor do not map to another processor, so there is no concept of global address space across all processors. </a:t>
            </a:r>
          </a:p>
          <a:p>
            <a:pPr eaLnBrk="1" hangingPunct="1">
              <a:lnSpc>
                <a:spcPct val="90000"/>
              </a:lnSpc>
              <a:spcBef>
                <a:spcPct val="0"/>
              </a:spcBef>
            </a:pPr>
            <a:r>
              <a:rPr lang="en-US" dirty="0" smtClean="0"/>
              <a:t>Because each processor has its own local memory, it operates independently. Changes it makes to its local memory have no effect on the memory of other processors. Hence, the concept of cache coherency does not apply. </a:t>
            </a:r>
          </a:p>
          <a:p>
            <a:pPr eaLnBrk="1" hangingPunct="1">
              <a:lnSpc>
                <a:spcPct val="90000"/>
              </a:lnSpc>
              <a:spcBef>
                <a:spcPct val="0"/>
              </a:spcBef>
            </a:pPr>
            <a:r>
              <a:rPr lang="en-US" dirty="0" smtClean="0"/>
              <a:t>When a processor needs access to data in another processor, it is usually the task of the programmer to explicitly define how and when data is communicated. Synchronization between tasks is likewise the programmer's responsibility. </a:t>
            </a:r>
          </a:p>
          <a:p>
            <a:pPr eaLnBrk="1" hangingPunct="1">
              <a:lnSpc>
                <a:spcPct val="90000"/>
              </a:lnSpc>
              <a:spcBef>
                <a:spcPct val="0"/>
              </a:spcBef>
            </a:pPr>
            <a:r>
              <a:rPr lang="en-US" dirty="0" smtClean="0"/>
              <a:t>The network "fabric" used for data transfer varies widely, though it can </a:t>
            </a:r>
            <a:r>
              <a:rPr lang="en-US" dirty="0" err="1" smtClean="0"/>
              <a:t>can</a:t>
            </a:r>
            <a:r>
              <a:rPr lang="en-US" dirty="0" smtClean="0"/>
              <a:t> be as simple as Ethernet. </a:t>
            </a:r>
          </a:p>
          <a:p>
            <a:pPr eaLnBrk="1" hangingPunct="1">
              <a:lnSpc>
                <a:spcPct val="90000"/>
              </a:lnSpc>
              <a:spcBef>
                <a:spcPct val="0"/>
              </a:spcBef>
            </a:pPr>
            <a:endParaRPr lang="en-US" dirty="0" smtClean="0"/>
          </a:p>
          <a:p>
            <a:pPr eaLnBrk="1" hangingPunct="1">
              <a:lnSpc>
                <a:spcPct val="90000"/>
              </a:lnSpc>
              <a:spcBef>
                <a:spcPct val="0"/>
              </a:spcBef>
            </a:pPr>
            <a:r>
              <a:rPr lang="en-US" dirty="0" smtClean="0"/>
              <a:t>Advantages: </a:t>
            </a:r>
          </a:p>
          <a:p>
            <a:pPr eaLnBrk="1" hangingPunct="1">
              <a:lnSpc>
                <a:spcPct val="90000"/>
              </a:lnSpc>
              <a:spcBef>
                <a:spcPct val="0"/>
              </a:spcBef>
            </a:pPr>
            <a:r>
              <a:rPr lang="en-US" dirty="0" smtClean="0"/>
              <a:t>Memory is scalable with number of processors. Increase the number of processors and the size of memory increases proportionately. </a:t>
            </a:r>
          </a:p>
          <a:p>
            <a:pPr eaLnBrk="1" hangingPunct="1">
              <a:lnSpc>
                <a:spcPct val="90000"/>
              </a:lnSpc>
              <a:spcBef>
                <a:spcPct val="0"/>
              </a:spcBef>
            </a:pPr>
            <a:r>
              <a:rPr lang="en-US" dirty="0" smtClean="0"/>
              <a:t>Each processor can rapidly access its own memory without interference and without the overhead incurred with trying to maintain cache coherency. </a:t>
            </a:r>
          </a:p>
          <a:p>
            <a:pPr eaLnBrk="1" hangingPunct="1">
              <a:lnSpc>
                <a:spcPct val="90000"/>
              </a:lnSpc>
              <a:spcBef>
                <a:spcPct val="0"/>
              </a:spcBef>
            </a:pPr>
            <a:r>
              <a:rPr lang="en-US" dirty="0" smtClean="0"/>
              <a:t>Cost effectiveness: can use commodity, off-the-shelf processors and networking. </a:t>
            </a:r>
          </a:p>
          <a:p>
            <a:pPr eaLnBrk="1" hangingPunct="1">
              <a:lnSpc>
                <a:spcPct val="90000"/>
              </a:lnSpc>
              <a:spcBef>
                <a:spcPct val="0"/>
              </a:spcBef>
            </a:pPr>
            <a:r>
              <a:rPr lang="en-US" dirty="0" smtClean="0"/>
              <a:t>  Disadvantages: </a:t>
            </a:r>
          </a:p>
          <a:p>
            <a:pPr eaLnBrk="1" hangingPunct="1">
              <a:lnSpc>
                <a:spcPct val="90000"/>
              </a:lnSpc>
              <a:spcBef>
                <a:spcPct val="0"/>
              </a:spcBef>
            </a:pPr>
            <a:r>
              <a:rPr lang="en-US" dirty="0" smtClean="0"/>
              <a:t>The programmer is responsible for many of the details associated with data communication between processors. </a:t>
            </a:r>
          </a:p>
          <a:p>
            <a:pPr eaLnBrk="1" hangingPunct="1">
              <a:lnSpc>
                <a:spcPct val="90000"/>
              </a:lnSpc>
              <a:spcBef>
                <a:spcPct val="0"/>
              </a:spcBef>
            </a:pPr>
            <a:r>
              <a:rPr lang="en-US" dirty="0" smtClean="0"/>
              <a:t>It may be difficult to map existing data structures, based on global memory, to this memory organization. </a:t>
            </a:r>
          </a:p>
          <a:p>
            <a:pPr eaLnBrk="1" hangingPunct="1">
              <a:lnSpc>
                <a:spcPct val="90000"/>
              </a:lnSpc>
              <a:spcBef>
                <a:spcPct val="0"/>
              </a:spcBef>
            </a:pPr>
            <a:r>
              <a:rPr lang="en-US" dirty="0" smtClean="0"/>
              <a:t>Non-uniform memory access (NUMA) times </a:t>
            </a:r>
          </a:p>
          <a:p>
            <a:pPr eaLnBrk="1" hangingPunct="1">
              <a:lnSpc>
                <a:spcPct val="90000"/>
              </a:lnSpc>
              <a:spcBef>
                <a:spcPct val="0"/>
              </a:spcBef>
            </a:pPr>
            <a:endParaRPr lang="en-US" dirty="0" smtClean="0"/>
          </a:p>
        </p:txBody>
      </p:sp>
    </p:spTree>
    <p:extLst>
      <p:ext uri="{BB962C8B-B14F-4D97-AF65-F5344CB8AC3E}">
        <p14:creationId xmlns:p14="http://schemas.microsoft.com/office/powerpoint/2010/main" val="15469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F6521CE-238A-4356-ABF2-455E8DF670D4}" type="slidenum">
              <a:rPr lang="en-US" sz="1300"/>
              <a:pPr/>
              <a:t>41</a:t>
            </a:fld>
            <a:endParaRPr lang="en-US" sz="1300"/>
          </a:p>
        </p:txBody>
      </p:sp>
      <p:sp>
        <p:nvSpPr>
          <p:cNvPr id="7475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Shared memory model on a distributed memory machine: Kendall Square Research (KSR) ALLCACHE approach. Machine memory was physically distributed, but appeared to the user as a single shared memory (global address space). Generically, this approach is referred to as "virtual shared memory". Note: although KSR is no longer in business, there is no reason to suggest that a similar implementation will not be made available by another vendor in the future. </a:t>
            </a:r>
          </a:p>
          <a:p>
            <a:pPr eaLnBrk="1" hangingPunct="1">
              <a:spcBef>
                <a:spcPct val="0"/>
              </a:spcBef>
            </a:pPr>
            <a:r>
              <a:rPr lang="en-US" smtClean="0"/>
              <a:t>Message passing model on a shared memory machine: MPI on SGI Origin. The SGI Origin employed the CC-NUMA type of shared memory architecture, where every task has direct access to global memory. However, the ability to send and receive messages with MPI, as is commonly done over a network of distributed memory machines, is not only implemented but is very commonly used. </a:t>
            </a:r>
          </a:p>
          <a:p>
            <a:pPr eaLnBrk="1" hangingPunct="1">
              <a:spcBef>
                <a:spcPct val="0"/>
              </a:spcBef>
            </a:pPr>
            <a:endParaRPr lang="en-US" smtClean="0"/>
          </a:p>
        </p:txBody>
      </p:sp>
    </p:spTree>
    <p:extLst>
      <p:ext uri="{BB962C8B-B14F-4D97-AF65-F5344CB8AC3E}">
        <p14:creationId xmlns:p14="http://schemas.microsoft.com/office/powerpoint/2010/main" val="320398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9A7F7DC-3BAD-4B55-B45F-DA88B4E78632}" type="slidenum">
              <a:rPr lang="en-US" sz="1300"/>
              <a:pPr/>
              <a:t>42</a:t>
            </a:fld>
            <a:endParaRPr lang="en-US" sz="1300"/>
          </a:p>
        </p:txBody>
      </p:sp>
      <p:sp>
        <p:nvSpPr>
          <p:cNvPr id="7577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sz="1800" dirty="0" err="1" smtClean="0"/>
              <a:t>Descriere</a:t>
            </a:r>
            <a:r>
              <a:rPr lang="en-US" sz="1800" dirty="0" smtClean="0"/>
              <a:t> </a:t>
            </a:r>
            <a:r>
              <a:rPr lang="en-US" sz="1800" dirty="0" err="1" smtClean="0"/>
              <a:t>adoptata</a:t>
            </a:r>
            <a:r>
              <a:rPr lang="en-US" sz="1800" dirty="0" smtClean="0"/>
              <a:t> pt. </a:t>
            </a:r>
            <a:r>
              <a:rPr lang="en-US" sz="1800" dirty="0" err="1" smtClean="0"/>
              <a:t>programele</a:t>
            </a:r>
            <a:r>
              <a:rPr lang="en-US" sz="1800" dirty="0" smtClean="0"/>
              <a:t> </a:t>
            </a:r>
            <a:r>
              <a:rPr lang="en-US" sz="1800" dirty="0" err="1" smtClean="0"/>
              <a:t>paralele</a:t>
            </a:r>
            <a:r>
              <a:rPr lang="en-US" sz="1800" dirty="0" smtClean="0"/>
              <a:t> se </a:t>
            </a:r>
            <a:r>
              <a:rPr lang="en-US" sz="1800" dirty="0" err="1" smtClean="0"/>
              <a:t>incadreaza</a:t>
            </a:r>
            <a:r>
              <a:rPr lang="en-US" sz="1800" dirty="0" smtClean="0"/>
              <a:t> in </a:t>
            </a:r>
            <a:r>
              <a:rPr lang="en-US" sz="1800" dirty="0" err="1" smtClean="0"/>
              <a:t>modelul</a:t>
            </a:r>
            <a:r>
              <a:rPr lang="en-US" sz="1800" dirty="0" smtClean="0"/>
              <a:t> CSP → Hoare</a:t>
            </a:r>
          </a:p>
          <a:p>
            <a:pPr eaLnBrk="1" hangingPunct="1">
              <a:spcBef>
                <a:spcPct val="0"/>
              </a:spcBef>
              <a:buFontTx/>
              <a:buChar char="-"/>
            </a:pPr>
            <a:r>
              <a:rPr lang="en-US" sz="1800" dirty="0" err="1" smtClean="0"/>
              <a:t>Bazat</a:t>
            </a:r>
            <a:r>
              <a:rPr lang="en-US" sz="1800" dirty="0" smtClean="0"/>
              <a:t> </a:t>
            </a:r>
            <a:r>
              <a:rPr lang="en-US" sz="1800" dirty="0" err="1" smtClean="0"/>
              <a:t>pe</a:t>
            </a:r>
            <a:r>
              <a:rPr lang="en-US" sz="1800" dirty="0" smtClean="0"/>
              <a:t> </a:t>
            </a:r>
            <a:r>
              <a:rPr lang="en-US" sz="1800" dirty="0" err="1" smtClean="0"/>
              <a:t>constructii</a:t>
            </a:r>
            <a:r>
              <a:rPr lang="en-US" sz="1800" dirty="0" smtClean="0"/>
              <a:t> Pascal + </a:t>
            </a:r>
            <a:r>
              <a:rPr lang="en-US" sz="1800" dirty="0" err="1" smtClean="0"/>
              <a:t>notatii</a:t>
            </a:r>
            <a:r>
              <a:rPr lang="en-US" sz="1800" dirty="0" smtClean="0"/>
              <a:t> pt. </a:t>
            </a:r>
            <a:r>
              <a:rPr lang="en-US" sz="1800" dirty="0" err="1" smtClean="0"/>
              <a:t>concurenta</a:t>
            </a:r>
            <a:r>
              <a:rPr lang="en-US" sz="1800" dirty="0" smtClean="0"/>
              <a:t>, </a:t>
            </a:r>
            <a:r>
              <a:rPr lang="en-US" sz="1800" dirty="0" err="1" smtClean="0"/>
              <a:t>sincronizare</a:t>
            </a:r>
            <a:r>
              <a:rPr lang="en-US" sz="1800" dirty="0" smtClean="0"/>
              <a:t>, </a:t>
            </a:r>
            <a:r>
              <a:rPr lang="en-US" sz="1800" dirty="0" err="1" smtClean="0"/>
              <a:t>comunicare</a:t>
            </a:r>
            <a:endParaRPr lang="en-US" sz="1800" dirty="0" smtClean="0"/>
          </a:p>
          <a:p>
            <a:pPr eaLnBrk="1" hangingPunct="1">
              <a:spcBef>
                <a:spcPct val="0"/>
              </a:spcBef>
              <a:buFontTx/>
              <a:buChar char="-"/>
            </a:pPr>
            <a:endParaRPr lang="en-US" sz="1800" dirty="0" smtClean="0"/>
          </a:p>
        </p:txBody>
      </p:sp>
    </p:spTree>
    <p:extLst>
      <p:ext uri="{BB962C8B-B14F-4D97-AF65-F5344CB8AC3E}">
        <p14:creationId xmlns:p14="http://schemas.microsoft.com/office/powerpoint/2010/main" val="118292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86F4E02-6DB6-4540-BE39-4DEBD628F126}" type="slidenum">
              <a:rPr lang="en-US" sz="1300"/>
              <a:pPr/>
              <a:t>43</a:t>
            </a:fld>
            <a:endParaRPr lang="en-US" sz="1300"/>
          </a:p>
        </p:txBody>
      </p:sp>
      <p:sp>
        <p:nvSpPr>
          <p:cNvPr id="768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smtClean="0"/>
              <a:t>Initializarile de variabile sunt optionale</a:t>
            </a:r>
          </a:p>
        </p:txBody>
      </p:sp>
    </p:spTree>
    <p:extLst>
      <p:ext uri="{BB962C8B-B14F-4D97-AF65-F5344CB8AC3E}">
        <p14:creationId xmlns:p14="http://schemas.microsoft.com/office/powerpoint/2010/main" val="60257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8804914-E81A-47CB-A085-034E96BF5949}" type="slidenum">
              <a:rPr lang="en-US" sz="1300"/>
              <a:pPr/>
              <a:t>44</a:t>
            </a:fld>
            <a:endParaRPr lang="en-US" sz="1300"/>
          </a:p>
        </p:txBody>
      </p:sp>
      <p:sp>
        <p:nvSpPr>
          <p:cNvPr id="7782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t>1:10 – primele 10 elemente contigue, ele pot fi procesate in paralel</a:t>
            </a:r>
          </a:p>
        </p:txBody>
      </p:sp>
    </p:spTree>
    <p:extLst>
      <p:ext uri="{BB962C8B-B14F-4D97-AF65-F5344CB8AC3E}">
        <p14:creationId xmlns:p14="http://schemas.microsoft.com/office/powerpoint/2010/main" val="149666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CA18DF4-F930-42DE-8582-8A66DB3E2CC1}" type="slidenum">
              <a:rPr lang="en-US" sz="1300"/>
              <a:pPr/>
              <a:t>46</a:t>
            </a:fld>
            <a:endParaRPr lang="en-US" sz="1300"/>
          </a:p>
        </p:txBody>
      </p:sp>
      <p:sp>
        <p:nvSpPr>
          <p:cNvPr id="7885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smtClean="0"/>
              <a:t>B → S</a:t>
            </a:r>
          </a:p>
          <a:p>
            <a:pPr eaLnBrk="1" hangingPunct="1">
              <a:spcBef>
                <a:spcPct val="0"/>
              </a:spcBef>
            </a:pPr>
            <a:r>
              <a:rPr lang="en-US" sz="1600" dirty="0" smtClean="0"/>
              <a:t>B = </a:t>
            </a:r>
            <a:r>
              <a:rPr lang="en-US" sz="1600" dirty="0" err="1" smtClean="0"/>
              <a:t>instructiune</a:t>
            </a:r>
            <a:r>
              <a:rPr lang="en-US" sz="1600" dirty="0" smtClean="0"/>
              <a:t> </a:t>
            </a:r>
            <a:r>
              <a:rPr lang="en-US" sz="1600" dirty="0" err="1" smtClean="0"/>
              <a:t>booleana</a:t>
            </a:r>
            <a:endParaRPr lang="en-US" sz="1600" dirty="0" smtClean="0"/>
          </a:p>
          <a:p>
            <a:pPr eaLnBrk="1" hangingPunct="1">
              <a:spcBef>
                <a:spcPct val="0"/>
              </a:spcBef>
            </a:pPr>
            <a:r>
              <a:rPr lang="en-US" sz="1600" dirty="0" smtClean="0"/>
              <a:t>S = </a:t>
            </a:r>
            <a:r>
              <a:rPr lang="en-US" sz="1600" dirty="0" err="1" smtClean="0"/>
              <a:t>instructiune</a:t>
            </a:r>
            <a:r>
              <a:rPr lang="en-US" sz="1600" dirty="0" smtClean="0"/>
              <a:t> (</a:t>
            </a:r>
            <a:r>
              <a:rPr lang="en-US" sz="1600" dirty="0" err="1" smtClean="0"/>
              <a:t>simpla</a:t>
            </a:r>
            <a:r>
              <a:rPr lang="en-US" sz="1600" dirty="0" smtClean="0"/>
              <a:t> </a:t>
            </a:r>
            <a:r>
              <a:rPr lang="en-US" sz="1600" dirty="0" err="1" smtClean="0"/>
              <a:t>sau</a:t>
            </a:r>
            <a:r>
              <a:rPr lang="en-US" sz="1600" dirty="0" smtClean="0"/>
              <a:t> </a:t>
            </a:r>
            <a:r>
              <a:rPr lang="en-US" sz="1600" dirty="0" err="1" smtClean="0"/>
              <a:t>compusa</a:t>
            </a:r>
            <a:r>
              <a:rPr lang="en-US" sz="1600" dirty="0" smtClean="0"/>
              <a:t>)</a:t>
            </a:r>
          </a:p>
          <a:p>
            <a:pPr eaLnBrk="1" hangingPunct="1">
              <a:spcBef>
                <a:spcPct val="0"/>
              </a:spcBef>
            </a:pPr>
            <a:r>
              <a:rPr lang="en-US" sz="1600" dirty="0" smtClean="0"/>
              <a:t>S nu </a:t>
            </a:r>
            <a:r>
              <a:rPr lang="en-US" sz="1600" dirty="0" err="1" smtClean="0"/>
              <a:t>poate</a:t>
            </a:r>
            <a:r>
              <a:rPr lang="en-US" sz="1600" dirty="0" smtClean="0"/>
              <a:t> fi </a:t>
            </a:r>
            <a:r>
              <a:rPr lang="en-US" sz="1600" dirty="0" err="1" smtClean="0"/>
              <a:t>executat</a:t>
            </a:r>
            <a:r>
              <a:rPr lang="en-US" sz="1600" dirty="0" smtClean="0"/>
              <a:t> dc. B nu </a:t>
            </a:r>
            <a:r>
              <a:rPr lang="en-US" sz="1600" dirty="0" err="1" smtClean="0"/>
              <a:t>este</a:t>
            </a:r>
            <a:r>
              <a:rPr lang="en-US" sz="1600" dirty="0" smtClean="0"/>
              <a:t> true</a:t>
            </a:r>
          </a:p>
          <a:p>
            <a:pPr eaLnBrk="1" hangingPunct="1">
              <a:spcBef>
                <a:spcPct val="0"/>
              </a:spcBef>
            </a:pPr>
            <a:endParaRPr lang="en-US" sz="1600" dirty="0" smtClean="0"/>
          </a:p>
          <a:p>
            <a:pPr eaLnBrk="1" hangingPunct="1">
              <a:spcBef>
                <a:spcPct val="0"/>
              </a:spcBef>
            </a:pPr>
            <a:r>
              <a:rPr lang="en-US" sz="1600" dirty="0" smtClean="0"/>
              <a:t>Dc. Mai </a:t>
            </a:r>
            <a:r>
              <a:rPr lang="en-US" sz="1600" dirty="0" err="1" smtClean="0"/>
              <a:t>multe</a:t>
            </a:r>
            <a:r>
              <a:rPr lang="en-US" sz="1600" dirty="0" smtClean="0"/>
              <a:t> </a:t>
            </a:r>
            <a:r>
              <a:rPr lang="en-US" sz="1600" dirty="0" err="1" smtClean="0"/>
              <a:t>garzi</a:t>
            </a:r>
            <a:r>
              <a:rPr lang="en-US" sz="1600" dirty="0" smtClean="0"/>
              <a:t> </a:t>
            </a:r>
            <a:r>
              <a:rPr lang="en-US" sz="1600" dirty="0" err="1" smtClean="0"/>
              <a:t>sunt</a:t>
            </a:r>
            <a:r>
              <a:rPr lang="en-US" sz="1600" dirty="0" smtClean="0"/>
              <a:t> true, </a:t>
            </a:r>
            <a:r>
              <a:rPr lang="en-US" sz="1600" dirty="0" err="1" smtClean="0"/>
              <a:t>alegerea</a:t>
            </a:r>
            <a:r>
              <a:rPr lang="en-US" sz="1600" dirty="0" smtClean="0"/>
              <a:t> </a:t>
            </a:r>
            <a:r>
              <a:rPr lang="en-US" sz="1600" dirty="0" err="1" smtClean="0"/>
              <a:t>instructiunii</a:t>
            </a:r>
            <a:r>
              <a:rPr lang="en-US" sz="1600" dirty="0" smtClean="0"/>
              <a:t> </a:t>
            </a:r>
            <a:r>
              <a:rPr lang="en-US" sz="1600" dirty="0" err="1" smtClean="0"/>
              <a:t>ce</a:t>
            </a:r>
            <a:r>
              <a:rPr lang="en-US" sz="1600" dirty="0" smtClean="0"/>
              <a:t> se </a:t>
            </a:r>
            <a:r>
              <a:rPr lang="en-US" sz="1600" dirty="0" err="1" smtClean="0"/>
              <a:t>executa</a:t>
            </a:r>
            <a:r>
              <a:rPr lang="en-US" sz="1600" dirty="0" smtClean="0"/>
              <a:t> </a:t>
            </a:r>
            <a:r>
              <a:rPr lang="en-US" sz="1600" dirty="0" err="1" smtClean="0"/>
              <a:t>este</a:t>
            </a:r>
            <a:r>
              <a:rPr lang="en-US" sz="1600" dirty="0" smtClean="0"/>
              <a:t> </a:t>
            </a:r>
            <a:r>
              <a:rPr lang="en-US" sz="1600" dirty="0" err="1" smtClean="0"/>
              <a:t>arbitrara</a:t>
            </a:r>
            <a:endParaRPr lang="en-US" sz="1600" dirty="0" smtClean="0"/>
          </a:p>
        </p:txBody>
      </p:sp>
    </p:spTree>
    <p:extLst>
      <p:ext uri="{BB962C8B-B14F-4D97-AF65-F5344CB8AC3E}">
        <p14:creationId xmlns:p14="http://schemas.microsoft.com/office/powerpoint/2010/main" val="332662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5227B2B-C67A-42D2-8752-DF1A5A070624}" type="slidenum">
              <a:rPr lang="en-US" sz="1300"/>
              <a:pPr/>
              <a:t>48</a:t>
            </a:fld>
            <a:endParaRPr lang="en-US" sz="1300"/>
          </a:p>
        </p:txBody>
      </p:sp>
      <p:sp>
        <p:nvSpPr>
          <p:cNvPr id="7987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b="1" smtClean="0"/>
              <a:t>Do</a:t>
            </a:r>
            <a:r>
              <a:rPr lang="en-US" sz="1800" smtClean="0"/>
              <a:t> se termina cand nici o garda nu mai este true</a:t>
            </a:r>
          </a:p>
        </p:txBody>
      </p:sp>
    </p:spTree>
    <p:extLst>
      <p:ext uri="{BB962C8B-B14F-4D97-AF65-F5344CB8AC3E}">
        <p14:creationId xmlns:p14="http://schemas.microsoft.com/office/powerpoint/2010/main" val="121064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5EE8688-E605-4A78-9D8E-296EDC2A9B8E}" type="slidenum">
              <a:rPr lang="en-US" sz="1300"/>
              <a:pPr/>
              <a:t>50</a:t>
            </a:fld>
            <a:endParaRPr lang="en-US" sz="1300"/>
          </a:p>
        </p:txBody>
      </p:sp>
      <p:sp>
        <p:nvSpPr>
          <p:cNvPr id="8089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t>P = numele procedurii</a:t>
            </a:r>
          </a:p>
          <a:p>
            <a:pPr eaLnBrk="1" hangingPunct="1">
              <a:spcBef>
                <a:spcPct val="0"/>
              </a:spcBef>
            </a:pPr>
            <a:r>
              <a:rPr lang="en-US" sz="1600" smtClean="0"/>
              <a:t>F1:t1 – parametrii formali, apelare prin valoare (implicit) sau prin referinta (se pune </a:t>
            </a:r>
            <a:r>
              <a:rPr lang="en-US" sz="1600" b="1" smtClean="0"/>
              <a:t>var</a:t>
            </a:r>
            <a:r>
              <a:rPr lang="en-US" sz="1600" smtClean="0"/>
              <a:t> in fata)</a:t>
            </a:r>
          </a:p>
          <a:p>
            <a:pPr eaLnBrk="1" hangingPunct="1">
              <a:spcBef>
                <a:spcPct val="0"/>
              </a:spcBef>
            </a:pPr>
            <a:r>
              <a:rPr lang="en-US" sz="1600" smtClean="0"/>
              <a:t>Return r:tr = numele valorii intoarse si tipul (optional)</a:t>
            </a:r>
          </a:p>
          <a:p>
            <a:pPr eaLnBrk="1" hangingPunct="1">
              <a:spcBef>
                <a:spcPct val="0"/>
              </a:spcBef>
            </a:pPr>
            <a:endParaRPr lang="en-US" sz="1600" smtClean="0"/>
          </a:p>
          <a:p>
            <a:pPr eaLnBrk="1" hangingPunct="1">
              <a:spcBef>
                <a:spcPct val="0"/>
              </a:spcBef>
            </a:pPr>
            <a:r>
              <a:rPr lang="en-US" sz="1600" smtClean="0"/>
              <a:t>Executie:</a:t>
            </a:r>
          </a:p>
          <a:p>
            <a:pPr eaLnBrk="1" hangingPunct="1">
              <a:spcBef>
                <a:spcPct val="0"/>
              </a:spcBef>
            </a:pPr>
            <a:r>
              <a:rPr lang="en-US" sz="1600" smtClean="0"/>
              <a:t>call p(e1, …, en)</a:t>
            </a:r>
          </a:p>
          <a:p>
            <a:pPr eaLnBrk="1" hangingPunct="1">
              <a:spcBef>
                <a:spcPct val="0"/>
              </a:spcBef>
            </a:pPr>
            <a:r>
              <a:rPr lang="en-US" sz="1600" smtClean="0"/>
              <a:t>x:=p(e1, …, en)</a:t>
            </a:r>
          </a:p>
        </p:txBody>
      </p:sp>
    </p:spTree>
    <p:extLst>
      <p:ext uri="{BB962C8B-B14F-4D97-AF65-F5344CB8AC3E}">
        <p14:creationId xmlns:p14="http://schemas.microsoft.com/office/powerpoint/2010/main" val="1046885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76518A3-DD07-46A6-B298-93E43C0FA087}" type="slidenum">
              <a:rPr lang="en-US" sz="1300"/>
              <a:pPr/>
              <a:t>54</a:t>
            </a:fld>
            <a:endParaRPr lang="en-US" sz="1300"/>
          </a:p>
        </p:txBody>
      </p:sp>
    </p:spTree>
    <p:extLst>
      <p:ext uri="{BB962C8B-B14F-4D97-AF65-F5344CB8AC3E}">
        <p14:creationId xmlns:p14="http://schemas.microsoft.com/office/powerpoint/2010/main" val="23845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896E01C-88DC-49C2-B9FA-775F143E97CA}" type="slidenum">
              <a:rPr lang="en-US" sz="1300"/>
              <a:pPr/>
              <a:t>18</a:t>
            </a:fld>
            <a:endParaRPr lang="en-US" sz="1300"/>
          </a:p>
        </p:txBody>
      </p:sp>
      <p:sp>
        <p:nvSpPr>
          <p:cNvPr id="6451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smtClean="0"/>
              <a:t>In the simplest sense, </a:t>
            </a:r>
            <a:r>
              <a:rPr lang="en-US" sz="1800" b="1" i="1" dirty="0" smtClean="0"/>
              <a:t>parallel computing</a:t>
            </a:r>
            <a:r>
              <a:rPr lang="en-US" sz="1800" dirty="0" smtClean="0"/>
              <a:t> is the simultaneous use of multiple compute resources to solve a computational problem. </a:t>
            </a:r>
          </a:p>
          <a:p>
            <a:pPr eaLnBrk="1" hangingPunct="1">
              <a:spcBef>
                <a:spcPct val="0"/>
              </a:spcBef>
            </a:pPr>
            <a:r>
              <a:rPr lang="en-US" sz="1800" dirty="0" smtClean="0"/>
              <a:t>To be run using multiple CPUs </a:t>
            </a:r>
          </a:p>
          <a:p>
            <a:pPr eaLnBrk="1" hangingPunct="1">
              <a:spcBef>
                <a:spcPct val="0"/>
              </a:spcBef>
            </a:pPr>
            <a:r>
              <a:rPr lang="en-US" sz="1800" dirty="0" smtClean="0"/>
              <a:t>A problem is broken into discrete parts that can be solved concurrently </a:t>
            </a:r>
          </a:p>
          <a:p>
            <a:pPr eaLnBrk="1" hangingPunct="1">
              <a:spcBef>
                <a:spcPct val="0"/>
              </a:spcBef>
            </a:pPr>
            <a:r>
              <a:rPr lang="en-US" sz="1800" dirty="0" smtClean="0"/>
              <a:t>Each part is further broken down to a series of instructions </a:t>
            </a:r>
          </a:p>
          <a:p>
            <a:pPr eaLnBrk="1" hangingPunct="1">
              <a:spcBef>
                <a:spcPct val="0"/>
              </a:spcBef>
            </a:pPr>
            <a:r>
              <a:rPr lang="en-US" sz="1800" dirty="0" smtClean="0"/>
              <a:t>Instructions from each part execute simultaneously on different CPUs </a:t>
            </a:r>
          </a:p>
          <a:p>
            <a:pPr eaLnBrk="1" hangingPunct="1">
              <a:spcBef>
                <a:spcPct val="0"/>
              </a:spcBef>
            </a:pPr>
            <a:endParaRPr lang="en-US" sz="1800" dirty="0" smtClean="0"/>
          </a:p>
          <a:p>
            <a:pPr eaLnBrk="1" hangingPunct="1">
              <a:spcBef>
                <a:spcPct val="0"/>
              </a:spcBef>
            </a:pPr>
            <a:r>
              <a:rPr lang="en-US" sz="1800" dirty="0" smtClean="0"/>
              <a:t>DEFINITIE PROGRAM CONCURENT</a:t>
            </a:r>
          </a:p>
        </p:txBody>
      </p:sp>
    </p:spTree>
    <p:extLst>
      <p:ext uri="{BB962C8B-B14F-4D97-AF65-F5344CB8AC3E}">
        <p14:creationId xmlns:p14="http://schemas.microsoft.com/office/powerpoint/2010/main" val="373118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9BFBBAE-59AB-4DE6-8512-099EF44DE2F6}" type="slidenum">
              <a:rPr lang="en-US" sz="1300"/>
              <a:pPr/>
              <a:t>55</a:t>
            </a:fld>
            <a:endParaRPr lang="en-US" sz="1300"/>
          </a:p>
        </p:txBody>
      </p:sp>
      <p:sp>
        <p:nvSpPr>
          <p:cNvPr id="8294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err="1" smtClean="0"/>
              <a:t>Chiar</a:t>
            </a:r>
            <a:r>
              <a:rPr lang="en-US" dirty="0" smtClean="0"/>
              <a:t> </a:t>
            </a:r>
            <a:r>
              <a:rPr lang="en-US" dirty="0" err="1" smtClean="0"/>
              <a:t>si</a:t>
            </a:r>
            <a:r>
              <a:rPr lang="en-US" dirty="0" smtClean="0"/>
              <a:t> </a:t>
            </a:r>
            <a:r>
              <a:rPr lang="en-US" dirty="0" err="1" smtClean="0"/>
              <a:t>executia</a:t>
            </a:r>
            <a:r>
              <a:rPr lang="en-US" dirty="0" smtClean="0"/>
              <a:t> </a:t>
            </a:r>
            <a:r>
              <a:rPr lang="en-US" dirty="0" err="1" smtClean="0"/>
              <a:t>paralela</a:t>
            </a:r>
            <a:r>
              <a:rPr lang="en-US" dirty="0" smtClean="0"/>
              <a:t> </a:t>
            </a:r>
            <a:r>
              <a:rPr lang="en-US" dirty="0" err="1" smtClean="0"/>
              <a:t>poate</a:t>
            </a:r>
            <a:r>
              <a:rPr lang="en-US" dirty="0" smtClean="0"/>
              <a:t> fi </a:t>
            </a:r>
            <a:r>
              <a:rPr lang="en-US" dirty="0" err="1" smtClean="0"/>
              <a:t>modelata</a:t>
            </a:r>
            <a:r>
              <a:rPr lang="en-US" dirty="0" smtClean="0"/>
              <a:t> </a:t>
            </a:r>
            <a:r>
              <a:rPr lang="en-US" dirty="0" err="1" smtClean="0"/>
              <a:t>ca</a:t>
            </a:r>
            <a:r>
              <a:rPr lang="en-US" dirty="0" smtClean="0"/>
              <a:t> un trace </a:t>
            </a:r>
            <a:r>
              <a:rPr lang="en-US" dirty="0" err="1" smtClean="0"/>
              <a:t>liniar</a:t>
            </a:r>
            <a:r>
              <a:rPr lang="en-US" dirty="0" smtClean="0"/>
              <a:t> (</a:t>
            </a:r>
            <a:r>
              <a:rPr lang="en-US" dirty="0" err="1" smtClean="0"/>
              <a:t>efectul</a:t>
            </a:r>
            <a:r>
              <a:rPr lang="en-US" dirty="0" smtClean="0"/>
              <a:t> </a:t>
            </a:r>
            <a:r>
              <a:rPr lang="en-US" dirty="0" err="1" smtClean="0"/>
              <a:t>executiei</a:t>
            </a:r>
            <a:r>
              <a:rPr lang="en-US" dirty="0" smtClean="0"/>
              <a:t> </a:t>
            </a:r>
            <a:r>
              <a:rPr lang="en-US" dirty="0" err="1" smtClean="0"/>
              <a:t>unui</a:t>
            </a:r>
            <a:r>
              <a:rPr lang="en-US" dirty="0" smtClean="0"/>
              <a:t> set de </a:t>
            </a:r>
            <a:r>
              <a:rPr lang="en-US" dirty="0" err="1" smtClean="0"/>
              <a:t>aa</a:t>
            </a:r>
            <a:r>
              <a:rPr lang="en-US" dirty="0" smtClean="0"/>
              <a:t> in </a:t>
            </a:r>
            <a:r>
              <a:rPr lang="en-US" dirty="0" err="1" smtClean="0"/>
              <a:t>paralel</a:t>
            </a:r>
            <a:r>
              <a:rPr lang="en-US" dirty="0" smtClean="0"/>
              <a:t> </a:t>
            </a:r>
            <a:r>
              <a:rPr lang="en-US" dirty="0" smtClean="0">
                <a:sym typeface="Wingdings" pitchFamily="2" charset="2"/>
              </a:rPr>
              <a:t> </a:t>
            </a:r>
            <a:r>
              <a:rPr lang="en-US" dirty="0" err="1" smtClean="0">
                <a:sym typeface="Wingdings" pitchFamily="2" charset="2"/>
              </a:rPr>
              <a:t>executia</a:t>
            </a:r>
            <a:r>
              <a:rPr lang="en-US" dirty="0" smtClean="0">
                <a:sym typeface="Wingdings" pitchFamily="2" charset="2"/>
              </a:rPr>
              <a:t> </a:t>
            </a:r>
            <a:r>
              <a:rPr lang="en-US" dirty="0" err="1" smtClean="0">
                <a:sym typeface="Wingdings" pitchFamily="2" charset="2"/>
              </a:rPr>
              <a:t>lor</a:t>
            </a:r>
            <a:r>
              <a:rPr lang="en-US" dirty="0" smtClean="0">
                <a:sym typeface="Wingdings" pitchFamily="2" charset="2"/>
              </a:rPr>
              <a:t> </a:t>
            </a:r>
            <a:r>
              <a:rPr lang="en-US" dirty="0" err="1" smtClean="0">
                <a:sym typeface="Wingdings" pitchFamily="2" charset="2"/>
              </a:rPr>
              <a:t>intr</a:t>
            </a:r>
            <a:r>
              <a:rPr lang="en-US" dirty="0" smtClean="0">
                <a:sym typeface="Wingdings" pitchFamily="2" charset="2"/>
              </a:rPr>
              <a:t>-o </a:t>
            </a:r>
            <a:r>
              <a:rPr lang="en-US" dirty="0" err="1" smtClean="0">
                <a:sym typeface="Wingdings" pitchFamily="2" charset="2"/>
              </a:rPr>
              <a:t>ordine</a:t>
            </a:r>
            <a:r>
              <a:rPr lang="en-US" dirty="0" smtClean="0">
                <a:sym typeface="Wingdings" pitchFamily="2" charset="2"/>
              </a:rPr>
              <a:t> </a:t>
            </a:r>
            <a:r>
              <a:rPr lang="en-US" dirty="0" err="1" smtClean="0">
                <a:sym typeface="Wingdings" pitchFamily="2" charset="2"/>
              </a:rPr>
              <a:t>seriala</a:t>
            </a:r>
            <a:r>
              <a:rPr lang="en-US" dirty="0" smtClean="0">
                <a:sym typeface="Wingdings" pitchFamily="2" charset="2"/>
              </a:rPr>
              <a:t> – </a:t>
            </a:r>
            <a:r>
              <a:rPr lang="en-US" dirty="0" err="1" smtClean="0">
                <a:sym typeface="Wingdings" pitchFamily="2" charset="2"/>
              </a:rPr>
              <a:t>sunt</a:t>
            </a:r>
            <a:r>
              <a:rPr lang="en-US" dirty="0" smtClean="0">
                <a:sym typeface="Wingdings" pitchFamily="2" charset="2"/>
              </a:rPr>
              <a:t> </a:t>
            </a:r>
            <a:r>
              <a:rPr lang="en-US" dirty="0" err="1" smtClean="0">
                <a:sym typeface="Wingdings" pitchFamily="2" charset="2"/>
              </a:rPr>
              <a:t>indivizibile</a:t>
            </a:r>
            <a:r>
              <a:rPr lang="en-US" dirty="0" smtClean="0"/>
              <a:t>)</a:t>
            </a:r>
          </a:p>
          <a:p>
            <a:pPr eaLnBrk="1" hangingPunct="1">
              <a:spcBef>
                <a:spcPct val="0"/>
              </a:spcBef>
            </a:pPr>
            <a:r>
              <a:rPr lang="en-US" dirty="0" err="1" smtClean="0"/>
              <a:t>Interactiuni</a:t>
            </a:r>
            <a:r>
              <a:rPr lang="en-US" dirty="0" smtClean="0"/>
              <a:t> </a:t>
            </a:r>
            <a:r>
              <a:rPr lang="en-US" dirty="0" err="1" smtClean="0"/>
              <a:t>neacceptabile</a:t>
            </a:r>
            <a:r>
              <a:rPr lang="en-US" dirty="0" smtClean="0"/>
              <a:t> =&gt; </a:t>
            </a:r>
            <a:r>
              <a:rPr lang="en-US" dirty="0" err="1" smtClean="0"/>
              <a:t>sincronizare</a:t>
            </a:r>
            <a:endParaRPr lang="en-US" dirty="0" smtClean="0"/>
          </a:p>
        </p:txBody>
      </p:sp>
    </p:spTree>
    <p:extLst>
      <p:ext uri="{BB962C8B-B14F-4D97-AF65-F5344CB8AC3E}">
        <p14:creationId xmlns:p14="http://schemas.microsoft.com/office/powerpoint/2010/main" val="353204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80D4BCF-4323-4D18-9E6F-21E34E26C494}" type="slidenum">
              <a:rPr lang="en-US" sz="1300"/>
              <a:pPr/>
              <a:t>59</a:t>
            </a:fld>
            <a:endParaRPr lang="en-US" sz="1300"/>
          </a:p>
        </p:txBody>
      </p:sp>
      <p:sp>
        <p:nvSpPr>
          <p:cNvPr id="8397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err="1" smtClean="0"/>
              <a:t>Cel</a:t>
            </a:r>
            <a:r>
              <a:rPr lang="en-US" sz="1600" dirty="0" smtClean="0"/>
              <a:t> </a:t>
            </a:r>
            <a:r>
              <a:rPr lang="en-US" sz="1600" dirty="0" err="1" smtClean="0"/>
              <a:t>mult</a:t>
            </a:r>
            <a:r>
              <a:rPr lang="en-US" sz="1600" dirty="0" smtClean="0"/>
              <a:t> o </a:t>
            </a:r>
            <a:r>
              <a:rPr lang="en-US" sz="1600" dirty="0" err="1" smtClean="0"/>
              <a:t>variabila</a:t>
            </a:r>
            <a:r>
              <a:rPr lang="en-US" sz="1600" dirty="0" smtClean="0"/>
              <a:t> </a:t>
            </a:r>
            <a:r>
              <a:rPr lang="en-US" sz="1600" dirty="0" err="1" smtClean="0"/>
              <a:t>partajata</a:t>
            </a:r>
            <a:r>
              <a:rPr lang="en-US" sz="1600" dirty="0" smtClean="0"/>
              <a:t> </a:t>
            </a:r>
            <a:r>
              <a:rPr lang="en-US" sz="1600" dirty="0" err="1" smtClean="0"/>
              <a:t>poate</a:t>
            </a:r>
            <a:r>
              <a:rPr lang="en-US" sz="1600" dirty="0" smtClean="0"/>
              <a:t> fi </a:t>
            </a:r>
            <a:r>
              <a:rPr lang="en-US" sz="1600" dirty="0" err="1" smtClean="0"/>
              <a:t>referita</a:t>
            </a:r>
            <a:r>
              <a:rPr lang="en-US" sz="1600" dirty="0" smtClean="0"/>
              <a:t>!</a:t>
            </a:r>
          </a:p>
          <a:p>
            <a:pPr eaLnBrk="1" hangingPunct="1">
              <a:spcBef>
                <a:spcPct val="0"/>
              </a:spcBef>
            </a:pPr>
            <a:endParaRPr lang="en-US" sz="1600" dirty="0" smtClean="0"/>
          </a:p>
          <a:p>
            <a:pPr eaLnBrk="1" hangingPunct="1">
              <a:spcBef>
                <a:spcPct val="0"/>
              </a:spcBef>
            </a:pPr>
            <a:r>
              <a:rPr lang="en-US" sz="1600" dirty="0" err="1" smtClean="0"/>
              <a:t>Daca</a:t>
            </a:r>
            <a:r>
              <a:rPr lang="en-US" sz="1600" dirty="0" smtClean="0"/>
              <a:t> e </a:t>
            </a:r>
            <a:r>
              <a:rPr lang="en-US" sz="1600" dirty="0" err="1" smtClean="0"/>
              <a:t>indeplinita</a:t>
            </a:r>
            <a:r>
              <a:rPr lang="en-US" sz="1600" dirty="0" smtClean="0"/>
              <a:t>, </a:t>
            </a:r>
            <a:r>
              <a:rPr lang="en-US" sz="1600" dirty="0" err="1" smtClean="0"/>
              <a:t>executia</a:t>
            </a:r>
            <a:r>
              <a:rPr lang="en-US" sz="1600" dirty="0" smtClean="0"/>
              <a:t> </a:t>
            </a:r>
            <a:r>
              <a:rPr lang="en-US" sz="1600" dirty="0" err="1" smtClean="0"/>
              <a:t>va</a:t>
            </a:r>
            <a:r>
              <a:rPr lang="en-US" sz="1600" dirty="0" smtClean="0"/>
              <a:t> </a:t>
            </a:r>
            <a:r>
              <a:rPr lang="en-US" sz="1600" dirty="0" err="1" smtClean="0"/>
              <a:t>aparea</a:t>
            </a:r>
            <a:r>
              <a:rPr lang="en-US" sz="1600" dirty="0" smtClean="0"/>
              <a:t> </a:t>
            </a:r>
            <a:r>
              <a:rPr lang="en-US" sz="1600" dirty="0" err="1" smtClean="0"/>
              <a:t>atomica</a:t>
            </a:r>
            <a:r>
              <a:rPr lang="en-US" sz="1600" dirty="0" smtClean="0"/>
              <a:t> – </a:t>
            </a:r>
            <a:r>
              <a:rPr lang="en-US" sz="1600" dirty="0" err="1" smtClean="0"/>
              <a:t>var</a:t>
            </a:r>
            <a:r>
              <a:rPr lang="en-US" sz="1600" dirty="0" smtClean="0"/>
              <a:t> </a:t>
            </a:r>
            <a:r>
              <a:rPr lang="en-US" sz="1600" dirty="0" err="1" smtClean="0"/>
              <a:t>partajata</a:t>
            </a:r>
            <a:r>
              <a:rPr lang="en-US" sz="1600" dirty="0" smtClean="0"/>
              <a:t> e </a:t>
            </a:r>
            <a:r>
              <a:rPr lang="en-US" sz="1600" dirty="0" err="1" smtClean="0"/>
              <a:t>citita</a:t>
            </a:r>
            <a:r>
              <a:rPr lang="en-US" sz="1600" dirty="0" smtClean="0"/>
              <a:t> / </a:t>
            </a:r>
            <a:r>
              <a:rPr lang="en-US" sz="1600" dirty="0" err="1" smtClean="0"/>
              <a:t>scrisa</a:t>
            </a:r>
            <a:r>
              <a:rPr lang="en-US" sz="1600" dirty="0" smtClean="0"/>
              <a:t> o </a:t>
            </a:r>
            <a:r>
              <a:rPr lang="en-US" sz="1600" dirty="0" err="1" smtClean="0"/>
              <a:t>singura</a:t>
            </a:r>
            <a:r>
              <a:rPr lang="en-US" sz="1600" dirty="0" smtClean="0"/>
              <a:t> data!</a:t>
            </a:r>
          </a:p>
          <a:p>
            <a:pPr eaLnBrk="1" hangingPunct="1">
              <a:spcBef>
                <a:spcPct val="0"/>
              </a:spcBef>
            </a:pPr>
            <a:endParaRPr lang="en-US" sz="1600" dirty="0" smtClean="0"/>
          </a:p>
          <a:p>
            <a:pPr eaLnBrk="1" hangingPunct="1">
              <a:spcBef>
                <a:spcPct val="0"/>
              </a:spcBef>
            </a:pPr>
            <a:r>
              <a:rPr lang="en-US" sz="1600" dirty="0" smtClean="0"/>
              <a:t>X=x+1 // y=y+1 		1//1</a:t>
            </a:r>
          </a:p>
          <a:p>
            <a:pPr eaLnBrk="1" hangingPunct="1">
              <a:spcBef>
                <a:spcPct val="0"/>
              </a:spcBef>
            </a:pPr>
            <a:r>
              <a:rPr lang="en-US" sz="1600" dirty="0" smtClean="0"/>
              <a:t>X=y+1 // y=y+1		1,2//1</a:t>
            </a:r>
          </a:p>
          <a:p>
            <a:pPr eaLnBrk="1" hangingPunct="1">
              <a:spcBef>
                <a:spcPct val="0"/>
              </a:spcBef>
            </a:pPr>
            <a:r>
              <a:rPr lang="en-US" sz="1600" dirty="0" smtClean="0"/>
              <a:t>X=y+1// y=x+1		1//2 2//1 1//1</a:t>
            </a:r>
          </a:p>
        </p:txBody>
      </p:sp>
    </p:spTree>
    <p:extLst>
      <p:ext uri="{BB962C8B-B14F-4D97-AF65-F5344CB8AC3E}">
        <p14:creationId xmlns:p14="http://schemas.microsoft.com/office/powerpoint/2010/main" val="883444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AF823079-D652-497C-837D-8C24DA400322}" type="slidenum">
              <a:rPr lang="en-US" sz="1300"/>
              <a:pPr/>
              <a:t>61</a:t>
            </a:fld>
            <a:endParaRPr lang="en-US" sz="1300"/>
          </a:p>
        </p:txBody>
      </p:sp>
      <p:sp>
        <p:nvSpPr>
          <p:cNvPr id="8499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t>Cand pot sa spun s = &lt;s&gt;? S – single statement, s – at most once</a:t>
            </a:r>
          </a:p>
          <a:p>
            <a:pPr eaLnBrk="1" hangingPunct="1">
              <a:spcBef>
                <a:spcPct val="0"/>
              </a:spcBef>
            </a:pPr>
            <a:endParaRPr lang="en-US" sz="1600" smtClean="0"/>
          </a:p>
          <a:p>
            <a:pPr eaLnBrk="1" hangingPunct="1">
              <a:spcBef>
                <a:spcPct val="0"/>
              </a:spcBef>
            </a:pPr>
            <a:r>
              <a:rPr lang="en-US" sz="1600" smtClean="0"/>
              <a:t>Daca b – at most once – cum se implementeaza? While (not B);</a:t>
            </a:r>
          </a:p>
        </p:txBody>
      </p:sp>
    </p:spTree>
    <p:extLst>
      <p:ext uri="{BB962C8B-B14F-4D97-AF65-F5344CB8AC3E}">
        <p14:creationId xmlns:p14="http://schemas.microsoft.com/office/powerpoint/2010/main" val="26343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B302961-8AB0-425D-ABA0-FCD6F1D2ED50}" type="slidenum">
              <a:rPr lang="en-US" sz="1300"/>
              <a:pPr/>
              <a:t>69</a:t>
            </a:fld>
            <a:endParaRPr lang="en-US" sz="1300"/>
          </a:p>
        </p:txBody>
      </p:sp>
      <p:sp>
        <p:nvSpPr>
          <p:cNvPr id="8601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xfrm>
            <a:off x="945957" y="4860088"/>
            <a:ext cx="5207386" cy="46062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sz="1600" dirty="0" smtClean="0"/>
              <a:t>- De </a:t>
            </a:r>
            <a:r>
              <a:rPr lang="fr-FR" sz="1600" dirty="0" err="1" smtClean="0"/>
              <a:t>exemplu</a:t>
            </a:r>
            <a:r>
              <a:rPr lang="fr-FR" sz="1600" dirty="0" smtClean="0"/>
              <a:t> </a:t>
            </a:r>
            <a:r>
              <a:rPr lang="fr-FR" sz="1600" dirty="0" err="1" smtClean="0"/>
              <a:t>pentru</a:t>
            </a:r>
            <a:r>
              <a:rPr lang="fr-FR" sz="1600" dirty="0" smtClean="0"/>
              <a:t> </a:t>
            </a:r>
            <a:r>
              <a:rPr lang="fr-FR" sz="1600" dirty="0" err="1" smtClean="0"/>
              <a:t>calculul</a:t>
            </a:r>
            <a:r>
              <a:rPr lang="fr-FR" sz="1600" dirty="0" smtClean="0"/>
              <a:t> </a:t>
            </a:r>
            <a:r>
              <a:rPr lang="fr-FR" sz="1600" dirty="0" err="1" smtClean="0"/>
              <a:t>solutiei</a:t>
            </a:r>
            <a:r>
              <a:rPr lang="fr-FR" sz="1600" dirty="0" smtClean="0"/>
              <a:t> </a:t>
            </a:r>
            <a:r>
              <a:rPr lang="fr-FR" sz="1600" dirty="0" err="1" smtClean="0"/>
              <a:t>ecuatiei</a:t>
            </a:r>
            <a:r>
              <a:rPr lang="fr-FR" sz="1600" dirty="0" smtClean="0"/>
              <a:t> Laplace (</a:t>
            </a:r>
            <a:r>
              <a:rPr lang="fr-FR" sz="1600" dirty="0" smtClean="0">
                <a:cs typeface="Arial" pitchFamily="34" charset="0"/>
              </a:rPr>
              <a:t>∆</a:t>
            </a:r>
            <a:r>
              <a:rPr lang="fr-FR" sz="1600" baseline="30000" dirty="0" smtClean="0">
                <a:cs typeface="Arial" pitchFamily="34" charset="0"/>
              </a:rPr>
              <a:t>2</a:t>
            </a:r>
            <a:r>
              <a:rPr lang="fr-FR" sz="1600" dirty="0" smtClean="0">
                <a:cs typeface="Arial" pitchFamily="34" charset="0"/>
              </a:rPr>
              <a:t>(</a:t>
            </a:r>
            <a:r>
              <a:rPr lang="el-GR" sz="1600" dirty="0" smtClean="0">
                <a:cs typeface="Arial" pitchFamily="34" charset="0"/>
              </a:rPr>
              <a:t>Φ</a:t>
            </a:r>
            <a:r>
              <a:rPr lang="en-US" sz="1600" dirty="0" smtClean="0">
                <a:cs typeface="Arial" pitchFamily="34" charset="0"/>
              </a:rPr>
              <a:t>)=0) – </a:t>
            </a:r>
            <a:r>
              <a:rPr lang="en-US" sz="1600" dirty="0" err="1" smtClean="0">
                <a:cs typeface="Arial" pitchFamily="34" charset="0"/>
              </a:rPr>
              <a:t>metoda</a:t>
            </a:r>
            <a:r>
              <a:rPr lang="en-US" sz="1600" dirty="0" smtClean="0">
                <a:cs typeface="Arial" pitchFamily="34" charset="0"/>
              </a:rPr>
              <a:t> cu </a:t>
            </a:r>
            <a:r>
              <a:rPr lang="en-US" sz="1600" dirty="0" err="1" smtClean="0">
                <a:cs typeface="Arial" pitchFamily="34" charset="0"/>
              </a:rPr>
              <a:t>diferente</a:t>
            </a:r>
            <a:r>
              <a:rPr lang="en-US" sz="1600" dirty="0" smtClean="0">
                <a:cs typeface="Arial" pitchFamily="34" charset="0"/>
              </a:rPr>
              <a:t> finite (ex. Jacobi) – </a:t>
            </a:r>
            <a:r>
              <a:rPr lang="en-US" sz="1600" dirty="0" err="1" smtClean="0">
                <a:cs typeface="Arial" pitchFamily="34" charset="0"/>
              </a:rPr>
              <a:t>dar</a:t>
            </a:r>
            <a:r>
              <a:rPr lang="en-US" sz="1600" dirty="0" smtClean="0">
                <a:cs typeface="Arial" pitchFamily="34" charset="0"/>
              </a:rPr>
              <a:t> </a:t>
            </a:r>
            <a:r>
              <a:rPr lang="en-US" sz="1600" dirty="0" err="1" smtClean="0">
                <a:cs typeface="Arial" pitchFamily="34" charset="0"/>
              </a:rPr>
              <a:t>si</a:t>
            </a:r>
            <a:r>
              <a:rPr lang="en-US" sz="1600" dirty="0" smtClean="0">
                <a:cs typeface="Arial" pitchFamily="34" charset="0"/>
              </a:rPr>
              <a:t> in </a:t>
            </a:r>
            <a:r>
              <a:rPr lang="en-US" sz="1600" dirty="0" err="1" smtClean="0">
                <a:cs typeface="Arial" pitchFamily="34" charset="0"/>
              </a:rPr>
              <a:t>grafica</a:t>
            </a:r>
            <a:endParaRPr lang="el-GR" sz="1600" dirty="0" smtClean="0">
              <a:cs typeface="Arial" pitchFamily="34" charset="0"/>
            </a:endParaRPr>
          </a:p>
        </p:txBody>
      </p:sp>
    </p:spTree>
    <p:extLst>
      <p:ext uri="{BB962C8B-B14F-4D97-AF65-F5344CB8AC3E}">
        <p14:creationId xmlns:p14="http://schemas.microsoft.com/office/powerpoint/2010/main" val="26930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3156A087-7695-4BCC-B719-187D280EFD72}" type="slidenum">
              <a:rPr lang="en-US" sz="1300"/>
              <a:pPr/>
              <a:t>20</a:t>
            </a:fld>
            <a:endParaRPr lang="en-US" sz="1300"/>
          </a:p>
        </p:txBody>
      </p:sp>
      <p:sp>
        <p:nvSpPr>
          <p:cNvPr id="6553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smtClean="0"/>
              <a:t>Other reasons might include: </a:t>
            </a:r>
          </a:p>
          <a:p>
            <a:pPr eaLnBrk="1" hangingPunct="1">
              <a:spcBef>
                <a:spcPct val="0"/>
              </a:spcBef>
            </a:pPr>
            <a:r>
              <a:rPr lang="en-US" sz="1800" smtClean="0"/>
              <a:t>Taking advantage of non-local resources - using available compute resources on a wide area network, or even the Internet when local compute resources are scarce. </a:t>
            </a:r>
          </a:p>
          <a:p>
            <a:pPr eaLnBrk="1" hangingPunct="1">
              <a:spcBef>
                <a:spcPct val="0"/>
              </a:spcBef>
            </a:pPr>
            <a:r>
              <a:rPr lang="en-US" sz="1800" smtClean="0"/>
              <a:t>Cost savings - using multiple "cheap" computing resources instead of paying for time on a supercomputer. </a:t>
            </a:r>
          </a:p>
          <a:p>
            <a:pPr eaLnBrk="1" hangingPunct="1">
              <a:spcBef>
                <a:spcPct val="0"/>
              </a:spcBef>
            </a:pPr>
            <a:r>
              <a:rPr lang="en-US" sz="1800" smtClean="0"/>
              <a:t>Overcoming memory constraints - single computers have very finite memory resources. For large problems, using the memories of multiple computers may overcome this obstacle. </a:t>
            </a:r>
          </a:p>
          <a:p>
            <a:pPr eaLnBrk="1" hangingPunct="1">
              <a:spcBef>
                <a:spcPct val="0"/>
              </a:spcBef>
            </a:pPr>
            <a:endParaRPr lang="en-US" sz="1800" smtClean="0"/>
          </a:p>
        </p:txBody>
      </p:sp>
    </p:spTree>
    <p:extLst>
      <p:ext uri="{BB962C8B-B14F-4D97-AF65-F5344CB8AC3E}">
        <p14:creationId xmlns:p14="http://schemas.microsoft.com/office/powerpoint/2010/main" val="54319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4B98728-3396-4773-94D0-5CF6EFF13E80}" type="slidenum">
              <a:rPr lang="en-US" sz="1300"/>
              <a:pPr/>
              <a:t>21</a:t>
            </a:fld>
            <a:endParaRPr lang="en-US" sz="1300"/>
          </a:p>
        </p:txBody>
      </p:sp>
      <p:sp>
        <p:nvSpPr>
          <p:cNvPr id="6656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1000" smtClean="0"/>
          </a:p>
        </p:txBody>
      </p:sp>
    </p:spTree>
    <p:extLst>
      <p:ext uri="{BB962C8B-B14F-4D97-AF65-F5344CB8AC3E}">
        <p14:creationId xmlns:p14="http://schemas.microsoft.com/office/powerpoint/2010/main" val="376054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E599C3A-73FB-4708-AE9C-E824B89376D3}" type="slidenum">
              <a:rPr lang="en-US" sz="1300"/>
              <a:pPr/>
              <a:t>28</a:t>
            </a:fld>
            <a:endParaRPr lang="en-US" sz="1300"/>
          </a:p>
        </p:txBody>
      </p:sp>
      <p:sp>
        <p:nvSpPr>
          <p:cNvPr id="6758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t>Flynn's taxonomy distinguishes multi-processor computer architectures according to how they can be classified along the two independent dimensions of </a:t>
            </a:r>
            <a:r>
              <a:rPr lang="en-US" sz="1600" b="1" i="1" smtClean="0"/>
              <a:t>Instruction</a:t>
            </a:r>
            <a:r>
              <a:rPr lang="en-US" sz="1600" smtClean="0"/>
              <a:t> and </a:t>
            </a:r>
            <a:r>
              <a:rPr lang="en-US" sz="1600" b="1" i="1" smtClean="0"/>
              <a:t>Data</a:t>
            </a:r>
            <a:r>
              <a:rPr lang="en-US" sz="1600" smtClean="0"/>
              <a:t>. Each of these dimensions can have only one of two possible states: </a:t>
            </a:r>
            <a:r>
              <a:rPr lang="en-US" sz="1600" b="1" i="1" smtClean="0"/>
              <a:t>Single</a:t>
            </a:r>
            <a:r>
              <a:rPr lang="en-US" sz="1600" smtClean="0"/>
              <a:t> or </a:t>
            </a:r>
            <a:r>
              <a:rPr lang="en-US" sz="1600" b="1" i="1" smtClean="0"/>
              <a:t>Multiple</a:t>
            </a:r>
            <a:r>
              <a:rPr lang="en-US" sz="1600" smtClean="0"/>
              <a:t>. </a:t>
            </a:r>
          </a:p>
        </p:txBody>
      </p:sp>
    </p:spTree>
    <p:extLst>
      <p:ext uri="{BB962C8B-B14F-4D97-AF65-F5344CB8AC3E}">
        <p14:creationId xmlns:p14="http://schemas.microsoft.com/office/powerpoint/2010/main" val="286821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C73337E-0972-4D40-807D-3E24CD62367C}" type="slidenum">
              <a:rPr lang="en-US" sz="1300"/>
              <a:pPr/>
              <a:t>29</a:t>
            </a:fld>
            <a:endParaRPr lang="en-US" sz="1300"/>
          </a:p>
        </p:txBody>
      </p:sp>
      <p:sp>
        <p:nvSpPr>
          <p:cNvPr id="6861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smtClean="0"/>
              <a:t>A serial (non-parallel) computer </a:t>
            </a:r>
          </a:p>
          <a:p>
            <a:pPr eaLnBrk="1" hangingPunct="1">
              <a:spcBef>
                <a:spcPct val="0"/>
              </a:spcBef>
            </a:pPr>
            <a:r>
              <a:rPr lang="en-US" sz="1600" smtClean="0"/>
              <a:t>Single instruction: only one instruction stream is being acted on by the CPU during any one clock cycle </a:t>
            </a:r>
          </a:p>
          <a:p>
            <a:pPr eaLnBrk="1" hangingPunct="1">
              <a:spcBef>
                <a:spcPct val="0"/>
              </a:spcBef>
            </a:pPr>
            <a:r>
              <a:rPr lang="en-US" sz="1600" smtClean="0"/>
              <a:t>Single data: only one data stream is being used as input during any one clock cycle </a:t>
            </a:r>
          </a:p>
          <a:p>
            <a:pPr eaLnBrk="1" hangingPunct="1">
              <a:spcBef>
                <a:spcPct val="0"/>
              </a:spcBef>
            </a:pPr>
            <a:r>
              <a:rPr lang="en-US" sz="1600" smtClean="0"/>
              <a:t>Deterministic execution </a:t>
            </a:r>
          </a:p>
          <a:p>
            <a:pPr eaLnBrk="1" hangingPunct="1">
              <a:spcBef>
                <a:spcPct val="0"/>
              </a:spcBef>
            </a:pPr>
            <a:r>
              <a:rPr lang="en-US" sz="1600" smtClean="0"/>
              <a:t>This is the oldest and until recently, the most prevalent form of computer </a:t>
            </a:r>
          </a:p>
          <a:p>
            <a:pPr eaLnBrk="1" hangingPunct="1">
              <a:spcBef>
                <a:spcPct val="0"/>
              </a:spcBef>
            </a:pPr>
            <a:r>
              <a:rPr lang="en-US" sz="1600" smtClean="0"/>
              <a:t>Examples: most PCs, single CPU workstations and mainframes </a:t>
            </a:r>
          </a:p>
          <a:p>
            <a:pPr eaLnBrk="1" hangingPunct="1">
              <a:spcBef>
                <a:spcPct val="0"/>
              </a:spcBef>
            </a:pPr>
            <a:endParaRPr lang="en-US" sz="1600" smtClean="0"/>
          </a:p>
        </p:txBody>
      </p:sp>
    </p:spTree>
    <p:extLst>
      <p:ext uri="{BB962C8B-B14F-4D97-AF65-F5344CB8AC3E}">
        <p14:creationId xmlns:p14="http://schemas.microsoft.com/office/powerpoint/2010/main" val="212591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548FCEF-0ECC-4785-AC13-D8A08D544511}" type="slidenum">
              <a:rPr lang="en-US" sz="1300"/>
              <a:pPr/>
              <a:t>30</a:t>
            </a:fld>
            <a:endParaRPr lang="en-US" sz="1300"/>
          </a:p>
        </p:txBody>
      </p:sp>
      <p:sp>
        <p:nvSpPr>
          <p:cNvPr id="6963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smtClean="0"/>
              <a:t>A type of parallel computer </a:t>
            </a:r>
          </a:p>
          <a:p>
            <a:pPr eaLnBrk="1" hangingPunct="1">
              <a:spcBef>
                <a:spcPct val="0"/>
              </a:spcBef>
            </a:pPr>
            <a:r>
              <a:rPr lang="en-US" sz="1400" smtClean="0"/>
              <a:t>Single instruction: All processing units execute the same instruction at any given clock cycle </a:t>
            </a:r>
          </a:p>
          <a:p>
            <a:pPr eaLnBrk="1" hangingPunct="1">
              <a:spcBef>
                <a:spcPct val="0"/>
              </a:spcBef>
            </a:pPr>
            <a:r>
              <a:rPr lang="en-US" sz="1400" smtClean="0"/>
              <a:t>Multiple data: Each processing unit can operate on a different data element </a:t>
            </a:r>
          </a:p>
          <a:p>
            <a:pPr eaLnBrk="1" hangingPunct="1">
              <a:spcBef>
                <a:spcPct val="0"/>
              </a:spcBef>
            </a:pPr>
            <a:r>
              <a:rPr lang="en-US" sz="1400" smtClean="0"/>
              <a:t>This type of machine typically has an instruction dispatcher, a very high-bandwidth internal network, and a very large array of very small-capacity instruction units. </a:t>
            </a:r>
          </a:p>
          <a:p>
            <a:pPr eaLnBrk="1" hangingPunct="1">
              <a:spcBef>
                <a:spcPct val="0"/>
              </a:spcBef>
            </a:pPr>
            <a:r>
              <a:rPr lang="en-US" sz="1400" smtClean="0"/>
              <a:t>Best suited for specialized problems characterized by a high degree of regularity,such as image processing. </a:t>
            </a:r>
          </a:p>
          <a:p>
            <a:pPr eaLnBrk="1" hangingPunct="1">
              <a:spcBef>
                <a:spcPct val="0"/>
              </a:spcBef>
            </a:pPr>
            <a:r>
              <a:rPr lang="en-US" sz="1400" smtClean="0"/>
              <a:t>Synchronous (lockstep) and deterministic execution </a:t>
            </a:r>
          </a:p>
          <a:p>
            <a:pPr eaLnBrk="1" hangingPunct="1">
              <a:spcBef>
                <a:spcPct val="0"/>
              </a:spcBef>
            </a:pPr>
            <a:r>
              <a:rPr lang="en-US" sz="1400" smtClean="0"/>
              <a:t>Two varieties: Processor Arrays and Vector Pipelines </a:t>
            </a:r>
          </a:p>
          <a:p>
            <a:pPr eaLnBrk="1" hangingPunct="1">
              <a:spcBef>
                <a:spcPct val="0"/>
              </a:spcBef>
            </a:pPr>
            <a:r>
              <a:rPr lang="en-US" sz="1400" smtClean="0"/>
              <a:t>Examples: </a:t>
            </a:r>
          </a:p>
          <a:p>
            <a:pPr lvl="1" eaLnBrk="1" hangingPunct="1">
              <a:spcBef>
                <a:spcPct val="0"/>
              </a:spcBef>
            </a:pPr>
            <a:r>
              <a:rPr lang="en-US" sz="1400" smtClean="0"/>
              <a:t>Processor Arrays: Connection Machine CM-2, Maspar MP-1, MP-2 </a:t>
            </a:r>
          </a:p>
          <a:p>
            <a:pPr lvl="1" eaLnBrk="1" hangingPunct="1">
              <a:spcBef>
                <a:spcPct val="0"/>
              </a:spcBef>
            </a:pPr>
            <a:r>
              <a:rPr lang="en-US" sz="1400" smtClean="0"/>
              <a:t>Vector Pipelines: IBM 9000, Cray C90, Fujitsu VP, NEC SX-2, Hitachi S820 </a:t>
            </a:r>
          </a:p>
          <a:p>
            <a:pPr eaLnBrk="1" hangingPunct="1">
              <a:spcBef>
                <a:spcPct val="0"/>
              </a:spcBef>
            </a:pPr>
            <a:endParaRPr lang="en-US" sz="1400" smtClean="0"/>
          </a:p>
        </p:txBody>
      </p:sp>
    </p:spTree>
    <p:extLst>
      <p:ext uri="{BB962C8B-B14F-4D97-AF65-F5344CB8AC3E}">
        <p14:creationId xmlns:p14="http://schemas.microsoft.com/office/powerpoint/2010/main" val="233880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286A53C-DBF5-4642-8F02-DE2A415D05EE}" type="slidenum">
              <a:rPr lang="en-US" sz="1300"/>
              <a:pPr/>
              <a:t>36</a:t>
            </a:fld>
            <a:endParaRPr lang="en-US" sz="1300"/>
          </a:p>
        </p:txBody>
      </p:sp>
      <p:sp>
        <p:nvSpPr>
          <p:cNvPr id="7065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smtClean="0"/>
              <a:t>A single data stream is fed into multiple processing units. </a:t>
            </a:r>
          </a:p>
          <a:p>
            <a:pPr eaLnBrk="1" hangingPunct="1">
              <a:spcBef>
                <a:spcPct val="0"/>
              </a:spcBef>
            </a:pPr>
            <a:r>
              <a:rPr lang="en-US" sz="1600" dirty="0" smtClean="0"/>
              <a:t>Each processing unit operates on the data independently via independent instruction streams. </a:t>
            </a:r>
          </a:p>
          <a:p>
            <a:pPr eaLnBrk="1" hangingPunct="1">
              <a:spcBef>
                <a:spcPct val="0"/>
              </a:spcBef>
            </a:pPr>
            <a:r>
              <a:rPr lang="en-US" sz="1600" dirty="0" smtClean="0"/>
              <a:t>Few actual examples of this class of parallel computer have ever existed. One is the experimental Carnegie-Mellon </a:t>
            </a:r>
            <a:r>
              <a:rPr lang="en-US" sz="1600" dirty="0" err="1" smtClean="0"/>
              <a:t>C.mmp</a:t>
            </a:r>
            <a:r>
              <a:rPr lang="en-US" sz="1600" dirty="0" smtClean="0"/>
              <a:t> computer (1971). </a:t>
            </a:r>
          </a:p>
          <a:p>
            <a:pPr eaLnBrk="1" hangingPunct="1">
              <a:spcBef>
                <a:spcPct val="0"/>
              </a:spcBef>
            </a:pPr>
            <a:r>
              <a:rPr lang="en-US" sz="1600" dirty="0" smtClean="0"/>
              <a:t>Some conceivable uses might be: </a:t>
            </a:r>
          </a:p>
          <a:p>
            <a:pPr lvl="1" eaLnBrk="1" hangingPunct="1">
              <a:spcBef>
                <a:spcPct val="0"/>
              </a:spcBef>
            </a:pPr>
            <a:r>
              <a:rPr lang="en-US" sz="1600" dirty="0" smtClean="0"/>
              <a:t>multiple frequency filters operating on a single signal stream </a:t>
            </a:r>
          </a:p>
          <a:p>
            <a:pPr lvl="1" eaLnBrk="1" hangingPunct="1">
              <a:spcBef>
                <a:spcPct val="0"/>
              </a:spcBef>
            </a:pPr>
            <a:r>
              <a:rPr lang="en-US" sz="1600" dirty="0" smtClean="0"/>
              <a:t>multiple cryptography algorithms attempting to crack a single coded message. </a:t>
            </a:r>
          </a:p>
          <a:p>
            <a:pPr eaLnBrk="1" hangingPunct="1">
              <a:spcBef>
                <a:spcPct val="0"/>
              </a:spcBef>
            </a:pPr>
            <a:endParaRPr lang="en-US" sz="1600" dirty="0" smtClean="0"/>
          </a:p>
        </p:txBody>
      </p:sp>
    </p:spTree>
    <p:extLst>
      <p:ext uri="{BB962C8B-B14F-4D97-AF65-F5344CB8AC3E}">
        <p14:creationId xmlns:p14="http://schemas.microsoft.com/office/powerpoint/2010/main" val="415272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BC24953-F39D-430C-B4DE-D13301A600C5}" type="slidenum">
              <a:rPr lang="en-US" sz="1300"/>
              <a:pPr/>
              <a:t>37</a:t>
            </a:fld>
            <a:endParaRPr lang="en-US" sz="1300"/>
          </a:p>
        </p:txBody>
      </p:sp>
      <p:sp>
        <p:nvSpPr>
          <p:cNvPr id="7168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smtClean="0"/>
              <a:t>Currently, the most common type of parallel computer. Most modern computers fall into this category. </a:t>
            </a:r>
          </a:p>
          <a:p>
            <a:pPr eaLnBrk="1" hangingPunct="1">
              <a:spcBef>
                <a:spcPct val="0"/>
              </a:spcBef>
            </a:pPr>
            <a:r>
              <a:rPr lang="en-US" sz="1600" dirty="0" smtClean="0"/>
              <a:t>Multiple Instruction: every processor may be executing a different instruction stream </a:t>
            </a:r>
          </a:p>
          <a:p>
            <a:pPr eaLnBrk="1" hangingPunct="1">
              <a:spcBef>
                <a:spcPct val="0"/>
              </a:spcBef>
            </a:pPr>
            <a:r>
              <a:rPr lang="en-US" sz="1600" dirty="0" smtClean="0"/>
              <a:t>Multiple Data: every processor may be working with a different data stream </a:t>
            </a:r>
          </a:p>
          <a:p>
            <a:pPr eaLnBrk="1" hangingPunct="1">
              <a:spcBef>
                <a:spcPct val="0"/>
              </a:spcBef>
            </a:pPr>
            <a:r>
              <a:rPr lang="en-US" sz="1600" dirty="0" smtClean="0"/>
              <a:t>Execution can be synchronous or asynchronous, deterministic or non-deterministic </a:t>
            </a:r>
          </a:p>
          <a:p>
            <a:pPr eaLnBrk="1" hangingPunct="1">
              <a:spcBef>
                <a:spcPct val="0"/>
              </a:spcBef>
            </a:pPr>
            <a:r>
              <a:rPr lang="en-US" sz="1600" dirty="0" smtClean="0"/>
              <a:t>Examples: most current supercomputers, networked parallel computer "grids" and multi-processor SMP computers - including some types of PCs. </a:t>
            </a:r>
          </a:p>
          <a:p>
            <a:pPr eaLnBrk="1" hangingPunct="1">
              <a:spcBef>
                <a:spcPct val="0"/>
              </a:spcBef>
            </a:pPr>
            <a:r>
              <a:rPr lang="en-US" sz="1600" dirty="0" smtClean="0"/>
              <a:t/>
            </a:r>
            <a:br>
              <a:rPr lang="en-US" sz="1600"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71323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
          <p:cNvGrpSpPr>
            <a:grpSpLocks/>
          </p:cNvGrpSpPr>
          <p:nvPr/>
        </p:nvGrpSpPr>
        <p:grpSpPr bwMode="auto">
          <a:xfrm>
            <a:off x="0" y="0"/>
            <a:ext cx="9144000" cy="4038600"/>
            <a:chOff x="0" y="0"/>
            <a:chExt cx="5760" cy="2544"/>
          </a:xfrm>
        </p:grpSpPr>
        <p:sp>
          <p:nvSpPr>
            <p:cNvPr id="5" name="Rectangle 6" descr="aqbg"/>
            <p:cNvSpPr>
              <a:spLocks noChangeArrowheads="1"/>
            </p:cNvSpPr>
            <p:nvPr/>
          </p:nvSpPr>
          <p:spPr bwMode="auto">
            <a:xfrm>
              <a:off x="0" y="0"/>
              <a:ext cx="5760" cy="2208"/>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en-US"/>
            </a:p>
          </p:txBody>
        </p:sp>
        <p:grpSp>
          <p:nvGrpSpPr>
            <p:cNvPr id="6" name="Group 7"/>
            <p:cNvGrpSpPr>
              <a:grpSpLocks/>
            </p:cNvGrpSpPr>
            <p:nvPr userDrawn="1"/>
          </p:nvGrpSpPr>
          <p:grpSpPr bwMode="auto">
            <a:xfrm>
              <a:off x="0" y="2196"/>
              <a:ext cx="5756" cy="237"/>
              <a:chOff x="0" y="768"/>
              <a:chExt cx="5760" cy="197"/>
            </a:xfrm>
          </p:grpSpPr>
          <p:sp>
            <p:nvSpPr>
              <p:cNvPr id="8" name="Rectangle 8"/>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9" name="Rectangle 9"/>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10" name="Rectangle 10"/>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11" name="Rectangle 11"/>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12" name="Rectangle 12"/>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7" name="Rectangle 13"/>
            <p:cNvSpPr>
              <a:spLocks noChangeArrowheads="1"/>
            </p:cNvSpPr>
            <p:nvPr/>
          </p:nvSpPr>
          <p:spPr bwMode="auto">
            <a:xfrm>
              <a:off x="2" y="244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grpSp>
      <p:sp>
        <p:nvSpPr>
          <p:cNvPr id="13" name="Rectangle 14"/>
          <p:cNvSpPr>
            <a:spLocks noChangeArrowheads="1"/>
          </p:cNvSpPr>
          <p:nvPr/>
        </p:nvSpPr>
        <p:spPr bwMode="auto">
          <a:xfrm>
            <a:off x="0" y="3470275"/>
            <a:ext cx="9139238" cy="74613"/>
          </a:xfrm>
          <a:prstGeom prst="rect">
            <a:avLst/>
          </a:prstGeom>
          <a:solidFill>
            <a:srgbClr val="777777">
              <a:alpha val="31000"/>
            </a:srgbClr>
          </a:solidFill>
          <a:ln w="9525">
            <a:noFill/>
            <a:miter lim="800000"/>
            <a:headEnd/>
            <a:tailEnd/>
          </a:ln>
          <a:effectLst/>
        </p:spPr>
        <p:txBody>
          <a:bodyPr wrap="none" anchor="ctr"/>
          <a:lstStyle/>
          <a:p>
            <a:endParaRPr lang="en-US"/>
          </a:p>
        </p:txBody>
      </p:sp>
      <p:sp>
        <p:nvSpPr>
          <p:cNvPr id="4111" name="Rectangle 15"/>
          <p:cNvSpPr>
            <a:spLocks noGrp="1" noChangeArrowheads="1"/>
          </p:cNvSpPr>
          <p:nvPr>
            <p:ph type="ctrTitle"/>
          </p:nvPr>
        </p:nvSpPr>
        <p:spPr>
          <a:xfrm>
            <a:off x="685800" y="1752600"/>
            <a:ext cx="7772400" cy="1470025"/>
          </a:xfrm>
        </p:spPr>
        <p:txBody>
          <a:bodyPr/>
          <a:lstStyle>
            <a:lvl1pPr>
              <a:defRPr/>
            </a:lvl1pPr>
          </a:lstStyle>
          <a:p>
            <a:r>
              <a:rPr lang="en-US"/>
              <a:t>Click to edit Master title style</a:t>
            </a:r>
          </a:p>
        </p:txBody>
      </p:sp>
      <p:sp>
        <p:nvSpPr>
          <p:cNvPr id="4112" name="Rectangle 16"/>
          <p:cNvSpPr>
            <a:spLocks noGrp="1" noChangeArrowheads="1"/>
          </p:cNvSpPr>
          <p:nvPr>
            <p:ph type="subTitle" idx="1"/>
          </p:nvPr>
        </p:nvSpPr>
        <p:spPr>
          <a:xfrm>
            <a:off x="1371600" y="4114800"/>
            <a:ext cx="6400800" cy="1752600"/>
          </a:xfrm>
        </p:spPr>
        <p:txBody>
          <a:bodyPr/>
          <a:lstStyle>
            <a:lvl1pPr marL="0" indent="0" algn="ctr">
              <a:buFont typeface="Times" charset="0"/>
              <a:buNone/>
              <a:defRPr/>
            </a:lvl1pPr>
          </a:lstStyle>
          <a:p>
            <a:r>
              <a:rPr lang="en-US"/>
              <a:t>Click to edit Master subtitle style</a:t>
            </a:r>
          </a:p>
        </p:txBody>
      </p:sp>
      <p:sp>
        <p:nvSpPr>
          <p:cNvPr id="14" name="Rectangle 2"/>
          <p:cNvSpPr>
            <a:spLocks noGrp="1" noChangeArrowheads="1"/>
          </p:cNvSpPr>
          <p:nvPr>
            <p:ph type="dt" sz="half" idx="10"/>
          </p:nvPr>
        </p:nvSpPr>
        <p:spPr>
          <a:xfrm>
            <a:off x="457200" y="6245225"/>
            <a:ext cx="2133600" cy="476250"/>
          </a:xfrm>
        </p:spPr>
        <p:txBody>
          <a:bodyPr/>
          <a:lstStyle>
            <a:lvl1pPr>
              <a:defRPr/>
            </a:lvl1pPr>
          </a:lstStyle>
          <a:p>
            <a:endParaRPr lang="en-GB"/>
          </a:p>
        </p:txBody>
      </p:sp>
      <p:sp>
        <p:nvSpPr>
          <p:cNvPr id="15" name="Rectangle 3"/>
          <p:cNvSpPr>
            <a:spLocks noGrp="1" noChangeArrowheads="1"/>
          </p:cNvSpPr>
          <p:nvPr>
            <p:ph type="ftr" sz="quarter" idx="11"/>
          </p:nvPr>
        </p:nvSpPr>
        <p:spPr>
          <a:xfrm>
            <a:off x="3124200" y="6245225"/>
            <a:ext cx="2895600" cy="476250"/>
          </a:xfrm>
        </p:spPr>
        <p:txBody>
          <a:bodyPr/>
          <a:lstStyle>
            <a:lvl1pPr>
              <a:defRPr/>
            </a:lvl1pPr>
          </a:lstStyle>
          <a:p>
            <a:endParaRPr lang="en-GB"/>
          </a:p>
        </p:txBody>
      </p:sp>
      <p:sp>
        <p:nvSpPr>
          <p:cNvPr id="16" name="Rectangle 4"/>
          <p:cNvSpPr>
            <a:spLocks noGrp="1" noChangeArrowheads="1"/>
          </p:cNvSpPr>
          <p:nvPr>
            <p:ph type="sldNum" sz="quarter" idx="12"/>
          </p:nvPr>
        </p:nvSpPr>
        <p:spPr>
          <a:xfrm>
            <a:off x="6553200" y="6245225"/>
            <a:ext cx="2133600" cy="476250"/>
          </a:xfrm>
        </p:spPr>
        <p:txBody>
          <a:bodyPr/>
          <a:lstStyle>
            <a:lvl1pPr>
              <a:defRPr/>
            </a:lvl1pPr>
          </a:lstStyle>
          <a:p>
            <a:fld id="{6C2A4203-A97F-4827-90C2-E770628288F6}" type="slidenum">
              <a:rPr lang="en-GB"/>
              <a:pPr/>
              <a:t>‹#›</a:t>
            </a:fld>
            <a:endParaRPr lang="en-GB"/>
          </a:p>
        </p:txBody>
      </p:sp>
    </p:spTree>
    <p:extLst>
      <p:ext uri="{BB962C8B-B14F-4D97-AF65-F5344CB8AC3E}">
        <p14:creationId xmlns:p14="http://schemas.microsoft.com/office/powerpoint/2010/main" val="4714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1BCB431B-6C8E-4A5A-95AC-A58DA4788862}" type="slidenum">
              <a:rPr lang="en-GB"/>
              <a:pPr/>
              <a:t>‹#›</a:t>
            </a:fld>
            <a:endParaRPr lang="en-GB"/>
          </a:p>
        </p:txBody>
      </p:sp>
    </p:spTree>
    <p:extLst>
      <p:ext uri="{BB962C8B-B14F-4D97-AF65-F5344CB8AC3E}">
        <p14:creationId xmlns:p14="http://schemas.microsoft.com/office/powerpoint/2010/main" val="167114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76200"/>
            <a:ext cx="22288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5341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9E3992DD-75A1-4EDC-B611-21D456FAC702}" type="slidenum">
              <a:rPr lang="en-GB"/>
              <a:pPr/>
              <a:t>‹#›</a:t>
            </a:fld>
            <a:endParaRPr lang="en-GB"/>
          </a:p>
        </p:txBody>
      </p:sp>
    </p:spTree>
    <p:extLst>
      <p:ext uri="{BB962C8B-B14F-4D97-AF65-F5344CB8AC3E}">
        <p14:creationId xmlns:p14="http://schemas.microsoft.com/office/powerpoint/2010/main" val="282064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1148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41148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7" name="Footer Placeholder 6"/>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8" name="Slide Number Placeholder 7"/>
          <p:cNvSpPr>
            <a:spLocks noGrp="1"/>
          </p:cNvSpPr>
          <p:nvPr>
            <p:ph type="sldNum" sz="quarter" idx="12"/>
          </p:nvPr>
        </p:nvSpPr>
        <p:spPr>
          <a:xfrm>
            <a:off x="7010400" y="6602413"/>
            <a:ext cx="2133600" cy="549275"/>
          </a:xfrm>
        </p:spPr>
        <p:txBody>
          <a:bodyPr/>
          <a:lstStyle>
            <a:lvl1pPr>
              <a:defRPr/>
            </a:lvl1pPr>
          </a:lstStyle>
          <a:p>
            <a:fld id="{9F40FB0F-14E0-48F9-9CA2-53E06E0CEC31}" type="slidenum">
              <a:rPr lang="en-US"/>
              <a:pPr/>
              <a:t>‹#›</a:t>
            </a:fld>
            <a:endParaRPr lang="en-US"/>
          </a:p>
        </p:txBody>
      </p:sp>
    </p:spTree>
    <p:extLst>
      <p:ext uri="{BB962C8B-B14F-4D97-AF65-F5344CB8AC3E}">
        <p14:creationId xmlns:p14="http://schemas.microsoft.com/office/powerpoint/2010/main" val="3280000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6" name="Footer Placeholder 5"/>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7" name="Slide Number Placeholder 6"/>
          <p:cNvSpPr>
            <a:spLocks noGrp="1"/>
          </p:cNvSpPr>
          <p:nvPr>
            <p:ph type="sldNum" sz="quarter" idx="12"/>
          </p:nvPr>
        </p:nvSpPr>
        <p:spPr>
          <a:xfrm>
            <a:off x="7010400" y="6602413"/>
            <a:ext cx="2133600" cy="549275"/>
          </a:xfrm>
        </p:spPr>
        <p:txBody>
          <a:bodyPr/>
          <a:lstStyle>
            <a:lvl1pPr>
              <a:defRPr/>
            </a:lvl1pPr>
          </a:lstStyle>
          <a:p>
            <a:fld id="{F7E45525-4849-4A42-880F-36743A210406}" type="slidenum">
              <a:rPr lang="en-US"/>
              <a:pPr/>
              <a:t>‹#›</a:t>
            </a:fld>
            <a:endParaRPr lang="en-US"/>
          </a:p>
        </p:txBody>
      </p:sp>
    </p:spTree>
    <p:extLst>
      <p:ext uri="{BB962C8B-B14F-4D97-AF65-F5344CB8AC3E}">
        <p14:creationId xmlns:p14="http://schemas.microsoft.com/office/powerpoint/2010/main" val="49602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114800" cy="5334000"/>
          </a:xfrm>
        </p:spPr>
        <p:txBody>
          <a:bodyPr/>
          <a:lstStyle/>
          <a:p>
            <a:pPr lvl="0"/>
            <a:endParaRPr lang="en-US" noProof="0"/>
          </a:p>
        </p:txBody>
      </p:sp>
      <p:sp>
        <p:nvSpPr>
          <p:cNvPr id="5" name="Date Placeholder 4"/>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6" name="Footer Placeholder 5"/>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7" name="Slide Number Placeholder 6"/>
          <p:cNvSpPr>
            <a:spLocks noGrp="1"/>
          </p:cNvSpPr>
          <p:nvPr>
            <p:ph type="sldNum" sz="quarter" idx="12"/>
          </p:nvPr>
        </p:nvSpPr>
        <p:spPr>
          <a:xfrm>
            <a:off x="7010400" y="6602413"/>
            <a:ext cx="2133600" cy="549275"/>
          </a:xfrm>
        </p:spPr>
        <p:txBody>
          <a:bodyPr/>
          <a:lstStyle>
            <a:lvl1pPr>
              <a:defRPr/>
            </a:lvl1pPr>
          </a:lstStyle>
          <a:p>
            <a:fld id="{FFDFE91B-6BF6-4D82-82B2-323164E0D85F}" type="slidenum">
              <a:rPr lang="en-US"/>
              <a:pPr/>
              <a:t>‹#›</a:t>
            </a:fld>
            <a:endParaRPr lang="en-US"/>
          </a:p>
        </p:txBody>
      </p:sp>
    </p:spTree>
    <p:extLst>
      <p:ext uri="{BB962C8B-B14F-4D97-AF65-F5344CB8AC3E}">
        <p14:creationId xmlns:p14="http://schemas.microsoft.com/office/powerpoint/2010/main" val="95084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A7ED0814-0B9B-430C-884B-ADE2C659D54A}" type="slidenum">
              <a:rPr lang="en-GB"/>
              <a:pPr/>
              <a:t>‹#›</a:t>
            </a:fld>
            <a:endParaRPr lang="en-GB"/>
          </a:p>
        </p:txBody>
      </p:sp>
    </p:spTree>
    <p:extLst>
      <p:ext uri="{BB962C8B-B14F-4D97-AF65-F5344CB8AC3E}">
        <p14:creationId xmlns:p14="http://schemas.microsoft.com/office/powerpoint/2010/main" val="84259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82C1F3B5-A067-47B0-A612-A8D4E9CD037E}" type="slidenum">
              <a:rPr lang="en-GB"/>
              <a:pPr/>
              <a:t>‹#›</a:t>
            </a:fld>
            <a:endParaRPr lang="en-GB"/>
          </a:p>
        </p:txBody>
      </p:sp>
    </p:spTree>
    <p:extLst>
      <p:ext uri="{BB962C8B-B14F-4D97-AF65-F5344CB8AC3E}">
        <p14:creationId xmlns:p14="http://schemas.microsoft.com/office/powerpoint/2010/main" val="62893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908AEFB4-DFA6-4F5B-A644-A71336583F9E}" type="slidenum">
              <a:rPr lang="en-GB"/>
              <a:pPr/>
              <a:t>‹#›</a:t>
            </a:fld>
            <a:endParaRPr lang="en-GB"/>
          </a:p>
        </p:txBody>
      </p:sp>
    </p:spTree>
    <p:extLst>
      <p:ext uri="{BB962C8B-B14F-4D97-AF65-F5344CB8AC3E}">
        <p14:creationId xmlns:p14="http://schemas.microsoft.com/office/powerpoint/2010/main" val="278051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GB"/>
          </a:p>
        </p:txBody>
      </p:sp>
      <p:sp>
        <p:nvSpPr>
          <p:cNvPr id="8" name="Rectangle 5"/>
          <p:cNvSpPr>
            <a:spLocks noGrp="1" noChangeArrowheads="1"/>
          </p:cNvSpPr>
          <p:nvPr>
            <p:ph type="ftr" sz="quarter" idx="11"/>
          </p:nvPr>
        </p:nvSpPr>
        <p:spPr>
          <a:ln/>
        </p:spPr>
        <p:txBody>
          <a:bodyPr/>
          <a:lstStyle>
            <a:lvl1pPr>
              <a:defRPr/>
            </a:lvl1pPr>
          </a:lstStyle>
          <a:p>
            <a:endParaRPr lang="en-GB"/>
          </a:p>
        </p:txBody>
      </p:sp>
      <p:sp>
        <p:nvSpPr>
          <p:cNvPr id="9" name="Rectangle 6"/>
          <p:cNvSpPr>
            <a:spLocks noGrp="1" noChangeArrowheads="1"/>
          </p:cNvSpPr>
          <p:nvPr>
            <p:ph type="sldNum" sz="quarter" idx="12"/>
          </p:nvPr>
        </p:nvSpPr>
        <p:spPr>
          <a:ln/>
        </p:spPr>
        <p:txBody>
          <a:bodyPr/>
          <a:lstStyle>
            <a:lvl1pPr>
              <a:defRPr/>
            </a:lvl1pPr>
          </a:lstStyle>
          <a:p>
            <a:fld id="{DF603ACE-293C-451E-A299-CAFE344AE091}" type="slidenum">
              <a:rPr lang="en-GB"/>
              <a:pPr/>
              <a:t>‹#›</a:t>
            </a:fld>
            <a:endParaRPr lang="en-GB"/>
          </a:p>
        </p:txBody>
      </p:sp>
    </p:spTree>
    <p:extLst>
      <p:ext uri="{BB962C8B-B14F-4D97-AF65-F5344CB8AC3E}">
        <p14:creationId xmlns:p14="http://schemas.microsoft.com/office/powerpoint/2010/main" val="212640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GB"/>
          </a:p>
        </p:txBody>
      </p:sp>
      <p:sp>
        <p:nvSpPr>
          <p:cNvPr id="4" name="Rectangle 5"/>
          <p:cNvSpPr>
            <a:spLocks noGrp="1" noChangeArrowheads="1"/>
          </p:cNvSpPr>
          <p:nvPr>
            <p:ph type="ftr" sz="quarter" idx="11"/>
          </p:nvPr>
        </p:nvSpPr>
        <p:spPr>
          <a:ln/>
        </p:spPr>
        <p:txBody>
          <a:bodyPr/>
          <a:lstStyle>
            <a:lvl1pPr>
              <a:defRPr/>
            </a:lvl1pPr>
          </a:lstStyle>
          <a:p>
            <a:endParaRPr lang="en-GB"/>
          </a:p>
        </p:txBody>
      </p:sp>
      <p:sp>
        <p:nvSpPr>
          <p:cNvPr id="5" name="Rectangle 6"/>
          <p:cNvSpPr>
            <a:spLocks noGrp="1" noChangeArrowheads="1"/>
          </p:cNvSpPr>
          <p:nvPr>
            <p:ph type="sldNum" sz="quarter" idx="12"/>
          </p:nvPr>
        </p:nvSpPr>
        <p:spPr>
          <a:ln/>
        </p:spPr>
        <p:txBody>
          <a:bodyPr/>
          <a:lstStyle>
            <a:lvl1pPr>
              <a:defRPr/>
            </a:lvl1pPr>
          </a:lstStyle>
          <a:p>
            <a:fld id="{16A9E97C-E48B-4C4F-B5C7-C9EFA38F9E4B}" type="slidenum">
              <a:rPr lang="en-GB"/>
              <a:pPr/>
              <a:t>‹#›</a:t>
            </a:fld>
            <a:endParaRPr lang="en-GB"/>
          </a:p>
        </p:txBody>
      </p:sp>
    </p:spTree>
    <p:extLst>
      <p:ext uri="{BB962C8B-B14F-4D97-AF65-F5344CB8AC3E}">
        <p14:creationId xmlns:p14="http://schemas.microsoft.com/office/powerpoint/2010/main" val="19827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p>
        </p:txBody>
      </p:sp>
      <p:sp>
        <p:nvSpPr>
          <p:cNvPr id="3" name="Rectangle 5"/>
          <p:cNvSpPr>
            <a:spLocks noGrp="1" noChangeArrowheads="1"/>
          </p:cNvSpPr>
          <p:nvPr>
            <p:ph type="ftr" sz="quarter" idx="11"/>
          </p:nvPr>
        </p:nvSpPr>
        <p:spPr>
          <a:ln/>
        </p:spPr>
        <p:txBody>
          <a:bodyPr/>
          <a:lstStyle>
            <a:lvl1pPr>
              <a:defRPr/>
            </a:lvl1pPr>
          </a:lstStyle>
          <a:p>
            <a:endParaRPr lang="en-GB"/>
          </a:p>
        </p:txBody>
      </p:sp>
      <p:sp>
        <p:nvSpPr>
          <p:cNvPr id="4" name="Rectangle 6"/>
          <p:cNvSpPr>
            <a:spLocks noGrp="1" noChangeArrowheads="1"/>
          </p:cNvSpPr>
          <p:nvPr>
            <p:ph type="sldNum" sz="quarter" idx="12"/>
          </p:nvPr>
        </p:nvSpPr>
        <p:spPr>
          <a:ln/>
        </p:spPr>
        <p:txBody>
          <a:bodyPr/>
          <a:lstStyle>
            <a:lvl1pPr>
              <a:defRPr/>
            </a:lvl1pPr>
          </a:lstStyle>
          <a:p>
            <a:fld id="{08D68553-72FB-41D0-A63B-B8598A10F2F4}" type="slidenum">
              <a:rPr lang="en-GB"/>
              <a:pPr/>
              <a:t>‹#›</a:t>
            </a:fld>
            <a:endParaRPr lang="en-GB"/>
          </a:p>
        </p:txBody>
      </p:sp>
    </p:spTree>
    <p:extLst>
      <p:ext uri="{BB962C8B-B14F-4D97-AF65-F5344CB8AC3E}">
        <p14:creationId xmlns:p14="http://schemas.microsoft.com/office/powerpoint/2010/main" val="261144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28C2F116-A64D-4BD4-B0B1-2A80E33A9597}" type="slidenum">
              <a:rPr lang="en-GB"/>
              <a:pPr/>
              <a:t>‹#›</a:t>
            </a:fld>
            <a:endParaRPr lang="en-GB"/>
          </a:p>
        </p:txBody>
      </p:sp>
    </p:spTree>
    <p:extLst>
      <p:ext uri="{BB962C8B-B14F-4D97-AF65-F5344CB8AC3E}">
        <p14:creationId xmlns:p14="http://schemas.microsoft.com/office/powerpoint/2010/main" val="230888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0476162B-DE8B-4167-92FC-7C836D37E7E9}" type="slidenum">
              <a:rPr lang="en-GB"/>
              <a:pPr/>
              <a:t>‹#›</a:t>
            </a:fld>
            <a:endParaRPr lang="en-GB"/>
          </a:p>
        </p:txBody>
      </p:sp>
    </p:spTree>
    <p:extLst>
      <p:ext uri="{BB962C8B-B14F-4D97-AF65-F5344CB8AC3E}">
        <p14:creationId xmlns:p14="http://schemas.microsoft.com/office/powerpoint/2010/main" val="140987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endParaRPr lang="en-GB"/>
          </a:p>
        </p:txBody>
      </p:sp>
      <p:sp>
        <p:nvSpPr>
          <p:cNvPr id="3075"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endParaRPr lang="en-GB"/>
          </a:p>
        </p:txBody>
      </p:sp>
      <p:sp>
        <p:nvSpPr>
          <p:cNvPr id="3076"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endParaRPr lang="en-GB"/>
          </a:p>
        </p:txBody>
      </p:sp>
      <p:sp>
        <p:nvSpPr>
          <p:cNvPr id="3077"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endParaRPr lang="en-GB"/>
          </a:p>
        </p:txBody>
      </p:sp>
      <p:sp>
        <p:nvSpPr>
          <p:cNvPr id="3078"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2"/>
                </a:solidFill>
                <a:latin typeface="Arial" pitchFamily="34" charset="0"/>
              </a:defRPr>
            </a:lvl1pPr>
          </a:lstStyle>
          <a:p>
            <a:fld id="{64A621EA-C1E3-47A7-8B42-A2D16A825CB2}" type="slidenum">
              <a:rPr lang="en-GB"/>
              <a:pPr/>
              <a:t>‹#›</a:t>
            </a:fld>
            <a:endParaRPr lang="en-GB"/>
          </a:p>
        </p:txBody>
      </p:sp>
      <p:grpSp>
        <p:nvGrpSpPr>
          <p:cNvPr id="4103" name="Group 7"/>
          <p:cNvGrpSpPr>
            <a:grpSpLocks/>
          </p:cNvGrpSpPr>
          <p:nvPr/>
        </p:nvGrpSpPr>
        <p:grpSpPr bwMode="auto">
          <a:xfrm>
            <a:off x="0" y="0"/>
            <a:ext cx="9144000" cy="1752600"/>
            <a:chOff x="0" y="0"/>
            <a:chExt cx="5760" cy="1104"/>
          </a:xfrm>
        </p:grpSpPr>
        <p:grpSp>
          <p:nvGrpSpPr>
            <p:cNvPr id="4106" name="Group 8"/>
            <p:cNvGrpSpPr>
              <a:grpSpLocks/>
            </p:cNvGrpSpPr>
            <p:nvPr userDrawn="1"/>
          </p:nvGrpSpPr>
          <p:grpSpPr bwMode="auto">
            <a:xfrm>
              <a:off x="4" y="768"/>
              <a:ext cx="5756" cy="240"/>
              <a:chOff x="0" y="768"/>
              <a:chExt cx="5760" cy="197"/>
            </a:xfrm>
          </p:grpSpPr>
          <p:sp>
            <p:nvSpPr>
              <p:cNvPr id="2" name="Rectangle 9"/>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3" name="Rectangle 10"/>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3083" name="Rectangle 11"/>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3084" name="Rectangle 12"/>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3085" name="Rectangle 13"/>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3086" name="Rectangle 14" descr="aqbg"/>
            <p:cNvSpPr>
              <a:spLocks noChangeArrowheads="1"/>
            </p:cNvSpPr>
            <p:nvPr/>
          </p:nvSpPr>
          <p:spPr bwMode="auto">
            <a:xfrm>
              <a:off x="0" y="0"/>
              <a:ext cx="5760" cy="768"/>
            </a:xfrm>
            <a:prstGeom prst="rect">
              <a:avLst/>
            </a:prstGeom>
            <a:blipFill dpi="0" rotWithShape="1">
              <a:blip r:embed="rId16" cstate="print"/>
              <a:srcRect/>
              <a:tile tx="0" ty="0" sx="100000" sy="100000" flip="none" algn="tl"/>
            </a:blipFill>
            <a:ln w="9525">
              <a:noFill/>
              <a:miter lim="800000"/>
              <a:headEnd/>
              <a:tailEnd/>
            </a:ln>
            <a:effectLst/>
          </p:spPr>
          <p:txBody>
            <a:bodyPr wrap="none" anchor="ctr"/>
            <a:lstStyle/>
            <a:p>
              <a:endParaRPr lang="en-US"/>
            </a:p>
          </p:txBody>
        </p:sp>
        <p:sp>
          <p:nvSpPr>
            <p:cNvPr id="3087" name="Rectangle 15"/>
            <p:cNvSpPr>
              <a:spLocks noChangeArrowheads="1"/>
            </p:cNvSpPr>
            <p:nvPr/>
          </p:nvSpPr>
          <p:spPr bwMode="auto">
            <a:xfrm>
              <a:off x="2" y="100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sp>
          <p:nvSpPr>
            <p:cNvPr id="3088" name="Rectangle 16"/>
            <p:cNvSpPr>
              <a:spLocks noChangeArrowheads="1"/>
            </p:cNvSpPr>
            <p:nvPr/>
          </p:nvSpPr>
          <p:spPr bwMode="auto">
            <a:xfrm>
              <a:off x="3" y="746"/>
              <a:ext cx="5757" cy="47"/>
            </a:xfrm>
            <a:prstGeom prst="rect">
              <a:avLst/>
            </a:prstGeom>
            <a:solidFill>
              <a:srgbClr val="777777">
                <a:alpha val="31000"/>
              </a:srgbClr>
            </a:solidFill>
            <a:ln w="9525">
              <a:noFill/>
              <a:miter lim="800000"/>
              <a:headEnd/>
              <a:tailEnd/>
            </a:ln>
            <a:effectLst/>
          </p:spPr>
          <p:txBody>
            <a:bodyPr wrap="none" anchor="ctr"/>
            <a:lstStyle/>
            <a:p>
              <a:endParaRPr lang="en-US"/>
            </a:p>
          </p:txBody>
        </p:sp>
      </p:grpSp>
      <p:sp>
        <p:nvSpPr>
          <p:cNvPr id="4104" name="Rectangle 17"/>
          <p:cNvSpPr>
            <a:spLocks noGrp="1" noChangeArrowheads="1"/>
          </p:cNvSpPr>
          <p:nvPr>
            <p:ph type="title"/>
          </p:nvPr>
        </p:nvSpPr>
        <p:spPr bwMode="auto">
          <a:xfrm>
            <a:off x="152400" y="76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5" name="Rectangle 18"/>
          <p:cNvSpPr>
            <a:spLocks noGrp="1" noChangeArrowheads="1"/>
          </p:cNvSpPr>
          <p:nvPr>
            <p:ph type="body" idx="1"/>
          </p:nvPr>
        </p:nvSpPr>
        <p:spPr bwMode="auto">
          <a:xfrm>
            <a:off x="457200" y="18748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7" r:id="rId12"/>
    <p:sldLayoutId id="2147483779" r:id="rId13"/>
    <p:sldLayoutId id="2147483780" r:id="rId14"/>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1.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7.bin"/><Relationship Id="rId18" Type="http://schemas.openxmlformats.org/officeDocument/2006/relationships/oleObject" Target="../embeddings/oleObject12.bin"/><Relationship Id="rId26" Type="http://schemas.openxmlformats.org/officeDocument/2006/relationships/oleObject" Target="../embeddings/oleObject20.bin"/><Relationship Id="rId39" Type="http://schemas.openxmlformats.org/officeDocument/2006/relationships/oleObject" Target="../embeddings/oleObject33.bin"/><Relationship Id="rId21" Type="http://schemas.openxmlformats.org/officeDocument/2006/relationships/oleObject" Target="../embeddings/oleObject15.bin"/><Relationship Id="rId34" Type="http://schemas.openxmlformats.org/officeDocument/2006/relationships/oleObject" Target="../embeddings/oleObject28.bin"/><Relationship Id="rId42" Type="http://schemas.openxmlformats.org/officeDocument/2006/relationships/oleObject" Target="../embeddings/oleObject36.bin"/><Relationship Id="rId47" Type="http://schemas.openxmlformats.org/officeDocument/2006/relationships/oleObject" Target="../embeddings/oleObject41.bin"/><Relationship Id="rId50" Type="http://schemas.openxmlformats.org/officeDocument/2006/relationships/oleObject" Target="../embeddings/oleObject44.bin"/><Relationship Id="rId55" Type="http://schemas.openxmlformats.org/officeDocument/2006/relationships/oleObject" Target="../embeddings/oleObject49.bin"/><Relationship Id="rId63" Type="http://schemas.openxmlformats.org/officeDocument/2006/relationships/oleObject" Target="../embeddings/oleObject57.bin"/><Relationship Id="rId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oleObject" Target="../embeddings/oleObject10.bin"/><Relationship Id="rId29" Type="http://schemas.openxmlformats.org/officeDocument/2006/relationships/oleObject" Target="../embeddings/oleObject23.bin"/><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24" Type="http://schemas.openxmlformats.org/officeDocument/2006/relationships/oleObject" Target="../embeddings/oleObject18.bin"/><Relationship Id="rId32" Type="http://schemas.openxmlformats.org/officeDocument/2006/relationships/oleObject" Target="../embeddings/oleObject26.bin"/><Relationship Id="rId37" Type="http://schemas.openxmlformats.org/officeDocument/2006/relationships/oleObject" Target="../embeddings/oleObject31.bin"/><Relationship Id="rId40" Type="http://schemas.openxmlformats.org/officeDocument/2006/relationships/oleObject" Target="../embeddings/oleObject34.bin"/><Relationship Id="rId45" Type="http://schemas.openxmlformats.org/officeDocument/2006/relationships/oleObject" Target="../embeddings/oleObject39.bin"/><Relationship Id="rId53" Type="http://schemas.openxmlformats.org/officeDocument/2006/relationships/oleObject" Target="../embeddings/oleObject47.bin"/><Relationship Id="rId58" Type="http://schemas.openxmlformats.org/officeDocument/2006/relationships/oleObject" Target="../embeddings/oleObject52.bin"/><Relationship Id="rId66" Type="http://schemas.openxmlformats.org/officeDocument/2006/relationships/oleObject" Target="../embeddings/oleObject60.bin"/><Relationship Id="rId5" Type="http://schemas.openxmlformats.org/officeDocument/2006/relationships/oleObject" Target="../embeddings/oleObject2.bin"/><Relationship Id="rId15" Type="http://schemas.openxmlformats.org/officeDocument/2006/relationships/oleObject" Target="../embeddings/oleObject9.bin"/><Relationship Id="rId23" Type="http://schemas.openxmlformats.org/officeDocument/2006/relationships/oleObject" Target="../embeddings/oleObject17.bin"/><Relationship Id="rId28" Type="http://schemas.openxmlformats.org/officeDocument/2006/relationships/oleObject" Target="../embeddings/oleObject22.bin"/><Relationship Id="rId36" Type="http://schemas.openxmlformats.org/officeDocument/2006/relationships/oleObject" Target="../embeddings/oleObject30.bin"/><Relationship Id="rId49" Type="http://schemas.openxmlformats.org/officeDocument/2006/relationships/oleObject" Target="../embeddings/oleObject43.bin"/><Relationship Id="rId57" Type="http://schemas.openxmlformats.org/officeDocument/2006/relationships/oleObject" Target="../embeddings/oleObject51.bin"/><Relationship Id="rId61" Type="http://schemas.openxmlformats.org/officeDocument/2006/relationships/oleObject" Target="../embeddings/oleObject55.bin"/><Relationship Id="rId10" Type="http://schemas.openxmlformats.org/officeDocument/2006/relationships/image" Target="../media/image9.wmf"/><Relationship Id="rId19" Type="http://schemas.openxmlformats.org/officeDocument/2006/relationships/oleObject" Target="../embeddings/oleObject13.bin"/><Relationship Id="rId31" Type="http://schemas.openxmlformats.org/officeDocument/2006/relationships/oleObject" Target="../embeddings/oleObject25.bin"/><Relationship Id="rId44" Type="http://schemas.openxmlformats.org/officeDocument/2006/relationships/oleObject" Target="../embeddings/oleObject38.bin"/><Relationship Id="rId52" Type="http://schemas.openxmlformats.org/officeDocument/2006/relationships/oleObject" Target="../embeddings/oleObject46.bin"/><Relationship Id="rId60" Type="http://schemas.openxmlformats.org/officeDocument/2006/relationships/oleObject" Target="../embeddings/oleObject54.bin"/><Relationship Id="rId65" Type="http://schemas.openxmlformats.org/officeDocument/2006/relationships/oleObject" Target="../embeddings/oleObject59.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oleObject" Target="../embeddings/oleObject8.bin"/><Relationship Id="rId22" Type="http://schemas.openxmlformats.org/officeDocument/2006/relationships/oleObject" Target="../embeddings/oleObject16.bin"/><Relationship Id="rId27" Type="http://schemas.openxmlformats.org/officeDocument/2006/relationships/oleObject" Target="../embeddings/oleObject21.bin"/><Relationship Id="rId30" Type="http://schemas.openxmlformats.org/officeDocument/2006/relationships/oleObject" Target="../embeddings/oleObject24.bin"/><Relationship Id="rId35" Type="http://schemas.openxmlformats.org/officeDocument/2006/relationships/oleObject" Target="../embeddings/oleObject29.bin"/><Relationship Id="rId43" Type="http://schemas.openxmlformats.org/officeDocument/2006/relationships/oleObject" Target="../embeddings/oleObject37.bin"/><Relationship Id="rId48" Type="http://schemas.openxmlformats.org/officeDocument/2006/relationships/oleObject" Target="../embeddings/oleObject42.bin"/><Relationship Id="rId56" Type="http://schemas.openxmlformats.org/officeDocument/2006/relationships/oleObject" Target="../embeddings/oleObject50.bin"/><Relationship Id="rId64" Type="http://schemas.openxmlformats.org/officeDocument/2006/relationships/oleObject" Target="../embeddings/oleObject58.bin"/><Relationship Id="rId8" Type="http://schemas.openxmlformats.org/officeDocument/2006/relationships/image" Target="../media/image8.wmf"/><Relationship Id="rId51" Type="http://schemas.openxmlformats.org/officeDocument/2006/relationships/oleObject" Target="../embeddings/oleObject45.bin"/><Relationship Id="rId3" Type="http://schemas.openxmlformats.org/officeDocument/2006/relationships/oleObject" Target="../embeddings/oleObject1.bin"/><Relationship Id="rId12" Type="http://schemas.openxmlformats.org/officeDocument/2006/relationships/oleObject" Target="../embeddings/oleObject6.bin"/><Relationship Id="rId17" Type="http://schemas.openxmlformats.org/officeDocument/2006/relationships/oleObject" Target="../embeddings/oleObject11.bin"/><Relationship Id="rId25" Type="http://schemas.openxmlformats.org/officeDocument/2006/relationships/oleObject" Target="../embeddings/oleObject19.bin"/><Relationship Id="rId33" Type="http://schemas.openxmlformats.org/officeDocument/2006/relationships/oleObject" Target="../embeddings/oleObject27.bin"/><Relationship Id="rId38" Type="http://schemas.openxmlformats.org/officeDocument/2006/relationships/oleObject" Target="../embeddings/oleObject32.bin"/><Relationship Id="rId46" Type="http://schemas.openxmlformats.org/officeDocument/2006/relationships/oleObject" Target="../embeddings/oleObject40.bin"/><Relationship Id="rId59" Type="http://schemas.openxmlformats.org/officeDocument/2006/relationships/oleObject" Target="../embeddings/oleObject53.bin"/><Relationship Id="rId67" Type="http://schemas.openxmlformats.org/officeDocument/2006/relationships/oleObject" Target="../embeddings/oleObject61.bin"/><Relationship Id="rId20" Type="http://schemas.openxmlformats.org/officeDocument/2006/relationships/oleObject" Target="../embeddings/oleObject14.bin"/><Relationship Id="rId41" Type="http://schemas.openxmlformats.org/officeDocument/2006/relationships/oleObject" Target="../embeddings/oleObject35.bin"/><Relationship Id="rId54" Type="http://schemas.openxmlformats.org/officeDocument/2006/relationships/oleObject" Target="../embeddings/oleObject48.bin"/><Relationship Id="rId62" Type="http://schemas.openxmlformats.org/officeDocument/2006/relationships/oleObject" Target="../embeddings/oleObject56.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4213" y="1628775"/>
            <a:ext cx="7772400" cy="1470025"/>
          </a:xfrm>
        </p:spPr>
        <p:txBody>
          <a:bodyPr/>
          <a:lstStyle/>
          <a:p>
            <a:pPr eaLnBrk="1" hangingPunct="1"/>
            <a:r>
              <a:rPr lang="en-US" smtClean="0"/>
              <a:t>Algoritmi Paraleli </a:t>
            </a:r>
            <a:r>
              <a:rPr lang="ro-RO" smtClean="0"/>
              <a:t>ș</a:t>
            </a:r>
            <a:r>
              <a:rPr lang="en-US" smtClean="0"/>
              <a:t>i Distribui</a:t>
            </a:r>
            <a:r>
              <a:rPr lang="ro-RO" smtClean="0"/>
              <a:t>ț</a:t>
            </a:r>
            <a:r>
              <a:rPr lang="en-US" smtClean="0"/>
              <a:t>i</a:t>
            </a:r>
            <a:endParaRPr lang="en-GB" smtClean="0">
              <a:solidFill>
                <a:srgbClr val="FF0000"/>
              </a:solidFill>
            </a:endParaRPr>
          </a:p>
        </p:txBody>
      </p:sp>
      <p:sp>
        <p:nvSpPr>
          <p:cNvPr id="10243" name="Rectangle 3"/>
          <p:cNvSpPr>
            <a:spLocks noGrp="1" noChangeArrowheads="1"/>
          </p:cNvSpPr>
          <p:nvPr>
            <p:ph type="subTitle" idx="1"/>
          </p:nvPr>
        </p:nvSpPr>
        <p:spPr>
          <a:xfrm>
            <a:off x="2268538" y="4292600"/>
            <a:ext cx="6400800" cy="1752600"/>
          </a:xfrm>
        </p:spPr>
        <p:txBody>
          <a:bodyPr/>
          <a:lstStyle/>
          <a:p>
            <a:pPr algn="r" eaLnBrk="1" hangingPunct="1">
              <a:lnSpc>
                <a:spcPct val="90000"/>
              </a:lnSpc>
            </a:pPr>
            <a:r>
              <a:rPr lang="en-GB" sz="2400" smtClean="0"/>
              <a:t>Ciprian Dobre</a:t>
            </a:r>
          </a:p>
          <a:p>
            <a:pPr algn="r" eaLnBrk="1" hangingPunct="1">
              <a:lnSpc>
                <a:spcPct val="90000"/>
              </a:lnSpc>
            </a:pPr>
            <a:r>
              <a:rPr lang="en-GB" sz="2400" smtClean="0"/>
              <a:t>ciprian.dobre@cs.pub.ro</a:t>
            </a:r>
          </a:p>
          <a:p>
            <a:pPr algn="r"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 y="76200"/>
            <a:ext cx="8915400" cy="1066800"/>
          </a:xfrm>
        </p:spPr>
        <p:txBody>
          <a:bodyPr/>
          <a:lstStyle/>
          <a:p>
            <a:r>
              <a:rPr lang="en-US" sz="2800" smtClean="0"/>
              <a:t>Curs (2)</a:t>
            </a:r>
          </a:p>
        </p:txBody>
      </p:sp>
      <p:graphicFrame>
        <p:nvGraphicFramePr>
          <p:cNvPr id="81965" name="Group 45"/>
          <p:cNvGraphicFramePr>
            <a:graphicFrameLocks noGrp="1"/>
          </p:cNvGraphicFramePr>
          <p:nvPr>
            <p:ph idx="4294967295"/>
            <p:extLst>
              <p:ext uri="{D42A27DB-BD31-4B8C-83A1-F6EECF244321}">
                <p14:modId xmlns:p14="http://schemas.microsoft.com/office/powerpoint/2010/main" val="383158044"/>
              </p:ext>
            </p:extLst>
          </p:nvPr>
        </p:nvGraphicFramePr>
        <p:xfrm>
          <a:off x="467544" y="1916832"/>
          <a:ext cx="8382000" cy="4298951"/>
        </p:xfrm>
        <a:graphic>
          <a:graphicData uri="http://schemas.openxmlformats.org/drawingml/2006/table">
            <a:tbl>
              <a:tblPr>
                <a:tableStyleId>{7DF18680-E054-41AD-8BC1-D1AEF772440D}</a:tableStyleId>
              </a:tblPr>
              <a:tblGrid>
                <a:gridCol w="533400"/>
                <a:gridCol w="7010400"/>
                <a:gridCol w="838200"/>
              </a:tblGrid>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8.</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Ceasuri logice </a:t>
                      </a:r>
                      <a:r>
                        <a:rPr kumimoji="0" lang="ro-RO" sz="1400" u="none" strike="noStrike" cap="none" normalizeH="0" baseline="0" dirty="0" smtClean="0">
                          <a:ln>
                            <a:noFill/>
                          </a:ln>
                          <a:effectLst/>
                        </a:rPr>
                        <a:t>ș</a:t>
                      </a:r>
                      <a:r>
                        <a:rPr kumimoji="0" lang="it-IT" sz="1400" u="none" strike="noStrike" cap="none" normalizeH="0" baseline="0" dirty="0" smtClean="0">
                          <a:ln>
                            <a:noFill/>
                          </a:ln>
                          <a:effectLst/>
                        </a:rPr>
                        <a:t>i ordonarea evenimentelor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Vectori de timp (vector timestamps).</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9.</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Algoritmi und</a:t>
                      </a:r>
                      <a:r>
                        <a:rPr kumimoji="0" lang="ro-RO" sz="1400" u="none" strike="noStrike" cap="none" normalizeH="0" baseline="0" dirty="0" smtClean="0">
                          <a:ln>
                            <a:noFill/>
                          </a:ln>
                          <a:effectLst/>
                        </a:rPr>
                        <a:t>ă</a:t>
                      </a:r>
                      <a:r>
                        <a:rPr kumimoji="0" lang="it-IT" sz="1400" u="none" strike="noStrike" cap="none" normalizeH="0" baseline="0" dirty="0" smtClean="0">
                          <a:ln>
                            <a:noFill/>
                          </a:ln>
                          <a:effectLst/>
                        </a:rPr>
                        <a:t> – Descriere </a:t>
                      </a:r>
                      <a:r>
                        <a:rPr kumimoji="0" lang="ro-RO" sz="1400" u="none" strike="noStrike" cap="none" normalizeH="0" baseline="0" dirty="0" smtClean="0">
                          <a:ln>
                            <a:noFill/>
                          </a:ln>
                          <a:effectLst/>
                        </a:rPr>
                        <a:t>ș</a:t>
                      </a:r>
                      <a:r>
                        <a:rPr kumimoji="0" lang="it-IT" sz="1400" u="none" strike="noStrike" cap="none" normalizeH="0" baseline="0" dirty="0" smtClean="0">
                          <a:ln>
                            <a:noFill/>
                          </a:ln>
                          <a:effectLst/>
                        </a:rPr>
                        <a:t>i propriet</a:t>
                      </a:r>
                      <a:r>
                        <a:rPr kumimoji="0" lang="ro-RO" sz="1400" u="none" strike="noStrike" cap="none" normalizeH="0" baseline="0" dirty="0" smtClean="0">
                          <a:ln>
                            <a:noFill/>
                          </a:ln>
                          <a:effectLst/>
                        </a:rPr>
                        <a:t>ăț</a:t>
                      </a:r>
                      <a:r>
                        <a:rPr kumimoji="0" lang="it-IT" sz="1400" u="none" strike="noStrike" cap="none" normalizeH="0" baseline="0" dirty="0" smtClean="0">
                          <a:ln>
                            <a:noFill/>
                          </a:ln>
                          <a:effectLst/>
                        </a:rPr>
                        <a:t>i. Algoritmii inel, arbore, ecou.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Algoritmul fazelor. Algoritmul lui Finn.</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10.</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u="none" strike="noStrike" cap="none" normalizeH="0" baseline="0" dirty="0" smtClean="0">
                          <a:ln>
                            <a:noFill/>
                          </a:ln>
                          <a:effectLst/>
                        </a:rPr>
                        <a:t>Stabilirea topologiei</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11.</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Terminarea programelor distribuite</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12.</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Algoritmi pentru sisteme tolerante la defecte</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13.</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smtClean="0">
                          <a:ln>
                            <a:noFill/>
                          </a:ln>
                          <a:effectLst/>
                        </a:rPr>
                        <a:t>Alegerea</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liderului</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14.</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smtClean="0">
                          <a:ln>
                            <a:noFill/>
                          </a:ln>
                          <a:effectLst/>
                        </a:rPr>
                        <a:t>Algoritmi</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pentru</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excludere</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mutual</a:t>
                      </a:r>
                      <a:r>
                        <a:rPr kumimoji="0" lang="ro-RO" sz="1400" u="none" strike="noStrike" cap="none" normalizeH="0" baseline="0" dirty="0" smtClean="0">
                          <a:ln>
                            <a:noFill/>
                          </a:ln>
                          <a:effectLst/>
                        </a:rPr>
                        <a:t>ă</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Obiectiv</a:t>
            </a:r>
            <a:endParaRPr lang="en-US" dirty="0" smtClean="0"/>
          </a:p>
        </p:txBody>
      </p:sp>
      <p:sp>
        <p:nvSpPr>
          <p:cNvPr id="3" name="Content Placeholder 2"/>
          <p:cNvSpPr>
            <a:spLocks noGrp="1"/>
          </p:cNvSpPr>
          <p:nvPr>
            <p:ph idx="1"/>
          </p:nvPr>
        </p:nvSpPr>
        <p:spPr>
          <a:xfrm>
            <a:off x="228600" y="1752600"/>
            <a:ext cx="8686800" cy="4724400"/>
          </a:xfrm>
        </p:spPr>
        <p:txBody>
          <a:bodyPr/>
          <a:lstStyle/>
          <a:p>
            <a:pPr marL="0" indent="0" algn="ctr" eaLnBrk="1" hangingPunct="1">
              <a:buNone/>
              <a:defRPr/>
            </a:pPr>
            <a:r>
              <a:rPr lang="ro-RO" sz="2800" dirty="0" smtClean="0">
                <a:solidFill>
                  <a:srgbClr val="0000FF"/>
                </a:solidFill>
              </a:rPr>
              <a:t>Acumularea competențelor necesare pentru rezolvarea problemelor prin soluții paralele sau distribuite</a:t>
            </a:r>
          </a:p>
          <a:p>
            <a:pPr eaLnBrk="1" hangingPunct="1">
              <a:defRPr/>
            </a:pPr>
            <a:endParaRPr lang="ro-RO" sz="2800" dirty="0"/>
          </a:p>
          <a:p>
            <a:pPr>
              <a:lnSpc>
                <a:spcPct val="90000"/>
              </a:lnSpc>
            </a:pPr>
            <a:r>
              <a:rPr lang="en-US" sz="2800" dirty="0" err="1" smtClean="0">
                <a:solidFill>
                  <a:srgbClr val="0000FF"/>
                </a:solidFill>
              </a:rPr>
              <a:t>Calcul</a:t>
            </a:r>
            <a:r>
              <a:rPr lang="en-US" sz="2800" dirty="0" smtClean="0">
                <a:solidFill>
                  <a:srgbClr val="0000FF"/>
                </a:solidFill>
              </a:rPr>
              <a:t> </a:t>
            </a:r>
            <a:r>
              <a:rPr lang="en-US" sz="2800" dirty="0" err="1" smtClean="0">
                <a:solidFill>
                  <a:srgbClr val="0000FF"/>
                </a:solidFill>
              </a:rPr>
              <a:t>paralel</a:t>
            </a:r>
            <a:r>
              <a:rPr lang="en-US" sz="2800" dirty="0" smtClean="0">
                <a:solidFill>
                  <a:srgbClr val="0000FF"/>
                </a:solidFill>
              </a:rPr>
              <a:t> </a:t>
            </a:r>
            <a:r>
              <a:rPr lang="en-US" sz="2800" dirty="0" smtClean="0"/>
              <a:t>= </a:t>
            </a:r>
            <a:r>
              <a:rPr lang="en-US" sz="2800" dirty="0" err="1" smtClean="0"/>
              <a:t>execu</a:t>
            </a:r>
            <a:r>
              <a:rPr lang="ro-RO" sz="2800" dirty="0" smtClean="0"/>
              <a:t>ț</a:t>
            </a:r>
            <a:r>
              <a:rPr lang="en-US" sz="2800" dirty="0" err="1" smtClean="0"/>
              <a:t>ia</a:t>
            </a:r>
            <a:r>
              <a:rPr lang="en-US" sz="2800" dirty="0" smtClean="0"/>
              <a:t> </a:t>
            </a:r>
            <a:r>
              <a:rPr lang="en-US" sz="2800" dirty="0" err="1" smtClean="0"/>
              <a:t>simultan</a:t>
            </a:r>
            <a:r>
              <a:rPr lang="ro-RO" sz="2800" dirty="0" smtClean="0"/>
              <a:t>ă</a:t>
            </a:r>
            <a:r>
              <a:rPr lang="en-US" sz="2800" dirty="0" smtClean="0"/>
              <a:t> </a:t>
            </a:r>
            <a:r>
              <a:rPr lang="en-US" sz="2800" dirty="0"/>
              <a:t>(</a:t>
            </a:r>
            <a:r>
              <a:rPr lang="en-US" sz="2800" dirty="0" err="1" smtClean="0">
                <a:solidFill>
                  <a:srgbClr val="0000FF"/>
                </a:solidFill>
              </a:rPr>
              <a:t>concurent</a:t>
            </a:r>
            <a:r>
              <a:rPr lang="ro-RO" sz="2800" dirty="0" smtClean="0">
                <a:solidFill>
                  <a:srgbClr val="0000FF"/>
                </a:solidFill>
              </a:rPr>
              <a:t>ă</a:t>
            </a:r>
            <a:r>
              <a:rPr lang="en-US" sz="2800" dirty="0" smtClean="0"/>
              <a:t>) </a:t>
            </a:r>
            <a:r>
              <a:rPr lang="en-US" sz="2800" dirty="0"/>
              <a:t>a </a:t>
            </a:r>
            <a:r>
              <a:rPr lang="en-US" sz="2800" dirty="0" err="1"/>
              <a:t>mai</a:t>
            </a:r>
            <a:r>
              <a:rPr lang="en-US" sz="2800" dirty="0"/>
              <a:t> </a:t>
            </a:r>
            <a:r>
              <a:rPr lang="en-US" sz="2800" dirty="0" err="1"/>
              <a:t>multor</a:t>
            </a:r>
            <a:r>
              <a:rPr lang="en-US" sz="2800" dirty="0"/>
              <a:t> </a:t>
            </a:r>
            <a:r>
              <a:rPr lang="en-US" sz="2800" dirty="0" smtClean="0"/>
              <a:t>p</a:t>
            </a:r>
            <a:r>
              <a:rPr lang="ro-RO" sz="2800" dirty="0" smtClean="0"/>
              <a:t>ă</a:t>
            </a:r>
            <a:r>
              <a:rPr lang="en-US" sz="2800" dirty="0" smtClean="0"/>
              <a:t>r</a:t>
            </a:r>
            <a:r>
              <a:rPr lang="ro-RO" sz="2800" dirty="0" smtClean="0"/>
              <a:t>ț</a:t>
            </a:r>
            <a:r>
              <a:rPr lang="en-US" sz="2800" dirty="0" err="1" smtClean="0"/>
              <a:t>i</a:t>
            </a:r>
            <a:r>
              <a:rPr lang="en-US" sz="2800" dirty="0" smtClean="0"/>
              <a:t> </a:t>
            </a:r>
            <a:r>
              <a:rPr lang="en-US" sz="2800" dirty="0"/>
              <a:t>ale </a:t>
            </a:r>
            <a:r>
              <a:rPr lang="en-US" sz="2800" dirty="0" err="1"/>
              <a:t>unui</a:t>
            </a:r>
            <a:r>
              <a:rPr lang="en-US" sz="2800" dirty="0"/>
              <a:t> program</a:t>
            </a:r>
            <a:endParaRPr lang="en-US" sz="2800" dirty="0" smtClean="0"/>
          </a:p>
          <a:p>
            <a:pPr>
              <a:lnSpc>
                <a:spcPct val="90000"/>
              </a:lnSpc>
            </a:pPr>
            <a:r>
              <a:rPr lang="en-US" sz="2800" dirty="0" err="1" smtClean="0">
                <a:solidFill>
                  <a:srgbClr val="0000FF"/>
                </a:solidFill>
              </a:rPr>
              <a:t>Calcul</a:t>
            </a:r>
            <a:r>
              <a:rPr lang="en-US" sz="2800" dirty="0" smtClean="0">
                <a:solidFill>
                  <a:srgbClr val="0000FF"/>
                </a:solidFill>
              </a:rPr>
              <a:t> </a:t>
            </a:r>
            <a:r>
              <a:rPr lang="en-US" sz="2800" dirty="0" err="1" smtClean="0">
                <a:solidFill>
                  <a:srgbClr val="0000FF"/>
                </a:solidFill>
              </a:rPr>
              <a:t>distribuit</a:t>
            </a:r>
            <a:r>
              <a:rPr lang="en-US" sz="2800" dirty="0" smtClean="0"/>
              <a:t> = </a:t>
            </a:r>
            <a:r>
              <a:rPr lang="en-US" sz="2800" dirty="0" err="1" smtClean="0"/>
              <a:t>execu</a:t>
            </a:r>
            <a:r>
              <a:rPr lang="ro-RO" sz="2800" dirty="0" smtClean="0"/>
              <a:t>ț</a:t>
            </a:r>
            <a:r>
              <a:rPr lang="en-US" sz="2800" dirty="0" err="1" smtClean="0"/>
              <a:t>ia</a:t>
            </a:r>
            <a:r>
              <a:rPr lang="en-US" sz="2800" dirty="0" smtClean="0"/>
              <a:t> </a:t>
            </a:r>
            <a:r>
              <a:rPr lang="ro-RO" sz="2800" dirty="0" smtClean="0"/>
              <a:t>î</a:t>
            </a:r>
            <a:r>
              <a:rPr lang="en-US" sz="2800" dirty="0" smtClean="0"/>
              <a:t>n </a:t>
            </a:r>
            <a:r>
              <a:rPr lang="en-US" sz="2800" dirty="0" err="1"/>
              <a:t>sisteme</a:t>
            </a:r>
            <a:r>
              <a:rPr lang="en-US" sz="2800" dirty="0"/>
              <a:t> </a:t>
            </a:r>
            <a:r>
              <a:rPr lang="en-US" sz="2800" dirty="0" err="1"/>
              <a:t>diferite</a:t>
            </a:r>
            <a:r>
              <a:rPr lang="en-US" sz="2800" dirty="0"/>
              <a:t> (cu </a:t>
            </a:r>
            <a:r>
              <a:rPr lang="en-US" sz="2800" dirty="0" err="1"/>
              <a:t>resurse</a:t>
            </a:r>
            <a:r>
              <a:rPr lang="en-US" sz="2800" dirty="0"/>
              <a:t> </a:t>
            </a:r>
            <a:r>
              <a:rPr lang="en-US" sz="2800" dirty="0" err="1"/>
              <a:t>diferite</a:t>
            </a:r>
            <a:r>
              <a:rPr lang="en-US" sz="2800" dirty="0"/>
              <a:t>)</a:t>
            </a:r>
            <a:r>
              <a:rPr lang="ro-RO" sz="2800" dirty="0"/>
              <a:t> a </a:t>
            </a:r>
            <a:r>
              <a:rPr lang="ro-RO" sz="2800" dirty="0" smtClean="0"/>
              <a:t>părților </a:t>
            </a:r>
            <a:r>
              <a:rPr lang="ro-RO" sz="2800" dirty="0"/>
              <a:t>unei </a:t>
            </a:r>
            <a:r>
              <a:rPr lang="en-US" sz="2800" dirty="0" err="1" smtClean="0"/>
              <a:t>aplica</a:t>
            </a:r>
            <a:r>
              <a:rPr lang="ro-RO" sz="2800" dirty="0" smtClean="0"/>
              <a:t>ț</a:t>
            </a:r>
            <a:r>
              <a:rPr lang="en-US" sz="2800" dirty="0" smtClean="0"/>
              <a:t>ii</a:t>
            </a:r>
            <a:endParaRPr lang="ro-RO" sz="2800" dirty="0" smtClean="0"/>
          </a:p>
          <a:p>
            <a:pPr eaLnBrk="1" hangingPunct="1">
              <a:defRPr/>
            </a:pPr>
            <a:endParaRPr lang="ro-RO"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defRPr/>
            </a:pPr>
            <a:r>
              <a:rPr lang="en-US" dirty="0" smtClean="0"/>
              <a:t>APD </a:t>
            </a:r>
            <a:r>
              <a:rPr lang="en-US" dirty="0" err="1" smtClean="0"/>
              <a:t>difer</a:t>
            </a:r>
            <a:r>
              <a:rPr lang="ro-RO" dirty="0" smtClean="0"/>
              <a:t>ă</a:t>
            </a:r>
            <a:r>
              <a:rPr lang="en-US" dirty="0" smtClean="0"/>
              <a:t> de </a:t>
            </a:r>
            <a:r>
              <a:rPr lang="en-US" dirty="0" err="1" smtClean="0"/>
              <a:t>algoritmii</a:t>
            </a:r>
            <a:r>
              <a:rPr lang="en-US" dirty="0" smtClean="0"/>
              <a:t> </a:t>
            </a:r>
            <a:r>
              <a:rPr lang="en-US" dirty="0" err="1" smtClean="0"/>
              <a:t>secven</a:t>
            </a:r>
            <a:r>
              <a:rPr lang="ro-RO" dirty="0" smtClean="0"/>
              <a:t>ț</a:t>
            </a:r>
            <a:r>
              <a:rPr lang="en-US" dirty="0" err="1" smtClean="0"/>
              <a:t>iali</a:t>
            </a:r>
            <a:endParaRPr lang="en-US" dirty="0" smtClean="0"/>
          </a:p>
        </p:txBody>
      </p:sp>
      <p:sp>
        <p:nvSpPr>
          <p:cNvPr id="17411" name="Rectangle 3"/>
          <p:cNvSpPr>
            <a:spLocks noGrp="1" noChangeArrowheads="1"/>
          </p:cNvSpPr>
          <p:nvPr>
            <p:ph type="body" idx="1"/>
          </p:nvPr>
        </p:nvSpPr>
        <p:spPr>
          <a:xfrm>
            <a:off x="228600" y="1628800"/>
            <a:ext cx="8686800" cy="4848200"/>
          </a:xfrm>
        </p:spPr>
        <p:txBody>
          <a:bodyPr>
            <a:normAutofit lnSpcReduction="10000"/>
          </a:bodyPr>
          <a:lstStyle/>
          <a:p>
            <a:pPr eaLnBrk="1" hangingPunct="1">
              <a:defRPr/>
            </a:pPr>
            <a:r>
              <a:rPr lang="en-US" sz="2400" dirty="0" smtClean="0"/>
              <a:t>Au la </a:t>
            </a:r>
            <a:r>
              <a:rPr lang="en-US" sz="2400" dirty="0" err="1" smtClean="0"/>
              <a:t>baz</a:t>
            </a:r>
            <a:r>
              <a:rPr lang="ro-RO" sz="2400" dirty="0" smtClean="0"/>
              <a:t>ă</a:t>
            </a:r>
            <a:r>
              <a:rPr lang="en-US" sz="2400" dirty="0" smtClean="0"/>
              <a:t> </a:t>
            </a:r>
            <a:r>
              <a:rPr lang="en-US" sz="2400" dirty="0" err="1" smtClean="0">
                <a:solidFill>
                  <a:srgbClr val="0000FF"/>
                </a:solidFill>
              </a:rPr>
              <a:t>concepte</a:t>
            </a:r>
            <a:r>
              <a:rPr lang="en-US" sz="2400" dirty="0" smtClean="0">
                <a:solidFill>
                  <a:srgbClr val="0000FF"/>
                </a:solidFill>
              </a:rPr>
              <a:t> </a:t>
            </a:r>
            <a:r>
              <a:rPr lang="en-US" sz="2400" dirty="0" err="1" smtClean="0"/>
              <a:t>diferite</a:t>
            </a:r>
            <a:endParaRPr lang="en-US" sz="2400" dirty="0" smtClean="0"/>
          </a:p>
          <a:p>
            <a:pPr lvl="1" eaLnBrk="1" hangingPunct="1">
              <a:defRPr/>
            </a:pPr>
            <a:r>
              <a:rPr lang="en-US" sz="2400" i="1" dirty="0" smtClean="0"/>
              <a:t>Communicating Sequential Processes (Hoare)</a:t>
            </a:r>
            <a:endParaRPr lang="en-US" sz="2400" dirty="0" smtClean="0"/>
          </a:p>
          <a:p>
            <a:pPr lvl="2" eaLnBrk="1" hangingPunct="1">
              <a:defRPr/>
            </a:pPr>
            <a:r>
              <a:rPr lang="pt-BR" dirty="0" smtClean="0"/>
              <a:t>Concuren</a:t>
            </a:r>
            <a:r>
              <a:rPr lang="ro-RO" dirty="0" smtClean="0"/>
              <a:t>ță</a:t>
            </a:r>
            <a:endParaRPr lang="pt-BR" dirty="0" smtClean="0"/>
          </a:p>
          <a:p>
            <a:pPr lvl="2" eaLnBrk="1" hangingPunct="1">
              <a:defRPr/>
            </a:pPr>
            <a:r>
              <a:rPr lang="pt-BR" dirty="0" err="1" smtClean="0"/>
              <a:t>Atomicitate</a:t>
            </a:r>
            <a:endParaRPr lang="pt-BR" dirty="0" smtClean="0"/>
          </a:p>
          <a:p>
            <a:pPr lvl="2" eaLnBrk="1" hangingPunct="1">
              <a:defRPr/>
            </a:pPr>
            <a:r>
              <a:rPr lang="pt-BR" dirty="0" err="1" smtClean="0"/>
              <a:t>Sincronizare</a:t>
            </a:r>
            <a:r>
              <a:rPr lang="pt-BR" dirty="0" smtClean="0"/>
              <a:t> </a:t>
            </a:r>
          </a:p>
          <a:p>
            <a:pPr eaLnBrk="1" hangingPunct="1">
              <a:defRPr/>
            </a:pPr>
            <a:r>
              <a:rPr lang="en-US" sz="2400" dirty="0" err="1" smtClean="0"/>
              <a:t>Folosesc</a:t>
            </a:r>
            <a:r>
              <a:rPr lang="en-US" sz="2400" dirty="0" smtClean="0"/>
              <a:t> </a:t>
            </a:r>
            <a:r>
              <a:rPr lang="en-US" sz="2400" dirty="0" err="1" smtClean="0">
                <a:solidFill>
                  <a:srgbClr val="0000FF"/>
                </a:solidFill>
              </a:rPr>
              <a:t>modele</a:t>
            </a:r>
            <a:r>
              <a:rPr lang="en-US" sz="2400" dirty="0" smtClean="0">
                <a:solidFill>
                  <a:srgbClr val="0000FF"/>
                </a:solidFill>
              </a:rPr>
              <a:t> </a:t>
            </a:r>
            <a:r>
              <a:rPr lang="en-US" sz="2400" dirty="0" smtClean="0"/>
              <a:t>de </a:t>
            </a:r>
            <a:r>
              <a:rPr lang="en-US" sz="2400" dirty="0" err="1" smtClean="0"/>
              <a:t>programare</a:t>
            </a:r>
            <a:r>
              <a:rPr lang="en-US" sz="2400" dirty="0" smtClean="0"/>
              <a:t> care </a:t>
            </a:r>
            <a:r>
              <a:rPr lang="en-US" sz="2400" dirty="0" err="1" smtClean="0"/>
              <a:t>asigur</a:t>
            </a:r>
            <a:r>
              <a:rPr lang="ro-RO" sz="2400" dirty="0" smtClean="0"/>
              <a:t>ă</a:t>
            </a:r>
            <a:r>
              <a:rPr lang="en-US" sz="2400" dirty="0" smtClean="0"/>
              <a:t> </a:t>
            </a:r>
            <a:r>
              <a:rPr lang="en-US" sz="2400" dirty="0" err="1" smtClean="0"/>
              <a:t>comunicarea</a:t>
            </a:r>
            <a:r>
              <a:rPr lang="en-US" sz="2400" dirty="0" smtClean="0"/>
              <a:t> </a:t>
            </a:r>
            <a:r>
              <a:rPr lang="ro-RO" sz="2400" dirty="0" smtClean="0"/>
              <a:t>î</a:t>
            </a:r>
            <a:r>
              <a:rPr lang="en-US" sz="2400" dirty="0" err="1" smtClean="0"/>
              <a:t>ntre</a:t>
            </a:r>
            <a:r>
              <a:rPr lang="en-US" sz="2400" dirty="0" smtClean="0"/>
              <a:t> </a:t>
            </a:r>
            <a:r>
              <a:rPr lang="en-US" sz="2400" dirty="0" err="1" smtClean="0"/>
              <a:t>procese</a:t>
            </a:r>
            <a:r>
              <a:rPr lang="en-US" sz="2400" dirty="0" smtClean="0"/>
              <a:t> </a:t>
            </a:r>
            <a:r>
              <a:rPr lang="en-US" sz="2400" dirty="0" err="1" smtClean="0"/>
              <a:t>prin</a:t>
            </a:r>
            <a:endParaRPr lang="en-US" sz="2400" dirty="0" smtClean="0"/>
          </a:p>
          <a:p>
            <a:pPr lvl="1" eaLnBrk="1" hangingPunct="1">
              <a:defRPr/>
            </a:pPr>
            <a:r>
              <a:rPr lang="en-US" sz="2400" dirty="0" smtClean="0"/>
              <a:t>Date </a:t>
            </a:r>
            <a:r>
              <a:rPr lang="en-US" sz="2400" dirty="0" err="1" smtClean="0"/>
              <a:t>partajate</a:t>
            </a:r>
            <a:endParaRPr lang="en-US" sz="2400" dirty="0" smtClean="0"/>
          </a:p>
          <a:p>
            <a:pPr lvl="1" eaLnBrk="1" hangingPunct="1">
              <a:defRPr/>
            </a:pPr>
            <a:r>
              <a:rPr lang="en-US" sz="2400" dirty="0" err="1" smtClean="0"/>
              <a:t>Comunicare</a:t>
            </a:r>
            <a:r>
              <a:rPr lang="en-US" sz="2400" dirty="0" smtClean="0"/>
              <a:t> de </a:t>
            </a:r>
            <a:r>
              <a:rPr lang="en-US" sz="2400" dirty="0" err="1" smtClean="0"/>
              <a:t>mesaje</a:t>
            </a:r>
            <a:endParaRPr lang="en-US" sz="2400" dirty="0" smtClean="0"/>
          </a:p>
          <a:p>
            <a:pPr marL="400050" lvl="2" indent="0" eaLnBrk="1" hangingPunct="1">
              <a:buNone/>
              <a:defRPr/>
            </a:pPr>
            <a:r>
              <a:rPr lang="en-US" dirty="0" smtClean="0">
                <a:solidFill>
                  <a:srgbClr val="0000FF"/>
                </a:solidFill>
                <a:ea typeface="+mn-ea"/>
                <a:sym typeface="Wingdings"/>
              </a:rPr>
              <a:t> </a:t>
            </a:r>
            <a:r>
              <a:rPr lang="en-US" dirty="0" err="1">
                <a:solidFill>
                  <a:srgbClr val="0000FF"/>
                </a:solidFill>
                <a:ea typeface="+mn-ea"/>
              </a:rPr>
              <a:t>Algoritmii</a:t>
            </a:r>
            <a:r>
              <a:rPr lang="en-US" dirty="0">
                <a:solidFill>
                  <a:srgbClr val="0000FF"/>
                </a:solidFill>
                <a:ea typeface="+mn-ea"/>
              </a:rPr>
              <a:t> </a:t>
            </a:r>
            <a:r>
              <a:rPr lang="en-US" dirty="0" err="1">
                <a:solidFill>
                  <a:srgbClr val="0000FF"/>
                </a:solidFill>
                <a:ea typeface="+mn-ea"/>
              </a:rPr>
              <a:t>paraleli</a:t>
            </a:r>
            <a:r>
              <a:rPr lang="en-US" dirty="0">
                <a:solidFill>
                  <a:srgbClr val="0000FF"/>
                </a:solidFill>
                <a:ea typeface="+mn-ea"/>
              </a:rPr>
              <a:t> </a:t>
            </a:r>
            <a:r>
              <a:rPr lang="ro-RO" dirty="0" smtClean="0">
                <a:solidFill>
                  <a:srgbClr val="0000FF"/>
                </a:solidFill>
                <a:ea typeface="+mn-ea"/>
              </a:rPr>
              <a:t>ș</a:t>
            </a:r>
            <a:r>
              <a:rPr lang="en-US" dirty="0" err="1" smtClean="0">
                <a:solidFill>
                  <a:srgbClr val="0000FF"/>
                </a:solidFill>
                <a:ea typeface="+mn-ea"/>
              </a:rPr>
              <a:t>i</a:t>
            </a:r>
            <a:r>
              <a:rPr lang="en-US" dirty="0" smtClean="0">
                <a:solidFill>
                  <a:srgbClr val="0000FF"/>
                </a:solidFill>
                <a:ea typeface="+mn-ea"/>
              </a:rPr>
              <a:t> </a:t>
            </a:r>
            <a:r>
              <a:rPr lang="en-US" dirty="0" err="1">
                <a:solidFill>
                  <a:srgbClr val="0000FF"/>
                </a:solidFill>
                <a:ea typeface="+mn-ea"/>
              </a:rPr>
              <a:t>distributi</a:t>
            </a:r>
            <a:r>
              <a:rPr lang="en-US" dirty="0">
                <a:solidFill>
                  <a:srgbClr val="0000FF"/>
                </a:solidFill>
                <a:ea typeface="+mn-ea"/>
              </a:rPr>
              <a:t> </a:t>
            </a:r>
            <a:r>
              <a:rPr lang="en-US" b="1" dirty="0">
                <a:solidFill>
                  <a:srgbClr val="0000FF"/>
                </a:solidFill>
                <a:ea typeface="+mn-ea"/>
              </a:rPr>
              <a:t>NU </a:t>
            </a:r>
            <a:r>
              <a:rPr lang="en-US" b="1" dirty="0" err="1">
                <a:solidFill>
                  <a:srgbClr val="0000FF"/>
                </a:solidFill>
                <a:ea typeface="+mn-ea"/>
              </a:rPr>
              <a:t>sunt</a:t>
            </a:r>
            <a:r>
              <a:rPr lang="en-US" b="1" dirty="0">
                <a:solidFill>
                  <a:srgbClr val="0000FF"/>
                </a:solidFill>
                <a:ea typeface="+mn-ea"/>
              </a:rPr>
              <a:t> </a:t>
            </a:r>
            <a:r>
              <a:rPr lang="en-US" dirty="0">
                <a:solidFill>
                  <a:srgbClr val="0000FF"/>
                </a:solidFill>
                <a:ea typeface="+mn-ea"/>
              </a:rPr>
              <a:t>simple </a:t>
            </a:r>
            <a:r>
              <a:rPr lang="en-US" dirty="0" err="1">
                <a:solidFill>
                  <a:srgbClr val="0000FF"/>
                </a:solidFill>
                <a:ea typeface="+mn-ea"/>
              </a:rPr>
              <a:t>extensii</a:t>
            </a:r>
            <a:r>
              <a:rPr lang="en-US" dirty="0">
                <a:solidFill>
                  <a:srgbClr val="0000FF"/>
                </a:solidFill>
                <a:ea typeface="+mn-ea"/>
              </a:rPr>
              <a:t> </a:t>
            </a:r>
            <a:r>
              <a:rPr lang="en-US" dirty="0" err="1">
                <a:solidFill>
                  <a:srgbClr val="0000FF"/>
                </a:solidFill>
                <a:ea typeface="+mn-ea"/>
              </a:rPr>
              <a:t>sau</a:t>
            </a:r>
            <a:r>
              <a:rPr lang="en-US" dirty="0">
                <a:solidFill>
                  <a:srgbClr val="0000FF"/>
                </a:solidFill>
                <a:ea typeface="+mn-ea"/>
              </a:rPr>
              <a:t> </a:t>
            </a:r>
            <a:r>
              <a:rPr lang="en-US" dirty="0" err="1">
                <a:solidFill>
                  <a:srgbClr val="0000FF"/>
                </a:solidFill>
                <a:ea typeface="+mn-ea"/>
              </a:rPr>
              <a:t>versiuni</a:t>
            </a:r>
            <a:r>
              <a:rPr lang="en-US" dirty="0">
                <a:solidFill>
                  <a:srgbClr val="0000FF"/>
                </a:solidFill>
                <a:ea typeface="+mn-ea"/>
              </a:rPr>
              <a:t> ale </a:t>
            </a:r>
            <a:r>
              <a:rPr lang="en-US" dirty="0" err="1">
                <a:solidFill>
                  <a:srgbClr val="0000FF"/>
                </a:solidFill>
                <a:ea typeface="+mn-ea"/>
              </a:rPr>
              <a:t>celor</a:t>
            </a:r>
            <a:r>
              <a:rPr lang="en-US" dirty="0">
                <a:solidFill>
                  <a:srgbClr val="0000FF"/>
                </a:solidFill>
                <a:ea typeface="+mn-ea"/>
              </a:rPr>
              <a:t> </a:t>
            </a:r>
            <a:r>
              <a:rPr lang="en-US" dirty="0" err="1" smtClean="0">
                <a:solidFill>
                  <a:srgbClr val="0000FF"/>
                </a:solidFill>
                <a:ea typeface="+mn-ea"/>
              </a:rPr>
              <a:t>secven</a:t>
            </a:r>
            <a:r>
              <a:rPr lang="ro-RO" dirty="0" smtClean="0">
                <a:solidFill>
                  <a:srgbClr val="0000FF"/>
                </a:solidFill>
                <a:ea typeface="+mn-ea"/>
              </a:rPr>
              <a:t>ț</a:t>
            </a:r>
            <a:r>
              <a:rPr lang="en-US" dirty="0" err="1" smtClean="0">
                <a:solidFill>
                  <a:srgbClr val="0000FF"/>
                </a:solidFill>
                <a:ea typeface="+mn-ea"/>
              </a:rPr>
              <a:t>iali</a:t>
            </a:r>
            <a:endParaRPr lang="en-US" dirty="0">
              <a:solidFill>
                <a:srgbClr val="0000FF"/>
              </a:solidFill>
              <a:ea typeface="+mn-ea"/>
            </a:endParaRPr>
          </a:p>
          <a:p>
            <a:pPr marL="400050" lvl="1" indent="0" eaLnBrk="1" hangingPunct="1">
              <a:buNone/>
              <a:defRPr/>
            </a:pPr>
            <a:r>
              <a:rPr lang="en-US" sz="2400" dirty="0">
                <a:solidFill>
                  <a:srgbClr val="0000FF"/>
                </a:solidFill>
                <a:sym typeface="Wingdings"/>
              </a:rPr>
              <a:t> </a:t>
            </a:r>
            <a:r>
              <a:rPr lang="en-US" sz="2400" dirty="0" err="1" smtClean="0">
                <a:solidFill>
                  <a:srgbClr val="0000FF"/>
                </a:solidFill>
                <a:sym typeface="Wingdings"/>
              </a:rPr>
              <a:t>Sunt</a:t>
            </a:r>
            <a:r>
              <a:rPr lang="en-US" sz="2400" dirty="0" smtClean="0">
                <a:solidFill>
                  <a:srgbClr val="0000FF"/>
                </a:solidFill>
                <a:sym typeface="Wingdings"/>
              </a:rPr>
              <a:t> </a:t>
            </a:r>
            <a:r>
              <a:rPr lang="en-US" sz="2400" dirty="0" err="1" smtClean="0">
                <a:solidFill>
                  <a:srgbClr val="0000FF"/>
                </a:solidFill>
                <a:sym typeface="Wingdings"/>
              </a:rPr>
              <a:t>folosite</a:t>
            </a:r>
            <a:r>
              <a:rPr lang="en-US" sz="2400" dirty="0" smtClean="0">
                <a:solidFill>
                  <a:srgbClr val="0000FF"/>
                </a:solidFill>
                <a:sym typeface="Wingdings"/>
              </a:rPr>
              <a:t> </a:t>
            </a:r>
            <a:r>
              <a:rPr lang="en-US" sz="2400" b="1" dirty="0" err="1" smtClean="0">
                <a:solidFill>
                  <a:srgbClr val="0000FF"/>
                </a:solidFill>
                <a:sym typeface="Wingdings"/>
              </a:rPr>
              <a:t>abord</a:t>
            </a:r>
            <a:r>
              <a:rPr lang="ro-RO" sz="2400" b="1" dirty="0" smtClean="0">
                <a:solidFill>
                  <a:srgbClr val="0000FF"/>
                </a:solidFill>
                <a:sym typeface="Wingdings"/>
              </a:rPr>
              <a:t>ă</a:t>
            </a:r>
            <a:r>
              <a:rPr lang="en-US" sz="2400" b="1" dirty="0" err="1" smtClean="0">
                <a:solidFill>
                  <a:srgbClr val="0000FF"/>
                </a:solidFill>
                <a:sym typeface="Wingdings"/>
              </a:rPr>
              <a:t>ri</a:t>
            </a:r>
            <a:r>
              <a:rPr lang="en-US" sz="2400" dirty="0" smtClean="0">
                <a:solidFill>
                  <a:srgbClr val="0000FF"/>
                </a:solidFill>
                <a:sym typeface="Wingdings"/>
              </a:rPr>
              <a:t> </a:t>
            </a:r>
            <a:r>
              <a:rPr lang="en-US" sz="2400" dirty="0" err="1">
                <a:solidFill>
                  <a:srgbClr val="0000FF"/>
                </a:solidFill>
                <a:sym typeface="Wingdings"/>
              </a:rPr>
              <a:t>diferite</a:t>
            </a:r>
            <a:endParaRPr lang="en-US" sz="2400" dirty="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APD </a:t>
            </a:r>
            <a:r>
              <a:rPr lang="en-US" sz="4000" dirty="0" err="1"/>
              <a:t>difera</a:t>
            </a:r>
            <a:r>
              <a:rPr lang="en-US" sz="4000" dirty="0"/>
              <a:t> de </a:t>
            </a:r>
            <a:r>
              <a:rPr lang="en-US" sz="4000" dirty="0" err="1"/>
              <a:t>algoritmii</a:t>
            </a:r>
            <a:r>
              <a:rPr lang="en-US" sz="4000" dirty="0"/>
              <a:t> </a:t>
            </a:r>
            <a:r>
              <a:rPr lang="en-US" sz="4000" dirty="0" err="1" smtClean="0"/>
              <a:t>secven</a:t>
            </a:r>
            <a:r>
              <a:rPr lang="ro-RO" sz="4000" dirty="0" smtClean="0"/>
              <a:t>ț</a:t>
            </a:r>
            <a:r>
              <a:rPr lang="en-US" sz="4000" dirty="0" err="1" smtClean="0"/>
              <a:t>iali</a:t>
            </a:r>
            <a:endParaRPr lang="en-US" sz="4000" dirty="0"/>
          </a:p>
        </p:txBody>
      </p:sp>
      <p:pic>
        <p:nvPicPr>
          <p:cNvPr id="8194" name="Picture 2" descr="C:\Users\cipsm\Desktop\Construct_Sequ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44578"/>
            <a:ext cx="3419872" cy="321913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754146"/>
            <a:ext cx="3403278" cy="294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44824"/>
            <a:ext cx="3125378" cy="1909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275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4" name="Rectangle 3"/>
          <p:cNvSpPr txBox="1">
            <a:spLocks noChangeArrowheads="1"/>
          </p:cNvSpPr>
          <p:nvPr/>
        </p:nvSpPr>
        <p:spPr bwMode="auto">
          <a:xfrm>
            <a:off x="141288" y="4509120"/>
            <a:ext cx="8678862" cy="215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a:lstStyle>
          <a:p>
            <a:pPr lvl="1">
              <a:lnSpc>
                <a:spcPct val="80000"/>
              </a:lnSpc>
              <a:spcAft>
                <a:spcPts val="600"/>
              </a:spcAft>
              <a:defRPr/>
            </a:pPr>
            <a:r>
              <a:rPr lang="ro-RO" altLang="zh-CN" sz="2000" kern="0" smtClean="0">
                <a:ea typeface="SimSun" pitchFamily="2" charset="-122"/>
              </a:rPr>
              <a:t>Două conturi replicate în New York(NY) și San Francisco(SF)</a:t>
            </a:r>
          </a:p>
          <a:p>
            <a:pPr lvl="1">
              <a:lnSpc>
                <a:spcPct val="80000"/>
              </a:lnSpc>
              <a:spcAft>
                <a:spcPts val="600"/>
              </a:spcAft>
              <a:defRPr/>
            </a:pPr>
            <a:r>
              <a:rPr lang="ro-RO" altLang="zh-CN" sz="2000" kern="0" smtClean="0">
                <a:ea typeface="SimSun" pitchFamily="2" charset="-122"/>
              </a:rPr>
              <a:t>Două actualizări în același timp:</a:t>
            </a:r>
          </a:p>
          <a:p>
            <a:pPr lvl="2">
              <a:lnSpc>
                <a:spcPct val="80000"/>
              </a:lnSpc>
              <a:spcAft>
                <a:spcPts val="600"/>
              </a:spcAft>
              <a:defRPr/>
            </a:pPr>
            <a:r>
              <a:rPr lang="ro-RO" altLang="zh-CN" sz="2000" kern="0" smtClean="0">
                <a:ea typeface="SimSun" pitchFamily="2" charset="-122"/>
              </a:rPr>
              <a:t>Soldul curent: $1,000</a:t>
            </a:r>
          </a:p>
          <a:p>
            <a:pPr lvl="2">
              <a:lnSpc>
                <a:spcPct val="80000"/>
              </a:lnSpc>
              <a:spcAft>
                <a:spcPts val="600"/>
              </a:spcAft>
              <a:defRPr/>
            </a:pPr>
            <a:r>
              <a:rPr lang="ro-RO" altLang="zh-CN" sz="2000" kern="0" smtClean="0">
                <a:ea typeface="SimSun" pitchFamily="2" charset="-122"/>
              </a:rPr>
              <a:t>Actualizare1: Adaugă $100 la SF; </a:t>
            </a:r>
          </a:p>
          <a:p>
            <a:pPr lvl="2">
              <a:lnSpc>
                <a:spcPct val="80000"/>
              </a:lnSpc>
              <a:spcAft>
                <a:spcPts val="600"/>
              </a:spcAft>
              <a:defRPr/>
            </a:pPr>
            <a:r>
              <a:rPr lang="ro-RO" altLang="zh-CN" sz="2000" kern="0" smtClean="0">
                <a:ea typeface="SimSun" pitchFamily="2" charset="-122"/>
              </a:rPr>
              <a:t>Actualizare2: Adaugă dobânda de 1% la NY</a:t>
            </a:r>
          </a:p>
          <a:p>
            <a:pPr lvl="2">
              <a:lnSpc>
                <a:spcPct val="80000"/>
              </a:lnSpc>
              <a:spcAft>
                <a:spcPts val="600"/>
              </a:spcAft>
              <a:defRPr/>
            </a:pPr>
            <a:r>
              <a:rPr lang="ro-RO" altLang="zh-CN" sz="2000" kern="0" smtClean="0">
                <a:ea typeface="SimSun" pitchFamily="2" charset="-122"/>
              </a:rPr>
              <a:t>Whoops, stări inconsistente!</a:t>
            </a:r>
            <a:endParaRPr lang="ro-RO" altLang="zh-CN" sz="2000" kern="0" dirty="0" smtClean="0">
              <a:ea typeface="SimSun" pitchFamily="2" charset="-122"/>
            </a:endParaRPr>
          </a:p>
        </p:txBody>
      </p:sp>
      <p:sp>
        <p:nvSpPr>
          <p:cNvPr id="5" name="Flowchart: Magnetic Disk 4"/>
          <p:cNvSpPr/>
          <p:nvPr/>
        </p:nvSpPr>
        <p:spPr bwMode="auto">
          <a:xfrm>
            <a:off x="1478683" y="2923447"/>
            <a:ext cx="964941" cy="676554"/>
          </a:xfrm>
          <a:prstGeom prst="flowChartMagneticDisk">
            <a:avLst/>
          </a:prstGeom>
          <a:ln>
            <a:solidFill>
              <a:srgbClr val="FFFFF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SF</a:t>
            </a:r>
            <a:endParaRPr kumimoji="0" lang="en-US" sz="2400" b="0" i="0" u="none" strike="noStrike" cap="none" normalizeH="0" baseline="0" dirty="0" smtClean="0">
              <a:ln>
                <a:noFill/>
              </a:ln>
              <a:solidFill>
                <a:srgbClr val="FFFFFF"/>
              </a:solidFill>
              <a:effectLst/>
              <a:latin typeface="Times" charset="0"/>
            </a:endParaRPr>
          </a:p>
        </p:txBody>
      </p:sp>
      <p:sp>
        <p:nvSpPr>
          <p:cNvPr id="6" name="Flowchart: Magnetic Disk 5"/>
          <p:cNvSpPr/>
          <p:nvPr/>
        </p:nvSpPr>
        <p:spPr bwMode="auto">
          <a:xfrm>
            <a:off x="6716936" y="2923447"/>
            <a:ext cx="964941" cy="676554"/>
          </a:xfrm>
          <a:prstGeom prst="flowChartMagneticDisk">
            <a:avLst/>
          </a:prstGeom>
          <a:ln>
            <a:solidFill>
              <a:srgbClr val="FFFFF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NY</a:t>
            </a:r>
            <a:endParaRPr kumimoji="0" lang="en-US" sz="2400" b="0" i="0" u="none" strike="noStrike" cap="none" normalizeH="0" baseline="0" dirty="0" smtClean="0">
              <a:ln>
                <a:noFill/>
              </a:ln>
              <a:solidFill>
                <a:srgbClr val="FFFFFF"/>
              </a:solidFill>
              <a:effectLst/>
              <a:latin typeface="Times" charset="0"/>
            </a:endParaRPr>
          </a:p>
        </p:txBody>
      </p:sp>
      <p:sp>
        <p:nvSpPr>
          <p:cNvPr id="7" name="Freeform 6"/>
          <p:cNvSpPr/>
          <p:nvPr/>
        </p:nvSpPr>
        <p:spPr bwMode="auto">
          <a:xfrm>
            <a:off x="1160103" y="2262124"/>
            <a:ext cx="5763607" cy="660867"/>
          </a:xfrm>
          <a:custGeom>
            <a:avLst/>
            <a:gdLst>
              <a:gd name="connsiteX0" fmla="*/ 0 w 6161649"/>
              <a:gd name="connsiteY0" fmla="*/ 0 h 773723"/>
              <a:gd name="connsiteX1" fmla="*/ 2433711 w 6161649"/>
              <a:gd name="connsiteY1" fmla="*/ 14068 h 773723"/>
              <a:gd name="connsiteX2" fmla="*/ 4572000 w 6161649"/>
              <a:gd name="connsiteY2" fmla="*/ 168813 h 773723"/>
              <a:gd name="connsiteX3" fmla="*/ 5866228 w 6161649"/>
              <a:gd name="connsiteY3" fmla="*/ 506437 h 773723"/>
              <a:gd name="connsiteX4" fmla="*/ 6161649 w 6161649"/>
              <a:gd name="connsiteY4" fmla="*/ 773723 h 77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1649" h="773723">
                <a:moveTo>
                  <a:pt x="0" y="0"/>
                </a:moveTo>
                <a:lnTo>
                  <a:pt x="2433711" y="14068"/>
                </a:lnTo>
                <a:cubicBezTo>
                  <a:pt x="3195711" y="42204"/>
                  <a:pt x="3999914" y="86752"/>
                  <a:pt x="4572000" y="168813"/>
                </a:cubicBezTo>
                <a:cubicBezTo>
                  <a:pt x="5144086" y="250874"/>
                  <a:pt x="5601287" y="405619"/>
                  <a:pt x="5866228" y="506437"/>
                </a:cubicBezTo>
                <a:cubicBezTo>
                  <a:pt x="6131169" y="607255"/>
                  <a:pt x="6112412" y="729176"/>
                  <a:pt x="6161649" y="773723"/>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8" name="Freeform 7"/>
          <p:cNvSpPr/>
          <p:nvPr/>
        </p:nvSpPr>
        <p:spPr bwMode="auto">
          <a:xfrm rot="10800000" flipV="1">
            <a:off x="2056119" y="2247042"/>
            <a:ext cx="5763607" cy="660867"/>
          </a:xfrm>
          <a:custGeom>
            <a:avLst/>
            <a:gdLst>
              <a:gd name="connsiteX0" fmla="*/ 0 w 6161649"/>
              <a:gd name="connsiteY0" fmla="*/ 0 h 773723"/>
              <a:gd name="connsiteX1" fmla="*/ 2433711 w 6161649"/>
              <a:gd name="connsiteY1" fmla="*/ 14068 h 773723"/>
              <a:gd name="connsiteX2" fmla="*/ 4572000 w 6161649"/>
              <a:gd name="connsiteY2" fmla="*/ 168813 h 773723"/>
              <a:gd name="connsiteX3" fmla="*/ 5866228 w 6161649"/>
              <a:gd name="connsiteY3" fmla="*/ 506437 h 773723"/>
              <a:gd name="connsiteX4" fmla="*/ 6161649 w 6161649"/>
              <a:gd name="connsiteY4" fmla="*/ 773723 h 77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1649" h="773723">
                <a:moveTo>
                  <a:pt x="0" y="0"/>
                </a:moveTo>
                <a:lnTo>
                  <a:pt x="2433711" y="14068"/>
                </a:lnTo>
                <a:cubicBezTo>
                  <a:pt x="3195711" y="42204"/>
                  <a:pt x="3999914" y="86752"/>
                  <a:pt x="4572000" y="168813"/>
                </a:cubicBezTo>
                <a:cubicBezTo>
                  <a:pt x="5144086" y="250874"/>
                  <a:pt x="5601287" y="405619"/>
                  <a:pt x="5866228" y="506437"/>
                </a:cubicBezTo>
                <a:cubicBezTo>
                  <a:pt x="6131169" y="607255"/>
                  <a:pt x="6112412" y="729176"/>
                  <a:pt x="6161649" y="773723"/>
                </a:cubicBezTo>
              </a:path>
            </a:pathLst>
          </a:custGeom>
          <a:ln>
            <a:prstDash val="sysDash"/>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9" name="Freeform 8"/>
          <p:cNvSpPr/>
          <p:nvPr/>
        </p:nvSpPr>
        <p:spPr bwMode="auto">
          <a:xfrm flipH="1">
            <a:off x="7199407" y="2247042"/>
            <a:ext cx="693802" cy="649493"/>
          </a:xfrm>
          <a:custGeom>
            <a:avLst/>
            <a:gdLst>
              <a:gd name="connsiteX0" fmla="*/ 0 w 675249"/>
              <a:gd name="connsiteY0" fmla="*/ 14818 h 760406"/>
              <a:gd name="connsiteX1" fmla="*/ 351692 w 675249"/>
              <a:gd name="connsiteY1" fmla="*/ 99224 h 760406"/>
              <a:gd name="connsiteX2" fmla="*/ 675249 w 675249"/>
              <a:gd name="connsiteY2" fmla="*/ 760406 h 760406"/>
            </a:gdLst>
            <a:ahLst/>
            <a:cxnLst>
              <a:cxn ang="0">
                <a:pos x="connsiteX0" y="connsiteY0"/>
              </a:cxn>
              <a:cxn ang="0">
                <a:pos x="connsiteX1" y="connsiteY1"/>
              </a:cxn>
              <a:cxn ang="0">
                <a:pos x="connsiteX2" y="connsiteY2"/>
              </a:cxn>
            </a:cxnLst>
            <a:rect l="l" t="t" r="r" b="b"/>
            <a:pathLst>
              <a:path w="675249" h="760406">
                <a:moveTo>
                  <a:pt x="0" y="14818"/>
                </a:moveTo>
                <a:cubicBezTo>
                  <a:pt x="119575" y="-5112"/>
                  <a:pt x="239151" y="-25041"/>
                  <a:pt x="351692" y="99224"/>
                </a:cubicBezTo>
                <a:cubicBezTo>
                  <a:pt x="464233" y="223489"/>
                  <a:pt x="644769" y="577526"/>
                  <a:pt x="675249" y="760406"/>
                </a:cubicBezTo>
              </a:path>
            </a:pathLst>
          </a:custGeom>
          <a:ln>
            <a:prstDash val="sysDash"/>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0" name="Freeform 9"/>
          <p:cNvSpPr/>
          <p:nvPr/>
        </p:nvSpPr>
        <p:spPr bwMode="auto">
          <a:xfrm>
            <a:off x="1134061" y="2246893"/>
            <a:ext cx="646333" cy="649493"/>
          </a:xfrm>
          <a:custGeom>
            <a:avLst/>
            <a:gdLst>
              <a:gd name="connsiteX0" fmla="*/ 0 w 675249"/>
              <a:gd name="connsiteY0" fmla="*/ 14818 h 760406"/>
              <a:gd name="connsiteX1" fmla="*/ 351692 w 675249"/>
              <a:gd name="connsiteY1" fmla="*/ 99224 h 760406"/>
              <a:gd name="connsiteX2" fmla="*/ 675249 w 675249"/>
              <a:gd name="connsiteY2" fmla="*/ 760406 h 760406"/>
            </a:gdLst>
            <a:ahLst/>
            <a:cxnLst>
              <a:cxn ang="0">
                <a:pos x="connsiteX0" y="connsiteY0"/>
              </a:cxn>
              <a:cxn ang="0">
                <a:pos x="connsiteX1" y="connsiteY1"/>
              </a:cxn>
              <a:cxn ang="0">
                <a:pos x="connsiteX2" y="connsiteY2"/>
              </a:cxn>
            </a:cxnLst>
            <a:rect l="l" t="t" r="r" b="b"/>
            <a:pathLst>
              <a:path w="675249" h="760406">
                <a:moveTo>
                  <a:pt x="0" y="14818"/>
                </a:moveTo>
                <a:cubicBezTo>
                  <a:pt x="119575" y="-5112"/>
                  <a:pt x="239151" y="-25041"/>
                  <a:pt x="351692" y="99224"/>
                </a:cubicBezTo>
                <a:cubicBezTo>
                  <a:pt x="464233" y="223489"/>
                  <a:pt x="644769" y="577526"/>
                  <a:pt x="675249" y="760406"/>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nvGrpSpPr>
          <p:cNvPr id="11" name="Group 10"/>
          <p:cNvGrpSpPr/>
          <p:nvPr/>
        </p:nvGrpSpPr>
        <p:grpSpPr>
          <a:xfrm>
            <a:off x="755576" y="1788557"/>
            <a:ext cx="413546" cy="799563"/>
            <a:chOff x="1331640" y="1412776"/>
            <a:chExt cx="432048" cy="936104"/>
          </a:xfrm>
        </p:grpSpPr>
        <p:sp>
          <p:nvSpPr>
            <p:cNvPr id="12" name="Smiley Face 11"/>
            <p:cNvSpPr/>
            <p:nvPr/>
          </p:nvSpPr>
          <p:spPr bwMode="auto">
            <a:xfrm>
              <a:off x="1403648" y="1412776"/>
              <a:ext cx="288032" cy="288032"/>
            </a:xfrm>
            <a:prstGeom prst="smileyFace">
              <a:avLst/>
            </a:prstGeom>
            <a:no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cxnSp>
          <p:nvCxnSpPr>
            <p:cNvPr id="13" name="Straight Connector 12"/>
            <p:cNvCxnSpPr>
              <a:stCxn id="12" idx="4"/>
            </p:cNvCxnSpPr>
            <p:nvPr/>
          </p:nvCxnSpPr>
          <p:spPr bwMode="auto">
            <a:xfrm>
              <a:off x="1547664" y="1700808"/>
              <a:ext cx="0" cy="3600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bwMode="auto">
            <a:xfrm flipV="1">
              <a:off x="1547664"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bwMode="auto">
            <a:xfrm flipH="1" flipV="1">
              <a:off x="1331640"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nvGrpSpPr>
            <p:cNvPr id="16" name="Group 15"/>
            <p:cNvGrpSpPr/>
            <p:nvPr/>
          </p:nvGrpSpPr>
          <p:grpSpPr>
            <a:xfrm flipV="1">
              <a:off x="1385646" y="2060848"/>
              <a:ext cx="324036" cy="288032"/>
              <a:chOff x="1484040" y="1853208"/>
              <a:chExt cx="432048" cy="144016"/>
            </a:xfrm>
          </p:grpSpPr>
          <p:cxnSp>
            <p:nvCxnSpPr>
              <p:cNvPr id="17" name="Straight Connector 16"/>
              <p:cNvCxnSpPr/>
              <p:nvPr/>
            </p:nvCxnSpPr>
            <p:spPr bwMode="auto">
              <a:xfrm flipV="1">
                <a:off x="1700064"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bwMode="auto">
              <a:xfrm flipH="1" flipV="1">
                <a:off x="1484040"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grpSp>
      <p:grpSp>
        <p:nvGrpSpPr>
          <p:cNvPr id="19" name="Group 18"/>
          <p:cNvGrpSpPr/>
          <p:nvPr/>
        </p:nvGrpSpPr>
        <p:grpSpPr>
          <a:xfrm>
            <a:off x="7893209" y="1788557"/>
            <a:ext cx="413546" cy="799563"/>
            <a:chOff x="1331640" y="1412776"/>
            <a:chExt cx="432048" cy="936104"/>
          </a:xfrm>
        </p:grpSpPr>
        <p:sp>
          <p:nvSpPr>
            <p:cNvPr id="20" name="Smiley Face 19"/>
            <p:cNvSpPr/>
            <p:nvPr/>
          </p:nvSpPr>
          <p:spPr bwMode="auto">
            <a:xfrm>
              <a:off x="1403648" y="1412776"/>
              <a:ext cx="288032" cy="288032"/>
            </a:xfrm>
            <a:prstGeom prst="smileyFace">
              <a:avLst/>
            </a:prstGeom>
            <a:no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cxnSp>
          <p:nvCxnSpPr>
            <p:cNvPr id="21" name="Straight Connector 20"/>
            <p:cNvCxnSpPr>
              <a:stCxn id="20" idx="4"/>
            </p:cNvCxnSpPr>
            <p:nvPr/>
          </p:nvCxnSpPr>
          <p:spPr bwMode="auto">
            <a:xfrm>
              <a:off x="1547664" y="1700808"/>
              <a:ext cx="0" cy="3600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2" name="Straight Connector 21"/>
            <p:cNvCxnSpPr/>
            <p:nvPr/>
          </p:nvCxnSpPr>
          <p:spPr bwMode="auto">
            <a:xfrm flipV="1">
              <a:off x="1547664"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bwMode="auto">
            <a:xfrm flipH="1" flipV="1">
              <a:off x="1331640"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nvGrpSpPr>
            <p:cNvPr id="24" name="Group 23"/>
            <p:cNvGrpSpPr/>
            <p:nvPr/>
          </p:nvGrpSpPr>
          <p:grpSpPr>
            <a:xfrm flipV="1">
              <a:off x="1385646" y="2060848"/>
              <a:ext cx="324036" cy="288032"/>
              <a:chOff x="1484040" y="1853208"/>
              <a:chExt cx="432048" cy="144016"/>
            </a:xfrm>
          </p:grpSpPr>
          <p:cxnSp>
            <p:nvCxnSpPr>
              <p:cNvPr id="25" name="Straight Connector 24"/>
              <p:cNvCxnSpPr/>
              <p:nvPr/>
            </p:nvCxnSpPr>
            <p:spPr bwMode="auto">
              <a:xfrm flipV="1">
                <a:off x="1700064"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flipH="1" flipV="1">
                <a:off x="1484040"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grpSp>
      <p:sp>
        <p:nvSpPr>
          <p:cNvPr id="27" name="TextBox 26"/>
          <p:cNvSpPr txBox="1"/>
          <p:nvPr/>
        </p:nvSpPr>
        <p:spPr>
          <a:xfrm>
            <a:off x="6324365" y="1944296"/>
            <a:ext cx="1388900" cy="289172"/>
          </a:xfrm>
          <a:prstGeom prst="rect">
            <a:avLst/>
          </a:prstGeom>
          <a:noFill/>
        </p:spPr>
        <p:txBody>
          <a:bodyPr wrap="none" rtlCol="0">
            <a:spAutoFit/>
          </a:bodyPr>
          <a:lstStyle/>
          <a:p>
            <a:r>
              <a:rPr lang="ro-RO" sz="1600" b="1" dirty="0" smtClean="0">
                <a:latin typeface="+mj-lt"/>
              </a:rPr>
              <a:t>Actualizare 2</a:t>
            </a:r>
            <a:endParaRPr lang="en-US" sz="1600" b="1" dirty="0">
              <a:latin typeface="+mj-lt"/>
            </a:endParaRPr>
          </a:p>
        </p:txBody>
      </p:sp>
      <p:sp>
        <p:nvSpPr>
          <p:cNvPr id="28" name="TextBox 27"/>
          <p:cNvSpPr txBox="1"/>
          <p:nvPr/>
        </p:nvSpPr>
        <p:spPr>
          <a:xfrm>
            <a:off x="1675044" y="1944296"/>
            <a:ext cx="1451038" cy="338554"/>
          </a:xfrm>
          <a:prstGeom prst="rect">
            <a:avLst/>
          </a:prstGeom>
          <a:noFill/>
        </p:spPr>
        <p:txBody>
          <a:bodyPr wrap="none" rtlCol="0">
            <a:spAutoFit/>
          </a:bodyPr>
          <a:lstStyle/>
          <a:p>
            <a:r>
              <a:rPr lang="ro-RO" sz="1600" b="1" dirty="0" smtClean="0">
                <a:latin typeface="+mj-lt"/>
              </a:rPr>
              <a:t>Actualizare 1</a:t>
            </a:r>
            <a:endParaRPr lang="en-US" sz="1600" b="1" dirty="0">
              <a:latin typeface="+mj-lt"/>
            </a:endParaRPr>
          </a:p>
        </p:txBody>
      </p:sp>
      <p:cxnSp>
        <p:nvCxnSpPr>
          <p:cNvPr id="29" name="Straight Arrow Connector 28"/>
          <p:cNvCxnSpPr>
            <a:endCxn id="5" idx="4"/>
          </p:cNvCxnSpPr>
          <p:nvPr/>
        </p:nvCxnSpPr>
        <p:spPr bwMode="auto">
          <a:xfrm flipH="1" flipV="1">
            <a:off x="2443624" y="3261724"/>
            <a:ext cx="1171715" cy="15376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bwMode="auto">
          <a:xfrm flipV="1">
            <a:off x="5476297" y="3263514"/>
            <a:ext cx="1171715" cy="15376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3514473" y="3455415"/>
            <a:ext cx="2306446" cy="289172"/>
          </a:xfrm>
          <a:prstGeom prst="rect">
            <a:avLst/>
          </a:prstGeom>
          <a:noFill/>
        </p:spPr>
        <p:txBody>
          <a:bodyPr wrap="none" rtlCol="0">
            <a:spAutoFit/>
          </a:bodyPr>
          <a:lstStyle/>
          <a:p>
            <a:r>
              <a:rPr lang="ro-RO" sz="1600" b="1" dirty="0" smtClean="0">
                <a:latin typeface="+mj-lt"/>
              </a:rPr>
              <a:t>Baze de date replicate</a:t>
            </a:r>
            <a:endParaRPr lang="en-US" sz="1600" b="1" dirty="0">
              <a:latin typeface="+mj-lt"/>
            </a:endParaRPr>
          </a:p>
        </p:txBody>
      </p:sp>
      <p:sp>
        <p:nvSpPr>
          <p:cNvPr id="32" name="TextBox 31"/>
          <p:cNvSpPr txBox="1"/>
          <p:nvPr/>
        </p:nvSpPr>
        <p:spPr>
          <a:xfrm>
            <a:off x="285728" y="3744587"/>
            <a:ext cx="1146468" cy="646331"/>
          </a:xfrm>
          <a:prstGeom prst="rect">
            <a:avLst/>
          </a:prstGeom>
          <a:noFill/>
        </p:spPr>
        <p:txBody>
          <a:bodyPr wrap="none" rtlCol="0">
            <a:spAutoFit/>
          </a:bodyPr>
          <a:lstStyle/>
          <a:p>
            <a:r>
              <a:rPr lang="ro-RO" sz="1800" dirty="0" smtClean="0"/>
              <a:t>Ordine </a:t>
            </a:r>
          </a:p>
          <a:p>
            <a:r>
              <a:rPr lang="ro-RO" sz="1800" dirty="0" smtClean="0"/>
              <a:t>actualizări</a:t>
            </a:r>
            <a:endParaRPr lang="en-US" sz="1800" dirty="0"/>
          </a:p>
        </p:txBody>
      </p:sp>
      <p:sp>
        <p:nvSpPr>
          <p:cNvPr id="33" name="TextBox 32"/>
          <p:cNvSpPr txBox="1"/>
          <p:nvPr/>
        </p:nvSpPr>
        <p:spPr>
          <a:xfrm>
            <a:off x="1403648" y="3759765"/>
            <a:ext cx="338554" cy="461665"/>
          </a:xfrm>
          <a:prstGeom prst="rect">
            <a:avLst/>
          </a:prstGeom>
          <a:noFill/>
        </p:spPr>
        <p:txBody>
          <a:bodyPr wrap="none" rtlCol="0">
            <a:spAutoFit/>
          </a:bodyPr>
          <a:lstStyle/>
          <a:p>
            <a:r>
              <a:rPr lang="ro-RO" b="1" dirty="0" smtClean="0">
                <a:solidFill>
                  <a:srgbClr val="FF0000"/>
                </a:solidFill>
              </a:rPr>
              <a:t>1</a:t>
            </a:r>
            <a:endParaRPr lang="en-US" b="1" dirty="0">
              <a:solidFill>
                <a:srgbClr val="FF0000"/>
              </a:solidFill>
            </a:endParaRPr>
          </a:p>
        </p:txBody>
      </p:sp>
      <p:sp>
        <p:nvSpPr>
          <p:cNvPr id="34" name="TextBox 33"/>
          <p:cNvSpPr txBox="1"/>
          <p:nvPr/>
        </p:nvSpPr>
        <p:spPr>
          <a:xfrm>
            <a:off x="2115103" y="3759765"/>
            <a:ext cx="338554" cy="461665"/>
          </a:xfrm>
          <a:prstGeom prst="rect">
            <a:avLst/>
          </a:prstGeom>
          <a:noFill/>
        </p:spPr>
        <p:txBody>
          <a:bodyPr wrap="none" rtlCol="0">
            <a:spAutoFit/>
          </a:bodyPr>
          <a:lstStyle/>
          <a:p>
            <a:r>
              <a:rPr lang="ro-RO" b="1" dirty="0" smtClean="0">
                <a:solidFill>
                  <a:srgbClr val="FF0000"/>
                </a:solidFill>
              </a:rPr>
              <a:t>2</a:t>
            </a:r>
            <a:endParaRPr lang="en-US" b="1" dirty="0">
              <a:solidFill>
                <a:srgbClr val="FF0000"/>
              </a:solidFill>
            </a:endParaRPr>
          </a:p>
        </p:txBody>
      </p:sp>
      <p:sp>
        <p:nvSpPr>
          <p:cNvPr id="35" name="TextBox 34"/>
          <p:cNvSpPr txBox="1"/>
          <p:nvPr/>
        </p:nvSpPr>
        <p:spPr>
          <a:xfrm>
            <a:off x="6762351" y="3759765"/>
            <a:ext cx="338554" cy="461665"/>
          </a:xfrm>
          <a:prstGeom prst="rect">
            <a:avLst/>
          </a:prstGeom>
          <a:noFill/>
        </p:spPr>
        <p:txBody>
          <a:bodyPr wrap="none" rtlCol="0">
            <a:spAutoFit/>
          </a:bodyPr>
          <a:lstStyle/>
          <a:p>
            <a:r>
              <a:rPr lang="ro-RO" b="1" dirty="0" smtClean="0">
                <a:solidFill>
                  <a:srgbClr val="FF0000"/>
                </a:solidFill>
              </a:rPr>
              <a:t>2</a:t>
            </a:r>
            <a:endParaRPr lang="en-US" b="1" dirty="0">
              <a:solidFill>
                <a:srgbClr val="FF0000"/>
              </a:solidFill>
            </a:endParaRPr>
          </a:p>
        </p:txBody>
      </p:sp>
      <p:sp>
        <p:nvSpPr>
          <p:cNvPr id="36" name="TextBox 35"/>
          <p:cNvSpPr txBox="1"/>
          <p:nvPr/>
        </p:nvSpPr>
        <p:spPr>
          <a:xfrm>
            <a:off x="7473806" y="3759765"/>
            <a:ext cx="338554" cy="461665"/>
          </a:xfrm>
          <a:prstGeom prst="rect">
            <a:avLst/>
          </a:prstGeom>
          <a:noFill/>
        </p:spPr>
        <p:txBody>
          <a:bodyPr wrap="none" rtlCol="0">
            <a:spAutoFit/>
          </a:bodyPr>
          <a:lstStyle/>
          <a:p>
            <a:r>
              <a:rPr lang="ro-RO" b="1" dirty="0" smtClean="0">
                <a:solidFill>
                  <a:srgbClr val="FF0000"/>
                </a:solidFill>
              </a:rPr>
              <a:t>1</a:t>
            </a:r>
            <a:endParaRPr lang="en-US" b="1" dirty="0">
              <a:solidFill>
                <a:srgbClr val="FF0000"/>
              </a:solidFill>
            </a:endParaRPr>
          </a:p>
        </p:txBody>
      </p:sp>
    </p:spTree>
    <p:extLst>
      <p:ext uri="{BB962C8B-B14F-4D97-AF65-F5344CB8AC3E}">
        <p14:creationId xmlns:p14="http://schemas.microsoft.com/office/powerpoint/2010/main" val="390277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000"/>
                                        <p:tgtEl>
                                          <p:spTgt spid="9"/>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3000"/>
                                        <p:tgtEl>
                                          <p:spTgt spid="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3000"/>
                                        <p:tgtEl>
                                          <p:spTgt spid="8"/>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 </a:t>
            </a:r>
            <a:r>
              <a:rPr lang="en-US" dirty="0" err="1" smtClean="0"/>
              <a:t>terminare</a:t>
            </a:r>
            <a:r>
              <a:rPr lang="en-US" dirty="0" smtClean="0"/>
              <a:t> </a:t>
            </a:r>
            <a:r>
              <a:rPr lang="en-US" dirty="0" err="1" smtClean="0"/>
              <a:t>ve</a:t>
            </a:r>
            <a:r>
              <a:rPr lang="ro-RO" dirty="0" smtClean="0"/>
              <a:t>ț</a:t>
            </a:r>
            <a:r>
              <a:rPr lang="en-US" dirty="0" err="1" smtClean="0"/>
              <a:t>i</a:t>
            </a:r>
            <a:r>
              <a:rPr lang="en-US" dirty="0" smtClean="0"/>
              <a:t> </a:t>
            </a:r>
            <a:r>
              <a:rPr lang="en-US" dirty="0" err="1" smtClean="0"/>
              <a:t>cunoa</a:t>
            </a:r>
            <a:r>
              <a:rPr lang="ro-RO" dirty="0" smtClean="0"/>
              <a:t>ș</a:t>
            </a:r>
            <a:r>
              <a:rPr lang="en-US" dirty="0" err="1" smtClean="0"/>
              <a:t>te</a:t>
            </a:r>
            <a:endParaRPr lang="en-US" dirty="0"/>
          </a:p>
        </p:txBody>
      </p:sp>
      <p:sp>
        <p:nvSpPr>
          <p:cNvPr id="3" name="Content Placeholder 2"/>
          <p:cNvSpPr>
            <a:spLocks noGrp="1"/>
          </p:cNvSpPr>
          <p:nvPr>
            <p:ph idx="1"/>
          </p:nvPr>
        </p:nvSpPr>
        <p:spPr>
          <a:xfrm>
            <a:off x="251520" y="1700808"/>
            <a:ext cx="8568952" cy="4525962"/>
          </a:xfrm>
        </p:spPr>
        <p:txBody>
          <a:bodyPr>
            <a:normAutofit lnSpcReduction="10000"/>
          </a:bodyPr>
          <a:lstStyle/>
          <a:p>
            <a:r>
              <a:rPr lang="en-US" sz="2800" dirty="0" err="1" smtClean="0"/>
              <a:t>Conceptele</a:t>
            </a:r>
            <a:r>
              <a:rPr lang="en-US" sz="2800" dirty="0" smtClean="0"/>
              <a:t> de </a:t>
            </a:r>
            <a:r>
              <a:rPr lang="en-US" sz="2800" dirty="0" err="1" smtClean="0"/>
              <a:t>baz</a:t>
            </a:r>
            <a:r>
              <a:rPr lang="ro-RO" sz="2800" dirty="0" smtClean="0"/>
              <a:t>ă</a:t>
            </a:r>
            <a:endParaRPr lang="en-US" sz="2800" dirty="0" smtClean="0"/>
          </a:p>
          <a:p>
            <a:r>
              <a:rPr lang="en-US" sz="2800" dirty="0" err="1" smtClean="0"/>
              <a:t>Modelele</a:t>
            </a:r>
            <a:r>
              <a:rPr lang="en-US" sz="2800" dirty="0" smtClean="0"/>
              <a:t> de </a:t>
            </a:r>
            <a:r>
              <a:rPr lang="en-US" sz="2800" dirty="0" err="1" smtClean="0"/>
              <a:t>programare</a:t>
            </a:r>
            <a:endParaRPr lang="en-US" sz="2800" dirty="0" smtClean="0"/>
          </a:p>
          <a:p>
            <a:pPr eaLnBrk="1" hangingPunct="1">
              <a:defRPr/>
            </a:pPr>
            <a:r>
              <a:rPr lang="pt-BR" sz="2800" dirty="0" smtClean="0"/>
              <a:t>Metode de </a:t>
            </a:r>
            <a:r>
              <a:rPr lang="pt-BR" sz="2800" dirty="0" smtClean="0">
                <a:solidFill>
                  <a:srgbClr val="0000FF"/>
                </a:solidFill>
              </a:rPr>
              <a:t>proiectare </a:t>
            </a:r>
            <a:r>
              <a:rPr lang="pt-BR" sz="2800" dirty="0" smtClean="0"/>
              <a:t>a solu</a:t>
            </a:r>
            <a:r>
              <a:rPr lang="ro-RO" sz="2800" dirty="0" smtClean="0"/>
              <a:t>ț</a:t>
            </a:r>
            <a:r>
              <a:rPr lang="pt-BR" sz="2800" dirty="0" smtClean="0"/>
              <a:t>iilor </a:t>
            </a:r>
            <a:r>
              <a:rPr lang="pt-BR" sz="2800" dirty="0"/>
              <a:t>paralele </a:t>
            </a:r>
            <a:r>
              <a:rPr lang="ro-RO" sz="2800" dirty="0" smtClean="0"/>
              <a:t>ș</a:t>
            </a:r>
            <a:r>
              <a:rPr lang="pt-BR" sz="2800" dirty="0" smtClean="0"/>
              <a:t>i distribuite</a:t>
            </a:r>
            <a:r>
              <a:rPr lang="pt-BR" sz="2800" dirty="0"/>
              <a:t> </a:t>
            </a:r>
            <a:endParaRPr lang="en-US" sz="2800" dirty="0"/>
          </a:p>
          <a:p>
            <a:pPr eaLnBrk="1" hangingPunct="1">
              <a:defRPr/>
            </a:pPr>
            <a:r>
              <a:rPr lang="en-US" sz="2800" dirty="0" err="1" smtClean="0"/>
              <a:t>Modalit</a:t>
            </a:r>
            <a:r>
              <a:rPr lang="ro-RO" sz="2800" dirty="0" smtClean="0"/>
              <a:t>ăț</a:t>
            </a:r>
            <a:r>
              <a:rPr lang="en-US" sz="2800" dirty="0" err="1" smtClean="0"/>
              <a:t>i</a:t>
            </a:r>
            <a:r>
              <a:rPr lang="en-US" sz="2800" dirty="0" smtClean="0"/>
              <a:t> de </a:t>
            </a:r>
            <a:r>
              <a:rPr lang="en-US" sz="2800" dirty="0" err="1" smtClean="0">
                <a:solidFill>
                  <a:srgbClr val="0000FF"/>
                </a:solidFill>
              </a:rPr>
              <a:t>implementare</a:t>
            </a:r>
            <a:r>
              <a:rPr lang="en-US" sz="2800" dirty="0" smtClean="0">
                <a:solidFill>
                  <a:srgbClr val="0000FF"/>
                </a:solidFill>
              </a:rPr>
              <a:t> </a:t>
            </a:r>
            <a:r>
              <a:rPr lang="en-US" sz="2800" dirty="0" smtClean="0">
                <a:solidFill>
                  <a:srgbClr val="000000"/>
                </a:solidFill>
              </a:rPr>
              <a:t>a </a:t>
            </a:r>
            <a:r>
              <a:rPr lang="en-US" sz="2800" dirty="0" err="1" smtClean="0"/>
              <a:t>solu</a:t>
            </a:r>
            <a:r>
              <a:rPr lang="ro-RO" sz="2800" dirty="0" smtClean="0"/>
              <a:t>ț</a:t>
            </a:r>
            <a:r>
              <a:rPr lang="en-US" sz="2800" dirty="0" err="1" smtClean="0"/>
              <a:t>iilor</a:t>
            </a:r>
            <a:r>
              <a:rPr lang="en-US" sz="2800" dirty="0" smtClean="0"/>
              <a:t> </a:t>
            </a:r>
            <a:r>
              <a:rPr lang="en-US" sz="2800" dirty="0" err="1" smtClean="0"/>
              <a:t>folosind</a:t>
            </a:r>
            <a:r>
              <a:rPr lang="en-US" sz="2800" dirty="0"/>
              <a:t> </a:t>
            </a:r>
            <a:r>
              <a:rPr lang="en-US" sz="2800" dirty="0" err="1" smtClean="0"/>
              <a:t>limbaje</a:t>
            </a:r>
            <a:r>
              <a:rPr lang="en-US" sz="2800" dirty="0" smtClean="0"/>
              <a:t> de </a:t>
            </a:r>
            <a:r>
              <a:rPr lang="en-US" sz="2800" dirty="0" err="1" smtClean="0"/>
              <a:t>programare</a:t>
            </a:r>
            <a:r>
              <a:rPr lang="en-US" sz="2800" dirty="0" smtClean="0"/>
              <a:t> / </a:t>
            </a:r>
            <a:r>
              <a:rPr lang="en-US" sz="2800" dirty="0" err="1" smtClean="0"/>
              <a:t>biblioteci</a:t>
            </a:r>
            <a:endParaRPr lang="en-US" sz="2800" dirty="0" smtClean="0"/>
          </a:p>
          <a:p>
            <a:pPr lvl="1" eaLnBrk="1" hangingPunct="1">
              <a:defRPr/>
            </a:pPr>
            <a:r>
              <a:rPr lang="en-US" dirty="0" smtClean="0"/>
              <a:t>Java </a:t>
            </a:r>
            <a:r>
              <a:rPr lang="en-US" dirty="0" err="1"/>
              <a:t>concurent</a:t>
            </a:r>
            <a:endParaRPr lang="en-US" dirty="0"/>
          </a:p>
          <a:p>
            <a:pPr lvl="1" eaLnBrk="1" hangingPunct="1">
              <a:defRPr/>
            </a:pPr>
            <a:r>
              <a:rPr lang="en-US" dirty="0"/>
              <a:t>MPI</a:t>
            </a:r>
          </a:p>
          <a:p>
            <a:pPr eaLnBrk="1" hangingPunct="1">
              <a:defRPr/>
            </a:pPr>
            <a:r>
              <a:rPr lang="en-US" sz="2800" dirty="0" err="1" smtClean="0"/>
              <a:t>Metode</a:t>
            </a:r>
            <a:r>
              <a:rPr lang="en-US" sz="2800" dirty="0" smtClean="0"/>
              <a:t> de </a:t>
            </a:r>
            <a:r>
              <a:rPr lang="ro-RO" sz="2800" dirty="0" smtClean="0"/>
              <a:t>î</a:t>
            </a:r>
            <a:r>
              <a:rPr lang="en-US" sz="2800" dirty="0" err="1" smtClean="0"/>
              <a:t>mbun</a:t>
            </a:r>
            <a:r>
              <a:rPr lang="ro-RO" sz="2800" dirty="0" smtClean="0"/>
              <a:t>ă</a:t>
            </a:r>
            <a:r>
              <a:rPr lang="en-US" sz="2800" dirty="0" smtClean="0"/>
              <a:t>t</a:t>
            </a:r>
            <a:r>
              <a:rPr lang="ro-RO" sz="2800" dirty="0" smtClean="0"/>
              <a:t>ăț</a:t>
            </a:r>
            <a:r>
              <a:rPr lang="en-US" sz="2800" dirty="0" smtClean="0"/>
              <a:t>ire a </a:t>
            </a:r>
            <a:r>
              <a:rPr lang="en-US" sz="2800" dirty="0" err="1" smtClean="0">
                <a:solidFill>
                  <a:srgbClr val="0000FF"/>
                </a:solidFill>
              </a:rPr>
              <a:t>performan</a:t>
            </a:r>
            <a:r>
              <a:rPr lang="ro-RO" sz="2800" dirty="0" smtClean="0">
                <a:solidFill>
                  <a:srgbClr val="0000FF"/>
                </a:solidFill>
              </a:rPr>
              <a:t>ț</a:t>
            </a:r>
            <a:r>
              <a:rPr lang="en-US" sz="2800" dirty="0" err="1" smtClean="0">
                <a:solidFill>
                  <a:srgbClr val="0000FF"/>
                </a:solidFill>
              </a:rPr>
              <a:t>ei</a:t>
            </a:r>
            <a:r>
              <a:rPr lang="en-US" sz="2800" dirty="0" smtClean="0">
                <a:solidFill>
                  <a:srgbClr val="0000FF"/>
                </a:solidFill>
              </a:rPr>
              <a:t> </a:t>
            </a:r>
            <a:r>
              <a:rPr lang="en-US" sz="2800" dirty="0" err="1" smtClean="0"/>
              <a:t>solu</a:t>
            </a:r>
            <a:r>
              <a:rPr lang="ro-RO" sz="2800" dirty="0" smtClean="0"/>
              <a:t>ț</a:t>
            </a:r>
            <a:r>
              <a:rPr lang="en-US" sz="2800" dirty="0" err="1" smtClean="0"/>
              <a:t>iilor</a:t>
            </a:r>
            <a:r>
              <a:rPr lang="en-US" sz="2800" dirty="0" smtClean="0"/>
              <a:t> </a:t>
            </a:r>
            <a:r>
              <a:rPr lang="en-US" sz="2800" dirty="0" err="1" smtClean="0"/>
              <a:t>folosind</a:t>
            </a:r>
            <a:r>
              <a:rPr lang="en-US" sz="2800" dirty="0" smtClean="0"/>
              <a:t> </a:t>
            </a:r>
            <a:r>
              <a:rPr lang="en-US" sz="2800" dirty="0" err="1" smtClean="0"/>
              <a:t>modele</a:t>
            </a:r>
            <a:r>
              <a:rPr lang="en-US" sz="2800" dirty="0" smtClean="0"/>
              <a:t> de </a:t>
            </a:r>
            <a:r>
              <a:rPr lang="en-US" sz="2800" dirty="0" err="1" smtClean="0"/>
              <a:t>complexitate</a:t>
            </a:r>
            <a:endParaRPr lang="en-US" sz="2800" dirty="0" smtClean="0"/>
          </a:p>
          <a:p>
            <a:endParaRPr lang="en-US" sz="2800" dirty="0"/>
          </a:p>
        </p:txBody>
      </p:sp>
    </p:spTree>
    <p:extLst>
      <p:ext uri="{BB962C8B-B14F-4D97-AF65-F5344CB8AC3E}">
        <p14:creationId xmlns:p14="http://schemas.microsoft.com/office/powerpoint/2010/main" val="3548562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 y="76200"/>
            <a:ext cx="8915400" cy="1066800"/>
          </a:xfrm>
        </p:spPr>
        <p:txBody>
          <a:bodyPr/>
          <a:lstStyle/>
          <a:p>
            <a:r>
              <a:rPr lang="en-US" sz="3200" dirty="0" smtClean="0"/>
              <a:t>Problem</a:t>
            </a:r>
            <a:r>
              <a:rPr lang="ro-RO" sz="3200" dirty="0" smtClean="0"/>
              <a:t>ă</a:t>
            </a:r>
            <a:r>
              <a:rPr lang="en-US" sz="3200" dirty="0" smtClean="0"/>
              <a:t> </a:t>
            </a:r>
            <a:r>
              <a:rPr lang="en-US" sz="3200" dirty="0" err="1" smtClean="0"/>
              <a:t>computa</a:t>
            </a:r>
            <a:r>
              <a:rPr lang="ro-RO" sz="3200" dirty="0" smtClean="0"/>
              <a:t>ț</a:t>
            </a:r>
            <a:r>
              <a:rPr lang="en-US" sz="3200" dirty="0" err="1" smtClean="0"/>
              <a:t>ional</a:t>
            </a:r>
            <a:r>
              <a:rPr lang="ro-RO" sz="3200" dirty="0" smtClean="0"/>
              <a:t>ă</a:t>
            </a:r>
            <a:endParaRPr lang="en-US" sz="3200" dirty="0" smtClean="0"/>
          </a:p>
        </p:txBody>
      </p:sp>
      <p:sp>
        <p:nvSpPr>
          <p:cNvPr id="131075" name="Rectangle 3"/>
          <p:cNvSpPr>
            <a:spLocks noGrp="1" noChangeArrowheads="1"/>
          </p:cNvSpPr>
          <p:nvPr>
            <p:ph type="body" idx="1"/>
          </p:nvPr>
        </p:nvSpPr>
        <p:spPr>
          <a:xfrm>
            <a:off x="323850" y="1773238"/>
            <a:ext cx="8229600" cy="4525962"/>
          </a:xfrm>
        </p:spPr>
        <p:txBody>
          <a:bodyPr>
            <a:normAutofit/>
          </a:bodyPr>
          <a:lstStyle/>
          <a:p>
            <a:pPr>
              <a:lnSpc>
                <a:spcPct val="90000"/>
              </a:lnSpc>
            </a:pPr>
            <a:r>
              <a:rPr lang="en-US" sz="3000" dirty="0" err="1" smtClean="0"/>
              <a:t>Caracteristici</a:t>
            </a:r>
            <a:r>
              <a:rPr lang="en-US" sz="3000" dirty="0" smtClean="0"/>
              <a:t>:</a:t>
            </a:r>
          </a:p>
          <a:p>
            <a:pPr>
              <a:lnSpc>
                <a:spcPct val="90000"/>
              </a:lnSpc>
            </a:pPr>
            <a:endParaRPr lang="en-US" sz="3000" dirty="0" smtClean="0"/>
          </a:p>
          <a:p>
            <a:pPr lvl="1">
              <a:lnSpc>
                <a:spcPct val="90000"/>
              </a:lnSpc>
            </a:pPr>
            <a:r>
              <a:rPr lang="en-US" sz="2600" dirty="0" err="1" smtClean="0"/>
              <a:t>Poate</a:t>
            </a:r>
            <a:r>
              <a:rPr lang="en-US" sz="2600" dirty="0" smtClean="0"/>
              <a:t> fi </a:t>
            </a:r>
            <a:r>
              <a:rPr lang="en-US" sz="2600" dirty="0" err="1" smtClean="0"/>
              <a:t>divizat</a:t>
            </a:r>
            <a:r>
              <a:rPr lang="ro-RO" sz="2600" dirty="0" smtClean="0"/>
              <a:t>ă</a:t>
            </a:r>
            <a:r>
              <a:rPr lang="en-US" sz="2600" dirty="0" smtClean="0"/>
              <a:t> </a:t>
            </a:r>
            <a:r>
              <a:rPr lang="ro-RO" sz="2600" dirty="0"/>
              <a:t>î</a:t>
            </a:r>
            <a:r>
              <a:rPr lang="en-US" sz="2600" dirty="0" smtClean="0"/>
              <a:t>n </a:t>
            </a:r>
            <a:r>
              <a:rPr lang="en-US" sz="2600" b="1" dirty="0" smtClean="0"/>
              <a:t>p</a:t>
            </a:r>
            <a:r>
              <a:rPr lang="ro-RO" sz="2600" b="1" dirty="0" smtClean="0"/>
              <a:t>ă</a:t>
            </a:r>
            <a:r>
              <a:rPr lang="en-US" sz="2600" b="1" dirty="0" smtClean="0"/>
              <a:t>r</a:t>
            </a:r>
            <a:r>
              <a:rPr lang="ro-RO" sz="2600" b="1" dirty="0" smtClean="0"/>
              <a:t>ț</a:t>
            </a:r>
            <a:r>
              <a:rPr lang="en-US" sz="2600" b="1" dirty="0" smtClean="0"/>
              <a:t>i discrete</a:t>
            </a:r>
            <a:r>
              <a:rPr lang="en-US" sz="2600" dirty="0" smtClean="0"/>
              <a:t> ce pot fi rezolvate simultan</a:t>
            </a:r>
          </a:p>
          <a:p>
            <a:pPr lvl="1">
              <a:lnSpc>
                <a:spcPct val="90000"/>
              </a:lnSpc>
            </a:pPr>
            <a:endParaRPr lang="en-US" sz="2600" dirty="0" smtClean="0"/>
          </a:p>
          <a:p>
            <a:pPr lvl="1">
              <a:lnSpc>
                <a:spcPct val="90000"/>
              </a:lnSpc>
            </a:pPr>
            <a:r>
              <a:rPr lang="en-US" sz="2600" dirty="0" err="1" smtClean="0"/>
              <a:t>Poate</a:t>
            </a:r>
            <a:r>
              <a:rPr lang="en-US" sz="2600" dirty="0" smtClean="0"/>
              <a:t> </a:t>
            </a:r>
            <a:r>
              <a:rPr lang="en-US" sz="2600" dirty="0" err="1" smtClean="0"/>
              <a:t>executa</a:t>
            </a:r>
            <a:r>
              <a:rPr lang="en-US" sz="2600" dirty="0" smtClean="0"/>
              <a:t> </a:t>
            </a:r>
            <a:r>
              <a:rPr lang="en-US" sz="2600" dirty="0" err="1" smtClean="0"/>
              <a:t>mai</a:t>
            </a:r>
            <a:r>
              <a:rPr lang="en-US" sz="2600" dirty="0" smtClean="0"/>
              <a:t> </a:t>
            </a:r>
            <a:r>
              <a:rPr lang="en-US" sz="2600" dirty="0" err="1" smtClean="0"/>
              <a:t>multe</a:t>
            </a:r>
            <a:r>
              <a:rPr lang="en-US" sz="2600" dirty="0" smtClean="0"/>
              <a:t> </a:t>
            </a:r>
            <a:r>
              <a:rPr lang="en-US" sz="2600" b="1" dirty="0" err="1" smtClean="0"/>
              <a:t>instruc</a:t>
            </a:r>
            <a:r>
              <a:rPr lang="ro-RO" sz="2600" b="1" dirty="0" smtClean="0"/>
              <a:t>ț</a:t>
            </a:r>
            <a:r>
              <a:rPr lang="en-US" sz="2600" b="1" dirty="0" err="1" smtClean="0"/>
              <a:t>iuni</a:t>
            </a:r>
            <a:r>
              <a:rPr lang="en-US" sz="2600" b="1" dirty="0" smtClean="0"/>
              <a:t> </a:t>
            </a:r>
            <a:r>
              <a:rPr lang="en-US" sz="2600" b="1" dirty="0" err="1" smtClean="0"/>
              <a:t>concomitent</a:t>
            </a:r>
            <a:endParaRPr lang="en-US" sz="2600" b="1" dirty="0" smtClean="0"/>
          </a:p>
          <a:p>
            <a:pPr lvl="1">
              <a:lnSpc>
                <a:spcPct val="90000"/>
              </a:lnSpc>
            </a:pPr>
            <a:endParaRPr lang="en-US" sz="2600" b="1" dirty="0" smtClean="0"/>
          </a:p>
          <a:p>
            <a:pPr lvl="1">
              <a:lnSpc>
                <a:spcPct val="90000"/>
              </a:lnSpc>
            </a:pPr>
            <a:r>
              <a:rPr lang="en-US" sz="2600" dirty="0" err="1" smtClean="0"/>
              <a:t>Poate</a:t>
            </a:r>
            <a:r>
              <a:rPr lang="en-US" sz="2600" dirty="0" smtClean="0"/>
              <a:t> fi </a:t>
            </a:r>
            <a:r>
              <a:rPr lang="en-US" sz="2600" dirty="0" err="1" smtClean="0"/>
              <a:t>rezolvat</a:t>
            </a:r>
            <a:r>
              <a:rPr lang="ro-RO" sz="2600" dirty="0" smtClean="0"/>
              <a:t>ă</a:t>
            </a:r>
            <a:r>
              <a:rPr lang="en-US" sz="2600" dirty="0" smtClean="0"/>
              <a:t> </a:t>
            </a:r>
            <a:r>
              <a:rPr lang="ro-RO" sz="2600" dirty="0"/>
              <a:t>î</a:t>
            </a:r>
            <a:r>
              <a:rPr lang="en-US" sz="2600" dirty="0" smtClean="0"/>
              <a:t>n </a:t>
            </a:r>
            <a:r>
              <a:rPr lang="en-US" sz="2600" b="1" dirty="0" err="1" smtClean="0"/>
              <a:t>mai</a:t>
            </a:r>
            <a:r>
              <a:rPr lang="en-US" sz="2600" b="1" dirty="0" smtClean="0"/>
              <a:t> </a:t>
            </a:r>
            <a:r>
              <a:rPr lang="en-US" sz="2600" b="1" dirty="0" err="1" smtClean="0"/>
              <a:t>pu</a:t>
            </a:r>
            <a:r>
              <a:rPr lang="ro-RO" sz="2600" b="1" dirty="0" smtClean="0"/>
              <a:t>ț</a:t>
            </a:r>
            <a:r>
              <a:rPr lang="en-US" sz="2600" b="1" dirty="0" smtClean="0"/>
              <a:t>in </a:t>
            </a:r>
            <a:r>
              <a:rPr lang="en-US" sz="2600" b="1" dirty="0" err="1" smtClean="0"/>
              <a:t>timp</a:t>
            </a:r>
            <a:r>
              <a:rPr lang="en-US" sz="2600" dirty="0" smtClean="0"/>
              <a:t> cu </a:t>
            </a:r>
            <a:r>
              <a:rPr lang="en-US" sz="2600" dirty="0" err="1" smtClean="0"/>
              <a:t>resurse</a:t>
            </a:r>
            <a:r>
              <a:rPr lang="en-US" sz="2600" dirty="0" smtClean="0"/>
              <a:t> multiple </a:t>
            </a:r>
            <a:r>
              <a:rPr lang="en-US" sz="2600" dirty="0" err="1" smtClean="0"/>
              <a:t>dec</a:t>
            </a:r>
            <a:r>
              <a:rPr lang="ro-RO" sz="2600" dirty="0"/>
              <a:t>â</a:t>
            </a:r>
            <a:r>
              <a:rPr lang="en-US" sz="2600" dirty="0" smtClean="0"/>
              <a:t>t cu o </a:t>
            </a:r>
            <a:r>
              <a:rPr lang="en-US" sz="2600" dirty="0" err="1" smtClean="0"/>
              <a:t>singur</a:t>
            </a:r>
            <a:r>
              <a:rPr lang="ro-RO" sz="2600" dirty="0" smtClean="0"/>
              <a:t>ă</a:t>
            </a:r>
            <a:r>
              <a:rPr lang="en-US" sz="2600" dirty="0" smtClean="0"/>
              <a:t> resurs</a:t>
            </a:r>
            <a:r>
              <a:rPr lang="ro-RO" sz="2600" dirty="0" smtClean="0"/>
              <a:t>ă</a:t>
            </a:r>
            <a:endParaRPr lang="en-US" sz="2600" dirty="0" smtClean="0"/>
          </a:p>
        </p:txBody>
      </p:sp>
    </p:spTree>
    <p:extLst>
      <p:ext uri="{BB962C8B-B14F-4D97-AF65-F5344CB8AC3E}">
        <p14:creationId xmlns:p14="http://schemas.microsoft.com/office/powerpoint/2010/main" val="4041466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 y="76200"/>
            <a:ext cx="8915400" cy="1066800"/>
          </a:xfrm>
        </p:spPr>
        <p:txBody>
          <a:bodyPr/>
          <a:lstStyle/>
          <a:p>
            <a:r>
              <a:rPr lang="en-US" sz="2800" smtClean="0"/>
              <a:t>Ce este calculul paralel?</a:t>
            </a:r>
          </a:p>
        </p:txBody>
      </p:sp>
      <p:sp>
        <p:nvSpPr>
          <p:cNvPr id="84998" name="Rectangle 6"/>
          <p:cNvSpPr>
            <a:spLocks noGrp="1" noChangeArrowheads="1"/>
          </p:cNvSpPr>
          <p:nvPr>
            <p:ph type="body" idx="1"/>
          </p:nvPr>
        </p:nvSpPr>
        <p:spPr/>
        <p:txBody>
          <a:bodyPr/>
          <a:lstStyle/>
          <a:p>
            <a:r>
              <a:rPr lang="en-US" dirty="0" err="1" smtClean="0"/>
              <a:t>abordarea</a:t>
            </a:r>
            <a:r>
              <a:rPr lang="en-US" dirty="0" smtClean="0"/>
              <a:t> </a:t>
            </a:r>
            <a:r>
              <a:rPr lang="en-US" i="1" dirty="0" smtClean="0"/>
              <a:t>serial</a:t>
            </a:r>
            <a:r>
              <a:rPr lang="ro-RO" i="1" dirty="0" smtClean="0"/>
              <a:t>ă</a:t>
            </a:r>
            <a:r>
              <a:rPr lang="en-US" i="1" dirty="0" smtClean="0"/>
              <a:t>:</a:t>
            </a:r>
          </a:p>
        </p:txBody>
      </p:sp>
      <p:pic>
        <p:nvPicPr>
          <p:cNvPr id="84996" name="Picture 4" descr="serialProblem"/>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331913" y="2636838"/>
            <a:ext cx="7089775" cy="293528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Grp="1" noChangeArrowheads="1"/>
          </p:cNvSpPr>
          <p:nvPr>
            <p:ph type="body" idx="1"/>
          </p:nvPr>
        </p:nvSpPr>
        <p:spPr>
          <a:xfrm>
            <a:off x="250825" y="1700213"/>
            <a:ext cx="8229600" cy="4525962"/>
          </a:xfrm>
        </p:spPr>
        <p:txBody>
          <a:bodyPr/>
          <a:lstStyle/>
          <a:p>
            <a:r>
              <a:rPr lang="en-US" dirty="0" err="1" smtClean="0"/>
              <a:t>abordarea</a:t>
            </a:r>
            <a:r>
              <a:rPr lang="en-US" dirty="0" smtClean="0"/>
              <a:t> </a:t>
            </a:r>
            <a:r>
              <a:rPr lang="en-US" i="1" dirty="0" err="1" smtClean="0"/>
              <a:t>paralel</a:t>
            </a:r>
            <a:r>
              <a:rPr lang="ro-RO" i="1" dirty="0" smtClean="0"/>
              <a:t>ă</a:t>
            </a:r>
            <a:r>
              <a:rPr lang="en-US" i="1" dirty="0" smtClean="0"/>
              <a:t>:</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pPr>
              <a:buFontTx/>
              <a:buNone/>
            </a:pPr>
            <a:r>
              <a:rPr lang="ro-RO" sz="2400" dirty="0"/>
              <a:t> </a:t>
            </a:r>
            <a:r>
              <a:rPr lang="ro-RO" sz="2400" dirty="0" smtClean="0"/>
              <a:t> </a:t>
            </a:r>
            <a:r>
              <a:rPr lang="en-US" sz="2400" dirty="0" smtClean="0"/>
              <a:t> </a:t>
            </a:r>
            <a:r>
              <a:rPr lang="ro-RO" sz="2400" dirty="0" smtClean="0"/>
              <a:t>   </a:t>
            </a:r>
            <a:r>
              <a:rPr lang="en-US" sz="2000" dirty="0" smtClean="0"/>
              <a:t>(</a:t>
            </a:r>
            <a:r>
              <a:rPr lang="en-US" sz="2000" i="1" dirty="0" err="1" smtClean="0"/>
              <a:t>simplificat</a:t>
            </a:r>
            <a:r>
              <a:rPr lang="en-US" sz="2000" dirty="0" smtClean="0"/>
              <a:t>): </a:t>
            </a:r>
            <a:r>
              <a:rPr lang="en-US" sz="2000" dirty="0" err="1" smtClean="0">
                <a:solidFill>
                  <a:srgbClr val="C00000"/>
                </a:solidFill>
              </a:rPr>
              <a:t>folosirea</a:t>
            </a:r>
            <a:r>
              <a:rPr lang="en-US" sz="2000" dirty="0" smtClean="0">
                <a:solidFill>
                  <a:srgbClr val="C00000"/>
                </a:solidFill>
              </a:rPr>
              <a:t> </a:t>
            </a:r>
            <a:r>
              <a:rPr lang="en-US" sz="2000" dirty="0" err="1" smtClean="0">
                <a:solidFill>
                  <a:srgbClr val="C00000"/>
                </a:solidFill>
              </a:rPr>
              <a:t>simultan</a:t>
            </a:r>
            <a:r>
              <a:rPr lang="ro-RO" sz="2000" dirty="0" smtClean="0">
                <a:solidFill>
                  <a:srgbClr val="C00000"/>
                </a:solidFill>
              </a:rPr>
              <a:t>ă</a:t>
            </a:r>
            <a:r>
              <a:rPr lang="en-US" sz="2000" dirty="0" smtClean="0">
                <a:solidFill>
                  <a:srgbClr val="C00000"/>
                </a:solidFill>
              </a:rPr>
              <a:t> a </a:t>
            </a:r>
            <a:r>
              <a:rPr lang="en-US" sz="2000" dirty="0" err="1" smtClean="0">
                <a:solidFill>
                  <a:srgbClr val="C00000"/>
                </a:solidFill>
              </a:rPr>
              <a:t>mai</a:t>
            </a:r>
            <a:r>
              <a:rPr lang="en-US" sz="2000" dirty="0" smtClean="0">
                <a:solidFill>
                  <a:srgbClr val="C00000"/>
                </a:solidFill>
              </a:rPr>
              <a:t> </a:t>
            </a:r>
            <a:r>
              <a:rPr lang="en-US" sz="2000" dirty="0" err="1" smtClean="0">
                <a:solidFill>
                  <a:srgbClr val="C00000"/>
                </a:solidFill>
              </a:rPr>
              <a:t>multor</a:t>
            </a:r>
            <a:r>
              <a:rPr lang="en-US" sz="2000" dirty="0" smtClean="0">
                <a:solidFill>
                  <a:srgbClr val="C00000"/>
                </a:solidFill>
              </a:rPr>
              <a:t> </a:t>
            </a:r>
            <a:r>
              <a:rPr lang="en-US" sz="2000" b="1" dirty="0" err="1" smtClean="0">
                <a:solidFill>
                  <a:srgbClr val="C00000"/>
                </a:solidFill>
              </a:rPr>
              <a:t>resurse</a:t>
            </a:r>
            <a:r>
              <a:rPr lang="en-US" sz="2000" b="1" dirty="0" smtClean="0">
                <a:solidFill>
                  <a:srgbClr val="C00000"/>
                </a:solidFill>
              </a:rPr>
              <a:t> de </a:t>
            </a:r>
            <a:r>
              <a:rPr lang="en-US" sz="2000" b="1" dirty="0" err="1" smtClean="0">
                <a:solidFill>
                  <a:srgbClr val="C00000"/>
                </a:solidFill>
              </a:rPr>
              <a:t>calcul</a:t>
            </a:r>
            <a:r>
              <a:rPr lang="en-US" sz="2000" dirty="0" smtClean="0">
                <a:solidFill>
                  <a:srgbClr val="C00000"/>
                </a:solidFill>
              </a:rPr>
              <a:t> p</a:t>
            </a:r>
            <a:r>
              <a:rPr lang="ro-RO" sz="2000" dirty="0" smtClean="0">
                <a:solidFill>
                  <a:srgbClr val="C00000"/>
                </a:solidFill>
              </a:rPr>
              <a:t>entru</a:t>
            </a:r>
            <a:r>
              <a:rPr lang="en-US" sz="2000" dirty="0" smtClean="0">
                <a:solidFill>
                  <a:srgbClr val="C00000"/>
                </a:solidFill>
              </a:rPr>
              <a:t> </a:t>
            </a:r>
            <a:r>
              <a:rPr lang="en-US" sz="2000" dirty="0" err="1" smtClean="0">
                <a:solidFill>
                  <a:srgbClr val="C00000"/>
                </a:solidFill>
              </a:rPr>
              <a:t>rezolvarea</a:t>
            </a:r>
            <a:r>
              <a:rPr lang="en-US" sz="2000" dirty="0" smtClean="0">
                <a:solidFill>
                  <a:srgbClr val="C00000"/>
                </a:solidFill>
              </a:rPr>
              <a:t> </a:t>
            </a:r>
            <a:r>
              <a:rPr lang="en-US" sz="2000" dirty="0" err="1" smtClean="0">
                <a:solidFill>
                  <a:srgbClr val="C00000"/>
                </a:solidFill>
              </a:rPr>
              <a:t>unei</a:t>
            </a:r>
            <a:r>
              <a:rPr lang="en-US" sz="2000" dirty="0" smtClean="0">
                <a:solidFill>
                  <a:srgbClr val="C00000"/>
                </a:solidFill>
              </a:rPr>
              <a:t> </a:t>
            </a:r>
            <a:r>
              <a:rPr lang="en-US" sz="2000" b="1" dirty="0" err="1" smtClean="0">
                <a:solidFill>
                  <a:srgbClr val="C00000"/>
                </a:solidFill>
              </a:rPr>
              <a:t>probleme</a:t>
            </a:r>
            <a:r>
              <a:rPr lang="en-US" sz="2000" b="1" dirty="0" smtClean="0">
                <a:solidFill>
                  <a:srgbClr val="C00000"/>
                </a:solidFill>
              </a:rPr>
              <a:t> </a:t>
            </a:r>
            <a:r>
              <a:rPr lang="en-US" sz="2000" b="1" dirty="0" err="1" smtClean="0">
                <a:solidFill>
                  <a:srgbClr val="C00000"/>
                </a:solidFill>
              </a:rPr>
              <a:t>computa</a:t>
            </a:r>
            <a:r>
              <a:rPr lang="ro-RO" sz="2000" b="1" dirty="0" smtClean="0">
                <a:solidFill>
                  <a:srgbClr val="C00000"/>
                </a:solidFill>
              </a:rPr>
              <a:t>ț</a:t>
            </a:r>
            <a:r>
              <a:rPr lang="en-US" sz="2000" b="1" dirty="0" err="1" smtClean="0">
                <a:solidFill>
                  <a:srgbClr val="C00000"/>
                </a:solidFill>
              </a:rPr>
              <a:t>ionale</a:t>
            </a:r>
            <a:r>
              <a:rPr lang="en-US" sz="2800" i="1" dirty="0" smtClean="0">
                <a:solidFill>
                  <a:srgbClr val="C00000"/>
                </a:solidFill>
              </a:rPr>
              <a:t> </a:t>
            </a:r>
            <a:endParaRPr lang="en-US" i="1" dirty="0" smtClean="0">
              <a:solidFill>
                <a:srgbClr val="C00000"/>
              </a:solidFill>
            </a:endParaRPr>
          </a:p>
          <a:p>
            <a:endParaRPr lang="en-US" i="1" dirty="0" smtClean="0"/>
          </a:p>
        </p:txBody>
      </p:sp>
      <p:sp>
        <p:nvSpPr>
          <p:cNvPr id="20483" name="Rectangle 2"/>
          <p:cNvSpPr>
            <a:spLocks noGrp="1" noChangeArrowheads="1"/>
          </p:cNvSpPr>
          <p:nvPr>
            <p:ph type="title"/>
          </p:nvPr>
        </p:nvSpPr>
        <p:spPr>
          <a:xfrm>
            <a:off x="114300" y="76200"/>
            <a:ext cx="8915400" cy="1066800"/>
          </a:xfrm>
        </p:spPr>
        <p:txBody>
          <a:bodyPr/>
          <a:lstStyle/>
          <a:p>
            <a:r>
              <a:rPr lang="en-US" sz="2800" smtClean="0"/>
              <a:t>Ce este calculul paralel? (2)</a:t>
            </a:r>
          </a:p>
        </p:txBody>
      </p:sp>
      <p:pic>
        <p:nvPicPr>
          <p:cNvPr id="20484" name="Picture 4" descr="parallelProblem"/>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476375" y="2349500"/>
            <a:ext cx="6080125" cy="3311525"/>
          </a:xfrm>
          <a:noFill/>
        </p:spPr>
      </p:pic>
      <p:cxnSp>
        <p:nvCxnSpPr>
          <p:cNvPr id="3" name="Straight Arrow Connector 2"/>
          <p:cNvCxnSpPr/>
          <p:nvPr/>
        </p:nvCxnSpPr>
        <p:spPr bwMode="auto">
          <a:xfrm>
            <a:off x="251520" y="6021288"/>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04664"/>
            <a:ext cx="8229600" cy="487363"/>
          </a:xfrm>
        </p:spPr>
        <p:txBody>
          <a:bodyPr/>
          <a:lstStyle/>
          <a:p>
            <a:r>
              <a:rPr lang="en-US" sz="2800" smtClean="0"/>
              <a:t>Resurse de calcul</a:t>
            </a:r>
          </a:p>
        </p:txBody>
      </p:sp>
      <p:sp>
        <p:nvSpPr>
          <p:cNvPr id="21507" name="Rectangle 3"/>
          <p:cNvSpPr>
            <a:spLocks noGrp="1" noChangeArrowheads="1"/>
          </p:cNvSpPr>
          <p:nvPr>
            <p:ph type="body" sz="half" idx="1"/>
          </p:nvPr>
        </p:nvSpPr>
        <p:spPr>
          <a:xfrm>
            <a:off x="250825" y="1700213"/>
            <a:ext cx="4608513" cy="4752975"/>
          </a:xfrm>
        </p:spPr>
        <p:txBody>
          <a:bodyPr/>
          <a:lstStyle/>
          <a:p>
            <a:r>
              <a:rPr lang="en-US" sz="2400" dirty="0" smtClean="0"/>
              <a:t>Un </a:t>
            </a:r>
            <a:r>
              <a:rPr lang="en-US" sz="2400" dirty="0" err="1" smtClean="0"/>
              <a:t>singur</a:t>
            </a:r>
            <a:r>
              <a:rPr lang="en-US" sz="2400" dirty="0" smtClean="0"/>
              <a:t> computer cu </a:t>
            </a:r>
            <a:r>
              <a:rPr lang="en-US" sz="2400" dirty="0" err="1" smtClean="0"/>
              <a:t>mai</a:t>
            </a:r>
            <a:r>
              <a:rPr lang="en-US" sz="2400" dirty="0" smtClean="0"/>
              <a:t> </a:t>
            </a:r>
            <a:r>
              <a:rPr lang="en-US" sz="2400" dirty="0" err="1" smtClean="0"/>
              <a:t>multe</a:t>
            </a:r>
            <a:r>
              <a:rPr lang="en-US" sz="2400" dirty="0" smtClean="0"/>
              <a:t> CPU </a:t>
            </a:r>
            <a:endParaRPr lang="ro-RO" sz="2400" dirty="0" smtClean="0"/>
          </a:p>
          <a:p>
            <a:pPr lvl="1"/>
            <a:r>
              <a:rPr lang="en-US" sz="2400" i="1" dirty="0" err="1" smtClean="0"/>
              <a:t>QuadCore</a:t>
            </a:r>
            <a:r>
              <a:rPr lang="en-US" sz="2400" i="1" dirty="0" smtClean="0"/>
              <a:t>, HPC</a:t>
            </a:r>
            <a:endParaRPr lang="ro-RO" sz="2400" i="1" dirty="0" smtClean="0"/>
          </a:p>
          <a:p>
            <a:pPr lvl="1"/>
            <a:endParaRPr lang="en-US" sz="2400" i="1" dirty="0" smtClean="0"/>
          </a:p>
          <a:p>
            <a:r>
              <a:rPr lang="en-US" sz="2400" dirty="0" smtClean="0"/>
              <a:t>Mai </a:t>
            </a:r>
            <a:r>
              <a:rPr lang="en-US" sz="2400" dirty="0" err="1" smtClean="0"/>
              <a:t>multe</a:t>
            </a:r>
            <a:r>
              <a:rPr lang="en-US" sz="2400" dirty="0" smtClean="0"/>
              <a:t> </a:t>
            </a:r>
            <a:r>
              <a:rPr lang="en-US" sz="2400" dirty="0" err="1" smtClean="0"/>
              <a:t>computere</a:t>
            </a:r>
            <a:r>
              <a:rPr lang="en-US" sz="2400" dirty="0" smtClean="0"/>
              <a:t> </a:t>
            </a:r>
            <a:r>
              <a:rPr lang="en-US" sz="2400" dirty="0" err="1" smtClean="0"/>
              <a:t>conectate</a:t>
            </a:r>
            <a:r>
              <a:rPr lang="en-US" sz="2400" dirty="0" smtClean="0"/>
              <a:t> </a:t>
            </a:r>
            <a:r>
              <a:rPr lang="ro-RO" sz="2400" dirty="0" err="1"/>
              <a:t>î</a:t>
            </a:r>
            <a:r>
              <a:rPr lang="en-US" sz="2400" dirty="0" err="1" smtClean="0"/>
              <a:t>ntr</a:t>
            </a:r>
            <a:r>
              <a:rPr lang="en-US" sz="2400" dirty="0" smtClean="0"/>
              <a:t>-o re</a:t>
            </a:r>
            <a:r>
              <a:rPr lang="ro-RO" sz="2400" dirty="0" smtClean="0"/>
              <a:t>ț</a:t>
            </a:r>
            <a:r>
              <a:rPr lang="en-US" sz="2400" dirty="0" err="1" smtClean="0"/>
              <a:t>ea</a:t>
            </a:r>
            <a:r>
              <a:rPr lang="en-US" sz="2400" dirty="0" smtClean="0"/>
              <a:t> </a:t>
            </a:r>
            <a:endParaRPr lang="ro-RO" sz="2400" dirty="0" smtClean="0"/>
          </a:p>
          <a:p>
            <a:pPr lvl="1"/>
            <a:r>
              <a:rPr lang="en-US" sz="2400" i="1" dirty="0" err="1" smtClean="0"/>
              <a:t>Clustere</a:t>
            </a:r>
            <a:endParaRPr lang="ro-RO" sz="2400" i="1" dirty="0" smtClean="0"/>
          </a:p>
          <a:p>
            <a:pPr lvl="1"/>
            <a:endParaRPr lang="en-US" sz="2800" i="1" dirty="0" smtClean="0"/>
          </a:p>
          <a:p>
            <a:r>
              <a:rPr lang="en-US" sz="2400" dirty="0" err="1" smtClean="0"/>
              <a:t>Combina</a:t>
            </a:r>
            <a:r>
              <a:rPr lang="ro-RO" sz="2400" dirty="0" smtClean="0"/>
              <a:t>ț</a:t>
            </a:r>
            <a:r>
              <a:rPr lang="en-US" sz="2400" dirty="0" err="1" smtClean="0"/>
              <a:t>ie</a:t>
            </a:r>
            <a:r>
              <a:rPr lang="en-US" sz="2400" dirty="0" smtClean="0"/>
              <a:t> </a:t>
            </a:r>
            <a:r>
              <a:rPr lang="ro-RO" sz="2400" dirty="0"/>
              <a:t>î</a:t>
            </a:r>
            <a:r>
              <a:rPr lang="en-US" sz="2400" dirty="0" err="1" smtClean="0"/>
              <a:t>ntre</a:t>
            </a:r>
            <a:r>
              <a:rPr lang="en-US" sz="2400" dirty="0" smtClean="0"/>
              <a:t> </a:t>
            </a:r>
            <a:r>
              <a:rPr lang="en-US" sz="2400" dirty="0" err="1" smtClean="0"/>
              <a:t>cele</a:t>
            </a:r>
            <a:r>
              <a:rPr lang="en-US" sz="2400" dirty="0" smtClean="0"/>
              <a:t> </a:t>
            </a:r>
            <a:r>
              <a:rPr lang="en-US" sz="2400" dirty="0" err="1" smtClean="0"/>
              <a:t>dou</a:t>
            </a:r>
            <a:r>
              <a:rPr lang="ro-RO" sz="2400" dirty="0" smtClean="0"/>
              <a:t>ă</a:t>
            </a:r>
            <a:r>
              <a:rPr lang="en-US" sz="2400" dirty="0" smtClean="0"/>
              <a:t> </a:t>
            </a:r>
            <a:endParaRPr lang="ro-RO" sz="2400" dirty="0" smtClean="0"/>
          </a:p>
          <a:p>
            <a:pPr lvl="1"/>
            <a:r>
              <a:rPr lang="en-US" sz="2400" i="1" dirty="0" smtClean="0"/>
              <a:t>Grid-</a:t>
            </a:r>
            <a:r>
              <a:rPr lang="en-US" sz="2400" i="1" dirty="0" err="1" smtClean="0"/>
              <a:t>uri</a:t>
            </a:r>
            <a:r>
              <a:rPr lang="en-US" sz="2400" i="1" dirty="0" smtClean="0"/>
              <a:t>, </a:t>
            </a:r>
            <a:r>
              <a:rPr lang="en-US" sz="2400" i="1" dirty="0" err="1" smtClean="0"/>
              <a:t>Sisteme</a:t>
            </a:r>
            <a:r>
              <a:rPr lang="en-US" sz="2400" i="1" dirty="0" smtClean="0"/>
              <a:t> Cloud</a:t>
            </a:r>
          </a:p>
        </p:txBody>
      </p:sp>
      <p:pic>
        <p:nvPicPr>
          <p:cNvPr id="21508" name="Picture 6" descr="dualcore"/>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5340672" y="1587896"/>
            <a:ext cx="3454400" cy="1676400"/>
          </a:xfrm>
          <a:prstGeom prst="rect">
            <a:avLst/>
          </a:prstGeom>
          <a:ln>
            <a:noFill/>
          </a:ln>
          <a:effectLst>
            <a:softEdge rad="112500"/>
          </a:effectLst>
        </p:spPr>
      </p:pic>
      <p:pic>
        <p:nvPicPr>
          <p:cNvPr id="21509" name="Picture 7" descr="cluster"/>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5315272" y="3378596"/>
            <a:ext cx="3505200" cy="1676400"/>
          </a:xfrm>
          <a:prstGeom prst="rect">
            <a:avLst/>
          </a:prstGeom>
          <a:ln>
            <a:noFill/>
          </a:ln>
          <a:effectLst>
            <a:softEdge rad="112500"/>
          </a:effectLst>
        </p:spPr>
      </p:pic>
      <p:pic>
        <p:nvPicPr>
          <p:cNvPr id="21510" name="Picture 8" descr="gr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5272" y="5169296"/>
            <a:ext cx="3505200" cy="17160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4300" y="76200"/>
            <a:ext cx="8915400" cy="1066800"/>
          </a:xfrm>
        </p:spPr>
        <p:txBody>
          <a:bodyPr/>
          <a:lstStyle/>
          <a:p>
            <a:r>
              <a:rPr lang="en-US" sz="2800" smtClean="0"/>
              <a:t>Reguli, punctaje, …</a:t>
            </a:r>
          </a:p>
        </p:txBody>
      </p:sp>
      <p:pic>
        <p:nvPicPr>
          <p:cNvPr id="112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2205038"/>
            <a:ext cx="39782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300" y="76200"/>
            <a:ext cx="8915400" cy="1066800"/>
          </a:xfrm>
        </p:spPr>
        <p:txBody>
          <a:bodyPr/>
          <a:lstStyle/>
          <a:p>
            <a:r>
              <a:rPr lang="en-US" sz="3200" dirty="0" smtClean="0"/>
              <a:t>De </a:t>
            </a:r>
            <a:r>
              <a:rPr lang="en-US" sz="3200" dirty="0" err="1" smtClean="0"/>
              <a:t>ce</a:t>
            </a:r>
            <a:r>
              <a:rPr lang="en-US" sz="3200" dirty="0" smtClean="0"/>
              <a:t> </a:t>
            </a:r>
            <a:r>
              <a:rPr lang="en-US" sz="3200" dirty="0" err="1" smtClean="0"/>
              <a:t>calcul</a:t>
            </a:r>
            <a:r>
              <a:rPr lang="en-US" sz="3200" dirty="0" smtClean="0"/>
              <a:t> </a:t>
            </a:r>
            <a:r>
              <a:rPr lang="en-US" sz="3200" dirty="0" err="1" smtClean="0"/>
              <a:t>paralel</a:t>
            </a:r>
            <a:r>
              <a:rPr lang="en-US" sz="3200" dirty="0" smtClean="0"/>
              <a:t>? (2)</a:t>
            </a:r>
          </a:p>
        </p:txBody>
      </p:sp>
      <p:sp>
        <p:nvSpPr>
          <p:cNvPr id="24579" name="Rectangle 3"/>
          <p:cNvSpPr>
            <a:spLocks noGrp="1" noChangeArrowheads="1"/>
          </p:cNvSpPr>
          <p:nvPr>
            <p:ph type="body" idx="1"/>
          </p:nvPr>
        </p:nvSpPr>
        <p:spPr/>
        <p:txBody>
          <a:bodyPr/>
          <a:lstStyle/>
          <a:p>
            <a:r>
              <a:rPr lang="en-US" dirty="0" err="1" smtClean="0"/>
              <a:t>Timp</a:t>
            </a:r>
            <a:r>
              <a:rPr lang="en-US" dirty="0" smtClean="0"/>
              <a:t> </a:t>
            </a:r>
            <a:r>
              <a:rPr lang="en-US" dirty="0" err="1" smtClean="0"/>
              <a:t>mai</a:t>
            </a:r>
            <a:r>
              <a:rPr lang="en-US" dirty="0" smtClean="0"/>
              <a:t> </a:t>
            </a:r>
            <a:r>
              <a:rPr lang="en-US" dirty="0" err="1" smtClean="0"/>
              <a:t>pu</a:t>
            </a:r>
            <a:r>
              <a:rPr lang="ro-RO" dirty="0" smtClean="0"/>
              <a:t>ț</a:t>
            </a:r>
            <a:r>
              <a:rPr lang="en-US" dirty="0" smtClean="0"/>
              <a:t>in </a:t>
            </a:r>
            <a:r>
              <a:rPr lang="en-US" i="1" dirty="0" smtClean="0">
                <a:solidFill>
                  <a:schemeClr val="tx1">
                    <a:lumMod val="50000"/>
                    <a:lumOff val="50000"/>
                  </a:schemeClr>
                </a:solidFill>
              </a:rPr>
              <a:t>(wall clock time)</a:t>
            </a:r>
          </a:p>
          <a:p>
            <a:r>
              <a:rPr lang="en-US" dirty="0" err="1" smtClean="0"/>
              <a:t>Probleme</a:t>
            </a:r>
            <a:r>
              <a:rPr lang="en-US" dirty="0" smtClean="0"/>
              <a:t> de </a:t>
            </a:r>
            <a:r>
              <a:rPr lang="en-US" dirty="0" err="1" smtClean="0"/>
              <a:t>dimensiuni</a:t>
            </a:r>
            <a:r>
              <a:rPr lang="en-US" dirty="0" smtClean="0"/>
              <a:t> </a:t>
            </a:r>
            <a:r>
              <a:rPr lang="en-US" dirty="0" err="1" smtClean="0"/>
              <a:t>mai</a:t>
            </a:r>
            <a:r>
              <a:rPr lang="en-US" dirty="0" smtClean="0"/>
              <a:t> </a:t>
            </a:r>
            <a:r>
              <a:rPr lang="en-US" dirty="0" err="1" smtClean="0"/>
              <a:t>mari</a:t>
            </a:r>
            <a:endParaRPr lang="en-US" dirty="0" smtClean="0"/>
          </a:p>
          <a:p>
            <a:r>
              <a:rPr lang="en-US" dirty="0" err="1" smtClean="0"/>
              <a:t>Concuren</a:t>
            </a:r>
            <a:r>
              <a:rPr lang="ro-RO" dirty="0" smtClean="0"/>
              <a:t>ț</a:t>
            </a:r>
            <a:r>
              <a:rPr lang="ro-RO" dirty="0"/>
              <a:t>ă</a:t>
            </a:r>
            <a:r>
              <a:rPr lang="en-US" dirty="0" smtClean="0"/>
              <a:t> </a:t>
            </a:r>
            <a:r>
              <a:rPr lang="en-US" i="1" dirty="0" smtClean="0">
                <a:solidFill>
                  <a:schemeClr val="tx1">
                    <a:lumMod val="50000"/>
                    <a:lumOff val="50000"/>
                  </a:schemeClr>
                </a:solidFill>
              </a:rPr>
              <a:t>(</a:t>
            </a:r>
            <a:r>
              <a:rPr lang="en-US" i="1" dirty="0" err="1" smtClean="0">
                <a:solidFill>
                  <a:schemeClr val="tx1">
                    <a:lumMod val="50000"/>
                    <a:lumOff val="50000"/>
                  </a:schemeClr>
                </a:solidFill>
              </a:rPr>
              <a:t>proces</a:t>
            </a:r>
            <a:r>
              <a:rPr lang="ro-RO" i="1" dirty="0" smtClean="0">
                <a:solidFill>
                  <a:schemeClr val="tx1">
                    <a:lumMod val="50000"/>
                    <a:lumOff val="50000"/>
                  </a:schemeClr>
                </a:solidFill>
              </a:rPr>
              <a:t>ă</a:t>
            </a:r>
            <a:r>
              <a:rPr lang="en-US" i="1" dirty="0" err="1" smtClean="0">
                <a:solidFill>
                  <a:schemeClr val="tx1">
                    <a:lumMod val="50000"/>
                    <a:lumOff val="50000"/>
                  </a:schemeClr>
                </a:solidFill>
              </a:rPr>
              <a:t>ri</a:t>
            </a:r>
            <a:r>
              <a:rPr lang="en-US" i="1" dirty="0" smtClean="0">
                <a:solidFill>
                  <a:schemeClr val="tx1">
                    <a:lumMod val="50000"/>
                    <a:lumOff val="50000"/>
                  </a:schemeClr>
                </a:solidFill>
              </a:rPr>
              <a:t> </a:t>
            </a:r>
            <a:r>
              <a:rPr lang="en-US" i="1" dirty="0" err="1" smtClean="0">
                <a:solidFill>
                  <a:schemeClr val="tx1">
                    <a:lumMod val="50000"/>
                    <a:lumOff val="50000"/>
                  </a:schemeClr>
                </a:solidFill>
              </a:rPr>
              <a:t>simultane</a:t>
            </a:r>
            <a:r>
              <a:rPr lang="en-US" i="1" dirty="0" smtClean="0">
                <a:solidFill>
                  <a:schemeClr val="tx1">
                    <a:lumMod val="50000"/>
                    <a:lumOff val="50000"/>
                  </a:schemeClr>
                </a:solidFill>
              </a:rPr>
              <a:t>)</a:t>
            </a:r>
          </a:p>
          <a:p>
            <a:r>
              <a:rPr lang="en-US" dirty="0" err="1" smtClean="0"/>
              <a:t>Folosirea</a:t>
            </a:r>
            <a:r>
              <a:rPr lang="en-US" dirty="0" smtClean="0"/>
              <a:t> </a:t>
            </a:r>
            <a:r>
              <a:rPr lang="en-US" dirty="0" err="1" smtClean="0"/>
              <a:t>resurselor</a:t>
            </a:r>
            <a:r>
              <a:rPr lang="en-US" dirty="0" smtClean="0"/>
              <a:t> </a:t>
            </a:r>
            <a:r>
              <a:rPr lang="en-US" dirty="0" err="1" smtClean="0"/>
              <a:t>nelocale</a:t>
            </a:r>
            <a:endParaRPr lang="en-US" dirty="0" smtClean="0"/>
          </a:p>
          <a:p>
            <a:r>
              <a:rPr lang="en-US" dirty="0" err="1" smtClean="0"/>
              <a:t>Reducerea</a:t>
            </a:r>
            <a:r>
              <a:rPr lang="en-US" dirty="0" smtClean="0"/>
              <a:t> </a:t>
            </a:r>
            <a:r>
              <a:rPr lang="en-US" dirty="0" err="1" smtClean="0"/>
              <a:t>costurilor</a:t>
            </a:r>
            <a:endParaRPr lang="en-US" dirty="0" smtClean="0"/>
          </a:p>
          <a:p>
            <a:r>
              <a:rPr lang="en-US" dirty="0" err="1" smtClean="0"/>
              <a:t>Dep</a:t>
            </a:r>
            <a:r>
              <a:rPr lang="ro-RO" dirty="0" smtClean="0"/>
              <a:t>ă</a:t>
            </a:r>
            <a:r>
              <a:rPr lang="ro-RO" dirty="0"/>
              <a:t>ș</a:t>
            </a:r>
            <a:r>
              <a:rPr lang="en-US" dirty="0" err="1" smtClean="0"/>
              <a:t>irea</a:t>
            </a:r>
            <a:r>
              <a:rPr lang="en-US" dirty="0" smtClean="0"/>
              <a:t> </a:t>
            </a:r>
            <a:r>
              <a:rPr lang="en-US" dirty="0" err="1" smtClean="0"/>
              <a:t>constr</a:t>
            </a:r>
            <a:r>
              <a:rPr lang="ro-RO" dirty="0" smtClean="0"/>
              <a:t>â</a:t>
            </a:r>
            <a:r>
              <a:rPr lang="en-US" dirty="0" err="1" smtClean="0"/>
              <a:t>ngerilor</a:t>
            </a:r>
            <a:r>
              <a:rPr lang="en-US" dirty="0" smtClean="0"/>
              <a:t> de </a:t>
            </a:r>
            <a:r>
              <a:rPr lang="en-US" dirty="0" err="1" smtClean="0"/>
              <a:t>memorie</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50825" y="1773238"/>
            <a:ext cx="8763000" cy="4779962"/>
          </a:xfrm>
        </p:spPr>
        <p:txBody>
          <a:bodyPr/>
          <a:lstStyle/>
          <a:p>
            <a:pPr>
              <a:spcAft>
                <a:spcPts val="1200"/>
              </a:spcAft>
            </a:pPr>
            <a:r>
              <a:rPr lang="en-US" dirty="0" smtClean="0"/>
              <a:t>Limit</a:t>
            </a:r>
            <a:r>
              <a:rPr lang="ro-RO" dirty="0" smtClean="0"/>
              <a:t>ă</a:t>
            </a:r>
            <a:r>
              <a:rPr lang="en-US" dirty="0" err="1" smtClean="0"/>
              <a:t>ri</a:t>
            </a:r>
            <a:r>
              <a:rPr lang="en-US" dirty="0" smtClean="0"/>
              <a:t> ale </a:t>
            </a:r>
            <a:r>
              <a:rPr lang="en-US" dirty="0" err="1" smtClean="0"/>
              <a:t>arhitecturilor</a:t>
            </a:r>
            <a:r>
              <a:rPr lang="en-US" dirty="0" smtClean="0"/>
              <a:t> </a:t>
            </a:r>
            <a:r>
              <a:rPr lang="en-US" dirty="0" err="1" smtClean="0"/>
              <a:t>seriale</a:t>
            </a:r>
            <a:r>
              <a:rPr lang="en-US" dirty="0" smtClean="0"/>
              <a:t>:</a:t>
            </a:r>
          </a:p>
          <a:p>
            <a:pPr lvl="1">
              <a:spcAft>
                <a:spcPts val="1200"/>
              </a:spcAft>
            </a:pPr>
            <a:r>
              <a:rPr lang="en-US" dirty="0" err="1" smtClean="0"/>
              <a:t>Viteze</a:t>
            </a:r>
            <a:r>
              <a:rPr lang="en-US" dirty="0" smtClean="0"/>
              <a:t> de </a:t>
            </a:r>
            <a:r>
              <a:rPr lang="en-US" dirty="0" err="1" smtClean="0"/>
              <a:t>transmisie</a:t>
            </a:r>
            <a:r>
              <a:rPr lang="en-US" dirty="0" smtClean="0"/>
              <a:t> – </a:t>
            </a:r>
            <a:r>
              <a:rPr lang="en-US" dirty="0" err="1" smtClean="0"/>
              <a:t>dependen</a:t>
            </a:r>
            <a:r>
              <a:rPr lang="ro-RO" dirty="0" smtClean="0"/>
              <a:t>ț</a:t>
            </a:r>
            <a:r>
              <a:rPr lang="en-US" dirty="0" smtClean="0"/>
              <a:t>e de hardware </a:t>
            </a:r>
          </a:p>
          <a:p>
            <a:pPr lvl="1">
              <a:spcAft>
                <a:spcPts val="1200"/>
              </a:spcAft>
            </a:pPr>
            <a:r>
              <a:rPr lang="en-US" dirty="0" smtClean="0"/>
              <a:t>Limit</a:t>
            </a:r>
            <a:r>
              <a:rPr lang="ro-RO" dirty="0" smtClean="0"/>
              <a:t>ă</a:t>
            </a:r>
            <a:r>
              <a:rPr lang="en-US" dirty="0" err="1" smtClean="0"/>
              <a:t>ri</a:t>
            </a:r>
            <a:r>
              <a:rPr lang="en-US" dirty="0" smtClean="0"/>
              <a:t> de </a:t>
            </a:r>
            <a:r>
              <a:rPr lang="en-US" dirty="0" err="1" smtClean="0"/>
              <a:t>miniaturizare</a:t>
            </a:r>
            <a:r>
              <a:rPr lang="en-US" dirty="0" smtClean="0"/>
              <a:t> – </a:t>
            </a:r>
            <a:r>
              <a:rPr lang="en-US" dirty="0" err="1" smtClean="0"/>
              <a:t>chiar</a:t>
            </a:r>
            <a:r>
              <a:rPr lang="en-US" dirty="0" smtClean="0"/>
              <a:t> </a:t>
            </a:r>
            <a:r>
              <a:rPr lang="ro-RO" dirty="0" err="1"/>
              <a:t>ș</a:t>
            </a:r>
            <a:r>
              <a:rPr lang="en-US" dirty="0" err="1" smtClean="0"/>
              <a:t>i</a:t>
            </a:r>
            <a:r>
              <a:rPr lang="en-US" dirty="0" smtClean="0"/>
              <a:t> </a:t>
            </a:r>
            <a:r>
              <a:rPr lang="ro-RO" dirty="0"/>
              <a:t>î</a:t>
            </a:r>
            <a:r>
              <a:rPr lang="en-US" dirty="0" smtClean="0"/>
              <a:t>n </a:t>
            </a:r>
            <a:r>
              <a:rPr lang="en-US" i="1" dirty="0" smtClean="0"/>
              <a:t>molecular computing!</a:t>
            </a:r>
          </a:p>
          <a:p>
            <a:pPr lvl="1">
              <a:spcAft>
                <a:spcPts val="1200"/>
              </a:spcAft>
            </a:pPr>
            <a:r>
              <a:rPr lang="en-US" dirty="0" smtClean="0"/>
              <a:t>Limit</a:t>
            </a:r>
            <a:r>
              <a:rPr lang="ro-RO" dirty="0" smtClean="0"/>
              <a:t>ă</a:t>
            </a:r>
            <a:r>
              <a:rPr lang="en-US" dirty="0" err="1" smtClean="0"/>
              <a:t>ri</a:t>
            </a:r>
            <a:r>
              <a:rPr lang="en-US" dirty="0" smtClean="0"/>
              <a:t> </a:t>
            </a:r>
            <a:r>
              <a:rPr lang="en-US" dirty="0" err="1" smtClean="0"/>
              <a:t>economice</a:t>
            </a:r>
            <a:r>
              <a:rPr lang="en-US" dirty="0" smtClean="0"/>
              <a:t> – </a:t>
            </a:r>
            <a:r>
              <a:rPr lang="en-US" dirty="0" err="1" smtClean="0"/>
              <a:t>costuri</a:t>
            </a:r>
            <a:r>
              <a:rPr lang="en-US" dirty="0" smtClean="0"/>
              <a:t> </a:t>
            </a:r>
            <a:r>
              <a:rPr lang="en-US" dirty="0" err="1" smtClean="0"/>
              <a:t>ridicate</a:t>
            </a:r>
            <a:r>
              <a:rPr lang="en-US" dirty="0" smtClean="0"/>
              <a:t> </a:t>
            </a:r>
            <a:r>
              <a:rPr lang="en-US" dirty="0" err="1" smtClean="0"/>
              <a:t>pentru</a:t>
            </a:r>
            <a:r>
              <a:rPr lang="en-US" dirty="0" smtClean="0"/>
              <a:t> a </a:t>
            </a:r>
            <a:r>
              <a:rPr lang="en-US" dirty="0" err="1" smtClean="0"/>
              <a:t>realiza</a:t>
            </a:r>
            <a:r>
              <a:rPr lang="en-US" dirty="0" smtClean="0"/>
              <a:t> </a:t>
            </a:r>
            <a:r>
              <a:rPr lang="en-US" i="1" dirty="0" smtClean="0"/>
              <a:t>un</a:t>
            </a:r>
            <a:r>
              <a:rPr lang="en-US" dirty="0" smtClean="0"/>
              <a:t> </a:t>
            </a:r>
            <a:r>
              <a:rPr lang="en-US" dirty="0" err="1" smtClean="0"/>
              <a:t>procesor</a:t>
            </a:r>
            <a:r>
              <a:rPr lang="en-US" dirty="0" smtClean="0"/>
              <a:t> </a:t>
            </a:r>
            <a:r>
              <a:rPr lang="en-US" dirty="0" err="1" smtClean="0"/>
              <a:t>mai</a:t>
            </a:r>
            <a:r>
              <a:rPr lang="en-US" dirty="0" smtClean="0"/>
              <a:t> rapid </a:t>
            </a:r>
            <a:r>
              <a:rPr lang="en-US" i="1" dirty="0" smtClean="0">
                <a:solidFill>
                  <a:schemeClr val="tx1">
                    <a:lumMod val="50000"/>
                    <a:lumOff val="50000"/>
                  </a:schemeClr>
                </a:solidFill>
              </a:rPr>
              <a:t>(ex: Intel, IBM Cell)</a:t>
            </a:r>
          </a:p>
        </p:txBody>
      </p:sp>
      <p:sp>
        <p:nvSpPr>
          <p:cNvPr id="25603" name="Rectangle 2"/>
          <p:cNvSpPr>
            <a:spLocks noGrp="1" noChangeArrowheads="1"/>
          </p:cNvSpPr>
          <p:nvPr>
            <p:ph type="title"/>
          </p:nvPr>
        </p:nvSpPr>
        <p:spPr>
          <a:xfrm>
            <a:off x="114300" y="76200"/>
            <a:ext cx="8915400" cy="1066800"/>
          </a:xfrm>
        </p:spPr>
        <p:txBody>
          <a:bodyPr/>
          <a:lstStyle/>
          <a:p>
            <a:r>
              <a:rPr lang="en-US" sz="3200" dirty="0" smtClean="0"/>
              <a:t>De </a:t>
            </a:r>
            <a:r>
              <a:rPr lang="en-US" sz="3200" dirty="0" err="1" smtClean="0"/>
              <a:t>ce</a:t>
            </a:r>
            <a:r>
              <a:rPr lang="en-US" sz="3200" dirty="0" smtClean="0"/>
              <a:t> </a:t>
            </a:r>
            <a:r>
              <a:rPr lang="en-US" sz="3200" dirty="0" err="1" smtClean="0"/>
              <a:t>calcul</a:t>
            </a:r>
            <a:r>
              <a:rPr lang="en-US" sz="3200" dirty="0" smtClean="0"/>
              <a:t> </a:t>
            </a:r>
            <a:r>
              <a:rPr lang="en-US" sz="3200" dirty="0" err="1" smtClean="0"/>
              <a:t>paralel</a:t>
            </a:r>
            <a:r>
              <a:rPr lang="en-US" sz="3200" dirty="0" smtClean="0"/>
              <a:t>?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 y="76200"/>
            <a:ext cx="8915400" cy="1066800"/>
          </a:xfrm>
        </p:spPr>
        <p:txBody>
          <a:bodyPr/>
          <a:lstStyle/>
          <a:p>
            <a:r>
              <a:rPr lang="en-US" sz="3200" dirty="0" err="1" smtClean="0"/>
              <a:t>Paralel</a:t>
            </a:r>
            <a:r>
              <a:rPr lang="en-US" sz="3200" dirty="0" smtClean="0"/>
              <a:t> vs. </a:t>
            </a:r>
            <a:r>
              <a:rPr lang="en-US" sz="3200" dirty="0" err="1" smtClean="0"/>
              <a:t>Distribuit</a:t>
            </a:r>
            <a:endParaRPr lang="en-US" sz="3200" dirty="0" smtClean="0"/>
          </a:p>
        </p:txBody>
      </p:sp>
      <p:sp>
        <p:nvSpPr>
          <p:cNvPr id="28675" name="Rectangle 3"/>
          <p:cNvSpPr>
            <a:spLocks noGrp="1" noChangeArrowheads="1"/>
          </p:cNvSpPr>
          <p:nvPr>
            <p:ph type="body" idx="1"/>
          </p:nvPr>
        </p:nvSpPr>
        <p:spPr>
          <a:xfrm>
            <a:off x="323850" y="1700213"/>
            <a:ext cx="8640763" cy="4968875"/>
          </a:xfrm>
        </p:spPr>
        <p:txBody>
          <a:bodyPr/>
          <a:lstStyle/>
          <a:p>
            <a:pPr>
              <a:lnSpc>
                <a:spcPct val="90000"/>
              </a:lnSpc>
              <a:spcAft>
                <a:spcPts val="600"/>
              </a:spcAft>
            </a:pPr>
            <a:r>
              <a:rPr lang="en-US" sz="2400" b="1" dirty="0" err="1" smtClean="0"/>
              <a:t>Calcul</a:t>
            </a:r>
            <a:r>
              <a:rPr lang="en-US" sz="2400" b="1" dirty="0" smtClean="0"/>
              <a:t> </a:t>
            </a:r>
            <a:r>
              <a:rPr lang="en-US" sz="2400" b="1" dirty="0" err="1" smtClean="0"/>
              <a:t>paralel</a:t>
            </a:r>
            <a:endParaRPr lang="ro-RO" sz="2400" dirty="0"/>
          </a:p>
          <a:p>
            <a:pPr lvl="1">
              <a:lnSpc>
                <a:spcPct val="90000"/>
              </a:lnSpc>
              <a:spcAft>
                <a:spcPts val="600"/>
              </a:spcAft>
            </a:pPr>
            <a:r>
              <a:rPr lang="ro-RO" sz="2000" dirty="0" smtClean="0"/>
              <a:t>î</a:t>
            </a:r>
            <a:r>
              <a:rPr lang="en-US" sz="2000" dirty="0" err="1" smtClean="0"/>
              <a:t>mp</a:t>
            </a:r>
            <a:r>
              <a:rPr lang="ro-RO" sz="2000" dirty="0" smtClean="0"/>
              <a:t>ă</a:t>
            </a:r>
            <a:r>
              <a:rPr lang="en-US" sz="2000" dirty="0" smtClean="0"/>
              <a:t>r</a:t>
            </a:r>
            <a:r>
              <a:rPr lang="ro-RO" sz="2000" dirty="0" smtClean="0"/>
              <a:t>ț</a:t>
            </a:r>
            <a:r>
              <a:rPr lang="en-US" sz="2000" dirty="0" err="1" smtClean="0"/>
              <a:t>irea</a:t>
            </a:r>
            <a:r>
              <a:rPr lang="en-US" sz="2000" dirty="0" smtClean="0"/>
              <a:t> </a:t>
            </a:r>
            <a:r>
              <a:rPr lang="en-US" sz="2000" dirty="0" err="1" smtClean="0"/>
              <a:t>unei</a:t>
            </a:r>
            <a:r>
              <a:rPr lang="en-US" sz="2000" dirty="0" smtClean="0"/>
              <a:t> </a:t>
            </a:r>
            <a:r>
              <a:rPr lang="en-US" sz="2000" dirty="0" err="1" smtClean="0"/>
              <a:t>aplica</a:t>
            </a:r>
            <a:r>
              <a:rPr lang="ro-RO" sz="2000" dirty="0" smtClean="0"/>
              <a:t>ț</a:t>
            </a:r>
            <a:r>
              <a:rPr lang="en-US" sz="2000" dirty="0" smtClean="0"/>
              <a:t>ii </a:t>
            </a:r>
            <a:r>
              <a:rPr lang="ro-RO" sz="2000" dirty="0"/>
              <a:t>î</a:t>
            </a:r>
            <a:r>
              <a:rPr lang="en-US" sz="2000" dirty="0" smtClean="0"/>
              <a:t>n task-</a:t>
            </a:r>
            <a:r>
              <a:rPr lang="en-US" sz="2000" dirty="0" err="1" smtClean="0"/>
              <a:t>uri</a:t>
            </a:r>
            <a:r>
              <a:rPr lang="en-US" sz="2000" dirty="0" smtClean="0"/>
              <a:t> </a:t>
            </a:r>
            <a:r>
              <a:rPr lang="en-US" sz="2000" dirty="0" err="1" smtClean="0"/>
              <a:t>executate</a:t>
            </a:r>
            <a:r>
              <a:rPr lang="en-US" sz="2000" dirty="0" smtClean="0"/>
              <a:t> </a:t>
            </a:r>
            <a:r>
              <a:rPr lang="en-US" sz="2000" dirty="0" err="1" smtClean="0"/>
              <a:t>simultan</a:t>
            </a:r>
            <a:endParaRPr lang="en-US" sz="2000" dirty="0" smtClean="0"/>
          </a:p>
          <a:p>
            <a:pPr>
              <a:lnSpc>
                <a:spcPct val="90000"/>
              </a:lnSpc>
              <a:spcAft>
                <a:spcPts val="600"/>
              </a:spcAft>
            </a:pPr>
            <a:r>
              <a:rPr lang="en-US" sz="2400" b="1" dirty="0" err="1" smtClean="0"/>
              <a:t>Calcul</a:t>
            </a:r>
            <a:r>
              <a:rPr lang="en-US" sz="2400" b="1" dirty="0" smtClean="0"/>
              <a:t> </a:t>
            </a:r>
            <a:r>
              <a:rPr lang="en-US" sz="2400" b="1" dirty="0" err="1" smtClean="0"/>
              <a:t>distribuit</a:t>
            </a:r>
            <a:endParaRPr lang="ro-RO" sz="2400" dirty="0"/>
          </a:p>
          <a:p>
            <a:pPr lvl="1">
              <a:lnSpc>
                <a:spcPct val="90000"/>
              </a:lnSpc>
              <a:spcAft>
                <a:spcPts val="600"/>
              </a:spcAft>
            </a:pPr>
            <a:r>
              <a:rPr lang="ro-RO" sz="2000" dirty="0" smtClean="0"/>
              <a:t>î</a:t>
            </a:r>
            <a:r>
              <a:rPr lang="en-US" sz="2000" dirty="0" err="1" smtClean="0"/>
              <a:t>mp</a:t>
            </a:r>
            <a:r>
              <a:rPr lang="ro-RO" sz="2000" dirty="0" smtClean="0"/>
              <a:t>ă</a:t>
            </a:r>
            <a:r>
              <a:rPr lang="en-US" sz="2000" dirty="0" smtClean="0"/>
              <a:t>r</a:t>
            </a:r>
            <a:r>
              <a:rPr lang="ro-RO" sz="2000" dirty="0" smtClean="0"/>
              <a:t>ț</a:t>
            </a:r>
            <a:r>
              <a:rPr lang="en-US" sz="2000" dirty="0" err="1" smtClean="0"/>
              <a:t>irea</a:t>
            </a:r>
            <a:r>
              <a:rPr lang="en-US" sz="2000" dirty="0" smtClean="0"/>
              <a:t> </a:t>
            </a:r>
            <a:r>
              <a:rPr lang="en-US" sz="2000" dirty="0" err="1" smtClean="0"/>
              <a:t>unei</a:t>
            </a:r>
            <a:r>
              <a:rPr lang="en-US" sz="2000" dirty="0" smtClean="0"/>
              <a:t> </a:t>
            </a:r>
            <a:r>
              <a:rPr lang="en-US" sz="2000" dirty="0" err="1" smtClean="0"/>
              <a:t>aplica</a:t>
            </a:r>
            <a:r>
              <a:rPr lang="ro-RO" sz="2000" dirty="0" smtClean="0"/>
              <a:t>ț</a:t>
            </a:r>
            <a:r>
              <a:rPr lang="en-US" sz="2000" dirty="0" smtClean="0"/>
              <a:t>ii </a:t>
            </a:r>
            <a:r>
              <a:rPr lang="ro-RO" sz="2000" dirty="0"/>
              <a:t>î</a:t>
            </a:r>
            <a:r>
              <a:rPr lang="en-US" sz="2000" dirty="0" smtClean="0"/>
              <a:t>n task-</a:t>
            </a:r>
            <a:r>
              <a:rPr lang="en-US" sz="2000" dirty="0" err="1" smtClean="0"/>
              <a:t>uri</a:t>
            </a:r>
            <a:r>
              <a:rPr lang="en-US" sz="2000" dirty="0" smtClean="0"/>
              <a:t> </a:t>
            </a:r>
            <a:r>
              <a:rPr lang="en-US" sz="2000" dirty="0" err="1" smtClean="0"/>
              <a:t>executate</a:t>
            </a:r>
            <a:r>
              <a:rPr lang="en-US" sz="2000" dirty="0" smtClean="0"/>
              <a:t> </a:t>
            </a:r>
            <a:r>
              <a:rPr lang="ro-RO" sz="2000" dirty="0" smtClean="0"/>
              <a:t>î</a:t>
            </a:r>
            <a:r>
              <a:rPr lang="en-US" sz="2000" dirty="0" smtClean="0"/>
              <a:t>n </a:t>
            </a:r>
            <a:r>
              <a:rPr lang="en-US" sz="2000" dirty="0" err="1" smtClean="0"/>
              <a:t>sisteme</a:t>
            </a:r>
            <a:r>
              <a:rPr lang="en-US" sz="2000" dirty="0" smtClean="0"/>
              <a:t> </a:t>
            </a:r>
            <a:r>
              <a:rPr lang="en-US" sz="2000" dirty="0" err="1" smtClean="0"/>
              <a:t>diferite</a:t>
            </a:r>
            <a:r>
              <a:rPr lang="en-US" sz="2000" dirty="0" smtClean="0"/>
              <a:t> (cu </a:t>
            </a:r>
            <a:r>
              <a:rPr lang="en-US" sz="2000" dirty="0" err="1" smtClean="0"/>
              <a:t>resurse</a:t>
            </a:r>
            <a:r>
              <a:rPr lang="en-US" sz="2000" dirty="0" smtClean="0"/>
              <a:t> </a:t>
            </a:r>
            <a:r>
              <a:rPr lang="en-US" sz="2000" dirty="0" err="1" smtClean="0"/>
              <a:t>diferite</a:t>
            </a:r>
            <a:r>
              <a:rPr lang="en-US" sz="2000" dirty="0" smtClean="0"/>
              <a:t>)</a:t>
            </a:r>
          </a:p>
          <a:p>
            <a:pPr>
              <a:lnSpc>
                <a:spcPct val="90000"/>
              </a:lnSpc>
              <a:spcAft>
                <a:spcPts val="600"/>
              </a:spcAft>
            </a:pPr>
            <a:r>
              <a:rPr lang="en-US" sz="2400" b="1" dirty="0" smtClean="0"/>
              <a:t>Convergen</a:t>
            </a:r>
            <a:r>
              <a:rPr lang="ro-RO" sz="2400" b="1" dirty="0" smtClean="0"/>
              <a:t>ț</a:t>
            </a:r>
            <a:r>
              <a:rPr lang="ro-RO" sz="2400" b="1" dirty="0"/>
              <a:t>ă</a:t>
            </a:r>
            <a:r>
              <a:rPr lang="en-US" sz="2400" b="1" dirty="0" smtClean="0"/>
              <a:t> paralel </a:t>
            </a:r>
            <a:r>
              <a:rPr lang="en-US" sz="2400" b="1" dirty="0" smtClean="0">
                <a:sym typeface="Wingdings" pitchFamily="2" charset="2"/>
              </a:rPr>
              <a:t> distribuit</a:t>
            </a:r>
            <a:endParaRPr lang="en-US" sz="2400" b="1" dirty="0" smtClean="0"/>
          </a:p>
          <a:p>
            <a:pPr lvl="1">
              <a:lnSpc>
                <a:spcPct val="90000"/>
              </a:lnSpc>
              <a:spcAft>
                <a:spcPts val="600"/>
              </a:spcAft>
            </a:pPr>
            <a:r>
              <a:rPr lang="en-US" sz="2000" dirty="0" err="1" smtClean="0"/>
              <a:t>Folosesc</a:t>
            </a:r>
            <a:r>
              <a:rPr lang="en-US" sz="2000" dirty="0" smtClean="0"/>
              <a:t> din </a:t>
            </a:r>
            <a:r>
              <a:rPr lang="en-US" sz="2000" dirty="0" err="1" smtClean="0"/>
              <a:t>ce</a:t>
            </a:r>
            <a:r>
              <a:rPr lang="en-US" sz="2000" dirty="0" smtClean="0"/>
              <a:t> </a:t>
            </a:r>
            <a:r>
              <a:rPr lang="ro-RO" sz="2000" dirty="0" smtClean="0"/>
              <a:t>î</a:t>
            </a:r>
            <a:r>
              <a:rPr lang="en-US" sz="2000" dirty="0" smtClean="0"/>
              <a:t>n </a:t>
            </a:r>
            <a:r>
              <a:rPr lang="en-US" sz="2000" dirty="0" err="1" smtClean="0"/>
              <a:t>ce</a:t>
            </a:r>
            <a:r>
              <a:rPr lang="en-US" sz="2000" dirty="0" smtClean="0"/>
              <a:t> </a:t>
            </a:r>
            <a:r>
              <a:rPr lang="en-US" sz="2000" dirty="0" err="1" smtClean="0"/>
              <a:t>mai</a:t>
            </a:r>
            <a:r>
              <a:rPr lang="en-US" sz="2000" dirty="0" smtClean="0"/>
              <a:t> </a:t>
            </a:r>
            <a:r>
              <a:rPr lang="en-US" sz="2000" dirty="0" err="1" smtClean="0"/>
              <a:t>mult</a:t>
            </a:r>
            <a:r>
              <a:rPr lang="en-US" sz="2000" dirty="0" smtClean="0"/>
              <a:t> </a:t>
            </a:r>
            <a:r>
              <a:rPr lang="en-US" sz="2000" dirty="0" err="1" smtClean="0"/>
              <a:t>acelea</a:t>
            </a:r>
            <a:r>
              <a:rPr lang="ro-RO" sz="2000" dirty="0" smtClean="0"/>
              <a:t>ș</a:t>
            </a:r>
            <a:r>
              <a:rPr lang="en-US" sz="2000" dirty="0" err="1" smtClean="0"/>
              <a:t>i</a:t>
            </a:r>
            <a:r>
              <a:rPr lang="en-US" sz="2000" dirty="0" smtClean="0"/>
              <a:t> </a:t>
            </a:r>
            <a:r>
              <a:rPr lang="en-US" sz="2000" dirty="0" err="1" smtClean="0"/>
              <a:t>arhitecturi</a:t>
            </a:r>
            <a:endParaRPr lang="en-US" sz="2000" dirty="0" smtClean="0"/>
          </a:p>
          <a:p>
            <a:pPr lvl="2">
              <a:lnSpc>
                <a:spcPct val="90000"/>
              </a:lnSpc>
              <a:spcAft>
                <a:spcPts val="600"/>
              </a:spcAft>
            </a:pPr>
            <a:r>
              <a:rPr lang="en-US" sz="1800" dirty="0" err="1" smtClean="0"/>
              <a:t>Sisteme</a:t>
            </a:r>
            <a:r>
              <a:rPr lang="en-US" sz="1800" dirty="0" smtClean="0"/>
              <a:t> </a:t>
            </a:r>
            <a:r>
              <a:rPr lang="en-US" sz="1800" dirty="0" err="1" smtClean="0"/>
              <a:t>distribuite</a:t>
            </a:r>
            <a:r>
              <a:rPr lang="en-US" sz="1800" dirty="0" smtClean="0"/>
              <a:t> </a:t>
            </a:r>
            <a:r>
              <a:rPr lang="en-US" sz="1800" dirty="0" err="1" smtClean="0"/>
              <a:t>folosite</a:t>
            </a:r>
            <a:r>
              <a:rPr lang="en-US" sz="1800" dirty="0" smtClean="0"/>
              <a:t> </a:t>
            </a:r>
            <a:r>
              <a:rPr lang="ro-RO" sz="1800" dirty="0" smtClean="0"/>
              <a:t>î</a:t>
            </a:r>
            <a:r>
              <a:rPr lang="en-US" sz="1800" dirty="0" smtClean="0"/>
              <a:t>n </a:t>
            </a:r>
            <a:r>
              <a:rPr lang="en-US" sz="1800" dirty="0" err="1" smtClean="0"/>
              <a:t>calcul</a:t>
            </a:r>
            <a:r>
              <a:rPr lang="en-US" sz="1800" dirty="0" smtClean="0"/>
              <a:t> </a:t>
            </a:r>
            <a:r>
              <a:rPr lang="en-US" sz="1800" dirty="0" err="1" smtClean="0"/>
              <a:t>paralel</a:t>
            </a:r>
            <a:endParaRPr lang="en-US" sz="1800" dirty="0" smtClean="0"/>
          </a:p>
          <a:p>
            <a:pPr lvl="2">
              <a:lnSpc>
                <a:spcPct val="90000"/>
              </a:lnSpc>
              <a:spcAft>
                <a:spcPts val="600"/>
              </a:spcAft>
            </a:pPr>
            <a:r>
              <a:rPr lang="en-US" sz="1800" dirty="0" err="1" smtClean="0"/>
              <a:t>Calculatoare</a:t>
            </a:r>
            <a:r>
              <a:rPr lang="en-US" sz="1800" dirty="0" smtClean="0"/>
              <a:t> </a:t>
            </a:r>
            <a:r>
              <a:rPr lang="en-US" sz="1800" dirty="0" err="1" smtClean="0"/>
              <a:t>paralele</a:t>
            </a:r>
            <a:r>
              <a:rPr lang="en-US" sz="1800" dirty="0" smtClean="0"/>
              <a:t> </a:t>
            </a:r>
            <a:r>
              <a:rPr lang="en-US" sz="1800" dirty="0" err="1" smtClean="0"/>
              <a:t>folosite</a:t>
            </a:r>
            <a:r>
              <a:rPr lang="en-US" sz="1800" dirty="0" smtClean="0"/>
              <a:t> </a:t>
            </a:r>
            <a:r>
              <a:rPr lang="en-US" sz="1800" dirty="0" err="1" smtClean="0"/>
              <a:t>ca</a:t>
            </a:r>
            <a:r>
              <a:rPr lang="en-US" sz="1800" dirty="0" smtClean="0"/>
              <a:t> </a:t>
            </a:r>
            <a:r>
              <a:rPr lang="en-US" sz="1800" dirty="0" err="1" smtClean="0"/>
              <a:t>servere</a:t>
            </a:r>
            <a:r>
              <a:rPr lang="en-US" sz="1800" dirty="0" smtClean="0"/>
              <a:t> de mare </a:t>
            </a:r>
            <a:r>
              <a:rPr lang="en-US" sz="1800" dirty="0" err="1" smtClean="0"/>
              <a:t>performan</a:t>
            </a:r>
            <a:r>
              <a:rPr lang="ro-RO" sz="1800" dirty="0" smtClean="0"/>
              <a:t>ță</a:t>
            </a:r>
            <a:endParaRPr lang="en-US" sz="1800" dirty="0" smtClean="0"/>
          </a:p>
          <a:p>
            <a:pPr lvl="1">
              <a:lnSpc>
                <a:spcPct val="90000"/>
              </a:lnSpc>
              <a:spcAft>
                <a:spcPts val="600"/>
              </a:spcAft>
            </a:pPr>
            <a:r>
              <a:rPr lang="en-US" sz="2000" dirty="0" smtClean="0"/>
              <a:t>Au zone de </a:t>
            </a:r>
            <a:r>
              <a:rPr lang="en-US" sz="2000" dirty="0" err="1" smtClean="0"/>
              <a:t>aplica</a:t>
            </a:r>
            <a:r>
              <a:rPr lang="ro-RO" sz="2000" dirty="0" smtClean="0"/>
              <a:t>ț</a:t>
            </a:r>
            <a:r>
              <a:rPr lang="en-US" sz="2000" dirty="0" smtClean="0"/>
              <a:t>ii </a:t>
            </a:r>
            <a:r>
              <a:rPr lang="en-US" sz="2000" dirty="0" err="1" smtClean="0"/>
              <a:t>comune</a:t>
            </a:r>
            <a:endParaRPr lang="en-US" sz="2000" dirty="0" smtClean="0"/>
          </a:p>
          <a:p>
            <a:pPr lvl="1">
              <a:lnSpc>
                <a:spcPct val="90000"/>
              </a:lnSpc>
              <a:spcAft>
                <a:spcPts val="600"/>
              </a:spcAft>
            </a:pPr>
            <a:r>
              <a:rPr lang="en-US" sz="2000" dirty="0" err="1" smtClean="0"/>
              <a:t>Problemele</a:t>
            </a:r>
            <a:r>
              <a:rPr lang="en-US" sz="2000" dirty="0" smtClean="0"/>
              <a:t> de </a:t>
            </a:r>
            <a:r>
              <a:rPr lang="en-US" sz="2000" dirty="0" err="1" smtClean="0"/>
              <a:t>cercetare</a:t>
            </a:r>
            <a:r>
              <a:rPr lang="en-US" sz="2000" dirty="0" smtClean="0"/>
              <a:t> se </a:t>
            </a:r>
            <a:r>
              <a:rPr lang="en-US" sz="2000" dirty="0" err="1" smtClean="0"/>
              <a:t>intrep</a:t>
            </a:r>
            <a:r>
              <a:rPr lang="ro-RO" sz="2000" dirty="0" smtClean="0"/>
              <a:t>ă</a:t>
            </a:r>
            <a:r>
              <a:rPr lang="en-US" sz="2000" dirty="0" err="1" smtClean="0"/>
              <a:t>trund</a:t>
            </a:r>
            <a:r>
              <a:rPr lang="en-US" sz="2000" dirty="0" smtClean="0"/>
              <a:t> </a:t>
            </a:r>
            <a:r>
              <a:rPr lang="ro-RO" sz="2000" dirty="0" err="1"/>
              <a:t>ș</a:t>
            </a:r>
            <a:r>
              <a:rPr lang="en-US" sz="2000" dirty="0" err="1" smtClean="0"/>
              <a:t>i</a:t>
            </a:r>
            <a:r>
              <a:rPr lang="en-US" sz="2000" dirty="0" smtClean="0"/>
              <a:t> </a:t>
            </a:r>
            <a:r>
              <a:rPr lang="en-US" sz="2000" dirty="0" err="1" smtClean="0"/>
              <a:t>sunt</a:t>
            </a:r>
            <a:r>
              <a:rPr lang="en-US" sz="2000" dirty="0" smtClean="0"/>
              <a:t> </a:t>
            </a:r>
            <a:r>
              <a:rPr lang="en-US" sz="2000" dirty="0" err="1" smtClean="0"/>
              <a:t>abordate</a:t>
            </a:r>
            <a:r>
              <a:rPr lang="en-US" sz="2000" dirty="0" smtClean="0"/>
              <a:t> </a:t>
            </a:r>
            <a:r>
              <a:rPr lang="ro-RO" sz="2000" dirty="0" smtClean="0"/>
              <a:t>î</a:t>
            </a:r>
            <a:r>
              <a:rPr lang="en-US" sz="2000" dirty="0" smtClean="0"/>
              <a:t>n </a:t>
            </a:r>
            <a:r>
              <a:rPr lang="en-US" sz="2000" dirty="0" err="1" smtClean="0"/>
              <a:t>comun</a:t>
            </a:r>
            <a:endParaRPr lang="en-US" sz="2000" dirty="0" smtClean="0"/>
          </a:p>
          <a:p>
            <a:pPr lvl="1">
              <a:lnSpc>
                <a:spcPct val="90000"/>
              </a:lnSpc>
              <a:spcAft>
                <a:spcPts val="600"/>
              </a:spcAft>
            </a:pPr>
            <a:r>
              <a:rPr lang="en-US" sz="2000" dirty="0" smtClean="0"/>
              <a:t>Se </a:t>
            </a:r>
            <a:r>
              <a:rPr lang="en-US" sz="2000" dirty="0" err="1" smtClean="0"/>
              <a:t>folose</a:t>
            </a:r>
            <a:r>
              <a:rPr lang="ro-RO" sz="2000" dirty="0" smtClean="0"/>
              <a:t>ș</a:t>
            </a:r>
            <a:r>
              <a:rPr lang="en-US" sz="2000" dirty="0" err="1" smtClean="0"/>
              <a:t>te</a:t>
            </a:r>
            <a:r>
              <a:rPr lang="en-US" sz="2000" dirty="0" smtClean="0"/>
              <a:t> </a:t>
            </a:r>
            <a:r>
              <a:rPr lang="en-US" sz="2000" dirty="0" err="1" smtClean="0"/>
              <a:t>termenul</a:t>
            </a:r>
            <a:r>
              <a:rPr lang="en-US" sz="2000" dirty="0" smtClean="0"/>
              <a:t> </a:t>
            </a:r>
            <a:r>
              <a:rPr lang="en-US" sz="2000" dirty="0" err="1" smtClean="0"/>
              <a:t>comun</a:t>
            </a:r>
            <a:r>
              <a:rPr lang="en-US" sz="2000" dirty="0" smtClean="0"/>
              <a:t> de “</a:t>
            </a:r>
            <a:r>
              <a:rPr lang="en-US" sz="2000" dirty="0" err="1" smtClean="0"/>
              <a:t>calcul</a:t>
            </a:r>
            <a:r>
              <a:rPr lang="en-US" sz="2000" dirty="0" smtClean="0"/>
              <a:t> de </a:t>
            </a:r>
            <a:r>
              <a:rPr lang="ro-RO" sz="2000" dirty="0" err="1"/>
              <a:t>î</a:t>
            </a:r>
            <a:r>
              <a:rPr lang="en-US" sz="2000" dirty="0" err="1" smtClean="0"/>
              <a:t>nalta</a:t>
            </a:r>
            <a:r>
              <a:rPr lang="en-US" sz="2000" dirty="0" smtClean="0"/>
              <a:t> </a:t>
            </a:r>
            <a:r>
              <a:rPr lang="en-US" sz="2000" dirty="0" err="1" smtClean="0"/>
              <a:t>performan</a:t>
            </a:r>
            <a:r>
              <a:rPr lang="ro-RO" sz="2000" dirty="0" smtClean="0"/>
              <a:t>ț</a:t>
            </a:r>
            <a:r>
              <a:rPr lang="ro-RO" sz="2000" dirty="0"/>
              <a:t>ă</a:t>
            </a:r>
            <a:r>
              <a:rPr lang="en-US" sz="2000" dirty="0" smtClean="0"/>
              <a:t>” (HPC – High Performance Computing)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077200" cy="762000"/>
          </a:xfrm>
        </p:spPr>
        <p:txBody>
          <a:bodyPr/>
          <a:lstStyle/>
          <a:p>
            <a:pPr>
              <a:defRPr/>
            </a:pPr>
            <a:r>
              <a:rPr lang="pt-BR" sz="3200" dirty="0" smtClean="0">
                <a:solidFill>
                  <a:srgbClr val="0000FF"/>
                </a:solidFill>
              </a:rPr>
              <a:t>Proiectarea</a:t>
            </a:r>
            <a:r>
              <a:rPr lang="pt-BR" sz="3200" dirty="0" smtClean="0"/>
              <a:t> solu</a:t>
            </a:r>
            <a:r>
              <a:rPr lang="ro-RO" sz="3200" dirty="0" smtClean="0"/>
              <a:t>ț</a:t>
            </a:r>
            <a:r>
              <a:rPr lang="pt-BR" sz="3200" dirty="0" smtClean="0"/>
              <a:t>iilor </a:t>
            </a:r>
            <a:r>
              <a:rPr lang="pt-BR" sz="3200" dirty="0"/>
              <a:t>paralele </a:t>
            </a:r>
            <a:r>
              <a:rPr lang="ro-RO" sz="3200" dirty="0" smtClean="0"/>
              <a:t>ș</a:t>
            </a:r>
            <a:r>
              <a:rPr lang="pt-BR" sz="3200" dirty="0" smtClean="0"/>
              <a:t>i </a:t>
            </a:r>
            <a:r>
              <a:rPr lang="pt-BR" sz="3200" dirty="0"/>
              <a:t>distribuite</a:t>
            </a:r>
            <a:endParaRPr lang="en-US" sz="3200" dirty="0"/>
          </a:p>
        </p:txBody>
      </p:sp>
      <p:sp>
        <p:nvSpPr>
          <p:cNvPr id="3" name="Content Placeholder 2"/>
          <p:cNvSpPr>
            <a:spLocks noGrp="1"/>
          </p:cNvSpPr>
          <p:nvPr>
            <p:ph idx="1"/>
          </p:nvPr>
        </p:nvSpPr>
        <p:spPr>
          <a:xfrm>
            <a:off x="228600" y="1700808"/>
            <a:ext cx="8686800" cy="4776192"/>
          </a:xfrm>
        </p:spPr>
        <p:txBody>
          <a:bodyPr>
            <a:normAutofit fontScale="92500"/>
          </a:bodyPr>
          <a:lstStyle/>
          <a:p>
            <a:pPr>
              <a:defRPr/>
            </a:pPr>
            <a:r>
              <a:rPr lang="en-US" sz="2800" dirty="0" smtClean="0"/>
              <a:t>Este </a:t>
            </a:r>
            <a:r>
              <a:rPr lang="en-US" sz="2800" dirty="0" err="1" smtClean="0"/>
              <a:t>partea</a:t>
            </a:r>
            <a:r>
              <a:rPr lang="en-US" sz="2800" dirty="0" smtClean="0"/>
              <a:t> central</a:t>
            </a:r>
            <a:r>
              <a:rPr lang="ro-RO" sz="2800" dirty="0"/>
              <a:t>ă</a:t>
            </a:r>
            <a:r>
              <a:rPr lang="en-US" sz="2800" dirty="0" smtClean="0"/>
              <a:t> a </a:t>
            </a:r>
            <a:r>
              <a:rPr lang="en-US" sz="2800" dirty="0" err="1" smtClean="0"/>
              <a:t>cursului</a:t>
            </a:r>
            <a:endParaRPr lang="en-US" sz="2800" dirty="0"/>
          </a:p>
          <a:p>
            <a:pPr>
              <a:defRPr/>
            </a:pPr>
            <a:r>
              <a:rPr lang="en-US" sz="2800" dirty="0" err="1" smtClean="0"/>
              <a:t>Prezint</a:t>
            </a:r>
            <a:r>
              <a:rPr lang="ro-RO" sz="2800" dirty="0" smtClean="0"/>
              <a:t>ă</a:t>
            </a:r>
            <a:r>
              <a:rPr lang="en-US" sz="2800" dirty="0" smtClean="0"/>
              <a:t> </a:t>
            </a:r>
            <a:r>
              <a:rPr lang="en-US" sz="2800" dirty="0" err="1" smtClean="0"/>
              <a:t>metode</a:t>
            </a:r>
            <a:r>
              <a:rPr lang="en-US" sz="2800" dirty="0" smtClean="0"/>
              <a:t> de </a:t>
            </a:r>
            <a:r>
              <a:rPr lang="en-US" sz="2800" dirty="0" err="1" smtClean="0"/>
              <a:t>rezolvare</a:t>
            </a:r>
            <a:r>
              <a:rPr lang="en-US" sz="2800" dirty="0" smtClean="0"/>
              <a:t> </a:t>
            </a:r>
            <a:r>
              <a:rPr lang="en-US" sz="2800" dirty="0" err="1" smtClean="0"/>
              <a:t>consacrate</a:t>
            </a:r>
            <a:r>
              <a:rPr lang="en-US" sz="2800" dirty="0" smtClean="0"/>
              <a:t> </a:t>
            </a:r>
            <a:r>
              <a:rPr lang="en-US" sz="2800" dirty="0" err="1" smtClean="0"/>
              <a:t>pentru</a:t>
            </a:r>
            <a:r>
              <a:rPr lang="en-US" sz="2800" dirty="0" smtClean="0"/>
              <a:t> </a:t>
            </a:r>
            <a:r>
              <a:rPr lang="en-US" sz="2800" dirty="0" err="1" smtClean="0"/>
              <a:t>principalele</a:t>
            </a:r>
            <a:r>
              <a:rPr lang="en-US" sz="2800" dirty="0" smtClean="0"/>
              <a:t> </a:t>
            </a:r>
            <a:r>
              <a:rPr lang="en-US" sz="2800" dirty="0" err="1" smtClean="0"/>
              <a:t>clase</a:t>
            </a:r>
            <a:r>
              <a:rPr lang="en-US" sz="2800" dirty="0" smtClean="0"/>
              <a:t> de </a:t>
            </a:r>
            <a:r>
              <a:rPr lang="en-US" sz="2800" dirty="0" err="1" smtClean="0"/>
              <a:t>algoritmi</a:t>
            </a:r>
            <a:endParaRPr lang="en-US" sz="2800" dirty="0" smtClean="0"/>
          </a:p>
          <a:p>
            <a:pPr lvl="1">
              <a:defRPr/>
            </a:pPr>
            <a:r>
              <a:rPr lang="en-US" sz="2400" dirty="0" err="1" smtClean="0"/>
              <a:t>Ajut</a:t>
            </a:r>
            <a:r>
              <a:rPr lang="ro-RO" sz="2400" dirty="0" smtClean="0"/>
              <a:t>ă</a:t>
            </a:r>
            <a:r>
              <a:rPr lang="en-US" sz="2400" dirty="0" smtClean="0"/>
              <a:t> la </a:t>
            </a:r>
            <a:r>
              <a:rPr lang="en-US" sz="2400" dirty="0" err="1" smtClean="0"/>
              <a:t>deprinderea</a:t>
            </a:r>
            <a:r>
              <a:rPr lang="en-US" sz="2400" dirty="0" smtClean="0"/>
              <a:t> </a:t>
            </a:r>
            <a:r>
              <a:rPr lang="en-US" sz="2400" dirty="0" err="1" smtClean="0"/>
              <a:t>metodelor</a:t>
            </a:r>
            <a:r>
              <a:rPr lang="en-US" sz="2400" dirty="0" smtClean="0"/>
              <a:t> de </a:t>
            </a:r>
            <a:r>
              <a:rPr lang="en-US" sz="2400" dirty="0" err="1" smtClean="0"/>
              <a:t>rezolvare</a:t>
            </a:r>
            <a:r>
              <a:rPr lang="en-US" sz="2400" dirty="0" smtClean="0"/>
              <a:t> (</a:t>
            </a:r>
            <a:r>
              <a:rPr lang="en-US" sz="2400" dirty="0" err="1" smtClean="0"/>
              <a:t>ingineria</a:t>
            </a:r>
            <a:r>
              <a:rPr lang="en-US" sz="2400" dirty="0" smtClean="0"/>
              <a:t>)</a:t>
            </a:r>
          </a:p>
          <a:p>
            <a:pPr lvl="1">
              <a:defRPr/>
            </a:pPr>
            <a:r>
              <a:rPr lang="en-US" sz="2400" dirty="0" err="1" smtClean="0"/>
              <a:t>Stimuleaz</a:t>
            </a:r>
            <a:r>
              <a:rPr lang="ro-RO" sz="2400" dirty="0" smtClean="0"/>
              <a:t>ă</a:t>
            </a:r>
            <a:r>
              <a:rPr lang="en-US" sz="2400" dirty="0" smtClean="0"/>
              <a:t> </a:t>
            </a:r>
            <a:r>
              <a:rPr lang="en-US" sz="2400" dirty="0" err="1" smtClean="0"/>
              <a:t>ini</a:t>
            </a:r>
            <a:r>
              <a:rPr lang="ro-RO" sz="2400" dirty="0" smtClean="0"/>
              <a:t>ț</a:t>
            </a:r>
            <a:r>
              <a:rPr lang="en-US" sz="2400" dirty="0" err="1" smtClean="0"/>
              <a:t>iativa</a:t>
            </a:r>
            <a:r>
              <a:rPr lang="en-US" sz="2400" dirty="0" smtClean="0"/>
              <a:t> </a:t>
            </a:r>
            <a:r>
              <a:rPr lang="ro-RO" sz="2400" dirty="0" smtClean="0"/>
              <a:t>î</a:t>
            </a:r>
            <a:r>
              <a:rPr lang="en-US" sz="2400" dirty="0" smtClean="0"/>
              <a:t>n </a:t>
            </a:r>
            <a:r>
              <a:rPr lang="en-US" sz="2400" dirty="0" err="1" smtClean="0"/>
              <a:t>devoltarea</a:t>
            </a:r>
            <a:r>
              <a:rPr lang="en-US" sz="2400" dirty="0" smtClean="0"/>
              <a:t> </a:t>
            </a:r>
            <a:r>
              <a:rPr lang="ro-RO" sz="2400" dirty="0" smtClean="0"/>
              <a:t>de </a:t>
            </a:r>
            <a:r>
              <a:rPr lang="en-US" sz="2400" dirty="0" err="1" smtClean="0"/>
              <a:t>solu</a:t>
            </a:r>
            <a:r>
              <a:rPr lang="ro-RO" sz="2400" dirty="0" smtClean="0"/>
              <a:t>ț</a:t>
            </a:r>
            <a:r>
              <a:rPr lang="en-US" sz="2400" dirty="0" smtClean="0"/>
              <a:t>ii </a:t>
            </a:r>
            <a:r>
              <a:rPr lang="en-US" sz="2400" dirty="0" err="1" smtClean="0"/>
              <a:t>noi</a:t>
            </a:r>
            <a:endParaRPr lang="en-US" sz="2400" dirty="0" smtClean="0"/>
          </a:p>
          <a:p>
            <a:pPr>
              <a:defRPr/>
            </a:pPr>
            <a:r>
              <a:rPr lang="en-US" dirty="0" smtClean="0"/>
              <a:t> </a:t>
            </a:r>
            <a:r>
              <a:rPr lang="en-US" dirty="0" err="1" smtClean="0"/>
              <a:t>Folose</a:t>
            </a:r>
            <a:r>
              <a:rPr lang="ro-RO" dirty="0" smtClean="0"/>
              <a:t>ș</a:t>
            </a:r>
            <a:r>
              <a:rPr lang="en-US" dirty="0" err="1" smtClean="0"/>
              <a:t>te</a:t>
            </a:r>
            <a:r>
              <a:rPr lang="en-US" dirty="0" smtClean="0"/>
              <a:t> un </a:t>
            </a:r>
            <a:r>
              <a:rPr lang="en-US" dirty="0" err="1" smtClean="0"/>
              <a:t>limbaj</a:t>
            </a:r>
            <a:r>
              <a:rPr lang="en-US" dirty="0" smtClean="0"/>
              <a:t> </a:t>
            </a:r>
            <a:r>
              <a:rPr lang="en-US" dirty="0" err="1" smtClean="0"/>
              <a:t>pseudocod</a:t>
            </a:r>
            <a:r>
              <a:rPr lang="en-US" dirty="0" smtClean="0"/>
              <a:t> </a:t>
            </a:r>
            <a:r>
              <a:rPr lang="en-US" b="1" dirty="0" err="1" smtClean="0"/>
              <a:t>simplu</a:t>
            </a:r>
            <a:r>
              <a:rPr lang="en-US" dirty="0" smtClean="0"/>
              <a:t> care</a:t>
            </a:r>
          </a:p>
          <a:p>
            <a:pPr lvl="1">
              <a:defRPr/>
            </a:pPr>
            <a:r>
              <a:rPr lang="ro-RO" dirty="0" smtClean="0"/>
              <a:t>Î</a:t>
            </a:r>
            <a:r>
              <a:rPr lang="en-US" dirty="0" err="1" smtClean="0"/>
              <a:t>ncorporeaz</a:t>
            </a:r>
            <a:r>
              <a:rPr lang="ro-RO" dirty="0" smtClean="0"/>
              <a:t>ă</a:t>
            </a:r>
            <a:r>
              <a:rPr lang="en-US" dirty="0" smtClean="0"/>
              <a:t> </a:t>
            </a:r>
            <a:r>
              <a:rPr lang="en-US" dirty="0" err="1" smtClean="0"/>
              <a:t>conceptele</a:t>
            </a:r>
            <a:r>
              <a:rPr lang="en-US" dirty="0" smtClean="0"/>
              <a:t> </a:t>
            </a:r>
            <a:r>
              <a:rPr lang="ro-RO" dirty="0" smtClean="0"/>
              <a:t>ș</a:t>
            </a:r>
            <a:r>
              <a:rPr lang="en-US" dirty="0" err="1" smtClean="0"/>
              <a:t>i</a:t>
            </a:r>
            <a:r>
              <a:rPr lang="en-US" dirty="0" smtClean="0"/>
              <a:t> </a:t>
            </a:r>
            <a:r>
              <a:rPr lang="en-US" dirty="0" err="1" smtClean="0"/>
              <a:t>modelele</a:t>
            </a:r>
            <a:r>
              <a:rPr lang="en-US" dirty="0" smtClean="0"/>
              <a:t> de </a:t>
            </a:r>
            <a:r>
              <a:rPr lang="en-US" dirty="0" err="1" smtClean="0"/>
              <a:t>programare</a:t>
            </a:r>
            <a:endParaRPr lang="en-US" dirty="0" smtClean="0"/>
          </a:p>
          <a:p>
            <a:pPr lvl="1">
              <a:defRPr/>
            </a:pPr>
            <a:r>
              <a:rPr lang="en-US" dirty="0" err="1" smtClean="0"/>
              <a:t>Ascunde</a:t>
            </a:r>
            <a:r>
              <a:rPr lang="en-US" dirty="0" smtClean="0"/>
              <a:t> </a:t>
            </a:r>
            <a:r>
              <a:rPr lang="en-US" dirty="0" err="1" smtClean="0"/>
              <a:t>detaliile</a:t>
            </a:r>
            <a:r>
              <a:rPr lang="en-US" dirty="0" smtClean="0"/>
              <a:t> de </a:t>
            </a:r>
            <a:r>
              <a:rPr lang="en-US" dirty="0" err="1" smtClean="0"/>
              <a:t>implementare</a:t>
            </a:r>
            <a:endParaRPr lang="en-US" dirty="0" smtClean="0"/>
          </a:p>
          <a:p>
            <a:pPr lvl="1">
              <a:defRPr/>
            </a:pPr>
            <a:r>
              <a:rPr lang="en-US" dirty="0" err="1" smtClean="0"/>
              <a:t>propus</a:t>
            </a:r>
            <a:r>
              <a:rPr lang="en-US" dirty="0" smtClean="0"/>
              <a:t> de </a:t>
            </a:r>
            <a:r>
              <a:rPr lang="fr-FR" dirty="0" err="1" smtClean="0"/>
              <a:t>G.R.Andrews</a:t>
            </a:r>
            <a:r>
              <a:rPr lang="fr-FR" dirty="0" smtClean="0"/>
              <a:t> </a:t>
            </a:r>
            <a:r>
              <a:rPr lang="ro-RO" dirty="0" smtClean="0"/>
              <a:t>î</a:t>
            </a:r>
            <a:r>
              <a:rPr lang="fr-FR" dirty="0" smtClean="0"/>
              <a:t>n </a:t>
            </a:r>
            <a:r>
              <a:rPr lang="fr-FR" dirty="0" err="1" smtClean="0"/>
              <a:t>lucrarea</a:t>
            </a:r>
            <a:r>
              <a:rPr lang="fr-FR" dirty="0" smtClean="0"/>
              <a:t> </a:t>
            </a:r>
            <a:r>
              <a:rPr lang="fr-FR" b="1" dirty="0"/>
              <a:t>Concurrent </a:t>
            </a:r>
            <a:r>
              <a:rPr lang="fr-FR" b="1" dirty="0" err="1"/>
              <a:t>Programming</a:t>
            </a:r>
            <a:r>
              <a:rPr lang="fr-FR" b="1" dirty="0"/>
              <a:t>. </a:t>
            </a:r>
            <a:r>
              <a:rPr lang="en-US" b="1" dirty="0"/>
              <a:t>Principles and Practice</a:t>
            </a:r>
            <a:endParaRPr lang="en-US" dirty="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7CEE223-1E36-4F40-90C2-75E728473E65}" type="datetime1">
              <a:rPr lang="ro-RO" altLang="en-US" sz="1000">
                <a:solidFill>
                  <a:schemeClr val="bg1"/>
                </a:solidFill>
              </a:rPr>
              <a:pPr eaLnBrk="1" hangingPunct="1"/>
              <a:t>04.10.2016</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smtClean="0"/>
              <a:t>Algoritmi paraleli si distribuiti</a:t>
            </a:r>
            <a:endParaRPr lang="ro-RO"/>
          </a:p>
        </p:txBody>
      </p:sp>
    </p:spTree>
    <p:extLst>
      <p:ext uri="{BB962C8B-B14F-4D97-AF65-F5344CB8AC3E}">
        <p14:creationId xmlns:p14="http://schemas.microsoft.com/office/powerpoint/2010/main" val="370370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7CB609C-0B05-43DB-B471-09073A15FCC9}" type="datetime1">
              <a:rPr lang="ro-RO" altLang="en-US" sz="1000">
                <a:solidFill>
                  <a:schemeClr val="bg1"/>
                </a:solidFill>
              </a:rPr>
              <a:pPr eaLnBrk="1" hangingPunct="1"/>
              <a:t>04.10.2016</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t>Algoritmi paraleli si distribuiti</a:t>
            </a:r>
            <a:endParaRPr lang="ro-RO"/>
          </a:p>
        </p:txBody>
      </p:sp>
      <p:sp>
        <p:nvSpPr>
          <p:cNvPr id="18434" name="Rectangle 2"/>
          <p:cNvSpPr>
            <a:spLocks noGrp="1" noChangeArrowheads="1"/>
          </p:cNvSpPr>
          <p:nvPr>
            <p:ph type="title"/>
          </p:nvPr>
        </p:nvSpPr>
        <p:spPr>
          <a:xfrm>
            <a:off x="228600" y="457200"/>
            <a:ext cx="8077200" cy="457200"/>
          </a:xfrm>
        </p:spPr>
        <p:txBody>
          <a:bodyPr/>
          <a:lstStyle/>
          <a:p>
            <a:pPr eaLnBrk="1" hangingPunct="1">
              <a:defRPr/>
            </a:pPr>
            <a:endParaRPr lang="en-US" dirty="0" smtClean="0"/>
          </a:p>
        </p:txBody>
      </p:sp>
      <p:sp>
        <p:nvSpPr>
          <p:cNvPr id="18435" name="Rectangle 3"/>
          <p:cNvSpPr>
            <a:spLocks noGrp="1" noChangeArrowheads="1"/>
          </p:cNvSpPr>
          <p:nvPr>
            <p:ph type="body" idx="1"/>
          </p:nvPr>
        </p:nvSpPr>
        <p:spPr/>
        <p:txBody>
          <a:bodyPr/>
          <a:lstStyle/>
          <a:p>
            <a:pPr eaLnBrk="1" hangingPunct="1">
              <a:defRPr/>
            </a:pPr>
            <a:r>
              <a:rPr lang="it-IT" dirty="0" err="1" smtClean="0"/>
              <a:t>Principalele</a:t>
            </a:r>
            <a:r>
              <a:rPr lang="it-IT" dirty="0" smtClean="0"/>
              <a:t> </a:t>
            </a:r>
            <a:r>
              <a:rPr lang="it-IT" dirty="0" err="1" smtClean="0"/>
              <a:t>clase</a:t>
            </a:r>
            <a:r>
              <a:rPr lang="it-IT" dirty="0" smtClean="0"/>
              <a:t> de algoritmi </a:t>
            </a:r>
            <a:r>
              <a:rPr lang="it-IT" dirty="0" err="1" smtClean="0"/>
              <a:t>paraleli</a:t>
            </a:r>
            <a:endParaRPr lang="en-US" dirty="0" smtClean="0"/>
          </a:p>
          <a:p>
            <a:pPr lvl="1" eaLnBrk="1" hangingPunct="1">
              <a:defRPr/>
            </a:pPr>
            <a:r>
              <a:rPr lang="en-US" dirty="0" err="1" smtClean="0"/>
              <a:t>Paralelism</a:t>
            </a:r>
            <a:r>
              <a:rPr lang="en-US" dirty="0" smtClean="0"/>
              <a:t> de date</a:t>
            </a:r>
          </a:p>
          <a:p>
            <a:pPr lvl="1" eaLnBrk="1" hangingPunct="1">
              <a:defRPr/>
            </a:pPr>
            <a:r>
              <a:rPr lang="en-US" dirty="0" err="1" smtClean="0"/>
              <a:t>Variabile</a:t>
            </a:r>
            <a:r>
              <a:rPr lang="en-US" dirty="0" smtClean="0"/>
              <a:t> </a:t>
            </a:r>
            <a:r>
              <a:rPr lang="en-US" dirty="0" err="1" smtClean="0"/>
              <a:t>partajate</a:t>
            </a:r>
            <a:r>
              <a:rPr lang="en-US" dirty="0" smtClean="0"/>
              <a:t> MIMD</a:t>
            </a:r>
          </a:p>
          <a:p>
            <a:pPr lvl="2" eaLnBrk="1" hangingPunct="1">
              <a:defRPr/>
            </a:pPr>
            <a:r>
              <a:rPr lang="en-US" dirty="0" err="1" smtClean="0"/>
              <a:t>Sectiuni</a:t>
            </a:r>
            <a:r>
              <a:rPr lang="en-US" dirty="0" smtClean="0"/>
              <a:t> </a:t>
            </a:r>
            <a:r>
              <a:rPr lang="en-US" dirty="0" err="1" smtClean="0"/>
              <a:t>critice</a:t>
            </a:r>
            <a:endParaRPr lang="en-US" dirty="0" smtClean="0"/>
          </a:p>
          <a:p>
            <a:pPr lvl="2" eaLnBrk="1" hangingPunct="1">
              <a:defRPr/>
            </a:pPr>
            <a:r>
              <a:rPr lang="en-US" dirty="0" err="1" smtClean="0"/>
              <a:t>Producatori</a:t>
            </a:r>
            <a:r>
              <a:rPr lang="en-US" dirty="0" smtClean="0"/>
              <a:t> </a:t>
            </a:r>
            <a:r>
              <a:rPr lang="en-US" dirty="0" err="1" smtClean="0"/>
              <a:t>si</a:t>
            </a:r>
            <a:r>
              <a:rPr lang="en-US" dirty="0" smtClean="0"/>
              <a:t> </a:t>
            </a:r>
            <a:r>
              <a:rPr lang="en-US" dirty="0" err="1" smtClean="0"/>
              <a:t>consumatori</a:t>
            </a:r>
            <a:endParaRPr lang="en-US" dirty="0" smtClean="0"/>
          </a:p>
          <a:p>
            <a:pPr lvl="2" eaLnBrk="1" hangingPunct="1">
              <a:defRPr/>
            </a:pPr>
            <a:r>
              <a:rPr lang="en-US" dirty="0" err="1" smtClean="0"/>
              <a:t>Problema</a:t>
            </a:r>
            <a:r>
              <a:rPr lang="en-US" dirty="0" smtClean="0"/>
              <a:t> </a:t>
            </a:r>
            <a:r>
              <a:rPr lang="en-US" dirty="0" err="1" smtClean="0"/>
              <a:t>filozofilor</a:t>
            </a:r>
            <a:endParaRPr lang="en-US" dirty="0" smtClean="0"/>
          </a:p>
          <a:p>
            <a:pPr lvl="2" eaLnBrk="1" hangingPunct="1">
              <a:defRPr/>
            </a:pPr>
            <a:r>
              <a:rPr lang="en-US" dirty="0" err="1" smtClean="0"/>
              <a:t>Problema</a:t>
            </a:r>
            <a:r>
              <a:rPr lang="en-US" dirty="0" smtClean="0"/>
              <a:t> </a:t>
            </a:r>
            <a:r>
              <a:rPr lang="en-US" dirty="0" err="1" smtClean="0"/>
              <a:t>cititorilor</a:t>
            </a:r>
            <a:r>
              <a:rPr lang="en-US" dirty="0" smtClean="0"/>
              <a:t> </a:t>
            </a:r>
            <a:r>
              <a:rPr lang="en-US" dirty="0" err="1" smtClean="0"/>
              <a:t>si</a:t>
            </a:r>
            <a:r>
              <a:rPr lang="en-US" dirty="0" smtClean="0"/>
              <a:t> </a:t>
            </a:r>
            <a:r>
              <a:rPr lang="en-US" dirty="0" err="1" smtClean="0"/>
              <a:t>scriitorilor</a:t>
            </a:r>
            <a:endParaRPr lang="en-US" dirty="0" smtClean="0"/>
          </a:p>
          <a:p>
            <a:pPr lvl="1" eaLnBrk="1" hangingPunct="1">
              <a:defRPr/>
            </a:pPr>
            <a:r>
              <a:rPr lang="en-US" dirty="0" err="1" smtClean="0"/>
              <a:t>Variabile</a:t>
            </a:r>
            <a:r>
              <a:rPr lang="en-US" dirty="0" smtClean="0"/>
              <a:t> </a:t>
            </a:r>
            <a:r>
              <a:rPr lang="en-US" dirty="0" err="1" smtClean="0"/>
              <a:t>partajate</a:t>
            </a:r>
            <a:r>
              <a:rPr lang="en-US" dirty="0" smtClean="0"/>
              <a:t> PRAM</a:t>
            </a:r>
          </a:p>
          <a:p>
            <a:pPr lvl="2" eaLnBrk="1" hangingPunct="1">
              <a:defRPr/>
            </a:pPr>
            <a:r>
              <a:rPr lang="en-US" dirty="0" err="1" smtClean="0"/>
              <a:t>Cautarea</a:t>
            </a:r>
            <a:r>
              <a:rPr lang="en-US" dirty="0" smtClean="0"/>
              <a:t> </a:t>
            </a:r>
            <a:r>
              <a:rPr lang="en-US" dirty="0" err="1" smtClean="0"/>
              <a:t>paralela</a:t>
            </a:r>
            <a:endParaRPr lang="en-US" dirty="0" smtClean="0"/>
          </a:p>
        </p:txBody>
      </p:sp>
    </p:spTree>
    <p:extLst>
      <p:ext uri="{BB962C8B-B14F-4D97-AF65-F5344CB8AC3E}">
        <p14:creationId xmlns:p14="http://schemas.microsoft.com/office/powerpoint/2010/main" val="1569043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err="1" smtClean="0"/>
              <a:t>Actualitatea</a:t>
            </a:r>
            <a:r>
              <a:rPr lang="en-US" sz="4000" dirty="0" smtClean="0"/>
              <a:t> </a:t>
            </a:r>
            <a:r>
              <a:rPr lang="en-US" sz="4000" dirty="0" err="1" smtClean="0"/>
              <a:t>si</a:t>
            </a:r>
            <a:r>
              <a:rPr lang="en-US" sz="4000" dirty="0" smtClean="0"/>
              <a:t> </a:t>
            </a:r>
            <a:r>
              <a:rPr lang="en-US" sz="4000" dirty="0" err="1" smtClean="0"/>
              <a:t>importanta</a:t>
            </a:r>
            <a:r>
              <a:rPr lang="en-US" sz="4000" dirty="0" smtClean="0"/>
              <a:t> </a:t>
            </a:r>
            <a:r>
              <a:rPr lang="en-US" sz="4000" dirty="0" err="1" smtClean="0"/>
              <a:t>cursului</a:t>
            </a:r>
            <a:endParaRPr lang="en-US" sz="4000" dirty="0"/>
          </a:p>
        </p:txBody>
      </p:sp>
      <p:sp>
        <p:nvSpPr>
          <p:cNvPr id="3" name="Content Placeholder 2"/>
          <p:cNvSpPr>
            <a:spLocks noGrp="1"/>
          </p:cNvSpPr>
          <p:nvPr>
            <p:ph idx="1"/>
          </p:nvPr>
        </p:nvSpPr>
        <p:spPr/>
        <p:txBody>
          <a:bodyPr>
            <a:normAutofit fontScale="92500" lnSpcReduction="10000"/>
          </a:bodyPr>
          <a:lstStyle/>
          <a:p>
            <a:r>
              <a:rPr lang="en-US" altLang="en-US" sz="2400" dirty="0" err="1" smtClean="0"/>
              <a:t>Modelele</a:t>
            </a:r>
            <a:r>
              <a:rPr lang="en-US" altLang="en-US" sz="2400" dirty="0" smtClean="0"/>
              <a:t> </a:t>
            </a:r>
            <a:r>
              <a:rPr lang="en-US" altLang="en-US" sz="2400" dirty="0" err="1" smtClean="0"/>
              <a:t>si</a:t>
            </a:r>
            <a:r>
              <a:rPr lang="en-US" altLang="en-US" sz="2400" dirty="0" smtClean="0"/>
              <a:t> </a:t>
            </a:r>
            <a:r>
              <a:rPr lang="en-US" altLang="en-US" sz="2400" dirty="0" err="1" smtClean="0"/>
              <a:t>tiparele</a:t>
            </a:r>
            <a:r>
              <a:rPr lang="en-US" altLang="en-US" sz="2400" dirty="0" smtClean="0"/>
              <a:t> de </a:t>
            </a:r>
            <a:r>
              <a:rPr lang="en-US" altLang="en-US" sz="2400" dirty="0" err="1" smtClean="0"/>
              <a:t>rezolvare</a:t>
            </a:r>
            <a:r>
              <a:rPr lang="en-US" altLang="en-US" sz="2400" dirty="0" smtClean="0"/>
              <a:t> </a:t>
            </a:r>
            <a:r>
              <a:rPr lang="en-US" altLang="en-US" sz="2400" dirty="0" err="1" smtClean="0"/>
              <a:t>sunt</a:t>
            </a:r>
            <a:r>
              <a:rPr lang="en-US" altLang="en-US" sz="2400" dirty="0" smtClean="0"/>
              <a:t> </a:t>
            </a:r>
            <a:r>
              <a:rPr lang="en-US" altLang="en-US" sz="2400" dirty="0" err="1" smtClean="0"/>
              <a:t>folosite</a:t>
            </a:r>
            <a:r>
              <a:rPr lang="en-US" altLang="en-US" sz="2400" dirty="0" smtClean="0"/>
              <a:t> </a:t>
            </a:r>
            <a:r>
              <a:rPr lang="en-US" altLang="en-US" sz="2400" dirty="0" err="1" smtClean="0"/>
              <a:t>curent</a:t>
            </a:r>
            <a:r>
              <a:rPr lang="en-US" altLang="en-US" sz="2400" dirty="0" smtClean="0"/>
              <a:t>, </a:t>
            </a:r>
            <a:r>
              <a:rPr lang="en-US" altLang="en-US" sz="2400" dirty="0" err="1" smtClean="0"/>
              <a:t>unele</a:t>
            </a:r>
            <a:r>
              <a:rPr lang="en-US" altLang="en-US" sz="2400" dirty="0" smtClean="0"/>
              <a:t> </a:t>
            </a:r>
            <a:r>
              <a:rPr lang="en-US" altLang="en-US" sz="2400" dirty="0" err="1" smtClean="0"/>
              <a:t>pe</a:t>
            </a:r>
            <a:r>
              <a:rPr lang="en-US" altLang="en-US" sz="2400" dirty="0" smtClean="0"/>
              <a:t> </a:t>
            </a:r>
            <a:r>
              <a:rPr lang="en-US" altLang="en-US" sz="2400" dirty="0" err="1" smtClean="0"/>
              <a:t>scara</a:t>
            </a:r>
            <a:r>
              <a:rPr lang="en-US" altLang="en-US" sz="2400" dirty="0" smtClean="0"/>
              <a:t> </a:t>
            </a:r>
            <a:r>
              <a:rPr lang="en-US" altLang="en-US" sz="2400" dirty="0" err="1" smtClean="0"/>
              <a:t>larga</a:t>
            </a:r>
            <a:endParaRPr lang="en-US" altLang="en-US" sz="2400" dirty="0" smtClean="0"/>
          </a:p>
          <a:p>
            <a:pPr lvl="1"/>
            <a:r>
              <a:rPr lang="en-US" altLang="en-US" sz="2400" dirty="0" smtClean="0">
                <a:ea typeface="Arial" pitchFamily="34" charset="0"/>
              </a:rPr>
              <a:t>Ex. </a:t>
            </a:r>
            <a:r>
              <a:rPr lang="en-US" altLang="en-US" sz="2400" dirty="0" err="1" smtClean="0">
                <a:ea typeface="Arial" pitchFamily="34" charset="0"/>
              </a:rPr>
              <a:t>Modelul</a:t>
            </a:r>
            <a:r>
              <a:rPr lang="en-US" altLang="en-US" sz="2400" dirty="0" smtClean="0">
                <a:ea typeface="Arial" pitchFamily="34" charset="0"/>
              </a:rPr>
              <a:t> </a:t>
            </a:r>
            <a:r>
              <a:rPr lang="en-US" altLang="en-US" sz="2400" dirty="0" smtClean="0">
                <a:solidFill>
                  <a:srgbClr val="0000FF"/>
                </a:solidFill>
                <a:ea typeface="Arial" pitchFamily="34" charset="0"/>
              </a:rPr>
              <a:t>Map-Reduce</a:t>
            </a:r>
            <a:r>
              <a:rPr lang="en-US" altLang="en-US" sz="2400" dirty="0" smtClean="0">
                <a:ea typeface="Arial" pitchFamily="34" charset="0"/>
              </a:rPr>
              <a:t> de la Google</a:t>
            </a:r>
          </a:p>
          <a:p>
            <a:endParaRPr lang="en-US" altLang="en-US" sz="2400" dirty="0" smtClean="0"/>
          </a:p>
          <a:p>
            <a:r>
              <a:rPr lang="en-US" altLang="en-US" sz="2400" dirty="0" smtClean="0"/>
              <a:t>Un calculator modern are </a:t>
            </a:r>
            <a:r>
              <a:rPr lang="en-US" altLang="en-US" sz="2400" dirty="0" err="1" smtClean="0"/>
              <a:t>mai</a:t>
            </a:r>
            <a:r>
              <a:rPr lang="en-US" altLang="en-US" sz="2400" dirty="0" smtClean="0"/>
              <a:t> </a:t>
            </a:r>
            <a:r>
              <a:rPr lang="en-US" altLang="en-US" sz="2400" dirty="0" err="1" smtClean="0"/>
              <a:t>multe</a:t>
            </a:r>
            <a:r>
              <a:rPr lang="en-US" altLang="en-US" sz="2400" dirty="0" smtClean="0"/>
              <a:t> </a:t>
            </a:r>
            <a:r>
              <a:rPr lang="en-US" altLang="en-US" sz="2400" dirty="0" err="1" smtClean="0"/>
              <a:t>procesoare</a:t>
            </a:r>
            <a:r>
              <a:rPr lang="en-US" altLang="en-US" sz="2400" dirty="0" smtClean="0"/>
              <a:t> </a:t>
            </a:r>
            <a:r>
              <a:rPr lang="en-US" altLang="en-US" sz="2400" dirty="0" err="1" smtClean="0"/>
              <a:t>sau</a:t>
            </a:r>
            <a:r>
              <a:rPr lang="en-US" altLang="en-US" sz="2400" dirty="0" smtClean="0"/>
              <a:t> </a:t>
            </a:r>
            <a:r>
              <a:rPr lang="en-US" altLang="en-US" sz="2400" dirty="0" err="1" smtClean="0"/>
              <a:t>procesoare</a:t>
            </a:r>
            <a:r>
              <a:rPr lang="en-US" altLang="en-US" sz="2400" dirty="0" smtClean="0"/>
              <a:t> </a:t>
            </a:r>
            <a:r>
              <a:rPr lang="en-US" altLang="en-GB" sz="2400" dirty="0" smtClean="0"/>
              <a:t>“</a:t>
            </a:r>
            <a:r>
              <a:rPr lang="en-US" altLang="en-US" sz="2400" dirty="0" smtClean="0"/>
              <a:t>multi-core</a:t>
            </a:r>
            <a:r>
              <a:rPr lang="en-US" altLang="en-GB" sz="2400" dirty="0" smtClean="0"/>
              <a:t>”</a:t>
            </a:r>
            <a:endParaRPr lang="en-US" altLang="en-US" sz="2400" dirty="0" smtClean="0"/>
          </a:p>
          <a:p>
            <a:endParaRPr lang="en-US" altLang="en-US" sz="2400" dirty="0" smtClean="0"/>
          </a:p>
          <a:p>
            <a:r>
              <a:rPr lang="en-US" altLang="en-US" sz="2400" dirty="0" err="1" smtClean="0"/>
              <a:t>Compilatoarele</a:t>
            </a:r>
            <a:r>
              <a:rPr lang="en-US" altLang="en-US" sz="2400" dirty="0" smtClean="0"/>
              <a:t> </a:t>
            </a:r>
            <a:r>
              <a:rPr lang="en-US" altLang="en-US" sz="2400" dirty="0" err="1" smtClean="0"/>
              <a:t>pentru</a:t>
            </a:r>
            <a:r>
              <a:rPr lang="en-US" altLang="en-US" sz="2400" dirty="0" smtClean="0"/>
              <a:t> </a:t>
            </a:r>
            <a:r>
              <a:rPr lang="en-US" altLang="en-US" sz="2400" dirty="0" err="1" smtClean="0"/>
              <a:t>limbajele</a:t>
            </a:r>
            <a:r>
              <a:rPr lang="en-US" altLang="en-US" sz="2400" dirty="0" smtClean="0"/>
              <a:t> </a:t>
            </a:r>
            <a:r>
              <a:rPr lang="en-US" altLang="en-US" sz="2400" dirty="0" err="1" smtClean="0"/>
              <a:t>concurente</a:t>
            </a:r>
            <a:r>
              <a:rPr lang="en-US" altLang="en-US" sz="2400" dirty="0" smtClean="0"/>
              <a:t> (Java) </a:t>
            </a:r>
            <a:r>
              <a:rPr lang="en-US" altLang="en-US" sz="2400" dirty="0" err="1" smtClean="0"/>
              <a:t>si</a:t>
            </a:r>
            <a:r>
              <a:rPr lang="en-US" altLang="en-US" sz="2400" dirty="0" smtClean="0"/>
              <a:t> </a:t>
            </a:r>
            <a:r>
              <a:rPr lang="en-US" altLang="en-US" sz="2400" dirty="0" err="1" smtClean="0"/>
              <a:t>bibliotecile</a:t>
            </a:r>
            <a:r>
              <a:rPr lang="en-US" altLang="en-US" sz="2400" dirty="0" smtClean="0"/>
              <a:t> de </a:t>
            </a:r>
            <a:r>
              <a:rPr lang="en-US" altLang="en-US" sz="2400" dirty="0" err="1" smtClean="0"/>
              <a:t>comunicare</a:t>
            </a:r>
            <a:r>
              <a:rPr lang="en-US" altLang="en-US" sz="2400" dirty="0" smtClean="0"/>
              <a:t> a </a:t>
            </a:r>
            <a:r>
              <a:rPr lang="en-US" altLang="en-US" sz="2400" dirty="0" err="1" smtClean="0"/>
              <a:t>mesajelor</a:t>
            </a:r>
            <a:r>
              <a:rPr lang="en-US" altLang="en-US" sz="2400" dirty="0" smtClean="0"/>
              <a:t> (MPI) </a:t>
            </a:r>
            <a:r>
              <a:rPr lang="en-US" altLang="en-US" sz="2400" dirty="0" err="1" smtClean="0"/>
              <a:t>sunt</a:t>
            </a:r>
            <a:r>
              <a:rPr lang="en-US" altLang="en-US" sz="2400" dirty="0" smtClean="0"/>
              <a:t> </a:t>
            </a:r>
            <a:r>
              <a:rPr lang="en-US" altLang="en-US" sz="2400" dirty="0" err="1" smtClean="0"/>
              <a:t>furnizate</a:t>
            </a:r>
            <a:r>
              <a:rPr lang="en-US" altLang="en-US" sz="2400" dirty="0" smtClean="0"/>
              <a:t> de </a:t>
            </a:r>
            <a:r>
              <a:rPr lang="en-US" altLang="en-US" sz="2400" dirty="0" err="1" smtClean="0"/>
              <a:t>toate</a:t>
            </a:r>
            <a:r>
              <a:rPr lang="en-US" altLang="en-US" sz="2400" dirty="0" smtClean="0"/>
              <a:t> </a:t>
            </a:r>
            <a:r>
              <a:rPr lang="en-US" altLang="en-US" sz="2400" dirty="0" err="1" smtClean="0"/>
              <a:t>firmele</a:t>
            </a:r>
            <a:r>
              <a:rPr lang="en-US" altLang="en-US" sz="2400" dirty="0" smtClean="0"/>
              <a:t> </a:t>
            </a:r>
            <a:r>
              <a:rPr lang="en-US" altLang="en-US" sz="2400" dirty="0" err="1" smtClean="0"/>
              <a:t>mari</a:t>
            </a:r>
            <a:r>
              <a:rPr lang="en-US" altLang="en-US" sz="2400" dirty="0" smtClean="0"/>
              <a:t> de software</a:t>
            </a:r>
          </a:p>
          <a:p>
            <a:endParaRPr lang="en-US" altLang="en-US" sz="2400" dirty="0" smtClean="0"/>
          </a:p>
          <a:p>
            <a:r>
              <a:rPr lang="en-US" altLang="en-US" sz="2400" dirty="0" smtClean="0"/>
              <a:t>Un </a:t>
            </a:r>
            <a:r>
              <a:rPr lang="en-US" altLang="en-US" sz="2400" dirty="0" err="1" smtClean="0"/>
              <a:t>numar</a:t>
            </a:r>
            <a:r>
              <a:rPr lang="en-US" altLang="en-US" sz="2400" dirty="0" smtClean="0"/>
              <a:t> mare de </a:t>
            </a:r>
            <a:r>
              <a:rPr lang="en-US" altLang="en-US" sz="2400" dirty="0" err="1" smtClean="0"/>
              <a:t>aplicatii</a:t>
            </a:r>
            <a:r>
              <a:rPr lang="en-US" altLang="en-US" sz="2400" dirty="0" smtClean="0"/>
              <a:t> se </a:t>
            </a:r>
            <a:r>
              <a:rPr lang="en-US" altLang="en-US" sz="2400" dirty="0" err="1" smtClean="0"/>
              <a:t>bazeaza</a:t>
            </a:r>
            <a:r>
              <a:rPr lang="en-US" altLang="en-US" sz="2400" dirty="0" smtClean="0"/>
              <a:t> </a:t>
            </a:r>
            <a:r>
              <a:rPr lang="en-US" altLang="en-US" sz="2400" dirty="0" err="1" smtClean="0"/>
              <a:t>pe</a:t>
            </a:r>
            <a:r>
              <a:rPr lang="en-US" altLang="en-US" sz="2400" dirty="0" smtClean="0"/>
              <a:t> </a:t>
            </a:r>
            <a:r>
              <a:rPr lang="en-US" altLang="en-US" sz="2400" dirty="0" err="1" smtClean="0"/>
              <a:t>solutii</a:t>
            </a:r>
            <a:r>
              <a:rPr lang="en-US" altLang="en-US" sz="2400" dirty="0" smtClean="0"/>
              <a:t> </a:t>
            </a:r>
            <a:r>
              <a:rPr lang="en-US" altLang="en-US" sz="2400" dirty="0" err="1" smtClean="0"/>
              <a:t>paralele</a:t>
            </a:r>
            <a:r>
              <a:rPr lang="en-US" altLang="en-US" sz="2400" dirty="0" smtClean="0"/>
              <a:t> </a:t>
            </a:r>
            <a:r>
              <a:rPr lang="en-US" altLang="en-US" sz="2400" dirty="0" err="1" smtClean="0"/>
              <a:t>si</a:t>
            </a:r>
            <a:r>
              <a:rPr lang="en-US" altLang="en-US" sz="2400" dirty="0" smtClean="0"/>
              <a:t> </a:t>
            </a:r>
            <a:r>
              <a:rPr lang="en-US" altLang="en-US" sz="2400" dirty="0" err="1" smtClean="0"/>
              <a:t>distribuite</a:t>
            </a:r>
            <a:endParaRPr lang="en-US" altLang="en-US" sz="2400" dirty="0" smtClean="0"/>
          </a:p>
          <a:p>
            <a:endParaRPr lang="en-US" altLang="en-US" sz="2400" dirty="0" smtClean="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7520886-9052-485C-99D3-5403906DF390}" type="datetime1">
              <a:rPr lang="ro-RO" altLang="en-US" sz="1000">
                <a:solidFill>
                  <a:schemeClr val="bg1"/>
                </a:solidFill>
              </a:rPr>
              <a:pPr eaLnBrk="1" hangingPunct="1"/>
              <a:t>04.10.2016</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dirty="0" err="1" smtClean="0"/>
              <a:t>Algoritmi</a:t>
            </a:r>
            <a:r>
              <a:rPr lang="en-US" dirty="0" smtClean="0"/>
              <a:t> </a:t>
            </a:r>
            <a:r>
              <a:rPr lang="en-US" dirty="0" err="1" smtClean="0"/>
              <a:t>paraleli</a:t>
            </a:r>
            <a:r>
              <a:rPr lang="en-US" dirty="0" smtClean="0"/>
              <a:t> </a:t>
            </a:r>
            <a:r>
              <a:rPr lang="en-US" dirty="0" err="1" smtClean="0"/>
              <a:t>si</a:t>
            </a:r>
            <a:r>
              <a:rPr lang="en-US" dirty="0" smtClean="0"/>
              <a:t> </a:t>
            </a:r>
            <a:r>
              <a:rPr lang="en-US" dirty="0" err="1" smtClean="0"/>
              <a:t>distribuiti</a:t>
            </a:r>
            <a:endParaRPr lang="ro-RO" dirty="0"/>
          </a:p>
        </p:txBody>
      </p:sp>
    </p:spTree>
    <p:extLst>
      <p:ext uri="{BB962C8B-B14F-4D97-AF65-F5344CB8AC3E}">
        <p14:creationId xmlns:p14="http://schemas.microsoft.com/office/powerpoint/2010/main" val="204631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Utilitatea</a:t>
            </a:r>
            <a:r>
              <a:rPr lang="en-US" dirty="0" smtClean="0"/>
              <a:t> </a:t>
            </a:r>
            <a:r>
              <a:rPr lang="en-US" dirty="0" err="1" smtClean="0"/>
              <a:t>cursului</a:t>
            </a:r>
            <a:endParaRPr lang="en-US" dirty="0" smtClean="0"/>
          </a:p>
        </p:txBody>
      </p:sp>
      <p:sp>
        <p:nvSpPr>
          <p:cNvPr id="3" name="Content Placeholder 2"/>
          <p:cNvSpPr>
            <a:spLocks noGrp="1"/>
          </p:cNvSpPr>
          <p:nvPr>
            <p:ph idx="1"/>
          </p:nvPr>
        </p:nvSpPr>
        <p:spPr/>
        <p:txBody>
          <a:bodyPr>
            <a:normAutofit fontScale="92500" lnSpcReduction="10000"/>
          </a:bodyPr>
          <a:lstStyle/>
          <a:p>
            <a:pPr eaLnBrk="1" hangingPunct="1">
              <a:defRPr/>
            </a:pPr>
            <a:r>
              <a:rPr lang="en-US" sz="2800" dirty="0" err="1" smtClean="0"/>
              <a:t>Dezvolta</a:t>
            </a:r>
            <a:r>
              <a:rPr lang="en-US" sz="2800" dirty="0" smtClean="0"/>
              <a:t> un </a:t>
            </a:r>
            <a:r>
              <a:rPr lang="en-US" sz="2800" dirty="0" err="1" smtClean="0"/>
              <a:t>nou</a:t>
            </a:r>
            <a:r>
              <a:rPr lang="en-US" sz="2800" dirty="0" smtClean="0"/>
              <a:t> mod de </a:t>
            </a:r>
            <a:r>
              <a:rPr lang="en-US" sz="2800" dirty="0" err="1" smtClean="0"/>
              <a:t>gandire</a:t>
            </a:r>
            <a:endParaRPr lang="en-US" sz="2800" dirty="0" smtClean="0"/>
          </a:p>
          <a:p>
            <a:pPr eaLnBrk="1" hangingPunct="1">
              <a:defRPr/>
            </a:pPr>
            <a:r>
              <a:rPr lang="en-US" sz="2800" dirty="0" err="1" smtClean="0"/>
              <a:t>Usureaza</a:t>
            </a:r>
            <a:r>
              <a:rPr lang="en-US" sz="2800" dirty="0" smtClean="0"/>
              <a:t> </a:t>
            </a:r>
            <a:r>
              <a:rPr lang="en-US" sz="2800" dirty="0" err="1" smtClean="0"/>
              <a:t>intelegerea</a:t>
            </a:r>
            <a:r>
              <a:rPr lang="en-US" sz="2800" dirty="0" smtClean="0"/>
              <a:t> </a:t>
            </a:r>
            <a:r>
              <a:rPr lang="en-US" sz="2800" dirty="0" err="1" smtClean="0"/>
              <a:t>unor</a:t>
            </a:r>
            <a:r>
              <a:rPr lang="en-US" sz="2800" dirty="0" smtClean="0"/>
              <a:t> </a:t>
            </a:r>
            <a:r>
              <a:rPr lang="en-US" sz="2800" dirty="0" err="1" smtClean="0"/>
              <a:t>solutii</a:t>
            </a:r>
            <a:r>
              <a:rPr lang="en-US" sz="2800" dirty="0" smtClean="0"/>
              <a:t> </a:t>
            </a:r>
            <a:r>
              <a:rPr lang="en-US" sz="2800" dirty="0" err="1" smtClean="0"/>
              <a:t>prezentate</a:t>
            </a:r>
            <a:r>
              <a:rPr lang="en-US" sz="2800" dirty="0" smtClean="0"/>
              <a:t> in </a:t>
            </a:r>
            <a:r>
              <a:rPr lang="en-US" sz="2800" dirty="0" err="1" smtClean="0"/>
              <a:t>cursurile</a:t>
            </a:r>
            <a:r>
              <a:rPr lang="en-US" sz="2800" dirty="0" smtClean="0"/>
              <a:t> de </a:t>
            </a:r>
          </a:p>
          <a:p>
            <a:pPr lvl="1" eaLnBrk="1" hangingPunct="1">
              <a:defRPr/>
            </a:pPr>
            <a:r>
              <a:rPr lang="en-US" dirty="0" err="1" smtClean="0"/>
              <a:t>sisteme</a:t>
            </a:r>
            <a:r>
              <a:rPr lang="en-US" dirty="0" smtClean="0"/>
              <a:t> de </a:t>
            </a:r>
            <a:r>
              <a:rPr lang="en-US" dirty="0" err="1" smtClean="0"/>
              <a:t>operare</a:t>
            </a:r>
            <a:r>
              <a:rPr lang="en-US" dirty="0" smtClean="0"/>
              <a:t> </a:t>
            </a:r>
          </a:p>
          <a:p>
            <a:pPr lvl="1" eaLnBrk="1" hangingPunct="1">
              <a:defRPr/>
            </a:pPr>
            <a:r>
              <a:rPr lang="en-US" dirty="0" err="1" smtClean="0"/>
              <a:t>retele</a:t>
            </a:r>
            <a:r>
              <a:rPr lang="en-US" dirty="0" smtClean="0"/>
              <a:t> de </a:t>
            </a:r>
            <a:r>
              <a:rPr lang="en-US" dirty="0" err="1" smtClean="0"/>
              <a:t>calculatoare</a:t>
            </a:r>
            <a:r>
              <a:rPr lang="en-US" dirty="0" smtClean="0"/>
              <a:t> </a:t>
            </a:r>
          </a:p>
          <a:p>
            <a:pPr lvl="1" eaLnBrk="1" hangingPunct="1">
              <a:defRPr/>
            </a:pPr>
            <a:r>
              <a:rPr lang="en-US" dirty="0" err="1"/>
              <a:t>sisteme</a:t>
            </a:r>
            <a:r>
              <a:rPr lang="en-US" dirty="0"/>
              <a:t> de </a:t>
            </a:r>
            <a:r>
              <a:rPr lang="en-US" dirty="0" err="1"/>
              <a:t>programe</a:t>
            </a:r>
            <a:r>
              <a:rPr lang="en-US" dirty="0"/>
              <a:t> </a:t>
            </a:r>
            <a:r>
              <a:rPr lang="en-US" dirty="0" err="1"/>
              <a:t>pentru</a:t>
            </a:r>
            <a:r>
              <a:rPr lang="en-US" dirty="0"/>
              <a:t> </a:t>
            </a:r>
            <a:r>
              <a:rPr lang="en-US" dirty="0" err="1"/>
              <a:t>retele</a:t>
            </a:r>
            <a:r>
              <a:rPr lang="en-US" dirty="0"/>
              <a:t> de </a:t>
            </a:r>
            <a:r>
              <a:rPr lang="en-US" dirty="0" err="1" smtClean="0"/>
              <a:t>calculatoare</a:t>
            </a:r>
            <a:r>
              <a:rPr lang="en-US" dirty="0" smtClean="0"/>
              <a:t> </a:t>
            </a:r>
            <a:endParaRPr lang="en-US" dirty="0"/>
          </a:p>
          <a:p>
            <a:pPr lvl="1" eaLnBrk="1" hangingPunct="1">
              <a:defRPr/>
            </a:pPr>
            <a:r>
              <a:rPr lang="en-US" dirty="0" err="1" smtClean="0"/>
              <a:t>arhitecturi</a:t>
            </a:r>
            <a:r>
              <a:rPr lang="en-US" dirty="0" smtClean="0"/>
              <a:t> </a:t>
            </a:r>
            <a:r>
              <a:rPr lang="en-US" dirty="0" err="1"/>
              <a:t>paralele</a:t>
            </a:r>
            <a:r>
              <a:rPr lang="en-US" dirty="0"/>
              <a:t> </a:t>
            </a:r>
            <a:r>
              <a:rPr lang="en-US" dirty="0" err="1"/>
              <a:t>si</a:t>
            </a:r>
            <a:r>
              <a:rPr lang="en-US" dirty="0"/>
              <a:t> </a:t>
            </a:r>
            <a:r>
              <a:rPr lang="en-US" dirty="0" err="1"/>
              <a:t>distribuite</a:t>
            </a:r>
            <a:endParaRPr lang="en-US" dirty="0"/>
          </a:p>
          <a:p>
            <a:pPr lvl="1" eaLnBrk="1" hangingPunct="1">
              <a:defRPr/>
            </a:pPr>
            <a:r>
              <a:rPr lang="en-US" dirty="0" err="1" smtClean="0"/>
              <a:t>baze</a:t>
            </a:r>
            <a:r>
              <a:rPr lang="en-US" dirty="0" smtClean="0"/>
              <a:t> de date etc.</a:t>
            </a:r>
          </a:p>
          <a:p>
            <a:pPr eaLnBrk="1" hangingPunct="1">
              <a:defRPr/>
            </a:pPr>
            <a:r>
              <a:rPr lang="en-US" sz="2800" dirty="0" err="1" smtClean="0"/>
              <a:t>Cursul</a:t>
            </a:r>
            <a:r>
              <a:rPr lang="en-US" sz="2800" dirty="0" smtClean="0"/>
              <a:t> </a:t>
            </a:r>
            <a:r>
              <a:rPr lang="en-US" sz="2800" dirty="0" err="1" smtClean="0"/>
              <a:t>usureaza</a:t>
            </a:r>
            <a:r>
              <a:rPr lang="en-US" sz="2800" dirty="0" smtClean="0"/>
              <a:t> </a:t>
            </a:r>
            <a:r>
              <a:rPr lang="en-US" sz="2800" dirty="0" err="1" smtClean="0"/>
              <a:t>si</a:t>
            </a:r>
            <a:r>
              <a:rPr lang="en-US" sz="2800" dirty="0" smtClean="0"/>
              <a:t> da </a:t>
            </a:r>
            <a:r>
              <a:rPr lang="en-US" sz="2800" dirty="0" err="1" smtClean="0"/>
              <a:t>sens</a:t>
            </a:r>
            <a:r>
              <a:rPr lang="en-US" sz="2800" dirty="0" smtClean="0"/>
              <a:t> </a:t>
            </a:r>
            <a:r>
              <a:rPr lang="en-US" sz="2800" dirty="0" err="1" smtClean="0"/>
              <a:t>activitatii</a:t>
            </a:r>
            <a:r>
              <a:rPr lang="en-US" sz="2800" dirty="0" smtClean="0"/>
              <a:t> de </a:t>
            </a:r>
            <a:r>
              <a:rPr lang="en-US" sz="2800" dirty="0" err="1" smtClean="0"/>
              <a:t>laborator</a:t>
            </a:r>
            <a:endParaRPr lang="en-US" sz="2800" dirty="0" smtClean="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85140B3-C7A3-43D8-9BBF-174E14874FC4}" type="datetime1">
              <a:rPr lang="ro-RO" altLang="en-US" sz="1000">
                <a:solidFill>
                  <a:schemeClr val="bg1"/>
                </a:solidFill>
              </a:rPr>
              <a:pPr eaLnBrk="1" hangingPunct="1"/>
              <a:t>04.10.2016</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dirty="0" err="1"/>
              <a:t>Algoritmi</a:t>
            </a:r>
            <a:r>
              <a:rPr lang="en-US" dirty="0"/>
              <a:t> </a:t>
            </a:r>
            <a:r>
              <a:rPr lang="en-US" dirty="0" err="1"/>
              <a:t>paraleli</a:t>
            </a:r>
            <a:r>
              <a:rPr lang="en-US" dirty="0"/>
              <a:t> </a:t>
            </a:r>
            <a:r>
              <a:rPr lang="en-US" dirty="0" err="1"/>
              <a:t>si</a:t>
            </a:r>
            <a:r>
              <a:rPr lang="en-US" dirty="0"/>
              <a:t> </a:t>
            </a:r>
            <a:r>
              <a:rPr lang="en-US" dirty="0" err="1"/>
              <a:t>distribuiti</a:t>
            </a:r>
            <a:endParaRPr lang="ro-RO" dirty="0"/>
          </a:p>
        </p:txBody>
      </p:sp>
    </p:spTree>
    <p:extLst>
      <p:ext uri="{BB962C8B-B14F-4D97-AF65-F5344CB8AC3E}">
        <p14:creationId xmlns:p14="http://schemas.microsoft.com/office/powerpoint/2010/main" val="3999467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Cum </a:t>
            </a:r>
            <a:r>
              <a:rPr lang="en-US" dirty="0" err="1" smtClean="0"/>
              <a:t>va</a:t>
            </a:r>
            <a:r>
              <a:rPr lang="en-US" dirty="0" smtClean="0"/>
              <a:t> </a:t>
            </a:r>
            <a:r>
              <a:rPr lang="en-US" dirty="0" err="1" smtClean="0"/>
              <a:t>asigurati</a:t>
            </a:r>
            <a:r>
              <a:rPr lang="en-US" dirty="0" smtClean="0"/>
              <a:t> </a:t>
            </a:r>
            <a:r>
              <a:rPr lang="en-US" dirty="0" err="1" smtClean="0"/>
              <a:t>succesul</a:t>
            </a:r>
            <a:r>
              <a:rPr lang="en-US" dirty="0" smtClean="0"/>
              <a:t> la </a:t>
            </a:r>
            <a:r>
              <a:rPr lang="en-US" dirty="0" err="1" smtClean="0"/>
              <a:t>examen</a:t>
            </a:r>
            <a:r>
              <a:rPr lang="en-US" dirty="0" smtClean="0"/>
              <a:t>?</a:t>
            </a:r>
          </a:p>
        </p:txBody>
      </p:sp>
      <p:sp>
        <p:nvSpPr>
          <p:cNvPr id="3" name="Content Placeholder 2"/>
          <p:cNvSpPr>
            <a:spLocks noGrp="1"/>
          </p:cNvSpPr>
          <p:nvPr>
            <p:ph idx="1"/>
          </p:nvPr>
        </p:nvSpPr>
        <p:spPr>
          <a:xfrm>
            <a:off x="228600" y="1700808"/>
            <a:ext cx="8686800" cy="4776192"/>
          </a:xfrm>
        </p:spPr>
        <p:txBody>
          <a:bodyPr/>
          <a:lstStyle/>
          <a:p>
            <a:pPr eaLnBrk="1" hangingPunct="1">
              <a:defRPr/>
            </a:pPr>
            <a:r>
              <a:rPr lang="en-US" sz="2800" dirty="0" err="1" smtClean="0"/>
              <a:t>Participarea</a:t>
            </a:r>
            <a:r>
              <a:rPr lang="en-US" sz="2800" dirty="0" smtClean="0"/>
              <a:t> </a:t>
            </a:r>
            <a:r>
              <a:rPr lang="en-US" sz="2800" dirty="0" err="1" smtClean="0"/>
              <a:t>vioaie</a:t>
            </a:r>
            <a:r>
              <a:rPr lang="en-US" sz="2800" dirty="0" smtClean="0"/>
              <a:t> la curs</a:t>
            </a:r>
          </a:p>
          <a:p>
            <a:pPr eaLnBrk="1" hangingPunct="1">
              <a:defRPr/>
            </a:pPr>
            <a:r>
              <a:rPr lang="en-US" sz="2800" dirty="0" err="1" smtClean="0"/>
              <a:t>Intelegerea</a:t>
            </a:r>
            <a:r>
              <a:rPr lang="en-US" sz="2800" dirty="0" smtClean="0"/>
              <a:t> din </a:t>
            </a:r>
            <a:r>
              <a:rPr lang="en-US" sz="2800" dirty="0" err="1" smtClean="0"/>
              <a:t>clasa</a:t>
            </a:r>
            <a:endParaRPr lang="en-US" sz="2800" dirty="0" smtClean="0"/>
          </a:p>
          <a:p>
            <a:pPr eaLnBrk="1" hangingPunct="1">
              <a:defRPr/>
            </a:pPr>
            <a:r>
              <a:rPr lang="en-US" sz="2800" dirty="0" err="1" smtClean="0"/>
              <a:t>Invatarea</a:t>
            </a:r>
            <a:r>
              <a:rPr lang="en-US" sz="2800" dirty="0" smtClean="0"/>
              <a:t> </a:t>
            </a:r>
            <a:r>
              <a:rPr lang="en-US" sz="2800" dirty="0" err="1" smtClean="0"/>
              <a:t>cursului</a:t>
            </a:r>
            <a:r>
              <a:rPr lang="en-US" sz="2800" dirty="0" smtClean="0"/>
              <a:t> </a:t>
            </a:r>
            <a:r>
              <a:rPr lang="en-US" sz="2800" dirty="0" err="1" smtClean="0"/>
              <a:t>inainte</a:t>
            </a:r>
            <a:r>
              <a:rPr lang="en-US" sz="2800" dirty="0" smtClean="0"/>
              <a:t> de </a:t>
            </a:r>
            <a:r>
              <a:rPr lang="en-US" sz="2800" dirty="0" err="1" smtClean="0"/>
              <a:t>laborator</a:t>
            </a:r>
            <a:endParaRPr lang="en-US" sz="2800" dirty="0" smtClean="0"/>
          </a:p>
          <a:p>
            <a:pPr eaLnBrk="1" hangingPunct="1">
              <a:defRPr/>
            </a:pPr>
            <a:r>
              <a:rPr lang="en-US" sz="2800" dirty="0" err="1" smtClean="0"/>
              <a:t>Rezolvarea</a:t>
            </a:r>
            <a:r>
              <a:rPr lang="en-US" sz="2800" dirty="0" smtClean="0"/>
              <a:t> </a:t>
            </a:r>
            <a:r>
              <a:rPr lang="en-US" sz="2800" dirty="0" err="1" smtClean="0"/>
              <a:t>problemelor</a:t>
            </a:r>
            <a:r>
              <a:rPr lang="en-US" sz="2800" dirty="0" smtClean="0"/>
              <a:t> </a:t>
            </a:r>
            <a:r>
              <a:rPr lang="en-US" sz="2800" dirty="0" err="1" smtClean="0"/>
              <a:t>propuse</a:t>
            </a:r>
            <a:r>
              <a:rPr lang="en-US" sz="2800" dirty="0" smtClean="0"/>
              <a:t> la </a:t>
            </a:r>
            <a:r>
              <a:rPr lang="en-US" sz="2800" dirty="0" err="1" smtClean="0"/>
              <a:t>laborator</a:t>
            </a:r>
            <a:endParaRPr lang="en-US" sz="2800" dirty="0" smtClean="0"/>
          </a:p>
          <a:p>
            <a:pPr eaLnBrk="1" hangingPunct="1">
              <a:defRPr/>
            </a:pPr>
            <a:r>
              <a:rPr lang="en-US" sz="2800" dirty="0" err="1" smtClean="0"/>
              <a:t>Rezolvarea</a:t>
            </a:r>
            <a:r>
              <a:rPr lang="en-US" sz="2800" dirty="0" smtClean="0"/>
              <a:t> </a:t>
            </a:r>
            <a:r>
              <a:rPr lang="en-US" sz="2800" dirty="0" err="1" smtClean="0"/>
              <a:t>temelor</a:t>
            </a:r>
            <a:r>
              <a:rPr lang="en-US" sz="2800" dirty="0" smtClean="0"/>
              <a:t> de casa</a:t>
            </a:r>
          </a:p>
          <a:p>
            <a:pPr eaLnBrk="1" hangingPunct="1">
              <a:defRPr/>
            </a:pPr>
            <a:endParaRPr lang="en-US" sz="2800" dirty="0" smtClean="0"/>
          </a:p>
          <a:p>
            <a:pPr eaLnBrk="1" hangingPunct="1">
              <a:defRPr/>
            </a:pPr>
            <a:r>
              <a:rPr lang="en-US" sz="2800" dirty="0" smtClean="0">
                <a:solidFill>
                  <a:srgbClr val="0000FF"/>
                </a:solidFill>
              </a:rPr>
              <a:t>NU </a:t>
            </a:r>
            <a:r>
              <a:rPr lang="en-US" sz="2800" dirty="0" err="1" smtClean="0">
                <a:solidFill>
                  <a:srgbClr val="0000FF"/>
                </a:solidFill>
              </a:rPr>
              <a:t>lasa</a:t>
            </a:r>
            <a:r>
              <a:rPr lang="en-US" sz="2800" dirty="0" smtClean="0">
                <a:solidFill>
                  <a:srgbClr val="0000FF"/>
                </a:solidFill>
              </a:rPr>
              <a:t> </a:t>
            </a:r>
            <a:r>
              <a:rPr lang="en-US" sz="2800" dirty="0" err="1" smtClean="0">
                <a:solidFill>
                  <a:srgbClr val="0000FF"/>
                </a:solidFill>
              </a:rPr>
              <a:t>pe</a:t>
            </a:r>
            <a:r>
              <a:rPr lang="en-US" sz="2800" dirty="0" smtClean="0">
                <a:solidFill>
                  <a:srgbClr val="0000FF"/>
                </a:solidFill>
              </a:rPr>
              <a:t> </a:t>
            </a:r>
            <a:r>
              <a:rPr lang="en-US" sz="2800" dirty="0" err="1" smtClean="0">
                <a:solidFill>
                  <a:srgbClr val="0000FF"/>
                </a:solidFill>
              </a:rPr>
              <a:t>maine</a:t>
            </a:r>
            <a:r>
              <a:rPr lang="en-US" sz="2800" dirty="0" smtClean="0">
                <a:solidFill>
                  <a:srgbClr val="0000FF"/>
                </a:solidFill>
              </a:rPr>
              <a:t> </a:t>
            </a:r>
            <a:r>
              <a:rPr lang="en-US" sz="2800" dirty="0" err="1" smtClean="0">
                <a:solidFill>
                  <a:srgbClr val="0000FF"/>
                </a:solidFill>
              </a:rPr>
              <a:t>ce</a:t>
            </a:r>
            <a:r>
              <a:rPr lang="en-US" sz="2800" dirty="0" smtClean="0">
                <a:solidFill>
                  <a:srgbClr val="0000FF"/>
                </a:solidFill>
              </a:rPr>
              <a:t> </a:t>
            </a:r>
            <a:r>
              <a:rPr lang="en-US" sz="2800" dirty="0" err="1" smtClean="0">
                <a:solidFill>
                  <a:srgbClr val="0000FF"/>
                </a:solidFill>
              </a:rPr>
              <a:t>poti</a:t>
            </a:r>
            <a:r>
              <a:rPr lang="en-US" sz="2800" dirty="0" smtClean="0">
                <a:solidFill>
                  <a:srgbClr val="0000FF"/>
                </a:solidFill>
              </a:rPr>
              <a:t> face </a:t>
            </a:r>
            <a:r>
              <a:rPr lang="en-US" sz="2800" dirty="0" err="1" smtClean="0">
                <a:solidFill>
                  <a:srgbClr val="0000FF"/>
                </a:solidFill>
              </a:rPr>
              <a:t>azi</a:t>
            </a:r>
            <a:r>
              <a:rPr lang="en-US" sz="2800" dirty="0" smtClean="0">
                <a:solidFill>
                  <a:srgbClr val="0000FF"/>
                </a:solidFill>
              </a:rPr>
              <a:t>!</a:t>
            </a:r>
          </a:p>
          <a:p>
            <a:pPr eaLnBrk="1" hangingPunct="1">
              <a:defRPr/>
            </a:pPr>
            <a:endParaRPr lang="en-US" sz="2800" dirty="0" smtClean="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54E4DBE-4B7A-4D5D-B88E-77F75A4DFEC3}" type="datetime1">
              <a:rPr lang="ro-RO" altLang="en-US" sz="1000">
                <a:solidFill>
                  <a:schemeClr val="bg1"/>
                </a:solidFill>
              </a:rPr>
              <a:pPr eaLnBrk="1" hangingPunct="1"/>
              <a:t>04.10.2016</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t>Algoritmi paraleli si distribuiti</a:t>
            </a:r>
            <a:endParaRPr lang="ro-RO"/>
          </a:p>
        </p:txBody>
      </p:sp>
    </p:spTree>
    <p:extLst>
      <p:ext uri="{BB962C8B-B14F-4D97-AF65-F5344CB8AC3E}">
        <p14:creationId xmlns:p14="http://schemas.microsoft.com/office/powerpoint/2010/main" val="669078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338138"/>
          </a:xfrm>
        </p:spPr>
        <p:txBody>
          <a:bodyPr/>
          <a:lstStyle/>
          <a:p>
            <a:r>
              <a:rPr lang="en-US" sz="2800" smtClean="0"/>
              <a:t>Arhitecturi Paralele</a:t>
            </a:r>
          </a:p>
        </p:txBody>
      </p:sp>
      <p:sp>
        <p:nvSpPr>
          <p:cNvPr id="29699" name="Rectangle 3"/>
          <p:cNvSpPr>
            <a:spLocks noGrp="1" noChangeArrowheads="1"/>
          </p:cNvSpPr>
          <p:nvPr>
            <p:ph type="body" idx="1"/>
          </p:nvPr>
        </p:nvSpPr>
        <p:spPr>
          <a:xfrm>
            <a:off x="323850" y="1752600"/>
            <a:ext cx="8496300" cy="4629150"/>
          </a:xfrm>
        </p:spPr>
        <p:txBody>
          <a:bodyPr/>
          <a:lstStyle/>
          <a:p>
            <a:pPr>
              <a:lnSpc>
                <a:spcPct val="90000"/>
              </a:lnSpc>
            </a:pPr>
            <a:r>
              <a:rPr lang="en-US" dirty="0" err="1" smtClean="0"/>
              <a:t>Taxonomia</a:t>
            </a:r>
            <a:r>
              <a:rPr lang="en-US" dirty="0" smtClean="0"/>
              <a:t> Flynn (1986)</a:t>
            </a:r>
          </a:p>
          <a:p>
            <a:pPr lvl="1">
              <a:lnSpc>
                <a:spcPct val="90000"/>
              </a:lnSpc>
              <a:buFont typeface="Wingdings" pitchFamily="2" charset="2"/>
              <a:buChar char="§"/>
            </a:pPr>
            <a:r>
              <a:rPr lang="en-US" b="1" dirty="0" smtClean="0">
                <a:solidFill>
                  <a:srgbClr val="FF0000"/>
                </a:solidFill>
              </a:rPr>
              <a:t>SISD</a:t>
            </a:r>
            <a:r>
              <a:rPr lang="en-US" dirty="0" smtClean="0"/>
              <a:t> – Single Instruction Stream, Single Data Stream</a:t>
            </a:r>
          </a:p>
          <a:p>
            <a:pPr lvl="1">
              <a:lnSpc>
                <a:spcPct val="90000"/>
              </a:lnSpc>
              <a:buFont typeface="Wingdings" pitchFamily="2" charset="2"/>
              <a:buChar char="§"/>
            </a:pPr>
            <a:r>
              <a:rPr lang="en-US" b="1" dirty="0" smtClean="0">
                <a:solidFill>
                  <a:srgbClr val="FF0000"/>
                </a:solidFill>
              </a:rPr>
              <a:t>SIMD</a:t>
            </a:r>
            <a:r>
              <a:rPr lang="en-US" dirty="0" smtClean="0"/>
              <a:t> – Single Instruction Stream, Multiple Data Stream</a:t>
            </a:r>
          </a:p>
          <a:p>
            <a:pPr lvl="1">
              <a:lnSpc>
                <a:spcPct val="90000"/>
              </a:lnSpc>
              <a:buFont typeface="Wingdings" pitchFamily="2" charset="2"/>
              <a:buChar char="§"/>
            </a:pPr>
            <a:r>
              <a:rPr lang="en-US" b="1" dirty="0" smtClean="0">
                <a:solidFill>
                  <a:srgbClr val="FF0000"/>
                </a:solidFill>
              </a:rPr>
              <a:t>MISD</a:t>
            </a:r>
            <a:r>
              <a:rPr lang="en-US" dirty="0" smtClean="0"/>
              <a:t> – Multiple Instruction Stream, Single Data Stream</a:t>
            </a:r>
          </a:p>
          <a:p>
            <a:pPr lvl="1">
              <a:lnSpc>
                <a:spcPct val="90000"/>
              </a:lnSpc>
              <a:buFont typeface="Wingdings" pitchFamily="2" charset="2"/>
              <a:buChar char="§"/>
            </a:pPr>
            <a:r>
              <a:rPr lang="en-US" b="1" dirty="0" smtClean="0">
                <a:solidFill>
                  <a:srgbClr val="FF0000"/>
                </a:solidFill>
              </a:rPr>
              <a:t>MIMD</a:t>
            </a:r>
            <a:r>
              <a:rPr lang="en-US" dirty="0" smtClean="0"/>
              <a:t> – Multiple Instruction Stream, Multiple Data Stream</a:t>
            </a:r>
          </a:p>
          <a:p>
            <a:pPr>
              <a:lnSpc>
                <a:spcPct val="90000"/>
              </a:lnSpc>
            </a:pPr>
            <a:r>
              <a:rPr lang="en-US" dirty="0" err="1" smtClean="0"/>
              <a:t>Importan</a:t>
            </a:r>
            <a:r>
              <a:rPr lang="ro-RO" dirty="0"/>
              <a:t>ț</a:t>
            </a:r>
            <a:r>
              <a:rPr lang="en-US" dirty="0" smtClean="0"/>
              <a:t>a </a:t>
            </a:r>
            <a:r>
              <a:rPr lang="en-US" dirty="0" err="1" smtClean="0"/>
              <a:t>pentru</a:t>
            </a:r>
            <a:r>
              <a:rPr lang="en-US" dirty="0" smtClean="0"/>
              <a:t> </a:t>
            </a:r>
            <a:r>
              <a:rPr lang="en-US" dirty="0" err="1" smtClean="0"/>
              <a:t>implementarea</a:t>
            </a:r>
            <a:r>
              <a:rPr lang="en-US" dirty="0" smtClean="0"/>
              <a:t> </a:t>
            </a:r>
            <a:r>
              <a:rPr lang="en-US" dirty="0" err="1" smtClean="0"/>
              <a:t>algoritmilor</a:t>
            </a:r>
            <a:r>
              <a:rPr lang="en-US" dirty="0" smtClean="0"/>
              <a:t> </a:t>
            </a:r>
            <a:r>
              <a:rPr lang="en-US" dirty="0" err="1" smtClean="0"/>
              <a:t>paraleli</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04664"/>
            <a:ext cx="8229600" cy="487363"/>
          </a:xfrm>
        </p:spPr>
        <p:txBody>
          <a:bodyPr/>
          <a:lstStyle/>
          <a:p>
            <a:r>
              <a:rPr lang="en-US" sz="2800" smtClean="0"/>
              <a:t>SISD</a:t>
            </a:r>
          </a:p>
        </p:txBody>
      </p:sp>
      <p:sp>
        <p:nvSpPr>
          <p:cNvPr id="30723" name="Rectangle 3"/>
          <p:cNvSpPr>
            <a:spLocks noGrp="1" noChangeArrowheads="1"/>
          </p:cNvSpPr>
          <p:nvPr>
            <p:ph type="body" sz="half" idx="1"/>
          </p:nvPr>
        </p:nvSpPr>
        <p:spPr>
          <a:xfrm>
            <a:off x="381000" y="1785938"/>
            <a:ext cx="7924800" cy="778966"/>
          </a:xfrm>
        </p:spPr>
        <p:txBody>
          <a:bodyPr/>
          <a:lstStyle/>
          <a:p>
            <a:pPr>
              <a:buFontTx/>
              <a:buNone/>
            </a:pPr>
            <a:r>
              <a:rPr lang="en-US" sz="2800" dirty="0" smtClean="0"/>
              <a:t>Model </a:t>
            </a:r>
            <a:r>
              <a:rPr lang="en-US" sz="2800" dirty="0" err="1" smtClean="0"/>
              <a:t>clasic</a:t>
            </a:r>
            <a:r>
              <a:rPr lang="en-US" sz="2800" dirty="0" smtClean="0"/>
              <a:t> </a:t>
            </a:r>
            <a:r>
              <a:rPr lang="en-US" sz="2800" i="1" dirty="0" smtClean="0"/>
              <a:t>von Neumann</a:t>
            </a:r>
            <a:endParaRPr lang="en-US" sz="2600" dirty="0" smtClean="0"/>
          </a:p>
        </p:txBody>
      </p:sp>
      <p:pic>
        <p:nvPicPr>
          <p:cNvPr id="30725" name="Picture 7"/>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7029772" y="3068960"/>
            <a:ext cx="1790700" cy="2133600"/>
          </a:xfrm>
          <a:noFill/>
        </p:spPr>
      </p:pic>
      <p:sp>
        <p:nvSpPr>
          <p:cNvPr id="2" name="Rounded Rectangle 1"/>
          <p:cNvSpPr/>
          <p:nvPr/>
        </p:nvSpPr>
        <p:spPr bwMode="auto">
          <a:xfrm>
            <a:off x="419100" y="3175446"/>
            <a:ext cx="1224136" cy="201622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1800" dirty="0" smtClean="0">
                <a:solidFill>
                  <a:srgbClr val="FFFFFF"/>
                </a:solidFill>
                <a:latin typeface="Times" charset="0"/>
              </a:rPr>
              <a:t>Unitate</a:t>
            </a:r>
          </a:p>
          <a:p>
            <a:pPr marL="0" marR="0" indent="0" algn="ctr" defTabSz="914400" rtl="0" eaLnBrk="0" fontAlgn="base" latinLnBrk="0" hangingPunct="0">
              <a:lnSpc>
                <a:spcPct val="100000"/>
              </a:lnSpc>
              <a:spcBef>
                <a:spcPct val="0"/>
              </a:spcBef>
              <a:spcAft>
                <a:spcPct val="0"/>
              </a:spcAft>
              <a:buClrTx/>
              <a:buSzTx/>
              <a:buFontTx/>
              <a:buNone/>
              <a:tabLst/>
            </a:pPr>
            <a:r>
              <a:rPr lang="ro-RO" sz="1800" dirty="0" smtClean="0">
                <a:solidFill>
                  <a:srgbClr val="FFFFFF"/>
                </a:solidFill>
                <a:latin typeface="Times" charset="0"/>
              </a:rPr>
              <a:t>de</a:t>
            </a:r>
          </a:p>
          <a:p>
            <a:pPr marL="0" marR="0" indent="0" algn="ctr" defTabSz="914400" rtl="0" eaLnBrk="0" fontAlgn="base" latinLnBrk="0" hangingPunct="0">
              <a:lnSpc>
                <a:spcPct val="100000"/>
              </a:lnSpc>
              <a:spcBef>
                <a:spcPct val="0"/>
              </a:spcBef>
              <a:spcAft>
                <a:spcPct val="0"/>
              </a:spcAft>
              <a:buClrTx/>
              <a:buSzTx/>
              <a:buFontTx/>
              <a:buNone/>
              <a:tabLst/>
            </a:pPr>
            <a:r>
              <a:rPr lang="ro-RO" sz="1800" dirty="0">
                <a:solidFill>
                  <a:srgbClr val="FFFFFF"/>
                </a:solidFill>
                <a:latin typeface="Times" charset="0"/>
              </a:rPr>
              <a:t>c</a:t>
            </a:r>
            <a:r>
              <a:rPr lang="ro-RO" sz="1800" dirty="0" smtClean="0">
                <a:solidFill>
                  <a:srgbClr val="FFFFFF"/>
                </a:solidFill>
                <a:latin typeface="Times" charset="0"/>
              </a:rPr>
              <a:t>ontrol</a:t>
            </a:r>
            <a:endParaRPr kumimoji="0" lang="en-US" sz="1800" b="0" i="0" u="none" strike="noStrike" cap="none" normalizeH="0" baseline="0" dirty="0" smtClean="0">
              <a:ln>
                <a:noFill/>
              </a:ln>
              <a:solidFill>
                <a:srgbClr val="FFFFFF"/>
              </a:solidFill>
              <a:effectLst/>
              <a:latin typeface="Times" charset="0"/>
            </a:endParaRPr>
          </a:p>
        </p:txBody>
      </p:sp>
      <p:sp>
        <p:nvSpPr>
          <p:cNvPr id="7" name="Rounded Rectangle 6"/>
          <p:cNvSpPr/>
          <p:nvPr/>
        </p:nvSpPr>
        <p:spPr bwMode="auto">
          <a:xfrm>
            <a:off x="3047392" y="3175446"/>
            <a:ext cx="1224136" cy="2016224"/>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smtClean="0">
                <a:ln>
                  <a:noFill/>
                </a:ln>
                <a:solidFill>
                  <a:srgbClr val="FFFFFF"/>
                </a:solidFill>
                <a:effectLst/>
                <a:latin typeface="Times" charset="0"/>
              </a:rPr>
              <a:t>Procesor</a:t>
            </a:r>
            <a:endParaRPr kumimoji="0" lang="en-US" sz="1800" b="0" i="0" u="none" strike="noStrike" cap="none" normalizeH="0" baseline="0" dirty="0" smtClean="0">
              <a:ln>
                <a:noFill/>
              </a:ln>
              <a:solidFill>
                <a:srgbClr val="FFFFFF"/>
              </a:solidFill>
              <a:effectLst/>
              <a:latin typeface="Times" charset="0"/>
            </a:endParaRPr>
          </a:p>
        </p:txBody>
      </p:sp>
      <p:sp>
        <p:nvSpPr>
          <p:cNvPr id="8" name="Rounded Rectangle 7"/>
          <p:cNvSpPr/>
          <p:nvPr/>
        </p:nvSpPr>
        <p:spPr bwMode="auto">
          <a:xfrm>
            <a:off x="5675684" y="3175446"/>
            <a:ext cx="1224136" cy="2016224"/>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smtClean="0">
                <a:ln>
                  <a:noFill/>
                </a:ln>
                <a:solidFill>
                  <a:srgbClr val="FFFFFF"/>
                </a:solidFill>
                <a:effectLst/>
                <a:latin typeface="Times" charset="0"/>
              </a:rPr>
              <a:t>Memorie</a:t>
            </a:r>
            <a:endParaRPr kumimoji="0" lang="en-US" sz="1800" b="0" i="0" u="none" strike="noStrike" cap="none" normalizeH="0" baseline="0" dirty="0" smtClean="0">
              <a:ln>
                <a:noFill/>
              </a:ln>
              <a:solidFill>
                <a:srgbClr val="FFFFFF"/>
              </a:solidFill>
              <a:effectLst/>
              <a:latin typeface="Times" charset="0"/>
            </a:endParaRPr>
          </a:p>
        </p:txBody>
      </p:sp>
      <p:sp>
        <p:nvSpPr>
          <p:cNvPr id="3" name="Right Arrow 2"/>
          <p:cNvSpPr/>
          <p:nvPr/>
        </p:nvSpPr>
        <p:spPr bwMode="auto">
          <a:xfrm>
            <a:off x="1841258" y="3914533"/>
            <a:ext cx="1008112" cy="288032"/>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4" name="TextBox 3"/>
          <p:cNvSpPr txBox="1"/>
          <p:nvPr/>
        </p:nvSpPr>
        <p:spPr>
          <a:xfrm>
            <a:off x="1787252" y="4205209"/>
            <a:ext cx="1236236" cy="646331"/>
          </a:xfrm>
          <a:prstGeom prst="rect">
            <a:avLst/>
          </a:prstGeom>
          <a:noFill/>
        </p:spPr>
        <p:txBody>
          <a:bodyPr wrap="none" rtlCol="0">
            <a:spAutoFit/>
          </a:bodyPr>
          <a:lstStyle/>
          <a:p>
            <a:r>
              <a:rPr lang="ro-RO" sz="1800" dirty="0" smtClean="0"/>
              <a:t>Flux de</a:t>
            </a:r>
          </a:p>
          <a:p>
            <a:r>
              <a:rPr lang="ro-RO" sz="1800" dirty="0" smtClean="0"/>
              <a:t>instrucțiuni</a:t>
            </a:r>
            <a:endParaRPr lang="en-US" sz="1800" dirty="0"/>
          </a:p>
        </p:txBody>
      </p:sp>
      <p:sp>
        <p:nvSpPr>
          <p:cNvPr id="12" name="Right Arrow 11"/>
          <p:cNvSpPr/>
          <p:nvPr/>
        </p:nvSpPr>
        <p:spPr bwMode="auto">
          <a:xfrm flipH="1">
            <a:off x="4469550" y="3895526"/>
            <a:ext cx="1008112" cy="288032"/>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3" name="TextBox 12"/>
          <p:cNvSpPr txBox="1"/>
          <p:nvPr/>
        </p:nvSpPr>
        <p:spPr>
          <a:xfrm>
            <a:off x="4307532" y="4232505"/>
            <a:ext cx="1326004" cy="369332"/>
          </a:xfrm>
          <a:prstGeom prst="rect">
            <a:avLst/>
          </a:prstGeom>
          <a:noFill/>
        </p:spPr>
        <p:txBody>
          <a:bodyPr wrap="none" rtlCol="0">
            <a:spAutoFit/>
          </a:bodyPr>
          <a:lstStyle/>
          <a:p>
            <a:r>
              <a:rPr lang="ro-RO" sz="1800" dirty="0" smtClean="0"/>
              <a:t>Flux de date</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 y="76200"/>
            <a:ext cx="8915400" cy="1066800"/>
          </a:xfrm>
        </p:spPr>
        <p:txBody>
          <a:bodyPr/>
          <a:lstStyle/>
          <a:p>
            <a:r>
              <a:rPr lang="en-US" sz="2800" dirty="0" err="1" smtClean="0"/>
              <a:t>Despre</a:t>
            </a:r>
            <a:r>
              <a:rPr lang="en-US" sz="2800" dirty="0" smtClean="0"/>
              <a:t> curs (1)</a:t>
            </a:r>
          </a:p>
        </p:txBody>
      </p:sp>
      <p:sp>
        <p:nvSpPr>
          <p:cNvPr id="10243" name="Rectangle 3"/>
          <p:cNvSpPr>
            <a:spLocks noGrp="1" noChangeArrowheads="1"/>
          </p:cNvSpPr>
          <p:nvPr>
            <p:ph type="body" idx="1"/>
          </p:nvPr>
        </p:nvSpPr>
        <p:spPr>
          <a:xfrm>
            <a:off x="457200" y="1874838"/>
            <a:ext cx="8435280" cy="4525962"/>
          </a:xfrm>
        </p:spPr>
        <p:txBody>
          <a:bodyPr/>
          <a:lstStyle/>
          <a:p>
            <a:pPr>
              <a:lnSpc>
                <a:spcPct val="90000"/>
              </a:lnSpc>
            </a:pPr>
            <a:r>
              <a:rPr lang="en-US" sz="2200" dirty="0" smtClean="0"/>
              <a:t>Nota:</a:t>
            </a:r>
          </a:p>
          <a:p>
            <a:pPr lvl="1">
              <a:lnSpc>
                <a:spcPct val="90000"/>
              </a:lnSpc>
              <a:buFontTx/>
              <a:buNone/>
            </a:pPr>
            <a:r>
              <a:rPr lang="en-US" sz="2200" b="1" dirty="0" smtClean="0">
                <a:solidFill>
                  <a:schemeClr val="accent2"/>
                </a:solidFill>
              </a:rPr>
              <a:t>10</a:t>
            </a:r>
            <a:r>
              <a:rPr lang="en-US" sz="2200" dirty="0" smtClean="0"/>
              <a:t> = </a:t>
            </a:r>
            <a:r>
              <a:rPr lang="en-US" sz="2200" b="1" dirty="0" smtClean="0">
                <a:solidFill>
                  <a:schemeClr val="accent2"/>
                </a:solidFill>
              </a:rPr>
              <a:t>4.5</a:t>
            </a:r>
            <a:r>
              <a:rPr lang="en-US" sz="2200" dirty="0" smtClean="0"/>
              <a:t> </a:t>
            </a:r>
            <a:r>
              <a:rPr lang="en-US" sz="2200" dirty="0" smtClean="0"/>
              <a:t>(</a:t>
            </a:r>
            <a:r>
              <a:rPr lang="en-US" sz="2200" dirty="0" err="1" smtClean="0"/>
              <a:t>Laborator</a:t>
            </a:r>
            <a:r>
              <a:rPr lang="en-US" sz="2200" dirty="0" smtClean="0"/>
              <a:t>) + </a:t>
            </a:r>
            <a:r>
              <a:rPr lang="en-US" sz="2200" b="1" dirty="0" smtClean="0">
                <a:solidFill>
                  <a:schemeClr val="accent2"/>
                </a:solidFill>
              </a:rPr>
              <a:t>1.5</a:t>
            </a:r>
            <a:r>
              <a:rPr lang="en-US" sz="2200" dirty="0" smtClean="0"/>
              <a:t> (Curs) + </a:t>
            </a:r>
            <a:r>
              <a:rPr lang="en-US" sz="2200" b="1" dirty="0" smtClean="0">
                <a:solidFill>
                  <a:schemeClr val="accent2"/>
                </a:solidFill>
              </a:rPr>
              <a:t>4</a:t>
            </a:r>
            <a:r>
              <a:rPr lang="en-US" sz="2200" dirty="0" smtClean="0"/>
              <a:t> (</a:t>
            </a:r>
            <a:r>
              <a:rPr lang="en-US" sz="2200" dirty="0" err="1" smtClean="0"/>
              <a:t>Examen</a:t>
            </a:r>
            <a:r>
              <a:rPr lang="en-US" sz="2200" dirty="0" smtClean="0"/>
              <a:t>)</a:t>
            </a:r>
          </a:p>
          <a:p>
            <a:pPr lvl="1">
              <a:lnSpc>
                <a:spcPct val="90000"/>
              </a:lnSpc>
              <a:buFontTx/>
              <a:buNone/>
            </a:pPr>
            <a:r>
              <a:rPr lang="en-US" sz="2200" dirty="0" smtClean="0"/>
              <a:t>          </a:t>
            </a:r>
          </a:p>
          <a:p>
            <a:pPr lvl="1">
              <a:lnSpc>
                <a:spcPct val="90000"/>
              </a:lnSpc>
              <a:buFontTx/>
              <a:buNone/>
            </a:pPr>
            <a:r>
              <a:rPr lang="en-US" sz="2200" dirty="0" err="1" smtClean="0"/>
              <a:t>Laborator+Curs</a:t>
            </a:r>
            <a:r>
              <a:rPr lang="en-US" sz="2200" dirty="0" smtClean="0"/>
              <a:t> </a:t>
            </a:r>
            <a:r>
              <a:rPr lang="en-US" sz="2200" b="1" dirty="0" smtClean="0">
                <a:solidFill>
                  <a:srgbClr val="FF0000"/>
                </a:solidFill>
              </a:rPr>
              <a:t>&gt;= 3</a:t>
            </a:r>
            <a:r>
              <a:rPr lang="en-US" sz="2200" dirty="0" smtClean="0"/>
              <a:t>       </a:t>
            </a:r>
            <a:r>
              <a:rPr lang="en-US" sz="2200" dirty="0" err="1" smtClean="0"/>
              <a:t>Examen</a:t>
            </a:r>
            <a:r>
              <a:rPr lang="en-US" sz="2200" dirty="0" smtClean="0"/>
              <a:t> </a:t>
            </a:r>
            <a:r>
              <a:rPr lang="en-US" sz="2200" b="1" dirty="0" smtClean="0">
                <a:solidFill>
                  <a:srgbClr val="FF0000"/>
                </a:solidFill>
              </a:rPr>
              <a:t>&gt;= </a:t>
            </a:r>
            <a:r>
              <a:rPr lang="en-US" sz="2200" b="1" dirty="0" smtClean="0">
                <a:solidFill>
                  <a:srgbClr val="FF0000"/>
                </a:solidFill>
              </a:rPr>
              <a:t>2</a:t>
            </a:r>
            <a:endParaRPr lang="en-US" sz="2200" dirty="0" smtClean="0"/>
          </a:p>
          <a:p>
            <a:pPr lvl="1">
              <a:lnSpc>
                <a:spcPct val="90000"/>
              </a:lnSpc>
              <a:buFontTx/>
              <a:buNone/>
            </a:pPr>
            <a:endParaRPr lang="en-US" sz="2200" dirty="0" smtClean="0"/>
          </a:p>
          <a:p>
            <a:pPr lvl="1">
              <a:lnSpc>
                <a:spcPct val="90000"/>
              </a:lnSpc>
              <a:buFontTx/>
              <a:buNone/>
            </a:pPr>
            <a:r>
              <a:rPr lang="en-US" sz="2200" dirty="0" err="1" smtClean="0"/>
              <a:t>Laborator</a:t>
            </a:r>
            <a:r>
              <a:rPr lang="en-US" sz="2200" dirty="0" smtClean="0"/>
              <a:t>: 3 </a:t>
            </a:r>
            <a:r>
              <a:rPr lang="en-US" sz="2200" dirty="0" err="1" smtClean="0"/>
              <a:t>teme</a:t>
            </a:r>
            <a:r>
              <a:rPr lang="en-US" sz="2200" dirty="0" smtClean="0"/>
              <a:t>(</a:t>
            </a:r>
            <a:r>
              <a:rPr lang="en-US" sz="2200" dirty="0" smtClean="0">
                <a:solidFill>
                  <a:srgbClr val="FF0000"/>
                </a:solidFill>
              </a:rPr>
              <a:t>3</a:t>
            </a:r>
            <a:r>
              <a:rPr lang="en-US" sz="2200" dirty="0" smtClean="0"/>
              <a:t>) </a:t>
            </a:r>
            <a:r>
              <a:rPr lang="en-US" sz="2200" dirty="0" smtClean="0"/>
              <a:t>+ </a:t>
            </a:r>
            <a:r>
              <a:rPr lang="en-US" sz="2200" dirty="0" err="1" smtClean="0"/>
              <a:t>activitate</a:t>
            </a:r>
            <a:r>
              <a:rPr lang="en-US" sz="2200" dirty="0" smtClean="0"/>
              <a:t>(</a:t>
            </a:r>
            <a:r>
              <a:rPr lang="en-US" sz="2200" dirty="0" smtClean="0">
                <a:solidFill>
                  <a:srgbClr val="FF0000"/>
                </a:solidFill>
              </a:rPr>
              <a:t>1.5p</a:t>
            </a:r>
            <a:r>
              <a:rPr lang="en-US" sz="2200" dirty="0" smtClean="0"/>
              <a:t>, din care </a:t>
            </a:r>
            <a:r>
              <a:rPr lang="en-US" sz="2200" dirty="0" err="1" smtClean="0"/>
              <a:t>verificare</a:t>
            </a:r>
            <a:r>
              <a:rPr lang="en-US" sz="2200" dirty="0" smtClean="0"/>
              <a:t> </a:t>
            </a:r>
            <a:r>
              <a:rPr lang="en-US" sz="2200" dirty="0" smtClean="0">
                <a:solidFill>
                  <a:srgbClr val="FF0000"/>
                </a:solidFill>
              </a:rPr>
              <a:t>0.5p</a:t>
            </a:r>
            <a:r>
              <a:rPr lang="en-US" sz="2200" dirty="0" smtClean="0"/>
              <a:t>) </a:t>
            </a:r>
            <a:endParaRPr lang="en-US" sz="2200" dirty="0" smtClean="0"/>
          </a:p>
          <a:p>
            <a:pPr lvl="1">
              <a:lnSpc>
                <a:spcPct val="90000"/>
              </a:lnSpc>
              <a:buFontTx/>
              <a:buNone/>
            </a:pPr>
            <a:endParaRPr lang="en-US" sz="2200" dirty="0" smtClean="0"/>
          </a:p>
          <a:p>
            <a:pPr lvl="1">
              <a:lnSpc>
                <a:spcPct val="90000"/>
              </a:lnSpc>
              <a:buFontTx/>
              <a:buNone/>
            </a:pPr>
            <a:r>
              <a:rPr lang="en-US" sz="2200" dirty="0" smtClean="0"/>
              <a:t>Curs: </a:t>
            </a:r>
            <a:r>
              <a:rPr lang="en-US" sz="2200" dirty="0" err="1" smtClean="0"/>
              <a:t>lucr</a:t>
            </a:r>
            <a:r>
              <a:rPr lang="ro-RO" sz="2200" dirty="0" smtClean="0"/>
              <a:t>ă</a:t>
            </a:r>
            <a:r>
              <a:rPr lang="en-US" sz="2200" dirty="0" err="1" smtClean="0"/>
              <a:t>ri</a:t>
            </a:r>
            <a:r>
              <a:rPr lang="en-US" sz="2200" dirty="0" smtClean="0"/>
              <a:t> de curs </a:t>
            </a:r>
            <a:r>
              <a:rPr lang="en-US" sz="2200" dirty="0" smtClean="0"/>
              <a:t>+ </a:t>
            </a:r>
            <a:r>
              <a:rPr lang="en-US" sz="2200" dirty="0" smtClean="0"/>
              <a:t>teste la </a:t>
            </a:r>
            <a:r>
              <a:rPr lang="en-US" sz="2200" dirty="0" err="1" smtClean="0"/>
              <a:t>laborator</a:t>
            </a:r>
            <a:r>
              <a:rPr lang="en-US" sz="2200" dirty="0" smtClean="0"/>
              <a:t> </a:t>
            </a:r>
          </a:p>
          <a:p>
            <a:pPr lvl="1">
              <a:lnSpc>
                <a:spcPct val="90000"/>
              </a:lnSpc>
              <a:buFontTx/>
              <a:buNone/>
            </a:pPr>
            <a:endParaRPr lang="en-US" sz="2200" dirty="0" smtClean="0"/>
          </a:p>
          <a:p>
            <a:pPr lvl="1">
              <a:lnSpc>
                <a:spcPct val="90000"/>
              </a:lnSpc>
              <a:buFontTx/>
              <a:buNone/>
            </a:pPr>
            <a:endParaRPr lang="en-US" sz="2200" dirty="0" smtClean="0"/>
          </a:p>
          <a:p>
            <a:pPr lvl="1">
              <a:lnSpc>
                <a:spcPct val="90000"/>
              </a:lnSpc>
              <a:buFontTx/>
              <a:buNone/>
            </a:pPr>
            <a:r>
              <a:rPr lang="ro-RO" sz="2200" dirty="0" smtClean="0"/>
              <a:t>Î</a:t>
            </a:r>
            <a:r>
              <a:rPr lang="en-US" sz="2200" dirty="0" err="1" smtClean="0"/>
              <a:t>ntreb</a:t>
            </a:r>
            <a:r>
              <a:rPr lang="ro-RO" sz="2200" dirty="0" smtClean="0"/>
              <a:t>ă</a:t>
            </a:r>
            <a:r>
              <a:rPr lang="en-US" sz="2200" dirty="0" err="1" smtClean="0"/>
              <a:t>ri</a:t>
            </a:r>
            <a:r>
              <a:rPr lang="en-US" sz="2200" dirty="0" smtClean="0"/>
              <a:t>?</a:t>
            </a:r>
          </a:p>
          <a:p>
            <a:pPr>
              <a:lnSpc>
                <a:spcPct val="90000"/>
              </a:lnSpc>
            </a:pPr>
            <a:endParaRPr lang="en-US" sz="2200" dirty="0" smtClean="0"/>
          </a:p>
        </p:txBody>
      </p:sp>
      <p:sp>
        <p:nvSpPr>
          <p:cNvPr id="10244" name="Rectangle 6"/>
          <p:cNvSpPr>
            <a:spLocks noChangeArrowheads="1"/>
          </p:cNvSpPr>
          <p:nvPr/>
        </p:nvSpPr>
        <p:spPr bwMode="auto">
          <a:xfrm>
            <a:off x="900113" y="2852738"/>
            <a:ext cx="5112048" cy="576262"/>
          </a:xfrm>
          <a:prstGeom prst="rect">
            <a:avLst/>
          </a:prstGeom>
          <a:noFill/>
          <a:ln w="25400" algn="ctr">
            <a:solidFill>
              <a:schemeClr val="tx2"/>
            </a:solidFill>
            <a:prstDash val="dash"/>
            <a:round/>
            <a:headEnd/>
            <a:tailEnd/>
          </a:ln>
          <a:effectLst>
            <a:outerShdw blurRad="38100" dist="12700" dir="54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5" name="Rectangle 7"/>
          <p:cNvSpPr>
            <a:spLocks noChangeArrowheads="1"/>
          </p:cNvSpPr>
          <p:nvPr/>
        </p:nvSpPr>
        <p:spPr bwMode="auto">
          <a:xfrm>
            <a:off x="900113" y="3644900"/>
            <a:ext cx="7848351" cy="576263"/>
          </a:xfrm>
          <a:prstGeom prst="rect">
            <a:avLst/>
          </a:prstGeom>
          <a:noFill/>
          <a:ln w="25400" algn="ctr">
            <a:solidFill>
              <a:schemeClr val="tx2"/>
            </a:solidFill>
            <a:prstDash val="dash"/>
            <a:round/>
            <a:headEnd/>
            <a:tailEnd/>
          </a:ln>
          <a:effectLst>
            <a:outerShdw blurRad="38100" dist="12700" dir="54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6" name="Rectangle 8"/>
          <p:cNvSpPr>
            <a:spLocks noChangeArrowheads="1"/>
          </p:cNvSpPr>
          <p:nvPr/>
        </p:nvSpPr>
        <p:spPr bwMode="auto">
          <a:xfrm>
            <a:off x="900112" y="4365625"/>
            <a:ext cx="5112049" cy="576263"/>
          </a:xfrm>
          <a:prstGeom prst="rect">
            <a:avLst/>
          </a:prstGeom>
          <a:noFill/>
          <a:ln w="25400" algn="ctr">
            <a:solidFill>
              <a:schemeClr val="tx2"/>
            </a:solidFill>
            <a:prstDash val="dash"/>
            <a:round/>
            <a:headEnd/>
            <a:tailEnd/>
          </a:ln>
          <a:effectLst>
            <a:outerShdw blurRad="38100" dist="12700" dir="54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46483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04664"/>
            <a:ext cx="8229600" cy="487363"/>
          </a:xfrm>
        </p:spPr>
        <p:txBody>
          <a:bodyPr/>
          <a:lstStyle/>
          <a:p>
            <a:r>
              <a:rPr lang="en-US" sz="2800" smtClean="0"/>
              <a:t>SIMD</a:t>
            </a:r>
          </a:p>
        </p:txBody>
      </p:sp>
      <p:pic>
        <p:nvPicPr>
          <p:cNvPr id="31748"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876800" y="2071688"/>
            <a:ext cx="4114800" cy="2301875"/>
          </a:xfrm>
          <a:noFill/>
        </p:spPr>
      </p:pic>
      <p:sp>
        <p:nvSpPr>
          <p:cNvPr id="31749" name="Rectangle 3"/>
          <p:cNvSpPr>
            <a:spLocks noGrp="1" noChangeArrowheads="1"/>
          </p:cNvSpPr>
          <p:nvPr>
            <p:ph type="body" sz="half" idx="1"/>
          </p:nvPr>
        </p:nvSpPr>
        <p:spPr>
          <a:xfrm>
            <a:off x="533400" y="5043488"/>
            <a:ext cx="8305800" cy="2057400"/>
          </a:xfrm>
        </p:spPr>
        <p:txBody>
          <a:bodyPr/>
          <a:lstStyle/>
          <a:p>
            <a:r>
              <a:rPr lang="en-US" sz="2400" dirty="0" err="1" smtClean="0"/>
              <a:t>Implementat</a:t>
            </a:r>
            <a:r>
              <a:rPr lang="en-US" sz="2400" dirty="0" smtClean="0"/>
              <a:t> </a:t>
            </a:r>
            <a:r>
              <a:rPr lang="en-US" sz="2400" dirty="0" err="1" smtClean="0"/>
              <a:t>ca</a:t>
            </a:r>
            <a:r>
              <a:rPr lang="en-US" sz="2400" dirty="0" smtClean="0"/>
              <a:t> </a:t>
            </a:r>
          </a:p>
          <a:p>
            <a:pPr lvl="1"/>
            <a:r>
              <a:rPr lang="ro-RO" sz="2000" dirty="0" smtClean="0"/>
              <a:t>S</a:t>
            </a:r>
            <a:r>
              <a:rPr lang="en-US" sz="2000" dirty="0" err="1" smtClean="0"/>
              <a:t>isteme</a:t>
            </a:r>
            <a:r>
              <a:rPr lang="en-US" sz="2000" dirty="0" smtClean="0"/>
              <a:t> cu </a:t>
            </a:r>
            <a:r>
              <a:rPr lang="en-US" sz="2000" dirty="0" err="1" smtClean="0"/>
              <a:t>memorie</a:t>
            </a:r>
            <a:r>
              <a:rPr lang="en-US" sz="2000" dirty="0" smtClean="0"/>
              <a:t> </a:t>
            </a:r>
            <a:r>
              <a:rPr lang="en-US" sz="2000" dirty="0" err="1" smtClean="0"/>
              <a:t>partajat</a:t>
            </a:r>
            <a:r>
              <a:rPr lang="ro-RO" sz="2000" dirty="0" smtClean="0"/>
              <a:t>ă</a:t>
            </a:r>
            <a:r>
              <a:rPr lang="en-US" sz="2000" dirty="0" smtClean="0"/>
              <a:t> - </a:t>
            </a:r>
            <a:r>
              <a:rPr lang="en-US" sz="2000" i="1" dirty="0" smtClean="0"/>
              <a:t>Shared Memory (PRAM) </a:t>
            </a:r>
          </a:p>
          <a:p>
            <a:pPr lvl="1"/>
            <a:r>
              <a:rPr lang="ro-RO" sz="2000" dirty="0" smtClean="0"/>
              <a:t>M</a:t>
            </a:r>
            <a:r>
              <a:rPr lang="en-US" sz="2000" dirty="0" err="1" smtClean="0"/>
              <a:t>ultiprocesoare</a:t>
            </a:r>
            <a:r>
              <a:rPr lang="en-US" sz="2000" dirty="0" smtClean="0"/>
              <a:t> </a:t>
            </a:r>
            <a:r>
              <a:rPr lang="en-US" sz="2000" dirty="0" err="1" smtClean="0"/>
              <a:t>interconectate</a:t>
            </a:r>
            <a:r>
              <a:rPr lang="en-US" sz="2000" dirty="0" smtClean="0"/>
              <a:t> - </a:t>
            </a:r>
            <a:r>
              <a:rPr lang="en-US" sz="2000" i="1" dirty="0" smtClean="0"/>
              <a:t>Interconnected Multiprocessors</a:t>
            </a:r>
          </a:p>
        </p:txBody>
      </p:sp>
      <p:grpSp>
        <p:nvGrpSpPr>
          <p:cNvPr id="7" name="Group 6"/>
          <p:cNvGrpSpPr/>
          <p:nvPr/>
        </p:nvGrpSpPr>
        <p:grpSpPr>
          <a:xfrm>
            <a:off x="467544" y="1952836"/>
            <a:ext cx="4032448" cy="2952328"/>
            <a:chOff x="467544" y="1952836"/>
            <a:chExt cx="4032448" cy="2952328"/>
          </a:xfrm>
        </p:grpSpPr>
        <p:sp>
          <p:nvSpPr>
            <p:cNvPr id="2" name="Rounded Rectangle 1"/>
            <p:cNvSpPr/>
            <p:nvPr/>
          </p:nvSpPr>
          <p:spPr bwMode="auto">
            <a:xfrm>
              <a:off x="467544" y="3140968"/>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C</a:t>
              </a:r>
              <a:endParaRPr kumimoji="0" lang="en-US" sz="2400" b="0" i="0" u="none" strike="noStrike" cap="none" normalizeH="0" baseline="0" dirty="0" smtClean="0">
                <a:ln>
                  <a:noFill/>
                </a:ln>
                <a:solidFill>
                  <a:srgbClr val="FFFFFF"/>
                </a:solidFill>
                <a:effectLst/>
                <a:latin typeface="Times" charset="0"/>
              </a:endParaRPr>
            </a:p>
          </p:txBody>
        </p:sp>
        <p:sp>
          <p:nvSpPr>
            <p:cNvPr id="3" name="Right Arrow 2"/>
            <p:cNvSpPr/>
            <p:nvPr/>
          </p:nvSpPr>
          <p:spPr bwMode="auto">
            <a:xfrm rot="18585024">
              <a:off x="1019228" y="2732343"/>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8" name="Right Arrow 7"/>
            <p:cNvSpPr/>
            <p:nvPr/>
          </p:nvSpPr>
          <p:spPr bwMode="auto">
            <a:xfrm rot="2557937" flipV="1">
              <a:off x="1039526" y="4054472"/>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9" name="Right Arrow 8"/>
            <p:cNvSpPr/>
            <p:nvPr/>
          </p:nvSpPr>
          <p:spPr bwMode="auto">
            <a:xfrm>
              <a:off x="1187624" y="3429000"/>
              <a:ext cx="933874"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4" name="Left Arrow 3"/>
            <p:cNvSpPr/>
            <p:nvPr/>
          </p:nvSpPr>
          <p:spPr bwMode="auto">
            <a:xfrm>
              <a:off x="2987824" y="2132856"/>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1" name="Left Arrow 10"/>
            <p:cNvSpPr/>
            <p:nvPr/>
          </p:nvSpPr>
          <p:spPr bwMode="auto">
            <a:xfrm>
              <a:off x="2987824" y="3284984"/>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2" name="Left Arrow 11"/>
            <p:cNvSpPr/>
            <p:nvPr/>
          </p:nvSpPr>
          <p:spPr bwMode="auto">
            <a:xfrm>
              <a:off x="2987824" y="4437112"/>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7" name="Rounded Rectangle 16"/>
                <p:cNvSpPr/>
                <p:nvPr/>
              </p:nvSpPr>
              <p:spPr bwMode="auto">
                <a:xfrm>
                  <a:off x="2195736" y="1952836"/>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a:off x="2195736" y="1952836"/>
                  <a:ext cx="648072" cy="648072"/>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a:off x="2195736" y="3140968"/>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a:off x="2195736" y="3140968"/>
                  <a:ext cx="648072" cy="648072"/>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p:cNvSpPr/>
                <p:nvPr/>
              </p:nvSpPr>
              <p:spPr bwMode="auto">
                <a:xfrm>
                  <a:off x="2195736" y="4257092"/>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20" name="Rounded Rectangle 19"/>
                <p:cNvSpPr>
                  <a:spLocks noRot="1" noChangeAspect="1" noMove="1" noResize="1" noEditPoints="1" noAdjustHandles="1" noChangeArrowheads="1" noChangeShapeType="1" noTextEdit="1"/>
                </p:cNvSpPr>
                <p:nvPr/>
              </p:nvSpPr>
              <p:spPr bwMode="auto">
                <a:xfrm>
                  <a:off x="2195736" y="4257092"/>
                  <a:ext cx="648072" cy="648072"/>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p:sp>
          <p:nvSpPr>
            <p:cNvPr id="21" name="Rounded Rectangle 20"/>
            <p:cNvSpPr/>
            <p:nvPr/>
          </p:nvSpPr>
          <p:spPr bwMode="auto">
            <a:xfrm>
              <a:off x="3851920" y="1952836"/>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M</a:t>
              </a:r>
              <a:endParaRPr kumimoji="0" lang="en-US" sz="2400" b="0" i="0" u="none" strike="noStrike" cap="none" normalizeH="0" baseline="0" dirty="0" smtClean="0">
                <a:ln>
                  <a:noFill/>
                </a:ln>
                <a:solidFill>
                  <a:srgbClr val="FFFFFF"/>
                </a:solidFill>
                <a:effectLst/>
                <a:latin typeface="Times" charset="0"/>
              </a:endParaRPr>
            </a:p>
          </p:txBody>
        </p:sp>
        <p:sp>
          <p:nvSpPr>
            <p:cNvPr id="22" name="Rounded Rectangle 21"/>
            <p:cNvSpPr/>
            <p:nvPr/>
          </p:nvSpPr>
          <p:spPr bwMode="auto">
            <a:xfrm>
              <a:off x="3851920" y="3140968"/>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M</a:t>
              </a:r>
              <a:endParaRPr kumimoji="0" lang="en-US" sz="2400" b="0" i="0" u="none" strike="noStrike" cap="none" normalizeH="0" baseline="0" dirty="0" smtClean="0">
                <a:ln>
                  <a:noFill/>
                </a:ln>
                <a:solidFill>
                  <a:srgbClr val="FFFFFF"/>
                </a:solidFill>
                <a:effectLst/>
                <a:latin typeface="Times" charset="0"/>
              </a:endParaRPr>
            </a:p>
          </p:txBody>
        </p:sp>
        <p:sp>
          <p:nvSpPr>
            <p:cNvPr id="23" name="Rounded Rectangle 22"/>
            <p:cNvSpPr/>
            <p:nvPr/>
          </p:nvSpPr>
          <p:spPr bwMode="auto">
            <a:xfrm>
              <a:off x="3851920" y="4257092"/>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M</a:t>
              </a:r>
              <a:endParaRPr kumimoji="0" lang="en-US" sz="2400" b="0" i="0" u="none" strike="noStrike" cap="none" normalizeH="0" baseline="0" dirty="0" smtClean="0">
                <a:ln>
                  <a:noFill/>
                </a:ln>
                <a:solidFill>
                  <a:srgbClr val="FFFFFF"/>
                </a:solidFill>
                <a:effectLst/>
                <a:latin typeface="Times" charset="0"/>
              </a:endParaRPr>
            </a:p>
          </p:txBody>
        </p:sp>
        <p:cxnSp>
          <p:nvCxnSpPr>
            <p:cNvPr id="6" name="Straight Connector 5"/>
            <p:cNvCxnSpPr/>
            <p:nvPr/>
          </p:nvCxnSpPr>
          <p:spPr bwMode="auto">
            <a:xfrm>
              <a:off x="2375756" y="4005064"/>
              <a:ext cx="1836204"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304800"/>
          </a:xfrm>
        </p:spPr>
        <p:txBody>
          <a:bodyPr/>
          <a:lstStyle/>
          <a:p>
            <a:r>
              <a:rPr lang="en-US" sz="2800" smtClean="0"/>
              <a:t>SIMD (2)</a:t>
            </a:r>
          </a:p>
        </p:txBody>
      </p:sp>
      <p:sp>
        <p:nvSpPr>
          <p:cNvPr id="97283" name="Rectangle 3"/>
          <p:cNvSpPr>
            <a:spLocks noGrp="1" noChangeArrowheads="1"/>
          </p:cNvSpPr>
          <p:nvPr>
            <p:ph type="body" idx="1"/>
          </p:nvPr>
        </p:nvSpPr>
        <p:spPr>
          <a:xfrm>
            <a:off x="395288" y="1700213"/>
            <a:ext cx="8497887" cy="4897437"/>
          </a:xfrm>
        </p:spPr>
        <p:txBody>
          <a:bodyPr/>
          <a:lstStyle/>
          <a:p>
            <a:r>
              <a:rPr lang="en-US" b="1" dirty="0" smtClean="0"/>
              <a:t>Shared memory</a:t>
            </a:r>
            <a:r>
              <a:rPr lang="en-US" dirty="0" smtClean="0"/>
              <a:t> (Parallel Random Access Machine - PRAM)</a:t>
            </a:r>
          </a:p>
          <a:p>
            <a:pPr lvl="1"/>
            <a:r>
              <a:rPr lang="en-US" sz="2400" b="1" dirty="0" smtClean="0"/>
              <a:t>EREW</a:t>
            </a:r>
            <a:r>
              <a:rPr lang="en-US" sz="2400" dirty="0" smtClean="0"/>
              <a:t> - Exclusive Read Exclusive Write</a:t>
            </a:r>
          </a:p>
          <a:p>
            <a:pPr lvl="1"/>
            <a:r>
              <a:rPr lang="en-US" sz="2400" b="1" dirty="0" smtClean="0"/>
              <a:t>CREW</a:t>
            </a:r>
            <a:r>
              <a:rPr lang="en-US" sz="2400" dirty="0" smtClean="0"/>
              <a:t> - Concurrent Read Exclusive Write</a:t>
            </a:r>
          </a:p>
          <a:p>
            <a:pPr lvl="1"/>
            <a:r>
              <a:rPr lang="en-US" sz="2400" b="1" dirty="0" smtClean="0"/>
              <a:t>ERCW</a:t>
            </a:r>
          </a:p>
          <a:p>
            <a:pPr lvl="1"/>
            <a:r>
              <a:rPr lang="en-US" sz="2400" b="1" dirty="0" smtClean="0"/>
              <a:t>CRCW</a:t>
            </a:r>
          </a:p>
          <a:p>
            <a:r>
              <a:rPr lang="en-US" dirty="0" err="1" smtClean="0"/>
              <a:t>Influen</a:t>
            </a:r>
            <a:r>
              <a:rPr lang="ro-RO" dirty="0" smtClean="0"/>
              <a:t>ț</a:t>
            </a:r>
            <a:r>
              <a:rPr lang="en-US" dirty="0" err="1" smtClean="0"/>
              <a:t>eaz</a:t>
            </a:r>
            <a:r>
              <a:rPr lang="ro-RO" dirty="0" smtClean="0"/>
              <a:t>ă</a:t>
            </a:r>
            <a:r>
              <a:rPr lang="en-US" dirty="0" smtClean="0"/>
              <a:t> </a:t>
            </a:r>
            <a:r>
              <a:rPr lang="en-US" dirty="0" err="1" smtClean="0"/>
              <a:t>performan</a:t>
            </a:r>
            <a:r>
              <a:rPr lang="ro-RO" dirty="0" smtClean="0"/>
              <a:t>ț</a:t>
            </a:r>
            <a:r>
              <a:rPr lang="en-US" dirty="0" smtClean="0"/>
              <a:t>a</a:t>
            </a:r>
          </a:p>
          <a:p>
            <a:pPr lvl="1"/>
            <a:r>
              <a:rPr lang="en-US" sz="2400" dirty="0" err="1" smtClean="0"/>
              <a:t>Exemplu</a:t>
            </a:r>
            <a:r>
              <a:rPr lang="en-US" sz="2400" dirty="0" smtClean="0"/>
              <a:t>: </a:t>
            </a:r>
            <a:r>
              <a:rPr lang="en-US" sz="2400" dirty="0" err="1" smtClean="0"/>
              <a:t>citirea</a:t>
            </a:r>
            <a:r>
              <a:rPr lang="en-US" sz="2400" dirty="0" smtClean="0"/>
              <a:t> </a:t>
            </a:r>
            <a:r>
              <a:rPr lang="en-US" sz="2400" dirty="0" err="1" smtClean="0"/>
              <a:t>valorii</a:t>
            </a:r>
            <a:r>
              <a:rPr lang="en-US" sz="2400" dirty="0" smtClean="0"/>
              <a:t> </a:t>
            </a:r>
            <a:r>
              <a:rPr lang="en-US" sz="2400" dirty="0" err="1" smtClean="0"/>
              <a:t>unei</a:t>
            </a:r>
            <a:r>
              <a:rPr lang="en-US" sz="2400" dirty="0" smtClean="0"/>
              <a:t> </a:t>
            </a:r>
            <a:r>
              <a:rPr lang="en-US" sz="2400" dirty="0" err="1" smtClean="0"/>
              <a:t>variabil</a:t>
            </a:r>
            <a:r>
              <a:rPr lang="ro-RO" sz="2400" dirty="0" smtClean="0"/>
              <a:t>e</a:t>
            </a:r>
            <a:r>
              <a:rPr lang="en-US" sz="2400" dirty="0" smtClean="0"/>
              <a:t> </a:t>
            </a:r>
            <a:r>
              <a:rPr lang="en-US" sz="2400" dirty="0" err="1" smtClean="0"/>
              <a:t>partajate</a:t>
            </a:r>
            <a:endParaRPr lang="en-US" sz="2400" dirty="0" smtClean="0"/>
          </a:p>
          <a:p>
            <a:pPr lvl="1"/>
            <a:r>
              <a:rPr lang="en-US" sz="2400" dirty="0" smtClean="0"/>
              <a:t>Un pas in CREW, CRCW</a:t>
            </a:r>
          </a:p>
          <a:p>
            <a:pPr lvl="1"/>
            <a:r>
              <a:rPr lang="en-US" sz="2400" dirty="0" smtClean="0"/>
              <a:t>log N pa</a:t>
            </a:r>
            <a:r>
              <a:rPr lang="ro-RO" sz="2400" dirty="0" smtClean="0"/>
              <a:t>ș</a:t>
            </a:r>
            <a:r>
              <a:rPr lang="en-US" sz="2400" dirty="0" err="1" smtClean="0"/>
              <a:t>i</a:t>
            </a:r>
            <a:r>
              <a:rPr lang="en-US" sz="2400" dirty="0" smtClean="0"/>
              <a:t> in EREW, ERCW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207963"/>
          </a:xfrm>
        </p:spPr>
        <p:txBody>
          <a:bodyPr/>
          <a:lstStyle/>
          <a:p>
            <a:r>
              <a:rPr lang="en-US" sz="2800" smtClean="0"/>
              <a:t>SIMD (3)</a:t>
            </a:r>
          </a:p>
        </p:txBody>
      </p:sp>
      <p:sp>
        <p:nvSpPr>
          <p:cNvPr id="33795" name="Rectangle 3"/>
          <p:cNvSpPr>
            <a:spLocks noGrp="1" noChangeArrowheads="1"/>
          </p:cNvSpPr>
          <p:nvPr>
            <p:ph type="body" idx="1"/>
          </p:nvPr>
        </p:nvSpPr>
        <p:spPr>
          <a:xfrm>
            <a:off x="250825" y="1773238"/>
            <a:ext cx="8642350" cy="5257800"/>
          </a:xfrm>
        </p:spPr>
        <p:txBody>
          <a:bodyPr/>
          <a:lstStyle/>
          <a:p>
            <a:r>
              <a:rPr lang="en-US" sz="2800" dirty="0" err="1" smtClean="0"/>
              <a:t>Valoarea</a:t>
            </a:r>
            <a:r>
              <a:rPr lang="en-US" sz="2800" dirty="0" smtClean="0"/>
              <a:t> </a:t>
            </a:r>
            <a:r>
              <a:rPr lang="en-US" sz="2800" dirty="0" err="1" smtClean="0"/>
              <a:t>este</a:t>
            </a:r>
            <a:r>
              <a:rPr lang="en-US" sz="2800" dirty="0" smtClean="0"/>
              <a:t> </a:t>
            </a:r>
            <a:r>
              <a:rPr lang="ro-RO" sz="2800" dirty="0" smtClean="0"/>
              <a:t>î</a:t>
            </a:r>
            <a:r>
              <a:rPr lang="en-US" sz="2800" dirty="0" smtClean="0"/>
              <a:t>n </a:t>
            </a:r>
            <a:r>
              <a:rPr lang="en-US" sz="2800" dirty="0" err="1" smtClean="0"/>
              <a:t>variabila</a:t>
            </a:r>
            <a:r>
              <a:rPr lang="en-US" sz="2800" dirty="0" smtClean="0"/>
              <a:t> A </a:t>
            </a:r>
            <a:r>
              <a:rPr lang="ro-RO" sz="2800" dirty="0" smtClean="0"/>
              <a:t>î</a:t>
            </a:r>
            <a:r>
              <a:rPr lang="en-US" sz="2800" dirty="0" smtClean="0"/>
              <a:t>n </a:t>
            </a:r>
            <a:r>
              <a:rPr lang="en-US" sz="2800" dirty="0" err="1" smtClean="0"/>
              <a:t>memoria</a:t>
            </a:r>
            <a:r>
              <a:rPr lang="en-US" sz="2800" dirty="0" smtClean="0"/>
              <a:t> </a:t>
            </a:r>
            <a:r>
              <a:rPr lang="en-US" sz="2800" dirty="0" err="1" smtClean="0"/>
              <a:t>comun</a:t>
            </a:r>
            <a:r>
              <a:rPr lang="ro-RO" sz="2800" dirty="0" smtClean="0"/>
              <a:t>ă</a:t>
            </a:r>
            <a:endParaRPr lang="en-US" sz="2800" dirty="0" smtClean="0"/>
          </a:p>
          <a:p>
            <a:r>
              <a:rPr lang="en-US" sz="2800" dirty="0" err="1" smtClean="0"/>
              <a:t>Folose</a:t>
            </a:r>
            <a:r>
              <a:rPr lang="ro-RO" sz="2800" dirty="0" smtClean="0"/>
              <a:t>ș</a:t>
            </a:r>
            <a:r>
              <a:rPr lang="en-US" sz="2800" dirty="0" err="1" smtClean="0"/>
              <a:t>te</a:t>
            </a:r>
            <a:r>
              <a:rPr lang="en-US" sz="2800" dirty="0" smtClean="0"/>
              <a:t> </a:t>
            </a:r>
            <a:r>
              <a:rPr lang="en-US" sz="2800" i="1" dirty="0" smtClean="0"/>
              <a:t>X0</a:t>
            </a:r>
            <a:r>
              <a:rPr lang="en-US" sz="2800" dirty="0" smtClean="0"/>
              <a:t>, </a:t>
            </a:r>
            <a:r>
              <a:rPr lang="en-US" sz="2800" i="1" dirty="0" smtClean="0"/>
              <a:t>X1</a:t>
            </a:r>
            <a:r>
              <a:rPr lang="en-US" sz="2800" dirty="0" smtClean="0"/>
              <a:t>,… din </a:t>
            </a:r>
            <a:r>
              <a:rPr lang="en-US" sz="2800" dirty="0" err="1" smtClean="0"/>
              <a:t>memoria</a:t>
            </a:r>
            <a:r>
              <a:rPr lang="en-US" sz="2800" dirty="0" smtClean="0"/>
              <a:t> </a:t>
            </a:r>
            <a:r>
              <a:rPr lang="en-US" sz="2800" dirty="0" err="1" smtClean="0"/>
              <a:t>comun</a:t>
            </a:r>
            <a:r>
              <a:rPr lang="ro-RO" sz="2800" dirty="0" smtClean="0"/>
              <a:t>ă</a:t>
            </a:r>
            <a:endParaRPr lang="en-US" sz="2800" dirty="0" smtClean="0"/>
          </a:p>
          <a:p>
            <a:pPr>
              <a:buFontTx/>
              <a:buNone/>
            </a:pPr>
            <a:endParaRPr lang="en-US" sz="2800" dirty="0" smtClean="0"/>
          </a:p>
          <a:p>
            <a:pPr lvl="1"/>
            <a:r>
              <a:rPr lang="en-US" sz="2400" dirty="0" err="1" smtClean="0"/>
              <a:t>Procesul</a:t>
            </a:r>
            <a:r>
              <a:rPr lang="en-US" sz="2400" dirty="0" smtClean="0"/>
              <a:t> </a:t>
            </a:r>
            <a:r>
              <a:rPr lang="en-US" sz="2400" i="1" dirty="0" smtClean="0"/>
              <a:t>P0</a:t>
            </a:r>
            <a:r>
              <a:rPr lang="en-US" sz="2400" dirty="0" smtClean="0"/>
              <a:t> </a:t>
            </a:r>
            <a:r>
              <a:rPr lang="en-US" sz="2400" dirty="0" err="1" smtClean="0"/>
              <a:t>citeste</a:t>
            </a:r>
            <a:r>
              <a:rPr lang="en-US" sz="2400" dirty="0" smtClean="0"/>
              <a:t> </a:t>
            </a:r>
            <a:r>
              <a:rPr lang="en-US" sz="2400" dirty="0" err="1" smtClean="0"/>
              <a:t>valoarea</a:t>
            </a:r>
            <a:r>
              <a:rPr lang="en-US" sz="2400" dirty="0" smtClean="0"/>
              <a:t> </a:t>
            </a:r>
            <a:r>
              <a:rPr lang="ro-RO" sz="2400" dirty="0" err="1"/>
              <a:t>ș</a:t>
            </a:r>
            <a:r>
              <a:rPr lang="en-US" sz="2400" dirty="0" err="1" smtClean="0"/>
              <a:t>i</a:t>
            </a:r>
            <a:r>
              <a:rPr lang="en-US" sz="2400" dirty="0" smtClean="0"/>
              <a:t> o </a:t>
            </a:r>
            <a:r>
              <a:rPr lang="en-US" sz="2400" dirty="0" err="1" smtClean="0"/>
              <a:t>scrie</a:t>
            </a:r>
            <a:r>
              <a:rPr lang="en-US" sz="2400" dirty="0" smtClean="0"/>
              <a:t> </a:t>
            </a:r>
            <a:r>
              <a:rPr lang="ro-RO" sz="2400" dirty="0" smtClean="0"/>
              <a:t>î</a:t>
            </a:r>
            <a:r>
              <a:rPr lang="en-US" sz="2400" dirty="0" smtClean="0"/>
              <a:t>n </a:t>
            </a:r>
            <a:r>
              <a:rPr lang="en-US" sz="2400" i="1" dirty="0" smtClean="0"/>
              <a:t>X0</a:t>
            </a:r>
          </a:p>
          <a:p>
            <a:pPr lvl="1"/>
            <a:r>
              <a:rPr lang="en-US" sz="2400" dirty="0" err="1" smtClean="0"/>
              <a:t>Procesul</a:t>
            </a:r>
            <a:r>
              <a:rPr lang="en-US" sz="2400" dirty="0" smtClean="0"/>
              <a:t> </a:t>
            </a:r>
            <a:r>
              <a:rPr lang="en-US" sz="2400" i="1" dirty="0" smtClean="0"/>
              <a:t>P1</a:t>
            </a:r>
            <a:r>
              <a:rPr lang="en-US" sz="2400" dirty="0" smtClean="0"/>
              <a:t> cite</a:t>
            </a:r>
            <a:r>
              <a:rPr lang="ro-RO" sz="2400" dirty="0" smtClean="0"/>
              <a:t>ș</a:t>
            </a:r>
            <a:r>
              <a:rPr lang="en-US" sz="2400" dirty="0" err="1" smtClean="0"/>
              <a:t>te</a:t>
            </a:r>
            <a:r>
              <a:rPr lang="en-US" sz="2400" dirty="0" smtClean="0"/>
              <a:t> </a:t>
            </a:r>
            <a:r>
              <a:rPr lang="en-US" sz="2400" i="1" dirty="0" smtClean="0"/>
              <a:t>X0</a:t>
            </a:r>
            <a:r>
              <a:rPr lang="en-US" sz="2400" dirty="0" smtClean="0"/>
              <a:t> </a:t>
            </a:r>
            <a:r>
              <a:rPr lang="ro-RO" sz="2400" dirty="0" err="1"/>
              <a:t>ș</a:t>
            </a:r>
            <a:r>
              <a:rPr lang="en-US" sz="2400" dirty="0" err="1" smtClean="0"/>
              <a:t>i</a:t>
            </a:r>
            <a:r>
              <a:rPr lang="en-US" sz="2400" dirty="0" smtClean="0"/>
              <a:t> o </a:t>
            </a:r>
            <a:r>
              <a:rPr lang="en-US" sz="2400" dirty="0" err="1" smtClean="0"/>
              <a:t>scrie</a:t>
            </a:r>
            <a:r>
              <a:rPr lang="en-US" sz="2400" dirty="0" smtClean="0"/>
              <a:t> </a:t>
            </a:r>
            <a:r>
              <a:rPr lang="ro-RO" sz="2400" dirty="0" smtClean="0"/>
              <a:t>î</a:t>
            </a:r>
            <a:r>
              <a:rPr lang="en-US" sz="2400" dirty="0" smtClean="0"/>
              <a:t>n </a:t>
            </a:r>
            <a:r>
              <a:rPr lang="en-US" sz="2400" i="1" dirty="0" smtClean="0"/>
              <a:t>X1</a:t>
            </a:r>
          </a:p>
          <a:p>
            <a:pPr lvl="1"/>
            <a:r>
              <a:rPr lang="en-US" sz="2400" dirty="0" err="1" smtClean="0"/>
              <a:t>Procesele</a:t>
            </a:r>
            <a:r>
              <a:rPr lang="en-US" sz="2400" dirty="0" smtClean="0"/>
              <a:t> </a:t>
            </a:r>
            <a:r>
              <a:rPr lang="en-US" sz="2400" i="1" dirty="0" smtClean="0"/>
              <a:t>P2</a:t>
            </a:r>
            <a:r>
              <a:rPr lang="en-US" sz="2400" dirty="0" smtClean="0"/>
              <a:t>, </a:t>
            </a:r>
            <a:r>
              <a:rPr lang="en-US" sz="2400" i="1" dirty="0" smtClean="0"/>
              <a:t>P3</a:t>
            </a:r>
            <a:r>
              <a:rPr lang="en-US" sz="2400" dirty="0" smtClean="0"/>
              <a:t> </a:t>
            </a:r>
            <a:r>
              <a:rPr lang="en-US" sz="2400" dirty="0" err="1" smtClean="0"/>
              <a:t>citesc</a:t>
            </a:r>
            <a:r>
              <a:rPr lang="en-US" sz="2400" dirty="0" smtClean="0"/>
              <a:t> </a:t>
            </a:r>
            <a:r>
              <a:rPr lang="en-US" sz="2400" i="1" dirty="0" smtClean="0"/>
              <a:t>X0</a:t>
            </a:r>
            <a:r>
              <a:rPr lang="en-US" sz="2400" dirty="0" smtClean="0"/>
              <a:t>, </a:t>
            </a:r>
            <a:r>
              <a:rPr lang="en-US" sz="2400" i="1" dirty="0" smtClean="0"/>
              <a:t>X1</a:t>
            </a:r>
            <a:r>
              <a:rPr lang="en-US" sz="2400" dirty="0" smtClean="0"/>
              <a:t> </a:t>
            </a:r>
            <a:r>
              <a:rPr lang="ro-RO" sz="2400" dirty="0" err="1"/>
              <a:t>ș</a:t>
            </a:r>
            <a:r>
              <a:rPr lang="en-US" sz="2400" dirty="0" err="1" smtClean="0"/>
              <a:t>i</a:t>
            </a:r>
            <a:r>
              <a:rPr lang="en-US" sz="2400" dirty="0" smtClean="0"/>
              <a:t> </a:t>
            </a:r>
            <a:r>
              <a:rPr lang="en-US" sz="2400" dirty="0" err="1" smtClean="0"/>
              <a:t>scriu</a:t>
            </a:r>
            <a:r>
              <a:rPr lang="en-US" sz="2400" dirty="0" smtClean="0"/>
              <a:t> </a:t>
            </a:r>
            <a:r>
              <a:rPr lang="ro-RO" sz="2400" dirty="0" smtClean="0"/>
              <a:t>î</a:t>
            </a:r>
            <a:r>
              <a:rPr lang="en-US" sz="2400" dirty="0" smtClean="0"/>
              <a:t>n </a:t>
            </a:r>
            <a:r>
              <a:rPr lang="en-US" sz="2400" i="1" dirty="0" smtClean="0"/>
              <a:t>X2</a:t>
            </a:r>
            <a:r>
              <a:rPr lang="en-US" sz="2400" dirty="0" smtClean="0"/>
              <a:t>, </a:t>
            </a:r>
            <a:r>
              <a:rPr lang="en-US" sz="2400" i="1" dirty="0" smtClean="0"/>
              <a:t>X3</a:t>
            </a:r>
          </a:p>
          <a:p>
            <a:pPr lvl="1">
              <a:buFontTx/>
              <a:buNone/>
            </a:pPr>
            <a:endParaRPr lang="en-US" sz="2400" dirty="0" smtClean="0"/>
          </a:p>
          <a:p>
            <a:pPr lvl="1"/>
            <a:r>
              <a:rPr lang="en-US" sz="2400" dirty="0" err="1" smtClean="0"/>
              <a:t>num</a:t>
            </a:r>
            <a:r>
              <a:rPr lang="ro-RO" sz="2400" dirty="0" smtClean="0"/>
              <a:t>ă</a:t>
            </a:r>
            <a:r>
              <a:rPr lang="en-US" sz="2400" dirty="0" err="1" smtClean="0"/>
              <a:t>rul</a:t>
            </a:r>
            <a:r>
              <a:rPr lang="en-US" sz="2400" dirty="0" smtClean="0"/>
              <a:t> de </a:t>
            </a:r>
            <a:r>
              <a:rPr lang="en-US" sz="2400" dirty="0" err="1" smtClean="0"/>
              <a:t>c</a:t>
            </a:r>
            <a:r>
              <a:rPr lang="en-US" sz="2400" dirty="0" err="1" smtClean="0">
                <a:cs typeface="Arial" pitchFamily="34" charset="0"/>
              </a:rPr>
              <a:t>ò</a:t>
            </a:r>
            <a:r>
              <a:rPr lang="en-US" sz="2400" dirty="0" err="1" smtClean="0"/>
              <a:t>pii</a:t>
            </a:r>
            <a:r>
              <a:rPr lang="en-US" sz="2400" dirty="0" smtClean="0"/>
              <a:t> se </a:t>
            </a:r>
            <a:r>
              <a:rPr lang="en-US" sz="2400" dirty="0" err="1" smtClean="0"/>
              <a:t>dubleaz</a:t>
            </a:r>
            <a:r>
              <a:rPr lang="ro-RO" sz="2400" dirty="0" smtClean="0"/>
              <a:t>ă</a:t>
            </a:r>
            <a:r>
              <a:rPr lang="en-US" sz="2400" dirty="0" smtClean="0"/>
              <a:t> la </a:t>
            </a:r>
            <a:r>
              <a:rPr lang="en-US" sz="2400" dirty="0" err="1" smtClean="0"/>
              <a:t>fiecare</a:t>
            </a:r>
            <a:r>
              <a:rPr lang="en-US" sz="2400" dirty="0" smtClean="0"/>
              <a:t> pas</a:t>
            </a:r>
          </a:p>
          <a:p>
            <a:pPr lvl="1"/>
            <a:r>
              <a:rPr lang="en-US" sz="2400" dirty="0" err="1" smtClean="0"/>
              <a:t>pentru</a:t>
            </a:r>
            <a:r>
              <a:rPr lang="en-US" sz="2400" dirty="0" smtClean="0"/>
              <a:t> N </a:t>
            </a:r>
            <a:r>
              <a:rPr lang="en-US" sz="2400" dirty="0" err="1" smtClean="0"/>
              <a:t>procesoare</a:t>
            </a:r>
            <a:r>
              <a:rPr lang="en-US" sz="2400" dirty="0" smtClean="0"/>
              <a:t> opera</a:t>
            </a:r>
            <a:r>
              <a:rPr lang="ro-RO" sz="2400" dirty="0" smtClean="0"/>
              <a:t>ț</a:t>
            </a:r>
            <a:r>
              <a:rPr lang="en-US" sz="2400" dirty="0" err="1" smtClean="0"/>
              <a:t>ia</a:t>
            </a:r>
            <a:r>
              <a:rPr lang="en-US" sz="2400" dirty="0" smtClean="0"/>
              <a:t> se </a:t>
            </a:r>
            <a:r>
              <a:rPr lang="en-US" sz="2400" dirty="0" err="1" smtClean="0"/>
              <a:t>termin</a:t>
            </a:r>
            <a:r>
              <a:rPr lang="ro-RO" sz="2400" dirty="0" smtClean="0"/>
              <a:t>ă</a:t>
            </a:r>
            <a:r>
              <a:rPr lang="en-US" sz="2400" dirty="0" smtClean="0"/>
              <a:t> </a:t>
            </a:r>
            <a:r>
              <a:rPr lang="en-US" sz="2400" dirty="0" err="1" smtClean="0"/>
              <a:t>dupa</a:t>
            </a:r>
            <a:r>
              <a:rPr lang="en-US" sz="2400" dirty="0" smtClean="0"/>
              <a:t> log N pa</a:t>
            </a:r>
            <a:r>
              <a:rPr lang="ro-RO" sz="2400" dirty="0" smtClean="0"/>
              <a:t>ș</a:t>
            </a:r>
            <a:r>
              <a:rPr lang="en-US" sz="2400" dirty="0" err="1" smtClean="0"/>
              <a:t>i</a:t>
            </a: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5"/>
          <p:cNvSpPr>
            <a:spLocks noChangeArrowheads="1"/>
          </p:cNvSpPr>
          <p:nvPr/>
        </p:nvSpPr>
        <p:spPr bwMode="auto">
          <a:xfrm>
            <a:off x="0" y="0"/>
            <a:ext cx="9144000" cy="17732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21" name="Rectangle 20"/>
          <p:cNvSpPr/>
          <p:nvPr/>
        </p:nvSpPr>
        <p:spPr bwMode="auto">
          <a:xfrm>
            <a:off x="1511300" y="404813"/>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4" name="Rectangle 3"/>
          <p:cNvSpPr/>
          <p:nvPr/>
        </p:nvSpPr>
        <p:spPr bwMode="auto">
          <a:xfrm>
            <a:off x="2207684"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1" name="TextBox 4"/>
          <p:cNvSpPr txBox="1">
            <a:spLocks noChangeArrowheads="1"/>
          </p:cNvSpPr>
          <p:nvPr/>
        </p:nvSpPr>
        <p:spPr bwMode="auto">
          <a:xfrm>
            <a:off x="2195736"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X0</a:t>
            </a:r>
            <a:endParaRPr lang="en-US" sz="1800"/>
          </a:p>
        </p:txBody>
      </p:sp>
      <p:sp>
        <p:nvSpPr>
          <p:cNvPr id="6" name="Rectangle 5"/>
          <p:cNvSpPr/>
          <p:nvPr/>
        </p:nvSpPr>
        <p:spPr bwMode="auto">
          <a:xfrm>
            <a:off x="2867555"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3" name="TextBox 6"/>
          <p:cNvSpPr txBox="1">
            <a:spLocks noChangeArrowheads="1"/>
          </p:cNvSpPr>
          <p:nvPr/>
        </p:nvSpPr>
        <p:spPr bwMode="auto">
          <a:xfrm>
            <a:off x="2843808"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8" name="Rectangle 7"/>
          <p:cNvSpPr/>
          <p:nvPr/>
        </p:nvSpPr>
        <p:spPr bwMode="auto">
          <a:xfrm>
            <a:off x="3527426"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5" name="TextBox 8"/>
          <p:cNvSpPr txBox="1">
            <a:spLocks noChangeArrowheads="1"/>
          </p:cNvSpPr>
          <p:nvPr/>
        </p:nvSpPr>
        <p:spPr bwMode="auto">
          <a:xfrm>
            <a:off x="3491880"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X2</a:t>
            </a:r>
            <a:endParaRPr lang="en-US" sz="1800"/>
          </a:p>
        </p:txBody>
      </p:sp>
      <p:sp>
        <p:nvSpPr>
          <p:cNvPr id="10" name="Rectangle 9"/>
          <p:cNvSpPr/>
          <p:nvPr/>
        </p:nvSpPr>
        <p:spPr bwMode="auto">
          <a:xfrm>
            <a:off x="4187297"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7" name="TextBox 10"/>
          <p:cNvSpPr txBox="1">
            <a:spLocks noChangeArrowheads="1"/>
          </p:cNvSpPr>
          <p:nvPr/>
        </p:nvSpPr>
        <p:spPr bwMode="auto">
          <a:xfrm>
            <a:off x="4175695" y="395288"/>
            <a:ext cx="468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12" name="Rectangle 11"/>
          <p:cNvSpPr/>
          <p:nvPr/>
        </p:nvSpPr>
        <p:spPr bwMode="auto">
          <a:xfrm>
            <a:off x="4847168" y="765175"/>
            <a:ext cx="433387"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9" name="TextBox 12"/>
          <p:cNvSpPr txBox="1">
            <a:spLocks noChangeArrowheads="1"/>
          </p:cNvSpPr>
          <p:nvPr/>
        </p:nvSpPr>
        <p:spPr bwMode="auto">
          <a:xfrm>
            <a:off x="4875213"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14" name="Rectangle 13"/>
          <p:cNvSpPr/>
          <p:nvPr/>
        </p:nvSpPr>
        <p:spPr bwMode="auto">
          <a:xfrm>
            <a:off x="5508625"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31" name="TextBox 14"/>
          <p:cNvSpPr txBox="1">
            <a:spLocks noChangeArrowheads="1"/>
          </p:cNvSpPr>
          <p:nvPr/>
        </p:nvSpPr>
        <p:spPr bwMode="auto">
          <a:xfrm>
            <a:off x="5522913"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16" name="Rectangle 15"/>
          <p:cNvSpPr/>
          <p:nvPr/>
        </p:nvSpPr>
        <p:spPr bwMode="auto">
          <a:xfrm>
            <a:off x="1547813"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dirty="0">
                <a:solidFill>
                  <a:schemeClr val="tx1"/>
                </a:solidFill>
                <a:latin typeface="Times" charset="0"/>
              </a:rPr>
              <a:t>a</a:t>
            </a:r>
            <a:endParaRPr lang="en-US" sz="1800" dirty="0">
              <a:solidFill>
                <a:schemeClr val="tx1"/>
              </a:solidFill>
              <a:latin typeface="Times" charset="0"/>
            </a:endParaRPr>
          </a:p>
        </p:txBody>
      </p:sp>
      <p:sp>
        <p:nvSpPr>
          <p:cNvPr id="34833" name="TextBox 16"/>
          <p:cNvSpPr txBox="1">
            <a:spLocks noChangeArrowheads="1"/>
          </p:cNvSpPr>
          <p:nvPr/>
        </p:nvSpPr>
        <p:spPr bwMode="auto">
          <a:xfrm>
            <a:off x="1562100" y="395288"/>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A</a:t>
            </a:r>
            <a:endParaRPr lang="en-US" sz="1800"/>
          </a:p>
        </p:txBody>
      </p:sp>
      <p:sp>
        <p:nvSpPr>
          <p:cNvPr id="34834" name="Oval 17"/>
          <p:cNvSpPr>
            <a:spLocks noChangeArrowheads="1"/>
          </p:cNvSpPr>
          <p:nvPr/>
        </p:nvSpPr>
        <p:spPr bwMode="auto">
          <a:xfrm>
            <a:off x="6156325" y="908050"/>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5" name="Oval 18"/>
          <p:cNvSpPr>
            <a:spLocks noChangeArrowheads="1"/>
          </p:cNvSpPr>
          <p:nvPr/>
        </p:nvSpPr>
        <p:spPr bwMode="auto">
          <a:xfrm>
            <a:off x="6443663" y="908050"/>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6" name="Oval 19"/>
          <p:cNvSpPr>
            <a:spLocks noChangeArrowheads="1"/>
          </p:cNvSpPr>
          <p:nvPr/>
        </p:nvSpPr>
        <p:spPr bwMode="auto">
          <a:xfrm>
            <a:off x="6732588" y="90805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7" name="TextBox 21"/>
          <p:cNvSpPr txBox="1">
            <a:spLocks noChangeArrowheads="1"/>
          </p:cNvSpPr>
          <p:nvPr/>
        </p:nvSpPr>
        <p:spPr bwMode="auto">
          <a:xfrm>
            <a:off x="7524750" y="549275"/>
            <a:ext cx="1122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smtClean="0"/>
              <a:t>comună</a:t>
            </a:r>
            <a:endParaRPr lang="en-US" sz="2000" i="1" dirty="0"/>
          </a:p>
        </p:txBody>
      </p:sp>
      <p:sp>
        <p:nvSpPr>
          <p:cNvPr id="23" name="Oval 22"/>
          <p:cNvSpPr/>
          <p:nvPr/>
        </p:nvSpPr>
        <p:spPr bwMode="auto">
          <a:xfrm>
            <a:off x="1403350"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24" name="Oval 23"/>
          <p:cNvSpPr/>
          <p:nvPr/>
        </p:nvSpPr>
        <p:spPr bwMode="auto">
          <a:xfrm>
            <a:off x="2268538" y="162877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25" name="Oval 24"/>
          <p:cNvSpPr/>
          <p:nvPr/>
        </p:nvSpPr>
        <p:spPr bwMode="auto">
          <a:xfrm>
            <a:off x="3059113"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841" name="Oval 25"/>
          <p:cNvSpPr>
            <a:spLocks noChangeArrowheads="1"/>
          </p:cNvSpPr>
          <p:nvPr/>
        </p:nvSpPr>
        <p:spPr bwMode="auto">
          <a:xfrm>
            <a:off x="5651500" y="1844675"/>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42" name="Oval 26"/>
          <p:cNvSpPr>
            <a:spLocks noChangeArrowheads="1"/>
          </p:cNvSpPr>
          <p:nvPr/>
        </p:nvSpPr>
        <p:spPr bwMode="auto">
          <a:xfrm>
            <a:off x="5940425" y="1844675"/>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43" name="Oval 27"/>
          <p:cNvSpPr>
            <a:spLocks noChangeArrowheads="1"/>
          </p:cNvSpPr>
          <p:nvPr/>
        </p:nvSpPr>
        <p:spPr bwMode="auto">
          <a:xfrm>
            <a:off x="6227763" y="1844675"/>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cxnSp>
        <p:nvCxnSpPr>
          <p:cNvPr id="34844" name="Straight Arrow Connector 29"/>
          <p:cNvCxnSpPr>
            <a:cxnSpLocks noChangeShapeType="1"/>
            <a:stCxn id="16" idx="2"/>
            <a:endCxn id="23" idx="0"/>
          </p:cNvCxnSpPr>
          <p:nvPr/>
        </p:nvCxnSpPr>
        <p:spPr bwMode="auto">
          <a:xfrm rot="5400000">
            <a:off x="1618456" y="1485107"/>
            <a:ext cx="288925" cy="1588"/>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45" name="Straight Arrow Connector 31"/>
          <p:cNvCxnSpPr>
            <a:cxnSpLocks noChangeShapeType="1"/>
            <a:stCxn id="23" idx="0"/>
            <a:endCxn id="4" idx="2"/>
          </p:cNvCxnSpPr>
          <p:nvPr/>
        </p:nvCxnSpPr>
        <p:spPr bwMode="auto">
          <a:xfrm flipV="1">
            <a:off x="1763713" y="1341438"/>
            <a:ext cx="659871" cy="287337"/>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67" name="Oval 66"/>
          <p:cNvSpPr/>
          <p:nvPr/>
        </p:nvSpPr>
        <p:spPr bwMode="auto">
          <a:xfrm>
            <a:off x="3851275"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68" name="Oval 67"/>
          <p:cNvSpPr/>
          <p:nvPr/>
        </p:nvSpPr>
        <p:spPr bwMode="auto">
          <a:xfrm>
            <a:off x="4643438"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sp>
        <p:nvSpPr>
          <p:cNvPr id="34916" name="TextBox 123"/>
          <p:cNvSpPr txBox="1">
            <a:spLocks noChangeArrowheads="1"/>
          </p:cNvSpPr>
          <p:nvPr/>
        </p:nvSpPr>
        <p:spPr bwMode="auto">
          <a:xfrm>
            <a:off x="209853" y="76470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dirty="0"/>
              <a:t>Pas 1</a:t>
            </a:r>
            <a:endParaRPr lang="en-US" sz="2000" b="1" dirty="0"/>
          </a:p>
        </p:txBody>
      </p:sp>
      <p:grpSp>
        <p:nvGrpSpPr>
          <p:cNvPr id="5" name="Group 4"/>
          <p:cNvGrpSpPr/>
          <p:nvPr/>
        </p:nvGrpSpPr>
        <p:grpSpPr>
          <a:xfrm>
            <a:off x="209853" y="2555875"/>
            <a:ext cx="8754760" cy="1809750"/>
            <a:chOff x="209853" y="2555875"/>
            <a:chExt cx="8754760" cy="1809750"/>
          </a:xfrm>
        </p:grpSpPr>
        <p:sp>
          <p:nvSpPr>
            <p:cNvPr id="33" name="Rectangle 32"/>
            <p:cNvSpPr/>
            <p:nvPr/>
          </p:nvSpPr>
          <p:spPr bwMode="auto">
            <a:xfrm>
              <a:off x="1582738" y="2565400"/>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34" name="Rectangle 33"/>
            <p:cNvSpPr/>
            <p:nvPr/>
          </p:nvSpPr>
          <p:spPr bwMode="auto">
            <a:xfrm>
              <a:off x="227938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48" name="TextBox 34"/>
            <p:cNvSpPr txBox="1">
              <a:spLocks noChangeArrowheads="1"/>
            </p:cNvSpPr>
            <p:nvPr/>
          </p:nvSpPr>
          <p:spPr bwMode="auto">
            <a:xfrm>
              <a:off x="2267744"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X0</a:t>
              </a:r>
              <a:endParaRPr lang="en-US" sz="1800"/>
            </a:p>
          </p:txBody>
        </p:sp>
        <p:sp>
          <p:nvSpPr>
            <p:cNvPr id="36" name="Rectangle 35"/>
            <p:cNvSpPr/>
            <p:nvPr/>
          </p:nvSpPr>
          <p:spPr bwMode="auto">
            <a:xfrm>
              <a:off x="293952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0" name="TextBox 36"/>
            <p:cNvSpPr txBox="1">
              <a:spLocks noChangeArrowheads="1"/>
            </p:cNvSpPr>
            <p:nvPr/>
          </p:nvSpPr>
          <p:spPr bwMode="auto">
            <a:xfrm>
              <a:off x="2915816"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38" name="Rectangle 37"/>
            <p:cNvSpPr/>
            <p:nvPr/>
          </p:nvSpPr>
          <p:spPr bwMode="auto">
            <a:xfrm>
              <a:off x="359965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2" name="TextBox 38"/>
            <p:cNvSpPr txBox="1">
              <a:spLocks noChangeArrowheads="1"/>
            </p:cNvSpPr>
            <p:nvPr/>
          </p:nvSpPr>
          <p:spPr bwMode="auto">
            <a:xfrm>
              <a:off x="3563888"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X2</a:t>
              </a:r>
              <a:endParaRPr lang="en-US" sz="1800"/>
            </a:p>
          </p:txBody>
        </p:sp>
        <p:sp>
          <p:nvSpPr>
            <p:cNvPr id="40" name="Rectangle 39"/>
            <p:cNvSpPr/>
            <p:nvPr/>
          </p:nvSpPr>
          <p:spPr bwMode="auto">
            <a:xfrm>
              <a:off x="425979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4" name="TextBox 40"/>
            <p:cNvSpPr txBox="1">
              <a:spLocks noChangeArrowheads="1"/>
            </p:cNvSpPr>
            <p:nvPr/>
          </p:nvSpPr>
          <p:spPr bwMode="auto">
            <a:xfrm>
              <a:off x="421196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42" name="Rectangle 41"/>
            <p:cNvSpPr/>
            <p:nvPr/>
          </p:nvSpPr>
          <p:spPr bwMode="auto">
            <a:xfrm>
              <a:off x="491992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6" name="TextBox 42"/>
            <p:cNvSpPr txBox="1">
              <a:spLocks noChangeArrowheads="1"/>
            </p:cNvSpPr>
            <p:nvPr/>
          </p:nvSpPr>
          <p:spPr bwMode="auto">
            <a:xfrm>
              <a:off x="494665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44" name="Rectangle 43"/>
            <p:cNvSpPr/>
            <p:nvPr/>
          </p:nvSpPr>
          <p:spPr bwMode="auto">
            <a:xfrm>
              <a:off x="5580063"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8" name="TextBox 44"/>
            <p:cNvSpPr txBox="1">
              <a:spLocks noChangeArrowheads="1"/>
            </p:cNvSpPr>
            <p:nvPr/>
          </p:nvSpPr>
          <p:spPr bwMode="auto">
            <a:xfrm>
              <a:off x="559435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46" name="Rectangle 45"/>
            <p:cNvSpPr/>
            <p:nvPr/>
          </p:nvSpPr>
          <p:spPr bwMode="auto">
            <a:xfrm>
              <a:off x="161925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60" name="TextBox 46"/>
            <p:cNvSpPr txBox="1">
              <a:spLocks noChangeArrowheads="1"/>
            </p:cNvSpPr>
            <p:nvPr/>
          </p:nvSpPr>
          <p:spPr bwMode="auto">
            <a:xfrm>
              <a:off x="1635125" y="2555875"/>
              <a:ext cx="35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A</a:t>
              </a:r>
              <a:endParaRPr lang="en-US" sz="1800"/>
            </a:p>
          </p:txBody>
        </p:sp>
        <p:sp>
          <p:nvSpPr>
            <p:cNvPr id="34861" name="Oval 47"/>
            <p:cNvSpPr>
              <a:spLocks noChangeArrowheads="1"/>
            </p:cNvSpPr>
            <p:nvPr/>
          </p:nvSpPr>
          <p:spPr bwMode="auto">
            <a:xfrm>
              <a:off x="6227763" y="3068638"/>
              <a:ext cx="144462"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2" name="Oval 48"/>
            <p:cNvSpPr>
              <a:spLocks noChangeArrowheads="1"/>
            </p:cNvSpPr>
            <p:nvPr/>
          </p:nvSpPr>
          <p:spPr bwMode="auto">
            <a:xfrm>
              <a:off x="6516688" y="3068638"/>
              <a:ext cx="142875"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3" name="Oval 49"/>
            <p:cNvSpPr>
              <a:spLocks noChangeArrowheads="1"/>
            </p:cNvSpPr>
            <p:nvPr/>
          </p:nvSpPr>
          <p:spPr bwMode="auto">
            <a:xfrm>
              <a:off x="6804025" y="3068638"/>
              <a:ext cx="144463"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4" name="TextBox 50"/>
            <p:cNvSpPr txBox="1">
              <a:spLocks noChangeArrowheads="1"/>
            </p:cNvSpPr>
            <p:nvPr/>
          </p:nvSpPr>
          <p:spPr bwMode="auto">
            <a:xfrm>
              <a:off x="7524750" y="2649538"/>
              <a:ext cx="1122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smtClean="0"/>
                <a:t>comună</a:t>
              </a:r>
              <a:endParaRPr lang="en-US" sz="2000" i="1" dirty="0"/>
            </a:p>
          </p:txBody>
        </p:sp>
        <p:cxnSp>
          <p:nvCxnSpPr>
            <p:cNvPr id="34865" name="Straight Arrow Connector 57"/>
            <p:cNvCxnSpPr>
              <a:cxnSpLocks noChangeShapeType="1"/>
              <a:stCxn id="46" idx="2"/>
              <a:endCxn id="69" idx="0"/>
            </p:cNvCxnSpPr>
            <p:nvPr/>
          </p:nvCxnSpPr>
          <p:spPr bwMode="auto">
            <a:xfrm>
              <a:off x="1835150" y="3500438"/>
              <a:ext cx="79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6" name="Straight Arrow Connector 58"/>
            <p:cNvCxnSpPr>
              <a:cxnSpLocks noChangeShapeType="1"/>
              <a:stCxn id="69" idx="0"/>
            </p:cNvCxnSpPr>
            <p:nvPr/>
          </p:nvCxnSpPr>
          <p:spPr bwMode="auto">
            <a:xfrm rot="5400000" flipH="1" flipV="1">
              <a:off x="2375694" y="3032919"/>
              <a:ext cx="287337" cy="1368425"/>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7" name="Straight Arrow Connector 61"/>
            <p:cNvCxnSpPr>
              <a:cxnSpLocks noChangeShapeType="1"/>
              <a:stCxn id="34" idx="2"/>
              <a:endCxn id="70" idx="0"/>
            </p:cNvCxnSpPr>
            <p:nvPr/>
          </p:nvCxnSpPr>
          <p:spPr bwMode="auto">
            <a:xfrm>
              <a:off x="2495285" y="3500438"/>
              <a:ext cx="204259"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8" name="Straight Arrow Connector 63"/>
            <p:cNvCxnSpPr>
              <a:cxnSpLocks noChangeShapeType="1"/>
              <a:stCxn id="70" idx="0"/>
              <a:endCxn id="38" idx="2"/>
            </p:cNvCxnSpPr>
            <p:nvPr/>
          </p:nvCxnSpPr>
          <p:spPr bwMode="auto">
            <a:xfrm flipV="1">
              <a:off x="2699544" y="3500438"/>
              <a:ext cx="1116011"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69" name="Oval 68"/>
            <p:cNvSpPr/>
            <p:nvPr/>
          </p:nvSpPr>
          <p:spPr bwMode="auto">
            <a:xfrm>
              <a:off x="1476375"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70" name="Oval 69"/>
            <p:cNvSpPr/>
            <p:nvPr/>
          </p:nvSpPr>
          <p:spPr bwMode="auto">
            <a:xfrm>
              <a:off x="2339975"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71" name="Oval 70"/>
            <p:cNvSpPr/>
            <p:nvPr/>
          </p:nvSpPr>
          <p:spPr bwMode="auto">
            <a:xfrm>
              <a:off x="3132138" y="3860800"/>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874" name="Oval 71"/>
            <p:cNvSpPr>
              <a:spLocks noChangeArrowheads="1"/>
            </p:cNvSpPr>
            <p:nvPr/>
          </p:nvSpPr>
          <p:spPr bwMode="auto">
            <a:xfrm>
              <a:off x="5724525" y="407670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75" name="Oval 72"/>
            <p:cNvSpPr>
              <a:spLocks noChangeArrowheads="1"/>
            </p:cNvSpPr>
            <p:nvPr/>
          </p:nvSpPr>
          <p:spPr bwMode="auto">
            <a:xfrm>
              <a:off x="6011863" y="4076700"/>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76" name="Oval 73"/>
            <p:cNvSpPr>
              <a:spLocks noChangeArrowheads="1"/>
            </p:cNvSpPr>
            <p:nvPr/>
          </p:nvSpPr>
          <p:spPr bwMode="auto">
            <a:xfrm>
              <a:off x="6300788" y="407670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77" name="Oval 76"/>
            <p:cNvSpPr/>
            <p:nvPr/>
          </p:nvSpPr>
          <p:spPr bwMode="auto">
            <a:xfrm>
              <a:off x="3924300"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78" name="Oval 77"/>
            <p:cNvSpPr/>
            <p:nvPr/>
          </p:nvSpPr>
          <p:spPr bwMode="auto">
            <a:xfrm>
              <a:off x="4716463" y="3860800"/>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sp>
          <p:nvSpPr>
            <p:cNvPr id="34917" name="TextBox 124"/>
            <p:cNvSpPr txBox="1">
              <a:spLocks noChangeArrowheads="1"/>
            </p:cNvSpPr>
            <p:nvPr/>
          </p:nvSpPr>
          <p:spPr bwMode="auto">
            <a:xfrm>
              <a:off x="209853" y="292370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a:t>Pas 2</a:t>
              </a:r>
              <a:endParaRPr lang="en-US" sz="2000" b="1"/>
            </a:p>
          </p:txBody>
        </p:sp>
      </p:grpSp>
      <p:grpSp>
        <p:nvGrpSpPr>
          <p:cNvPr id="7" name="Group 6"/>
          <p:cNvGrpSpPr/>
          <p:nvPr/>
        </p:nvGrpSpPr>
        <p:grpSpPr>
          <a:xfrm>
            <a:off x="209853" y="4787900"/>
            <a:ext cx="8754760" cy="1809750"/>
            <a:chOff x="209853" y="4787900"/>
            <a:chExt cx="8754760" cy="1809750"/>
          </a:xfrm>
        </p:grpSpPr>
        <p:sp>
          <p:nvSpPr>
            <p:cNvPr id="82" name="Rectangle 81"/>
            <p:cNvSpPr/>
            <p:nvPr/>
          </p:nvSpPr>
          <p:spPr bwMode="auto">
            <a:xfrm>
              <a:off x="1582738" y="4797425"/>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83" name="Rectangle 82"/>
            <p:cNvSpPr/>
            <p:nvPr/>
          </p:nvSpPr>
          <p:spPr bwMode="auto">
            <a:xfrm>
              <a:off x="227938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2" name="TextBox 83"/>
            <p:cNvSpPr txBox="1">
              <a:spLocks noChangeArrowheads="1"/>
            </p:cNvSpPr>
            <p:nvPr/>
          </p:nvSpPr>
          <p:spPr bwMode="auto">
            <a:xfrm>
              <a:off x="2267744"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X0</a:t>
              </a:r>
              <a:endParaRPr lang="en-US" sz="1800" dirty="0"/>
            </a:p>
          </p:txBody>
        </p:sp>
        <p:sp>
          <p:nvSpPr>
            <p:cNvPr id="85" name="Rectangle 84"/>
            <p:cNvSpPr/>
            <p:nvPr/>
          </p:nvSpPr>
          <p:spPr bwMode="auto">
            <a:xfrm>
              <a:off x="293952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4" name="TextBox 85"/>
            <p:cNvSpPr txBox="1">
              <a:spLocks noChangeArrowheads="1"/>
            </p:cNvSpPr>
            <p:nvPr/>
          </p:nvSpPr>
          <p:spPr bwMode="auto">
            <a:xfrm>
              <a:off x="2915816"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87" name="Rectangle 86"/>
            <p:cNvSpPr/>
            <p:nvPr/>
          </p:nvSpPr>
          <p:spPr bwMode="auto">
            <a:xfrm>
              <a:off x="359965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6" name="TextBox 87"/>
            <p:cNvSpPr txBox="1">
              <a:spLocks noChangeArrowheads="1"/>
            </p:cNvSpPr>
            <p:nvPr/>
          </p:nvSpPr>
          <p:spPr bwMode="auto">
            <a:xfrm>
              <a:off x="3563888"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X2</a:t>
              </a:r>
              <a:endParaRPr lang="en-US" sz="1800" dirty="0"/>
            </a:p>
          </p:txBody>
        </p:sp>
        <p:sp>
          <p:nvSpPr>
            <p:cNvPr id="89" name="Rectangle 88"/>
            <p:cNvSpPr/>
            <p:nvPr/>
          </p:nvSpPr>
          <p:spPr bwMode="auto">
            <a:xfrm>
              <a:off x="425979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88" name="TextBox 89"/>
            <p:cNvSpPr txBox="1">
              <a:spLocks noChangeArrowheads="1"/>
            </p:cNvSpPr>
            <p:nvPr/>
          </p:nvSpPr>
          <p:spPr bwMode="auto">
            <a:xfrm>
              <a:off x="4211960"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91" name="Rectangle 90"/>
            <p:cNvSpPr/>
            <p:nvPr/>
          </p:nvSpPr>
          <p:spPr bwMode="auto">
            <a:xfrm>
              <a:off x="491992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90" name="TextBox 91"/>
            <p:cNvSpPr txBox="1">
              <a:spLocks noChangeArrowheads="1"/>
            </p:cNvSpPr>
            <p:nvPr/>
          </p:nvSpPr>
          <p:spPr bwMode="auto">
            <a:xfrm>
              <a:off x="4860032"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93" name="Rectangle 92"/>
            <p:cNvSpPr/>
            <p:nvPr/>
          </p:nvSpPr>
          <p:spPr bwMode="auto">
            <a:xfrm>
              <a:off x="5580063"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92" name="TextBox 93"/>
            <p:cNvSpPr txBox="1">
              <a:spLocks noChangeArrowheads="1"/>
            </p:cNvSpPr>
            <p:nvPr/>
          </p:nvSpPr>
          <p:spPr bwMode="auto">
            <a:xfrm>
              <a:off x="5594350"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95" name="Rectangle 94"/>
            <p:cNvSpPr/>
            <p:nvPr/>
          </p:nvSpPr>
          <p:spPr bwMode="auto">
            <a:xfrm>
              <a:off x="161925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94" name="TextBox 95"/>
            <p:cNvSpPr txBox="1">
              <a:spLocks noChangeArrowheads="1"/>
            </p:cNvSpPr>
            <p:nvPr/>
          </p:nvSpPr>
          <p:spPr bwMode="auto">
            <a:xfrm>
              <a:off x="1635125" y="47879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A</a:t>
              </a:r>
              <a:endParaRPr lang="en-US" sz="1800" dirty="0"/>
            </a:p>
          </p:txBody>
        </p:sp>
        <p:sp>
          <p:nvSpPr>
            <p:cNvPr id="34895" name="Oval 96"/>
            <p:cNvSpPr>
              <a:spLocks noChangeArrowheads="1"/>
            </p:cNvSpPr>
            <p:nvPr/>
          </p:nvSpPr>
          <p:spPr bwMode="auto">
            <a:xfrm>
              <a:off x="6227763" y="5300663"/>
              <a:ext cx="144462"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6" name="Oval 97"/>
            <p:cNvSpPr>
              <a:spLocks noChangeArrowheads="1"/>
            </p:cNvSpPr>
            <p:nvPr/>
          </p:nvSpPr>
          <p:spPr bwMode="auto">
            <a:xfrm>
              <a:off x="6516688" y="5300663"/>
              <a:ext cx="142875"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7" name="Oval 98"/>
            <p:cNvSpPr>
              <a:spLocks noChangeArrowheads="1"/>
            </p:cNvSpPr>
            <p:nvPr/>
          </p:nvSpPr>
          <p:spPr bwMode="auto">
            <a:xfrm>
              <a:off x="6804025" y="5300663"/>
              <a:ext cx="144463"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8" name="TextBox 99"/>
            <p:cNvSpPr txBox="1">
              <a:spLocks noChangeArrowheads="1"/>
            </p:cNvSpPr>
            <p:nvPr/>
          </p:nvSpPr>
          <p:spPr bwMode="auto">
            <a:xfrm>
              <a:off x="7524750" y="4881563"/>
              <a:ext cx="1122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smtClean="0"/>
                <a:t>comună</a:t>
              </a:r>
              <a:endParaRPr lang="en-US" sz="2000" i="1" dirty="0"/>
            </a:p>
          </p:txBody>
        </p:sp>
        <p:cxnSp>
          <p:nvCxnSpPr>
            <p:cNvPr id="34899" name="Straight Arrow Connector 100"/>
            <p:cNvCxnSpPr>
              <a:cxnSpLocks noChangeShapeType="1"/>
              <a:stCxn id="95" idx="2"/>
              <a:endCxn id="105" idx="0"/>
            </p:cNvCxnSpPr>
            <p:nvPr/>
          </p:nvCxnSpPr>
          <p:spPr bwMode="auto">
            <a:xfrm>
              <a:off x="1835150" y="5732463"/>
              <a:ext cx="79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0" name="Straight Arrow Connector 101"/>
            <p:cNvCxnSpPr>
              <a:cxnSpLocks noChangeShapeType="1"/>
              <a:stCxn id="105" idx="0"/>
              <a:endCxn id="89" idx="2"/>
            </p:cNvCxnSpPr>
            <p:nvPr/>
          </p:nvCxnSpPr>
          <p:spPr bwMode="auto">
            <a:xfrm flipV="1">
              <a:off x="1835944" y="5732463"/>
              <a:ext cx="2639746"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1" name="Straight Arrow Connector 102"/>
            <p:cNvCxnSpPr>
              <a:cxnSpLocks noChangeShapeType="1"/>
              <a:stCxn id="83" idx="2"/>
              <a:endCxn id="106" idx="0"/>
            </p:cNvCxnSpPr>
            <p:nvPr/>
          </p:nvCxnSpPr>
          <p:spPr bwMode="auto">
            <a:xfrm>
              <a:off x="2495285" y="5732463"/>
              <a:ext cx="204259"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2" name="Straight Arrow Connector 103"/>
            <p:cNvCxnSpPr>
              <a:cxnSpLocks noChangeShapeType="1"/>
              <a:stCxn id="106" idx="0"/>
              <a:endCxn id="91" idx="2"/>
            </p:cNvCxnSpPr>
            <p:nvPr/>
          </p:nvCxnSpPr>
          <p:spPr bwMode="auto">
            <a:xfrm flipV="1">
              <a:off x="2699544" y="5732463"/>
              <a:ext cx="2436281"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105" name="Oval 104"/>
            <p:cNvSpPr/>
            <p:nvPr/>
          </p:nvSpPr>
          <p:spPr bwMode="auto">
            <a:xfrm>
              <a:off x="1476375"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106" name="Oval 105"/>
            <p:cNvSpPr/>
            <p:nvPr/>
          </p:nvSpPr>
          <p:spPr bwMode="auto">
            <a:xfrm>
              <a:off x="2339975"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107" name="Oval 106"/>
            <p:cNvSpPr/>
            <p:nvPr/>
          </p:nvSpPr>
          <p:spPr bwMode="auto">
            <a:xfrm>
              <a:off x="3132138" y="609282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906" name="Oval 107"/>
            <p:cNvSpPr>
              <a:spLocks noChangeArrowheads="1"/>
            </p:cNvSpPr>
            <p:nvPr/>
          </p:nvSpPr>
          <p:spPr bwMode="auto">
            <a:xfrm>
              <a:off x="5724525" y="6308725"/>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907" name="Oval 108"/>
            <p:cNvSpPr>
              <a:spLocks noChangeArrowheads="1"/>
            </p:cNvSpPr>
            <p:nvPr/>
          </p:nvSpPr>
          <p:spPr bwMode="auto">
            <a:xfrm>
              <a:off x="6011863" y="6308725"/>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908" name="Oval 109"/>
            <p:cNvSpPr>
              <a:spLocks noChangeArrowheads="1"/>
            </p:cNvSpPr>
            <p:nvPr/>
          </p:nvSpPr>
          <p:spPr bwMode="auto">
            <a:xfrm>
              <a:off x="6300788" y="6308725"/>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112" name="Oval 111"/>
            <p:cNvSpPr/>
            <p:nvPr/>
          </p:nvSpPr>
          <p:spPr bwMode="auto">
            <a:xfrm>
              <a:off x="3924300"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113" name="Oval 112"/>
            <p:cNvSpPr/>
            <p:nvPr/>
          </p:nvSpPr>
          <p:spPr bwMode="auto">
            <a:xfrm>
              <a:off x="4716463" y="609282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cxnSp>
          <p:nvCxnSpPr>
            <p:cNvPr id="34912" name="Straight Arrow Connector 116"/>
            <p:cNvCxnSpPr>
              <a:cxnSpLocks noChangeShapeType="1"/>
              <a:stCxn id="85" idx="2"/>
              <a:endCxn id="107" idx="0"/>
            </p:cNvCxnSpPr>
            <p:nvPr/>
          </p:nvCxnSpPr>
          <p:spPr bwMode="auto">
            <a:xfrm>
              <a:off x="3155420" y="5732463"/>
              <a:ext cx="336287"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3" name="Straight Arrow Connector 118"/>
            <p:cNvCxnSpPr>
              <a:cxnSpLocks noChangeShapeType="1"/>
              <a:stCxn id="107" idx="0"/>
              <a:endCxn id="93" idx="2"/>
            </p:cNvCxnSpPr>
            <p:nvPr/>
          </p:nvCxnSpPr>
          <p:spPr bwMode="auto">
            <a:xfrm rot="5400000" flipH="1" flipV="1">
              <a:off x="4464051" y="4760912"/>
              <a:ext cx="360362" cy="2303463"/>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4" name="Straight Arrow Connector 120"/>
            <p:cNvCxnSpPr>
              <a:cxnSpLocks noChangeShapeType="1"/>
              <a:stCxn id="87" idx="2"/>
              <a:endCxn id="112" idx="0"/>
            </p:cNvCxnSpPr>
            <p:nvPr/>
          </p:nvCxnSpPr>
          <p:spPr bwMode="auto">
            <a:xfrm>
              <a:off x="3815555" y="5732463"/>
              <a:ext cx="46831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5" name="Straight Arrow Connector 122"/>
            <p:cNvCxnSpPr>
              <a:cxnSpLocks noChangeShapeType="1"/>
              <a:stCxn id="112" idx="0"/>
            </p:cNvCxnSpPr>
            <p:nvPr/>
          </p:nvCxnSpPr>
          <p:spPr bwMode="auto">
            <a:xfrm rot="5400000" flipH="1" flipV="1">
              <a:off x="5183982" y="4833144"/>
              <a:ext cx="360362" cy="2159000"/>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34918" name="TextBox 125"/>
            <p:cNvSpPr txBox="1">
              <a:spLocks noChangeArrowheads="1"/>
            </p:cNvSpPr>
            <p:nvPr/>
          </p:nvSpPr>
          <p:spPr bwMode="auto">
            <a:xfrm>
              <a:off x="209853" y="522875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a:t>Pas 3</a:t>
              </a: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 y="76200"/>
            <a:ext cx="8915400" cy="1066800"/>
          </a:xfrm>
        </p:spPr>
        <p:txBody>
          <a:bodyPr/>
          <a:lstStyle/>
          <a:p>
            <a:r>
              <a:rPr lang="en-US" sz="2800" smtClean="0"/>
              <a:t>SIMD (4)</a:t>
            </a:r>
          </a:p>
        </p:txBody>
      </p:sp>
      <p:sp>
        <p:nvSpPr>
          <p:cNvPr id="99331" name="Rectangle 3"/>
          <p:cNvSpPr>
            <a:spLocks noGrp="1" noChangeArrowheads="1"/>
          </p:cNvSpPr>
          <p:nvPr>
            <p:ph type="body" idx="1"/>
          </p:nvPr>
        </p:nvSpPr>
        <p:spPr>
          <a:xfrm>
            <a:off x="250825" y="1773238"/>
            <a:ext cx="8497888" cy="4824412"/>
          </a:xfrm>
        </p:spPr>
        <p:txBody>
          <a:bodyPr>
            <a:normAutofit lnSpcReduction="10000"/>
          </a:bodyPr>
          <a:lstStyle/>
          <a:p>
            <a:pPr>
              <a:defRPr/>
            </a:pPr>
            <a:r>
              <a:rPr lang="en-US" sz="2800" b="1" dirty="0" smtClean="0"/>
              <a:t>Re</a:t>
            </a:r>
            <a:r>
              <a:rPr lang="ro-RO" sz="2800" b="1" dirty="0" smtClean="0"/>
              <a:t>ț</a:t>
            </a:r>
            <a:r>
              <a:rPr lang="en-US" sz="2800" b="1" dirty="0" err="1" smtClean="0"/>
              <a:t>ele</a:t>
            </a:r>
            <a:r>
              <a:rPr lang="en-US" sz="2800" b="1" dirty="0" smtClean="0"/>
              <a:t> </a:t>
            </a:r>
            <a:r>
              <a:rPr lang="en-US" sz="2800" b="1" dirty="0"/>
              <a:t>de </a:t>
            </a:r>
            <a:r>
              <a:rPr lang="en-US" sz="2800" b="1" dirty="0" err="1"/>
              <a:t>interconectare</a:t>
            </a:r>
            <a:endParaRPr lang="en-US" sz="2800" b="1" dirty="0"/>
          </a:p>
          <a:p>
            <a:pPr>
              <a:defRPr/>
            </a:pPr>
            <a:r>
              <a:rPr lang="en-US" sz="2800" dirty="0" smtClean="0"/>
              <a:t>Topologii</a:t>
            </a:r>
            <a:r>
              <a:rPr lang="ro-RO" sz="2800" dirty="0" smtClean="0"/>
              <a:t>:</a:t>
            </a:r>
            <a:endParaRPr lang="en-US" sz="2800" dirty="0"/>
          </a:p>
          <a:p>
            <a:pPr lvl="1">
              <a:defRPr/>
            </a:pPr>
            <a:r>
              <a:rPr lang="en-US" sz="2400" dirty="0" err="1"/>
              <a:t>tablou</a:t>
            </a:r>
            <a:endParaRPr lang="en-US" sz="2400" dirty="0"/>
          </a:p>
          <a:p>
            <a:pPr lvl="1">
              <a:defRPr/>
            </a:pPr>
            <a:r>
              <a:rPr lang="en-US" sz="2400" dirty="0" err="1"/>
              <a:t>arbore</a:t>
            </a:r>
            <a:endParaRPr lang="en-US" sz="2400" dirty="0"/>
          </a:p>
          <a:p>
            <a:pPr lvl="1">
              <a:defRPr/>
            </a:pPr>
            <a:r>
              <a:rPr lang="en-US" sz="2400" dirty="0"/>
              <a:t>cub</a:t>
            </a:r>
          </a:p>
          <a:p>
            <a:pPr lvl="1">
              <a:defRPr/>
            </a:pPr>
            <a:r>
              <a:rPr lang="en-US" sz="2400" dirty="0" err="1" smtClean="0"/>
              <a:t>hipercub</a:t>
            </a:r>
            <a:endParaRPr lang="en-US" sz="2400" dirty="0"/>
          </a:p>
          <a:p>
            <a:pPr>
              <a:defRPr/>
            </a:pPr>
            <a:r>
              <a:rPr lang="en-US" sz="2800" dirty="0" err="1" smtClean="0"/>
              <a:t>Configura</a:t>
            </a:r>
            <a:r>
              <a:rPr lang="ro-RO" sz="2800" dirty="0" smtClean="0"/>
              <a:t>ț</a:t>
            </a:r>
            <a:r>
              <a:rPr lang="en-US" sz="2800" dirty="0" smtClean="0"/>
              <a:t>ia </a:t>
            </a:r>
            <a:r>
              <a:rPr lang="en-US" sz="2800" dirty="0"/>
              <a:t>depinde </a:t>
            </a:r>
            <a:r>
              <a:rPr lang="en-US" sz="2800" dirty="0" smtClean="0"/>
              <a:t>de</a:t>
            </a:r>
            <a:r>
              <a:rPr lang="ro-RO" sz="2800" dirty="0" smtClean="0"/>
              <a:t>:</a:t>
            </a:r>
            <a:endParaRPr lang="en-US" sz="2800" dirty="0"/>
          </a:p>
          <a:p>
            <a:pPr lvl="1">
              <a:defRPr/>
            </a:pPr>
            <a:r>
              <a:rPr lang="ro-RO" sz="2400" dirty="0" err="1"/>
              <a:t>a</a:t>
            </a:r>
            <a:r>
              <a:rPr lang="en-US" sz="2400" dirty="0" err="1" smtClean="0"/>
              <a:t>plica</a:t>
            </a:r>
            <a:r>
              <a:rPr lang="ro-RO" sz="2400" dirty="0" smtClean="0"/>
              <a:t>ț</a:t>
            </a:r>
            <a:r>
              <a:rPr lang="en-US" sz="2400" dirty="0" err="1" smtClean="0"/>
              <a:t>ie</a:t>
            </a:r>
            <a:endParaRPr lang="en-US" sz="2400" dirty="0"/>
          </a:p>
          <a:p>
            <a:pPr lvl="1">
              <a:defRPr/>
            </a:pPr>
            <a:r>
              <a:rPr lang="ro-RO" sz="2400" dirty="0" err="1"/>
              <a:t>p</a:t>
            </a:r>
            <a:r>
              <a:rPr lang="en-US" sz="2400" dirty="0" err="1" smtClean="0"/>
              <a:t>erforman</a:t>
            </a:r>
            <a:r>
              <a:rPr lang="ro-RO" sz="2400" dirty="0" smtClean="0"/>
              <a:t>ț</a:t>
            </a:r>
            <a:r>
              <a:rPr lang="en-US" sz="2400" dirty="0" err="1" smtClean="0"/>
              <a:t>ele</a:t>
            </a:r>
            <a:r>
              <a:rPr lang="en-US" sz="2400" dirty="0" smtClean="0"/>
              <a:t> </a:t>
            </a:r>
            <a:r>
              <a:rPr lang="en-US" sz="2400" dirty="0" err="1"/>
              <a:t>dorite</a:t>
            </a:r>
            <a:r>
              <a:rPr lang="en-US" sz="2400" dirty="0"/>
              <a:t> </a:t>
            </a:r>
          </a:p>
          <a:p>
            <a:pPr lvl="1">
              <a:defRPr/>
            </a:pPr>
            <a:r>
              <a:rPr lang="ro-RO" sz="2400" dirty="0" err="1"/>
              <a:t>n</a:t>
            </a:r>
            <a:r>
              <a:rPr lang="en-US" sz="2400" dirty="0" smtClean="0"/>
              <a:t>um</a:t>
            </a:r>
            <a:r>
              <a:rPr lang="ro-RO" sz="2400" dirty="0" smtClean="0"/>
              <a:t>ă</a:t>
            </a:r>
            <a:r>
              <a:rPr lang="en-US" sz="2400" dirty="0" err="1" smtClean="0"/>
              <a:t>rul</a:t>
            </a:r>
            <a:r>
              <a:rPr lang="ro-RO" sz="2400" dirty="0"/>
              <a:t> </a:t>
            </a:r>
            <a:r>
              <a:rPr lang="en-US" sz="2400" dirty="0" err="1" smtClean="0"/>
              <a:t>procesoarelor</a:t>
            </a:r>
            <a:r>
              <a:rPr lang="en-US" sz="2400" dirty="0" smtClean="0"/>
              <a:t> </a:t>
            </a:r>
            <a:r>
              <a:rPr lang="en-US" sz="2400" dirty="0" err="1"/>
              <a:t>disponibile</a:t>
            </a:r>
            <a:endParaRPr lang="en-US" sz="2400" dirty="0"/>
          </a:p>
          <a:p>
            <a:pPr>
              <a:defRPr/>
            </a:pPr>
            <a:r>
              <a:rPr lang="en-US" sz="2800" dirty="0" err="1"/>
              <a:t>Exemple</a:t>
            </a:r>
            <a:r>
              <a:rPr lang="en-US" sz="2800" dirty="0"/>
              <a:t>: IBM 9000, Cray C90, Fujitsu VP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14300" y="76200"/>
            <a:ext cx="8915400" cy="1066800"/>
          </a:xfrm>
        </p:spPr>
        <p:txBody>
          <a:bodyPr/>
          <a:lstStyle/>
          <a:p>
            <a:r>
              <a:rPr lang="en-US" sz="2800" smtClean="0"/>
              <a:t>Arbore</a:t>
            </a:r>
          </a:p>
        </p:txBody>
      </p:sp>
      <p:grpSp>
        <p:nvGrpSpPr>
          <p:cNvPr id="44" name="Group 43"/>
          <p:cNvGrpSpPr/>
          <p:nvPr/>
        </p:nvGrpSpPr>
        <p:grpSpPr>
          <a:xfrm>
            <a:off x="708995" y="1903728"/>
            <a:ext cx="7679429" cy="4261576"/>
            <a:chOff x="683568" y="1628800"/>
            <a:chExt cx="7679429" cy="4261576"/>
          </a:xfrm>
        </p:grpSpPr>
        <mc:AlternateContent xmlns:mc="http://schemas.openxmlformats.org/markup-compatibility/2006" xmlns:a14="http://schemas.microsoft.com/office/drawing/2010/main">
          <mc:Choice Requires="a14">
            <p:sp>
              <p:nvSpPr>
                <p:cNvPr id="3" name="Oval 2"/>
                <p:cNvSpPr/>
                <p:nvPr/>
              </p:nvSpPr>
              <p:spPr bwMode="auto">
                <a:xfrm>
                  <a:off x="4067944" y="1628800"/>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3" name="Oval 2"/>
                <p:cNvSpPr>
                  <a:spLocks noRot="1" noChangeAspect="1" noMove="1" noResize="1" noEditPoints="1" noAdjustHandles="1" noChangeArrowheads="1" noChangeShapeType="1" noTextEdit="1"/>
                </p:cNvSpPr>
                <p:nvPr/>
              </p:nvSpPr>
              <p:spPr bwMode="auto">
                <a:xfrm>
                  <a:off x="4067944" y="1628800"/>
                  <a:ext cx="648072" cy="648072"/>
                </a:xfrm>
                <a:prstGeom prst="ellipse">
                  <a:avLst/>
                </a:prstGeom>
                <a:blipFill rotWithShape="1">
                  <a:blip r:embed="rId2"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bwMode="auto">
                <a:xfrm>
                  <a:off x="2123728" y="2996952"/>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3</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6" name="Oval 5"/>
                <p:cNvSpPr>
                  <a:spLocks noRot="1" noChangeAspect="1" noMove="1" noResize="1" noEditPoints="1" noAdjustHandles="1" noChangeArrowheads="1" noChangeShapeType="1" noTextEdit="1"/>
                </p:cNvSpPr>
                <p:nvPr/>
              </p:nvSpPr>
              <p:spPr bwMode="auto">
                <a:xfrm>
                  <a:off x="2123728" y="2996952"/>
                  <a:ext cx="648072" cy="648072"/>
                </a:xfrm>
                <a:prstGeom prst="ellipse">
                  <a:avLst/>
                </a:prstGeom>
                <a:blipFill rotWithShape="1">
                  <a:blip r:embed="rId3"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bwMode="auto">
                <a:xfrm>
                  <a:off x="6240185" y="2996952"/>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4</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7" name="Oval 6"/>
                <p:cNvSpPr>
                  <a:spLocks noRot="1" noChangeAspect="1" noMove="1" noResize="1" noEditPoints="1" noAdjustHandles="1" noChangeArrowheads="1" noChangeShapeType="1" noTextEdit="1"/>
                </p:cNvSpPr>
                <p:nvPr/>
              </p:nvSpPr>
              <p:spPr bwMode="auto">
                <a:xfrm>
                  <a:off x="6240185" y="2996952"/>
                  <a:ext cx="648072" cy="648072"/>
                </a:xfrm>
                <a:prstGeom prst="ellipse">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p:grpSp>
          <p:nvGrpSpPr>
            <p:cNvPr id="2068" name="Group 2067"/>
            <p:cNvGrpSpPr/>
            <p:nvPr/>
          </p:nvGrpSpPr>
          <p:grpSpPr>
            <a:xfrm>
              <a:off x="683568" y="4283300"/>
              <a:ext cx="1558749" cy="1607076"/>
              <a:chOff x="683568" y="4221088"/>
              <a:chExt cx="1558749" cy="1607076"/>
            </a:xfrm>
          </p:grpSpPr>
          <mc:AlternateContent xmlns:mc="http://schemas.openxmlformats.org/markup-compatibility/2006" xmlns:a14="http://schemas.microsoft.com/office/drawing/2010/main">
            <mc:Choice Requires="a14">
              <p:sp>
                <p:nvSpPr>
                  <p:cNvPr id="8" name="Oval 7"/>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1</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8" name="Oval 7"/>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p:grpSp>
            <p:nvGrpSpPr>
              <p:cNvPr id="2066" name="Group 2065"/>
              <p:cNvGrpSpPr/>
              <p:nvPr/>
            </p:nvGrpSpPr>
            <p:grpSpPr>
              <a:xfrm>
                <a:off x="683568" y="4774252"/>
                <a:ext cx="550637" cy="1031012"/>
                <a:chOff x="683568" y="4774252"/>
                <a:chExt cx="550637" cy="1031012"/>
              </a:xfrm>
            </p:grpSpPr>
            <p:sp>
              <p:nvSpPr>
                <p:cNvPr id="4" name="Oval 3"/>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0</a:t>
                  </a:r>
                  <a:endParaRPr kumimoji="0" lang="en-US" sz="2400" b="0" i="0" u="none" strike="noStrike" cap="none" normalizeH="0" baseline="0" dirty="0" smtClean="0">
                    <a:ln>
                      <a:noFill/>
                    </a:ln>
                    <a:solidFill>
                      <a:srgbClr val="FFFFFF"/>
                    </a:solidFill>
                    <a:effectLst/>
                    <a:latin typeface="Times" charset="0"/>
                  </a:endParaRPr>
                </a:p>
              </p:txBody>
            </p:sp>
            <p:cxnSp>
              <p:nvCxnSpPr>
                <p:cNvPr id="12" name="Straight Arrow Connector 11"/>
                <p:cNvCxnSpPr>
                  <a:stCxn id="4" idx="0"/>
                  <a:endCxn id="8"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56" name="Oval 55"/>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1</a:t>
                </a:r>
                <a:endParaRPr kumimoji="0" lang="en-US" sz="2400" b="0" i="0" u="none" strike="noStrike" cap="none" normalizeH="0" baseline="0" dirty="0" smtClean="0">
                  <a:ln>
                    <a:noFill/>
                  </a:ln>
                  <a:solidFill>
                    <a:srgbClr val="FFFFFF"/>
                  </a:solidFill>
                  <a:effectLst/>
                  <a:latin typeface="Times" charset="0"/>
                </a:endParaRPr>
              </a:p>
            </p:txBody>
          </p:sp>
          <p:cxnSp>
            <p:nvCxnSpPr>
              <p:cNvPr id="57" name="Straight Arrow Connector 56"/>
              <p:cNvCxnSpPr>
                <a:stCxn id="56" idx="0"/>
                <a:endCxn id="8"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3" name="Group 62"/>
            <p:cNvGrpSpPr/>
            <p:nvPr/>
          </p:nvGrpSpPr>
          <p:grpSpPr>
            <a:xfrm>
              <a:off x="2723795" y="4283300"/>
              <a:ext cx="1558749" cy="1607076"/>
              <a:chOff x="683568" y="4221088"/>
              <a:chExt cx="1558749" cy="1607076"/>
            </a:xfrm>
          </p:grpSpPr>
          <mc:AlternateContent xmlns:mc="http://schemas.openxmlformats.org/markup-compatibility/2006" xmlns:a14="http://schemas.microsoft.com/office/drawing/2010/main">
            <mc:Choice Requires="a14">
              <p:sp>
                <p:nvSpPr>
                  <p:cNvPr id="64" name="Oval 63"/>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2</m:t>
                              </m:r>
                            </m:sub>
                            <m:sup>
                              <m:r>
                                <a:rPr kumimoji="0" lang="ro-RO" sz="1200" b="0" i="1" u="none" strike="noStrike" cap="none" normalizeH="0" baseline="0" smtClean="0">
                                  <a:ln>
                                    <a:noFill/>
                                  </a:ln>
                                  <a:solidFill>
                                    <a:srgbClr val="FFFFFF"/>
                                  </a:solidFill>
                                  <a:effectLst/>
                                  <a:latin typeface="Cambria Math"/>
                                </a:rPr>
                                <m:t>3</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64" name="Oval 63"/>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p:grpSp>
            <p:nvGrpSpPr>
              <p:cNvPr id="65" name="Group 64"/>
              <p:cNvGrpSpPr/>
              <p:nvPr/>
            </p:nvGrpSpPr>
            <p:grpSpPr>
              <a:xfrm>
                <a:off x="683568" y="4774252"/>
                <a:ext cx="550637" cy="1031012"/>
                <a:chOff x="683568" y="4774252"/>
                <a:chExt cx="550637" cy="1031012"/>
              </a:xfrm>
            </p:grpSpPr>
            <p:sp>
              <p:nvSpPr>
                <p:cNvPr id="68" name="Oval 67"/>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smtClean="0">
                      <a:solidFill>
                        <a:srgbClr val="FFFFFF"/>
                      </a:solidFill>
                      <a:latin typeface="Times" charset="0"/>
                    </a:rPr>
                    <a:t>2</a:t>
                  </a:r>
                  <a:endParaRPr kumimoji="0" lang="en-US" sz="2400" b="0" i="0" u="none" strike="noStrike" cap="none" normalizeH="0" baseline="0" dirty="0" smtClean="0">
                    <a:ln>
                      <a:noFill/>
                    </a:ln>
                    <a:solidFill>
                      <a:srgbClr val="FFFFFF"/>
                    </a:solidFill>
                    <a:effectLst/>
                    <a:latin typeface="Times" charset="0"/>
                  </a:endParaRPr>
                </a:p>
              </p:txBody>
            </p:sp>
            <p:cxnSp>
              <p:nvCxnSpPr>
                <p:cNvPr id="69" name="Straight Arrow Connector 68"/>
                <p:cNvCxnSpPr>
                  <a:stCxn id="68" idx="0"/>
                  <a:endCxn id="64"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66" name="Oval 65"/>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3</a:t>
                </a:r>
                <a:endParaRPr kumimoji="0" lang="en-US" sz="2400" b="0" i="0" u="none" strike="noStrike" cap="none" normalizeH="0" baseline="0" dirty="0" smtClean="0">
                  <a:ln>
                    <a:noFill/>
                  </a:ln>
                  <a:solidFill>
                    <a:srgbClr val="FFFFFF"/>
                  </a:solidFill>
                  <a:effectLst/>
                  <a:latin typeface="Times" charset="0"/>
                </a:endParaRPr>
              </a:p>
            </p:txBody>
          </p:sp>
          <p:cxnSp>
            <p:nvCxnSpPr>
              <p:cNvPr id="67" name="Straight Arrow Connector 66"/>
              <p:cNvCxnSpPr>
                <a:stCxn id="66" idx="0"/>
                <a:endCxn id="64"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70" name="Group 69"/>
            <p:cNvGrpSpPr/>
            <p:nvPr/>
          </p:nvGrpSpPr>
          <p:grpSpPr>
            <a:xfrm>
              <a:off x="4764022" y="4283300"/>
              <a:ext cx="1558749" cy="1607076"/>
              <a:chOff x="683568" y="4221088"/>
              <a:chExt cx="1558749" cy="1607076"/>
            </a:xfrm>
          </p:grpSpPr>
          <mc:AlternateContent xmlns:mc="http://schemas.openxmlformats.org/markup-compatibility/2006" xmlns:a14="http://schemas.microsoft.com/office/drawing/2010/main">
            <mc:Choice Requires="a14">
              <p:sp>
                <p:nvSpPr>
                  <p:cNvPr id="71" name="Oval 70"/>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4</m:t>
                              </m:r>
                            </m:sub>
                            <m:sup>
                              <m:r>
                                <a:rPr kumimoji="0" lang="ro-RO" sz="1200" b="0" i="1" u="none" strike="noStrike" cap="none" normalizeH="0" baseline="0" smtClean="0">
                                  <a:ln>
                                    <a:noFill/>
                                  </a:ln>
                                  <a:solidFill>
                                    <a:srgbClr val="FFFFFF"/>
                                  </a:solidFill>
                                  <a:effectLst/>
                                  <a:latin typeface="Cambria Math"/>
                                </a:rPr>
                                <m:t>5</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71" name="Oval 70"/>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p:grpSp>
            <p:nvGrpSpPr>
              <p:cNvPr id="72" name="Group 71"/>
              <p:cNvGrpSpPr/>
              <p:nvPr/>
            </p:nvGrpSpPr>
            <p:grpSpPr>
              <a:xfrm>
                <a:off x="683568" y="4774252"/>
                <a:ext cx="550637" cy="1031012"/>
                <a:chOff x="683568" y="4774252"/>
                <a:chExt cx="550637" cy="1031012"/>
              </a:xfrm>
            </p:grpSpPr>
            <p:sp>
              <p:nvSpPr>
                <p:cNvPr id="75" name="Oval 74"/>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smtClean="0">
                      <a:ln>
                        <a:noFill/>
                      </a:ln>
                      <a:solidFill>
                        <a:srgbClr val="FFFFFF"/>
                      </a:solidFill>
                      <a:effectLst/>
                      <a:latin typeface="Times" charset="0"/>
                    </a:rPr>
                    <a:t>4</a:t>
                  </a:r>
                  <a:endParaRPr kumimoji="0" lang="en-US" sz="2400" b="0" i="0" u="none" strike="noStrike" cap="none" normalizeH="0" baseline="0" dirty="0" smtClean="0">
                    <a:ln>
                      <a:noFill/>
                    </a:ln>
                    <a:solidFill>
                      <a:srgbClr val="FFFFFF"/>
                    </a:solidFill>
                    <a:effectLst/>
                    <a:latin typeface="Times" charset="0"/>
                  </a:endParaRPr>
                </a:p>
              </p:txBody>
            </p:sp>
            <p:cxnSp>
              <p:nvCxnSpPr>
                <p:cNvPr id="76" name="Straight Arrow Connector 75"/>
                <p:cNvCxnSpPr>
                  <a:stCxn id="75" idx="0"/>
                  <a:endCxn id="71"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73" name="Oval 72"/>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smtClean="0">
                    <a:solidFill>
                      <a:srgbClr val="FFFFFF"/>
                    </a:solidFill>
                    <a:latin typeface="Times" charset="0"/>
                  </a:rPr>
                  <a:t>5</a:t>
                </a:r>
                <a:endParaRPr kumimoji="0" lang="en-US" sz="2400" b="0" i="0" u="none" strike="noStrike" cap="none" normalizeH="0" baseline="0" dirty="0" smtClean="0">
                  <a:ln>
                    <a:noFill/>
                  </a:ln>
                  <a:solidFill>
                    <a:srgbClr val="FFFFFF"/>
                  </a:solidFill>
                  <a:effectLst/>
                  <a:latin typeface="Times" charset="0"/>
                </a:endParaRPr>
              </a:p>
            </p:txBody>
          </p:sp>
          <p:cxnSp>
            <p:nvCxnSpPr>
              <p:cNvPr id="74" name="Straight Arrow Connector 73"/>
              <p:cNvCxnSpPr>
                <a:stCxn id="73" idx="0"/>
                <a:endCxn id="71"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77" name="Group 76"/>
            <p:cNvGrpSpPr/>
            <p:nvPr/>
          </p:nvGrpSpPr>
          <p:grpSpPr>
            <a:xfrm>
              <a:off x="6804248" y="4283300"/>
              <a:ext cx="1558749" cy="1607076"/>
              <a:chOff x="683568" y="4221088"/>
              <a:chExt cx="1558749" cy="1607076"/>
            </a:xfrm>
          </p:grpSpPr>
          <mc:AlternateContent xmlns:mc="http://schemas.openxmlformats.org/markup-compatibility/2006" xmlns:a14="http://schemas.microsoft.com/office/drawing/2010/main">
            <mc:Choice Requires="a14">
              <p:sp>
                <p:nvSpPr>
                  <p:cNvPr id="78" name="Oval 77"/>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6</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78" name="Oval 77"/>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p:grpSp>
            <p:nvGrpSpPr>
              <p:cNvPr id="79" name="Group 78"/>
              <p:cNvGrpSpPr/>
              <p:nvPr/>
            </p:nvGrpSpPr>
            <p:grpSpPr>
              <a:xfrm>
                <a:off x="683568" y="4774252"/>
                <a:ext cx="550637" cy="1031012"/>
                <a:chOff x="683568" y="4774252"/>
                <a:chExt cx="550637" cy="1031012"/>
              </a:xfrm>
            </p:grpSpPr>
            <p:sp>
              <p:nvSpPr>
                <p:cNvPr id="82" name="Oval 81"/>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6</a:t>
                  </a:r>
                  <a:endParaRPr kumimoji="0" lang="en-US" sz="2400" b="0" i="0" u="none" strike="noStrike" cap="none" normalizeH="0" baseline="0" dirty="0" smtClean="0">
                    <a:ln>
                      <a:noFill/>
                    </a:ln>
                    <a:solidFill>
                      <a:srgbClr val="FFFFFF"/>
                    </a:solidFill>
                    <a:effectLst/>
                    <a:latin typeface="Times" charset="0"/>
                  </a:endParaRPr>
                </a:p>
              </p:txBody>
            </p:sp>
            <p:cxnSp>
              <p:nvCxnSpPr>
                <p:cNvPr id="83" name="Straight Arrow Connector 82"/>
                <p:cNvCxnSpPr>
                  <a:stCxn id="82" idx="0"/>
                  <a:endCxn id="78"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80" name="Oval 79"/>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smtClean="0">
                    <a:solidFill>
                      <a:srgbClr val="FFFFFF"/>
                    </a:solidFill>
                    <a:latin typeface="Times" charset="0"/>
                  </a:rPr>
                  <a:t>7</a:t>
                </a:r>
                <a:endParaRPr kumimoji="0" lang="en-US" sz="2400" b="0" i="0" u="none" strike="noStrike" cap="none" normalizeH="0" baseline="0" dirty="0" smtClean="0">
                  <a:ln>
                    <a:noFill/>
                  </a:ln>
                  <a:solidFill>
                    <a:srgbClr val="FFFFFF"/>
                  </a:solidFill>
                  <a:effectLst/>
                  <a:latin typeface="Times" charset="0"/>
                </a:endParaRPr>
              </a:p>
            </p:txBody>
          </p:sp>
          <p:cxnSp>
            <p:nvCxnSpPr>
              <p:cNvPr id="81" name="Straight Arrow Connector 80"/>
              <p:cNvCxnSpPr>
                <a:stCxn id="80" idx="0"/>
                <a:endCxn id="78"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cxnSp>
          <p:nvCxnSpPr>
            <p:cNvPr id="86" name="Straight Arrow Connector 85"/>
            <p:cNvCxnSpPr>
              <a:stCxn id="8" idx="0"/>
              <a:endCxn id="6" idx="3"/>
            </p:cNvCxnSpPr>
            <p:nvPr/>
          </p:nvCxnSpPr>
          <p:spPr bwMode="auto">
            <a:xfrm flipV="1">
              <a:off x="1463333" y="3550116"/>
              <a:ext cx="755303"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0" name="Straight Arrow Connector 89"/>
            <p:cNvCxnSpPr>
              <a:stCxn id="64" idx="0"/>
              <a:endCxn id="6" idx="5"/>
            </p:cNvCxnSpPr>
            <p:nvPr/>
          </p:nvCxnSpPr>
          <p:spPr bwMode="auto">
            <a:xfrm flipH="1" flipV="1">
              <a:off x="2676892" y="3550116"/>
              <a:ext cx="826668"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3" name="Straight Arrow Connector 92"/>
            <p:cNvCxnSpPr>
              <a:stCxn id="71" idx="0"/>
              <a:endCxn id="7" idx="3"/>
            </p:cNvCxnSpPr>
            <p:nvPr/>
          </p:nvCxnSpPr>
          <p:spPr bwMode="auto">
            <a:xfrm flipV="1">
              <a:off x="5543787" y="3550116"/>
              <a:ext cx="791306"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6" name="Straight Arrow Connector 95"/>
            <p:cNvCxnSpPr>
              <a:stCxn id="78" idx="0"/>
              <a:endCxn id="7" idx="5"/>
            </p:cNvCxnSpPr>
            <p:nvPr/>
          </p:nvCxnSpPr>
          <p:spPr bwMode="auto">
            <a:xfrm flipH="1" flipV="1">
              <a:off x="6793349" y="3550116"/>
              <a:ext cx="790664"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a:stCxn id="6" idx="0"/>
              <a:endCxn id="3" idx="3"/>
            </p:cNvCxnSpPr>
            <p:nvPr/>
          </p:nvCxnSpPr>
          <p:spPr bwMode="auto">
            <a:xfrm flipV="1">
              <a:off x="2447764" y="2181964"/>
              <a:ext cx="1715088" cy="814988"/>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3" name="Straight Arrow Connector 102"/>
            <p:cNvCxnSpPr>
              <a:stCxn id="7" idx="0"/>
              <a:endCxn id="3" idx="5"/>
            </p:cNvCxnSpPr>
            <p:nvPr/>
          </p:nvCxnSpPr>
          <p:spPr bwMode="auto">
            <a:xfrm flipH="1" flipV="1">
              <a:off x="4621108" y="2181964"/>
              <a:ext cx="1943113" cy="814988"/>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04664"/>
            <a:ext cx="8229600" cy="487363"/>
          </a:xfrm>
        </p:spPr>
        <p:txBody>
          <a:bodyPr/>
          <a:lstStyle/>
          <a:p>
            <a:r>
              <a:rPr lang="en-US" sz="2800" smtClean="0"/>
              <a:t>MISD</a:t>
            </a:r>
          </a:p>
        </p:txBody>
      </p:sp>
      <p:sp>
        <p:nvSpPr>
          <p:cNvPr id="36867" name="Rectangle 3"/>
          <p:cNvSpPr>
            <a:spLocks noGrp="1" noChangeArrowheads="1"/>
          </p:cNvSpPr>
          <p:nvPr>
            <p:ph type="body" sz="half" idx="1"/>
          </p:nvPr>
        </p:nvSpPr>
        <p:spPr>
          <a:xfrm>
            <a:off x="381000" y="1700213"/>
            <a:ext cx="4648200" cy="576659"/>
          </a:xfrm>
        </p:spPr>
        <p:txBody>
          <a:bodyPr/>
          <a:lstStyle/>
          <a:p>
            <a:r>
              <a:rPr lang="en-US" sz="2800" dirty="0" smtClean="0"/>
              <a:t>F</a:t>
            </a:r>
            <a:r>
              <a:rPr lang="ro-RO" sz="2800" dirty="0" smtClean="0"/>
              <a:t>ă</a:t>
            </a:r>
            <a:r>
              <a:rPr lang="en-US" sz="2800" dirty="0" smtClean="0"/>
              <a:t>r</a:t>
            </a:r>
            <a:r>
              <a:rPr lang="ro-RO" sz="2800" dirty="0" smtClean="0"/>
              <a:t>ă</a:t>
            </a:r>
            <a:r>
              <a:rPr lang="en-US" sz="2800" dirty="0" smtClean="0"/>
              <a:t> </a:t>
            </a:r>
            <a:r>
              <a:rPr lang="en-US" sz="2800" dirty="0" err="1" smtClean="0"/>
              <a:t>relevan</a:t>
            </a:r>
            <a:r>
              <a:rPr lang="ro-RO" sz="2800" dirty="0" smtClean="0"/>
              <a:t>ț</a:t>
            </a:r>
            <a:r>
              <a:rPr lang="ro-RO" sz="2800" dirty="0"/>
              <a:t>ă</a:t>
            </a:r>
            <a:r>
              <a:rPr lang="en-US" sz="2800" dirty="0" smtClean="0"/>
              <a:t> </a:t>
            </a:r>
            <a:r>
              <a:rPr lang="en-US" sz="2800" dirty="0" err="1" smtClean="0"/>
              <a:t>practic</a:t>
            </a:r>
            <a:r>
              <a:rPr lang="ro-RO" sz="2800" dirty="0" smtClean="0"/>
              <a:t>ă</a:t>
            </a:r>
            <a:endParaRPr lang="en-US" sz="2800" dirty="0" smtClean="0"/>
          </a:p>
        </p:txBody>
      </p:sp>
      <p:pic>
        <p:nvPicPr>
          <p:cNvPr id="36869"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15000" y="3330575"/>
            <a:ext cx="3200400" cy="2401888"/>
          </a:xfrm>
          <a:noFill/>
        </p:spPr>
      </p:pic>
      <p:grpSp>
        <p:nvGrpSpPr>
          <p:cNvPr id="6" name="Group 5"/>
          <p:cNvGrpSpPr/>
          <p:nvPr/>
        </p:nvGrpSpPr>
        <p:grpSpPr>
          <a:xfrm flipH="1">
            <a:off x="539552" y="2660056"/>
            <a:ext cx="4752528" cy="3479529"/>
            <a:chOff x="467544" y="1952836"/>
            <a:chExt cx="4032448" cy="2952328"/>
          </a:xfrm>
        </p:grpSpPr>
        <p:sp>
          <p:nvSpPr>
            <p:cNvPr id="7" name="Rounded Rectangle 6"/>
            <p:cNvSpPr/>
            <p:nvPr/>
          </p:nvSpPr>
          <p:spPr bwMode="auto">
            <a:xfrm>
              <a:off x="467544" y="3140968"/>
              <a:ext cx="648072" cy="648072"/>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M</a:t>
              </a:r>
              <a:endParaRPr kumimoji="0" lang="en-US" sz="2400" b="0" i="0" u="none" strike="noStrike" cap="none" normalizeH="0" baseline="0" dirty="0" smtClean="0">
                <a:ln>
                  <a:noFill/>
                </a:ln>
                <a:solidFill>
                  <a:srgbClr val="FFFFFF"/>
                </a:solidFill>
                <a:effectLst/>
                <a:latin typeface="Times" charset="0"/>
              </a:endParaRPr>
            </a:p>
          </p:txBody>
        </p:sp>
        <p:sp>
          <p:nvSpPr>
            <p:cNvPr id="8" name="Right Arrow 7"/>
            <p:cNvSpPr/>
            <p:nvPr/>
          </p:nvSpPr>
          <p:spPr bwMode="auto">
            <a:xfrm rot="18585024">
              <a:off x="1019228" y="2732343"/>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9" name="Right Arrow 8"/>
            <p:cNvSpPr/>
            <p:nvPr/>
          </p:nvSpPr>
          <p:spPr bwMode="auto">
            <a:xfrm rot="2557937" flipV="1">
              <a:off x="1039526" y="4054472"/>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0" name="Right Arrow 9"/>
            <p:cNvSpPr/>
            <p:nvPr/>
          </p:nvSpPr>
          <p:spPr bwMode="auto">
            <a:xfrm>
              <a:off x="1187624" y="3429000"/>
              <a:ext cx="933874"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1" name="Left Arrow 10"/>
            <p:cNvSpPr/>
            <p:nvPr/>
          </p:nvSpPr>
          <p:spPr bwMode="auto">
            <a:xfrm>
              <a:off x="2987824" y="2132856"/>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2" name="Left Arrow 11"/>
            <p:cNvSpPr/>
            <p:nvPr/>
          </p:nvSpPr>
          <p:spPr bwMode="auto">
            <a:xfrm>
              <a:off x="2987824" y="3284984"/>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3" name="Left Arrow 12"/>
            <p:cNvSpPr/>
            <p:nvPr/>
          </p:nvSpPr>
          <p:spPr bwMode="auto">
            <a:xfrm>
              <a:off x="2987824" y="4437112"/>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4" name="Rounded Rectangle 13"/>
                <p:cNvSpPr/>
                <p:nvPr/>
              </p:nvSpPr>
              <p:spPr bwMode="auto">
                <a:xfrm>
                  <a:off x="2195736" y="1952836"/>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bwMode="auto">
                <a:xfrm>
                  <a:off x="2195736" y="1952836"/>
                  <a:ext cx="648072" cy="648072"/>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p:cNvSpPr/>
                <p:nvPr/>
              </p:nvSpPr>
              <p:spPr bwMode="auto">
                <a:xfrm>
                  <a:off x="2195736" y="3140968"/>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5" name="Rounded Rectangle 14"/>
                <p:cNvSpPr>
                  <a:spLocks noRot="1" noChangeAspect="1" noMove="1" noResize="1" noEditPoints="1" noAdjustHandles="1" noChangeArrowheads="1" noChangeShapeType="1" noTextEdit="1"/>
                </p:cNvSpPr>
                <p:nvPr/>
              </p:nvSpPr>
              <p:spPr bwMode="auto">
                <a:xfrm>
                  <a:off x="2195736" y="3140968"/>
                  <a:ext cx="648072" cy="648072"/>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bwMode="auto">
                <a:xfrm>
                  <a:off x="2195736" y="4257092"/>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6" name="Rounded Rectangle 15"/>
                <p:cNvSpPr>
                  <a:spLocks noRot="1" noChangeAspect="1" noMove="1" noResize="1" noEditPoints="1" noAdjustHandles="1" noChangeArrowheads="1" noChangeShapeType="1" noTextEdit="1"/>
                </p:cNvSpPr>
                <p:nvPr/>
              </p:nvSpPr>
              <p:spPr bwMode="auto">
                <a:xfrm>
                  <a:off x="2195736" y="4257092"/>
                  <a:ext cx="648072" cy="648072"/>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ounded Rectangle 16"/>
                <p:cNvSpPr/>
                <p:nvPr/>
              </p:nvSpPr>
              <p:spPr bwMode="auto">
                <a:xfrm>
                  <a:off x="3851920" y="1952836"/>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𝐶</m:t>
                            </m:r>
                          </m:e>
                          <m:sub>
                            <m:r>
                              <a:rPr lang="ro-RO" i="1">
                                <a:solidFill>
                                  <a:srgbClr val="FFFFFF"/>
                                </a:solidFill>
                                <a:latin typeface="Cambria Math"/>
                              </a:rPr>
                              <m:t>1</m:t>
                            </m:r>
                          </m:sub>
                        </m:sSub>
                      </m:oMath>
                    </m:oMathPara>
                  </a14:m>
                  <a:endParaRPr lang="en-US" dirty="0">
                    <a:solidFill>
                      <a:srgbClr val="FFFFFF"/>
                    </a:solidFill>
                    <a:latin typeface="Times"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a:off x="3851920" y="1952836"/>
                  <a:ext cx="648072" cy="648072"/>
                </a:xfrm>
                <a:prstGeom prst="roundRect">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p:cNvSpPr/>
                <p:nvPr/>
              </p:nvSpPr>
              <p:spPr bwMode="auto">
                <a:xfrm>
                  <a:off x="3851920" y="3140968"/>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2</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8" name="Rounded Rectangle 17"/>
                <p:cNvSpPr>
                  <a:spLocks noRot="1" noChangeAspect="1" noMove="1" noResize="1" noEditPoints="1" noAdjustHandles="1" noChangeArrowheads="1" noChangeShapeType="1" noTextEdit="1"/>
                </p:cNvSpPr>
                <p:nvPr/>
              </p:nvSpPr>
              <p:spPr bwMode="auto">
                <a:xfrm>
                  <a:off x="3851920" y="3140968"/>
                  <a:ext cx="648072" cy="648072"/>
                </a:xfrm>
                <a:prstGeom prst="roundRect">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a:off x="3851920" y="4257092"/>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a:off x="3851920" y="4257092"/>
                  <a:ext cx="648072" cy="648072"/>
                </a:xfrm>
                <a:prstGeom prst="roundRect">
                  <a:avLst/>
                </a:prstGeom>
                <a:blipFill rotWithShape="1">
                  <a:blip r:embed="rId9" cstate="print"/>
                  <a:stretch>
                    <a:fillRect/>
                  </a:stretch>
                </a:blipFill>
                <a:ln>
                  <a:headEnd type="none" w="med" len="med"/>
                  <a:tailEnd type="none" w="med" len="med"/>
                </a:ln>
              </p:spPr>
              <p:txBody>
                <a:bodyPr/>
                <a:lstStyle/>
                <a:p>
                  <a:r>
                    <a:rPr lang="en-US">
                      <a:noFill/>
                    </a:rPr>
                    <a:t> </a:t>
                  </a:r>
                </a:p>
              </p:txBody>
            </p:sp>
          </mc:Fallback>
        </mc:AlternateContent>
        <p:cxnSp>
          <p:nvCxnSpPr>
            <p:cNvPr id="20" name="Straight Connector 19"/>
            <p:cNvCxnSpPr/>
            <p:nvPr/>
          </p:nvCxnSpPr>
          <p:spPr bwMode="auto">
            <a:xfrm>
              <a:off x="2375756" y="4005064"/>
              <a:ext cx="1836204"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487363"/>
          </a:xfrm>
        </p:spPr>
        <p:txBody>
          <a:bodyPr/>
          <a:lstStyle/>
          <a:p>
            <a:r>
              <a:rPr lang="en-US" sz="2800" smtClean="0"/>
              <a:t>MIMD</a:t>
            </a:r>
          </a:p>
        </p:txBody>
      </p:sp>
      <p:sp>
        <p:nvSpPr>
          <p:cNvPr id="37891" name="Rectangle 3"/>
          <p:cNvSpPr>
            <a:spLocks noGrp="1" noChangeArrowheads="1"/>
          </p:cNvSpPr>
          <p:nvPr>
            <p:ph type="body" sz="half" idx="1"/>
          </p:nvPr>
        </p:nvSpPr>
        <p:spPr>
          <a:xfrm>
            <a:off x="381000" y="1844675"/>
            <a:ext cx="8382000" cy="4708525"/>
          </a:xfrm>
        </p:spPr>
        <p:txBody>
          <a:bodyPr/>
          <a:lstStyle/>
          <a:p>
            <a:r>
              <a:rPr lang="en-US" sz="2400" dirty="0" err="1" smtClean="0"/>
              <a:t>Implementat</a:t>
            </a:r>
            <a:r>
              <a:rPr lang="ro-RO" sz="2400" dirty="0" smtClean="0"/>
              <a:t>ă</a:t>
            </a:r>
            <a:r>
              <a:rPr lang="ro-RO" sz="2400" dirty="0"/>
              <a:t> </a:t>
            </a:r>
            <a:r>
              <a:rPr lang="en-US" sz="2400" dirty="0" err="1" smtClean="0"/>
              <a:t>ca</a:t>
            </a:r>
            <a:r>
              <a:rPr lang="en-US" sz="2400" dirty="0" smtClean="0"/>
              <a:t> Multi-</a:t>
            </a:r>
            <a:r>
              <a:rPr lang="en-US" sz="2400" dirty="0" err="1" smtClean="0"/>
              <a:t>calculatoare</a:t>
            </a:r>
            <a:r>
              <a:rPr lang="en-US" sz="2400" dirty="0" smtClean="0"/>
              <a:t> (</a:t>
            </a:r>
            <a:r>
              <a:rPr lang="en-US" sz="2400" dirty="0" err="1" smtClean="0"/>
              <a:t>memorie</a:t>
            </a:r>
            <a:r>
              <a:rPr lang="en-US" sz="2400" dirty="0" smtClean="0"/>
              <a:t> </a:t>
            </a:r>
            <a:r>
              <a:rPr lang="en-US" sz="2400" dirty="0" err="1" smtClean="0"/>
              <a:t>distribuit</a:t>
            </a:r>
            <a:r>
              <a:rPr lang="ro-RO" sz="2400" dirty="0" smtClean="0"/>
              <a:t>ă</a:t>
            </a:r>
            <a:r>
              <a:rPr lang="en-US" sz="2400" dirty="0" smtClean="0"/>
              <a:t>) </a:t>
            </a:r>
            <a:r>
              <a:rPr lang="en-US" sz="2400" dirty="0" err="1" smtClean="0"/>
              <a:t>sau</a:t>
            </a:r>
            <a:r>
              <a:rPr lang="en-US" sz="2400" dirty="0" smtClean="0"/>
              <a:t> Multi-</a:t>
            </a:r>
            <a:r>
              <a:rPr lang="en-US" sz="2400" dirty="0" err="1" smtClean="0"/>
              <a:t>procesoare</a:t>
            </a:r>
            <a:r>
              <a:rPr lang="en-US" sz="2400" dirty="0" smtClean="0"/>
              <a:t> (</a:t>
            </a:r>
            <a:r>
              <a:rPr lang="en-US" sz="2400" dirty="0" err="1" smtClean="0"/>
              <a:t>memorie</a:t>
            </a:r>
            <a:r>
              <a:rPr lang="en-US" sz="2400" dirty="0" smtClean="0"/>
              <a:t> </a:t>
            </a:r>
            <a:r>
              <a:rPr lang="en-US" sz="2400" dirty="0" err="1" smtClean="0"/>
              <a:t>partajat</a:t>
            </a:r>
            <a:r>
              <a:rPr lang="ro-RO" sz="2400" dirty="0" smtClean="0"/>
              <a:t>ă</a:t>
            </a:r>
            <a:r>
              <a:rPr lang="en-US" sz="2400" dirty="0" smtClean="0"/>
              <a:t>)</a:t>
            </a:r>
          </a:p>
        </p:txBody>
      </p:sp>
      <p:pic>
        <p:nvPicPr>
          <p:cNvPr id="37893"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029200" y="3292475"/>
            <a:ext cx="4114800" cy="2301875"/>
          </a:xfrm>
          <a:noFill/>
        </p:spPr>
      </p:pic>
      <p:grpSp>
        <p:nvGrpSpPr>
          <p:cNvPr id="4" name="Group 3"/>
          <p:cNvGrpSpPr/>
          <p:nvPr/>
        </p:nvGrpSpPr>
        <p:grpSpPr>
          <a:xfrm>
            <a:off x="583271" y="3024468"/>
            <a:ext cx="4141129" cy="2924812"/>
            <a:chOff x="583271" y="2952460"/>
            <a:chExt cx="4141129" cy="2924812"/>
          </a:xfrm>
        </p:grpSpPr>
        <mc:AlternateContent xmlns:mc="http://schemas.openxmlformats.org/markup-compatibility/2006" xmlns:a14="http://schemas.microsoft.com/office/drawing/2010/main">
          <mc:Choice Requires="a14">
            <p:sp>
              <p:nvSpPr>
                <p:cNvPr id="7" name="Rounded Rectangle 6"/>
                <p:cNvSpPr/>
                <p:nvPr/>
              </p:nvSpPr>
              <p:spPr bwMode="auto">
                <a:xfrm flipH="1">
                  <a:off x="4083354" y="2952460"/>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𝑀</m:t>
                            </m:r>
                          </m:e>
                          <m:sub>
                            <m:r>
                              <a:rPr lang="ro-RO" b="0" i="1" smtClean="0">
                                <a:solidFill>
                                  <a:srgbClr val="FFFFFF"/>
                                </a:solidFill>
                                <a:latin typeface="Cambria Math"/>
                              </a:rPr>
                              <m:t>1</m:t>
                            </m:r>
                          </m:sub>
                        </m:sSub>
                      </m:oMath>
                    </m:oMathPara>
                  </a14:m>
                  <a:endParaRPr lang="en-US" dirty="0">
                    <a:solidFill>
                      <a:srgbClr val="FFFFFF"/>
                    </a:solidFill>
                    <a:latin typeface="Times"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bwMode="auto">
                <a:xfrm flipH="1">
                  <a:off x="4083354" y="2952460"/>
                  <a:ext cx="641046" cy="641046"/>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p:sp>
          <p:nvSpPr>
            <p:cNvPr id="11" name="Left Arrow 10"/>
            <p:cNvSpPr/>
            <p:nvPr/>
          </p:nvSpPr>
          <p:spPr bwMode="auto">
            <a:xfrm flipH="1">
              <a:off x="1422678" y="3135021"/>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2" name="Left Arrow 11"/>
            <p:cNvSpPr/>
            <p:nvPr/>
          </p:nvSpPr>
          <p:spPr bwMode="auto">
            <a:xfrm flipH="1">
              <a:off x="1420582" y="4274658"/>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13" name="Left Arrow 12"/>
            <p:cNvSpPr/>
            <p:nvPr/>
          </p:nvSpPr>
          <p:spPr bwMode="auto">
            <a:xfrm flipH="1">
              <a:off x="1420582" y="5414295"/>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4" name="Rounded Rectangle 13"/>
                <p:cNvSpPr/>
                <p:nvPr/>
              </p:nvSpPr>
              <p:spPr bwMode="auto">
                <a:xfrm flipH="1">
                  <a:off x="2333312" y="2956953"/>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bwMode="auto">
                <a:xfrm flipH="1">
                  <a:off x="2333312" y="2956953"/>
                  <a:ext cx="641046" cy="641046"/>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p:cNvSpPr/>
                <p:nvPr/>
              </p:nvSpPr>
              <p:spPr bwMode="auto">
                <a:xfrm flipH="1">
                  <a:off x="2329120" y="4096589"/>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5" name="Rounded Rectangle 14"/>
                <p:cNvSpPr>
                  <a:spLocks noRot="1" noChangeAspect="1" noMove="1" noResize="1" noEditPoints="1" noAdjustHandles="1" noChangeArrowheads="1" noChangeShapeType="1" noTextEdit="1"/>
                </p:cNvSpPr>
                <p:nvPr/>
              </p:nvSpPr>
              <p:spPr bwMode="auto">
                <a:xfrm flipH="1">
                  <a:off x="2329120" y="4096589"/>
                  <a:ext cx="641046" cy="641046"/>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bwMode="auto">
                <a:xfrm flipH="1">
                  <a:off x="2329120" y="5236226"/>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6" name="Rounded Rectangle 15"/>
                <p:cNvSpPr>
                  <a:spLocks noRot="1" noChangeAspect="1" noMove="1" noResize="1" noEditPoints="1" noAdjustHandles="1" noChangeArrowheads="1" noChangeShapeType="1" noTextEdit="1"/>
                </p:cNvSpPr>
                <p:nvPr/>
              </p:nvSpPr>
              <p:spPr bwMode="auto">
                <a:xfrm flipH="1">
                  <a:off x="2329120" y="5236226"/>
                  <a:ext cx="641046" cy="641046"/>
                </a:xfrm>
                <a:prstGeom prst="roundRect">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ounded Rectangle 16"/>
                <p:cNvSpPr/>
                <p:nvPr/>
              </p:nvSpPr>
              <p:spPr bwMode="auto">
                <a:xfrm flipH="1">
                  <a:off x="583271" y="2956953"/>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𝐶</m:t>
                            </m:r>
                          </m:e>
                          <m:sub>
                            <m:r>
                              <a:rPr lang="ro-RO" i="1">
                                <a:solidFill>
                                  <a:srgbClr val="FFFFFF"/>
                                </a:solidFill>
                                <a:latin typeface="Cambria Math"/>
                              </a:rPr>
                              <m:t>1</m:t>
                            </m:r>
                          </m:sub>
                        </m:sSub>
                      </m:oMath>
                    </m:oMathPara>
                  </a14:m>
                  <a:endParaRPr lang="en-US" dirty="0">
                    <a:solidFill>
                      <a:srgbClr val="FFFFFF"/>
                    </a:solidFill>
                    <a:latin typeface="Times"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flipH="1">
                  <a:off x="583271" y="2956953"/>
                  <a:ext cx="641046" cy="641046"/>
                </a:xfrm>
                <a:prstGeom prst="roundRect">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p:cNvSpPr/>
                <p:nvPr/>
              </p:nvSpPr>
              <p:spPr bwMode="auto">
                <a:xfrm flipH="1">
                  <a:off x="583271" y="4096589"/>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2</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8" name="Rounded Rectangle 17"/>
                <p:cNvSpPr>
                  <a:spLocks noRot="1" noChangeAspect="1" noMove="1" noResize="1" noEditPoints="1" noAdjustHandles="1" noChangeArrowheads="1" noChangeShapeType="1" noTextEdit="1"/>
                </p:cNvSpPr>
                <p:nvPr/>
              </p:nvSpPr>
              <p:spPr bwMode="auto">
                <a:xfrm flipH="1">
                  <a:off x="583271" y="4096589"/>
                  <a:ext cx="641046" cy="641046"/>
                </a:xfrm>
                <a:prstGeom prst="roundRect">
                  <a:avLst/>
                </a:prstGeom>
                <a:blipFill rotWithShape="1">
                  <a:blip r:embed="rId9"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flipH="1">
                  <a:off x="583271" y="5236226"/>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flipH="1">
                  <a:off x="583271" y="5236226"/>
                  <a:ext cx="641046" cy="641046"/>
                </a:xfrm>
                <a:prstGeom prst="roundRect">
                  <a:avLst/>
                </a:prstGeom>
                <a:blipFill rotWithShape="1">
                  <a:blip r:embed="rId10" cstate="print"/>
                  <a:stretch>
                    <a:fillRect/>
                  </a:stretch>
                </a:blipFill>
                <a:ln>
                  <a:headEnd type="none" w="med" len="med"/>
                  <a:tailEnd type="none" w="med" len="med"/>
                </a:ln>
              </p:spPr>
              <p:txBody>
                <a:bodyPr/>
                <a:lstStyle/>
                <a:p>
                  <a:r>
                    <a:rPr lang="en-US">
                      <a:noFill/>
                    </a:rPr>
                    <a:t> </a:t>
                  </a:r>
                </a:p>
              </p:txBody>
            </p:sp>
          </mc:Fallback>
        </mc:AlternateContent>
        <p:cxnSp>
          <p:nvCxnSpPr>
            <p:cNvPr id="20" name="Straight Connector 19"/>
            <p:cNvCxnSpPr/>
            <p:nvPr/>
          </p:nvCxnSpPr>
          <p:spPr bwMode="auto">
            <a:xfrm flipH="1">
              <a:off x="868180" y="4986931"/>
              <a:ext cx="3527313"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 name="Rounded Rectangle 20"/>
                <p:cNvSpPr/>
                <p:nvPr/>
              </p:nvSpPr>
              <p:spPr bwMode="auto">
                <a:xfrm flipH="1">
                  <a:off x="4074970" y="4058339"/>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𝑀</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21" name="Rounded Rectangle 20"/>
                <p:cNvSpPr>
                  <a:spLocks noRot="1" noChangeAspect="1" noMove="1" noResize="1" noEditPoints="1" noAdjustHandles="1" noChangeArrowheads="1" noChangeShapeType="1" noTextEdit="1"/>
                </p:cNvSpPr>
                <p:nvPr/>
              </p:nvSpPr>
              <p:spPr bwMode="auto">
                <a:xfrm flipH="1">
                  <a:off x="4074970" y="4058339"/>
                  <a:ext cx="641046" cy="641046"/>
                </a:xfrm>
                <a:prstGeom prst="roundRect">
                  <a:avLst/>
                </a:prstGeom>
                <a:blipFill rotWithShape="1">
                  <a:blip r:embed="rId11"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bwMode="auto">
                <a:xfrm flipH="1">
                  <a:off x="4074970" y="5164218"/>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𝑀</m:t>
                            </m:r>
                          </m:e>
                          <m:sub>
                            <m:r>
                              <a:rPr lang="ro-RO" b="0" i="1" smtClean="0">
                                <a:solidFill>
                                  <a:srgbClr val="FFFFFF"/>
                                </a:solidFill>
                                <a:latin typeface="Cambria Math"/>
                              </a:rPr>
                              <m:t>𝑛</m:t>
                            </m:r>
                          </m:sub>
                        </m:sSub>
                      </m:oMath>
                    </m:oMathPara>
                  </a14:m>
                  <a:endParaRPr kumimoji="0" lang="en-US" sz="2400" b="0" i="0" u="none" strike="noStrike" cap="none" normalizeH="0" baseline="0" dirty="0" smtClean="0">
                    <a:ln>
                      <a:noFill/>
                    </a:ln>
                    <a:solidFill>
                      <a:srgbClr val="FFFFFF"/>
                    </a:solidFill>
                    <a:effectLst/>
                    <a:latin typeface="Times" charset="0"/>
                  </a:endParaRPr>
                </a:p>
              </p:txBody>
            </p:sp>
          </mc:Choice>
          <mc:Fallback xmlns="">
            <p:sp>
              <p:nvSpPr>
                <p:cNvPr id="22" name="Rounded Rectangle 21"/>
                <p:cNvSpPr>
                  <a:spLocks noRot="1" noChangeAspect="1" noMove="1" noResize="1" noEditPoints="1" noAdjustHandles="1" noChangeArrowheads="1" noChangeShapeType="1" noTextEdit="1"/>
                </p:cNvSpPr>
                <p:nvPr/>
              </p:nvSpPr>
              <p:spPr bwMode="auto">
                <a:xfrm flipH="1">
                  <a:off x="4074970" y="5164218"/>
                  <a:ext cx="641046" cy="641046"/>
                </a:xfrm>
                <a:prstGeom prst="roundRect">
                  <a:avLst/>
                </a:prstGeom>
                <a:blipFill rotWithShape="1">
                  <a:blip r:embed="rId12" cstate="print"/>
                  <a:stretch>
                    <a:fillRect/>
                  </a:stretch>
                </a:blipFill>
                <a:ln>
                  <a:headEnd type="none" w="med" len="med"/>
                  <a:tailEnd type="none" w="med" len="med"/>
                </a:ln>
              </p:spPr>
              <p:txBody>
                <a:bodyPr/>
                <a:lstStyle/>
                <a:p>
                  <a:r>
                    <a:rPr lang="en-US">
                      <a:noFill/>
                    </a:rPr>
                    <a:t> </a:t>
                  </a:r>
                </a:p>
              </p:txBody>
            </p:sp>
          </mc:Fallback>
        </mc:AlternateContent>
        <p:sp>
          <p:nvSpPr>
            <p:cNvPr id="25" name="Left Arrow 24"/>
            <p:cNvSpPr/>
            <p:nvPr/>
          </p:nvSpPr>
          <p:spPr bwMode="auto">
            <a:xfrm>
              <a:off x="3172719" y="3140968"/>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6" name="Left Arrow 25"/>
            <p:cNvSpPr/>
            <p:nvPr/>
          </p:nvSpPr>
          <p:spPr bwMode="auto">
            <a:xfrm>
              <a:off x="3166431" y="4280605"/>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7" name="Left Arrow 26"/>
            <p:cNvSpPr/>
            <p:nvPr/>
          </p:nvSpPr>
          <p:spPr bwMode="auto">
            <a:xfrm>
              <a:off x="3166431" y="5420242"/>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457200"/>
            <a:ext cx="8229600" cy="487363"/>
          </a:xfrm>
        </p:spPr>
        <p:txBody>
          <a:bodyPr/>
          <a:lstStyle/>
          <a:p>
            <a:r>
              <a:rPr lang="en-US" sz="2800" smtClean="0"/>
              <a:t>MIMD (2)</a:t>
            </a:r>
          </a:p>
        </p:txBody>
      </p:sp>
      <p:sp>
        <p:nvSpPr>
          <p:cNvPr id="38915" name="Rectangle 3"/>
          <p:cNvSpPr>
            <a:spLocks noGrp="1" noChangeArrowheads="1"/>
          </p:cNvSpPr>
          <p:nvPr>
            <p:ph type="body" sz="half" idx="1"/>
          </p:nvPr>
        </p:nvSpPr>
        <p:spPr>
          <a:xfrm>
            <a:off x="179388" y="1700213"/>
            <a:ext cx="4191000" cy="2971800"/>
          </a:xfrm>
        </p:spPr>
        <p:txBody>
          <a:bodyPr/>
          <a:lstStyle/>
          <a:p>
            <a:r>
              <a:rPr lang="en-US" sz="2000" b="1" smtClean="0"/>
              <a:t>"Shared Memory"</a:t>
            </a:r>
          </a:p>
          <a:p>
            <a:pPr lvl="1"/>
            <a:r>
              <a:rPr lang="en-US" sz="1800" smtClean="0"/>
              <a:t>Uniform Memory Access (UMA)</a:t>
            </a:r>
          </a:p>
          <a:p>
            <a:pPr lvl="1"/>
            <a:r>
              <a:rPr lang="en-US" sz="1800" smtClean="0"/>
              <a:t>Non-Uniform Memory Access (NUMA)</a:t>
            </a:r>
          </a:p>
          <a:p>
            <a:pPr lvl="1"/>
            <a:r>
              <a:rPr lang="ro-RO" sz="1800" smtClean="0"/>
              <a:t>C</a:t>
            </a:r>
            <a:r>
              <a:rPr lang="en-US" sz="1800" smtClean="0"/>
              <a:t>ache coherent Non-Uniform Memory Access (ccNUMA)</a:t>
            </a:r>
          </a:p>
        </p:txBody>
      </p:sp>
      <p:pic>
        <p:nvPicPr>
          <p:cNvPr id="38916" name="Picture 4"/>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5029200" y="1701800"/>
            <a:ext cx="4114800" cy="2590800"/>
          </a:xfrm>
        </p:spPr>
      </p:pic>
      <p:sp>
        <p:nvSpPr>
          <p:cNvPr id="10" name="Rectangle 7"/>
          <p:cNvSpPr>
            <a:spLocks noChangeArrowheads="1"/>
          </p:cNvSpPr>
          <p:nvPr/>
        </p:nvSpPr>
        <p:spPr bwMode="auto">
          <a:xfrm>
            <a:off x="179388" y="3765550"/>
            <a:ext cx="8458200" cy="2862322"/>
          </a:xfrm>
          <a:prstGeom prst="rect">
            <a:avLst/>
          </a:prstGeom>
          <a:noFill/>
          <a:ln w="9525">
            <a:noFill/>
            <a:miter lim="800000"/>
            <a:headEnd/>
            <a:tailEnd/>
          </a:ln>
          <a:effectLst/>
        </p:spPr>
        <p:txBody>
          <a:bodyPr>
            <a:spAutoFit/>
          </a:bodyPr>
          <a:lstStyle/>
          <a:p>
            <a:r>
              <a:rPr lang="en-US" sz="2000" b="1" i="1" dirty="0" err="1" smtClean="0">
                <a:solidFill>
                  <a:srgbClr val="FF0000"/>
                </a:solidFill>
              </a:rPr>
              <a:t>Avantaje</a:t>
            </a:r>
            <a:r>
              <a:rPr lang="en-US" sz="2000" b="1" i="1" dirty="0" smtClean="0">
                <a:solidFill>
                  <a:srgbClr val="FF0000"/>
                </a:solidFill>
              </a:rPr>
              <a:t>:</a:t>
            </a:r>
            <a:endParaRPr lang="ro-RO" sz="2000" b="1" i="1" dirty="0" smtClean="0">
              <a:solidFill>
                <a:srgbClr val="FF0000"/>
              </a:solidFill>
            </a:endParaRPr>
          </a:p>
          <a:p>
            <a:pPr marL="800100" lvl="1" indent="-342900">
              <a:buFont typeface="Arial" pitchFamily="34" charset="0"/>
              <a:buChar char="•"/>
            </a:pPr>
            <a:r>
              <a:rPr lang="en-US" sz="2000" dirty="0" err="1" smtClean="0"/>
              <a:t>Spațiu</a:t>
            </a:r>
            <a:r>
              <a:rPr lang="en-US" sz="2000" dirty="0" smtClean="0"/>
              <a:t> </a:t>
            </a:r>
            <a:r>
              <a:rPr lang="en-US" sz="2000" dirty="0"/>
              <a:t>de </a:t>
            </a:r>
            <a:r>
              <a:rPr lang="en-US" sz="2000" dirty="0" err="1"/>
              <a:t>adrese</a:t>
            </a:r>
            <a:r>
              <a:rPr lang="en-US" sz="2000" dirty="0"/>
              <a:t> global – </a:t>
            </a:r>
            <a:r>
              <a:rPr lang="en-US" sz="2000" dirty="0" err="1"/>
              <a:t>ușurința</a:t>
            </a:r>
            <a:r>
              <a:rPr lang="en-US" sz="2000" dirty="0"/>
              <a:t> </a:t>
            </a:r>
            <a:r>
              <a:rPr lang="en-US" sz="2000" dirty="0" err="1"/>
              <a:t>în</a:t>
            </a:r>
            <a:r>
              <a:rPr lang="en-US" sz="2000" dirty="0"/>
              <a:t> </a:t>
            </a:r>
            <a:r>
              <a:rPr lang="en-US" sz="2000" dirty="0" err="1" smtClean="0"/>
              <a:t>programare</a:t>
            </a:r>
            <a:endParaRPr lang="ro-RO" sz="2000" dirty="0"/>
          </a:p>
          <a:p>
            <a:pPr marL="800100" lvl="1" indent="-342900">
              <a:buFont typeface="Arial" pitchFamily="34" charset="0"/>
              <a:buChar char="•"/>
            </a:pPr>
            <a:r>
              <a:rPr lang="vi-VN" sz="2000" dirty="0" smtClean="0"/>
              <a:t>Partajare </a:t>
            </a:r>
            <a:r>
              <a:rPr lang="vi-VN" sz="2000" dirty="0"/>
              <a:t>rapidă a datelor între procese datorită proximității </a:t>
            </a:r>
            <a:r>
              <a:rPr lang="vi-VN" sz="2000" dirty="0" smtClean="0"/>
              <a:t>memorie</a:t>
            </a:r>
            <a:r>
              <a:rPr lang="ro-RO" sz="2000" dirty="0" smtClean="0"/>
              <a:t> </a:t>
            </a:r>
            <a:r>
              <a:rPr lang="vi-VN" sz="2000" dirty="0" smtClean="0"/>
              <a:t>–</a:t>
            </a:r>
            <a:r>
              <a:rPr lang="ro-RO" sz="2000" dirty="0" smtClean="0"/>
              <a:t> </a:t>
            </a:r>
            <a:r>
              <a:rPr lang="vi-VN" sz="2000" dirty="0" smtClean="0"/>
              <a:t>CPU</a:t>
            </a:r>
            <a:endParaRPr lang="vi-VN" sz="2000" dirty="0"/>
          </a:p>
          <a:p>
            <a:endParaRPr lang="en-US" sz="2000" b="1" i="1" dirty="0">
              <a:solidFill>
                <a:srgbClr val="FF0000"/>
              </a:solidFill>
            </a:endParaRPr>
          </a:p>
          <a:p>
            <a:r>
              <a:rPr lang="en-US" sz="2000" b="1" i="1" dirty="0" err="1" smtClean="0">
                <a:solidFill>
                  <a:srgbClr val="FF0000"/>
                </a:solidFill>
              </a:rPr>
              <a:t>Dezavantaje</a:t>
            </a:r>
            <a:r>
              <a:rPr lang="en-US" sz="2000" b="1" i="1" dirty="0" smtClean="0">
                <a:solidFill>
                  <a:srgbClr val="FF0000"/>
                </a:solidFill>
              </a:rPr>
              <a:t>:</a:t>
            </a:r>
            <a:endParaRPr lang="ro-RO" sz="2000" b="1" i="1" dirty="0" smtClean="0">
              <a:solidFill>
                <a:srgbClr val="FF0000"/>
              </a:solidFill>
            </a:endParaRPr>
          </a:p>
          <a:p>
            <a:pPr marL="800100" lvl="1" indent="-342900">
              <a:buFont typeface="Arial" pitchFamily="34" charset="0"/>
              <a:buChar char="•"/>
            </a:pPr>
            <a:r>
              <a:rPr lang="vi-VN" sz="2000" dirty="0" smtClean="0"/>
              <a:t>Lipsă </a:t>
            </a:r>
            <a:r>
              <a:rPr lang="vi-VN" sz="2000" dirty="0"/>
              <a:t>scalabilității între memorie și </a:t>
            </a:r>
            <a:r>
              <a:rPr lang="vi-VN" sz="2000" dirty="0" smtClean="0"/>
              <a:t>CPU</a:t>
            </a:r>
            <a:endParaRPr lang="ro-RO" sz="2000" dirty="0" smtClean="0"/>
          </a:p>
          <a:p>
            <a:pPr marL="800100" lvl="1" indent="-342900">
              <a:buFont typeface="Arial" pitchFamily="34" charset="0"/>
              <a:buChar char="•"/>
            </a:pPr>
            <a:r>
              <a:rPr lang="en-US" sz="2000" dirty="0" err="1" smtClean="0"/>
              <a:t>Sincronizarea</a:t>
            </a:r>
            <a:r>
              <a:rPr lang="en-US" sz="2000" dirty="0" smtClean="0"/>
              <a:t> </a:t>
            </a:r>
            <a:r>
              <a:rPr lang="en-US" sz="2000" dirty="0" err="1"/>
              <a:t>în</a:t>
            </a:r>
            <a:r>
              <a:rPr lang="en-US" sz="2000" dirty="0"/>
              <a:t> </a:t>
            </a:r>
            <a:r>
              <a:rPr lang="en-US" sz="2000" dirty="0" err="1"/>
              <a:t>responsabilitatea</a:t>
            </a:r>
            <a:r>
              <a:rPr lang="en-US" sz="2000" dirty="0"/>
              <a:t> </a:t>
            </a:r>
            <a:r>
              <a:rPr lang="en-US" sz="2000" dirty="0" err="1" smtClean="0"/>
              <a:t>programatorului</a:t>
            </a:r>
            <a:endParaRPr lang="ro-RO" sz="2000" dirty="0" smtClean="0"/>
          </a:p>
          <a:p>
            <a:pPr marL="800100" lvl="1" indent="-342900">
              <a:buFont typeface="Arial" pitchFamily="34" charset="0"/>
              <a:buChar char="•"/>
            </a:pPr>
            <a:r>
              <a:rPr lang="ro-RO" sz="2000" dirty="0" smtClean="0"/>
              <a:t>Scump</a:t>
            </a:r>
            <a:endParaRPr lang="ro-RO"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8229600" cy="487363"/>
          </a:xfrm>
        </p:spPr>
        <p:txBody>
          <a:bodyPr/>
          <a:lstStyle/>
          <a:p>
            <a:r>
              <a:rPr lang="en-US" sz="2800" smtClean="0"/>
              <a:t>MIMD (3)</a:t>
            </a:r>
          </a:p>
        </p:txBody>
      </p:sp>
      <p:sp>
        <p:nvSpPr>
          <p:cNvPr id="39939" name="Rectangle 4"/>
          <p:cNvSpPr>
            <a:spLocks noGrp="1" noChangeArrowheads="1"/>
          </p:cNvSpPr>
          <p:nvPr>
            <p:ph type="body" sz="half" idx="1"/>
          </p:nvPr>
        </p:nvSpPr>
        <p:spPr>
          <a:xfrm>
            <a:off x="250825" y="1820863"/>
            <a:ext cx="4191000" cy="2209800"/>
          </a:xfrm>
        </p:spPr>
        <p:txBody>
          <a:bodyPr/>
          <a:lstStyle/>
          <a:p>
            <a:r>
              <a:rPr lang="en-US" sz="2400" b="1" smtClean="0"/>
              <a:t>"Multi-Computer"</a:t>
            </a:r>
          </a:p>
          <a:p>
            <a:pPr lvl="1"/>
            <a:r>
              <a:rPr lang="en-US" sz="2000" smtClean="0"/>
              <a:t>Massively Parallel Processors (MPP)</a:t>
            </a:r>
          </a:p>
          <a:p>
            <a:pPr lvl="1"/>
            <a:r>
              <a:rPr lang="en-US" sz="2000" smtClean="0"/>
              <a:t>Network Of Workstations (NOW)</a:t>
            </a:r>
          </a:p>
          <a:p>
            <a:endParaRPr lang="en-US" sz="2400" smtClean="0"/>
          </a:p>
        </p:txBody>
      </p:sp>
      <p:pic>
        <p:nvPicPr>
          <p:cNvPr id="39940"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787900" y="2060575"/>
            <a:ext cx="4114800" cy="1666875"/>
          </a:xfrm>
          <a:noFill/>
        </p:spPr>
      </p:pic>
      <p:sp>
        <p:nvSpPr>
          <p:cNvPr id="152583" name="Rectangle 7"/>
          <p:cNvSpPr>
            <a:spLocks noChangeArrowheads="1"/>
          </p:cNvSpPr>
          <p:nvPr/>
        </p:nvSpPr>
        <p:spPr bwMode="auto">
          <a:xfrm>
            <a:off x="179388" y="3765550"/>
            <a:ext cx="8458200" cy="2554545"/>
          </a:xfrm>
          <a:prstGeom prst="rect">
            <a:avLst/>
          </a:prstGeom>
          <a:noFill/>
          <a:ln w="9525">
            <a:noFill/>
            <a:miter lim="800000"/>
            <a:headEnd/>
            <a:tailEnd/>
          </a:ln>
          <a:effectLst/>
        </p:spPr>
        <p:txBody>
          <a:bodyPr>
            <a:spAutoFit/>
          </a:bodyPr>
          <a:lstStyle/>
          <a:p>
            <a:r>
              <a:rPr lang="en-US" sz="2000" b="1" i="1" dirty="0" err="1" smtClean="0">
                <a:solidFill>
                  <a:srgbClr val="FF0000"/>
                </a:solidFill>
              </a:rPr>
              <a:t>Avantaje</a:t>
            </a:r>
            <a:r>
              <a:rPr lang="en-US" sz="2000" b="1" i="1" dirty="0" smtClean="0">
                <a:solidFill>
                  <a:srgbClr val="FF0000"/>
                </a:solidFill>
              </a:rPr>
              <a:t>:</a:t>
            </a:r>
            <a:endParaRPr lang="ro-RO" sz="2000" b="1" i="1" dirty="0" smtClean="0">
              <a:solidFill>
                <a:srgbClr val="FF0000"/>
              </a:solidFill>
            </a:endParaRPr>
          </a:p>
          <a:p>
            <a:pPr marL="800100" lvl="1" indent="-342900">
              <a:buFont typeface="Arial" pitchFamily="34" charset="0"/>
              <a:buChar char="•"/>
            </a:pPr>
            <a:r>
              <a:rPr lang="en-US" sz="2000" dirty="0" err="1" smtClean="0"/>
              <a:t>Scalabilitate</a:t>
            </a:r>
            <a:r>
              <a:rPr lang="en-US" sz="2000" dirty="0" smtClean="0"/>
              <a:t> </a:t>
            </a:r>
            <a:r>
              <a:rPr lang="en-US" sz="2000" dirty="0" err="1"/>
              <a:t>memorie</a:t>
            </a:r>
            <a:r>
              <a:rPr lang="en-US" sz="2000" dirty="0"/>
              <a:t> </a:t>
            </a:r>
            <a:r>
              <a:rPr lang="en-US" sz="2000" dirty="0" smtClean="0"/>
              <a:t>– CPU</a:t>
            </a:r>
            <a:endParaRPr lang="ro-RO" sz="2000" dirty="0" smtClean="0"/>
          </a:p>
          <a:p>
            <a:pPr marL="800100" lvl="1" indent="-342900">
              <a:buFont typeface="Arial" pitchFamily="34" charset="0"/>
              <a:buChar char="•"/>
            </a:pPr>
            <a:r>
              <a:rPr lang="en-US" sz="2000" dirty="0" err="1" smtClean="0"/>
              <a:t>Acces</a:t>
            </a:r>
            <a:r>
              <a:rPr lang="en-US" sz="2000" dirty="0" smtClean="0"/>
              <a:t> </a:t>
            </a:r>
            <a:r>
              <a:rPr lang="en-US" sz="2000" dirty="0"/>
              <a:t>rapid la </a:t>
            </a:r>
            <a:r>
              <a:rPr lang="en-US" sz="2000" dirty="0" err="1" smtClean="0"/>
              <a:t>memorie</a:t>
            </a:r>
            <a:endParaRPr lang="ro-RO" sz="2000" dirty="0"/>
          </a:p>
          <a:p>
            <a:pPr marL="800100" lvl="1" indent="-342900">
              <a:buFont typeface="Arial" pitchFamily="34" charset="0"/>
              <a:buChar char="•"/>
            </a:pPr>
            <a:r>
              <a:rPr lang="en-US" sz="2000" dirty="0" err="1" smtClean="0"/>
              <a:t>Costuri</a:t>
            </a:r>
            <a:r>
              <a:rPr lang="en-US" sz="2000" dirty="0" smtClean="0"/>
              <a:t> </a:t>
            </a:r>
            <a:r>
              <a:rPr lang="en-US" sz="2000" dirty="0" err="1"/>
              <a:t>reduse</a:t>
            </a:r>
            <a:r>
              <a:rPr lang="en-US" sz="2000" dirty="0"/>
              <a:t>: </a:t>
            </a:r>
            <a:r>
              <a:rPr lang="en-US" sz="2000" dirty="0" err="1"/>
              <a:t>procesoare</a:t>
            </a:r>
            <a:r>
              <a:rPr lang="en-US" sz="2000" dirty="0"/>
              <a:t> + networking</a:t>
            </a:r>
          </a:p>
          <a:p>
            <a:endParaRPr lang="en-US" sz="2000" b="1" i="1" dirty="0">
              <a:solidFill>
                <a:srgbClr val="FF0000"/>
              </a:solidFill>
            </a:endParaRPr>
          </a:p>
          <a:p>
            <a:r>
              <a:rPr lang="en-US" sz="2000" b="1" i="1" dirty="0" err="1" smtClean="0">
                <a:solidFill>
                  <a:srgbClr val="FF0000"/>
                </a:solidFill>
              </a:rPr>
              <a:t>Dezavantaje</a:t>
            </a:r>
            <a:r>
              <a:rPr lang="en-US" sz="2000" b="1" i="1" dirty="0" smtClean="0">
                <a:solidFill>
                  <a:srgbClr val="FF0000"/>
                </a:solidFill>
              </a:rPr>
              <a:t>:</a:t>
            </a:r>
            <a:endParaRPr lang="ro-RO" sz="2000" b="1" i="1" dirty="0" smtClean="0">
              <a:solidFill>
                <a:srgbClr val="FF0000"/>
              </a:solidFill>
            </a:endParaRPr>
          </a:p>
          <a:p>
            <a:pPr marL="800100" lvl="1" indent="-342900">
              <a:buFont typeface="Arial" pitchFamily="34" charset="0"/>
              <a:buChar char="•"/>
            </a:pPr>
            <a:r>
              <a:rPr lang="en-US" sz="2000" dirty="0" err="1" smtClean="0"/>
              <a:t>Responsabilitatea</a:t>
            </a:r>
            <a:r>
              <a:rPr lang="en-US" sz="2000" dirty="0" smtClean="0"/>
              <a:t> </a:t>
            </a:r>
            <a:r>
              <a:rPr lang="en-US" sz="2000" dirty="0" err="1"/>
              <a:t>programatorului</a:t>
            </a:r>
            <a:r>
              <a:rPr lang="en-US" sz="2000" dirty="0"/>
              <a:t> </a:t>
            </a:r>
            <a:r>
              <a:rPr lang="en-US" sz="2000" dirty="0" err="1"/>
              <a:t>pentru</a:t>
            </a:r>
            <a:r>
              <a:rPr lang="en-US" sz="2000" dirty="0"/>
              <a:t> </a:t>
            </a:r>
            <a:r>
              <a:rPr lang="en-US" sz="2000" dirty="0" err="1" smtClean="0"/>
              <a:t>comunica</a:t>
            </a:r>
            <a:r>
              <a:rPr lang="ro-RO" sz="2000" dirty="0" smtClean="0"/>
              <a:t>ț</a:t>
            </a:r>
            <a:r>
              <a:rPr lang="en-US" sz="2000" dirty="0" err="1" smtClean="0"/>
              <a:t>ia</a:t>
            </a:r>
            <a:r>
              <a:rPr lang="en-US" sz="2000" dirty="0" smtClean="0"/>
              <a:t> inter-</a:t>
            </a:r>
            <a:r>
              <a:rPr lang="en-US" sz="2000" dirty="0" err="1" smtClean="0"/>
              <a:t>procesoare</a:t>
            </a:r>
            <a:endParaRPr lang="ro-RO" sz="2000" dirty="0"/>
          </a:p>
          <a:p>
            <a:pPr marL="800100" lvl="1" indent="-342900">
              <a:buFont typeface="Arial" pitchFamily="34" charset="0"/>
              <a:buChar char="•"/>
            </a:pPr>
            <a:r>
              <a:rPr lang="en-US" sz="2000" dirty="0" err="1" smtClean="0"/>
              <a:t>Mapare</a:t>
            </a:r>
            <a:r>
              <a:rPr lang="en-US" sz="2000" dirty="0" smtClean="0"/>
              <a:t> </a:t>
            </a:r>
            <a:r>
              <a:rPr lang="en-US" sz="2000" dirty="0" err="1" smtClean="0"/>
              <a:t>dificil</a:t>
            </a:r>
            <a:r>
              <a:rPr lang="ro-RO" sz="2000" dirty="0" smtClean="0"/>
              <a:t>ă</a:t>
            </a:r>
            <a:r>
              <a:rPr lang="ro-RO" sz="2000" dirty="0"/>
              <a:t> </a:t>
            </a:r>
            <a:r>
              <a:rPr lang="en-US" sz="2000" dirty="0" smtClean="0"/>
              <a:t>a </a:t>
            </a:r>
            <a:r>
              <a:rPr lang="en-US" sz="2000" dirty="0" err="1"/>
              <a:t>structurilor</a:t>
            </a:r>
            <a:r>
              <a:rPr lang="en-US" sz="2000" dirty="0"/>
              <a:t> de date </a:t>
            </a:r>
            <a:r>
              <a:rPr lang="en-US" sz="2000" dirty="0" err="1"/>
              <a:t>globale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874838"/>
            <a:ext cx="8507413" cy="4525962"/>
          </a:xfrm>
        </p:spPr>
        <p:txBody>
          <a:bodyPr/>
          <a:lstStyle/>
          <a:p>
            <a:pPr>
              <a:lnSpc>
                <a:spcPct val="90000"/>
              </a:lnSpc>
              <a:spcAft>
                <a:spcPts val="600"/>
              </a:spcAft>
            </a:pPr>
            <a:r>
              <a:rPr lang="en-US" sz="2700" dirty="0" err="1" smtClean="0"/>
              <a:t>Interactivitate</a:t>
            </a:r>
            <a:r>
              <a:rPr lang="en-US" sz="2700" dirty="0" smtClean="0"/>
              <a:t> – dialog</a:t>
            </a:r>
          </a:p>
          <a:p>
            <a:pPr>
              <a:lnSpc>
                <a:spcPct val="90000"/>
              </a:lnSpc>
              <a:spcAft>
                <a:spcPts val="600"/>
              </a:spcAft>
            </a:pPr>
            <a:r>
              <a:rPr lang="en-US" sz="2700" dirty="0" smtClean="0"/>
              <a:t>Open-office: </a:t>
            </a:r>
            <a:r>
              <a:rPr lang="en-US" sz="2700" dirty="0" smtClean="0">
                <a:solidFill>
                  <a:srgbClr val="FF0000"/>
                </a:solidFill>
              </a:rPr>
              <a:t>????, </a:t>
            </a:r>
            <a:r>
              <a:rPr lang="en-US" sz="2700" dirty="0" smtClean="0">
                <a:solidFill>
                  <a:srgbClr val="FF0000"/>
                </a:solidFill>
              </a:rPr>
              <a:t>PRECIS 601</a:t>
            </a:r>
            <a:endParaRPr lang="en-US" sz="2700" dirty="0" smtClean="0">
              <a:solidFill>
                <a:srgbClr val="FF0000"/>
              </a:solidFill>
            </a:endParaRPr>
          </a:p>
          <a:p>
            <a:pPr>
              <a:lnSpc>
                <a:spcPct val="90000"/>
              </a:lnSpc>
              <a:spcAft>
                <a:spcPts val="600"/>
              </a:spcAft>
            </a:pPr>
            <a:r>
              <a:rPr lang="en-US" sz="2700" dirty="0" err="1" smtClean="0"/>
              <a:t>Regulament</a:t>
            </a:r>
            <a:r>
              <a:rPr lang="en-US" sz="2700" dirty="0" smtClean="0"/>
              <a:t> </a:t>
            </a:r>
            <a:r>
              <a:rPr lang="en-US" sz="2700" dirty="0" err="1" smtClean="0"/>
              <a:t>afi</a:t>
            </a:r>
            <a:r>
              <a:rPr lang="ro-RO" sz="2700" dirty="0" smtClean="0"/>
              <a:t>ș</a:t>
            </a:r>
            <a:r>
              <a:rPr lang="en-US" sz="2700" dirty="0" smtClean="0"/>
              <a:t>at </a:t>
            </a:r>
            <a:r>
              <a:rPr lang="en-US" sz="2700" dirty="0" err="1" smtClean="0"/>
              <a:t>pe</a:t>
            </a:r>
            <a:r>
              <a:rPr lang="en-US" sz="2700" dirty="0" smtClean="0"/>
              <a:t> </a:t>
            </a:r>
            <a:r>
              <a:rPr lang="en-US" sz="2700" dirty="0" err="1" smtClean="0"/>
              <a:t>pagina</a:t>
            </a:r>
            <a:r>
              <a:rPr lang="en-US" sz="2700" dirty="0" smtClean="0"/>
              <a:t> </a:t>
            </a:r>
            <a:r>
              <a:rPr lang="en-US" sz="2700" dirty="0" err="1" smtClean="0"/>
              <a:t>cursului</a:t>
            </a:r>
            <a:endParaRPr lang="en-US" sz="2700" dirty="0" smtClean="0"/>
          </a:p>
          <a:p>
            <a:pPr lvl="1">
              <a:lnSpc>
                <a:spcPct val="90000"/>
              </a:lnSpc>
              <a:spcAft>
                <a:spcPts val="600"/>
              </a:spcAft>
            </a:pPr>
            <a:r>
              <a:rPr lang="en-US" sz="2300" dirty="0" smtClean="0"/>
              <a:t>Forma de </a:t>
            </a:r>
            <a:r>
              <a:rPr lang="en-US" sz="2300" dirty="0" err="1" smtClean="0"/>
              <a:t>evaluare</a:t>
            </a:r>
            <a:r>
              <a:rPr lang="en-US" sz="2300" dirty="0" smtClean="0"/>
              <a:t> a </a:t>
            </a:r>
            <a:r>
              <a:rPr lang="en-US" sz="2300" dirty="0" err="1" smtClean="0"/>
              <a:t>examenului</a:t>
            </a:r>
            <a:r>
              <a:rPr lang="en-US" sz="2300" dirty="0" smtClean="0"/>
              <a:t> final </a:t>
            </a:r>
            <a:r>
              <a:rPr lang="en-US" sz="2300" dirty="0" err="1" smtClean="0"/>
              <a:t>poate</a:t>
            </a:r>
            <a:r>
              <a:rPr lang="en-US" sz="2300" dirty="0" smtClean="0"/>
              <a:t> fi </a:t>
            </a:r>
            <a:r>
              <a:rPr lang="en-US" sz="2300" dirty="0" err="1" smtClean="0"/>
              <a:t>decisa</a:t>
            </a:r>
            <a:r>
              <a:rPr lang="en-US" sz="2300" dirty="0" smtClean="0"/>
              <a:t>/</a:t>
            </a:r>
            <a:r>
              <a:rPr lang="en-US" sz="2300" dirty="0" err="1" smtClean="0"/>
              <a:t>schimbata</a:t>
            </a:r>
            <a:r>
              <a:rPr lang="en-US" sz="2300" dirty="0" smtClean="0"/>
              <a:t> de </a:t>
            </a:r>
            <a:r>
              <a:rPr lang="en-US" sz="2300" dirty="0" err="1" smtClean="0"/>
              <a:t>catre</a:t>
            </a:r>
            <a:r>
              <a:rPr lang="en-US" sz="2300" dirty="0" smtClean="0"/>
              <a:t> </a:t>
            </a:r>
            <a:r>
              <a:rPr lang="en-US" sz="2300" dirty="0" err="1" smtClean="0"/>
              <a:t>titularul</a:t>
            </a:r>
            <a:r>
              <a:rPr lang="en-US" sz="2300" dirty="0" smtClean="0"/>
              <a:t> de curs, in </a:t>
            </a:r>
            <a:r>
              <a:rPr lang="en-US" sz="2300" dirty="0" err="1" smtClean="0"/>
              <a:t>functie</a:t>
            </a:r>
            <a:r>
              <a:rPr lang="en-US" sz="2300" dirty="0" smtClean="0"/>
              <a:t> de un context specific. Forma de </a:t>
            </a:r>
            <a:r>
              <a:rPr lang="en-US" sz="2300" dirty="0" err="1" smtClean="0"/>
              <a:t>evaluare</a:t>
            </a:r>
            <a:r>
              <a:rPr lang="en-US" sz="2300" dirty="0" smtClean="0"/>
              <a:t> </a:t>
            </a:r>
            <a:r>
              <a:rPr lang="en-US" sz="2300" dirty="0" err="1" smtClean="0"/>
              <a:t>poate</a:t>
            </a:r>
            <a:r>
              <a:rPr lang="en-US" sz="2300" dirty="0" smtClean="0"/>
              <a:t> fi: </a:t>
            </a:r>
            <a:r>
              <a:rPr lang="en-US" sz="2300" dirty="0" err="1" smtClean="0"/>
              <a:t>scris</a:t>
            </a:r>
            <a:r>
              <a:rPr lang="en-US" sz="2300" dirty="0" smtClean="0"/>
              <a:t> </a:t>
            </a:r>
            <a:r>
              <a:rPr lang="en-US" sz="2300" dirty="0" err="1" smtClean="0"/>
              <a:t>sau</a:t>
            </a:r>
            <a:r>
              <a:rPr lang="en-US" sz="2300" dirty="0" smtClean="0"/>
              <a:t> oral. </a:t>
            </a:r>
            <a:endParaRPr lang="en-US" sz="2300" dirty="0" smtClean="0"/>
          </a:p>
          <a:p>
            <a:pPr>
              <a:lnSpc>
                <a:spcPct val="90000"/>
              </a:lnSpc>
              <a:spcAft>
                <a:spcPts val="600"/>
              </a:spcAft>
            </a:pPr>
            <a:r>
              <a:rPr lang="en-US" sz="2700" dirty="0" err="1" smtClean="0"/>
              <a:t>Punctajele</a:t>
            </a:r>
            <a:r>
              <a:rPr lang="en-US" sz="2700" dirty="0" smtClean="0"/>
              <a:t> </a:t>
            </a:r>
            <a:r>
              <a:rPr lang="en-US" sz="2700" dirty="0" err="1" smtClean="0"/>
              <a:t>ob</a:t>
            </a:r>
            <a:r>
              <a:rPr lang="ro-RO" sz="2700" dirty="0" smtClean="0"/>
              <a:t>ț</a:t>
            </a:r>
            <a:r>
              <a:rPr lang="en-US" sz="2700" dirty="0" err="1" smtClean="0"/>
              <a:t>inute</a:t>
            </a:r>
            <a:r>
              <a:rPr lang="en-US" sz="2700" dirty="0" smtClean="0"/>
              <a:t> </a:t>
            </a:r>
            <a:r>
              <a:rPr lang="en-US" sz="2700" dirty="0" err="1" smtClean="0"/>
              <a:t>pe</a:t>
            </a:r>
            <a:r>
              <a:rPr lang="en-US" sz="2700" dirty="0" smtClean="0"/>
              <a:t> </a:t>
            </a:r>
            <a:r>
              <a:rPr lang="en-US" sz="2700" dirty="0" err="1" smtClean="0"/>
              <a:t>parcurs</a:t>
            </a:r>
            <a:r>
              <a:rPr lang="en-US" sz="2700" dirty="0" smtClean="0"/>
              <a:t> </a:t>
            </a:r>
            <a:r>
              <a:rPr lang="en-US" sz="2700" dirty="0" err="1" smtClean="0"/>
              <a:t>sau</a:t>
            </a:r>
            <a:r>
              <a:rPr lang="en-US" sz="2700" dirty="0" smtClean="0"/>
              <a:t> </a:t>
            </a:r>
            <a:r>
              <a:rPr lang="en-US" sz="2700" dirty="0" err="1" smtClean="0"/>
              <a:t>examen</a:t>
            </a:r>
            <a:r>
              <a:rPr lang="en-US" sz="2700" dirty="0" smtClean="0"/>
              <a:t> se pot </a:t>
            </a:r>
            <a:r>
              <a:rPr lang="en-US" sz="2700" dirty="0" err="1" smtClean="0"/>
              <a:t>pastra</a:t>
            </a:r>
            <a:r>
              <a:rPr lang="en-US" sz="2700" dirty="0" smtClean="0"/>
              <a:t> </a:t>
            </a:r>
            <a:r>
              <a:rPr lang="en-US" sz="2700" dirty="0" err="1" smtClean="0"/>
              <a:t>pentru</a:t>
            </a:r>
            <a:r>
              <a:rPr lang="en-US" sz="2700" dirty="0" smtClean="0"/>
              <a:t> un an </a:t>
            </a:r>
            <a:r>
              <a:rPr lang="en-US" sz="2700" dirty="0" err="1" smtClean="0"/>
              <a:t>universitar</a:t>
            </a:r>
            <a:r>
              <a:rPr lang="en-US" sz="2700" dirty="0" smtClean="0"/>
              <a:t> (nu </a:t>
            </a:r>
            <a:r>
              <a:rPr lang="en-US" sz="2700" dirty="0" err="1" smtClean="0"/>
              <a:t>acumulare</a:t>
            </a:r>
            <a:r>
              <a:rPr lang="en-US" sz="2700" dirty="0" smtClean="0"/>
              <a:t>)</a:t>
            </a:r>
          </a:p>
          <a:p>
            <a:pPr>
              <a:lnSpc>
                <a:spcPct val="90000"/>
              </a:lnSpc>
              <a:spcAft>
                <a:spcPts val="600"/>
              </a:spcAft>
            </a:pPr>
            <a:r>
              <a:rPr lang="ro-RO" sz="2700" dirty="0" smtClean="0"/>
              <a:t>Temele </a:t>
            </a:r>
            <a:r>
              <a:rPr lang="ro-RO" sz="2700" dirty="0"/>
              <a:t>se pot trimite doar pe parcursul primului semestru </a:t>
            </a:r>
            <a:r>
              <a:rPr lang="ro-RO" sz="2700" dirty="0" smtClean="0"/>
              <a:t>universitar</a:t>
            </a:r>
            <a:endParaRPr lang="en-US" sz="2700" dirty="0" smtClean="0"/>
          </a:p>
        </p:txBody>
      </p:sp>
      <p:sp>
        <p:nvSpPr>
          <p:cNvPr id="7" name="Rectangle 6"/>
          <p:cNvSpPr/>
          <p:nvPr/>
        </p:nvSpPr>
        <p:spPr bwMode="auto">
          <a:xfrm>
            <a:off x="2771775" y="2349500"/>
            <a:ext cx="1008063" cy="574675"/>
          </a:xfrm>
          <a:prstGeom prst="rect">
            <a:avLst/>
          </a:prstGeom>
          <a:noFill/>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chemeClr val="tx1"/>
              </a:solidFill>
              <a:latin typeface="Times" charset="0"/>
            </a:endParaRPr>
          </a:p>
        </p:txBody>
      </p:sp>
      <p:sp>
        <p:nvSpPr>
          <p:cNvPr id="11268" name="Rectangle 2"/>
          <p:cNvSpPr>
            <a:spLocks noGrp="1" noChangeArrowheads="1"/>
          </p:cNvSpPr>
          <p:nvPr>
            <p:ph type="title"/>
          </p:nvPr>
        </p:nvSpPr>
        <p:spPr>
          <a:xfrm>
            <a:off x="114300" y="76200"/>
            <a:ext cx="8915400" cy="1066800"/>
          </a:xfrm>
        </p:spPr>
        <p:txBody>
          <a:bodyPr/>
          <a:lstStyle/>
          <a:p>
            <a:r>
              <a:rPr lang="en-US" sz="2800" dirty="0" err="1" smtClean="0"/>
              <a:t>Despre</a:t>
            </a:r>
            <a:r>
              <a:rPr lang="en-US" sz="2800" dirty="0" smtClean="0"/>
              <a:t> curs (2)</a:t>
            </a:r>
          </a:p>
        </p:txBody>
      </p:sp>
      <p:sp>
        <p:nvSpPr>
          <p:cNvPr id="8" name="TextBox 7"/>
          <p:cNvSpPr txBox="1"/>
          <p:nvPr/>
        </p:nvSpPr>
        <p:spPr>
          <a:xfrm>
            <a:off x="6084888" y="1916113"/>
            <a:ext cx="2808287"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smtClean="0"/>
              <a:t>Marti, 10-12 AM</a:t>
            </a:r>
          </a:p>
        </p:txBody>
      </p:sp>
      <p:cxnSp>
        <p:nvCxnSpPr>
          <p:cNvPr id="10" name="Straight Arrow Connector 9"/>
          <p:cNvCxnSpPr>
            <a:stCxn id="8" idx="1"/>
          </p:cNvCxnSpPr>
          <p:nvPr/>
        </p:nvCxnSpPr>
        <p:spPr bwMode="auto">
          <a:xfrm flipH="1">
            <a:off x="3851276" y="2146946"/>
            <a:ext cx="2233612" cy="20255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442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369888"/>
          </a:xfrm>
        </p:spPr>
        <p:txBody>
          <a:bodyPr/>
          <a:lstStyle/>
          <a:p>
            <a:r>
              <a:rPr lang="en-US" sz="2800" smtClean="0"/>
              <a:t>Metode de programare </a:t>
            </a:r>
          </a:p>
        </p:txBody>
      </p:sp>
      <p:sp>
        <p:nvSpPr>
          <p:cNvPr id="40963" name="Rectangle 3"/>
          <p:cNvSpPr>
            <a:spLocks noGrp="1" noChangeArrowheads="1"/>
          </p:cNvSpPr>
          <p:nvPr>
            <p:ph type="body" idx="1"/>
          </p:nvPr>
        </p:nvSpPr>
        <p:spPr>
          <a:xfrm>
            <a:off x="250825" y="1752600"/>
            <a:ext cx="8065591" cy="740296"/>
          </a:xfrm>
        </p:spPr>
        <p:txBody>
          <a:bodyPr/>
          <a:lstStyle/>
          <a:p>
            <a:r>
              <a:rPr lang="en-US" dirty="0" smtClean="0"/>
              <a:t>Date </a:t>
            </a:r>
            <a:r>
              <a:rPr lang="en-US" dirty="0" err="1" smtClean="0"/>
              <a:t>partajate</a:t>
            </a:r>
            <a:r>
              <a:rPr lang="en-US" dirty="0" smtClean="0"/>
              <a:t> (</a:t>
            </a:r>
            <a:r>
              <a:rPr lang="en-US" i="1" dirty="0" smtClean="0"/>
              <a:t>Shared data</a:t>
            </a:r>
            <a:r>
              <a:rPr lang="en-US" dirty="0" smtClean="0"/>
              <a:t>)</a:t>
            </a:r>
          </a:p>
          <a:p>
            <a:endParaRPr lang="en-US" dirty="0" smtClean="0"/>
          </a:p>
        </p:txBody>
      </p:sp>
      <p:sp>
        <p:nvSpPr>
          <p:cNvPr id="6" name="Rectangle 5"/>
          <p:cNvSpPr>
            <a:spLocks noChangeArrowheads="1"/>
          </p:cNvSpPr>
          <p:nvPr/>
        </p:nvSpPr>
        <p:spPr bwMode="auto">
          <a:xfrm>
            <a:off x="996685"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7" name="Rectangle 6"/>
          <p:cNvSpPr>
            <a:spLocks noChangeArrowheads="1"/>
          </p:cNvSpPr>
          <p:nvPr/>
        </p:nvSpPr>
        <p:spPr bwMode="auto">
          <a:xfrm>
            <a:off x="2019029"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8" name="Rectangle 7"/>
          <p:cNvSpPr>
            <a:spLocks noChangeArrowheads="1"/>
          </p:cNvSpPr>
          <p:nvPr/>
        </p:nvSpPr>
        <p:spPr bwMode="auto">
          <a:xfrm>
            <a:off x="996685"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9" name="Rectangle 8"/>
          <p:cNvSpPr>
            <a:spLocks noChangeArrowheads="1"/>
          </p:cNvSpPr>
          <p:nvPr/>
        </p:nvSpPr>
        <p:spPr bwMode="auto">
          <a:xfrm>
            <a:off x="2012617"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0" name="Rectangle 9"/>
          <p:cNvSpPr>
            <a:spLocks noChangeArrowheads="1"/>
          </p:cNvSpPr>
          <p:nvPr/>
        </p:nvSpPr>
        <p:spPr bwMode="auto">
          <a:xfrm>
            <a:off x="3041374"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1" name="Rectangle 10"/>
          <p:cNvSpPr>
            <a:spLocks noChangeArrowheads="1"/>
          </p:cNvSpPr>
          <p:nvPr/>
        </p:nvSpPr>
        <p:spPr bwMode="auto">
          <a:xfrm>
            <a:off x="3026296"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2" name="Rectangle 11"/>
          <p:cNvSpPr>
            <a:spLocks noChangeArrowheads="1"/>
          </p:cNvSpPr>
          <p:nvPr/>
        </p:nvSpPr>
        <p:spPr bwMode="auto">
          <a:xfrm>
            <a:off x="4063718"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3" name="Rectangle 12"/>
          <p:cNvSpPr>
            <a:spLocks noChangeArrowheads="1"/>
          </p:cNvSpPr>
          <p:nvPr/>
        </p:nvSpPr>
        <p:spPr bwMode="auto">
          <a:xfrm>
            <a:off x="4067944"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smtClean="0"/>
              <a:t>M</a:t>
            </a:r>
            <a:endParaRPr lang="en-US" dirty="0"/>
          </a:p>
        </p:txBody>
      </p:sp>
      <p:sp>
        <p:nvSpPr>
          <p:cNvPr id="14" name="Rectangle 13"/>
          <p:cNvSpPr>
            <a:spLocks noChangeArrowheads="1"/>
          </p:cNvSpPr>
          <p:nvPr/>
        </p:nvSpPr>
        <p:spPr bwMode="auto">
          <a:xfrm>
            <a:off x="5086062"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5" name="Rectangle 14"/>
          <p:cNvSpPr>
            <a:spLocks noChangeArrowheads="1"/>
          </p:cNvSpPr>
          <p:nvPr/>
        </p:nvSpPr>
        <p:spPr bwMode="auto">
          <a:xfrm>
            <a:off x="5060413"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6" name="Rectangle 15"/>
          <p:cNvSpPr>
            <a:spLocks noChangeArrowheads="1"/>
          </p:cNvSpPr>
          <p:nvPr/>
        </p:nvSpPr>
        <p:spPr bwMode="auto">
          <a:xfrm>
            <a:off x="6076345"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7" name="Rectangle 16"/>
          <p:cNvSpPr>
            <a:spLocks noChangeArrowheads="1"/>
          </p:cNvSpPr>
          <p:nvPr/>
        </p:nvSpPr>
        <p:spPr bwMode="auto">
          <a:xfrm>
            <a:off x="6108407"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8" name="Rectangle 17"/>
          <p:cNvSpPr>
            <a:spLocks noChangeArrowheads="1"/>
          </p:cNvSpPr>
          <p:nvPr/>
        </p:nvSpPr>
        <p:spPr bwMode="auto">
          <a:xfrm>
            <a:off x="7130752"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9" name="Rectangle 18"/>
          <p:cNvSpPr>
            <a:spLocks noChangeArrowheads="1"/>
          </p:cNvSpPr>
          <p:nvPr/>
        </p:nvSpPr>
        <p:spPr bwMode="auto">
          <a:xfrm>
            <a:off x="7092280"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grpSp>
        <p:nvGrpSpPr>
          <p:cNvPr id="40" name="Group 39"/>
          <p:cNvGrpSpPr/>
          <p:nvPr/>
        </p:nvGrpSpPr>
        <p:grpSpPr>
          <a:xfrm>
            <a:off x="2927041" y="5229199"/>
            <a:ext cx="3289919" cy="722421"/>
            <a:chOff x="2971800" y="5229199"/>
            <a:chExt cx="3289919" cy="722421"/>
          </a:xfrm>
        </p:grpSpPr>
        <p:sp>
          <p:nvSpPr>
            <p:cNvPr id="20" name="Rectangle 19"/>
            <p:cNvSpPr>
              <a:spLocks noChangeArrowheads="1"/>
            </p:cNvSpPr>
            <p:nvPr/>
          </p:nvSpPr>
          <p:spPr bwMode="auto">
            <a:xfrm>
              <a:off x="2971800" y="5229199"/>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21" name="Rectangle 20"/>
            <p:cNvSpPr>
              <a:spLocks noChangeArrowheads="1"/>
            </p:cNvSpPr>
            <p:nvPr/>
          </p:nvSpPr>
          <p:spPr bwMode="auto">
            <a:xfrm>
              <a:off x="4203949" y="5229200"/>
              <a:ext cx="825623" cy="7224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22" name="Rectangle 21"/>
            <p:cNvSpPr>
              <a:spLocks noChangeArrowheads="1"/>
            </p:cNvSpPr>
            <p:nvPr/>
          </p:nvSpPr>
          <p:spPr bwMode="auto">
            <a:xfrm>
              <a:off x="5436096" y="5229200"/>
              <a:ext cx="825623" cy="7224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grpSp>
      <p:sp>
        <p:nvSpPr>
          <p:cNvPr id="4" name="Rectangle 3"/>
          <p:cNvSpPr/>
          <p:nvPr/>
        </p:nvSpPr>
        <p:spPr bwMode="auto">
          <a:xfrm>
            <a:off x="755576" y="2492896"/>
            <a:ext cx="7344816" cy="1944216"/>
          </a:xfrm>
          <a:prstGeom prst="rect">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cxnSp>
        <p:nvCxnSpPr>
          <p:cNvPr id="27" name="Straight Arrow Connector 26"/>
          <p:cNvCxnSpPr>
            <a:stCxn id="20" idx="0"/>
            <a:endCxn id="9" idx="2"/>
          </p:cNvCxnSpPr>
          <p:nvPr/>
        </p:nvCxnSpPr>
        <p:spPr bwMode="auto">
          <a:xfrm flipH="1" flipV="1">
            <a:off x="2317417" y="4149080"/>
            <a:ext cx="1022436" cy="1080119"/>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21" idx="0"/>
            <a:endCxn id="13" idx="2"/>
          </p:cNvCxnSpPr>
          <p:nvPr/>
        </p:nvCxnSpPr>
        <p:spPr bwMode="auto">
          <a:xfrm flipH="1" flipV="1">
            <a:off x="4372744" y="4149080"/>
            <a:ext cx="199258" cy="108012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a:stCxn id="22" idx="0"/>
            <a:endCxn id="17" idx="2"/>
          </p:cNvCxnSpPr>
          <p:nvPr/>
        </p:nvCxnSpPr>
        <p:spPr bwMode="auto">
          <a:xfrm flipV="1">
            <a:off x="5804149" y="3242320"/>
            <a:ext cx="609058" cy="19868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369888"/>
          </a:xfrm>
        </p:spPr>
        <p:txBody>
          <a:bodyPr/>
          <a:lstStyle/>
          <a:p>
            <a:r>
              <a:rPr lang="en-US" sz="2800" smtClean="0"/>
              <a:t>Metode de Programare (2)</a:t>
            </a:r>
          </a:p>
        </p:txBody>
      </p:sp>
      <p:sp>
        <p:nvSpPr>
          <p:cNvPr id="41987" name="Rectangle 3"/>
          <p:cNvSpPr>
            <a:spLocks noGrp="1" noChangeArrowheads="1"/>
          </p:cNvSpPr>
          <p:nvPr>
            <p:ph type="body" idx="1"/>
          </p:nvPr>
        </p:nvSpPr>
        <p:spPr>
          <a:xfrm>
            <a:off x="250825" y="1803400"/>
            <a:ext cx="8229600" cy="762000"/>
          </a:xfrm>
        </p:spPr>
        <p:txBody>
          <a:bodyPr/>
          <a:lstStyle/>
          <a:p>
            <a:r>
              <a:rPr lang="en-US" dirty="0" err="1" smtClean="0"/>
              <a:t>Transmitere</a:t>
            </a:r>
            <a:r>
              <a:rPr lang="en-US" dirty="0" smtClean="0"/>
              <a:t> de </a:t>
            </a:r>
            <a:r>
              <a:rPr lang="en-US" dirty="0" err="1" smtClean="0"/>
              <a:t>mesaje</a:t>
            </a:r>
            <a:r>
              <a:rPr lang="en-US" dirty="0" smtClean="0"/>
              <a:t> </a:t>
            </a:r>
            <a:r>
              <a:rPr lang="ro-RO" i="1" dirty="0"/>
              <a:t>(</a:t>
            </a:r>
            <a:r>
              <a:rPr lang="en-US" i="1" dirty="0" smtClean="0"/>
              <a:t>Message passing</a:t>
            </a:r>
            <a:r>
              <a:rPr lang="ro-RO" i="1" dirty="0" smtClean="0"/>
              <a:t>)</a:t>
            </a:r>
            <a:endParaRPr lang="en-US" i="1" dirty="0" smtClean="0"/>
          </a:p>
        </p:txBody>
      </p:sp>
      <p:grpSp>
        <p:nvGrpSpPr>
          <p:cNvPr id="4" name="Group 3"/>
          <p:cNvGrpSpPr/>
          <p:nvPr/>
        </p:nvGrpSpPr>
        <p:grpSpPr>
          <a:xfrm>
            <a:off x="2699792" y="3429000"/>
            <a:ext cx="1368152" cy="2016224"/>
            <a:chOff x="2411760" y="3068960"/>
            <a:chExt cx="1368152" cy="2016224"/>
          </a:xfrm>
        </p:grpSpPr>
        <p:sp>
          <p:nvSpPr>
            <p:cNvPr id="12" name="Rectangle 11"/>
            <p:cNvSpPr>
              <a:spLocks noChangeArrowheads="1"/>
            </p:cNvSpPr>
            <p:nvPr/>
          </p:nvSpPr>
          <p:spPr bwMode="auto">
            <a:xfrm>
              <a:off x="2699792"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13" name="Rectangle 12"/>
            <p:cNvSpPr>
              <a:spLocks noChangeArrowheads="1"/>
            </p:cNvSpPr>
            <p:nvPr/>
          </p:nvSpPr>
          <p:spPr bwMode="auto">
            <a:xfrm>
              <a:off x="2810272"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4" name="Rectangle 13"/>
            <p:cNvSpPr/>
            <p:nvPr/>
          </p:nvSpPr>
          <p:spPr bwMode="auto">
            <a:xfrm>
              <a:off x="2411760"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grpSp>
        <p:nvGrpSpPr>
          <p:cNvPr id="11" name="Group 10"/>
          <p:cNvGrpSpPr/>
          <p:nvPr/>
        </p:nvGrpSpPr>
        <p:grpSpPr>
          <a:xfrm>
            <a:off x="5004048" y="3429000"/>
            <a:ext cx="1368152" cy="2016224"/>
            <a:chOff x="4788024" y="3068960"/>
            <a:chExt cx="1368152" cy="2016224"/>
          </a:xfrm>
        </p:grpSpPr>
        <p:sp>
          <p:nvSpPr>
            <p:cNvPr id="15" name="Rectangle 14"/>
            <p:cNvSpPr>
              <a:spLocks noChangeArrowheads="1"/>
            </p:cNvSpPr>
            <p:nvPr/>
          </p:nvSpPr>
          <p:spPr bwMode="auto">
            <a:xfrm>
              <a:off x="5076056"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16" name="Rectangle 15"/>
            <p:cNvSpPr>
              <a:spLocks noChangeArrowheads="1"/>
            </p:cNvSpPr>
            <p:nvPr/>
          </p:nvSpPr>
          <p:spPr bwMode="auto">
            <a:xfrm>
              <a:off x="5186536"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7" name="Rectangle 16"/>
            <p:cNvSpPr/>
            <p:nvPr/>
          </p:nvSpPr>
          <p:spPr bwMode="auto">
            <a:xfrm>
              <a:off x="4788024"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grpSp>
        <p:nvGrpSpPr>
          <p:cNvPr id="21" name="Group 20"/>
          <p:cNvGrpSpPr/>
          <p:nvPr/>
        </p:nvGrpSpPr>
        <p:grpSpPr>
          <a:xfrm>
            <a:off x="7308304" y="3429000"/>
            <a:ext cx="1368152" cy="2016224"/>
            <a:chOff x="7164288" y="3068960"/>
            <a:chExt cx="1368152" cy="2016224"/>
          </a:xfrm>
        </p:grpSpPr>
        <p:sp>
          <p:nvSpPr>
            <p:cNvPr id="18" name="Rectangle 17"/>
            <p:cNvSpPr>
              <a:spLocks noChangeArrowheads="1"/>
            </p:cNvSpPr>
            <p:nvPr/>
          </p:nvSpPr>
          <p:spPr bwMode="auto">
            <a:xfrm>
              <a:off x="7452320"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19" name="Rectangle 18"/>
            <p:cNvSpPr>
              <a:spLocks noChangeArrowheads="1"/>
            </p:cNvSpPr>
            <p:nvPr/>
          </p:nvSpPr>
          <p:spPr bwMode="auto">
            <a:xfrm>
              <a:off x="7562800"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20" name="Rectangle 19"/>
            <p:cNvSpPr/>
            <p:nvPr/>
          </p:nvSpPr>
          <p:spPr bwMode="auto">
            <a:xfrm>
              <a:off x="7164288"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grpSp>
        <p:nvGrpSpPr>
          <p:cNvPr id="36" name="Group 35"/>
          <p:cNvGrpSpPr/>
          <p:nvPr/>
        </p:nvGrpSpPr>
        <p:grpSpPr>
          <a:xfrm>
            <a:off x="1043608" y="2971800"/>
            <a:ext cx="6932100" cy="457200"/>
            <a:chOff x="1043608" y="2971800"/>
            <a:chExt cx="6932100" cy="457200"/>
          </a:xfrm>
        </p:grpSpPr>
        <p:cxnSp>
          <p:nvCxnSpPr>
            <p:cNvPr id="26" name="Straight Connector 25"/>
            <p:cNvCxnSpPr/>
            <p:nvPr/>
          </p:nvCxnSpPr>
          <p:spPr bwMode="auto">
            <a:xfrm>
              <a:off x="1062844" y="2996952"/>
              <a:ext cx="6912864" cy="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bwMode="auto">
            <a:xfrm rot="10800000" flipH="1" flipV="1">
              <a:off x="7956376" y="2996951"/>
              <a:ext cx="0" cy="432048"/>
            </a:xfrm>
            <a:prstGeom prst="straightConnector1">
              <a:avLst/>
            </a:prstGeom>
            <a:ln w="53975">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bwMode="auto">
            <a:xfrm flipV="1">
              <a:off x="1043608" y="2971800"/>
              <a:ext cx="0" cy="45720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grpSp>
        <p:nvGrpSpPr>
          <p:cNvPr id="3" name="Group 2"/>
          <p:cNvGrpSpPr/>
          <p:nvPr/>
        </p:nvGrpSpPr>
        <p:grpSpPr>
          <a:xfrm>
            <a:off x="395536" y="3429000"/>
            <a:ext cx="1368152" cy="2016224"/>
            <a:chOff x="251520" y="3068960"/>
            <a:chExt cx="1368152" cy="2016224"/>
          </a:xfrm>
        </p:grpSpPr>
        <p:sp>
          <p:nvSpPr>
            <p:cNvPr id="6" name="Rectangle 5"/>
            <p:cNvSpPr>
              <a:spLocks noChangeArrowheads="1"/>
            </p:cNvSpPr>
            <p:nvPr/>
          </p:nvSpPr>
          <p:spPr bwMode="auto">
            <a:xfrm>
              <a:off x="539552"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smtClean="0"/>
                <a:t>CPU</a:t>
              </a:r>
              <a:endParaRPr lang="en-US" dirty="0"/>
            </a:p>
          </p:txBody>
        </p:sp>
        <p:sp>
          <p:nvSpPr>
            <p:cNvPr id="10" name="Rectangle 9"/>
            <p:cNvSpPr>
              <a:spLocks noChangeArrowheads="1"/>
            </p:cNvSpPr>
            <p:nvPr/>
          </p:nvSpPr>
          <p:spPr bwMode="auto">
            <a:xfrm>
              <a:off x="650032"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2" name="Rectangle 1"/>
            <p:cNvSpPr/>
            <p:nvPr/>
          </p:nvSpPr>
          <p:spPr bwMode="auto">
            <a:xfrm>
              <a:off x="251520"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grpSp>
      <p:grpSp>
        <p:nvGrpSpPr>
          <p:cNvPr id="40" name="Group 39"/>
          <p:cNvGrpSpPr/>
          <p:nvPr/>
        </p:nvGrpSpPr>
        <p:grpSpPr>
          <a:xfrm flipV="1">
            <a:off x="3383868" y="5445224"/>
            <a:ext cx="4572508" cy="457200"/>
            <a:chOff x="1043608" y="2971800"/>
            <a:chExt cx="6932100" cy="457200"/>
          </a:xfrm>
        </p:grpSpPr>
        <p:cxnSp>
          <p:nvCxnSpPr>
            <p:cNvPr id="41" name="Straight Connector 40"/>
            <p:cNvCxnSpPr/>
            <p:nvPr/>
          </p:nvCxnSpPr>
          <p:spPr bwMode="auto">
            <a:xfrm>
              <a:off x="1062844" y="2996952"/>
              <a:ext cx="6912864" cy="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p:nvPr/>
          </p:nvCxnSpPr>
          <p:spPr bwMode="auto">
            <a:xfrm rot="10800000" flipH="1" flipV="1">
              <a:off x="7956376" y="2996951"/>
              <a:ext cx="0" cy="432048"/>
            </a:xfrm>
            <a:prstGeom prst="straightConnector1">
              <a:avLst/>
            </a:prstGeom>
            <a:ln w="53975">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3" name="Straight Connector 42"/>
            <p:cNvCxnSpPr/>
            <p:nvPr/>
          </p:nvCxnSpPr>
          <p:spPr bwMode="auto">
            <a:xfrm flipV="1">
              <a:off x="1043608" y="2971800"/>
              <a:ext cx="0" cy="45720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47700" y="228600"/>
            <a:ext cx="7848600" cy="685800"/>
          </a:xfrm>
        </p:spPr>
        <p:txBody>
          <a:bodyPr/>
          <a:lstStyle/>
          <a:p>
            <a:r>
              <a:rPr lang="en-US" sz="2800" smtClean="0"/>
              <a:t>Un model de programare</a:t>
            </a:r>
          </a:p>
        </p:txBody>
      </p:sp>
      <p:sp>
        <p:nvSpPr>
          <p:cNvPr id="43011" name="Rectangle 3"/>
          <p:cNvSpPr>
            <a:spLocks noGrp="1" noChangeArrowheads="1"/>
          </p:cNvSpPr>
          <p:nvPr>
            <p:ph type="body" idx="1"/>
          </p:nvPr>
        </p:nvSpPr>
        <p:spPr>
          <a:xfrm>
            <a:off x="250825" y="1700213"/>
            <a:ext cx="8382000" cy="4935537"/>
          </a:xfrm>
        </p:spPr>
        <p:txBody>
          <a:bodyPr/>
          <a:lstStyle/>
          <a:p>
            <a:r>
              <a:rPr lang="en-US" sz="2800" dirty="0" smtClean="0"/>
              <a:t>Un program </a:t>
            </a:r>
            <a:r>
              <a:rPr lang="en-US" sz="2800" dirty="0" err="1" smtClean="0"/>
              <a:t>paralel</a:t>
            </a:r>
            <a:r>
              <a:rPr lang="en-US" sz="2800" dirty="0" smtClean="0"/>
              <a:t> / </a:t>
            </a:r>
            <a:r>
              <a:rPr lang="en-US" sz="2800" dirty="0" err="1" smtClean="0"/>
              <a:t>distribuit</a:t>
            </a:r>
            <a:r>
              <a:rPr lang="en-US" sz="2800" dirty="0" smtClean="0"/>
              <a:t> = </a:t>
            </a:r>
            <a:r>
              <a:rPr lang="en-US" sz="2800" dirty="0" err="1" smtClean="0"/>
              <a:t>colec</a:t>
            </a:r>
            <a:r>
              <a:rPr lang="ro-RO" sz="2800" dirty="0" smtClean="0"/>
              <a:t>ț</a:t>
            </a:r>
            <a:r>
              <a:rPr lang="en-US" sz="2800" dirty="0" err="1" smtClean="0"/>
              <a:t>ie</a:t>
            </a:r>
            <a:r>
              <a:rPr lang="en-US" sz="2800" dirty="0" smtClean="0"/>
              <a:t> de </a:t>
            </a:r>
            <a:r>
              <a:rPr lang="en-US" sz="2800" dirty="0" err="1" smtClean="0"/>
              <a:t>procese</a:t>
            </a:r>
            <a:r>
              <a:rPr lang="en-US" sz="2800" dirty="0" smtClean="0"/>
              <a:t> </a:t>
            </a:r>
            <a:r>
              <a:rPr lang="en-US" sz="2800" dirty="0" err="1" smtClean="0"/>
              <a:t>paralele</a:t>
            </a:r>
            <a:r>
              <a:rPr lang="en-US" sz="2800" dirty="0" smtClean="0"/>
              <a:t> </a:t>
            </a:r>
            <a:r>
              <a:rPr lang="en-US" sz="2800" dirty="0" err="1" smtClean="0"/>
              <a:t>comunicante</a:t>
            </a:r>
            <a:r>
              <a:rPr lang="en-US" sz="2800" dirty="0" smtClean="0"/>
              <a:t> </a:t>
            </a:r>
          </a:p>
          <a:p>
            <a:pPr lvl="1"/>
            <a:r>
              <a:rPr lang="en-US" sz="2400" i="1" dirty="0" smtClean="0">
                <a:solidFill>
                  <a:srgbClr val="FF0000"/>
                </a:solidFill>
              </a:rPr>
              <a:t>Communicating Sequential Processes</a:t>
            </a:r>
          </a:p>
          <a:p>
            <a:pPr lvl="1"/>
            <a:r>
              <a:rPr lang="en-US" dirty="0" err="1" smtClean="0"/>
              <a:t>Bazat</a:t>
            </a:r>
            <a:r>
              <a:rPr lang="en-US" dirty="0" smtClean="0"/>
              <a:t> </a:t>
            </a:r>
            <a:r>
              <a:rPr lang="en-US" dirty="0" err="1" smtClean="0"/>
              <a:t>pe</a:t>
            </a:r>
            <a:r>
              <a:rPr lang="en-US" dirty="0" smtClean="0"/>
              <a:t> </a:t>
            </a:r>
            <a:r>
              <a:rPr lang="en-US" dirty="0" err="1" smtClean="0"/>
              <a:t>modelul</a:t>
            </a:r>
            <a:r>
              <a:rPr lang="en-US" dirty="0" smtClean="0"/>
              <a:t> CSP al </a:t>
            </a:r>
            <a:r>
              <a:rPr lang="en-US" dirty="0" err="1" smtClean="0"/>
              <a:t>lui</a:t>
            </a:r>
            <a:r>
              <a:rPr lang="en-US" dirty="0" smtClean="0"/>
              <a:t> Hoare</a:t>
            </a:r>
            <a:endParaRPr lang="ro-RO" dirty="0" smtClean="0"/>
          </a:p>
          <a:p>
            <a:pPr lvl="1"/>
            <a:r>
              <a:rPr lang="en-US" dirty="0" err="1" smtClean="0"/>
              <a:t>Folosit</a:t>
            </a:r>
            <a:r>
              <a:rPr lang="en-US" dirty="0" smtClean="0"/>
              <a:t> </a:t>
            </a:r>
            <a:r>
              <a:rPr lang="ro-RO" dirty="0" smtClean="0"/>
              <a:t>î</a:t>
            </a:r>
            <a:r>
              <a:rPr lang="en-US" dirty="0" smtClean="0"/>
              <a:t>n </a:t>
            </a:r>
            <a:r>
              <a:rPr lang="en-US" dirty="0" err="1" smtClean="0"/>
              <a:t>multe</a:t>
            </a:r>
            <a:r>
              <a:rPr lang="en-US" dirty="0" smtClean="0"/>
              <a:t> </a:t>
            </a:r>
            <a:r>
              <a:rPr lang="en-US" dirty="0" err="1" smtClean="0"/>
              <a:t>limbaje</a:t>
            </a:r>
            <a:r>
              <a:rPr lang="en-US" dirty="0" smtClean="0"/>
              <a:t> </a:t>
            </a:r>
            <a:r>
              <a:rPr lang="ro-RO" dirty="0" err="1"/>
              <a:t>ș</a:t>
            </a:r>
            <a:r>
              <a:rPr lang="en-US" dirty="0" err="1" smtClean="0"/>
              <a:t>i</a:t>
            </a:r>
            <a:r>
              <a:rPr lang="en-US" dirty="0" smtClean="0"/>
              <a:t> </a:t>
            </a:r>
            <a:r>
              <a:rPr lang="en-US" dirty="0" err="1" smtClean="0"/>
              <a:t>biblioteci</a:t>
            </a:r>
            <a:r>
              <a:rPr lang="en-US" dirty="0" smtClean="0"/>
              <a:t>  </a:t>
            </a:r>
            <a:r>
              <a:rPr lang="en-US" dirty="0" err="1" smtClean="0"/>
              <a:t>paralele</a:t>
            </a:r>
            <a:r>
              <a:rPr lang="en-US" dirty="0" smtClean="0"/>
              <a:t> / </a:t>
            </a:r>
            <a:r>
              <a:rPr lang="en-US" dirty="0" err="1" smtClean="0"/>
              <a:t>distribuite</a:t>
            </a:r>
            <a:endParaRPr lang="ro-RO" dirty="0" smtClean="0"/>
          </a:p>
          <a:p>
            <a:pPr lvl="1"/>
            <a:r>
              <a:rPr lang="en-US" dirty="0" err="1" smtClean="0"/>
              <a:t>Adaptat</a:t>
            </a:r>
            <a:r>
              <a:rPr lang="en-US" dirty="0" smtClean="0"/>
              <a:t> </a:t>
            </a:r>
            <a:r>
              <a:rPr lang="en-US" dirty="0" err="1" smtClean="0"/>
              <a:t>pentru</a:t>
            </a:r>
            <a:r>
              <a:rPr lang="en-US" dirty="0" smtClean="0"/>
              <a:t> </a:t>
            </a:r>
            <a:r>
              <a:rPr lang="en-US" i="1" dirty="0" smtClean="0"/>
              <a:t>message passing</a:t>
            </a:r>
            <a:r>
              <a:rPr lang="en-US" dirty="0" smtClean="0"/>
              <a:t> </a:t>
            </a:r>
            <a:r>
              <a:rPr lang="ro-RO" dirty="0" err="1" smtClean="0"/>
              <a:t>ș</a:t>
            </a:r>
            <a:r>
              <a:rPr lang="en-US" dirty="0" err="1" smtClean="0"/>
              <a:t>i</a:t>
            </a:r>
            <a:r>
              <a:rPr lang="en-US" dirty="0" smtClean="0"/>
              <a:t> </a:t>
            </a:r>
            <a:r>
              <a:rPr lang="en-US" i="1" dirty="0" smtClean="0"/>
              <a:t>shared data</a:t>
            </a:r>
            <a:endParaRPr lang="en-US"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73050" y="1773238"/>
            <a:ext cx="8763000" cy="4895850"/>
          </a:xfrm>
        </p:spPr>
        <p:txBody>
          <a:bodyPr/>
          <a:lstStyle/>
          <a:p>
            <a:pPr>
              <a:lnSpc>
                <a:spcPct val="90000"/>
              </a:lnSpc>
              <a:buFontTx/>
              <a:buNone/>
            </a:pPr>
            <a:r>
              <a:rPr lang="en-US" sz="2400" dirty="0" smtClean="0">
                <a:latin typeface="Courier New" panose="02070309020205020404" pitchFamily="49" charset="0"/>
                <a:cs typeface="Courier New" panose="02070309020205020404" pitchFamily="49" charset="0"/>
              </a:rPr>
              <a:t>boolean		</a:t>
            </a:r>
            <a:r>
              <a:rPr lang="en-US" sz="2400" b="1" dirty="0" smtClean="0">
                <a:solidFill>
                  <a:srgbClr val="C00000"/>
                </a:solidFill>
                <a:latin typeface="Courier New" pitchFamily="49" charset="0"/>
                <a:cs typeface="Courier New" panose="02070309020205020404" pitchFamily="49" charset="0"/>
              </a:rPr>
              <a:t>bool</a:t>
            </a:r>
          </a:p>
          <a:p>
            <a:pPr>
              <a:lnSpc>
                <a:spcPct val="90000"/>
              </a:lnSpc>
              <a:buFontTx/>
              <a:buNone/>
            </a:pPr>
            <a:r>
              <a:rPr lang="en-US" sz="2400" dirty="0" smtClean="0">
                <a:latin typeface="Courier New" panose="02070309020205020404" pitchFamily="49" charset="0"/>
                <a:cs typeface="Courier New" panose="02070309020205020404" pitchFamily="49" charset="0"/>
              </a:rPr>
              <a:t>întreg 		</a:t>
            </a:r>
            <a:r>
              <a:rPr lang="en-US" sz="2400" b="1" dirty="0" err="1" smtClean="0">
                <a:solidFill>
                  <a:srgbClr val="C00000"/>
                </a:solidFill>
                <a:latin typeface="Courier New" pitchFamily="49" charset="0"/>
                <a:cs typeface="Courier New" panose="02070309020205020404" pitchFamily="49" charset="0"/>
              </a:rPr>
              <a:t>int</a:t>
            </a:r>
            <a:endParaRPr lang="en-US" sz="2400" b="1" dirty="0" smtClean="0">
              <a:solidFill>
                <a:srgbClr val="C00000"/>
              </a:solidFill>
              <a:latin typeface="Courier New" pitchFamily="49" charset="0"/>
              <a:cs typeface="Courier New" panose="02070309020205020404" pitchFamily="49" charset="0"/>
            </a:endParaRPr>
          </a:p>
          <a:p>
            <a:pPr>
              <a:lnSpc>
                <a:spcPct val="90000"/>
              </a:lnSpc>
              <a:buFontTx/>
              <a:buNone/>
            </a:pPr>
            <a:r>
              <a:rPr lang="en-US" sz="2400" dirty="0" smtClean="0">
                <a:latin typeface="Courier New" panose="02070309020205020404" pitchFamily="49" charset="0"/>
                <a:cs typeface="Courier New" panose="02070309020205020404" pitchFamily="49" charset="0"/>
              </a:rPr>
              <a:t>real			</a:t>
            </a:r>
            <a:r>
              <a:rPr lang="en-US" sz="2400" b="1" dirty="0" smtClean="0">
                <a:solidFill>
                  <a:srgbClr val="C00000"/>
                </a:solidFill>
                <a:latin typeface="Courier New" pitchFamily="49" charset="0"/>
                <a:cs typeface="Courier New" panose="02070309020205020404" pitchFamily="49" charset="0"/>
              </a:rPr>
              <a:t>real</a:t>
            </a:r>
          </a:p>
          <a:p>
            <a:pPr>
              <a:lnSpc>
                <a:spcPct val="90000"/>
              </a:lnSpc>
              <a:buFontTx/>
              <a:buNone/>
            </a:pPr>
            <a:r>
              <a:rPr lang="en-US" sz="2400" dirty="0" smtClean="0">
                <a:latin typeface="Courier New" panose="02070309020205020404" pitchFamily="49" charset="0"/>
                <a:cs typeface="Courier New" panose="02070309020205020404" pitchFamily="49" charset="0"/>
              </a:rPr>
              <a:t>caracter		</a:t>
            </a:r>
            <a:r>
              <a:rPr lang="en-US" sz="2400" b="1" dirty="0" smtClean="0">
                <a:solidFill>
                  <a:srgbClr val="C00000"/>
                </a:solidFill>
                <a:latin typeface="Courier New" pitchFamily="49" charset="0"/>
                <a:cs typeface="Courier New" panose="02070309020205020404" pitchFamily="49" charset="0"/>
              </a:rPr>
              <a:t>char</a:t>
            </a:r>
          </a:p>
          <a:p>
            <a:pPr>
              <a:lnSpc>
                <a:spcPct val="90000"/>
              </a:lnSpc>
              <a:buFontTx/>
              <a:buNone/>
            </a:pPr>
            <a:r>
              <a:rPr lang="ro-RO" sz="2400" dirty="0" smtClean="0">
                <a:latin typeface="Courier New" panose="02070309020205020404" pitchFamily="49" charset="0"/>
                <a:cs typeface="Courier New" panose="02070309020205020404" pitchFamily="49" charset="0"/>
              </a:rPr>
              <a:t>Ș</a:t>
            </a:r>
            <a:r>
              <a:rPr lang="en-US" sz="2400" dirty="0" err="1" smtClean="0">
                <a:latin typeface="Courier New" panose="02070309020205020404" pitchFamily="49" charset="0"/>
                <a:cs typeface="Courier New" panose="02070309020205020404" pitchFamily="49" charset="0"/>
              </a:rPr>
              <a:t>ir</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caractere</a:t>
            </a:r>
            <a:r>
              <a:rPr lang="en-US" sz="2400" dirty="0" smtClean="0">
                <a:latin typeface="Courier New" panose="02070309020205020404" pitchFamily="49" charset="0"/>
                <a:cs typeface="Courier New" panose="02070309020205020404" pitchFamily="49" charset="0"/>
              </a:rPr>
              <a:t>	</a:t>
            </a:r>
            <a:r>
              <a:rPr lang="en-US" sz="2400" b="1" dirty="0" smtClean="0">
                <a:solidFill>
                  <a:srgbClr val="C00000"/>
                </a:solidFill>
                <a:latin typeface="Courier New" pitchFamily="49" charset="0"/>
                <a:cs typeface="Courier New" panose="02070309020205020404" pitchFamily="49" charset="0"/>
              </a:rPr>
              <a:t>string</a:t>
            </a:r>
            <a:endParaRPr lang="en-US" sz="2400" b="1" dirty="0" smtClean="0">
              <a:latin typeface="Courier New" panose="02070309020205020404" pitchFamily="49" charset="0"/>
              <a:cs typeface="Courier New" panose="02070309020205020404" pitchFamily="49" charset="0"/>
            </a:endParaRPr>
          </a:p>
          <a:p>
            <a:pPr>
              <a:lnSpc>
                <a:spcPct val="90000"/>
              </a:lnSpc>
              <a:buFontTx/>
              <a:buNone/>
            </a:pPr>
            <a:endParaRPr lang="en-US" sz="2400" b="1" dirty="0" smtClean="0">
              <a:latin typeface="Courier New" panose="02070309020205020404" pitchFamily="49" charset="0"/>
              <a:cs typeface="Courier New" panose="02070309020205020404" pitchFamily="49" charset="0"/>
            </a:endParaRPr>
          </a:p>
          <a:p>
            <a:pPr>
              <a:lnSpc>
                <a:spcPct val="90000"/>
              </a:lnSpc>
              <a:buFontTx/>
              <a:buNone/>
            </a:pPr>
            <a:r>
              <a:rPr lang="en-US" sz="2800" b="1" dirty="0" err="1" smtClean="0">
                <a:latin typeface="Courier New" panose="02070309020205020404" pitchFamily="49" charset="0"/>
                <a:cs typeface="Courier New" panose="02070309020205020404" pitchFamily="49" charset="0"/>
              </a:rPr>
              <a:t>Declaraţia</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variabilelor</a:t>
            </a:r>
            <a:endParaRPr lang="en-US" sz="2800" dirty="0" smtClean="0">
              <a:latin typeface="Courier New" panose="02070309020205020404" pitchFamily="49" charset="0"/>
              <a:cs typeface="Courier New" panose="02070309020205020404" pitchFamily="49" charset="0"/>
            </a:endParaRPr>
          </a:p>
          <a:p>
            <a:pPr>
              <a:lnSpc>
                <a:spcPct val="90000"/>
              </a:lnSpc>
              <a:buFontTx/>
              <a:buNone/>
            </a:pPr>
            <a:r>
              <a:rPr lang="en-US" sz="2800" dirty="0" smtClean="0">
                <a:solidFill>
                  <a:srgbClr val="FF0000"/>
                </a:solidFill>
                <a:latin typeface="Courier New" panose="02070309020205020404" pitchFamily="49" charset="0"/>
                <a:cs typeface="Courier New" panose="02070309020205020404" pitchFamily="49" charset="0"/>
              </a:rPr>
              <a:t>   </a:t>
            </a:r>
            <a:r>
              <a:rPr lang="en-US" sz="2400" b="1" dirty="0" smtClean="0">
                <a:solidFill>
                  <a:srgbClr val="C00000"/>
                </a:solidFill>
                <a:latin typeface="Courier New" pitchFamily="49" charset="0"/>
                <a:cs typeface="Courier New" panose="02070309020205020404" pitchFamily="49" charset="0"/>
              </a:rPr>
              <a:t>tip id = </a:t>
            </a:r>
            <a:r>
              <a:rPr lang="en-US" sz="2400" b="1" dirty="0" err="1" smtClean="0">
                <a:solidFill>
                  <a:srgbClr val="C00000"/>
                </a:solidFill>
                <a:latin typeface="Courier New" pitchFamily="49" charset="0"/>
                <a:cs typeface="Courier New" panose="02070309020205020404" pitchFamily="49" charset="0"/>
              </a:rPr>
              <a:t>expresie</a:t>
            </a:r>
            <a:r>
              <a:rPr lang="en-US" sz="2400" b="1" dirty="0" smtClean="0">
                <a:solidFill>
                  <a:srgbClr val="C00000"/>
                </a:solidFill>
                <a:latin typeface="Courier New" pitchFamily="49" charset="0"/>
                <a:cs typeface="Courier New" panose="02070309020205020404" pitchFamily="49" charset="0"/>
              </a:rPr>
              <a:t>;</a:t>
            </a:r>
          </a:p>
          <a:p>
            <a:pPr>
              <a:lnSpc>
                <a:spcPct val="90000"/>
              </a:lnSpc>
              <a:buFontTx/>
              <a:buNone/>
            </a:pPr>
            <a:r>
              <a:rPr lang="en-US" sz="2800" b="1" dirty="0" err="1" smtClean="0">
                <a:latin typeface="Courier New" panose="02070309020205020404" pitchFamily="49" charset="0"/>
                <a:cs typeface="Courier New" panose="02070309020205020404" pitchFamily="49" charset="0"/>
              </a:rPr>
              <a:t>Definiţiile</a:t>
            </a:r>
            <a:r>
              <a:rPr lang="en-US" sz="2800" dirty="0" smtClean="0">
                <a:latin typeface="Courier New" panose="02070309020205020404" pitchFamily="49" charset="0"/>
                <a:cs typeface="Courier New" panose="02070309020205020404" pitchFamily="49" charset="0"/>
              </a:rPr>
              <a:t> de </a:t>
            </a:r>
            <a:r>
              <a:rPr lang="en-US" sz="2800" dirty="0" err="1" smtClean="0">
                <a:latin typeface="Courier New" panose="02070309020205020404" pitchFamily="49" charset="0"/>
                <a:cs typeface="Courier New" panose="02070309020205020404" pitchFamily="49" charset="0"/>
              </a:rPr>
              <a:t>constante</a:t>
            </a:r>
            <a:endParaRPr lang="en-US" sz="2800" dirty="0" smtClean="0">
              <a:latin typeface="Courier New" panose="02070309020205020404" pitchFamily="49" charset="0"/>
              <a:cs typeface="Courier New" panose="02070309020205020404" pitchFamily="49" charset="0"/>
            </a:endParaRPr>
          </a:p>
          <a:p>
            <a:pPr>
              <a:lnSpc>
                <a:spcPct val="90000"/>
              </a:lnSpc>
              <a:buFontTx/>
              <a:buNone/>
            </a:pPr>
            <a:r>
              <a:rPr lang="en-US" sz="2800" dirty="0" smtClean="0">
                <a:solidFill>
                  <a:srgbClr val="C00000"/>
                </a:solidFill>
                <a:latin typeface="Courier New" panose="02070309020205020404" pitchFamily="49" charset="0"/>
                <a:cs typeface="Courier New" panose="02070309020205020404" pitchFamily="49" charset="0"/>
              </a:rPr>
              <a:t>   </a:t>
            </a:r>
            <a:r>
              <a:rPr lang="en-US" sz="2400" b="1" dirty="0" err="1" smtClean="0">
                <a:solidFill>
                  <a:srgbClr val="C00000"/>
                </a:solidFill>
                <a:latin typeface="Courier New" pitchFamily="49" charset="0"/>
                <a:cs typeface="Courier New" panose="02070309020205020404" pitchFamily="49" charset="0"/>
              </a:rPr>
              <a:t>const</a:t>
            </a:r>
            <a:r>
              <a:rPr lang="en-US" sz="2400" b="1" dirty="0" smtClean="0">
                <a:solidFill>
                  <a:srgbClr val="C00000"/>
                </a:solidFill>
                <a:latin typeface="Courier New" pitchFamily="49" charset="0"/>
                <a:cs typeface="Courier New" panose="02070309020205020404" pitchFamily="49" charset="0"/>
              </a:rPr>
              <a:t> tip id = </a:t>
            </a:r>
            <a:r>
              <a:rPr lang="en-US" sz="2400" b="1" dirty="0" err="1" smtClean="0">
                <a:solidFill>
                  <a:srgbClr val="C00000"/>
                </a:solidFill>
                <a:latin typeface="Courier New" pitchFamily="49" charset="0"/>
                <a:cs typeface="Courier New" panose="02070309020205020404" pitchFamily="49" charset="0"/>
              </a:rPr>
              <a:t>expresie</a:t>
            </a:r>
            <a:r>
              <a:rPr lang="en-US" sz="2400" b="1" dirty="0" smtClean="0">
                <a:solidFill>
                  <a:srgbClr val="C00000"/>
                </a:solidFill>
                <a:latin typeface="Courier New" pitchFamily="49" charset="0"/>
                <a:cs typeface="Courier New" panose="02070309020205020404" pitchFamily="49" charset="0"/>
              </a:rPr>
              <a:t>;</a:t>
            </a:r>
          </a:p>
        </p:txBody>
      </p:sp>
      <p:sp>
        <p:nvSpPr>
          <p:cNvPr id="44035" name="Rectangle 3"/>
          <p:cNvSpPr>
            <a:spLocks noGrp="1" noChangeArrowheads="1"/>
          </p:cNvSpPr>
          <p:nvPr>
            <p:ph type="title"/>
          </p:nvPr>
        </p:nvSpPr>
        <p:spPr>
          <a:xfrm>
            <a:off x="114300" y="76200"/>
            <a:ext cx="8915400" cy="1066800"/>
          </a:xfrm>
        </p:spPr>
        <p:txBody>
          <a:bodyPr/>
          <a:lstStyle/>
          <a:p>
            <a:r>
              <a:rPr lang="en-US" sz="2800" smtClean="0"/>
              <a:t>Tipuri de bază</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766" y="4175795"/>
            <a:ext cx="2323051" cy="545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5300219"/>
            <a:ext cx="2520280" cy="3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V="1">
            <a:off x="4427984" y="4577556"/>
            <a:ext cx="1368152"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V="1">
            <a:off x="5508104" y="5481416"/>
            <a:ext cx="530662" cy="321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79388" y="1844675"/>
            <a:ext cx="8763000" cy="4679950"/>
          </a:xfrm>
        </p:spPr>
        <p:txBody>
          <a:bodyPr/>
          <a:lstStyle/>
          <a:p>
            <a:pPr>
              <a:buFontTx/>
              <a:buNone/>
            </a:pPr>
            <a:r>
              <a:rPr lang="en-US" sz="2800" b="1" dirty="0" err="1" smtClean="0">
                <a:latin typeface="Courier New" panose="02070309020205020404" pitchFamily="49" charset="0"/>
                <a:cs typeface="Courier New" panose="02070309020205020404" pitchFamily="49" charset="0"/>
              </a:rPr>
              <a:t>Tablou</a:t>
            </a:r>
            <a:endParaRPr lang="en-US" sz="2800" b="1" dirty="0" smtClean="0">
              <a:latin typeface="Courier New" panose="02070309020205020404" pitchFamily="49" charset="0"/>
              <a:cs typeface="Courier New" panose="02070309020205020404" pitchFamily="49" charset="0"/>
            </a:endParaRPr>
          </a:p>
          <a:p>
            <a:pPr>
              <a:buNone/>
            </a:pPr>
            <a:r>
              <a:rPr lang="en-US" altLang="en-US" sz="2400" dirty="0" smtClean="0">
                <a:solidFill>
                  <a:srgbClr val="C00000"/>
                </a:solidFill>
                <a:latin typeface="Courier New" pitchFamily="49" charset="0"/>
                <a:cs typeface="Courier New" panose="02070309020205020404" pitchFamily="49" charset="0"/>
              </a:rPr>
              <a:t>	</a:t>
            </a:r>
            <a:r>
              <a:rPr lang="en-US" altLang="en-US" sz="2400" b="1" dirty="0" smtClean="0">
                <a:solidFill>
                  <a:srgbClr val="C00000"/>
                </a:solidFill>
                <a:latin typeface="Courier New" pitchFamily="49" charset="0"/>
                <a:cs typeface="Courier New" panose="02070309020205020404" pitchFamily="49" charset="0"/>
              </a:rPr>
              <a:t>tip </a:t>
            </a:r>
            <a:r>
              <a:rPr lang="en-US" altLang="en-US" sz="2400" b="1" dirty="0">
                <a:solidFill>
                  <a:srgbClr val="C00000"/>
                </a:solidFill>
                <a:latin typeface="Courier New" pitchFamily="49" charset="0"/>
                <a:cs typeface="Courier New" panose="02070309020205020404" pitchFamily="49" charset="0"/>
              </a:rPr>
              <a:t>id [</a:t>
            </a:r>
            <a:r>
              <a:rPr lang="en-US" altLang="en-US" sz="2400" b="1" dirty="0" err="1">
                <a:solidFill>
                  <a:srgbClr val="C00000"/>
                </a:solidFill>
                <a:latin typeface="Courier New" pitchFamily="49" charset="0"/>
                <a:cs typeface="Courier New" panose="02070309020205020404" pitchFamily="49" charset="0"/>
              </a:rPr>
              <a:t>domeniu</a:t>
            </a:r>
            <a:r>
              <a:rPr lang="en-US" altLang="en-US" sz="2400" b="1" dirty="0">
                <a:solidFill>
                  <a:srgbClr val="C00000"/>
                </a:solidFill>
                <a:latin typeface="Courier New" pitchFamily="49" charset="0"/>
                <a:cs typeface="Courier New" panose="02070309020205020404" pitchFamily="49" charset="0"/>
              </a:rPr>
              <a:t>] = </a:t>
            </a:r>
            <a:r>
              <a:rPr lang="en-US" altLang="en-US" sz="2400" b="1" dirty="0" err="1">
                <a:solidFill>
                  <a:srgbClr val="C00000"/>
                </a:solidFill>
                <a:latin typeface="Courier New" pitchFamily="49" charset="0"/>
                <a:cs typeface="Courier New" panose="02070309020205020404" pitchFamily="49" charset="0"/>
              </a:rPr>
              <a:t>expresie</a:t>
            </a:r>
            <a:r>
              <a:rPr lang="en-US" altLang="en-US" sz="2400" b="1" dirty="0">
                <a:solidFill>
                  <a:srgbClr val="C00000"/>
                </a:solidFill>
                <a:latin typeface="Courier New" pitchFamily="49" charset="0"/>
                <a:cs typeface="Courier New" panose="02070309020205020404" pitchFamily="49" charset="0"/>
              </a:rPr>
              <a:t>;</a:t>
            </a:r>
          </a:p>
          <a:p>
            <a:pPr>
              <a:buFontTx/>
              <a:buNone/>
            </a:pPr>
            <a:endParaRPr lang="en-US" sz="2800" b="1" dirty="0" smtClean="0">
              <a:latin typeface="Courier New" panose="02070309020205020404" pitchFamily="49" charset="0"/>
              <a:cs typeface="Courier New" panose="02070309020205020404" pitchFamily="49" charset="0"/>
            </a:endParaRP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a[5];		</a:t>
            </a:r>
            <a:r>
              <a:rPr lang="fr-FR" sz="2400" dirty="0" err="1">
                <a:latin typeface="Courier New" pitchFamily="49" charset="0"/>
                <a:cs typeface="Courier New" panose="02070309020205020404" pitchFamily="49" charset="0"/>
              </a:rPr>
              <a:t>sau</a:t>
            </a:r>
            <a:r>
              <a:rPr lang="fr-FR" sz="2400" dirty="0">
                <a:latin typeface="Courier New" pitchFamily="49" charset="0"/>
                <a:cs typeface="Courier New" panose="02070309020205020404" pitchFamily="49" charset="0"/>
              </a:rPr>
              <a:t> 	</a:t>
            </a: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a[1:5];</a:t>
            </a: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b[1:10];</a:t>
            </a:r>
          </a:p>
          <a:p>
            <a:pPr>
              <a:buFontTx/>
              <a:buNone/>
            </a:pPr>
            <a:endParaRPr lang="fr-FR" sz="2400" dirty="0">
              <a:latin typeface="Courier New" pitchFamily="49" charset="0"/>
              <a:cs typeface="Courier New" panose="02070309020205020404" pitchFamily="49" charset="0"/>
            </a:endParaRP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c[1:5] = ([5] 0);</a:t>
            </a:r>
          </a:p>
          <a:p>
            <a:pPr>
              <a:buFontTx/>
              <a:buNone/>
            </a:pPr>
            <a:endParaRPr lang="fr-FR" sz="2400" dirty="0">
              <a:latin typeface="Courier New" pitchFamily="49" charset="0"/>
              <a:cs typeface="Courier New" panose="02070309020205020404" pitchFamily="49" charset="0"/>
            </a:endParaRPr>
          </a:p>
          <a:p>
            <a:pPr>
              <a:buFontTx/>
              <a:buNone/>
            </a:pPr>
            <a:r>
              <a:rPr lang="fr-FR" sz="2400" dirty="0">
                <a:latin typeface="Courier New" pitchFamily="49" charset="0"/>
                <a:cs typeface="Courier New" panose="02070309020205020404" pitchFamily="49" charset="0"/>
              </a:rPr>
              <a:t>double c[15,15] = ([15] ([15] 1.0));</a:t>
            </a:r>
          </a:p>
          <a:p>
            <a:pPr>
              <a:buFontTx/>
              <a:buNone/>
            </a:pPr>
            <a:endParaRPr lang="en-US" sz="2400" dirty="0" smtClean="0">
              <a:latin typeface="Courier New" pitchFamily="49" charset="0"/>
              <a:cs typeface="Courier New" panose="02070309020205020404" pitchFamily="49" charset="0"/>
            </a:endParaRPr>
          </a:p>
        </p:txBody>
      </p:sp>
      <p:sp>
        <p:nvSpPr>
          <p:cNvPr id="45059" name="Rectangle 3"/>
          <p:cNvSpPr>
            <a:spLocks noGrp="1" noChangeArrowheads="1"/>
          </p:cNvSpPr>
          <p:nvPr>
            <p:ph type="title"/>
          </p:nvPr>
        </p:nvSpPr>
        <p:spPr>
          <a:xfrm>
            <a:off x="114300" y="76200"/>
            <a:ext cx="8915400" cy="1066800"/>
          </a:xfrm>
        </p:spPr>
        <p:txBody>
          <a:bodyPr/>
          <a:lstStyle/>
          <a:p>
            <a:r>
              <a:rPr lang="en-US" sz="2800" smtClean="0"/>
              <a:t>Tipuri de bază (2)</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04800" y="1916113"/>
            <a:ext cx="8610600" cy="4637087"/>
          </a:xfrm>
        </p:spPr>
        <p:txBody>
          <a:bodyPr/>
          <a:lstStyle/>
          <a:p>
            <a:pPr>
              <a:buFontTx/>
              <a:buNone/>
            </a:pPr>
            <a:r>
              <a:rPr lang="en-US" sz="2400" b="1" dirty="0" err="1" smtClean="0">
                <a:solidFill>
                  <a:srgbClr val="C00000"/>
                </a:solidFill>
                <a:latin typeface="Courier New" pitchFamily="49" charset="0"/>
              </a:rPr>
              <a:t>enum</a:t>
            </a:r>
            <a:r>
              <a:rPr lang="en-US" sz="2400" b="1" dirty="0" smtClean="0">
                <a:solidFill>
                  <a:srgbClr val="C00000"/>
                </a:solidFill>
                <a:latin typeface="Courier New" pitchFamily="49" charset="0"/>
              </a:rPr>
              <a:t> </a:t>
            </a:r>
            <a:r>
              <a:rPr lang="en-US" sz="2400" b="1" dirty="0">
                <a:solidFill>
                  <a:srgbClr val="C00000"/>
                </a:solidFill>
                <a:latin typeface="Courier New" pitchFamily="49" charset="0"/>
              </a:rPr>
              <a:t>id {</a:t>
            </a:r>
            <a:r>
              <a:rPr lang="en-US" sz="2400" b="1" dirty="0" err="1">
                <a:solidFill>
                  <a:srgbClr val="C00000"/>
                </a:solidFill>
                <a:latin typeface="Courier New" pitchFamily="49" charset="0"/>
              </a:rPr>
              <a:t>enumerare_simboluri</a:t>
            </a:r>
            <a:r>
              <a:rPr lang="en-US" sz="2400" b="1" dirty="0">
                <a:solidFill>
                  <a:srgbClr val="C00000"/>
                </a:solidFill>
                <a:latin typeface="Courier New" pitchFamily="49" charset="0"/>
              </a:rPr>
              <a:t>};  </a:t>
            </a:r>
          </a:p>
          <a:p>
            <a:pPr lvl="1">
              <a:buFontTx/>
              <a:buNone/>
            </a:pPr>
            <a:endParaRPr lang="en-US" sz="2000" dirty="0" smtClean="0">
              <a:latin typeface="Courier New" pitchFamily="49" charset="0"/>
            </a:endParaRPr>
          </a:p>
          <a:p>
            <a:pPr lvl="1">
              <a:buFontTx/>
              <a:buNone/>
            </a:pPr>
            <a:r>
              <a:rPr lang="en-US" sz="2000" dirty="0" err="1" smtClean="0">
                <a:latin typeface="Courier New" pitchFamily="49" charset="0"/>
              </a:rPr>
              <a:t>enum</a:t>
            </a:r>
            <a:r>
              <a:rPr lang="en-US" sz="2000" dirty="0" smtClean="0">
                <a:latin typeface="Courier New" pitchFamily="49" charset="0"/>
              </a:rPr>
              <a:t> </a:t>
            </a:r>
            <a:r>
              <a:rPr lang="en-US" sz="2000" dirty="0" err="1">
                <a:latin typeface="Courier New" pitchFamily="49" charset="0"/>
              </a:rPr>
              <a:t>zile</a:t>
            </a:r>
            <a:r>
              <a:rPr lang="en-US" sz="2000" dirty="0">
                <a:latin typeface="Courier New" pitchFamily="49" charset="0"/>
              </a:rPr>
              <a:t> {l, ma, mi, j, v, s, d};</a:t>
            </a:r>
          </a:p>
          <a:p>
            <a:pPr>
              <a:buFontTx/>
              <a:buNone/>
            </a:pPr>
            <a:endParaRPr lang="en-US" sz="2400" b="1" dirty="0">
              <a:solidFill>
                <a:srgbClr val="C00000"/>
              </a:solidFill>
              <a:latin typeface="Courier New" pitchFamily="49" charset="0"/>
            </a:endParaRPr>
          </a:p>
          <a:p>
            <a:pPr>
              <a:buFontTx/>
              <a:buNone/>
            </a:pPr>
            <a:r>
              <a:rPr lang="en-US" sz="2400" b="1" dirty="0" err="1" smtClean="0">
                <a:solidFill>
                  <a:srgbClr val="C00000"/>
                </a:solidFill>
                <a:latin typeface="Courier New" pitchFamily="49" charset="0"/>
              </a:rPr>
              <a:t>typedef</a:t>
            </a:r>
            <a:r>
              <a:rPr lang="en-US" sz="2400" b="1" dirty="0" smtClean="0">
                <a:solidFill>
                  <a:srgbClr val="C00000"/>
                </a:solidFill>
                <a:latin typeface="Courier New" pitchFamily="49" charset="0"/>
              </a:rPr>
              <a:t> </a:t>
            </a:r>
            <a:r>
              <a:rPr lang="en-US" sz="2400" b="1" dirty="0" err="1">
                <a:solidFill>
                  <a:srgbClr val="C00000"/>
                </a:solidFill>
                <a:latin typeface="Courier New" pitchFamily="49" charset="0"/>
              </a:rPr>
              <a:t>struct</a:t>
            </a:r>
            <a:r>
              <a:rPr lang="en-US" sz="2400" b="1" dirty="0">
                <a:solidFill>
                  <a:srgbClr val="C00000"/>
                </a:solidFill>
                <a:latin typeface="Courier New" pitchFamily="49" charset="0"/>
              </a:rPr>
              <a:t> {</a:t>
            </a:r>
            <a:r>
              <a:rPr lang="en-US" sz="2400" b="1" dirty="0" err="1">
                <a:solidFill>
                  <a:srgbClr val="C00000"/>
                </a:solidFill>
                <a:latin typeface="Courier New" pitchFamily="49" charset="0"/>
              </a:rPr>
              <a:t>definitie_campuri</a:t>
            </a:r>
            <a:r>
              <a:rPr lang="en-US" sz="2400" b="1" dirty="0">
                <a:solidFill>
                  <a:srgbClr val="C00000"/>
                </a:solidFill>
                <a:latin typeface="Courier New" pitchFamily="49" charset="0"/>
              </a:rPr>
              <a:t>} id;</a:t>
            </a:r>
          </a:p>
          <a:p>
            <a:pPr lvl="1">
              <a:buFontTx/>
              <a:buNone/>
            </a:pPr>
            <a:endParaRPr lang="en-US" sz="2000" dirty="0" smtClean="0">
              <a:latin typeface="Courier New" pitchFamily="49" charset="0"/>
            </a:endParaRPr>
          </a:p>
          <a:p>
            <a:pPr lvl="1">
              <a:buFontTx/>
              <a:buNone/>
            </a:pPr>
            <a:r>
              <a:rPr lang="en-US" sz="2000" dirty="0" err="1" smtClean="0">
                <a:latin typeface="Courier New" pitchFamily="49" charset="0"/>
              </a:rPr>
              <a:t>typedef</a:t>
            </a:r>
            <a:r>
              <a:rPr lang="en-US" sz="2000" dirty="0" smtClean="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smtClean="0">
                <a:latin typeface="Courier New" pitchFamily="49" charset="0"/>
              </a:rPr>
              <a:t>{</a:t>
            </a:r>
          </a:p>
          <a:p>
            <a:pPr marL="685800" lvl="2" indent="-342900">
              <a:buNone/>
            </a:pPr>
            <a:r>
              <a:rPr lang="en-US" sz="2000" dirty="0" smtClean="0">
                <a:latin typeface="Courier New" pitchFamily="49" charset="0"/>
              </a:rPr>
              <a:t> 	</a:t>
            </a:r>
            <a:r>
              <a:rPr lang="en-US" sz="2000" dirty="0">
                <a:latin typeface="Courier New" pitchFamily="49" charset="0"/>
                <a:ea typeface="+mn-ea"/>
                <a:cs typeface="+mn-cs"/>
              </a:rPr>
              <a:t>	</a:t>
            </a:r>
            <a:r>
              <a:rPr lang="en-US" sz="2000" dirty="0" err="1">
                <a:latin typeface="Courier New" pitchFamily="49" charset="0"/>
                <a:ea typeface="+mn-ea"/>
                <a:cs typeface="+mn-cs"/>
              </a:rPr>
              <a:t>int</a:t>
            </a:r>
            <a:r>
              <a:rPr lang="en-US" sz="2000" dirty="0">
                <a:latin typeface="Courier New" pitchFamily="49" charset="0"/>
                <a:ea typeface="+mn-ea"/>
                <a:cs typeface="+mn-cs"/>
              </a:rPr>
              <a:t> front=1;</a:t>
            </a:r>
          </a:p>
          <a:p>
            <a:pPr lvl="1">
              <a:buFontTx/>
              <a:buNone/>
            </a:pP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a:latin typeface="Courier New" pitchFamily="49" charset="0"/>
              </a:rPr>
              <a:t>rear=1;</a:t>
            </a:r>
          </a:p>
          <a:p>
            <a:pPr lvl="1">
              <a:buFontTx/>
              <a:buNone/>
            </a:pP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a:latin typeface="Courier New" pitchFamily="49" charset="0"/>
              </a:rPr>
              <a:t>size=0;</a:t>
            </a:r>
          </a:p>
          <a:p>
            <a:pPr lvl="1">
              <a:buFontTx/>
              <a:buNone/>
            </a:pPr>
            <a:r>
              <a:rPr lang="en-US" sz="2000" dirty="0" smtClean="0">
                <a:latin typeface="Courier New" pitchFamily="49" charset="0"/>
              </a:rPr>
              <a:t>		</a:t>
            </a:r>
            <a:r>
              <a:rPr lang="en-US" sz="2000" dirty="0" err="1" smtClean="0">
                <a:latin typeface="Courier New" pitchFamily="49" charset="0"/>
              </a:rPr>
              <a:t>int</a:t>
            </a:r>
            <a:r>
              <a:rPr lang="en-US" sz="2000" dirty="0" smtClean="0">
                <a:latin typeface="Courier New" pitchFamily="49" charset="0"/>
              </a:rPr>
              <a:t> </a:t>
            </a:r>
            <a:r>
              <a:rPr lang="en-US" sz="2000" dirty="0">
                <a:latin typeface="Courier New" pitchFamily="49" charset="0"/>
              </a:rPr>
              <a:t>contents[5</a:t>
            </a:r>
            <a:r>
              <a:rPr lang="en-US" sz="2000" dirty="0" smtClean="0">
                <a:latin typeface="Courier New" pitchFamily="49" charset="0"/>
              </a:rPr>
              <a:t>]; } </a:t>
            </a:r>
            <a:r>
              <a:rPr lang="en-US" sz="2000" dirty="0">
                <a:latin typeface="Courier New" pitchFamily="49" charset="0"/>
              </a:rPr>
              <a:t>queue;</a:t>
            </a:r>
          </a:p>
          <a:p>
            <a:pPr lvl="1">
              <a:buFontTx/>
              <a:buNone/>
            </a:pPr>
            <a:r>
              <a:rPr lang="en-US" sz="2000" dirty="0">
                <a:latin typeface="Courier New" pitchFamily="49" charset="0"/>
              </a:rPr>
              <a:t>queue q1, q2[5];</a:t>
            </a:r>
          </a:p>
          <a:p>
            <a:pPr>
              <a:buFontTx/>
              <a:buNone/>
            </a:pPr>
            <a:endParaRPr lang="en-US" sz="2400" dirty="0" smtClean="0">
              <a:latin typeface="Courier New" pitchFamily="49" charset="0"/>
            </a:endParaRPr>
          </a:p>
        </p:txBody>
      </p:sp>
      <p:sp>
        <p:nvSpPr>
          <p:cNvPr id="46083" name="Rectangle 3"/>
          <p:cNvSpPr>
            <a:spLocks noGrp="1" noChangeArrowheads="1"/>
          </p:cNvSpPr>
          <p:nvPr>
            <p:ph type="title"/>
          </p:nvPr>
        </p:nvSpPr>
        <p:spPr>
          <a:xfrm>
            <a:off x="114300" y="76200"/>
            <a:ext cx="8915400" cy="1066800"/>
          </a:xfrm>
        </p:spPr>
        <p:txBody>
          <a:bodyPr/>
          <a:lstStyle/>
          <a:p>
            <a:r>
              <a:rPr lang="en-US" sz="2800" dirty="0" err="1" smtClean="0"/>
              <a:t>Tipuri</a:t>
            </a:r>
            <a:r>
              <a:rPr lang="en-US" sz="2800" dirty="0" smtClean="0"/>
              <a:t> definite de </a:t>
            </a:r>
            <a:r>
              <a:rPr lang="en-US" sz="2800" dirty="0" err="1" smtClean="0"/>
              <a:t>utilizator</a:t>
            </a:r>
            <a:endParaRPr lang="en-US"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250825" y="1928813"/>
            <a:ext cx="8610600" cy="4929187"/>
          </a:xfrm>
        </p:spPr>
        <p:txBody>
          <a:bodyPr>
            <a:normAutofit/>
          </a:bodyPr>
          <a:lstStyle/>
          <a:p>
            <a:pPr>
              <a:lnSpc>
                <a:spcPct val="70000"/>
              </a:lnSpc>
              <a:buFontTx/>
              <a:buNone/>
            </a:pPr>
            <a:endParaRPr lang="en-US" sz="1900" dirty="0" smtClean="0">
              <a:solidFill>
                <a:srgbClr val="C00000"/>
              </a:solidFill>
              <a:latin typeface="Courier New" panose="02070309020205020404" pitchFamily="49" charset="0"/>
              <a:cs typeface="Courier New" panose="02070309020205020404" pitchFamily="49" charset="0"/>
            </a:endParaRPr>
          </a:p>
          <a:p>
            <a:pPr>
              <a:lnSpc>
                <a:spcPct val="70000"/>
              </a:lnSpc>
              <a:buFontTx/>
              <a:buNone/>
            </a:pPr>
            <a:r>
              <a:rPr lang="en-US" sz="2200" b="1" dirty="0" err="1" smtClean="0">
                <a:latin typeface="Courier New" panose="02070309020205020404" pitchFamily="49" charset="0"/>
                <a:cs typeface="Courier New" panose="02070309020205020404" pitchFamily="49" charset="0"/>
              </a:rPr>
              <a:t>Atribuirea</a:t>
            </a:r>
            <a:r>
              <a:rPr lang="en-US" sz="1900" dirty="0" smtClean="0">
                <a:latin typeface="Courier New" panose="02070309020205020404" pitchFamily="49" charset="0"/>
                <a:cs typeface="Courier New" panose="02070309020205020404" pitchFamily="49" charset="0"/>
              </a:rPr>
              <a:t> 			</a:t>
            </a:r>
            <a:r>
              <a:rPr lang="en-US" sz="2200" b="1" dirty="0" err="1" smtClean="0">
                <a:solidFill>
                  <a:srgbClr val="C00000"/>
                </a:solidFill>
                <a:latin typeface="Courier New" pitchFamily="49" charset="0"/>
                <a:cs typeface="Courier New" panose="02070309020205020404" pitchFamily="49" charset="0"/>
              </a:rPr>
              <a:t>variabila</a:t>
            </a:r>
            <a:r>
              <a:rPr lang="en-US" sz="2200" b="1" dirty="0" smtClean="0">
                <a:solidFill>
                  <a:srgbClr val="C00000"/>
                </a:solidFill>
                <a:latin typeface="Courier New" pitchFamily="49" charset="0"/>
                <a:cs typeface="Courier New" panose="02070309020205020404" pitchFamily="49" charset="0"/>
              </a:rPr>
              <a:t> = </a:t>
            </a:r>
            <a:r>
              <a:rPr lang="en-US" sz="2200" b="1" dirty="0" err="1" smtClean="0">
                <a:solidFill>
                  <a:srgbClr val="C00000"/>
                </a:solidFill>
                <a:latin typeface="Courier New" pitchFamily="49" charset="0"/>
                <a:cs typeface="Courier New" panose="02070309020205020404" pitchFamily="49" charset="0"/>
              </a:rPr>
              <a:t>expresie</a:t>
            </a:r>
            <a:r>
              <a:rPr lang="en-US" sz="2200" b="1" dirty="0" smtClean="0">
                <a:solidFill>
                  <a:srgbClr val="C00000"/>
                </a:solidFill>
                <a:latin typeface="Courier New" pitchFamily="49" charset="0"/>
                <a:cs typeface="Courier New" panose="02070309020205020404" pitchFamily="49" charset="0"/>
              </a:rPr>
              <a:t>;</a:t>
            </a:r>
            <a:r>
              <a:rPr lang="en-US" sz="1900" b="1" dirty="0" smtClean="0">
                <a:solidFill>
                  <a:srgbClr val="C00000"/>
                </a:solidFill>
                <a:latin typeface="Courier New" panose="02070309020205020404" pitchFamily="49" charset="0"/>
                <a:cs typeface="Courier New" panose="02070309020205020404" pitchFamily="49" charset="0"/>
              </a:rPr>
              <a:t> </a:t>
            </a:r>
          </a:p>
          <a:p>
            <a:pPr>
              <a:lnSpc>
                <a:spcPct val="70000"/>
              </a:lnSpc>
              <a:buFontTx/>
              <a:buNone/>
            </a:pPr>
            <a:endParaRPr lang="en-US" sz="1300" dirty="0" smtClean="0">
              <a:latin typeface="Courier New" panose="02070309020205020404" pitchFamily="49" charset="0"/>
              <a:cs typeface="Courier New" panose="02070309020205020404" pitchFamily="49" charset="0"/>
            </a:endParaRPr>
          </a:p>
          <a:p>
            <a:pPr>
              <a:lnSpc>
                <a:spcPct val="70000"/>
              </a:lnSpc>
              <a:buFontTx/>
              <a:buNone/>
            </a:pPr>
            <a:r>
              <a:rPr lang="en-US" sz="2200" b="1" dirty="0" err="1" smtClean="0">
                <a:latin typeface="Courier New" panose="02070309020205020404" pitchFamily="49" charset="0"/>
                <a:cs typeface="Courier New" panose="02070309020205020404" pitchFamily="49" charset="0"/>
              </a:rPr>
              <a:t>Interschimbarea</a:t>
            </a:r>
            <a:r>
              <a:rPr lang="ro-RO" sz="2200" b="1" dirty="0" smtClean="0">
                <a:latin typeface="Courier New" panose="02070309020205020404" pitchFamily="49" charset="0"/>
                <a:cs typeface="Courier New" panose="02070309020205020404" pitchFamily="49" charset="0"/>
              </a:rPr>
              <a:t>		</a:t>
            </a:r>
            <a:r>
              <a:rPr lang="en-US" sz="2200" b="1" dirty="0" smtClean="0">
                <a:solidFill>
                  <a:srgbClr val="C00000"/>
                </a:solidFill>
                <a:latin typeface="Courier New" pitchFamily="49" charset="0"/>
                <a:cs typeface="Courier New" panose="02070309020205020404" pitchFamily="49" charset="0"/>
              </a:rPr>
              <a:t>variabila_1 :=: variabila_2</a:t>
            </a:r>
            <a:endParaRPr lang="en-US" sz="1900" b="1" dirty="0" smtClean="0">
              <a:latin typeface="Courier New" panose="02070309020205020404" pitchFamily="49" charset="0"/>
              <a:cs typeface="Courier New" panose="02070309020205020404" pitchFamily="49" charset="0"/>
            </a:endParaRPr>
          </a:p>
          <a:p>
            <a:pPr>
              <a:lnSpc>
                <a:spcPct val="70000"/>
              </a:lnSpc>
              <a:buFontTx/>
              <a:buNone/>
            </a:pPr>
            <a:endParaRPr lang="en-US" sz="1300" dirty="0" smtClean="0">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Instructiune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inoperanta</a:t>
            </a:r>
            <a:r>
              <a:rPr lang="en-US" sz="2200" b="1" dirty="0">
                <a:latin typeface="Courier New" panose="02070309020205020404" pitchFamily="49" charset="0"/>
                <a:cs typeface="Courier New" panose="02070309020205020404" pitchFamily="49" charset="0"/>
              </a:rPr>
              <a:t>		</a:t>
            </a:r>
            <a:r>
              <a:rPr lang="ro-RO" sz="2200" b="1" dirty="0" smtClean="0">
                <a:latin typeface="Courier New" panose="02070309020205020404" pitchFamily="49" charset="0"/>
                <a:cs typeface="Courier New" panose="02070309020205020404" pitchFamily="49" charset="0"/>
              </a:rPr>
              <a:t>	</a:t>
            </a:r>
            <a:r>
              <a:rPr lang="en-US" sz="2200" b="1" dirty="0" smtClean="0">
                <a:solidFill>
                  <a:srgbClr val="C00000"/>
                </a:solidFill>
                <a:latin typeface="Courier New" pitchFamily="49" charset="0"/>
                <a:cs typeface="Courier New" panose="02070309020205020404" pitchFamily="49" charset="0"/>
              </a:rPr>
              <a:t>skip</a:t>
            </a:r>
            <a:r>
              <a:rPr lang="en-US" sz="2200" b="1" dirty="0">
                <a:solidFill>
                  <a:srgbClr val="C00000"/>
                </a:solidFill>
                <a:latin typeface="Courier New" pitchFamily="49" charset="0"/>
                <a:cs typeface="Courier New" panose="02070309020205020404" pitchFamily="49" charset="0"/>
              </a:rPr>
              <a:t>;</a:t>
            </a:r>
          </a:p>
          <a:p>
            <a:pPr>
              <a:lnSpc>
                <a:spcPct val="70000"/>
              </a:lnSpc>
              <a:buFontTx/>
              <a:buNone/>
            </a:pPr>
            <a:endParaRPr lang="en-US" sz="2200" b="1" dirty="0" smtClean="0">
              <a:latin typeface="Courier New" panose="02070309020205020404" pitchFamily="49" charset="0"/>
              <a:cs typeface="Courier New" panose="02070309020205020404" pitchFamily="49" charset="0"/>
            </a:endParaRPr>
          </a:p>
          <a:p>
            <a:pPr>
              <a:lnSpc>
                <a:spcPct val="70000"/>
              </a:lnSpc>
              <a:buFontTx/>
              <a:buNone/>
            </a:pPr>
            <a:r>
              <a:rPr lang="en-US" sz="2200" b="1" dirty="0" err="1" smtClean="0">
                <a:latin typeface="Courier New" panose="02070309020205020404" pitchFamily="49" charset="0"/>
                <a:cs typeface="Courier New" panose="02070309020205020404" pitchFamily="49" charset="0"/>
              </a:rPr>
              <a:t>Iesirea</a:t>
            </a:r>
            <a:r>
              <a:rPr lang="en-US" sz="2200" b="1" dirty="0" smtClean="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dintr</a:t>
            </a:r>
            <a:r>
              <a:rPr lang="en-US" sz="2200" b="1" dirty="0">
                <a:latin typeface="Courier New" panose="02070309020205020404" pitchFamily="49" charset="0"/>
                <a:cs typeface="Courier New" panose="02070309020205020404" pitchFamily="49" charset="0"/>
              </a:rPr>
              <a:t>-o </a:t>
            </a:r>
            <a:r>
              <a:rPr lang="en-US" sz="2200" b="1" dirty="0" err="1">
                <a:latin typeface="Courier New" panose="02070309020205020404" pitchFamily="49" charset="0"/>
                <a:cs typeface="Courier New" panose="02070309020205020404" pitchFamily="49" charset="0"/>
              </a:rPr>
              <a:t>instructiune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compusa</a:t>
            </a:r>
            <a:r>
              <a:rPr lang="en-US" sz="2200" b="1" dirty="0">
                <a:latin typeface="Courier New" panose="02070309020205020404" pitchFamily="49" charset="0"/>
                <a:cs typeface="Courier New" panose="02070309020205020404" pitchFamily="49" charset="0"/>
              </a:rPr>
              <a:t>	</a:t>
            </a:r>
            <a:r>
              <a:rPr lang="en-US" sz="2200" b="1" dirty="0" smtClean="0">
                <a:solidFill>
                  <a:srgbClr val="C00000"/>
                </a:solidFill>
                <a:latin typeface="Courier New" pitchFamily="49" charset="0"/>
                <a:cs typeface="Courier New" panose="02070309020205020404" pitchFamily="49" charset="0"/>
              </a:rPr>
              <a:t>exit</a:t>
            </a:r>
            <a:r>
              <a:rPr lang="en-US" sz="2200" b="1" dirty="0">
                <a:solidFill>
                  <a:srgbClr val="C00000"/>
                </a:solidFill>
                <a:latin typeface="Courier New" pitchFamily="49" charset="0"/>
                <a:cs typeface="Courier New" panose="02070309020205020404" pitchFamily="49" charset="0"/>
              </a:rPr>
              <a:t>;</a:t>
            </a:r>
          </a:p>
          <a:p>
            <a:pPr>
              <a:lnSpc>
                <a:spcPct val="70000"/>
              </a:lnSpc>
              <a:buFontTx/>
              <a:buNone/>
            </a:pPr>
            <a:endParaRPr lang="en-US" sz="2200" b="1" dirty="0" smtClean="0">
              <a:latin typeface="Courier New" panose="02070309020205020404" pitchFamily="49" charset="0"/>
              <a:cs typeface="Courier New" panose="02070309020205020404" pitchFamily="49" charset="0"/>
            </a:endParaRPr>
          </a:p>
          <a:p>
            <a:pPr>
              <a:lnSpc>
                <a:spcPct val="70000"/>
              </a:lnSpc>
              <a:buFontTx/>
              <a:buNone/>
            </a:pPr>
            <a:r>
              <a:rPr lang="en-US" sz="2200" b="1" dirty="0" err="1" smtClean="0">
                <a:latin typeface="Courier New" panose="02070309020205020404" pitchFamily="49" charset="0"/>
                <a:cs typeface="Courier New" panose="02070309020205020404" pitchFamily="49" charset="0"/>
              </a:rPr>
              <a:t>Decizia</a:t>
            </a:r>
            <a:r>
              <a:rPr lang="en-US" sz="2200" dirty="0" smtClean="0">
                <a:latin typeface="Courier New" panose="02070309020205020404" pitchFamily="49" charset="0"/>
                <a:cs typeface="Courier New" panose="02070309020205020404" pitchFamily="49" charset="0"/>
              </a:rPr>
              <a:t> (</a:t>
            </a:r>
            <a:r>
              <a:rPr lang="en-US" sz="2200" dirty="0" smtClean="0">
                <a:cs typeface="Courier New" panose="02070309020205020404" pitchFamily="49" charset="0"/>
              </a:rPr>
              <a:t>if</a:t>
            </a:r>
            <a:r>
              <a:rPr lang="en-US" sz="2200" dirty="0" smtClean="0">
                <a:latin typeface="Courier New" panose="02070309020205020404" pitchFamily="49" charset="0"/>
                <a:cs typeface="Courier New" panose="02070309020205020404" pitchFamily="49" charset="0"/>
              </a:rPr>
              <a:t>) </a:t>
            </a:r>
          </a:p>
          <a:p>
            <a:pPr>
              <a:lnSpc>
                <a:spcPct val="70000"/>
              </a:lnSpc>
              <a:buFontTx/>
              <a:buNone/>
            </a:pPr>
            <a:endParaRPr lang="en-US" sz="2200" dirty="0" smtClean="0">
              <a:solidFill>
                <a:srgbClr val="C00000"/>
              </a:solidFill>
              <a:latin typeface="Courier New" panose="02070309020205020404" pitchFamily="49" charset="0"/>
              <a:cs typeface="Courier New" panose="02070309020205020404" pitchFamily="49" charset="0"/>
            </a:endParaRPr>
          </a:p>
          <a:p>
            <a:pPr>
              <a:lnSpc>
                <a:spcPct val="70000"/>
              </a:lnSpc>
              <a:buFontTx/>
              <a:buNone/>
            </a:pPr>
            <a:r>
              <a:rPr lang="en-US" sz="2200" b="1" dirty="0">
                <a:solidFill>
                  <a:srgbClr val="C00000"/>
                </a:solidFill>
                <a:latin typeface="Courier New" pitchFamily="49" charset="0"/>
                <a:cs typeface="Courier New" panose="02070309020205020404" pitchFamily="49" charset="0"/>
              </a:rPr>
              <a:t>if (</a:t>
            </a:r>
            <a:r>
              <a:rPr lang="en-US" sz="2200" b="1" dirty="0" err="1">
                <a:solidFill>
                  <a:srgbClr val="C00000"/>
                </a:solidFill>
                <a:latin typeface="Courier New" pitchFamily="49" charset="0"/>
                <a:cs typeface="Courier New" panose="02070309020205020404" pitchFamily="49" charset="0"/>
              </a:rPr>
              <a:t>conditie</a:t>
            </a:r>
            <a:r>
              <a:rPr lang="en-US" sz="2200" b="1" dirty="0">
                <a:solidFill>
                  <a:srgbClr val="C00000"/>
                </a:solidFill>
                <a:latin typeface="Courier New" pitchFamily="49" charset="0"/>
                <a:cs typeface="Courier New" panose="02070309020205020404" pitchFamily="49" charset="0"/>
              </a:rPr>
              <a:t>) </a:t>
            </a:r>
            <a:r>
              <a:rPr lang="en-US" sz="2200" b="1" dirty="0" err="1">
                <a:solidFill>
                  <a:srgbClr val="C00000"/>
                </a:solidFill>
                <a:latin typeface="Courier New" pitchFamily="49" charset="0"/>
                <a:cs typeface="Courier New" panose="02070309020205020404" pitchFamily="49" charset="0"/>
              </a:rPr>
              <a:t>instructiune</a:t>
            </a:r>
            <a:r>
              <a:rPr lang="en-US" sz="2200" b="1" dirty="0">
                <a:solidFill>
                  <a:srgbClr val="C00000"/>
                </a:solidFill>
                <a:latin typeface="Courier New" pitchFamily="49" charset="0"/>
                <a:cs typeface="Courier New" panose="02070309020205020404" pitchFamily="49" charset="0"/>
              </a:rPr>
              <a:t>; </a:t>
            </a:r>
          </a:p>
          <a:p>
            <a:pPr>
              <a:lnSpc>
                <a:spcPct val="70000"/>
              </a:lnSpc>
              <a:buFontTx/>
              <a:buNone/>
            </a:pPr>
            <a:r>
              <a:rPr lang="en-US" sz="2200" b="1" dirty="0">
                <a:solidFill>
                  <a:srgbClr val="C00000"/>
                </a:solidFill>
                <a:latin typeface="Courier New" pitchFamily="49" charset="0"/>
                <a:cs typeface="Courier New" panose="02070309020205020404" pitchFamily="49" charset="0"/>
              </a:rPr>
              <a:t>if (</a:t>
            </a:r>
            <a:r>
              <a:rPr lang="en-US" sz="2200" b="1" dirty="0" err="1">
                <a:solidFill>
                  <a:srgbClr val="C00000"/>
                </a:solidFill>
                <a:latin typeface="Courier New" pitchFamily="49" charset="0"/>
                <a:cs typeface="Courier New" panose="02070309020205020404" pitchFamily="49" charset="0"/>
              </a:rPr>
              <a:t>conditie</a:t>
            </a:r>
            <a:r>
              <a:rPr lang="en-US" sz="2200" b="1" dirty="0">
                <a:solidFill>
                  <a:srgbClr val="C00000"/>
                </a:solidFill>
                <a:latin typeface="Courier New" pitchFamily="49" charset="0"/>
                <a:cs typeface="Courier New" panose="02070309020205020404" pitchFamily="49" charset="0"/>
              </a:rPr>
              <a:t>) {bloc </a:t>
            </a:r>
            <a:r>
              <a:rPr lang="en-US" sz="2200" b="1" dirty="0" err="1">
                <a:solidFill>
                  <a:srgbClr val="C00000"/>
                </a:solidFill>
                <a:latin typeface="Courier New" pitchFamily="49" charset="0"/>
                <a:cs typeface="Courier New" panose="02070309020205020404" pitchFamily="49" charset="0"/>
              </a:rPr>
              <a:t>instructiuni</a:t>
            </a:r>
            <a:r>
              <a:rPr lang="en-US" sz="2200" b="1" dirty="0" smtClean="0">
                <a:solidFill>
                  <a:srgbClr val="C00000"/>
                </a:solidFill>
                <a:latin typeface="Courier New" pitchFamily="49" charset="0"/>
                <a:cs typeface="Courier New" panose="02070309020205020404" pitchFamily="49" charset="0"/>
              </a:rPr>
              <a:t>};</a:t>
            </a:r>
            <a:endParaRPr lang="en-US" sz="2200" b="1" dirty="0">
              <a:solidFill>
                <a:srgbClr val="C00000"/>
              </a:solidFill>
              <a:latin typeface="Courier New" pitchFamily="49" charset="0"/>
              <a:cs typeface="Courier New" panose="02070309020205020404" pitchFamily="49" charset="0"/>
            </a:endParaRPr>
          </a:p>
        </p:txBody>
      </p:sp>
      <p:sp>
        <p:nvSpPr>
          <p:cNvPr id="47107" name="Rectangle 3"/>
          <p:cNvSpPr>
            <a:spLocks noGrp="1" noChangeArrowheads="1"/>
          </p:cNvSpPr>
          <p:nvPr>
            <p:ph type="title"/>
          </p:nvPr>
        </p:nvSpPr>
        <p:spPr>
          <a:xfrm>
            <a:off x="114300" y="76200"/>
            <a:ext cx="8915400" cy="1066800"/>
          </a:xfrm>
        </p:spPr>
        <p:txBody>
          <a:bodyPr/>
          <a:lstStyle/>
          <a:p>
            <a:r>
              <a:rPr lang="en-US" sz="2800" dirty="0" err="1" smtClean="0"/>
              <a:t>Instrucţiuni</a:t>
            </a:r>
            <a:endParaRPr lang="en-US"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Decizia</a:t>
            </a:r>
            <a:r>
              <a:rPr lang="en-US" dirty="0"/>
              <a:t> (if) - </a:t>
            </a:r>
            <a:r>
              <a:rPr lang="en-US" dirty="0" err="1" smtClean="0"/>
              <a:t>continuare</a:t>
            </a:r>
            <a:endParaRPr lang="en-US" dirty="0"/>
          </a:p>
        </p:txBody>
      </p:sp>
      <p:sp>
        <p:nvSpPr>
          <p:cNvPr id="3" name="Content Placeholder 2"/>
          <p:cNvSpPr>
            <a:spLocks noGrp="1"/>
          </p:cNvSpPr>
          <p:nvPr>
            <p:ph idx="1"/>
          </p:nvPr>
        </p:nvSpPr>
        <p:spPr/>
        <p:txBody>
          <a:bodyPr>
            <a:normAutofit fontScale="92500" lnSpcReduction="10000"/>
          </a:bodyPr>
          <a:lstStyle/>
          <a:p>
            <a:pPr marL="828675" lvl="2">
              <a:spcBef>
                <a:spcPts val="600"/>
              </a:spcBef>
              <a:spcAft>
                <a:spcPts val="600"/>
              </a:spcAft>
              <a:buFont typeface="Arial" pitchFamily="34" charset="0"/>
              <a:buNone/>
            </a:pPr>
            <a:r>
              <a:rPr lang="en-US" altLang="en-US"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if </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else if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else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0">
              <a:spcBef>
                <a:spcPts val="600"/>
              </a:spcBef>
              <a:spcAft>
                <a:spcPts val="1775"/>
              </a:spcAft>
              <a:buFont typeface="Arial" pitchFamily="34" charset="0"/>
              <a:buNone/>
            </a:pPr>
            <a:endParaRPr lang="en-US" altLang="en-US" sz="2400" dirty="0">
              <a:latin typeface="Courier New" panose="02070309020205020404" pitchFamily="49" charset="0"/>
              <a:cs typeface="Courier New" panose="02070309020205020404" pitchFamily="49" charset="0"/>
            </a:endParaRP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rPr>
              <a:t>Ex.:</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if</a:t>
            </a:r>
            <a:r>
              <a:rPr lang="en-US" altLang="en-US" sz="2400" dirty="0">
                <a:latin typeface="Courier New" panose="02070309020205020404" pitchFamily="49" charset="0"/>
                <a:cs typeface="Courier New" panose="02070309020205020404" pitchFamily="49" charset="0"/>
              </a:rPr>
              <a:t> (x&gt;y)</a:t>
            </a:r>
            <a:r>
              <a:rPr lang="en-US" altLang="en-US" sz="2400" dirty="0">
                <a:latin typeface="Courier New" panose="02070309020205020404" pitchFamily="49" charset="0"/>
                <a:cs typeface="Courier New" panose="02070309020205020404" pitchFamily="49" charset="0"/>
                <a:sym typeface="Wingdings" pitchFamily="2" charset="2"/>
              </a:rPr>
              <a:t> m = x; </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sym typeface="Wingdings" pitchFamily="2" charset="2"/>
              </a:rPr>
              <a:t>		</a:t>
            </a:r>
            <a:r>
              <a:rPr lang="en-US" altLang="en-US" sz="2400" b="1" dirty="0">
                <a:latin typeface="Courier New" panose="02070309020205020404" pitchFamily="49" charset="0"/>
                <a:cs typeface="Courier New" panose="02070309020205020404" pitchFamily="49" charset="0"/>
                <a:sym typeface="Wingdings" pitchFamily="2" charset="2"/>
              </a:rPr>
              <a:t>else if</a:t>
            </a:r>
            <a:r>
              <a:rPr lang="en-US" altLang="en-US" sz="2400" dirty="0">
                <a:latin typeface="Courier New" panose="02070309020205020404" pitchFamily="49" charset="0"/>
                <a:cs typeface="Courier New" panose="02070309020205020404" pitchFamily="49" charset="0"/>
                <a:sym typeface="Wingdings" pitchFamily="2" charset="2"/>
              </a:rPr>
              <a:t> (y&gt;x) m = y;</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sym typeface="Wingdings" pitchFamily="2" charset="2"/>
              </a:rPr>
              <a:t>		</a:t>
            </a:r>
            <a:r>
              <a:rPr lang="en-US" altLang="en-US" sz="2400" b="1" dirty="0">
                <a:latin typeface="Courier New" panose="02070309020205020404" pitchFamily="49" charset="0"/>
                <a:cs typeface="Courier New" panose="02070309020205020404" pitchFamily="49" charset="0"/>
                <a:sym typeface="Wingdings" pitchFamily="2" charset="2"/>
              </a:rPr>
              <a:t>else</a:t>
            </a:r>
            <a:r>
              <a:rPr lang="en-US" altLang="en-US" sz="2400" dirty="0">
                <a:latin typeface="Courier New" panose="02070309020205020404" pitchFamily="49" charset="0"/>
                <a:cs typeface="Courier New" panose="02070309020205020404" pitchFamily="49" charset="0"/>
                <a:sym typeface="Wingdings" pitchFamily="2" charset="2"/>
              </a:rPr>
              <a:t> m = </a:t>
            </a:r>
            <a:r>
              <a:rPr lang="en-US" altLang="en-US" sz="2400" dirty="0" err="1">
                <a:latin typeface="Courier New" panose="02070309020205020404" pitchFamily="49" charset="0"/>
                <a:cs typeface="Courier New" panose="02070309020205020404" pitchFamily="49" charset="0"/>
                <a:sym typeface="Wingdings" pitchFamily="2" charset="2"/>
              </a:rPr>
              <a:t>x+y</a:t>
            </a:r>
            <a:r>
              <a:rPr lang="en-US" altLang="en-US" sz="2400" dirty="0">
                <a:latin typeface="Courier New" panose="02070309020205020404" pitchFamily="49" charset="0"/>
                <a:cs typeface="Courier New" panose="02070309020205020404" pitchFamily="49" charset="0"/>
                <a:sym typeface="Wingdings" pitchFamily="2" charset="2"/>
              </a:rPr>
              <a:t>;</a:t>
            </a:r>
            <a:endParaRPr lang="en-US" altLang="en-US" sz="2400" dirty="0">
              <a:latin typeface="Courier New" panose="02070309020205020404" pitchFamily="49" charset="0"/>
              <a:cs typeface="Courier New" panose="02070309020205020404" pitchFamily="49" charset="0"/>
            </a:endParaRPr>
          </a:p>
          <a:p>
            <a:pPr marL="0">
              <a:buFont typeface="Arial" pitchFamily="34" charset="0"/>
              <a:buNone/>
            </a:pPr>
            <a:endParaRPr lang="en-US" altLang="en-US" sz="24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8507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28600" y="1700213"/>
            <a:ext cx="8686800" cy="4969147"/>
          </a:xfrm>
        </p:spPr>
        <p:txBody>
          <a:bodyPr>
            <a:normAutofit fontScale="92500" lnSpcReduction="20000"/>
          </a:bodyPr>
          <a:lstStyle/>
          <a:p>
            <a:pPr>
              <a:lnSpc>
                <a:spcPct val="80000"/>
              </a:lnSpc>
              <a:buFontTx/>
              <a:buNone/>
            </a:pPr>
            <a:r>
              <a:rPr lang="en-US" sz="2600" b="1" dirty="0" err="1">
                <a:latin typeface="Courier New" panose="02070309020205020404" pitchFamily="49" charset="0"/>
                <a:cs typeface="Courier New" panose="02070309020205020404" pitchFamily="49" charset="0"/>
              </a:rPr>
              <a:t>Iteraţia</a:t>
            </a:r>
            <a:r>
              <a:rPr lang="en-US" sz="2600" b="1" dirty="0">
                <a:latin typeface="Courier New" panose="02070309020205020404" pitchFamily="49" charset="0"/>
                <a:cs typeface="Courier New" panose="02070309020205020404" pitchFamily="49" charset="0"/>
              </a:rPr>
              <a:t> (while)</a:t>
            </a:r>
          </a:p>
          <a:p>
            <a:pPr>
              <a:lnSpc>
                <a:spcPct val="80000"/>
              </a:lnSpc>
              <a:buFontTx/>
              <a:buNone/>
            </a:pPr>
            <a:endParaRPr lang="en-US" sz="2400" b="1" dirty="0">
              <a:latin typeface="Courier New" panose="02070309020205020404" pitchFamily="49" charset="0"/>
              <a:cs typeface="Courier New" panose="02070309020205020404" pitchFamily="49" charset="0"/>
            </a:endParaRPr>
          </a:p>
          <a:p>
            <a:pPr>
              <a:lnSpc>
                <a:spcPct val="80000"/>
              </a:lnSpc>
              <a:buFontTx/>
              <a:buNone/>
            </a:pPr>
            <a:r>
              <a:rPr lang="en-US" sz="2600" b="1" dirty="0" smtClean="0">
                <a:solidFill>
                  <a:srgbClr val="C00000"/>
                </a:solidFill>
                <a:latin typeface="Courier New" panose="02070309020205020404" pitchFamily="49" charset="0"/>
                <a:cs typeface="Courier New" panose="02070309020205020404" pitchFamily="49" charset="0"/>
              </a:rPr>
              <a:t>while </a:t>
            </a:r>
            <a:r>
              <a:rPr lang="en-US" sz="2600" b="1" dirty="0">
                <a:solidFill>
                  <a:srgbClr val="C00000"/>
                </a:solidFill>
                <a:latin typeface="Courier New" panose="02070309020205020404" pitchFamily="49" charset="0"/>
                <a:cs typeface="Courier New" panose="02070309020205020404" pitchFamily="49" charset="0"/>
              </a:rPr>
              <a:t>(</a:t>
            </a:r>
            <a:r>
              <a:rPr lang="en-US" sz="2600" b="1" dirty="0" err="1">
                <a:solidFill>
                  <a:srgbClr val="C00000"/>
                </a:solidFill>
                <a:latin typeface="Courier New" panose="02070309020205020404" pitchFamily="49" charset="0"/>
                <a:cs typeface="Courier New" panose="02070309020205020404" pitchFamily="49" charset="0"/>
              </a:rPr>
              <a:t>conditie</a:t>
            </a:r>
            <a:r>
              <a:rPr lang="en-US" sz="2600" b="1" dirty="0">
                <a:solidFill>
                  <a:srgbClr val="C00000"/>
                </a:solidFill>
                <a:latin typeface="Courier New" panose="02070309020205020404" pitchFamily="49" charset="0"/>
                <a:cs typeface="Courier New" panose="02070309020205020404" pitchFamily="49" charset="0"/>
              </a:rPr>
              <a:t>) {bloc </a:t>
            </a:r>
            <a:r>
              <a:rPr lang="en-US" sz="2600" b="1" dirty="0" err="1">
                <a:solidFill>
                  <a:srgbClr val="C00000"/>
                </a:solidFill>
                <a:latin typeface="Courier New" panose="02070309020205020404" pitchFamily="49" charset="0"/>
                <a:cs typeface="Courier New" panose="02070309020205020404" pitchFamily="49" charset="0"/>
              </a:rPr>
              <a:t>instructiuni</a:t>
            </a:r>
            <a:r>
              <a:rPr lang="en-US" sz="2600" b="1" dirty="0" smtClean="0">
                <a:solidFill>
                  <a:srgbClr val="C00000"/>
                </a:solidFill>
                <a:latin typeface="Courier New" panose="02070309020205020404" pitchFamily="49" charset="0"/>
                <a:cs typeface="Courier New" panose="02070309020205020404" pitchFamily="49" charset="0"/>
              </a:rPr>
              <a:t>};</a:t>
            </a:r>
            <a:endParaRPr lang="ro-RO" sz="2600" b="1" dirty="0" smtClean="0">
              <a:solidFill>
                <a:srgbClr val="C00000"/>
              </a:solidFill>
              <a:latin typeface="Courier New" panose="02070309020205020404" pitchFamily="49" charset="0"/>
              <a:cs typeface="Courier New" panose="02070309020205020404" pitchFamily="49" charset="0"/>
            </a:endParaRPr>
          </a:p>
          <a:p>
            <a:pPr>
              <a:lnSpc>
                <a:spcPct val="80000"/>
              </a:lnSpc>
              <a:buFontTx/>
              <a:buNone/>
            </a:pPr>
            <a:endParaRPr lang="ro-RO" altLang="en-US" sz="2400" b="1" dirty="0">
              <a:solidFill>
                <a:srgbClr val="C00000"/>
              </a:solidFill>
              <a:latin typeface="Courier New" panose="02070309020205020404" pitchFamily="49" charset="0"/>
              <a:cs typeface="Courier New" panose="02070309020205020404" pitchFamily="49" charset="0"/>
            </a:endParaRPr>
          </a:p>
          <a:p>
            <a:pPr>
              <a:lnSpc>
                <a:spcPct val="80000"/>
              </a:lnSpc>
              <a:buFontTx/>
              <a:buNone/>
            </a:pPr>
            <a:r>
              <a:rPr lang="en-US" altLang="en-US" sz="2600" b="1" dirty="0" err="1" smtClean="0">
                <a:latin typeface="Courier New" panose="02070309020205020404" pitchFamily="49" charset="0"/>
                <a:cs typeface="Courier New" panose="02070309020205020404" pitchFamily="49" charset="0"/>
              </a:rPr>
              <a:t>Ciclul</a:t>
            </a:r>
            <a:r>
              <a:rPr lang="en-US" altLang="en-US" sz="2600" b="1" dirty="0" smtClean="0">
                <a:latin typeface="Courier New" panose="02070309020205020404" pitchFamily="49" charset="0"/>
                <a:cs typeface="Courier New" panose="02070309020205020404" pitchFamily="49" charset="0"/>
              </a:rPr>
              <a:t> </a:t>
            </a:r>
            <a:r>
              <a:rPr lang="en-US" altLang="en-US" sz="2600" b="1" dirty="0">
                <a:latin typeface="Courier New" panose="02070309020205020404" pitchFamily="49" charset="0"/>
                <a:cs typeface="Courier New" panose="02070309020205020404" pitchFamily="49" charset="0"/>
              </a:rPr>
              <a:t>cu </a:t>
            </a:r>
            <a:r>
              <a:rPr lang="en-US" altLang="en-US" sz="2600" b="1" dirty="0" err="1">
                <a:latin typeface="Courier New" panose="02070309020205020404" pitchFamily="49" charset="0"/>
                <a:cs typeface="Courier New" panose="02070309020205020404" pitchFamily="49" charset="0"/>
              </a:rPr>
              <a:t>contor</a:t>
            </a:r>
            <a:r>
              <a:rPr lang="en-US" altLang="en-US" sz="2600" b="1" dirty="0">
                <a:latin typeface="Courier New" panose="02070309020205020404" pitchFamily="49" charset="0"/>
                <a:cs typeface="Courier New" panose="02070309020205020404" pitchFamily="49" charset="0"/>
              </a:rPr>
              <a:t> (</a:t>
            </a:r>
            <a:r>
              <a:rPr lang="en-US" altLang="en-US" sz="2600" b="1" dirty="0" smtClean="0">
                <a:latin typeface="Courier New" panose="02070309020205020404" pitchFamily="49" charset="0"/>
                <a:cs typeface="Courier New" panose="02070309020205020404" pitchFamily="49" charset="0"/>
              </a:rPr>
              <a:t>for)</a:t>
            </a:r>
            <a:endParaRPr lang="ro-RO" altLang="en-US" sz="2600" b="1" dirty="0" smtClean="0">
              <a:latin typeface="Courier New" panose="02070309020205020404" pitchFamily="49" charset="0"/>
              <a:cs typeface="Courier New" panose="02070309020205020404" pitchFamily="49" charset="0"/>
            </a:endParaRPr>
          </a:p>
          <a:p>
            <a:pPr>
              <a:lnSpc>
                <a:spcPct val="80000"/>
              </a:lnSpc>
              <a:buFontTx/>
              <a:buNone/>
            </a:pPr>
            <a:endParaRPr lang="en-US" altLang="en-US" sz="2600" b="1" dirty="0" smtClean="0">
              <a:solidFill>
                <a:srgbClr val="C00000"/>
              </a:solidFill>
              <a:latin typeface="Courier New" panose="02070309020205020404" pitchFamily="49" charset="0"/>
              <a:ea typeface="ＭＳ Ｐゴシック" pitchFamily="34" charset="-128"/>
              <a:cs typeface="Courier New" panose="02070309020205020404" pitchFamily="49" charset="0"/>
            </a:endParaRPr>
          </a:p>
          <a:p>
            <a:pPr>
              <a:lnSpc>
                <a:spcPct val="80000"/>
              </a:lnSpc>
              <a:buFontTx/>
              <a:buNone/>
            </a:pPr>
            <a:r>
              <a:rPr lang="en-US" altLang="en-US" sz="2600"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for [</a:t>
            </a:r>
            <a:r>
              <a:rPr lang="en-US" altLang="en-US" sz="2600" b="1" dirty="0" err="1" smtClean="0">
                <a:solidFill>
                  <a:srgbClr val="C00000"/>
                </a:solidFill>
                <a:latin typeface="Courier New" panose="02070309020205020404" pitchFamily="49" charset="0"/>
                <a:ea typeface="ＭＳ Ｐゴシック" pitchFamily="34" charset="-128"/>
                <a:cs typeface="Courier New" panose="02070309020205020404" pitchFamily="49" charset="0"/>
              </a:rPr>
              <a:t>cuantificatori</a:t>
            </a:r>
            <a:r>
              <a:rPr lang="en-US" altLang="en-US" sz="2600"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sz="2600" b="1" dirty="0" err="1" smtClean="0">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sz="2600"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a:t>
            </a:r>
            <a:endParaRPr lang="en-US" altLang="en-US" sz="2600" dirty="0" smtClean="0">
              <a:solidFill>
                <a:srgbClr val="C00000"/>
              </a:solidFill>
              <a:latin typeface="Courier New" panose="02070309020205020404" pitchFamily="49" charset="0"/>
              <a:ea typeface="Lucida Sans Unicode" pitchFamily="34" charset="0"/>
              <a:cs typeface="Courier New" panose="02070309020205020404" pitchFamily="49" charset="0"/>
            </a:endParaRPr>
          </a:p>
          <a:p>
            <a:pPr>
              <a:buFont typeface="Arial" pitchFamily="34" charset="0"/>
              <a:buNone/>
            </a:pPr>
            <a:r>
              <a:rPr lang="en-US" altLang="en-US" sz="2400" dirty="0" smtClean="0">
                <a:cs typeface="Courier New" panose="02070309020205020404" pitchFamily="49" charset="0"/>
              </a:rPr>
              <a:t>	</a:t>
            </a:r>
            <a:r>
              <a:rPr lang="ro-RO" altLang="en-US" sz="2400" dirty="0" smtClean="0">
                <a:cs typeface="Courier New" panose="02070309020205020404" pitchFamily="49" charset="0"/>
              </a:rPr>
              <a:t>u</a:t>
            </a:r>
            <a:r>
              <a:rPr lang="en-US" altLang="en-US" sz="2400" dirty="0" err="1" smtClean="0">
                <a:cs typeface="Courier New" panose="02070309020205020404" pitchFamily="49" charset="0"/>
              </a:rPr>
              <a:t>nde</a:t>
            </a:r>
            <a:r>
              <a:rPr lang="en-US" altLang="en-US" sz="2400" dirty="0" smtClean="0">
                <a:cs typeface="Courier New" panose="02070309020205020404" pitchFamily="49" charset="0"/>
              </a:rPr>
              <a:t> </a:t>
            </a:r>
            <a:r>
              <a:rPr lang="en-US" altLang="en-US" sz="2400" b="1" dirty="0" err="1">
                <a:solidFill>
                  <a:srgbClr val="C00000"/>
                </a:solidFill>
                <a:latin typeface="Courier New" panose="02070309020205020404" pitchFamily="49" charset="0"/>
                <a:cs typeface="Courier New" panose="02070309020205020404" pitchFamily="49" charset="0"/>
              </a:rPr>
              <a:t>cuantificator</a:t>
            </a:r>
            <a:r>
              <a:rPr lang="en-US" altLang="en-US" sz="2400" dirty="0">
                <a:solidFill>
                  <a:srgbClr val="C00000"/>
                </a:solidFill>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are forma: </a:t>
            </a:r>
          </a:p>
          <a:p>
            <a:pPr marL="828675" lvl="2">
              <a:spcBef>
                <a:spcPts val="600"/>
              </a:spcBef>
              <a:spcAft>
                <a:spcPts val="600"/>
              </a:spcAft>
              <a:buFont typeface="Arial" pitchFamily="34" charset="0"/>
              <a:buNone/>
            </a:pPr>
            <a:r>
              <a:rPr lang="en-US" altLang="en-US"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err="1" smtClean="0">
                <a:solidFill>
                  <a:srgbClr val="C00000"/>
                </a:solidFill>
                <a:latin typeface="Courier New" panose="02070309020205020404" pitchFamily="49" charset="0"/>
                <a:ea typeface="ＭＳ Ｐゴシック" pitchFamily="34" charset="-128"/>
                <a:cs typeface="Courier New" panose="02070309020205020404" pitchFamily="49" charset="0"/>
              </a:rPr>
              <a:t>variabila</a:t>
            </a:r>
            <a:r>
              <a:rPr lang="en-US" altLang="en-US" b="1" dirty="0" smtClean="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val_init</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to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val_finala</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st</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a:t>
            </a:r>
          </a:p>
          <a:p>
            <a:pPr>
              <a:buFont typeface="Arial" pitchFamily="34" charset="0"/>
              <a:buNone/>
            </a:pPr>
            <a:endParaRPr lang="en-US" altLang="en-US" sz="1600" dirty="0">
              <a:latin typeface="Courier New" panose="02070309020205020404" pitchFamily="49" charset="0"/>
              <a:cs typeface="Courier New" panose="02070309020205020404" pitchFamily="49" charset="0"/>
            </a:endParaRPr>
          </a:p>
          <a:p>
            <a:pPr>
              <a:buFont typeface="Arial" pitchFamily="34" charset="0"/>
              <a:buNone/>
            </a:pPr>
            <a:r>
              <a:rPr lang="en-US" altLang="en-US" sz="2400" dirty="0" err="1">
                <a:cs typeface="Courier New" panose="02070309020205020404" pitchFamily="49" charset="0"/>
              </a:rPr>
              <a:t>Corpul</a:t>
            </a:r>
            <a:r>
              <a:rPr lang="en-US" altLang="en-US" sz="2400" dirty="0">
                <a:cs typeface="Courier New" panose="02070309020205020404" pitchFamily="49" charset="0"/>
              </a:rPr>
              <a:t> </a:t>
            </a:r>
            <a:r>
              <a:rPr lang="en-US" altLang="en-US" sz="2400" dirty="0" err="1">
                <a:cs typeface="Courier New" panose="02070309020205020404" pitchFamily="49" charset="0"/>
              </a:rPr>
              <a:t>ciclului</a:t>
            </a:r>
            <a:r>
              <a:rPr lang="en-US" altLang="en-US" sz="2400" dirty="0">
                <a:cs typeface="Courier New" panose="02070309020205020404" pitchFamily="49" charset="0"/>
              </a:rPr>
              <a:t> </a:t>
            </a:r>
            <a:r>
              <a:rPr lang="en-US" altLang="en-US" sz="2400" dirty="0" err="1">
                <a:cs typeface="Courier New" panose="02070309020205020404" pitchFamily="49" charset="0"/>
              </a:rPr>
              <a:t>este</a:t>
            </a:r>
            <a:r>
              <a:rPr lang="en-US" altLang="en-US" sz="2400" dirty="0">
                <a:cs typeface="Courier New" panose="02070309020205020404" pitchFamily="49" charset="0"/>
              </a:rPr>
              <a:t> </a:t>
            </a:r>
            <a:r>
              <a:rPr lang="en-US" altLang="en-US" sz="2400" dirty="0" err="1">
                <a:cs typeface="Courier New" panose="02070309020205020404" pitchFamily="49" charset="0"/>
              </a:rPr>
              <a:t>executat</a:t>
            </a:r>
            <a:r>
              <a:rPr lang="en-US" altLang="en-US" sz="2400" dirty="0">
                <a:cs typeface="Courier New" panose="02070309020205020404" pitchFamily="49" charset="0"/>
              </a:rPr>
              <a:t> o </a:t>
            </a:r>
            <a:r>
              <a:rPr lang="en-US" altLang="en-US" sz="2400" dirty="0" err="1">
                <a:cs typeface="Courier New" panose="02070309020205020404" pitchFamily="49" charset="0"/>
              </a:rPr>
              <a:t>dată</a:t>
            </a:r>
            <a:r>
              <a:rPr lang="en-US" altLang="en-US" sz="2400" dirty="0">
                <a:cs typeface="Courier New" panose="02070309020205020404" pitchFamily="49" charset="0"/>
              </a:rPr>
              <a:t> </a:t>
            </a:r>
            <a:r>
              <a:rPr lang="en-US" altLang="en-US" sz="2400" dirty="0" err="1">
                <a:cs typeface="Courier New" panose="02070309020205020404" pitchFamily="49" charset="0"/>
              </a:rPr>
              <a:t>pentru</a:t>
            </a:r>
            <a:r>
              <a:rPr lang="en-US" altLang="en-US" sz="2400" dirty="0">
                <a:cs typeface="Courier New" panose="02070309020205020404" pitchFamily="49" charset="0"/>
              </a:rPr>
              <a:t> </a:t>
            </a:r>
            <a:r>
              <a:rPr lang="en-US" altLang="en-US" sz="2400" dirty="0" err="1">
                <a:cs typeface="Courier New" panose="02070309020205020404" pitchFamily="49" charset="0"/>
              </a:rPr>
              <a:t>fiecare</a:t>
            </a:r>
            <a:r>
              <a:rPr lang="en-US" altLang="en-US" sz="2400" dirty="0">
                <a:cs typeface="Courier New" panose="02070309020205020404" pitchFamily="49" charset="0"/>
              </a:rPr>
              <a:t> </a:t>
            </a:r>
            <a:r>
              <a:rPr lang="en-US" altLang="en-US" sz="2400" dirty="0" err="1">
                <a:cs typeface="Courier New" panose="02070309020205020404" pitchFamily="49" charset="0"/>
              </a:rPr>
              <a:t>valoare</a:t>
            </a:r>
            <a:r>
              <a:rPr lang="en-US" altLang="en-US" sz="2400" dirty="0">
                <a:cs typeface="Courier New" panose="02070309020205020404" pitchFamily="49" charset="0"/>
              </a:rPr>
              <a:t> a </a:t>
            </a:r>
            <a:r>
              <a:rPr lang="en-US" altLang="en-US" sz="2400" dirty="0" err="1">
                <a:cs typeface="Courier New" panose="02070309020205020404" pitchFamily="49" charset="0"/>
              </a:rPr>
              <a:t>variabilei</a:t>
            </a:r>
            <a:r>
              <a:rPr lang="en-US" altLang="en-US" sz="2400" dirty="0">
                <a:cs typeface="Courier New" panose="02070309020205020404" pitchFamily="49" charset="0"/>
              </a:rPr>
              <a:t> </a:t>
            </a:r>
            <a:r>
              <a:rPr lang="en-US" altLang="en-US" sz="2400" dirty="0" err="1">
                <a:cs typeface="Courier New" panose="02070309020205020404" pitchFamily="49" charset="0"/>
              </a:rPr>
              <a:t>contor</a:t>
            </a:r>
            <a:r>
              <a:rPr lang="en-US" altLang="en-US" sz="2400" dirty="0">
                <a:cs typeface="Courier New" panose="02070309020205020404" pitchFamily="49" charset="0"/>
              </a:rPr>
              <a:t>, </a:t>
            </a:r>
            <a:r>
              <a:rPr lang="en-US" altLang="en-US" sz="2400" dirty="0" err="1">
                <a:cs typeface="Courier New" panose="02070309020205020404" pitchFamily="49" charset="0"/>
              </a:rPr>
              <a:t>dacă</a:t>
            </a:r>
            <a:r>
              <a:rPr lang="en-US" altLang="en-US" sz="2400" dirty="0">
                <a:cs typeface="Courier New" panose="02070309020205020404" pitchFamily="49" charset="0"/>
              </a:rPr>
              <a:t> </a:t>
            </a:r>
            <a:r>
              <a:rPr lang="en-US" altLang="en-US" sz="2400" dirty="0" err="1">
                <a:cs typeface="Courier New" panose="02070309020205020404" pitchFamily="49" charset="0"/>
              </a:rPr>
              <a:t>valoarea</a:t>
            </a:r>
            <a:r>
              <a:rPr lang="en-US" altLang="en-US" sz="2400" dirty="0">
                <a:cs typeface="Courier New" panose="02070309020205020404" pitchFamily="49" charset="0"/>
              </a:rPr>
              <a:t> </a:t>
            </a:r>
            <a:r>
              <a:rPr lang="en-US" altLang="en-US" sz="2400" dirty="0" err="1">
                <a:cs typeface="Courier New" panose="02070309020205020404" pitchFamily="49" charset="0"/>
              </a:rPr>
              <a:t>expresiei</a:t>
            </a:r>
            <a:r>
              <a:rPr lang="en-US" altLang="en-US" sz="2400" dirty="0">
                <a:cs typeface="Courier New" panose="02070309020205020404" pitchFamily="49" charset="0"/>
              </a:rPr>
              <a:t> </a:t>
            </a:r>
            <a:r>
              <a:rPr lang="en-US" altLang="en-US" sz="2400" dirty="0" err="1">
                <a:cs typeface="Courier New" panose="02070309020205020404" pitchFamily="49" charset="0"/>
              </a:rPr>
              <a:t>booleene</a:t>
            </a:r>
            <a:r>
              <a:rPr lang="en-US" altLang="en-US" sz="2400" dirty="0">
                <a:cs typeface="Courier New" panose="02070309020205020404" pitchFamily="49" charset="0"/>
              </a:rPr>
              <a:t> </a:t>
            </a:r>
            <a:r>
              <a:rPr lang="en-US" altLang="en-US" sz="2400" dirty="0">
                <a:solidFill>
                  <a:srgbClr val="C00000"/>
                </a:solidFill>
                <a:cs typeface="Courier New" panose="02070309020205020404" pitchFamily="49" charset="0"/>
              </a:rPr>
              <a:t>B</a:t>
            </a:r>
            <a:r>
              <a:rPr lang="en-US" altLang="en-US" sz="2400" dirty="0">
                <a:cs typeface="Courier New" panose="02070309020205020404" pitchFamily="49" charset="0"/>
              </a:rPr>
              <a:t> </a:t>
            </a:r>
            <a:r>
              <a:rPr lang="en-US" altLang="en-US" sz="2400" dirty="0" err="1">
                <a:cs typeface="Courier New" panose="02070309020205020404" pitchFamily="49" charset="0"/>
              </a:rPr>
              <a:t>este</a:t>
            </a:r>
            <a:r>
              <a:rPr lang="en-US" altLang="en-US" sz="2400" dirty="0">
                <a:cs typeface="Courier New" panose="02070309020205020404" pitchFamily="49" charset="0"/>
              </a:rPr>
              <a:t> </a:t>
            </a:r>
            <a:r>
              <a:rPr lang="en-US" altLang="en-US" sz="2400" i="1" dirty="0">
                <a:cs typeface="Courier New" panose="02070309020205020404" pitchFamily="49" charset="0"/>
              </a:rPr>
              <a:t>true</a:t>
            </a:r>
            <a:r>
              <a:rPr lang="en-US" altLang="en-US" sz="2400" dirty="0">
                <a:cs typeface="Courier New" panose="02070309020205020404" pitchFamily="49" charset="0"/>
              </a:rPr>
              <a:t> (</a:t>
            </a:r>
            <a:r>
              <a:rPr lang="en-US" altLang="en-US" sz="2400" b="1" dirty="0">
                <a:solidFill>
                  <a:srgbClr val="C00000"/>
                </a:solidFill>
                <a:cs typeface="Courier New" panose="02070309020205020404" pitchFamily="49" charset="0"/>
              </a:rPr>
              <a:t>s</a:t>
            </a:r>
            <a:r>
              <a:rPr lang="en-US" altLang="en-US" sz="2400" dirty="0">
                <a:solidFill>
                  <a:srgbClr val="C00000"/>
                </a:solidFill>
                <a:cs typeface="Courier New" panose="02070309020205020404" pitchFamily="49" charset="0"/>
              </a:rPr>
              <a:t>uch </a:t>
            </a:r>
            <a:r>
              <a:rPr lang="en-US" altLang="en-US" sz="2400" b="1" dirty="0">
                <a:solidFill>
                  <a:srgbClr val="C00000"/>
                </a:solidFill>
                <a:cs typeface="Courier New" panose="02070309020205020404" pitchFamily="49" charset="0"/>
              </a:rPr>
              <a:t>t</a:t>
            </a:r>
            <a:r>
              <a:rPr lang="en-US" altLang="en-US" sz="2400" dirty="0">
                <a:solidFill>
                  <a:srgbClr val="C00000"/>
                </a:solidFill>
                <a:cs typeface="Courier New" panose="02070309020205020404" pitchFamily="49" charset="0"/>
              </a:rPr>
              <a:t>hat B</a:t>
            </a:r>
            <a:r>
              <a:rPr lang="en-US" altLang="en-US" sz="2400" dirty="0">
                <a:cs typeface="Courier New" panose="02070309020205020404" pitchFamily="49" charset="0"/>
              </a:rPr>
              <a:t>).</a:t>
            </a:r>
          </a:p>
          <a:p>
            <a:pPr>
              <a:buFont typeface="Arial" pitchFamily="34" charset="0"/>
              <a:buNone/>
            </a:pPr>
            <a:r>
              <a:rPr lang="en-US" altLang="en-US" sz="2400" dirty="0" err="1">
                <a:cs typeface="Courier New" panose="02070309020205020404" pitchFamily="49" charset="0"/>
              </a:rPr>
              <a:t>În</a:t>
            </a:r>
            <a:r>
              <a:rPr lang="en-US" altLang="en-US" sz="2400" dirty="0">
                <a:cs typeface="Courier New" panose="02070309020205020404" pitchFamily="49" charset="0"/>
              </a:rPr>
              <a:t> </a:t>
            </a:r>
            <a:r>
              <a:rPr lang="en-US" altLang="en-US" sz="2400" dirty="0" err="1">
                <a:cs typeface="Courier New" panose="02070309020205020404" pitchFamily="49" charset="0"/>
              </a:rPr>
              <a:t>cazul</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a:t>
            </a:r>
            <a:r>
              <a:rPr lang="en-US" altLang="en-US" sz="2400" dirty="0" err="1">
                <a:cs typeface="Courier New" panose="02070309020205020404" pitchFamily="49" charset="0"/>
              </a:rPr>
              <a:t>multor</a:t>
            </a:r>
            <a:r>
              <a:rPr lang="en-US" altLang="en-US" sz="2400" dirty="0">
                <a:cs typeface="Courier New" panose="02070309020205020404" pitchFamily="49" charset="0"/>
              </a:rPr>
              <a:t> </a:t>
            </a:r>
            <a:r>
              <a:rPr lang="en-US" altLang="en-US" sz="2400" dirty="0" err="1">
                <a:cs typeface="Courier New" panose="02070309020205020404" pitchFamily="49" charset="0"/>
              </a:rPr>
              <a:t>cuantificatori</a:t>
            </a:r>
            <a:r>
              <a:rPr lang="en-US" altLang="en-US" sz="2400" dirty="0">
                <a:cs typeface="Courier New" panose="02070309020205020404" pitchFamily="49" charset="0"/>
              </a:rPr>
              <a:t>, </a:t>
            </a:r>
            <a:r>
              <a:rPr lang="en-US" altLang="en-US" sz="2400" dirty="0" err="1">
                <a:cs typeface="Courier New" panose="02070309020205020404" pitchFamily="49" charset="0"/>
              </a:rPr>
              <a:t>corpul</a:t>
            </a:r>
            <a:r>
              <a:rPr lang="en-US" altLang="en-US" sz="2400" dirty="0">
                <a:cs typeface="Courier New" panose="02070309020205020404" pitchFamily="49" charset="0"/>
              </a:rPr>
              <a:t> </a:t>
            </a:r>
            <a:r>
              <a:rPr lang="en-US" altLang="en-US" sz="2400" dirty="0" err="1">
                <a:cs typeface="Courier New" panose="02070309020205020404" pitchFamily="49" charset="0"/>
              </a:rPr>
              <a:t>ciclului</a:t>
            </a:r>
            <a:r>
              <a:rPr lang="en-US" altLang="en-US" sz="2400" dirty="0">
                <a:cs typeface="Courier New" panose="02070309020205020404" pitchFamily="49" charset="0"/>
              </a:rPr>
              <a:t> se </a:t>
            </a:r>
            <a:r>
              <a:rPr lang="en-US" altLang="en-US" sz="2400" dirty="0" err="1">
                <a:cs typeface="Courier New" panose="02070309020205020404" pitchFamily="49" charset="0"/>
              </a:rPr>
              <a:t>execută</a:t>
            </a:r>
            <a:r>
              <a:rPr lang="en-US" altLang="en-US" sz="2400" dirty="0">
                <a:cs typeface="Courier New" panose="02070309020205020404" pitchFamily="49" charset="0"/>
              </a:rPr>
              <a:t> </a:t>
            </a:r>
            <a:r>
              <a:rPr lang="en-US" altLang="en-US" sz="2400" dirty="0" err="1">
                <a:cs typeface="Courier New" panose="02070309020205020404" pitchFamily="49" charset="0"/>
              </a:rPr>
              <a:t>pentru</a:t>
            </a:r>
            <a:r>
              <a:rPr lang="en-US" altLang="en-US" sz="2400" dirty="0">
                <a:cs typeface="Courier New" panose="02070309020205020404" pitchFamily="49" charset="0"/>
              </a:rPr>
              <a:t> </a:t>
            </a:r>
            <a:r>
              <a:rPr lang="en-US" altLang="en-US" sz="2400" dirty="0" err="1">
                <a:cs typeface="Courier New" panose="02070309020205020404" pitchFamily="49" charset="0"/>
              </a:rPr>
              <a:t>fiecare</a:t>
            </a:r>
            <a:r>
              <a:rPr lang="en-US" altLang="en-US" sz="2400" dirty="0">
                <a:cs typeface="Courier New" panose="02070309020205020404" pitchFamily="49" charset="0"/>
              </a:rPr>
              <a:t> </a:t>
            </a:r>
            <a:r>
              <a:rPr lang="en-US" altLang="en-US" sz="2400" dirty="0" err="1">
                <a:cs typeface="Courier New" panose="02070309020205020404" pitchFamily="49" charset="0"/>
              </a:rPr>
              <a:t>combinaţie</a:t>
            </a:r>
            <a:r>
              <a:rPr lang="en-US" altLang="en-US" sz="2400" dirty="0">
                <a:cs typeface="Courier New" panose="02070309020205020404" pitchFamily="49" charset="0"/>
              </a:rPr>
              <a:t> de </a:t>
            </a:r>
            <a:r>
              <a:rPr lang="en-US" altLang="en-US" sz="2400" dirty="0" err="1">
                <a:cs typeface="Courier New" panose="02070309020205020404" pitchFamily="49" charset="0"/>
              </a:rPr>
              <a:t>valori</a:t>
            </a:r>
            <a:r>
              <a:rPr lang="en-US" altLang="en-US" sz="2400" dirty="0">
                <a:cs typeface="Courier New" panose="02070309020205020404" pitchFamily="49" charset="0"/>
              </a:rPr>
              <a:t> ale </a:t>
            </a:r>
            <a:r>
              <a:rPr lang="en-US" altLang="en-US" sz="2400" dirty="0" err="1">
                <a:cs typeface="Courier New" panose="02070309020205020404" pitchFamily="49" charset="0"/>
              </a:rPr>
              <a:t>variabilelor</a:t>
            </a:r>
            <a:r>
              <a:rPr lang="en-US" altLang="en-US" sz="2400" dirty="0">
                <a:cs typeface="Courier New" panose="02070309020205020404" pitchFamily="49" charset="0"/>
              </a:rPr>
              <a:t> </a:t>
            </a:r>
            <a:r>
              <a:rPr lang="en-US" altLang="en-US" sz="2400" dirty="0" err="1">
                <a:cs typeface="Courier New" panose="02070309020205020404" pitchFamily="49" charset="0"/>
              </a:rPr>
              <a:t>contor</a:t>
            </a:r>
            <a:r>
              <a:rPr lang="en-US" altLang="en-US" sz="2400" dirty="0">
                <a:cs typeface="Courier New" panose="02070309020205020404" pitchFamily="49" charset="0"/>
              </a:rPr>
              <a:t>, cu </a:t>
            </a:r>
            <a:r>
              <a:rPr lang="en-US" altLang="en-US" sz="2400" dirty="0" err="1">
                <a:cs typeface="Courier New" panose="02070309020205020404" pitchFamily="49" charset="0"/>
              </a:rPr>
              <a:t>variabila</a:t>
            </a:r>
            <a:r>
              <a:rPr lang="en-US" altLang="en-US" sz="2400" dirty="0">
                <a:cs typeface="Courier New" panose="02070309020205020404" pitchFamily="49" charset="0"/>
              </a:rPr>
              <a:t> </a:t>
            </a:r>
            <a:r>
              <a:rPr lang="en-US" altLang="en-US" sz="2400" dirty="0" err="1">
                <a:cs typeface="Courier New" panose="02070309020205020404" pitchFamily="49" charset="0"/>
              </a:rPr>
              <a:t>cea</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din </a:t>
            </a:r>
            <a:r>
              <a:rPr lang="en-US" altLang="en-US" sz="2400" dirty="0" err="1">
                <a:cs typeface="Courier New" panose="02070309020205020404" pitchFamily="49" charset="0"/>
              </a:rPr>
              <a:t>dreapta</a:t>
            </a:r>
            <a:r>
              <a:rPr lang="en-US" altLang="en-US" sz="2400" dirty="0">
                <a:cs typeface="Courier New" panose="02070309020205020404" pitchFamily="49" charset="0"/>
              </a:rPr>
              <a:t> </a:t>
            </a:r>
            <a:r>
              <a:rPr lang="en-US" altLang="en-US" sz="2400" dirty="0" err="1">
                <a:cs typeface="Courier New" panose="02070309020205020404" pitchFamily="49" charset="0"/>
              </a:rPr>
              <a:t>variind</a:t>
            </a:r>
            <a:r>
              <a:rPr lang="en-US" altLang="en-US" sz="2400" dirty="0">
                <a:cs typeface="Courier New" panose="02070309020205020404" pitchFamily="49" charset="0"/>
              </a:rPr>
              <a:t> </a:t>
            </a:r>
            <a:r>
              <a:rPr lang="en-US" altLang="en-US" sz="2400" dirty="0" err="1">
                <a:cs typeface="Courier New" panose="02070309020205020404" pitchFamily="49" charset="0"/>
              </a:rPr>
              <a:t>cel</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rapid.</a:t>
            </a:r>
          </a:p>
          <a:p>
            <a:pPr>
              <a:lnSpc>
                <a:spcPct val="80000"/>
              </a:lnSpc>
              <a:buFontTx/>
              <a:buNone/>
            </a:pPr>
            <a:endParaRPr lang="en-US" sz="2400" b="1" dirty="0">
              <a:cs typeface="Courier New" panose="02070309020205020404" pitchFamily="49" charset="0"/>
            </a:endParaRPr>
          </a:p>
        </p:txBody>
      </p:sp>
      <p:sp>
        <p:nvSpPr>
          <p:cNvPr id="48131" name="Rectangle 3"/>
          <p:cNvSpPr>
            <a:spLocks noGrp="1" noChangeArrowheads="1"/>
          </p:cNvSpPr>
          <p:nvPr>
            <p:ph type="title"/>
          </p:nvPr>
        </p:nvSpPr>
        <p:spPr>
          <a:xfrm>
            <a:off x="114300" y="76200"/>
            <a:ext cx="8915400" cy="1066800"/>
          </a:xfrm>
        </p:spPr>
        <p:txBody>
          <a:bodyPr/>
          <a:lstStyle/>
          <a:p>
            <a:r>
              <a:rPr lang="en-US" sz="2800" dirty="0" err="1" smtClean="0"/>
              <a:t>Instruc</a:t>
            </a:r>
            <a:r>
              <a:rPr lang="ro-RO" sz="2800" dirty="0" smtClean="0"/>
              <a:t>ț</a:t>
            </a:r>
            <a:r>
              <a:rPr lang="en-US" sz="2800" dirty="0" err="1" smtClean="0"/>
              <a:t>iuni</a:t>
            </a:r>
            <a:r>
              <a:rPr lang="ro-RO" sz="2800" dirty="0" smtClean="0"/>
              <a:t> iterative</a:t>
            </a:r>
            <a:endParaRPr 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Exemple</a:t>
            </a:r>
            <a:endParaRPr lang="en-US" dirty="0"/>
          </a:p>
        </p:txBody>
      </p:sp>
      <p:sp>
        <p:nvSpPr>
          <p:cNvPr id="3" name="Content Placeholder 2"/>
          <p:cNvSpPr>
            <a:spLocks noGrp="1"/>
          </p:cNvSpPr>
          <p:nvPr>
            <p:ph idx="1"/>
          </p:nvPr>
        </p:nvSpPr>
        <p:spPr/>
        <p:txBody>
          <a:bodyPr/>
          <a:lstStyle/>
          <a:p>
            <a:pPr>
              <a:buFont typeface="Arial" pitchFamily="34" charset="0"/>
              <a:buNone/>
            </a:pPr>
            <a:r>
              <a:rPr lang="en-US" altLang="en-US" b="1" dirty="0">
                <a:latin typeface="Courier" charset="0"/>
              </a:rPr>
              <a:t>for</a:t>
            </a:r>
            <a:r>
              <a:rPr lang="en-US" altLang="en-US" dirty="0">
                <a:latin typeface="Courier" charset="0"/>
              </a:rPr>
              <a:t> [</a:t>
            </a:r>
            <a:r>
              <a:rPr lang="en-US" altLang="en-US" dirty="0" err="1">
                <a:latin typeface="Courier" charset="0"/>
              </a:rPr>
              <a:t>i</a:t>
            </a:r>
            <a:r>
              <a:rPr lang="en-US" altLang="en-US" dirty="0">
                <a:latin typeface="Courier" charset="0"/>
              </a:rPr>
              <a:t>=1 </a:t>
            </a:r>
            <a:r>
              <a:rPr lang="en-US" altLang="en-US" b="1" dirty="0">
                <a:latin typeface="Courier" charset="0"/>
              </a:rPr>
              <a:t>to</a:t>
            </a:r>
            <a:r>
              <a:rPr lang="en-US" altLang="en-US" dirty="0">
                <a:latin typeface="Courier" charset="0"/>
              </a:rPr>
              <a:t> n, j=i+1 </a:t>
            </a:r>
            <a:r>
              <a:rPr lang="en-US" altLang="en-US" b="1" dirty="0">
                <a:latin typeface="Courier" charset="0"/>
              </a:rPr>
              <a:t>to</a:t>
            </a:r>
            <a:r>
              <a:rPr lang="en-US" altLang="en-US" dirty="0">
                <a:latin typeface="Courier" charset="0"/>
              </a:rPr>
              <a:t> n] m[</a:t>
            </a:r>
            <a:r>
              <a:rPr lang="en-US" altLang="en-US" dirty="0" err="1">
                <a:latin typeface="Courier" charset="0"/>
              </a:rPr>
              <a:t>i,j</a:t>
            </a:r>
            <a:r>
              <a:rPr lang="en-US" altLang="en-US" dirty="0">
                <a:latin typeface="Courier" charset="0"/>
              </a:rPr>
              <a:t>]:=:m[</a:t>
            </a:r>
            <a:r>
              <a:rPr lang="en-US" altLang="en-US" dirty="0" err="1">
                <a:latin typeface="Courier" charset="0"/>
              </a:rPr>
              <a:t>j,i</a:t>
            </a:r>
            <a:r>
              <a:rPr lang="en-US" altLang="en-US" dirty="0">
                <a:latin typeface="Courier" charset="0"/>
              </a:rPr>
              <a:t>];</a:t>
            </a:r>
            <a:endParaRPr lang="en-US" altLang="en-US" b="1" dirty="0">
              <a:latin typeface="Courier" charset="0"/>
            </a:endParaRPr>
          </a:p>
          <a:p>
            <a:pPr>
              <a:buFont typeface="Arial" pitchFamily="34" charset="0"/>
              <a:buNone/>
            </a:pPr>
            <a:endParaRPr lang="en-US" altLang="en-US" b="1" dirty="0">
              <a:latin typeface="Courier" charset="0"/>
            </a:endParaRPr>
          </a:p>
          <a:p>
            <a:pPr>
              <a:buFont typeface="Arial" pitchFamily="34" charset="0"/>
              <a:buNone/>
            </a:pPr>
            <a:r>
              <a:rPr lang="en-US" altLang="en-US" b="1" dirty="0" smtClean="0">
                <a:latin typeface="Courier" charset="0"/>
              </a:rPr>
              <a:t>f</a:t>
            </a:r>
            <a:r>
              <a:rPr lang="ro-RO" altLang="en-US" b="1" dirty="0" smtClean="0">
                <a:latin typeface="Courier" charset="0"/>
              </a:rPr>
              <a:t>or</a:t>
            </a:r>
            <a:r>
              <a:rPr lang="en-US" altLang="en-US" dirty="0" smtClean="0">
                <a:latin typeface="Courier" charset="0"/>
              </a:rPr>
              <a:t> </a:t>
            </a:r>
            <a:r>
              <a:rPr lang="en-US" altLang="en-US" dirty="0">
                <a:latin typeface="Courier" charset="0"/>
              </a:rPr>
              <a:t>[</a:t>
            </a:r>
            <a:r>
              <a:rPr lang="en-US" altLang="en-US" dirty="0" err="1">
                <a:latin typeface="Courier" charset="0"/>
              </a:rPr>
              <a:t>i</a:t>
            </a:r>
            <a:r>
              <a:rPr lang="en-US" altLang="en-US" dirty="0">
                <a:latin typeface="Courier" charset="0"/>
              </a:rPr>
              <a:t>=1 to n, j=i+1 </a:t>
            </a:r>
            <a:r>
              <a:rPr lang="en-US" altLang="en-US" b="1" dirty="0">
                <a:latin typeface="Courier" charset="0"/>
              </a:rPr>
              <a:t>to</a:t>
            </a:r>
            <a:r>
              <a:rPr lang="en-US" altLang="en-US" dirty="0">
                <a:latin typeface="Courier" charset="0"/>
              </a:rPr>
              <a:t> n </a:t>
            </a:r>
            <a:r>
              <a:rPr lang="en-US" altLang="en-US" b="1" dirty="0" err="1">
                <a:latin typeface="Courier" charset="0"/>
              </a:rPr>
              <a:t>st</a:t>
            </a:r>
            <a:r>
              <a:rPr lang="en-US" altLang="en-US" dirty="0">
                <a:latin typeface="Courier" charset="0"/>
              </a:rPr>
              <a:t> a[</a:t>
            </a:r>
            <a:r>
              <a:rPr lang="en-US" altLang="en-US" dirty="0" err="1">
                <a:latin typeface="Courier" charset="0"/>
              </a:rPr>
              <a:t>i</a:t>
            </a:r>
            <a:r>
              <a:rPr lang="en-US" altLang="en-US" dirty="0">
                <a:latin typeface="Courier" charset="0"/>
              </a:rPr>
              <a:t>]&gt;a[j]] a[</a:t>
            </a:r>
            <a:r>
              <a:rPr lang="en-US" altLang="en-US" dirty="0" err="1">
                <a:latin typeface="Courier" charset="0"/>
              </a:rPr>
              <a:t>i</a:t>
            </a:r>
            <a:r>
              <a:rPr lang="en-US" altLang="en-US" dirty="0">
                <a:latin typeface="Courier" charset="0"/>
              </a:rPr>
              <a:t>]:=:a[j];</a:t>
            </a:r>
          </a:p>
          <a:p>
            <a:pPr marL="0" indent="0">
              <a:buNone/>
            </a:pPr>
            <a:endParaRPr lang="en-US" dirty="0"/>
          </a:p>
        </p:txBody>
      </p:sp>
    </p:spTree>
    <p:extLst>
      <p:ext uri="{BB962C8B-B14F-4D97-AF65-F5344CB8AC3E}">
        <p14:creationId xmlns:p14="http://schemas.microsoft.com/office/powerpoint/2010/main" val="171496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Interactivitate</a:t>
            </a:r>
            <a:r>
              <a:rPr lang="en-US" dirty="0"/>
              <a:t> </a:t>
            </a:r>
            <a:r>
              <a:rPr lang="en-US" dirty="0" smtClean="0"/>
              <a:t>- teamwork</a:t>
            </a:r>
            <a:endParaRPr lang="en-US" dirty="0"/>
          </a:p>
        </p:txBody>
      </p:sp>
      <p:pic>
        <p:nvPicPr>
          <p:cNvPr id="7170" name="Picture 2" descr="C:\Users\cipsm\Desktop\de folosit\IMG_001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916832"/>
            <a:ext cx="7632848" cy="477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12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04800" y="1773238"/>
            <a:ext cx="8610600" cy="4856162"/>
          </a:xfrm>
        </p:spPr>
        <p:txBody>
          <a:bodyPr/>
          <a:lstStyle/>
          <a:p>
            <a:pPr>
              <a:lnSpc>
                <a:spcPct val="90000"/>
              </a:lnSpc>
              <a:buFontTx/>
              <a:buNone/>
            </a:pPr>
            <a:r>
              <a:rPr lang="en-US" sz="2400" b="1" dirty="0" smtClean="0">
                <a:solidFill>
                  <a:srgbClr val="C00000"/>
                </a:solidFill>
                <a:latin typeface="Courier New" pitchFamily="49" charset="0"/>
              </a:rPr>
              <a:t> </a:t>
            </a:r>
            <a:r>
              <a:rPr lang="ro-RO" sz="2400" b="1" dirty="0" smtClean="0">
                <a:solidFill>
                  <a:srgbClr val="C00000"/>
                </a:solidFill>
                <a:latin typeface="Courier New" pitchFamily="49" charset="0"/>
              </a:rPr>
              <a:t>tip_rez p_id</a:t>
            </a:r>
            <a:r>
              <a:rPr lang="en-US" sz="2400" b="1" dirty="0" smtClean="0">
                <a:solidFill>
                  <a:srgbClr val="C00000"/>
                </a:solidFill>
                <a:latin typeface="Courier New" pitchFamily="49" charset="0"/>
              </a:rPr>
              <a:t>(</a:t>
            </a:r>
            <a:r>
              <a:rPr lang="ro-RO" sz="2400" b="1" dirty="0" smtClean="0">
                <a:solidFill>
                  <a:srgbClr val="C00000"/>
                </a:solidFill>
                <a:latin typeface="Courier New" pitchFamily="49" charset="0"/>
              </a:rPr>
              <a:t>tip1 </a:t>
            </a:r>
            <a:r>
              <a:rPr lang="en-US" sz="2400" b="1" dirty="0" smtClean="0">
                <a:solidFill>
                  <a:srgbClr val="C00000"/>
                </a:solidFill>
                <a:latin typeface="Courier New" pitchFamily="49" charset="0"/>
              </a:rPr>
              <a:t>f1</a:t>
            </a:r>
            <a:r>
              <a:rPr lang="ro-RO" sz="2400" b="1" dirty="0" smtClean="0">
                <a:solidFill>
                  <a:srgbClr val="C00000"/>
                </a:solidFill>
                <a:latin typeface="Courier New" pitchFamily="49" charset="0"/>
              </a:rPr>
              <a:t>,</a:t>
            </a:r>
            <a:r>
              <a:rPr lang="en-US" sz="2400" b="1" dirty="0" smtClean="0">
                <a:solidFill>
                  <a:srgbClr val="C00000"/>
                </a:solidFill>
                <a:latin typeface="Courier New" pitchFamily="49" charset="0"/>
              </a:rPr>
              <a:t> </a:t>
            </a:r>
            <a:r>
              <a:rPr lang="ro-RO" sz="2400" b="1" dirty="0" smtClean="0">
                <a:solidFill>
                  <a:srgbClr val="C00000"/>
                </a:solidFill>
                <a:latin typeface="Courier New" pitchFamily="49" charset="0"/>
              </a:rPr>
              <a:t>...,</a:t>
            </a:r>
            <a:r>
              <a:rPr lang="en-US" sz="2400" b="1" dirty="0" smtClean="0">
                <a:solidFill>
                  <a:srgbClr val="C00000"/>
                </a:solidFill>
                <a:latin typeface="Courier New" pitchFamily="49" charset="0"/>
              </a:rPr>
              <a:t> </a:t>
            </a:r>
            <a:r>
              <a:rPr lang="ro-RO" sz="2400" b="1" dirty="0" smtClean="0">
                <a:solidFill>
                  <a:srgbClr val="C00000"/>
                </a:solidFill>
                <a:latin typeface="Courier New" pitchFamily="49" charset="0"/>
              </a:rPr>
              <a:t>tipn </a:t>
            </a:r>
            <a:r>
              <a:rPr lang="en-US" sz="2400" b="1" dirty="0" err="1" smtClean="0">
                <a:solidFill>
                  <a:srgbClr val="C00000"/>
                </a:solidFill>
                <a:latin typeface="Courier New" pitchFamily="49" charset="0"/>
              </a:rPr>
              <a:t>fn</a:t>
            </a:r>
            <a:r>
              <a:rPr lang="en-US" sz="2400" b="1" dirty="0" smtClean="0">
                <a:solidFill>
                  <a:srgbClr val="C00000"/>
                </a:solidFill>
                <a:latin typeface="Courier New" pitchFamily="49" charset="0"/>
              </a:rPr>
              <a:t>)</a:t>
            </a:r>
            <a:r>
              <a:rPr lang="ro-RO" sz="2400" b="1" dirty="0" smtClean="0">
                <a:solidFill>
                  <a:srgbClr val="C00000"/>
                </a:solidFill>
                <a:latin typeface="Courier New" pitchFamily="49" charset="0"/>
              </a:rPr>
              <a:t> </a:t>
            </a:r>
            <a:r>
              <a:rPr lang="en-US" sz="2400" b="1" dirty="0" smtClean="0">
                <a:solidFill>
                  <a:srgbClr val="C00000"/>
                </a:solidFill>
                <a:latin typeface="Courier New" pitchFamily="49" charset="0"/>
              </a:rPr>
              <a:t>{</a:t>
            </a:r>
          </a:p>
          <a:p>
            <a:pPr>
              <a:lnSpc>
                <a:spcPct val="90000"/>
              </a:lnSpc>
              <a:buFontTx/>
              <a:buNone/>
            </a:pP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declaraţii</a:t>
            </a:r>
            <a:endParaRPr lang="en-US" sz="2400" b="1" dirty="0" smtClean="0">
              <a:solidFill>
                <a:srgbClr val="C00000"/>
              </a:solidFill>
              <a:latin typeface="Courier New" pitchFamily="49" charset="0"/>
            </a:endParaRPr>
          </a:p>
          <a:p>
            <a:pPr>
              <a:lnSpc>
                <a:spcPct val="90000"/>
              </a:lnSpc>
              <a:buFontTx/>
              <a:buNone/>
            </a:pP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instrucţiuni</a:t>
            </a:r>
            <a:r>
              <a:rPr lang="en-US" sz="2400" b="1" dirty="0" smtClean="0">
                <a:solidFill>
                  <a:srgbClr val="C00000"/>
                </a:solidFill>
                <a:latin typeface="Courier New" pitchFamily="49" charset="0"/>
              </a:rPr>
              <a:t> – pot </a:t>
            </a:r>
            <a:r>
              <a:rPr lang="en-US" sz="2400" b="1" dirty="0" err="1" smtClean="0">
                <a:solidFill>
                  <a:srgbClr val="C00000"/>
                </a:solidFill>
                <a:latin typeface="Courier New" pitchFamily="49" charset="0"/>
              </a:rPr>
              <a:t>contine</a:t>
            </a:r>
            <a:r>
              <a:rPr lang="en-US" sz="2400" b="1" dirty="0" smtClean="0">
                <a:solidFill>
                  <a:srgbClr val="C00000"/>
                </a:solidFill>
                <a:latin typeface="Courier New" pitchFamily="49" charset="0"/>
              </a:rPr>
              <a:t> return</a:t>
            </a:r>
          </a:p>
          <a:p>
            <a:pPr>
              <a:lnSpc>
                <a:spcPct val="90000"/>
              </a:lnSpc>
              <a:buFontTx/>
              <a:buNone/>
            </a:pPr>
            <a:r>
              <a:rPr lang="en-US" sz="2400" b="1" dirty="0" smtClean="0">
                <a:solidFill>
                  <a:srgbClr val="C00000"/>
                </a:solidFill>
                <a:latin typeface="Courier New" pitchFamily="49" charset="0"/>
              </a:rPr>
              <a:t> }</a:t>
            </a:r>
          </a:p>
          <a:p>
            <a:pPr>
              <a:lnSpc>
                <a:spcPct val="90000"/>
              </a:lnSpc>
              <a:buFontTx/>
              <a:buNone/>
            </a:pPr>
            <a:endParaRPr lang="en-US" sz="2000" b="1" dirty="0" smtClean="0">
              <a:solidFill>
                <a:schemeClr val="accent2"/>
              </a:solidFill>
              <a:latin typeface="Courier New" pitchFamily="49" charset="0"/>
            </a:endParaRPr>
          </a:p>
          <a:p>
            <a:pPr>
              <a:buFont typeface="Arial" pitchFamily="34" charset="0"/>
              <a:buNone/>
            </a:pPr>
            <a:r>
              <a:rPr lang="en-US" altLang="en-US" sz="2400" dirty="0"/>
              <a:t>O </a:t>
            </a:r>
            <a:r>
              <a:rPr lang="en-US" altLang="en-US" sz="2400" dirty="0" err="1"/>
              <a:t>procedură</a:t>
            </a:r>
            <a:r>
              <a:rPr lang="en-US" altLang="en-US" sz="2400" dirty="0"/>
              <a:t> </a:t>
            </a:r>
            <a:r>
              <a:rPr lang="en-US" altLang="en-US" sz="2400" dirty="0" err="1"/>
              <a:t>fără</a:t>
            </a:r>
            <a:r>
              <a:rPr lang="en-US" altLang="en-US" sz="2400" dirty="0"/>
              <a:t> </a:t>
            </a:r>
            <a:r>
              <a:rPr lang="en-US" altLang="en-US" sz="2400" b="1" dirty="0"/>
              <a:t>return</a:t>
            </a:r>
            <a:r>
              <a:rPr lang="en-US" altLang="en-US" sz="2400" dirty="0"/>
              <a:t> </a:t>
            </a:r>
            <a:r>
              <a:rPr lang="en-US" altLang="en-US" sz="2400" dirty="0" err="1"/>
              <a:t>este</a:t>
            </a:r>
            <a:r>
              <a:rPr lang="en-US" altLang="en-US" sz="2400" dirty="0"/>
              <a:t> </a:t>
            </a:r>
            <a:r>
              <a:rPr lang="en-US" altLang="en-US" sz="2400" dirty="0" err="1"/>
              <a:t>apelată</a:t>
            </a:r>
            <a:r>
              <a:rPr lang="en-US" altLang="en-US" sz="2400" dirty="0"/>
              <a:t> </a:t>
            </a:r>
            <a:r>
              <a:rPr lang="en-US" altLang="en-US" sz="2400" dirty="0" err="1"/>
              <a:t>prin</a:t>
            </a:r>
            <a:r>
              <a:rPr lang="en-US" altLang="en-US" sz="2400" dirty="0"/>
              <a:t>:</a:t>
            </a:r>
          </a:p>
          <a:p>
            <a:pPr>
              <a:buFont typeface="Arial" pitchFamily="34" charset="0"/>
              <a:buNone/>
            </a:pPr>
            <a:r>
              <a:rPr lang="en-US" altLang="en-US" sz="2400" dirty="0"/>
              <a:t>   </a:t>
            </a:r>
            <a:r>
              <a:rPr lang="en-US" altLang="en-US" sz="2400" b="1" dirty="0"/>
              <a:t>call</a:t>
            </a:r>
            <a:r>
              <a:rPr lang="en-US" altLang="en-US" sz="2400" dirty="0"/>
              <a:t> </a:t>
            </a:r>
            <a:r>
              <a:rPr lang="en-US" altLang="en-US" sz="2400" dirty="0" err="1"/>
              <a:t>p_id</a:t>
            </a:r>
            <a:r>
              <a:rPr lang="en-US" altLang="en-US" sz="2400" dirty="0"/>
              <a:t>(e</a:t>
            </a:r>
            <a:r>
              <a:rPr lang="en-US" altLang="en-US" sz="2400" baseline="-25000" dirty="0"/>
              <a:t>1</a:t>
            </a:r>
            <a:r>
              <a:rPr lang="en-US" altLang="en-US" sz="2400" dirty="0"/>
              <a:t>,...,</a:t>
            </a:r>
            <a:r>
              <a:rPr lang="en-US" altLang="en-US" sz="2400" dirty="0" err="1"/>
              <a:t>e</a:t>
            </a:r>
            <a:r>
              <a:rPr lang="en-US" altLang="en-US" sz="2400" baseline="-25000" dirty="0" err="1"/>
              <a:t>n</a:t>
            </a:r>
            <a:r>
              <a:rPr lang="en-US" altLang="en-US" sz="2400" dirty="0"/>
              <a:t>)</a:t>
            </a:r>
          </a:p>
          <a:p>
            <a:pPr>
              <a:buFont typeface="Arial" pitchFamily="34" charset="0"/>
              <a:buNone/>
            </a:pPr>
            <a:r>
              <a:rPr lang="pt-BR" altLang="en-US" sz="2400" dirty="0"/>
              <a:t>O funcţie (include return) apare ca operand într-o expresie:</a:t>
            </a:r>
            <a:endParaRPr lang="en-US" altLang="en-US" sz="2400" dirty="0"/>
          </a:p>
          <a:p>
            <a:pPr>
              <a:buFont typeface="Arial" pitchFamily="34" charset="0"/>
              <a:buNone/>
            </a:pPr>
            <a:r>
              <a:rPr lang="pt-BR" altLang="en-US" sz="2400" dirty="0"/>
              <a:t>   </a:t>
            </a:r>
            <a:r>
              <a:rPr lang="en-US" altLang="en-US" sz="2400" dirty="0"/>
              <a:t>x = </a:t>
            </a:r>
            <a:r>
              <a:rPr lang="en-US" altLang="en-US" sz="2400" dirty="0" err="1"/>
              <a:t>p_id</a:t>
            </a:r>
            <a:r>
              <a:rPr lang="en-US" altLang="en-US" sz="2400" dirty="0"/>
              <a:t>(e</a:t>
            </a:r>
            <a:r>
              <a:rPr lang="en-US" altLang="en-US" sz="2400" baseline="-25000" dirty="0"/>
              <a:t>1</a:t>
            </a:r>
            <a:r>
              <a:rPr lang="en-US" altLang="en-US" sz="2400" dirty="0"/>
              <a:t>,...,</a:t>
            </a:r>
            <a:r>
              <a:rPr lang="en-US" altLang="en-US" sz="2400" dirty="0" err="1"/>
              <a:t>e</a:t>
            </a:r>
            <a:r>
              <a:rPr lang="en-US" altLang="en-US" sz="2400" baseline="-25000" dirty="0" err="1"/>
              <a:t>n</a:t>
            </a:r>
            <a:r>
              <a:rPr lang="en-US" altLang="en-US" sz="2400" dirty="0"/>
              <a:t>).</a:t>
            </a:r>
          </a:p>
        </p:txBody>
      </p:sp>
      <p:sp>
        <p:nvSpPr>
          <p:cNvPr id="49155" name="Rectangle 3"/>
          <p:cNvSpPr>
            <a:spLocks noGrp="1" noChangeArrowheads="1"/>
          </p:cNvSpPr>
          <p:nvPr>
            <p:ph type="title"/>
          </p:nvPr>
        </p:nvSpPr>
        <p:spPr>
          <a:xfrm>
            <a:off x="114300" y="76200"/>
            <a:ext cx="8915400" cy="1066800"/>
          </a:xfrm>
        </p:spPr>
        <p:txBody>
          <a:bodyPr/>
          <a:lstStyle/>
          <a:p>
            <a:r>
              <a:rPr lang="en-US" sz="3200" dirty="0" smtClean="0"/>
              <a:t/>
            </a:r>
            <a:br>
              <a:rPr lang="en-US" sz="3200" dirty="0" smtClean="0"/>
            </a:br>
            <a:r>
              <a:rPr lang="en-US" sz="3200" dirty="0" err="1" smtClean="0"/>
              <a:t>Proceduri</a:t>
            </a:r>
            <a:r>
              <a:rPr lang="en-US" sz="3200" dirty="0" smtClean="0"/>
              <a:t/>
            </a:r>
            <a:br>
              <a:rPr lang="en-US" sz="3200" dirty="0" smtClean="0"/>
            </a:br>
            <a:endParaRPr lang="en-US" sz="32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Proceduri</a:t>
            </a:r>
            <a:endParaRPr lang="en-US" sz="3200" dirty="0"/>
          </a:p>
        </p:txBody>
      </p:sp>
      <p:sp>
        <p:nvSpPr>
          <p:cNvPr id="3" name="Content Placeholder 2"/>
          <p:cNvSpPr>
            <a:spLocks noGrp="1"/>
          </p:cNvSpPr>
          <p:nvPr>
            <p:ph idx="1"/>
          </p:nvPr>
        </p:nvSpPr>
        <p:spPr/>
        <p:txBody>
          <a:bodyPr/>
          <a:lstStyle/>
          <a:p>
            <a:pPr>
              <a:buFont typeface="Arial" pitchFamily="34" charset="0"/>
              <a:buNone/>
            </a:pPr>
            <a:r>
              <a:rPr lang="en-US" altLang="en-US" sz="2400" b="1" dirty="0" err="1" smtClean="0"/>
              <a:t>Exemplu</a:t>
            </a:r>
            <a:r>
              <a:rPr lang="en-US" altLang="en-US" sz="2400" dirty="0"/>
              <a:t>: </a:t>
            </a:r>
            <a:r>
              <a:rPr lang="en-US" altLang="en-US" sz="2400" dirty="0" err="1"/>
              <a:t>calculul</a:t>
            </a:r>
            <a:r>
              <a:rPr lang="en-US" altLang="en-US" sz="2400" dirty="0"/>
              <a:t> </a:t>
            </a:r>
            <a:r>
              <a:rPr lang="en-US" altLang="en-US" sz="2400" dirty="0" err="1"/>
              <a:t>factorialului</a:t>
            </a:r>
            <a:r>
              <a:rPr lang="en-US" altLang="en-US" sz="2400" dirty="0"/>
              <a:t>.</a:t>
            </a:r>
          </a:p>
          <a:p>
            <a:pPr>
              <a:buFont typeface="Arial" pitchFamily="34" charset="0"/>
              <a:buNone/>
            </a:pPr>
            <a:endParaRPr lang="en-US" altLang="en-US" sz="2400" dirty="0"/>
          </a:p>
          <a:p>
            <a:pPr lvl="1">
              <a:buFont typeface="Arial" pitchFamily="34" charset="0"/>
              <a:buNone/>
            </a:pPr>
            <a:r>
              <a:rPr lang="en-US" altLang="en-US" sz="2400" dirty="0" err="1">
                <a:latin typeface="Courier New" panose="02070309020205020404" pitchFamily="49" charset="0"/>
                <a:ea typeface="Lucida Sans Unicode" pitchFamily="34" charset="0"/>
                <a:cs typeface="Courier New" panose="02070309020205020404" pitchFamily="49" charset="0"/>
              </a:rPr>
              <a:t>int</a:t>
            </a:r>
            <a:r>
              <a:rPr lang="en-US" altLang="en-US" sz="2400" dirty="0">
                <a:latin typeface="Courier New" panose="02070309020205020404" pitchFamily="49" charset="0"/>
                <a:ea typeface="Lucida Sans Unicode" pitchFamily="34" charset="0"/>
                <a:cs typeface="Courier New" panose="02070309020205020404" pitchFamily="49" charset="0"/>
              </a:rPr>
              <a:t> fact(</a:t>
            </a:r>
            <a:r>
              <a:rPr lang="en-US" altLang="en-US" sz="2400" dirty="0" err="1">
                <a:latin typeface="Courier New" panose="02070309020205020404" pitchFamily="49" charset="0"/>
                <a:ea typeface="Lucida Sans Unicode" pitchFamily="34" charset="0"/>
                <a:cs typeface="Courier New" panose="02070309020205020404" pitchFamily="49" charset="0"/>
              </a:rPr>
              <a:t>int</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a:t>
            </a:r>
          </a:p>
          <a:p>
            <a:pPr lvl="1">
              <a:buFont typeface="Arial" pitchFamily="34" charset="0"/>
              <a:buNone/>
            </a:pPr>
            <a:r>
              <a:rPr lang="en-US" altLang="en-US" sz="2400" b="1" dirty="0">
                <a:latin typeface="Courier New" panose="02070309020205020404" pitchFamily="49" charset="0"/>
                <a:ea typeface="Lucida Sans Unicode" pitchFamily="34" charset="0"/>
                <a:cs typeface="Courier New" panose="02070309020205020404" pitchFamily="49" charset="0"/>
              </a:rPr>
              <a:t>	if</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&lt;0) return -1;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b="1" dirty="0">
                <a:latin typeface="Courier New" panose="02070309020205020404" pitchFamily="49" charset="0"/>
                <a:ea typeface="Lucida Sans Unicode" pitchFamily="34" charset="0"/>
                <a:cs typeface="Courier New" panose="02070309020205020404" pitchFamily="49" charset="0"/>
              </a:rPr>
              <a:t>else if</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==0 OR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==1) return 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b="1" dirty="0">
                <a:latin typeface="Courier New" panose="02070309020205020404" pitchFamily="49" charset="0"/>
                <a:ea typeface="Lucida Sans Unicode" pitchFamily="34" charset="0"/>
                <a:cs typeface="Courier New" panose="02070309020205020404" pitchFamily="49" charset="0"/>
              </a:rPr>
              <a:t>else</a:t>
            </a:r>
            <a:r>
              <a:rPr lang="en-US" altLang="en-US" sz="2400" dirty="0">
                <a:latin typeface="Courier New" panose="02070309020205020404" pitchFamily="49" charset="0"/>
                <a:ea typeface="Lucida Sans Unicode" pitchFamily="34" charset="0"/>
                <a:cs typeface="Courier New" panose="02070309020205020404" pitchFamily="49" charset="0"/>
              </a:rPr>
              <a:t> {return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*fact(i-1);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a:t>
            </a:r>
          </a:p>
        </p:txBody>
      </p:sp>
    </p:spTree>
    <p:extLst>
      <p:ext uri="{BB962C8B-B14F-4D97-AF65-F5344CB8AC3E}">
        <p14:creationId xmlns:p14="http://schemas.microsoft.com/office/powerpoint/2010/main" val="3650762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23900" y="116632"/>
            <a:ext cx="7696200" cy="824136"/>
          </a:xfrm>
        </p:spPr>
        <p:txBody>
          <a:bodyPr/>
          <a:lstStyle/>
          <a:p>
            <a:r>
              <a:rPr lang="en-US" sz="2800" smtClean="0">
                <a:cs typeface="Times New Roman" pitchFamily="18" charset="0"/>
              </a:rPr>
              <a:t/>
            </a:r>
            <a:br>
              <a:rPr lang="en-US" sz="2800" smtClean="0">
                <a:cs typeface="Times New Roman" pitchFamily="18" charset="0"/>
              </a:rPr>
            </a:br>
            <a:r>
              <a:rPr lang="en-US" sz="2800" smtClean="0">
                <a:cs typeface="Times New Roman" pitchFamily="18" charset="0"/>
              </a:rPr>
              <a:t>Execu</a:t>
            </a:r>
            <a:r>
              <a:rPr lang="ro-RO" sz="2800" smtClean="0">
                <a:cs typeface="Times New Roman" pitchFamily="18" charset="0"/>
              </a:rPr>
              <a:t>ț</a:t>
            </a:r>
            <a:r>
              <a:rPr lang="en-US" sz="2800" smtClean="0">
                <a:cs typeface="Times New Roman" pitchFamily="18" charset="0"/>
              </a:rPr>
              <a:t>ie concurent</a:t>
            </a:r>
            <a:r>
              <a:rPr lang="ro-RO" sz="2800" smtClean="0">
                <a:cs typeface="Times New Roman" pitchFamily="18" charset="0"/>
              </a:rPr>
              <a:t>ă</a:t>
            </a:r>
            <a:endParaRPr lang="en-US" sz="2800" smtClean="0">
              <a:cs typeface="Times New Roman" pitchFamily="18" charset="0"/>
            </a:endParaRPr>
          </a:p>
        </p:txBody>
      </p:sp>
      <p:sp>
        <p:nvSpPr>
          <p:cNvPr id="50179" name="Rectangle 3"/>
          <p:cNvSpPr>
            <a:spLocks noGrp="1" noChangeArrowheads="1"/>
          </p:cNvSpPr>
          <p:nvPr>
            <p:ph type="body" idx="1"/>
          </p:nvPr>
        </p:nvSpPr>
        <p:spPr/>
        <p:txBody>
          <a:bodyPr>
            <a:normAutofit fontScale="92500" lnSpcReduction="10000"/>
          </a:bodyPr>
          <a:lstStyle/>
          <a:p>
            <a:pPr>
              <a:buFontTx/>
              <a:buNone/>
            </a:pPr>
            <a:r>
              <a:rPr lang="en-US" sz="2800" b="1" dirty="0" smtClean="0">
                <a:solidFill>
                  <a:srgbClr val="C00000"/>
                </a:solidFill>
                <a:latin typeface="Courier New" pitchFamily="49" charset="0"/>
                <a:cs typeface="Times New Roman" pitchFamily="18" charset="0"/>
              </a:rPr>
              <a:t>co</a:t>
            </a:r>
            <a:r>
              <a:rPr lang="en-US" sz="2800" dirty="0" smtClean="0">
                <a:solidFill>
                  <a:srgbClr val="C00000"/>
                </a:solidFill>
                <a:latin typeface="Courier New" pitchFamily="49" charset="0"/>
                <a:cs typeface="Times New Roman" pitchFamily="18" charset="0"/>
              </a:rPr>
              <a:t> S1 || S2 || ... || </a:t>
            </a:r>
            <a:r>
              <a:rPr lang="en-US" sz="2800" dirty="0" err="1" smtClean="0">
                <a:solidFill>
                  <a:srgbClr val="C00000"/>
                </a:solidFill>
                <a:latin typeface="Courier New" pitchFamily="49" charset="0"/>
                <a:cs typeface="Times New Roman" pitchFamily="18" charset="0"/>
              </a:rPr>
              <a:t>Sn</a:t>
            </a:r>
            <a:r>
              <a:rPr lang="en-US" sz="2800" dirty="0" smtClean="0">
                <a:solidFill>
                  <a:srgbClr val="C00000"/>
                </a:solidFill>
                <a:latin typeface="Courier New" pitchFamily="49" charset="0"/>
                <a:cs typeface="Times New Roman" pitchFamily="18" charset="0"/>
              </a:rPr>
              <a:t> </a:t>
            </a:r>
            <a:r>
              <a:rPr lang="en-US" sz="2800" b="1" dirty="0" err="1" smtClean="0">
                <a:solidFill>
                  <a:srgbClr val="C00000"/>
                </a:solidFill>
                <a:latin typeface="Courier New" pitchFamily="49" charset="0"/>
                <a:cs typeface="Times New Roman" pitchFamily="18" charset="0"/>
              </a:rPr>
              <a:t>oc</a:t>
            </a:r>
            <a:r>
              <a:rPr lang="en-US" sz="2800" dirty="0" smtClean="0">
                <a:solidFill>
                  <a:srgbClr val="C00000"/>
                </a:solidFill>
              </a:rPr>
              <a:t> </a:t>
            </a:r>
          </a:p>
          <a:p>
            <a:pPr>
              <a:buFontTx/>
              <a:buNone/>
            </a:pPr>
            <a:r>
              <a:rPr lang="en-US" sz="2800" dirty="0" smtClean="0">
                <a:latin typeface="Times Ro" pitchFamily="18" charset="0"/>
                <a:cs typeface="Times New Roman" pitchFamily="18" charset="0"/>
              </a:rPr>
              <a:t> </a:t>
            </a:r>
          </a:p>
          <a:p>
            <a:pPr>
              <a:buFontTx/>
              <a:buNone/>
            </a:pPr>
            <a:r>
              <a:rPr lang="en-US" sz="2400" dirty="0" smtClean="0">
                <a:cs typeface="Times New Roman" pitchFamily="18" charset="0"/>
              </a:rPr>
              <a:t>Ex.1:</a:t>
            </a:r>
          </a:p>
          <a:p>
            <a:pPr>
              <a:buFontTx/>
              <a:buNone/>
            </a:pPr>
            <a:r>
              <a:rPr lang="en-US" sz="2400" dirty="0" smtClean="0">
                <a:latin typeface="Courier New" pitchFamily="49" charset="0"/>
              </a:rPr>
              <a:t> 	  </a:t>
            </a:r>
            <a:r>
              <a:rPr lang="en-US" sz="2400" dirty="0" smtClean="0">
                <a:solidFill>
                  <a:srgbClr val="C00000"/>
                </a:solidFill>
                <a:latin typeface="Courier New" pitchFamily="49" charset="0"/>
              </a:rPr>
              <a:t>	x=0; y=0;</a:t>
            </a:r>
          </a:p>
          <a:p>
            <a:pPr>
              <a:buFontTx/>
              <a:buNone/>
            </a:pPr>
            <a:r>
              <a:rPr lang="en-US" sz="2400" dirty="0" smtClean="0">
                <a:solidFill>
                  <a:srgbClr val="C00000"/>
                </a:solidFill>
                <a:latin typeface="Courier New" pitchFamily="49" charset="0"/>
              </a:rPr>
              <a:t>    	</a:t>
            </a:r>
            <a:r>
              <a:rPr lang="en-US" sz="2400" b="1" dirty="0" smtClean="0">
                <a:solidFill>
                  <a:srgbClr val="C00000"/>
                </a:solidFill>
                <a:latin typeface="Courier New" pitchFamily="49" charset="0"/>
              </a:rPr>
              <a:t>co</a:t>
            </a:r>
            <a:r>
              <a:rPr lang="en-US" sz="2400" dirty="0" smtClean="0">
                <a:solidFill>
                  <a:srgbClr val="C00000"/>
                </a:solidFill>
                <a:latin typeface="Courier New" pitchFamily="49" charset="0"/>
              </a:rPr>
              <a:t> x=x+1 || y=y+1 </a:t>
            </a:r>
            <a:r>
              <a:rPr lang="en-US" sz="2400" b="1" dirty="0" err="1" smtClean="0">
                <a:solidFill>
                  <a:srgbClr val="C00000"/>
                </a:solidFill>
                <a:latin typeface="Courier New" pitchFamily="49" charset="0"/>
              </a:rPr>
              <a:t>oc</a:t>
            </a:r>
            <a:endParaRPr lang="en-US" sz="2400" dirty="0" smtClean="0">
              <a:solidFill>
                <a:srgbClr val="C00000"/>
              </a:solidFill>
              <a:latin typeface="Courier New" pitchFamily="49" charset="0"/>
            </a:endParaRPr>
          </a:p>
          <a:p>
            <a:pPr>
              <a:buFontTx/>
              <a:buNone/>
            </a:pPr>
            <a:r>
              <a:rPr lang="en-US" sz="2400" dirty="0" smtClean="0">
                <a:solidFill>
                  <a:srgbClr val="C00000"/>
                </a:solidFill>
                <a:latin typeface="Courier New" pitchFamily="49" charset="0"/>
              </a:rPr>
              <a:t>    	z=</a:t>
            </a:r>
            <a:r>
              <a:rPr lang="en-US" sz="2400" dirty="0" err="1" smtClean="0">
                <a:solidFill>
                  <a:srgbClr val="C00000"/>
                </a:solidFill>
                <a:latin typeface="Courier New" pitchFamily="49" charset="0"/>
              </a:rPr>
              <a:t>x+y</a:t>
            </a:r>
            <a:r>
              <a:rPr lang="en-US" sz="2400" dirty="0" smtClean="0">
                <a:solidFill>
                  <a:srgbClr val="C00000"/>
                </a:solidFill>
                <a:latin typeface="Courier New" pitchFamily="49" charset="0"/>
              </a:rPr>
              <a:t>;</a:t>
            </a:r>
          </a:p>
          <a:p>
            <a:pPr>
              <a:buFontTx/>
              <a:buNone/>
            </a:pPr>
            <a:endParaRPr lang="en-US" sz="2800" b="1" dirty="0" smtClean="0">
              <a:solidFill>
                <a:srgbClr val="C00000"/>
              </a:solidFill>
              <a:latin typeface="Courier New" pitchFamily="49" charset="0"/>
              <a:cs typeface="Times New Roman" pitchFamily="18" charset="0"/>
            </a:endParaRPr>
          </a:p>
          <a:p>
            <a:pPr>
              <a:buFontTx/>
              <a:buNone/>
            </a:pPr>
            <a:r>
              <a:rPr lang="en-US" sz="2800" b="1" dirty="0" smtClean="0">
                <a:solidFill>
                  <a:srgbClr val="C00000"/>
                </a:solidFill>
                <a:latin typeface="Courier New" pitchFamily="49" charset="0"/>
                <a:cs typeface="Times New Roman" pitchFamily="18" charset="0"/>
              </a:rPr>
              <a:t>co </a:t>
            </a:r>
            <a:r>
              <a:rPr lang="en-US" sz="2800" dirty="0">
                <a:solidFill>
                  <a:srgbClr val="C00000"/>
                </a:solidFill>
                <a:latin typeface="Courier New" pitchFamily="49" charset="0"/>
                <a:cs typeface="Times New Roman" pitchFamily="18" charset="0"/>
              </a:rPr>
              <a:t>[</a:t>
            </a:r>
            <a:r>
              <a:rPr lang="en-US" sz="2800" dirty="0" err="1">
                <a:solidFill>
                  <a:srgbClr val="C00000"/>
                </a:solidFill>
                <a:latin typeface="Courier New" pitchFamily="49" charset="0"/>
                <a:cs typeface="Times New Roman" pitchFamily="18" charset="0"/>
              </a:rPr>
              <a:t>cuantificator</a:t>
            </a:r>
            <a:r>
              <a:rPr lang="en-US" sz="2800" dirty="0">
                <a:solidFill>
                  <a:srgbClr val="C00000"/>
                </a:solidFill>
                <a:latin typeface="Courier New" pitchFamily="49" charset="0"/>
                <a:cs typeface="Times New Roman" pitchFamily="18" charset="0"/>
              </a:rPr>
              <a:t>]{</a:t>
            </a:r>
            <a:r>
              <a:rPr lang="en-US" sz="2800" dirty="0" err="1">
                <a:solidFill>
                  <a:srgbClr val="C00000"/>
                </a:solidFill>
                <a:latin typeface="Courier New" pitchFamily="49" charset="0"/>
                <a:cs typeface="Times New Roman" pitchFamily="18" charset="0"/>
              </a:rPr>
              <a:t>Sj</a:t>
            </a:r>
            <a:r>
              <a:rPr lang="en-US" sz="2800" dirty="0">
                <a:solidFill>
                  <a:srgbClr val="C00000"/>
                </a:solidFill>
                <a:latin typeface="Courier New" pitchFamily="49" charset="0"/>
                <a:cs typeface="Times New Roman" pitchFamily="18" charset="0"/>
              </a:rPr>
              <a:t>}</a:t>
            </a:r>
            <a:r>
              <a:rPr lang="en-US" sz="2800" b="1" dirty="0">
                <a:solidFill>
                  <a:srgbClr val="C00000"/>
                </a:solidFill>
                <a:latin typeface="Courier New" pitchFamily="49" charset="0"/>
                <a:cs typeface="Times New Roman" pitchFamily="18" charset="0"/>
              </a:rPr>
              <a:t> </a:t>
            </a:r>
          </a:p>
          <a:p>
            <a:pPr>
              <a:buFontTx/>
              <a:buNone/>
            </a:pPr>
            <a:endParaRPr lang="en-US" sz="2400" dirty="0" smtClean="0">
              <a:solidFill>
                <a:schemeClr val="accent2"/>
              </a:solidFill>
              <a:latin typeface="Courier New" pitchFamily="49" charset="0"/>
            </a:endParaRPr>
          </a:p>
          <a:p>
            <a:pPr>
              <a:buFontTx/>
              <a:buNone/>
            </a:pPr>
            <a:r>
              <a:rPr lang="en-US" sz="2400" dirty="0" smtClean="0"/>
              <a:t>Ex. 2:</a:t>
            </a:r>
          </a:p>
          <a:p>
            <a:pPr>
              <a:buFontTx/>
              <a:buNone/>
            </a:pPr>
            <a:r>
              <a:rPr lang="en-US" sz="2400" dirty="0" smtClean="0"/>
              <a:t>	 	</a:t>
            </a:r>
            <a:r>
              <a:rPr lang="en-US" sz="2400" b="1" dirty="0" smtClean="0">
                <a:solidFill>
                  <a:srgbClr val="C00000"/>
                </a:solidFill>
                <a:latin typeface="Courier New" pitchFamily="49" charset="0"/>
              </a:rPr>
              <a:t>co</a:t>
            </a:r>
            <a:r>
              <a:rPr lang="en-US" sz="2400" dirty="0" smtClean="0">
                <a:solidFill>
                  <a:srgbClr val="C00000"/>
                </a:solidFill>
                <a:latin typeface="Courier New" pitchFamily="49" charset="0"/>
              </a:rPr>
              <a:t> [j=1 </a:t>
            </a:r>
            <a:r>
              <a:rPr lang="en-US" sz="2400" b="1" dirty="0" smtClean="0">
                <a:solidFill>
                  <a:srgbClr val="C00000"/>
                </a:solidFill>
                <a:latin typeface="Courier New" pitchFamily="49" charset="0"/>
              </a:rPr>
              <a:t>to</a:t>
            </a:r>
            <a:r>
              <a:rPr lang="en-US" sz="2400" dirty="0" smtClean="0">
                <a:solidFill>
                  <a:srgbClr val="C00000"/>
                </a:solidFill>
                <a:latin typeface="Courier New" pitchFamily="49" charset="0"/>
              </a:rPr>
              <a:t> n] {a[j]=0; b[j]=0;}</a:t>
            </a:r>
            <a:endParaRPr lang="en-US" sz="2400" b="1" dirty="0" smtClean="0">
              <a:solidFill>
                <a:srgbClr val="C00000"/>
              </a:solidFill>
              <a:latin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23900" y="116632"/>
            <a:ext cx="7696200" cy="824136"/>
          </a:xfrm>
        </p:spPr>
        <p:txBody>
          <a:bodyPr/>
          <a:lstStyle/>
          <a:p>
            <a:r>
              <a:rPr lang="en-US" sz="2800" dirty="0" smtClean="0">
                <a:cs typeface="Times New Roman" pitchFamily="18" charset="0"/>
              </a:rPr>
              <a:t/>
            </a:r>
            <a:br>
              <a:rPr lang="en-US" sz="2800" dirty="0" smtClean="0">
                <a:cs typeface="Times New Roman" pitchFamily="18" charset="0"/>
              </a:rPr>
            </a:br>
            <a:r>
              <a:rPr lang="en-US" sz="2800" dirty="0" err="1" smtClean="0">
                <a:cs typeface="Times New Roman" pitchFamily="18" charset="0"/>
              </a:rPr>
              <a:t>Execu</a:t>
            </a:r>
            <a:r>
              <a:rPr lang="ro-RO" sz="2800" dirty="0" smtClean="0">
                <a:cs typeface="Times New Roman" pitchFamily="18" charset="0"/>
              </a:rPr>
              <a:t>ț</a:t>
            </a:r>
            <a:r>
              <a:rPr lang="en-US" sz="2800" dirty="0" err="1" smtClean="0">
                <a:cs typeface="Times New Roman" pitchFamily="18" charset="0"/>
              </a:rPr>
              <a:t>ie</a:t>
            </a:r>
            <a:r>
              <a:rPr lang="en-US" sz="2800" dirty="0" smtClean="0">
                <a:cs typeface="Times New Roman" pitchFamily="18" charset="0"/>
              </a:rPr>
              <a:t> </a:t>
            </a:r>
            <a:r>
              <a:rPr lang="en-US" sz="2800" dirty="0" err="1" smtClean="0">
                <a:cs typeface="Times New Roman" pitchFamily="18" charset="0"/>
              </a:rPr>
              <a:t>concurent</a:t>
            </a:r>
            <a:r>
              <a:rPr lang="ro-RO" sz="2800" dirty="0" smtClean="0">
                <a:cs typeface="Times New Roman" pitchFamily="18" charset="0"/>
              </a:rPr>
              <a:t>ă</a:t>
            </a:r>
            <a:endParaRPr lang="en-US" sz="2800" dirty="0" smtClean="0">
              <a:cs typeface="Times New Roman" pitchFamily="18" charset="0"/>
            </a:endParaRPr>
          </a:p>
        </p:txBody>
      </p:sp>
      <p:sp>
        <p:nvSpPr>
          <p:cNvPr id="50179" name="Rectangle 3"/>
          <p:cNvSpPr>
            <a:spLocks noGrp="1" noChangeArrowheads="1"/>
          </p:cNvSpPr>
          <p:nvPr>
            <p:ph type="body" idx="1"/>
          </p:nvPr>
        </p:nvSpPr>
        <p:spPr/>
        <p:txBody>
          <a:bodyPr/>
          <a:lstStyle/>
          <a:p>
            <a:pPr>
              <a:buFontTx/>
              <a:buNone/>
            </a:pPr>
            <a:r>
              <a:rPr lang="en-US" sz="2800" b="1" dirty="0" smtClean="0">
                <a:solidFill>
                  <a:srgbClr val="C00000"/>
                </a:solidFill>
                <a:latin typeface="Courier New" pitchFamily="49" charset="0"/>
                <a:cs typeface="Times New Roman" pitchFamily="18" charset="0"/>
              </a:rPr>
              <a:t>co</a:t>
            </a:r>
            <a:r>
              <a:rPr lang="en-US" sz="2800" dirty="0" smtClean="0">
                <a:solidFill>
                  <a:srgbClr val="C00000"/>
                </a:solidFill>
                <a:latin typeface="Courier New" pitchFamily="49" charset="0"/>
                <a:cs typeface="Times New Roman" pitchFamily="18" charset="0"/>
              </a:rPr>
              <a:t> S1 || S2 || ... || </a:t>
            </a:r>
            <a:r>
              <a:rPr lang="en-US" sz="2800" dirty="0" err="1" smtClean="0">
                <a:solidFill>
                  <a:srgbClr val="C00000"/>
                </a:solidFill>
                <a:latin typeface="Courier New" pitchFamily="49" charset="0"/>
                <a:cs typeface="Times New Roman" pitchFamily="18" charset="0"/>
              </a:rPr>
              <a:t>Sn</a:t>
            </a:r>
            <a:r>
              <a:rPr lang="en-US" sz="2800" dirty="0" smtClean="0">
                <a:solidFill>
                  <a:srgbClr val="C00000"/>
                </a:solidFill>
                <a:latin typeface="Courier New" pitchFamily="49" charset="0"/>
                <a:cs typeface="Times New Roman" pitchFamily="18" charset="0"/>
              </a:rPr>
              <a:t> </a:t>
            </a:r>
            <a:r>
              <a:rPr lang="en-US" sz="2800" b="1" dirty="0" err="1" smtClean="0">
                <a:solidFill>
                  <a:srgbClr val="C00000"/>
                </a:solidFill>
                <a:latin typeface="Courier New" pitchFamily="49" charset="0"/>
                <a:cs typeface="Times New Roman" pitchFamily="18" charset="0"/>
              </a:rPr>
              <a:t>oc</a:t>
            </a:r>
            <a:r>
              <a:rPr lang="en-US" sz="2800" dirty="0" smtClean="0">
                <a:solidFill>
                  <a:srgbClr val="C00000"/>
                </a:solidFill>
              </a:rPr>
              <a:t> </a:t>
            </a:r>
          </a:p>
          <a:p>
            <a:pPr>
              <a:buFontTx/>
              <a:buNone/>
            </a:pPr>
            <a:r>
              <a:rPr lang="en-US" sz="2800" dirty="0" smtClean="0">
                <a:latin typeface="Times Ro" pitchFamily="18" charset="0"/>
                <a:cs typeface="Times New Roman" pitchFamily="18" charset="0"/>
              </a:rPr>
              <a:t> </a:t>
            </a:r>
          </a:p>
          <a:p>
            <a:pPr>
              <a:buFontTx/>
              <a:buNone/>
            </a:pPr>
            <a:r>
              <a:rPr lang="en-US" sz="2400" dirty="0" smtClean="0">
                <a:cs typeface="Times New Roman" pitchFamily="18" charset="0"/>
              </a:rPr>
              <a:t>Ex.1:</a:t>
            </a:r>
          </a:p>
          <a:p>
            <a:pPr>
              <a:buFontTx/>
              <a:buNone/>
            </a:pPr>
            <a:r>
              <a:rPr lang="en-US" sz="2400" dirty="0" smtClean="0">
                <a:latin typeface="Courier New" pitchFamily="49" charset="0"/>
              </a:rPr>
              <a:t> 	  </a:t>
            </a:r>
            <a:r>
              <a:rPr lang="en-US" sz="2400" dirty="0" smtClean="0">
                <a:solidFill>
                  <a:srgbClr val="C00000"/>
                </a:solidFill>
                <a:latin typeface="Courier New" pitchFamily="49" charset="0"/>
              </a:rPr>
              <a:t>	x:=0; y:=0;</a:t>
            </a:r>
          </a:p>
          <a:p>
            <a:pPr>
              <a:buFontTx/>
              <a:buNone/>
            </a:pPr>
            <a:r>
              <a:rPr lang="en-US" sz="2400" dirty="0" smtClean="0">
                <a:solidFill>
                  <a:srgbClr val="C00000"/>
                </a:solidFill>
                <a:latin typeface="Courier New" pitchFamily="49" charset="0"/>
              </a:rPr>
              <a:t>    	</a:t>
            </a:r>
            <a:r>
              <a:rPr lang="en-US" sz="2400" b="1" dirty="0" smtClean="0">
                <a:solidFill>
                  <a:srgbClr val="C00000"/>
                </a:solidFill>
                <a:latin typeface="Courier New" pitchFamily="49" charset="0"/>
              </a:rPr>
              <a:t>co</a:t>
            </a:r>
            <a:r>
              <a:rPr lang="en-US" sz="2400" dirty="0" smtClean="0">
                <a:solidFill>
                  <a:srgbClr val="C00000"/>
                </a:solidFill>
                <a:latin typeface="Courier New" pitchFamily="49" charset="0"/>
              </a:rPr>
              <a:t> x:=x+1 || y:=y+1 </a:t>
            </a:r>
            <a:r>
              <a:rPr lang="en-US" sz="2400" b="1" dirty="0" err="1" smtClean="0">
                <a:solidFill>
                  <a:srgbClr val="C00000"/>
                </a:solidFill>
                <a:latin typeface="Courier New" pitchFamily="49" charset="0"/>
              </a:rPr>
              <a:t>oc</a:t>
            </a:r>
            <a:endParaRPr lang="en-US" sz="2400" dirty="0" smtClean="0">
              <a:solidFill>
                <a:srgbClr val="C00000"/>
              </a:solidFill>
              <a:latin typeface="Courier New" pitchFamily="49" charset="0"/>
            </a:endParaRPr>
          </a:p>
          <a:p>
            <a:pPr>
              <a:buFontTx/>
              <a:buNone/>
            </a:pPr>
            <a:r>
              <a:rPr lang="en-US" sz="2400" dirty="0" smtClean="0">
                <a:solidFill>
                  <a:srgbClr val="C00000"/>
                </a:solidFill>
                <a:latin typeface="Courier New" pitchFamily="49" charset="0"/>
              </a:rPr>
              <a:t>    	z:=x+y;</a:t>
            </a:r>
          </a:p>
          <a:p>
            <a:pPr>
              <a:buFontTx/>
              <a:buNone/>
            </a:pPr>
            <a:endParaRPr lang="en-US" sz="2400" dirty="0" smtClean="0">
              <a:solidFill>
                <a:schemeClr val="accent2"/>
              </a:solidFill>
              <a:latin typeface="Courier New" pitchFamily="49" charset="0"/>
            </a:endParaRPr>
          </a:p>
          <a:p>
            <a:pPr>
              <a:buFontTx/>
              <a:buNone/>
            </a:pPr>
            <a:r>
              <a:rPr lang="en-US" sz="2400" dirty="0" smtClean="0"/>
              <a:t>Ex. 2:</a:t>
            </a:r>
          </a:p>
          <a:p>
            <a:pPr>
              <a:buFontTx/>
              <a:buNone/>
            </a:pPr>
            <a:r>
              <a:rPr lang="en-US" sz="2400" dirty="0" smtClean="0"/>
              <a:t>	 	</a:t>
            </a:r>
            <a:r>
              <a:rPr lang="en-US" sz="2400" b="1" dirty="0" smtClean="0">
                <a:solidFill>
                  <a:srgbClr val="C00000"/>
                </a:solidFill>
                <a:latin typeface="Courier New" pitchFamily="49" charset="0"/>
              </a:rPr>
              <a:t>co</a:t>
            </a:r>
            <a:r>
              <a:rPr lang="en-US" sz="2400" dirty="0" smtClean="0">
                <a:solidFill>
                  <a:srgbClr val="C00000"/>
                </a:solidFill>
                <a:latin typeface="Courier New" pitchFamily="49" charset="0"/>
              </a:rPr>
              <a:t> j:=1 </a:t>
            </a:r>
            <a:r>
              <a:rPr lang="en-US" sz="2400" b="1" dirty="0" smtClean="0">
                <a:solidFill>
                  <a:srgbClr val="C00000"/>
                </a:solidFill>
                <a:latin typeface="Courier New" pitchFamily="49" charset="0"/>
              </a:rPr>
              <a:t>to</a:t>
            </a:r>
            <a:r>
              <a:rPr lang="en-US" sz="2400" dirty="0" smtClean="0">
                <a:solidFill>
                  <a:srgbClr val="C00000"/>
                </a:solidFill>
                <a:latin typeface="Courier New" pitchFamily="49" charset="0"/>
              </a:rPr>
              <a:t> n → a[j]:=0 </a:t>
            </a:r>
            <a:r>
              <a:rPr lang="en-US" sz="2400" b="1" dirty="0" err="1" smtClean="0">
                <a:solidFill>
                  <a:srgbClr val="C00000"/>
                </a:solidFill>
                <a:latin typeface="Courier New" pitchFamily="49" charset="0"/>
              </a:rPr>
              <a:t>oc</a:t>
            </a:r>
            <a:endParaRPr lang="en-US" sz="2400" b="1" dirty="0" smtClean="0">
              <a:solidFill>
                <a:srgbClr val="C00000"/>
              </a:solidFill>
              <a:latin typeface="Courier New" pitchFamily="49" charset="0"/>
            </a:endParaRPr>
          </a:p>
        </p:txBody>
      </p:sp>
    </p:spTree>
    <p:extLst>
      <p:ext uri="{BB962C8B-B14F-4D97-AF65-F5344CB8AC3E}">
        <p14:creationId xmlns:p14="http://schemas.microsoft.com/office/powerpoint/2010/main" val="38408710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395288" y="1844675"/>
            <a:ext cx="8281168" cy="4752975"/>
          </a:xfrm>
        </p:spPr>
        <p:txBody>
          <a:bodyPr/>
          <a:lstStyle/>
          <a:p>
            <a:pPr>
              <a:lnSpc>
                <a:spcPct val="90000"/>
              </a:lnSpc>
              <a:buFontTx/>
              <a:buNone/>
            </a:pPr>
            <a:r>
              <a:rPr lang="en-US" sz="2800" dirty="0" smtClean="0">
                <a:cs typeface="Times New Roman" pitchFamily="18" charset="0"/>
              </a:rPr>
              <a:t>Ex. 3: </a:t>
            </a:r>
            <a:r>
              <a:rPr lang="en-US" sz="2800" dirty="0" err="1" smtClean="0">
                <a:cs typeface="Times New Roman" pitchFamily="18" charset="0"/>
              </a:rPr>
              <a:t>produs</a:t>
            </a:r>
            <a:r>
              <a:rPr lang="en-US" sz="2800" dirty="0" smtClean="0">
                <a:cs typeface="Times New Roman" pitchFamily="18" charset="0"/>
              </a:rPr>
              <a:t> de </a:t>
            </a:r>
            <a:r>
              <a:rPr lang="en-US" sz="2800" dirty="0" err="1" smtClean="0">
                <a:cs typeface="Times New Roman" pitchFamily="18" charset="0"/>
              </a:rPr>
              <a:t>matrici</a:t>
            </a:r>
            <a:endParaRPr lang="en-US" sz="2800" dirty="0" smtClean="0">
              <a:cs typeface="Times New Roman" pitchFamily="18" charset="0"/>
            </a:endParaRPr>
          </a:p>
          <a:p>
            <a:pPr>
              <a:lnSpc>
                <a:spcPct val="90000"/>
              </a:lnSpc>
              <a:buFontTx/>
              <a:buNone/>
            </a:pPr>
            <a:endParaRPr lang="en-US" sz="1600" dirty="0" smtClean="0">
              <a:solidFill>
                <a:srgbClr val="C00000"/>
              </a:solidFill>
              <a:cs typeface="Times New Roman" pitchFamily="18" charset="0"/>
            </a:endParaRPr>
          </a:p>
          <a:p>
            <a:pPr>
              <a:lnSpc>
                <a:spcPct val="90000"/>
              </a:lnSpc>
              <a:spcBef>
                <a:spcPct val="5000"/>
              </a:spcBef>
              <a:buFontTx/>
              <a:buNone/>
            </a:pPr>
            <a:r>
              <a:rPr lang="en-US" sz="2800" b="1" dirty="0" smtClean="0">
                <a:solidFill>
                  <a:srgbClr val="C00000"/>
                </a:solidFill>
                <a:latin typeface="Courier New" pitchFamily="49" charset="0"/>
                <a:cs typeface="Times New Roman" pitchFamily="18" charset="0"/>
              </a:rPr>
              <a:t>real </a:t>
            </a:r>
            <a:r>
              <a:rPr lang="en-US" sz="2800" dirty="0" smtClean="0">
                <a:solidFill>
                  <a:srgbClr val="C00000"/>
                </a:solidFill>
                <a:latin typeface="Courier New" pitchFamily="49" charset="0"/>
                <a:cs typeface="Times New Roman" pitchFamily="18" charset="0"/>
              </a:rPr>
              <a:t>a[1:n,1:n],b[1:n,1:n],c[1:n,1:n];</a:t>
            </a:r>
          </a:p>
          <a:p>
            <a:pPr>
              <a:lnSpc>
                <a:spcPct val="90000"/>
              </a:lnSpc>
              <a:spcBef>
                <a:spcPct val="5000"/>
              </a:spcBef>
              <a:buFontTx/>
              <a:buNone/>
            </a:pPr>
            <a:endParaRPr lang="ro-RO" sz="1600" dirty="0">
              <a:solidFill>
                <a:srgbClr val="C00000"/>
              </a:solidFill>
              <a:latin typeface="Courier New" pitchFamily="49" charset="0"/>
              <a:cs typeface="Times New Roman" pitchFamily="18" charset="0"/>
            </a:endParaRPr>
          </a:p>
          <a:p>
            <a:pPr>
              <a:lnSpc>
                <a:spcPct val="90000"/>
              </a:lnSpc>
              <a:spcBef>
                <a:spcPct val="5000"/>
              </a:spcBef>
              <a:buFontTx/>
              <a:buNone/>
            </a:pPr>
            <a:r>
              <a:rPr lang="en-US" sz="2800" b="1" dirty="0" smtClean="0">
                <a:solidFill>
                  <a:srgbClr val="C00000"/>
                </a:solidFill>
                <a:latin typeface="Courier New" pitchFamily="49" charset="0"/>
                <a:cs typeface="Times New Roman" pitchFamily="18" charset="0"/>
              </a:rPr>
              <a:t>process</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Prod[</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=1 to n, j=1 to n] {</a:t>
            </a:r>
          </a:p>
          <a:p>
            <a:pPr>
              <a:lnSpc>
                <a:spcPct val="90000"/>
              </a:lnSpc>
              <a:spcBef>
                <a:spcPct val="5000"/>
              </a:spcBef>
              <a:buFontTx/>
              <a:buNone/>
            </a:pPr>
            <a:r>
              <a:rPr lang="ro-RO" sz="2800" b="1" dirty="0" smtClean="0">
                <a:solidFill>
                  <a:srgbClr val="C00000"/>
                </a:solidFill>
                <a:latin typeface="Courier New" pitchFamily="49" charset="0"/>
                <a:cs typeface="Times New Roman" pitchFamily="18" charset="0"/>
              </a:rPr>
              <a:t>   </a:t>
            </a:r>
            <a:r>
              <a:rPr lang="en-US" sz="2800" b="1" dirty="0" smtClean="0">
                <a:solidFill>
                  <a:srgbClr val="C00000"/>
                </a:solidFill>
                <a:latin typeface="Courier New" pitchFamily="49" charset="0"/>
                <a:cs typeface="Times New Roman" pitchFamily="18" charset="0"/>
              </a:rPr>
              <a:t>real </a:t>
            </a:r>
            <a:r>
              <a:rPr lang="en-US" sz="2800" dirty="0" smtClean="0">
                <a:solidFill>
                  <a:srgbClr val="C00000"/>
                </a:solidFill>
                <a:latin typeface="Courier New" pitchFamily="49" charset="0"/>
                <a:cs typeface="Times New Roman" pitchFamily="18" charset="0"/>
              </a:rPr>
              <a:t>sum = 0;</a:t>
            </a:r>
          </a:p>
          <a:p>
            <a:pPr>
              <a:lnSpc>
                <a:spcPct val="90000"/>
              </a:lnSpc>
              <a:spcBef>
                <a:spcPct val="5000"/>
              </a:spcBef>
              <a:buFontTx/>
              <a:buNone/>
            </a:pPr>
            <a:r>
              <a:rPr lang="ro-RO" sz="2800" dirty="0">
                <a:solidFill>
                  <a:srgbClr val="C00000"/>
                </a:solidFill>
                <a:latin typeface="Courier New" pitchFamily="49" charset="0"/>
                <a:cs typeface="Times New Roman" pitchFamily="18" charset="0"/>
              </a:rPr>
              <a:t> </a:t>
            </a:r>
            <a:r>
              <a:rPr lang="ro-RO" sz="2800" dirty="0" smtClean="0">
                <a:solidFill>
                  <a:srgbClr val="C00000"/>
                </a:solidFill>
                <a:latin typeface="Courier New" pitchFamily="49" charset="0"/>
                <a:cs typeface="Times New Roman" pitchFamily="18" charset="0"/>
              </a:rPr>
              <a:t>  </a:t>
            </a:r>
          </a:p>
          <a:p>
            <a:pPr>
              <a:lnSpc>
                <a:spcPct val="90000"/>
              </a:lnSpc>
              <a:spcBef>
                <a:spcPct val="5000"/>
              </a:spcBef>
              <a:buFontTx/>
              <a:buNone/>
            </a:pPr>
            <a:r>
              <a:rPr lang="ro-RO" sz="2800" b="1" dirty="0">
                <a:solidFill>
                  <a:srgbClr val="C00000"/>
                </a:solidFill>
                <a:latin typeface="Courier New" pitchFamily="49" charset="0"/>
                <a:cs typeface="Times New Roman" pitchFamily="18" charset="0"/>
              </a:rPr>
              <a:t> </a:t>
            </a:r>
            <a:r>
              <a:rPr lang="ro-RO" sz="2800" b="1" dirty="0" smtClean="0">
                <a:solidFill>
                  <a:srgbClr val="C00000"/>
                </a:solidFill>
                <a:latin typeface="Courier New" pitchFamily="49" charset="0"/>
                <a:cs typeface="Times New Roman" pitchFamily="18" charset="0"/>
              </a:rPr>
              <a:t>  </a:t>
            </a:r>
            <a:r>
              <a:rPr lang="en-US" sz="2800" b="1" dirty="0" smtClean="0">
                <a:solidFill>
                  <a:srgbClr val="C00000"/>
                </a:solidFill>
                <a:latin typeface="Courier New" pitchFamily="49" charset="0"/>
                <a:cs typeface="Times New Roman" pitchFamily="18" charset="0"/>
              </a:rPr>
              <a:t>for</a:t>
            </a:r>
            <a:r>
              <a:rPr lang="en-US" sz="2800" dirty="0" smtClean="0">
                <a:solidFill>
                  <a:srgbClr val="C00000"/>
                </a:solidFill>
                <a:latin typeface="Courier New" pitchFamily="49" charset="0"/>
                <a:cs typeface="Times New Roman" pitchFamily="18" charset="0"/>
              </a:rPr>
              <a:t> [k</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1 to n]  		</a:t>
            </a:r>
          </a:p>
          <a:p>
            <a:pPr>
              <a:lnSpc>
                <a:spcPct val="90000"/>
              </a:lnSpc>
              <a:spcBef>
                <a:spcPct val="5000"/>
              </a:spcBef>
              <a:buFontTx/>
              <a:buNone/>
            </a:pPr>
            <a:r>
              <a:rPr lang="ro-RO" sz="2800" dirty="0">
                <a:solidFill>
                  <a:srgbClr val="C00000"/>
                </a:solidFill>
                <a:latin typeface="Courier New" pitchFamily="49" charset="0"/>
                <a:cs typeface="Times New Roman" pitchFamily="18" charset="0"/>
              </a:rPr>
              <a:t> </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sum</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sum</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a[</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k]</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b[k,</a:t>
            </a:r>
            <a:r>
              <a:rPr lang="ro-RO" sz="2800" dirty="0" smtClean="0">
                <a:solidFill>
                  <a:srgbClr val="C00000"/>
                </a:solidFill>
                <a:latin typeface="Courier New" pitchFamily="49" charset="0"/>
                <a:cs typeface="Times New Roman" pitchFamily="18" charset="0"/>
              </a:rPr>
              <a:t> </a:t>
            </a:r>
            <a:r>
              <a:rPr lang="en-US" sz="2800" dirty="0" smtClean="0">
                <a:solidFill>
                  <a:srgbClr val="C00000"/>
                </a:solidFill>
                <a:latin typeface="Courier New" pitchFamily="49" charset="0"/>
                <a:cs typeface="Times New Roman" pitchFamily="18" charset="0"/>
              </a:rPr>
              <a:t>j] </a:t>
            </a:r>
            <a:endParaRPr lang="en-US" sz="2800" b="1" dirty="0" smtClean="0">
              <a:solidFill>
                <a:srgbClr val="C00000"/>
              </a:solidFill>
              <a:latin typeface="Courier New" pitchFamily="49" charset="0"/>
              <a:cs typeface="Times New Roman" pitchFamily="18" charset="0"/>
            </a:endParaRPr>
          </a:p>
          <a:p>
            <a:pPr>
              <a:lnSpc>
                <a:spcPct val="90000"/>
              </a:lnSpc>
              <a:spcBef>
                <a:spcPct val="5000"/>
              </a:spcBef>
              <a:buFontTx/>
              <a:buNone/>
            </a:pPr>
            <a:r>
              <a:rPr lang="en-US" sz="2800" dirty="0" smtClean="0">
                <a:solidFill>
                  <a:srgbClr val="C00000"/>
                </a:solidFill>
                <a:latin typeface="Courier New" pitchFamily="49" charset="0"/>
                <a:cs typeface="Times New Roman" pitchFamily="18" charset="0"/>
              </a:rPr>
              <a:t>   c[</a:t>
            </a:r>
            <a:r>
              <a:rPr lang="en-US" sz="2800" dirty="0" err="1" smtClean="0">
                <a:solidFill>
                  <a:srgbClr val="C00000"/>
                </a:solidFill>
                <a:latin typeface="Courier New" pitchFamily="49" charset="0"/>
                <a:cs typeface="Times New Roman" pitchFamily="18" charset="0"/>
              </a:rPr>
              <a:t>i,j</a:t>
            </a:r>
            <a:r>
              <a:rPr lang="en-US" sz="2800" dirty="0" smtClean="0">
                <a:solidFill>
                  <a:srgbClr val="C00000"/>
                </a:solidFill>
                <a:latin typeface="Courier New" pitchFamily="49" charset="0"/>
                <a:cs typeface="Times New Roman" pitchFamily="18" charset="0"/>
              </a:rPr>
              <a:t>]=sum</a:t>
            </a:r>
          </a:p>
          <a:p>
            <a:pPr>
              <a:lnSpc>
                <a:spcPct val="90000"/>
              </a:lnSpc>
              <a:spcBef>
                <a:spcPct val="5000"/>
              </a:spcBef>
              <a:buFontTx/>
              <a:buNone/>
            </a:pPr>
            <a:r>
              <a:rPr lang="en-US" sz="2800" b="1" dirty="0" smtClean="0">
                <a:solidFill>
                  <a:srgbClr val="C00000"/>
                </a:solidFill>
                <a:latin typeface="Courier New" pitchFamily="49" charset="0"/>
                <a:cs typeface="Times New Roman" pitchFamily="18" charset="0"/>
              </a:rPr>
              <a:t>}</a:t>
            </a:r>
          </a:p>
          <a:p>
            <a:pPr>
              <a:lnSpc>
                <a:spcPct val="90000"/>
              </a:lnSpc>
              <a:spcBef>
                <a:spcPct val="5000"/>
              </a:spcBef>
              <a:buFontTx/>
              <a:buNone/>
            </a:pPr>
            <a:endParaRPr lang="en-US" sz="2800" b="1" dirty="0" smtClean="0">
              <a:solidFill>
                <a:schemeClr val="accent2"/>
              </a:solidFill>
              <a:latin typeface="Courier New" pitchFamily="49" charset="0"/>
              <a:cs typeface="Times New Roman" pitchFamily="18" charset="0"/>
            </a:endParaRPr>
          </a:p>
        </p:txBody>
      </p:sp>
      <p:sp>
        <p:nvSpPr>
          <p:cNvPr id="51203" name="Rectangle 3"/>
          <p:cNvSpPr>
            <a:spLocks noGrp="1" noChangeArrowheads="1"/>
          </p:cNvSpPr>
          <p:nvPr>
            <p:ph type="title"/>
          </p:nvPr>
        </p:nvSpPr>
        <p:spPr>
          <a:xfrm>
            <a:off x="114300" y="76200"/>
            <a:ext cx="8915400" cy="1066800"/>
          </a:xfrm>
        </p:spPr>
        <p:txBody>
          <a:bodyPr/>
          <a:lstStyle/>
          <a:p>
            <a:r>
              <a:rPr lang="en-US" sz="2800" dirty="0" err="1" smtClean="0">
                <a:cs typeface="Times New Roman" pitchFamily="18" charset="0"/>
              </a:rPr>
              <a:t>Procese</a:t>
            </a:r>
            <a:r>
              <a:rPr lang="en-US" sz="2800" dirty="0" smtClean="0">
                <a:cs typeface="Times New Roman" pitchFamily="18" charset="0"/>
              </a:rPr>
              <a:t> </a:t>
            </a:r>
            <a:r>
              <a:rPr lang="en-US" sz="2800" dirty="0" err="1" smtClean="0">
                <a:cs typeface="Times New Roman" pitchFamily="18" charset="0"/>
              </a:rPr>
              <a:t>concurente</a:t>
            </a:r>
            <a:endParaRPr lang="en-US" sz="2800" dirty="0" smtClean="0">
              <a:cs typeface="Times New Roman" pitchFamily="18" charset="0"/>
            </a:endParaRPr>
          </a:p>
        </p:txBody>
      </p:sp>
      <p:sp>
        <p:nvSpPr>
          <p:cNvPr id="2" name="Rectangle 1"/>
          <p:cNvSpPr/>
          <p:nvPr/>
        </p:nvSpPr>
        <p:spPr>
          <a:xfrm>
            <a:off x="2627784" y="6021288"/>
            <a:ext cx="4113627" cy="523220"/>
          </a:xfrm>
          <a:prstGeom prst="rect">
            <a:avLst/>
          </a:prstGeom>
        </p:spPr>
        <p:txBody>
          <a:bodyPr wrap="none">
            <a:spAutoFit/>
          </a:bodyPr>
          <a:lstStyle/>
          <a:p>
            <a:pPr>
              <a:spcBef>
                <a:spcPts val="600"/>
              </a:spcBef>
              <a:spcAft>
                <a:spcPts val="1200"/>
              </a:spcAft>
              <a:buFont typeface="Arial" pitchFamily="34" charset="0"/>
              <a:buNone/>
            </a:pPr>
            <a:r>
              <a:rPr lang="en-US" altLang="en-US" sz="2800" dirty="0" err="1">
                <a:solidFill>
                  <a:srgbClr val="0000FF"/>
                </a:solidFill>
              </a:rPr>
              <a:t>Variabile</a:t>
            </a:r>
            <a:r>
              <a:rPr lang="en-US" altLang="en-US" sz="2800" dirty="0">
                <a:solidFill>
                  <a:srgbClr val="0000FF"/>
                </a:solidFill>
              </a:rPr>
              <a:t> </a:t>
            </a:r>
            <a:r>
              <a:rPr lang="en-US" altLang="en-US" sz="2800" dirty="0" err="1">
                <a:solidFill>
                  <a:srgbClr val="0000FF"/>
                </a:solidFill>
              </a:rPr>
              <a:t>partajate</a:t>
            </a:r>
            <a:r>
              <a:rPr lang="en-US" altLang="en-US" sz="2800" dirty="0">
                <a:solidFill>
                  <a:srgbClr val="0000FF"/>
                </a:solidFill>
              </a:rPr>
              <a:t> </a:t>
            </a:r>
            <a:r>
              <a:rPr lang="en-US" altLang="en-US" sz="2800" dirty="0" err="1">
                <a:solidFill>
                  <a:srgbClr val="0000FF"/>
                </a:solidFill>
              </a:rPr>
              <a:t>si</a:t>
            </a:r>
            <a:r>
              <a:rPr lang="en-US" altLang="en-US" sz="2800" dirty="0">
                <a:solidFill>
                  <a:srgbClr val="0000FF"/>
                </a:solidFill>
              </a:rPr>
              <a:t> locale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179388" y="1773238"/>
            <a:ext cx="8713787" cy="4525962"/>
          </a:xfrm>
        </p:spPr>
        <p:txBody>
          <a:bodyPr/>
          <a:lstStyle/>
          <a:p>
            <a:pPr>
              <a:lnSpc>
                <a:spcPct val="80000"/>
              </a:lnSpc>
            </a:pPr>
            <a:r>
              <a:rPr lang="en-US" sz="2800" dirty="0" smtClean="0"/>
              <a:t>Ac</a:t>
            </a:r>
            <a:r>
              <a:rPr lang="ro-RO" sz="2800" dirty="0" smtClean="0"/>
              <a:t>ț</a:t>
            </a:r>
            <a:r>
              <a:rPr lang="en-US" sz="2800" dirty="0" err="1" smtClean="0"/>
              <a:t>iuni</a:t>
            </a:r>
            <a:r>
              <a:rPr lang="en-US" sz="2800" dirty="0" smtClean="0">
                <a:solidFill>
                  <a:schemeClr val="accent2"/>
                </a:solidFill>
              </a:rPr>
              <a:t> </a:t>
            </a:r>
            <a:r>
              <a:rPr lang="en-US" sz="2800" b="1" dirty="0" err="1" smtClean="0">
                <a:solidFill>
                  <a:srgbClr val="C00000"/>
                </a:solidFill>
              </a:rPr>
              <a:t>indivizibile</a:t>
            </a:r>
            <a:r>
              <a:rPr lang="en-US" sz="2800" b="1" dirty="0" smtClean="0"/>
              <a:t> </a:t>
            </a:r>
            <a:r>
              <a:rPr lang="en-US" sz="2800" dirty="0" smtClean="0"/>
              <a:t>care </a:t>
            </a:r>
            <a:r>
              <a:rPr lang="en-US" sz="2800" dirty="0" err="1" smtClean="0"/>
              <a:t>examineaz</a:t>
            </a:r>
            <a:r>
              <a:rPr lang="ro-RO" sz="2800" dirty="0"/>
              <a:t>ă</a:t>
            </a:r>
            <a:r>
              <a:rPr lang="en-US" sz="2800" dirty="0" smtClean="0"/>
              <a:t> </a:t>
            </a:r>
            <a:r>
              <a:rPr lang="en-US" sz="2800" dirty="0" err="1" smtClean="0"/>
              <a:t>sau</a:t>
            </a:r>
            <a:r>
              <a:rPr lang="en-US" sz="2800" dirty="0" smtClean="0"/>
              <a:t> </a:t>
            </a:r>
            <a:r>
              <a:rPr lang="en-US" sz="2800" dirty="0" err="1" smtClean="0"/>
              <a:t>modific</a:t>
            </a:r>
            <a:r>
              <a:rPr lang="ro-RO" sz="2800" dirty="0" smtClean="0"/>
              <a:t>ă</a:t>
            </a:r>
            <a:r>
              <a:rPr lang="en-US" sz="2800" dirty="0" smtClean="0"/>
              <a:t> </a:t>
            </a:r>
            <a:r>
              <a:rPr lang="en-US" sz="2800" dirty="0" err="1" smtClean="0"/>
              <a:t>starea</a:t>
            </a:r>
            <a:r>
              <a:rPr lang="en-US" sz="2800" dirty="0" smtClean="0"/>
              <a:t> </a:t>
            </a:r>
            <a:r>
              <a:rPr lang="en-US" sz="2800" dirty="0" err="1" smtClean="0"/>
              <a:t>sistemului</a:t>
            </a:r>
            <a:r>
              <a:rPr lang="en-US" sz="2800" dirty="0" smtClean="0"/>
              <a:t> </a:t>
            </a:r>
            <a:r>
              <a:rPr lang="ro-RO" sz="2800" dirty="0" smtClean="0"/>
              <a:t>/ </a:t>
            </a:r>
            <a:r>
              <a:rPr lang="en-US" sz="2800" dirty="0" err="1" smtClean="0"/>
              <a:t>starea</a:t>
            </a:r>
            <a:r>
              <a:rPr lang="en-US" sz="2800" dirty="0" smtClean="0"/>
              <a:t> </a:t>
            </a:r>
            <a:r>
              <a:rPr lang="en-US" sz="2800" dirty="0" err="1" smtClean="0"/>
              <a:t>programului</a:t>
            </a:r>
            <a:endParaRPr lang="en-US" sz="2800" dirty="0" smtClean="0"/>
          </a:p>
          <a:p>
            <a:pPr>
              <a:lnSpc>
                <a:spcPct val="80000"/>
              </a:lnSpc>
            </a:pPr>
            <a:r>
              <a:rPr lang="en-US" sz="2800" dirty="0" err="1" smtClean="0"/>
              <a:t>Orice</a:t>
            </a:r>
            <a:r>
              <a:rPr lang="en-US" sz="2800" dirty="0" smtClean="0"/>
              <a:t> </a:t>
            </a:r>
            <a:r>
              <a:rPr lang="en-US" sz="2800" dirty="0" smtClean="0">
                <a:solidFill>
                  <a:srgbClr val="C00000"/>
                </a:solidFill>
              </a:rPr>
              <a:t>stare </a:t>
            </a:r>
            <a:r>
              <a:rPr lang="en-US" sz="2800" dirty="0" err="1" smtClean="0">
                <a:solidFill>
                  <a:srgbClr val="C00000"/>
                </a:solidFill>
              </a:rPr>
              <a:t>intermediar</a:t>
            </a:r>
            <a:r>
              <a:rPr lang="ro-RO" sz="2800" dirty="0" smtClean="0">
                <a:solidFill>
                  <a:srgbClr val="C00000"/>
                </a:solidFill>
              </a:rPr>
              <a:t>ă</a:t>
            </a:r>
            <a:r>
              <a:rPr lang="en-US" sz="2800" dirty="0" smtClean="0">
                <a:solidFill>
                  <a:srgbClr val="C00000"/>
                </a:solidFill>
              </a:rPr>
              <a:t> </a:t>
            </a:r>
            <a:r>
              <a:rPr lang="en-US" sz="2800" dirty="0" smtClean="0"/>
              <a:t>din </a:t>
            </a:r>
            <a:r>
              <a:rPr lang="en-US" sz="2800" dirty="0" err="1" smtClean="0"/>
              <a:t>implementarea</a:t>
            </a:r>
            <a:r>
              <a:rPr lang="en-US" sz="2800" dirty="0" smtClean="0"/>
              <a:t> ac</a:t>
            </a:r>
            <a:r>
              <a:rPr lang="ro-RO" sz="2800" dirty="0" smtClean="0"/>
              <a:t>ț</a:t>
            </a:r>
            <a:r>
              <a:rPr lang="en-US" sz="2800" dirty="0" err="1" smtClean="0"/>
              <a:t>iunii</a:t>
            </a:r>
            <a:r>
              <a:rPr lang="en-US" sz="2800" dirty="0" smtClean="0"/>
              <a:t> </a:t>
            </a:r>
            <a:r>
              <a:rPr lang="en-US" sz="2800" dirty="0" err="1" smtClean="0"/>
              <a:t>atomice</a:t>
            </a:r>
            <a:r>
              <a:rPr lang="en-US" sz="2800" dirty="0" smtClean="0"/>
              <a:t> </a:t>
            </a:r>
            <a:r>
              <a:rPr lang="en-US" sz="2800" dirty="0" smtClean="0">
                <a:solidFill>
                  <a:srgbClr val="C00000"/>
                </a:solidFill>
              </a:rPr>
              <a:t>nu </a:t>
            </a:r>
            <a:r>
              <a:rPr lang="en-US" sz="2800" dirty="0" err="1" smtClean="0">
                <a:solidFill>
                  <a:srgbClr val="C00000"/>
                </a:solidFill>
              </a:rPr>
              <a:t>trebuie</a:t>
            </a:r>
            <a:r>
              <a:rPr lang="en-US" sz="2800" dirty="0" smtClean="0">
                <a:solidFill>
                  <a:srgbClr val="C00000"/>
                </a:solidFill>
              </a:rPr>
              <a:t> s</a:t>
            </a:r>
            <a:r>
              <a:rPr lang="ro-RO" sz="2800" dirty="0" smtClean="0">
                <a:solidFill>
                  <a:srgbClr val="C00000"/>
                </a:solidFill>
              </a:rPr>
              <a:t>ă</a:t>
            </a:r>
            <a:r>
              <a:rPr lang="en-US" sz="2800" dirty="0" smtClean="0">
                <a:solidFill>
                  <a:srgbClr val="C00000"/>
                </a:solidFill>
              </a:rPr>
              <a:t> fie </a:t>
            </a:r>
            <a:r>
              <a:rPr lang="en-US" sz="2800" dirty="0" err="1" smtClean="0">
                <a:solidFill>
                  <a:srgbClr val="C00000"/>
                </a:solidFill>
              </a:rPr>
              <a:t>vizibil</a:t>
            </a:r>
            <a:r>
              <a:rPr lang="ro-RO" sz="2800" dirty="0" smtClean="0">
                <a:solidFill>
                  <a:srgbClr val="C00000"/>
                </a:solidFill>
              </a:rPr>
              <a:t>ă</a:t>
            </a:r>
            <a:r>
              <a:rPr lang="en-US" sz="2800" dirty="0" smtClean="0"/>
              <a:t> </a:t>
            </a:r>
            <a:r>
              <a:rPr lang="en-US" sz="2800" dirty="0" err="1" smtClean="0"/>
              <a:t>celorlalte</a:t>
            </a:r>
            <a:r>
              <a:rPr lang="en-US" sz="2800" dirty="0" smtClean="0"/>
              <a:t> </a:t>
            </a:r>
            <a:r>
              <a:rPr lang="en-US" sz="2800" dirty="0" err="1" smtClean="0"/>
              <a:t>procese</a:t>
            </a:r>
            <a:endParaRPr lang="en-US" sz="2800" dirty="0" smtClean="0"/>
          </a:p>
          <a:p>
            <a:pPr lvl="1">
              <a:lnSpc>
                <a:spcPct val="80000"/>
              </a:lnSpc>
            </a:pPr>
            <a:r>
              <a:rPr lang="en-US" sz="2400" dirty="0" smtClean="0"/>
              <a:t>Ex: </a:t>
            </a:r>
            <a:r>
              <a:rPr lang="en-US" sz="2400" dirty="0" err="1" smtClean="0"/>
              <a:t>instruc</a:t>
            </a:r>
            <a:r>
              <a:rPr lang="ro-RO" sz="2400" dirty="0" smtClean="0"/>
              <a:t>ț</a:t>
            </a:r>
            <a:r>
              <a:rPr lang="en-US" sz="2400" dirty="0" err="1" smtClean="0"/>
              <a:t>iuni</a:t>
            </a:r>
            <a:r>
              <a:rPr lang="en-US" sz="2400" dirty="0" smtClean="0"/>
              <a:t> ma</a:t>
            </a:r>
            <a:r>
              <a:rPr lang="ro-RO" sz="2400" dirty="0" smtClean="0"/>
              <a:t>ș</a:t>
            </a:r>
            <a:r>
              <a:rPr lang="en-US" sz="2400" dirty="0" smtClean="0"/>
              <a:t>in</a:t>
            </a:r>
            <a:r>
              <a:rPr lang="ro-RO" sz="2400" dirty="0" smtClean="0"/>
              <a:t>ă</a:t>
            </a:r>
            <a:r>
              <a:rPr lang="en-US" sz="2400" dirty="0" smtClean="0"/>
              <a:t> de </a:t>
            </a:r>
            <a:r>
              <a:rPr lang="en-US" sz="2400" i="1" dirty="0" smtClean="0"/>
              <a:t>load</a:t>
            </a:r>
            <a:r>
              <a:rPr lang="en-US" sz="2400" dirty="0" smtClean="0"/>
              <a:t> </a:t>
            </a:r>
            <a:r>
              <a:rPr lang="en-US" sz="2400" dirty="0" err="1" smtClean="0"/>
              <a:t>sau</a:t>
            </a:r>
            <a:r>
              <a:rPr lang="en-US" sz="2400" dirty="0" smtClean="0"/>
              <a:t> </a:t>
            </a:r>
            <a:r>
              <a:rPr lang="en-US" sz="2400" i="1" dirty="0" smtClean="0"/>
              <a:t>store</a:t>
            </a:r>
          </a:p>
          <a:p>
            <a:pPr>
              <a:lnSpc>
                <a:spcPct val="80000"/>
              </a:lnSpc>
            </a:pPr>
            <a:r>
              <a:rPr lang="en-US" sz="2800" i="1" dirty="0" smtClean="0">
                <a:solidFill>
                  <a:srgbClr val="C00000"/>
                </a:solidFill>
              </a:rPr>
              <a:t>Read/write</a:t>
            </a:r>
            <a:r>
              <a:rPr lang="en-US" sz="2800" dirty="0" smtClean="0">
                <a:solidFill>
                  <a:srgbClr val="C00000"/>
                </a:solidFill>
              </a:rPr>
              <a:t> – ac</a:t>
            </a:r>
            <a:r>
              <a:rPr lang="ro-RO" sz="2800" dirty="0" smtClean="0">
                <a:solidFill>
                  <a:srgbClr val="C00000"/>
                </a:solidFill>
              </a:rPr>
              <a:t>ț</a:t>
            </a:r>
            <a:r>
              <a:rPr lang="en-US" sz="2800" dirty="0" err="1" smtClean="0">
                <a:solidFill>
                  <a:srgbClr val="C00000"/>
                </a:solidFill>
              </a:rPr>
              <a:t>iuni</a:t>
            </a:r>
            <a:r>
              <a:rPr lang="en-US" sz="2800" dirty="0" smtClean="0">
                <a:solidFill>
                  <a:srgbClr val="C00000"/>
                </a:solidFill>
              </a:rPr>
              <a:t> </a:t>
            </a:r>
            <a:r>
              <a:rPr lang="en-US" sz="2800" dirty="0" err="1" smtClean="0">
                <a:solidFill>
                  <a:srgbClr val="C00000"/>
                </a:solidFill>
              </a:rPr>
              <a:t>atomice</a:t>
            </a:r>
            <a:r>
              <a:rPr lang="en-US" sz="2800" dirty="0" smtClean="0"/>
              <a:t>, </a:t>
            </a:r>
            <a:r>
              <a:rPr lang="en-US" sz="2800" dirty="0" err="1" smtClean="0"/>
              <a:t>fiecare</a:t>
            </a:r>
            <a:r>
              <a:rPr lang="en-US" sz="2800" dirty="0" smtClean="0"/>
              <a:t> </a:t>
            </a:r>
            <a:r>
              <a:rPr lang="en-US" sz="2800" dirty="0" err="1" smtClean="0"/>
              <a:t>proces</a:t>
            </a:r>
            <a:r>
              <a:rPr lang="en-US" sz="2800" dirty="0" smtClean="0"/>
              <a:t> are </a:t>
            </a:r>
            <a:r>
              <a:rPr lang="en-US" sz="2800" dirty="0" err="1" smtClean="0">
                <a:solidFill>
                  <a:srgbClr val="C00000"/>
                </a:solidFill>
              </a:rPr>
              <a:t>propriul</a:t>
            </a:r>
            <a:r>
              <a:rPr lang="en-US" sz="2800" dirty="0" smtClean="0">
                <a:solidFill>
                  <a:srgbClr val="C00000"/>
                </a:solidFill>
              </a:rPr>
              <a:t> set de </a:t>
            </a:r>
            <a:r>
              <a:rPr lang="en-US" sz="2800" dirty="0" err="1" smtClean="0">
                <a:solidFill>
                  <a:srgbClr val="C00000"/>
                </a:solidFill>
              </a:rPr>
              <a:t>regi</a:t>
            </a:r>
            <a:r>
              <a:rPr lang="ro-RO" sz="2800" dirty="0" smtClean="0">
                <a:solidFill>
                  <a:srgbClr val="C00000"/>
                </a:solidFill>
              </a:rPr>
              <a:t>ș</a:t>
            </a:r>
            <a:r>
              <a:rPr lang="en-US" sz="2800" dirty="0" smtClean="0">
                <a:solidFill>
                  <a:srgbClr val="C00000"/>
                </a:solidFill>
              </a:rPr>
              <a:t>tri</a:t>
            </a:r>
            <a:r>
              <a:rPr lang="en-US" sz="2800" dirty="0" smtClean="0"/>
              <a:t>, </a:t>
            </a:r>
            <a:r>
              <a:rPr lang="en-US" sz="2800" dirty="0" err="1" smtClean="0"/>
              <a:t>st</a:t>
            </a:r>
            <a:r>
              <a:rPr lang="ro-RO" sz="2800" dirty="0" smtClean="0"/>
              <a:t>ă</a:t>
            </a:r>
            <a:r>
              <a:rPr lang="en-US" sz="2800" dirty="0" smtClean="0"/>
              <a:t>rile </a:t>
            </a:r>
            <a:r>
              <a:rPr lang="en-US" sz="2800" dirty="0" err="1" smtClean="0"/>
              <a:t>intermediare</a:t>
            </a:r>
            <a:r>
              <a:rPr lang="en-US" sz="2800" dirty="0" smtClean="0"/>
              <a:t> </a:t>
            </a:r>
            <a:r>
              <a:rPr lang="en-US" sz="2800" dirty="0" err="1" smtClean="0"/>
              <a:t>evalu</a:t>
            </a:r>
            <a:r>
              <a:rPr lang="ro-RO" sz="2800" dirty="0" smtClean="0"/>
              <a:t>ă</a:t>
            </a:r>
            <a:r>
              <a:rPr lang="en-US" sz="2800" dirty="0" err="1" smtClean="0"/>
              <a:t>rii</a:t>
            </a:r>
            <a:r>
              <a:rPr lang="en-US" sz="2800" dirty="0" smtClean="0"/>
              <a:t> </a:t>
            </a:r>
            <a:r>
              <a:rPr lang="en-US" sz="2800" dirty="0" err="1" smtClean="0"/>
              <a:t>unei</a:t>
            </a:r>
            <a:r>
              <a:rPr lang="en-US" sz="2800" dirty="0" smtClean="0"/>
              <a:t> </a:t>
            </a:r>
            <a:r>
              <a:rPr lang="en-US" sz="2800" dirty="0" err="1" smtClean="0"/>
              <a:t>expresii</a:t>
            </a:r>
            <a:r>
              <a:rPr lang="en-US" sz="2800" dirty="0" smtClean="0"/>
              <a:t> </a:t>
            </a:r>
            <a:r>
              <a:rPr lang="en-US" sz="2800" dirty="0" err="1" smtClean="0"/>
              <a:t>complexe</a:t>
            </a:r>
            <a:r>
              <a:rPr lang="en-US" sz="2800" dirty="0" smtClean="0"/>
              <a:t> </a:t>
            </a:r>
            <a:r>
              <a:rPr lang="en-US" sz="2800" dirty="0" err="1" smtClean="0"/>
              <a:t>sunt</a:t>
            </a:r>
            <a:r>
              <a:rPr lang="en-US" sz="2800" dirty="0" smtClean="0"/>
              <a:t> </a:t>
            </a:r>
            <a:r>
              <a:rPr lang="en-US" sz="2800" dirty="0" err="1" smtClean="0"/>
              <a:t>stocate</a:t>
            </a:r>
            <a:r>
              <a:rPr lang="en-US" sz="2800" dirty="0" smtClean="0"/>
              <a:t> </a:t>
            </a:r>
            <a:r>
              <a:rPr lang="ro-RO" sz="2800" dirty="0" smtClean="0"/>
              <a:t>î</a:t>
            </a:r>
            <a:r>
              <a:rPr lang="en-US" sz="2800" dirty="0" smtClean="0"/>
              <a:t>n </a:t>
            </a:r>
            <a:r>
              <a:rPr lang="en-US" sz="2800" dirty="0" err="1" smtClean="0"/>
              <a:t>regi</a:t>
            </a:r>
            <a:r>
              <a:rPr lang="ro-RO" sz="2800" dirty="0" smtClean="0"/>
              <a:t>ș</a:t>
            </a:r>
            <a:r>
              <a:rPr lang="en-US" sz="2800" dirty="0" err="1" smtClean="0"/>
              <a:t>trii</a:t>
            </a:r>
            <a:r>
              <a:rPr lang="en-US" sz="2800" dirty="0" smtClean="0"/>
              <a:t> </a:t>
            </a:r>
            <a:r>
              <a:rPr lang="en-US" sz="2800" dirty="0" err="1" smtClean="0"/>
              <a:t>proprii</a:t>
            </a:r>
            <a:r>
              <a:rPr lang="en-US" sz="2800" dirty="0" smtClean="0"/>
              <a:t> </a:t>
            </a:r>
            <a:r>
              <a:rPr lang="en-US" sz="2800" dirty="0" err="1" smtClean="0"/>
              <a:t>procesului</a:t>
            </a:r>
            <a:endParaRPr lang="en-US" sz="2800" dirty="0" smtClean="0"/>
          </a:p>
          <a:p>
            <a:pPr>
              <a:lnSpc>
                <a:spcPct val="80000"/>
              </a:lnSpc>
            </a:pPr>
            <a:r>
              <a:rPr lang="en-US" sz="2800" dirty="0" err="1" smtClean="0"/>
              <a:t>Execu</a:t>
            </a:r>
            <a:r>
              <a:rPr lang="ro-RO" sz="2800" dirty="0" smtClean="0"/>
              <a:t>ț</a:t>
            </a:r>
            <a:r>
              <a:rPr lang="en-US" sz="2800" dirty="0" err="1" smtClean="0"/>
              <a:t>ia</a:t>
            </a:r>
            <a:r>
              <a:rPr lang="en-US" sz="2800" dirty="0" smtClean="0"/>
              <a:t> </a:t>
            </a:r>
            <a:r>
              <a:rPr lang="en-US" sz="2800" dirty="0" err="1" smtClean="0"/>
              <a:t>unui</a:t>
            </a:r>
            <a:r>
              <a:rPr lang="en-US" sz="2800" dirty="0" smtClean="0"/>
              <a:t> program </a:t>
            </a:r>
            <a:r>
              <a:rPr lang="en-US" sz="2800" dirty="0" err="1" smtClean="0"/>
              <a:t>concurent</a:t>
            </a:r>
            <a:r>
              <a:rPr lang="en-US" sz="2800" dirty="0" smtClean="0"/>
              <a:t> </a:t>
            </a:r>
            <a:r>
              <a:rPr lang="en-US" sz="2800" dirty="0" err="1" smtClean="0"/>
              <a:t>const</a:t>
            </a:r>
            <a:r>
              <a:rPr lang="ro-RO" sz="2800" dirty="0" smtClean="0"/>
              <a:t>ă</a:t>
            </a:r>
            <a:r>
              <a:rPr lang="en-US" sz="2800" dirty="0" smtClean="0"/>
              <a:t> </a:t>
            </a:r>
            <a:r>
              <a:rPr lang="ro-RO" sz="2800" dirty="0"/>
              <a:t>î</a:t>
            </a:r>
            <a:r>
              <a:rPr lang="en-US" sz="2800" dirty="0" smtClean="0"/>
              <a:t>n </a:t>
            </a:r>
            <a:r>
              <a:rPr lang="ro-RO" sz="2800" b="1" dirty="0" smtClean="0">
                <a:solidFill>
                  <a:srgbClr val="C00000"/>
                </a:solidFill>
              </a:rPr>
              <a:t>î</a:t>
            </a:r>
            <a:r>
              <a:rPr lang="en-US" sz="2800" b="1" dirty="0" err="1" smtClean="0">
                <a:solidFill>
                  <a:srgbClr val="C00000"/>
                </a:solidFill>
              </a:rPr>
              <a:t>ntre</a:t>
            </a:r>
            <a:r>
              <a:rPr lang="ro-RO" sz="2800" b="1" dirty="0" smtClean="0">
                <a:solidFill>
                  <a:srgbClr val="C00000"/>
                </a:solidFill>
              </a:rPr>
              <a:t>ț</a:t>
            </a:r>
            <a:r>
              <a:rPr lang="en-US" sz="2800" b="1" dirty="0" err="1" smtClean="0">
                <a:solidFill>
                  <a:srgbClr val="C00000"/>
                </a:solidFill>
              </a:rPr>
              <a:t>eserea</a:t>
            </a:r>
            <a:r>
              <a:rPr lang="en-US" sz="2800" b="1" dirty="0" smtClean="0"/>
              <a:t> </a:t>
            </a:r>
            <a:r>
              <a:rPr lang="en-US" sz="2800" dirty="0" err="1" smtClean="0"/>
              <a:t>secven</a:t>
            </a:r>
            <a:r>
              <a:rPr lang="ro-RO" sz="2800" dirty="0" smtClean="0"/>
              <a:t>ț</a:t>
            </a:r>
            <a:r>
              <a:rPr lang="en-US" sz="2800" dirty="0" err="1" smtClean="0"/>
              <a:t>elor</a:t>
            </a:r>
            <a:r>
              <a:rPr lang="en-US" sz="2800" dirty="0" smtClean="0"/>
              <a:t> de ac</a:t>
            </a:r>
            <a:r>
              <a:rPr lang="ro-RO" sz="2800" dirty="0" smtClean="0"/>
              <a:t>ț</a:t>
            </a:r>
            <a:r>
              <a:rPr lang="en-US" sz="2800" dirty="0" err="1" smtClean="0"/>
              <a:t>iuni</a:t>
            </a:r>
            <a:r>
              <a:rPr lang="en-US" sz="2800" dirty="0" smtClean="0"/>
              <a:t> </a:t>
            </a:r>
            <a:r>
              <a:rPr lang="en-US" sz="2800" dirty="0" err="1" smtClean="0"/>
              <a:t>atomice</a:t>
            </a:r>
            <a:r>
              <a:rPr lang="en-US" sz="2800" dirty="0" smtClean="0"/>
              <a:t> </a:t>
            </a:r>
            <a:r>
              <a:rPr lang="en-US" sz="2800" dirty="0" err="1" smtClean="0"/>
              <a:t>executate</a:t>
            </a:r>
            <a:r>
              <a:rPr lang="en-US" sz="2800" dirty="0" smtClean="0"/>
              <a:t> de </a:t>
            </a:r>
            <a:r>
              <a:rPr lang="en-US" sz="2800" dirty="0" err="1" smtClean="0"/>
              <a:t>fiecare</a:t>
            </a:r>
            <a:r>
              <a:rPr lang="en-US" sz="2800" dirty="0" smtClean="0"/>
              <a:t> </a:t>
            </a:r>
            <a:r>
              <a:rPr lang="en-US" sz="2800" dirty="0" err="1" smtClean="0"/>
              <a:t>proces</a:t>
            </a:r>
            <a:endParaRPr lang="en-US" sz="2800" dirty="0" smtClean="0"/>
          </a:p>
          <a:p>
            <a:pPr>
              <a:lnSpc>
                <a:spcPct val="80000"/>
              </a:lnSpc>
            </a:pPr>
            <a:r>
              <a:rPr lang="en-US" sz="2800" dirty="0" err="1" smtClean="0"/>
              <a:t>Istorie</a:t>
            </a:r>
            <a:r>
              <a:rPr lang="en-US" sz="2800" dirty="0" smtClean="0"/>
              <a:t> (</a:t>
            </a:r>
            <a:r>
              <a:rPr lang="en-US" sz="2800" b="1" dirty="0" smtClean="0">
                <a:solidFill>
                  <a:srgbClr val="C00000"/>
                </a:solidFill>
              </a:rPr>
              <a:t>trace</a:t>
            </a:r>
            <a:r>
              <a:rPr lang="en-US" sz="2800" dirty="0" smtClean="0"/>
              <a:t>): s</a:t>
            </a:r>
            <a:r>
              <a:rPr lang="en-US" sz="2800" baseline="-25000" dirty="0" smtClean="0"/>
              <a:t>0</a:t>
            </a:r>
            <a:r>
              <a:rPr lang="en-US" sz="2800" dirty="0" smtClean="0"/>
              <a:t> → s</a:t>
            </a:r>
            <a:r>
              <a:rPr lang="en-US" sz="2800" baseline="-25000" dirty="0" smtClean="0"/>
              <a:t>1</a:t>
            </a:r>
            <a:r>
              <a:rPr lang="en-US" sz="2800" dirty="0" smtClean="0"/>
              <a:t> → … → </a:t>
            </a:r>
            <a:r>
              <a:rPr lang="en-US" sz="2800" dirty="0" err="1" smtClean="0"/>
              <a:t>s</a:t>
            </a:r>
            <a:r>
              <a:rPr lang="en-US" sz="2800" baseline="-25000" dirty="0" err="1" smtClean="0"/>
              <a:t>n</a:t>
            </a:r>
            <a:endParaRPr lang="en-US" sz="2800" baseline="-25000" dirty="0" smtClean="0"/>
          </a:p>
        </p:txBody>
      </p:sp>
      <p:sp>
        <p:nvSpPr>
          <p:cNvPr id="52227" name="Rectangle 2"/>
          <p:cNvSpPr>
            <a:spLocks noGrp="1" noChangeArrowheads="1"/>
          </p:cNvSpPr>
          <p:nvPr>
            <p:ph type="title"/>
          </p:nvPr>
        </p:nvSpPr>
        <p:spPr>
          <a:xfrm>
            <a:off x="114300" y="76200"/>
            <a:ext cx="8915400" cy="1066800"/>
          </a:xfrm>
        </p:spPr>
        <p:txBody>
          <a:bodyPr/>
          <a:lstStyle/>
          <a:p>
            <a:r>
              <a:rPr lang="en-US" sz="2800" dirty="0" smtClean="0"/>
              <a:t>Ac</a:t>
            </a:r>
            <a:r>
              <a:rPr lang="ro-RO" sz="2800" dirty="0" smtClean="0"/>
              <a:t>ț</a:t>
            </a:r>
            <a:r>
              <a:rPr lang="en-US" sz="2800" dirty="0" err="1" smtClean="0"/>
              <a:t>iuni</a:t>
            </a:r>
            <a:r>
              <a:rPr lang="en-US" sz="2800" dirty="0" smtClean="0"/>
              <a:t> </a:t>
            </a:r>
            <a:r>
              <a:rPr lang="en-US" sz="2800" dirty="0" err="1" smtClean="0"/>
              <a:t>atomice</a:t>
            </a:r>
            <a:endParaRPr lang="en-US" sz="28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51520" y="2204715"/>
            <a:ext cx="8534400" cy="3888581"/>
          </a:xfrm>
        </p:spPr>
        <p:txBody>
          <a:bodyPr/>
          <a:lstStyle/>
          <a:p>
            <a:r>
              <a:rPr lang="ro-RO" sz="2400" dirty="0" smtClean="0"/>
              <a:t>Variabilele pot fi împărțite în:</a:t>
            </a:r>
          </a:p>
          <a:p>
            <a:pPr lvl="1"/>
            <a:r>
              <a:rPr lang="ro-RO" sz="2000" i="1" dirty="0" smtClean="0">
                <a:solidFill>
                  <a:srgbClr val="FF0000"/>
                </a:solidFill>
              </a:rPr>
              <a:t>R</a:t>
            </a:r>
            <a:r>
              <a:rPr lang="ro-RO" sz="2000" dirty="0" smtClean="0"/>
              <a:t>: Variabile care sunt citite, dar nu și modificate</a:t>
            </a:r>
            <a:endParaRPr lang="ro-RO" sz="2000" i="1" dirty="0" smtClean="0"/>
          </a:p>
          <a:p>
            <a:pPr lvl="1"/>
            <a:r>
              <a:rPr lang="ro-RO" sz="2000" i="1" dirty="0" smtClean="0">
                <a:solidFill>
                  <a:srgbClr val="FF0000"/>
                </a:solidFill>
              </a:rPr>
              <a:t>W</a:t>
            </a:r>
            <a:r>
              <a:rPr lang="ro-RO" sz="2000" dirty="0" smtClean="0"/>
              <a:t>: Variabile care sunt modificate (pot fi și citite)</a:t>
            </a:r>
            <a:endParaRPr lang="ro-RO" sz="2000" i="1" dirty="0" smtClean="0"/>
          </a:p>
          <a:p>
            <a:r>
              <a:rPr lang="ro-RO" sz="2400" dirty="0" smtClean="0"/>
              <a:t>Două părți ale unui program sunt independente dacă mulțimea </a:t>
            </a:r>
            <a:r>
              <a:rPr lang="ro-RO" sz="2400" i="1" dirty="0" smtClean="0">
                <a:solidFill>
                  <a:srgbClr val="FF0000"/>
                </a:solidFill>
              </a:rPr>
              <a:t>R</a:t>
            </a:r>
            <a:r>
              <a:rPr lang="ro-RO" sz="2400" dirty="0" smtClean="0"/>
              <a:t> a fiecărei părți este disjunctă față de mulțimile </a:t>
            </a:r>
            <a:r>
              <a:rPr lang="ro-RO" sz="2400" i="1" dirty="0" smtClean="0">
                <a:solidFill>
                  <a:srgbClr val="FF0000"/>
                </a:solidFill>
              </a:rPr>
              <a:t>R</a:t>
            </a:r>
            <a:r>
              <a:rPr lang="ro-RO" sz="2400" dirty="0" smtClean="0"/>
              <a:t> și </a:t>
            </a:r>
            <a:r>
              <a:rPr lang="ro-RO" sz="2400" i="1" dirty="0" smtClean="0">
                <a:solidFill>
                  <a:srgbClr val="FF0000"/>
                </a:solidFill>
              </a:rPr>
              <a:t>W</a:t>
            </a:r>
            <a:r>
              <a:rPr lang="ro-RO" sz="2400" dirty="0" smtClean="0"/>
              <a:t> ale celeilalte părți</a:t>
            </a:r>
          </a:p>
          <a:p>
            <a:endParaRPr lang="ro-RO" sz="2400" dirty="0" smtClean="0"/>
          </a:p>
          <a:p>
            <a:r>
              <a:rPr lang="ro-RO" sz="2400" i="1" dirty="0" smtClean="0">
                <a:solidFill>
                  <a:srgbClr val="FF0000"/>
                </a:solidFill>
              </a:rPr>
              <a:t>Referință critică</a:t>
            </a:r>
            <a:r>
              <a:rPr lang="ro-RO" sz="2400" i="1" dirty="0" smtClean="0"/>
              <a:t>: </a:t>
            </a:r>
            <a:r>
              <a:rPr lang="ro-RO" sz="2400" dirty="0" smtClean="0"/>
              <a:t>o variabilă dintr-o expresie care este modificată de un alt proces</a:t>
            </a:r>
          </a:p>
        </p:txBody>
      </p:sp>
      <p:sp>
        <p:nvSpPr>
          <p:cNvPr id="53251" name="Rectangle 2"/>
          <p:cNvSpPr>
            <a:spLocks noGrp="1" noChangeArrowheads="1"/>
          </p:cNvSpPr>
          <p:nvPr>
            <p:ph type="title"/>
          </p:nvPr>
        </p:nvSpPr>
        <p:spPr>
          <a:xfrm>
            <a:off x="685800" y="228600"/>
            <a:ext cx="7772400" cy="762000"/>
          </a:xfrm>
        </p:spPr>
        <p:txBody>
          <a:bodyPr/>
          <a:lstStyle/>
          <a:p>
            <a:r>
              <a:rPr lang="en-US" sz="2800" dirty="0" smtClean="0"/>
              <a:t>Ac</a:t>
            </a:r>
            <a:r>
              <a:rPr lang="ro-RO" sz="2800" dirty="0" smtClean="0"/>
              <a:t>ț</a:t>
            </a:r>
            <a:r>
              <a:rPr lang="en-US" sz="2800" dirty="0" err="1" smtClean="0"/>
              <a:t>iuni</a:t>
            </a:r>
            <a:r>
              <a:rPr lang="en-US" sz="2800" dirty="0" smtClean="0"/>
              <a:t> </a:t>
            </a:r>
            <a:r>
              <a:rPr lang="en-US" sz="2800" dirty="0" err="1" smtClean="0"/>
              <a:t>Atomice</a:t>
            </a:r>
            <a:r>
              <a:rPr lang="en-US" sz="2800" dirty="0" smtClean="0"/>
              <a:t> (2)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51520" y="1844675"/>
            <a:ext cx="8534400" cy="4419600"/>
          </a:xfrm>
        </p:spPr>
        <p:txBody>
          <a:bodyPr>
            <a:normAutofit fontScale="92500" lnSpcReduction="10000"/>
          </a:bodyPr>
          <a:lstStyle/>
          <a:p>
            <a:pPr>
              <a:lnSpc>
                <a:spcPct val="80000"/>
              </a:lnSpc>
              <a:buFontTx/>
              <a:buNone/>
            </a:pPr>
            <a:endParaRPr lang="en-US" sz="2400" dirty="0" smtClean="0"/>
          </a:p>
          <a:p>
            <a:pPr lvl="1">
              <a:lnSpc>
                <a:spcPct val="80000"/>
              </a:lnSpc>
              <a:spcBef>
                <a:spcPct val="10000"/>
              </a:spcBef>
              <a:buFontTx/>
              <a:buNone/>
            </a:pPr>
            <a:r>
              <a:rPr lang="en-US" sz="3000" dirty="0" err="1" smtClean="0">
                <a:solidFill>
                  <a:srgbClr val="C00000"/>
                </a:solidFill>
                <a:latin typeface="Courier New" pitchFamily="49" charset="0"/>
                <a:cs typeface="Times New Roman" pitchFamily="18" charset="0"/>
              </a:rPr>
              <a:t>int</a:t>
            </a:r>
            <a:r>
              <a:rPr lang="en-US" sz="3000" dirty="0" smtClean="0">
                <a:solidFill>
                  <a:srgbClr val="C00000"/>
                </a:solidFill>
                <a:latin typeface="Courier New" pitchFamily="49" charset="0"/>
                <a:cs typeface="Times New Roman" pitchFamily="18" charset="0"/>
              </a:rPr>
              <a:t> y=0, z=0;</a:t>
            </a:r>
          </a:p>
          <a:p>
            <a:pPr lvl="1">
              <a:lnSpc>
                <a:spcPct val="80000"/>
              </a:lnSpc>
              <a:spcBef>
                <a:spcPct val="10000"/>
              </a:spcBef>
              <a:buFontTx/>
              <a:buNone/>
            </a:pPr>
            <a:r>
              <a:rPr lang="en-US" sz="2100" dirty="0" smtClean="0">
                <a:solidFill>
                  <a:srgbClr val="C00000"/>
                </a:solidFill>
                <a:latin typeface="Courier New" pitchFamily="49" charset="0"/>
                <a:cs typeface="Times New Roman" pitchFamily="18" charset="0"/>
              </a:rPr>
              <a:t>	</a:t>
            </a:r>
          </a:p>
          <a:p>
            <a:pPr lvl="1">
              <a:lnSpc>
                <a:spcPct val="80000"/>
              </a:lnSpc>
              <a:spcBef>
                <a:spcPct val="10000"/>
              </a:spcBef>
              <a:buFontTx/>
              <a:buNone/>
            </a:pPr>
            <a:r>
              <a:rPr lang="en-US" sz="3000" b="1" dirty="0" smtClean="0">
                <a:solidFill>
                  <a:srgbClr val="C00000"/>
                </a:solidFill>
                <a:latin typeface="Courier New" pitchFamily="49" charset="0"/>
                <a:cs typeface="Times New Roman" pitchFamily="18" charset="0"/>
              </a:rPr>
              <a:t>co</a:t>
            </a:r>
            <a:r>
              <a:rPr lang="en-US" sz="3000" dirty="0" smtClean="0">
                <a:solidFill>
                  <a:srgbClr val="C00000"/>
                </a:solidFill>
                <a:latin typeface="Courier New" pitchFamily="49" charset="0"/>
                <a:cs typeface="Times New Roman" pitchFamily="18" charset="0"/>
              </a:rPr>
              <a:t> x=</a:t>
            </a:r>
            <a:r>
              <a:rPr lang="en-US" sz="3000" dirty="0" err="1" smtClean="0">
                <a:solidFill>
                  <a:srgbClr val="C00000"/>
                </a:solidFill>
                <a:latin typeface="Courier New" pitchFamily="49" charset="0"/>
                <a:cs typeface="Times New Roman" pitchFamily="18" charset="0"/>
              </a:rPr>
              <a:t>y+z</a:t>
            </a:r>
            <a:r>
              <a:rPr lang="en-US" sz="3000" dirty="0" smtClean="0">
                <a:solidFill>
                  <a:srgbClr val="C00000"/>
                </a:solidFill>
                <a:latin typeface="Courier New" pitchFamily="49" charset="0"/>
                <a:cs typeface="Times New Roman" pitchFamily="18" charset="0"/>
              </a:rPr>
              <a:t> || y=1 || z=2 </a:t>
            </a:r>
            <a:r>
              <a:rPr lang="en-US" sz="3000" b="1" dirty="0" err="1" smtClean="0">
                <a:solidFill>
                  <a:srgbClr val="C00000"/>
                </a:solidFill>
                <a:latin typeface="Courier New" pitchFamily="49" charset="0"/>
                <a:cs typeface="Times New Roman" pitchFamily="18" charset="0"/>
              </a:rPr>
              <a:t>oc</a:t>
            </a:r>
            <a:r>
              <a:rPr lang="en-US" sz="3000" dirty="0" smtClean="0">
                <a:solidFill>
                  <a:srgbClr val="C00000"/>
                </a:solidFill>
                <a:latin typeface="Courier New" pitchFamily="49" charset="0"/>
                <a:cs typeface="Times New Roman" pitchFamily="18" charset="0"/>
              </a:rPr>
              <a:t>;</a:t>
            </a:r>
          </a:p>
          <a:p>
            <a:pPr>
              <a:lnSpc>
                <a:spcPct val="80000"/>
              </a:lnSpc>
              <a:buFontTx/>
              <a:buNone/>
            </a:pPr>
            <a:endParaRPr lang="en-US" sz="2400" dirty="0" smtClean="0">
              <a:latin typeface="Courier New" pitchFamily="49" charset="0"/>
            </a:endParaRPr>
          </a:p>
          <a:p>
            <a:pPr>
              <a:spcBef>
                <a:spcPts val="600"/>
              </a:spcBef>
              <a:spcAft>
                <a:spcPts val="600"/>
              </a:spcAft>
            </a:pPr>
            <a:r>
              <a:rPr lang="en-US" altLang="en-US" sz="2400" dirty="0" smtClean="0"/>
              <a:t>ex</a:t>
            </a:r>
            <a:r>
              <a:rPr lang="en-US" altLang="en-US" sz="2400" dirty="0"/>
              <a:t>. de </a:t>
            </a:r>
            <a:r>
              <a:rPr lang="en-US" altLang="en-US" sz="2400" dirty="0" err="1"/>
              <a:t>actiuni</a:t>
            </a:r>
            <a:r>
              <a:rPr lang="en-US" altLang="en-US" sz="2400" dirty="0"/>
              <a:t> </a:t>
            </a:r>
            <a:r>
              <a:rPr lang="en-US" altLang="en-US" sz="2400" dirty="0" err="1"/>
              <a:t>atomice</a:t>
            </a:r>
            <a:r>
              <a:rPr lang="en-US" altLang="en-US" sz="2400" dirty="0"/>
              <a:t>: </a:t>
            </a:r>
            <a:r>
              <a:rPr lang="en-US" altLang="en-US" sz="2400" dirty="0">
                <a:solidFill>
                  <a:srgbClr val="0000FF"/>
                </a:solidFill>
              </a:rPr>
              <a:t>read</a:t>
            </a:r>
            <a:r>
              <a:rPr lang="en-US" altLang="en-US" sz="2400" dirty="0"/>
              <a:t> </a:t>
            </a:r>
            <a:r>
              <a:rPr lang="en-US" altLang="en-US" sz="2400" dirty="0" err="1"/>
              <a:t>si</a:t>
            </a:r>
            <a:r>
              <a:rPr lang="en-US" altLang="en-US" sz="2400" dirty="0"/>
              <a:t> </a:t>
            </a:r>
            <a:r>
              <a:rPr lang="en-US" altLang="en-US" sz="2400" dirty="0">
                <a:solidFill>
                  <a:srgbClr val="0000FF"/>
                </a:solidFill>
              </a:rPr>
              <a:t>write</a:t>
            </a:r>
            <a:r>
              <a:rPr lang="en-US" altLang="en-US" sz="2400" dirty="0"/>
              <a:t> </a:t>
            </a:r>
            <a:r>
              <a:rPr lang="en-US" altLang="en-US" sz="2400" dirty="0" err="1"/>
              <a:t>ptr</a:t>
            </a:r>
            <a:r>
              <a:rPr lang="en-US" altLang="en-US" sz="2400" dirty="0"/>
              <a:t> o </a:t>
            </a:r>
            <a:r>
              <a:rPr lang="en-US" altLang="en-US" sz="2400" dirty="0" err="1"/>
              <a:t>variabila</a:t>
            </a:r>
            <a:r>
              <a:rPr lang="en-US" altLang="en-US" sz="2400" dirty="0"/>
              <a:t>.</a:t>
            </a:r>
          </a:p>
          <a:p>
            <a:pPr>
              <a:spcBef>
                <a:spcPts val="600"/>
              </a:spcBef>
              <a:spcAft>
                <a:spcPts val="600"/>
              </a:spcAft>
            </a:pPr>
            <a:r>
              <a:rPr lang="en-US" altLang="en-US" sz="2400" dirty="0" err="1"/>
              <a:t>Instructiunea</a:t>
            </a:r>
            <a:r>
              <a:rPr lang="en-US" altLang="en-US" sz="2400" dirty="0"/>
              <a:t> </a:t>
            </a:r>
            <a:r>
              <a:rPr lang="en-US" altLang="en-US" sz="2400" dirty="0" smtClean="0">
                <a:latin typeface="Courier" charset="0"/>
              </a:rPr>
              <a:t> </a:t>
            </a:r>
            <a:r>
              <a:rPr lang="en-US" altLang="en-US" sz="2400" dirty="0" smtClean="0">
                <a:latin typeface="Courier New" panose="02070309020205020404" pitchFamily="49" charset="0"/>
                <a:cs typeface="Courier New" panose="02070309020205020404" pitchFamily="49" charset="0"/>
              </a:rPr>
              <a:t>x=</a:t>
            </a:r>
            <a:r>
              <a:rPr lang="en-US" altLang="en-US" sz="2400" dirty="0" err="1" smtClean="0">
                <a:latin typeface="Courier New" panose="02070309020205020404" pitchFamily="49" charset="0"/>
                <a:cs typeface="Courier New" panose="02070309020205020404" pitchFamily="49" charset="0"/>
              </a:rPr>
              <a:t>y+z</a:t>
            </a:r>
            <a:endParaRPr lang="en-US" altLang="en-US" sz="2400" dirty="0">
              <a:latin typeface="Courier New" panose="02070309020205020404" pitchFamily="49" charset="0"/>
              <a:cs typeface="Courier New" panose="02070309020205020404" pitchFamily="49" charset="0"/>
            </a:endParaRPr>
          </a:p>
          <a:p>
            <a:pPr>
              <a:spcBef>
                <a:spcPts val="600"/>
              </a:spcBef>
              <a:spcAft>
                <a:spcPts val="600"/>
              </a:spcAft>
              <a:buFont typeface="Arial" pitchFamily="34" charset="0"/>
              <a:buNone/>
            </a:pPr>
            <a:r>
              <a:rPr lang="en-US" altLang="en-US" sz="2400" dirty="0"/>
              <a:t>	se </a:t>
            </a:r>
            <a:r>
              <a:rPr lang="en-US" altLang="en-US" sz="2400" dirty="0" err="1"/>
              <a:t>executa</a:t>
            </a:r>
            <a:r>
              <a:rPr lang="en-US" altLang="en-US" sz="2400" dirty="0"/>
              <a:t> </a:t>
            </a:r>
            <a:r>
              <a:rPr lang="en-US" altLang="en-US" sz="2400" dirty="0" err="1"/>
              <a:t>astfel</a:t>
            </a:r>
            <a:endParaRPr lang="en-US" altLang="en-US" sz="2400" dirty="0"/>
          </a:p>
          <a:p>
            <a:pPr lvl="1">
              <a:spcBef>
                <a:spcPts val="600"/>
              </a:spcBef>
              <a:spcAft>
                <a:spcPts val="600"/>
              </a:spcAft>
            </a:pPr>
            <a:r>
              <a:rPr lang="en-US" altLang="en-US" sz="2400" dirty="0" err="1">
                <a:solidFill>
                  <a:srgbClr val="0000FF"/>
                </a:solidFill>
                <a:ea typeface="ＭＳ Ｐゴシック" pitchFamily="34" charset="-128"/>
              </a:rPr>
              <a:t>citeste</a:t>
            </a:r>
            <a:r>
              <a:rPr lang="en-US" altLang="en-US" sz="2400" dirty="0">
                <a:ea typeface="ＭＳ Ｐゴシック" pitchFamily="34" charset="-128"/>
              </a:rPr>
              <a:t> </a:t>
            </a:r>
            <a:r>
              <a:rPr lang="en-US" altLang="en-US" sz="2400" dirty="0" err="1">
                <a:ea typeface="ＭＳ Ｐゴシック" pitchFamily="34" charset="-128"/>
              </a:rPr>
              <a:t>valoarea</a:t>
            </a:r>
            <a:r>
              <a:rPr lang="en-US" altLang="en-US" sz="2400" dirty="0">
                <a:ea typeface="ＭＳ Ｐゴシック" pitchFamily="34" charset="-128"/>
              </a:rPr>
              <a:t> </a:t>
            </a:r>
            <a:r>
              <a:rPr lang="en-US" altLang="en-US" sz="2400" dirty="0" err="1">
                <a:ea typeface="ＭＳ Ｐゴシック" pitchFamily="34" charset="-128"/>
              </a:rPr>
              <a:t>lui</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y</a:t>
            </a:r>
            <a:r>
              <a:rPr lang="en-US" altLang="en-US" sz="2400" dirty="0">
                <a:ea typeface="ＭＳ Ｐゴシック" pitchFamily="34" charset="-128"/>
              </a:rPr>
              <a:t> </a:t>
            </a:r>
            <a:r>
              <a:rPr lang="en-US" altLang="en-US" sz="2400" dirty="0" err="1">
                <a:ea typeface="ＭＳ Ｐゴシック" pitchFamily="34" charset="-128"/>
              </a:rPr>
              <a:t>si</a:t>
            </a:r>
            <a:r>
              <a:rPr lang="en-US" altLang="en-US" sz="2400" dirty="0">
                <a:ea typeface="ＭＳ Ｐゴシック" pitchFamily="34" charset="-128"/>
              </a:rPr>
              <a:t> </a:t>
            </a:r>
            <a:r>
              <a:rPr lang="en-US" altLang="en-US" sz="2400" dirty="0" err="1">
                <a:ea typeface="ＭＳ Ｐゴシック" pitchFamily="34" charset="-128"/>
              </a:rPr>
              <a:t>memoreaza</a:t>
            </a:r>
            <a:r>
              <a:rPr lang="en-US" altLang="en-US" sz="2400" dirty="0">
                <a:ea typeface="ＭＳ Ｐゴシック" pitchFamily="34" charset="-128"/>
              </a:rPr>
              <a:t> </a:t>
            </a:r>
            <a:r>
              <a:rPr lang="en-US" altLang="en-US" sz="2400" dirty="0" err="1">
                <a:ea typeface="ＭＳ Ｐゴシック" pitchFamily="34" charset="-128"/>
              </a:rPr>
              <a:t>intr</a:t>
            </a:r>
            <a:r>
              <a:rPr lang="en-US" altLang="en-US" sz="2400" dirty="0">
                <a:ea typeface="ＭＳ Ｐゴシック" pitchFamily="34" charset="-128"/>
              </a:rPr>
              <a:t>-un </a:t>
            </a:r>
            <a:r>
              <a:rPr lang="en-US" altLang="en-US" sz="2400" dirty="0" err="1">
                <a:ea typeface="ＭＳ Ｐゴシック" pitchFamily="34" charset="-128"/>
              </a:rPr>
              <a:t>registru</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R</a:t>
            </a:r>
          </a:p>
          <a:p>
            <a:pPr lvl="1">
              <a:spcBef>
                <a:spcPts val="600"/>
              </a:spcBef>
              <a:spcAft>
                <a:spcPts val="600"/>
              </a:spcAft>
            </a:pPr>
            <a:r>
              <a:rPr lang="en-US" altLang="en-US" sz="2400" dirty="0" err="1">
                <a:solidFill>
                  <a:srgbClr val="0000FF"/>
                </a:solidFill>
                <a:ea typeface="ＭＳ Ｐゴシック" pitchFamily="34" charset="-128"/>
              </a:rPr>
              <a:t>citeste</a:t>
            </a:r>
            <a:r>
              <a:rPr lang="en-US" altLang="en-US" sz="2400" dirty="0">
                <a:ea typeface="ＭＳ Ｐゴシック" pitchFamily="34" charset="-128"/>
              </a:rPr>
              <a:t> </a:t>
            </a:r>
            <a:r>
              <a:rPr lang="en-US" altLang="en-US" sz="2400" dirty="0" err="1">
                <a:ea typeface="ＭＳ Ｐゴシック" pitchFamily="34" charset="-128"/>
              </a:rPr>
              <a:t>valoarea</a:t>
            </a:r>
            <a:r>
              <a:rPr lang="en-US" altLang="en-US" sz="2400" dirty="0">
                <a:ea typeface="ＭＳ Ｐゴシック" pitchFamily="34" charset="-128"/>
              </a:rPr>
              <a:t> </a:t>
            </a:r>
            <a:r>
              <a:rPr lang="en-US" altLang="en-US" sz="2400" dirty="0" err="1">
                <a:ea typeface="ＭＳ Ｐゴシック" pitchFamily="34" charset="-128"/>
              </a:rPr>
              <a:t>lui</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z</a:t>
            </a:r>
            <a:r>
              <a:rPr lang="en-US" altLang="en-US" sz="2400" dirty="0">
                <a:ea typeface="ＭＳ Ｐゴシック" pitchFamily="34" charset="-128"/>
              </a:rPr>
              <a:t> </a:t>
            </a:r>
            <a:r>
              <a:rPr lang="en-US" altLang="en-US" sz="2400" dirty="0" err="1">
                <a:ea typeface="ＭＳ Ｐゴシック" pitchFamily="34" charset="-128"/>
              </a:rPr>
              <a:t>si</a:t>
            </a:r>
            <a:r>
              <a:rPr lang="en-US" altLang="en-US" sz="2400" dirty="0">
                <a:ea typeface="ＭＳ Ｐゴシック" pitchFamily="34" charset="-128"/>
              </a:rPr>
              <a:t> </a:t>
            </a:r>
            <a:r>
              <a:rPr lang="en-US" altLang="en-US" sz="2400" dirty="0" err="1">
                <a:ea typeface="ＭＳ Ｐゴシック" pitchFamily="34" charset="-128"/>
              </a:rPr>
              <a:t>adauga</a:t>
            </a:r>
            <a:r>
              <a:rPr lang="en-US" altLang="en-US" sz="2400" dirty="0">
                <a:ea typeface="ＭＳ Ｐゴシック" pitchFamily="34" charset="-128"/>
              </a:rPr>
              <a:t> la </a:t>
            </a:r>
            <a:r>
              <a:rPr lang="en-US" altLang="en-US" sz="2400" dirty="0" err="1">
                <a:ea typeface="ＭＳ Ｐゴシック" pitchFamily="34" charset="-128"/>
              </a:rPr>
              <a:t>valoarea</a:t>
            </a:r>
            <a:r>
              <a:rPr lang="en-US" altLang="en-US" sz="2400" dirty="0">
                <a:ea typeface="ＭＳ Ｐゴシック" pitchFamily="34" charset="-128"/>
              </a:rPr>
              <a:t> din </a:t>
            </a:r>
            <a:r>
              <a:rPr lang="en-US" altLang="en-US" sz="2400" dirty="0">
                <a:latin typeface="Courier New" panose="02070309020205020404" pitchFamily="49" charset="0"/>
                <a:ea typeface="ＭＳ Ｐゴシック" pitchFamily="34" charset="-128"/>
                <a:cs typeface="Courier New" panose="02070309020205020404" pitchFamily="49" charset="0"/>
              </a:rPr>
              <a:t>R</a:t>
            </a:r>
          </a:p>
          <a:p>
            <a:pPr lvl="1">
              <a:spcBef>
                <a:spcPts val="600"/>
              </a:spcBef>
              <a:spcAft>
                <a:spcPts val="600"/>
              </a:spcAft>
            </a:pPr>
            <a:r>
              <a:rPr lang="en-US" altLang="en-US" sz="2400" dirty="0" err="1">
                <a:solidFill>
                  <a:srgbClr val="0000FF"/>
                </a:solidFill>
                <a:ea typeface="ＭＳ Ｐゴシック" pitchFamily="34" charset="-128"/>
              </a:rPr>
              <a:t>scrie</a:t>
            </a:r>
            <a:r>
              <a:rPr lang="en-US" altLang="en-US" sz="2400" dirty="0">
                <a:ea typeface="ＭＳ Ｐゴシック" pitchFamily="34" charset="-128"/>
              </a:rPr>
              <a:t> </a:t>
            </a:r>
            <a:r>
              <a:rPr lang="en-US" altLang="en-US" sz="2400" dirty="0" err="1">
                <a:ea typeface="ＭＳ Ｐゴシック" pitchFamily="34" charset="-128"/>
              </a:rPr>
              <a:t>rezultatul</a:t>
            </a:r>
            <a:r>
              <a:rPr lang="en-US" altLang="en-US" sz="2400" dirty="0">
                <a:ea typeface="ＭＳ Ｐゴシック" pitchFamily="34" charset="-128"/>
              </a:rPr>
              <a:t> din </a:t>
            </a:r>
            <a:r>
              <a:rPr lang="en-US" altLang="en-US" sz="2400" dirty="0">
                <a:latin typeface="Courier New" panose="02070309020205020404" pitchFamily="49" charset="0"/>
                <a:ea typeface="ＭＳ Ｐゴシック" pitchFamily="34" charset="-128"/>
                <a:cs typeface="Courier New" panose="02070309020205020404" pitchFamily="49" charset="0"/>
              </a:rPr>
              <a:t>R</a:t>
            </a:r>
            <a:r>
              <a:rPr lang="en-US" altLang="en-US" sz="2400" dirty="0">
                <a:ea typeface="ＭＳ Ｐゴシック" pitchFamily="34" charset="-128"/>
              </a:rPr>
              <a:t> in </a:t>
            </a:r>
            <a:r>
              <a:rPr lang="en-US" altLang="en-US" sz="2400" dirty="0">
                <a:latin typeface="Courier New" panose="02070309020205020404" pitchFamily="49" charset="0"/>
                <a:ea typeface="ＭＳ Ｐゴシック" pitchFamily="34" charset="-128"/>
                <a:cs typeface="Courier New" panose="02070309020205020404" pitchFamily="49" charset="0"/>
              </a:rPr>
              <a:t>x</a:t>
            </a:r>
          </a:p>
          <a:p>
            <a:pPr>
              <a:lnSpc>
                <a:spcPct val="80000"/>
              </a:lnSpc>
            </a:pPr>
            <a:endParaRPr lang="en-US" sz="2400" dirty="0" smtClean="0"/>
          </a:p>
          <a:p>
            <a:pPr>
              <a:lnSpc>
                <a:spcPct val="80000"/>
              </a:lnSpc>
            </a:pPr>
            <a:endParaRPr lang="en-US" sz="2400" dirty="0" smtClean="0"/>
          </a:p>
          <a:p>
            <a:pPr>
              <a:lnSpc>
                <a:spcPct val="80000"/>
              </a:lnSpc>
              <a:buFontTx/>
              <a:buNone/>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dirty="0" smtClean="0"/>
          </a:p>
          <a:p>
            <a:pPr>
              <a:lnSpc>
                <a:spcPct val="80000"/>
              </a:lnSpc>
            </a:pPr>
            <a:endParaRPr lang="en-US" sz="2400" b="1" dirty="0" smtClean="0"/>
          </a:p>
        </p:txBody>
      </p:sp>
      <p:sp>
        <p:nvSpPr>
          <p:cNvPr id="53251" name="Rectangle 2"/>
          <p:cNvSpPr>
            <a:spLocks noGrp="1" noChangeArrowheads="1"/>
          </p:cNvSpPr>
          <p:nvPr>
            <p:ph type="title"/>
          </p:nvPr>
        </p:nvSpPr>
        <p:spPr>
          <a:xfrm>
            <a:off x="685800" y="228600"/>
            <a:ext cx="7772400" cy="762000"/>
          </a:xfrm>
        </p:spPr>
        <p:txBody>
          <a:bodyPr/>
          <a:lstStyle/>
          <a:p>
            <a:r>
              <a:rPr lang="en-US" sz="2800" dirty="0" err="1"/>
              <a:t>Sincronizarea</a:t>
            </a:r>
            <a:r>
              <a:rPr lang="en-US" sz="2800" dirty="0"/>
              <a:t> </a:t>
            </a:r>
            <a:r>
              <a:rPr lang="en-US" sz="2800" dirty="0" err="1"/>
              <a:t>si</a:t>
            </a:r>
            <a:r>
              <a:rPr lang="en-US" sz="2800" dirty="0"/>
              <a:t> </a:t>
            </a:r>
            <a:r>
              <a:rPr lang="en-US" sz="2800" dirty="0" err="1"/>
              <a:t>Actiuni</a:t>
            </a:r>
            <a:r>
              <a:rPr lang="en-US" sz="2800" dirty="0"/>
              <a:t> </a:t>
            </a:r>
            <a:r>
              <a:rPr lang="en-US" sz="2800" dirty="0" err="1"/>
              <a:t>Atomice</a:t>
            </a:r>
            <a:endParaRPr lang="en-US" sz="2800" dirty="0" smtClean="0"/>
          </a:p>
        </p:txBody>
      </p:sp>
    </p:spTree>
    <p:extLst>
      <p:ext uri="{BB962C8B-B14F-4D97-AF65-F5344CB8AC3E}">
        <p14:creationId xmlns:p14="http://schemas.microsoft.com/office/powerpoint/2010/main" val="354732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Sincronizarea si Actiuni Atomice (2)</a:t>
            </a:r>
            <a:endParaRPr lang="en-US" dirty="0"/>
          </a:p>
        </p:txBody>
      </p:sp>
      <p:sp>
        <p:nvSpPr>
          <p:cNvPr id="3" name="Content Placeholder 2"/>
          <p:cNvSpPr>
            <a:spLocks noGrp="1"/>
          </p:cNvSpPr>
          <p:nvPr>
            <p:ph idx="1"/>
          </p:nvPr>
        </p:nvSpPr>
        <p:spPr/>
        <p:txBody>
          <a:bodyPr>
            <a:normAutofit fontScale="92500"/>
          </a:bodyPr>
          <a:lstStyle/>
          <a:p>
            <a:pPr>
              <a:lnSpc>
                <a:spcPct val="80000"/>
              </a:lnSpc>
            </a:pPr>
            <a:r>
              <a:rPr lang="en-US" sz="2400" dirty="0" err="1" smtClean="0"/>
              <a:t>Observatii</a:t>
            </a:r>
            <a:r>
              <a:rPr lang="en-US" sz="2400" dirty="0" smtClean="0"/>
              <a:t>:</a:t>
            </a:r>
            <a:endParaRPr lang="en-US" sz="2400" dirty="0"/>
          </a:p>
          <a:p>
            <a:pPr lvl="1">
              <a:lnSpc>
                <a:spcPct val="80000"/>
              </a:lnSpc>
            </a:pPr>
            <a:r>
              <a:rPr lang="en-US" sz="2200" dirty="0" err="1"/>
              <a:t>citirea</a:t>
            </a:r>
            <a:r>
              <a:rPr lang="en-US" sz="2200" dirty="0"/>
              <a:t> </a:t>
            </a:r>
            <a:r>
              <a:rPr lang="en-US" sz="2200" dirty="0" err="1"/>
              <a:t>lui</a:t>
            </a:r>
            <a:r>
              <a:rPr lang="en-US" sz="2200" dirty="0"/>
              <a:t> y se </a:t>
            </a:r>
            <a:r>
              <a:rPr lang="en-US" sz="2200" dirty="0" err="1"/>
              <a:t>poate</a:t>
            </a:r>
            <a:r>
              <a:rPr lang="en-US" sz="2200" dirty="0"/>
              <a:t> face </a:t>
            </a:r>
            <a:r>
              <a:rPr lang="en-US" sz="2200" dirty="0" err="1"/>
              <a:t>inainte</a:t>
            </a:r>
            <a:r>
              <a:rPr lang="en-US" sz="2200" dirty="0"/>
              <a:t> </a:t>
            </a:r>
            <a:r>
              <a:rPr lang="en-US" sz="2200" dirty="0" err="1"/>
              <a:t>sau</a:t>
            </a:r>
            <a:r>
              <a:rPr lang="en-US" sz="2200" dirty="0"/>
              <a:t> </a:t>
            </a:r>
            <a:r>
              <a:rPr lang="en-US" sz="2200" dirty="0" err="1"/>
              <a:t>dupa</a:t>
            </a:r>
            <a:r>
              <a:rPr lang="en-US" sz="2200" dirty="0"/>
              <a:t> </a:t>
            </a:r>
            <a:r>
              <a:rPr lang="en-US" sz="2200" dirty="0" err="1"/>
              <a:t>modificarea</a:t>
            </a:r>
            <a:r>
              <a:rPr lang="en-US" sz="2200" dirty="0"/>
              <a:t> </a:t>
            </a:r>
            <a:r>
              <a:rPr lang="en-US" sz="2200" dirty="0" err="1"/>
              <a:t>ei</a:t>
            </a:r>
            <a:r>
              <a:rPr lang="en-US" sz="2200" dirty="0"/>
              <a:t> </a:t>
            </a:r>
            <a:r>
              <a:rPr lang="en-US" sz="2200" dirty="0" err="1"/>
              <a:t>prin</a:t>
            </a:r>
            <a:r>
              <a:rPr lang="en-US" sz="2200" dirty="0"/>
              <a:t> </a:t>
            </a:r>
            <a:r>
              <a:rPr lang="en-US" sz="2200" dirty="0" err="1"/>
              <a:t>operatia</a:t>
            </a:r>
            <a:r>
              <a:rPr lang="en-US" sz="2200" dirty="0"/>
              <a:t> y:=1 </a:t>
            </a:r>
          </a:p>
          <a:p>
            <a:pPr lvl="1">
              <a:lnSpc>
                <a:spcPct val="80000"/>
              </a:lnSpc>
            </a:pPr>
            <a:r>
              <a:rPr lang="en-US" sz="2200" dirty="0"/>
              <a:t>la </a:t>
            </a:r>
            <a:r>
              <a:rPr lang="en-US" sz="2200" dirty="0" err="1"/>
              <a:t>fel</a:t>
            </a:r>
            <a:r>
              <a:rPr lang="en-US" sz="2200" dirty="0"/>
              <a:t> </a:t>
            </a:r>
            <a:r>
              <a:rPr lang="en-US" sz="2200" dirty="0" err="1"/>
              <a:t>pentru</a:t>
            </a:r>
            <a:r>
              <a:rPr lang="en-US" sz="2200" dirty="0"/>
              <a:t> z</a:t>
            </a:r>
          </a:p>
          <a:p>
            <a:pPr>
              <a:lnSpc>
                <a:spcPct val="80000"/>
              </a:lnSpc>
            </a:pPr>
            <a:r>
              <a:rPr lang="en-US" sz="2400" dirty="0"/>
              <a:t>La </a:t>
            </a:r>
            <a:r>
              <a:rPr lang="en-US" sz="2400" dirty="0" err="1"/>
              <a:t>sfarsit</a:t>
            </a:r>
            <a:r>
              <a:rPr lang="en-US" sz="2400" dirty="0"/>
              <a:t>, x </a:t>
            </a:r>
            <a:r>
              <a:rPr lang="en-US" sz="2400" dirty="0" err="1"/>
              <a:t>poate</a:t>
            </a:r>
            <a:r>
              <a:rPr lang="en-US" sz="2400" dirty="0"/>
              <a:t> </a:t>
            </a:r>
            <a:r>
              <a:rPr lang="en-US" sz="2400" dirty="0" err="1"/>
              <a:t>avea</a:t>
            </a:r>
            <a:r>
              <a:rPr lang="en-US" sz="2400" dirty="0"/>
              <a:t> </a:t>
            </a:r>
            <a:r>
              <a:rPr lang="en-US" sz="2400" dirty="0" err="1"/>
              <a:t>oricare</a:t>
            </a:r>
            <a:r>
              <a:rPr lang="en-US" sz="2400" dirty="0"/>
              <a:t> </a:t>
            </a:r>
            <a:r>
              <a:rPr lang="en-US" sz="2400" dirty="0" err="1"/>
              <a:t>valoare</a:t>
            </a:r>
            <a:r>
              <a:rPr lang="en-US" sz="2400" dirty="0"/>
              <a:t> </a:t>
            </a:r>
            <a:r>
              <a:rPr lang="en-US" sz="2400" dirty="0" err="1"/>
              <a:t>dintre</a:t>
            </a:r>
            <a:r>
              <a:rPr lang="en-US" sz="2400" dirty="0"/>
              <a:t> 0,1,2,3.</a:t>
            </a:r>
          </a:p>
          <a:p>
            <a:pPr>
              <a:lnSpc>
                <a:spcPct val="80000"/>
              </a:lnSpc>
            </a:pPr>
            <a:endParaRPr lang="en-US" sz="2400" dirty="0" smtClean="0"/>
          </a:p>
          <a:p>
            <a:pPr>
              <a:lnSpc>
                <a:spcPct val="80000"/>
              </a:lnSpc>
            </a:pPr>
            <a:r>
              <a:rPr lang="en-US" sz="2400" dirty="0" err="1" smtClean="0"/>
              <a:t>Problema</a:t>
            </a:r>
            <a:r>
              <a:rPr lang="en-US" sz="2400" dirty="0" smtClean="0"/>
              <a:t>: Cum </a:t>
            </a:r>
            <a:r>
              <a:rPr lang="en-US" sz="2400" dirty="0" err="1"/>
              <a:t>eliminam</a:t>
            </a:r>
            <a:r>
              <a:rPr lang="en-US" sz="2400" dirty="0"/>
              <a:t> </a:t>
            </a:r>
            <a:r>
              <a:rPr lang="en-US" sz="2400" dirty="0" err="1"/>
              <a:t>comportamentul</a:t>
            </a:r>
            <a:r>
              <a:rPr lang="en-US" sz="2400" dirty="0"/>
              <a:t> </a:t>
            </a:r>
            <a:r>
              <a:rPr lang="en-US" sz="2400" dirty="0" err="1"/>
              <a:t>nedeterminist</a:t>
            </a:r>
            <a:r>
              <a:rPr lang="en-US" sz="2400" dirty="0"/>
              <a:t>?</a:t>
            </a:r>
          </a:p>
          <a:p>
            <a:pPr>
              <a:lnSpc>
                <a:spcPct val="80000"/>
              </a:lnSpc>
            </a:pPr>
            <a:endParaRPr lang="en-US" sz="2400" b="1" dirty="0" smtClean="0"/>
          </a:p>
          <a:p>
            <a:pPr>
              <a:lnSpc>
                <a:spcPct val="80000"/>
              </a:lnSpc>
            </a:pPr>
            <a:r>
              <a:rPr lang="en-US" sz="2400" b="1" dirty="0" err="1" smtClean="0"/>
              <a:t>Corec</a:t>
            </a:r>
            <a:r>
              <a:rPr lang="ro-RO" sz="2400" b="1" dirty="0"/>
              <a:t>ț</a:t>
            </a:r>
            <a:r>
              <a:rPr lang="en-US" sz="2400" b="1" dirty="0" err="1"/>
              <a:t>ie</a:t>
            </a:r>
            <a:r>
              <a:rPr lang="en-US" sz="2400" b="1" dirty="0"/>
              <a:t>:</a:t>
            </a:r>
            <a:r>
              <a:rPr lang="en-US" sz="2400" dirty="0"/>
              <a:t> </a:t>
            </a:r>
            <a:r>
              <a:rPr lang="ro-RO" sz="2400" dirty="0"/>
              <a:t>î</a:t>
            </a:r>
            <a:r>
              <a:rPr lang="en-US" sz="2400" dirty="0"/>
              <a:t>n </a:t>
            </a:r>
            <a:r>
              <a:rPr lang="en-US" sz="2400" dirty="0" err="1"/>
              <a:t>cursul</a:t>
            </a:r>
            <a:r>
              <a:rPr lang="en-US" sz="2400" dirty="0"/>
              <a:t> </a:t>
            </a:r>
            <a:r>
              <a:rPr lang="en-US" sz="2400" dirty="0" err="1"/>
              <a:t>evalu</a:t>
            </a:r>
            <a:r>
              <a:rPr lang="ro-RO" sz="2400" dirty="0"/>
              <a:t>ă</a:t>
            </a:r>
            <a:r>
              <a:rPr lang="en-US" sz="2400" dirty="0" err="1"/>
              <a:t>rii</a:t>
            </a:r>
            <a:r>
              <a:rPr lang="en-US" sz="2400" dirty="0"/>
              <a:t> </a:t>
            </a:r>
            <a:r>
              <a:rPr lang="en-US" sz="2400" dirty="0" err="1"/>
              <a:t>unei</a:t>
            </a:r>
            <a:r>
              <a:rPr lang="en-US" sz="2400" dirty="0"/>
              <a:t> </a:t>
            </a:r>
            <a:r>
              <a:rPr lang="en-US" sz="2400" dirty="0" err="1"/>
              <a:t>expresii</a:t>
            </a:r>
            <a:r>
              <a:rPr lang="en-US" sz="2400" dirty="0"/>
              <a:t>, </a:t>
            </a:r>
            <a:r>
              <a:rPr lang="en-US" sz="2400" dirty="0" err="1" smtClean="0"/>
              <a:t>variabilele</a:t>
            </a:r>
            <a:r>
              <a:rPr lang="en-US" sz="2400" dirty="0" smtClean="0"/>
              <a:t> din </a:t>
            </a:r>
            <a:r>
              <a:rPr lang="en-US" sz="2400" dirty="0" err="1" smtClean="0"/>
              <a:t>acea</a:t>
            </a:r>
            <a:r>
              <a:rPr lang="en-US" sz="2400" dirty="0" smtClean="0"/>
              <a:t> </a:t>
            </a:r>
            <a:r>
              <a:rPr lang="en-US" sz="2400" dirty="0" err="1" smtClean="0"/>
              <a:t>expresie</a:t>
            </a:r>
            <a:r>
              <a:rPr lang="en-US" sz="2400" dirty="0" smtClean="0"/>
              <a:t> </a:t>
            </a:r>
            <a:r>
              <a:rPr lang="en-US" sz="2400" dirty="0"/>
              <a:t>nu </a:t>
            </a:r>
            <a:r>
              <a:rPr lang="en-US" sz="2400" dirty="0" err="1"/>
              <a:t>trebuie</a:t>
            </a:r>
            <a:r>
              <a:rPr lang="en-US" sz="2400" dirty="0"/>
              <a:t> </a:t>
            </a:r>
            <a:r>
              <a:rPr lang="en-US" sz="2400" dirty="0" err="1"/>
              <a:t>modificate</a:t>
            </a:r>
            <a:r>
              <a:rPr lang="en-US" sz="2400" dirty="0"/>
              <a:t> de </a:t>
            </a:r>
            <a:r>
              <a:rPr lang="en-US" sz="2400" dirty="0" err="1"/>
              <a:t>alte</a:t>
            </a:r>
            <a:r>
              <a:rPr lang="en-US" sz="2400" dirty="0"/>
              <a:t> </a:t>
            </a:r>
            <a:r>
              <a:rPr lang="en-US" sz="2400" dirty="0" err="1"/>
              <a:t>procese</a:t>
            </a:r>
            <a:r>
              <a:rPr lang="en-US" sz="2400" dirty="0"/>
              <a:t>  </a:t>
            </a:r>
            <a:r>
              <a:rPr lang="ro-RO" sz="2400" dirty="0"/>
              <a:t> </a:t>
            </a:r>
          </a:p>
          <a:p>
            <a:pPr marL="457200" lvl="1" indent="0">
              <a:lnSpc>
                <a:spcPct val="80000"/>
              </a:lnSpc>
              <a:buNone/>
            </a:pPr>
            <a:r>
              <a:rPr lang="ro-RO" sz="2000" dirty="0"/>
              <a:t>					</a:t>
            </a:r>
          </a:p>
          <a:p>
            <a:pPr marL="457200" lvl="1" indent="0">
              <a:lnSpc>
                <a:spcPct val="80000"/>
              </a:lnSpc>
              <a:buNone/>
            </a:pPr>
            <a:endParaRPr lang="en-US" sz="2400" dirty="0"/>
          </a:p>
          <a:p>
            <a:pPr>
              <a:lnSpc>
                <a:spcPct val="80000"/>
              </a:lnSpc>
            </a:pPr>
            <a:r>
              <a:rPr lang="en-US" sz="2400" i="1" dirty="0" err="1"/>
              <a:t>Majoritatea</a:t>
            </a:r>
            <a:r>
              <a:rPr lang="en-US" sz="2400" i="1" dirty="0"/>
              <a:t> </a:t>
            </a:r>
            <a:r>
              <a:rPr lang="en-US" sz="2400" i="1" dirty="0" err="1"/>
              <a:t>declara</a:t>
            </a:r>
            <a:r>
              <a:rPr lang="ro-RO" sz="2400" i="1" dirty="0"/>
              <a:t>ț</a:t>
            </a:r>
            <a:r>
              <a:rPr lang="en-US" sz="2400" i="1" dirty="0" err="1"/>
              <a:t>iilor</a:t>
            </a:r>
            <a:r>
              <a:rPr lang="en-US" sz="2400" i="1" dirty="0"/>
              <a:t> din </a:t>
            </a:r>
            <a:r>
              <a:rPr lang="en-US" sz="2400" i="1" dirty="0" err="1"/>
              <a:t>programele</a:t>
            </a:r>
            <a:r>
              <a:rPr lang="en-US" sz="2400" i="1" dirty="0"/>
              <a:t> </a:t>
            </a:r>
            <a:r>
              <a:rPr lang="en-US" sz="2400" i="1" dirty="0" err="1"/>
              <a:t>concurente</a:t>
            </a:r>
            <a:r>
              <a:rPr lang="en-US" sz="2400" i="1" dirty="0"/>
              <a:t> nu </a:t>
            </a:r>
            <a:r>
              <a:rPr lang="ro-RO" sz="2400" i="1" dirty="0"/>
              <a:t>î</a:t>
            </a:r>
            <a:r>
              <a:rPr lang="en-US" sz="2400" i="1" dirty="0" err="1"/>
              <a:t>ndeplinesc</a:t>
            </a:r>
            <a:r>
              <a:rPr lang="en-US" sz="2400" i="1" dirty="0"/>
              <a:t> </a:t>
            </a:r>
            <a:r>
              <a:rPr lang="en-US" sz="2400" i="1" dirty="0" err="1"/>
              <a:t>aceast</a:t>
            </a:r>
            <a:r>
              <a:rPr lang="ro-RO" sz="2400" i="1" dirty="0"/>
              <a:t>ă</a:t>
            </a:r>
            <a:r>
              <a:rPr lang="en-US" sz="2400" i="1" dirty="0"/>
              <a:t> </a:t>
            </a:r>
            <a:r>
              <a:rPr lang="en-US" sz="2400" i="1" dirty="0" err="1"/>
              <a:t>condi</a:t>
            </a:r>
            <a:r>
              <a:rPr lang="ro-RO" sz="2400" i="1" dirty="0"/>
              <a:t>ț</a:t>
            </a:r>
            <a:r>
              <a:rPr lang="en-US" sz="2400" i="1" dirty="0" err="1"/>
              <a:t>ie</a:t>
            </a:r>
            <a:r>
              <a:rPr lang="en-US" sz="2400" i="1" dirty="0"/>
              <a:t>!</a:t>
            </a:r>
          </a:p>
          <a:p>
            <a:endParaRPr lang="en-US" dirty="0"/>
          </a:p>
        </p:txBody>
      </p:sp>
      <p:cxnSp>
        <p:nvCxnSpPr>
          <p:cNvPr id="6" name="Elbow Connector 5"/>
          <p:cNvCxnSpPr/>
          <p:nvPr/>
        </p:nvCxnSpPr>
        <p:spPr bwMode="auto">
          <a:xfrm>
            <a:off x="4436616" y="4926359"/>
            <a:ext cx="576064" cy="288032"/>
          </a:xfrm>
          <a:prstGeom prst="bentConnector3">
            <a:avLst>
              <a:gd name="adj1" fmla="val -1021"/>
            </a:avLst>
          </a:prstGeom>
          <a:solidFill>
            <a:schemeClr val="accent1"/>
          </a:solidFill>
          <a:ln w="19050" cap="flat" cmpd="sng" algn="ctr">
            <a:solidFill>
              <a:schemeClr val="tx1"/>
            </a:solidFill>
            <a:prstDash val="solid"/>
            <a:round/>
            <a:headEnd type="none" w="med" len="med"/>
            <a:tailEnd type="arrow"/>
          </a:ln>
          <a:effectLst/>
        </p:spPr>
      </p:cxnSp>
      <p:sp>
        <p:nvSpPr>
          <p:cNvPr id="7" name="TextBox 6"/>
          <p:cNvSpPr txBox="1"/>
          <p:nvPr/>
        </p:nvSpPr>
        <p:spPr>
          <a:xfrm>
            <a:off x="5041635" y="4983558"/>
            <a:ext cx="3421129" cy="461665"/>
          </a:xfrm>
          <a:prstGeom prst="rect">
            <a:avLst/>
          </a:prstGeom>
          <a:noFill/>
        </p:spPr>
        <p:txBody>
          <a:bodyPr wrap="none" rtlCol="0">
            <a:spAutoFit/>
          </a:bodyPr>
          <a:lstStyle/>
          <a:p>
            <a:pPr marL="0" lvl="1"/>
            <a:r>
              <a:rPr lang="en-US" dirty="0" err="1" smtClean="0">
                <a:latin typeface="+mj-lt"/>
              </a:rPr>
              <a:t>Conditie</a:t>
            </a:r>
            <a:r>
              <a:rPr lang="en-US" dirty="0" smtClean="0">
                <a:latin typeface="+mj-lt"/>
              </a:rPr>
              <a:t> </a:t>
            </a:r>
            <a:r>
              <a:rPr lang="en-US" dirty="0" err="1" smtClean="0">
                <a:latin typeface="+mj-lt"/>
              </a:rPr>
              <a:t>prea</a:t>
            </a:r>
            <a:r>
              <a:rPr lang="en-US" dirty="0" smtClean="0">
                <a:latin typeface="+mj-lt"/>
              </a:rPr>
              <a:t> </a:t>
            </a:r>
            <a:r>
              <a:rPr lang="en-US" dirty="0" err="1" smtClean="0">
                <a:latin typeface="+mj-lt"/>
              </a:rPr>
              <a:t>restrictiva</a:t>
            </a:r>
            <a:endParaRPr lang="en-US" dirty="0">
              <a:latin typeface="+mj-lt"/>
            </a:endParaRPr>
          </a:p>
        </p:txBody>
      </p:sp>
    </p:spTree>
    <p:extLst>
      <p:ext uri="{BB962C8B-B14F-4D97-AF65-F5344CB8AC3E}">
        <p14:creationId xmlns:p14="http://schemas.microsoft.com/office/powerpoint/2010/main" val="7535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95288" y="1700213"/>
            <a:ext cx="8229600" cy="4525962"/>
          </a:xfrm>
        </p:spPr>
        <p:txBody>
          <a:bodyPr>
            <a:normAutofit fontScale="92500" lnSpcReduction="20000"/>
          </a:bodyPr>
          <a:lstStyle/>
          <a:p>
            <a:r>
              <a:rPr lang="ro-RO" dirty="0" smtClean="0"/>
              <a:t>Relaxăm condiția </a:t>
            </a:r>
            <a:r>
              <a:rPr lang="ro-RO" dirty="0" smtClean="0">
                <a:sym typeface="Wingdings" panose="05000000000000000000" pitchFamily="2" charset="2"/>
              </a:rPr>
              <a:t></a:t>
            </a:r>
            <a:r>
              <a:rPr lang="en-US" dirty="0" smtClean="0">
                <a:sym typeface="Wingdings" panose="05000000000000000000" pitchFamily="2" charset="2"/>
              </a:rPr>
              <a:t> se a</a:t>
            </a:r>
            <a:r>
              <a:rPr lang="ro-RO" dirty="0" smtClean="0">
                <a:sym typeface="Wingdings" panose="05000000000000000000" pitchFamily="2" charset="2"/>
              </a:rPr>
              <a:t>cceptă modificarea unei </a:t>
            </a:r>
            <a:r>
              <a:rPr lang="ro-RO" dirty="0" smtClean="0">
                <a:solidFill>
                  <a:srgbClr val="C00000"/>
                </a:solidFill>
                <a:sym typeface="Wingdings" panose="05000000000000000000" pitchFamily="2" charset="2"/>
              </a:rPr>
              <a:t>singure variabile</a:t>
            </a:r>
            <a:endParaRPr lang="en-US" dirty="0" smtClean="0">
              <a:solidFill>
                <a:srgbClr val="C00000"/>
              </a:solidFill>
            </a:endParaRPr>
          </a:p>
          <a:p>
            <a:r>
              <a:rPr lang="ro-RO" dirty="0" smtClean="0"/>
              <a:t>P</a:t>
            </a:r>
            <a:r>
              <a:rPr lang="en-US" dirty="0" err="1" smtClean="0"/>
              <a:t>roprietatea</a:t>
            </a:r>
            <a:r>
              <a:rPr lang="en-US" dirty="0" smtClean="0"/>
              <a:t> </a:t>
            </a:r>
            <a:r>
              <a:rPr lang="en-US" dirty="0" err="1"/>
              <a:t>cel</a:t>
            </a:r>
            <a:r>
              <a:rPr lang="en-US" dirty="0"/>
              <a:t>-</a:t>
            </a:r>
            <a:r>
              <a:rPr lang="en-US" dirty="0" err="1"/>
              <a:t>mult</a:t>
            </a:r>
            <a:r>
              <a:rPr lang="en-US" dirty="0"/>
              <a:t>-o-</a:t>
            </a:r>
            <a:r>
              <a:rPr lang="en-US" dirty="0" err="1"/>
              <a:t>dată</a:t>
            </a:r>
            <a:r>
              <a:rPr lang="en-US" dirty="0"/>
              <a:t> (at most once)</a:t>
            </a:r>
          </a:p>
          <a:p>
            <a:pPr lvl="1"/>
            <a:r>
              <a:rPr lang="ro-RO" dirty="0" smtClean="0"/>
              <a:t>O expresie </a:t>
            </a:r>
            <a:r>
              <a:rPr lang="en-US" dirty="0" smtClean="0">
                <a:solidFill>
                  <a:srgbClr val="C00000"/>
                </a:solidFill>
              </a:rPr>
              <a:t>e</a:t>
            </a:r>
            <a:r>
              <a:rPr lang="en-US" dirty="0" smtClean="0"/>
              <a:t> </a:t>
            </a:r>
            <a:r>
              <a:rPr lang="en-US" dirty="0" err="1" smtClean="0"/>
              <a:t>satisface</a:t>
            </a:r>
            <a:r>
              <a:rPr lang="en-US" dirty="0" smtClean="0"/>
              <a:t> </a:t>
            </a:r>
            <a:r>
              <a:rPr lang="en-US" dirty="0" err="1" smtClean="0"/>
              <a:t>proprietatea</a:t>
            </a:r>
            <a:r>
              <a:rPr lang="en-US" dirty="0" smtClean="0"/>
              <a:t> </a:t>
            </a:r>
            <a:r>
              <a:rPr lang="ro-RO" dirty="0" smtClean="0">
                <a:solidFill>
                  <a:srgbClr val="C00000"/>
                </a:solidFill>
              </a:rPr>
              <a:t>at most once</a:t>
            </a:r>
            <a:r>
              <a:rPr lang="ro-RO" dirty="0" smtClean="0"/>
              <a:t> </a:t>
            </a:r>
            <a:r>
              <a:rPr lang="en-US" dirty="0" err="1" smtClean="0"/>
              <a:t>dac</a:t>
            </a:r>
            <a:r>
              <a:rPr lang="ro-RO" dirty="0" smtClean="0"/>
              <a:t>ă</a:t>
            </a:r>
            <a:r>
              <a:rPr lang="en-US" dirty="0" smtClean="0"/>
              <a:t> </a:t>
            </a:r>
            <a:r>
              <a:rPr lang="vi-VN" dirty="0"/>
              <a:t>ea se referă cel mult o dată la cel mult o variabilă simplă </a:t>
            </a:r>
            <a:r>
              <a:rPr lang="vi-VN" dirty="0">
                <a:solidFill>
                  <a:srgbClr val="C00000"/>
                </a:solidFill>
              </a:rPr>
              <a:t>x</a:t>
            </a:r>
            <a:r>
              <a:rPr lang="vi-VN" dirty="0"/>
              <a:t> care ar putea fi schimbată de un alt proces în timpul evaluării lui </a:t>
            </a:r>
            <a:r>
              <a:rPr lang="vi-VN" dirty="0">
                <a:solidFill>
                  <a:srgbClr val="C00000"/>
                </a:solidFill>
              </a:rPr>
              <a:t>e</a:t>
            </a:r>
            <a:r>
              <a:rPr lang="vi-VN" dirty="0"/>
              <a:t>. </a:t>
            </a:r>
            <a:endParaRPr lang="en-US" dirty="0" smtClean="0"/>
          </a:p>
          <a:p>
            <a:endParaRPr lang="en-US" dirty="0" smtClean="0"/>
          </a:p>
          <a:p>
            <a:r>
              <a:rPr lang="en-US" dirty="0" smtClean="0"/>
              <a:t>Dac</a:t>
            </a:r>
            <a:r>
              <a:rPr lang="ro-RO" dirty="0" smtClean="0"/>
              <a:t>ă</a:t>
            </a:r>
            <a:r>
              <a:rPr lang="en-US" dirty="0" smtClean="0"/>
              <a:t> nu e </a:t>
            </a:r>
            <a:r>
              <a:rPr lang="ro-RO" dirty="0" smtClean="0"/>
              <a:t>î</a:t>
            </a:r>
            <a:r>
              <a:rPr lang="en-US" dirty="0" smtClean="0"/>
              <a:t>ndeplinit</a:t>
            </a:r>
            <a:r>
              <a:rPr lang="ro-RO" dirty="0" smtClean="0"/>
              <a:t>ă</a:t>
            </a:r>
            <a:r>
              <a:rPr lang="en-US" dirty="0" smtClean="0"/>
              <a:t> </a:t>
            </a:r>
            <a:r>
              <a:rPr lang="en-US" dirty="0" err="1" smtClean="0"/>
              <a:t>aceast</a:t>
            </a:r>
            <a:r>
              <a:rPr lang="ro-RO" dirty="0" smtClean="0"/>
              <a:t>ă</a:t>
            </a:r>
            <a:r>
              <a:rPr lang="en-US" dirty="0" smtClean="0"/>
              <a:t> condi</a:t>
            </a:r>
            <a:r>
              <a:rPr lang="ro-RO" dirty="0" smtClean="0"/>
              <a:t>ț</a:t>
            </a:r>
            <a:r>
              <a:rPr lang="en-US" dirty="0" smtClean="0"/>
              <a:t>ie</a:t>
            </a:r>
            <a:r>
              <a:rPr lang="ro-RO" dirty="0" smtClean="0"/>
              <a:t>,</a:t>
            </a:r>
            <a:r>
              <a:rPr lang="en-US" dirty="0" smtClean="0"/>
              <a:t> folosim mecanisme de </a:t>
            </a:r>
            <a:r>
              <a:rPr lang="en-US" i="1" dirty="0" smtClean="0"/>
              <a:t>sincronizare</a:t>
            </a:r>
            <a:r>
              <a:rPr lang="en-US" dirty="0" smtClean="0"/>
              <a:t> pentru a asigura atomicitatea</a:t>
            </a:r>
            <a:r>
              <a:rPr lang="ro-RO" dirty="0" smtClean="0"/>
              <a:t>.</a:t>
            </a:r>
            <a:endParaRPr lang="en-US" dirty="0" smtClean="0"/>
          </a:p>
          <a:p>
            <a:pPr lvl="1">
              <a:buFontTx/>
              <a:buNone/>
            </a:pPr>
            <a:endParaRPr lang="en-US" dirty="0" smtClean="0"/>
          </a:p>
        </p:txBody>
      </p:sp>
      <p:sp>
        <p:nvSpPr>
          <p:cNvPr id="54275" name="Rectangle 2"/>
          <p:cNvSpPr>
            <a:spLocks noGrp="1" noChangeArrowheads="1"/>
          </p:cNvSpPr>
          <p:nvPr>
            <p:ph type="title"/>
          </p:nvPr>
        </p:nvSpPr>
        <p:spPr>
          <a:xfrm>
            <a:off x="114300" y="76200"/>
            <a:ext cx="8915400" cy="1066800"/>
          </a:xfrm>
        </p:spPr>
        <p:txBody>
          <a:bodyPr/>
          <a:lstStyle/>
          <a:p>
            <a:r>
              <a:rPr lang="en-US" sz="3600" dirty="0"/>
              <a:t>At Most Once</a:t>
            </a:r>
            <a:endParaRPr lang="en-US" sz="3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Despre</a:t>
            </a:r>
            <a:r>
              <a:rPr lang="en-US" dirty="0"/>
              <a:t> mine</a:t>
            </a:r>
          </a:p>
        </p:txBody>
      </p:sp>
      <p:pic>
        <p:nvPicPr>
          <p:cNvPr id="6146" name="Picture 2" descr="C:\Users\cipsm\Desktop\de folosit\IMG_0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5075"/>
            <a:ext cx="4354636" cy="32659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4884892" y="1412776"/>
            <a:ext cx="4068184" cy="98627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Absolvent al </a:t>
            </a:r>
            <a:r>
              <a:rPr kumimoji="0" lang="en-US" sz="24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Facultatii</a:t>
            </a:r>
            <a:r>
              <a:rPr kumimoji="0" lang="en-US" sz="24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de </a:t>
            </a:r>
            <a:r>
              <a:rPr kumimoji="0" lang="en-US" sz="2400" b="0" i="0" u="none" strike="noStrike" cap="none" normalizeH="0" dirty="0" err="1" smtClean="0">
                <a:ln>
                  <a:noFill/>
                </a:ln>
                <a:solidFill>
                  <a:schemeClr val="tx1"/>
                </a:solidFill>
                <a:effectLst/>
                <a:latin typeface="Arial" panose="020B0604020202020204" pitchFamily="34" charset="0"/>
                <a:cs typeface="Arial" panose="020B0604020202020204" pitchFamily="34" charset="0"/>
              </a:rPr>
              <a:t>Automatica</a:t>
            </a:r>
            <a:r>
              <a:rPr kumimoji="0" lang="en-US" sz="24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sz="2400" b="0" i="0" u="none" strike="noStrike" cap="none" normalizeH="0" dirty="0" err="1" smtClean="0">
                <a:ln>
                  <a:noFill/>
                </a:ln>
                <a:solidFill>
                  <a:schemeClr val="tx1"/>
                </a:solidFill>
                <a:effectLst/>
                <a:latin typeface="Arial" panose="020B0604020202020204" pitchFamily="34" charset="0"/>
                <a:cs typeface="Arial" panose="020B0604020202020204" pitchFamily="34" charset="0"/>
              </a:rPr>
              <a:t>si</a:t>
            </a:r>
            <a:r>
              <a:rPr kumimoji="0" lang="en-US" sz="24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Calculatoare</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6147" name="Picture 3" descr="C:\Users\cipsm\Desktop\de folosit\IMG_00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336" y="2564904"/>
            <a:ext cx="3977665" cy="36308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6981" y="5910153"/>
            <a:ext cx="7869020" cy="830997"/>
          </a:xfrm>
          <a:prstGeom prst="rect">
            <a:avLst/>
          </a:prstGeom>
          <a:solidFill>
            <a:srgbClr val="FFFFFF"/>
          </a:solidFill>
        </p:spPr>
        <p:txBody>
          <a:bodyPr wrap="square">
            <a:spAutoFit/>
          </a:bodyPr>
          <a:lstStyle/>
          <a:p>
            <a:r>
              <a:rPr lang="en-GB" b="1" dirty="0" smtClean="0"/>
              <a:t>E-mail: ciprian.dobre@cs.pub.ro</a:t>
            </a:r>
          </a:p>
          <a:p>
            <a:r>
              <a:rPr lang="en-GB" b="1" dirty="0" err="1" smtClean="0"/>
              <a:t>Facebook</a:t>
            </a:r>
            <a:r>
              <a:rPr lang="en-GB" b="1" dirty="0" smtClean="0"/>
              <a:t>: http://www.facebook.com/ciprian.dobre </a:t>
            </a:r>
            <a:endParaRPr lang="en-GB" b="1" dirty="0"/>
          </a:p>
        </p:txBody>
      </p:sp>
      <p:sp>
        <p:nvSpPr>
          <p:cNvPr id="7" name="Rectangle 6"/>
          <p:cNvSpPr/>
          <p:nvPr/>
        </p:nvSpPr>
        <p:spPr>
          <a:xfrm>
            <a:off x="611560" y="5301208"/>
            <a:ext cx="3276872" cy="461665"/>
          </a:xfrm>
          <a:prstGeom prst="rect">
            <a:avLst/>
          </a:prstGeom>
          <a:solidFill>
            <a:srgbClr val="FFFFFF"/>
          </a:solidFill>
        </p:spPr>
        <p:txBody>
          <a:bodyPr wrap="square">
            <a:spAutoFit/>
          </a:bodyPr>
          <a:lstStyle/>
          <a:p>
            <a:r>
              <a:rPr lang="en-GB" b="1" dirty="0" smtClean="0"/>
              <a:t>http://cipsm.hpc.pub.ro</a:t>
            </a:r>
            <a:endParaRPr lang="en-GB" b="1" dirty="0"/>
          </a:p>
        </p:txBody>
      </p:sp>
    </p:spTree>
    <p:extLst>
      <p:ext uri="{BB962C8B-B14F-4D97-AF65-F5344CB8AC3E}">
        <p14:creationId xmlns:p14="http://schemas.microsoft.com/office/powerpoint/2010/main" val="26821346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At Most Once</a:t>
            </a:r>
          </a:p>
        </p:txBody>
      </p:sp>
      <p:sp>
        <p:nvSpPr>
          <p:cNvPr id="3" name="Content Placeholder 2"/>
          <p:cNvSpPr>
            <a:spLocks noGrp="1"/>
          </p:cNvSpPr>
          <p:nvPr>
            <p:ph idx="1"/>
          </p:nvPr>
        </p:nvSpPr>
        <p:spPr/>
        <p:txBody>
          <a:bodyPr>
            <a:normAutofit fontScale="92500"/>
          </a:bodyPr>
          <a:lstStyle/>
          <a:p>
            <a:pPr>
              <a:lnSpc>
                <a:spcPct val="150000"/>
              </a:lnSpc>
              <a:spcBef>
                <a:spcPts val="600"/>
              </a:spcBef>
              <a:spcAft>
                <a:spcPts val="1200"/>
              </a:spcAft>
              <a:buFont typeface="Arial" pitchFamily="34" charset="0"/>
              <a:buNone/>
            </a:pPr>
            <a:r>
              <a:rPr lang="en-US" altLang="en-US" sz="2400" dirty="0">
                <a:solidFill>
                  <a:srgbClr val="C00000"/>
                </a:solidFill>
              </a:rPr>
              <a:t>O </a:t>
            </a:r>
            <a:r>
              <a:rPr lang="en-US" altLang="en-US" sz="2400" b="1" dirty="0" err="1">
                <a:solidFill>
                  <a:srgbClr val="C00000"/>
                </a:solidFill>
              </a:rPr>
              <a:t>instrucţiune</a:t>
            </a:r>
            <a:r>
              <a:rPr lang="en-US" altLang="en-US" sz="2400" dirty="0">
                <a:solidFill>
                  <a:srgbClr val="C00000"/>
                </a:solidFill>
              </a:rPr>
              <a:t> de </a:t>
            </a:r>
            <a:r>
              <a:rPr lang="en-US" altLang="en-US" sz="2400" dirty="0" err="1">
                <a:solidFill>
                  <a:srgbClr val="C00000"/>
                </a:solidFill>
              </a:rPr>
              <a:t>atribuire</a:t>
            </a:r>
            <a:r>
              <a:rPr lang="en-US" altLang="en-US" sz="2400" dirty="0">
                <a:solidFill>
                  <a:srgbClr val="C00000"/>
                </a:solidFill>
              </a:rPr>
              <a:t> </a:t>
            </a:r>
            <a:r>
              <a:rPr lang="en-US" altLang="en-US" sz="2400" b="1" i="1" dirty="0" smtClean="0">
                <a:solidFill>
                  <a:srgbClr val="C00000"/>
                </a:solidFill>
              </a:rPr>
              <a:t>x</a:t>
            </a:r>
            <a:r>
              <a:rPr lang="ro-RO" altLang="en-US" sz="2400" b="1" i="1" dirty="0" smtClean="0">
                <a:solidFill>
                  <a:srgbClr val="C00000"/>
                </a:solidFill>
              </a:rPr>
              <a:t> </a:t>
            </a:r>
            <a:r>
              <a:rPr lang="en-US" altLang="en-US" sz="2400" b="1" i="1" dirty="0" smtClean="0">
                <a:solidFill>
                  <a:srgbClr val="C00000"/>
                </a:solidFill>
              </a:rPr>
              <a:t>= </a:t>
            </a:r>
            <a:r>
              <a:rPr lang="en-US" altLang="en-US" sz="2400" b="1" i="1" dirty="0">
                <a:solidFill>
                  <a:srgbClr val="C00000"/>
                </a:solidFill>
              </a:rPr>
              <a:t>e</a:t>
            </a:r>
            <a:r>
              <a:rPr lang="en-US" altLang="en-US" sz="2400" dirty="0">
                <a:solidFill>
                  <a:srgbClr val="C00000"/>
                </a:solidFill>
              </a:rPr>
              <a:t> </a:t>
            </a:r>
            <a:r>
              <a:rPr lang="en-US" altLang="en-US" sz="2400" dirty="0" err="1">
                <a:solidFill>
                  <a:srgbClr val="C00000"/>
                </a:solidFill>
              </a:rPr>
              <a:t>satisface</a:t>
            </a:r>
            <a:r>
              <a:rPr lang="en-US" altLang="en-US" sz="2400" dirty="0">
                <a:solidFill>
                  <a:srgbClr val="C00000"/>
                </a:solidFill>
              </a:rPr>
              <a:t> </a:t>
            </a:r>
            <a:r>
              <a:rPr lang="en-US" altLang="en-US" sz="2400" dirty="0" err="1">
                <a:solidFill>
                  <a:srgbClr val="C00000"/>
                </a:solidFill>
              </a:rPr>
              <a:t>proprietatea</a:t>
            </a:r>
            <a:r>
              <a:rPr lang="en-US" altLang="en-US" sz="2400" dirty="0">
                <a:solidFill>
                  <a:srgbClr val="C00000"/>
                </a:solidFill>
              </a:rPr>
              <a:t> de </a:t>
            </a:r>
            <a:r>
              <a:rPr lang="en-US" altLang="en-US" sz="2400" dirty="0" err="1">
                <a:solidFill>
                  <a:srgbClr val="C00000"/>
                </a:solidFill>
              </a:rPr>
              <a:t>cel</a:t>
            </a:r>
            <a:r>
              <a:rPr lang="en-US" altLang="en-US" sz="2400" dirty="0">
                <a:solidFill>
                  <a:srgbClr val="C00000"/>
                </a:solidFill>
              </a:rPr>
              <a:t>-</a:t>
            </a:r>
            <a:r>
              <a:rPr lang="en-US" altLang="en-US" sz="2400" dirty="0" err="1">
                <a:solidFill>
                  <a:srgbClr val="C00000"/>
                </a:solidFill>
              </a:rPr>
              <a:t>mult</a:t>
            </a:r>
            <a:r>
              <a:rPr lang="en-US" altLang="en-US" sz="2400" dirty="0">
                <a:solidFill>
                  <a:srgbClr val="C00000"/>
                </a:solidFill>
              </a:rPr>
              <a:t>-o-</a:t>
            </a:r>
            <a:r>
              <a:rPr lang="en-US" altLang="en-US" sz="2400" dirty="0" err="1">
                <a:solidFill>
                  <a:srgbClr val="C00000"/>
                </a:solidFill>
              </a:rPr>
              <a:t>dată</a:t>
            </a:r>
            <a:r>
              <a:rPr lang="en-US" altLang="en-US" sz="2400" dirty="0">
                <a:solidFill>
                  <a:srgbClr val="C00000"/>
                </a:solidFill>
              </a:rPr>
              <a:t> fie </a:t>
            </a:r>
            <a:r>
              <a:rPr lang="en-US" altLang="en-US" sz="2400" dirty="0" err="1">
                <a:solidFill>
                  <a:srgbClr val="C00000"/>
                </a:solidFill>
              </a:rPr>
              <a:t>dacă</a:t>
            </a:r>
            <a:r>
              <a:rPr lang="en-US" altLang="en-US" sz="2400" dirty="0">
                <a:solidFill>
                  <a:srgbClr val="C00000"/>
                </a:solidFill>
              </a:rPr>
              <a:t> </a:t>
            </a:r>
            <a:r>
              <a:rPr lang="en-US" altLang="en-US" sz="2400" i="1" dirty="0">
                <a:solidFill>
                  <a:srgbClr val="C00000"/>
                </a:solidFill>
              </a:rPr>
              <a:t>e</a:t>
            </a:r>
            <a:r>
              <a:rPr lang="en-US" altLang="en-US" sz="2400" dirty="0">
                <a:solidFill>
                  <a:srgbClr val="C00000"/>
                </a:solidFill>
              </a:rPr>
              <a:t> </a:t>
            </a:r>
            <a:r>
              <a:rPr lang="en-US" altLang="en-US" sz="2400" dirty="0" err="1">
                <a:solidFill>
                  <a:srgbClr val="C00000"/>
                </a:solidFill>
              </a:rPr>
              <a:t>satisface</a:t>
            </a:r>
            <a:r>
              <a:rPr lang="en-US" altLang="en-US" sz="2400" dirty="0">
                <a:solidFill>
                  <a:srgbClr val="C00000"/>
                </a:solidFill>
              </a:rPr>
              <a:t> </a:t>
            </a:r>
            <a:r>
              <a:rPr lang="en-US" altLang="en-US" sz="2400" dirty="0" err="1">
                <a:solidFill>
                  <a:srgbClr val="C00000"/>
                </a:solidFill>
              </a:rPr>
              <a:t>această</a:t>
            </a:r>
            <a:r>
              <a:rPr lang="en-US" altLang="en-US" sz="2400" dirty="0">
                <a:solidFill>
                  <a:srgbClr val="C00000"/>
                </a:solidFill>
              </a:rPr>
              <a:t> </a:t>
            </a:r>
            <a:r>
              <a:rPr lang="en-US" altLang="en-US" sz="2400" dirty="0" err="1">
                <a:solidFill>
                  <a:srgbClr val="C00000"/>
                </a:solidFill>
              </a:rPr>
              <a:t>proprietate</a:t>
            </a:r>
            <a:r>
              <a:rPr lang="en-US" altLang="en-US" sz="2400" dirty="0">
                <a:solidFill>
                  <a:srgbClr val="C00000"/>
                </a:solidFill>
              </a:rPr>
              <a:t> </a:t>
            </a:r>
            <a:r>
              <a:rPr lang="en-US" altLang="en-US" sz="2400" dirty="0" err="1">
                <a:solidFill>
                  <a:srgbClr val="C00000"/>
                </a:solidFill>
              </a:rPr>
              <a:t>şi</a:t>
            </a:r>
            <a:r>
              <a:rPr lang="en-US" altLang="en-US" sz="2400" dirty="0">
                <a:solidFill>
                  <a:srgbClr val="C00000"/>
                </a:solidFill>
              </a:rPr>
              <a:t> x nu </a:t>
            </a:r>
            <a:r>
              <a:rPr lang="en-US" altLang="en-US" sz="2400" dirty="0" err="1">
                <a:solidFill>
                  <a:srgbClr val="C00000"/>
                </a:solidFill>
              </a:rPr>
              <a:t>este</a:t>
            </a:r>
            <a:r>
              <a:rPr lang="en-US" altLang="en-US" sz="2400" dirty="0">
                <a:solidFill>
                  <a:srgbClr val="C00000"/>
                </a:solidFill>
              </a:rPr>
              <a:t> </a:t>
            </a:r>
            <a:r>
              <a:rPr lang="en-US" altLang="en-US" sz="2400" dirty="0" err="1">
                <a:solidFill>
                  <a:srgbClr val="C00000"/>
                </a:solidFill>
              </a:rPr>
              <a:t>citită</a:t>
            </a:r>
            <a:r>
              <a:rPr lang="en-US" altLang="en-US" sz="2400" dirty="0">
                <a:solidFill>
                  <a:srgbClr val="C00000"/>
                </a:solidFill>
              </a:rPr>
              <a:t> de un alt </a:t>
            </a:r>
            <a:r>
              <a:rPr lang="en-US" altLang="en-US" sz="2400" dirty="0" err="1">
                <a:solidFill>
                  <a:srgbClr val="C00000"/>
                </a:solidFill>
              </a:rPr>
              <a:t>proces</a:t>
            </a:r>
            <a:r>
              <a:rPr lang="en-US" altLang="en-US" sz="2400" dirty="0">
                <a:solidFill>
                  <a:srgbClr val="C00000"/>
                </a:solidFill>
              </a:rPr>
              <a:t>, </a:t>
            </a:r>
            <a:r>
              <a:rPr lang="en-US" altLang="en-US" sz="2400" dirty="0" err="1">
                <a:solidFill>
                  <a:srgbClr val="C00000"/>
                </a:solidFill>
              </a:rPr>
              <a:t>ori</a:t>
            </a:r>
            <a:r>
              <a:rPr lang="en-US" altLang="en-US" sz="2400" dirty="0">
                <a:solidFill>
                  <a:srgbClr val="C00000"/>
                </a:solidFill>
              </a:rPr>
              <a:t> </a:t>
            </a:r>
            <a:r>
              <a:rPr lang="en-US" altLang="en-US" sz="2400" dirty="0" err="1">
                <a:solidFill>
                  <a:srgbClr val="C00000"/>
                </a:solidFill>
              </a:rPr>
              <a:t>dacă</a:t>
            </a:r>
            <a:r>
              <a:rPr lang="en-US" altLang="en-US" sz="2400" dirty="0">
                <a:solidFill>
                  <a:srgbClr val="C00000"/>
                </a:solidFill>
              </a:rPr>
              <a:t> </a:t>
            </a:r>
            <a:r>
              <a:rPr lang="en-US" altLang="en-US" sz="2400" i="1" dirty="0">
                <a:solidFill>
                  <a:srgbClr val="C00000"/>
                </a:solidFill>
              </a:rPr>
              <a:t>x</a:t>
            </a:r>
            <a:r>
              <a:rPr lang="en-US" altLang="en-US" sz="2400" dirty="0">
                <a:solidFill>
                  <a:srgbClr val="C00000"/>
                </a:solidFill>
              </a:rPr>
              <a:t> </a:t>
            </a:r>
            <a:r>
              <a:rPr lang="en-US" altLang="en-US" sz="2400" dirty="0" err="1">
                <a:solidFill>
                  <a:srgbClr val="C00000"/>
                </a:solidFill>
              </a:rPr>
              <a:t>este</a:t>
            </a:r>
            <a:r>
              <a:rPr lang="en-US" altLang="en-US" sz="2400" dirty="0">
                <a:solidFill>
                  <a:srgbClr val="C00000"/>
                </a:solidFill>
              </a:rPr>
              <a:t> o </a:t>
            </a:r>
            <a:r>
              <a:rPr lang="en-US" altLang="en-US" sz="2400" dirty="0" err="1">
                <a:solidFill>
                  <a:srgbClr val="C00000"/>
                </a:solidFill>
              </a:rPr>
              <a:t>variabilă</a:t>
            </a:r>
            <a:r>
              <a:rPr lang="en-US" altLang="en-US" sz="2400" dirty="0">
                <a:solidFill>
                  <a:srgbClr val="C00000"/>
                </a:solidFill>
              </a:rPr>
              <a:t> </a:t>
            </a:r>
            <a:r>
              <a:rPr lang="en-US" altLang="en-US" sz="2400" dirty="0" err="1">
                <a:solidFill>
                  <a:srgbClr val="C00000"/>
                </a:solidFill>
              </a:rPr>
              <a:t>simplă</a:t>
            </a:r>
            <a:r>
              <a:rPr lang="en-US" altLang="en-US" sz="2400" dirty="0">
                <a:solidFill>
                  <a:srgbClr val="C00000"/>
                </a:solidFill>
              </a:rPr>
              <a:t> </a:t>
            </a:r>
            <a:r>
              <a:rPr lang="en-US" altLang="en-US" sz="2400" dirty="0" err="1">
                <a:solidFill>
                  <a:srgbClr val="C00000"/>
                </a:solidFill>
              </a:rPr>
              <a:t>şi</a:t>
            </a:r>
            <a:r>
              <a:rPr lang="en-US" altLang="en-US" sz="2400" dirty="0">
                <a:solidFill>
                  <a:srgbClr val="C00000"/>
                </a:solidFill>
              </a:rPr>
              <a:t> </a:t>
            </a:r>
            <a:r>
              <a:rPr lang="en-US" altLang="en-US" sz="2400" i="1" dirty="0">
                <a:solidFill>
                  <a:srgbClr val="C00000"/>
                </a:solidFill>
              </a:rPr>
              <a:t>e</a:t>
            </a:r>
            <a:r>
              <a:rPr lang="en-US" altLang="en-US" sz="2400" dirty="0">
                <a:solidFill>
                  <a:srgbClr val="C00000"/>
                </a:solidFill>
              </a:rPr>
              <a:t> nu se </a:t>
            </a:r>
            <a:r>
              <a:rPr lang="en-US" altLang="en-US" sz="2400" dirty="0" err="1">
                <a:solidFill>
                  <a:srgbClr val="C00000"/>
                </a:solidFill>
              </a:rPr>
              <a:t>referă</a:t>
            </a:r>
            <a:r>
              <a:rPr lang="en-US" altLang="en-US" sz="2400" dirty="0">
                <a:solidFill>
                  <a:srgbClr val="C00000"/>
                </a:solidFill>
              </a:rPr>
              <a:t> la o </a:t>
            </a:r>
            <a:r>
              <a:rPr lang="en-US" altLang="en-US" sz="2400" dirty="0" err="1">
                <a:solidFill>
                  <a:srgbClr val="C00000"/>
                </a:solidFill>
              </a:rPr>
              <a:t>variabilă</a:t>
            </a:r>
            <a:r>
              <a:rPr lang="en-US" altLang="en-US" sz="2400" dirty="0">
                <a:solidFill>
                  <a:srgbClr val="C00000"/>
                </a:solidFill>
              </a:rPr>
              <a:t> care </a:t>
            </a:r>
            <a:r>
              <a:rPr lang="en-US" altLang="en-US" sz="2400" dirty="0" err="1">
                <a:solidFill>
                  <a:srgbClr val="C00000"/>
                </a:solidFill>
              </a:rPr>
              <a:t>ar</a:t>
            </a:r>
            <a:r>
              <a:rPr lang="en-US" altLang="en-US" sz="2400" dirty="0">
                <a:solidFill>
                  <a:srgbClr val="C00000"/>
                </a:solidFill>
              </a:rPr>
              <a:t> </a:t>
            </a:r>
            <a:r>
              <a:rPr lang="en-US" altLang="en-US" sz="2400" dirty="0" err="1">
                <a:solidFill>
                  <a:srgbClr val="C00000"/>
                </a:solidFill>
              </a:rPr>
              <a:t>putea</a:t>
            </a:r>
            <a:r>
              <a:rPr lang="en-US" altLang="en-US" sz="2400" dirty="0">
                <a:solidFill>
                  <a:srgbClr val="C00000"/>
                </a:solidFill>
              </a:rPr>
              <a:t> fi </a:t>
            </a:r>
            <a:r>
              <a:rPr lang="en-US" altLang="en-US" sz="2400" dirty="0" err="1">
                <a:solidFill>
                  <a:srgbClr val="C00000"/>
                </a:solidFill>
              </a:rPr>
              <a:t>schimbată</a:t>
            </a:r>
            <a:r>
              <a:rPr lang="en-US" altLang="en-US" sz="2400" dirty="0">
                <a:solidFill>
                  <a:srgbClr val="C00000"/>
                </a:solidFill>
              </a:rPr>
              <a:t> de un alt </a:t>
            </a:r>
            <a:r>
              <a:rPr lang="en-US" altLang="en-US" sz="2400" dirty="0" err="1">
                <a:solidFill>
                  <a:srgbClr val="C00000"/>
                </a:solidFill>
              </a:rPr>
              <a:t>proces</a:t>
            </a:r>
            <a:r>
              <a:rPr lang="en-US" altLang="en-US" sz="2400" dirty="0">
                <a:solidFill>
                  <a:srgbClr val="C00000"/>
                </a:solidFill>
              </a:rPr>
              <a:t>. </a:t>
            </a:r>
          </a:p>
          <a:p>
            <a:pPr marL="742950" lvl="2" indent="-314325">
              <a:lnSpc>
                <a:spcPct val="150000"/>
              </a:lnSpc>
              <a:spcBef>
                <a:spcPts val="600"/>
              </a:spcBef>
              <a:spcAft>
                <a:spcPts val="1200"/>
              </a:spcAft>
              <a:buFont typeface="Arial" pitchFamily="34" charset="0"/>
              <a:buNone/>
            </a:pPr>
            <a:r>
              <a:rPr lang="en-US" altLang="en-US" dirty="0" err="1">
                <a:ea typeface="Lucida Sans Unicode" pitchFamily="34" charset="0"/>
              </a:rPr>
              <a:t>Atomicitatea</a:t>
            </a:r>
            <a:r>
              <a:rPr lang="en-US" altLang="en-US" dirty="0">
                <a:ea typeface="Lucida Sans Unicode" pitchFamily="34" charset="0"/>
              </a:rPr>
              <a:t> </a:t>
            </a:r>
            <a:r>
              <a:rPr lang="en-US" altLang="en-US" dirty="0" err="1">
                <a:ea typeface="Lucida Sans Unicode" pitchFamily="34" charset="0"/>
              </a:rPr>
              <a:t>este</a:t>
            </a:r>
            <a:r>
              <a:rPr lang="en-US" altLang="en-US" dirty="0">
                <a:ea typeface="Lucida Sans Unicode" pitchFamily="34" charset="0"/>
              </a:rPr>
              <a:t> </a:t>
            </a:r>
            <a:r>
              <a:rPr lang="en-US" altLang="en-US" dirty="0" err="1">
                <a:ea typeface="Lucida Sans Unicode" pitchFamily="34" charset="0"/>
              </a:rPr>
              <a:t>asigurata</a:t>
            </a:r>
            <a:r>
              <a:rPr lang="en-US" altLang="en-US" dirty="0">
                <a:ea typeface="Lucida Sans Unicode" pitchFamily="34" charset="0"/>
              </a:rPr>
              <a:t> </a:t>
            </a:r>
            <a:r>
              <a:rPr lang="en-US" altLang="en-US" dirty="0" err="1">
                <a:ea typeface="Lucida Sans Unicode" pitchFamily="34" charset="0"/>
              </a:rPr>
              <a:t>deoarece</a:t>
            </a:r>
            <a:r>
              <a:rPr lang="en-US" altLang="en-US" dirty="0">
                <a:ea typeface="Lucida Sans Unicode" pitchFamily="34" charset="0"/>
              </a:rPr>
              <a:t> </a:t>
            </a:r>
            <a:r>
              <a:rPr lang="en-US" altLang="en-US" dirty="0" err="1">
                <a:ea typeface="Lucida Sans Unicode" pitchFamily="34" charset="0"/>
              </a:rPr>
              <a:t>exista</a:t>
            </a:r>
            <a:r>
              <a:rPr lang="en-US" altLang="en-US" dirty="0">
                <a:ea typeface="Lucida Sans Unicode" pitchFamily="34" charset="0"/>
              </a:rPr>
              <a:t> o </a:t>
            </a:r>
            <a:r>
              <a:rPr lang="en-US" altLang="en-US" dirty="0" err="1">
                <a:solidFill>
                  <a:srgbClr val="C00000"/>
                </a:solidFill>
                <a:ea typeface="Lucida Sans Unicode" pitchFamily="34" charset="0"/>
              </a:rPr>
              <a:t>singura</a:t>
            </a:r>
            <a:r>
              <a:rPr lang="en-US" altLang="en-US" dirty="0">
                <a:solidFill>
                  <a:srgbClr val="0000FF"/>
                </a:solidFill>
                <a:ea typeface="Lucida Sans Unicode" pitchFamily="34" charset="0"/>
              </a:rPr>
              <a:t> </a:t>
            </a:r>
            <a:r>
              <a:rPr lang="en-US" altLang="en-US" dirty="0" err="1">
                <a:solidFill>
                  <a:srgbClr val="C00000"/>
                </a:solidFill>
                <a:ea typeface="Lucida Sans Unicode" pitchFamily="34" charset="0"/>
              </a:rPr>
              <a:t>aparitie</a:t>
            </a:r>
            <a:r>
              <a:rPr lang="en-US" altLang="en-US" dirty="0">
                <a:ea typeface="Lucida Sans Unicode" pitchFamily="34" charset="0"/>
              </a:rPr>
              <a:t> a </a:t>
            </a:r>
            <a:r>
              <a:rPr lang="en-US" altLang="en-US" dirty="0" err="1">
                <a:ea typeface="Lucida Sans Unicode" pitchFamily="34" charset="0"/>
              </a:rPr>
              <a:t>unei</a:t>
            </a:r>
            <a:r>
              <a:rPr lang="en-US" altLang="en-US" dirty="0">
                <a:ea typeface="Lucida Sans Unicode" pitchFamily="34" charset="0"/>
              </a:rPr>
              <a:t> </a:t>
            </a:r>
            <a:r>
              <a:rPr lang="en-US" altLang="en-US" dirty="0" err="1">
                <a:solidFill>
                  <a:srgbClr val="C00000"/>
                </a:solidFill>
                <a:ea typeface="Lucida Sans Unicode" pitchFamily="34" charset="0"/>
              </a:rPr>
              <a:t>singure</a:t>
            </a:r>
            <a:r>
              <a:rPr lang="en-US" altLang="en-US" dirty="0">
                <a:solidFill>
                  <a:srgbClr val="C00000"/>
                </a:solidFill>
                <a:ea typeface="Lucida Sans Unicode" pitchFamily="34" charset="0"/>
              </a:rPr>
              <a:t> </a:t>
            </a:r>
            <a:r>
              <a:rPr lang="en-US" altLang="en-US" dirty="0" err="1">
                <a:solidFill>
                  <a:srgbClr val="C00000"/>
                </a:solidFill>
                <a:ea typeface="Lucida Sans Unicode" pitchFamily="34" charset="0"/>
              </a:rPr>
              <a:t>variabile</a:t>
            </a:r>
            <a:r>
              <a:rPr lang="en-US" altLang="en-US" dirty="0">
                <a:solidFill>
                  <a:srgbClr val="C00000"/>
                </a:solidFill>
                <a:ea typeface="Lucida Sans Unicode" pitchFamily="34" charset="0"/>
              </a:rPr>
              <a:t> </a:t>
            </a:r>
            <a:r>
              <a:rPr lang="en-US" altLang="en-US" dirty="0">
                <a:ea typeface="Lucida Sans Unicode" pitchFamily="34" charset="0"/>
              </a:rPr>
              <a:t>care </a:t>
            </a:r>
            <a:r>
              <a:rPr lang="en-US" altLang="en-US" dirty="0" err="1">
                <a:ea typeface="Lucida Sans Unicode" pitchFamily="34" charset="0"/>
              </a:rPr>
              <a:t>este</a:t>
            </a:r>
            <a:r>
              <a:rPr lang="en-US" altLang="en-US" dirty="0">
                <a:ea typeface="Lucida Sans Unicode" pitchFamily="34" charset="0"/>
              </a:rPr>
              <a:t> </a:t>
            </a:r>
            <a:r>
              <a:rPr lang="en-US" altLang="en-US" dirty="0" err="1">
                <a:ea typeface="Lucida Sans Unicode" pitchFamily="34" charset="0"/>
              </a:rPr>
              <a:t>citita</a:t>
            </a:r>
            <a:r>
              <a:rPr lang="en-US" altLang="en-US" dirty="0">
                <a:ea typeface="Lucida Sans Unicode" pitchFamily="34" charset="0"/>
              </a:rPr>
              <a:t> </a:t>
            </a:r>
            <a:r>
              <a:rPr lang="en-US" altLang="en-US" dirty="0" err="1">
                <a:ea typeface="Lucida Sans Unicode" pitchFamily="34" charset="0"/>
              </a:rPr>
              <a:t>doar</a:t>
            </a:r>
            <a:r>
              <a:rPr lang="en-US" altLang="en-US" dirty="0">
                <a:ea typeface="Lucida Sans Unicode" pitchFamily="34" charset="0"/>
              </a:rPr>
              <a:t> o </a:t>
            </a:r>
            <a:r>
              <a:rPr lang="en-US" altLang="en-US" dirty="0" err="1">
                <a:solidFill>
                  <a:srgbClr val="C00000"/>
                </a:solidFill>
                <a:ea typeface="Lucida Sans Unicode" pitchFamily="34" charset="0"/>
              </a:rPr>
              <a:t>singura</a:t>
            </a:r>
            <a:r>
              <a:rPr lang="en-US" altLang="en-US" dirty="0">
                <a:solidFill>
                  <a:srgbClr val="C00000"/>
                </a:solidFill>
                <a:ea typeface="Lucida Sans Unicode" pitchFamily="34" charset="0"/>
              </a:rPr>
              <a:t> data, </a:t>
            </a:r>
            <a:r>
              <a:rPr lang="en-US" altLang="en-US" dirty="0" err="1">
                <a:solidFill>
                  <a:srgbClr val="C00000"/>
                </a:solidFill>
                <a:ea typeface="Lucida Sans Unicode" pitchFamily="34" charset="0"/>
              </a:rPr>
              <a:t>operatia</a:t>
            </a:r>
            <a:r>
              <a:rPr lang="en-US" altLang="en-US" dirty="0">
                <a:solidFill>
                  <a:srgbClr val="C00000"/>
                </a:solidFill>
                <a:ea typeface="Lucida Sans Unicode" pitchFamily="34" charset="0"/>
              </a:rPr>
              <a:t> </a:t>
            </a:r>
            <a:r>
              <a:rPr lang="en-US" altLang="en-US" dirty="0" err="1">
                <a:solidFill>
                  <a:srgbClr val="C00000"/>
                </a:solidFill>
                <a:ea typeface="Lucida Sans Unicode" pitchFamily="34" charset="0"/>
              </a:rPr>
              <a:t>executandu</a:t>
            </a:r>
            <a:r>
              <a:rPr lang="en-US" altLang="en-US" dirty="0">
                <a:solidFill>
                  <a:srgbClr val="C00000"/>
                </a:solidFill>
                <a:ea typeface="Lucida Sans Unicode" pitchFamily="34" charset="0"/>
              </a:rPr>
              <a:t>-se </a:t>
            </a:r>
            <a:r>
              <a:rPr lang="en-US" altLang="en-GB" dirty="0">
                <a:solidFill>
                  <a:srgbClr val="C00000"/>
                </a:solidFill>
                <a:ea typeface="Lucida Sans Unicode" pitchFamily="34" charset="0"/>
              </a:rPr>
              <a:t>“</a:t>
            </a:r>
            <a:r>
              <a:rPr lang="en-US" altLang="en-US" dirty="0">
                <a:solidFill>
                  <a:srgbClr val="C00000"/>
                </a:solidFill>
                <a:ea typeface="Lucida Sans Unicode" pitchFamily="34" charset="0"/>
              </a:rPr>
              <a:t>atomic</a:t>
            </a:r>
            <a:r>
              <a:rPr lang="en-US" altLang="en-GB" dirty="0">
                <a:solidFill>
                  <a:srgbClr val="C00000"/>
                </a:solidFill>
                <a:ea typeface="Lucida Sans Unicode" pitchFamily="34" charset="0"/>
              </a:rPr>
              <a:t>”</a:t>
            </a:r>
            <a:endParaRPr lang="en-US" altLang="ja-JP" dirty="0">
              <a:solidFill>
                <a:srgbClr val="C00000"/>
              </a:solidFill>
              <a:ea typeface="ＭＳ Ｐゴシック" pitchFamily="34" charset="-128"/>
            </a:endParaRPr>
          </a:p>
          <a:p>
            <a:pPr marL="0" indent="0">
              <a:buNone/>
            </a:pPr>
            <a:endParaRPr lang="en-US" dirty="0"/>
          </a:p>
        </p:txBody>
      </p:sp>
    </p:spTree>
    <p:extLst>
      <p:ext uri="{BB962C8B-B14F-4D97-AF65-F5344CB8AC3E}">
        <p14:creationId xmlns:p14="http://schemas.microsoft.com/office/powerpoint/2010/main" val="326838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 y="76200"/>
            <a:ext cx="8915400" cy="1066800"/>
          </a:xfrm>
        </p:spPr>
        <p:txBody>
          <a:bodyPr/>
          <a:lstStyle/>
          <a:p>
            <a:r>
              <a:rPr lang="en-US" sz="2800" smtClean="0"/>
              <a:t>Sincronizare</a:t>
            </a:r>
          </a:p>
        </p:txBody>
      </p:sp>
      <p:sp>
        <p:nvSpPr>
          <p:cNvPr id="160771" name="Rectangle 3"/>
          <p:cNvSpPr>
            <a:spLocks noGrp="1" noChangeArrowheads="1"/>
          </p:cNvSpPr>
          <p:nvPr>
            <p:ph type="body" idx="1"/>
          </p:nvPr>
        </p:nvSpPr>
        <p:spPr>
          <a:xfrm>
            <a:off x="201613" y="1844675"/>
            <a:ext cx="8763000" cy="4225925"/>
          </a:xfrm>
        </p:spPr>
        <p:txBody>
          <a:bodyPr>
            <a:normAutofit fontScale="92500" lnSpcReduction="20000"/>
          </a:bodyPr>
          <a:lstStyle/>
          <a:p>
            <a:pPr marL="0" indent="0">
              <a:buNone/>
            </a:pPr>
            <a:r>
              <a:rPr lang="en-US" dirty="0" err="1"/>
              <a:t>Atomicitatea</a:t>
            </a:r>
            <a:r>
              <a:rPr lang="en-US" dirty="0"/>
              <a:t> </a:t>
            </a:r>
            <a:r>
              <a:rPr lang="en-US" dirty="0" err="1"/>
              <a:t>poate</a:t>
            </a:r>
            <a:r>
              <a:rPr lang="en-US" dirty="0"/>
              <a:t> fi </a:t>
            </a:r>
            <a:r>
              <a:rPr lang="en-US" dirty="0" err="1"/>
              <a:t>asigurata</a:t>
            </a:r>
            <a:r>
              <a:rPr lang="en-US" dirty="0"/>
              <a:t> </a:t>
            </a:r>
            <a:r>
              <a:rPr lang="en-US" dirty="0" err="1"/>
              <a:t>prin</a:t>
            </a:r>
            <a:r>
              <a:rPr lang="en-US" dirty="0"/>
              <a:t> </a:t>
            </a:r>
            <a:r>
              <a:rPr lang="en-US" dirty="0" err="1"/>
              <a:t>doua</a:t>
            </a:r>
            <a:r>
              <a:rPr lang="en-US" dirty="0"/>
              <a:t> </a:t>
            </a:r>
            <a:r>
              <a:rPr lang="en-US" dirty="0" err="1" smtClean="0"/>
              <a:t>mecanisme</a:t>
            </a:r>
            <a:r>
              <a:rPr lang="en-US" dirty="0" smtClean="0"/>
              <a:t>:</a:t>
            </a:r>
            <a:endParaRPr lang="ro-RO" dirty="0" smtClean="0"/>
          </a:p>
          <a:p>
            <a:pPr marL="0" indent="0">
              <a:buNone/>
            </a:pPr>
            <a:r>
              <a:rPr lang="ro-RO" dirty="0" smtClean="0"/>
              <a:t>	</a:t>
            </a:r>
            <a:r>
              <a:rPr lang="en-US" dirty="0" err="1" smtClean="0">
                <a:solidFill>
                  <a:srgbClr val="C00000"/>
                </a:solidFill>
              </a:rPr>
              <a:t>sincronizare</a:t>
            </a:r>
            <a:r>
              <a:rPr lang="en-US" dirty="0" smtClean="0"/>
              <a:t> </a:t>
            </a:r>
            <a:r>
              <a:rPr lang="en-US" dirty="0"/>
              <a:t>(“await”) </a:t>
            </a:r>
            <a:endParaRPr lang="ro-RO" dirty="0" smtClean="0"/>
          </a:p>
          <a:p>
            <a:pPr marL="0" indent="0">
              <a:buNone/>
            </a:pPr>
            <a:r>
              <a:rPr lang="ro-RO" dirty="0" smtClean="0"/>
              <a:t>	</a:t>
            </a:r>
            <a:r>
              <a:rPr lang="en-US" dirty="0" err="1" smtClean="0">
                <a:solidFill>
                  <a:srgbClr val="C00000"/>
                </a:solidFill>
              </a:rPr>
              <a:t>atomicizarea</a:t>
            </a:r>
            <a:r>
              <a:rPr lang="en-US" dirty="0" smtClean="0">
                <a:solidFill>
                  <a:srgbClr val="C00000"/>
                </a:solidFill>
              </a:rPr>
              <a:t> </a:t>
            </a:r>
            <a:r>
              <a:rPr lang="en-US" dirty="0" err="1">
                <a:solidFill>
                  <a:srgbClr val="C00000"/>
                </a:solidFill>
              </a:rPr>
              <a:t>actiunilor</a:t>
            </a:r>
            <a:r>
              <a:rPr lang="en-US" dirty="0">
                <a:solidFill>
                  <a:srgbClr val="C00000"/>
                </a:solidFill>
              </a:rPr>
              <a:t>  </a:t>
            </a:r>
            <a:r>
              <a:rPr lang="en-US" dirty="0"/>
              <a:t>(&lt;, &gt;).</a:t>
            </a:r>
          </a:p>
          <a:p>
            <a:endParaRPr lang="ro-RO" dirty="0" smtClean="0"/>
          </a:p>
          <a:p>
            <a:pPr marL="0" indent="0">
              <a:buNone/>
            </a:pPr>
            <a:r>
              <a:rPr lang="en-US" dirty="0" smtClean="0"/>
              <a:t>Forma </a:t>
            </a:r>
            <a:r>
              <a:rPr lang="en-US" dirty="0" err="1"/>
              <a:t>generala</a:t>
            </a:r>
            <a:r>
              <a:rPr lang="en-US" dirty="0" smtClean="0"/>
              <a:t>:</a:t>
            </a:r>
            <a:r>
              <a:rPr lang="ro-RO" dirty="0" smtClean="0"/>
              <a:t>		</a:t>
            </a:r>
            <a:r>
              <a:rPr lang="en-US" dirty="0" smtClean="0">
                <a:solidFill>
                  <a:srgbClr val="C00000"/>
                </a:solidFill>
              </a:rPr>
              <a:t>&lt;</a:t>
            </a:r>
            <a:r>
              <a:rPr lang="en-US" dirty="0">
                <a:solidFill>
                  <a:srgbClr val="C00000"/>
                </a:solidFill>
              </a:rPr>
              <a:t>await (B) S;&gt;</a:t>
            </a:r>
            <a:r>
              <a:rPr lang="en-US" dirty="0"/>
              <a:t> </a:t>
            </a:r>
          </a:p>
          <a:p>
            <a:pPr marL="0" indent="0">
              <a:buNone/>
            </a:pPr>
            <a:endParaRPr lang="ro-RO" dirty="0" smtClean="0"/>
          </a:p>
          <a:p>
            <a:pPr marL="0" indent="0">
              <a:buNone/>
            </a:pPr>
            <a:r>
              <a:rPr lang="en-US" dirty="0" err="1" smtClean="0"/>
              <a:t>Forme</a:t>
            </a:r>
            <a:r>
              <a:rPr lang="en-US" dirty="0" smtClean="0"/>
              <a:t> </a:t>
            </a:r>
            <a:r>
              <a:rPr lang="en-US" dirty="0" err="1"/>
              <a:t>particulare</a:t>
            </a:r>
            <a:r>
              <a:rPr lang="en-US" dirty="0" smtClean="0"/>
              <a:t>:</a:t>
            </a:r>
            <a:r>
              <a:rPr lang="ro-RO" dirty="0" smtClean="0"/>
              <a:t>	</a:t>
            </a:r>
            <a:r>
              <a:rPr lang="en-US" dirty="0" smtClean="0">
                <a:solidFill>
                  <a:srgbClr val="C00000"/>
                </a:solidFill>
              </a:rPr>
              <a:t>&lt;</a:t>
            </a:r>
            <a:r>
              <a:rPr lang="en-US" dirty="0">
                <a:solidFill>
                  <a:srgbClr val="C00000"/>
                </a:solidFill>
              </a:rPr>
              <a:t>await (B);&gt;</a:t>
            </a:r>
            <a:r>
              <a:rPr lang="en-US" dirty="0"/>
              <a:t> </a:t>
            </a:r>
          </a:p>
          <a:p>
            <a:pPr marL="0" indent="0">
              <a:buNone/>
            </a:pPr>
            <a:r>
              <a:rPr lang="ro-RO" dirty="0" smtClean="0"/>
              <a:t>				</a:t>
            </a:r>
            <a:r>
              <a:rPr lang="en-US" dirty="0" smtClean="0">
                <a:solidFill>
                  <a:srgbClr val="C00000"/>
                </a:solidFill>
              </a:rPr>
              <a:t>&lt;</a:t>
            </a:r>
            <a:r>
              <a:rPr lang="en-US" dirty="0">
                <a:solidFill>
                  <a:srgbClr val="C00000"/>
                </a:solidFill>
              </a:rPr>
              <a:t>S;&gt; </a:t>
            </a:r>
            <a:r>
              <a:rPr lang="en-US" dirty="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b="0" smtClean="0"/>
              <a:t>Exemplu: excludere mutuala</a:t>
            </a:r>
          </a:p>
        </p:txBody>
      </p:sp>
      <p:sp>
        <p:nvSpPr>
          <p:cNvPr id="3" name="Content Placeholder 2"/>
          <p:cNvSpPr>
            <a:spLocks noGrp="1"/>
          </p:cNvSpPr>
          <p:nvPr>
            <p:ph idx="1"/>
          </p:nvPr>
        </p:nvSpPr>
        <p:spPr>
          <a:xfrm>
            <a:off x="381000" y="1844824"/>
            <a:ext cx="8686800" cy="4527401"/>
          </a:xfrm>
        </p:spPr>
        <p:txBody>
          <a:bodyPr/>
          <a:lstStyle/>
          <a:p>
            <a:pPr marL="0" indent="0">
              <a:spcBef>
                <a:spcPts val="1200"/>
              </a:spcBef>
              <a:spcAft>
                <a:spcPts val="1200"/>
              </a:spcAft>
              <a:buFont typeface="Arial" charset="0"/>
              <a:buNone/>
              <a:defRPr/>
            </a:pPr>
            <a:r>
              <a:rPr lang="en-US" sz="2400" dirty="0" err="1" smtClean="0"/>
              <a:t>Fiecare</a:t>
            </a:r>
            <a:r>
              <a:rPr lang="en-US" sz="2400" dirty="0" smtClean="0"/>
              <a:t> </a:t>
            </a:r>
            <a:r>
              <a:rPr lang="en-US" sz="2400" dirty="0" err="1" smtClean="0"/>
              <a:t>proces</a:t>
            </a:r>
            <a:r>
              <a:rPr lang="en-US" sz="2400" dirty="0" smtClean="0"/>
              <a:t> Proc(</a:t>
            </a:r>
            <a:r>
              <a:rPr lang="en-US" sz="2400" dirty="0" err="1" smtClean="0"/>
              <a:t>i</a:t>
            </a:r>
            <a:r>
              <a:rPr lang="en-US" sz="2400" dirty="0" smtClean="0"/>
              <a:t>) al </a:t>
            </a:r>
            <a:r>
              <a:rPr lang="en-US" sz="2400" dirty="0" err="1" smtClean="0"/>
              <a:t>unei</a:t>
            </a:r>
            <a:r>
              <a:rPr lang="en-US" sz="2400" dirty="0" smtClean="0"/>
              <a:t> </a:t>
            </a:r>
            <a:r>
              <a:rPr lang="en-US" sz="2400" dirty="0" err="1" smtClean="0"/>
              <a:t>colectii</a:t>
            </a:r>
            <a:r>
              <a:rPr lang="en-US" sz="2400" dirty="0" smtClean="0"/>
              <a:t> de </a:t>
            </a:r>
            <a:r>
              <a:rPr lang="en-US" sz="2400" dirty="0" err="1" smtClean="0"/>
              <a:t>procese</a:t>
            </a:r>
            <a:r>
              <a:rPr lang="en-US" sz="2400" dirty="0" smtClean="0"/>
              <a:t> Proc</a:t>
            </a:r>
            <a:r>
              <a:rPr lang="ro-RO" sz="2400" dirty="0" smtClean="0"/>
              <a:t> </a:t>
            </a:r>
            <a:r>
              <a:rPr lang="en-US" sz="2400" dirty="0" smtClean="0"/>
              <a:t>(</a:t>
            </a:r>
            <a:r>
              <a:rPr lang="en-US" sz="2400" dirty="0" err="1" smtClean="0"/>
              <a:t>i</a:t>
            </a:r>
            <a:r>
              <a:rPr lang="en-US" sz="2400" dirty="0" smtClean="0"/>
              <a:t>=1 to n) </a:t>
            </a:r>
            <a:r>
              <a:rPr lang="en-US" sz="2400" dirty="0" err="1" smtClean="0"/>
              <a:t>executa</a:t>
            </a:r>
            <a:r>
              <a:rPr lang="en-US" sz="2400" dirty="0" smtClean="0"/>
              <a:t> </a:t>
            </a:r>
            <a:r>
              <a:rPr lang="en-US" sz="2400" dirty="0" err="1" smtClean="0"/>
              <a:t>ciclic</a:t>
            </a:r>
            <a:r>
              <a:rPr lang="en-US" sz="2400" dirty="0" smtClean="0"/>
              <a:t> </a:t>
            </a:r>
          </a:p>
          <a:p>
            <a:pPr lvl="1">
              <a:spcBef>
                <a:spcPts val="1200"/>
              </a:spcBef>
              <a:spcAft>
                <a:spcPts val="1200"/>
              </a:spcAft>
              <a:buFont typeface="Arial" charset="0"/>
              <a:buChar char="–"/>
              <a:defRPr/>
            </a:pPr>
            <a:r>
              <a:rPr lang="en-US" sz="2400" dirty="0" err="1" smtClean="0"/>
              <a:t>operatii</a:t>
            </a:r>
            <a:r>
              <a:rPr lang="en-US" sz="2400" dirty="0" smtClean="0"/>
              <a:t> </a:t>
            </a:r>
            <a:r>
              <a:rPr lang="en-US" sz="2400" dirty="0" err="1" smtClean="0"/>
              <a:t>intr</a:t>
            </a:r>
            <a:r>
              <a:rPr lang="en-US" sz="2400" dirty="0" smtClean="0"/>
              <a:t>-o </a:t>
            </a:r>
            <a:r>
              <a:rPr lang="en-US" sz="2400" dirty="0" err="1" smtClean="0">
                <a:solidFill>
                  <a:srgbClr val="C00000"/>
                </a:solidFill>
              </a:rPr>
              <a:t>sectiune</a:t>
            </a:r>
            <a:r>
              <a:rPr lang="en-US" sz="2400" dirty="0" smtClean="0">
                <a:solidFill>
                  <a:srgbClr val="C00000"/>
                </a:solidFill>
              </a:rPr>
              <a:t> </a:t>
            </a:r>
            <a:r>
              <a:rPr lang="en-US" sz="2400" dirty="0" err="1" smtClean="0">
                <a:solidFill>
                  <a:srgbClr val="C00000"/>
                </a:solidFill>
              </a:rPr>
              <a:t>critica</a:t>
            </a:r>
            <a:r>
              <a:rPr lang="en-US" sz="2400" dirty="0" smtClean="0">
                <a:solidFill>
                  <a:srgbClr val="C00000"/>
                </a:solidFill>
              </a:rPr>
              <a:t> </a:t>
            </a:r>
            <a:r>
              <a:rPr lang="en-US" sz="2400" dirty="0" smtClean="0"/>
              <a:t>in care are </a:t>
            </a:r>
            <a:r>
              <a:rPr lang="en-US" sz="2400" dirty="0" err="1" smtClean="0"/>
              <a:t>acces</a:t>
            </a:r>
            <a:r>
              <a:rPr lang="en-US" sz="2400" dirty="0" smtClean="0"/>
              <a:t> </a:t>
            </a:r>
            <a:r>
              <a:rPr lang="en-US" sz="2400" dirty="0" err="1" smtClean="0"/>
              <a:t>exclusiv</a:t>
            </a:r>
            <a:r>
              <a:rPr lang="en-US" sz="2400" dirty="0" smtClean="0"/>
              <a:t> la </a:t>
            </a:r>
            <a:r>
              <a:rPr lang="en-US" sz="2400" dirty="0" err="1" smtClean="0"/>
              <a:t>anumite</a:t>
            </a:r>
            <a:r>
              <a:rPr lang="en-US" sz="2400" dirty="0" smtClean="0"/>
              <a:t> </a:t>
            </a:r>
            <a:r>
              <a:rPr lang="en-US" sz="2400" dirty="0" err="1" smtClean="0">
                <a:solidFill>
                  <a:srgbClr val="C00000"/>
                </a:solidFill>
              </a:rPr>
              <a:t>resurse</a:t>
            </a:r>
            <a:r>
              <a:rPr lang="en-US" sz="2400" dirty="0" smtClean="0">
                <a:solidFill>
                  <a:srgbClr val="C00000"/>
                </a:solidFill>
              </a:rPr>
              <a:t> </a:t>
            </a:r>
            <a:r>
              <a:rPr lang="en-US" sz="2400" dirty="0" err="1" smtClean="0">
                <a:solidFill>
                  <a:srgbClr val="C00000"/>
                </a:solidFill>
              </a:rPr>
              <a:t>partajate</a:t>
            </a:r>
            <a:r>
              <a:rPr lang="en-US" sz="2400" dirty="0" smtClean="0">
                <a:solidFill>
                  <a:srgbClr val="C00000"/>
                </a:solidFill>
              </a:rPr>
              <a:t> </a:t>
            </a:r>
            <a:r>
              <a:rPr lang="en-US" sz="2400" dirty="0" err="1" smtClean="0"/>
              <a:t>urmata</a:t>
            </a:r>
            <a:r>
              <a:rPr lang="en-US" sz="2400" dirty="0" smtClean="0"/>
              <a:t> de </a:t>
            </a:r>
          </a:p>
          <a:p>
            <a:pPr lvl="1">
              <a:spcBef>
                <a:spcPts val="1200"/>
              </a:spcBef>
              <a:spcAft>
                <a:spcPts val="1200"/>
              </a:spcAft>
              <a:buFont typeface="Arial" charset="0"/>
              <a:buChar char="–"/>
              <a:defRPr/>
            </a:pPr>
            <a:r>
              <a:rPr lang="en-US" sz="2400" dirty="0" smtClean="0"/>
              <a:t>o </a:t>
            </a:r>
            <a:r>
              <a:rPr lang="en-US" sz="2400" dirty="0" err="1" smtClean="0">
                <a:solidFill>
                  <a:srgbClr val="C00000"/>
                </a:solidFill>
              </a:rPr>
              <a:t>sectiune</a:t>
            </a:r>
            <a:r>
              <a:rPr lang="en-US" sz="2400" dirty="0" smtClean="0">
                <a:solidFill>
                  <a:srgbClr val="C00000"/>
                </a:solidFill>
              </a:rPr>
              <a:t> </a:t>
            </a:r>
            <a:r>
              <a:rPr lang="en-US" sz="2400" dirty="0" err="1" smtClean="0">
                <a:solidFill>
                  <a:srgbClr val="C00000"/>
                </a:solidFill>
              </a:rPr>
              <a:t>necritica</a:t>
            </a:r>
            <a:r>
              <a:rPr lang="en-US" sz="2400" dirty="0" smtClean="0">
                <a:solidFill>
                  <a:srgbClr val="C00000"/>
                </a:solidFill>
              </a:rPr>
              <a:t> </a:t>
            </a:r>
            <a:r>
              <a:rPr lang="en-US" sz="2400" dirty="0" smtClean="0"/>
              <a:t>in care </a:t>
            </a:r>
            <a:r>
              <a:rPr lang="en-US" sz="2400" dirty="0" err="1" smtClean="0"/>
              <a:t>foloseste</a:t>
            </a:r>
            <a:r>
              <a:rPr lang="en-US" sz="2400" dirty="0" smtClean="0"/>
              <a:t> </a:t>
            </a:r>
            <a:r>
              <a:rPr lang="en-US" sz="2400" dirty="0" err="1" smtClean="0"/>
              <a:t>doar</a:t>
            </a:r>
            <a:r>
              <a:rPr lang="en-US" sz="2400" dirty="0" smtClean="0"/>
              <a:t> </a:t>
            </a:r>
            <a:r>
              <a:rPr lang="en-US" sz="2400" dirty="0" err="1" smtClean="0">
                <a:solidFill>
                  <a:srgbClr val="C00000"/>
                </a:solidFill>
              </a:rPr>
              <a:t>resurse</a:t>
            </a:r>
            <a:r>
              <a:rPr lang="en-US" sz="2400" dirty="0" smtClean="0">
                <a:solidFill>
                  <a:srgbClr val="C00000"/>
                </a:solidFill>
              </a:rPr>
              <a:t> locale</a:t>
            </a:r>
            <a:r>
              <a:rPr lang="en-US" sz="2400" dirty="0" smtClean="0"/>
              <a:t>. </a:t>
            </a:r>
          </a:p>
          <a:p>
            <a:pPr marL="0" lvl="1" indent="0">
              <a:spcBef>
                <a:spcPts val="1200"/>
              </a:spcBef>
              <a:spcAft>
                <a:spcPts val="1200"/>
              </a:spcAft>
              <a:buClr>
                <a:srgbClr val="333399"/>
              </a:buClr>
              <a:buFont typeface="Arial" charset="0"/>
              <a:buNone/>
              <a:defRPr/>
            </a:pPr>
            <a:r>
              <a:rPr lang="ro-RO" sz="2400" dirty="0" smtClean="0">
                <a:solidFill>
                  <a:srgbClr val="C00000"/>
                </a:solidFill>
                <a:ea typeface="+mn-ea"/>
              </a:rPr>
              <a:t>Problema</a:t>
            </a:r>
            <a:r>
              <a:rPr lang="ro-RO" sz="2400" dirty="0" smtClean="0">
                <a:ea typeface="+mn-ea"/>
              </a:rPr>
              <a:t>: cum se asigura ca, in orice moment, cel mult un proces se afla in sectiunea critica?</a:t>
            </a:r>
            <a:endParaRPr lang="ro-RO" sz="2400" dirty="0">
              <a:ea typeface="+mn-ea"/>
            </a:endParaRP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smtClean="0">
                <a:solidFill>
                  <a:srgbClr val="FFFFFF"/>
                </a:solidFill>
                <a:cs typeface="Arial" pitchFamily="34" charset="0"/>
              </a:rPr>
              <a:t>Algoritmim paraleli si distribuiti</a:t>
            </a:r>
          </a:p>
        </p:txBody>
      </p:sp>
      <p:sp>
        <p:nvSpPr>
          <p:cNvPr id="21509" name="Slide Number Placeholder 5"/>
          <p:cNvSpPr>
            <a:spLocks noGrp="1"/>
          </p:cNvSpPr>
          <p:nvPr>
            <p:ph type="sldNum" sz="quarter" idx="12"/>
          </p:nvPr>
        </p:nvSpPr>
        <p:spPr>
          <a:xfrm>
            <a:off x="7010400" y="6581775"/>
            <a:ext cx="210502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81C225D3-D878-4806-B593-280002A553BA}"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62</a:t>
            </a:fld>
            <a:endParaRPr lang="en-US" altLang="en-US" sz="900">
              <a:solidFill>
                <a:srgbClr val="FFFFFF"/>
              </a:solidFill>
              <a:cs typeface="Arial" pitchFamily="34" charset="0"/>
            </a:endParaRPr>
          </a:p>
        </p:txBody>
      </p:sp>
    </p:spTree>
    <p:extLst>
      <p:ext uri="{BB962C8B-B14F-4D97-AF65-F5344CB8AC3E}">
        <p14:creationId xmlns:p14="http://schemas.microsoft.com/office/powerpoint/2010/main" val="33303916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b="0" smtClean="0"/>
              <a:t>Solutie</a:t>
            </a:r>
          </a:p>
        </p:txBody>
      </p:sp>
      <p:sp>
        <p:nvSpPr>
          <p:cNvPr id="3" name="Content Placeholder 2"/>
          <p:cNvSpPr>
            <a:spLocks noGrp="1"/>
          </p:cNvSpPr>
          <p:nvPr>
            <p:ph idx="1"/>
          </p:nvPr>
        </p:nvSpPr>
        <p:spPr>
          <a:xfrm>
            <a:off x="323528" y="1844824"/>
            <a:ext cx="8686800" cy="4383385"/>
          </a:xfrm>
        </p:spPr>
        <p:txBody>
          <a:bodyPr>
            <a:normAutofit fontScale="92500"/>
          </a:bodyPr>
          <a:lstStyle/>
          <a:p>
            <a:pPr marL="0" indent="0">
              <a:spcAft>
                <a:spcPct val="0"/>
              </a:spcAft>
              <a:buFont typeface="Arial" pitchFamily="34" charset="0"/>
              <a:buNone/>
            </a:pPr>
            <a:r>
              <a:rPr lang="en-US" altLang="en-US" sz="2400" b="1" dirty="0" err="1" smtClean="0">
                <a:latin typeface="Courier" charset="0"/>
              </a:rPr>
              <a:t>int</a:t>
            </a:r>
            <a:r>
              <a:rPr lang="en-US" altLang="en-US" sz="2400" dirty="0" smtClean="0">
                <a:latin typeface="Courier" charset="0"/>
              </a:rPr>
              <a:t> s = 1;</a:t>
            </a:r>
            <a:r>
              <a:rPr lang="ro-RO" altLang="en-US" sz="2400" dirty="0">
                <a:latin typeface="Courier" charset="0"/>
              </a:rPr>
              <a:t>	</a:t>
            </a:r>
            <a:r>
              <a:rPr lang="en-US" altLang="en-US" sz="2400" dirty="0" smtClean="0">
                <a:latin typeface="Courier" charset="0"/>
              </a:rPr>
              <a:t>/*s=1 – </a:t>
            </a:r>
            <a:r>
              <a:rPr lang="en-US" altLang="en-US" sz="2400" dirty="0" err="1" smtClean="0">
                <a:latin typeface="Courier" charset="0"/>
              </a:rPr>
              <a:t>resursa</a:t>
            </a:r>
            <a:r>
              <a:rPr lang="en-US" altLang="en-US" sz="2400" dirty="0" smtClean="0">
                <a:latin typeface="Courier" charset="0"/>
              </a:rPr>
              <a:t> </a:t>
            </a:r>
            <a:r>
              <a:rPr lang="en-US" altLang="en-US" sz="2400" dirty="0" err="1" smtClean="0">
                <a:latin typeface="Courier" charset="0"/>
              </a:rPr>
              <a:t>liberă</a:t>
            </a:r>
            <a:r>
              <a:rPr lang="en-US" altLang="en-US" sz="2400" dirty="0" smtClean="0">
                <a:latin typeface="Courier" charset="0"/>
              </a:rPr>
              <a:t>*/</a:t>
            </a:r>
          </a:p>
          <a:p>
            <a:pPr marL="0" indent="0">
              <a:spcAft>
                <a:spcPct val="0"/>
              </a:spcAft>
              <a:buFont typeface="Arial" pitchFamily="34" charset="0"/>
              <a:buNone/>
            </a:pPr>
            <a:r>
              <a:rPr lang="en-US" altLang="en-US" sz="2400" dirty="0" smtClean="0">
                <a:latin typeface="Courier" charset="0"/>
              </a:rPr>
              <a:t>                  </a:t>
            </a:r>
            <a:r>
              <a:rPr lang="ro-RO" altLang="en-US" sz="2400" dirty="0" smtClean="0">
                <a:latin typeface="Courier" charset="0"/>
              </a:rPr>
              <a:t>	</a:t>
            </a:r>
            <a:r>
              <a:rPr lang="en-US" altLang="en-US" sz="2400" dirty="0" smtClean="0">
                <a:latin typeface="Courier" charset="0"/>
              </a:rPr>
              <a:t>/*s=0 – </a:t>
            </a:r>
            <a:r>
              <a:rPr lang="en-US" altLang="en-US" sz="2400" dirty="0" err="1" smtClean="0">
                <a:latin typeface="Courier" charset="0"/>
              </a:rPr>
              <a:t>resursa</a:t>
            </a:r>
            <a:r>
              <a:rPr lang="en-US" altLang="en-US" sz="2400" dirty="0" smtClean="0">
                <a:latin typeface="Courier" charset="0"/>
              </a:rPr>
              <a:t> </a:t>
            </a:r>
            <a:r>
              <a:rPr lang="en-US" altLang="en-US" sz="2400" dirty="0" err="1" smtClean="0">
                <a:latin typeface="Courier" charset="0"/>
              </a:rPr>
              <a:t>folosita</a:t>
            </a:r>
            <a:r>
              <a:rPr lang="en-US" altLang="en-US" sz="2400" dirty="0" smtClean="0">
                <a:latin typeface="Courier" charset="0"/>
              </a:rPr>
              <a:t>*/</a:t>
            </a:r>
          </a:p>
          <a:p>
            <a:pPr marL="0" indent="0">
              <a:spcAft>
                <a:spcPct val="0"/>
              </a:spcAft>
              <a:buFont typeface="Arial" pitchFamily="34" charset="0"/>
              <a:buNone/>
            </a:pPr>
            <a:r>
              <a:rPr lang="en-US" altLang="en-US" sz="2400" b="1" dirty="0" smtClean="0">
                <a:latin typeface="Courier" charset="0"/>
              </a:rPr>
              <a:t>process</a:t>
            </a:r>
            <a:r>
              <a:rPr lang="en-US" altLang="en-US" sz="2400" dirty="0" smtClean="0">
                <a:latin typeface="Courier" charset="0"/>
              </a:rPr>
              <a:t> P[</a:t>
            </a:r>
            <a:r>
              <a:rPr lang="en-US" altLang="en-US" sz="2400" dirty="0" err="1" smtClean="0">
                <a:latin typeface="Courier" charset="0"/>
              </a:rPr>
              <a:t>i</a:t>
            </a:r>
            <a:r>
              <a:rPr lang="en-US" altLang="en-US" sz="2400" dirty="0" smtClean="0">
                <a:latin typeface="Courier" charset="0"/>
              </a:rPr>
              <a:t>=1 to n]</a:t>
            </a:r>
            <a:r>
              <a:rPr lang="ro-RO" altLang="en-US" sz="2400" dirty="0" smtClean="0">
                <a:latin typeface="Courier" charset="0"/>
              </a:rPr>
              <a:t> </a:t>
            </a:r>
            <a:r>
              <a:rPr lang="en-US" altLang="en-US" sz="2400" dirty="0" smtClean="0">
                <a:latin typeface="Courier" charset="0"/>
              </a:rPr>
              <a:t>{</a:t>
            </a:r>
          </a:p>
          <a:p>
            <a:pPr marL="0" indent="0">
              <a:spcAft>
                <a:spcPct val="0"/>
              </a:spcAft>
              <a:buFont typeface="Arial" pitchFamily="34" charset="0"/>
              <a:buNone/>
            </a:pPr>
            <a:r>
              <a:rPr lang="en-US" altLang="en-US" sz="2400" b="1" dirty="0" smtClean="0">
                <a:latin typeface="Courier" charset="0"/>
              </a:rPr>
              <a:t>   while</a:t>
            </a:r>
            <a:r>
              <a:rPr lang="en-US" altLang="en-US" sz="2400" dirty="0" smtClean="0">
                <a:latin typeface="Courier" charset="0"/>
              </a:rPr>
              <a:t> (true){</a:t>
            </a:r>
          </a:p>
          <a:p>
            <a:pPr marL="0" indent="0">
              <a:spcAft>
                <a:spcPct val="0"/>
              </a:spcAft>
              <a:buFont typeface="Arial" pitchFamily="34" charset="0"/>
              <a:buNone/>
            </a:pPr>
            <a:r>
              <a:rPr lang="en-US" altLang="en-US" sz="2400" dirty="0" smtClean="0">
                <a:latin typeface="Courier" charset="0"/>
              </a:rPr>
              <a:t>      &lt;</a:t>
            </a:r>
            <a:r>
              <a:rPr lang="en-US" altLang="en-US" sz="2400" b="1" dirty="0" smtClean="0">
                <a:latin typeface="Courier" charset="0"/>
              </a:rPr>
              <a:t>await</a:t>
            </a:r>
            <a:r>
              <a:rPr lang="en-US" altLang="en-US" sz="2400" dirty="0" smtClean="0">
                <a:latin typeface="Courier" charset="0"/>
              </a:rPr>
              <a:t> (s&gt;0) s = s-1;&gt;;</a:t>
            </a:r>
            <a:r>
              <a:rPr lang="ro-RO" altLang="en-US" sz="2400" dirty="0" smtClean="0">
                <a:latin typeface="Courier" charset="0"/>
              </a:rPr>
              <a:t> 	</a:t>
            </a:r>
            <a:r>
              <a:rPr lang="en-US" altLang="en-US" sz="2400" dirty="0" smtClean="0">
                <a:latin typeface="Courier" charset="0"/>
              </a:rPr>
              <a:t>/*</a:t>
            </a:r>
            <a:r>
              <a:rPr lang="en-US" altLang="en-US" sz="2400" dirty="0" err="1" smtClean="0">
                <a:latin typeface="Courier" charset="0"/>
              </a:rPr>
              <a:t>acaparare</a:t>
            </a:r>
            <a:r>
              <a:rPr lang="en-US" altLang="en-US" sz="2400" dirty="0" smtClean="0">
                <a:latin typeface="Courier" charset="0"/>
              </a:rPr>
              <a:t> </a:t>
            </a:r>
            <a:r>
              <a:rPr lang="en-US" altLang="en-US" sz="2400" dirty="0" err="1" smtClean="0">
                <a:latin typeface="Courier" charset="0"/>
              </a:rPr>
              <a:t>resursa</a:t>
            </a:r>
            <a:r>
              <a:rPr lang="en-US" altLang="en-US" sz="2400" dirty="0" smtClean="0">
                <a:latin typeface="Courier" charset="0"/>
              </a:rPr>
              <a:t>*/</a:t>
            </a:r>
          </a:p>
          <a:p>
            <a:pPr marL="0" indent="0">
              <a:spcAft>
                <a:spcPct val="0"/>
              </a:spcAft>
              <a:buFont typeface="Arial" pitchFamily="34" charset="0"/>
              <a:buNone/>
            </a:pPr>
            <a:r>
              <a:rPr lang="en-US" altLang="en-US" sz="2400" dirty="0" smtClean="0">
                <a:latin typeface="Courier" charset="0"/>
              </a:rPr>
              <a:t>      </a:t>
            </a:r>
            <a:r>
              <a:rPr lang="en-US" altLang="en-US" sz="2400" dirty="0" err="1" smtClean="0">
                <a:latin typeface="Courier" charset="0"/>
              </a:rPr>
              <a:t>Sectiune</a:t>
            </a:r>
            <a:r>
              <a:rPr lang="en-US" altLang="en-US" sz="2400" dirty="0" smtClean="0">
                <a:latin typeface="Courier" charset="0"/>
              </a:rPr>
              <a:t> </a:t>
            </a:r>
            <a:r>
              <a:rPr lang="en-US" altLang="en-US" sz="2400" dirty="0" err="1" smtClean="0">
                <a:latin typeface="Courier" charset="0"/>
              </a:rPr>
              <a:t>critica</a:t>
            </a:r>
            <a:r>
              <a:rPr lang="en-US" altLang="en-US" sz="2400" dirty="0" smtClean="0">
                <a:latin typeface="Courier" charset="0"/>
              </a:rPr>
              <a:t>;</a:t>
            </a:r>
          </a:p>
          <a:p>
            <a:pPr marL="0" indent="0">
              <a:spcAft>
                <a:spcPct val="0"/>
              </a:spcAft>
              <a:buFont typeface="Arial" pitchFamily="34" charset="0"/>
              <a:buNone/>
            </a:pPr>
            <a:r>
              <a:rPr lang="en-US" altLang="en-US" sz="2400" dirty="0" smtClean="0">
                <a:latin typeface="Courier" charset="0"/>
              </a:rPr>
              <a:t>      &lt;s = s+1&gt;;</a:t>
            </a:r>
            <a:r>
              <a:rPr lang="ro-RO" altLang="en-US" sz="2400" dirty="0" smtClean="0">
                <a:latin typeface="Courier" charset="0"/>
              </a:rPr>
              <a:t>			</a:t>
            </a:r>
            <a:r>
              <a:rPr lang="en-US" altLang="en-US" sz="2400" dirty="0" smtClean="0">
                <a:latin typeface="Courier" charset="0"/>
              </a:rPr>
              <a:t>/*</a:t>
            </a:r>
            <a:r>
              <a:rPr lang="en-US" altLang="en-US" sz="2400" dirty="0" err="1" smtClean="0">
                <a:latin typeface="Courier" charset="0"/>
              </a:rPr>
              <a:t>eliberare</a:t>
            </a:r>
            <a:r>
              <a:rPr lang="en-US" altLang="en-US" sz="2400" dirty="0" smtClean="0">
                <a:latin typeface="Courier" charset="0"/>
              </a:rPr>
              <a:t> </a:t>
            </a:r>
            <a:r>
              <a:rPr lang="en-US" altLang="en-US" sz="2400" dirty="0" err="1" smtClean="0">
                <a:latin typeface="Courier" charset="0"/>
              </a:rPr>
              <a:t>resursa</a:t>
            </a:r>
            <a:r>
              <a:rPr lang="en-US" altLang="en-US" sz="2400" dirty="0" smtClean="0">
                <a:latin typeface="Courier" charset="0"/>
              </a:rPr>
              <a:t>*/</a:t>
            </a:r>
          </a:p>
          <a:p>
            <a:pPr marL="0" indent="0">
              <a:spcAft>
                <a:spcPct val="0"/>
              </a:spcAft>
              <a:buFont typeface="Arial" pitchFamily="34" charset="0"/>
              <a:buNone/>
            </a:pPr>
            <a:r>
              <a:rPr lang="en-US" altLang="en-US" sz="2400" dirty="0" smtClean="0">
                <a:latin typeface="Courier" charset="0"/>
              </a:rPr>
              <a:t>      </a:t>
            </a:r>
            <a:r>
              <a:rPr lang="en-US" altLang="en-US" sz="2400" dirty="0" err="1" smtClean="0">
                <a:latin typeface="Courier" charset="0"/>
              </a:rPr>
              <a:t>Sectiune</a:t>
            </a:r>
            <a:r>
              <a:rPr lang="en-US" altLang="en-US" sz="2400" dirty="0" smtClean="0">
                <a:latin typeface="Courier" charset="0"/>
              </a:rPr>
              <a:t> </a:t>
            </a:r>
            <a:r>
              <a:rPr lang="en-US" altLang="en-US" sz="2400" dirty="0" err="1" smtClean="0">
                <a:latin typeface="Courier" charset="0"/>
              </a:rPr>
              <a:t>necritica</a:t>
            </a:r>
            <a:r>
              <a:rPr lang="en-US" altLang="en-US" sz="2400" dirty="0">
                <a:latin typeface="Courier" charset="0"/>
              </a:rPr>
              <a:t>;</a:t>
            </a:r>
            <a:endParaRPr lang="en-US" altLang="en-US" sz="2400" dirty="0" smtClean="0">
              <a:latin typeface="Courier" charset="0"/>
            </a:endParaRPr>
          </a:p>
          <a:p>
            <a:pPr marL="0" indent="0">
              <a:spcAft>
                <a:spcPct val="0"/>
              </a:spcAft>
              <a:buFont typeface="Arial" pitchFamily="34" charset="0"/>
              <a:buNone/>
            </a:pPr>
            <a:r>
              <a:rPr lang="en-US" altLang="en-US" sz="2400" dirty="0" smtClean="0">
                <a:latin typeface="Courier" charset="0"/>
              </a:rPr>
              <a:t>   }</a:t>
            </a:r>
          </a:p>
          <a:p>
            <a:pPr marL="0" indent="0">
              <a:spcAft>
                <a:spcPct val="0"/>
              </a:spcAft>
              <a:buFont typeface="Arial" pitchFamily="34" charset="0"/>
              <a:buNone/>
            </a:pPr>
            <a:r>
              <a:rPr lang="en-US" altLang="en-US" sz="2400" dirty="0" smtClean="0">
                <a:latin typeface="Courier" charset="0"/>
              </a:rPr>
              <a:t>}</a:t>
            </a:r>
          </a:p>
          <a:p>
            <a:pPr marL="0" indent="0">
              <a:spcBef>
                <a:spcPts val="600"/>
              </a:spcBef>
              <a:spcAft>
                <a:spcPct val="0"/>
              </a:spcAft>
              <a:buFont typeface="Arial" pitchFamily="34" charset="0"/>
              <a:buNone/>
            </a:pPr>
            <a:endParaRPr lang="en-US" altLang="en-US" sz="2400" dirty="0" smtClean="0">
              <a:latin typeface="Courier" charset="0"/>
            </a:endParaRP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smtClean="0">
                <a:solidFill>
                  <a:srgbClr val="FFFFFF"/>
                </a:solidFill>
                <a:cs typeface="Arial" pitchFamily="34" charset="0"/>
              </a:rPr>
              <a:t>Algoritmim paraleli si distribuiti</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EE157CB8-D02C-4D1A-90F6-CD893F801504}"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63</a:t>
            </a:fld>
            <a:endParaRPr lang="en-US" altLang="en-US" sz="900">
              <a:solidFill>
                <a:srgbClr val="FFFFFF"/>
              </a:solidFill>
              <a:cs typeface="Arial" pitchFamily="34" charset="0"/>
            </a:endParaRPr>
          </a:p>
        </p:txBody>
      </p:sp>
    </p:spTree>
    <p:extLst>
      <p:ext uri="{BB962C8B-B14F-4D97-AF65-F5344CB8AC3E}">
        <p14:creationId xmlns:p14="http://schemas.microsoft.com/office/powerpoint/2010/main" val="227209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467544" y="3861048"/>
            <a:ext cx="3384376" cy="2880320"/>
          </a:xfrm>
          <a:prstGeom prst="ellipse">
            <a:avLst/>
          </a:prstGeom>
          <a:noFill/>
          <a:ln w="1905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56322" name="Rectangle 2"/>
          <p:cNvSpPr>
            <a:spLocks noGrp="1" noChangeArrowheads="1"/>
          </p:cNvSpPr>
          <p:nvPr>
            <p:ph type="title"/>
          </p:nvPr>
        </p:nvSpPr>
        <p:spPr>
          <a:xfrm>
            <a:off x="432656" y="188640"/>
            <a:ext cx="8278688" cy="533400"/>
          </a:xfrm>
        </p:spPr>
        <p:txBody>
          <a:bodyPr/>
          <a:lstStyle/>
          <a:p>
            <a:r>
              <a:rPr lang="en-US" sz="2800" b="0" dirty="0" smtClean="0"/>
              <a:t/>
            </a:r>
            <a:br>
              <a:rPr lang="en-US" sz="2800" b="0" dirty="0" smtClean="0"/>
            </a:br>
            <a:r>
              <a:rPr lang="en-US" sz="2800" b="0" dirty="0" err="1" smtClean="0"/>
              <a:t>Exemplu</a:t>
            </a:r>
            <a:r>
              <a:rPr lang="en-US" sz="2800" b="0" dirty="0" smtClean="0"/>
              <a:t>: </a:t>
            </a:r>
            <a:r>
              <a:rPr lang="en-US" sz="2800" b="0" dirty="0" err="1" smtClean="0"/>
              <a:t>Produc</a:t>
            </a:r>
            <a:r>
              <a:rPr lang="ro-RO" sz="2800" b="0" dirty="0" smtClean="0"/>
              <a:t>ă</a:t>
            </a:r>
            <a:r>
              <a:rPr lang="en-US" sz="2800" b="0" dirty="0" smtClean="0"/>
              <a:t>tor</a:t>
            </a:r>
            <a:r>
              <a:rPr lang="ro-RO" sz="2800" b="0" dirty="0" smtClean="0"/>
              <a:t> - </a:t>
            </a:r>
            <a:r>
              <a:rPr lang="en-US" sz="2800" b="0" dirty="0" smtClean="0"/>
              <a:t>Consumator</a:t>
            </a:r>
          </a:p>
        </p:txBody>
      </p:sp>
      <p:sp>
        <p:nvSpPr>
          <p:cNvPr id="6" name="Rectangle 5"/>
          <p:cNvSpPr>
            <a:spLocks noChangeArrowheads="1"/>
          </p:cNvSpPr>
          <p:nvPr/>
        </p:nvSpPr>
        <p:spPr bwMode="auto">
          <a:xfrm>
            <a:off x="924677" y="4581128"/>
            <a:ext cx="2495195"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endParaRPr lang="en-US" dirty="0"/>
          </a:p>
        </p:txBody>
      </p:sp>
      <p:cxnSp>
        <p:nvCxnSpPr>
          <p:cNvPr id="4" name="Straight Connector 3"/>
          <p:cNvCxnSpPr/>
          <p:nvPr/>
        </p:nvCxnSpPr>
        <p:spPr bwMode="auto">
          <a:xfrm>
            <a:off x="1403648"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9" name="Straight Connector 8"/>
          <p:cNvCxnSpPr/>
          <p:nvPr/>
        </p:nvCxnSpPr>
        <p:spPr bwMode="auto">
          <a:xfrm>
            <a:off x="1907704"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0" name="Straight Connector 9"/>
          <p:cNvCxnSpPr/>
          <p:nvPr/>
        </p:nvCxnSpPr>
        <p:spPr bwMode="auto">
          <a:xfrm>
            <a:off x="2411760"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1" name="Straight Connector 10"/>
          <p:cNvCxnSpPr/>
          <p:nvPr/>
        </p:nvCxnSpPr>
        <p:spPr bwMode="auto">
          <a:xfrm>
            <a:off x="2915816"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2" name="Straight Arrow Connector 11"/>
          <p:cNvCxnSpPr/>
          <p:nvPr/>
        </p:nvCxnSpPr>
        <p:spPr bwMode="auto">
          <a:xfrm flipV="1">
            <a:off x="1161964" y="5157192"/>
            <a:ext cx="0" cy="45720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71600" y="5517232"/>
                <a:ext cx="4069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i="1">
                          <a:latin typeface="Cambria Math"/>
                        </a:rPr>
                        <m:t>𝑝</m:t>
                      </m:r>
                    </m:oMath>
                  </m:oMathPara>
                </a14:m>
                <a:endParaRPr lang="en-US" dirty="0">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71600" y="5517232"/>
                <a:ext cx="406963" cy="461665"/>
              </a:xfrm>
              <a:prstGeom prst="rect">
                <a:avLst/>
              </a:prstGeom>
              <a:blipFill rotWithShape="1">
                <a:blip r:embed="rId2" cstate="print"/>
                <a:stretch>
                  <a:fillRect b="-11842"/>
                </a:stretch>
              </a:blipFill>
            </p:spPr>
            <p:txBody>
              <a:bodyPr/>
              <a:lstStyle/>
              <a:p>
                <a:r>
                  <a:rPr lang="en-US">
                    <a:noFill/>
                  </a:rPr>
                  <a:t> </a:t>
                </a:r>
              </a:p>
            </p:txBody>
          </p:sp>
        </mc:Fallback>
      </mc:AlternateContent>
      <p:sp>
        <p:nvSpPr>
          <p:cNvPr id="15" name="TextBox 14"/>
          <p:cNvSpPr txBox="1"/>
          <p:nvPr/>
        </p:nvSpPr>
        <p:spPr>
          <a:xfrm>
            <a:off x="1259632" y="6021288"/>
            <a:ext cx="1872208" cy="461665"/>
          </a:xfrm>
          <a:prstGeom prst="rect">
            <a:avLst/>
          </a:prstGeom>
          <a:noFill/>
        </p:spPr>
        <p:txBody>
          <a:bodyPr wrap="square" rtlCol="0">
            <a:spAutoFit/>
          </a:bodyPr>
          <a:lstStyle/>
          <a:p>
            <a:r>
              <a:rPr lang="ro-RO" b="1" i="1" dirty="0" smtClean="0">
                <a:latin typeface="+mn-lt"/>
              </a:rPr>
              <a:t>Producător</a:t>
            </a:r>
            <a:endParaRPr lang="en-US" b="1" i="1" dirty="0">
              <a:latin typeface="+mn-lt"/>
            </a:endParaRPr>
          </a:p>
        </p:txBody>
      </p:sp>
      <p:sp>
        <p:nvSpPr>
          <p:cNvPr id="19" name="Rectangle 18"/>
          <p:cNvSpPr>
            <a:spLocks noChangeArrowheads="1"/>
          </p:cNvSpPr>
          <p:nvPr/>
        </p:nvSpPr>
        <p:spPr bwMode="auto">
          <a:xfrm>
            <a:off x="5749213" y="4581128"/>
            <a:ext cx="2495195" cy="533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endParaRPr lang="en-US" dirty="0"/>
          </a:p>
        </p:txBody>
      </p:sp>
      <p:cxnSp>
        <p:nvCxnSpPr>
          <p:cNvPr id="20" name="Straight Connector 19"/>
          <p:cNvCxnSpPr/>
          <p:nvPr/>
        </p:nvCxnSpPr>
        <p:spPr bwMode="auto">
          <a:xfrm>
            <a:off x="6256160"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1" name="Straight Connector 20"/>
          <p:cNvCxnSpPr/>
          <p:nvPr/>
        </p:nvCxnSpPr>
        <p:spPr bwMode="auto">
          <a:xfrm>
            <a:off x="6753979"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2" name="Straight Connector 21"/>
          <p:cNvCxnSpPr/>
          <p:nvPr/>
        </p:nvCxnSpPr>
        <p:spPr bwMode="auto">
          <a:xfrm>
            <a:off x="7251798"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3" name="Straight Connector 22"/>
          <p:cNvCxnSpPr/>
          <p:nvPr/>
        </p:nvCxnSpPr>
        <p:spPr bwMode="auto">
          <a:xfrm>
            <a:off x="7749617"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4" name="Straight Arrow Connector 23"/>
          <p:cNvCxnSpPr/>
          <p:nvPr/>
        </p:nvCxnSpPr>
        <p:spPr bwMode="auto">
          <a:xfrm flipV="1">
            <a:off x="5986500" y="5157192"/>
            <a:ext cx="0" cy="45720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796136" y="5517232"/>
                <a:ext cx="4069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i="1">
                          <a:latin typeface="Cambria Math"/>
                        </a:rPr>
                        <m:t>𝑐</m:t>
                      </m:r>
                    </m:oMath>
                  </m:oMathPara>
                </a14:m>
                <a:endParaRPr lang="en-US" dirty="0">
                  <a:latin typeface="+mn-l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796136" y="5517232"/>
                <a:ext cx="406963" cy="461665"/>
              </a:xfrm>
              <a:prstGeom prst="rect">
                <a:avLst/>
              </a:prstGeom>
              <a:blipFill rotWithShape="1">
                <a:blip r:embed="rId3" cstate="print"/>
                <a:stretch>
                  <a:fillRect/>
                </a:stretch>
              </a:blipFill>
            </p:spPr>
            <p:txBody>
              <a:bodyPr/>
              <a:lstStyle/>
              <a:p>
                <a:r>
                  <a:rPr lang="en-US">
                    <a:noFill/>
                  </a:rPr>
                  <a:t> </a:t>
                </a:r>
              </a:p>
            </p:txBody>
          </p:sp>
        </mc:Fallback>
      </mc:AlternateContent>
      <p:sp>
        <p:nvSpPr>
          <p:cNvPr id="26" name="Oval 25"/>
          <p:cNvSpPr/>
          <p:nvPr/>
        </p:nvSpPr>
        <p:spPr bwMode="auto">
          <a:xfrm>
            <a:off x="5292080" y="3861048"/>
            <a:ext cx="3384376" cy="2880320"/>
          </a:xfrm>
          <a:prstGeom prst="ellipse">
            <a:avLst/>
          </a:prstGeom>
          <a:noFill/>
          <a:ln w="1905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7" name="TextBox 26"/>
          <p:cNvSpPr txBox="1"/>
          <p:nvPr/>
        </p:nvSpPr>
        <p:spPr>
          <a:xfrm>
            <a:off x="6084168" y="6021288"/>
            <a:ext cx="2088232" cy="461665"/>
          </a:xfrm>
          <a:prstGeom prst="rect">
            <a:avLst/>
          </a:prstGeom>
          <a:noFill/>
        </p:spPr>
        <p:txBody>
          <a:bodyPr wrap="square" rtlCol="0">
            <a:spAutoFit/>
          </a:bodyPr>
          <a:lstStyle/>
          <a:p>
            <a:r>
              <a:rPr lang="ro-RO" b="1" i="1" dirty="0" smtClean="0">
                <a:latin typeface="+mn-lt"/>
              </a:rPr>
              <a:t>Consumator</a:t>
            </a:r>
            <a:endParaRPr lang="en-US" b="1" i="1" dirty="0">
              <a:latin typeface="+mn-lt"/>
            </a:endParaRPr>
          </a:p>
        </p:txBody>
      </p:sp>
      <p:sp>
        <p:nvSpPr>
          <p:cNvPr id="16" name="Rectangle 15"/>
          <p:cNvSpPr/>
          <p:nvPr/>
        </p:nvSpPr>
        <p:spPr bwMode="auto">
          <a:xfrm>
            <a:off x="3779912" y="2214959"/>
            <a:ext cx="1584176" cy="709984"/>
          </a:xfrm>
          <a:prstGeom prst="rect">
            <a:avLst/>
          </a:prstGeom>
          <a:noFill/>
          <a:ln w="57150" cap="flat" cmpd="sng" algn="ctr">
            <a:solidFill>
              <a:srgbClr val="DDDDDD"/>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cxnSp>
        <p:nvCxnSpPr>
          <p:cNvPr id="29" name="Straight Arrow Connector 28"/>
          <p:cNvCxnSpPr>
            <a:stCxn id="14" idx="0"/>
            <a:endCxn id="16" idx="1"/>
          </p:cNvCxnSpPr>
          <p:nvPr/>
        </p:nvCxnSpPr>
        <p:spPr bwMode="auto">
          <a:xfrm flipV="1">
            <a:off x="2159732" y="2569951"/>
            <a:ext cx="1620180" cy="12910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2" name="Straight Arrow Connector 31"/>
          <p:cNvCxnSpPr>
            <a:stCxn id="26" idx="0"/>
            <a:endCxn id="16" idx="3"/>
          </p:cNvCxnSpPr>
          <p:nvPr/>
        </p:nvCxnSpPr>
        <p:spPr bwMode="auto">
          <a:xfrm flipH="1" flipV="1">
            <a:off x="5364088" y="2569951"/>
            <a:ext cx="1620180" cy="12910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8" name="TextBox 37"/>
          <p:cNvSpPr txBox="1"/>
          <p:nvPr/>
        </p:nvSpPr>
        <p:spPr>
          <a:xfrm>
            <a:off x="3995936" y="2339118"/>
            <a:ext cx="1152128" cy="461665"/>
          </a:xfrm>
          <a:prstGeom prst="rect">
            <a:avLst/>
          </a:prstGeom>
          <a:noFill/>
        </p:spPr>
        <p:txBody>
          <a:bodyPr wrap="square" rtlCol="0">
            <a:spAutoFit/>
          </a:bodyPr>
          <a:lstStyle/>
          <a:p>
            <a:r>
              <a:rPr lang="ro-RO" b="1" i="1" dirty="0" smtClean="0">
                <a:latin typeface="+mn-lt"/>
              </a:rPr>
              <a:t>Buffer</a:t>
            </a:r>
            <a:endParaRPr lang="en-US" b="1" i="1" dirty="0">
              <a:latin typeface="+mn-lt"/>
            </a:endParaRPr>
          </a:p>
        </p:txBody>
      </p:sp>
      <mc:AlternateContent xmlns:mc="http://schemas.openxmlformats.org/markup-compatibility/2006" xmlns:a14="http://schemas.microsoft.com/office/drawing/2010/main">
        <mc:Choice Requires="a14">
          <p:sp>
            <p:nvSpPr>
              <p:cNvPr id="46" name="TextBox 45"/>
              <p:cNvSpPr txBox="1"/>
              <p:nvPr/>
            </p:nvSpPr>
            <p:spPr>
              <a:xfrm>
                <a:off x="6804248" y="1916832"/>
                <a:ext cx="20882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b="0" i="1" smtClean="0">
                          <a:latin typeface="Cambria Math"/>
                        </a:rPr>
                        <m:t>𝑐</m:t>
                      </m:r>
                      <m:r>
                        <a:rPr lang="ro-RO" b="0" i="1" smtClean="0">
                          <a:latin typeface="Cambria Math"/>
                        </a:rPr>
                        <m:t>≤</m:t>
                      </m:r>
                      <m:r>
                        <a:rPr lang="ro-RO" b="0" i="1" smtClean="0">
                          <a:latin typeface="Cambria Math"/>
                        </a:rPr>
                        <m:t>𝑝</m:t>
                      </m:r>
                      <m:r>
                        <a:rPr lang="ro-RO" b="0" i="1" smtClean="0">
                          <a:latin typeface="Cambria Math"/>
                        </a:rPr>
                        <m:t>≤</m:t>
                      </m:r>
                      <m:r>
                        <a:rPr lang="ro-RO" b="0" i="1" smtClean="0">
                          <a:latin typeface="Cambria Math"/>
                        </a:rPr>
                        <m:t>𝑐</m:t>
                      </m:r>
                      <m:r>
                        <a:rPr lang="ro-RO" b="0" i="1" smtClean="0">
                          <a:latin typeface="Cambria Math"/>
                        </a:rPr>
                        <m:t>+1</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804248" y="1916832"/>
                <a:ext cx="2088232" cy="461665"/>
              </a:xfrm>
              <a:prstGeom prst="rect">
                <a:avLst/>
              </a:prstGeom>
              <a:blipFill rotWithShape="1">
                <a:blip r:embed="rId4" cstate="print"/>
                <a:stretch>
                  <a:fillRect b="-10526"/>
                </a:stretch>
              </a:blipFill>
            </p:spPr>
            <p:txBody>
              <a:bodyPr/>
              <a:lstStyle/>
              <a:p>
                <a:r>
                  <a:rPr lang="en-US">
                    <a:noFill/>
                  </a:rPr>
                  <a:t> </a:t>
                </a:r>
              </a:p>
            </p:txBody>
          </p:sp>
        </mc:Fallback>
      </mc:AlternateContent>
      <p:sp>
        <p:nvSpPr>
          <p:cNvPr id="47" name="Rectangle 46"/>
          <p:cNvSpPr/>
          <p:nvPr/>
        </p:nvSpPr>
        <p:spPr bwMode="auto">
          <a:xfrm>
            <a:off x="6753979" y="1916832"/>
            <a:ext cx="2138501" cy="461665"/>
          </a:xfrm>
          <a:prstGeom prst="rect">
            <a:avLst/>
          </a:prstGeom>
          <a:noFill/>
          <a:ln w="19050"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smtClean="0">
                <a:solidFill>
                  <a:srgbClr val="FFFFFF"/>
                </a:solidFill>
                <a:cs typeface="Arial" pitchFamily="34" charset="0"/>
              </a:rPr>
              <a:t>Algoritmim paraleli si distribuiti</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50487BB3-59C9-48C7-894B-97290C1C3C3A}"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65</a:t>
            </a:fld>
            <a:endParaRPr lang="en-US" altLang="en-US" sz="900">
              <a:solidFill>
                <a:srgbClr val="FFFFFF"/>
              </a:solidFill>
              <a:cs typeface="Arial" pitchFamily="34" charset="0"/>
            </a:endParaRPr>
          </a:p>
        </p:txBody>
      </p:sp>
      <p:sp>
        <p:nvSpPr>
          <p:cNvPr id="24580" name="Rectangle 2"/>
          <p:cNvSpPr>
            <a:spLocks noGrp="1" noChangeArrowheads="1"/>
          </p:cNvSpPr>
          <p:nvPr>
            <p:ph type="title"/>
          </p:nvPr>
        </p:nvSpPr>
        <p:spPr>
          <a:xfrm>
            <a:off x="533400" y="228600"/>
            <a:ext cx="7848600" cy="533400"/>
          </a:xfrm>
        </p:spPr>
        <p:txBody>
          <a:bodyPr>
            <a:noAutofit/>
          </a:bodyPr>
          <a:lstStyle/>
          <a:p>
            <a:r>
              <a:rPr lang="en-US" altLang="en-US" sz="3600" b="0" dirty="0" err="1" smtClean="0"/>
              <a:t>Exemplu</a:t>
            </a:r>
            <a:r>
              <a:rPr lang="en-US" altLang="en-US" sz="3600" b="0" dirty="0" smtClean="0"/>
              <a:t>: </a:t>
            </a:r>
            <a:r>
              <a:rPr lang="en-US" altLang="en-US" sz="3600" b="0" dirty="0" err="1" smtClean="0"/>
              <a:t>Producator-consumator</a:t>
            </a:r>
            <a:r>
              <a:rPr lang="en-US" altLang="en-US" sz="3600" b="0" dirty="0" smtClean="0"/>
              <a:t> (2)</a:t>
            </a:r>
          </a:p>
        </p:txBody>
      </p:sp>
      <p:sp>
        <p:nvSpPr>
          <p:cNvPr id="24581" name="Rectangle 3"/>
          <p:cNvSpPr>
            <a:spLocks noGrp="1" noChangeArrowheads="1"/>
          </p:cNvSpPr>
          <p:nvPr>
            <p:ph type="body" idx="1"/>
          </p:nvPr>
        </p:nvSpPr>
        <p:spPr>
          <a:xfrm>
            <a:off x="381000" y="1700808"/>
            <a:ext cx="8353425" cy="4852392"/>
          </a:xfrm>
        </p:spPr>
        <p:txBody>
          <a:bodyPr/>
          <a:lstStyle/>
          <a:p>
            <a:pPr marL="0" indent="0">
              <a:spcBef>
                <a:spcPct val="0"/>
              </a:spcBef>
              <a:spcAft>
                <a:spcPts val="600"/>
              </a:spcAft>
              <a:buFont typeface="Arial" pitchFamily="34" charset="0"/>
              <a:buNone/>
            </a:pPr>
            <a:r>
              <a:rPr lang="en-US" altLang="en-US" sz="2400" b="1" dirty="0" err="1" smtClean="0">
                <a:latin typeface="Courier" charset="0"/>
              </a:rPr>
              <a:t>int</a:t>
            </a:r>
            <a:r>
              <a:rPr lang="en-US" altLang="en-US" sz="2400" b="1" dirty="0" smtClean="0">
                <a:latin typeface="Courier" charset="0"/>
              </a:rPr>
              <a:t> </a:t>
            </a:r>
            <a:r>
              <a:rPr lang="en-US" altLang="en-US" sz="2400" dirty="0" err="1" smtClean="0">
                <a:latin typeface="Courier" charset="0"/>
              </a:rPr>
              <a:t>buf</a:t>
            </a:r>
            <a:r>
              <a:rPr lang="en-US" altLang="en-US" sz="2400" dirty="0" smtClean="0">
                <a:latin typeface="Courier" charset="0"/>
              </a:rPr>
              <a:t>, p=0, c=0;</a:t>
            </a:r>
          </a:p>
          <a:p>
            <a:pPr marL="0" indent="0">
              <a:spcBef>
                <a:spcPct val="0"/>
              </a:spcBef>
              <a:spcAft>
                <a:spcPts val="600"/>
              </a:spcAft>
              <a:buFont typeface="Arial" pitchFamily="34" charset="0"/>
              <a:buNone/>
            </a:pPr>
            <a:r>
              <a:rPr lang="en-US" altLang="en-US" sz="1800" b="1" dirty="0" smtClean="0"/>
              <a:t>     /*p = </a:t>
            </a:r>
            <a:r>
              <a:rPr lang="en-US" altLang="en-US" sz="1800" b="1" dirty="0" err="1" smtClean="0"/>
              <a:t>numarul</a:t>
            </a:r>
            <a:r>
              <a:rPr lang="en-US" altLang="en-US" sz="1800" b="1" dirty="0" smtClean="0"/>
              <a:t> de </a:t>
            </a:r>
            <a:r>
              <a:rPr lang="en-US" altLang="en-US" sz="1800" b="1" dirty="0" err="1" smtClean="0"/>
              <a:t>valori</a:t>
            </a:r>
            <a:r>
              <a:rPr lang="en-US" altLang="en-US" sz="1800" b="1" dirty="0" smtClean="0"/>
              <a:t> </a:t>
            </a:r>
            <a:r>
              <a:rPr lang="en-US" altLang="en-US" sz="1800" b="1" dirty="0" err="1" smtClean="0"/>
              <a:t>transmise</a:t>
            </a:r>
            <a:r>
              <a:rPr lang="en-US" altLang="en-US" sz="1800" b="1" dirty="0" smtClean="0"/>
              <a:t> in </a:t>
            </a:r>
            <a:r>
              <a:rPr lang="en-US" altLang="en-US" sz="1800" b="1" dirty="0" err="1" smtClean="0"/>
              <a:t>buf</a:t>
            </a:r>
            <a:r>
              <a:rPr lang="en-US" altLang="en-US" sz="1800" b="1" dirty="0" smtClean="0"/>
              <a:t>*/</a:t>
            </a:r>
            <a:endParaRPr lang="en-US" altLang="en-US" sz="1800" dirty="0" smtClean="0"/>
          </a:p>
          <a:p>
            <a:pPr marL="0" indent="0">
              <a:spcBef>
                <a:spcPct val="0"/>
              </a:spcBef>
              <a:spcAft>
                <a:spcPts val="600"/>
              </a:spcAft>
              <a:buFont typeface="Arial" pitchFamily="34" charset="0"/>
              <a:buNone/>
            </a:pPr>
            <a:r>
              <a:rPr lang="en-US" altLang="en-US" sz="1800" b="1" dirty="0" smtClean="0"/>
              <a:t>     /*c = </a:t>
            </a:r>
            <a:r>
              <a:rPr lang="en-US" altLang="en-US" sz="1800" b="1" dirty="0" err="1" smtClean="0"/>
              <a:t>numarul</a:t>
            </a:r>
            <a:r>
              <a:rPr lang="en-US" altLang="en-US" sz="1800" b="1" dirty="0" smtClean="0"/>
              <a:t> de </a:t>
            </a:r>
            <a:r>
              <a:rPr lang="en-US" altLang="en-US" sz="1800" b="1" dirty="0" err="1" smtClean="0"/>
              <a:t>valori</a:t>
            </a:r>
            <a:r>
              <a:rPr lang="en-US" altLang="en-US" sz="1800" b="1" dirty="0" smtClean="0"/>
              <a:t> </a:t>
            </a:r>
            <a:r>
              <a:rPr lang="en-US" altLang="en-US" sz="1800" b="1" dirty="0" err="1" smtClean="0"/>
              <a:t>preluate</a:t>
            </a:r>
            <a:r>
              <a:rPr lang="en-US" altLang="en-US" sz="1800" b="1" dirty="0" smtClean="0"/>
              <a:t> din </a:t>
            </a:r>
            <a:r>
              <a:rPr lang="en-US" altLang="en-US" sz="1800" b="1" dirty="0" err="1" smtClean="0"/>
              <a:t>buf</a:t>
            </a:r>
            <a:r>
              <a:rPr lang="en-US" altLang="en-US" sz="1800" b="1" dirty="0" smtClean="0"/>
              <a:t>*/</a:t>
            </a:r>
            <a:endParaRPr lang="en-US" altLang="en-US" sz="1800" dirty="0" smtClean="0"/>
          </a:p>
          <a:p>
            <a:pPr marL="0" indent="0">
              <a:spcBef>
                <a:spcPct val="0"/>
              </a:spcBef>
              <a:spcAft>
                <a:spcPts val="600"/>
              </a:spcAft>
              <a:buFont typeface="Arial" pitchFamily="34" charset="0"/>
              <a:buNone/>
            </a:pPr>
            <a:endParaRPr lang="en-US" altLang="en-US" sz="2400" b="1" dirty="0" smtClean="0">
              <a:latin typeface="Courier" charset="0"/>
            </a:endParaRPr>
          </a:p>
          <a:p>
            <a:pPr marL="0" indent="0">
              <a:spcBef>
                <a:spcPct val="0"/>
              </a:spcBef>
              <a:spcAft>
                <a:spcPts val="600"/>
              </a:spcAft>
              <a:buFont typeface="Arial" pitchFamily="34" charset="0"/>
              <a:buNone/>
            </a:pPr>
            <a:endParaRPr lang="en-US" altLang="en-US" sz="2400" dirty="0" smtClean="0">
              <a:latin typeface="Courier" charset="0"/>
            </a:endParaRPr>
          </a:p>
        </p:txBody>
      </p:sp>
      <p:sp>
        <p:nvSpPr>
          <p:cNvPr id="3" name="Dreptunghi 2"/>
          <p:cNvSpPr/>
          <p:nvPr/>
        </p:nvSpPr>
        <p:spPr>
          <a:xfrm>
            <a:off x="4572000" y="2967603"/>
            <a:ext cx="4572000" cy="3585597"/>
          </a:xfrm>
          <a:prstGeom prst="rect">
            <a:avLst/>
          </a:prstGeom>
        </p:spPr>
        <p:txBody>
          <a:bodyPr>
            <a:spAutoFit/>
          </a:bodyPr>
          <a:lstStyle/>
          <a:p>
            <a:pPr lvl="0">
              <a:spcAft>
                <a:spcPts val="600"/>
              </a:spcAft>
              <a:buClr>
                <a:srgbClr val="3568C7"/>
              </a:buClr>
            </a:pPr>
            <a:r>
              <a:rPr lang="en-US" altLang="en-US" b="1" kern="0" dirty="0">
                <a:solidFill>
                  <a:srgbClr val="000000"/>
                </a:solidFill>
                <a:latin typeface="Courier" charset="0"/>
              </a:rPr>
              <a:t>process </a:t>
            </a:r>
            <a:r>
              <a:rPr lang="en-US" altLang="en-US" kern="0" dirty="0">
                <a:solidFill>
                  <a:srgbClr val="000000"/>
                </a:solidFill>
                <a:latin typeface="Courier" charset="0"/>
              </a:rPr>
              <a:t>consumer</a:t>
            </a: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a:t>
            </a:r>
            <a:r>
              <a:rPr lang="en-US" altLang="en-US" b="1" kern="0" dirty="0" err="1">
                <a:solidFill>
                  <a:srgbClr val="000000"/>
                </a:solidFill>
                <a:latin typeface="Courier" charset="0"/>
              </a:rPr>
              <a:t>int</a:t>
            </a:r>
            <a:r>
              <a:rPr lang="en-US" altLang="en-US" kern="0" dirty="0">
                <a:solidFill>
                  <a:srgbClr val="000000"/>
                </a:solidFill>
                <a:latin typeface="Courier" charset="0"/>
              </a:rPr>
              <a:t> b [1:n];</a:t>
            </a:r>
          </a:p>
          <a:p>
            <a:pPr lvl="0">
              <a:spcAft>
                <a:spcPts val="600"/>
              </a:spcAft>
              <a:buClr>
                <a:srgbClr val="3568C7"/>
              </a:buClr>
            </a:pPr>
            <a:r>
              <a:rPr lang="en-US" altLang="en-US" b="1" kern="0" dirty="0">
                <a:solidFill>
                  <a:srgbClr val="000000"/>
                </a:solidFill>
                <a:latin typeface="Courier" charset="0"/>
              </a:rPr>
              <a:t>   while</a:t>
            </a:r>
            <a:r>
              <a:rPr lang="en-US" altLang="en-US" kern="0" dirty="0">
                <a:solidFill>
                  <a:srgbClr val="000000"/>
                </a:solidFill>
                <a:latin typeface="Courier" charset="0"/>
              </a:rPr>
              <a:t> (c&lt;n)</a:t>
            </a:r>
            <a:r>
              <a:rPr lang="en-US" altLang="en-US" b="1" kern="0" dirty="0">
                <a:solidFill>
                  <a:srgbClr val="000000"/>
                </a:solidFill>
                <a:latin typeface="Courier" charset="0"/>
              </a:rPr>
              <a:t>{</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&lt;await</a:t>
            </a:r>
            <a:r>
              <a:rPr lang="en-US" altLang="en-US" kern="0" dirty="0">
                <a:solidFill>
                  <a:srgbClr val="000000"/>
                </a:solidFill>
                <a:latin typeface="Courier" charset="0"/>
              </a:rPr>
              <a:t> (p&gt;c);</a:t>
            </a:r>
            <a:r>
              <a:rPr lang="en-US" altLang="en-US" b="1" kern="0" dirty="0">
                <a:solidFill>
                  <a:srgbClr val="000000"/>
                </a:solidFill>
                <a:latin typeface="Courier" charset="0"/>
              </a:rPr>
              <a:t>&gt;</a:t>
            </a:r>
            <a:endParaRPr lang="en-US" altLang="en-US" kern="0" dirty="0">
              <a:solidFill>
                <a:srgbClr val="000000"/>
              </a:solidFill>
              <a:latin typeface="Courier" charset="0"/>
            </a:endParaRPr>
          </a:p>
          <a:p>
            <a:pPr lvl="0">
              <a:spcAft>
                <a:spcPts val="600"/>
              </a:spcAft>
              <a:buClr>
                <a:srgbClr val="3568C7"/>
              </a:buClr>
            </a:pPr>
            <a:r>
              <a:rPr lang="en-US" altLang="en-US" kern="0" dirty="0">
                <a:solidFill>
                  <a:srgbClr val="000000"/>
                </a:solidFill>
                <a:latin typeface="Courier" charset="0"/>
              </a:rPr>
              <a:t>      b[c+1] = </a:t>
            </a:r>
            <a:r>
              <a:rPr lang="en-US" altLang="en-US" kern="0" dirty="0" err="1">
                <a:solidFill>
                  <a:srgbClr val="000000"/>
                </a:solidFill>
                <a:latin typeface="Courier" charset="0"/>
              </a:rPr>
              <a:t>buf</a:t>
            </a:r>
            <a:r>
              <a:rPr lang="en-US" altLang="en-US" kern="0" dirty="0">
                <a:solidFill>
                  <a:srgbClr val="000000"/>
                </a:solidFill>
                <a:latin typeface="Courier" charset="0"/>
              </a:rPr>
              <a:t>;</a:t>
            </a:r>
          </a:p>
          <a:p>
            <a:pPr lvl="0">
              <a:spcAft>
                <a:spcPts val="600"/>
              </a:spcAft>
              <a:buClr>
                <a:srgbClr val="3568C7"/>
              </a:buClr>
            </a:pPr>
            <a:r>
              <a:rPr lang="en-US" altLang="en-US" kern="0" dirty="0">
                <a:solidFill>
                  <a:srgbClr val="000000"/>
                </a:solidFill>
                <a:latin typeface="Courier" charset="0"/>
              </a:rPr>
              <a:t>      c = c+1</a:t>
            </a:r>
          </a:p>
          <a:p>
            <a:pPr lvl="0">
              <a:spcAft>
                <a:spcPts val="600"/>
              </a:spcAft>
              <a:buClr>
                <a:srgbClr val="3568C7"/>
              </a:buClr>
            </a:pP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a:t>
            </a:r>
            <a:r>
              <a:rPr lang="en-US" altLang="en-US" kern="0" dirty="0">
                <a:solidFill>
                  <a:srgbClr val="000000"/>
                </a:solidFill>
                <a:latin typeface="Courier" charset="0"/>
              </a:rPr>
              <a:t> </a:t>
            </a:r>
            <a:endParaRPr lang="en-US" altLang="en-US" b="1" kern="0" dirty="0">
              <a:solidFill>
                <a:srgbClr val="000000"/>
              </a:solidFill>
              <a:latin typeface="Courier" charset="0"/>
            </a:endParaRPr>
          </a:p>
        </p:txBody>
      </p:sp>
      <p:sp>
        <p:nvSpPr>
          <p:cNvPr id="5" name="Dreptunghi 4"/>
          <p:cNvSpPr/>
          <p:nvPr/>
        </p:nvSpPr>
        <p:spPr>
          <a:xfrm>
            <a:off x="523571" y="3005703"/>
            <a:ext cx="4572000" cy="3585597"/>
          </a:xfrm>
          <a:prstGeom prst="rect">
            <a:avLst/>
          </a:prstGeom>
        </p:spPr>
        <p:txBody>
          <a:bodyPr>
            <a:spAutoFit/>
          </a:bodyPr>
          <a:lstStyle/>
          <a:p>
            <a:pPr lvl="0">
              <a:spcAft>
                <a:spcPts val="600"/>
              </a:spcAft>
              <a:buClr>
                <a:srgbClr val="3568C7"/>
              </a:buClr>
            </a:pPr>
            <a:r>
              <a:rPr lang="en-US" altLang="en-US" b="1" kern="0" dirty="0">
                <a:solidFill>
                  <a:srgbClr val="000000"/>
                </a:solidFill>
                <a:latin typeface="Courier" charset="0"/>
              </a:rPr>
              <a:t>process </a:t>
            </a:r>
            <a:r>
              <a:rPr lang="en-US" altLang="en-US" kern="0" dirty="0">
                <a:solidFill>
                  <a:srgbClr val="000000"/>
                </a:solidFill>
                <a:latin typeface="Courier" charset="0"/>
              </a:rPr>
              <a:t>producer</a:t>
            </a: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a:t>
            </a:r>
            <a:r>
              <a:rPr lang="en-US" altLang="en-US" b="1" kern="0" dirty="0" err="1">
                <a:solidFill>
                  <a:srgbClr val="000000"/>
                </a:solidFill>
                <a:latin typeface="Courier" charset="0"/>
              </a:rPr>
              <a:t>int</a:t>
            </a:r>
            <a:r>
              <a:rPr lang="en-US" altLang="en-US" kern="0" dirty="0">
                <a:solidFill>
                  <a:srgbClr val="000000"/>
                </a:solidFill>
                <a:latin typeface="Courier" charset="0"/>
              </a:rPr>
              <a:t> a [1:n];</a:t>
            </a:r>
          </a:p>
          <a:p>
            <a:pPr lvl="0">
              <a:spcAft>
                <a:spcPts val="600"/>
              </a:spcAft>
              <a:buClr>
                <a:srgbClr val="3568C7"/>
              </a:buClr>
            </a:pPr>
            <a:r>
              <a:rPr lang="en-US" altLang="en-US" b="1" kern="0" dirty="0">
                <a:solidFill>
                  <a:srgbClr val="000000"/>
                </a:solidFill>
                <a:latin typeface="Courier" charset="0"/>
              </a:rPr>
              <a:t>   while</a:t>
            </a:r>
            <a:r>
              <a:rPr lang="en-US" altLang="en-US" kern="0" dirty="0">
                <a:solidFill>
                  <a:srgbClr val="000000"/>
                </a:solidFill>
                <a:latin typeface="Courier" charset="0"/>
              </a:rPr>
              <a:t> (p&lt;n)</a:t>
            </a:r>
            <a:r>
              <a:rPr lang="en-US" altLang="en-US" b="1" kern="0" dirty="0">
                <a:solidFill>
                  <a:srgbClr val="000000"/>
                </a:solidFill>
                <a:latin typeface="Courier" charset="0"/>
              </a:rPr>
              <a:t>{</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&lt;await</a:t>
            </a:r>
            <a:r>
              <a:rPr lang="en-US" altLang="en-US" kern="0" dirty="0">
                <a:solidFill>
                  <a:srgbClr val="000000"/>
                </a:solidFill>
                <a:latin typeface="Courier" charset="0"/>
              </a:rPr>
              <a:t> (p==c);</a:t>
            </a:r>
            <a:r>
              <a:rPr lang="en-US" altLang="en-US" b="1" kern="0" dirty="0">
                <a:solidFill>
                  <a:srgbClr val="000000"/>
                </a:solidFill>
                <a:latin typeface="Courier" charset="0"/>
              </a:rPr>
              <a:t>&gt;</a:t>
            </a:r>
            <a:endParaRPr lang="en-US" altLang="en-US" kern="0" dirty="0">
              <a:solidFill>
                <a:srgbClr val="000000"/>
              </a:solidFill>
              <a:latin typeface="Courier" charset="0"/>
            </a:endParaRPr>
          </a:p>
          <a:p>
            <a:pPr lvl="0">
              <a:spcAft>
                <a:spcPts val="600"/>
              </a:spcAft>
              <a:buClr>
                <a:srgbClr val="3568C7"/>
              </a:buClr>
            </a:pPr>
            <a:r>
              <a:rPr lang="en-US" altLang="en-US" kern="0" dirty="0">
                <a:solidFill>
                  <a:srgbClr val="000000"/>
                </a:solidFill>
                <a:latin typeface="Courier" charset="0"/>
              </a:rPr>
              <a:t>      </a:t>
            </a:r>
            <a:r>
              <a:rPr lang="en-US" altLang="en-US" kern="0" dirty="0" err="1">
                <a:solidFill>
                  <a:srgbClr val="000000"/>
                </a:solidFill>
                <a:latin typeface="Courier" charset="0"/>
              </a:rPr>
              <a:t>buf</a:t>
            </a:r>
            <a:r>
              <a:rPr lang="en-US" altLang="en-US" kern="0" dirty="0">
                <a:solidFill>
                  <a:srgbClr val="000000"/>
                </a:solidFill>
                <a:latin typeface="Courier" charset="0"/>
              </a:rPr>
              <a:t> = a[p+1];</a:t>
            </a:r>
          </a:p>
          <a:p>
            <a:pPr lvl="0">
              <a:spcAft>
                <a:spcPts val="600"/>
              </a:spcAft>
              <a:buClr>
                <a:srgbClr val="3568C7"/>
              </a:buClr>
            </a:pPr>
            <a:r>
              <a:rPr lang="en-US" altLang="en-US" kern="0" dirty="0">
                <a:solidFill>
                  <a:srgbClr val="000000"/>
                </a:solidFill>
                <a:latin typeface="Courier" charset="0"/>
              </a:rPr>
              <a:t>      p = p+1</a:t>
            </a:r>
          </a:p>
          <a:p>
            <a:pPr lvl="0">
              <a:spcAft>
                <a:spcPts val="600"/>
              </a:spcAft>
              <a:buClr>
                <a:srgbClr val="3568C7"/>
              </a:buClr>
            </a:pP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a:t>
            </a:r>
            <a:endParaRPr lang="en-US" dirty="0"/>
          </a:p>
        </p:txBody>
      </p:sp>
    </p:spTree>
    <p:extLst>
      <p:ext uri="{BB962C8B-B14F-4D97-AF65-F5344CB8AC3E}">
        <p14:creationId xmlns:p14="http://schemas.microsoft.com/office/powerpoint/2010/main" val="17423492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250825" y="1700213"/>
            <a:ext cx="8642350" cy="4824412"/>
          </a:xfrm>
        </p:spPr>
        <p:txBody>
          <a:bodyPr>
            <a:normAutofit/>
          </a:bodyPr>
          <a:lstStyle/>
          <a:p>
            <a:pPr>
              <a:lnSpc>
                <a:spcPct val="70000"/>
              </a:lnSpc>
            </a:pPr>
            <a:r>
              <a:rPr lang="en-US" sz="2400" dirty="0" err="1" smtClean="0">
                <a:cs typeface="Times New Roman" pitchFamily="18" charset="0"/>
              </a:rPr>
              <a:t>Paralelism</a:t>
            </a:r>
            <a:r>
              <a:rPr lang="en-US" sz="2400" dirty="0" smtClean="0">
                <a:cs typeface="Times New Roman" pitchFamily="18" charset="0"/>
              </a:rPr>
              <a:t> de date, </a:t>
            </a:r>
            <a:r>
              <a:rPr lang="en-US" sz="2400" dirty="0" err="1" smtClean="0">
                <a:cs typeface="Times New Roman" pitchFamily="18" charset="0"/>
              </a:rPr>
              <a:t>algoritmi</a:t>
            </a:r>
            <a:r>
              <a:rPr lang="en-US" sz="2400" dirty="0" smtClean="0">
                <a:cs typeface="Times New Roman" pitchFamily="18" charset="0"/>
              </a:rPr>
              <a:t> </a:t>
            </a:r>
            <a:r>
              <a:rPr lang="en-US" sz="2400" dirty="0" err="1" smtClean="0">
                <a:cs typeface="Times New Roman" pitchFamily="18" charset="0"/>
              </a:rPr>
              <a:t>iterativi</a:t>
            </a:r>
            <a:r>
              <a:rPr lang="en-US" sz="2400" dirty="0" smtClean="0">
                <a:cs typeface="Times New Roman" pitchFamily="18" charset="0"/>
              </a:rPr>
              <a:t>:</a:t>
            </a:r>
          </a:p>
          <a:p>
            <a:pPr lvl="1">
              <a:lnSpc>
                <a:spcPct val="70000"/>
              </a:lnSpc>
              <a:buFontTx/>
              <a:buNone/>
            </a:pPr>
            <a:r>
              <a:rPr lang="en-US" sz="2400" b="1" dirty="0" smtClean="0">
                <a:solidFill>
                  <a:srgbClr val="C00000"/>
                </a:solidFill>
                <a:latin typeface="Courier New" pitchFamily="49" charset="0"/>
                <a:cs typeface="Times New Roman" pitchFamily="18" charset="0"/>
              </a:rPr>
              <a:t>do</a:t>
            </a:r>
            <a:r>
              <a:rPr lang="en-US" sz="2400" dirty="0" smtClean="0">
                <a:solidFill>
                  <a:srgbClr val="C00000"/>
                </a:solidFill>
                <a:latin typeface="Courier New" pitchFamily="49" charset="0"/>
                <a:cs typeface="Times New Roman" pitchFamily="18" charset="0"/>
              </a:rPr>
              <a:t> true →</a:t>
            </a:r>
          </a:p>
          <a:p>
            <a:pPr lvl="1">
              <a:lnSpc>
                <a:spcPct val="70000"/>
              </a:lnSpc>
              <a:buFontTx/>
              <a:buNone/>
            </a:pPr>
            <a:r>
              <a:rPr lang="en-US" sz="2400" dirty="0" smtClean="0">
                <a:solidFill>
                  <a:srgbClr val="C00000"/>
                </a:solidFill>
                <a:latin typeface="Courier New" pitchFamily="49" charset="0"/>
                <a:cs typeface="Times New Roman" pitchFamily="18" charset="0"/>
              </a:rPr>
              <a:t>	</a:t>
            </a:r>
            <a:r>
              <a:rPr lang="en-US" sz="2400" b="1" dirty="0" smtClean="0">
                <a:solidFill>
                  <a:srgbClr val="C00000"/>
                </a:solidFill>
                <a:latin typeface="Courier New" pitchFamily="49" charset="0"/>
                <a:cs typeface="Times New Roman" pitchFamily="18" charset="0"/>
              </a:rPr>
              <a:t>co</a:t>
            </a:r>
            <a:r>
              <a:rPr lang="en-US" sz="2400" dirty="0" smtClean="0">
                <a:solidFill>
                  <a:srgbClr val="C00000"/>
                </a:solidFill>
                <a:latin typeface="Courier New" pitchFamily="49" charset="0"/>
                <a:cs typeface="Times New Roman" pitchFamily="18" charset="0"/>
              </a:rPr>
              <a:t> </a:t>
            </a:r>
            <a:r>
              <a:rPr lang="en-US" sz="2400" dirty="0" err="1" smtClean="0">
                <a:solidFill>
                  <a:srgbClr val="C00000"/>
                </a:solidFill>
                <a:latin typeface="Courier New" pitchFamily="49" charset="0"/>
                <a:cs typeface="Times New Roman" pitchFamily="18" charset="0"/>
              </a:rPr>
              <a:t>i</a:t>
            </a:r>
            <a:r>
              <a:rPr lang="ro-RO" sz="2400" dirty="0" smtClean="0">
                <a:solidFill>
                  <a:srgbClr val="C00000"/>
                </a:solidFill>
                <a:latin typeface="Courier New" pitchFamily="49" charset="0"/>
                <a:cs typeface="Times New Roman" pitchFamily="18" charset="0"/>
              </a:rPr>
              <a:t> </a:t>
            </a:r>
            <a:r>
              <a:rPr lang="en-US" sz="2400" dirty="0" smtClean="0">
                <a:solidFill>
                  <a:srgbClr val="C00000"/>
                </a:solidFill>
                <a:latin typeface="Courier New" pitchFamily="49" charset="0"/>
                <a:cs typeface="Times New Roman" pitchFamily="18" charset="0"/>
              </a:rPr>
              <a:t>:=</a:t>
            </a:r>
            <a:r>
              <a:rPr lang="ro-RO" sz="2400" dirty="0" smtClean="0">
                <a:solidFill>
                  <a:srgbClr val="C00000"/>
                </a:solidFill>
                <a:latin typeface="Courier New" pitchFamily="49" charset="0"/>
                <a:cs typeface="Times New Roman" pitchFamily="18" charset="0"/>
              </a:rPr>
              <a:t> </a:t>
            </a:r>
            <a:r>
              <a:rPr lang="en-US" sz="2400" dirty="0" smtClean="0">
                <a:solidFill>
                  <a:srgbClr val="C00000"/>
                </a:solidFill>
                <a:latin typeface="Courier New" pitchFamily="49" charset="0"/>
                <a:cs typeface="Times New Roman" pitchFamily="18" charset="0"/>
              </a:rPr>
              <a:t>1 to n → </a:t>
            </a:r>
            <a:r>
              <a:rPr lang="en-US" sz="2400" dirty="0" err="1" smtClean="0">
                <a:solidFill>
                  <a:srgbClr val="C00000"/>
                </a:solidFill>
                <a:latin typeface="Courier New" pitchFamily="49" charset="0"/>
                <a:cs typeface="Times New Roman" pitchFamily="18" charset="0"/>
              </a:rPr>
              <a:t>code</a:t>
            </a:r>
            <a:r>
              <a:rPr lang="en-US" sz="2400" dirty="0" err="1" smtClean="0">
                <a:solidFill>
                  <a:srgbClr val="C00000"/>
                </a:solidFill>
                <a:cs typeface="Times New Roman" pitchFamily="18" charset="0"/>
              </a:rPr>
              <a:t>_</a:t>
            </a:r>
            <a:r>
              <a:rPr lang="en-US" sz="2400" dirty="0" err="1" smtClean="0">
                <a:solidFill>
                  <a:srgbClr val="C00000"/>
                </a:solidFill>
                <a:latin typeface="Courier New" pitchFamily="49" charset="0"/>
                <a:cs typeface="Times New Roman" pitchFamily="18" charset="0"/>
              </a:rPr>
              <a:t>process</a:t>
            </a:r>
            <a:r>
              <a:rPr lang="en-US" sz="2400" dirty="0" err="1" smtClean="0">
                <a:solidFill>
                  <a:srgbClr val="C00000"/>
                </a:solidFill>
                <a:cs typeface="Times New Roman" pitchFamily="18" charset="0"/>
              </a:rPr>
              <a:t>_</a:t>
            </a:r>
            <a:r>
              <a:rPr lang="en-US" sz="2400" dirty="0" err="1" smtClean="0">
                <a:solidFill>
                  <a:srgbClr val="C00000"/>
                </a:solidFill>
                <a:latin typeface="Courier New" pitchFamily="49" charset="0"/>
                <a:cs typeface="Times New Roman" pitchFamily="18" charset="0"/>
              </a:rPr>
              <a:t>i</a:t>
            </a:r>
            <a:r>
              <a:rPr lang="en-US" sz="2400" dirty="0" smtClean="0">
                <a:solidFill>
                  <a:srgbClr val="C00000"/>
                </a:solidFill>
                <a:latin typeface="Courier New" pitchFamily="49" charset="0"/>
                <a:cs typeface="Times New Roman" pitchFamily="18" charset="0"/>
              </a:rPr>
              <a:t> </a:t>
            </a:r>
            <a:r>
              <a:rPr lang="en-US" sz="2400" b="1" dirty="0" err="1" smtClean="0">
                <a:solidFill>
                  <a:srgbClr val="C00000"/>
                </a:solidFill>
                <a:latin typeface="Courier New" pitchFamily="49" charset="0"/>
                <a:cs typeface="Times New Roman" pitchFamily="18" charset="0"/>
              </a:rPr>
              <a:t>oc</a:t>
            </a:r>
            <a:endParaRPr lang="en-US" sz="2400" b="1" dirty="0" smtClean="0">
              <a:solidFill>
                <a:srgbClr val="C00000"/>
              </a:solidFill>
              <a:latin typeface="Courier New" pitchFamily="49" charset="0"/>
              <a:cs typeface="Times New Roman" pitchFamily="18" charset="0"/>
            </a:endParaRPr>
          </a:p>
          <a:p>
            <a:pPr lvl="1">
              <a:lnSpc>
                <a:spcPct val="70000"/>
              </a:lnSpc>
              <a:buFontTx/>
              <a:buNone/>
            </a:pPr>
            <a:r>
              <a:rPr lang="en-US" sz="2400" b="1" dirty="0" smtClean="0">
                <a:solidFill>
                  <a:srgbClr val="C00000"/>
                </a:solidFill>
                <a:latin typeface="Courier New" pitchFamily="49" charset="0"/>
                <a:cs typeface="Times New Roman" pitchFamily="18" charset="0"/>
              </a:rPr>
              <a:t>od</a:t>
            </a:r>
          </a:p>
          <a:p>
            <a:pPr lvl="1">
              <a:lnSpc>
                <a:spcPct val="70000"/>
              </a:lnSpc>
              <a:buFontTx/>
              <a:buNone/>
            </a:pPr>
            <a:endParaRPr lang="en-US" sz="2400" b="1" dirty="0" smtClean="0">
              <a:solidFill>
                <a:schemeClr val="accent2"/>
              </a:solidFill>
              <a:latin typeface="Courier New" pitchFamily="49" charset="0"/>
              <a:cs typeface="Times New Roman" pitchFamily="18" charset="0"/>
            </a:endParaRPr>
          </a:p>
          <a:p>
            <a:pPr>
              <a:lnSpc>
                <a:spcPct val="70000"/>
              </a:lnSpc>
              <a:buFontTx/>
              <a:buNone/>
            </a:pPr>
            <a:r>
              <a:rPr lang="en-US" sz="2400" b="1" dirty="0" smtClean="0">
                <a:solidFill>
                  <a:schemeClr val="accent2"/>
                </a:solidFill>
                <a:latin typeface="Courier New" pitchFamily="49" charset="0"/>
                <a:cs typeface="Times New Roman" pitchFamily="18" charset="0"/>
              </a:rPr>
              <a:t>	</a:t>
            </a:r>
            <a:r>
              <a:rPr lang="en-US" sz="2400" b="1" dirty="0" smtClean="0">
                <a:solidFill>
                  <a:srgbClr val="C00000"/>
                </a:solidFill>
                <a:latin typeface="Courier New" pitchFamily="49" charset="0"/>
                <a:cs typeface="Times New Roman" pitchFamily="18" charset="0"/>
              </a:rPr>
              <a:t>co</a:t>
            </a:r>
            <a:r>
              <a:rPr lang="en-US" sz="2400" dirty="0" smtClean="0">
                <a:solidFill>
                  <a:srgbClr val="C00000"/>
                </a:solidFill>
                <a:latin typeface="Courier New" pitchFamily="49" charset="0"/>
                <a:cs typeface="Times New Roman" pitchFamily="18" charset="0"/>
              </a:rPr>
              <a:t>  Process(</a:t>
            </a:r>
            <a:r>
              <a:rPr lang="en-US" sz="2400" dirty="0" err="1" smtClean="0">
                <a:solidFill>
                  <a:srgbClr val="C00000"/>
                </a:solidFill>
                <a:latin typeface="Courier New" pitchFamily="49" charset="0"/>
                <a:cs typeface="Times New Roman" pitchFamily="18" charset="0"/>
              </a:rPr>
              <a:t>i</a:t>
            </a:r>
            <a:r>
              <a:rPr lang="en-US" sz="2400" dirty="0" smtClean="0">
                <a:solidFill>
                  <a:srgbClr val="C00000"/>
                </a:solidFill>
                <a:latin typeface="Courier New" pitchFamily="49" charset="0"/>
                <a:cs typeface="Times New Roman" pitchFamily="18" charset="0"/>
              </a:rPr>
              <a:t>: 1..n):: </a:t>
            </a:r>
          </a:p>
          <a:p>
            <a:pPr>
              <a:lnSpc>
                <a:spcPct val="70000"/>
              </a:lnSpc>
              <a:spcBef>
                <a:spcPct val="10000"/>
              </a:spcBef>
              <a:buFontTx/>
              <a:buNone/>
            </a:pPr>
            <a:r>
              <a:rPr lang="en-US" sz="2400" dirty="0" smtClean="0">
                <a:solidFill>
                  <a:srgbClr val="C00000"/>
                </a:solidFill>
                <a:latin typeface="Courier New" pitchFamily="49" charset="0"/>
                <a:cs typeface="Times New Roman" pitchFamily="18" charset="0"/>
              </a:rPr>
              <a:t>		</a:t>
            </a:r>
            <a:r>
              <a:rPr lang="en-US" sz="2400" b="1" dirty="0" smtClean="0">
                <a:solidFill>
                  <a:srgbClr val="C00000"/>
                </a:solidFill>
                <a:latin typeface="Courier New" pitchFamily="49" charset="0"/>
                <a:cs typeface="Times New Roman" pitchFamily="18" charset="0"/>
              </a:rPr>
              <a:t>do</a:t>
            </a:r>
            <a:r>
              <a:rPr lang="en-US" sz="2400" dirty="0" smtClean="0">
                <a:solidFill>
                  <a:srgbClr val="C00000"/>
                </a:solidFill>
                <a:latin typeface="Courier New" pitchFamily="49" charset="0"/>
                <a:cs typeface="Times New Roman" pitchFamily="18" charset="0"/>
              </a:rPr>
              <a:t> true →</a:t>
            </a:r>
          </a:p>
          <a:p>
            <a:pPr>
              <a:lnSpc>
                <a:spcPct val="70000"/>
              </a:lnSpc>
              <a:spcBef>
                <a:spcPct val="10000"/>
              </a:spcBef>
              <a:buFontTx/>
              <a:buNone/>
            </a:pPr>
            <a:r>
              <a:rPr lang="en-US" sz="2400" dirty="0" smtClean="0">
                <a:solidFill>
                  <a:srgbClr val="C00000"/>
                </a:solidFill>
                <a:latin typeface="Courier New" pitchFamily="49" charset="0"/>
                <a:cs typeface="Times New Roman" pitchFamily="18" charset="0"/>
              </a:rPr>
              <a:t>          </a:t>
            </a:r>
            <a:r>
              <a:rPr lang="en-US" sz="2400" dirty="0" err="1" smtClean="0">
                <a:solidFill>
                  <a:srgbClr val="C00000"/>
                </a:solidFill>
                <a:latin typeface="Courier New" pitchFamily="49" charset="0"/>
                <a:cs typeface="Times New Roman" pitchFamily="18" charset="0"/>
              </a:rPr>
              <a:t>code</a:t>
            </a:r>
            <a:r>
              <a:rPr lang="en-US" sz="2400" dirty="0" err="1" smtClean="0">
                <a:solidFill>
                  <a:srgbClr val="C00000"/>
                </a:solidFill>
                <a:cs typeface="Times New Roman" pitchFamily="18" charset="0"/>
              </a:rPr>
              <a:t>_</a:t>
            </a:r>
            <a:r>
              <a:rPr lang="en-US" sz="2400" dirty="0" err="1" smtClean="0">
                <a:solidFill>
                  <a:srgbClr val="C00000"/>
                </a:solidFill>
                <a:latin typeface="Courier New" pitchFamily="49" charset="0"/>
                <a:cs typeface="Times New Roman" pitchFamily="18" charset="0"/>
              </a:rPr>
              <a:t>process</a:t>
            </a:r>
            <a:r>
              <a:rPr lang="en-US" sz="2400" dirty="0" err="1" smtClean="0">
                <a:solidFill>
                  <a:srgbClr val="C00000"/>
                </a:solidFill>
                <a:cs typeface="Times New Roman" pitchFamily="18" charset="0"/>
              </a:rPr>
              <a:t>_</a:t>
            </a:r>
            <a:r>
              <a:rPr lang="en-US" sz="2400" dirty="0" err="1" smtClean="0">
                <a:solidFill>
                  <a:srgbClr val="C00000"/>
                </a:solidFill>
                <a:latin typeface="Courier New" pitchFamily="49" charset="0"/>
                <a:cs typeface="Times New Roman" pitchFamily="18" charset="0"/>
              </a:rPr>
              <a:t>i</a:t>
            </a:r>
            <a:endParaRPr lang="en-US" sz="2400" dirty="0" smtClean="0">
              <a:solidFill>
                <a:srgbClr val="C00000"/>
              </a:solidFill>
              <a:latin typeface="Courier New" pitchFamily="49" charset="0"/>
              <a:cs typeface="Times New Roman" pitchFamily="18" charset="0"/>
            </a:endParaRPr>
          </a:p>
          <a:p>
            <a:pPr>
              <a:lnSpc>
                <a:spcPct val="70000"/>
              </a:lnSpc>
              <a:spcBef>
                <a:spcPct val="10000"/>
              </a:spcBef>
              <a:buFontTx/>
              <a:buNone/>
            </a:pPr>
            <a:r>
              <a:rPr lang="en-US" sz="2400" dirty="0" smtClean="0">
                <a:solidFill>
                  <a:srgbClr val="C00000"/>
                </a:solidFill>
                <a:latin typeface="Courier New" pitchFamily="49" charset="0"/>
                <a:cs typeface="Times New Roman" pitchFamily="18" charset="0"/>
              </a:rPr>
              <a:t>          </a:t>
            </a:r>
            <a:r>
              <a:rPr lang="en-US" sz="2400" b="1" dirty="0" smtClean="0">
                <a:solidFill>
                  <a:srgbClr val="C00000"/>
                </a:solidFill>
                <a:latin typeface="Courier New" pitchFamily="49" charset="0"/>
                <a:cs typeface="Times New Roman" pitchFamily="18" charset="0"/>
              </a:rPr>
              <a:t>barrier</a:t>
            </a:r>
            <a:r>
              <a:rPr lang="en-US" sz="2400" dirty="0" smtClean="0">
                <a:solidFill>
                  <a:srgbClr val="C00000"/>
                </a:solidFill>
                <a:latin typeface="Courier New" pitchFamily="49" charset="0"/>
                <a:cs typeface="Times New Roman" pitchFamily="18" charset="0"/>
              </a:rPr>
              <a:t> </a:t>
            </a:r>
          </a:p>
          <a:p>
            <a:pPr>
              <a:lnSpc>
                <a:spcPct val="70000"/>
              </a:lnSpc>
              <a:spcBef>
                <a:spcPct val="10000"/>
              </a:spcBef>
              <a:buFontTx/>
              <a:buNone/>
            </a:pPr>
            <a:r>
              <a:rPr lang="en-US" sz="2400" dirty="0" smtClean="0">
                <a:solidFill>
                  <a:srgbClr val="C00000"/>
                </a:solidFill>
                <a:latin typeface="Courier New" pitchFamily="49" charset="0"/>
                <a:cs typeface="Times New Roman" pitchFamily="18" charset="0"/>
              </a:rPr>
              <a:t>		</a:t>
            </a:r>
            <a:r>
              <a:rPr lang="en-US" sz="2400" b="1" dirty="0" smtClean="0">
                <a:solidFill>
                  <a:srgbClr val="C00000"/>
                </a:solidFill>
                <a:latin typeface="Courier New" pitchFamily="49" charset="0"/>
                <a:cs typeface="Times New Roman" pitchFamily="18" charset="0"/>
              </a:rPr>
              <a:t>od</a:t>
            </a:r>
          </a:p>
          <a:p>
            <a:pPr>
              <a:lnSpc>
                <a:spcPct val="70000"/>
              </a:lnSpc>
              <a:spcBef>
                <a:spcPct val="10000"/>
              </a:spcBef>
              <a:buFontTx/>
              <a:buNone/>
            </a:pPr>
            <a:r>
              <a:rPr lang="en-US" sz="2400" b="1" dirty="0" smtClean="0">
                <a:solidFill>
                  <a:srgbClr val="C00000"/>
                </a:solidFill>
                <a:latin typeface="Courier New" pitchFamily="49" charset="0"/>
                <a:cs typeface="Times New Roman" pitchFamily="18" charset="0"/>
              </a:rPr>
              <a:t>	</a:t>
            </a:r>
            <a:r>
              <a:rPr lang="en-US" sz="2400" b="1" dirty="0" err="1" smtClean="0">
                <a:solidFill>
                  <a:srgbClr val="C00000"/>
                </a:solidFill>
                <a:latin typeface="Courier New" pitchFamily="49" charset="0"/>
                <a:cs typeface="Times New Roman" pitchFamily="18" charset="0"/>
              </a:rPr>
              <a:t>oc</a:t>
            </a:r>
            <a:endParaRPr lang="en-US" sz="2400" b="1" dirty="0" smtClean="0">
              <a:solidFill>
                <a:srgbClr val="C00000"/>
              </a:solidFill>
              <a:latin typeface="Courier New" pitchFamily="49" charset="0"/>
              <a:cs typeface="Times New Roman" pitchFamily="18" charset="0"/>
            </a:endParaRPr>
          </a:p>
          <a:p>
            <a:pPr>
              <a:lnSpc>
                <a:spcPct val="70000"/>
              </a:lnSpc>
            </a:pPr>
            <a:r>
              <a:rPr lang="en-US" sz="2400" dirty="0" err="1" smtClean="0"/>
              <a:t>Toate</a:t>
            </a:r>
            <a:r>
              <a:rPr lang="en-US" sz="2400" dirty="0" smtClean="0"/>
              <a:t> </a:t>
            </a:r>
            <a:r>
              <a:rPr lang="en-US" sz="2400" dirty="0" err="1" smtClean="0"/>
              <a:t>procesele</a:t>
            </a:r>
            <a:r>
              <a:rPr lang="en-US" sz="2400" dirty="0" smtClean="0"/>
              <a:t> se </a:t>
            </a:r>
            <a:r>
              <a:rPr lang="en-US" sz="2400" dirty="0" err="1" smtClean="0"/>
              <a:t>sincronizeaz</a:t>
            </a:r>
            <a:r>
              <a:rPr lang="ro-RO" sz="2400" dirty="0" smtClean="0"/>
              <a:t>ă</a:t>
            </a:r>
            <a:r>
              <a:rPr lang="en-US" sz="2400" dirty="0" smtClean="0"/>
              <a:t> la </a:t>
            </a:r>
            <a:r>
              <a:rPr lang="en-US" sz="2400" dirty="0" err="1" smtClean="0"/>
              <a:t>sf</a:t>
            </a:r>
            <a:r>
              <a:rPr lang="ro-RO" sz="2400" dirty="0" smtClean="0"/>
              <a:t>â</a:t>
            </a:r>
            <a:r>
              <a:rPr lang="en-US" sz="2400" dirty="0" smtClean="0"/>
              <a:t>r</a:t>
            </a:r>
            <a:r>
              <a:rPr lang="ro-RO" sz="2400" dirty="0" smtClean="0"/>
              <a:t>ș</a:t>
            </a:r>
            <a:r>
              <a:rPr lang="en-US" sz="2400" dirty="0" err="1" smtClean="0"/>
              <a:t>itul</a:t>
            </a:r>
            <a:r>
              <a:rPr lang="en-US" sz="2400" dirty="0" smtClean="0"/>
              <a:t> </a:t>
            </a:r>
            <a:r>
              <a:rPr lang="en-US" sz="2400" dirty="0" err="1" smtClean="0"/>
              <a:t>fiecarui</a:t>
            </a:r>
            <a:r>
              <a:rPr lang="en-US" sz="2400" dirty="0" smtClean="0"/>
              <a:t> </a:t>
            </a:r>
            <a:r>
              <a:rPr lang="en-US" sz="2400" dirty="0" err="1" smtClean="0"/>
              <a:t>ciclu</a:t>
            </a:r>
            <a:endParaRPr lang="en-US" sz="2400" dirty="0" smtClean="0"/>
          </a:p>
          <a:p>
            <a:pPr>
              <a:lnSpc>
                <a:spcPct val="70000"/>
              </a:lnSpc>
            </a:pPr>
            <a:r>
              <a:rPr lang="en-US" sz="2400" dirty="0" err="1" smtClean="0"/>
              <a:t>Util</a:t>
            </a:r>
            <a:r>
              <a:rPr lang="en-US" sz="2400" dirty="0" smtClean="0"/>
              <a:t> c</a:t>
            </a:r>
            <a:r>
              <a:rPr lang="ro-RO" sz="2400" dirty="0" smtClean="0"/>
              <a:t>â</a:t>
            </a:r>
            <a:r>
              <a:rPr lang="en-US" sz="2400" dirty="0" err="1" smtClean="0"/>
              <a:t>nd</a:t>
            </a:r>
            <a:r>
              <a:rPr lang="en-US" sz="2400" dirty="0" smtClean="0"/>
              <a:t> </a:t>
            </a:r>
            <a:r>
              <a:rPr lang="en-US" sz="2400" dirty="0" err="1" smtClean="0"/>
              <a:t>fiecare</a:t>
            </a:r>
            <a:r>
              <a:rPr lang="en-US" sz="2400" dirty="0" smtClean="0"/>
              <a:t> </a:t>
            </a:r>
            <a:r>
              <a:rPr lang="en-US" sz="2400" dirty="0" err="1" smtClean="0"/>
              <a:t>itera</a:t>
            </a:r>
            <a:r>
              <a:rPr lang="ro-RO" sz="2400" dirty="0" smtClean="0"/>
              <a:t>ț</a:t>
            </a:r>
            <a:r>
              <a:rPr lang="en-US" sz="2400" dirty="0" err="1" smtClean="0"/>
              <a:t>ie</a:t>
            </a:r>
            <a:r>
              <a:rPr lang="en-US" sz="2400" dirty="0" smtClean="0"/>
              <a:t> </a:t>
            </a:r>
            <a:r>
              <a:rPr lang="en-US" sz="2400" dirty="0" err="1" smtClean="0"/>
              <a:t>depinde</a:t>
            </a:r>
            <a:r>
              <a:rPr lang="en-US" sz="2400" dirty="0" smtClean="0"/>
              <a:t> </a:t>
            </a:r>
            <a:r>
              <a:rPr lang="ro-RO" sz="2400" dirty="0" smtClean="0"/>
              <a:t>î</a:t>
            </a:r>
            <a:r>
              <a:rPr lang="en-US" sz="2400" dirty="0" smtClean="0"/>
              <a:t>n </a:t>
            </a:r>
            <a:r>
              <a:rPr lang="ro-RO" sz="2400" dirty="0" err="1"/>
              <a:t>î</a:t>
            </a:r>
            <a:r>
              <a:rPr lang="en-US" sz="2400" dirty="0" err="1" smtClean="0"/>
              <a:t>ntregime</a:t>
            </a:r>
            <a:r>
              <a:rPr lang="en-US" sz="2400" dirty="0" smtClean="0"/>
              <a:t> de </a:t>
            </a:r>
            <a:r>
              <a:rPr lang="en-US" sz="2400" dirty="0" err="1" smtClean="0"/>
              <a:t>rezultatele</a:t>
            </a:r>
            <a:r>
              <a:rPr lang="en-US" sz="2400" dirty="0" smtClean="0"/>
              <a:t> </a:t>
            </a:r>
            <a:r>
              <a:rPr lang="en-US" sz="2400" dirty="0" err="1" smtClean="0"/>
              <a:t>itera</a:t>
            </a:r>
            <a:r>
              <a:rPr lang="ro-RO" sz="2400" dirty="0" smtClean="0"/>
              <a:t>ț</a:t>
            </a:r>
            <a:r>
              <a:rPr lang="en-US" sz="2400" dirty="0" err="1" smtClean="0"/>
              <a:t>iei</a:t>
            </a:r>
            <a:r>
              <a:rPr lang="en-US" sz="2400" dirty="0" smtClean="0"/>
              <a:t> </a:t>
            </a:r>
            <a:r>
              <a:rPr lang="en-US" sz="2400" dirty="0" err="1" smtClean="0"/>
              <a:t>precedente</a:t>
            </a:r>
            <a:endParaRPr lang="en-US" sz="2400" dirty="0" smtClean="0"/>
          </a:p>
        </p:txBody>
      </p:sp>
      <p:sp>
        <p:nvSpPr>
          <p:cNvPr id="58371" name="Rectangle 2"/>
          <p:cNvSpPr>
            <a:spLocks noGrp="1" noChangeArrowheads="1"/>
          </p:cNvSpPr>
          <p:nvPr>
            <p:ph type="title"/>
          </p:nvPr>
        </p:nvSpPr>
        <p:spPr>
          <a:xfrm>
            <a:off x="685800" y="0"/>
            <a:ext cx="7772400" cy="609600"/>
          </a:xfrm>
        </p:spPr>
        <p:txBody>
          <a:bodyPr/>
          <a:lstStyle/>
          <a:p>
            <a:r>
              <a:rPr lang="en-US" sz="2800" dirty="0" smtClean="0"/>
              <a:t/>
            </a:r>
            <a:br>
              <a:rPr lang="en-US" sz="2800" dirty="0" smtClean="0"/>
            </a:br>
            <a:r>
              <a:rPr lang="en-US" sz="2800" dirty="0" err="1" smtClean="0"/>
              <a:t>Sincronizarea</a:t>
            </a:r>
            <a:r>
              <a:rPr lang="en-US" sz="2800" dirty="0" smtClean="0"/>
              <a:t> </a:t>
            </a:r>
            <a:r>
              <a:rPr lang="ro-RO" sz="2800" dirty="0" smtClean="0"/>
              <a:t>cu </a:t>
            </a:r>
            <a:r>
              <a:rPr lang="en-US" sz="2800" dirty="0" err="1" smtClean="0"/>
              <a:t>barier</a:t>
            </a:r>
            <a:r>
              <a:rPr lang="ro-RO" sz="2800" dirty="0" smtClean="0"/>
              <a:t>ă</a:t>
            </a:r>
            <a:endParaRPr lang="en-US" sz="2800" dirty="0" smtClean="0"/>
          </a:p>
        </p:txBody>
      </p:sp>
      <p:sp>
        <p:nvSpPr>
          <p:cNvPr id="2" name="TextBox 1"/>
          <p:cNvSpPr txBox="1"/>
          <p:nvPr/>
        </p:nvSpPr>
        <p:spPr>
          <a:xfrm>
            <a:off x="5391167" y="2818656"/>
            <a:ext cx="2529860" cy="461665"/>
          </a:xfrm>
          <a:prstGeom prst="rect">
            <a:avLst/>
          </a:prstGeom>
          <a:noFill/>
        </p:spPr>
        <p:txBody>
          <a:bodyPr wrap="none" rtlCol="0">
            <a:spAutoFit/>
          </a:bodyPr>
          <a:lstStyle/>
          <a:p>
            <a:r>
              <a:rPr lang="en-US" dirty="0" err="1">
                <a:cs typeface="Times New Roman" pitchFamily="18" charset="0"/>
              </a:rPr>
              <a:t>Solu</a:t>
            </a:r>
            <a:r>
              <a:rPr lang="ro-RO" dirty="0">
                <a:cs typeface="Times New Roman" pitchFamily="18" charset="0"/>
              </a:rPr>
              <a:t>ț</a:t>
            </a:r>
            <a:r>
              <a:rPr lang="en-US" dirty="0" err="1">
                <a:cs typeface="Times New Roman" pitchFamily="18" charset="0"/>
              </a:rPr>
              <a:t>ie</a:t>
            </a:r>
            <a:r>
              <a:rPr lang="en-US" dirty="0">
                <a:cs typeface="Times New Roman" pitchFamily="18" charset="0"/>
              </a:rPr>
              <a:t> </a:t>
            </a:r>
            <a:r>
              <a:rPr lang="en-US" dirty="0" err="1">
                <a:cs typeface="Times New Roman" pitchFamily="18" charset="0"/>
              </a:rPr>
              <a:t>ineficient</a:t>
            </a:r>
            <a:r>
              <a:rPr lang="ro-RO" dirty="0">
                <a:cs typeface="Times New Roman" pitchFamily="18" charset="0"/>
              </a:rPr>
              <a:t>ă</a:t>
            </a:r>
            <a:r>
              <a:rPr lang="en-US" dirty="0" smtClean="0">
                <a:cs typeface="Times New Roman" pitchFamily="18"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1">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9811">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smtClean="0">
                <a:solidFill>
                  <a:srgbClr val="FFFFFF"/>
                </a:solidFill>
                <a:cs typeface="Arial" pitchFamily="34" charset="0"/>
              </a:rPr>
              <a:t>Algoritmim paraleli si distribuiti</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DCD69FDB-922C-4DC2-86C1-4AF247017151}"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67</a:t>
            </a:fld>
            <a:endParaRPr lang="en-US" altLang="en-US" sz="900">
              <a:solidFill>
                <a:srgbClr val="FFFFFF"/>
              </a:solidFill>
              <a:cs typeface="Arial" pitchFamily="34" charset="0"/>
            </a:endParaRPr>
          </a:p>
        </p:txBody>
      </p:sp>
      <p:sp>
        <p:nvSpPr>
          <p:cNvPr id="26628" name="Rectangle 2"/>
          <p:cNvSpPr>
            <a:spLocks noGrp="1" noChangeArrowheads="1"/>
          </p:cNvSpPr>
          <p:nvPr>
            <p:ph type="title"/>
          </p:nvPr>
        </p:nvSpPr>
        <p:spPr>
          <a:xfrm>
            <a:off x="685800" y="152400"/>
            <a:ext cx="7772400" cy="609600"/>
          </a:xfrm>
        </p:spPr>
        <p:txBody>
          <a:bodyPr/>
          <a:lstStyle/>
          <a:p>
            <a:r>
              <a:rPr lang="en-US" altLang="en-US" b="0" smtClean="0"/>
              <a:t>Bariere de sincronizare</a:t>
            </a:r>
          </a:p>
        </p:txBody>
      </p:sp>
      <p:sp>
        <p:nvSpPr>
          <p:cNvPr id="25603" name="Rectangle 3"/>
          <p:cNvSpPr>
            <a:spLocks noGrp="1" noChangeArrowheads="1"/>
          </p:cNvSpPr>
          <p:nvPr>
            <p:ph type="body" idx="1"/>
          </p:nvPr>
        </p:nvSpPr>
        <p:spPr>
          <a:xfrm>
            <a:off x="381000" y="1772816"/>
            <a:ext cx="8382000" cy="4780384"/>
          </a:xfrm>
        </p:spPr>
        <p:txBody>
          <a:bodyPr>
            <a:normAutofit fontScale="62500" lnSpcReduction="20000"/>
          </a:bodyPr>
          <a:lstStyle/>
          <a:p>
            <a:pPr>
              <a:spcAft>
                <a:spcPts val="1775"/>
              </a:spcAft>
              <a:buFont typeface="Arial" pitchFamily="34" charset="0"/>
              <a:buNone/>
            </a:pPr>
            <a:r>
              <a:rPr lang="en-US" altLang="en-US" sz="3000" dirty="0" smtClean="0"/>
              <a:t>Un </a:t>
            </a:r>
            <a:r>
              <a:rPr lang="en-US" altLang="en-US" sz="3000" dirty="0" err="1" smtClean="0"/>
              <a:t>calcul</a:t>
            </a:r>
            <a:r>
              <a:rPr lang="en-US" altLang="en-US" sz="3000" dirty="0" smtClean="0"/>
              <a:t> </a:t>
            </a:r>
            <a:r>
              <a:rPr lang="en-US" altLang="en-US" sz="3000" dirty="0" err="1" smtClean="0"/>
              <a:t>iterativ</a:t>
            </a:r>
            <a:r>
              <a:rPr lang="en-US" altLang="en-US" sz="3000" dirty="0" smtClean="0"/>
              <a:t> - </a:t>
            </a:r>
            <a:r>
              <a:rPr lang="en-US" altLang="en-US" sz="3000" dirty="0" err="1" smtClean="0"/>
              <a:t>Fiecare</a:t>
            </a:r>
            <a:r>
              <a:rPr lang="en-US" altLang="en-US" sz="3000" dirty="0" smtClean="0"/>
              <a:t> </a:t>
            </a:r>
            <a:r>
              <a:rPr lang="en-US" altLang="en-US" sz="3000" dirty="0" err="1" smtClean="0"/>
              <a:t>iteratie</a:t>
            </a:r>
            <a:r>
              <a:rPr lang="en-US" altLang="en-US" sz="3000" dirty="0" smtClean="0"/>
              <a:t> </a:t>
            </a:r>
            <a:r>
              <a:rPr lang="en-US" altLang="en-US" sz="3000" dirty="0" err="1" smtClean="0"/>
              <a:t>depinde</a:t>
            </a:r>
            <a:r>
              <a:rPr lang="en-US" altLang="en-US" sz="3000" dirty="0" smtClean="0"/>
              <a:t> in </a:t>
            </a:r>
            <a:r>
              <a:rPr lang="en-US" altLang="en-US" sz="3000" dirty="0" err="1" smtClean="0"/>
              <a:t>intregime</a:t>
            </a:r>
            <a:r>
              <a:rPr lang="en-US" altLang="en-US" sz="3000" dirty="0" smtClean="0"/>
              <a:t> de </a:t>
            </a:r>
            <a:r>
              <a:rPr lang="en-US" altLang="en-US" sz="3000" dirty="0" err="1" smtClean="0"/>
              <a:t>rezultatele</a:t>
            </a:r>
            <a:r>
              <a:rPr lang="en-US" altLang="en-US" sz="3000" dirty="0" smtClean="0"/>
              <a:t> </a:t>
            </a:r>
            <a:r>
              <a:rPr lang="en-US" altLang="en-US" sz="3000" dirty="0" err="1" smtClean="0"/>
              <a:t>iteratiei</a:t>
            </a:r>
            <a:r>
              <a:rPr lang="en-US" altLang="en-US" sz="3000" dirty="0" smtClean="0"/>
              <a:t> </a:t>
            </a:r>
            <a:r>
              <a:rPr lang="en-US" altLang="en-US" sz="3000" dirty="0" err="1" smtClean="0"/>
              <a:t>precedente</a:t>
            </a:r>
            <a:r>
              <a:rPr lang="en-US" altLang="en-US" sz="3000" dirty="0" smtClean="0"/>
              <a:t> (</a:t>
            </a:r>
            <a:r>
              <a:rPr lang="en-US" altLang="en-US" sz="3000" dirty="0" err="1" smtClean="0"/>
              <a:t>algoritmi</a:t>
            </a:r>
            <a:r>
              <a:rPr lang="en-US" altLang="en-US" sz="3000" dirty="0" smtClean="0"/>
              <a:t> </a:t>
            </a:r>
            <a:r>
              <a:rPr lang="en-US" altLang="en-US" sz="3000" i="1" dirty="0" smtClean="0"/>
              <a:t>data parallel</a:t>
            </a:r>
            <a:r>
              <a:rPr lang="en-US" altLang="en-US" sz="3000" dirty="0" smtClean="0"/>
              <a:t>)</a:t>
            </a:r>
          </a:p>
          <a:p>
            <a:pPr>
              <a:lnSpc>
                <a:spcPct val="80000"/>
              </a:lnSpc>
              <a:buFont typeface="Arial" pitchFamily="34" charset="0"/>
              <a:buNone/>
            </a:pPr>
            <a:r>
              <a:rPr lang="en-US" altLang="en-US" sz="3400" b="1" dirty="0" smtClean="0">
                <a:latin typeface="Courier New" panose="02070309020205020404" pitchFamily="49" charset="0"/>
                <a:cs typeface="Courier New" panose="02070309020205020404" pitchFamily="49" charset="0"/>
              </a:rPr>
              <a:t>while </a:t>
            </a:r>
            <a:r>
              <a:rPr lang="en-US" altLang="en-US" sz="3400" dirty="0" smtClean="0">
                <a:latin typeface="Courier New" pitchFamily="49" charset="0"/>
                <a:cs typeface="Courier New" panose="02070309020205020404" pitchFamily="49" charset="0"/>
              </a:rPr>
              <a:t>(true) {</a:t>
            </a:r>
          </a:p>
          <a:p>
            <a:pPr>
              <a:lnSpc>
                <a:spcPct val="80000"/>
              </a:lnSpc>
              <a:buFont typeface="Arial" pitchFamily="34" charset="0"/>
              <a:buNone/>
            </a:pPr>
            <a:r>
              <a:rPr lang="en-US" altLang="en-US" sz="3400" b="1" dirty="0" smtClean="0">
                <a:latin typeface="Courier New" pitchFamily="49" charset="0"/>
                <a:cs typeface="Courier New" panose="02070309020205020404" pitchFamily="49" charset="0"/>
              </a:rPr>
              <a:t>		co </a:t>
            </a:r>
            <a:r>
              <a:rPr lang="en-US" altLang="en-US" sz="3400" dirty="0" smtClean="0">
                <a:latin typeface="Courier New" pitchFamily="49" charset="0"/>
                <a:cs typeface="Courier New" panose="02070309020205020404" pitchFamily="49" charset="0"/>
              </a:rPr>
              <a:t>[k = 1</a:t>
            </a:r>
            <a:r>
              <a:rPr lang="en-US" altLang="en-US" sz="3400" b="1" dirty="0" smtClean="0">
                <a:latin typeface="Courier New" pitchFamily="49" charset="0"/>
                <a:cs typeface="Courier New" panose="02070309020205020404" pitchFamily="49" charset="0"/>
              </a:rPr>
              <a:t> to</a:t>
            </a:r>
            <a:r>
              <a:rPr lang="en-US" altLang="en-US" sz="3400" dirty="0" smtClean="0">
                <a:latin typeface="Courier New" pitchFamily="49" charset="0"/>
                <a:cs typeface="Courier New" panose="02070309020205020404" pitchFamily="49" charset="0"/>
              </a:rPr>
              <a:t> n] {</a:t>
            </a:r>
            <a:r>
              <a:rPr lang="en-US" altLang="en-US" sz="3400" dirty="0" err="1" smtClean="0">
                <a:latin typeface="Courier New" pitchFamily="49" charset="0"/>
                <a:cs typeface="Courier New" panose="02070309020205020404" pitchFamily="49" charset="0"/>
              </a:rPr>
              <a:t>cod_proces_k</a:t>
            </a:r>
            <a:r>
              <a:rPr lang="en-US" altLang="en-US" sz="3400" dirty="0" smtClean="0">
                <a:latin typeface="Courier New" pitchFamily="49" charset="0"/>
                <a:cs typeface="Courier New" panose="02070309020205020404" pitchFamily="49" charset="0"/>
              </a:rPr>
              <a:t>;}</a:t>
            </a:r>
            <a:endParaRPr lang="en-US" altLang="en-US" sz="3400" b="1" dirty="0" smtClean="0">
              <a:latin typeface="Courier New" pitchFamily="49" charset="0"/>
              <a:cs typeface="Courier New" panose="02070309020205020404" pitchFamily="49" charset="0"/>
            </a:endParaRPr>
          </a:p>
          <a:p>
            <a:pPr>
              <a:lnSpc>
                <a:spcPct val="80000"/>
              </a:lnSpc>
              <a:buFont typeface="Arial" pitchFamily="34" charset="0"/>
              <a:buNone/>
            </a:pPr>
            <a:r>
              <a:rPr lang="en-US" altLang="en-US" sz="3400" dirty="0" smtClean="0">
                <a:latin typeface="Courier New" pitchFamily="49" charset="0"/>
                <a:cs typeface="Courier New" panose="02070309020205020404" pitchFamily="49" charset="0"/>
              </a:rPr>
              <a:t>}</a:t>
            </a:r>
            <a:endParaRPr lang="en-US" altLang="en-US" sz="3400" b="1" dirty="0" smtClean="0">
              <a:latin typeface="Courier New" pitchFamily="49" charset="0"/>
              <a:cs typeface="Courier New" panose="02070309020205020404" pitchFamily="49" charset="0"/>
            </a:endParaRPr>
          </a:p>
          <a:p>
            <a:pPr algn="ctr">
              <a:lnSpc>
                <a:spcPct val="80000"/>
              </a:lnSpc>
              <a:buFont typeface="Arial" pitchFamily="34" charset="0"/>
              <a:buNone/>
            </a:pPr>
            <a:endParaRPr lang="en-US" altLang="en-US" sz="2600" dirty="0" smtClean="0">
              <a:solidFill>
                <a:srgbClr val="C00000"/>
              </a:solidFill>
              <a:cs typeface="Times New Roman" pitchFamily="18" charset="0"/>
            </a:endParaRPr>
          </a:p>
          <a:p>
            <a:pPr algn="ctr">
              <a:lnSpc>
                <a:spcPct val="80000"/>
              </a:lnSpc>
              <a:buFont typeface="Arial" pitchFamily="34" charset="0"/>
              <a:buNone/>
            </a:pPr>
            <a:r>
              <a:rPr lang="en-US" altLang="en-US" sz="2600" dirty="0" err="1" smtClean="0">
                <a:solidFill>
                  <a:srgbClr val="C00000"/>
                </a:solidFill>
                <a:cs typeface="Times New Roman" pitchFamily="18" charset="0"/>
              </a:rPr>
              <a:t>Varianta</a:t>
            </a:r>
            <a:r>
              <a:rPr lang="en-US" altLang="en-US" sz="2600" dirty="0" smtClean="0">
                <a:solidFill>
                  <a:srgbClr val="C00000"/>
                </a:solidFill>
                <a:cs typeface="Times New Roman" pitchFamily="18" charset="0"/>
              </a:rPr>
              <a:t> cu </a:t>
            </a:r>
            <a:r>
              <a:rPr lang="en-US" altLang="en-US" sz="2600" dirty="0" err="1" smtClean="0">
                <a:solidFill>
                  <a:srgbClr val="C00000"/>
                </a:solidFill>
                <a:cs typeface="Times New Roman" pitchFamily="18" charset="0"/>
              </a:rPr>
              <a:t>bariere</a:t>
            </a:r>
            <a:endParaRPr lang="en-US" altLang="en-US" sz="2600" dirty="0" smtClean="0">
              <a:solidFill>
                <a:srgbClr val="C00000"/>
              </a:solidFill>
              <a:cs typeface="Times New Roman" pitchFamily="18" charset="0"/>
            </a:endParaRPr>
          </a:p>
          <a:p>
            <a:pPr>
              <a:lnSpc>
                <a:spcPct val="80000"/>
              </a:lnSpc>
              <a:buFont typeface="Arial" pitchFamily="34" charset="0"/>
              <a:buNone/>
            </a:pPr>
            <a:endParaRPr lang="en-US" altLang="en-US" sz="2400" b="1" dirty="0" smtClean="0">
              <a:latin typeface="Courier New" pitchFamily="49" charset="0"/>
              <a:cs typeface="Times New Roman" pitchFamily="18" charset="0"/>
            </a:endParaRPr>
          </a:p>
          <a:p>
            <a:pPr>
              <a:lnSpc>
                <a:spcPct val="80000"/>
              </a:lnSpc>
              <a:buFont typeface="Arial" pitchFamily="34" charset="0"/>
              <a:buNone/>
            </a:pPr>
            <a:r>
              <a:rPr lang="en-US" altLang="en-US" sz="3400" b="1" dirty="0" smtClean="0">
                <a:latin typeface="Courier New" pitchFamily="49" charset="0"/>
                <a:cs typeface="Times New Roman" pitchFamily="18" charset="0"/>
              </a:rPr>
              <a:t>co</a:t>
            </a:r>
            <a:r>
              <a:rPr lang="en-US" altLang="en-US" sz="3400" dirty="0" smtClean="0">
                <a:latin typeface="Courier New" pitchFamily="49" charset="0"/>
                <a:cs typeface="Times New Roman" pitchFamily="18" charset="0"/>
              </a:rPr>
              <a:t>[k= 1 to n] { </a:t>
            </a:r>
          </a:p>
          <a:p>
            <a:pPr>
              <a:lnSpc>
                <a:spcPct val="80000"/>
              </a:lnSpc>
              <a:spcBef>
                <a:spcPct val="10000"/>
              </a:spcBef>
              <a:buFont typeface="Arial" pitchFamily="34" charset="0"/>
              <a:buNone/>
            </a:pPr>
            <a:r>
              <a:rPr lang="en-US" altLang="en-US" sz="3400" b="1" dirty="0" smtClean="0">
                <a:latin typeface="Courier New" pitchFamily="49" charset="0"/>
                <a:cs typeface="Times New Roman" pitchFamily="18" charset="0"/>
              </a:rPr>
              <a:t>		while</a:t>
            </a:r>
            <a:r>
              <a:rPr lang="en-US" altLang="en-US" sz="3400" dirty="0" smtClean="0">
                <a:latin typeface="Courier New" pitchFamily="49" charset="0"/>
                <a:cs typeface="Times New Roman" pitchFamily="18" charset="0"/>
              </a:rPr>
              <a:t> (true){</a:t>
            </a:r>
          </a:p>
          <a:p>
            <a:pPr>
              <a:lnSpc>
                <a:spcPct val="80000"/>
              </a:lnSpc>
              <a:spcBef>
                <a:spcPct val="10000"/>
              </a:spcBef>
              <a:buFont typeface="Arial" pitchFamily="34" charset="0"/>
              <a:buNone/>
            </a:pPr>
            <a:r>
              <a:rPr lang="en-US" altLang="en-US" sz="3400" dirty="0" smtClean="0">
                <a:latin typeface="Courier New" pitchFamily="49" charset="0"/>
                <a:cs typeface="Times New Roman" pitchFamily="18" charset="0"/>
              </a:rPr>
              <a:t>			</a:t>
            </a:r>
            <a:r>
              <a:rPr lang="en-US" altLang="en-US" sz="3400" dirty="0" err="1" smtClean="0">
                <a:latin typeface="Courier New" pitchFamily="49" charset="0"/>
                <a:cs typeface="Times New Roman" pitchFamily="18" charset="0"/>
              </a:rPr>
              <a:t>cod_proces_k</a:t>
            </a:r>
            <a:r>
              <a:rPr lang="en-US" altLang="en-US" sz="3400" dirty="0" smtClean="0">
                <a:latin typeface="Courier New" pitchFamily="49" charset="0"/>
                <a:cs typeface="Times New Roman" pitchFamily="18" charset="0"/>
              </a:rPr>
              <a:t>;</a:t>
            </a:r>
          </a:p>
          <a:p>
            <a:pPr>
              <a:lnSpc>
                <a:spcPct val="80000"/>
              </a:lnSpc>
              <a:spcBef>
                <a:spcPct val="10000"/>
              </a:spcBef>
              <a:buFont typeface="Arial" pitchFamily="34" charset="0"/>
              <a:buNone/>
            </a:pPr>
            <a:r>
              <a:rPr lang="en-US" altLang="en-US" sz="3400" b="1" dirty="0" smtClean="0">
                <a:latin typeface="Courier New" pitchFamily="49" charset="0"/>
                <a:cs typeface="Times New Roman" pitchFamily="18" charset="0"/>
              </a:rPr>
              <a:t>			barrier;</a:t>
            </a:r>
            <a:r>
              <a:rPr lang="en-US" altLang="en-US" sz="3400" dirty="0" smtClean="0">
                <a:latin typeface="Courier New" pitchFamily="49" charset="0"/>
                <a:cs typeface="Times New Roman" pitchFamily="18" charset="0"/>
              </a:rPr>
              <a:t> </a:t>
            </a:r>
          </a:p>
          <a:p>
            <a:pPr>
              <a:lnSpc>
                <a:spcPct val="80000"/>
              </a:lnSpc>
              <a:spcBef>
                <a:spcPct val="10000"/>
              </a:spcBef>
              <a:buFont typeface="Arial" pitchFamily="34" charset="0"/>
              <a:buNone/>
            </a:pPr>
            <a:r>
              <a:rPr lang="en-US" altLang="en-US" sz="3400" dirty="0" smtClean="0">
                <a:latin typeface="Courier New" pitchFamily="49" charset="0"/>
                <a:cs typeface="Times New Roman" pitchFamily="18" charset="0"/>
              </a:rPr>
              <a:t>		}</a:t>
            </a:r>
          </a:p>
          <a:p>
            <a:pPr>
              <a:lnSpc>
                <a:spcPct val="80000"/>
              </a:lnSpc>
              <a:spcBef>
                <a:spcPct val="10000"/>
              </a:spcBef>
              <a:buFont typeface="Arial" pitchFamily="34" charset="0"/>
              <a:buNone/>
            </a:pPr>
            <a:r>
              <a:rPr lang="en-US" altLang="en-US" sz="3400" dirty="0" smtClean="0">
                <a:latin typeface="Courier New" pitchFamily="49" charset="0"/>
                <a:cs typeface="Times New Roman" pitchFamily="18" charset="0"/>
              </a:rPr>
              <a:t>}</a:t>
            </a:r>
            <a:endParaRPr lang="en-US" altLang="en-US" sz="3400" b="1" dirty="0" smtClean="0">
              <a:latin typeface="Courier New" pitchFamily="49" charset="0"/>
              <a:cs typeface="Times New Roman" pitchFamily="18" charset="0"/>
            </a:endParaRPr>
          </a:p>
          <a:p>
            <a:pPr>
              <a:lnSpc>
                <a:spcPct val="80000"/>
              </a:lnSpc>
              <a:spcBef>
                <a:spcPts val="1775"/>
              </a:spcBef>
              <a:buFont typeface="Arial" pitchFamily="34" charset="0"/>
              <a:buNone/>
            </a:pPr>
            <a:endParaRPr lang="en-US" altLang="en-US" dirty="0" smtClean="0"/>
          </a:p>
          <a:p>
            <a:pPr>
              <a:lnSpc>
                <a:spcPct val="80000"/>
              </a:lnSpc>
              <a:spcBef>
                <a:spcPts val="1775"/>
              </a:spcBef>
              <a:buFont typeface="Arial" pitchFamily="34" charset="0"/>
              <a:buNone/>
            </a:pPr>
            <a:r>
              <a:rPr lang="en-US" altLang="en-US" dirty="0" err="1" smtClean="0"/>
              <a:t>Bariera</a:t>
            </a:r>
            <a:r>
              <a:rPr lang="en-US" altLang="en-US" dirty="0" smtClean="0"/>
              <a:t> </a:t>
            </a:r>
            <a:r>
              <a:rPr lang="en-US" altLang="en-US" dirty="0" err="1" smtClean="0"/>
              <a:t>sincronizeaza</a:t>
            </a:r>
            <a:r>
              <a:rPr lang="en-US" altLang="en-US" dirty="0" smtClean="0"/>
              <a:t> </a:t>
            </a:r>
            <a:r>
              <a:rPr lang="en-US" altLang="en-US" dirty="0" err="1" smtClean="0"/>
              <a:t>toate</a:t>
            </a:r>
            <a:r>
              <a:rPr lang="en-US" altLang="en-US" dirty="0" smtClean="0"/>
              <a:t> </a:t>
            </a:r>
            <a:r>
              <a:rPr lang="en-US" altLang="en-US" dirty="0" err="1" smtClean="0"/>
              <a:t>procesele</a:t>
            </a:r>
            <a:r>
              <a:rPr lang="en-US" altLang="en-US" dirty="0" smtClean="0"/>
              <a:t> la </a:t>
            </a:r>
            <a:r>
              <a:rPr lang="en-US" altLang="en-US" dirty="0" err="1" smtClean="0"/>
              <a:t>sfarsitul</a:t>
            </a:r>
            <a:r>
              <a:rPr lang="en-US" altLang="en-US" dirty="0" smtClean="0"/>
              <a:t> </a:t>
            </a:r>
            <a:r>
              <a:rPr lang="en-US" altLang="en-US" dirty="0" err="1" smtClean="0"/>
              <a:t>fiecarui</a:t>
            </a:r>
            <a:r>
              <a:rPr lang="en-US" altLang="en-US" dirty="0" smtClean="0"/>
              <a:t> </a:t>
            </a:r>
            <a:r>
              <a:rPr lang="en-US" altLang="en-US" dirty="0" err="1" smtClean="0"/>
              <a:t>ciclu</a:t>
            </a:r>
            <a:endParaRPr lang="en-US" altLang="en-US" dirty="0" smtClean="0"/>
          </a:p>
        </p:txBody>
      </p:sp>
    </p:spTree>
    <p:extLst>
      <p:ext uri="{BB962C8B-B14F-4D97-AF65-F5344CB8AC3E}">
        <p14:creationId xmlns:p14="http://schemas.microsoft.com/office/powerpoint/2010/main" val="322757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animEffect transition="in" filter="wipe(down)">
                                      <p:cBhvr>
                                        <p:cTn id="7" dur="500"/>
                                        <p:tgtEl>
                                          <p:spTgt spid="2560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7" end="7"/>
                                            </p:txEl>
                                          </p:spTgt>
                                        </p:tgtEl>
                                        <p:attrNameLst>
                                          <p:attrName>style.visibility</p:attrName>
                                        </p:attrNameLst>
                                      </p:cBhvr>
                                      <p:to>
                                        <p:strVal val="visible"/>
                                      </p:to>
                                    </p:set>
                                    <p:animEffect transition="in" filter="wipe(down)">
                                      <p:cBhvr>
                                        <p:cTn id="10" dur="500"/>
                                        <p:tgtEl>
                                          <p:spTgt spid="25603">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animEffect transition="in" filter="wipe(down)">
                                      <p:cBhvr>
                                        <p:cTn id="13" dur="500"/>
                                        <p:tgtEl>
                                          <p:spTgt spid="25603">
                                            <p:txEl>
                                              <p:pRg st="8" end="8"/>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5603">
                                            <p:txEl>
                                              <p:pRg st="9" end="9"/>
                                            </p:txEl>
                                          </p:spTgt>
                                        </p:tgtEl>
                                        <p:attrNameLst>
                                          <p:attrName>style.visibility</p:attrName>
                                        </p:attrNameLst>
                                      </p:cBhvr>
                                      <p:to>
                                        <p:strVal val="visible"/>
                                      </p:to>
                                    </p:set>
                                    <p:animEffect transition="in" filter="wipe(down)">
                                      <p:cBhvr>
                                        <p:cTn id="16" dur="500"/>
                                        <p:tgtEl>
                                          <p:spTgt spid="25603">
                                            <p:txEl>
                                              <p:pRg st="9" end="9"/>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5603">
                                            <p:txEl>
                                              <p:pRg st="10" end="10"/>
                                            </p:txEl>
                                          </p:spTgt>
                                        </p:tgtEl>
                                        <p:attrNameLst>
                                          <p:attrName>style.visibility</p:attrName>
                                        </p:attrNameLst>
                                      </p:cBhvr>
                                      <p:to>
                                        <p:strVal val="visible"/>
                                      </p:to>
                                    </p:set>
                                    <p:animEffect transition="in" filter="wipe(down)">
                                      <p:cBhvr>
                                        <p:cTn id="19" dur="500"/>
                                        <p:tgtEl>
                                          <p:spTgt spid="25603">
                                            <p:txEl>
                                              <p:pRg st="10" end="1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5603">
                                            <p:txEl>
                                              <p:pRg st="11" end="11"/>
                                            </p:txEl>
                                          </p:spTgt>
                                        </p:tgtEl>
                                        <p:attrNameLst>
                                          <p:attrName>style.visibility</p:attrName>
                                        </p:attrNameLst>
                                      </p:cBhvr>
                                      <p:to>
                                        <p:strVal val="visible"/>
                                      </p:to>
                                    </p:set>
                                    <p:animEffect transition="in" filter="wipe(down)">
                                      <p:cBhvr>
                                        <p:cTn id="22" dur="500"/>
                                        <p:tgtEl>
                                          <p:spTgt spid="25603">
                                            <p:txEl>
                                              <p:pRg st="11" end="1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5603">
                                            <p:txEl>
                                              <p:pRg st="12" end="12"/>
                                            </p:txEl>
                                          </p:spTgt>
                                        </p:tgtEl>
                                        <p:attrNameLst>
                                          <p:attrName>style.visibility</p:attrName>
                                        </p:attrNameLst>
                                      </p:cBhvr>
                                      <p:to>
                                        <p:strVal val="visible"/>
                                      </p:to>
                                    </p:set>
                                    <p:animEffect transition="in" filter="wipe(down)">
                                      <p:cBhvr>
                                        <p:cTn id="25" dur="500"/>
                                        <p:tgtEl>
                                          <p:spTgt spid="25603">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603">
                                            <p:txEl>
                                              <p:pRg st="14" end="14"/>
                                            </p:txEl>
                                          </p:spTgt>
                                        </p:tgtEl>
                                        <p:attrNameLst>
                                          <p:attrName>style.visibility</p:attrName>
                                        </p:attrNameLst>
                                      </p:cBhvr>
                                      <p:to>
                                        <p:strVal val="visible"/>
                                      </p:to>
                                    </p:set>
                                    <p:animEffect transition="in" filter="wipe(down)">
                                      <p:cBhvr>
                                        <p:cTn id="30" dur="500"/>
                                        <p:tgtEl>
                                          <p:spTgt spid="256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652120" y="1804069"/>
            <a:ext cx="2448275" cy="4347563"/>
            <a:chOff x="5652120" y="1700808"/>
            <a:chExt cx="2448275" cy="5112568"/>
          </a:xfrm>
        </p:grpSpPr>
        <p:grpSp>
          <p:nvGrpSpPr>
            <p:cNvPr id="174" name="Group 173"/>
            <p:cNvGrpSpPr/>
            <p:nvPr/>
          </p:nvGrpSpPr>
          <p:grpSpPr>
            <a:xfrm>
              <a:off x="6732241" y="1700808"/>
              <a:ext cx="1368151" cy="834772"/>
              <a:chOff x="815728" y="1700808"/>
              <a:chExt cx="1368151" cy="834772"/>
            </a:xfrm>
            <a:effectLst>
              <a:outerShdw blurRad="50800" dist="38100" dir="2700000" algn="tl" rotWithShape="0">
                <a:prstClr val="black">
                  <a:alpha val="63000"/>
                </a:prstClr>
              </a:outerShdw>
            </a:effectLst>
          </p:grpSpPr>
          <p:cxnSp>
            <p:nvCxnSpPr>
              <p:cNvPr id="177" name="Straight Arrow Connector 176"/>
              <p:cNvCxnSpPr/>
              <p:nvPr/>
            </p:nvCxnSpPr>
            <p:spPr bwMode="auto">
              <a:xfrm flipH="1">
                <a:off x="815728" y="1700808"/>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78" name="Straight Arrow Connector 177"/>
              <p:cNvCxnSpPr/>
              <p:nvPr/>
            </p:nvCxnSpPr>
            <p:spPr bwMode="auto">
              <a:xfrm flipH="1">
                <a:off x="1163694" y="1714169"/>
                <a:ext cx="324253" cy="808050"/>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79" name="Straight Arrow Connector 178"/>
              <p:cNvCxnSpPr/>
              <p:nvPr/>
            </p:nvCxnSpPr>
            <p:spPr bwMode="auto">
              <a:xfrm>
                <a:off x="1487947" y="1714169"/>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80" name="Straight Arrow Connector 179"/>
              <p:cNvCxnSpPr/>
              <p:nvPr/>
            </p:nvCxnSpPr>
            <p:spPr bwMode="auto">
              <a:xfrm>
                <a:off x="1511660" y="1727530"/>
                <a:ext cx="324253" cy="808050"/>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175" name="Straight Connector 174"/>
            <p:cNvCxnSpPr/>
            <p:nvPr/>
          </p:nvCxnSpPr>
          <p:spPr bwMode="auto">
            <a:xfrm flipH="1">
              <a:off x="6312049" y="1700808"/>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76" name="TextBox 175"/>
            <p:cNvSpPr txBox="1"/>
            <p:nvPr/>
          </p:nvSpPr>
          <p:spPr>
            <a:xfrm>
              <a:off x="6096025" y="1727530"/>
              <a:ext cx="522900" cy="523220"/>
            </a:xfrm>
            <a:prstGeom prst="rect">
              <a:avLst/>
            </a:prstGeom>
            <a:noFill/>
          </p:spPr>
          <p:txBody>
            <a:bodyPr wrap="none" rtlCol="0">
              <a:spAutoFit/>
            </a:bodyPr>
            <a:lstStyle/>
            <a:p>
              <a:r>
                <a:rPr lang="ro-RO" sz="2800" dirty="0" smtClean="0"/>
                <a:t>co</a:t>
              </a:r>
              <a:endParaRPr lang="en-US" sz="2800" dirty="0"/>
            </a:p>
          </p:txBody>
        </p:sp>
        <p:cxnSp>
          <p:nvCxnSpPr>
            <p:cNvPr id="183" name="Straight Arrow Connector 182"/>
            <p:cNvCxnSpPr/>
            <p:nvPr/>
          </p:nvCxnSpPr>
          <p:spPr bwMode="auto">
            <a:xfrm>
              <a:off x="6732241" y="5978604"/>
              <a:ext cx="719645" cy="834772"/>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4" name="Straight Arrow Connector 183"/>
            <p:cNvCxnSpPr/>
            <p:nvPr/>
          </p:nvCxnSpPr>
          <p:spPr bwMode="auto">
            <a:xfrm>
              <a:off x="7080207" y="5978604"/>
              <a:ext cx="371679" cy="834772"/>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5" name="Straight Arrow Connector 184"/>
            <p:cNvCxnSpPr/>
            <p:nvPr/>
          </p:nvCxnSpPr>
          <p:spPr bwMode="auto">
            <a:xfrm flipH="1">
              <a:off x="7451886" y="6005325"/>
              <a:ext cx="648509" cy="80805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6" name="Straight Arrow Connector 185"/>
            <p:cNvCxnSpPr/>
            <p:nvPr/>
          </p:nvCxnSpPr>
          <p:spPr bwMode="auto">
            <a:xfrm flipH="1">
              <a:off x="7451886" y="6005325"/>
              <a:ext cx="300540" cy="80805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7" name="Straight Connector 186"/>
            <p:cNvCxnSpPr/>
            <p:nvPr/>
          </p:nvCxnSpPr>
          <p:spPr bwMode="auto">
            <a:xfrm flipH="1">
              <a:off x="6312049" y="6813376"/>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88" name="TextBox 187"/>
            <p:cNvSpPr txBox="1"/>
            <p:nvPr/>
          </p:nvSpPr>
          <p:spPr>
            <a:xfrm>
              <a:off x="6096025" y="6279703"/>
              <a:ext cx="522900" cy="523220"/>
            </a:xfrm>
            <a:prstGeom prst="rect">
              <a:avLst/>
            </a:prstGeom>
            <a:noFill/>
          </p:spPr>
          <p:txBody>
            <a:bodyPr wrap="none" rtlCol="0">
              <a:spAutoFit/>
            </a:bodyPr>
            <a:lstStyle/>
            <a:p>
              <a:r>
                <a:rPr lang="ro-RO" sz="2800" dirty="0" smtClean="0"/>
                <a:t>oc</a:t>
              </a:r>
              <a:endParaRPr lang="en-US" sz="2800" dirty="0"/>
            </a:p>
          </p:txBody>
        </p:sp>
        <p:cxnSp>
          <p:nvCxnSpPr>
            <p:cNvPr id="190" name="Straight Connector 189"/>
            <p:cNvCxnSpPr/>
            <p:nvPr/>
          </p:nvCxnSpPr>
          <p:spPr bwMode="auto">
            <a:xfrm>
              <a:off x="6732241" y="2522219"/>
              <a:ext cx="0" cy="3456385"/>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1" name="Straight Connector 190"/>
            <p:cNvCxnSpPr/>
            <p:nvPr/>
          </p:nvCxnSpPr>
          <p:spPr bwMode="auto">
            <a:xfrm flipH="1">
              <a:off x="7080209" y="2492896"/>
              <a:ext cx="6034" cy="3485707"/>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4" name="Straight Connector 193"/>
            <p:cNvCxnSpPr/>
            <p:nvPr/>
          </p:nvCxnSpPr>
          <p:spPr bwMode="auto">
            <a:xfrm>
              <a:off x="7752426" y="2522219"/>
              <a:ext cx="0" cy="3483106"/>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6" name="Straight Connector 195"/>
            <p:cNvCxnSpPr/>
            <p:nvPr/>
          </p:nvCxnSpPr>
          <p:spPr bwMode="auto">
            <a:xfrm>
              <a:off x="8096082" y="2522220"/>
              <a:ext cx="4311" cy="3483105"/>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grpSp>
          <p:nvGrpSpPr>
            <p:cNvPr id="203" name="Group 202"/>
            <p:cNvGrpSpPr/>
            <p:nvPr/>
          </p:nvGrpSpPr>
          <p:grpSpPr>
            <a:xfrm>
              <a:off x="5656431" y="2934235"/>
              <a:ext cx="2443962" cy="494765"/>
              <a:chOff x="5152375" y="2934235"/>
              <a:chExt cx="2443962" cy="494765"/>
            </a:xfrm>
          </p:grpSpPr>
          <p:cxnSp>
            <p:nvCxnSpPr>
              <p:cNvPr id="198" name="Straight Connector 197"/>
              <p:cNvCxnSpPr/>
              <p:nvPr/>
            </p:nvCxnSpPr>
            <p:spPr bwMode="auto">
              <a:xfrm>
                <a:off x="5220072" y="3429000"/>
                <a:ext cx="2376265" cy="0"/>
              </a:xfrm>
              <a:prstGeom prst="line">
                <a:avLst/>
              </a:prstGeom>
              <a:solidFill>
                <a:schemeClr val="accent1"/>
              </a:solidFill>
              <a:ln w="25400" cap="flat" cmpd="sng" algn="ctr">
                <a:solidFill>
                  <a:srgbClr val="FF0000"/>
                </a:solidFill>
                <a:prstDash val="lgDash"/>
                <a:round/>
                <a:headEnd type="none" w="med" len="med"/>
                <a:tailEnd type="none" w="med" len="med"/>
              </a:ln>
              <a:effectLst/>
            </p:spPr>
          </p:cxnSp>
          <p:sp>
            <p:nvSpPr>
              <p:cNvPr id="202" name="TextBox 201"/>
              <p:cNvSpPr txBox="1"/>
              <p:nvPr/>
            </p:nvSpPr>
            <p:spPr>
              <a:xfrm>
                <a:off x="5152375" y="2934235"/>
                <a:ext cx="1003801" cy="461665"/>
              </a:xfrm>
              <a:prstGeom prst="rect">
                <a:avLst/>
              </a:prstGeom>
              <a:noFill/>
            </p:spPr>
            <p:txBody>
              <a:bodyPr wrap="none" rtlCol="0">
                <a:spAutoFit/>
              </a:bodyPr>
              <a:lstStyle/>
              <a:p>
                <a:r>
                  <a:rPr lang="ro-RO" dirty="0" smtClean="0">
                    <a:solidFill>
                      <a:srgbClr val="FF0000"/>
                    </a:solidFill>
                  </a:rPr>
                  <a:t>barrier</a:t>
                </a:r>
                <a:endParaRPr lang="en-US" dirty="0">
                  <a:solidFill>
                    <a:srgbClr val="FF0000"/>
                  </a:solidFill>
                </a:endParaRPr>
              </a:p>
            </p:txBody>
          </p:sp>
        </p:grpSp>
        <p:grpSp>
          <p:nvGrpSpPr>
            <p:cNvPr id="204" name="Group 203"/>
            <p:cNvGrpSpPr/>
            <p:nvPr/>
          </p:nvGrpSpPr>
          <p:grpSpPr>
            <a:xfrm>
              <a:off x="5652120" y="4627808"/>
              <a:ext cx="2443962" cy="529384"/>
              <a:chOff x="5152375" y="2899616"/>
              <a:chExt cx="2443962" cy="529384"/>
            </a:xfrm>
          </p:grpSpPr>
          <p:cxnSp>
            <p:nvCxnSpPr>
              <p:cNvPr id="205" name="Straight Connector 204"/>
              <p:cNvCxnSpPr/>
              <p:nvPr/>
            </p:nvCxnSpPr>
            <p:spPr bwMode="auto">
              <a:xfrm>
                <a:off x="5220072" y="3429000"/>
                <a:ext cx="2376265" cy="0"/>
              </a:xfrm>
              <a:prstGeom prst="line">
                <a:avLst/>
              </a:prstGeom>
              <a:solidFill>
                <a:schemeClr val="accent1"/>
              </a:solidFill>
              <a:ln w="25400" cap="flat" cmpd="sng" algn="ctr">
                <a:solidFill>
                  <a:srgbClr val="FF0000"/>
                </a:solidFill>
                <a:prstDash val="lgDash"/>
                <a:round/>
                <a:headEnd type="none" w="med" len="med"/>
                <a:tailEnd type="none" w="med" len="med"/>
              </a:ln>
              <a:effectLst/>
            </p:spPr>
          </p:cxnSp>
          <p:sp>
            <p:nvSpPr>
              <p:cNvPr id="206" name="TextBox 205"/>
              <p:cNvSpPr txBox="1"/>
              <p:nvPr/>
            </p:nvSpPr>
            <p:spPr>
              <a:xfrm>
                <a:off x="5152375" y="2899616"/>
                <a:ext cx="1003801" cy="461665"/>
              </a:xfrm>
              <a:prstGeom prst="rect">
                <a:avLst/>
              </a:prstGeom>
              <a:noFill/>
            </p:spPr>
            <p:txBody>
              <a:bodyPr wrap="none" rtlCol="0">
                <a:spAutoFit/>
              </a:bodyPr>
              <a:lstStyle/>
              <a:p>
                <a:r>
                  <a:rPr lang="ro-RO" dirty="0" smtClean="0">
                    <a:solidFill>
                      <a:srgbClr val="FF0000"/>
                    </a:solidFill>
                  </a:rPr>
                  <a:t>barrier</a:t>
                </a:r>
                <a:endParaRPr lang="en-US" dirty="0">
                  <a:solidFill>
                    <a:srgbClr val="FF0000"/>
                  </a:solidFill>
                </a:endParaRPr>
              </a:p>
            </p:txBody>
          </p:sp>
        </p:grpSp>
      </p:grpSp>
      <p:sp>
        <p:nvSpPr>
          <p:cNvPr id="209" name="TextBox 208"/>
          <p:cNvSpPr txBox="1"/>
          <p:nvPr/>
        </p:nvSpPr>
        <p:spPr>
          <a:xfrm>
            <a:off x="3419872" y="5373216"/>
            <a:ext cx="2704587" cy="461665"/>
          </a:xfrm>
          <a:prstGeom prst="rect">
            <a:avLst/>
          </a:prstGeom>
          <a:noFill/>
        </p:spPr>
        <p:txBody>
          <a:bodyPr wrap="none" rtlCol="0">
            <a:spAutoFit/>
          </a:bodyPr>
          <a:lstStyle/>
          <a:p>
            <a:r>
              <a:rPr lang="en-US" dirty="0" err="1" smtClean="0">
                <a:solidFill>
                  <a:srgbClr val="C00000"/>
                </a:solidFill>
                <a:latin typeface="Courier New" pitchFamily="49" charset="0"/>
                <a:cs typeface="Times New Roman" pitchFamily="18" charset="0"/>
              </a:rPr>
              <a:t>code</a:t>
            </a:r>
            <a:r>
              <a:rPr lang="en-US" dirty="0" err="1" smtClean="0">
                <a:solidFill>
                  <a:srgbClr val="C00000"/>
                </a:solidFill>
                <a:cs typeface="Times New Roman" pitchFamily="18" charset="0"/>
              </a:rPr>
              <a:t>_</a:t>
            </a:r>
            <a:r>
              <a:rPr lang="en-US" dirty="0" err="1" smtClean="0">
                <a:solidFill>
                  <a:srgbClr val="C00000"/>
                </a:solidFill>
                <a:latin typeface="Courier New" pitchFamily="49" charset="0"/>
                <a:cs typeface="Times New Roman" pitchFamily="18" charset="0"/>
              </a:rPr>
              <a:t>process</a:t>
            </a:r>
            <a:r>
              <a:rPr lang="en-US" dirty="0" err="1" smtClean="0">
                <a:solidFill>
                  <a:srgbClr val="C00000"/>
                </a:solidFill>
                <a:cs typeface="Times New Roman" pitchFamily="18" charset="0"/>
              </a:rPr>
              <a:t>_</a:t>
            </a:r>
            <a:r>
              <a:rPr lang="en-US" dirty="0" err="1" smtClean="0">
                <a:solidFill>
                  <a:srgbClr val="C00000"/>
                </a:solidFill>
                <a:latin typeface="Courier New" pitchFamily="49" charset="0"/>
                <a:cs typeface="Times New Roman" pitchFamily="18" charset="0"/>
              </a:rPr>
              <a:t>i</a:t>
            </a:r>
            <a:endParaRPr lang="en-US" dirty="0">
              <a:solidFill>
                <a:srgbClr val="C00000"/>
              </a:solidFill>
              <a:latin typeface="Courier New" pitchFamily="49" charset="0"/>
              <a:cs typeface="Times New Roman" pitchFamily="18" charset="0"/>
            </a:endParaRPr>
          </a:p>
        </p:txBody>
      </p:sp>
      <p:cxnSp>
        <p:nvCxnSpPr>
          <p:cNvPr id="211" name="Straight Arrow Connector 210"/>
          <p:cNvCxnSpPr/>
          <p:nvPr/>
        </p:nvCxnSpPr>
        <p:spPr bwMode="auto">
          <a:xfrm flipH="1" flipV="1">
            <a:off x="2687936" y="4249111"/>
            <a:ext cx="1971931" cy="121237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15" name="Straight Arrow Connector 214"/>
          <p:cNvCxnSpPr/>
          <p:nvPr/>
        </p:nvCxnSpPr>
        <p:spPr bwMode="auto">
          <a:xfrm flipV="1">
            <a:off x="4659867" y="4875131"/>
            <a:ext cx="2072374" cy="58635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20" name="Rectangle 2"/>
          <p:cNvSpPr>
            <a:spLocks noGrp="1" noChangeArrowheads="1"/>
          </p:cNvSpPr>
          <p:nvPr>
            <p:ph type="title"/>
          </p:nvPr>
        </p:nvSpPr>
        <p:spPr>
          <a:xfrm>
            <a:off x="685800" y="0"/>
            <a:ext cx="7772400" cy="609600"/>
          </a:xfrm>
        </p:spPr>
        <p:txBody>
          <a:bodyPr/>
          <a:lstStyle/>
          <a:p>
            <a:r>
              <a:rPr lang="en-US" sz="2800" dirty="0" smtClean="0"/>
              <a:t/>
            </a:r>
            <a:br>
              <a:rPr lang="en-US" sz="2800" dirty="0" smtClean="0"/>
            </a:br>
            <a:r>
              <a:rPr lang="en-US" sz="2800" dirty="0" err="1" smtClean="0"/>
              <a:t>Sincronizarea</a:t>
            </a:r>
            <a:r>
              <a:rPr lang="en-US" sz="2800" dirty="0" smtClean="0"/>
              <a:t> </a:t>
            </a:r>
            <a:r>
              <a:rPr lang="ro-RO" sz="2800" dirty="0" smtClean="0"/>
              <a:t>cu </a:t>
            </a:r>
            <a:r>
              <a:rPr lang="en-US" sz="2800" dirty="0" err="1" smtClean="0"/>
              <a:t>barier</a:t>
            </a:r>
            <a:r>
              <a:rPr lang="ro-RO" sz="2800" dirty="0" smtClean="0"/>
              <a:t>ă</a:t>
            </a:r>
            <a:endParaRPr lang="en-US" sz="2800" dirty="0" smtClean="0"/>
          </a:p>
        </p:txBody>
      </p:sp>
      <p:grpSp>
        <p:nvGrpSpPr>
          <p:cNvPr id="3" name="Group 2"/>
          <p:cNvGrpSpPr/>
          <p:nvPr/>
        </p:nvGrpSpPr>
        <p:grpSpPr>
          <a:xfrm>
            <a:off x="635707" y="1804069"/>
            <a:ext cx="2052229" cy="5030068"/>
            <a:chOff x="635707" y="1804069"/>
            <a:chExt cx="2052229" cy="5030068"/>
          </a:xfrm>
        </p:grpSpPr>
        <p:cxnSp>
          <p:nvCxnSpPr>
            <p:cNvPr id="153" name="Straight Arrow Connector 152"/>
            <p:cNvCxnSpPr/>
            <p:nvPr/>
          </p:nvCxnSpPr>
          <p:spPr bwMode="auto">
            <a:xfrm flipH="1">
              <a:off x="1319785" y="5191314"/>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4" name="Straight Arrow Connector 153"/>
            <p:cNvCxnSpPr/>
            <p:nvPr/>
          </p:nvCxnSpPr>
          <p:spPr bwMode="auto">
            <a:xfrm flipH="1">
              <a:off x="1667752" y="5191314"/>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5" name="Straight Arrow Connector 154"/>
            <p:cNvCxnSpPr/>
            <p:nvPr/>
          </p:nvCxnSpPr>
          <p:spPr bwMode="auto">
            <a:xfrm>
              <a:off x="1992004" y="5191314"/>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6" name="Straight Arrow Connector 155"/>
            <p:cNvCxnSpPr/>
            <p:nvPr/>
          </p:nvCxnSpPr>
          <p:spPr bwMode="auto">
            <a:xfrm>
              <a:off x="1992004" y="5191314"/>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61" name="Straight Connector 160"/>
            <p:cNvCxnSpPr/>
            <p:nvPr/>
          </p:nvCxnSpPr>
          <p:spPr bwMode="auto">
            <a:xfrm flipH="1">
              <a:off x="899593" y="5177953"/>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62" name="Straight Connector 161"/>
            <p:cNvCxnSpPr/>
            <p:nvPr/>
          </p:nvCxnSpPr>
          <p:spPr bwMode="auto">
            <a:xfrm flipH="1">
              <a:off x="899593" y="6834137"/>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4" name="TextBox 163"/>
            <p:cNvSpPr txBox="1"/>
            <p:nvPr/>
          </p:nvSpPr>
          <p:spPr>
            <a:xfrm>
              <a:off x="683569" y="5204675"/>
              <a:ext cx="522900" cy="523220"/>
            </a:xfrm>
            <a:prstGeom prst="rect">
              <a:avLst/>
            </a:prstGeom>
            <a:noFill/>
          </p:spPr>
          <p:txBody>
            <a:bodyPr wrap="none" rtlCol="0">
              <a:spAutoFit/>
            </a:bodyPr>
            <a:lstStyle/>
            <a:p>
              <a:r>
                <a:rPr lang="ro-RO" sz="2800" dirty="0" smtClean="0"/>
                <a:t>co</a:t>
              </a:r>
              <a:endParaRPr lang="en-US" sz="2800" dirty="0"/>
            </a:p>
          </p:txBody>
        </p:sp>
        <p:sp>
          <p:nvSpPr>
            <p:cNvPr id="165" name="TextBox 164"/>
            <p:cNvSpPr txBox="1"/>
            <p:nvPr/>
          </p:nvSpPr>
          <p:spPr>
            <a:xfrm>
              <a:off x="683569" y="6300464"/>
              <a:ext cx="522900" cy="523220"/>
            </a:xfrm>
            <a:prstGeom prst="rect">
              <a:avLst/>
            </a:prstGeom>
            <a:noFill/>
          </p:spPr>
          <p:txBody>
            <a:bodyPr wrap="none" rtlCol="0">
              <a:spAutoFit/>
            </a:bodyPr>
            <a:lstStyle/>
            <a:p>
              <a:r>
                <a:rPr lang="ro-RO" sz="2800" dirty="0" smtClean="0"/>
                <a:t>oc</a:t>
              </a:r>
              <a:endParaRPr lang="en-US" sz="2800" dirty="0"/>
            </a:p>
          </p:txBody>
        </p:sp>
        <p:grpSp>
          <p:nvGrpSpPr>
            <p:cNvPr id="243" name="Group 242"/>
            <p:cNvGrpSpPr/>
            <p:nvPr/>
          </p:nvGrpSpPr>
          <p:grpSpPr>
            <a:xfrm>
              <a:off x="1319785" y="5999364"/>
              <a:ext cx="1368151" cy="834773"/>
              <a:chOff x="6720387" y="5978603"/>
              <a:chExt cx="1368151" cy="834773"/>
            </a:xfrm>
            <a:effectLst>
              <a:outerShdw blurRad="50800" dist="38100" dir="2700000" algn="tl" rotWithShape="0">
                <a:prstClr val="black">
                  <a:alpha val="63000"/>
                </a:prstClr>
              </a:outerShdw>
            </a:effectLst>
          </p:grpSpPr>
          <p:cxnSp>
            <p:nvCxnSpPr>
              <p:cNvPr id="244" name="Straight Arrow Connector 243"/>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5" name="Straight Arrow Connector 244"/>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6" name="Straight Arrow Connector 245"/>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7" name="Straight Arrow Connector 246"/>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266" name="Straight Arrow Connector 265"/>
            <p:cNvCxnSpPr/>
            <p:nvPr/>
          </p:nvCxnSpPr>
          <p:spPr bwMode="auto">
            <a:xfrm flipH="1">
              <a:off x="1271923" y="1817430"/>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7" name="Straight Arrow Connector 266"/>
            <p:cNvCxnSpPr/>
            <p:nvPr/>
          </p:nvCxnSpPr>
          <p:spPr bwMode="auto">
            <a:xfrm flipH="1">
              <a:off x="1619890" y="1817430"/>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8" name="Straight Arrow Connector 267"/>
            <p:cNvCxnSpPr/>
            <p:nvPr/>
          </p:nvCxnSpPr>
          <p:spPr bwMode="auto">
            <a:xfrm>
              <a:off x="1944142" y="1817430"/>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9" name="Straight Arrow Connector 268"/>
            <p:cNvCxnSpPr/>
            <p:nvPr/>
          </p:nvCxnSpPr>
          <p:spPr bwMode="auto">
            <a:xfrm>
              <a:off x="1944142" y="1817430"/>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70" name="Straight Connector 269"/>
            <p:cNvCxnSpPr/>
            <p:nvPr/>
          </p:nvCxnSpPr>
          <p:spPr bwMode="auto">
            <a:xfrm flipH="1">
              <a:off x="851731" y="1804069"/>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1" name="Straight Connector 270"/>
            <p:cNvCxnSpPr/>
            <p:nvPr/>
          </p:nvCxnSpPr>
          <p:spPr bwMode="auto">
            <a:xfrm flipH="1">
              <a:off x="851731" y="3460253"/>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72" name="TextBox 271"/>
            <p:cNvSpPr txBox="1"/>
            <p:nvPr/>
          </p:nvSpPr>
          <p:spPr>
            <a:xfrm>
              <a:off x="635707" y="1830791"/>
              <a:ext cx="522900" cy="523220"/>
            </a:xfrm>
            <a:prstGeom prst="rect">
              <a:avLst/>
            </a:prstGeom>
            <a:noFill/>
          </p:spPr>
          <p:txBody>
            <a:bodyPr wrap="none" rtlCol="0">
              <a:spAutoFit/>
            </a:bodyPr>
            <a:lstStyle/>
            <a:p>
              <a:r>
                <a:rPr lang="ro-RO" sz="2800" dirty="0" smtClean="0"/>
                <a:t>co</a:t>
              </a:r>
              <a:endParaRPr lang="en-US" sz="2800" dirty="0"/>
            </a:p>
          </p:txBody>
        </p:sp>
        <p:sp>
          <p:nvSpPr>
            <p:cNvPr id="273" name="TextBox 272"/>
            <p:cNvSpPr txBox="1"/>
            <p:nvPr/>
          </p:nvSpPr>
          <p:spPr>
            <a:xfrm>
              <a:off x="635707" y="2926580"/>
              <a:ext cx="522900" cy="523220"/>
            </a:xfrm>
            <a:prstGeom prst="rect">
              <a:avLst/>
            </a:prstGeom>
            <a:noFill/>
          </p:spPr>
          <p:txBody>
            <a:bodyPr wrap="none" rtlCol="0">
              <a:spAutoFit/>
            </a:bodyPr>
            <a:lstStyle/>
            <a:p>
              <a:r>
                <a:rPr lang="ro-RO" sz="2800" dirty="0" smtClean="0"/>
                <a:t>oc</a:t>
              </a:r>
              <a:endParaRPr lang="en-US" sz="2800" dirty="0"/>
            </a:p>
          </p:txBody>
        </p:sp>
        <p:grpSp>
          <p:nvGrpSpPr>
            <p:cNvPr id="274" name="Group 273"/>
            <p:cNvGrpSpPr/>
            <p:nvPr/>
          </p:nvGrpSpPr>
          <p:grpSpPr>
            <a:xfrm>
              <a:off x="1271923" y="2625480"/>
              <a:ext cx="1368151" cy="834773"/>
              <a:chOff x="6720387" y="5978603"/>
              <a:chExt cx="1368151" cy="834773"/>
            </a:xfrm>
            <a:effectLst>
              <a:outerShdw blurRad="50800" dist="38100" dir="2700000" algn="tl" rotWithShape="0">
                <a:prstClr val="black">
                  <a:alpha val="63000"/>
                </a:prstClr>
              </a:outerShdw>
            </a:effectLst>
          </p:grpSpPr>
          <p:cxnSp>
            <p:nvCxnSpPr>
              <p:cNvPr id="275" name="Straight Arrow Connector 274"/>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6" name="Straight Arrow Connector 275"/>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7" name="Straight Arrow Connector 276"/>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8" name="Straight Arrow Connector 277"/>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280" name="Straight Arrow Connector 279"/>
            <p:cNvCxnSpPr/>
            <p:nvPr/>
          </p:nvCxnSpPr>
          <p:spPr bwMode="auto">
            <a:xfrm flipH="1">
              <a:off x="1278468" y="3504371"/>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1" name="Straight Arrow Connector 280"/>
            <p:cNvCxnSpPr/>
            <p:nvPr/>
          </p:nvCxnSpPr>
          <p:spPr bwMode="auto">
            <a:xfrm flipH="1">
              <a:off x="1626435" y="3504371"/>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2" name="Straight Arrow Connector 281"/>
            <p:cNvCxnSpPr/>
            <p:nvPr/>
          </p:nvCxnSpPr>
          <p:spPr bwMode="auto">
            <a:xfrm>
              <a:off x="1950687" y="3504371"/>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3" name="Straight Arrow Connector 282"/>
            <p:cNvCxnSpPr/>
            <p:nvPr/>
          </p:nvCxnSpPr>
          <p:spPr bwMode="auto">
            <a:xfrm>
              <a:off x="1950687" y="3504371"/>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4" name="Straight Connector 283"/>
            <p:cNvCxnSpPr/>
            <p:nvPr/>
          </p:nvCxnSpPr>
          <p:spPr bwMode="auto">
            <a:xfrm flipH="1">
              <a:off x="851731" y="3491010"/>
              <a:ext cx="112267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85" name="Straight Connector 284"/>
            <p:cNvCxnSpPr>
              <a:endCxn id="287" idx="2"/>
            </p:cNvCxnSpPr>
            <p:nvPr/>
          </p:nvCxnSpPr>
          <p:spPr bwMode="auto">
            <a:xfrm flipH="1" flipV="1">
              <a:off x="903702" y="5136741"/>
              <a:ext cx="1094412" cy="1045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6" name="TextBox 285"/>
            <p:cNvSpPr txBox="1"/>
            <p:nvPr/>
          </p:nvSpPr>
          <p:spPr>
            <a:xfrm>
              <a:off x="642252" y="3517732"/>
              <a:ext cx="522900" cy="523220"/>
            </a:xfrm>
            <a:prstGeom prst="rect">
              <a:avLst/>
            </a:prstGeom>
            <a:noFill/>
          </p:spPr>
          <p:txBody>
            <a:bodyPr wrap="none" rtlCol="0">
              <a:spAutoFit/>
            </a:bodyPr>
            <a:lstStyle/>
            <a:p>
              <a:r>
                <a:rPr lang="ro-RO" sz="2800" dirty="0" smtClean="0"/>
                <a:t>co</a:t>
              </a:r>
              <a:endParaRPr lang="en-US" sz="2800" dirty="0"/>
            </a:p>
          </p:txBody>
        </p:sp>
        <p:sp>
          <p:nvSpPr>
            <p:cNvPr id="287" name="TextBox 286"/>
            <p:cNvSpPr txBox="1"/>
            <p:nvPr/>
          </p:nvSpPr>
          <p:spPr>
            <a:xfrm>
              <a:off x="642252" y="4613521"/>
              <a:ext cx="522900" cy="523220"/>
            </a:xfrm>
            <a:prstGeom prst="rect">
              <a:avLst/>
            </a:prstGeom>
            <a:noFill/>
          </p:spPr>
          <p:txBody>
            <a:bodyPr wrap="none" rtlCol="0">
              <a:spAutoFit/>
            </a:bodyPr>
            <a:lstStyle/>
            <a:p>
              <a:r>
                <a:rPr lang="ro-RO" sz="2800" dirty="0" smtClean="0"/>
                <a:t>oc</a:t>
              </a:r>
              <a:endParaRPr lang="en-US" sz="2800" dirty="0"/>
            </a:p>
          </p:txBody>
        </p:sp>
        <p:grpSp>
          <p:nvGrpSpPr>
            <p:cNvPr id="288" name="Group 287"/>
            <p:cNvGrpSpPr/>
            <p:nvPr/>
          </p:nvGrpSpPr>
          <p:grpSpPr>
            <a:xfrm>
              <a:off x="1278468" y="4312421"/>
              <a:ext cx="1368151" cy="834773"/>
              <a:chOff x="6720387" y="5978603"/>
              <a:chExt cx="1368151" cy="834773"/>
            </a:xfrm>
            <a:effectLst>
              <a:outerShdw blurRad="50800" dist="38100" dir="2700000" algn="tl" rotWithShape="0">
                <a:prstClr val="black">
                  <a:alpha val="63000"/>
                </a:prstClr>
              </a:outerShdw>
            </a:effectLst>
          </p:grpSpPr>
          <p:cxnSp>
            <p:nvCxnSpPr>
              <p:cNvPr id="289" name="Straight Arrow Connector 288"/>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0" name="Straight Arrow Connector 289"/>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1" name="Straight Arrow Connector 290"/>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2" name="Straight Arrow Connector 291"/>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grpSp>
      <p:cxnSp>
        <p:nvCxnSpPr>
          <p:cNvPr id="6" name="Straight Arrow Connector 5"/>
          <p:cNvCxnSpPr/>
          <p:nvPr/>
        </p:nvCxnSpPr>
        <p:spPr bwMode="auto">
          <a:xfrm>
            <a:off x="395536" y="1830791"/>
            <a:ext cx="0" cy="483856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7" name="TextBox 6"/>
          <p:cNvSpPr txBox="1"/>
          <p:nvPr/>
        </p:nvSpPr>
        <p:spPr>
          <a:xfrm rot="16200000" flipH="1">
            <a:off x="-179339" y="3760611"/>
            <a:ext cx="747320" cy="461665"/>
          </a:xfrm>
          <a:prstGeom prst="rect">
            <a:avLst/>
          </a:prstGeom>
          <a:noFill/>
        </p:spPr>
        <p:txBody>
          <a:bodyPr wrap="none" rtlCol="0">
            <a:spAutoFit/>
          </a:bodyPr>
          <a:lstStyle/>
          <a:p>
            <a:r>
              <a:rPr lang="ro-RO" dirty="0" smtClean="0"/>
              <a:t>timp</a:t>
            </a:r>
            <a:endParaRPr lang="en-US" dirty="0"/>
          </a:p>
        </p:txBody>
      </p:sp>
      <p:cxnSp>
        <p:nvCxnSpPr>
          <p:cNvPr id="9" name="Straight Connector 8"/>
          <p:cNvCxnSpPr/>
          <p:nvPr/>
        </p:nvCxnSpPr>
        <p:spPr bwMode="auto">
          <a:xfrm>
            <a:off x="7451886" y="6142743"/>
            <a:ext cx="0" cy="680941"/>
          </a:xfrm>
          <a:prstGeom prst="line">
            <a:avLst/>
          </a:prstGeom>
          <a:ln>
            <a:prstDash val="dash"/>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886471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250825" y="1773238"/>
            <a:ext cx="8569325" cy="5410200"/>
          </a:xfrm>
        </p:spPr>
        <p:txBody>
          <a:bodyPr/>
          <a:lstStyle/>
          <a:p>
            <a:pPr>
              <a:lnSpc>
                <a:spcPct val="90000"/>
              </a:lnSpc>
              <a:spcBef>
                <a:spcPct val="5000"/>
              </a:spcBef>
              <a:buFont typeface="Arial" pitchFamily="34" charset="0"/>
              <a:buNone/>
            </a:pPr>
            <a:r>
              <a:rPr lang="en-US" altLang="en-US" sz="2400" b="1" dirty="0">
                <a:latin typeface="Courier" charset="0"/>
              </a:rPr>
              <a:t>real </a:t>
            </a:r>
            <a:r>
              <a:rPr lang="en-US" altLang="en-US" sz="2400" dirty="0" err="1">
                <a:latin typeface="Courier" charset="0"/>
              </a:rPr>
              <a:t>grila</a:t>
            </a:r>
            <a:r>
              <a:rPr lang="en-US" altLang="en-US" sz="2400" dirty="0">
                <a:latin typeface="Courier" charset="0"/>
              </a:rPr>
              <a:t>[0:n+1, 0:n+1], </a:t>
            </a:r>
            <a:r>
              <a:rPr lang="en-US" altLang="en-US" sz="2400" dirty="0" err="1">
                <a:latin typeface="Courier" charset="0"/>
              </a:rPr>
              <a:t>noua</a:t>
            </a:r>
            <a:r>
              <a:rPr lang="en-US" altLang="en-US" sz="2400" dirty="0">
                <a:latin typeface="Courier" charset="0"/>
              </a:rPr>
              <a:t>[0:n+1, 0:n+1];</a:t>
            </a:r>
          </a:p>
          <a:p>
            <a:pPr>
              <a:lnSpc>
                <a:spcPct val="90000"/>
              </a:lnSpc>
              <a:spcBef>
                <a:spcPct val="5000"/>
              </a:spcBef>
              <a:buFont typeface="Arial" pitchFamily="34" charset="0"/>
              <a:buNone/>
            </a:pPr>
            <a:r>
              <a:rPr lang="en-US" altLang="en-US" sz="2400" b="1" dirty="0">
                <a:latin typeface="Courier" charset="0"/>
              </a:rPr>
              <a:t>bool</a:t>
            </a:r>
            <a:r>
              <a:rPr lang="en-US" altLang="en-US" sz="2400" dirty="0">
                <a:latin typeface="Courier" charset="0"/>
              </a:rPr>
              <a:t> converge = false;</a:t>
            </a:r>
          </a:p>
          <a:p>
            <a:pPr>
              <a:lnSpc>
                <a:spcPct val="90000"/>
              </a:lnSpc>
              <a:spcBef>
                <a:spcPct val="5000"/>
              </a:spcBef>
              <a:buFont typeface="Arial" pitchFamily="34" charset="0"/>
              <a:buNone/>
            </a:pPr>
            <a:r>
              <a:rPr lang="en-US" altLang="en-US" sz="2400" dirty="0">
                <a:latin typeface="Courier" charset="0"/>
              </a:rPr>
              <a:t>process </a:t>
            </a:r>
            <a:r>
              <a:rPr lang="en-US" altLang="en-US" sz="2400" dirty="0" err="1">
                <a:latin typeface="Courier" charset="0"/>
              </a:rPr>
              <a:t>CalculGrila</a:t>
            </a:r>
            <a:r>
              <a:rPr lang="en-US" altLang="en-US" sz="2400" dirty="0">
                <a:latin typeface="Courier" charset="0"/>
              </a:rPr>
              <a:t>[</a:t>
            </a:r>
            <a:r>
              <a:rPr lang="en-US" altLang="en-US" sz="2400" dirty="0" err="1">
                <a:latin typeface="Courier" charset="0"/>
              </a:rPr>
              <a:t>i</a:t>
            </a:r>
            <a:r>
              <a:rPr lang="en-US" altLang="en-US" sz="2400" dirty="0">
                <a:latin typeface="Courier" charset="0"/>
              </a:rPr>
              <a:t>=1 to n, j=1 to n</a:t>
            </a:r>
            <a:r>
              <a:rPr lang="en-US" altLang="en-US" sz="2400" dirty="0" smtClean="0">
                <a:latin typeface="Courier" charset="0"/>
              </a:rPr>
              <a:t>] {</a:t>
            </a:r>
            <a:endParaRPr lang="en-US" altLang="en-US" sz="2400" dirty="0">
              <a:latin typeface="Courier" charset="0"/>
            </a:endParaRPr>
          </a:p>
          <a:p>
            <a:pPr>
              <a:lnSpc>
                <a:spcPct val="90000"/>
              </a:lnSpc>
              <a:spcBef>
                <a:spcPct val="5000"/>
              </a:spcBef>
              <a:buFont typeface="Arial" pitchFamily="34" charset="0"/>
              <a:buNone/>
            </a:pPr>
            <a:r>
              <a:rPr lang="en-US" altLang="en-US" sz="2400" b="1" dirty="0" smtClean="0">
                <a:latin typeface="Courier" charset="0"/>
              </a:rPr>
              <a:t>	while</a:t>
            </a:r>
            <a:r>
              <a:rPr lang="en-US" altLang="en-US" sz="2400" dirty="0" smtClean="0">
                <a:latin typeface="Courier" charset="0"/>
              </a:rPr>
              <a:t> </a:t>
            </a:r>
            <a:r>
              <a:rPr lang="en-US" altLang="en-US" sz="2400" dirty="0">
                <a:latin typeface="Courier" charset="0"/>
              </a:rPr>
              <a:t>(</a:t>
            </a:r>
            <a:r>
              <a:rPr lang="en-US" altLang="en-US" sz="2400" b="1" dirty="0">
                <a:latin typeface="Courier" charset="0"/>
              </a:rPr>
              <a:t>not</a:t>
            </a:r>
            <a:r>
              <a:rPr lang="en-US" altLang="en-US" sz="2400" dirty="0">
                <a:latin typeface="Courier" charset="0"/>
              </a:rPr>
              <a:t> converge){</a:t>
            </a:r>
          </a:p>
          <a:p>
            <a:pPr>
              <a:lnSpc>
                <a:spcPct val="90000"/>
              </a:lnSpc>
              <a:spcBef>
                <a:spcPct val="5000"/>
              </a:spcBef>
              <a:buFont typeface="Arial" pitchFamily="34" charset="0"/>
              <a:buNone/>
            </a:pPr>
            <a:r>
              <a:rPr lang="en-US" altLang="en-US" sz="2400" dirty="0" smtClean="0">
                <a:latin typeface="Courier" charset="0"/>
              </a:rPr>
              <a:t>		</a:t>
            </a:r>
            <a:r>
              <a:rPr lang="en-US" altLang="en-US" sz="2400" dirty="0" err="1" smtClean="0">
                <a:latin typeface="Courier" charset="0"/>
              </a:rPr>
              <a:t>noua</a:t>
            </a:r>
            <a:r>
              <a:rPr lang="en-US" altLang="en-US" sz="2400" dirty="0" smtClean="0">
                <a:latin typeface="Courier" charset="0"/>
              </a:rPr>
              <a:t>[</a:t>
            </a:r>
            <a:r>
              <a:rPr lang="en-US" altLang="en-US" sz="2400" dirty="0" err="1" smtClean="0">
                <a:latin typeface="Courier" charset="0"/>
              </a:rPr>
              <a:t>i,j</a:t>
            </a:r>
            <a:r>
              <a:rPr lang="en-US" altLang="en-US" sz="2400" dirty="0">
                <a:latin typeface="Courier" charset="0"/>
              </a:rPr>
              <a:t>] = (</a:t>
            </a:r>
            <a:r>
              <a:rPr lang="en-US" altLang="en-US" sz="2400" dirty="0" err="1">
                <a:latin typeface="Courier" charset="0"/>
              </a:rPr>
              <a:t>grila</a:t>
            </a:r>
            <a:r>
              <a:rPr lang="en-US" altLang="en-US" sz="2400" dirty="0">
                <a:latin typeface="Courier" charset="0"/>
              </a:rPr>
              <a:t>[i-1,j]+</a:t>
            </a:r>
            <a:r>
              <a:rPr lang="en-US" altLang="en-US" sz="2400" dirty="0" err="1">
                <a:latin typeface="Courier" charset="0"/>
              </a:rPr>
              <a:t>grila</a:t>
            </a:r>
            <a:r>
              <a:rPr lang="en-US" altLang="en-US" sz="2400" dirty="0">
                <a:latin typeface="Courier" charset="0"/>
              </a:rPr>
              <a:t>[i+1,j]+</a:t>
            </a:r>
          </a:p>
          <a:p>
            <a:pPr>
              <a:lnSpc>
                <a:spcPct val="90000"/>
              </a:lnSpc>
              <a:spcBef>
                <a:spcPct val="5000"/>
              </a:spcBef>
              <a:buFont typeface="Arial" pitchFamily="34" charset="0"/>
              <a:buNone/>
            </a:pPr>
            <a:r>
              <a:rPr lang="en-US" altLang="en-US" sz="2400" dirty="0">
                <a:latin typeface="Courier" charset="0"/>
              </a:rPr>
              <a:t>				</a:t>
            </a:r>
            <a:r>
              <a:rPr lang="en-US" altLang="en-US" sz="2400" dirty="0" err="1">
                <a:latin typeface="Courier" charset="0"/>
              </a:rPr>
              <a:t>grila</a:t>
            </a:r>
            <a:r>
              <a:rPr lang="en-US" altLang="en-US" sz="2400" dirty="0">
                <a:latin typeface="Courier" charset="0"/>
              </a:rPr>
              <a:t>[i,j-1]+ </a:t>
            </a:r>
            <a:r>
              <a:rPr lang="en-US" altLang="en-US" sz="2400" dirty="0" err="1">
                <a:latin typeface="Courier" charset="0"/>
              </a:rPr>
              <a:t>grila</a:t>
            </a:r>
            <a:r>
              <a:rPr lang="en-US" altLang="en-US" sz="2400" dirty="0">
                <a:latin typeface="Courier" charset="0"/>
              </a:rPr>
              <a:t>[i,j+1])/4;</a:t>
            </a:r>
          </a:p>
          <a:p>
            <a:pPr>
              <a:lnSpc>
                <a:spcPct val="90000"/>
              </a:lnSpc>
              <a:spcBef>
                <a:spcPct val="5000"/>
              </a:spcBef>
              <a:buFont typeface="Arial" pitchFamily="34" charset="0"/>
              <a:buNone/>
            </a:pPr>
            <a:r>
              <a:rPr lang="en-US" altLang="en-US" sz="2400" b="1" dirty="0" smtClean="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smtClean="0">
                <a:latin typeface="Courier" charset="0"/>
              </a:rPr>
              <a:t>		</a:t>
            </a:r>
            <a:r>
              <a:rPr lang="en-US" altLang="en-US" sz="2400" dirty="0" err="1" smtClean="0">
                <a:latin typeface="Courier" charset="0"/>
              </a:rPr>
              <a:t>test_convergenta</a:t>
            </a:r>
            <a:r>
              <a:rPr lang="en-US" altLang="en-US" sz="2400" dirty="0">
                <a:latin typeface="Courier" charset="0"/>
              </a:rPr>
              <a:t>;</a:t>
            </a:r>
          </a:p>
          <a:p>
            <a:pPr>
              <a:lnSpc>
                <a:spcPct val="90000"/>
              </a:lnSpc>
              <a:spcBef>
                <a:spcPct val="5000"/>
              </a:spcBef>
              <a:buFont typeface="Arial" pitchFamily="34" charset="0"/>
              <a:buNone/>
            </a:pPr>
            <a:r>
              <a:rPr lang="en-US" altLang="en-US" sz="2400" b="1" dirty="0" smtClean="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smtClean="0">
                <a:latin typeface="Courier" charset="0"/>
              </a:rPr>
              <a:t>		</a:t>
            </a:r>
            <a:r>
              <a:rPr lang="en-US" altLang="en-US" sz="2400" dirty="0" err="1" smtClean="0">
                <a:latin typeface="Courier" charset="0"/>
              </a:rPr>
              <a:t>grila</a:t>
            </a:r>
            <a:r>
              <a:rPr lang="en-US" altLang="en-US" sz="2400" dirty="0" smtClean="0">
                <a:latin typeface="Courier" charset="0"/>
              </a:rPr>
              <a:t>[</a:t>
            </a:r>
            <a:r>
              <a:rPr lang="en-US" altLang="en-US" sz="2400" dirty="0" err="1" smtClean="0">
                <a:latin typeface="Courier" charset="0"/>
              </a:rPr>
              <a:t>i,j</a:t>
            </a:r>
            <a:r>
              <a:rPr lang="en-US" altLang="en-US" sz="2400" dirty="0">
                <a:latin typeface="Courier" charset="0"/>
              </a:rPr>
              <a:t>] = </a:t>
            </a:r>
            <a:r>
              <a:rPr lang="en-US" altLang="en-US" sz="2400" dirty="0" err="1">
                <a:latin typeface="Courier" charset="0"/>
              </a:rPr>
              <a:t>noua</a:t>
            </a:r>
            <a:r>
              <a:rPr lang="en-US" altLang="en-US" sz="2400" dirty="0">
                <a:latin typeface="Courier" charset="0"/>
              </a:rPr>
              <a:t>[</a:t>
            </a:r>
            <a:r>
              <a:rPr lang="en-US" altLang="en-US" sz="2400" dirty="0" err="1">
                <a:latin typeface="Courier" charset="0"/>
              </a:rPr>
              <a:t>i,j</a:t>
            </a:r>
            <a:r>
              <a:rPr lang="en-US" altLang="en-US" sz="2400" dirty="0">
                <a:latin typeface="Courier" charset="0"/>
              </a:rPr>
              <a:t>];</a:t>
            </a:r>
          </a:p>
          <a:p>
            <a:pPr>
              <a:lnSpc>
                <a:spcPct val="90000"/>
              </a:lnSpc>
              <a:spcBef>
                <a:spcPct val="5000"/>
              </a:spcBef>
              <a:buFont typeface="Arial" pitchFamily="34" charset="0"/>
              <a:buNone/>
            </a:pPr>
            <a:r>
              <a:rPr lang="en-US" altLang="en-US" sz="2400" b="1" dirty="0" smtClean="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smtClean="0">
                <a:latin typeface="Courier" charset="0"/>
              </a:rPr>
              <a:t>	}</a:t>
            </a:r>
            <a:endParaRPr lang="en-US" altLang="en-US" sz="2400" dirty="0">
              <a:latin typeface="Courier" charset="0"/>
            </a:endParaRPr>
          </a:p>
          <a:p>
            <a:pPr>
              <a:lnSpc>
                <a:spcPct val="90000"/>
              </a:lnSpc>
              <a:spcBef>
                <a:spcPct val="5000"/>
              </a:spcBef>
              <a:buFont typeface="Arial" pitchFamily="34" charset="0"/>
              <a:buNone/>
            </a:pPr>
            <a:r>
              <a:rPr lang="en-US" altLang="en-US" sz="2400" dirty="0">
                <a:latin typeface="Courier" charset="0"/>
              </a:rPr>
              <a:t>} </a:t>
            </a:r>
          </a:p>
        </p:txBody>
      </p:sp>
      <p:sp>
        <p:nvSpPr>
          <p:cNvPr id="59395" name="Rectangle 2"/>
          <p:cNvSpPr>
            <a:spLocks noGrp="1" noChangeArrowheads="1"/>
          </p:cNvSpPr>
          <p:nvPr>
            <p:ph type="title"/>
          </p:nvPr>
        </p:nvSpPr>
        <p:spPr>
          <a:xfrm>
            <a:off x="685800" y="0"/>
            <a:ext cx="7772400" cy="762000"/>
          </a:xfrm>
        </p:spPr>
        <p:txBody>
          <a:bodyPr/>
          <a:lstStyle/>
          <a:p>
            <a:r>
              <a:rPr lang="en-US" sz="2800" dirty="0" smtClean="0"/>
              <a:t/>
            </a:r>
            <a:br>
              <a:rPr lang="en-US" sz="2800" dirty="0" smtClean="0"/>
            </a:br>
            <a:r>
              <a:rPr lang="en-US" sz="2800" dirty="0" err="1" smtClean="0"/>
              <a:t>Exemplu</a:t>
            </a:r>
            <a:r>
              <a:rPr lang="en-US" sz="2800" dirty="0" smtClean="0"/>
              <a:t>: </a:t>
            </a:r>
            <a:r>
              <a:rPr lang="en-US" sz="2800" dirty="0" err="1" smtClean="0"/>
              <a:t>calcul</a:t>
            </a:r>
            <a:r>
              <a:rPr lang="en-US" sz="2800" dirty="0" smtClean="0"/>
              <a:t> </a:t>
            </a:r>
            <a:r>
              <a:rPr lang="en-US" sz="2800" dirty="0" err="1" smtClean="0"/>
              <a:t>gril</a:t>
            </a:r>
            <a:r>
              <a:rPr lang="ro-RO" sz="2800" dirty="0" smtClean="0"/>
              <a:t>ă</a:t>
            </a: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 name="Title 1"/>
          <p:cNvSpPr>
            <a:spLocks noGrp="1"/>
          </p:cNvSpPr>
          <p:nvPr>
            <p:ph type="title"/>
          </p:nvPr>
        </p:nvSpPr>
        <p:spPr>
          <a:xfrm>
            <a:off x="114300" y="76200"/>
            <a:ext cx="8915400" cy="1066800"/>
          </a:xfrm>
        </p:spPr>
        <p:txBody>
          <a:bodyPr/>
          <a:lstStyle/>
          <a:p>
            <a:r>
              <a:rPr lang="en-US" sz="2800" smtClean="0"/>
              <a:t>Despre curs…</a:t>
            </a:r>
          </a:p>
        </p:txBody>
      </p:sp>
      <p:grpSp>
        <p:nvGrpSpPr>
          <p:cNvPr id="2" name="群組 159"/>
          <p:cNvGrpSpPr>
            <a:grpSpLocks/>
          </p:cNvGrpSpPr>
          <p:nvPr/>
        </p:nvGrpSpPr>
        <p:grpSpPr bwMode="auto">
          <a:xfrm>
            <a:off x="395288" y="2708275"/>
            <a:ext cx="8167687" cy="2892425"/>
            <a:chOff x="755576" y="1982788"/>
            <a:chExt cx="8167688" cy="2892425"/>
          </a:xfrm>
        </p:grpSpPr>
        <p:grpSp>
          <p:nvGrpSpPr>
            <p:cNvPr id="1089" name="群組 19"/>
            <p:cNvGrpSpPr>
              <a:grpSpLocks/>
            </p:cNvGrpSpPr>
            <p:nvPr/>
          </p:nvGrpSpPr>
          <p:grpSpPr bwMode="auto">
            <a:xfrm>
              <a:off x="755576" y="2850150"/>
              <a:ext cx="2574925" cy="1157700"/>
              <a:chOff x="1349375" y="2759075"/>
              <a:chExt cx="2574925" cy="1157700"/>
            </a:xfrm>
          </p:grpSpPr>
          <p:graphicFrame>
            <p:nvGraphicFramePr>
              <p:cNvPr id="1086" name="Object 2">
                <a:hlinkClick r:id="" action="ppaction://ole?verb=0"/>
              </p:cNvPr>
              <p:cNvGraphicFramePr>
                <a:graphicFrameLocks/>
              </p:cNvGraphicFramePr>
              <p:nvPr/>
            </p:nvGraphicFramePr>
            <p:xfrm>
              <a:off x="1349375" y="2759075"/>
              <a:ext cx="2574925" cy="915988"/>
            </p:xfrm>
            <a:graphic>
              <a:graphicData uri="http://schemas.openxmlformats.org/presentationml/2006/ole">
                <mc:AlternateContent xmlns:mc="http://schemas.openxmlformats.org/markup-compatibility/2006">
                  <mc:Choice xmlns:v="urn:schemas-microsoft-com:vml" Requires="v">
                    <p:oleObj spid="_x0000_s1147" name="Clip" r:id="rId3" imgW="2570462" imgH="914400" progId="">
                      <p:embed/>
                    </p:oleObj>
                  </mc:Choice>
                  <mc:Fallback>
                    <p:oleObj name="Clip" r:id="rId3" imgW="2570462" imgH="914400" progId="">
                      <p:embed/>
                      <p:pic>
                        <p:nvPicPr>
                          <p:cNvPr id="0" name="Picture 35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2759075"/>
                            <a:ext cx="25749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 name="Rectangle 8"/>
              <p:cNvSpPr>
                <a:spLocks noChangeArrowheads="1"/>
              </p:cNvSpPr>
              <p:nvPr/>
            </p:nvSpPr>
            <p:spPr bwMode="auto">
              <a:xfrm>
                <a:off x="2293937" y="3610976"/>
                <a:ext cx="995363" cy="306387"/>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Mainframe</a:t>
                </a:r>
              </a:p>
            </p:txBody>
          </p:sp>
        </p:grpSp>
        <p:grpSp>
          <p:nvGrpSpPr>
            <p:cNvPr id="1090" name="群組 20"/>
            <p:cNvGrpSpPr>
              <a:grpSpLocks/>
            </p:cNvGrpSpPr>
            <p:nvPr/>
          </p:nvGrpSpPr>
          <p:grpSpPr bwMode="auto">
            <a:xfrm>
              <a:off x="2682057" y="3717032"/>
              <a:ext cx="1309469" cy="792088"/>
              <a:chOff x="4499992" y="3068960"/>
              <a:chExt cx="1309469" cy="792088"/>
            </a:xfrm>
          </p:grpSpPr>
          <p:graphicFrame>
            <p:nvGraphicFramePr>
              <p:cNvPr id="1085" name="Object 3">
                <a:hlinkClick r:id="" action="ppaction://ole?verb=0"/>
              </p:cNvPr>
              <p:cNvGraphicFramePr>
                <a:graphicFrameLocks/>
              </p:cNvGraphicFramePr>
              <p:nvPr/>
            </p:nvGraphicFramePr>
            <p:xfrm>
              <a:off x="4499992" y="3068960"/>
              <a:ext cx="1268413" cy="455613"/>
            </p:xfrm>
            <a:graphic>
              <a:graphicData uri="http://schemas.openxmlformats.org/presentationml/2006/ole">
                <mc:AlternateContent xmlns:mc="http://schemas.openxmlformats.org/markup-compatibility/2006">
                  <mc:Choice xmlns:v="urn:schemas-microsoft-com:vml" Requires="v">
                    <p:oleObj spid="_x0000_s1148" name="Clip" r:id="rId5" imgW="1266214" imgH="454823" progId="">
                      <p:embed/>
                    </p:oleObj>
                  </mc:Choice>
                  <mc:Fallback>
                    <p:oleObj name="Clip" r:id="rId5" imgW="1266214" imgH="454823" progId="">
                      <p:embed/>
                      <p:pic>
                        <p:nvPicPr>
                          <p:cNvPr id="0" name="Picture 35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068960"/>
                            <a:ext cx="12684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 name="Rectangle 10"/>
              <p:cNvSpPr>
                <a:spLocks noChangeArrowheads="1"/>
              </p:cNvSpPr>
              <p:nvPr/>
            </p:nvSpPr>
            <p:spPr bwMode="auto">
              <a:xfrm>
                <a:off x="4519786" y="3555629"/>
                <a:ext cx="1289050" cy="304800"/>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Mini Computer</a:t>
                </a:r>
              </a:p>
            </p:txBody>
          </p:sp>
        </p:grpSp>
        <p:grpSp>
          <p:nvGrpSpPr>
            <p:cNvPr id="1091" name="群組 21"/>
            <p:cNvGrpSpPr>
              <a:grpSpLocks/>
            </p:cNvGrpSpPr>
            <p:nvPr/>
          </p:nvGrpSpPr>
          <p:grpSpPr bwMode="auto">
            <a:xfrm>
              <a:off x="3330129" y="3068960"/>
              <a:ext cx="1091647" cy="648112"/>
              <a:chOff x="6288665" y="3140968"/>
              <a:chExt cx="1091647" cy="648112"/>
            </a:xfrm>
          </p:grpSpPr>
          <p:graphicFrame>
            <p:nvGraphicFramePr>
              <p:cNvPr id="1084" name="Object 4">
                <a:hlinkClick r:id="" action="ppaction://ole?verb=0"/>
              </p:cNvPr>
              <p:cNvGraphicFramePr>
                <a:graphicFrameLocks/>
              </p:cNvGraphicFramePr>
              <p:nvPr/>
            </p:nvGraphicFramePr>
            <p:xfrm>
              <a:off x="6348990" y="3140968"/>
              <a:ext cx="890587" cy="322263"/>
            </p:xfrm>
            <a:graphic>
              <a:graphicData uri="http://schemas.openxmlformats.org/presentationml/2006/ole">
                <mc:AlternateContent xmlns:mc="http://schemas.openxmlformats.org/markup-compatibility/2006">
                  <mc:Choice xmlns:v="urn:schemas-microsoft-com:vml" Requires="v">
                    <p:oleObj spid="_x0000_s1149" name="Clip" r:id="rId7" imgW="887506" imgH="321147" progId="">
                      <p:embed/>
                    </p:oleObj>
                  </mc:Choice>
                  <mc:Fallback>
                    <p:oleObj name="Clip" r:id="rId7" imgW="887506" imgH="321147" progId="">
                      <p:embed/>
                      <p:pic>
                        <p:nvPicPr>
                          <p:cNvPr id="0" name="Picture 35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8990" y="3140968"/>
                            <a:ext cx="890587"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Rectangle 11"/>
              <p:cNvSpPr>
                <a:spLocks noChangeArrowheads="1"/>
              </p:cNvSpPr>
              <p:nvPr/>
            </p:nvSpPr>
            <p:spPr bwMode="auto">
              <a:xfrm>
                <a:off x="6289037" y="3483546"/>
                <a:ext cx="1090612" cy="304800"/>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Workstation</a:t>
                </a:r>
              </a:p>
            </p:txBody>
          </p:sp>
        </p:grpSp>
        <p:grpSp>
          <p:nvGrpSpPr>
            <p:cNvPr id="1092" name="群組 22"/>
            <p:cNvGrpSpPr>
              <a:grpSpLocks/>
            </p:cNvGrpSpPr>
            <p:nvPr/>
          </p:nvGrpSpPr>
          <p:grpSpPr bwMode="auto">
            <a:xfrm>
              <a:off x="4410249" y="3482364"/>
              <a:ext cx="623887" cy="522700"/>
              <a:chOff x="7764537" y="3212976"/>
              <a:chExt cx="623887" cy="522700"/>
            </a:xfrm>
          </p:grpSpPr>
          <p:graphicFrame>
            <p:nvGraphicFramePr>
              <p:cNvPr id="1083" name="Object 5">
                <a:hlinkClick r:id="" action="ppaction://ole?verb=0"/>
              </p:cNvPr>
              <p:cNvGraphicFramePr>
                <a:graphicFrameLocks/>
              </p:cNvGraphicFramePr>
              <p:nvPr/>
            </p:nvGraphicFramePr>
            <p:xfrm>
              <a:off x="7764537" y="3212976"/>
              <a:ext cx="623887" cy="228600"/>
            </p:xfrm>
            <a:graphic>
              <a:graphicData uri="http://schemas.openxmlformats.org/presentationml/2006/ole">
                <mc:AlternateContent xmlns:mc="http://schemas.openxmlformats.org/markup-compatibility/2006">
                  <mc:Choice xmlns:v="urn:schemas-microsoft-com:vml" Requires="v">
                    <p:oleObj spid="_x0000_s1150" name="Clip" r:id="rId9" imgW="622806" imgH="228204" progId="">
                      <p:embed/>
                    </p:oleObj>
                  </mc:Choice>
                  <mc:Fallback>
                    <p:oleObj name="Clip" r:id="rId9" imgW="622806" imgH="228204" progId="">
                      <p:embed/>
                      <p:pic>
                        <p:nvPicPr>
                          <p:cNvPr id="0" name="Picture 35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4537" y="3212976"/>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12"/>
              <p:cNvSpPr>
                <a:spLocks noChangeArrowheads="1"/>
              </p:cNvSpPr>
              <p:nvPr/>
            </p:nvSpPr>
            <p:spPr bwMode="auto">
              <a:xfrm>
                <a:off x="7861126" y="3429488"/>
                <a:ext cx="371475" cy="306387"/>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a:solidFill>
                      <a:srgbClr val="000000"/>
                    </a:solidFill>
                    <a:ea typeface="新細明體" charset="-120"/>
                  </a:rPr>
                  <a:t>PC</a:t>
                </a:r>
              </a:p>
            </p:txBody>
          </p:sp>
        </p:grpSp>
        <p:grpSp>
          <p:nvGrpSpPr>
            <p:cNvPr id="1093" name="群組 85"/>
            <p:cNvGrpSpPr>
              <a:grpSpLocks/>
            </p:cNvGrpSpPr>
            <p:nvPr/>
          </p:nvGrpSpPr>
          <p:grpSpPr bwMode="auto">
            <a:xfrm>
              <a:off x="3978201" y="1982788"/>
              <a:ext cx="4945063" cy="2892425"/>
              <a:chOff x="2867025" y="2565400"/>
              <a:chExt cx="4945063" cy="2892425"/>
            </a:xfrm>
          </p:grpSpPr>
          <p:graphicFrame>
            <p:nvGraphicFramePr>
              <p:cNvPr id="1026" name="Object 7">
                <a:hlinkClick r:id="" action="ppaction://ole?verb=0"/>
              </p:cNvPr>
              <p:cNvGraphicFramePr>
                <a:graphicFrameLocks/>
              </p:cNvGraphicFramePr>
              <p:nvPr/>
            </p:nvGraphicFramePr>
            <p:xfrm>
              <a:off x="2867025" y="3213100"/>
              <a:ext cx="623888" cy="228600"/>
            </p:xfrm>
            <a:graphic>
              <a:graphicData uri="http://schemas.openxmlformats.org/presentationml/2006/ole">
                <mc:AlternateContent xmlns:mc="http://schemas.openxmlformats.org/markup-compatibility/2006">
                  <mc:Choice xmlns:v="urn:schemas-microsoft-com:vml" Requires="v">
                    <p:oleObj spid="_x0000_s1151" name="Clip" r:id="rId11" imgW="622806" imgH="228204" progId="">
                      <p:embed/>
                    </p:oleObj>
                  </mc:Choice>
                  <mc:Fallback>
                    <p:oleObj name="Clip" r:id="rId11" imgW="622806" imgH="228204" progId="">
                      <p:embed/>
                      <p:pic>
                        <p:nvPicPr>
                          <p:cNvPr id="0" name="Picture 35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7025" y="32131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8">
                <a:hlinkClick r:id="" action="ppaction://ole?verb=0"/>
              </p:cNvPr>
              <p:cNvGraphicFramePr>
                <a:graphicFrameLocks/>
              </p:cNvGraphicFramePr>
              <p:nvPr/>
            </p:nvGraphicFramePr>
            <p:xfrm>
              <a:off x="3082925" y="2997200"/>
              <a:ext cx="623888" cy="228600"/>
            </p:xfrm>
            <a:graphic>
              <a:graphicData uri="http://schemas.openxmlformats.org/presentationml/2006/ole">
                <mc:AlternateContent xmlns:mc="http://schemas.openxmlformats.org/markup-compatibility/2006">
                  <mc:Choice xmlns:v="urn:schemas-microsoft-com:vml" Requires="v">
                    <p:oleObj spid="_x0000_s1152" name="Clip" r:id="rId12" imgW="622806" imgH="228204" progId="">
                      <p:embed/>
                    </p:oleObj>
                  </mc:Choice>
                  <mc:Fallback>
                    <p:oleObj name="Clip" r:id="rId12" imgW="622806" imgH="228204" progId="">
                      <p:embed/>
                      <p:pic>
                        <p:nvPicPr>
                          <p:cNvPr id="0" name="Picture 35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2925" y="29972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9">
                <a:hlinkClick r:id="" action="ppaction://ole?verb=0"/>
              </p:cNvPr>
              <p:cNvGraphicFramePr>
                <a:graphicFrameLocks/>
              </p:cNvGraphicFramePr>
              <p:nvPr/>
            </p:nvGraphicFramePr>
            <p:xfrm>
              <a:off x="3370263" y="2781300"/>
              <a:ext cx="623887" cy="228600"/>
            </p:xfrm>
            <a:graphic>
              <a:graphicData uri="http://schemas.openxmlformats.org/presentationml/2006/ole">
                <mc:AlternateContent xmlns:mc="http://schemas.openxmlformats.org/markup-compatibility/2006">
                  <mc:Choice xmlns:v="urn:schemas-microsoft-com:vml" Requires="v">
                    <p:oleObj spid="_x0000_s1153" name="Clip" r:id="rId13" imgW="622806" imgH="228204" progId="">
                      <p:embed/>
                    </p:oleObj>
                  </mc:Choice>
                  <mc:Fallback>
                    <p:oleObj name="Clip" r:id="rId13" imgW="622806" imgH="228204" progId="">
                      <p:embed/>
                      <p:pic>
                        <p:nvPicPr>
                          <p:cNvPr id="0" name="Picture 354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0263" y="27813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0">
                <a:hlinkClick r:id="" action="ppaction://ole?verb=0"/>
              </p:cNvPr>
              <p:cNvGraphicFramePr>
                <a:graphicFrameLocks/>
              </p:cNvGraphicFramePr>
              <p:nvPr/>
            </p:nvGraphicFramePr>
            <p:xfrm>
              <a:off x="3586163" y="2565400"/>
              <a:ext cx="623887" cy="228600"/>
            </p:xfrm>
            <a:graphic>
              <a:graphicData uri="http://schemas.openxmlformats.org/presentationml/2006/ole">
                <mc:AlternateContent xmlns:mc="http://schemas.openxmlformats.org/markup-compatibility/2006">
                  <mc:Choice xmlns:v="urn:schemas-microsoft-com:vml" Requires="v">
                    <p:oleObj spid="_x0000_s1154" name="Clip" r:id="rId14" imgW="622806" imgH="228204" progId="">
                      <p:embed/>
                    </p:oleObj>
                  </mc:Choice>
                  <mc:Fallback>
                    <p:oleObj name="Clip" r:id="rId14" imgW="622806" imgH="228204" progId="">
                      <p:embed/>
                      <p:pic>
                        <p:nvPicPr>
                          <p:cNvPr id="0" name="Picture 354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6163" y="25654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1">
                <a:hlinkClick r:id="" action="ppaction://ole?verb=0"/>
              </p:cNvPr>
              <p:cNvGraphicFramePr>
                <a:graphicFrameLocks/>
              </p:cNvGraphicFramePr>
              <p:nvPr/>
            </p:nvGraphicFramePr>
            <p:xfrm>
              <a:off x="3467100" y="3213100"/>
              <a:ext cx="623888" cy="228600"/>
            </p:xfrm>
            <a:graphic>
              <a:graphicData uri="http://schemas.openxmlformats.org/presentationml/2006/ole">
                <mc:AlternateContent xmlns:mc="http://schemas.openxmlformats.org/markup-compatibility/2006">
                  <mc:Choice xmlns:v="urn:schemas-microsoft-com:vml" Requires="v">
                    <p:oleObj spid="_x0000_s1155" name="Clip" r:id="rId15" imgW="622806" imgH="228204" progId="">
                      <p:embed/>
                    </p:oleObj>
                  </mc:Choice>
                  <mc:Fallback>
                    <p:oleObj name="Clip" r:id="rId15" imgW="622806" imgH="228204" progId="">
                      <p:embed/>
                      <p:pic>
                        <p:nvPicPr>
                          <p:cNvPr id="0" name="Picture 354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7100" y="32131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12">
                <a:hlinkClick r:id="" action="ppaction://ole?verb=0"/>
              </p:cNvPr>
              <p:cNvGraphicFramePr>
                <a:graphicFrameLocks/>
              </p:cNvGraphicFramePr>
              <p:nvPr/>
            </p:nvGraphicFramePr>
            <p:xfrm>
              <a:off x="3683000" y="2997200"/>
              <a:ext cx="623888" cy="228600"/>
            </p:xfrm>
            <a:graphic>
              <a:graphicData uri="http://schemas.openxmlformats.org/presentationml/2006/ole">
                <mc:AlternateContent xmlns:mc="http://schemas.openxmlformats.org/markup-compatibility/2006">
                  <mc:Choice xmlns:v="urn:schemas-microsoft-com:vml" Requires="v">
                    <p:oleObj spid="_x0000_s1156" name="Clip" r:id="rId16" imgW="622806" imgH="228204" progId="">
                      <p:embed/>
                    </p:oleObj>
                  </mc:Choice>
                  <mc:Fallback>
                    <p:oleObj name="Clip" r:id="rId16" imgW="622806" imgH="228204" progId="">
                      <p:embed/>
                      <p:pic>
                        <p:nvPicPr>
                          <p:cNvPr id="0" name="Picture 354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3000" y="29972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13">
                <a:hlinkClick r:id="" action="ppaction://ole?verb=0"/>
              </p:cNvPr>
              <p:cNvGraphicFramePr>
                <a:graphicFrameLocks/>
              </p:cNvGraphicFramePr>
              <p:nvPr/>
            </p:nvGraphicFramePr>
            <p:xfrm>
              <a:off x="3970338" y="2781300"/>
              <a:ext cx="623887" cy="228600"/>
            </p:xfrm>
            <a:graphic>
              <a:graphicData uri="http://schemas.openxmlformats.org/presentationml/2006/ole">
                <mc:AlternateContent xmlns:mc="http://schemas.openxmlformats.org/markup-compatibility/2006">
                  <mc:Choice xmlns:v="urn:schemas-microsoft-com:vml" Requires="v">
                    <p:oleObj spid="_x0000_s1157" name="Clip" r:id="rId17" imgW="622806" imgH="228204" progId="">
                      <p:embed/>
                    </p:oleObj>
                  </mc:Choice>
                  <mc:Fallback>
                    <p:oleObj name="Clip" r:id="rId17" imgW="622806" imgH="228204" progId="">
                      <p:embed/>
                      <p:pic>
                        <p:nvPicPr>
                          <p:cNvPr id="0" name="Picture 354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0338" y="27813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14">
                <a:hlinkClick r:id="" action="ppaction://ole?verb=0"/>
              </p:cNvPr>
              <p:cNvGraphicFramePr>
                <a:graphicFrameLocks/>
              </p:cNvGraphicFramePr>
              <p:nvPr/>
            </p:nvGraphicFramePr>
            <p:xfrm>
              <a:off x="4186238" y="2565400"/>
              <a:ext cx="623887" cy="228600"/>
            </p:xfrm>
            <a:graphic>
              <a:graphicData uri="http://schemas.openxmlformats.org/presentationml/2006/ole">
                <mc:AlternateContent xmlns:mc="http://schemas.openxmlformats.org/markup-compatibility/2006">
                  <mc:Choice xmlns:v="urn:schemas-microsoft-com:vml" Requires="v">
                    <p:oleObj spid="_x0000_s1158" name="Clip" r:id="rId18" imgW="622806" imgH="228204" progId="">
                      <p:embed/>
                    </p:oleObj>
                  </mc:Choice>
                  <mc:Fallback>
                    <p:oleObj name="Clip" r:id="rId18" imgW="622806" imgH="228204" progId="">
                      <p:embed/>
                      <p:pic>
                        <p:nvPicPr>
                          <p:cNvPr id="0" name="Picture 35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6238" y="25654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5">
                <a:hlinkClick r:id="" action="ppaction://ole?verb=0"/>
              </p:cNvPr>
              <p:cNvGraphicFramePr>
                <a:graphicFrameLocks/>
              </p:cNvGraphicFramePr>
              <p:nvPr/>
            </p:nvGraphicFramePr>
            <p:xfrm>
              <a:off x="3946525" y="3357563"/>
              <a:ext cx="623888" cy="228600"/>
            </p:xfrm>
            <a:graphic>
              <a:graphicData uri="http://schemas.openxmlformats.org/presentationml/2006/ole">
                <mc:AlternateContent xmlns:mc="http://schemas.openxmlformats.org/markup-compatibility/2006">
                  <mc:Choice xmlns:v="urn:schemas-microsoft-com:vml" Requires="v">
                    <p:oleObj spid="_x0000_s1159" name="Clip" r:id="rId19" imgW="622806" imgH="228204" progId="">
                      <p:embed/>
                    </p:oleObj>
                  </mc:Choice>
                  <mc:Fallback>
                    <p:oleObj name="Clip" r:id="rId19" imgW="622806" imgH="228204" progId="">
                      <p:embed/>
                      <p:pic>
                        <p:nvPicPr>
                          <p:cNvPr id="0" name="Picture 355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6525" y="33575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6">
                <a:hlinkClick r:id="" action="ppaction://ole?verb=0"/>
              </p:cNvPr>
              <p:cNvGraphicFramePr>
                <a:graphicFrameLocks/>
              </p:cNvGraphicFramePr>
              <p:nvPr/>
            </p:nvGraphicFramePr>
            <p:xfrm>
              <a:off x="4162425" y="3141663"/>
              <a:ext cx="623888" cy="228600"/>
            </p:xfrm>
            <a:graphic>
              <a:graphicData uri="http://schemas.openxmlformats.org/presentationml/2006/ole">
                <mc:AlternateContent xmlns:mc="http://schemas.openxmlformats.org/markup-compatibility/2006">
                  <mc:Choice xmlns:v="urn:schemas-microsoft-com:vml" Requires="v">
                    <p:oleObj spid="_x0000_s1160" name="Clip" r:id="rId20" imgW="622806" imgH="228204" progId="">
                      <p:embed/>
                    </p:oleObj>
                  </mc:Choice>
                  <mc:Fallback>
                    <p:oleObj name="Clip" r:id="rId20" imgW="622806" imgH="228204" progId="">
                      <p:embed/>
                      <p:pic>
                        <p:nvPicPr>
                          <p:cNvPr id="0" name="Picture 355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2425" y="31416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7">
                <a:hlinkClick r:id="" action="ppaction://ole?verb=0"/>
              </p:cNvPr>
              <p:cNvGraphicFramePr>
                <a:graphicFrameLocks/>
              </p:cNvGraphicFramePr>
              <p:nvPr/>
            </p:nvGraphicFramePr>
            <p:xfrm>
              <a:off x="4449763" y="2924175"/>
              <a:ext cx="623887" cy="228600"/>
            </p:xfrm>
            <a:graphic>
              <a:graphicData uri="http://schemas.openxmlformats.org/presentationml/2006/ole">
                <mc:AlternateContent xmlns:mc="http://schemas.openxmlformats.org/markup-compatibility/2006">
                  <mc:Choice xmlns:v="urn:schemas-microsoft-com:vml" Requires="v">
                    <p:oleObj spid="_x0000_s1161" name="Clip" r:id="rId21" imgW="622806" imgH="228204" progId="">
                      <p:embed/>
                    </p:oleObj>
                  </mc:Choice>
                  <mc:Fallback>
                    <p:oleObj name="Clip" r:id="rId21" imgW="622806" imgH="228204" progId="">
                      <p:embed/>
                      <p:pic>
                        <p:nvPicPr>
                          <p:cNvPr id="0" name="Picture 355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9763" y="29241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7" name="Object 18">
                <a:hlinkClick r:id="" action="ppaction://ole?verb=0"/>
              </p:cNvPr>
              <p:cNvGraphicFramePr>
                <a:graphicFrameLocks/>
              </p:cNvGraphicFramePr>
              <p:nvPr/>
            </p:nvGraphicFramePr>
            <p:xfrm>
              <a:off x="4665663" y="2708275"/>
              <a:ext cx="623887" cy="228600"/>
            </p:xfrm>
            <a:graphic>
              <a:graphicData uri="http://schemas.openxmlformats.org/presentationml/2006/ole">
                <mc:AlternateContent xmlns:mc="http://schemas.openxmlformats.org/markup-compatibility/2006">
                  <mc:Choice xmlns:v="urn:schemas-microsoft-com:vml" Requires="v">
                    <p:oleObj spid="_x0000_s1162" name="Clip" r:id="rId22" imgW="622806" imgH="228204" progId="">
                      <p:embed/>
                    </p:oleObj>
                  </mc:Choice>
                  <mc:Fallback>
                    <p:oleObj name="Clip" r:id="rId22" imgW="622806" imgH="228204" progId="">
                      <p:embed/>
                      <p:pic>
                        <p:nvPicPr>
                          <p:cNvPr id="0" name="Picture 355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5663" y="27082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19">
                <a:hlinkClick r:id="" action="ppaction://ole?verb=0"/>
              </p:cNvPr>
              <p:cNvGraphicFramePr>
                <a:graphicFrameLocks/>
              </p:cNvGraphicFramePr>
              <p:nvPr/>
            </p:nvGraphicFramePr>
            <p:xfrm>
              <a:off x="4379913" y="3573463"/>
              <a:ext cx="623887" cy="228600"/>
            </p:xfrm>
            <a:graphic>
              <a:graphicData uri="http://schemas.openxmlformats.org/presentationml/2006/ole">
                <mc:AlternateContent xmlns:mc="http://schemas.openxmlformats.org/markup-compatibility/2006">
                  <mc:Choice xmlns:v="urn:schemas-microsoft-com:vml" Requires="v">
                    <p:oleObj spid="_x0000_s1163" name="Clip" r:id="rId23" imgW="622806" imgH="228204" progId="">
                      <p:embed/>
                    </p:oleObj>
                  </mc:Choice>
                  <mc:Fallback>
                    <p:oleObj name="Clip" r:id="rId23" imgW="622806" imgH="228204" progId="">
                      <p:embed/>
                      <p:pic>
                        <p:nvPicPr>
                          <p:cNvPr id="0" name="Picture 355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9913" y="3573463"/>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9" name="Object 20">
                <a:hlinkClick r:id="" action="ppaction://ole?verb=0"/>
              </p:cNvPr>
              <p:cNvGraphicFramePr>
                <a:graphicFrameLocks/>
              </p:cNvGraphicFramePr>
              <p:nvPr/>
            </p:nvGraphicFramePr>
            <p:xfrm>
              <a:off x="4595813" y="3357563"/>
              <a:ext cx="623887" cy="228600"/>
            </p:xfrm>
            <a:graphic>
              <a:graphicData uri="http://schemas.openxmlformats.org/presentationml/2006/ole">
                <mc:AlternateContent xmlns:mc="http://schemas.openxmlformats.org/markup-compatibility/2006">
                  <mc:Choice xmlns:v="urn:schemas-microsoft-com:vml" Requires="v">
                    <p:oleObj spid="_x0000_s1164" name="Clip" r:id="rId24" imgW="622806" imgH="228204" progId="">
                      <p:embed/>
                    </p:oleObj>
                  </mc:Choice>
                  <mc:Fallback>
                    <p:oleObj name="Clip" r:id="rId24" imgW="622806" imgH="228204" progId="">
                      <p:embed/>
                      <p:pic>
                        <p:nvPicPr>
                          <p:cNvPr id="0" name="Picture 355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3357563"/>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0" name="Object 21">
                <a:hlinkClick r:id="" action="ppaction://ole?verb=0"/>
              </p:cNvPr>
              <p:cNvGraphicFramePr>
                <a:graphicFrameLocks/>
              </p:cNvGraphicFramePr>
              <p:nvPr/>
            </p:nvGraphicFramePr>
            <p:xfrm>
              <a:off x="4884738" y="3140075"/>
              <a:ext cx="623887" cy="228600"/>
            </p:xfrm>
            <a:graphic>
              <a:graphicData uri="http://schemas.openxmlformats.org/presentationml/2006/ole">
                <mc:AlternateContent xmlns:mc="http://schemas.openxmlformats.org/markup-compatibility/2006">
                  <mc:Choice xmlns:v="urn:schemas-microsoft-com:vml" Requires="v">
                    <p:oleObj spid="_x0000_s1165" name="Clip" r:id="rId25" imgW="622806" imgH="228204" progId="">
                      <p:embed/>
                    </p:oleObj>
                  </mc:Choice>
                  <mc:Fallback>
                    <p:oleObj name="Clip" r:id="rId25" imgW="622806" imgH="228204" progId="">
                      <p:embed/>
                      <p:pic>
                        <p:nvPicPr>
                          <p:cNvPr id="0" name="Picture 35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738" y="31400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1" name="Object 22">
                <a:hlinkClick r:id="" action="ppaction://ole?verb=0"/>
              </p:cNvPr>
              <p:cNvGraphicFramePr>
                <a:graphicFrameLocks/>
              </p:cNvGraphicFramePr>
              <p:nvPr/>
            </p:nvGraphicFramePr>
            <p:xfrm>
              <a:off x="5100638" y="2924175"/>
              <a:ext cx="623887" cy="228600"/>
            </p:xfrm>
            <a:graphic>
              <a:graphicData uri="http://schemas.openxmlformats.org/presentationml/2006/ole">
                <mc:AlternateContent xmlns:mc="http://schemas.openxmlformats.org/markup-compatibility/2006">
                  <mc:Choice xmlns:v="urn:schemas-microsoft-com:vml" Requires="v">
                    <p:oleObj spid="_x0000_s1166" name="Clip" r:id="rId26" imgW="622806" imgH="228204" progId="">
                      <p:embed/>
                    </p:oleObj>
                  </mc:Choice>
                  <mc:Fallback>
                    <p:oleObj name="Clip" r:id="rId26" imgW="622806" imgH="228204" progId="">
                      <p:embed/>
                      <p:pic>
                        <p:nvPicPr>
                          <p:cNvPr id="0" name="Picture 355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29241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 name="Object 23">
                <a:hlinkClick r:id="" action="ppaction://ole?verb=0"/>
              </p:cNvPr>
              <p:cNvGraphicFramePr>
                <a:graphicFrameLocks/>
              </p:cNvGraphicFramePr>
              <p:nvPr/>
            </p:nvGraphicFramePr>
            <p:xfrm>
              <a:off x="4714875" y="3789363"/>
              <a:ext cx="623888" cy="228600"/>
            </p:xfrm>
            <a:graphic>
              <a:graphicData uri="http://schemas.openxmlformats.org/presentationml/2006/ole">
                <mc:AlternateContent xmlns:mc="http://schemas.openxmlformats.org/markup-compatibility/2006">
                  <mc:Choice xmlns:v="urn:schemas-microsoft-com:vml" Requires="v">
                    <p:oleObj spid="_x0000_s1167" name="Clip" r:id="rId27" imgW="622806" imgH="228204" progId="">
                      <p:embed/>
                    </p:oleObj>
                  </mc:Choice>
                  <mc:Fallback>
                    <p:oleObj name="Clip" r:id="rId27" imgW="622806" imgH="228204" progId="">
                      <p:embed/>
                      <p:pic>
                        <p:nvPicPr>
                          <p:cNvPr id="0" name="Picture 355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37893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3" name="Object 24">
                <a:hlinkClick r:id="" action="ppaction://ole?verb=0"/>
              </p:cNvPr>
              <p:cNvGraphicFramePr>
                <a:graphicFrameLocks/>
              </p:cNvGraphicFramePr>
              <p:nvPr/>
            </p:nvGraphicFramePr>
            <p:xfrm>
              <a:off x="4930775" y="3573463"/>
              <a:ext cx="623888" cy="228600"/>
            </p:xfrm>
            <a:graphic>
              <a:graphicData uri="http://schemas.openxmlformats.org/presentationml/2006/ole">
                <mc:AlternateContent xmlns:mc="http://schemas.openxmlformats.org/markup-compatibility/2006">
                  <mc:Choice xmlns:v="urn:schemas-microsoft-com:vml" Requires="v">
                    <p:oleObj spid="_x0000_s1168" name="Clip" r:id="rId28" imgW="622806" imgH="228204" progId="">
                      <p:embed/>
                    </p:oleObj>
                  </mc:Choice>
                  <mc:Fallback>
                    <p:oleObj name="Clip" r:id="rId28" imgW="622806" imgH="228204" progId="">
                      <p:embed/>
                      <p:pic>
                        <p:nvPicPr>
                          <p:cNvPr id="0" name="Picture 356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0775" y="35734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 name="Object 25">
                <a:hlinkClick r:id="" action="ppaction://ole?verb=0"/>
              </p:cNvPr>
              <p:cNvGraphicFramePr>
                <a:graphicFrameLocks/>
              </p:cNvGraphicFramePr>
              <p:nvPr/>
            </p:nvGraphicFramePr>
            <p:xfrm>
              <a:off x="5245100" y="3357563"/>
              <a:ext cx="623888" cy="228600"/>
            </p:xfrm>
            <a:graphic>
              <a:graphicData uri="http://schemas.openxmlformats.org/presentationml/2006/ole">
                <mc:AlternateContent xmlns:mc="http://schemas.openxmlformats.org/markup-compatibility/2006">
                  <mc:Choice xmlns:v="urn:schemas-microsoft-com:vml" Requires="v">
                    <p:oleObj spid="_x0000_s1169" name="Clip" r:id="rId29" imgW="622806" imgH="228204" progId="">
                      <p:embed/>
                    </p:oleObj>
                  </mc:Choice>
                  <mc:Fallback>
                    <p:oleObj name="Clip" r:id="rId29" imgW="622806" imgH="228204" progId="">
                      <p:embed/>
                      <p:pic>
                        <p:nvPicPr>
                          <p:cNvPr id="0" name="Picture 356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5100" y="33575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5" name="Object 26">
                <a:hlinkClick r:id="" action="ppaction://ole?verb=0"/>
              </p:cNvPr>
              <p:cNvGraphicFramePr>
                <a:graphicFrameLocks/>
              </p:cNvGraphicFramePr>
              <p:nvPr/>
            </p:nvGraphicFramePr>
            <p:xfrm>
              <a:off x="5461000" y="3141663"/>
              <a:ext cx="623888" cy="228600"/>
            </p:xfrm>
            <a:graphic>
              <a:graphicData uri="http://schemas.openxmlformats.org/presentationml/2006/ole">
                <mc:AlternateContent xmlns:mc="http://schemas.openxmlformats.org/markup-compatibility/2006">
                  <mc:Choice xmlns:v="urn:schemas-microsoft-com:vml" Requires="v">
                    <p:oleObj spid="_x0000_s1170" name="Clip" r:id="rId30" imgW="622806" imgH="228204" progId="">
                      <p:embed/>
                    </p:oleObj>
                  </mc:Choice>
                  <mc:Fallback>
                    <p:oleObj name="Clip" r:id="rId30" imgW="622806" imgH="228204" progId="">
                      <p:embed/>
                      <p:pic>
                        <p:nvPicPr>
                          <p:cNvPr id="0" name="Picture 356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1000" y="31416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6" name="Object 27">
                <a:hlinkClick r:id="" action="ppaction://ole?verb=0"/>
              </p:cNvPr>
              <p:cNvGraphicFramePr>
                <a:graphicFrameLocks/>
              </p:cNvGraphicFramePr>
              <p:nvPr/>
            </p:nvGraphicFramePr>
            <p:xfrm>
              <a:off x="4884738" y="4137025"/>
              <a:ext cx="623887" cy="228600"/>
            </p:xfrm>
            <a:graphic>
              <a:graphicData uri="http://schemas.openxmlformats.org/presentationml/2006/ole">
                <mc:AlternateContent xmlns:mc="http://schemas.openxmlformats.org/markup-compatibility/2006">
                  <mc:Choice xmlns:v="urn:schemas-microsoft-com:vml" Requires="v">
                    <p:oleObj spid="_x0000_s1171" name="Clip" r:id="rId31" imgW="622806" imgH="228204" progId="">
                      <p:embed/>
                    </p:oleObj>
                  </mc:Choice>
                  <mc:Fallback>
                    <p:oleObj name="Clip" r:id="rId31" imgW="622806" imgH="228204" progId="">
                      <p:embed/>
                      <p:pic>
                        <p:nvPicPr>
                          <p:cNvPr id="0" name="Picture 356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738" y="41370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7" name="Object 28">
                <a:hlinkClick r:id="" action="ppaction://ole?verb=0"/>
              </p:cNvPr>
              <p:cNvGraphicFramePr>
                <a:graphicFrameLocks/>
              </p:cNvGraphicFramePr>
              <p:nvPr/>
            </p:nvGraphicFramePr>
            <p:xfrm>
              <a:off x="5100638" y="3921125"/>
              <a:ext cx="623887" cy="228600"/>
            </p:xfrm>
            <a:graphic>
              <a:graphicData uri="http://schemas.openxmlformats.org/presentationml/2006/ole">
                <mc:AlternateContent xmlns:mc="http://schemas.openxmlformats.org/markup-compatibility/2006">
                  <mc:Choice xmlns:v="urn:schemas-microsoft-com:vml" Requires="v">
                    <p:oleObj spid="_x0000_s1172" name="Clip" r:id="rId32" imgW="622806" imgH="228204" progId="">
                      <p:embed/>
                    </p:oleObj>
                  </mc:Choice>
                  <mc:Fallback>
                    <p:oleObj name="Clip" r:id="rId32" imgW="622806" imgH="228204" progId="">
                      <p:embed/>
                      <p:pic>
                        <p:nvPicPr>
                          <p:cNvPr id="0" name="Picture 356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39211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8" name="Object 29">
                <a:hlinkClick r:id="" action="ppaction://ole?verb=0"/>
              </p:cNvPr>
              <p:cNvGraphicFramePr>
                <a:graphicFrameLocks/>
              </p:cNvGraphicFramePr>
              <p:nvPr/>
            </p:nvGraphicFramePr>
            <p:xfrm>
              <a:off x="5387975" y="3716338"/>
              <a:ext cx="623888" cy="228600"/>
            </p:xfrm>
            <a:graphic>
              <a:graphicData uri="http://schemas.openxmlformats.org/presentationml/2006/ole">
                <mc:AlternateContent xmlns:mc="http://schemas.openxmlformats.org/markup-compatibility/2006">
                  <mc:Choice xmlns:v="urn:schemas-microsoft-com:vml" Requires="v">
                    <p:oleObj spid="_x0000_s1173" name="Clip" r:id="rId33" imgW="622806" imgH="228204" progId="">
                      <p:embed/>
                    </p:oleObj>
                  </mc:Choice>
                  <mc:Fallback>
                    <p:oleObj name="Clip" r:id="rId33" imgW="622806" imgH="228204" progId="">
                      <p:embed/>
                      <p:pic>
                        <p:nvPicPr>
                          <p:cNvPr id="0" name="Picture 35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975" y="37163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9" name="Object 30">
                <a:hlinkClick r:id="" action="ppaction://ole?verb=0"/>
              </p:cNvPr>
              <p:cNvGraphicFramePr>
                <a:graphicFrameLocks/>
              </p:cNvGraphicFramePr>
              <p:nvPr/>
            </p:nvGraphicFramePr>
            <p:xfrm>
              <a:off x="5603875" y="3500438"/>
              <a:ext cx="623888" cy="228600"/>
            </p:xfrm>
            <a:graphic>
              <a:graphicData uri="http://schemas.openxmlformats.org/presentationml/2006/ole">
                <mc:AlternateContent xmlns:mc="http://schemas.openxmlformats.org/markup-compatibility/2006">
                  <mc:Choice xmlns:v="urn:schemas-microsoft-com:vml" Requires="v">
                    <p:oleObj spid="_x0000_s1174" name="Clip" r:id="rId34" imgW="622806" imgH="228204" progId="">
                      <p:embed/>
                    </p:oleObj>
                  </mc:Choice>
                  <mc:Fallback>
                    <p:oleObj name="Clip" r:id="rId34" imgW="622806" imgH="228204" progId="">
                      <p:embed/>
                      <p:pic>
                        <p:nvPicPr>
                          <p:cNvPr id="0" name="Picture 356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875" y="35004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 name="Object 31">
                <a:hlinkClick r:id="" action="ppaction://ole?verb=0"/>
              </p:cNvPr>
              <p:cNvGraphicFramePr>
                <a:graphicFrameLocks/>
              </p:cNvGraphicFramePr>
              <p:nvPr/>
            </p:nvGraphicFramePr>
            <p:xfrm>
              <a:off x="3876675" y="4987925"/>
              <a:ext cx="623888" cy="228600"/>
            </p:xfrm>
            <a:graphic>
              <a:graphicData uri="http://schemas.openxmlformats.org/presentationml/2006/ole">
                <mc:AlternateContent xmlns:mc="http://schemas.openxmlformats.org/markup-compatibility/2006">
                  <mc:Choice xmlns:v="urn:schemas-microsoft-com:vml" Requires="v">
                    <p:oleObj spid="_x0000_s1175" name="Clip" r:id="rId35" imgW="622806" imgH="228204" progId="">
                      <p:embed/>
                    </p:oleObj>
                  </mc:Choice>
                  <mc:Fallback>
                    <p:oleObj name="Clip" r:id="rId35" imgW="622806" imgH="228204" progId="">
                      <p:embed/>
                      <p:pic>
                        <p:nvPicPr>
                          <p:cNvPr id="0" name="Picture 356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6675" y="49879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1" name="Object 32">
                <a:hlinkClick r:id="" action="ppaction://ole?verb=0"/>
              </p:cNvPr>
              <p:cNvGraphicFramePr>
                <a:graphicFrameLocks/>
              </p:cNvGraphicFramePr>
              <p:nvPr/>
            </p:nvGraphicFramePr>
            <p:xfrm>
              <a:off x="4092575" y="4772025"/>
              <a:ext cx="623888" cy="228600"/>
            </p:xfrm>
            <a:graphic>
              <a:graphicData uri="http://schemas.openxmlformats.org/presentationml/2006/ole">
                <mc:AlternateContent xmlns:mc="http://schemas.openxmlformats.org/markup-compatibility/2006">
                  <mc:Choice xmlns:v="urn:schemas-microsoft-com:vml" Requires="v">
                    <p:oleObj spid="_x0000_s1176" name="Clip" r:id="rId36" imgW="622806" imgH="228204" progId="">
                      <p:embed/>
                    </p:oleObj>
                  </mc:Choice>
                  <mc:Fallback>
                    <p:oleObj name="Clip" r:id="rId36" imgW="622806" imgH="228204" progId="">
                      <p:embed/>
                      <p:pic>
                        <p:nvPicPr>
                          <p:cNvPr id="0" name="Picture 356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2575" y="47720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 name="Object 33">
                <a:hlinkClick r:id="" action="ppaction://ole?verb=0"/>
              </p:cNvPr>
              <p:cNvGraphicFramePr>
                <a:graphicFrameLocks/>
              </p:cNvGraphicFramePr>
              <p:nvPr/>
            </p:nvGraphicFramePr>
            <p:xfrm>
              <a:off x="4379913" y="4568825"/>
              <a:ext cx="623887" cy="228600"/>
            </p:xfrm>
            <a:graphic>
              <a:graphicData uri="http://schemas.openxmlformats.org/presentationml/2006/ole">
                <mc:AlternateContent xmlns:mc="http://schemas.openxmlformats.org/markup-compatibility/2006">
                  <mc:Choice xmlns:v="urn:schemas-microsoft-com:vml" Requires="v">
                    <p:oleObj spid="_x0000_s1177" name="Clip" r:id="rId37" imgW="622806" imgH="228204" progId="">
                      <p:embed/>
                    </p:oleObj>
                  </mc:Choice>
                  <mc:Fallback>
                    <p:oleObj name="Clip" r:id="rId37" imgW="622806" imgH="228204" progId="">
                      <p:embed/>
                      <p:pic>
                        <p:nvPicPr>
                          <p:cNvPr id="0" name="Picture 35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9913"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3" name="Object 34">
                <a:hlinkClick r:id="" action="ppaction://ole?verb=0"/>
              </p:cNvPr>
              <p:cNvGraphicFramePr>
                <a:graphicFrameLocks/>
              </p:cNvGraphicFramePr>
              <p:nvPr/>
            </p:nvGraphicFramePr>
            <p:xfrm>
              <a:off x="4595813" y="4352925"/>
              <a:ext cx="623887" cy="228600"/>
            </p:xfrm>
            <a:graphic>
              <a:graphicData uri="http://schemas.openxmlformats.org/presentationml/2006/ole">
                <mc:AlternateContent xmlns:mc="http://schemas.openxmlformats.org/markup-compatibility/2006">
                  <mc:Choice xmlns:v="urn:schemas-microsoft-com:vml" Requires="v">
                    <p:oleObj spid="_x0000_s1178" name="Clip" r:id="rId38" imgW="622806" imgH="228204" progId="">
                      <p:embed/>
                    </p:oleObj>
                  </mc:Choice>
                  <mc:Fallback>
                    <p:oleObj name="Clip" r:id="rId38" imgW="622806" imgH="228204" progId="">
                      <p:embed/>
                      <p:pic>
                        <p:nvPicPr>
                          <p:cNvPr id="0" name="Picture 357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3529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 name="Object 35">
                <a:hlinkClick r:id="" action="ppaction://ole?verb=0"/>
              </p:cNvPr>
              <p:cNvGraphicFramePr>
                <a:graphicFrameLocks/>
              </p:cNvGraphicFramePr>
              <p:nvPr/>
            </p:nvGraphicFramePr>
            <p:xfrm>
              <a:off x="3155950" y="5072063"/>
              <a:ext cx="623888" cy="228600"/>
            </p:xfrm>
            <a:graphic>
              <a:graphicData uri="http://schemas.openxmlformats.org/presentationml/2006/ole">
                <mc:AlternateContent xmlns:mc="http://schemas.openxmlformats.org/markup-compatibility/2006">
                  <mc:Choice xmlns:v="urn:schemas-microsoft-com:vml" Requires="v">
                    <p:oleObj spid="_x0000_s1179" name="Clip" r:id="rId39" imgW="622806" imgH="228204" progId="">
                      <p:embed/>
                    </p:oleObj>
                  </mc:Choice>
                  <mc:Fallback>
                    <p:oleObj name="Clip" r:id="rId39" imgW="622806" imgH="228204" progId="">
                      <p:embed/>
                      <p:pic>
                        <p:nvPicPr>
                          <p:cNvPr id="0" name="Picture 357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5950" y="50720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5" name="Object 36">
                <a:hlinkClick r:id="" action="ppaction://ole?verb=0"/>
              </p:cNvPr>
              <p:cNvGraphicFramePr>
                <a:graphicFrameLocks/>
              </p:cNvGraphicFramePr>
              <p:nvPr/>
            </p:nvGraphicFramePr>
            <p:xfrm>
              <a:off x="3371850" y="4856163"/>
              <a:ext cx="623888" cy="228600"/>
            </p:xfrm>
            <a:graphic>
              <a:graphicData uri="http://schemas.openxmlformats.org/presentationml/2006/ole">
                <mc:AlternateContent xmlns:mc="http://schemas.openxmlformats.org/markup-compatibility/2006">
                  <mc:Choice xmlns:v="urn:schemas-microsoft-com:vml" Requires="v">
                    <p:oleObj spid="_x0000_s1180" name="Clip" r:id="rId40" imgW="622806" imgH="228204" progId="">
                      <p:embed/>
                    </p:oleObj>
                  </mc:Choice>
                  <mc:Fallback>
                    <p:oleObj name="Clip" r:id="rId40" imgW="622806" imgH="228204" progId="">
                      <p:embed/>
                      <p:pic>
                        <p:nvPicPr>
                          <p:cNvPr id="0" name="Picture 357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48561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 name="Object 37">
                <a:hlinkClick r:id="" action="ppaction://ole?verb=0"/>
              </p:cNvPr>
              <p:cNvGraphicFramePr>
                <a:graphicFrameLocks/>
              </p:cNvGraphicFramePr>
              <p:nvPr/>
            </p:nvGraphicFramePr>
            <p:xfrm>
              <a:off x="3660775" y="5216525"/>
              <a:ext cx="623888" cy="228600"/>
            </p:xfrm>
            <a:graphic>
              <a:graphicData uri="http://schemas.openxmlformats.org/presentationml/2006/ole">
                <mc:AlternateContent xmlns:mc="http://schemas.openxmlformats.org/markup-compatibility/2006">
                  <mc:Choice xmlns:v="urn:schemas-microsoft-com:vml" Requires="v">
                    <p:oleObj spid="_x0000_s1181" name="Clip" r:id="rId41" imgW="622806" imgH="228204" progId="">
                      <p:embed/>
                    </p:oleObj>
                  </mc:Choice>
                  <mc:Fallback>
                    <p:oleObj name="Clip" r:id="rId41" imgW="622806" imgH="228204" progId="">
                      <p:embed/>
                      <p:pic>
                        <p:nvPicPr>
                          <p:cNvPr id="0" name="Picture 35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775" y="52165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7" name="Object 38">
                <a:hlinkClick r:id="" action="ppaction://ole?verb=0"/>
              </p:cNvPr>
              <p:cNvGraphicFramePr>
                <a:graphicFrameLocks/>
              </p:cNvGraphicFramePr>
              <p:nvPr/>
            </p:nvGraphicFramePr>
            <p:xfrm>
              <a:off x="4284663" y="5216525"/>
              <a:ext cx="623887" cy="228600"/>
            </p:xfrm>
            <a:graphic>
              <a:graphicData uri="http://schemas.openxmlformats.org/presentationml/2006/ole">
                <mc:AlternateContent xmlns:mc="http://schemas.openxmlformats.org/markup-compatibility/2006">
                  <mc:Choice xmlns:v="urn:schemas-microsoft-com:vml" Requires="v">
                    <p:oleObj spid="_x0000_s1182" name="Clip" r:id="rId42" imgW="622806" imgH="228204" progId="">
                      <p:embed/>
                    </p:oleObj>
                  </mc:Choice>
                  <mc:Fallback>
                    <p:oleObj name="Clip" r:id="rId42" imgW="622806" imgH="228204" progId="">
                      <p:embed/>
                      <p:pic>
                        <p:nvPicPr>
                          <p:cNvPr id="0" name="Picture 357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52165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 name="Object 39">
                <a:hlinkClick r:id="" action="ppaction://ole?verb=0"/>
              </p:cNvPr>
              <p:cNvGraphicFramePr>
                <a:graphicFrameLocks/>
              </p:cNvGraphicFramePr>
              <p:nvPr/>
            </p:nvGraphicFramePr>
            <p:xfrm>
              <a:off x="4500563" y="5000625"/>
              <a:ext cx="623887" cy="228600"/>
            </p:xfrm>
            <a:graphic>
              <a:graphicData uri="http://schemas.openxmlformats.org/presentationml/2006/ole">
                <mc:AlternateContent xmlns:mc="http://schemas.openxmlformats.org/markup-compatibility/2006">
                  <mc:Choice xmlns:v="urn:schemas-microsoft-com:vml" Requires="v">
                    <p:oleObj spid="_x0000_s1183" name="Clip" r:id="rId43" imgW="622806" imgH="228204" progId="">
                      <p:embed/>
                    </p:oleObj>
                  </mc:Choice>
                  <mc:Fallback>
                    <p:oleObj name="Clip" r:id="rId43" imgW="622806" imgH="228204" progId="">
                      <p:embed/>
                      <p:pic>
                        <p:nvPicPr>
                          <p:cNvPr id="0" name="Picture 357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50006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9" name="Object 40">
                <a:hlinkClick r:id="" action="ppaction://ole?verb=0"/>
              </p:cNvPr>
              <p:cNvGraphicFramePr>
                <a:graphicFrameLocks/>
              </p:cNvGraphicFramePr>
              <p:nvPr/>
            </p:nvGraphicFramePr>
            <p:xfrm>
              <a:off x="4787900" y="4795838"/>
              <a:ext cx="623888" cy="228600"/>
            </p:xfrm>
            <a:graphic>
              <a:graphicData uri="http://schemas.openxmlformats.org/presentationml/2006/ole">
                <mc:AlternateContent xmlns:mc="http://schemas.openxmlformats.org/markup-compatibility/2006">
                  <mc:Choice xmlns:v="urn:schemas-microsoft-com:vml" Requires="v">
                    <p:oleObj spid="_x0000_s1184" name="Clip" r:id="rId44" imgW="622806" imgH="228204" progId="">
                      <p:embed/>
                    </p:oleObj>
                  </mc:Choice>
                  <mc:Fallback>
                    <p:oleObj name="Clip" r:id="rId44" imgW="622806" imgH="228204" progId="">
                      <p:embed/>
                      <p:pic>
                        <p:nvPicPr>
                          <p:cNvPr id="0" name="Picture 357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47958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 name="Object 41">
                <a:hlinkClick r:id="" action="ppaction://ole?verb=0"/>
              </p:cNvPr>
              <p:cNvGraphicFramePr>
                <a:graphicFrameLocks/>
              </p:cNvGraphicFramePr>
              <p:nvPr/>
            </p:nvGraphicFramePr>
            <p:xfrm>
              <a:off x="5075238" y="4568825"/>
              <a:ext cx="623887" cy="228600"/>
            </p:xfrm>
            <a:graphic>
              <a:graphicData uri="http://schemas.openxmlformats.org/presentationml/2006/ole">
                <mc:AlternateContent xmlns:mc="http://schemas.openxmlformats.org/markup-compatibility/2006">
                  <mc:Choice xmlns:v="urn:schemas-microsoft-com:vml" Requires="v">
                    <p:oleObj spid="_x0000_s1185" name="Clip" r:id="rId45" imgW="622806" imgH="228204" progId="">
                      <p:embed/>
                    </p:oleObj>
                  </mc:Choice>
                  <mc:Fallback>
                    <p:oleObj name="Clip" r:id="rId45" imgW="622806" imgH="228204" progId="">
                      <p:embed/>
                      <p:pic>
                        <p:nvPicPr>
                          <p:cNvPr id="0" name="Picture 357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5238"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1" name="Object 42">
                <a:hlinkClick r:id="" action="ppaction://ole?verb=0"/>
              </p:cNvPr>
              <p:cNvGraphicFramePr>
                <a:graphicFrameLocks/>
              </p:cNvGraphicFramePr>
              <p:nvPr/>
            </p:nvGraphicFramePr>
            <p:xfrm>
              <a:off x="5292725" y="4352925"/>
              <a:ext cx="623888" cy="228600"/>
            </p:xfrm>
            <a:graphic>
              <a:graphicData uri="http://schemas.openxmlformats.org/presentationml/2006/ole">
                <mc:AlternateContent xmlns:mc="http://schemas.openxmlformats.org/markup-compatibility/2006">
                  <mc:Choice xmlns:v="urn:schemas-microsoft-com:vml" Requires="v">
                    <p:oleObj spid="_x0000_s1186" name="Clip" r:id="rId46" imgW="622806" imgH="228204" progId="">
                      <p:embed/>
                    </p:oleObj>
                  </mc:Choice>
                  <mc:Fallback>
                    <p:oleObj name="Clip" r:id="rId46" imgW="622806" imgH="228204" progId="">
                      <p:embed/>
                      <p:pic>
                        <p:nvPicPr>
                          <p:cNvPr id="0" name="Picture 357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3529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2" name="Object 43">
                <a:hlinkClick r:id="" action="ppaction://ole?verb=0"/>
              </p:cNvPr>
              <p:cNvGraphicFramePr>
                <a:graphicFrameLocks/>
              </p:cNvGraphicFramePr>
              <p:nvPr/>
            </p:nvGraphicFramePr>
            <p:xfrm>
              <a:off x="5508625" y="4137025"/>
              <a:ext cx="623888" cy="228600"/>
            </p:xfrm>
            <a:graphic>
              <a:graphicData uri="http://schemas.openxmlformats.org/presentationml/2006/ole">
                <mc:AlternateContent xmlns:mc="http://schemas.openxmlformats.org/markup-compatibility/2006">
                  <mc:Choice xmlns:v="urn:schemas-microsoft-com:vml" Requires="v">
                    <p:oleObj spid="_x0000_s1187" name="Clip" r:id="rId47" imgW="622806" imgH="228204" progId="">
                      <p:embed/>
                    </p:oleObj>
                  </mc:Choice>
                  <mc:Fallback>
                    <p:oleObj name="Clip" r:id="rId47" imgW="622806" imgH="228204" progId="">
                      <p:embed/>
                      <p:pic>
                        <p:nvPicPr>
                          <p:cNvPr id="0" name="Picture 357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41370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3" name="Object 44">
                <a:hlinkClick r:id="" action="ppaction://ole?verb=0"/>
              </p:cNvPr>
              <p:cNvGraphicFramePr>
                <a:graphicFrameLocks/>
              </p:cNvGraphicFramePr>
              <p:nvPr/>
            </p:nvGraphicFramePr>
            <p:xfrm>
              <a:off x="5795963" y="3919538"/>
              <a:ext cx="623887" cy="228600"/>
            </p:xfrm>
            <a:graphic>
              <a:graphicData uri="http://schemas.openxmlformats.org/presentationml/2006/ole">
                <mc:AlternateContent xmlns:mc="http://schemas.openxmlformats.org/markup-compatibility/2006">
                  <mc:Choice xmlns:v="urn:schemas-microsoft-com:vml" Requires="v">
                    <p:oleObj spid="_x0000_s1188" name="Clip" r:id="rId48" imgW="622806" imgH="228204" progId="">
                      <p:embed/>
                    </p:oleObj>
                  </mc:Choice>
                  <mc:Fallback>
                    <p:oleObj name="Clip" r:id="rId48" imgW="622806" imgH="228204" progId="">
                      <p:embed/>
                      <p:pic>
                        <p:nvPicPr>
                          <p:cNvPr id="0" name="Picture 358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3919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 name="Object 45">
                <a:hlinkClick r:id="" action="ppaction://ole?verb=0"/>
              </p:cNvPr>
              <p:cNvGraphicFramePr>
                <a:graphicFrameLocks/>
              </p:cNvGraphicFramePr>
              <p:nvPr/>
            </p:nvGraphicFramePr>
            <p:xfrm>
              <a:off x="6011863" y="3703638"/>
              <a:ext cx="623887" cy="228600"/>
            </p:xfrm>
            <a:graphic>
              <a:graphicData uri="http://schemas.openxmlformats.org/presentationml/2006/ole">
                <mc:AlternateContent xmlns:mc="http://schemas.openxmlformats.org/markup-compatibility/2006">
                  <mc:Choice xmlns:v="urn:schemas-microsoft-com:vml" Requires="v">
                    <p:oleObj spid="_x0000_s1189" name="Clip" r:id="rId49" imgW="622806" imgH="228204" progId="">
                      <p:embed/>
                    </p:oleObj>
                  </mc:Choice>
                  <mc:Fallback>
                    <p:oleObj name="Clip" r:id="rId49" imgW="622806" imgH="228204" progId="">
                      <p:embed/>
                      <p:pic>
                        <p:nvPicPr>
                          <p:cNvPr id="0" name="Picture 358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37036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 name="Object 46">
                <a:hlinkClick r:id="" action="ppaction://ole?verb=0"/>
              </p:cNvPr>
              <p:cNvGraphicFramePr>
                <a:graphicFrameLocks/>
              </p:cNvGraphicFramePr>
              <p:nvPr/>
            </p:nvGraphicFramePr>
            <p:xfrm>
              <a:off x="6300788" y="3500438"/>
              <a:ext cx="623887" cy="228600"/>
            </p:xfrm>
            <a:graphic>
              <a:graphicData uri="http://schemas.openxmlformats.org/presentationml/2006/ole">
                <mc:AlternateContent xmlns:mc="http://schemas.openxmlformats.org/markup-compatibility/2006">
                  <mc:Choice xmlns:v="urn:schemas-microsoft-com:vml" Requires="v">
                    <p:oleObj spid="_x0000_s1190" name="Clip" r:id="rId50" imgW="622806" imgH="228204" progId="">
                      <p:embed/>
                    </p:oleObj>
                  </mc:Choice>
                  <mc:Fallback>
                    <p:oleObj name="Clip" r:id="rId50" imgW="622806" imgH="228204" progId="">
                      <p:embed/>
                      <p:pic>
                        <p:nvPicPr>
                          <p:cNvPr id="0" name="Picture 358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5004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6" name="Object 47">
                <a:hlinkClick r:id="" action="ppaction://ole?verb=0"/>
              </p:cNvPr>
              <p:cNvGraphicFramePr>
                <a:graphicFrameLocks/>
              </p:cNvGraphicFramePr>
              <p:nvPr/>
            </p:nvGraphicFramePr>
            <p:xfrm>
              <a:off x="6516688" y="3284538"/>
              <a:ext cx="623887" cy="228600"/>
            </p:xfrm>
            <a:graphic>
              <a:graphicData uri="http://schemas.openxmlformats.org/presentationml/2006/ole">
                <mc:AlternateContent xmlns:mc="http://schemas.openxmlformats.org/markup-compatibility/2006">
                  <mc:Choice xmlns:v="urn:schemas-microsoft-com:vml" Requires="v">
                    <p:oleObj spid="_x0000_s1191" name="Clip" r:id="rId51" imgW="622806" imgH="228204" progId="">
                      <p:embed/>
                    </p:oleObj>
                  </mc:Choice>
                  <mc:Fallback>
                    <p:oleObj name="Clip" r:id="rId51" imgW="622806" imgH="228204" progId="">
                      <p:embed/>
                      <p:pic>
                        <p:nvPicPr>
                          <p:cNvPr id="0" name="Picture 358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284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7" name="Object 48">
                <a:hlinkClick r:id="" action="ppaction://ole?verb=0"/>
              </p:cNvPr>
              <p:cNvGraphicFramePr>
                <a:graphicFrameLocks/>
              </p:cNvGraphicFramePr>
              <p:nvPr/>
            </p:nvGraphicFramePr>
            <p:xfrm>
              <a:off x="6972300" y="3500438"/>
              <a:ext cx="623888" cy="228600"/>
            </p:xfrm>
            <a:graphic>
              <a:graphicData uri="http://schemas.openxmlformats.org/presentationml/2006/ole">
                <mc:AlternateContent xmlns:mc="http://schemas.openxmlformats.org/markup-compatibility/2006">
                  <mc:Choice xmlns:v="urn:schemas-microsoft-com:vml" Requires="v">
                    <p:oleObj spid="_x0000_s1192" name="Clip" r:id="rId52" imgW="622806" imgH="228204" progId="">
                      <p:embed/>
                    </p:oleObj>
                  </mc:Choice>
                  <mc:Fallback>
                    <p:oleObj name="Clip" r:id="rId52" imgW="622806" imgH="228204" progId="">
                      <p:embed/>
                      <p:pic>
                        <p:nvPicPr>
                          <p:cNvPr id="0" name="Picture 358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2300" y="35004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8" name="Object 49">
                <a:hlinkClick r:id="" action="ppaction://ole?verb=0"/>
              </p:cNvPr>
              <p:cNvGraphicFramePr>
                <a:graphicFrameLocks/>
              </p:cNvGraphicFramePr>
              <p:nvPr/>
            </p:nvGraphicFramePr>
            <p:xfrm>
              <a:off x="7188200" y="3284538"/>
              <a:ext cx="623888" cy="228600"/>
            </p:xfrm>
            <a:graphic>
              <a:graphicData uri="http://schemas.openxmlformats.org/presentationml/2006/ole">
                <mc:AlternateContent xmlns:mc="http://schemas.openxmlformats.org/markup-compatibility/2006">
                  <mc:Choice xmlns:v="urn:schemas-microsoft-com:vml" Requires="v">
                    <p:oleObj spid="_x0000_s1193" name="Clip" r:id="rId53" imgW="622806" imgH="228204" progId="">
                      <p:embed/>
                    </p:oleObj>
                  </mc:Choice>
                  <mc:Fallback>
                    <p:oleObj name="Clip" r:id="rId53" imgW="622806" imgH="228204" progId="">
                      <p:embed/>
                      <p:pic>
                        <p:nvPicPr>
                          <p:cNvPr id="0" name="Picture 35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8200" y="32845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9" name="Object 50">
                <a:hlinkClick r:id="" action="ppaction://ole?verb=0"/>
              </p:cNvPr>
              <p:cNvGraphicFramePr>
                <a:graphicFrameLocks/>
              </p:cNvGraphicFramePr>
              <p:nvPr/>
            </p:nvGraphicFramePr>
            <p:xfrm>
              <a:off x="6180138" y="4137025"/>
              <a:ext cx="623887" cy="228600"/>
            </p:xfrm>
            <a:graphic>
              <a:graphicData uri="http://schemas.openxmlformats.org/presentationml/2006/ole">
                <mc:AlternateContent xmlns:mc="http://schemas.openxmlformats.org/markup-compatibility/2006">
                  <mc:Choice xmlns:v="urn:schemas-microsoft-com:vml" Requires="v">
                    <p:oleObj spid="_x0000_s1194" name="Clip" r:id="rId54" imgW="622806" imgH="228204" progId="">
                      <p:embed/>
                    </p:oleObj>
                  </mc:Choice>
                  <mc:Fallback>
                    <p:oleObj name="Clip" r:id="rId54" imgW="622806" imgH="228204" progId="">
                      <p:embed/>
                      <p:pic>
                        <p:nvPicPr>
                          <p:cNvPr id="0" name="Picture 358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0138" y="41370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0" name="Object 51">
                <a:hlinkClick r:id="" action="ppaction://ole?verb=0"/>
              </p:cNvPr>
              <p:cNvGraphicFramePr>
                <a:graphicFrameLocks/>
              </p:cNvGraphicFramePr>
              <p:nvPr/>
            </p:nvGraphicFramePr>
            <p:xfrm>
              <a:off x="6469063" y="3919538"/>
              <a:ext cx="623887" cy="228600"/>
            </p:xfrm>
            <a:graphic>
              <a:graphicData uri="http://schemas.openxmlformats.org/presentationml/2006/ole">
                <mc:AlternateContent xmlns:mc="http://schemas.openxmlformats.org/markup-compatibility/2006">
                  <mc:Choice xmlns:v="urn:schemas-microsoft-com:vml" Requires="v">
                    <p:oleObj spid="_x0000_s1195" name="Clip" r:id="rId55" imgW="622806" imgH="228204" progId="">
                      <p:embed/>
                    </p:oleObj>
                  </mc:Choice>
                  <mc:Fallback>
                    <p:oleObj name="Clip" r:id="rId55" imgW="622806" imgH="228204" progId="">
                      <p:embed/>
                      <p:pic>
                        <p:nvPicPr>
                          <p:cNvPr id="0" name="Picture 358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9063" y="3919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1" name="Object 52">
                <a:hlinkClick r:id="" action="ppaction://ole?verb=0"/>
              </p:cNvPr>
              <p:cNvGraphicFramePr>
                <a:graphicFrameLocks/>
              </p:cNvGraphicFramePr>
              <p:nvPr/>
            </p:nvGraphicFramePr>
            <p:xfrm>
              <a:off x="6684963" y="3703638"/>
              <a:ext cx="623887" cy="228600"/>
            </p:xfrm>
            <a:graphic>
              <a:graphicData uri="http://schemas.openxmlformats.org/presentationml/2006/ole">
                <mc:AlternateContent xmlns:mc="http://schemas.openxmlformats.org/markup-compatibility/2006">
                  <mc:Choice xmlns:v="urn:schemas-microsoft-com:vml" Requires="v">
                    <p:oleObj spid="_x0000_s1196" name="Clip" r:id="rId56" imgW="622806" imgH="228204" progId="">
                      <p:embed/>
                    </p:oleObj>
                  </mc:Choice>
                  <mc:Fallback>
                    <p:oleObj name="Clip" r:id="rId56" imgW="622806" imgH="228204" progId="">
                      <p:embed/>
                      <p:pic>
                        <p:nvPicPr>
                          <p:cNvPr id="0" name="Picture 358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4963" y="37036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2" name="Object 53">
                <a:hlinkClick r:id="" action="ppaction://ole?verb=0"/>
              </p:cNvPr>
              <p:cNvGraphicFramePr>
                <a:graphicFrameLocks/>
              </p:cNvGraphicFramePr>
              <p:nvPr/>
            </p:nvGraphicFramePr>
            <p:xfrm>
              <a:off x="5484813" y="4784725"/>
              <a:ext cx="623887" cy="228600"/>
            </p:xfrm>
            <a:graphic>
              <a:graphicData uri="http://schemas.openxmlformats.org/presentationml/2006/ole">
                <mc:AlternateContent xmlns:mc="http://schemas.openxmlformats.org/markup-compatibility/2006">
                  <mc:Choice xmlns:v="urn:schemas-microsoft-com:vml" Requires="v">
                    <p:oleObj spid="_x0000_s1197" name="Clip" r:id="rId57" imgW="622806" imgH="228204" progId="">
                      <p:embed/>
                    </p:oleObj>
                  </mc:Choice>
                  <mc:Fallback>
                    <p:oleObj name="Clip" r:id="rId57" imgW="622806" imgH="228204" progId="">
                      <p:embed/>
                      <p:pic>
                        <p:nvPicPr>
                          <p:cNvPr id="0" name="Picture 35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4813" y="47847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3" name="Object 54">
                <a:hlinkClick r:id="" action="ppaction://ole?verb=0"/>
              </p:cNvPr>
              <p:cNvGraphicFramePr>
                <a:graphicFrameLocks/>
              </p:cNvGraphicFramePr>
              <p:nvPr/>
            </p:nvGraphicFramePr>
            <p:xfrm>
              <a:off x="5795963" y="4568825"/>
              <a:ext cx="623887" cy="228600"/>
            </p:xfrm>
            <a:graphic>
              <a:graphicData uri="http://schemas.openxmlformats.org/presentationml/2006/ole">
                <mc:AlternateContent xmlns:mc="http://schemas.openxmlformats.org/markup-compatibility/2006">
                  <mc:Choice xmlns:v="urn:schemas-microsoft-com:vml" Requires="v">
                    <p:oleObj spid="_x0000_s1198" name="Clip" r:id="rId58" imgW="622806" imgH="228204" progId="">
                      <p:embed/>
                    </p:oleObj>
                  </mc:Choice>
                  <mc:Fallback>
                    <p:oleObj name="Clip" r:id="rId58" imgW="622806" imgH="228204" progId="">
                      <p:embed/>
                      <p:pic>
                        <p:nvPicPr>
                          <p:cNvPr id="0" name="Picture 359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4" name="Object 55">
                <a:hlinkClick r:id="" action="ppaction://ole?verb=0"/>
              </p:cNvPr>
              <p:cNvGraphicFramePr>
                <a:graphicFrameLocks/>
              </p:cNvGraphicFramePr>
              <p:nvPr/>
            </p:nvGraphicFramePr>
            <p:xfrm>
              <a:off x="6011863" y="4352925"/>
              <a:ext cx="623887" cy="228600"/>
            </p:xfrm>
            <a:graphic>
              <a:graphicData uri="http://schemas.openxmlformats.org/presentationml/2006/ole">
                <mc:AlternateContent xmlns:mc="http://schemas.openxmlformats.org/markup-compatibility/2006">
                  <mc:Choice xmlns:v="urn:schemas-microsoft-com:vml" Requires="v">
                    <p:oleObj spid="_x0000_s1199" name="Clip" r:id="rId59" imgW="622806" imgH="228204" progId="">
                      <p:embed/>
                    </p:oleObj>
                  </mc:Choice>
                  <mc:Fallback>
                    <p:oleObj name="Clip" r:id="rId59" imgW="622806" imgH="228204" progId="">
                      <p:embed/>
                      <p:pic>
                        <p:nvPicPr>
                          <p:cNvPr id="0" name="Picture 359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43529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 name="Object 56">
                <a:hlinkClick r:id="" action="ppaction://ole?verb=0"/>
              </p:cNvPr>
              <p:cNvGraphicFramePr>
                <a:graphicFrameLocks/>
              </p:cNvGraphicFramePr>
              <p:nvPr/>
            </p:nvGraphicFramePr>
            <p:xfrm>
              <a:off x="5219700" y="5000625"/>
              <a:ext cx="623888" cy="228600"/>
            </p:xfrm>
            <a:graphic>
              <a:graphicData uri="http://schemas.openxmlformats.org/presentationml/2006/ole">
                <mc:AlternateContent xmlns:mc="http://schemas.openxmlformats.org/markup-compatibility/2006">
                  <mc:Choice xmlns:v="urn:schemas-microsoft-com:vml" Requires="v">
                    <p:oleObj spid="_x0000_s1200" name="Clip" r:id="rId60" imgW="622806" imgH="228204" progId="">
                      <p:embed/>
                    </p:oleObj>
                  </mc:Choice>
                  <mc:Fallback>
                    <p:oleObj name="Clip" r:id="rId60" imgW="622806" imgH="228204" progId="">
                      <p:embed/>
                      <p:pic>
                        <p:nvPicPr>
                          <p:cNvPr id="0" name="Picture 359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50006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 name="Object 57">
                <a:hlinkClick r:id="" action="ppaction://ole?verb=0"/>
              </p:cNvPr>
              <p:cNvGraphicFramePr>
                <a:graphicFrameLocks/>
              </p:cNvGraphicFramePr>
              <p:nvPr/>
            </p:nvGraphicFramePr>
            <p:xfrm>
              <a:off x="6156325" y="4797425"/>
              <a:ext cx="623888" cy="228600"/>
            </p:xfrm>
            <a:graphic>
              <a:graphicData uri="http://schemas.openxmlformats.org/presentationml/2006/ole">
                <mc:AlternateContent xmlns:mc="http://schemas.openxmlformats.org/markup-compatibility/2006">
                  <mc:Choice xmlns:v="urn:schemas-microsoft-com:vml" Requires="v">
                    <p:oleObj spid="_x0000_s1201" name="Clip" r:id="rId61" imgW="622806" imgH="228204" progId="">
                      <p:embed/>
                    </p:oleObj>
                  </mc:Choice>
                  <mc:Fallback>
                    <p:oleObj name="Clip" r:id="rId61" imgW="622806" imgH="228204" progId="">
                      <p:embed/>
                      <p:pic>
                        <p:nvPicPr>
                          <p:cNvPr id="0" name="Picture 359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47974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7" name="Object 58">
                <a:hlinkClick r:id="" action="ppaction://ole?verb=0"/>
              </p:cNvPr>
              <p:cNvGraphicFramePr>
                <a:graphicFrameLocks/>
              </p:cNvGraphicFramePr>
              <p:nvPr/>
            </p:nvGraphicFramePr>
            <p:xfrm>
              <a:off x="6443663" y="4581525"/>
              <a:ext cx="623887" cy="228600"/>
            </p:xfrm>
            <a:graphic>
              <a:graphicData uri="http://schemas.openxmlformats.org/presentationml/2006/ole">
                <mc:AlternateContent xmlns:mc="http://schemas.openxmlformats.org/markup-compatibility/2006">
                  <mc:Choice xmlns:v="urn:schemas-microsoft-com:vml" Requires="v">
                    <p:oleObj spid="_x0000_s1202" name="Clip" r:id="rId62" imgW="622806" imgH="228204" progId="">
                      <p:embed/>
                    </p:oleObj>
                  </mc:Choice>
                  <mc:Fallback>
                    <p:oleObj name="Clip" r:id="rId62" imgW="622806" imgH="228204" progId="">
                      <p:embed/>
                      <p:pic>
                        <p:nvPicPr>
                          <p:cNvPr id="0" name="Picture 359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45815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8" name="Object 59">
                <a:hlinkClick r:id="" action="ppaction://ole?verb=0"/>
              </p:cNvPr>
              <p:cNvGraphicFramePr>
                <a:graphicFrameLocks/>
              </p:cNvGraphicFramePr>
              <p:nvPr/>
            </p:nvGraphicFramePr>
            <p:xfrm>
              <a:off x="6516688" y="5013325"/>
              <a:ext cx="623887" cy="228600"/>
            </p:xfrm>
            <a:graphic>
              <a:graphicData uri="http://schemas.openxmlformats.org/presentationml/2006/ole">
                <mc:AlternateContent xmlns:mc="http://schemas.openxmlformats.org/markup-compatibility/2006">
                  <mc:Choice xmlns:v="urn:schemas-microsoft-com:vml" Requires="v">
                    <p:oleObj spid="_x0000_s1203" name="Clip" r:id="rId63" imgW="622806" imgH="228204" progId="">
                      <p:embed/>
                    </p:oleObj>
                  </mc:Choice>
                  <mc:Fallback>
                    <p:oleObj name="Clip" r:id="rId63" imgW="622806" imgH="228204" progId="">
                      <p:embed/>
                      <p:pic>
                        <p:nvPicPr>
                          <p:cNvPr id="0" name="Picture 359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50133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9" name="Object 60">
                <a:hlinkClick r:id="" action="ppaction://ole?verb=0"/>
              </p:cNvPr>
              <p:cNvGraphicFramePr>
                <a:graphicFrameLocks/>
              </p:cNvGraphicFramePr>
              <p:nvPr/>
            </p:nvGraphicFramePr>
            <p:xfrm>
              <a:off x="6804025" y="4797425"/>
              <a:ext cx="623888" cy="228600"/>
            </p:xfrm>
            <a:graphic>
              <a:graphicData uri="http://schemas.openxmlformats.org/presentationml/2006/ole">
                <mc:AlternateContent xmlns:mc="http://schemas.openxmlformats.org/markup-compatibility/2006">
                  <mc:Choice xmlns:v="urn:schemas-microsoft-com:vml" Requires="v">
                    <p:oleObj spid="_x0000_s1204" name="Clip" r:id="rId64" imgW="622806" imgH="228204" progId="">
                      <p:embed/>
                    </p:oleObj>
                  </mc:Choice>
                  <mc:Fallback>
                    <p:oleObj name="Clip" r:id="rId64" imgW="622806" imgH="228204" progId="">
                      <p:embed/>
                      <p:pic>
                        <p:nvPicPr>
                          <p:cNvPr id="0" name="Picture 359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47974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0" name="Object 61">
                <a:hlinkClick r:id="" action="ppaction://ole?verb=0"/>
              </p:cNvPr>
              <p:cNvGraphicFramePr>
                <a:graphicFrameLocks/>
              </p:cNvGraphicFramePr>
              <p:nvPr/>
            </p:nvGraphicFramePr>
            <p:xfrm>
              <a:off x="6900863" y="5229225"/>
              <a:ext cx="623887" cy="228600"/>
            </p:xfrm>
            <a:graphic>
              <a:graphicData uri="http://schemas.openxmlformats.org/presentationml/2006/ole">
                <mc:AlternateContent xmlns:mc="http://schemas.openxmlformats.org/markup-compatibility/2006">
                  <mc:Choice xmlns:v="urn:schemas-microsoft-com:vml" Requires="v">
                    <p:oleObj spid="_x0000_s1205" name="Clip" r:id="rId65" imgW="622806" imgH="228204" progId="">
                      <p:embed/>
                    </p:oleObj>
                  </mc:Choice>
                  <mc:Fallback>
                    <p:oleObj name="Clip" r:id="rId65" imgW="622806" imgH="228204" progId="">
                      <p:embed/>
                      <p:pic>
                        <p:nvPicPr>
                          <p:cNvPr id="0" name="Picture 359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0863" y="52292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1" name="Object 62">
                <a:hlinkClick r:id="" action="ppaction://ole?verb=0"/>
              </p:cNvPr>
              <p:cNvGraphicFramePr>
                <a:graphicFrameLocks/>
              </p:cNvGraphicFramePr>
              <p:nvPr/>
            </p:nvGraphicFramePr>
            <p:xfrm>
              <a:off x="7188200" y="5013325"/>
              <a:ext cx="623888" cy="228600"/>
            </p:xfrm>
            <a:graphic>
              <a:graphicData uri="http://schemas.openxmlformats.org/presentationml/2006/ole">
                <mc:AlternateContent xmlns:mc="http://schemas.openxmlformats.org/markup-compatibility/2006">
                  <mc:Choice xmlns:v="urn:schemas-microsoft-com:vml" Requires="v">
                    <p:oleObj spid="_x0000_s1206" name="Clip" r:id="rId66" imgW="622806" imgH="228204" progId="">
                      <p:embed/>
                    </p:oleObj>
                  </mc:Choice>
                  <mc:Fallback>
                    <p:oleObj name="Clip" r:id="rId66" imgW="622806" imgH="228204" progId="">
                      <p:embed/>
                      <p:pic>
                        <p:nvPicPr>
                          <p:cNvPr id="0" name="Picture 359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8200" y="50133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2" name="Object 63">
                <a:hlinkClick r:id="" action="ppaction://ole?verb=0"/>
              </p:cNvPr>
              <p:cNvGraphicFramePr>
                <a:graphicFrameLocks/>
              </p:cNvGraphicFramePr>
              <p:nvPr/>
            </p:nvGraphicFramePr>
            <p:xfrm>
              <a:off x="4932363" y="5229225"/>
              <a:ext cx="623887" cy="228600"/>
            </p:xfrm>
            <a:graphic>
              <a:graphicData uri="http://schemas.openxmlformats.org/presentationml/2006/ole">
                <mc:AlternateContent xmlns:mc="http://schemas.openxmlformats.org/markup-compatibility/2006">
                  <mc:Choice xmlns:v="urn:schemas-microsoft-com:vml" Requires="v">
                    <p:oleObj spid="_x0000_s1207" name="Clip" r:id="rId67" imgW="622806" imgH="228204" progId="">
                      <p:embed/>
                    </p:oleObj>
                  </mc:Choice>
                  <mc:Fallback>
                    <p:oleObj name="Clip" r:id="rId67" imgW="622806" imgH="228204" progId="">
                      <p:embed/>
                      <p:pic>
                        <p:nvPicPr>
                          <p:cNvPr id="0" name="Picture 359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52292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ro-RO" sz="2800"/>
              <a:t>Sumar</a:t>
            </a:r>
            <a:endParaRPr lang="en-US" sz="2800"/>
          </a:p>
        </p:txBody>
      </p:sp>
      <p:sp>
        <p:nvSpPr>
          <p:cNvPr id="3" name="Content Placeholder 2"/>
          <p:cNvSpPr>
            <a:spLocks noGrp="1"/>
          </p:cNvSpPr>
          <p:nvPr>
            <p:ph idx="1"/>
          </p:nvPr>
        </p:nvSpPr>
        <p:spPr/>
        <p:txBody>
          <a:bodyPr>
            <a:normAutofit lnSpcReduction="10000"/>
          </a:bodyPr>
          <a:lstStyle/>
          <a:p>
            <a:pPr>
              <a:spcAft>
                <a:spcPts val="600"/>
              </a:spcAft>
              <a:defRPr/>
            </a:pPr>
            <a:r>
              <a:rPr lang="en-US" dirty="0" err="1" smtClean="0"/>
              <a:t>Problematica</a:t>
            </a:r>
            <a:r>
              <a:rPr lang="en-US" dirty="0" smtClean="0"/>
              <a:t> </a:t>
            </a:r>
            <a:r>
              <a:rPr lang="en-US" dirty="0" err="1" smtClean="0"/>
              <a:t>calculului</a:t>
            </a:r>
            <a:r>
              <a:rPr lang="en-US" dirty="0" smtClean="0"/>
              <a:t> </a:t>
            </a:r>
            <a:r>
              <a:rPr lang="en-US" dirty="0" err="1" smtClean="0"/>
              <a:t>paralel</a:t>
            </a:r>
            <a:r>
              <a:rPr lang="en-US" dirty="0" smtClean="0"/>
              <a:t> </a:t>
            </a:r>
            <a:r>
              <a:rPr lang="ro-RO" dirty="0" err="1"/>
              <a:t>ș</a:t>
            </a:r>
            <a:r>
              <a:rPr lang="en-US" dirty="0" err="1" smtClean="0"/>
              <a:t>i</a:t>
            </a:r>
            <a:r>
              <a:rPr lang="en-US" dirty="0" smtClean="0"/>
              <a:t> </a:t>
            </a:r>
            <a:r>
              <a:rPr lang="en-US" dirty="0" err="1" smtClean="0"/>
              <a:t>distribuit</a:t>
            </a:r>
            <a:endParaRPr lang="en-US" dirty="0" smtClean="0"/>
          </a:p>
          <a:p>
            <a:pPr>
              <a:spcAft>
                <a:spcPts val="600"/>
              </a:spcAft>
              <a:defRPr/>
            </a:pPr>
            <a:r>
              <a:rPr lang="ro-RO" dirty="0" smtClean="0"/>
              <a:t>A</a:t>
            </a:r>
            <a:r>
              <a:rPr lang="en-US" dirty="0" err="1" smtClean="0"/>
              <a:t>rhitecturi</a:t>
            </a:r>
            <a:r>
              <a:rPr lang="en-US" dirty="0" smtClean="0"/>
              <a:t> </a:t>
            </a:r>
            <a:r>
              <a:rPr lang="en-US" dirty="0" err="1" smtClean="0"/>
              <a:t>paralele</a:t>
            </a:r>
            <a:endParaRPr lang="en-US" dirty="0" smtClean="0"/>
          </a:p>
          <a:p>
            <a:pPr>
              <a:spcAft>
                <a:spcPts val="600"/>
              </a:spcAft>
              <a:defRPr/>
            </a:pPr>
            <a:r>
              <a:rPr lang="ro-RO" dirty="0" smtClean="0"/>
              <a:t>M</a:t>
            </a:r>
            <a:r>
              <a:rPr lang="en-US" dirty="0" err="1" smtClean="0"/>
              <a:t>etode</a:t>
            </a:r>
            <a:r>
              <a:rPr lang="en-US" dirty="0" smtClean="0"/>
              <a:t> de </a:t>
            </a:r>
            <a:r>
              <a:rPr lang="en-US" dirty="0" err="1" smtClean="0"/>
              <a:t>programare</a:t>
            </a:r>
            <a:endParaRPr lang="en-US" dirty="0" smtClean="0"/>
          </a:p>
          <a:p>
            <a:pPr>
              <a:spcAft>
                <a:spcPts val="600"/>
              </a:spcAft>
              <a:defRPr/>
            </a:pPr>
            <a:r>
              <a:rPr lang="ro-RO" dirty="0" smtClean="0"/>
              <a:t>L</a:t>
            </a:r>
            <a:r>
              <a:rPr lang="en-US" dirty="0" err="1" smtClean="0"/>
              <a:t>imbaje</a:t>
            </a:r>
            <a:r>
              <a:rPr lang="en-US" dirty="0" smtClean="0"/>
              <a:t> de </a:t>
            </a:r>
            <a:r>
              <a:rPr lang="en-US" dirty="0" err="1" smtClean="0"/>
              <a:t>descriere</a:t>
            </a:r>
            <a:r>
              <a:rPr lang="en-US" dirty="0" smtClean="0"/>
              <a:t> a </a:t>
            </a:r>
            <a:r>
              <a:rPr lang="en-US" dirty="0" err="1" smtClean="0"/>
              <a:t>algoritmilor</a:t>
            </a:r>
            <a:r>
              <a:rPr lang="en-US" dirty="0" smtClean="0"/>
              <a:t> </a:t>
            </a:r>
            <a:r>
              <a:rPr lang="en-US" dirty="0" err="1" smtClean="0"/>
              <a:t>paraleli</a:t>
            </a:r>
            <a:endParaRPr lang="en-US" dirty="0" smtClean="0"/>
          </a:p>
          <a:p>
            <a:pPr>
              <a:spcAft>
                <a:spcPts val="600"/>
              </a:spcAft>
              <a:defRPr/>
            </a:pPr>
            <a:r>
              <a:rPr lang="ro-RO" dirty="0" smtClean="0"/>
              <a:t>C</a:t>
            </a:r>
            <a:r>
              <a:rPr lang="en-US" dirty="0" err="1" smtClean="0"/>
              <a:t>oncuren</a:t>
            </a:r>
            <a:r>
              <a:rPr lang="ro-RO" dirty="0" smtClean="0"/>
              <a:t>ț</a:t>
            </a:r>
            <a:r>
              <a:rPr lang="ro-RO" dirty="0"/>
              <a:t>ă</a:t>
            </a:r>
            <a:r>
              <a:rPr lang="en-US" dirty="0" smtClean="0"/>
              <a:t> </a:t>
            </a:r>
            <a:r>
              <a:rPr lang="ro-RO" dirty="0" err="1"/>
              <a:t>ș</a:t>
            </a:r>
            <a:r>
              <a:rPr lang="en-US" dirty="0" err="1" smtClean="0"/>
              <a:t>i</a:t>
            </a:r>
            <a:r>
              <a:rPr lang="en-US" dirty="0" smtClean="0"/>
              <a:t> </a:t>
            </a:r>
            <a:r>
              <a:rPr lang="en-US" dirty="0" err="1" smtClean="0"/>
              <a:t>sincronizare</a:t>
            </a:r>
            <a:endParaRPr lang="en-US" dirty="0" smtClean="0"/>
          </a:p>
          <a:p>
            <a:pPr>
              <a:spcAft>
                <a:spcPts val="600"/>
              </a:spcAft>
              <a:defRPr/>
            </a:pPr>
            <a:r>
              <a:rPr lang="en-US" dirty="0" err="1" smtClean="0"/>
              <a:t>Atomicitate</a:t>
            </a:r>
            <a:endParaRPr lang="en-US" dirty="0" smtClean="0"/>
          </a:p>
          <a:p>
            <a:pPr>
              <a:spcAft>
                <a:spcPts val="600"/>
              </a:spcAft>
              <a:defRPr/>
            </a:pPr>
            <a:r>
              <a:rPr lang="en-US" dirty="0" err="1" smtClean="0"/>
              <a:t>Bariere</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28600" y="2924175"/>
            <a:ext cx="8915400" cy="1066800"/>
          </a:xfrm>
        </p:spPr>
        <p:txBody>
          <a:bodyPr/>
          <a:lstStyle/>
          <a:p>
            <a:r>
              <a:rPr lang="ro-RO" smtClean="0"/>
              <a:t>Întrebări?</a:t>
            </a: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smtClean="0"/>
              <a:t>Bibliografie</a:t>
            </a:r>
          </a:p>
        </p:txBody>
      </p:sp>
      <p:sp>
        <p:nvSpPr>
          <p:cNvPr id="7" name="TextBox 6"/>
          <p:cNvSpPr txBox="1"/>
          <p:nvPr/>
        </p:nvSpPr>
        <p:spPr>
          <a:xfrm>
            <a:off x="107504" y="1628800"/>
            <a:ext cx="9145016" cy="5435334"/>
          </a:xfrm>
          <a:prstGeom prst="rect">
            <a:avLst/>
          </a:prstGeom>
          <a:noFill/>
        </p:spPr>
        <p:txBody>
          <a:bodyPr wrap="square" numCol="3" rtlCol="0">
            <a:spAutoFit/>
          </a:bodyPr>
          <a:lstStyle/>
          <a:p>
            <a:pPr>
              <a:lnSpc>
                <a:spcPct val="80000"/>
              </a:lnSpc>
              <a:buFontTx/>
              <a:buNone/>
            </a:pPr>
            <a:r>
              <a:rPr lang="en-US" sz="1350" i="1" dirty="0" err="1" smtClean="0"/>
              <a:t>G.R.Andrews</a:t>
            </a:r>
            <a:endParaRPr lang="en-US" sz="1350" i="1" dirty="0" smtClean="0"/>
          </a:p>
          <a:p>
            <a:pPr>
              <a:lnSpc>
                <a:spcPct val="80000"/>
              </a:lnSpc>
              <a:buFontTx/>
              <a:buNone/>
            </a:pPr>
            <a:r>
              <a:rPr lang="en-US" sz="1350" b="1" dirty="0" smtClean="0"/>
              <a:t>Concurrent Programming. Principles and Practice</a:t>
            </a:r>
          </a:p>
          <a:p>
            <a:pPr>
              <a:lnSpc>
                <a:spcPct val="80000"/>
              </a:lnSpc>
              <a:buFontTx/>
              <a:buNone/>
            </a:pPr>
            <a:r>
              <a:rPr lang="en-US" sz="1350" dirty="0" smtClean="0"/>
              <a:t>The Benjamin/Cummings Publishing Company, Inc., 1991</a:t>
            </a:r>
          </a:p>
          <a:p>
            <a:pPr>
              <a:lnSpc>
                <a:spcPct val="80000"/>
              </a:lnSpc>
              <a:buFontTx/>
              <a:buNone/>
            </a:pPr>
            <a:endParaRPr lang="en-US" sz="1350" dirty="0" smtClean="0"/>
          </a:p>
          <a:p>
            <a:pPr>
              <a:lnSpc>
                <a:spcPct val="80000"/>
              </a:lnSpc>
              <a:buFontTx/>
              <a:buNone/>
            </a:pPr>
            <a:r>
              <a:rPr lang="en-US" sz="1350" i="1" dirty="0" err="1" smtClean="0"/>
              <a:t>G.R.Andrews</a:t>
            </a:r>
            <a:endParaRPr lang="en-US" sz="1350" i="1" dirty="0" smtClean="0"/>
          </a:p>
          <a:p>
            <a:pPr>
              <a:lnSpc>
                <a:spcPct val="80000"/>
              </a:lnSpc>
              <a:buFontTx/>
              <a:buNone/>
            </a:pPr>
            <a:r>
              <a:rPr lang="en-US" sz="1350" b="1" dirty="0" smtClean="0"/>
              <a:t>Foundations of Multithreaded, Parallel, and Distributed Programming</a:t>
            </a:r>
          </a:p>
          <a:p>
            <a:pPr>
              <a:lnSpc>
                <a:spcPct val="80000"/>
              </a:lnSpc>
              <a:buFontTx/>
              <a:buNone/>
            </a:pPr>
            <a:r>
              <a:rPr lang="en-US" sz="1350" dirty="0" smtClean="0"/>
              <a:t>Addison Wesley, Inc., 2000</a:t>
            </a:r>
          </a:p>
          <a:p>
            <a:pPr>
              <a:lnSpc>
                <a:spcPct val="80000"/>
              </a:lnSpc>
              <a:buFontTx/>
              <a:buNone/>
            </a:pPr>
            <a:endParaRPr lang="en-US" sz="1350" dirty="0" smtClean="0"/>
          </a:p>
          <a:p>
            <a:pPr>
              <a:lnSpc>
                <a:spcPct val="80000"/>
              </a:lnSpc>
              <a:buFontTx/>
              <a:buNone/>
            </a:pPr>
            <a:r>
              <a:rPr lang="en-US" sz="1350" i="1" dirty="0" smtClean="0"/>
              <a:t>F. Thomson Leighton</a:t>
            </a:r>
          </a:p>
          <a:p>
            <a:pPr>
              <a:lnSpc>
                <a:spcPct val="80000"/>
              </a:lnSpc>
              <a:buFontTx/>
              <a:buNone/>
            </a:pPr>
            <a:r>
              <a:rPr lang="en-US" sz="1350" b="1" dirty="0" smtClean="0"/>
              <a:t>Introduction to Parallel Algorithms and Architectures: Arrays. Trees. </a:t>
            </a:r>
            <a:r>
              <a:rPr lang="en-US" sz="1350" b="1" dirty="0" err="1" smtClean="0"/>
              <a:t>Hypercubes</a:t>
            </a:r>
            <a:r>
              <a:rPr lang="en-US" sz="1350" dirty="0" smtClean="0"/>
              <a:t>.</a:t>
            </a:r>
          </a:p>
          <a:p>
            <a:pPr>
              <a:lnSpc>
                <a:spcPct val="80000"/>
              </a:lnSpc>
              <a:buFontTx/>
              <a:buNone/>
            </a:pPr>
            <a:r>
              <a:rPr lang="en-US" sz="1350" dirty="0" smtClean="0"/>
              <a:t>Morgan Kaufmann Publishers, San Mateo, California, 1992</a:t>
            </a:r>
          </a:p>
          <a:p>
            <a:pPr>
              <a:lnSpc>
                <a:spcPct val="80000"/>
              </a:lnSpc>
              <a:buFontTx/>
              <a:buNone/>
            </a:pPr>
            <a:endParaRPr lang="en-US" sz="1350" dirty="0" smtClean="0"/>
          </a:p>
          <a:p>
            <a:pPr>
              <a:lnSpc>
                <a:spcPct val="80000"/>
              </a:lnSpc>
              <a:buFontTx/>
              <a:buNone/>
            </a:pPr>
            <a:r>
              <a:rPr lang="en-US" sz="1350" i="1" dirty="0" smtClean="0"/>
              <a:t>A.G. </a:t>
            </a:r>
            <a:r>
              <a:rPr lang="en-US" sz="1350" i="1" dirty="0" err="1" smtClean="0"/>
              <a:t>Akl</a:t>
            </a:r>
            <a:endParaRPr lang="en-US" sz="1350" i="1" dirty="0" smtClean="0"/>
          </a:p>
          <a:p>
            <a:pPr>
              <a:lnSpc>
                <a:spcPct val="80000"/>
              </a:lnSpc>
              <a:buFontTx/>
              <a:buNone/>
            </a:pPr>
            <a:r>
              <a:rPr lang="en-US" sz="1350" b="1" dirty="0" smtClean="0"/>
              <a:t>Parallel Computation. Models and Methods</a:t>
            </a:r>
          </a:p>
          <a:p>
            <a:pPr>
              <a:lnSpc>
                <a:spcPct val="80000"/>
              </a:lnSpc>
              <a:buFontTx/>
              <a:buNone/>
            </a:pPr>
            <a:r>
              <a:rPr lang="en-US" sz="1350" dirty="0" smtClean="0"/>
              <a:t>Prentice Hall 1997</a:t>
            </a:r>
          </a:p>
          <a:p>
            <a:pPr>
              <a:lnSpc>
                <a:spcPct val="80000"/>
              </a:lnSpc>
              <a:buFontTx/>
              <a:buNone/>
            </a:pPr>
            <a:endParaRPr lang="en-US" sz="1350" i="1" dirty="0" smtClean="0"/>
          </a:p>
          <a:p>
            <a:pPr>
              <a:lnSpc>
                <a:spcPct val="80000"/>
              </a:lnSpc>
              <a:buFontTx/>
              <a:buNone/>
            </a:pPr>
            <a:r>
              <a:rPr lang="en-US" sz="1350" i="1" dirty="0" smtClean="0"/>
              <a:t>M.J. Quinn</a:t>
            </a:r>
          </a:p>
          <a:p>
            <a:pPr>
              <a:lnSpc>
                <a:spcPct val="80000"/>
              </a:lnSpc>
              <a:buFontTx/>
              <a:buNone/>
            </a:pPr>
            <a:r>
              <a:rPr lang="en-US" sz="1350" b="1" dirty="0" smtClean="0"/>
              <a:t>Parallel Computing. Theory and Practice</a:t>
            </a:r>
          </a:p>
          <a:p>
            <a:pPr>
              <a:lnSpc>
                <a:spcPct val="80000"/>
              </a:lnSpc>
              <a:buFontTx/>
              <a:buNone/>
            </a:pPr>
            <a:r>
              <a:rPr lang="en-US" sz="1350" dirty="0" smtClean="0"/>
              <a:t>McGraw-Hill, 1994</a:t>
            </a:r>
          </a:p>
          <a:p>
            <a:pPr>
              <a:lnSpc>
                <a:spcPct val="80000"/>
              </a:lnSpc>
              <a:buFontTx/>
              <a:buNone/>
            </a:pPr>
            <a:endParaRPr lang="en-US" sz="1350" dirty="0" smtClean="0"/>
          </a:p>
          <a:p>
            <a:pPr>
              <a:lnSpc>
                <a:spcPct val="80000"/>
              </a:lnSpc>
              <a:buFontTx/>
              <a:buNone/>
            </a:pPr>
            <a:r>
              <a:rPr lang="en-US" sz="1350" i="1" dirty="0" smtClean="0"/>
              <a:t>Claudia Leopold</a:t>
            </a:r>
          </a:p>
          <a:p>
            <a:pPr>
              <a:lnSpc>
                <a:spcPct val="80000"/>
              </a:lnSpc>
              <a:buFontTx/>
              <a:buNone/>
            </a:pPr>
            <a:r>
              <a:rPr lang="en-US" sz="1350" b="1" dirty="0" smtClean="0"/>
              <a:t>Parallel and Distributed Computing</a:t>
            </a:r>
          </a:p>
          <a:p>
            <a:pPr>
              <a:lnSpc>
                <a:spcPct val="80000"/>
              </a:lnSpc>
              <a:buFontTx/>
              <a:buNone/>
            </a:pPr>
            <a:r>
              <a:rPr lang="en-US" sz="1350" dirty="0" smtClean="0"/>
              <a:t>John Wiley &amp; Sons, 2001</a:t>
            </a:r>
          </a:p>
          <a:p>
            <a:pPr>
              <a:lnSpc>
                <a:spcPct val="80000"/>
              </a:lnSpc>
              <a:buFontTx/>
              <a:buNone/>
            </a:pPr>
            <a:endParaRPr lang="en-US" sz="1350" dirty="0" smtClean="0"/>
          </a:p>
          <a:p>
            <a:pPr>
              <a:lnSpc>
                <a:spcPct val="80000"/>
              </a:lnSpc>
              <a:buFontTx/>
              <a:buNone/>
            </a:pPr>
            <a:r>
              <a:rPr lang="en-US" sz="1350" i="1" dirty="0" smtClean="0"/>
              <a:t>A.Y.H. </a:t>
            </a:r>
            <a:r>
              <a:rPr lang="en-US" sz="1350" i="1" dirty="0" err="1" smtClean="0"/>
              <a:t>Zomaya</a:t>
            </a:r>
            <a:endParaRPr lang="en-US" sz="1350" i="1" dirty="0" smtClean="0"/>
          </a:p>
          <a:p>
            <a:pPr>
              <a:lnSpc>
                <a:spcPct val="80000"/>
              </a:lnSpc>
              <a:buFontTx/>
              <a:buNone/>
            </a:pPr>
            <a:r>
              <a:rPr lang="en-US" sz="1350" b="1" dirty="0" smtClean="0"/>
              <a:t>Parallel and Distributed Computing</a:t>
            </a:r>
          </a:p>
          <a:p>
            <a:pPr>
              <a:lnSpc>
                <a:spcPct val="80000"/>
              </a:lnSpc>
              <a:buFontTx/>
              <a:buNone/>
            </a:pPr>
            <a:r>
              <a:rPr lang="en-US" sz="1350" dirty="0" smtClean="0"/>
              <a:t>McGraw-Hill, 1996</a:t>
            </a:r>
          </a:p>
          <a:p>
            <a:pPr>
              <a:lnSpc>
                <a:spcPct val="80000"/>
              </a:lnSpc>
              <a:buFontTx/>
              <a:buNone/>
            </a:pPr>
            <a:endParaRPr lang="en-US" sz="1350" dirty="0" smtClean="0"/>
          </a:p>
          <a:p>
            <a:pPr>
              <a:lnSpc>
                <a:spcPct val="80000"/>
              </a:lnSpc>
              <a:buFontTx/>
              <a:buNone/>
            </a:pPr>
            <a:r>
              <a:rPr lang="en-US" sz="1350" i="1" dirty="0" smtClean="0"/>
              <a:t>Gerard Tel</a:t>
            </a:r>
          </a:p>
          <a:p>
            <a:pPr>
              <a:lnSpc>
                <a:spcPct val="80000"/>
              </a:lnSpc>
              <a:buFontTx/>
              <a:buNone/>
            </a:pPr>
            <a:r>
              <a:rPr lang="en-US" sz="1350" b="1" dirty="0" smtClean="0"/>
              <a:t>Introduction to Distributed Algorithms</a:t>
            </a:r>
          </a:p>
          <a:p>
            <a:pPr>
              <a:lnSpc>
                <a:spcPct val="80000"/>
              </a:lnSpc>
              <a:buFontTx/>
              <a:buNone/>
            </a:pPr>
            <a:r>
              <a:rPr lang="en-US" sz="1350" dirty="0" smtClean="0"/>
              <a:t>Cambridge University, 1994</a:t>
            </a:r>
          </a:p>
          <a:p>
            <a:pPr>
              <a:lnSpc>
                <a:spcPct val="80000"/>
              </a:lnSpc>
              <a:buFontTx/>
              <a:buNone/>
            </a:pPr>
            <a:endParaRPr lang="en-US" sz="1350" dirty="0" smtClean="0"/>
          </a:p>
          <a:p>
            <a:pPr>
              <a:lnSpc>
                <a:spcPct val="80000"/>
              </a:lnSpc>
              <a:buFontTx/>
              <a:buNone/>
            </a:pPr>
            <a:r>
              <a:rPr lang="en-US" sz="1350" i="1" dirty="0" smtClean="0"/>
              <a:t>Robert W. </a:t>
            </a:r>
            <a:r>
              <a:rPr lang="en-US" sz="1350" i="1" dirty="0" err="1" smtClean="0"/>
              <a:t>Sebesta</a:t>
            </a:r>
            <a:endParaRPr lang="en-US" sz="1350" i="1" dirty="0" smtClean="0"/>
          </a:p>
          <a:p>
            <a:pPr>
              <a:lnSpc>
                <a:spcPct val="80000"/>
              </a:lnSpc>
              <a:buFontTx/>
              <a:buNone/>
            </a:pPr>
            <a:r>
              <a:rPr lang="en-US" sz="1350" b="1" dirty="0" smtClean="0"/>
              <a:t>Concepts of Programming Languages (Second Edition)</a:t>
            </a:r>
          </a:p>
          <a:p>
            <a:pPr>
              <a:lnSpc>
                <a:spcPct val="80000"/>
              </a:lnSpc>
              <a:buFontTx/>
              <a:buNone/>
            </a:pPr>
            <a:r>
              <a:rPr lang="en-US" sz="1350" dirty="0" smtClean="0"/>
              <a:t>The Benjamin Cummings, 1993</a:t>
            </a:r>
            <a:endParaRPr lang="ro-RO" sz="1350" dirty="0" smtClean="0"/>
          </a:p>
          <a:p>
            <a:pPr>
              <a:lnSpc>
                <a:spcPct val="80000"/>
              </a:lnSpc>
              <a:buFontTx/>
              <a:buNone/>
            </a:pPr>
            <a:endParaRPr lang="ro-RO" sz="1350" dirty="0"/>
          </a:p>
          <a:p>
            <a:pPr>
              <a:lnSpc>
                <a:spcPct val="80000"/>
              </a:lnSpc>
              <a:buFontTx/>
              <a:buNone/>
            </a:pPr>
            <a:r>
              <a:rPr lang="en-US" sz="1350" i="1" dirty="0" smtClean="0"/>
              <a:t>S.A. Williams</a:t>
            </a:r>
          </a:p>
          <a:p>
            <a:pPr>
              <a:lnSpc>
                <a:spcPct val="80000"/>
              </a:lnSpc>
              <a:buFontTx/>
              <a:buNone/>
            </a:pPr>
            <a:r>
              <a:rPr lang="en-US" sz="1350" b="1" dirty="0" smtClean="0"/>
              <a:t>Programming Models for Parallel Systems</a:t>
            </a:r>
          </a:p>
          <a:p>
            <a:pPr>
              <a:lnSpc>
                <a:spcPct val="80000"/>
              </a:lnSpc>
              <a:buFontTx/>
              <a:buNone/>
            </a:pPr>
            <a:r>
              <a:rPr lang="en-US" sz="1350" dirty="0" smtClean="0"/>
              <a:t>John Wiley &amp; Sons, 1990</a:t>
            </a:r>
          </a:p>
          <a:p>
            <a:pPr>
              <a:lnSpc>
                <a:spcPct val="80000"/>
              </a:lnSpc>
              <a:buFontTx/>
              <a:buNone/>
            </a:pPr>
            <a:endParaRPr lang="en-US" sz="1350" dirty="0" smtClean="0"/>
          </a:p>
          <a:p>
            <a:pPr>
              <a:lnSpc>
                <a:spcPct val="80000"/>
              </a:lnSpc>
              <a:buFontTx/>
              <a:buNone/>
            </a:pPr>
            <a:r>
              <a:rPr lang="en-US" sz="1350" i="1" dirty="0" smtClean="0"/>
              <a:t>K.M. </a:t>
            </a:r>
            <a:r>
              <a:rPr lang="en-US" sz="1350" i="1" dirty="0" err="1" smtClean="0"/>
              <a:t>Chandy</a:t>
            </a:r>
            <a:r>
              <a:rPr lang="en-US" sz="1350" i="1" dirty="0" smtClean="0"/>
              <a:t>, </a:t>
            </a:r>
            <a:r>
              <a:rPr lang="en-US" sz="1350" i="1" dirty="0" err="1" smtClean="0"/>
              <a:t>J.Misra</a:t>
            </a:r>
            <a:endParaRPr lang="en-US" sz="1350" i="1" dirty="0" smtClean="0"/>
          </a:p>
          <a:p>
            <a:pPr>
              <a:lnSpc>
                <a:spcPct val="80000"/>
              </a:lnSpc>
              <a:buFontTx/>
              <a:buNone/>
            </a:pPr>
            <a:r>
              <a:rPr lang="en-US" sz="1350" b="1" dirty="0" smtClean="0"/>
              <a:t>Parallel program design.</a:t>
            </a:r>
            <a:endParaRPr lang="ro-RO" sz="1350" b="1" dirty="0" smtClean="0"/>
          </a:p>
          <a:p>
            <a:pPr>
              <a:lnSpc>
                <a:spcPct val="80000"/>
              </a:lnSpc>
              <a:buFontTx/>
              <a:buNone/>
            </a:pPr>
            <a:r>
              <a:rPr lang="en-US" sz="1350" dirty="0" smtClean="0"/>
              <a:t>A foundation</a:t>
            </a:r>
            <a:r>
              <a:rPr lang="ro-RO" sz="1350" dirty="0" smtClean="0"/>
              <a:t> </a:t>
            </a:r>
            <a:r>
              <a:rPr lang="en-US" sz="1350" dirty="0" smtClean="0"/>
              <a:t>Addison-Wesley Publishing Company, 1988</a:t>
            </a:r>
          </a:p>
          <a:p>
            <a:pPr>
              <a:lnSpc>
                <a:spcPct val="80000"/>
              </a:lnSpc>
              <a:buFontTx/>
              <a:buNone/>
            </a:pPr>
            <a:endParaRPr lang="en-US" sz="1350" dirty="0" smtClean="0"/>
          </a:p>
          <a:p>
            <a:pPr>
              <a:lnSpc>
                <a:spcPct val="80000"/>
              </a:lnSpc>
              <a:buFontTx/>
              <a:buNone/>
            </a:pPr>
            <a:r>
              <a:rPr lang="en-US" sz="1350" i="1" dirty="0" smtClean="0"/>
              <a:t>M. Ben Ari</a:t>
            </a:r>
          </a:p>
          <a:p>
            <a:pPr>
              <a:lnSpc>
                <a:spcPct val="80000"/>
              </a:lnSpc>
              <a:buFontTx/>
              <a:buNone/>
            </a:pPr>
            <a:r>
              <a:rPr lang="en-US" sz="1350" b="1" dirty="0" smtClean="0"/>
              <a:t>Principles of concurrent and distributed programming</a:t>
            </a:r>
          </a:p>
          <a:p>
            <a:pPr>
              <a:lnSpc>
                <a:spcPct val="80000"/>
              </a:lnSpc>
              <a:buFontTx/>
              <a:buNone/>
            </a:pPr>
            <a:r>
              <a:rPr lang="en-US" sz="1350" dirty="0" smtClean="0"/>
              <a:t>Prentice Hall, N.Y. 1990</a:t>
            </a:r>
          </a:p>
          <a:p>
            <a:pPr>
              <a:lnSpc>
                <a:spcPct val="80000"/>
              </a:lnSpc>
              <a:buFontTx/>
              <a:buNone/>
            </a:pPr>
            <a:endParaRPr lang="en-US" sz="1350" dirty="0" smtClean="0"/>
          </a:p>
          <a:p>
            <a:pPr>
              <a:lnSpc>
                <a:spcPct val="80000"/>
              </a:lnSpc>
              <a:buFontTx/>
              <a:buNone/>
            </a:pPr>
            <a:r>
              <a:rPr lang="en-US" sz="1350" i="1" dirty="0" err="1" smtClean="0"/>
              <a:t>H.Ball</a:t>
            </a:r>
            <a:endParaRPr lang="en-US" sz="1350" i="1" dirty="0" smtClean="0"/>
          </a:p>
          <a:p>
            <a:pPr>
              <a:lnSpc>
                <a:spcPct val="80000"/>
              </a:lnSpc>
              <a:buFontTx/>
              <a:buNone/>
            </a:pPr>
            <a:r>
              <a:rPr lang="en-US" sz="1350" b="1" dirty="0" smtClean="0"/>
              <a:t>Programming distributed systems</a:t>
            </a:r>
          </a:p>
          <a:p>
            <a:pPr>
              <a:lnSpc>
                <a:spcPct val="80000"/>
              </a:lnSpc>
              <a:buFontTx/>
              <a:buNone/>
            </a:pPr>
            <a:r>
              <a:rPr lang="en-US" sz="1350" dirty="0" smtClean="0"/>
              <a:t>Prentice Hall, NY 1990</a:t>
            </a:r>
          </a:p>
          <a:p>
            <a:pPr>
              <a:lnSpc>
                <a:spcPct val="80000"/>
              </a:lnSpc>
              <a:buFontTx/>
              <a:buNone/>
            </a:pPr>
            <a:endParaRPr lang="en-US" sz="1350" dirty="0" smtClean="0"/>
          </a:p>
          <a:p>
            <a:pPr>
              <a:lnSpc>
                <a:spcPct val="80000"/>
              </a:lnSpc>
              <a:buFontTx/>
              <a:buNone/>
            </a:pPr>
            <a:r>
              <a:rPr lang="en-US" sz="1350" i="1" dirty="0" smtClean="0"/>
              <a:t>C.A.R. Hoare</a:t>
            </a:r>
          </a:p>
          <a:p>
            <a:pPr>
              <a:lnSpc>
                <a:spcPct val="80000"/>
              </a:lnSpc>
              <a:buFontTx/>
              <a:buNone/>
            </a:pPr>
            <a:r>
              <a:rPr lang="en-US" sz="1350" b="1" dirty="0" smtClean="0"/>
              <a:t>Communicating Sequential Processes</a:t>
            </a:r>
          </a:p>
          <a:p>
            <a:pPr>
              <a:lnSpc>
                <a:spcPct val="80000"/>
              </a:lnSpc>
              <a:buFontTx/>
              <a:buNone/>
            </a:pPr>
            <a:r>
              <a:rPr lang="en-US" sz="1350" dirty="0" smtClean="0"/>
              <a:t>Comm. of the ACM, 1978</a:t>
            </a:r>
          </a:p>
          <a:p>
            <a:pPr>
              <a:lnSpc>
                <a:spcPct val="80000"/>
              </a:lnSpc>
              <a:buFontTx/>
              <a:buNone/>
            </a:pPr>
            <a:endParaRPr lang="en-US" sz="1350" dirty="0" smtClean="0"/>
          </a:p>
          <a:p>
            <a:pPr>
              <a:lnSpc>
                <a:spcPct val="80000"/>
              </a:lnSpc>
              <a:buFontTx/>
              <a:buNone/>
            </a:pPr>
            <a:r>
              <a:rPr lang="en-US" sz="1350" i="1" dirty="0" smtClean="0"/>
              <a:t>S.G. </a:t>
            </a:r>
            <a:r>
              <a:rPr lang="en-US" sz="1350" i="1" dirty="0" err="1" smtClean="0"/>
              <a:t>Akl</a:t>
            </a:r>
            <a:endParaRPr lang="en-US" sz="1350" i="1" dirty="0" smtClean="0"/>
          </a:p>
          <a:p>
            <a:pPr>
              <a:lnSpc>
                <a:spcPct val="80000"/>
              </a:lnSpc>
              <a:buFontTx/>
              <a:buNone/>
            </a:pPr>
            <a:r>
              <a:rPr lang="en-US" sz="1350" b="1" dirty="0" smtClean="0"/>
              <a:t>The Design and Analysis of Parallel Algorithms</a:t>
            </a:r>
          </a:p>
          <a:p>
            <a:pPr>
              <a:lnSpc>
                <a:spcPct val="80000"/>
              </a:lnSpc>
              <a:buFontTx/>
              <a:buNone/>
            </a:pPr>
            <a:r>
              <a:rPr lang="en-US" sz="1350" dirty="0" smtClean="0"/>
              <a:t>Prentice Hall, 1989</a:t>
            </a:r>
          </a:p>
          <a:p>
            <a:pPr>
              <a:lnSpc>
                <a:spcPct val="80000"/>
              </a:lnSpc>
              <a:buFontTx/>
              <a:buNone/>
            </a:pPr>
            <a:endParaRPr lang="en-US" sz="1350" i="1" dirty="0" smtClean="0"/>
          </a:p>
          <a:p>
            <a:pPr>
              <a:lnSpc>
                <a:spcPct val="80000"/>
              </a:lnSpc>
              <a:buFontTx/>
              <a:buNone/>
            </a:pPr>
            <a:r>
              <a:rPr lang="en-US" sz="1350" i="1" dirty="0" smtClean="0"/>
              <a:t>G.R. Andrews, R.A. Olsson</a:t>
            </a:r>
          </a:p>
          <a:p>
            <a:pPr>
              <a:lnSpc>
                <a:spcPct val="80000"/>
              </a:lnSpc>
              <a:buFontTx/>
              <a:buNone/>
            </a:pPr>
            <a:r>
              <a:rPr lang="en-US" sz="1350" b="1" dirty="0" smtClean="0"/>
              <a:t>The SR Programming Language. Concurrency in Practice</a:t>
            </a:r>
          </a:p>
          <a:p>
            <a:pPr>
              <a:lnSpc>
                <a:spcPct val="80000"/>
              </a:lnSpc>
              <a:buFontTx/>
              <a:buNone/>
            </a:pPr>
            <a:r>
              <a:rPr lang="en-US" sz="1350" dirty="0" smtClean="0"/>
              <a:t>The Benjamin/Cummings Publishing Company, Inc., 1993</a:t>
            </a:r>
          </a:p>
          <a:p>
            <a:pPr>
              <a:lnSpc>
                <a:spcPct val="80000"/>
              </a:lnSpc>
              <a:buFontTx/>
              <a:buNone/>
            </a:pPr>
            <a:endParaRPr lang="en-US" sz="1350" dirty="0" smtClean="0"/>
          </a:p>
          <a:p>
            <a:pPr>
              <a:lnSpc>
                <a:spcPct val="80000"/>
              </a:lnSpc>
              <a:buFontTx/>
              <a:buNone/>
            </a:pPr>
            <a:r>
              <a:rPr lang="en-US" sz="1350" i="1" dirty="0" smtClean="0"/>
              <a:t>Ian Foster</a:t>
            </a:r>
          </a:p>
          <a:p>
            <a:pPr>
              <a:lnSpc>
                <a:spcPct val="80000"/>
              </a:lnSpc>
              <a:buFontTx/>
              <a:buNone/>
            </a:pPr>
            <a:r>
              <a:rPr lang="en-US" sz="1350" b="1" dirty="0" smtClean="0"/>
              <a:t>Designing and Building Parallel Programs</a:t>
            </a:r>
          </a:p>
          <a:p>
            <a:pPr>
              <a:lnSpc>
                <a:spcPct val="80000"/>
              </a:lnSpc>
              <a:buFontTx/>
              <a:buNone/>
            </a:pPr>
            <a:r>
              <a:rPr lang="en-US" sz="1350" dirty="0" smtClean="0"/>
              <a:t>Addison-Wesley Publishing Company, 1995</a:t>
            </a:r>
          </a:p>
          <a:p>
            <a:pPr>
              <a:lnSpc>
                <a:spcPct val="80000"/>
              </a:lnSpc>
              <a:buFontTx/>
              <a:buNone/>
            </a:pPr>
            <a:endParaRPr lang="en-US" sz="1350" dirty="0" smtClean="0"/>
          </a:p>
          <a:p>
            <a:pPr>
              <a:lnSpc>
                <a:spcPct val="80000"/>
              </a:lnSpc>
              <a:buFontTx/>
              <a:buNone/>
            </a:pPr>
            <a:r>
              <a:rPr lang="en-US" sz="1350" i="1" dirty="0" smtClean="0"/>
              <a:t>A.S. </a:t>
            </a:r>
            <a:r>
              <a:rPr lang="en-US" sz="1350" i="1" dirty="0" err="1" smtClean="0"/>
              <a:t>Tanenbaum</a:t>
            </a:r>
            <a:endParaRPr lang="en-US" sz="1350" i="1" dirty="0" smtClean="0"/>
          </a:p>
          <a:p>
            <a:pPr>
              <a:lnSpc>
                <a:spcPct val="80000"/>
              </a:lnSpc>
              <a:buFontTx/>
              <a:buNone/>
            </a:pPr>
            <a:r>
              <a:rPr lang="en-US" sz="1350" b="1" dirty="0" smtClean="0"/>
              <a:t>Structured Computer Organization (Fourth Edition)</a:t>
            </a:r>
          </a:p>
          <a:p>
            <a:pPr>
              <a:lnSpc>
                <a:spcPct val="80000"/>
              </a:lnSpc>
              <a:buFontTx/>
              <a:buNone/>
            </a:pPr>
            <a:r>
              <a:rPr lang="en-US" sz="1350" dirty="0" smtClean="0"/>
              <a:t>Prentice Hall, 1999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 y="76200"/>
            <a:ext cx="8915400" cy="1066800"/>
          </a:xfrm>
        </p:spPr>
        <p:txBody>
          <a:bodyPr/>
          <a:lstStyle/>
          <a:p>
            <a:r>
              <a:rPr lang="en-US" sz="2800" smtClean="0"/>
              <a:t>Curs</a:t>
            </a:r>
          </a:p>
        </p:txBody>
      </p:sp>
      <p:graphicFrame>
        <p:nvGraphicFramePr>
          <p:cNvPr id="79006" name="Group 158"/>
          <p:cNvGraphicFramePr>
            <a:graphicFrameLocks noGrp="1"/>
          </p:cNvGraphicFramePr>
          <p:nvPr>
            <p:ph idx="4294967295"/>
            <p:extLst>
              <p:ext uri="{D42A27DB-BD31-4B8C-83A1-F6EECF244321}">
                <p14:modId xmlns:p14="http://schemas.microsoft.com/office/powerpoint/2010/main" val="3512762202"/>
              </p:ext>
            </p:extLst>
          </p:nvPr>
        </p:nvGraphicFramePr>
        <p:xfrm>
          <a:off x="395536" y="1988840"/>
          <a:ext cx="8382000" cy="4076700"/>
        </p:xfrm>
        <a:graphic>
          <a:graphicData uri="http://schemas.openxmlformats.org/drawingml/2006/table">
            <a:tbl>
              <a:tblPr>
                <a:tableStyleId>{7DF18680-E054-41AD-8BC1-D1AEF772440D}</a:tableStyleId>
              </a:tblPr>
              <a:tblGrid>
                <a:gridCol w="533400"/>
                <a:gridCol w="7010400"/>
                <a:gridCol w="8382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1.</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Introducere - Limbaje de descriere a algoritmilor paraleli. Concuren</a:t>
                      </a:r>
                      <a:r>
                        <a:rPr kumimoji="0" lang="ro-RO" sz="1400" u="none" strike="noStrike" cap="none" normalizeH="0" baseline="0" dirty="0" smtClean="0">
                          <a:ln>
                            <a:noFill/>
                          </a:ln>
                          <a:effectLst/>
                        </a:rPr>
                        <a:t>ț</a:t>
                      </a:r>
                      <a:r>
                        <a:rPr kumimoji="0" lang="it-IT" sz="1400" u="none" strike="noStrike" cap="none" normalizeH="0" baseline="0" dirty="0" smtClean="0">
                          <a:ln>
                            <a:noFill/>
                          </a:ln>
                          <a:effectLst/>
                        </a:rPr>
                        <a:t>a </a:t>
                      </a:r>
                      <a:r>
                        <a:rPr kumimoji="0" lang="ro-RO" sz="1400" u="none" strike="noStrike" cap="none" normalizeH="0" baseline="0" dirty="0" smtClean="0">
                          <a:ln>
                            <a:noFill/>
                          </a:ln>
                          <a:effectLst/>
                        </a:rPr>
                        <a:t>ș</a:t>
                      </a:r>
                      <a:r>
                        <a:rPr kumimoji="0" lang="it-IT" sz="1400" u="none" strike="noStrike" cap="none" normalizeH="0" baseline="0" dirty="0" smtClean="0">
                          <a:ln>
                            <a:noFill/>
                          </a:ln>
                          <a:effectLst/>
                        </a:rPr>
                        <a:t>i sincronizare. Atomicitate. Bariere.</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3 ore</a:t>
                      </a:r>
                      <a:endParaRPr kumimoji="0" lang="en-US" sz="1400" b="1" i="0" u="none" strike="noStrike" cap="none" normalizeH="0" baseline="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2.</a:t>
                      </a:r>
                      <a:endParaRPr kumimoji="0" lang="en-US" sz="1400" b="0" i="0" u="none" strike="noStrike" cap="none" normalizeH="0" baseline="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u="none" strike="noStrike" cap="none" normalizeH="0" baseline="0" dirty="0" smtClean="0">
                          <a:ln>
                            <a:noFill/>
                          </a:ln>
                          <a:effectLst/>
                        </a:rPr>
                        <a:t>Paralelism de date - Calcule prefix. </a:t>
                      </a:r>
                      <a:r>
                        <a:rPr kumimoji="0" lang="it-IT" sz="1400" u="none" strike="noStrike" cap="none" normalizeH="0" baseline="0" dirty="0" smtClean="0">
                          <a:ln>
                            <a:noFill/>
                          </a:ln>
                          <a:effectLst/>
                        </a:rPr>
                        <a:t>Prelucr</a:t>
                      </a:r>
                      <a:r>
                        <a:rPr kumimoji="0" lang="ro-RO" sz="1400" u="none" strike="noStrike" cap="none" normalizeH="0" baseline="0" dirty="0" smtClean="0">
                          <a:ln>
                            <a:noFill/>
                          </a:ln>
                          <a:effectLst/>
                        </a:rPr>
                        <a:t>ă</a:t>
                      </a:r>
                      <a:r>
                        <a:rPr kumimoji="0" lang="it-IT" sz="1400" u="none" strike="noStrike" cap="none" normalizeH="0" baseline="0" dirty="0" smtClean="0">
                          <a:ln>
                            <a:noFill/>
                          </a:ln>
                          <a:effectLst/>
                        </a:rPr>
                        <a:t>ri de liste </a:t>
                      </a:r>
                      <a:r>
                        <a:rPr kumimoji="0" lang="ro-RO" sz="1400" u="none" strike="noStrike" cap="none" normalizeH="0" baseline="0" dirty="0" smtClean="0">
                          <a:ln>
                            <a:noFill/>
                          </a:ln>
                          <a:effectLst/>
                        </a:rPr>
                        <a:t>ș</a:t>
                      </a:r>
                      <a:r>
                        <a:rPr kumimoji="0" lang="it-IT" sz="1400" u="none" strike="noStrike" cap="none" normalizeH="0" baseline="0" dirty="0" smtClean="0">
                          <a:ln>
                            <a:noFill/>
                          </a:ln>
                          <a:effectLst/>
                        </a:rPr>
                        <a:t>i matrice</a:t>
                      </a: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Complexitatea calculului paralel - </a:t>
                      </a:r>
                      <a:r>
                        <a:rPr kumimoji="0" lang="en-US" sz="1400" u="none" strike="noStrike" cap="none" normalizeH="0" baseline="0" dirty="0" smtClean="0">
                          <a:ln>
                            <a:noFill/>
                          </a:ln>
                          <a:effectLst/>
                        </a:rPr>
                        <a:t>M</a:t>
                      </a:r>
                      <a:r>
                        <a:rPr kumimoji="0" lang="ro-RO" sz="1400" u="none" strike="noStrike" cap="none" normalizeH="0" baseline="0" dirty="0" smtClean="0">
                          <a:ln>
                            <a:noFill/>
                          </a:ln>
                          <a:effectLst/>
                        </a:rPr>
                        <a:t>ă</a:t>
                      </a:r>
                      <a:r>
                        <a:rPr kumimoji="0" lang="en-US" sz="1400" u="none" strike="noStrike" cap="none" normalizeH="0" baseline="0" dirty="0" err="1" smtClean="0">
                          <a:ln>
                            <a:noFill/>
                          </a:ln>
                          <a:effectLst/>
                        </a:rPr>
                        <a:t>suri</a:t>
                      </a:r>
                      <a:r>
                        <a:rPr kumimoji="0" lang="en-US" sz="1400" u="none" strike="noStrike" cap="none" normalizeH="0" baseline="0" dirty="0" smtClean="0">
                          <a:ln>
                            <a:noFill/>
                          </a:ln>
                          <a:effectLst/>
                        </a:rPr>
                        <a:t> de </a:t>
                      </a:r>
                      <a:r>
                        <a:rPr kumimoji="0" lang="en-US" sz="1400" u="none" strike="noStrike" cap="none" normalizeH="0" baseline="0" dirty="0" err="1" smtClean="0">
                          <a:ln>
                            <a:noFill/>
                          </a:ln>
                          <a:effectLst/>
                        </a:rPr>
                        <a:t>performan</a:t>
                      </a:r>
                      <a:r>
                        <a:rPr kumimoji="0" lang="ro-RO" sz="1400" u="none" strike="noStrike" cap="none" normalizeH="0" baseline="0" dirty="0" smtClean="0">
                          <a:ln>
                            <a:noFill/>
                          </a:ln>
                          <a:effectLst/>
                        </a:rPr>
                        <a:t>ță</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Calculul</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complexit</a:t>
                      </a:r>
                      <a:r>
                        <a:rPr kumimoji="0" lang="ro-RO" sz="1400" u="none" strike="noStrike" cap="none" normalizeH="0" baseline="0" dirty="0" smtClean="0">
                          <a:ln>
                            <a:noFill/>
                          </a:ln>
                          <a:effectLst/>
                        </a:rPr>
                        <a:t>ăț</a:t>
                      </a:r>
                      <a:r>
                        <a:rPr kumimoji="0" lang="en-US" sz="1400" u="none" strike="noStrike" cap="none" normalizeH="0" baseline="0" dirty="0" smtClean="0">
                          <a:ln>
                            <a:noFill/>
                          </a:ln>
                          <a:effectLst/>
                        </a:rPr>
                        <a:t>ii. </a:t>
                      </a:r>
                      <a:endParaRPr kumimoji="0" lang="it-IT"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Propriet</a:t>
                      </a:r>
                      <a:r>
                        <a:rPr kumimoji="0" lang="ro-RO" sz="1400" u="none" strike="noStrike" cap="none" normalizeH="0" baseline="0" dirty="0" smtClean="0">
                          <a:ln>
                            <a:noFill/>
                          </a:ln>
                          <a:effectLst/>
                        </a:rPr>
                        <a:t>ăț</a:t>
                      </a:r>
                      <a:r>
                        <a:rPr kumimoji="0" lang="it-IT" sz="1400" u="none" strike="noStrike" cap="none" normalizeH="0" baseline="0" dirty="0" smtClean="0">
                          <a:ln>
                            <a:noFill/>
                          </a:ln>
                          <a:effectLst/>
                        </a:rPr>
                        <a:t>i ale modelului de evaluare. Modelul Work-depth.</a:t>
                      </a:r>
                      <a:r>
                        <a:rPr kumimoji="0" lang="en-US" sz="1400" u="none" strike="noStrike" cap="none" normalizeH="0" baseline="0" dirty="0" smtClean="0">
                          <a:ln>
                            <a:noFill/>
                          </a:ln>
                          <a:effectLst/>
                        </a:rPr>
                        <a:t> </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4.</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Dezvoltarea algoritmilor folosind variabile partajate</a:t>
                      </a:r>
                      <a:r>
                        <a:rPr kumimoji="0" lang="en-US" sz="1400" u="none" strike="noStrike" cap="none" normalizeH="0" baseline="0" dirty="0" smtClean="0">
                          <a:ln>
                            <a:noFill/>
                          </a:ln>
                          <a:effectLst/>
                        </a:rPr>
                        <a:t> </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5.</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smtClean="0">
                          <a:ln>
                            <a:noFill/>
                          </a:ln>
                          <a:effectLst/>
                        </a:rPr>
                        <a:t>Dezvoltarea</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aplica</a:t>
                      </a:r>
                      <a:r>
                        <a:rPr kumimoji="0" lang="ro-RO" sz="1400" u="none" strike="noStrike" cap="none" normalizeH="0" baseline="0" dirty="0" smtClean="0">
                          <a:ln>
                            <a:noFill/>
                          </a:ln>
                          <a:effectLst/>
                        </a:rPr>
                        <a:t>ț</a:t>
                      </a:r>
                      <a:r>
                        <a:rPr kumimoji="0" lang="fr-FR" sz="1400" u="none" strike="noStrike" cap="none" normalizeH="0" baseline="0" dirty="0" err="1" smtClean="0">
                          <a:ln>
                            <a:noFill/>
                          </a:ln>
                          <a:effectLst/>
                        </a:rPr>
                        <a:t>iilor</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pentru</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modele</a:t>
                      </a:r>
                      <a:r>
                        <a:rPr kumimoji="0" lang="fr-FR" sz="1400" u="none" strike="noStrike" cap="none" normalizeH="0" baseline="0" dirty="0" smtClean="0">
                          <a:ln>
                            <a:noFill/>
                          </a:ln>
                          <a:effectLst/>
                        </a:rPr>
                        <a:t> PRAM - C</a:t>
                      </a:r>
                      <a:r>
                        <a:rPr kumimoji="0" lang="ro-RO" sz="1400" u="none" strike="noStrike" cap="none" normalizeH="0" baseline="0" dirty="0" smtClean="0">
                          <a:ln>
                            <a:noFill/>
                          </a:ln>
                          <a:effectLst/>
                        </a:rPr>
                        <a:t>ă</a:t>
                      </a:r>
                      <a:r>
                        <a:rPr kumimoji="0" lang="fr-FR" sz="1400" u="none" strike="noStrike" cap="none" normalizeH="0" baseline="0" dirty="0" err="1" smtClean="0">
                          <a:ln>
                            <a:noFill/>
                          </a:ln>
                          <a:effectLst/>
                        </a:rPr>
                        <a:t>utarea</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paralel</a:t>
                      </a:r>
                      <a:r>
                        <a:rPr kumimoji="0" lang="ro-RO" sz="1400" u="none" strike="noStrike" cap="none" normalizeH="0" baseline="0" dirty="0" smtClean="0">
                          <a:ln>
                            <a:noFill/>
                          </a:ln>
                          <a:effectLst/>
                        </a:rPr>
                        <a:t>ă</a:t>
                      </a:r>
                      <a:r>
                        <a:rPr kumimoji="0" lang="fr-FR" sz="1400" u="none" strike="noStrike" cap="none" normalizeH="0" baseline="0" dirty="0" smtClean="0">
                          <a:ln>
                            <a:noFill/>
                          </a:ln>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smtClean="0">
                          <a:ln>
                            <a:noFill/>
                          </a:ln>
                          <a:effectLst/>
                        </a:rPr>
                        <a:t>Selec</a:t>
                      </a:r>
                      <a:r>
                        <a:rPr kumimoji="0" lang="ro-RO" sz="1400" u="none" strike="noStrike" cap="none" normalizeH="0" baseline="0" dirty="0" smtClean="0">
                          <a:ln>
                            <a:noFill/>
                          </a:ln>
                          <a:effectLst/>
                        </a:rPr>
                        <a:t>ț</a:t>
                      </a:r>
                      <a:r>
                        <a:rPr kumimoji="0" lang="fr-FR" sz="1400" u="none" strike="noStrike" cap="none" normalizeH="0" baseline="0" dirty="0" err="1" smtClean="0">
                          <a:ln>
                            <a:noFill/>
                          </a:ln>
                          <a:effectLst/>
                        </a:rPr>
                        <a:t>ia</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paralel</a:t>
                      </a:r>
                      <a:r>
                        <a:rPr kumimoji="0" lang="ro-RO" sz="1400" u="none" strike="noStrike" cap="none" normalizeH="0" baseline="0" dirty="0" smtClean="0">
                          <a:ln>
                            <a:noFill/>
                          </a:ln>
                          <a:effectLst/>
                        </a:rPr>
                        <a:t>ă</a:t>
                      </a:r>
                      <a:r>
                        <a:rPr kumimoji="0" lang="fr-FR"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6.</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smtClean="0">
                          <a:ln>
                            <a:noFill/>
                          </a:ln>
                          <a:effectLst/>
                        </a:rPr>
                        <a:t>Comunicarea</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prin</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mesaje</a:t>
                      </a:r>
                      <a:r>
                        <a:rPr kumimoji="0" lang="fr-FR" sz="1400" u="none" strike="noStrike" cap="none" normalizeH="0" baseline="0" dirty="0" smtClean="0">
                          <a:ln>
                            <a:noFill/>
                          </a:ln>
                          <a:effectLst/>
                        </a:rPr>
                        <a:t> - </a:t>
                      </a:r>
                      <a:r>
                        <a:rPr kumimoji="0" lang="fr-FR" sz="1400" u="none" strike="noStrike" cap="none" normalizeH="0" baseline="0" dirty="0" err="1" smtClean="0">
                          <a:ln>
                            <a:noFill/>
                          </a:ln>
                          <a:effectLst/>
                        </a:rPr>
                        <a:t>Biblioteci</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pentru</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programare</a:t>
                      </a:r>
                      <a:r>
                        <a:rPr kumimoji="0" lang="fr-FR" sz="1400" u="none" strike="noStrike" cap="none" normalizeH="0" baseline="0" dirty="0" smtClean="0">
                          <a:ln>
                            <a:noFill/>
                          </a:ln>
                          <a:effectLst/>
                        </a:rPr>
                        <a:t> </a:t>
                      </a:r>
                      <a:r>
                        <a:rPr kumimoji="0" lang="fr-FR" sz="1400" u="none" strike="noStrike" cap="none" normalizeH="0" baseline="0" dirty="0" err="1" smtClean="0">
                          <a:ln>
                            <a:noFill/>
                          </a:ln>
                          <a:effectLst/>
                        </a:rPr>
                        <a:t>distribuită</a:t>
                      </a:r>
                      <a:r>
                        <a:rPr kumimoji="0" lang="fr-FR" sz="1400" u="none" strike="noStrike" cap="none" normalizeH="0" baseline="0" dirty="0" smtClean="0">
                          <a:ln>
                            <a:noFill/>
                          </a:ln>
                          <a:effectLst/>
                        </a:rPr>
                        <a:t>. MPI.</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3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7.</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smtClean="0">
                          <a:ln>
                            <a:noFill/>
                          </a:ln>
                          <a:effectLst/>
                        </a:rPr>
                        <a:t>Complexitatea calculului distribuit - Modelul Foster. Modelul LogP.</a:t>
                      </a:r>
                      <a:endParaRPr kumimoji="0" lang="en-US" sz="1400" b="0" i="0" u="none" strike="noStrike" cap="none" normalizeH="0" baseline="0" dirty="0" smtClean="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2 ore</a:t>
                      </a:r>
                      <a:endParaRPr kumimoji="0" lang="en-US" sz="1400" b="1" i="0" u="none" strike="noStrike" cap="none" normalizeH="0" baseline="0" dirty="0" smtClean="0">
                        <a:ln>
                          <a:noFill/>
                        </a:ln>
                        <a:solidFill>
                          <a:schemeClr val="accent2"/>
                        </a:solidFill>
                        <a:effectLst/>
                        <a:latin typeface="Arial" pitchFamily="34" charset="0"/>
                      </a:endParaRPr>
                    </a:p>
                  </a:txBody>
                  <a:tcPr anchor="ctr" horzOverflow="overflow"/>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HardDisk:Applications:Microsoft Office X:Templates:Presentations:Designs:Lightbar</Template>
  <TotalTime>3420</TotalTime>
  <Words>4527</Words>
  <Application>Microsoft Office PowerPoint</Application>
  <PresentationFormat>Expunere pe ecran (4:3)</PresentationFormat>
  <Paragraphs>959</Paragraphs>
  <Slides>71</Slides>
  <Notes>23</Notes>
  <HiddenSlides>0</HiddenSlides>
  <MMClips>0</MMClips>
  <ScaleCrop>false</ScaleCrop>
  <HeadingPairs>
    <vt:vector size="8" baseType="variant">
      <vt:variant>
        <vt:lpstr>Fonturi utilizate</vt:lpstr>
      </vt:variant>
      <vt:variant>
        <vt:i4>14</vt:i4>
      </vt:variant>
      <vt:variant>
        <vt:lpstr>Temă</vt:lpstr>
      </vt:variant>
      <vt:variant>
        <vt:i4>1</vt:i4>
      </vt:variant>
      <vt:variant>
        <vt:lpstr>Servere OLE încorporate</vt:lpstr>
      </vt:variant>
      <vt:variant>
        <vt:i4>1</vt:i4>
      </vt:variant>
      <vt:variant>
        <vt:lpstr>Titluri diapozitive</vt:lpstr>
      </vt:variant>
      <vt:variant>
        <vt:i4>71</vt:i4>
      </vt:variant>
    </vt:vector>
  </HeadingPairs>
  <TitlesOfParts>
    <vt:vector size="87" baseType="lpstr">
      <vt:lpstr>ＭＳ Ｐゴシック</vt:lpstr>
      <vt:lpstr>新細明體</vt:lpstr>
      <vt:lpstr>SimSun</vt:lpstr>
      <vt:lpstr>Arial</vt:lpstr>
      <vt:lpstr>Calibri</vt:lpstr>
      <vt:lpstr>Cambria Math</vt:lpstr>
      <vt:lpstr>Courier</vt:lpstr>
      <vt:lpstr>Courier New</vt:lpstr>
      <vt:lpstr>Lucida Grande</vt:lpstr>
      <vt:lpstr>Lucida Sans Unicode</vt:lpstr>
      <vt:lpstr>Times</vt:lpstr>
      <vt:lpstr>Times New Roman</vt:lpstr>
      <vt:lpstr>Times Ro</vt:lpstr>
      <vt:lpstr>Wingdings</vt:lpstr>
      <vt:lpstr>Lightbar</vt:lpstr>
      <vt:lpstr>Clip</vt:lpstr>
      <vt:lpstr>Algoritmi Paraleli și Distribuiți</vt:lpstr>
      <vt:lpstr>Reguli, punctaje, …</vt:lpstr>
      <vt:lpstr>Despre curs (1)</vt:lpstr>
      <vt:lpstr>Despre curs (2)</vt:lpstr>
      <vt:lpstr>Interactivitate - teamwork</vt:lpstr>
      <vt:lpstr>Despre mine</vt:lpstr>
      <vt:lpstr>Despre curs…</vt:lpstr>
      <vt:lpstr>Bibliografie</vt:lpstr>
      <vt:lpstr>Curs</vt:lpstr>
      <vt:lpstr>Curs (2)</vt:lpstr>
      <vt:lpstr>Obiectiv</vt:lpstr>
      <vt:lpstr>APD diferă de algoritmii secvențiali</vt:lpstr>
      <vt:lpstr>APD difera de algoritmii secvențiali</vt:lpstr>
      <vt:lpstr>Exemplu</vt:lpstr>
      <vt:lpstr>La terminare veți cunoaște</vt:lpstr>
      <vt:lpstr>Problemă computațională</vt:lpstr>
      <vt:lpstr>Ce este calculul paralel?</vt:lpstr>
      <vt:lpstr>Ce este calculul paralel? (2)</vt:lpstr>
      <vt:lpstr>Resurse de calcul</vt:lpstr>
      <vt:lpstr>De ce calcul paralel? (2)</vt:lpstr>
      <vt:lpstr>De ce calcul paralel? (3)</vt:lpstr>
      <vt:lpstr>Paralel vs. Distribuit</vt:lpstr>
      <vt:lpstr>Proiectarea soluțiilor paralele și distribuite</vt:lpstr>
      <vt:lpstr>Prezentare PowerPoint</vt:lpstr>
      <vt:lpstr>Actualitatea si importanta cursului</vt:lpstr>
      <vt:lpstr>Utilitatea cursului</vt:lpstr>
      <vt:lpstr>Cum va asigurati succesul la examen?</vt:lpstr>
      <vt:lpstr>Arhitecturi Paralele</vt:lpstr>
      <vt:lpstr>SISD</vt:lpstr>
      <vt:lpstr>SIMD</vt:lpstr>
      <vt:lpstr>SIMD (2)</vt:lpstr>
      <vt:lpstr>SIMD (3)</vt:lpstr>
      <vt:lpstr>Prezentare PowerPoint</vt:lpstr>
      <vt:lpstr>SIMD (4)</vt:lpstr>
      <vt:lpstr>Arbore</vt:lpstr>
      <vt:lpstr>MISD</vt:lpstr>
      <vt:lpstr>MIMD</vt:lpstr>
      <vt:lpstr>MIMD (2)</vt:lpstr>
      <vt:lpstr>MIMD (3)</vt:lpstr>
      <vt:lpstr>Metode de programare </vt:lpstr>
      <vt:lpstr>Metode de Programare (2)</vt:lpstr>
      <vt:lpstr>Un model de programare</vt:lpstr>
      <vt:lpstr>Tipuri de bază</vt:lpstr>
      <vt:lpstr>Tipuri de bază (2)</vt:lpstr>
      <vt:lpstr>Tipuri definite de utilizator</vt:lpstr>
      <vt:lpstr>Instrucţiuni</vt:lpstr>
      <vt:lpstr>Decizia (if) - continuare</vt:lpstr>
      <vt:lpstr>Instrucțiuni iterative</vt:lpstr>
      <vt:lpstr>Exemple</vt:lpstr>
      <vt:lpstr> Proceduri </vt:lpstr>
      <vt:lpstr>Proceduri</vt:lpstr>
      <vt:lpstr> Execuție concurentă</vt:lpstr>
      <vt:lpstr> Execuție concurentă</vt:lpstr>
      <vt:lpstr>Procese concurente</vt:lpstr>
      <vt:lpstr>Acțiuni atomice</vt:lpstr>
      <vt:lpstr>Acțiuni Atomice (2)</vt:lpstr>
      <vt:lpstr>Sincronizarea si Actiuni Atomice</vt:lpstr>
      <vt:lpstr>Sincronizarea si Actiuni Atomice (2)</vt:lpstr>
      <vt:lpstr>At Most Once</vt:lpstr>
      <vt:lpstr>At Most Once</vt:lpstr>
      <vt:lpstr>Sincronizare</vt:lpstr>
      <vt:lpstr>Exemplu: excludere mutuala</vt:lpstr>
      <vt:lpstr>Solutie</vt:lpstr>
      <vt:lpstr> Exemplu: Producător - Consumator</vt:lpstr>
      <vt:lpstr>Exemplu: Producator-consumator (2)</vt:lpstr>
      <vt:lpstr> Sincronizarea cu barieră</vt:lpstr>
      <vt:lpstr>Bariere de sincronizare</vt:lpstr>
      <vt:lpstr> Sincronizarea cu barieră</vt:lpstr>
      <vt:lpstr> Exemplu: calcul grilă</vt:lpstr>
      <vt:lpstr>Sumar</vt:lpstr>
      <vt:lpstr>Întrebări?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Dependability</dc:title>
  <dc:creator>Simon Lock</dc:creator>
  <cp:lastModifiedBy>cipsm</cp:lastModifiedBy>
  <cp:revision>437</cp:revision>
  <dcterms:created xsi:type="dcterms:W3CDTF">2003-12-18T12:29:33Z</dcterms:created>
  <dcterms:modified xsi:type="dcterms:W3CDTF">2016-10-04T10:20:58Z</dcterms:modified>
</cp:coreProperties>
</file>