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6"/>
  </p:notesMasterIdLst>
  <p:sldIdLst>
    <p:sldId id="256" r:id="rId2"/>
    <p:sldId id="336" r:id="rId3"/>
    <p:sldId id="329" r:id="rId4"/>
    <p:sldId id="319" r:id="rId5"/>
    <p:sldId id="330" r:id="rId6"/>
    <p:sldId id="320" r:id="rId7"/>
    <p:sldId id="337" r:id="rId8"/>
    <p:sldId id="338" r:id="rId9"/>
    <p:sldId id="321" r:id="rId10"/>
    <p:sldId id="322" r:id="rId11"/>
    <p:sldId id="323" r:id="rId12"/>
    <p:sldId id="331" r:id="rId13"/>
    <p:sldId id="332" r:id="rId14"/>
    <p:sldId id="324" r:id="rId15"/>
    <p:sldId id="333" r:id="rId16"/>
    <p:sldId id="325" r:id="rId17"/>
    <p:sldId id="326" r:id="rId18"/>
    <p:sldId id="334" r:id="rId19"/>
    <p:sldId id="327" r:id="rId20"/>
    <p:sldId id="328" r:id="rId21"/>
    <p:sldId id="339" r:id="rId22"/>
    <p:sldId id="335" r:id="rId23"/>
    <p:sldId id="306" r:id="rId24"/>
    <p:sldId id="307" r:id="rId2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hennadi" initials="G" lastIdx="2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C66"/>
    <a:srgbClr val="FFCC00"/>
    <a:srgbClr val="FF9900"/>
    <a:srgbClr val="79FF89"/>
    <a:srgbClr val="01E90C"/>
    <a:srgbClr val="03C150"/>
    <a:srgbClr val="D879EB"/>
    <a:srgbClr val="FF0000"/>
    <a:srgbClr val="FAF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390" autoAdjust="0"/>
  </p:normalViewPr>
  <p:slideViewPr>
    <p:cSldViewPr>
      <p:cViewPr varScale="1">
        <p:scale>
          <a:sx n="86" d="100"/>
          <a:sy n="86" d="100"/>
        </p:scale>
        <p:origin x="-109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21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9159D3F-501A-4994-B279-9A6944BC995F}" type="datetimeFigureOut">
              <a:rPr lang="en-US"/>
              <a:pPr/>
              <a:t>12/8/2015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87696F5A-B08F-46AE-B057-6838A9EBF4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180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829851F5-C0E3-4075-A296-ECD225ECA901}" type="slidenum">
              <a:rPr lang="en-US" sz="1300"/>
              <a:pPr/>
              <a:t>2</a:t>
            </a:fld>
            <a:endParaRPr lang="en-US" sz="13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A24559B3-1C53-4CD1-88E7-AFAAE2F0727C}" type="slidenum">
              <a:rPr lang="en-US" sz="1300"/>
              <a:pPr/>
              <a:t>4</a:t>
            </a:fld>
            <a:endParaRPr lang="en-US" sz="13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131C6BF7-AEBE-4CB0-86B3-AF010D2A0868}" type="slidenum">
              <a:rPr lang="en-US" sz="1300"/>
              <a:pPr/>
              <a:t>6</a:t>
            </a:fld>
            <a:endParaRPr lang="en-US" sz="13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B7BB30B6-5F40-4BF2-A5BB-CDE427C8BFAA}" type="slidenum">
              <a:rPr lang="en-US" sz="1300"/>
              <a:pPr/>
              <a:t>9</a:t>
            </a:fld>
            <a:endParaRPr lang="en-US" sz="13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60C2B409-1ADC-4310-92FB-2985AB71D870}" type="slidenum">
              <a:rPr lang="en-US" sz="1300"/>
              <a:pPr/>
              <a:t>10</a:t>
            </a:fld>
            <a:endParaRPr lang="en-US" sz="13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C5222EDD-E1EE-49AA-89A7-598BCC48040A}" type="slidenum">
              <a:rPr lang="en-US" sz="1300"/>
              <a:pPr/>
              <a:t>11</a:t>
            </a:fld>
            <a:endParaRPr lang="en-US" sz="13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F9CF36DA-8684-4C37-BC4F-073D55EE8AEA}" type="slidenum">
              <a:rPr lang="en-US" sz="1300"/>
              <a:pPr/>
              <a:t>14</a:t>
            </a:fld>
            <a:endParaRPr lang="en-US" sz="13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627C8E75-4922-4B74-9073-A417CBB3A5D0}" type="slidenum">
              <a:rPr lang="en-US" sz="1300"/>
              <a:pPr/>
              <a:t>17</a:t>
            </a:fld>
            <a:endParaRPr lang="en-U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27C6626E-F737-48B5-BBC6-47ED050CE7CA}" type="slidenum">
              <a:rPr lang="en-US" sz="1300"/>
              <a:pPr/>
              <a:t>20</a:t>
            </a:fld>
            <a:endParaRPr lang="en-US" sz="13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0" y="0"/>
            <a:ext cx="9144000" cy="4038600"/>
            <a:chOff x="0" y="0"/>
            <a:chExt cx="5760" cy="2544"/>
          </a:xfrm>
        </p:grpSpPr>
        <p:sp>
          <p:nvSpPr>
            <p:cNvPr id="5" name="Rectangle 6" descr="aqbg"/>
            <p:cNvSpPr>
              <a:spLocks noChangeArrowheads="1"/>
            </p:cNvSpPr>
            <p:nvPr/>
          </p:nvSpPr>
          <p:spPr bwMode="auto">
            <a:xfrm>
              <a:off x="0" y="0"/>
              <a:ext cx="5760" cy="2208"/>
            </a:xfrm>
            <a:prstGeom prst="rect">
              <a:avLst/>
            </a:prstGeom>
            <a:blipFill dpi="0" rotWithShape="1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7"/>
            <p:cNvGrpSpPr>
              <a:grpSpLocks/>
            </p:cNvGrpSpPr>
            <p:nvPr userDrawn="1"/>
          </p:nvGrpSpPr>
          <p:grpSpPr bwMode="auto">
            <a:xfrm>
              <a:off x="0" y="2196"/>
              <a:ext cx="5756" cy="237"/>
              <a:chOff x="0" y="768"/>
              <a:chExt cx="5760" cy="197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 flipV="1">
                <a:off x="0" y="780"/>
                <a:ext cx="5760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0" y="828"/>
                <a:ext cx="5760" cy="11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tint val="4274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5760" cy="12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5176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 flipV="1">
                <a:off x="0" y="942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tint val="4274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0" y="824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2" y="2448"/>
              <a:ext cx="5758" cy="96"/>
            </a:xfrm>
            <a:prstGeom prst="rect">
              <a:avLst/>
            </a:prstGeom>
            <a:gradFill rotWithShape="1">
              <a:gsLst>
                <a:gs pos="0">
                  <a:srgbClr val="777777"/>
                </a:gs>
                <a:gs pos="100000">
                  <a:srgbClr val="777777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0" y="3470275"/>
            <a:ext cx="9139238" cy="74613"/>
          </a:xfrm>
          <a:prstGeom prst="rect">
            <a:avLst/>
          </a:prstGeom>
          <a:solidFill>
            <a:srgbClr val="777777">
              <a:alpha val="31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669CD87-F93B-4171-84C2-8EF22284C45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99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2E4E78-AFCE-4BCE-882A-86820BD8C25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29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76200"/>
            <a:ext cx="22288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5341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C8351E-417B-4A86-BE43-0C816446975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88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D1B62-35DD-410E-95AA-64578F0AD70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40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823FAF-C759-4FE9-810B-206B26A9668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30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8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8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7E1932-2A1A-4AC1-9D75-B0CC56AB3BF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6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E307A8-79B7-4AFB-97BC-6B044378062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72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F051CB-36ED-4F16-8DF3-FB78A12A4F3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80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7D7C02-23C0-4E9D-ADCF-F03D53683EA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86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2AAC2E-5D80-4554-B869-E6456937474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07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EC4ACC-F3AC-417B-AEB2-30029EA3184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40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1905000"/>
            <a:ext cx="381000" cy="495300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 flipH="1">
            <a:off x="8686800" y="1905000"/>
            <a:ext cx="454025" cy="495300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71600" y="65532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324600"/>
            <a:ext cx="45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Arial" charset="0"/>
              </a:defRPr>
            </a:lvl1pPr>
          </a:lstStyle>
          <a:p>
            <a:fld id="{E8F9D82F-F503-4DBE-88E4-8C289DE658BB}" type="slidenum">
              <a:rPr lang="en-GB"/>
              <a:pPr/>
              <a:t>‹#›</a:t>
            </a:fld>
            <a:endParaRPr lang="en-GB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0" y="0"/>
            <a:ext cx="9144000" cy="1752600"/>
            <a:chOff x="0" y="0"/>
            <a:chExt cx="5760" cy="1104"/>
          </a:xfrm>
        </p:grpSpPr>
        <p:grpSp>
          <p:nvGrpSpPr>
            <p:cNvPr id="1034" name="Group 8"/>
            <p:cNvGrpSpPr>
              <a:grpSpLocks/>
            </p:cNvGrpSpPr>
            <p:nvPr userDrawn="1"/>
          </p:nvGrpSpPr>
          <p:grpSpPr bwMode="auto">
            <a:xfrm>
              <a:off x="4" y="768"/>
              <a:ext cx="5756" cy="240"/>
              <a:chOff x="0" y="768"/>
              <a:chExt cx="5760" cy="197"/>
            </a:xfrm>
          </p:grpSpPr>
          <p:sp>
            <p:nvSpPr>
              <p:cNvPr id="2" name="Rectangle 9"/>
              <p:cNvSpPr>
                <a:spLocks noChangeArrowheads="1"/>
              </p:cNvSpPr>
              <p:nvPr/>
            </p:nvSpPr>
            <p:spPr bwMode="auto">
              <a:xfrm flipV="1">
                <a:off x="0" y="780"/>
                <a:ext cx="5760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" name="Rectangle 10"/>
              <p:cNvSpPr>
                <a:spLocks noChangeArrowheads="1"/>
              </p:cNvSpPr>
              <p:nvPr/>
            </p:nvSpPr>
            <p:spPr bwMode="auto">
              <a:xfrm>
                <a:off x="0" y="828"/>
                <a:ext cx="5760" cy="11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tint val="4274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3" name="Rectangle 11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5760" cy="12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5176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4" name="Rectangle 12"/>
              <p:cNvSpPr>
                <a:spLocks noChangeArrowheads="1"/>
              </p:cNvSpPr>
              <p:nvPr/>
            </p:nvSpPr>
            <p:spPr bwMode="auto">
              <a:xfrm flipV="1">
                <a:off x="0" y="942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tint val="4274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3085" name="Rectangle 13"/>
              <p:cNvSpPr>
                <a:spLocks noChangeArrowheads="1"/>
              </p:cNvSpPr>
              <p:nvPr/>
            </p:nvSpPr>
            <p:spPr bwMode="auto">
              <a:xfrm>
                <a:off x="0" y="824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86" name="Rectangle 14" descr="aqbg"/>
            <p:cNvSpPr>
              <a:spLocks noChangeArrowheads="1"/>
            </p:cNvSpPr>
            <p:nvPr/>
          </p:nvSpPr>
          <p:spPr bwMode="auto">
            <a:xfrm>
              <a:off x="0" y="0"/>
              <a:ext cx="5760" cy="768"/>
            </a:xfrm>
            <a:prstGeom prst="rect">
              <a:avLst/>
            </a:prstGeom>
            <a:blipFill dpi="0" rotWithShape="1">
              <a:blip r:embed="rId1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2" y="1008"/>
              <a:ext cx="5758" cy="96"/>
            </a:xfrm>
            <a:prstGeom prst="rect">
              <a:avLst/>
            </a:prstGeom>
            <a:gradFill rotWithShape="1">
              <a:gsLst>
                <a:gs pos="0">
                  <a:srgbClr val="777777"/>
                </a:gs>
                <a:gs pos="100000">
                  <a:srgbClr val="777777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Rectangle 16"/>
            <p:cNvSpPr>
              <a:spLocks noChangeArrowheads="1"/>
            </p:cNvSpPr>
            <p:nvPr/>
          </p:nvSpPr>
          <p:spPr bwMode="auto">
            <a:xfrm>
              <a:off x="3" y="746"/>
              <a:ext cx="5757" cy="47"/>
            </a:xfrm>
            <a:prstGeom prst="rect">
              <a:avLst/>
            </a:prstGeom>
            <a:solidFill>
              <a:srgbClr val="777777">
                <a:alpha val="31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915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3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748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w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052513"/>
            <a:ext cx="7772400" cy="1470025"/>
          </a:xfrm>
        </p:spPr>
        <p:txBody>
          <a:bodyPr/>
          <a:lstStyle/>
          <a:p>
            <a:pPr eaLnBrk="1" hangingPunct="1"/>
            <a:r>
              <a:rPr lang="en-US" smtClean="0"/>
              <a:t>Stabilirea topologiei</a:t>
            </a:r>
            <a:endParaRPr lang="en-GB" smtClean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68538" y="4292600"/>
            <a:ext cx="6400800" cy="1752600"/>
          </a:xfrm>
        </p:spPr>
        <p:txBody>
          <a:bodyPr/>
          <a:lstStyle/>
          <a:p>
            <a:pPr algn="r" eaLnBrk="1" hangingPunct="1">
              <a:lnSpc>
                <a:spcPct val="90000"/>
              </a:lnSpc>
            </a:pPr>
            <a:r>
              <a:rPr lang="en-GB" sz="2400" smtClean="0"/>
              <a:t>Ciprian Dobre</a:t>
            </a:r>
          </a:p>
          <a:p>
            <a:pPr algn="r" eaLnBrk="1" hangingPunct="1">
              <a:lnSpc>
                <a:spcPct val="90000"/>
              </a:lnSpc>
            </a:pPr>
            <a:r>
              <a:rPr lang="en-GB" sz="2400" smtClean="0"/>
              <a:t>ciprian.dobre@cs.pub.ro</a:t>
            </a:r>
          </a:p>
          <a:p>
            <a:pPr algn="r" eaLnBrk="1" hangingPunct="1">
              <a:lnSpc>
                <a:spcPct val="90000"/>
              </a:lnSpc>
            </a:pPr>
            <a:endParaRPr lang="en-GB" sz="24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CD87-F93B-4171-84C2-8EF22284C45F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3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01613" y="2420293"/>
                <a:ext cx="8763000" cy="3024931"/>
              </a:xfrm>
            </p:spPr>
            <p:txBody>
              <a:bodyPr>
                <a:normAutofit fontScale="92500" lnSpcReduction="10000"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sz="2800" dirty="0" err="1" smtClean="0"/>
                  <a:t>Neajunsuri</a:t>
                </a:r>
                <a:r>
                  <a:rPr lang="en-US" sz="2800" dirty="0" smtClean="0"/>
                  <a:t>: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ro-RO" sz="2000" dirty="0" smtClean="0"/>
                  <a:t>Î</a:t>
                </a:r>
                <a:r>
                  <a:rPr lang="en-US" sz="2000" dirty="0" smtClean="0"/>
                  <a:t>n general, </a:t>
                </a:r>
                <a:r>
                  <a:rPr lang="ro-RO" sz="2000" dirty="0" smtClean="0"/>
                  <a:t>diametrul rețelei</a:t>
                </a:r>
                <a:r>
                  <a:rPr lang="en-US" sz="2000" dirty="0" smtClean="0"/>
                  <a:t> nu </a:t>
                </a:r>
                <a:r>
                  <a:rPr lang="en-US" sz="2000" dirty="0" err="1" smtClean="0"/>
                  <a:t>este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cunoscut</a:t>
                </a:r>
                <a:r>
                  <a:rPr lang="en-US" sz="2000" dirty="0" smtClean="0"/>
                  <a:t> </a:t>
                </a: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ro-RO" sz="2000" dirty="0" smtClean="0"/>
                  <a:t>T</a:t>
                </a:r>
                <a:r>
                  <a:rPr lang="en-US" sz="2000" dirty="0" err="1" smtClean="0"/>
                  <a:t>raficul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inutil</a:t>
                </a:r>
                <a:r>
                  <a:rPr lang="en-US" sz="2000" dirty="0" smtClean="0"/>
                  <a:t> </a:t>
                </a:r>
              </a:p>
              <a:p>
                <a:pPr eaLnBrk="1" hangingPunct="1">
                  <a:lnSpc>
                    <a:spcPct val="150000"/>
                  </a:lnSpc>
                </a:pPr>
                <a:r>
                  <a:rPr lang="ro-RO" sz="2800" dirty="0" smtClean="0"/>
                  <a:t>R</a:t>
                </a:r>
                <a:r>
                  <a:rPr lang="en-US" sz="2800" dirty="0" smtClean="0"/>
                  <a:t>e</a:t>
                </a:r>
                <a:r>
                  <a:rPr lang="ro-RO" sz="2800" dirty="0" smtClean="0"/>
                  <a:t>ț</a:t>
                </a:r>
                <a:r>
                  <a:rPr lang="en-US" sz="2800" dirty="0" err="1" smtClean="0"/>
                  <a:t>ea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conex</a:t>
                </a:r>
                <a:r>
                  <a:rPr lang="ro-RO" sz="2800" dirty="0" smtClean="0"/>
                  <a:t>ă</a:t>
                </a:r>
                <a:r>
                  <a:rPr lang="en-US" sz="2800" dirty="0" smtClean="0"/>
                  <a:t> </a:t>
                </a:r>
                <a:endParaRPr lang="ro-RO" sz="2800" dirty="0" smtClean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000" dirty="0" smtClean="0"/>
                  <a:t>un nod </a:t>
                </a:r>
                <a:r>
                  <a:rPr lang="en-US" sz="2000" dirty="0" err="1" smtClean="0"/>
                  <a:t>cunoaşte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întreaga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topologie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dacă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fiecare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linie</a:t>
                </a:r>
                <a:r>
                  <a:rPr lang="en-US" sz="2000" dirty="0" smtClean="0"/>
                  <a:t> </a:t>
                </a:r>
                <a:r>
                  <a:rPr lang="en-US" sz="2000" b="1" i="1" dirty="0" smtClean="0"/>
                  <a:t>top</a:t>
                </a:r>
                <a:r>
                  <a:rPr lang="en-US" sz="2000" dirty="0" smtClean="0"/>
                  <a:t> are </a:t>
                </a:r>
                <a:r>
                  <a:rPr lang="en-US" sz="2000" dirty="0" err="1" smtClean="0"/>
                  <a:t>cel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puţin</a:t>
                </a:r>
                <a:r>
                  <a:rPr lang="en-US" sz="2000" dirty="0" smtClean="0"/>
                  <a:t> un element TRUE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mai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execut</a:t>
                </a:r>
                <a:r>
                  <a:rPr lang="ro-RO" sz="2000" dirty="0" smtClean="0"/>
                  <a:t>ă</a:t>
                </a:r>
                <a:r>
                  <a:rPr lang="en-US" sz="2000" dirty="0" smtClean="0"/>
                  <a:t> un </a:t>
                </a:r>
                <a:r>
                  <a:rPr lang="en-US" sz="2000" dirty="0" err="1" smtClean="0"/>
                  <a:t>rund</a:t>
                </a:r>
                <a:r>
                  <a:rPr lang="en-US" sz="2000" dirty="0" smtClean="0"/>
                  <a:t> </a:t>
                </a:r>
                <a:r>
                  <a:rPr lang="ro-RO" sz="2000" dirty="0" err="1"/>
                  <a:t>ș</a:t>
                </a:r>
                <a:r>
                  <a:rPr lang="en-US" sz="2000" dirty="0" err="1" smtClean="0"/>
                  <a:t>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poate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termina</a:t>
                </a:r>
                <a:endParaRPr lang="ro-RO" sz="2000" dirty="0"/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sz="2000" dirty="0" err="1" smtClean="0"/>
                  <a:t>evitare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blocare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en-US" sz="2000" dirty="0" smtClean="0"/>
                  <a:t> un </a:t>
                </a:r>
                <a:r>
                  <a:rPr lang="en-US" sz="2000" dirty="0" err="1" smtClean="0"/>
                  <a:t>proces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comunic</a:t>
                </a:r>
                <a:r>
                  <a:rPr lang="ro-RO" sz="2000" dirty="0" smtClean="0"/>
                  <a:t>ă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doar</a:t>
                </a:r>
                <a:r>
                  <a:rPr lang="en-US" sz="2000" dirty="0" smtClean="0"/>
                  <a:t> cu </a:t>
                </a:r>
                <a:r>
                  <a:rPr lang="en-US" sz="2000" dirty="0" err="1" smtClean="0"/>
                  <a:t>vecinii</a:t>
                </a:r>
                <a:r>
                  <a:rPr lang="en-US" sz="2000" dirty="0" smtClean="0"/>
                  <a:t> care nu au </a:t>
                </a:r>
                <a:r>
                  <a:rPr lang="en-US" sz="2000" dirty="0" err="1" smtClean="0"/>
                  <a:t>terminat</a:t>
                </a:r>
                <a:r>
                  <a:rPr lang="en-US" sz="2000" dirty="0" smtClean="0"/>
                  <a:t>  </a:t>
                </a: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sv-SE" sz="1900" dirty="0" smtClean="0">
                  <a:latin typeface="Courier New" pitchFamily="49" charset="0"/>
                </a:endParaRPr>
              </a:p>
            </p:txBody>
          </p:sp>
        </mc:Choice>
        <mc:Fallback xmlns="">
          <p:sp>
            <p:nvSpPr>
              <p:cNvPr id="717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1613" y="2420293"/>
                <a:ext cx="8763000" cy="3024931"/>
              </a:xfrm>
              <a:blipFill rotWithShape="1">
                <a:blip r:embed="rId3"/>
                <a:stretch>
                  <a:fillRect l="-1043" t="-4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en-US" sz="2800" dirty="0" err="1"/>
              <a:t>Algoritmul</a:t>
            </a:r>
            <a:r>
              <a:rPr lang="en-US" sz="2800" dirty="0"/>
              <a:t> </a:t>
            </a:r>
            <a:r>
              <a:rPr lang="en-US" sz="2800" dirty="0" err="1" smtClean="0"/>
              <a:t>pulsaţiilor</a:t>
            </a:r>
            <a:r>
              <a:rPr lang="ro-RO" sz="2800" dirty="0" smtClean="0"/>
              <a:t> (2)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B62-35DD-410E-95AA-64578F0AD700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2121470"/>
            <a:ext cx="8763000" cy="31797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sz="1600" b="1" dirty="0" smtClean="0">
                <a:solidFill>
                  <a:srgbClr val="FF0000"/>
                </a:solidFill>
                <a:latin typeface="Courier New" pitchFamily="49" charset="0"/>
              </a:rPr>
              <a:t>chan</a:t>
            </a: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</a:rPr>
              <a:t> topo[1:N](tip_top);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sz="1600" b="1" dirty="0" smtClean="0">
                <a:solidFill>
                  <a:srgbClr val="FF0000"/>
                </a:solidFill>
                <a:latin typeface="Courier New" pitchFamily="49" charset="0"/>
              </a:rPr>
              <a:t>process</a:t>
            </a: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</a:rPr>
              <a:t> Nod[p=1 to N] { </a:t>
            </a:r>
            <a:endParaRPr lang="ro-RO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sz="1600" b="1" dirty="0" smtClean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sv-SE" sz="1600" b="1" dirty="0" smtClean="0">
                <a:solidFill>
                  <a:srgbClr val="FF0000"/>
                </a:solidFill>
                <a:latin typeface="Courier New" pitchFamily="49" charset="0"/>
              </a:rPr>
              <a:t>tip_leg</a:t>
            </a: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</a:rPr>
              <a:t> leg = vecinii_lui_p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sv-SE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sz="1600" dirty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sv-SE" sz="1600" b="1" dirty="0" smtClean="0">
                <a:solidFill>
                  <a:srgbClr val="FF0000"/>
                </a:solidFill>
                <a:latin typeface="Courier New" pitchFamily="49" charset="0"/>
              </a:rPr>
              <a:t>tip_leg</a:t>
            </a:r>
            <a:r>
              <a:rPr lang="ro-RO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</a:rPr>
              <a:t>activ = leg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sv-SE" sz="1600" dirty="0">
                <a:solidFill>
                  <a:schemeClr val="accent2"/>
                </a:solidFill>
                <a:latin typeface="Courier New" pitchFamily="49" charset="0"/>
              </a:rPr>
              <a:t>		</a:t>
            </a:r>
            <a:r>
              <a:rPr lang="ro-RO" sz="16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chemeClr val="accent2"/>
                </a:solidFill>
                <a:latin typeface="Courier New" pitchFamily="49" charset="0"/>
              </a:rPr>
              <a:t>          </a:t>
            </a: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/* </a:t>
            </a:r>
            <a:r>
              <a:rPr lang="sv-SE" sz="1600" dirty="0">
                <a:solidFill>
                  <a:schemeClr val="tx2"/>
                </a:solidFill>
                <a:latin typeface="Courier New" pitchFamily="49" charset="0"/>
              </a:rPr>
              <a:t>vecinii activi</a:t>
            </a:r>
            <a:r>
              <a:rPr lang="ro-RO" sz="1600" dirty="0">
                <a:solidFill>
                  <a:schemeClr val="tx2"/>
                </a:solidFill>
                <a:latin typeface="Courier New" pitchFamily="49" charset="0"/>
              </a:rPr>
              <a:t> */</a:t>
            </a:r>
            <a:endParaRPr lang="sv-SE" sz="1600" dirty="0">
              <a:solidFill>
                <a:schemeClr val="tx2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sz="1600" dirty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sv-SE" sz="1600" b="1" dirty="0" smtClean="0">
                <a:solidFill>
                  <a:srgbClr val="FF0000"/>
                </a:solidFill>
                <a:latin typeface="Courier New" pitchFamily="49" charset="0"/>
              </a:rPr>
              <a:t>tip_top</a:t>
            </a: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top =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([N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*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N]FALSE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);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bool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</a:rPr>
              <a:t>gata = FALSE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sv-SE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sz="1600" dirty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sv-SE" sz="1600" b="1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</a:rPr>
              <a:t>transm; </a:t>
            </a:r>
            <a:endParaRPr lang="ro-RO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bool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</a:rPr>
              <a:t>qgata;</a:t>
            </a:r>
            <a:endParaRPr lang="ro-RO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tip_top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</a:rPr>
              <a:t>top_nou;</a:t>
            </a:r>
            <a:endParaRPr lang="ro-RO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sv-SE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sz="1600" dirty="0">
                <a:solidFill>
                  <a:schemeClr val="accent2"/>
                </a:solidFill>
                <a:latin typeface="Courier New" pitchFamily="49" charset="0"/>
              </a:rPr>
              <a:t>   </a:t>
            </a:r>
            <a:r>
              <a:rPr lang="ro-RO" sz="1600" dirty="0">
                <a:solidFill>
                  <a:schemeClr val="tx2"/>
                </a:solidFill>
                <a:latin typeface="Courier New" pitchFamily="49" charset="0"/>
              </a:rPr>
              <a:t>/* </a:t>
            </a:r>
            <a:r>
              <a:rPr lang="sv-SE" sz="1600" dirty="0">
                <a:solidFill>
                  <a:schemeClr val="tx2"/>
                </a:solidFill>
                <a:latin typeface="Courier New" pitchFamily="49" charset="0"/>
              </a:rPr>
              <a:t>actualizeaz</a:t>
            </a:r>
            <a:r>
              <a:rPr lang="ro-RO" sz="1600" dirty="0">
                <a:solidFill>
                  <a:schemeClr val="tx2"/>
                </a:solidFill>
                <a:latin typeface="Courier New" pitchFamily="49" charset="0"/>
              </a:rPr>
              <a:t>ă</a:t>
            </a:r>
            <a:r>
              <a:rPr lang="sv-SE" sz="1600" dirty="0">
                <a:solidFill>
                  <a:schemeClr val="tx2"/>
                </a:solidFill>
                <a:latin typeface="Courier New" pitchFamily="49" charset="0"/>
              </a:rPr>
              <a:t> vecinii lui p</a:t>
            </a:r>
            <a:r>
              <a:rPr lang="ro-RO" sz="16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*/</a:t>
            </a:r>
            <a:endParaRPr lang="sv-SE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sz="1600" dirty="0">
                <a:solidFill>
                  <a:srgbClr val="FF0000"/>
                </a:solidFill>
                <a:latin typeface="Courier New" pitchFamily="49" charset="0"/>
              </a:rPr>
              <a:t>   top[p</a:t>
            </a: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</a:rPr>
              <a:t>,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</a:rPr>
              <a:t>1:N] </a:t>
            </a: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</a:rPr>
              <a:t>= </a:t>
            </a:r>
            <a:r>
              <a:rPr lang="sv-SE" sz="1600" dirty="0">
                <a:solidFill>
                  <a:srgbClr val="FF0000"/>
                </a:solidFill>
                <a:latin typeface="Courier New" pitchFamily="49" charset="0"/>
              </a:rPr>
              <a:t>leg; </a:t>
            </a:r>
            <a:endParaRPr lang="en-US" sz="1800" dirty="0" smtClean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en-US" sz="2800" dirty="0" err="1"/>
              <a:t>Algoritmul</a:t>
            </a:r>
            <a:r>
              <a:rPr lang="en-US" sz="2800" dirty="0"/>
              <a:t> </a:t>
            </a:r>
            <a:r>
              <a:rPr lang="en-US" sz="2800" dirty="0" err="1" smtClean="0"/>
              <a:t>pulsaţiilor</a:t>
            </a:r>
            <a:r>
              <a:rPr lang="ro-RO" sz="2800" dirty="0" smtClean="0"/>
              <a:t> (3)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B62-35DD-410E-95AA-64578F0AD700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2152478"/>
            <a:ext cx="7470576" cy="3834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while (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</a:rPr>
              <a:t>NOT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</a:rPr>
              <a:t> gata) {</a:t>
            </a:r>
            <a:endParaRPr lang="pt-BR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dirty="0">
                <a:solidFill>
                  <a:schemeClr val="tx2"/>
                </a:solidFill>
                <a:latin typeface="Courier New" pitchFamily="49" charset="0"/>
              </a:rPr>
              <a:t>      /* </a:t>
            </a:r>
            <a:r>
              <a:rPr lang="pt-BR" sz="1600" dirty="0">
                <a:solidFill>
                  <a:schemeClr val="tx2"/>
                </a:solidFill>
                <a:latin typeface="Courier New" pitchFamily="49" charset="0"/>
              </a:rPr>
              <a:t>transmite topologia </a:t>
            </a:r>
            <a:r>
              <a:rPr lang="pt-BR" sz="1600" dirty="0" smtClean="0">
                <a:solidFill>
                  <a:schemeClr val="tx2"/>
                </a:solidFill>
                <a:latin typeface="Courier New" pitchFamily="49" charset="0"/>
              </a:rPr>
              <a:t>curent</a:t>
            </a: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ă</a:t>
            </a:r>
            <a:r>
              <a:rPr lang="pt-BR" sz="16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pt-BR" sz="1600" dirty="0">
                <a:solidFill>
                  <a:schemeClr val="tx2"/>
                </a:solidFill>
                <a:latin typeface="Courier New" pitchFamily="49" charset="0"/>
              </a:rPr>
              <a:t>tuturor vecinilor</a:t>
            </a:r>
            <a:r>
              <a:rPr lang="ro-RO" sz="1600" dirty="0">
                <a:solidFill>
                  <a:schemeClr val="tx2"/>
                </a:solidFill>
                <a:latin typeface="Courier New" pitchFamily="49" charset="0"/>
              </a:rPr>
              <a:t> */</a:t>
            </a:r>
            <a:endParaRPr lang="pt-BR" sz="1600" dirty="0">
              <a:solidFill>
                <a:schemeClr val="tx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1600" dirty="0">
                <a:solidFill>
                  <a:srgbClr val="FF0000"/>
                </a:solidFill>
                <a:latin typeface="Courier New" pitchFamily="49" charset="0"/>
              </a:rPr>
              <a:t>     </a:t>
            </a: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q =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1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to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N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st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leg[q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]]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  </a:t>
            </a: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send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topologie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[q](p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,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FALSE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,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top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</a:rPr>
              <a:t>     </a:t>
            </a:r>
            <a:r>
              <a:rPr lang="ro-RO" sz="160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/* </a:t>
            </a:r>
            <a:r>
              <a:rPr lang="en-US" sz="1600" dirty="0" err="1" smtClean="0">
                <a:solidFill>
                  <a:schemeClr val="tx2"/>
                </a:solidFill>
                <a:latin typeface="Courier New" pitchFamily="49" charset="0"/>
              </a:rPr>
              <a:t>recep</a:t>
            </a: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ț</a:t>
            </a:r>
            <a:r>
              <a:rPr lang="en-US" sz="1600" dirty="0" err="1" smtClean="0">
                <a:solidFill>
                  <a:schemeClr val="tx2"/>
                </a:solidFill>
                <a:latin typeface="Courier New" pitchFamily="49" charset="0"/>
              </a:rPr>
              <a:t>ioneaz</a:t>
            </a: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ă</a:t>
            </a:r>
            <a:r>
              <a:rPr lang="en-US" sz="16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  <a:latin typeface="Courier New" pitchFamily="49" charset="0"/>
              </a:rPr>
              <a:t>topologiile</a:t>
            </a:r>
            <a:r>
              <a:rPr lang="en-US" sz="1600" dirty="0" smtClean="0">
                <a:solidFill>
                  <a:schemeClr val="tx2"/>
                </a:solidFill>
                <a:latin typeface="Courier New" pitchFamily="49" charset="0"/>
              </a:rPr>
              <a:t> de la </a:t>
            </a:r>
            <a:r>
              <a:rPr lang="en-US" sz="1600" dirty="0" err="1" smtClean="0">
                <a:solidFill>
                  <a:schemeClr val="tx2"/>
                </a:solidFill>
                <a:latin typeface="Courier New" pitchFamily="49" charset="0"/>
              </a:rPr>
              <a:t>vecini</a:t>
            </a: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 */</a:t>
            </a:r>
            <a:endParaRPr lang="en-US" sz="1600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   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[q =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1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to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N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st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leg[q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]]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{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  </a:t>
            </a: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receive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topologie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[p](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transm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,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qgata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,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top_nou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   </a:t>
            </a: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top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=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top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OR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top_nou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   </a:t>
            </a: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sv-SE" sz="1600" b="1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sv-SE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</a:rPr>
              <a:t>(qgata) activ[transm</a:t>
            </a: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</a:rPr>
              <a:t>]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</a:rPr>
              <a:t>=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</a:rPr>
              <a:t>FALSE; </a:t>
            </a:r>
            <a:endParaRPr lang="sv-SE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600" dirty="0">
                <a:solidFill>
                  <a:srgbClr val="FF0000"/>
                </a:solidFill>
                <a:latin typeface="Courier New" pitchFamily="49" charset="0"/>
              </a:rPr>
              <a:t>     </a:t>
            </a: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 </a:t>
            </a: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toate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liniile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din top au un element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TRUE) 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  </a:t>
            </a: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gata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= TRUE;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}</a:t>
            </a:r>
            <a:endParaRPr lang="ro-RO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o-RO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 /* </a:t>
            </a:r>
            <a:r>
              <a:rPr lang="en-US" sz="1600" dirty="0" err="1">
                <a:solidFill>
                  <a:schemeClr val="tx2"/>
                </a:solidFill>
                <a:latin typeface="Courier New" pitchFamily="49" charset="0"/>
              </a:rPr>
              <a:t>transmite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 top </a:t>
            </a:r>
            <a:r>
              <a:rPr lang="en-US" sz="1600" dirty="0" err="1">
                <a:solidFill>
                  <a:schemeClr val="tx2"/>
                </a:solidFill>
                <a:latin typeface="Courier New" pitchFamily="49" charset="0"/>
              </a:rPr>
              <a:t>vecinilor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Courier New" pitchFamily="49" charset="0"/>
              </a:rPr>
              <a:t>activi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endParaRPr lang="ro-RO" sz="1600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   î</a:t>
            </a:r>
            <a:r>
              <a:rPr lang="en-US" sz="1600" dirty="0" smtClean="0">
                <a:solidFill>
                  <a:schemeClr val="tx2"/>
                </a:solidFill>
                <a:latin typeface="Courier New" pitchFamily="49" charset="0"/>
              </a:rPr>
              <a:t>n </a:t>
            </a:r>
            <a:r>
              <a:rPr lang="en-US" sz="1600" dirty="0" err="1">
                <a:solidFill>
                  <a:schemeClr val="tx2"/>
                </a:solidFill>
                <a:latin typeface="Courier New" pitchFamily="49" charset="0"/>
              </a:rPr>
              <a:t>ultimul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Courier New" pitchFamily="49" charset="0"/>
              </a:rPr>
              <a:t>rund</a:t>
            </a:r>
            <a:r>
              <a:rPr lang="ro-RO" sz="1600" dirty="0">
                <a:solidFill>
                  <a:schemeClr val="tx2"/>
                </a:solidFill>
                <a:latin typeface="Courier New" pitchFamily="49" charset="0"/>
              </a:rPr>
              <a:t> */</a:t>
            </a:r>
            <a:endParaRPr lang="en-US" sz="1600" dirty="0">
              <a:solidFill>
                <a:schemeClr val="tx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[q =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1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to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N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st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activ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[q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]]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send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topologie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[q](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p,TRUE,top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endParaRPr lang="en-US" sz="1600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Algoritmul</a:t>
            </a:r>
            <a:r>
              <a:rPr lang="en-US" sz="2800" dirty="0"/>
              <a:t> </a:t>
            </a:r>
            <a:r>
              <a:rPr lang="en-US" sz="2800" dirty="0" err="1" smtClean="0"/>
              <a:t>pulsaţiilor</a:t>
            </a:r>
            <a:r>
              <a:rPr lang="ro-RO" sz="2800" dirty="0" smtClean="0"/>
              <a:t> (4)</a:t>
            </a:r>
            <a:r>
              <a:rPr lang="en-US" sz="2800" dirty="0" smtClean="0"/>
              <a:t>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 bwMode="auto">
              <a:xfrm>
                <a:off x="4932040" y="4707755"/>
                <a:ext cx="4104456" cy="160156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sv-SE" sz="1800" dirty="0" smtClean="0"/>
                  <a:t>N</a:t>
                </a:r>
                <a:r>
                  <a:rPr lang="ro-RO" sz="1800" dirty="0" smtClean="0"/>
                  <a:t>umărul </a:t>
                </a:r>
                <a:r>
                  <a:rPr lang="sv-SE" sz="1800" dirty="0" smtClean="0"/>
                  <a:t>de mesaje</a:t>
                </a:r>
                <a:r>
                  <a:rPr lang="ro-RO" sz="1800" dirty="0" smtClean="0"/>
                  <a:t> </a:t>
                </a:r>
                <a14:m>
                  <m:oMath xmlns:m="http://schemas.openxmlformats.org/officeDocument/2006/math">
                    <m:r>
                      <a:rPr lang="ro-RO" sz="2000" b="0" i="0" smtClean="0">
                        <a:latin typeface="Cambria Math"/>
                      </a:rPr>
                      <m:t>= </m:t>
                    </m:r>
                    <m:r>
                      <a:rPr lang="ro-RO" sz="2000" b="0" i="1" smtClean="0">
                        <a:latin typeface="Cambria Math"/>
                      </a:rPr>
                      <m:t>2</m:t>
                    </m:r>
                    <m:r>
                      <a:rPr lang="ro-RO" sz="2000" b="0" i="1" smtClean="0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ro-RO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ro-RO" sz="2000" b="0" i="1" smtClean="0">
                            <a:latin typeface="Cambria Math"/>
                          </a:rPr>
                          <m:t>𝐷</m:t>
                        </m:r>
                        <m:r>
                          <a:rPr lang="ro-RO" sz="2000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ro-RO" sz="2000" b="0" i="1" smtClean="0">
                        <a:latin typeface="Cambria Math"/>
                      </a:rPr>
                      <m:t>𝑁</m:t>
                    </m:r>
                  </m:oMath>
                </a14:m>
                <a:endParaRPr lang="ro-RO" sz="1800" dirty="0" smtClean="0"/>
              </a:p>
              <a:p>
                <a:r>
                  <a:rPr lang="sv-SE" sz="18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m</a:t>
                </a:r>
                <a:r>
                  <a:rPr lang="ro-RO" sz="18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sv-SE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=</a:t>
                </a:r>
                <a:r>
                  <a:rPr lang="ro-RO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lang="sv-SE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n</a:t>
                </a:r>
                <a:r>
                  <a:rPr lang="ro-RO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umărul</a:t>
                </a:r>
                <a:r>
                  <a:rPr lang="sv-SE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leg</a:t>
                </a:r>
                <a:r>
                  <a:rPr lang="ro-RO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ă</a:t>
                </a:r>
                <a:r>
                  <a:rPr lang="sv-SE" sz="18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turilor</a:t>
                </a:r>
                <a:endParaRPr lang="ro-RO" sz="18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endParaRPr>
              </a:p>
              <a:p>
                <a:r>
                  <a:rPr lang="ro-RO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N = numărul de noduri</a:t>
                </a:r>
              </a:p>
              <a:p>
                <a:r>
                  <a:rPr lang="ro-RO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D = diametrul rețelei</a:t>
                </a:r>
                <a:endParaRPr lang="en-US" sz="1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endParaRPr>
              </a:p>
              <a:p>
                <a:endParaRPr lang="sv-SE" sz="1800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2040" y="4707755"/>
                <a:ext cx="4104456" cy="1601565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B62-35DD-410E-95AA-64578F0AD700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1979712" y="5962984"/>
            <a:ext cx="2898096" cy="5878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 eaLnBrk="1" hangingPunct="1">
              <a:lnSpc>
                <a:spcPct val="80000"/>
              </a:lnSpc>
              <a:spcBef>
                <a:spcPct val="10000"/>
              </a:spcBef>
              <a:spcAft>
                <a:spcPts val="600"/>
              </a:spcAft>
              <a:buFontTx/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se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executa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D+1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runde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10000"/>
              </a:spcBef>
              <a:spcAft>
                <a:spcPts val="600"/>
              </a:spcAft>
              <a:buFontTx/>
              <a:buNone/>
            </a:pPr>
            <a:r>
              <a:rPr lang="en-US" sz="1600" dirty="0" err="1">
                <a:latin typeface="Arial" pitchFamily="34" charset="0"/>
                <a:cs typeface="Arial" pitchFamily="34" charset="0"/>
              </a:rPr>
              <a:t>numar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mesaje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nu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depaseste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82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64475"/>
              </p:ext>
            </p:extLst>
          </p:nvPr>
        </p:nvGraphicFramePr>
        <p:xfrm>
          <a:off x="84926" y="4334256"/>
          <a:ext cx="1750770" cy="131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95"/>
                <a:gridCol w="291795"/>
                <a:gridCol w="291795"/>
                <a:gridCol w="291795"/>
                <a:gridCol w="291795"/>
                <a:gridCol w="291795"/>
              </a:tblGrid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1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2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3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4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5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1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2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3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4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5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284815"/>
              </p:ext>
            </p:extLst>
          </p:nvPr>
        </p:nvGraphicFramePr>
        <p:xfrm>
          <a:off x="1903128" y="4336800"/>
          <a:ext cx="1750770" cy="131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95"/>
                <a:gridCol w="291795"/>
                <a:gridCol w="291795"/>
                <a:gridCol w="291795"/>
                <a:gridCol w="291795"/>
                <a:gridCol w="291795"/>
              </a:tblGrid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1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2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3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4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5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1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2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3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4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5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005249"/>
              </p:ext>
            </p:extLst>
          </p:nvPr>
        </p:nvGraphicFramePr>
        <p:xfrm>
          <a:off x="3721330" y="4336800"/>
          <a:ext cx="1750770" cy="131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95"/>
                <a:gridCol w="291795"/>
                <a:gridCol w="291795"/>
                <a:gridCol w="291795"/>
                <a:gridCol w="291795"/>
                <a:gridCol w="291795"/>
              </a:tblGrid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1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2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3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4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5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1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2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3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4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5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472486"/>
              </p:ext>
            </p:extLst>
          </p:nvPr>
        </p:nvGraphicFramePr>
        <p:xfrm>
          <a:off x="5539532" y="4336800"/>
          <a:ext cx="1750770" cy="131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95"/>
                <a:gridCol w="291795"/>
                <a:gridCol w="291795"/>
                <a:gridCol w="291795"/>
                <a:gridCol w="291795"/>
                <a:gridCol w="291795"/>
              </a:tblGrid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1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2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3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4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5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1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2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3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4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5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660634"/>
              </p:ext>
            </p:extLst>
          </p:nvPr>
        </p:nvGraphicFramePr>
        <p:xfrm>
          <a:off x="7357734" y="4336800"/>
          <a:ext cx="1750770" cy="131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95"/>
                <a:gridCol w="291795"/>
                <a:gridCol w="291795"/>
                <a:gridCol w="291795"/>
                <a:gridCol w="291795"/>
                <a:gridCol w="291795"/>
              </a:tblGrid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1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2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3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4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5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1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2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3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4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5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1702" marR="51702" marT="25852" marB="2585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47566"/>
              </p:ext>
            </p:extLst>
          </p:nvPr>
        </p:nvGraphicFramePr>
        <p:xfrm>
          <a:off x="82296" y="5949280"/>
          <a:ext cx="1750770" cy="438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95"/>
                <a:gridCol w="291795"/>
                <a:gridCol w="291795"/>
                <a:gridCol w="291795"/>
                <a:gridCol w="291795"/>
                <a:gridCol w="291795"/>
              </a:tblGrid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1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2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3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4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5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</a:tr>
              <a:tr h="216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231267"/>
              </p:ext>
            </p:extLst>
          </p:nvPr>
        </p:nvGraphicFramePr>
        <p:xfrm>
          <a:off x="1901952" y="5949280"/>
          <a:ext cx="1750770" cy="438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95"/>
                <a:gridCol w="291795"/>
                <a:gridCol w="291795"/>
                <a:gridCol w="291795"/>
                <a:gridCol w="291795"/>
                <a:gridCol w="291795"/>
              </a:tblGrid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1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2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3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4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5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</a:tr>
              <a:tr h="216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002544"/>
              </p:ext>
            </p:extLst>
          </p:nvPr>
        </p:nvGraphicFramePr>
        <p:xfrm>
          <a:off x="3721608" y="5949280"/>
          <a:ext cx="1750770" cy="438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95"/>
                <a:gridCol w="291795"/>
                <a:gridCol w="291795"/>
                <a:gridCol w="291795"/>
                <a:gridCol w="291795"/>
                <a:gridCol w="291795"/>
              </a:tblGrid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1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2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3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4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5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</a:tr>
              <a:tr h="216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950031"/>
              </p:ext>
            </p:extLst>
          </p:nvPr>
        </p:nvGraphicFramePr>
        <p:xfrm>
          <a:off x="5541264" y="5949280"/>
          <a:ext cx="1750770" cy="438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95"/>
                <a:gridCol w="291795"/>
                <a:gridCol w="291795"/>
                <a:gridCol w="291795"/>
                <a:gridCol w="291795"/>
                <a:gridCol w="291795"/>
              </a:tblGrid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1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2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3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4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5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</a:tr>
              <a:tr h="216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714832"/>
              </p:ext>
            </p:extLst>
          </p:nvPr>
        </p:nvGraphicFramePr>
        <p:xfrm>
          <a:off x="7360920" y="5949280"/>
          <a:ext cx="1750770" cy="438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95"/>
                <a:gridCol w="291795"/>
                <a:gridCol w="291795"/>
                <a:gridCol w="291795"/>
                <a:gridCol w="291795"/>
                <a:gridCol w="291795"/>
              </a:tblGrid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1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2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3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4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5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</a:tr>
              <a:tr h="216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/>
                </a:tc>
              </a:tr>
            </a:tbl>
          </a:graphicData>
        </a:graphic>
      </p:graphicFrame>
      <p:sp>
        <p:nvSpPr>
          <p:cNvPr id="18" name="Oval 17"/>
          <p:cNvSpPr/>
          <p:nvPr/>
        </p:nvSpPr>
        <p:spPr bwMode="auto">
          <a:xfrm>
            <a:off x="2220184" y="2024844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2207121" y="3438302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912544" y="2592983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solidFill>
                  <a:srgbClr val="FFFFFF"/>
                </a:solidFill>
                <a:latin typeface="Times" charset="0"/>
              </a:rPr>
              <a:t>3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702541" y="2009022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solidFill>
                  <a:srgbClr val="FFFFFF"/>
                </a:solidFill>
                <a:latin typeface="Times" charset="0"/>
              </a:rPr>
              <a:t>4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576840" y="3078262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>
                <a:solidFill>
                  <a:srgbClr val="FFFFFF"/>
                </a:solidFill>
                <a:latin typeface="Times" charset="0"/>
              </a:rPr>
              <a:t>5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cxnSp>
        <p:nvCxnSpPr>
          <p:cNvPr id="25" name="Straight Connector 24"/>
          <p:cNvCxnSpPr>
            <a:endCxn id="20" idx="1"/>
          </p:cNvCxnSpPr>
          <p:nvPr/>
        </p:nvCxnSpPr>
        <p:spPr bwMode="auto">
          <a:xfrm>
            <a:off x="2567161" y="2189042"/>
            <a:ext cx="1398110" cy="4566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6"/>
            <a:endCxn id="20" idx="3"/>
          </p:cNvCxnSpPr>
          <p:nvPr/>
        </p:nvCxnSpPr>
        <p:spPr bwMode="auto">
          <a:xfrm flipV="1">
            <a:off x="2567161" y="2900296"/>
            <a:ext cx="1398110" cy="71802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0" idx="6"/>
            <a:endCxn id="21" idx="2"/>
          </p:cNvCxnSpPr>
          <p:nvPr/>
        </p:nvCxnSpPr>
        <p:spPr bwMode="auto">
          <a:xfrm flipV="1">
            <a:off x="4272584" y="2189042"/>
            <a:ext cx="1429957" cy="58396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1" idx="5"/>
            <a:endCxn id="22" idx="1"/>
          </p:cNvCxnSpPr>
          <p:nvPr/>
        </p:nvCxnSpPr>
        <p:spPr bwMode="auto">
          <a:xfrm>
            <a:off x="6009854" y="2316335"/>
            <a:ext cx="619713" cy="81465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0" name="pas0"/>
          <p:cNvSpPr txBox="1"/>
          <p:nvPr/>
        </p:nvSpPr>
        <p:spPr>
          <a:xfrm>
            <a:off x="971600" y="4521479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41" name="pas0"/>
          <p:cNvSpPr txBox="1"/>
          <p:nvPr/>
        </p:nvSpPr>
        <p:spPr>
          <a:xfrm>
            <a:off x="2788604" y="4762962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42" name="pas0"/>
          <p:cNvSpPr txBox="1"/>
          <p:nvPr/>
        </p:nvSpPr>
        <p:spPr>
          <a:xfrm>
            <a:off x="4876836" y="4967590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43" name="pas0"/>
          <p:cNvSpPr txBox="1"/>
          <p:nvPr/>
        </p:nvSpPr>
        <p:spPr>
          <a:xfrm>
            <a:off x="6444208" y="5183614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44" name="pas0"/>
          <p:cNvSpPr txBox="1"/>
          <p:nvPr/>
        </p:nvSpPr>
        <p:spPr>
          <a:xfrm>
            <a:off x="7020272" y="5183614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45" name="pas0"/>
          <p:cNvSpPr txBox="1"/>
          <p:nvPr/>
        </p:nvSpPr>
        <p:spPr>
          <a:xfrm>
            <a:off x="8549244" y="5399638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72" name="pas0"/>
          <p:cNvSpPr txBox="1"/>
          <p:nvPr/>
        </p:nvSpPr>
        <p:spPr>
          <a:xfrm>
            <a:off x="3995936" y="4967590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73" name="pas0"/>
          <p:cNvSpPr txBox="1"/>
          <p:nvPr/>
        </p:nvSpPr>
        <p:spPr>
          <a:xfrm>
            <a:off x="4300772" y="4967590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335287"/>
              </p:ext>
            </p:extLst>
          </p:nvPr>
        </p:nvGraphicFramePr>
        <p:xfrm>
          <a:off x="82296" y="5952744"/>
          <a:ext cx="1750770" cy="438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95"/>
                <a:gridCol w="291795"/>
                <a:gridCol w="291795"/>
                <a:gridCol w="291795"/>
                <a:gridCol w="291795"/>
                <a:gridCol w="291795"/>
              </a:tblGrid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1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2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3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4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5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</a:tr>
              <a:tr h="216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529206"/>
              </p:ext>
            </p:extLst>
          </p:nvPr>
        </p:nvGraphicFramePr>
        <p:xfrm>
          <a:off x="1901952" y="5952744"/>
          <a:ext cx="1750770" cy="438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95"/>
                <a:gridCol w="291795"/>
                <a:gridCol w="291795"/>
                <a:gridCol w="291795"/>
                <a:gridCol w="291795"/>
                <a:gridCol w="291795"/>
              </a:tblGrid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1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2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3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4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5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</a:tr>
              <a:tr h="216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228841"/>
              </p:ext>
            </p:extLst>
          </p:nvPr>
        </p:nvGraphicFramePr>
        <p:xfrm>
          <a:off x="3721608" y="5952744"/>
          <a:ext cx="1750770" cy="438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95"/>
                <a:gridCol w="291795"/>
                <a:gridCol w="291795"/>
                <a:gridCol w="291795"/>
                <a:gridCol w="291795"/>
                <a:gridCol w="291795"/>
              </a:tblGrid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1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2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3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4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5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</a:tr>
              <a:tr h="216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51702" marR="51702" marT="25852" marB="25852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633174"/>
              </p:ext>
            </p:extLst>
          </p:nvPr>
        </p:nvGraphicFramePr>
        <p:xfrm>
          <a:off x="5541264" y="5952744"/>
          <a:ext cx="1750770" cy="438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95"/>
                <a:gridCol w="291795"/>
                <a:gridCol w="291795"/>
                <a:gridCol w="291795"/>
                <a:gridCol w="291795"/>
                <a:gridCol w="291795"/>
              </a:tblGrid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1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2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3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4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5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</a:tr>
              <a:tr h="216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1702" marR="51702" marT="25852" marB="25852"/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971600" y="6142511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2793571" y="6142511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4012740" y="6142511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4283968" y="6142511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4876836" y="6165304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6452607" y="6165304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7020272" y="6142511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5-pas1"/>
              <p:cNvSpPr/>
              <p:nvPr/>
            </p:nvSpPr>
            <p:spPr bwMode="auto">
              <a:xfrm>
                <a:off x="6603717" y="3496265"/>
                <a:ext cx="306286" cy="30628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35" name="T5-pas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03717" y="3496265"/>
                <a:ext cx="306286" cy="3062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4-5-pas1"/>
              <p:cNvSpPr/>
              <p:nvPr/>
            </p:nvSpPr>
            <p:spPr bwMode="auto">
              <a:xfrm>
                <a:off x="5705856" y="2414016"/>
                <a:ext cx="306286" cy="30628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63" name="T4-5-pas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05856" y="2414016"/>
                <a:ext cx="306286" cy="3062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4-3-pas1"/>
              <p:cNvSpPr/>
              <p:nvPr/>
            </p:nvSpPr>
            <p:spPr bwMode="auto">
              <a:xfrm>
                <a:off x="5705856" y="2414016"/>
                <a:ext cx="306286" cy="30628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36" name="T4-3-pas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05856" y="2414016"/>
                <a:ext cx="306286" cy="3062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3-4-pas1"/>
              <p:cNvSpPr/>
              <p:nvPr/>
            </p:nvSpPr>
            <p:spPr bwMode="auto">
              <a:xfrm>
                <a:off x="3977640" y="3054096"/>
                <a:ext cx="306286" cy="30628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61" name="T3-4-pas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7640" y="3054096"/>
                <a:ext cx="306286" cy="3062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3-2-pas1"/>
              <p:cNvSpPr/>
              <p:nvPr/>
            </p:nvSpPr>
            <p:spPr bwMode="auto">
              <a:xfrm>
                <a:off x="3977640" y="3054096"/>
                <a:ext cx="306286" cy="30628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37" name="T3-2-pas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7640" y="3054096"/>
                <a:ext cx="306286" cy="3062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3-1-pas1"/>
              <p:cNvSpPr/>
              <p:nvPr/>
            </p:nvSpPr>
            <p:spPr bwMode="auto">
              <a:xfrm>
                <a:off x="3977640" y="3054096"/>
                <a:ext cx="306286" cy="30628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60" name="T3-1-pas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7640" y="3054096"/>
                <a:ext cx="306286" cy="3062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2-pas1"/>
              <p:cNvSpPr/>
              <p:nvPr/>
            </p:nvSpPr>
            <p:spPr bwMode="auto">
              <a:xfrm>
                <a:off x="2233998" y="3068960"/>
                <a:ext cx="306286" cy="30628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38" name="T2-pas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3998" y="3068960"/>
                <a:ext cx="306286" cy="3062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1-pas1"/>
              <p:cNvSpPr/>
              <p:nvPr/>
            </p:nvSpPr>
            <p:spPr bwMode="auto">
              <a:xfrm>
                <a:off x="2249490" y="1682554"/>
                <a:ext cx="306286" cy="30628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39" name="T1-pas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49490" y="1682554"/>
                <a:ext cx="306286" cy="30628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alu logic"/>
          <p:cNvSpPr txBox="1"/>
          <p:nvPr/>
        </p:nvSpPr>
        <p:spPr>
          <a:xfrm>
            <a:off x="3266216" y="3786074"/>
            <a:ext cx="3050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err="1" smtClean="0"/>
              <a:t>Sau</a:t>
            </a:r>
            <a:r>
              <a:rPr lang="en-US" sz="1600" b="1" i="1" dirty="0" smtClean="0"/>
              <a:t> logic </a:t>
            </a:r>
            <a:r>
              <a:rPr lang="ro-RO" sz="1600" dirty="0" smtClean="0"/>
              <a:t>între tabela de adiacență</a:t>
            </a:r>
          </a:p>
          <a:p>
            <a:r>
              <a:rPr lang="ro-RO" sz="1600" dirty="0" smtClean="0"/>
              <a:t>proprie și cele primite de la vecini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80" name="pas1"/>
          <p:cNvSpPr txBox="1"/>
          <p:nvPr/>
        </p:nvSpPr>
        <p:spPr>
          <a:xfrm>
            <a:off x="395536" y="4967590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81" name="pas1"/>
          <p:cNvSpPr txBox="1"/>
          <p:nvPr/>
        </p:nvSpPr>
        <p:spPr>
          <a:xfrm>
            <a:off x="683568" y="4967590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82" name="pas1"/>
          <p:cNvSpPr txBox="1"/>
          <p:nvPr/>
        </p:nvSpPr>
        <p:spPr>
          <a:xfrm>
            <a:off x="2195736" y="4967590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83" name="pas1"/>
          <p:cNvSpPr txBox="1"/>
          <p:nvPr/>
        </p:nvSpPr>
        <p:spPr>
          <a:xfrm>
            <a:off x="2500572" y="4967590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64" name="pas1"/>
          <p:cNvSpPr txBox="1"/>
          <p:nvPr/>
        </p:nvSpPr>
        <p:spPr>
          <a:xfrm>
            <a:off x="1276436" y="4967590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65" name="pas1"/>
          <p:cNvSpPr txBox="1"/>
          <p:nvPr/>
        </p:nvSpPr>
        <p:spPr>
          <a:xfrm>
            <a:off x="3076636" y="4967590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66" name="pas1"/>
          <p:cNvSpPr txBox="1"/>
          <p:nvPr/>
        </p:nvSpPr>
        <p:spPr>
          <a:xfrm>
            <a:off x="4572000" y="4521479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67" name="pas1"/>
          <p:cNvSpPr txBox="1"/>
          <p:nvPr/>
        </p:nvSpPr>
        <p:spPr>
          <a:xfrm>
            <a:off x="4588804" y="4762962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68" name="pas1"/>
          <p:cNvSpPr txBox="1"/>
          <p:nvPr/>
        </p:nvSpPr>
        <p:spPr>
          <a:xfrm>
            <a:off x="5220072" y="5183614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69" name="pas1"/>
          <p:cNvSpPr txBox="1"/>
          <p:nvPr/>
        </p:nvSpPr>
        <p:spPr>
          <a:xfrm>
            <a:off x="4572000" y="5183614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70" name="pas1"/>
          <p:cNvSpPr txBox="1"/>
          <p:nvPr/>
        </p:nvSpPr>
        <p:spPr>
          <a:xfrm>
            <a:off x="6100972" y="4967590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75" name="pas1"/>
          <p:cNvSpPr txBox="1"/>
          <p:nvPr/>
        </p:nvSpPr>
        <p:spPr>
          <a:xfrm>
            <a:off x="5812940" y="4967590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76" name="pas1"/>
          <p:cNvSpPr txBox="1"/>
          <p:nvPr/>
        </p:nvSpPr>
        <p:spPr>
          <a:xfrm>
            <a:off x="6677036" y="4967590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77" name="pas1"/>
          <p:cNvSpPr txBox="1"/>
          <p:nvPr/>
        </p:nvSpPr>
        <p:spPr>
          <a:xfrm>
            <a:off x="6732240" y="5399638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78" name="pas1"/>
          <p:cNvSpPr txBox="1"/>
          <p:nvPr/>
        </p:nvSpPr>
        <p:spPr>
          <a:xfrm>
            <a:off x="8837276" y="5183614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79" name="pas1"/>
          <p:cNvSpPr txBox="1"/>
          <p:nvPr/>
        </p:nvSpPr>
        <p:spPr>
          <a:xfrm>
            <a:off x="8244408" y="5183614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5-pas2"/>
              <p:cNvSpPr/>
              <p:nvPr/>
            </p:nvSpPr>
            <p:spPr bwMode="auto">
              <a:xfrm>
                <a:off x="6641978" y="3482754"/>
                <a:ext cx="306286" cy="30628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85" name="T5-pas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41978" y="3482754"/>
                <a:ext cx="306286" cy="30628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4-5-pas2"/>
              <p:cNvSpPr/>
              <p:nvPr/>
            </p:nvSpPr>
            <p:spPr bwMode="auto">
              <a:xfrm>
                <a:off x="5744117" y="2400505"/>
                <a:ext cx="306286" cy="30628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86" name="T4-5-pas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44117" y="2400505"/>
                <a:ext cx="306286" cy="30628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4-3-pas2"/>
              <p:cNvSpPr/>
              <p:nvPr/>
            </p:nvSpPr>
            <p:spPr bwMode="auto">
              <a:xfrm>
                <a:off x="5744117" y="2400505"/>
                <a:ext cx="306286" cy="30628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87" name="T4-3-pas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44117" y="2400505"/>
                <a:ext cx="306286" cy="30628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3-4-pas2"/>
              <p:cNvSpPr/>
              <p:nvPr/>
            </p:nvSpPr>
            <p:spPr bwMode="auto">
              <a:xfrm>
                <a:off x="4015901" y="3040585"/>
                <a:ext cx="306286" cy="30628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88" name="T3-4-pas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15901" y="3040585"/>
                <a:ext cx="306286" cy="3062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3-2-pas2"/>
              <p:cNvSpPr/>
              <p:nvPr/>
            </p:nvSpPr>
            <p:spPr bwMode="auto">
              <a:xfrm>
                <a:off x="4015901" y="3040585"/>
                <a:ext cx="306286" cy="30628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89" name="T3-2-pas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15901" y="3040585"/>
                <a:ext cx="306286" cy="3062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3-1-pas2"/>
              <p:cNvSpPr/>
              <p:nvPr/>
            </p:nvSpPr>
            <p:spPr bwMode="auto">
              <a:xfrm>
                <a:off x="4015901" y="3040585"/>
                <a:ext cx="306286" cy="30628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90" name="T3-1-pas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15901" y="3040585"/>
                <a:ext cx="306286" cy="3062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2-pas2"/>
              <p:cNvSpPr/>
              <p:nvPr/>
            </p:nvSpPr>
            <p:spPr bwMode="auto">
              <a:xfrm>
                <a:off x="2272259" y="3055449"/>
                <a:ext cx="306286" cy="30628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91" name="T2-pas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2259" y="3055449"/>
                <a:ext cx="306286" cy="3062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1-pas2"/>
              <p:cNvSpPr/>
              <p:nvPr/>
            </p:nvSpPr>
            <p:spPr bwMode="auto">
              <a:xfrm>
                <a:off x="2287751" y="1669043"/>
                <a:ext cx="306286" cy="30628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92" name="T1-pas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7751" y="1669043"/>
                <a:ext cx="306286" cy="30628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pas2"/>
          <p:cNvSpPr txBox="1"/>
          <p:nvPr/>
        </p:nvSpPr>
        <p:spPr>
          <a:xfrm>
            <a:off x="971600" y="4762962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94" name="pas2"/>
          <p:cNvSpPr txBox="1"/>
          <p:nvPr/>
        </p:nvSpPr>
        <p:spPr>
          <a:xfrm>
            <a:off x="971600" y="5183614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95" name="pas2"/>
          <p:cNvSpPr txBox="1"/>
          <p:nvPr/>
        </p:nvSpPr>
        <p:spPr>
          <a:xfrm>
            <a:off x="1547664" y="5183614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96" name="pas2"/>
          <p:cNvSpPr txBox="1"/>
          <p:nvPr/>
        </p:nvSpPr>
        <p:spPr>
          <a:xfrm>
            <a:off x="2788604" y="4521479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97" name="pas2"/>
          <p:cNvSpPr txBox="1"/>
          <p:nvPr/>
        </p:nvSpPr>
        <p:spPr>
          <a:xfrm>
            <a:off x="2771800" y="5183614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98" name="pas2"/>
          <p:cNvSpPr txBox="1"/>
          <p:nvPr/>
        </p:nvSpPr>
        <p:spPr>
          <a:xfrm>
            <a:off x="3360309" y="5183614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100" name="pas2"/>
          <p:cNvSpPr txBox="1"/>
          <p:nvPr/>
        </p:nvSpPr>
        <p:spPr>
          <a:xfrm>
            <a:off x="4880577" y="5399638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101" name="pas2"/>
          <p:cNvSpPr txBox="1"/>
          <p:nvPr/>
        </p:nvSpPr>
        <p:spPr>
          <a:xfrm>
            <a:off x="6444208" y="4521479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102" name="pas2"/>
          <p:cNvSpPr txBox="1"/>
          <p:nvPr/>
        </p:nvSpPr>
        <p:spPr>
          <a:xfrm>
            <a:off x="6444208" y="4762962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103" name="pas2"/>
          <p:cNvSpPr txBox="1"/>
          <p:nvPr/>
        </p:nvSpPr>
        <p:spPr>
          <a:xfrm>
            <a:off x="7668344" y="4967590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104" name="pas2"/>
          <p:cNvSpPr txBox="1"/>
          <p:nvPr/>
        </p:nvSpPr>
        <p:spPr>
          <a:xfrm>
            <a:off x="7946419" y="4967590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105" name="pas2"/>
          <p:cNvSpPr txBox="1"/>
          <p:nvPr/>
        </p:nvSpPr>
        <p:spPr>
          <a:xfrm>
            <a:off x="8543046" y="4967590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5" name="Nodurile 3,4 au terminat"/>
          <p:cNvSpPr txBox="1"/>
          <p:nvPr/>
        </p:nvSpPr>
        <p:spPr>
          <a:xfrm>
            <a:off x="6379618" y="1784287"/>
            <a:ext cx="2872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 smtClean="0"/>
              <a:t>Nodurile 3 și 4 au cel puțin</a:t>
            </a:r>
          </a:p>
          <a:p>
            <a:r>
              <a:rPr lang="ro-RO" sz="1600" dirty="0" smtClean="0"/>
              <a:t>un element </a:t>
            </a:r>
            <a:r>
              <a:rPr lang="ro-RO" sz="1600" b="1" i="1" dirty="0" smtClean="0"/>
              <a:t>true</a:t>
            </a:r>
            <a:r>
              <a:rPr lang="ro-RO" sz="1600" b="1" dirty="0" smtClean="0"/>
              <a:t> </a:t>
            </a:r>
            <a:r>
              <a:rPr lang="ro-RO" sz="1600" dirty="0" smtClean="0"/>
              <a:t>pe fiecare linie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5-pas3"/>
              <p:cNvSpPr/>
              <p:nvPr/>
            </p:nvSpPr>
            <p:spPr bwMode="auto">
              <a:xfrm>
                <a:off x="6641978" y="3482754"/>
                <a:ext cx="306286" cy="30628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114" name="T5-pas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41978" y="3482754"/>
                <a:ext cx="306286" cy="30628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4-5-pas3"/>
              <p:cNvSpPr/>
              <p:nvPr/>
            </p:nvSpPr>
            <p:spPr bwMode="auto">
              <a:xfrm>
                <a:off x="5744117" y="2400505"/>
                <a:ext cx="306286" cy="30628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115" name="T4-5-pas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44117" y="2400505"/>
                <a:ext cx="306286" cy="30628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4-3-pas3"/>
              <p:cNvSpPr/>
              <p:nvPr/>
            </p:nvSpPr>
            <p:spPr bwMode="auto">
              <a:xfrm>
                <a:off x="5744117" y="2400505"/>
                <a:ext cx="306286" cy="30628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116" name="T4-3-pas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44117" y="2400505"/>
                <a:ext cx="306286" cy="30628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3-4-pas3"/>
              <p:cNvSpPr/>
              <p:nvPr/>
            </p:nvSpPr>
            <p:spPr bwMode="auto">
              <a:xfrm>
                <a:off x="4015901" y="3040585"/>
                <a:ext cx="306286" cy="30628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117" name="T3-4-pas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15901" y="3040585"/>
                <a:ext cx="306286" cy="3062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3-2-pas3"/>
              <p:cNvSpPr/>
              <p:nvPr/>
            </p:nvSpPr>
            <p:spPr bwMode="auto">
              <a:xfrm>
                <a:off x="4015901" y="3040585"/>
                <a:ext cx="306286" cy="30628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118" name="T3-2-pas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15901" y="3040585"/>
                <a:ext cx="306286" cy="3062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3-1-pas3"/>
              <p:cNvSpPr/>
              <p:nvPr/>
            </p:nvSpPr>
            <p:spPr bwMode="auto">
              <a:xfrm>
                <a:off x="4015901" y="3040585"/>
                <a:ext cx="306286" cy="30628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119" name="T3-1-pas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15901" y="3040585"/>
                <a:ext cx="306286" cy="3062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2-pas3"/>
              <p:cNvSpPr/>
              <p:nvPr/>
            </p:nvSpPr>
            <p:spPr bwMode="auto">
              <a:xfrm>
                <a:off x="2272259" y="3055449"/>
                <a:ext cx="306286" cy="30628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120" name="T2-pas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2259" y="3055449"/>
                <a:ext cx="306286" cy="3062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1-pas3"/>
              <p:cNvSpPr/>
              <p:nvPr/>
            </p:nvSpPr>
            <p:spPr bwMode="auto">
              <a:xfrm>
                <a:off x="2287751" y="1669043"/>
                <a:ext cx="306286" cy="30628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kumimoji="0" lang="ro-RO" sz="1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121" name="T1-pas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7751" y="1669043"/>
                <a:ext cx="306286" cy="30628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pas3"/>
          <p:cNvSpPr txBox="1"/>
          <p:nvPr/>
        </p:nvSpPr>
        <p:spPr>
          <a:xfrm>
            <a:off x="1276436" y="5405576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123" name="pas3"/>
          <p:cNvSpPr txBox="1"/>
          <p:nvPr/>
        </p:nvSpPr>
        <p:spPr>
          <a:xfrm>
            <a:off x="3069766" y="5399638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124" name="pas3"/>
          <p:cNvSpPr txBox="1"/>
          <p:nvPr/>
        </p:nvSpPr>
        <p:spPr>
          <a:xfrm>
            <a:off x="8244408" y="4521479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125" name="pas3"/>
          <p:cNvSpPr txBox="1"/>
          <p:nvPr/>
        </p:nvSpPr>
        <p:spPr>
          <a:xfrm>
            <a:off x="8244408" y="4776367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126" name="TextBox 125"/>
          <p:cNvSpPr txBox="1"/>
          <p:nvPr/>
        </p:nvSpPr>
        <p:spPr>
          <a:xfrm>
            <a:off x="975607" y="614251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/>
              <a:t>F</a:t>
            </a:r>
            <a:endParaRPr lang="en-US" sz="1100" dirty="0"/>
          </a:p>
        </p:txBody>
      </p:sp>
      <p:sp>
        <p:nvSpPr>
          <p:cNvPr id="127" name="TextBox 126"/>
          <p:cNvSpPr txBox="1"/>
          <p:nvPr/>
        </p:nvSpPr>
        <p:spPr>
          <a:xfrm>
            <a:off x="2797578" y="614251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/>
              <a:t>F</a:t>
            </a:r>
            <a:endParaRPr lang="en-US" sz="1100" dirty="0"/>
          </a:p>
        </p:txBody>
      </p:sp>
      <p:graphicFrame>
        <p:nvGraphicFramePr>
          <p:cNvPr id="130" name="Table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735921"/>
              </p:ext>
            </p:extLst>
          </p:nvPr>
        </p:nvGraphicFramePr>
        <p:xfrm>
          <a:off x="7360920" y="5952744"/>
          <a:ext cx="1750770" cy="438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95"/>
                <a:gridCol w="291795"/>
                <a:gridCol w="291795"/>
                <a:gridCol w="291795"/>
                <a:gridCol w="291795"/>
                <a:gridCol w="291795"/>
              </a:tblGrid>
              <a:tr h="216024">
                <a:tc>
                  <a:txBody>
                    <a:bodyPr/>
                    <a:lstStyle/>
                    <a:p>
                      <a:r>
                        <a:rPr lang="ro-RO" sz="11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1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2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3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4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r>
                        <a:rPr lang="ro-RO" sz="1100" dirty="0" smtClean="0"/>
                        <a:t>5</a:t>
                      </a:r>
                      <a:endParaRPr lang="en-US" sz="1100" dirty="0"/>
                    </a:p>
                  </a:txBody>
                  <a:tcPr marL="51702" marR="51702" marT="25852" marB="25852"/>
                </a:tc>
              </a:tr>
              <a:tr h="216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702" marR="51702" marT="25852" marB="25852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8549244" y="6165304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 smtClean="0"/>
              <a:t>T</a:t>
            </a:r>
            <a:endParaRPr lang="en-US" sz="1100" dirty="0"/>
          </a:p>
        </p:txBody>
      </p:sp>
      <p:sp>
        <p:nvSpPr>
          <p:cNvPr id="131" name="Nodurile 3,4 au terminat"/>
          <p:cNvSpPr txBox="1"/>
          <p:nvPr/>
        </p:nvSpPr>
        <p:spPr>
          <a:xfrm>
            <a:off x="6382512" y="1783080"/>
            <a:ext cx="2763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 smtClean="0"/>
              <a:t>Toate nodurile au cel puțin</a:t>
            </a:r>
          </a:p>
          <a:p>
            <a:r>
              <a:rPr lang="ro-RO" sz="1600" dirty="0" smtClean="0"/>
              <a:t>un element </a:t>
            </a:r>
            <a:r>
              <a:rPr lang="ro-RO" sz="1600" b="1" i="1" dirty="0" smtClean="0"/>
              <a:t>true</a:t>
            </a:r>
            <a:r>
              <a:rPr lang="ro-RO" sz="1600" b="1" dirty="0" smtClean="0"/>
              <a:t> </a:t>
            </a:r>
            <a:r>
              <a:rPr lang="ro-RO" sz="1600" dirty="0" smtClean="0"/>
              <a:t>pe fiecare linie</a:t>
            </a:r>
            <a:endParaRPr lang="en-US" sz="1600" dirty="0"/>
          </a:p>
        </p:txBody>
      </p:sp>
      <p:sp>
        <p:nvSpPr>
          <p:cNvPr id="132" name="TextBox 131"/>
          <p:cNvSpPr txBox="1"/>
          <p:nvPr/>
        </p:nvSpPr>
        <p:spPr>
          <a:xfrm>
            <a:off x="4880843" y="616530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/>
              <a:t>F</a:t>
            </a:r>
            <a:endParaRPr lang="en-US" sz="11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456614" y="616530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/>
              <a:t>F</a:t>
            </a:r>
            <a:endParaRPr lang="en-US" sz="1100" dirty="0"/>
          </a:p>
        </p:txBody>
      </p:sp>
      <p:sp>
        <p:nvSpPr>
          <p:cNvPr id="134" name="TextBox 133"/>
          <p:cNvSpPr txBox="1"/>
          <p:nvPr/>
        </p:nvSpPr>
        <p:spPr>
          <a:xfrm>
            <a:off x="8553251" y="616530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 dirty="0"/>
              <a:t>F</a:t>
            </a:r>
            <a:endParaRPr lang="en-US" sz="1100" dirty="0"/>
          </a:p>
        </p:txBody>
      </p:sp>
      <p:sp>
        <p:nvSpPr>
          <p:cNvPr id="1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Algoritmul</a:t>
            </a:r>
            <a:r>
              <a:rPr lang="en-US" sz="2800" dirty="0"/>
              <a:t> </a:t>
            </a:r>
            <a:r>
              <a:rPr lang="en-US" sz="2800" dirty="0" err="1" smtClean="0"/>
              <a:t>pulsaţiilor</a:t>
            </a:r>
            <a:r>
              <a:rPr lang="ro-RO" sz="2800" dirty="0" smtClean="0"/>
              <a:t> (5)</a:t>
            </a:r>
            <a:r>
              <a:rPr lang="en-US" sz="2800" dirty="0" smtClean="0"/>
              <a:t>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496" y="3954542"/>
                <a:ext cx="16859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600" b="0" i="1" smtClean="0">
                          <a:latin typeface="Cambria Math"/>
                        </a:rPr>
                        <m:t>𝑡𝑜𝑝𝑜𝑙𝑜𝑔𝑖𝑒</m:t>
                      </m:r>
                      <m:r>
                        <a:rPr lang="ro-RO" sz="1600" b="0" i="1" smtClean="0">
                          <a:latin typeface="Cambria Math"/>
                        </a:rPr>
                        <m:t>[1..</m:t>
                      </m:r>
                      <m:r>
                        <a:rPr lang="ro-RO" sz="1600" b="0" i="1" smtClean="0">
                          <a:latin typeface="Cambria Math"/>
                        </a:rPr>
                        <m:t>𝑁</m:t>
                      </m:r>
                      <m:r>
                        <a:rPr lang="ro-RO" sz="16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3954542"/>
                <a:ext cx="1685974" cy="338554"/>
              </a:xfrm>
              <a:prstGeom prst="rect">
                <a:avLst/>
              </a:prstGeom>
              <a:blipFill rotWithShape="1">
                <a:blip r:embed="rId12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35496" y="6381328"/>
                <a:ext cx="12755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600" b="0" i="1" smtClean="0">
                          <a:latin typeface="Cambria Math"/>
                        </a:rPr>
                        <m:t>𝑎𝑐𝑡𝑖𝑣</m:t>
                      </m:r>
                      <m:r>
                        <a:rPr lang="ro-RO" sz="1600" b="0" i="1" smtClean="0">
                          <a:latin typeface="Cambria Math"/>
                        </a:rPr>
                        <m:t>[1..</m:t>
                      </m:r>
                      <m:r>
                        <a:rPr lang="ro-RO" sz="1600" b="0" i="1" smtClean="0">
                          <a:latin typeface="Cambria Math"/>
                        </a:rPr>
                        <m:t>𝑁</m:t>
                      </m:r>
                      <m:r>
                        <a:rPr lang="ro-RO" sz="16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6381328"/>
                <a:ext cx="1275541" cy="338554"/>
              </a:xfrm>
              <a:prstGeom prst="rect">
                <a:avLst/>
              </a:prstGeom>
              <a:blipFill rotWithShape="1">
                <a:blip r:embed="rId1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B62-35DD-410E-95AA-64578F0AD700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6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94912E-6 L 0.1665 0.0749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16" y="3747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4311E-6 L 0.13663 -0.05365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-268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35893E-6 L -0.09445 -0.2731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-1366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-3.70028E-8 L -0.18802 -0.0934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92" y="-4672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3.70028E-8 L -0.18698 0.1163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10" y="5805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023 L 0.18889 -0.0932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97" y="-4672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03053E-7 L -0.18004 0.08372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4186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03053E-7 L 0.10348 0.16744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4" y="83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7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9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1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94912E-6 L 0.1665 0.07493 " pathEditMode="relative" rAng="0" ptsTypes="AA">
                                      <p:cBhvr>
                                        <p:cTn id="25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16" y="3747"/>
                                    </p:animMotion>
                                  </p:childTnLst>
                                </p:cTn>
                              </p:par>
                              <p:par>
                                <p:cTn id="2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4311E-6 L 0.13663 -0.05365 " pathEditMode="relative" rAng="0" ptsTypes="AA">
                                      <p:cBhvr>
                                        <p:cTn id="252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-2683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35893E-6 L -0.09445 -0.27312 " pathEditMode="relative" rAng="0" ptsTypes="AA">
                                      <p:cBhvr>
                                        <p:cTn id="25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-13668"/>
                                    </p:animMotion>
                                  </p:childTnLst>
                                </p:cTn>
                              </p:par>
                              <p:par>
                                <p:cTn id="2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-3.70028E-8 L -0.18802 -0.09343 " pathEditMode="relative" rAng="0" ptsTypes="AA">
                                      <p:cBhvr>
                                        <p:cTn id="25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92" y="-4672"/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3.70028E-8 L -0.18698 0.11633 " pathEditMode="relative" rAng="0" ptsTypes="AA">
                                      <p:cBhvr>
                                        <p:cTn id="25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10" y="5805"/>
                                    </p:animMotion>
                                  </p:childTnLst>
                                </p:cTn>
                              </p:par>
                              <p:par>
                                <p:cTn id="2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023 L 0.18889 -0.0932 " pathEditMode="relative" rAng="0" ptsTypes="AA">
                                      <p:cBhvr>
                                        <p:cTn id="26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97" y="-4672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03053E-7 L -0.18004 0.08372 " pathEditMode="relative" rAng="0" ptsTypes="AA">
                                      <p:cBhvr>
                                        <p:cTn id="262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4186"/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03053E-7 L 0.10348 0.16744 " pathEditMode="relative" rAng="0" ptsTypes="AA">
                                      <p:cBhvr>
                                        <p:cTn id="26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4" y="83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7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9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11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13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15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17" dur="indefinit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19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1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3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5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7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9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0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2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4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6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8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0" dur="indefinit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2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4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6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8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0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2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0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94912E-6 L 0.1665 0.07493 " pathEditMode="relative" rAng="0" ptsTypes="AA">
                                      <p:cBhvr>
                                        <p:cTn id="426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16" y="3747"/>
                                    </p:animMotion>
                                  </p:childTnLst>
                                </p:cTn>
                              </p:par>
                              <p:par>
                                <p:cTn id="4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4311E-6 L 0.13663 -0.05365 " pathEditMode="relative" rAng="0" ptsTypes="AA">
                                      <p:cBhvr>
                                        <p:cTn id="428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-2683"/>
                                    </p:animMotion>
                                  </p:childTnLst>
                                </p:cTn>
                              </p:par>
                              <p:par>
                                <p:cTn id="4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35893E-6 L -0.09445 -0.27312 " pathEditMode="relative" rAng="0" ptsTypes="AA">
                                      <p:cBhvr>
                                        <p:cTn id="430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-13668"/>
                                    </p:animMotion>
                                  </p:childTnLst>
                                </p:cTn>
                              </p:par>
                              <p:par>
                                <p:cTn id="4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-3.70028E-8 L -0.18802 -0.09343 " pathEditMode="relative" rAng="0" ptsTypes="AA">
                                      <p:cBhvr>
                                        <p:cTn id="432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92" y="-4672"/>
                                    </p:animMotion>
                                  </p:childTnLst>
                                </p:cTn>
                              </p:par>
                              <p:par>
                                <p:cTn id="4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3.70028E-8 L -0.18698 0.11633 " pathEditMode="relative" rAng="0" ptsTypes="AA">
                                      <p:cBhvr>
                                        <p:cTn id="434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10" y="5805"/>
                                    </p:animMotion>
                                  </p:childTnLst>
                                </p:cTn>
                              </p:par>
                              <p:par>
                                <p:cTn id="4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023 L 0.18889 -0.0932 " pathEditMode="relative" rAng="0" ptsTypes="AA">
                                      <p:cBhvr>
                                        <p:cTn id="436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97" y="-4672"/>
                                    </p:animMotion>
                                  </p:childTnLst>
                                </p:cTn>
                              </p:par>
                              <p:par>
                                <p:cTn id="4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03053E-7 L -0.18004 0.08372 " pathEditMode="relative" rAng="0" ptsTypes="AA">
                                      <p:cBhvr>
                                        <p:cTn id="438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4186"/>
                                    </p:animMotion>
                                  </p:childTnLst>
                                </p:cTn>
                              </p:par>
                              <p:par>
                                <p:cTn id="4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03053E-7 L 0.10348 0.16744 " pathEditMode="relative" rAng="0" ptsTypes="AA">
                                      <p:cBhvr>
                                        <p:cTn id="440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4" y="83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59" dur="indefinit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1" dur="indefinite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3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5" dur="indefinite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6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8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0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2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0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3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  <p:bldP spid="52" grpId="0"/>
      <p:bldP spid="52" grpId="1"/>
      <p:bldP spid="53" grpId="0"/>
      <p:bldP spid="54" grpId="0"/>
      <p:bldP spid="55" grpId="0"/>
      <p:bldP spid="55" grpId="1"/>
      <p:bldP spid="56" grpId="0"/>
      <p:bldP spid="56" grpId="1"/>
      <p:bldP spid="57" grpId="0"/>
      <p:bldP spid="35" grpId="0" animBg="1"/>
      <p:bldP spid="35" grpId="1" animBg="1"/>
      <p:bldP spid="63" grpId="0" animBg="1"/>
      <p:bldP spid="63" grpId="1" animBg="1"/>
      <p:bldP spid="36" grpId="0" animBg="1"/>
      <p:bldP spid="36" grpId="1" animBg="1"/>
      <p:bldP spid="61" grpId="0" animBg="1"/>
      <p:bldP spid="61" grpId="1" animBg="1"/>
      <p:bldP spid="37" grpId="0" animBg="1"/>
      <p:bldP spid="37" grpId="1" animBg="1"/>
      <p:bldP spid="60" grpId="0" animBg="1"/>
      <p:bldP spid="60" grpId="1" animBg="1"/>
      <p:bldP spid="38" grpId="0" animBg="1"/>
      <p:bldP spid="38" grpId="1" animBg="1"/>
      <p:bldP spid="39" grpId="0" animBg="1"/>
      <p:bldP spid="39" grpId="1" animBg="1"/>
      <p:bldP spid="3" grpId="0"/>
      <p:bldP spid="3" grpId="1"/>
      <p:bldP spid="3" grpId="2"/>
      <p:bldP spid="3" grpId="3"/>
      <p:bldP spid="3" grpId="4"/>
      <p:bldP spid="3" grpId="5"/>
      <p:bldP spid="80" grpId="0"/>
      <p:bldP spid="80" grpId="1"/>
      <p:bldP spid="80" grpId="2"/>
      <p:bldP spid="81" grpId="0"/>
      <p:bldP spid="81" grpId="1"/>
      <p:bldP spid="81" grpId="2"/>
      <p:bldP spid="82" grpId="0"/>
      <p:bldP spid="82" grpId="1"/>
      <p:bldP spid="82" grpId="2"/>
      <p:bldP spid="83" grpId="0"/>
      <p:bldP spid="83" grpId="1"/>
      <p:bldP spid="83" grpId="2"/>
      <p:bldP spid="64" grpId="0"/>
      <p:bldP spid="64" grpId="1"/>
      <p:bldP spid="64" grpId="2"/>
      <p:bldP spid="65" grpId="0"/>
      <p:bldP spid="65" grpId="1"/>
      <p:bldP spid="65" grpId="2"/>
      <p:bldP spid="66" grpId="0"/>
      <p:bldP spid="66" grpId="1"/>
      <p:bldP spid="66" grpId="2"/>
      <p:bldP spid="67" grpId="0"/>
      <p:bldP spid="67" grpId="1"/>
      <p:bldP spid="67" grpId="2"/>
      <p:bldP spid="68" grpId="0"/>
      <p:bldP spid="68" grpId="1"/>
      <p:bldP spid="68" grpId="2"/>
      <p:bldP spid="69" grpId="0"/>
      <p:bldP spid="69" grpId="1"/>
      <p:bldP spid="69" grpId="2"/>
      <p:bldP spid="70" grpId="0"/>
      <p:bldP spid="70" grpId="1"/>
      <p:bldP spid="70" grpId="2"/>
      <p:bldP spid="75" grpId="0"/>
      <p:bldP spid="75" grpId="1"/>
      <p:bldP spid="75" grpId="2"/>
      <p:bldP spid="76" grpId="0"/>
      <p:bldP spid="76" grpId="1"/>
      <p:bldP spid="76" grpId="2"/>
      <p:bldP spid="77" grpId="0"/>
      <p:bldP spid="77" grpId="1"/>
      <p:bldP spid="77" grpId="2"/>
      <p:bldP spid="78" grpId="0"/>
      <p:bldP spid="78" grpId="1"/>
      <p:bldP spid="78" grpId="2"/>
      <p:bldP spid="79" grpId="0"/>
      <p:bldP spid="79" grpId="1"/>
      <p:bldP spid="79" grpId="2"/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87" grpId="0" animBg="1"/>
      <p:bldP spid="87" grpId="1" animBg="1"/>
      <p:bldP spid="87" grpId="2" animBg="1"/>
      <p:bldP spid="88" grpId="0" animBg="1"/>
      <p:bldP spid="88" grpId="1" animBg="1"/>
      <p:bldP spid="88" grpId="2" animBg="1"/>
      <p:bldP spid="89" grpId="0" animBg="1"/>
      <p:bldP spid="89" grpId="1" animBg="1"/>
      <p:bldP spid="89" grpId="2" animBg="1"/>
      <p:bldP spid="90" grpId="0" animBg="1"/>
      <p:bldP spid="90" grpId="1" animBg="1"/>
      <p:bldP spid="90" grpId="2" animBg="1"/>
      <p:bldP spid="91" grpId="0" animBg="1"/>
      <p:bldP spid="91" grpId="1" animBg="1"/>
      <p:bldP spid="91" grpId="2" animBg="1"/>
      <p:bldP spid="92" grpId="0" animBg="1"/>
      <p:bldP spid="92" grpId="1" animBg="1"/>
      <p:bldP spid="92" grpId="2" animBg="1"/>
      <p:bldP spid="93" grpId="0"/>
      <p:bldP spid="93" grpId="1"/>
      <p:bldP spid="93" grpId="2"/>
      <p:bldP spid="94" grpId="0"/>
      <p:bldP spid="94" grpId="1"/>
      <p:bldP spid="94" grpId="2"/>
      <p:bldP spid="95" grpId="0"/>
      <p:bldP spid="95" grpId="1"/>
      <p:bldP spid="95" grpId="2"/>
      <p:bldP spid="96" grpId="0"/>
      <p:bldP spid="96" grpId="1"/>
      <p:bldP spid="96" grpId="2"/>
      <p:bldP spid="97" grpId="0"/>
      <p:bldP spid="97" grpId="1"/>
      <p:bldP spid="97" grpId="2"/>
      <p:bldP spid="98" grpId="0"/>
      <p:bldP spid="98" grpId="1"/>
      <p:bldP spid="98" grpId="2"/>
      <p:bldP spid="100" grpId="0"/>
      <p:bldP spid="100" grpId="1"/>
      <p:bldP spid="100" grpId="2"/>
      <p:bldP spid="101" grpId="0"/>
      <p:bldP spid="101" grpId="1"/>
      <p:bldP spid="101" grpId="2"/>
      <p:bldP spid="102" grpId="0"/>
      <p:bldP spid="102" grpId="1"/>
      <p:bldP spid="102" grpId="2"/>
      <p:bldP spid="103" grpId="0"/>
      <p:bldP spid="103" grpId="1"/>
      <p:bldP spid="103" grpId="2"/>
      <p:bldP spid="104" grpId="0"/>
      <p:bldP spid="104" grpId="1"/>
      <p:bldP spid="104" grpId="2"/>
      <p:bldP spid="105" grpId="0"/>
      <p:bldP spid="105" grpId="1"/>
      <p:bldP spid="105" grpId="2"/>
      <p:bldP spid="5" grpId="0"/>
      <p:bldP spid="5" grpId="1"/>
      <p:bldP spid="114" grpId="0" animBg="1"/>
      <p:bldP spid="114" grpId="1" animBg="1"/>
      <p:bldP spid="114" grpId="2" animBg="1"/>
      <p:bldP spid="115" grpId="0" animBg="1"/>
      <p:bldP spid="115" grpId="1" animBg="1"/>
      <p:bldP spid="115" grpId="2" animBg="1"/>
      <p:bldP spid="116" grpId="0" animBg="1"/>
      <p:bldP spid="116" grpId="1" animBg="1"/>
      <p:bldP spid="116" grpId="2" animBg="1"/>
      <p:bldP spid="117" grpId="0" animBg="1"/>
      <p:bldP spid="117" grpId="1" animBg="1"/>
      <p:bldP spid="117" grpId="2" animBg="1"/>
      <p:bldP spid="118" grpId="0" animBg="1"/>
      <p:bldP spid="118" grpId="1" animBg="1"/>
      <p:bldP spid="118" grpId="2" animBg="1"/>
      <p:bldP spid="119" grpId="0" animBg="1"/>
      <p:bldP spid="119" grpId="1" animBg="1"/>
      <p:bldP spid="119" grpId="2" animBg="1"/>
      <p:bldP spid="120" grpId="0" animBg="1"/>
      <p:bldP spid="120" grpId="1" animBg="1"/>
      <p:bldP spid="120" grpId="2" animBg="1"/>
      <p:bldP spid="121" grpId="0" animBg="1"/>
      <p:bldP spid="121" grpId="1" animBg="1"/>
      <p:bldP spid="121" grpId="2" animBg="1"/>
      <p:bldP spid="122" grpId="0"/>
      <p:bldP spid="122" grpId="1"/>
      <p:bldP spid="122" grpId="2"/>
      <p:bldP spid="123" grpId="0"/>
      <p:bldP spid="123" grpId="1"/>
      <p:bldP spid="123" grpId="2"/>
      <p:bldP spid="124" grpId="0"/>
      <p:bldP spid="124" grpId="1"/>
      <p:bldP spid="124" grpId="2"/>
      <p:bldP spid="125" grpId="0"/>
      <p:bldP spid="125" grpId="1"/>
      <p:bldP spid="125" grpId="2"/>
      <p:bldP spid="126" grpId="0"/>
      <p:bldP spid="127" grpId="0"/>
      <p:bldP spid="58" grpId="0"/>
      <p:bldP spid="58" grpId="1"/>
      <p:bldP spid="131" grpId="0"/>
      <p:bldP spid="131" grpId="1"/>
      <p:bldP spid="132" grpId="0"/>
      <p:bldP spid="133" grpId="0"/>
      <p:bldP spid="1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22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3850" y="2172519"/>
                <a:ext cx="8712200" cy="4064793"/>
              </a:xfrm>
            </p:spPr>
            <p:txBody>
              <a:bodyPr>
                <a:normAutofit/>
              </a:bodyPr>
              <a:lstStyle/>
              <a:p>
                <a:pPr eaLnBrk="1" hangingPunct="1">
                  <a:lnSpc>
                    <a:spcPct val="80000"/>
                  </a:lnSpc>
                  <a:spcAft>
                    <a:spcPts val="600"/>
                  </a:spcAft>
                </a:pPr>
                <a:r>
                  <a:rPr lang="en-US" sz="2400" dirty="0" err="1" smtClean="0"/>
                  <a:t>Ideea</a:t>
                </a:r>
                <a:r>
                  <a:rPr lang="ro-RO" sz="2400" dirty="0" smtClean="0"/>
                  <a:t> </a:t>
                </a:r>
                <a:r>
                  <a:rPr lang="en-US" sz="2400" dirty="0" smtClean="0"/>
                  <a:t>:</a:t>
                </a:r>
              </a:p>
              <a:p>
                <a:pPr lvl="1" eaLnBrk="1" hangingPunct="1">
                  <a:spcAft>
                    <a:spcPts val="600"/>
                  </a:spcAft>
                </a:pPr>
                <a:r>
                  <a:rPr lang="en-US" sz="1900" dirty="0" smtClean="0"/>
                  <a:t>un </a:t>
                </a:r>
                <a:r>
                  <a:rPr lang="en-US" sz="1900" b="1" dirty="0" err="1" smtClean="0"/>
                  <a:t>Iniţiator</a:t>
                </a:r>
                <a:r>
                  <a:rPr lang="en-US" sz="1900" dirty="0" smtClean="0"/>
                  <a:t> </a:t>
                </a:r>
                <a:r>
                  <a:rPr lang="en-US" sz="1900" dirty="0" err="1" smtClean="0"/>
                  <a:t>colectează</a:t>
                </a:r>
                <a:r>
                  <a:rPr lang="en-US" sz="1900" dirty="0" smtClean="0"/>
                  <a:t> </a:t>
                </a:r>
                <a:r>
                  <a:rPr lang="en-US" sz="1900" dirty="0" err="1" smtClean="0"/>
                  <a:t>informaţii</a:t>
                </a:r>
                <a:r>
                  <a:rPr lang="en-US" sz="1900" dirty="0" smtClean="0"/>
                  <a:t> </a:t>
                </a:r>
                <a:r>
                  <a:rPr lang="en-US" sz="1900" dirty="0" err="1" smtClean="0"/>
                  <a:t>despre</a:t>
                </a:r>
                <a:r>
                  <a:rPr lang="en-US" sz="1900" dirty="0" smtClean="0"/>
                  <a:t> </a:t>
                </a:r>
                <a:r>
                  <a:rPr lang="en-US" sz="1900" dirty="0" err="1" smtClean="0"/>
                  <a:t>topologia</a:t>
                </a:r>
                <a:r>
                  <a:rPr lang="en-US" sz="1900" dirty="0" smtClean="0"/>
                  <a:t> </a:t>
                </a:r>
                <a:r>
                  <a:rPr lang="en-US" sz="1900" dirty="0" err="1" smtClean="0"/>
                  <a:t>locală</a:t>
                </a:r>
                <a:r>
                  <a:rPr lang="en-US" sz="1900" dirty="0" smtClean="0"/>
                  <a:t> a </a:t>
                </a:r>
                <a:r>
                  <a:rPr lang="en-US" sz="1900" dirty="0" err="1" smtClean="0"/>
                  <a:t>tuturor</a:t>
                </a:r>
                <a:r>
                  <a:rPr lang="en-US" sz="1900" dirty="0" smtClean="0"/>
                  <a:t> </a:t>
                </a:r>
                <a:r>
                  <a:rPr lang="en-US" sz="1900" dirty="0" err="1" smtClean="0"/>
                  <a:t>celorlalte</a:t>
                </a:r>
                <a:r>
                  <a:rPr lang="en-US" sz="1900" dirty="0" smtClean="0"/>
                  <a:t> </a:t>
                </a:r>
                <a:r>
                  <a:rPr lang="en-US" sz="1900" dirty="0" err="1" smtClean="0"/>
                  <a:t>noduri</a:t>
                </a:r>
                <a:r>
                  <a:rPr lang="en-US" sz="1900" dirty="0" smtClean="0"/>
                  <a:t>, </a:t>
                </a:r>
                <a:r>
                  <a:rPr lang="en-US" sz="1900" dirty="0" err="1" smtClean="0"/>
                  <a:t>determină</a:t>
                </a:r>
                <a:r>
                  <a:rPr lang="en-US" sz="1900" dirty="0" smtClean="0"/>
                  <a:t> </a:t>
                </a:r>
                <a:r>
                  <a:rPr lang="en-US" sz="1900" dirty="0" err="1" smtClean="0"/>
                  <a:t>topologia</a:t>
                </a:r>
                <a:r>
                  <a:rPr lang="en-US" sz="1900" dirty="0" smtClean="0"/>
                  <a:t> </a:t>
                </a:r>
                <a:r>
                  <a:rPr lang="en-US" sz="1900" dirty="0" err="1" smtClean="0"/>
                  <a:t>întregii</a:t>
                </a:r>
                <a:r>
                  <a:rPr lang="en-US" sz="1900" dirty="0" smtClean="0"/>
                  <a:t> </a:t>
                </a:r>
                <a:r>
                  <a:rPr lang="en-US" sz="1900" dirty="0" err="1" smtClean="0"/>
                  <a:t>reţele</a:t>
                </a:r>
                <a:r>
                  <a:rPr lang="en-US" sz="1900" dirty="0" smtClean="0"/>
                  <a:t> </a:t>
                </a:r>
                <a:r>
                  <a:rPr lang="en-US" sz="1900" dirty="0" err="1" smtClean="0"/>
                  <a:t>şi</a:t>
                </a:r>
                <a:r>
                  <a:rPr lang="en-US" sz="1900" dirty="0" smtClean="0"/>
                  <a:t> o </a:t>
                </a:r>
                <a:r>
                  <a:rPr lang="en-US" sz="1900" dirty="0" err="1" smtClean="0"/>
                  <a:t>difuzează</a:t>
                </a:r>
                <a:r>
                  <a:rPr lang="en-US" sz="1900" dirty="0" smtClean="0"/>
                  <a:t> </a:t>
                </a:r>
                <a:r>
                  <a:rPr lang="en-US" sz="1900" dirty="0" err="1" smtClean="0"/>
                  <a:t>nodurilor</a:t>
                </a:r>
                <a:r>
                  <a:rPr lang="en-US" sz="1900" dirty="0" smtClean="0"/>
                  <a:t>.</a:t>
                </a:r>
                <a:endParaRPr lang="ro-RO" sz="1900" dirty="0" smtClean="0"/>
              </a:p>
              <a:p>
                <a:pPr lvl="1" eaLnBrk="1" hangingPunct="1">
                  <a:lnSpc>
                    <a:spcPct val="80000"/>
                  </a:lnSpc>
                  <a:spcAft>
                    <a:spcPts val="600"/>
                  </a:spcAft>
                </a:pPr>
                <a:endParaRPr lang="en-US" sz="1900" dirty="0" smtClean="0"/>
              </a:p>
              <a:p>
                <a:pPr eaLnBrk="1" hangingPunct="1">
                  <a:lnSpc>
                    <a:spcPct val="80000"/>
                  </a:lnSpc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1900" b="1" dirty="0" err="1" smtClean="0">
                    <a:solidFill>
                      <a:srgbClr val="FF0000"/>
                    </a:solidFill>
                  </a:rPr>
                  <a:t>Cazul</a:t>
                </a:r>
                <a:r>
                  <a:rPr lang="en-US" sz="19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900" b="1" dirty="0" err="1" smtClean="0">
                    <a:solidFill>
                      <a:srgbClr val="FF0000"/>
                    </a:solidFill>
                  </a:rPr>
                  <a:t>topologiilor</a:t>
                </a:r>
                <a:r>
                  <a:rPr lang="en-US" sz="1900" b="1" dirty="0" smtClean="0">
                    <a:solidFill>
                      <a:srgbClr val="FF0000"/>
                    </a:solidFill>
                  </a:rPr>
                  <a:t> arbore </a:t>
                </a:r>
                <a14:m>
                  <m:oMath xmlns:m="http://schemas.openxmlformats.org/officeDocument/2006/math">
                    <m:r>
                      <a:rPr lang="en-US" sz="19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en-US" sz="19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900" b="1" dirty="0" err="1" smtClean="0">
                    <a:solidFill>
                      <a:srgbClr val="FF0000"/>
                    </a:solidFill>
                  </a:rPr>
                  <a:t>sursa</a:t>
                </a:r>
                <a:r>
                  <a:rPr lang="en-US" sz="1900" b="1" dirty="0" smtClean="0">
                    <a:solidFill>
                      <a:srgbClr val="FF0000"/>
                    </a:solidFill>
                  </a:rPr>
                  <a:t> (</a:t>
                </a:r>
                <a:r>
                  <a:rPr lang="en-US" sz="1900" b="1" dirty="0" err="1" smtClean="0">
                    <a:solidFill>
                      <a:srgbClr val="FF0000"/>
                    </a:solidFill>
                  </a:rPr>
                  <a:t>initiatorul</a:t>
                </a:r>
                <a:r>
                  <a:rPr lang="en-US" sz="1900" b="1" dirty="0" smtClean="0">
                    <a:solidFill>
                      <a:srgbClr val="FF0000"/>
                    </a:solidFill>
                  </a:rPr>
                  <a:t>) </a:t>
                </a:r>
                <a:r>
                  <a:rPr lang="en-US" sz="1900" b="1" dirty="0" err="1" smtClean="0">
                    <a:solidFill>
                      <a:srgbClr val="FF0000"/>
                    </a:solidFill>
                  </a:rPr>
                  <a:t>este</a:t>
                </a:r>
                <a:r>
                  <a:rPr lang="en-US" sz="1900" b="1" dirty="0" smtClean="0">
                    <a:solidFill>
                      <a:srgbClr val="FF0000"/>
                    </a:solidFill>
                  </a:rPr>
                  <a:t> r</a:t>
                </a:r>
                <a:r>
                  <a:rPr lang="ro-RO" sz="1900" b="1" dirty="0" smtClean="0">
                    <a:solidFill>
                      <a:srgbClr val="FF0000"/>
                    </a:solidFill>
                  </a:rPr>
                  <a:t>ă</a:t>
                </a:r>
                <a:r>
                  <a:rPr lang="en-US" sz="1900" b="1" dirty="0" err="1" smtClean="0">
                    <a:solidFill>
                      <a:srgbClr val="FF0000"/>
                    </a:solidFill>
                  </a:rPr>
                  <a:t>dacina</a:t>
                </a:r>
                <a:r>
                  <a:rPr lang="en-US" sz="19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900" b="1" dirty="0" err="1" smtClean="0">
                    <a:solidFill>
                      <a:srgbClr val="FF0000"/>
                    </a:solidFill>
                  </a:rPr>
                  <a:t>arborelui</a:t>
                </a:r>
                <a:r>
                  <a:rPr lang="en-US" sz="1900" b="1" dirty="0" smtClean="0">
                    <a:solidFill>
                      <a:srgbClr val="FF0000"/>
                    </a:solidFill>
                  </a:rPr>
                  <a:t> </a:t>
                </a:r>
              </a:p>
              <a:p>
                <a:pPr lvl="1" eaLnBrk="1" hangingPunct="1">
                  <a:lnSpc>
                    <a:spcPct val="80000"/>
                  </a:lnSpc>
                  <a:spcAft>
                    <a:spcPts val="600"/>
                  </a:spcAft>
                </a:pPr>
                <a:r>
                  <a:rPr lang="ro-RO" sz="1900" dirty="0" err="1"/>
                  <a:t>D</a:t>
                </a:r>
                <a:r>
                  <a:rPr lang="en-US" sz="1900" dirty="0" err="1" smtClean="0"/>
                  <a:t>ouă</a:t>
                </a:r>
                <a:r>
                  <a:rPr lang="en-US" sz="1900" dirty="0" smtClean="0"/>
                  <a:t> faze</a:t>
                </a:r>
                <a:r>
                  <a:rPr lang="ro-RO" sz="1900" dirty="0" smtClean="0"/>
                  <a:t> </a:t>
                </a:r>
                <a:r>
                  <a:rPr lang="en-US" sz="1900" dirty="0" smtClean="0"/>
                  <a:t>: </a:t>
                </a:r>
              </a:p>
              <a:p>
                <a:pPr lvl="2" eaLnBrk="1" hangingPunct="1">
                  <a:spcAft>
                    <a:spcPts val="600"/>
                  </a:spcAft>
                </a:pPr>
                <a:r>
                  <a:rPr lang="en-US" sz="1900" dirty="0" err="1" smtClean="0"/>
                  <a:t>mesaje</a:t>
                </a:r>
                <a:r>
                  <a:rPr lang="ro-RO" sz="1900" dirty="0" smtClean="0"/>
                  <a:t>le</a:t>
                </a:r>
                <a:r>
                  <a:rPr lang="en-US" sz="1900" dirty="0" smtClean="0"/>
                  <a:t> de </a:t>
                </a:r>
                <a:r>
                  <a:rPr lang="en-US" sz="1900" dirty="0" err="1" smtClean="0">
                    <a:solidFill>
                      <a:srgbClr val="C00000"/>
                    </a:solidFill>
                  </a:rPr>
                  <a:t>sondaj</a:t>
                </a:r>
                <a:r>
                  <a:rPr lang="en-US" sz="1900" dirty="0" smtClean="0"/>
                  <a:t> se </a:t>
                </a:r>
                <a:r>
                  <a:rPr lang="en-US" sz="1900" dirty="0" err="1" smtClean="0"/>
                  <a:t>propag</a:t>
                </a:r>
                <a:r>
                  <a:rPr lang="ro-RO" sz="1900" dirty="0" smtClean="0"/>
                  <a:t>ă</a:t>
                </a:r>
                <a:r>
                  <a:rPr lang="en-US" sz="1900" dirty="0" smtClean="0"/>
                  <a:t> de la </a:t>
                </a:r>
                <a:r>
                  <a:rPr lang="en-US" sz="1900" dirty="0" err="1" smtClean="0"/>
                  <a:t>ini</a:t>
                </a:r>
                <a:r>
                  <a:rPr lang="ro-RO" sz="1900" dirty="0" smtClean="0"/>
                  <a:t>ț</a:t>
                </a:r>
                <a:r>
                  <a:rPr lang="en-US" sz="1900" dirty="0" err="1" smtClean="0"/>
                  <a:t>iator</a:t>
                </a:r>
                <a:r>
                  <a:rPr lang="en-US" sz="1900" dirty="0" smtClean="0"/>
                  <a:t> </a:t>
                </a:r>
                <a:r>
                  <a:rPr lang="en-US" sz="1900" dirty="0" err="1" smtClean="0"/>
                  <a:t>spre</a:t>
                </a:r>
                <a:r>
                  <a:rPr lang="en-US" sz="1900" dirty="0" smtClean="0"/>
                  <a:t> </a:t>
                </a:r>
                <a:r>
                  <a:rPr lang="en-US" sz="1900" dirty="0" err="1" smtClean="0"/>
                  <a:t>frunze</a:t>
                </a:r>
                <a:endParaRPr lang="en-US" sz="1900" dirty="0" smtClean="0"/>
              </a:p>
              <a:p>
                <a:pPr lvl="2" eaLnBrk="1" hangingPunct="1">
                  <a:spcAft>
                    <a:spcPts val="600"/>
                  </a:spcAft>
                </a:pPr>
                <a:r>
                  <a:rPr lang="en-US" sz="1900" dirty="0" err="1" smtClean="0"/>
                  <a:t>mesaje</a:t>
                </a:r>
                <a:r>
                  <a:rPr lang="ro-RO" sz="1900" dirty="0" smtClean="0"/>
                  <a:t>le</a:t>
                </a:r>
                <a:r>
                  <a:rPr lang="en-US" sz="1900" dirty="0" smtClean="0"/>
                  <a:t> de </a:t>
                </a:r>
                <a:r>
                  <a:rPr lang="en-US" sz="1900" dirty="0" err="1" smtClean="0">
                    <a:solidFill>
                      <a:srgbClr val="C00000"/>
                    </a:solidFill>
                  </a:rPr>
                  <a:t>ecou</a:t>
                </a:r>
                <a:r>
                  <a:rPr lang="en-US" sz="19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9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(care con</a:t>
                </a:r>
                <a:r>
                  <a:rPr lang="ro-RO" sz="19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ț</a:t>
                </a:r>
                <a:r>
                  <a:rPr lang="en-US" sz="19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 </a:t>
                </a:r>
                <a:r>
                  <a:rPr lang="en-US" sz="1900" i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topologii</a:t>
                </a:r>
                <a:r>
                  <a:rPr lang="en-US" sz="19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par</a:t>
                </a:r>
                <a:r>
                  <a:rPr lang="ro-RO" sz="19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ț</a:t>
                </a:r>
                <a:r>
                  <a:rPr lang="en-US" sz="1900" i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iale</a:t>
                </a:r>
                <a:r>
                  <a:rPr lang="en-US" sz="19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 </a:t>
                </a:r>
                <a:r>
                  <a:rPr lang="en-US" sz="1900" dirty="0" smtClean="0"/>
                  <a:t>se </a:t>
                </a:r>
                <a:r>
                  <a:rPr lang="en-US" sz="1900" dirty="0" err="1" smtClean="0"/>
                  <a:t>propag</a:t>
                </a:r>
                <a:r>
                  <a:rPr lang="ro-RO" sz="1900" dirty="0" smtClean="0"/>
                  <a:t>ă</a:t>
                </a:r>
                <a:r>
                  <a:rPr lang="en-US" sz="1900" dirty="0" smtClean="0"/>
                  <a:t> de la </a:t>
                </a:r>
                <a:r>
                  <a:rPr lang="en-US" sz="1900" dirty="0" err="1" smtClean="0"/>
                  <a:t>frunze</a:t>
                </a:r>
                <a:r>
                  <a:rPr lang="en-US" sz="1900" dirty="0" smtClean="0"/>
                  <a:t> </a:t>
                </a:r>
                <a:r>
                  <a:rPr lang="en-US" sz="1900" dirty="0" err="1" smtClean="0"/>
                  <a:t>spre</a:t>
                </a:r>
                <a:r>
                  <a:rPr lang="en-US" sz="1900" dirty="0" smtClean="0"/>
                  <a:t> </a:t>
                </a:r>
                <a:r>
                  <a:rPr lang="en-US" sz="1900" dirty="0" err="1" smtClean="0"/>
                  <a:t>ini</a:t>
                </a:r>
                <a:r>
                  <a:rPr lang="ro-RO" sz="1900" dirty="0" smtClean="0"/>
                  <a:t>ț</a:t>
                </a:r>
                <a:r>
                  <a:rPr lang="en-US" sz="1900" dirty="0" err="1" smtClean="0"/>
                  <a:t>iator</a:t>
                </a:r>
                <a:r>
                  <a:rPr lang="en-US" sz="1900" dirty="0" smtClean="0"/>
                  <a:t>. </a:t>
                </a:r>
              </a:p>
              <a:p>
                <a:pPr eaLnBrk="1" hangingPunct="1">
                  <a:lnSpc>
                    <a:spcPct val="80000"/>
                  </a:lnSpc>
                </a:pPr>
                <a:endParaRPr lang="en-US" sz="1900" b="1" dirty="0" smtClean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922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850" y="2172519"/>
                <a:ext cx="8712200" cy="4064793"/>
              </a:xfrm>
              <a:blipFill rotWithShape="1">
                <a:blip r:embed="rId3"/>
                <a:stretch>
                  <a:fillRect l="-910" t="-2849" b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Algoritmi</a:t>
            </a:r>
            <a:r>
              <a:rPr lang="en-US" sz="2800" dirty="0"/>
              <a:t> cu </a:t>
            </a:r>
            <a:r>
              <a:rPr lang="en-US" sz="2800" dirty="0" err="1"/>
              <a:t>mesaje</a:t>
            </a:r>
            <a:r>
              <a:rPr lang="en-US" sz="2800" dirty="0"/>
              <a:t> de </a:t>
            </a:r>
            <a:r>
              <a:rPr lang="en-US" sz="2800" dirty="0" err="1"/>
              <a:t>sondaj</a:t>
            </a:r>
            <a:r>
              <a:rPr lang="en-US" sz="2800" dirty="0"/>
              <a:t> cu </a:t>
            </a:r>
            <a:r>
              <a:rPr lang="en-US" sz="2800" dirty="0" err="1"/>
              <a:t>ecou</a:t>
            </a:r>
            <a:r>
              <a:rPr lang="en-US" sz="2800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B62-35DD-410E-95AA-64578F0AD700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Algoritmi</a:t>
            </a:r>
            <a:r>
              <a:rPr lang="en-US" sz="2800" dirty="0"/>
              <a:t> cu </a:t>
            </a:r>
            <a:r>
              <a:rPr lang="en-US" sz="2800" dirty="0" err="1"/>
              <a:t>mesaje</a:t>
            </a:r>
            <a:r>
              <a:rPr lang="en-US" sz="2800" dirty="0"/>
              <a:t> de </a:t>
            </a:r>
            <a:r>
              <a:rPr lang="en-US" sz="2800" dirty="0" err="1"/>
              <a:t>sondaj</a:t>
            </a:r>
            <a:r>
              <a:rPr lang="en-US" sz="2800" dirty="0"/>
              <a:t> cu </a:t>
            </a:r>
            <a:r>
              <a:rPr lang="en-US" sz="2800" dirty="0" err="1" smtClean="0"/>
              <a:t>ecou</a:t>
            </a:r>
            <a:r>
              <a:rPr lang="ro-RO" sz="2800" dirty="0" smtClean="0"/>
              <a:t> (2)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95536" y="2493008"/>
            <a:ext cx="718254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b="1" dirty="0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fr-FR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fr-FR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fr-FR" sz="1600" dirty="0" err="1" smtClean="0">
                <a:solidFill>
                  <a:srgbClr val="FF0000"/>
                </a:solidFill>
                <a:latin typeface="Courier New" pitchFamily="49" charset="0"/>
              </a:rPr>
              <a:t>ini</a:t>
            </a: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țiator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=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indexul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nodului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ini</a:t>
            </a: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ț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iator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typedef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tip_leg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bool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[1:N]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typedef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tip_top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bool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[1:N, 1:N];</a:t>
            </a:r>
            <a:endParaRPr lang="ro-RO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v-SE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600" b="1" dirty="0">
                <a:solidFill>
                  <a:srgbClr val="FF0000"/>
                </a:solidFill>
                <a:latin typeface="Courier New" pitchFamily="49" charset="0"/>
              </a:rPr>
              <a:t>chan</a:t>
            </a:r>
            <a:r>
              <a:rPr lang="sv-SE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</a:rPr>
              <a:t>sondaj[1:N](int transm);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chan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ecou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[1:M]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tip_top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top);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chan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ecou_final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tip_top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top);</a:t>
            </a:r>
            <a:endParaRPr lang="ro-RO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o-RO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600" b="1" dirty="0" smtClean="0">
                <a:solidFill>
                  <a:srgbClr val="FF0000"/>
                </a:solidFill>
                <a:latin typeface="Courier New" pitchFamily="49" charset="0"/>
              </a:rPr>
              <a:t>process</a:t>
            </a: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</a:rPr>
              <a:t> Nod[p=1 to N]{</a:t>
            </a:r>
            <a:endParaRPr lang="sv-SE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ro-RO" sz="1600" b="1" dirty="0" smtClean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sv-SE" sz="1600" b="1" dirty="0" smtClean="0">
                <a:solidFill>
                  <a:srgbClr val="FF0000"/>
                </a:solidFill>
                <a:latin typeface="Courier New" pitchFamily="49" charset="0"/>
              </a:rPr>
              <a:t>tip_leg</a:t>
            </a: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</a:rPr>
              <a:t> leg = vecinii_lui_p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sv-SE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tip_top</a:t>
            </a:r>
            <a:r>
              <a:rPr lang="ro-RO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top = ([N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*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N]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FALSE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);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ro-RO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p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ă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rinte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=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N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+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ro-RO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tip_top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top_nou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ro-RO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o-RO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top[p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, 1</a:t>
            </a: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: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n]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=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leg;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B62-35DD-410E-95AA-64578F0AD700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23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2034654"/>
            <a:ext cx="8763000" cy="420265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ro-RO" sz="1600" b="1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p </a:t>
            </a: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&lt;&gt;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inițiator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endParaRPr lang="ro-RO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b="1" dirty="0" smtClean="0">
                <a:solidFill>
                  <a:srgbClr val="FF0000"/>
                </a:solidFill>
                <a:latin typeface="Courier New" pitchFamily="49" charset="0"/>
              </a:rPr>
              <a:t>   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receive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sondaj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[p](p</a:t>
            </a: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ă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rinte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);</a:t>
            </a:r>
            <a:endParaRPr lang="ro-RO" sz="16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o-RO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   /* </a:t>
            </a:r>
            <a:r>
              <a:rPr lang="en-US" sz="1600" dirty="0" err="1" smtClean="0">
                <a:solidFill>
                  <a:schemeClr val="tx2"/>
                </a:solidFill>
                <a:latin typeface="Courier New" pitchFamily="49" charset="0"/>
              </a:rPr>
              <a:t>transmite</a:t>
            </a:r>
            <a:r>
              <a:rPr lang="en-US" sz="16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  <a:latin typeface="Courier New" pitchFamily="49" charset="0"/>
              </a:rPr>
              <a:t>sondaje</a:t>
            </a:r>
            <a:r>
              <a:rPr lang="en-US" sz="16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  <a:latin typeface="Courier New" pitchFamily="49" charset="0"/>
              </a:rPr>
              <a:t>celorlalte</a:t>
            </a:r>
            <a:r>
              <a:rPr lang="en-US" sz="16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  <a:latin typeface="Courier New" pitchFamily="49" charset="0"/>
              </a:rPr>
              <a:t>noduri</a:t>
            </a:r>
            <a:r>
              <a:rPr lang="en-US" sz="16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  <a:latin typeface="Courier New" pitchFamily="49" charset="0"/>
              </a:rPr>
              <a:t>vecine</a:t>
            </a:r>
            <a:r>
              <a:rPr lang="en-US" sz="1600" dirty="0" smtClean="0">
                <a:solidFill>
                  <a:schemeClr val="tx2"/>
                </a:solidFill>
                <a:latin typeface="Courier New" pitchFamily="49" charset="0"/>
              </a:rPr>
              <a:t>, </a:t>
            </a:r>
            <a:r>
              <a:rPr lang="en-US" sz="1600" dirty="0" err="1" smtClean="0">
                <a:solidFill>
                  <a:schemeClr val="tx2"/>
                </a:solidFill>
                <a:latin typeface="Courier New" pitchFamily="49" charset="0"/>
              </a:rPr>
              <a:t>copiii</a:t>
            </a:r>
            <a:r>
              <a:rPr lang="en-US" sz="16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  <a:latin typeface="Courier New" pitchFamily="49" charset="0"/>
              </a:rPr>
              <a:t>lui</a:t>
            </a:r>
            <a:r>
              <a:rPr lang="en-US" sz="16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p */</a:t>
            </a:r>
            <a:endParaRPr lang="en-US" sz="1600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ro-RO" sz="160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[q =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1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to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N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st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leg[q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]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AND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(q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&lt;&gt;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p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ă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rinte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))]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de-DE" sz="1600" b="1" dirty="0" smtClean="0">
                <a:solidFill>
                  <a:srgbClr val="FF0000"/>
                </a:solidFill>
                <a:latin typeface="Courier New" pitchFamily="49" charset="0"/>
              </a:rPr>
              <a:t>send</a:t>
            </a:r>
            <a:r>
              <a:rPr lang="de-DE" sz="1600" dirty="0" smtClean="0">
                <a:solidFill>
                  <a:srgbClr val="FF0000"/>
                </a:solidFill>
                <a:latin typeface="Courier New" pitchFamily="49" charset="0"/>
              </a:rPr>
              <a:t> sondaj[q](p</a:t>
            </a:r>
            <a:r>
              <a:rPr lang="de-DE" sz="1600" dirty="0" smtClean="0">
                <a:solidFill>
                  <a:srgbClr val="FF0000"/>
                </a:solidFill>
                <a:latin typeface="Courier New" pitchFamily="49" charset="0"/>
              </a:rPr>
              <a:t>);</a:t>
            </a:r>
            <a:endParaRPr lang="ro-RO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de-DE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de-DE" sz="1600" dirty="0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ro-RO" sz="160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/* </a:t>
            </a:r>
            <a:r>
              <a:rPr lang="es-ES" sz="1600" dirty="0" smtClean="0">
                <a:solidFill>
                  <a:schemeClr val="tx2"/>
                </a:solidFill>
                <a:latin typeface="Courier New" pitchFamily="49" charset="0"/>
              </a:rPr>
              <a:t>prime</a:t>
            </a: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ș</a:t>
            </a:r>
            <a:r>
              <a:rPr lang="es-ES" sz="1600" dirty="0" smtClean="0">
                <a:solidFill>
                  <a:schemeClr val="tx2"/>
                </a:solidFill>
                <a:latin typeface="Courier New" pitchFamily="49" charset="0"/>
              </a:rPr>
              <a:t>te </a:t>
            </a:r>
            <a:r>
              <a:rPr lang="es-ES" sz="1600" dirty="0" err="1" smtClean="0">
                <a:solidFill>
                  <a:schemeClr val="tx2"/>
                </a:solidFill>
                <a:latin typeface="Courier New" pitchFamily="49" charset="0"/>
              </a:rPr>
              <a:t>ecourile</a:t>
            </a:r>
            <a:r>
              <a:rPr lang="es-ES" sz="16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ș</a:t>
            </a:r>
            <a:r>
              <a:rPr lang="es-ES" sz="1600" dirty="0" smtClean="0">
                <a:solidFill>
                  <a:schemeClr val="tx2"/>
                </a:solidFill>
                <a:latin typeface="Courier New" pitchFamily="49" charset="0"/>
              </a:rPr>
              <a:t>i f</a:t>
            </a: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ă</a:t>
            </a:r>
            <a:r>
              <a:rPr lang="es-ES" sz="16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s-ES" sz="1600" dirty="0" err="1" smtClean="0">
                <a:solidFill>
                  <a:schemeClr val="tx2"/>
                </a:solidFill>
                <a:latin typeface="Courier New" pitchFamily="49" charset="0"/>
              </a:rPr>
              <a:t>reuniunea</a:t>
            </a:r>
            <a:r>
              <a:rPr lang="es-ES" sz="16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s-ES" sz="1600" dirty="0" err="1" smtClean="0">
                <a:solidFill>
                  <a:schemeClr val="tx2"/>
                </a:solidFill>
                <a:latin typeface="Courier New" pitchFamily="49" charset="0"/>
              </a:rPr>
              <a:t>lor</a:t>
            </a:r>
            <a:r>
              <a:rPr lang="ro-RO" sz="16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*/</a:t>
            </a:r>
            <a:endParaRPr lang="es-ES" sz="1600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600" dirty="0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ro-RO" sz="160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[q =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1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to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N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st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leg[q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]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AND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(q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&lt;&gt; p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ă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rinte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))] {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receive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ecou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[p](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top_nou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   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top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=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top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OR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top_nou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}</a:t>
            </a:r>
            <a:endParaRPr lang="ro-RO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(p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&lt;&gt;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inițiator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) </a:t>
            </a:r>
            <a:endParaRPr lang="ro-RO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b="1" dirty="0" smtClean="0">
                <a:solidFill>
                  <a:srgbClr val="FF0000"/>
                </a:solidFill>
                <a:latin typeface="Courier New" pitchFamily="49" charset="0"/>
              </a:rPr>
              <a:t>   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send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ecou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[p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ă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rinte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](top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}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en-US" sz="2800" dirty="0" err="1"/>
              <a:t>Algoritmi</a:t>
            </a:r>
            <a:r>
              <a:rPr lang="en-US" sz="2800" dirty="0"/>
              <a:t> cu </a:t>
            </a:r>
            <a:r>
              <a:rPr lang="en-US" sz="2800" dirty="0" err="1"/>
              <a:t>mesaje</a:t>
            </a:r>
            <a:r>
              <a:rPr lang="en-US" sz="2800" dirty="0"/>
              <a:t> de </a:t>
            </a:r>
            <a:r>
              <a:rPr lang="en-US" sz="2800" dirty="0" err="1"/>
              <a:t>sondaj</a:t>
            </a:r>
            <a:r>
              <a:rPr lang="en-US" sz="2800" dirty="0"/>
              <a:t> cu </a:t>
            </a:r>
            <a:r>
              <a:rPr lang="en-US" sz="2800" dirty="0" err="1" smtClean="0"/>
              <a:t>ecou</a:t>
            </a:r>
            <a:r>
              <a:rPr lang="ro-RO" sz="2800" dirty="0" smtClean="0"/>
              <a:t> (3)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B62-35DD-410E-95AA-64578F0AD700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9522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388" y="2087488"/>
                <a:ext cx="8763000" cy="3285728"/>
              </a:xfrm>
            </p:spPr>
            <p:txBody>
              <a:bodyPr/>
              <a:lstStyle/>
              <a:p>
                <a:pPr eaLnBrk="1" hangingPunct="1"/>
                <a:r>
                  <a:rPr lang="ro-RO" sz="2400" b="1" dirty="0" smtClean="0">
                    <a:solidFill>
                      <a:srgbClr val="FF0000"/>
                    </a:solidFill>
                  </a:rPr>
                  <a:t>Cazul general</a:t>
                </a:r>
                <a:endParaRPr lang="ro-RO" sz="2400" dirty="0" smtClean="0">
                  <a:solidFill>
                    <a:srgbClr val="FF0000"/>
                  </a:solidFill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ro-RO" sz="1800" dirty="0" smtClean="0"/>
                  <a:t>după ce primeşte un </a:t>
                </a:r>
                <a:r>
                  <a:rPr lang="ro-RO" sz="1800" dirty="0" smtClean="0">
                    <a:solidFill>
                      <a:srgbClr val="FF0000"/>
                    </a:solidFill>
                  </a:rPr>
                  <a:t>prim</a:t>
                </a:r>
                <a:r>
                  <a:rPr lang="ro-RO" sz="1800" dirty="0" smtClean="0"/>
                  <a:t> mesaj de sondaj, un nod îl propagă tuturor celorlalţi vecini</a:t>
                </a: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ro-RO" sz="1800" dirty="0" smtClean="0"/>
                  <a:t>nodul aşteaptă ecouri de la vecini</a:t>
                </a: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ro-RO" sz="1800" b="1" dirty="0" smtClean="0"/>
                  <a:t>există cicluri</a:t>
                </a:r>
                <a:r>
                  <a:rPr lang="ro-RO" sz="1800" dirty="0" smtClean="0"/>
                  <a:t> </a:t>
                </a:r>
                <a14:m>
                  <m:oMath xmlns:m="http://schemas.openxmlformats.org/officeDocument/2006/math">
                    <m:r>
                      <a:rPr lang="ro-RO" sz="1800" i="1" smtClean="0">
                        <a:latin typeface="Cambria Math"/>
                        <a:ea typeface="Cambria Math"/>
                      </a:rPr>
                      <m:t>⟹</m:t>
                    </m:r>
                  </m:oMath>
                </a14:m>
                <a:r>
                  <a:rPr lang="ro-RO" sz="1800" dirty="0" smtClean="0"/>
                  <a:t> nodul poate primi și sondaje</a:t>
                </a:r>
              </a:p>
              <a:p>
                <a:pPr lvl="2" eaLnBrk="1" hangingPunct="1">
                  <a:lnSpc>
                    <a:spcPct val="150000"/>
                  </a:lnSpc>
                </a:pPr>
                <a:r>
                  <a:rPr lang="ro-RO" sz="1800" dirty="0" smtClean="0"/>
                  <a:t>topologia locală va fi transmisă doar ca ecou la primul sondaj</a:t>
                </a:r>
              </a:p>
              <a:p>
                <a:pPr lvl="2" eaLnBrk="1" hangingPunct="1">
                  <a:lnSpc>
                    <a:spcPct val="150000"/>
                  </a:lnSpc>
                </a:pPr>
                <a:r>
                  <a:rPr lang="ro-RO" sz="1800" dirty="0" smtClean="0"/>
                  <a:t>pentru restul sondajelor se transmite o topologie nulă</a:t>
                </a:r>
              </a:p>
              <a:p>
                <a:pPr lvl="2" eaLnBrk="1" hangingPunct="1">
                  <a:lnSpc>
                    <a:spcPct val="150000"/>
                  </a:lnSpc>
                </a:pPr>
                <a:r>
                  <a:rPr lang="ro-RO" sz="1800" dirty="0" smtClean="0"/>
                  <a:t>sondajele și ecourile trebuie recepţionate pe acelaşi canal</a:t>
                </a:r>
              </a:p>
              <a:p>
                <a:pPr eaLnBrk="1" hangingPunct="1">
                  <a:buFontTx/>
                  <a:buNone/>
                </a:pPr>
                <a:endParaRPr lang="ro-RO" sz="2000" dirty="0" smtClean="0"/>
              </a:p>
            </p:txBody>
          </p:sp>
        </mc:Choice>
        <mc:Fallback xmlns="">
          <p:sp>
            <p:nvSpPr>
              <p:cNvPr id="61952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388" y="2087488"/>
                <a:ext cx="8763000" cy="3285728"/>
              </a:xfrm>
              <a:blipFill rotWithShape="1">
                <a:blip r:embed="rId3"/>
                <a:stretch>
                  <a:fillRect l="-904" t="-1299" r="-1113" b="-13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en-US" sz="2800" dirty="0" err="1"/>
              <a:t>Algoritmi</a:t>
            </a:r>
            <a:r>
              <a:rPr lang="en-US" sz="2800" dirty="0"/>
              <a:t> cu </a:t>
            </a:r>
            <a:r>
              <a:rPr lang="en-US" sz="2800" dirty="0" err="1"/>
              <a:t>mesaje</a:t>
            </a:r>
            <a:r>
              <a:rPr lang="en-US" sz="2800" dirty="0"/>
              <a:t> de </a:t>
            </a:r>
            <a:r>
              <a:rPr lang="en-US" sz="2800" dirty="0" err="1"/>
              <a:t>sondaj</a:t>
            </a:r>
            <a:r>
              <a:rPr lang="en-US" sz="2800" dirty="0"/>
              <a:t> cu </a:t>
            </a:r>
            <a:r>
              <a:rPr lang="en-US" sz="2800" dirty="0" err="1" smtClean="0"/>
              <a:t>ecou</a:t>
            </a:r>
            <a:r>
              <a:rPr lang="ro-RO" sz="2800" dirty="0" smtClean="0"/>
              <a:t> (4)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B62-35DD-410E-95AA-64578F0AD700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9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9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9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95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516" y="1754807"/>
            <a:ext cx="87129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ro-RO" sz="1600" dirty="0">
                <a:solidFill>
                  <a:schemeClr val="tx2"/>
                </a:solidFill>
                <a:latin typeface="Courier New" pitchFamily="49" charset="0"/>
              </a:rPr>
              <a:t>/* index </a:t>
            </a: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inițiator </a:t>
            </a:r>
            <a:r>
              <a:rPr lang="ro-RO" sz="1600" dirty="0">
                <a:solidFill>
                  <a:schemeClr val="tx2"/>
                </a:solidFill>
                <a:latin typeface="Courier New" pitchFamily="49" charset="0"/>
              </a:rPr>
              <a:t>*/</a:t>
            </a:r>
            <a:endParaRPr lang="ro-RO" sz="16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/>
            <a:r>
              <a:rPr lang="ro-RO" sz="1600" b="1" dirty="0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fr-FR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fr-FR" sz="1600" dirty="0" err="1">
                <a:solidFill>
                  <a:srgbClr val="FF0000"/>
                </a:solidFill>
                <a:latin typeface="Courier New" pitchFamily="49" charset="0"/>
              </a:rPr>
              <a:t>ini</a:t>
            </a: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țiator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=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indexul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nodului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ini</a:t>
            </a: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ț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iator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ro-RO" sz="1600" b="1" dirty="0">
              <a:solidFill>
                <a:schemeClr val="tx2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ro-RO" sz="16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enum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fel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sondă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,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ecou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ro-RO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ro-RO" sz="1600" b="1" dirty="0" smtClean="0">
                <a:solidFill>
                  <a:srgbClr val="FF0000"/>
                </a:solidFill>
                <a:latin typeface="Courier New" pitchFamily="49" charset="0"/>
              </a:rPr>
              <a:t>type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def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tip_leg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bool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[1: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N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];</a:t>
            </a:r>
            <a:endParaRPr lang="ro-RO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ro-RO" sz="1600" b="1" dirty="0" smtClean="0">
                <a:solidFill>
                  <a:srgbClr val="FF0000"/>
                </a:solidFill>
                <a:latin typeface="Courier New" pitchFamily="49" charset="0"/>
              </a:rPr>
              <a:t>type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def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tip_top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bool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[1: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N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, 1: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N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];</a:t>
            </a:r>
            <a:endParaRPr lang="ro-RO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ro-RO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ro-RO" sz="1600" b="1" dirty="0">
                <a:solidFill>
                  <a:srgbClr val="FF0000"/>
                </a:solidFill>
                <a:latin typeface="Courier New" pitchFamily="49" charset="0"/>
              </a:rPr>
              <a:t>chan</a:t>
            </a: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sondă-ecou[1: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N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](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fel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tip_mesaj,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transm,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tip_top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top);</a:t>
            </a:r>
            <a:endParaRPr lang="ro-RO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ro-RO" sz="1600" b="1" dirty="0">
                <a:solidFill>
                  <a:srgbClr val="FF0000"/>
                </a:solidFill>
                <a:latin typeface="Courier New" pitchFamily="49" charset="0"/>
              </a:rPr>
              <a:t>chan</a:t>
            </a: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ecou_final(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tip_top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top);</a:t>
            </a:r>
            <a:endParaRPr lang="ro-RO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ro-RO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sv-SE" sz="1600" b="1" dirty="0" smtClean="0">
                <a:solidFill>
                  <a:srgbClr val="FF0000"/>
                </a:solidFill>
                <a:latin typeface="Courier New" pitchFamily="49" charset="0"/>
              </a:rPr>
              <a:t>process</a:t>
            </a: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</a:rPr>
              <a:t> Nod[p=1 to N]{</a:t>
            </a:r>
            <a:endParaRPr lang="sv-SE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sv-SE" sz="1600" b="1" dirty="0" smtClean="0">
                <a:solidFill>
                  <a:srgbClr val="FF0000"/>
                </a:solidFill>
                <a:latin typeface="Courier New" pitchFamily="49" charset="0"/>
              </a:rPr>
              <a:t>tip_leg</a:t>
            </a: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</a:rPr>
              <a:t> leg = vecinii_lui_p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sv-SE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tip_top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top = ([N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*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N]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FALSE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);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p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ărinte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=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n +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ro-RO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ro-RO" sz="1600" b="1" dirty="0" smtClean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tip_top</a:t>
            </a:r>
            <a:r>
              <a:rPr lang="ro-RO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top_nou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ro-RO" sz="16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Algoritmi</a:t>
            </a:r>
            <a:r>
              <a:rPr lang="en-US" sz="2800" dirty="0"/>
              <a:t> cu </a:t>
            </a:r>
            <a:r>
              <a:rPr lang="en-US" sz="2800" dirty="0" err="1"/>
              <a:t>mesaje</a:t>
            </a:r>
            <a:r>
              <a:rPr lang="en-US" sz="2800" dirty="0"/>
              <a:t> de </a:t>
            </a:r>
            <a:r>
              <a:rPr lang="en-US" sz="2800" dirty="0" err="1"/>
              <a:t>sondaj</a:t>
            </a:r>
            <a:r>
              <a:rPr lang="en-US" sz="2800" dirty="0"/>
              <a:t> cu </a:t>
            </a:r>
            <a:r>
              <a:rPr lang="en-US" sz="2800" dirty="0" err="1" smtClean="0"/>
              <a:t>ecou</a:t>
            </a:r>
            <a:r>
              <a:rPr lang="ro-RO" sz="2800" dirty="0" smtClean="0"/>
              <a:t> (5)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B62-35DD-410E-95AA-64578F0AD700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03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504" y="1988840"/>
            <a:ext cx="8763000" cy="3528169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/* </a:t>
            </a:r>
            <a:r>
              <a:rPr lang="sv-SE" sz="1600" dirty="0">
                <a:solidFill>
                  <a:schemeClr val="tx2"/>
                </a:solidFill>
                <a:latin typeface="Courier New" pitchFamily="49" charset="0"/>
              </a:rPr>
              <a:t>actualizeaz</a:t>
            </a:r>
            <a:r>
              <a:rPr lang="ro-RO" sz="1600" dirty="0">
                <a:solidFill>
                  <a:schemeClr val="tx2"/>
                </a:solidFill>
                <a:latin typeface="Courier New" pitchFamily="49" charset="0"/>
              </a:rPr>
              <a:t>ă</a:t>
            </a:r>
            <a:r>
              <a:rPr lang="sv-SE" sz="1600" dirty="0">
                <a:solidFill>
                  <a:schemeClr val="tx2"/>
                </a:solidFill>
                <a:latin typeface="Courier New" pitchFamily="49" charset="0"/>
              </a:rPr>
              <a:t> vecinii lui p</a:t>
            </a:r>
            <a:r>
              <a:rPr lang="ro-RO" sz="16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*/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top[p,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1:N] =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leg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ro-RO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ro-RO" sz="1600" b="1" dirty="0" smtClean="0">
                <a:solidFill>
                  <a:srgbClr val="FF0000"/>
                </a:solidFill>
                <a:latin typeface="Courier New" pitchFamily="49" charset="0"/>
              </a:rPr>
              <a:t>   </a:t>
            </a:r>
          </a:p>
          <a:p>
            <a:pPr eaLnBrk="1" hangingPunct="1">
              <a:buFontTx/>
              <a:buNone/>
            </a:pPr>
            <a:r>
              <a:rPr lang="ro-RO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fel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k;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transm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nr_ecouri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=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0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ro-RO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ro-RO" sz="1600" b="1" dirty="0" smtClean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p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&lt;&gt;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inițiator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endParaRPr lang="ro-RO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ro-RO" sz="1600" b="1" dirty="0" smtClean="0">
                <a:solidFill>
                  <a:srgbClr val="FF0000"/>
                </a:solidFill>
                <a:latin typeface="Courier New" pitchFamily="49" charset="0"/>
              </a:rPr>
              <a:t>      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</a:rPr>
              <a:t>receive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</a:rPr>
              <a:t> sond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ă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</a:rPr>
              <a:t>-ecou[p](k, p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ărinte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</a:rPr>
              <a:t>, top_nou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</a:rPr>
              <a:t>);</a:t>
            </a:r>
            <a:endParaRPr lang="ro-RO" sz="16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endParaRPr lang="pt-BR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pt-BR" sz="1600" dirty="0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ro-RO" sz="1600" dirty="0"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/* </a:t>
            </a:r>
            <a:r>
              <a:rPr lang="fr-FR" sz="1600" dirty="0" err="1" smtClean="0">
                <a:solidFill>
                  <a:schemeClr val="tx2"/>
                </a:solidFill>
                <a:latin typeface="Courier New" pitchFamily="49" charset="0"/>
              </a:rPr>
              <a:t>transmite</a:t>
            </a:r>
            <a:r>
              <a:rPr lang="fr-FR" sz="16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fr-FR" sz="1600" dirty="0" err="1" smtClean="0">
                <a:solidFill>
                  <a:schemeClr val="tx2"/>
                </a:solidFill>
                <a:latin typeface="Courier New" pitchFamily="49" charset="0"/>
              </a:rPr>
              <a:t>sondaje</a:t>
            </a:r>
            <a:r>
              <a:rPr lang="fr-FR" sz="16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fr-FR" sz="1600" dirty="0" err="1" smtClean="0">
                <a:solidFill>
                  <a:schemeClr val="tx2"/>
                </a:solidFill>
                <a:latin typeface="Courier New" pitchFamily="49" charset="0"/>
              </a:rPr>
              <a:t>celorlalte</a:t>
            </a:r>
            <a:r>
              <a:rPr lang="fr-FR" sz="16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fr-FR" sz="1600" dirty="0" err="1" smtClean="0">
                <a:solidFill>
                  <a:schemeClr val="tx2"/>
                </a:solidFill>
                <a:latin typeface="Courier New" pitchFamily="49" charset="0"/>
              </a:rPr>
              <a:t>noduri</a:t>
            </a:r>
            <a:r>
              <a:rPr lang="fr-FR" sz="16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fr-FR" sz="1600" dirty="0" err="1" smtClean="0">
                <a:solidFill>
                  <a:schemeClr val="tx2"/>
                </a:solidFill>
                <a:latin typeface="Courier New" pitchFamily="49" charset="0"/>
              </a:rPr>
              <a:t>vecine</a:t>
            </a:r>
            <a:r>
              <a:rPr lang="fr-FR" sz="1600" dirty="0" smtClean="0">
                <a:solidFill>
                  <a:schemeClr val="tx2"/>
                </a:solidFill>
                <a:latin typeface="Courier New" pitchFamily="49" charset="0"/>
              </a:rPr>
              <a:t>, </a:t>
            </a:r>
            <a:r>
              <a:rPr lang="fr-FR" sz="1600" dirty="0" err="1" smtClean="0">
                <a:solidFill>
                  <a:schemeClr val="tx2"/>
                </a:solidFill>
                <a:latin typeface="Courier New" pitchFamily="49" charset="0"/>
              </a:rPr>
              <a:t>copiii</a:t>
            </a:r>
            <a:r>
              <a:rPr lang="fr-FR" sz="1600" dirty="0" smtClean="0">
                <a:solidFill>
                  <a:schemeClr val="tx2"/>
                </a:solidFill>
                <a:latin typeface="Courier New" pitchFamily="49" charset="0"/>
              </a:rPr>
              <a:t> lui p</a:t>
            </a: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 */</a:t>
            </a:r>
            <a:endParaRPr lang="fr-FR" sz="1600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ro-RO" sz="16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[q =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1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to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N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st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(leg[q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]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AND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(q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&lt;&gt;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p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ărinte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))] {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  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send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sond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ă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-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ecou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[q](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sond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ă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, p, O);  </a:t>
            </a: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/* </a:t>
            </a:r>
            <a:r>
              <a:rPr lang="en-US" sz="1600" dirty="0" err="1" smtClean="0">
                <a:solidFill>
                  <a:schemeClr val="tx2"/>
                </a:solidFill>
                <a:latin typeface="Courier New" pitchFamily="49" charset="0"/>
              </a:rPr>
              <a:t>topologie</a:t>
            </a:r>
            <a:r>
              <a:rPr lang="en-US" sz="16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  <a:latin typeface="Courier New" pitchFamily="49" charset="0"/>
              </a:rPr>
              <a:t>nul</a:t>
            </a: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ă */</a:t>
            </a:r>
          </a:p>
          <a:p>
            <a:pPr marL="0" indent="0" eaLnBrk="1" hangingPunct="1">
              <a:buFontTx/>
              <a:buNone/>
            </a:pP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    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nr_ecouri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=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nr_ecouri +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en-US" sz="1600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en-US" sz="2800" dirty="0" err="1"/>
              <a:t>Algoritmi</a:t>
            </a:r>
            <a:r>
              <a:rPr lang="en-US" sz="2800" dirty="0"/>
              <a:t> cu </a:t>
            </a:r>
            <a:r>
              <a:rPr lang="en-US" sz="2800" dirty="0" err="1"/>
              <a:t>mesaje</a:t>
            </a:r>
            <a:r>
              <a:rPr lang="en-US" sz="2800" dirty="0"/>
              <a:t> de </a:t>
            </a:r>
            <a:r>
              <a:rPr lang="en-US" sz="2800" dirty="0" err="1"/>
              <a:t>sondaj</a:t>
            </a:r>
            <a:r>
              <a:rPr lang="en-US" sz="2800" dirty="0"/>
              <a:t> cu </a:t>
            </a:r>
            <a:r>
              <a:rPr lang="en-US" sz="2800" dirty="0" err="1" smtClean="0"/>
              <a:t>ecou</a:t>
            </a:r>
            <a:r>
              <a:rPr lang="ro-RO" sz="2800" dirty="0" smtClean="0"/>
              <a:t> (6)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B62-35DD-410E-95AA-64578F0AD700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73238"/>
            <a:ext cx="8382000" cy="4830762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sz="1550" b="1" dirty="0" err="1" smtClean="0">
                <a:solidFill>
                  <a:srgbClr val="C00000"/>
                </a:solidFill>
                <a:latin typeface="Courier New" pitchFamily="49" charset="0"/>
              </a:rPr>
              <a:t>typedef</a:t>
            </a:r>
            <a:r>
              <a:rPr lang="fr-FR" sz="155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1550" dirty="0" err="1" smtClean="0">
                <a:solidFill>
                  <a:srgbClr val="C00000"/>
                </a:solidFill>
                <a:latin typeface="Courier New" pitchFamily="49" charset="0"/>
              </a:rPr>
              <a:t>tip_arb</a:t>
            </a:r>
            <a:r>
              <a:rPr lang="fr-FR" sz="155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1550" b="1" dirty="0" err="1" smtClean="0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fr-FR" sz="1550" b="1" dirty="0" smtClean="0">
                <a:solidFill>
                  <a:srgbClr val="C00000"/>
                </a:solidFill>
                <a:latin typeface="Courier New" pitchFamily="49" charset="0"/>
              </a:rPr>
              <a:t>[1:N,1:N</a:t>
            </a:r>
            <a:r>
              <a:rPr lang="fr-FR" sz="1550" dirty="0" smtClean="0">
                <a:solidFill>
                  <a:srgbClr val="C00000"/>
                </a:solidFill>
                <a:latin typeface="Courier New" pitchFamily="49" charset="0"/>
              </a:rPr>
              <a:t>];</a:t>
            </a:r>
            <a:endParaRPr lang="fr-FR" sz="1550" b="1" dirty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sz="1550" b="1" dirty="0">
                <a:solidFill>
                  <a:srgbClr val="C00000"/>
                </a:solidFill>
                <a:latin typeface="Courier New" pitchFamily="49" charset="0"/>
              </a:rPr>
              <a:t>chan</a:t>
            </a:r>
            <a:r>
              <a:rPr lang="fr-FR" sz="155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1550" dirty="0" err="1" smtClean="0">
                <a:solidFill>
                  <a:srgbClr val="C00000"/>
                </a:solidFill>
                <a:latin typeface="Courier New" pitchFamily="49" charset="0"/>
              </a:rPr>
              <a:t>sondaj</a:t>
            </a:r>
            <a:r>
              <a:rPr lang="fr-FR" sz="1550" dirty="0" smtClean="0">
                <a:solidFill>
                  <a:srgbClr val="C00000"/>
                </a:solidFill>
                <a:latin typeface="Courier New" pitchFamily="49" charset="0"/>
              </a:rPr>
              <a:t>[1:N</a:t>
            </a:r>
            <a:r>
              <a:rPr lang="fr-FR" sz="1550" dirty="0">
                <a:solidFill>
                  <a:srgbClr val="C00000"/>
                </a:solidFill>
                <a:latin typeface="Courier New" pitchFamily="49" charset="0"/>
              </a:rPr>
              <a:t>](</a:t>
            </a:r>
            <a:r>
              <a:rPr lang="fr-FR" sz="1550" dirty="0" err="1">
                <a:solidFill>
                  <a:srgbClr val="C00000"/>
                </a:solidFill>
                <a:latin typeface="Courier New" pitchFamily="49" charset="0"/>
              </a:rPr>
              <a:t>tip_arb,tip_mesaj</a:t>
            </a:r>
            <a:r>
              <a:rPr lang="fr-FR" sz="1550" dirty="0">
                <a:solidFill>
                  <a:srgbClr val="C00000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550" b="1" dirty="0" smtClean="0">
                <a:solidFill>
                  <a:srgbClr val="C00000"/>
                </a:solidFill>
                <a:latin typeface="Courier New" pitchFamily="49" charset="0"/>
              </a:rPr>
              <a:t>const</a:t>
            </a:r>
            <a:r>
              <a:rPr lang="en-US" sz="1550" b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550" b="1" dirty="0" err="1" smtClean="0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en-US" sz="1550" b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1550" dirty="0" err="1" smtClean="0">
                <a:solidFill>
                  <a:srgbClr val="C00000"/>
                </a:solidFill>
                <a:latin typeface="Courier New" pitchFamily="49" charset="0"/>
              </a:rPr>
              <a:t>ini</a:t>
            </a:r>
            <a:r>
              <a:rPr lang="ro-RO" sz="1550" dirty="0" smtClean="0">
                <a:solidFill>
                  <a:srgbClr val="C00000"/>
                </a:solidFill>
                <a:latin typeface="Courier New" pitchFamily="49" charset="0"/>
              </a:rPr>
              <a:t>țiator = </a:t>
            </a:r>
            <a:r>
              <a:rPr lang="en-US" sz="1550" dirty="0" err="1">
                <a:solidFill>
                  <a:srgbClr val="C00000"/>
                </a:solidFill>
                <a:latin typeface="Courier New" pitchFamily="49" charset="0"/>
              </a:rPr>
              <a:t>indexul</a:t>
            </a:r>
            <a:r>
              <a:rPr lang="en-US" sz="155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550" dirty="0" err="1">
                <a:solidFill>
                  <a:srgbClr val="C00000"/>
                </a:solidFill>
                <a:latin typeface="Courier New" pitchFamily="49" charset="0"/>
              </a:rPr>
              <a:t>nodului</a:t>
            </a:r>
            <a:r>
              <a:rPr lang="en-US" sz="155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550" dirty="0" err="1">
                <a:solidFill>
                  <a:srgbClr val="C00000"/>
                </a:solidFill>
                <a:latin typeface="Courier New" pitchFamily="49" charset="0"/>
              </a:rPr>
              <a:t>ini</a:t>
            </a:r>
            <a:r>
              <a:rPr lang="ro-RO" sz="1550" dirty="0">
                <a:solidFill>
                  <a:srgbClr val="C00000"/>
                </a:solidFill>
                <a:latin typeface="Courier New" pitchFamily="49" charset="0"/>
              </a:rPr>
              <a:t>ț</a:t>
            </a:r>
            <a:r>
              <a:rPr lang="en-US" sz="1550" dirty="0" err="1">
                <a:solidFill>
                  <a:srgbClr val="C00000"/>
                </a:solidFill>
                <a:latin typeface="Courier New" pitchFamily="49" charset="0"/>
              </a:rPr>
              <a:t>iator</a:t>
            </a:r>
            <a:r>
              <a:rPr lang="ro-RO" sz="1550" dirty="0" smtClean="0">
                <a:solidFill>
                  <a:srgbClr val="C00000"/>
                </a:solidFill>
                <a:latin typeface="Courier New" pitchFamily="49" charset="0"/>
              </a:rPr>
              <a:t>;</a:t>
            </a:r>
            <a:endParaRPr lang="ro-RO" sz="1550" dirty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sz="155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endParaRPr lang="sv-SE" sz="1550" dirty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550" b="1" dirty="0" smtClean="0">
                <a:solidFill>
                  <a:srgbClr val="C00000"/>
                </a:solidFill>
                <a:latin typeface="Courier New" pitchFamily="49" charset="0"/>
              </a:rPr>
              <a:t>process</a:t>
            </a:r>
            <a:r>
              <a:rPr lang="sv-SE" sz="1550" dirty="0" smtClean="0">
                <a:solidFill>
                  <a:srgbClr val="C00000"/>
                </a:solidFill>
                <a:latin typeface="Courier New" pitchFamily="49" charset="0"/>
              </a:rPr>
              <a:t> Nod[p=1 to N]{</a:t>
            </a:r>
            <a:endParaRPr lang="sv-SE" sz="1550" dirty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550" b="1" dirty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sv-SE" sz="1550" b="1" dirty="0" smtClean="0">
                <a:solidFill>
                  <a:srgbClr val="C00000"/>
                </a:solidFill>
                <a:latin typeface="Courier New" pitchFamily="49" charset="0"/>
              </a:rPr>
              <a:t>tip_arb</a:t>
            </a:r>
            <a:r>
              <a:rPr lang="sv-SE" sz="1550" dirty="0" smtClean="0">
                <a:solidFill>
                  <a:srgbClr val="C00000"/>
                </a:solidFill>
                <a:latin typeface="Courier New" pitchFamily="49" charset="0"/>
              </a:rPr>
              <a:t> arb, T</a:t>
            </a:r>
            <a:r>
              <a:rPr lang="en-US" sz="1550" dirty="0" smtClean="0">
                <a:solidFill>
                  <a:srgbClr val="C00000"/>
                </a:solidFill>
                <a:latin typeface="Courier New" pitchFamily="49" charset="0"/>
              </a:rPr>
              <a:t>;</a:t>
            </a:r>
            <a:endParaRPr lang="ro-RO" sz="155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55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1550" dirty="0" smtClean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1550" b="1" dirty="0" err="1" smtClean="0">
                <a:solidFill>
                  <a:srgbClr val="C00000"/>
                </a:solidFill>
                <a:latin typeface="Courier New" pitchFamily="49" charset="0"/>
              </a:rPr>
              <a:t>tip_mesaj</a:t>
            </a:r>
            <a:r>
              <a:rPr lang="en-US" sz="155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sv-SE" sz="1550" dirty="0" smtClean="0">
                <a:solidFill>
                  <a:srgbClr val="C00000"/>
                </a:solidFill>
                <a:latin typeface="Courier New" pitchFamily="49" charset="0"/>
              </a:rPr>
              <a:t>m</a:t>
            </a:r>
            <a:r>
              <a:rPr lang="en-US" sz="1550" dirty="0">
                <a:solidFill>
                  <a:srgbClr val="C00000"/>
                </a:solidFill>
                <a:latin typeface="Courier New" pitchFamily="49" charset="0"/>
              </a:rPr>
              <a:t>;</a:t>
            </a:r>
            <a:endParaRPr lang="en-US" sz="155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550" dirty="0" smtClean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US" sz="1550" b="1" dirty="0" smtClean="0">
                <a:solidFill>
                  <a:srgbClr val="C00000"/>
                </a:solidFill>
                <a:latin typeface="Courier New" pitchFamily="49" charset="0"/>
              </a:rPr>
              <a:t>bool</a:t>
            </a:r>
            <a:r>
              <a:rPr lang="en-US" sz="1550" dirty="0" smtClean="0">
                <a:solidFill>
                  <a:srgbClr val="C00000"/>
                </a:solidFill>
                <a:latin typeface="Courier New" pitchFamily="49" charset="0"/>
              </a:rPr>
              <a:t> top[1:N,1:N];</a:t>
            </a:r>
            <a:endParaRPr lang="ro-RO" sz="1550" dirty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ro-RO" sz="1550" dirty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ro-RO" sz="1550" b="1" dirty="0">
                <a:solidFill>
                  <a:srgbClr val="C00000"/>
                </a:solidFill>
                <a:latin typeface="Courier New" pitchFamily="49" charset="0"/>
              </a:rPr>
              <a:t>if</a:t>
            </a:r>
            <a:r>
              <a:rPr lang="ro-RO" sz="155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550" dirty="0" smtClean="0">
                <a:solidFill>
                  <a:srgbClr val="C00000"/>
                </a:solidFill>
                <a:latin typeface="Courier New" pitchFamily="49" charset="0"/>
              </a:rPr>
              <a:t>(</a:t>
            </a:r>
            <a:r>
              <a:rPr lang="ro-RO" sz="1550" dirty="0" smtClean="0">
                <a:solidFill>
                  <a:srgbClr val="C00000"/>
                </a:solidFill>
                <a:latin typeface="Courier New" pitchFamily="49" charset="0"/>
              </a:rPr>
              <a:t>inițiator </a:t>
            </a:r>
            <a:r>
              <a:rPr lang="en-US" sz="1550" dirty="0">
                <a:solidFill>
                  <a:srgbClr val="C00000"/>
                </a:solidFill>
                <a:latin typeface="Courier New" pitchFamily="49" charset="0"/>
              </a:rPr>
              <a:t>=</a:t>
            </a:r>
            <a:r>
              <a:rPr lang="ro-RO" sz="1550" dirty="0" smtClean="0">
                <a:solidFill>
                  <a:srgbClr val="C00000"/>
                </a:solidFill>
                <a:latin typeface="Courier New" pitchFamily="49" charset="0"/>
              </a:rPr>
              <a:t>= p</a:t>
            </a:r>
            <a:r>
              <a:rPr lang="en-US" sz="1550" dirty="0" smtClean="0">
                <a:solidFill>
                  <a:srgbClr val="C00000"/>
                </a:solidFill>
                <a:latin typeface="Courier New" pitchFamily="49" charset="0"/>
              </a:rPr>
              <a:t>)</a:t>
            </a:r>
            <a:r>
              <a:rPr lang="ro-RO" sz="155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550" dirty="0" smtClean="0">
                <a:solidFill>
                  <a:srgbClr val="C00000"/>
                </a:solidFill>
                <a:latin typeface="Courier New" pitchFamily="49" charset="0"/>
              </a:rPr>
              <a:t>{</a:t>
            </a:r>
            <a:endParaRPr lang="ro-RO" sz="1550" dirty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550" dirty="0">
                <a:solidFill>
                  <a:srgbClr val="C00000"/>
                </a:solidFill>
                <a:latin typeface="Courier New" pitchFamily="49" charset="0"/>
              </a:rPr>
              <a:t>      </a:t>
            </a:r>
            <a:r>
              <a:rPr lang="es-ES" sz="1550" dirty="0" err="1">
                <a:solidFill>
                  <a:srgbClr val="C00000"/>
                </a:solidFill>
                <a:latin typeface="Courier New" pitchFamily="49" charset="0"/>
              </a:rPr>
              <a:t>calculeaza</a:t>
            </a:r>
            <a:r>
              <a:rPr lang="es-ES" sz="1550" dirty="0">
                <a:solidFill>
                  <a:srgbClr val="C00000"/>
                </a:solidFill>
                <a:latin typeface="Courier New" pitchFamily="49" charset="0"/>
              </a:rPr>
              <a:t> T pe baza top;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550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ro-RO" sz="1550" dirty="0">
                <a:solidFill>
                  <a:srgbClr val="C00000"/>
                </a:solidFill>
                <a:latin typeface="Courier New" pitchFamily="49" charset="0"/>
              </a:rPr>
              <a:t>    </a:t>
            </a:r>
            <a:r>
              <a:rPr lang="es-ES" sz="1550" dirty="0">
                <a:solidFill>
                  <a:srgbClr val="C00000"/>
                </a:solidFill>
                <a:latin typeface="Courier New" pitchFamily="49" charset="0"/>
              </a:rPr>
              <a:t>m </a:t>
            </a:r>
            <a:r>
              <a:rPr lang="es-ES" sz="1550" dirty="0" smtClean="0">
                <a:solidFill>
                  <a:srgbClr val="C00000"/>
                </a:solidFill>
                <a:latin typeface="Courier New" pitchFamily="49" charset="0"/>
              </a:rPr>
              <a:t>= </a:t>
            </a:r>
            <a:r>
              <a:rPr lang="es-ES" sz="1550" dirty="0" err="1" smtClean="0">
                <a:solidFill>
                  <a:srgbClr val="C00000"/>
                </a:solidFill>
                <a:latin typeface="Courier New" pitchFamily="49" charset="0"/>
              </a:rPr>
              <a:t>mesaj_de_transmis</a:t>
            </a:r>
            <a:endParaRPr lang="ro-RO" sz="1550" dirty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550" dirty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en-US" sz="1550" dirty="0" smtClean="0">
                <a:solidFill>
                  <a:srgbClr val="C00000"/>
                </a:solidFill>
                <a:latin typeface="Courier New" pitchFamily="49" charset="0"/>
              </a:rPr>
              <a:t>}</a:t>
            </a:r>
            <a:r>
              <a:rPr lang="en-US" sz="1550" b="1" dirty="0" smtClean="0">
                <a:solidFill>
                  <a:srgbClr val="C00000"/>
                </a:solidFill>
                <a:latin typeface="Courier New" pitchFamily="49" charset="0"/>
              </a:rPr>
              <a:t> else</a:t>
            </a:r>
            <a:endParaRPr lang="sv-SE" sz="1550" b="1" dirty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550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ro-RO" sz="1550" dirty="0">
                <a:solidFill>
                  <a:srgbClr val="C00000"/>
                </a:solidFill>
                <a:latin typeface="Courier New" pitchFamily="49" charset="0"/>
              </a:rPr>
              <a:t>    </a:t>
            </a:r>
            <a:r>
              <a:rPr lang="en-US" sz="1550" b="1" dirty="0">
                <a:solidFill>
                  <a:srgbClr val="C00000"/>
                </a:solidFill>
                <a:latin typeface="Courier New" pitchFamily="49" charset="0"/>
              </a:rPr>
              <a:t>receive</a:t>
            </a:r>
            <a:r>
              <a:rPr lang="en-US" sz="155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550" dirty="0" err="1">
                <a:solidFill>
                  <a:srgbClr val="C00000"/>
                </a:solidFill>
                <a:latin typeface="Courier New" pitchFamily="49" charset="0"/>
              </a:rPr>
              <a:t>sondaj</a:t>
            </a:r>
            <a:r>
              <a:rPr lang="en-US" sz="1550" dirty="0">
                <a:solidFill>
                  <a:srgbClr val="C00000"/>
                </a:solidFill>
                <a:latin typeface="Courier New" pitchFamily="49" charset="0"/>
              </a:rPr>
              <a:t>[p](</a:t>
            </a:r>
            <a:r>
              <a:rPr lang="en-US" sz="1550" dirty="0" err="1">
                <a:solidFill>
                  <a:srgbClr val="C00000"/>
                </a:solidFill>
                <a:latin typeface="Courier New" pitchFamily="49" charset="0"/>
              </a:rPr>
              <a:t>arb,m</a:t>
            </a:r>
            <a:r>
              <a:rPr lang="en-US" sz="1550" dirty="0" smtClean="0">
                <a:solidFill>
                  <a:srgbClr val="C00000"/>
                </a:solidFill>
                <a:latin typeface="Courier New" pitchFamily="49" charset="0"/>
              </a:rPr>
              <a:t>)</a:t>
            </a:r>
            <a:endParaRPr lang="ro-RO" sz="1550" b="1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ro-RO" sz="1550" b="1" dirty="0" smtClean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en-US" sz="1550" b="1" dirty="0" smtClean="0">
                <a:solidFill>
                  <a:srgbClr val="C00000"/>
                </a:solidFill>
                <a:latin typeface="Courier New" pitchFamily="49" charset="0"/>
              </a:rPr>
              <a:t>for</a:t>
            </a:r>
            <a:r>
              <a:rPr lang="en-US" sz="1550" dirty="0" smtClean="0">
                <a:solidFill>
                  <a:srgbClr val="C00000"/>
                </a:solidFill>
                <a:latin typeface="Courier New" pitchFamily="49" charset="0"/>
              </a:rPr>
              <a:t> [q</a:t>
            </a:r>
            <a:r>
              <a:rPr lang="ro-RO" sz="155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550" dirty="0" smtClean="0">
                <a:solidFill>
                  <a:srgbClr val="C00000"/>
                </a:solidFill>
                <a:latin typeface="Courier New" pitchFamily="49" charset="0"/>
              </a:rPr>
              <a:t>=</a:t>
            </a:r>
            <a:r>
              <a:rPr lang="ro-RO" sz="155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550" dirty="0" smtClean="0">
                <a:solidFill>
                  <a:srgbClr val="C00000"/>
                </a:solidFill>
                <a:latin typeface="Courier New" pitchFamily="49" charset="0"/>
              </a:rPr>
              <a:t>1 </a:t>
            </a:r>
            <a:r>
              <a:rPr lang="en-US" sz="1550" b="1" dirty="0" smtClean="0">
                <a:solidFill>
                  <a:srgbClr val="C00000"/>
                </a:solidFill>
                <a:latin typeface="Courier New" pitchFamily="49" charset="0"/>
              </a:rPr>
              <a:t>to</a:t>
            </a:r>
            <a:r>
              <a:rPr lang="en-US" sz="1550" dirty="0" smtClean="0">
                <a:solidFill>
                  <a:srgbClr val="C00000"/>
                </a:solidFill>
                <a:latin typeface="Courier New" pitchFamily="49" charset="0"/>
              </a:rPr>
              <a:t> N </a:t>
            </a:r>
            <a:r>
              <a:rPr lang="en-US" sz="1550" b="1" dirty="0" err="1" smtClean="0">
                <a:solidFill>
                  <a:srgbClr val="C00000"/>
                </a:solidFill>
                <a:latin typeface="Courier New" pitchFamily="49" charset="0"/>
              </a:rPr>
              <a:t>st</a:t>
            </a:r>
            <a:r>
              <a:rPr lang="en-US" sz="1550" dirty="0" smtClean="0">
                <a:solidFill>
                  <a:srgbClr val="C00000"/>
                </a:solidFill>
                <a:latin typeface="Courier New" pitchFamily="49" charset="0"/>
              </a:rPr>
              <a:t> q </a:t>
            </a:r>
            <a:r>
              <a:rPr lang="en-US" sz="1550" dirty="0" err="1" smtClean="0">
                <a:solidFill>
                  <a:srgbClr val="C00000"/>
                </a:solidFill>
                <a:latin typeface="Courier New" pitchFamily="49" charset="0"/>
              </a:rPr>
              <a:t>este</a:t>
            </a:r>
            <a:r>
              <a:rPr lang="en-US" sz="155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550" dirty="0" err="1" smtClean="0">
                <a:solidFill>
                  <a:srgbClr val="C00000"/>
                </a:solidFill>
                <a:latin typeface="Courier New" pitchFamily="49" charset="0"/>
              </a:rPr>
              <a:t>fiul</a:t>
            </a:r>
            <a:r>
              <a:rPr lang="en-US" sz="155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550" dirty="0" err="1" smtClean="0">
                <a:solidFill>
                  <a:srgbClr val="C00000"/>
                </a:solidFill>
                <a:latin typeface="Courier New" pitchFamily="49" charset="0"/>
              </a:rPr>
              <a:t>lui</a:t>
            </a:r>
            <a:r>
              <a:rPr lang="en-US" sz="1550" dirty="0" smtClean="0">
                <a:solidFill>
                  <a:srgbClr val="C00000"/>
                </a:solidFill>
                <a:latin typeface="Courier New" pitchFamily="49" charset="0"/>
              </a:rPr>
              <a:t> p in arb]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550" dirty="0" smtClean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ro-RO" sz="1550" dirty="0" smtClean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de-DE" sz="1550" b="1" dirty="0">
                <a:solidFill>
                  <a:srgbClr val="C00000"/>
                </a:solidFill>
                <a:latin typeface="Courier New" pitchFamily="49" charset="0"/>
              </a:rPr>
              <a:t>send</a:t>
            </a:r>
            <a:r>
              <a:rPr lang="de-DE" sz="1550" dirty="0">
                <a:solidFill>
                  <a:srgbClr val="C00000"/>
                </a:solidFill>
                <a:latin typeface="Courier New" pitchFamily="49" charset="0"/>
              </a:rPr>
              <a:t> sondaj[q](arb,m</a:t>
            </a:r>
            <a:r>
              <a:rPr lang="de-DE" sz="1550" dirty="0" smtClean="0">
                <a:solidFill>
                  <a:srgbClr val="C00000"/>
                </a:solidFill>
                <a:latin typeface="Courier New" pitchFamily="49" charset="0"/>
              </a:rPr>
              <a:t>);</a:t>
            </a:r>
            <a:endParaRPr lang="en-US" sz="1550" b="1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550" dirty="0">
                <a:solidFill>
                  <a:srgbClr val="C00000"/>
                </a:solidFill>
                <a:latin typeface="Courier New" pitchFamily="49" charset="0"/>
              </a:rPr>
              <a:t>}</a:t>
            </a:r>
            <a:endParaRPr lang="ro-RO" sz="1550" dirty="0" smtClean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4665387" y="4077072"/>
            <a:ext cx="3600400" cy="936104"/>
          </a:xfrm>
          <a:prstGeom prst="wedgeRoundRectCallout">
            <a:avLst>
              <a:gd name="adj1" fmla="val -44335"/>
              <a:gd name="adj2" fmla="val -8316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Times" charset="0"/>
              </a:rPr>
              <a:t>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" charset="0"/>
              </a:rPr>
              <a:t>op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este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o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matrice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cu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topologia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arborelui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fr-FR" sz="2800" dirty="0" err="1"/>
              <a:t>Difuzarea</a:t>
            </a:r>
            <a:r>
              <a:rPr lang="fr-FR" sz="2800" dirty="0"/>
              <a:t> </a:t>
            </a:r>
            <a:r>
              <a:rPr lang="fr-FR" sz="2800" dirty="0" err="1"/>
              <a:t>mesajelor</a:t>
            </a:r>
            <a:r>
              <a:rPr lang="fr-FR" sz="2800" dirty="0"/>
              <a:t> </a:t>
            </a:r>
            <a:r>
              <a:rPr lang="fr-FR" sz="2800" dirty="0" err="1"/>
              <a:t>folosind</a:t>
            </a:r>
            <a:r>
              <a:rPr lang="fr-FR" sz="2800" dirty="0"/>
              <a:t> </a:t>
            </a:r>
            <a:r>
              <a:rPr lang="fr-FR" sz="2800" dirty="0" err="1"/>
              <a:t>sondaje</a:t>
            </a:r>
            <a:r>
              <a:rPr lang="en-US" sz="28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 bwMode="auto">
              <a:xfrm>
                <a:off x="4665387" y="5647683"/>
                <a:ext cx="3168352" cy="79208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sv-SE" sz="1800" dirty="0" smtClean="0"/>
                  <a:t>N</a:t>
                </a:r>
                <a:r>
                  <a:rPr lang="ro-RO" sz="1800" dirty="0" smtClean="0"/>
                  <a:t>umărul</a:t>
                </a:r>
                <a:r>
                  <a:rPr lang="ro-RO" sz="1800" dirty="0"/>
                  <a:t> </a:t>
                </a:r>
                <a:r>
                  <a:rPr lang="sv-SE" sz="1800" dirty="0" smtClean="0"/>
                  <a:t>de mesaje</a:t>
                </a:r>
                <a:r>
                  <a:rPr lang="ro-RO" sz="1800" dirty="0" smtClean="0"/>
                  <a:t> =</a:t>
                </a:r>
                <a:r>
                  <a:rPr lang="sv-SE" sz="1800" dirty="0" smtClean="0"/>
                  <a:t>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/>
                      </a:rPr>
                      <m:t>𝑁</m:t>
                    </m:r>
                    <m:r>
                      <a:rPr lang="ro-RO" sz="2000" b="0" i="1" smtClean="0">
                        <a:latin typeface="Cambria Math"/>
                      </a:rPr>
                      <m:t>−1</m:t>
                    </m:r>
                  </m:oMath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65387" y="5647683"/>
                <a:ext cx="3168352" cy="792088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B62-35DD-410E-95AA-64578F0AD700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56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9456" y="2049810"/>
            <a:ext cx="84249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FontTx/>
              <a:buNone/>
            </a:pPr>
            <a:endParaRPr lang="ro-RO" sz="1600" dirty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   /* </a:t>
            </a:r>
            <a:r>
              <a:rPr lang="en-US" sz="1600" dirty="0" smtClean="0">
                <a:solidFill>
                  <a:schemeClr val="tx2"/>
                </a:solidFill>
                <a:latin typeface="Courier New" pitchFamily="49" charset="0"/>
              </a:rPr>
              <a:t>prime</a:t>
            </a: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ș</a:t>
            </a:r>
            <a:r>
              <a:rPr lang="en-US" sz="1600" dirty="0" err="1" smtClean="0">
                <a:solidFill>
                  <a:schemeClr val="tx2"/>
                </a:solidFill>
                <a:latin typeface="Courier New" pitchFamily="49" charset="0"/>
              </a:rPr>
              <a:t>te</a:t>
            </a:r>
            <a:r>
              <a:rPr lang="en-US" sz="16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Courier New" pitchFamily="49" charset="0"/>
              </a:rPr>
              <a:t>ecourile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ro-RO" sz="1600" dirty="0" err="1" smtClean="0">
                <a:solidFill>
                  <a:schemeClr val="tx2"/>
                </a:solidFill>
                <a:latin typeface="Courier New" pitchFamily="49" charset="0"/>
              </a:rPr>
              <a:t>ș</a:t>
            </a:r>
            <a:r>
              <a:rPr lang="en-US" sz="16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sz="1600" dirty="0" smtClean="0">
                <a:solidFill>
                  <a:schemeClr val="tx2"/>
                </a:solidFill>
                <a:latin typeface="Courier New" pitchFamily="49" charset="0"/>
              </a:rPr>
              <a:t> f</a:t>
            </a: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ă</a:t>
            </a:r>
            <a:r>
              <a:rPr lang="en-US" sz="16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Courier New" pitchFamily="49" charset="0"/>
              </a:rPr>
              <a:t>reuniunea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Courier New" pitchFamily="49" charset="0"/>
              </a:rPr>
              <a:t>lor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, </a:t>
            </a:r>
            <a:r>
              <a:rPr lang="en-US" sz="1600" dirty="0" err="1">
                <a:solidFill>
                  <a:schemeClr val="tx2"/>
                </a:solidFill>
                <a:latin typeface="Courier New" pitchFamily="49" charset="0"/>
              </a:rPr>
              <a:t>sau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Courier New" pitchFamily="49" charset="0"/>
              </a:rPr>
              <a:t>sonde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ro-RO" sz="1600" dirty="0" err="1">
                <a:solidFill>
                  <a:schemeClr val="tx2"/>
                </a:solidFill>
                <a:latin typeface="Courier New" pitchFamily="49" charset="0"/>
              </a:rPr>
              <a:t>ș</a:t>
            </a:r>
            <a:r>
              <a:rPr lang="en-US" sz="16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sz="16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  <a:latin typeface="Courier New" pitchFamily="49" charset="0"/>
              </a:rPr>
              <a:t>ignor</a:t>
            </a:r>
            <a:r>
              <a:rPr lang="ro-RO" sz="1600" dirty="0" smtClean="0">
                <a:solidFill>
                  <a:schemeClr val="tx2"/>
                </a:solidFill>
                <a:latin typeface="Courier New" pitchFamily="49" charset="0"/>
              </a:rPr>
              <a:t>ă */</a:t>
            </a:r>
            <a:endParaRPr lang="ro-RO" sz="16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ro-RO" sz="1600" b="1" dirty="0" smtClean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</a:rPr>
              <a:t>while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</a:rPr>
              <a:t> (nr_ecouri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</a:rPr>
              <a:t>&gt;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</a:rPr>
              <a:t>0) {</a:t>
            </a:r>
            <a:endParaRPr lang="ro-RO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ro-RO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b="1" dirty="0" smtClean="0">
                <a:solidFill>
                  <a:srgbClr val="FF0000"/>
                </a:solidFill>
                <a:latin typeface="Courier New" pitchFamily="49" charset="0"/>
              </a:rPr>
              <a:t>     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</a:rPr>
              <a:t>receive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</a:rPr>
              <a:t> sond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ă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</a:rPr>
              <a:t>-ecou[p</a:t>
            </a:r>
            <a:r>
              <a:rPr lang="pt-BR" sz="1600" dirty="0">
                <a:solidFill>
                  <a:srgbClr val="FF0000"/>
                </a:solidFill>
                <a:latin typeface="Courier New" pitchFamily="49" charset="0"/>
              </a:rPr>
              <a:t>](k, transm, top_nou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</a:rPr>
              <a:t>);</a:t>
            </a:r>
            <a:endParaRPr lang="ro-RO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endParaRPr lang="pt-BR" sz="1600" dirty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pt-BR" sz="1600" dirty="0">
                <a:solidFill>
                  <a:srgbClr val="FF0000"/>
                </a:solidFill>
                <a:latin typeface="Courier New" pitchFamily="49" charset="0"/>
              </a:rPr>
              <a:t>      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</a:rPr>
              <a:t>(k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</a:rPr>
              <a:t>==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</a:rPr>
              <a:t>sond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ă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endParaRPr lang="ro-RO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       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</a:rPr>
              <a:t>send sond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ă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</a:rPr>
              <a:t>-ecou[transm</a:t>
            </a:r>
            <a:r>
              <a:rPr lang="pt-BR" sz="1600" dirty="0">
                <a:solidFill>
                  <a:srgbClr val="FF0000"/>
                </a:solidFill>
                <a:latin typeface="Courier New" pitchFamily="49" charset="0"/>
              </a:rPr>
              <a:t>](ecou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</a:rPr>
              <a:t>,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</a:rPr>
              <a:t>p,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</a:rPr>
              <a:t>O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</a:rPr>
              <a:t>);</a:t>
            </a:r>
            <a:endParaRPr lang="pt-BR" sz="1600" dirty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pt-BR" sz="1600" dirty="0">
                <a:solidFill>
                  <a:srgbClr val="FF0000"/>
                </a:solidFill>
                <a:latin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else if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(k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==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ecou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) {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        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op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=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top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OR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top_nou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ro-RO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ro-RO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      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nr_ecouri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=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nr_ecouri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–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1;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  <a:endParaRPr lang="ro-RO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ro-RO" sz="1600" b="1" dirty="0" smtClean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</a:rPr>
              <a:t>p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</a:rPr>
              <a:t>&lt;&gt;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inițiator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endParaRPr lang="ro-RO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ro-RO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 sz="1600" b="1" dirty="0" smtClean="0">
                <a:solidFill>
                  <a:srgbClr val="FF0000"/>
                </a:solidFill>
                <a:latin typeface="Courier New" pitchFamily="49" charset="0"/>
              </a:rPr>
              <a:t>     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</a:rPr>
              <a:t>send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</a:rPr>
              <a:t> sond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ă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</a:rPr>
              <a:t>-ecou[p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</a:rPr>
              <a:t>ărinte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</a:rPr>
              <a:t>](</a:t>
            </a:r>
            <a:r>
              <a:rPr lang="pt-BR" sz="1600" dirty="0">
                <a:solidFill>
                  <a:srgbClr val="FF0000"/>
                </a:solidFill>
                <a:latin typeface="Courier New" pitchFamily="49" charset="0"/>
              </a:rPr>
              <a:t>ecou, p, top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</a:rPr>
              <a:t>);</a:t>
            </a:r>
            <a:endParaRPr lang="pt-BR" sz="16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en-US" sz="2800" dirty="0" err="1"/>
              <a:t>Algoritmi</a:t>
            </a:r>
            <a:r>
              <a:rPr lang="en-US" sz="2800" dirty="0"/>
              <a:t> cu </a:t>
            </a:r>
            <a:r>
              <a:rPr lang="en-US" sz="2800" dirty="0" err="1"/>
              <a:t>mesaje</a:t>
            </a:r>
            <a:r>
              <a:rPr lang="en-US" sz="2800" dirty="0"/>
              <a:t> de </a:t>
            </a:r>
            <a:r>
              <a:rPr lang="en-US" sz="2800" dirty="0" err="1"/>
              <a:t>sondaj</a:t>
            </a:r>
            <a:r>
              <a:rPr lang="en-US" sz="2800" dirty="0"/>
              <a:t> cu </a:t>
            </a:r>
            <a:r>
              <a:rPr lang="en-US" sz="2800" dirty="0" err="1" smtClean="0"/>
              <a:t>ecou</a:t>
            </a:r>
            <a:r>
              <a:rPr lang="ro-RO" sz="2800" dirty="0" smtClean="0"/>
              <a:t> (7)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B62-35DD-410E-95AA-64578F0AD700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Complexitate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Numar mesaje</a:t>
            </a:r>
          </a:p>
          <a:p>
            <a:pPr marL="0" indent="0">
              <a:buFontTx/>
              <a:buNone/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Fiecare legătură (aparţinând arborelui de acoperire) corespunzătoare primei sonde poartă </a:t>
            </a:r>
            <a:r>
              <a:rPr lang="pt-BR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două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mesaje (sonda şi ecoul) </a:t>
            </a:r>
          </a:p>
          <a:p>
            <a:pPr marL="0" indent="0">
              <a:buFontTx/>
              <a:buNone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Celelalte,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o-RO" sz="2400" dirty="0">
                <a:latin typeface="Arial" pitchFamily="34" charset="0"/>
                <a:cs typeface="Arial" pitchFamily="34" charset="0"/>
              </a:rPr>
              <a:t>â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te </a:t>
            </a:r>
            <a:r>
              <a:rPr lang="pt-BR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patru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(două sonde şi două ecouri) </a:t>
            </a:r>
          </a:p>
          <a:p>
            <a:pPr marL="0" indent="0">
              <a:buFontTx/>
              <a:buNone/>
            </a:pPr>
            <a:r>
              <a:rPr lang="es-ES" sz="2400" dirty="0" err="1">
                <a:latin typeface="Arial" pitchFamily="34" charset="0"/>
                <a:cs typeface="Arial" pitchFamily="34" charset="0"/>
              </a:rPr>
              <a:t>Transmiterea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dirty="0" err="1">
                <a:latin typeface="Arial" pitchFamily="34" charset="0"/>
                <a:cs typeface="Arial" pitchFamily="34" charset="0"/>
              </a:rPr>
              <a:t>topologiei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 de la </a:t>
            </a:r>
            <a:r>
              <a:rPr lang="es-ES" sz="2400" dirty="0" err="1">
                <a:latin typeface="Arial" pitchFamily="34" charset="0"/>
                <a:cs typeface="Arial" pitchFamily="34" charset="0"/>
              </a:rPr>
              <a:t>iniţiator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 la </a:t>
            </a:r>
            <a:r>
              <a:rPr lang="es-ES" sz="2400" dirty="0" err="1">
                <a:latin typeface="Arial" pitchFamily="34" charset="0"/>
                <a:cs typeface="Arial" pitchFamily="34" charset="0"/>
              </a:rPr>
              <a:t>noduri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dirty="0" err="1">
                <a:latin typeface="Arial" pitchFamily="34" charset="0"/>
                <a:cs typeface="Arial" pitchFamily="34" charset="0"/>
              </a:rPr>
              <a:t>necesită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dirty="0" err="1">
                <a:latin typeface="Arial" pitchFamily="34" charset="0"/>
                <a:cs typeface="Arial" pitchFamily="34" charset="0"/>
              </a:rPr>
              <a:t>alte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N </a:t>
            </a:r>
            <a:r>
              <a:rPr lang="es-ES" sz="2400" dirty="0" err="1">
                <a:latin typeface="Arial" pitchFamily="34" charset="0"/>
                <a:cs typeface="Arial" pitchFamily="34" charset="0"/>
              </a:rPr>
              <a:t>mesaje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endParaRPr lang="en-GB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B62-35DD-410E-95AA-64578F0AD700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935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stCxn id="8" idx="6"/>
            <a:endCxn id="9" idx="2"/>
          </p:cNvCxnSpPr>
          <p:nvPr/>
        </p:nvCxnSpPr>
        <p:spPr bwMode="auto">
          <a:xfrm>
            <a:off x="1979712" y="3301200"/>
            <a:ext cx="27363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2" idx="6"/>
            <a:endCxn id="25" idx="2"/>
          </p:cNvCxnSpPr>
          <p:nvPr/>
        </p:nvCxnSpPr>
        <p:spPr bwMode="auto">
          <a:xfrm>
            <a:off x="2699792" y="4629049"/>
            <a:ext cx="129614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 bwMode="auto">
          <a:xfrm>
            <a:off x="1547664" y="308517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716016" y="308517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131840" y="177281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004048" y="573325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868144" y="573325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563888" y="573325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427984" y="573325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835696" y="573325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699792" y="573325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95536" y="573325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259632" y="573325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827584" y="4413025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267744" y="4413025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436096" y="4413025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3995936" y="4413025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0" name="Straight Connector 29"/>
          <p:cNvCxnSpPr>
            <a:stCxn id="10" idx="3"/>
            <a:endCxn id="8" idx="0"/>
          </p:cNvCxnSpPr>
          <p:nvPr/>
        </p:nvCxnSpPr>
        <p:spPr bwMode="auto">
          <a:xfrm flipH="1">
            <a:off x="1763688" y="2141592"/>
            <a:ext cx="1431424" cy="9435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5"/>
            <a:endCxn id="9" idx="0"/>
          </p:cNvCxnSpPr>
          <p:nvPr/>
        </p:nvCxnSpPr>
        <p:spPr bwMode="auto">
          <a:xfrm>
            <a:off x="3500616" y="2141592"/>
            <a:ext cx="1431424" cy="9435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4"/>
            <a:endCxn id="21" idx="0"/>
          </p:cNvCxnSpPr>
          <p:nvPr/>
        </p:nvCxnSpPr>
        <p:spPr bwMode="auto">
          <a:xfrm flipH="1">
            <a:off x="1043608" y="3517224"/>
            <a:ext cx="720080" cy="8958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4"/>
            <a:endCxn id="22" idx="0"/>
          </p:cNvCxnSpPr>
          <p:nvPr/>
        </p:nvCxnSpPr>
        <p:spPr bwMode="auto">
          <a:xfrm>
            <a:off x="1763688" y="3517224"/>
            <a:ext cx="720080" cy="8958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4"/>
            <a:endCxn id="25" idx="0"/>
          </p:cNvCxnSpPr>
          <p:nvPr/>
        </p:nvCxnSpPr>
        <p:spPr bwMode="auto">
          <a:xfrm flipH="1">
            <a:off x="4211960" y="3517224"/>
            <a:ext cx="720080" cy="8958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4" idx="0"/>
          </p:cNvCxnSpPr>
          <p:nvPr/>
        </p:nvCxnSpPr>
        <p:spPr bwMode="auto">
          <a:xfrm>
            <a:off x="4932040" y="3509606"/>
            <a:ext cx="720080" cy="9034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1" idx="4"/>
            <a:endCxn id="17" idx="0"/>
          </p:cNvCxnSpPr>
          <p:nvPr/>
        </p:nvCxnSpPr>
        <p:spPr bwMode="auto">
          <a:xfrm flipH="1">
            <a:off x="611560" y="4845073"/>
            <a:ext cx="432048" cy="8881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18" idx="0"/>
          </p:cNvCxnSpPr>
          <p:nvPr/>
        </p:nvCxnSpPr>
        <p:spPr bwMode="auto">
          <a:xfrm>
            <a:off x="1043608" y="4829585"/>
            <a:ext cx="432048" cy="9036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2" idx="4"/>
            <a:endCxn id="15" idx="0"/>
          </p:cNvCxnSpPr>
          <p:nvPr/>
        </p:nvCxnSpPr>
        <p:spPr bwMode="auto">
          <a:xfrm flipH="1">
            <a:off x="2051720" y="4845073"/>
            <a:ext cx="432048" cy="8881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2" idx="4"/>
            <a:endCxn id="16" idx="0"/>
          </p:cNvCxnSpPr>
          <p:nvPr/>
        </p:nvCxnSpPr>
        <p:spPr bwMode="auto">
          <a:xfrm>
            <a:off x="2483768" y="4845073"/>
            <a:ext cx="432048" cy="8881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5" idx="4"/>
            <a:endCxn id="13" idx="0"/>
          </p:cNvCxnSpPr>
          <p:nvPr/>
        </p:nvCxnSpPr>
        <p:spPr bwMode="auto">
          <a:xfrm flipH="1">
            <a:off x="3779912" y="4845073"/>
            <a:ext cx="432048" cy="8881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14" idx="0"/>
          </p:cNvCxnSpPr>
          <p:nvPr/>
        </p:nvCxnSpPr>
        <p:spPr bwMode="auto">
          <a:xfrm>
            <a:off x="4211960" y="4860561"/>
            <a:ext cx="432048" cy="8726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4" idx="4"/>
            <a:endCxn id="11" idx="0"/>
          </p:cNvCxnSpPr>
          <p:nvPr/>
        </p:nvCxnSpPr>
        <p:spPr bwMode="auto">
          <a:xfrm flipH="1">
            <a:off x="5220072" y="4845073"/>
            <a:ext cx="432048" cy="8881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4" idx="4"/>
            <a:endCxn id="12" idx="0"/>
          </p:cNvCxnSpPr>
          <p:nvPr/>
        </p:nvCxnSpPr>
        <p:spPr bwMode="auto">
          <a:xfrm>
            <a:off x="5652120" y="4845073"/>
            <a:ext cx="432048" cy="8881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7020272" y="1916832"/>
            <a:ext cx="1892111" cy="461665"/>
            <a:chOff x="6157864" y="1916832"/>
            <a:chExt cx="1892111" cy="461665"/>
          </a:xfrm>
        </p:grpSpPr>
        <p:sp>
          <p:nvSpPr>
            <p:cNvPr id="60" name="Oval 59"/>
            <p:cNvSpPr/>
            <p:nvPr/>
          </p:nvSpPr>
          <p:spPr bwMode="auto">
            <a:xfrm>
              <a:off x="6157864" y="1931640"/>
              <a:ext cx="432048" cy="4320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876256" y="1916832"/>
              <a:ext cx="11737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Inițiator</a:t>
              </a:r>
              <a:endParaRPr lang="en-US" dirty="0"/>
            </a:p>
          </p:txBody>
        </p:sp>
      </p:grpSp>
      <p:sp>
        <p:nvSpPr>
          <p:cNvPr id="62" name="Initiator"/>
          <p:cNvSpPr/>
          <p:nvPr/>
        </p:nvSpPr>
        <p:spPr bwMode="auto">
          <a:xfrm>
            <a:off x="3136392" y="177281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166155" y="2300040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3166154" y="2300039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547664" y="3823631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1545336" y="3823631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4718304" y="3857671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S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4718304" y="3857671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832104" y="508518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832104" y="508518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S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2267712" y="508518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S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267712" y="508518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3995928" y="508518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S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3995928" y="508518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5440680" y="508518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5440680" y="508518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4283968" y="3425623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123728" y="2852936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2771800" y="4145703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563888" y="472514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54588" y="2411016"/>
            <a:ext cx="1638183" cy="461665"/>
            <a:chOff x="6192180" y="2440394"/>
            <a:chExt cx="1638183" cy="461665"/>
          </a:xfrm>
        </p:grpSpPr>
        <p:sp>
          <p:nvSpPr>
            <p:cNvPr id="65" name="Rectangle 64"/>
            <p:cNvSpPr/>
            <p:nvPr/>
          </p:nvSpPr>
          <p:spPr bwMode="auto">
            <a:xfrm>
              <a:off x="6192180" y="2489518"/>
              <a:ext cx="363417" cy="3634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rgbClr val="FFFFFF"/>
                  </a:solidFill>
                  <a:latin typeface="Times" charset="0"/>
                </a:rPr>
                <a:t>S</a:t>
              </a: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876256" y="2440394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Sondă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054588" y="2905200"/>
            <a:ext cx="1970005" cy="461665"/>
            <a:chOff x="6192180" y="2967335"/>
            <a:chExt cx="1970005" cy="461665"/>
          </a:xfrm>
        </p:grpSpPr>
        <p:sp>
          <p:nvSpPr>
            <p:cNvPr id="69" name="Rectangle 68"/>
            <p:cNvSpPr/>
            <p:nvPr/>
          </p:nvSpPr>
          <p:spPr bwMode="auto">
            <a:xfrm>
              <a:off x="6192180" y="3016459"/>
              <a:ext cx="363417" cy="363417"/>
            </a:xfrm>
            <a:prstGeom prst="rect">
              <a:avLst/>
            </a:prstGeom>
            <a:gradFill>
              <a:gsLst>
                <a:gs pos="0">
                  <a:srgbClr val="03C150"/>
                </a:gs>
                <a:gs pos="80000">
                  <a:srgbClr val="01E90C"/>
                </a:gs>
                <a:gs pos="100000">
                  <a:srgbClr val="79FF89"/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o-RO" b="1" dirty="0">
                  <a:solidFill>
                    <a:srgbClr val="FFFFFF"/>
                  </a:solidFill>
                  <a:latin typeface="Times" charset="0"/>
                </a:rPr>
                <a:t>O</a:t>
              </a: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876256" y="2967335"/>
              <a:ext cx="12859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Ecou vid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054588" y="3399383"/>
            <a:ext cx="1500325" cy="461665"/>
            <a:chOff x="6192180" y="3399383"/>
            <a:chExt cx="1500325" cy="461665"/>
          </a:xfrm>
        </p:grpSpPr>
        <p:sp>
          <p:nvSpPr>
            <p:cNvPr id="74" name="Rectangle 73"/>
            <p:cNvSpPr/>
            <p:nvPr/>
          </p:nvSpPr>
          <p:spPr bwMode="auto">
            <a:xfrm>
              <a:off x="6192180" y="3448507"/>
              <a:ext cx="363417" cy="363417"/>
            </a:xfrm>
            <a:prstGeom prst="rect">
              <a:avLst/>
            </a:prstGeom>
            <a:gradFill>
              <a:gsLst>
                <a:gs pos="0">
                  <a:srgbClr val="FF9900"/>
                </a:gs>
                <a:gs pos="80000">
                  <a:srgbClr val="FFCC00"/>
                </a:gs>
                <a:gs pos="100000">
                  <a:srgbClr val="FFCC66"/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o-RO" b="1" dirty="0">
                  <a:solidFill>
                    <a:srgbClr val="FFFFFF"/>
                  </a:solidFill>
                  <a:latin typeface="Times" charset="0"/>
                </a:rPr>
                <a:t>E</a:t>
              </a: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876256" y="3399383"/>
              <a:ext cx="816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Ecou</a:t>
              </a:r>
              <a:endParaRPr lang="en-US" dirty="0"/>
            </a:p>
          </p:txBody>
        </p:sp>
      </p:grpSp>
      <p:sp>
        <p:nvSpPr>
          <p:cNvPr id="88" name="Rectangle 87"/>
          <p:cNvSpPr/>
          <p:nvPr/>
        </p:nvSpPr>
        <p:spPr bwMode="auto">
          <a:xfrm>
            <a:off x="4216328" y="2849559"/>
            <a:ext cx="363417" cy="363417"/>
          </a:xfrm>
          <a:prstGeom prst="rect">
            <a:avLst/>
          </a:prstGeom>
          <a:gradFill>
            <a:gsLst>
              <a:gs pos="0">
                <a:srgbClr val="03C150"/>
              </a:gs>
              <a:gs pos="80000">
                <a:srgbClr val="01E90C"/>
              </a:gs>
              <a:gs pos="100000">
                <a:srgbClr val="79FF89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O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051720" y="3425623"/>
            <a:ext cx="363417" cy="363417"/>
          </a:xfrm>
          <a:prstGeom prst="rect">
            <a:avLst/>
          </a:prstGeom>
          <a:gradFill>
            <a:gsLst>
              <a:gs pos="0">
                <a:srgbClr val="03C150"/>
              </a:gs>
              <a:gs pos="80000">
                <a:srgbClr val="01E90C"/>
              </a:gs>
              <a:gs pos="100000">
                <a:srgbClr val="79FF89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O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3632519" y="4145702"/>
            <a:ext cx="363417" cy="363417"/>
          </a:xfrm>
          <a:prstGeom prst="rect">
            <a:avLst/>
          </a:prstGeom>
          <a:gradFill>
            <a:gsLst>
              <a:gs pos="0">
                <a:srgbClr val="03C150"/>
              </a:gs>
              <a:gs pos="80000">
                <a:srgbClr val="01E90C"/>
              </a:gs>
              <a:gs pos="100000">
                <a:srgbClr val="79FF89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O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2768423" y="4721767"/>
            <a:ext cx="363417" cy="363417"/>
          </a:xfrm>
          <a:prstGeom prst="rect">
            <a:avLst/>
          </a:prstGeom>
          <a:gradFill>
            <a:gsLst>
              <a:gs pos="0">
                <a:srgbClr val="03C150"/>
              </a:gs>
              <a:gs pos="80000">
                <a:srgbClr val="01E90C"/>
              </a:gs>
              <a:gs pos="100000">
                <a:srgbClr val="79FF89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O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5001768" y="5369838"/>
            <a:ext cx="363417" cy="363417"/>
          </a:xfrm>
          <a:prstGeom prst="rect">
            <a:avLst/>
          </a:prstGeom>
          <a:gradFill>
            <a:gsLst>
              <a:gs pos="0">
                <a:srgbClr val="FF9900"/>
              </a:gs>
              <a:gs pos="80000">
                <a:srgbClr val="FFCC00"/>
              </a:gs>
              <a:gs pos="100000">
                <a:srgbClr val="FFCC66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5940152" y="5369839"/>
            <a:ext cx="363417" cy="363417"/>
          </a:xfrm>
          <a:prstGeom prst="rect">
            <a:avLst/>
          </a:prstGeom>
          <a:gradFill>
            <a:gsLst>
              <a:gs pos="0">
                <a:srgbClr val="FF9900"/>
              </a:gs>
              <a:gs pos="80000">
                <a:srgbClr val="FFCC00"/>
              </a:gs>
              <a:gs pos="100000">
                <a:srgbClr val="FFCC66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3558231" y="5373216"/>
            <a:ext cx="363417" cy="363417"/>
          </a:xfrm>
          <a:prstGeom prst="rect">
            <a:avLst/>
          </a:prstGeom>
          <a:gradFill>
            <a:gsLst>
              <a:gs pos="0">
                <a:srgbClr val="FF9900"/>
              </a:gs>
              <a:gs pos="80000">
                <a:srgbClr val="FFCC00"/>
              </a:gs>
              <a:gs pos="100000">
                <a:srgbClr val="FFCC66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4496615" y="5373217"/>
            <a:ext cx="363417" cy="363417"/>
          </a:xfrm>
          <a:prstGeom prst="rect">
            <a:avLst/>
          </a:prstGeom>
          <a:gradFill>
            <a:gsLst>
              <a:gs pos="0">
                <a:srgbClr val="FF9900"/>
              </a:gs>
              <a:gs pos="80000">
                <a:srgbClr val="FFCC00"/>
              </a:gs>
              <a:gs pos="100000">
                <a:srgbClr val="FFCC66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1830039" y="5373216"/>
            <a:ext cx="363417" cy="363417"/>
          </a:xfrm>
          <a:prstGeom prst="rect">
            <a:avLst/>
          </a:prstGeom>
          <a:gradFill>
            <a:gsLst>
              <a:gs pos="0">
                <a:srgbClr val="FF9900"/>
              </a:gs>
              <a:gs pos="80000">
                <a:srgbClr val="FFCC00"/>
              </a:gs>
              <a:gs pos="100000">
                <a:srgbClr val="FFCC66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2768423" y="5373217"/>
            <a:ext cx="363417" cy="363417"/>
          </a:xfrm>
          <a:prstGeom prst="rect">
            <a:avLst/>
          </a:prstGeom>
          <a:gradFill>
            <a:gsLst>
              <a:gs pos="0">
                <a:srgbClr val="FF9900"/>
              </a:gs>
              <a:gs pos="80000">
                <a:srgbClr val="FFCC00"/>
              </a:gs>
              <a:gs pos="100000">
                <a:srgbClr val="FFCC66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389879" y="5373216"/>
            <a:ext cx="363417" cy="363417"/>
          </a:xfrm>
          <a:prstGeom prst="rect">
            <a:avLst/>
          </a:prstGeom>
          <a:gradFill>
            <a:gsLst>
              <a:gs pos="0">
                <a:srgbClr val="FF9900"/>
              </a:gs>
              <a:gs pos="80000">
                <a:srgbClr val="FFCC00"/>
              </a:gs>
              <a:gs pos="100000">
                <a:srgbClr val="FFCC66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1328263" y="5373217"/>
            <a:ext cx="363417" cy="363417"/>
          </a:xfrm>
          <a:prstGeom prst="rect">
            <a:avLst/>
          </a:prstGeom>
          <a:gradFill>
            <a:gsLst>
              <a:gs pos="0">
                <a:srgbClr val="FF9900"/>
              </a:gs>
              <a:gs pos="80000">
                <a:srgbClr val="FFCC00"/>
              </a:gs>
              <a:gs pos="100000">
                <a:srgbClr val="FFCC66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3995936" y="4005064"/>
            <a:ext cx="363417" cy="363417"/>
          </a:xfrm>
          <a:prstGeom prst="rect">
            <a:avLst/>
          </a:prstGeom>
          <a:gradFill>
            <a:gsLst>
              <a:gs pos="0">
                <a:srgbClr val="FF9900"/>
              </a:gs>
              <a:gs pos="80000">
                <a:srgbClr val="FFCC00"/>
              </a:gs>
              <a:gs pos="100000">
                <a:srgbClr val="FFCC66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5432719" y="4005065"/>
            <a:ext cx="363417" cy="363417"/>
          </a:xfrm>
          <a:prstGeom prst="rect">
            <a:avLst/>
          </a:prstGeom>
          <a:gradFill>
            <a:gsLst>
              <a:gs pos="0">
                <a:srgbClr val="FF9900"/>
              </a:gs>
              <a:gs pos="80000">
                <a:srgbClr val="FFCC00"/>
              </a:gs>
              <a:gs pos="100000">
                <a:srgbClr val="FFCC66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827584" y="4005064"/>
            <a:ext cx="363417" cy="363417"/>
          </a:xfrm>
          <a:prstGeom prst="rect">
            <a:avLst/>
          </a:prstGeom>
          <a:gradFill>
            <a:gsLst>
              <a:gs pos="0">
                <a:srgbClr val="FF9900"/>
              </a:gs>
              <a:gs pos="80000">
                <a:srgbClr val="FFCC00"/>
              </a:gs>
              <a:gs pos="100000">
                <a:srgbClr val="FFCC66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2264367" y="4005065"/>
            <a:ext cx="363417" cy="363417"/>
          </a:xfrm>
          <a:prstGeom prst="rect">
            <a:avLst/>
          </a:prstGeom>
          <a:gradFill>
            <a:gsLst>
              <a:gs pos="0">
                <a:srgbClr val="FF9900"/>
              </a:gs>
              <a:gs pos="80000">
                <a:srgbClr val="FFCC00"/>
              </a:gs>
              <a:gs pos="100000">
                <a:srgbClr val="FFCC66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1605586" y="2718918"/>
            <a:ext cx="363417" cy="363417"/>
          </a:xfrm>
          <a:prstGeom prst="rect">
            <a:avLst/>
          </a:prstGeom>
          <a:gradFill>
            <a:gsLst>
              <a:gs pos="0">
                <a:srgbClr val="FF9900"/>
              </a:gs>
              <a:gs pos="80000">
                <a:srgbClr val="FFCC00"/>
              </a:gs>
              <a:gs pos="100000">
                <a:srgbClr val="FFCC66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4716016" y="2690972"/>
            <a:ext cx="363417" cy="363417"/>
          </a:xfrm>
          <a:prstGeom prst="rect">
            <a:avLst/>
          </a:prstGeom>
          <a:gradFill>
            <a:gsLst>
              <a:gs pos="0">
                <a:srgbClr val="FF9900"/>
              </a:gs>
              <a:gs pos="80000">
                <a:srgbClr val="FFCC00"/>
              </a:gs>
              <a:gs pos="100000">
                <a:srgbClr val="FFCC66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10" name="Rectangle 109" hidden="1"/>
          <p:cNvSpPr/>
          <p:nvPr/>
        </p:nvSpPr>
        <p:spPr bwMode="auto">
          <a:xfrm>
            <a:off x="3779912" y="1769439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11" name="Rectangle 110" hidden="1"/>
          <p:cNvSpPr/>
          <p:nvPr/>
        </p:nvSpPr>
        <p:spPr bwMode="auto">
          <a:xfrm>
            <a:off x="3180561" y="2309777"/>
            <a:ext cx="363417" cy="363417"/>
          </a:xfrm>
          <a:prstGeom prst="rect">
            <a:avLst/>
          </a:prstGeom>
          <a:gradFill>
            <a:gsLst>
              <a:gs pos="0">
                <a:srgbClr val="FF9900"/>
              </a:gs>
              <a:gs pos="80000">
                <a:srgbClr val="FFCC00"/>
              </a:gs>
              <a:gs pos="100000">
                <a:srgbClr val="FFCC66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Algoritmi</a:t>
            </a:r>
            <a:r>
              <a:rPr lang="en-US" sz="2800" dirty="0"/>
              <a:t> cu </a:t>
            </a:r>
            <a:r>
              <a:rPr lang="en-US" sz="2800" dirty="0" err="1"/>
              <a:t>mesaje</a:t>
            </a:r>
            <a:r>
              <a:rPr lang="en-US" sz="2800" dirty="0"/>
              <a:t> de </a:t>
            </a:r>
            <a:r>
              <a:rPr lang="en-US" sz="2800" dirty="0" err="1"/>
              <a:t>sondaj</a:t>
            </a:r>
            <a:r>
              <a:rPr lang="en-US" sz="2800" dirty="0"/>
              <a:t> cu </a:t>
            </a:r>
            <a:r>
              <a:rPr lang="en-US" sz="2800" dirty="0" err="1" smtClean="0"/>
              <a:t>ecou</a:t>
            </a:r>
            <a:r>
              <a:rPr lang="ro-RO" sz="2800" dirty="0" smtClean="0"/>
              <a:t> (8)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B62-35DD-410E-95AA-64578F0AD700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13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38 0.00556 C 0.02865 0.00556 0.05642 -0.00625 0.05642 -0.02083 C 0.05642 -0.03542 0.02865 -0.04699 -0.00538 -0.04699 C -0.03941 -0.04699 -0.06701 -0.03542 -0.06701 -0.02083 C -0.06701 -0.00625 -0.03941 0.00556 -0.00538 0.00556 Z " pathEditMode="relative" rAng="0" ptsTypes="fffff">
                                      <p:cBhvr>
                                        <p:cTn id="17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8.60315E-7 L -0.12587 0.1276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02" y="638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8.60315E-7 L 0.12622 0.1170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585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8844E-6 L -0.0276 0.08395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" y="4186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1.11111E-6 L 0.23611 -0.00532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97" y="-278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4.07407E-6 L -0.25226 -0.00487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-255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8844E-6 L 0.03525 0.08395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4186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8844E-6 L -0.0276 0.08395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" y="4186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8844E-6 L 0.03525 0.0839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41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3143 0.04163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827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0486 L -0.23281 -0.00486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49" y="0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09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6512E-6 L -0.03541 0.04209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105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3143 0.04163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827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6512E-6 L -0.03541 0.04209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105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3143 0.04163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827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222E-6 L -0.08281 2.22222E-6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9" y="0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0.09045 2.96296E-6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4" y="0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6512E-6 L -0.03541 0.04209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105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3143 0.04163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827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6512E-6 L -0.03541 0.04209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046 L 0.09497 0.00046 " pathEditMode="relative" rAng="0" ptsTypes="AA">
                                      <p:cBhvr>
                                        <p:cTn id="201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0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96296E-6 L -0.08663 2.96296E-6 " pathEditMode="relative" rAng="0" ptsTypes="AA">
                                      <p:cBhvr>
                                        <p:cTn id="20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0" y="0"/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7.40741E-7 L -0.02777 -0.08889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" y="-4444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0046 L 0.0276 -0.08889 " pathEditMode="relative" rAng="0" ptsTypes="AA">
                                      <p:cBhvr>
                                        <p:cTn id="213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" y="-4468"/>
                                    </p:animMotion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7.40741E-7 L -0.02777 -0.08889 " pathEditMode="relative" rAng="0" ptsTypes="AA">
                                      <p:cBhvr>
                                        <p:cTn id="221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" y="-4444"/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0046 L 0.0276 -0.08889 " pathEditMode="relative" rAng="0" ptsTypes="AA">
                                      <p:cBhvr>
                                        <p:cTn id="223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" y="-4468"/>
                                    </p:animMotion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7.40741E-7 L -0.02777 -0.08889 " pathEditMode="relative" rAng="0" ptsTypes="AA">
                                      <p:cBhvr>
                                        <p:cTn id="231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" y="-4444"/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0046 L 0.0276 -0.08889 " pathEditMode="relative" rAng="0" ptsTypes="AA">
                                      <p:cBhvr>
                                        <p:cTn id="233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" y="-4468"/>
                                    </p:animMotion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7.40741E-7 L -0.02777 -0.08889 " pathEditMode="relative" rAng="0" ptsTypes="AA">
                                      <p:cBhvr>
                                        <p:cTn id="241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" y="-4444"/>
                                    </p:animMotion>
                                  </p:childTnLst>
                                </p:cTn>
                              </p:par>
                              <p:par>
                                <p:cTn id="24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0046 L 0.0276 -0.08889 " pathEditMode="relative" rAng="0" ptsTypes="AA">
                                      <p:cBhvr>
                                        <p:cTn id="243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" y="-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1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4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7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0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3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6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9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2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509 L -0.0467 -0.09491 " pathEditMode="relative" rAng="0" ptsTypes="AA">
                                      <p:cBhvr>
                                        <p:cTn id="31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-5000"/>
                                    </p:animMotion>
                                  </p:childTnLst>
                                </p:cTn>
                              </p:par>
                              <p:par>
                                <p:cTn id="31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5504 -0.09537 " pathEditMode="relative" rAng="0" ptsTypes="AA">
                                      <p:cBhvr>
                                        <p:cTn id="312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-5023"/>
                                    </p:animMotion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509 L -0.0467 -0.09491 " pathEditMode="relative" rAng="0" ptsTypes="AA">
                                      <p:cBhvr>
                                        <p:cTn id="320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-5000"/>
                                    </p:animMotion>
                                  </p:childTnLst>
                                </p:cTn>
                              </p:par>
                              <p:par>
                                <p:cTn id="32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5504 -0.09537 " pathEditMode="relative" rAng="0" ptsTypes="AA">
                                      <p:cBhvr>
                                        <p:cTn id="322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-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9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2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5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8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 L -0.11805 -0.10764 " pathEditMode="relative" rAng="0" ptsTypes="AA">
                                      <p:cBhvr>
                                        <p:cTn id="35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-5394"/>
                                    </p:animMotion>
                                  </p:childTnLst>
                                </p:cTn>
                              </p:par>
                              <p:par>
                                <p:cTn id="35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11111E-6 L 0.11806 -0.11528 " pathEditMode="relative" rAng="0" ptsTypes="AA">
                                      <p:cBhvr>
                                        <p:cTn id="358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9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2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1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5 0.00024 C 0.02778 0.00024 0.05347 -0.0162 0.05347 -0.03634 C 0.05347 -0.05671 0.02778 -0.07291 -0.00365 -0.07291 C -0.03507 -0.07291 -0.06059 -0.05671 -0.06059 -0.03634 C -0.06059 -0.0162 -0.03507 0.00024 -0.00365 0.00024 Z " pathEditMode="relative" rAng="0" ptsTypes="fffff">
                                      <p:cBhvr>
                                        <p:cTn id="379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2" grpId="0" animBg="1"/>
      <p:bldP spid="68" grpId="0" animBg="1"/>
      <p:bldP spid="68" grpId="1" animBg="1"/>
      <p:bldP spid="68" grpId="2" animBg="1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3" grpId="0" animBg="1"/>
      <p:bldP spid="73" grpId="1" animBg="1"/>
      <p:bldP spid="73" grpId="2" animBg="1"/>
      <p:bldP spid="77" grpId="0" animBg="1"/>
      <p:bldP spid="77" grpId="1" animBg="1"/>
      <p:bldP spid="77" grpId="2" animBg="1"/>
      <p:bldP spid="78" grpId="0" animBg="1"/>
      <p:bldP spid="78" grpId="1" animBg="1"/>
      <p:bldP spid="78" grpId="2" animBg="1"/>
      <p:bldP spid="79" grpId="0" animBg="1"/>
      <p:bldP spid="79" grpId="1" animBg="1"/>
      <p:bldP spid="79" grpId="2" animBg="1"/>
      <p:bldP spid="80" grpId="0" animBg="1"/>
      <p:bldP spid="80" grpId="1" animBg="1"/>
      <p:bldP spid="80" grpId="2" animBg="1"/>
      <p:bldP spid="81" grpId="0" animBg="1"/>
      <p:bldP spid="81" grpId="1" animBg="1"/>
      <p:bldP spid="81" grpId="2" animBg="1"/>
      <p:bldP spid="82" grpId="0" animBg="1"/>
      <p:bldP spid="82" grpId="1" animBg="1"/>
      <p:bldP spid="82" grpId="2" animBg="1"/>
      <p:bldP spid="83" grpId="0" animBg="1"/>
      <p:bldP spid="83" grpId="1" animBg="1"/>
      <p:bldP spid="83" grpId="2" animBg="1"/>
      <p:bldP spid="84" grpId="0" animBg="1"/>
      <p:bldP spid="84" grpId="1" animBg="1"/>
      <p:bldP spid="84" grpId="2" animBg="1"/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56" grpId="0" animBg="1"/>
      <p:bldP spid="56" grpId="1" animBg="1"/>
      <p:bldP spid="56" grpId="2" animBg="1"/>
      <p:bldP spid="58" grpId="0" animBg="1"/>
      <p:bldP spid="58" grpId="1" animBg="1"/>
      <p:bldP spid="58" grpId="2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88" grpId="0" animBg="1"/>
      <p:bldP spid="88" grpId="1" animBg="1"/>
      <p:bldP spid="88" grpId="2" animBg="1"/>
      <p:bldP spid="89" grpId="0" animBg="1"/>
      <p:bldP spid="89" grpId="1" animBg="1"/>
      <p:bldP spid="89" grpId="2" animBg="1"/>
      <p:bldP spid="90" grpId="0" animBg="1"/>
      <p:bldP spid="90" grpId="1" animBg="1"/>
      <p:bldP spid="90" grpId="2" animBg="1"/>
      <p:bldP spid="91" grpId="0" animBg="1"/>
      <p:bldP spid="91" grpId="1" animBg="1"/>
      <p:bldP spid="91" grpId="2" animBg="1"/>
      <p:bldP spid="92" grpId="0" animBg="1"/>
      <p:bldP spid="92" grpId="1" animBg="1"/>
      <p:bldP spid="92" grpId="2" animBg="1"/>
      <p:bldP spid="94" grpId="0" animBg="1"/>
      <p:bldP spid="94" grpId="1" animBg="1"/>
      <p:bldP spid="94" grpId="2" animBg="1"/>
      <p:bldP spid="98" grpId="0" animBg="1"/>
      <p:bldP spid="98" grpId="1" animBg="1"/>
      <p:bldP spid="98" grpId="2" animBg="1"/>
      <p:bldP spid="99" grpId="0" animBg="1"/>
      <p:bldP spid="99" grpId="1" animBg="1"/>
      <p:bldP spid="99" grpId="2" animBg="1"/>
      <p:bldP spid="100" grpId="0" animBg="1"/>
      <p:bldP spid="100" grpId="1" animBg="1"/>
      <p:bldP spid="100" grpId="2" animBg="1"/>
      <p:bldP spid="101" grpId="0" animBg="1"/>
      <p:bldP spid="101" grpId="1" animBg="1"/>
      <p:bldP spid="101" grpId="2" animBg="1"/>
      <p:bldP spid="102" grpId="0" animBg="1"/>
      <p:bldP spid="102" grpId="1" animBg="1"/>
      <p:bldP spid="102" grpId="2" animBg="1"/>
      <p:bldP spid="103" grpId="0" animBg="1"/>
      <p:bldP spid="103" grpId="1" animBg="1"/>
      <p:bldP spid="103" grpId="2" animBg="1"/>
      <p:bldP spid="104" grpId="0" animBg="1"/>
      <p:bldP spid="104" grpId="1" animBg="1"/>
      <p:bldP spid="104" grpId="2" animBg="1"/>
      <p:bldP spid="105" grpId="0" animBg="1"/>
      <p:bldP spid="105" grpId="1" animBg="1"/>
      <p:bldP spid="105" grpId="2" animBg="1"/>
      <p:bldP spid="106" grpId="0" animBg="1"/>
      <p:bldP spid="106" grpId="1" animBg="1"/>
      <p:bldP spid="106" grpId="2" animBg="1"/>
      <p:bldP spid="107" grpId="0" animBg="1"/>
      <p:bldP spid="107" grpId="1" animBg="1"/>
      <p:bldP spid="107" grpId="2" animBg="1"/>
      <p:bldP spid="108" grpId="0" animBg="1"/>
      <p:bldP spid="108" grpId="1" animBg="1"/>
      <p:bldP spid="108" grpId="2" animBg="1"/>
      <p:bldP spid="109" grpId="0" animBg="1"/>
      <p:bldP spid="109" grpId="1" animBg="1"/>
      <p:bldP spid="109" grpId="2" animBg="1"/>
      <p:bldP spid="110" grpId="0" animBg="1"/>
      <p:bldP spid="110" grpId="1" animBg="1"/>
      <p:bldP spid="110" grpId="2" animBg="1"/>
      <p:bldP spid="111" grpId="0" animBg="1"/>
      <p:bldP spid="11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2800" dirty="0" smtClean="0"/>
              <a:t>Sumar</a:t>
            </a:r>
            <a:endParaRPr lang="en-US" sz="2800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23850" y="1844675"/>
            <a:ext cx="8229600" cy="4525963"/>
          </a:xfrm>
        </p:spPr>
        <p:txBody>
          <a:bodyPr/>
          <a:lstStyle/>
          <a:p>
            <a:r>
              <a:rPr lang="ro-RO" sz="2800" smtClean="0"/>
              <a:t>Difuzarea mesajelor prin inundare</a:t>
            </a:r>
            <a:endParaRPr lang="en-US" sz="2800" smtClean="0"/>
          </a:p>
          <a:p>
            <a:r>
              <a:rPr lang="ro-RO" sz="2800" smtClean="0"/>
              <a:t>Difuzarea mesajelor folosind sondaje</a:t>
            </a:r>
            <a:endParaRPr lang="en-US" sz="2800" smtClean="0"/>
          </a:p>
          <a:p>
            <a:r>
              <a:rPr lang="ro-RO" sz="2800" smtClean="0"/>
              <a:t>Problematica stabilirii topologiei </a:t>
            </a:r>
            <a:endParaRPr lang="en-US" sz="2800" smtClean="0"/>
          </a:p>
          <a:p>
            <a:r>
              <a:rPr lang="ro-RO" sz="2800" smtClean="0"/>
              <a:t>Algoritmul pulsațiilor</a:t>
            </a:r>
            <a:endParaRPr lang="en-US" sz="2800" smtClean="0"/>
          </a:p>
          <a:p>
            <a:r>
              <a:rPr lang="ro-RO" sz="2800" smtClean="0"/>
              <a:t>Algoritmi cu mesaje de sondaj cu ecou</a:t>
            </a:r>
            <a:endParaRPr lang="en-US" sz="28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B62-35DD-410E-95AA-64578F0AD700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28600" y="2924175"/>
            <a:ext cx="8915400" cy="1066800"/>
          </a:xfrm>
        </p:spPr>
        <p:txBody>
          <a:bodyPr/>
          <a:lstStyle/>
          <a:p>
            <a:r>
              <a:rPr lang="ro-RO" smtClean="0"/>
              <a:t>Întrebări?</a:t>
            </a: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B62-35DD-410E-95AA-64578F0AD700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err="1"/>
              <a:t>Difuzarea</a:t>
            </a:r>
            <a:r>
              <a:rPr lang="fr-FR" sz="2800" dirty="0"/>
              <a:t> </a:t>
            </a:r>
            <a:r>
              <a:rPr lang="fr-FR" sz="2800" dirty="0" err="1"/>
              <a:t>mesajelor</a:t>
            </a:r>
            <a:r>
              <a:rPr lang="fr-FR" sz="2800" dirty="0"/>
              <a:t> </a:t>
            </a:r>
            <a:r>
              <a:rPr lang="fr-FR" sz="2800" dirty="0" err="1"/>
              <a:t>folosind</a:t>
            </a:r>
            <a:r>
              <a:rPr lang="fr-FR" sz="2800" dirty="0"/>
              <a:t> </a:t>
            </a:r>
            <a:r>
              <a:rPr lang="fr-FR" sz="2800" dirty="0" err="1"/>
              <a:t>sondaje</a:t>
            </a:r>
            <a:r>
              <a:rPr lang="en-US" sz="2800" dirty="0"/>
              <a:t> 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547664" y="3092795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716016" y="3077558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131840" y="177281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004048" y="573325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868144" y="573325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563888" y="573325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427984" y="573325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835696" y="573325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699792" y="573325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95536" y="573325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259632" y="573325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827584" y="4397537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267744" y="4397537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436096" y="4419849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3995936" y="4428513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0" name="Straight Connector 29"/>
          <p:cNvCxnSpPr>
            <a:stCxn id="10" idx="3"/>
            <a:endCxn id="8" idx="0"/>
          </p:cNvCxnSpPr>
          <p:nvPr/>
        </p:nvCxnSpPr>
        <p:spPr bwMode="auto">
          <a:xfrm flipH="1">
            <a:off x="1763688" y="2141592"/>
            <a:ext cx="1431424" cy="95120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5"/>
            <a:endCxn id="9" idx="0"/>
          </p:cNvCxnSpPr>
          <p:nvPr/>
        </p:nvCxnSpPr>
        <p:spPr bwMode="auto">
          <a:xfrm>
            <a:off x="3500616" y="2141592"/>
            <a:ext cx="1431424" cy="9359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4"/>
            <a:endCxn id="21" idx="0"/>
          </p:cNvCxnSpPr>
          <p:nvPr/>
        </p:nvCxnSpPr>
        <p:spPr bwMode="auto">
          <a:xfrm flipH="1">
            <a:off x="1043608" y="3524843"/>
            <a:ext cx="720080" cy="87269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4"/>
            <a:endCxn id="22" idx="0"/>
          </p:cNvCxnSpPr>
          <p:nvPr/>
        </p:nvCxnSpPr>
        <p:spPr bwMode="auto">
          <a:xfrm>
            <a:off x="1763688" y="3524843"/>
            <a:ext cx="720080" cy="87269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4"/>
            <a:endCxn id="25" idx="0"/>
          </p:cNvCxnSpPr>
          <p:nvPr/>
        </p:nvCxnSpPr>
        <p:spPr bwMode="auto">
          <a:xfrm flipH="1">
            <a:off x="4211960" y="3509606"/>
            <a:ext cx="720080" cy="91890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4" idx="0"/>
          </p:cNvCxnSpPr>
          <p:nvPr/>
        </p:nvCxnSpPr>
        <p:spPr bwMode="auto">
          <a:xfrm>
            <a:off x="4932040" y="3509606"/>
            <a:ext cx="720080" cy="9102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1" idx="4"/>
            <a:endCxn id="17" idx="0"/>
          </p:cNvCxnSpPr>
          <p:nvPr/>
        </p:nvCxnSpPr>
        <p:spPr bwMode="auto">
          <a:xfrm flipH="1">
            <a:off x="611560" y="4829585"/>
            <a:ext cx="432048" cy="9036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18" idx="0"/>
          </p:cNvCxnSpPr>
          <p:nvPr/>
        </p:nvCxnSpPr>
        <p:spPr bwMode="auto">
          <a:xfrm>
            <a:off x="1043608" y="4829585"/>
            <a:ext cx="432048" cy="9036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2" idx="4"/>
            <a:endCxn id="15" idx="0"/>
          </p:cNvCxnSpPr>
          <p:nvPr/>
        </p:nvCxnSpPr>
        <p:spPr bwMode="auto">
          <a:xfrm flipH="1">
            <a:off x="2051720" y="4829585"/>
            <a:ext cx="432048" cy="9036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2" idx="4"/>
            <a:endCxn id="16" idx="0"/>
          </p:cNvCxnSpPr>
          <p:nvPr/>
        </p:nvCxnSpPr>
        <p:spPr bwMode="auto">
          <a:xfrm>
            <a:off x="2483768" y="4829585"/>
            <a:ext cx="432048" cy="9036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5" idx="4"/>
            <a:endCxn id="13" idx="0"/>
          </p:cNvCxnSpPr>
          <p:nvPr/>
        </p:nvCxnSpPr>
        <p:spPr bwMode="auto">
          <a:xfrm flipH="1">
            <a:off x="3779912" y="4860561"/>
            <a:ext cx="432048" cy="8726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14" idx="0"/>
          </p:cNvCxnSpPr>
          <p:nvPr/>
        </p:nvCxnSpPr>
        <p:spPr bwMode="auto">
          <a:xfrm>
            <a:off x="4211960" y="4860561"/>
            <a:ext cx="432048" cy="8726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4" idx="4"/>
            <a:endCxn id="11" idx="0"/>
          </p:cNvCxnSpPr>
          <p:nvPr/>
        </p:nvCxnSpPr>
        <p:spPr bwMode="auto">
          <a:xfrm flipH="1">
            <a:off x="5220072" y="4851897"/>
            <a:ext cx="432048" cy="8813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4" idx="4"/>
            <a:endCxn id="12" idx="0"/>
          </p:cNvCxnSpPr>
          <p:nvPr/>
        </p:nvCxnSpPr>
        <p:spPr bwMode="auto">
          <a:xfrm>
            <a:off x="5652120" y="4851897"/>
            <a:ext cx="432048" cy="8813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 bwMode="auto">
          <a:xfrm>
            <a:off x="6156176" y="1931640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04248" y="1916832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Inițiator</a:t>
            </a:r>
            <a:endParaRPr lang="en-US" dirty="0"/>
          </a:p>
        </p:txBody>
      </p:sp>
      <p:sp>
        <p:nvSpPr>
          <p:cNvPr id="62" name="Initiator"/>
          <p:cNvSpPr/>
          <p:nvPr/>
        </p:nvSpPr>
        <p:spPr bwMode="auto">
          <a:xfrm>
            <a:off x="3136392" y="177281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765801"/>
              </p:ext>
            </p:extLst>
          </p:nvPr>
        </p:nvGraphicFramePr>
        <p:xfrm>
          <a:off x="6857353" y="3965003"/>
          <a:ext cx="1614880" cy="1359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96"/>
                <a:gridCol w="101796"/>
                <a:gridCol w="101796"/>
                <a:gridCol w="87940"/>
                <a:gridCol w="101796"/>
                <a:gridCol w="101796"/>
                <a:gridCol w="101796"/>
                <a:gridCol w="101796"/>
                <a:gridCol w="101796"/>
                <a:gridCol w="101796"/>
                <a:gridCol w="101796"/>
                <a:gridCol w="101796"/>
                <a:gridCol w="101796"/>
                <a:gridCol w="101796"/>
                <a:gridCol w="101796"/>
                <a:gridCol w="101796"/>
              </a:tblGrid>
              <a:tr h="84968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1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2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3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4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5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6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7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8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9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10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11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12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13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14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15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</a:tr>
              <a:tr h="84968"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1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</a:tr>
              <a:tr h="84968"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2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</a:tr>
              <a:tr h="84968"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3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</a:tr>
              <a:tr h="84968"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4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</a:tr>
              <a:tr h="84968"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5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</a:tr>
              <a:tr h="84968"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6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</a:tr>
              <a:tr h="84968"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7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</a:tr>
              <a:tr h="84968"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8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</a:tr>
              <a:tr h="84968"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9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</a:tr>
              <a:tr h="84968"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10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</a:tr>
              <a:tr h="84968"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11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</a:tr>
              <a:tr h="84968"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12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</a:tr>
              <a:tr h="84968"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13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</a:tr>
              <a:tr h="84968"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14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</a:tr>
              <a:tr h="84968">
                <a:tc>
                  <a:txBody>
                    <a:bodyPr/>
                    <a:lstStyle/>
                    <a:p>
                      <a:r>
                        <a:rPr lang="ro-RO" sz="400" dirty="0" smtClean="0"/>
                        <a:t>15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r>
                        <a:rPr lang="en-US" sz="400" dirty="0" smtClean="0"/>
                        <a:t>T</a:t>
                      </a:r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20951" marR="20951" marT="10476" marB="10476"/>
                </a:tc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6300192" y="3356992"/>
            <a:ext cx="2743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Matrice de adiacență</a:t>
            </a:r>
            <a:endParaRPr lang="en-US" dirty="0"/>
          </a:p>
        </p:txBody>
      </p:sp>
      <p:sp>
        <p:nvSpPr>
          <p:cNvPr id="65" name="Striped Right Arrow 64"/>
          <p:cNvSpPr/>
          <p:nvPr/>
        </p:nvSpPr>
        <p:spPr bwMode="auto">
          <a:xfrm rot="5400000">
            <a:off x="7420045" y="5486275"/>
            <a:ext cx="503352" cy="422664"/>
          </a:xfrm>
          <a:prstGeom prst="strip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7490013" y="6089919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166155" y="2300040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3166154" y="2300039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547664" y="3823631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1545336" y="3823631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4718304" y="3857671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718304" y="3857671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832104" y="508518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832104" y="508518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267712" y="508518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2267712" y="508518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3995928" y="508518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3995928" y="508518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5440680" y="508518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5440680" y="508518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B62-35DD-410E-95AA-64578F0AD700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9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98705E-6 L -0.42552 -0.6237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85" y="-311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8.60315E-7 L -0.12587 0.1276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02" y="638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8.60315E-7 L 0.12622 0.1170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58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8844E-6 L -0.0276 0.08395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" y="418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8844E-6 L 0.03525 0.08395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4186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8844E-6 L -0.0276 0.08395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" y="4186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8844E-6 L 0.03525 0.08395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41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3143 0.04163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827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6512E-6 L -0.03541 0.04209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105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3143 0.04163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827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6512E-6 L -0.03541 0.04209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105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3143 0.04163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827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6512E-6 L -0.03541 0.04209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105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3143 0.04163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827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6512E-6 L -0.03541 0.04209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2" grpId="0" animBg="1"/>
      <p:bldP spid="64" grpId="0"/>
      <p:bldP spid="64" grpId="1"/>
      <p:bldP spid="65" grpId="0" animBg="1"/>
      <p:bldP spid="65" grpId="1" animBg="1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3" grpId="0" animBg="1"/>
      <p:bldP spid="73" grpId="1" animBg="1"/>
      <p:bldP spid="73" grpId="2" animBg="1"/>
      <p:bldP spid="77" grpId="0" animBg="1"/>
      <p:bldP spid="77" grpId="1" animBg="1"/>
      <p:bldP spid="77" grpId="2" animBg="1"/>
      <p:bldP spid="78" grpId="0" animBg="1"/>
      <p:bldP spid="78" grpId="1" animBg="1"/>
      <p:bldP spid="78" grpId="2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772816"/>
            <a:ext cx="8382000" cy="4968552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b="1" dirty="0" smtClean="0">
                <a:solidFill>
                  <a:srgbClr val="C00000"/>
                </a:solidFill>
                <a:latin typeface="Courier New" pitchFamily="49" charset="0"/>
              </a:rPr>
              <a:t>c</a:t>
            </a:r>
            <a:r>
              <a:rPr lang="sv-SE" sz="1600" b="1" dirty="0" smtClean="0">
                <a:solidFill>
                  <a:srgbClr val="C00000"/>
                </a:solidFill>
                <a:latin typeface="Courier New" pitchFamily="49" charset="0"/>
              </a:rPr>
              <a:t>han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sv-SE" sz="1600" dirty="0" smtClean="0">
                <a:solidFill>
                  <a:srgbClr val="C00000"/>
                </a:solidFill>
                <a:latin typeface="Courier New" pitchFamily="49" charset="0"/>
              </a:rPr>
              <a:t>sondaj[1:n](tip_mesaj);</a:t>
            </a:r>
            <a:endParaRPr lang="fr-FR" sz="1600" dirty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b="1" dirty="0" smtClean="0">
                <a:solidFill>
                  <a:srgbClr val="C00000"/>
                </a:solidFill>
                <a:latin typeface="Courier New" pitchFamily="49" charset="0"/>
              </a:rPr>
              <a:t>const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fr-FR" sz="1600" b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1600" dirty="0" err="1" smtClean="0">
                <a:solidFill>
                  <a:srgbClr val="C00000"/>
                </a:solidFill>
                <a:latin typeface="Courier New" pitchFamily="49" charset="0"/>
              </a:rPr>
              <a:t>ini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țiator =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</a:rPr>
              <a:t>indexul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</a:rPr>
              <a:t>nodului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</a:rPr>
              <a:t>ini</a:t>
            </a:r>
            <a:r>
              <a:rPr lang="ro-RO" sz="1600" dirty="0">
                <a:solidFill>
                  <a:srgbClr val="C00000"/>
                </a:solidFill>
                <a:latin typeface="Courier New" pitchFamily="49" charset="0"/>
              </a:rPr>
              <a:t>ț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</a:rPr>
              <a:t>iator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;</a:t>
            </a:r>
            <a:endParaRPr lang="en-US" sz="16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process 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Nod[p=1 to n]{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bool 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leg[1:n] =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</a:rPr>
              <a:t>vecinii_lui_p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sv-SE" sz="1600" dirty="0" smtClean="0">
                <a:solidFill>
                  <a:srgbClr val="C00000"/>
                </a:solidFill>
                <a:latin typeface="Courier New" pitchFamily="49" charset="0"/>
              </a:rPr>
              <a:t>num = num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ă</a:t>
            </a:r>
            <a:r>
              <a:rPr lang="sv-SE" sz="1600" dirty="0" smtClean="0">
                <a:solidFill>
                  <a:srgbClr val="C00000"/>
                </a:solidFill>
                <a:latin typeface="Courier New" pitchFamily="49" charset="0"/>
              </a:rPr>
              <a:t>rul_vecinilor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, 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răspunsuri = num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;</a:t>
            </a:r>
            <a:endParaRPr lang="sv-SE" sz="16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600" dirty="0" smtClean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tip_mesaj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sv-SE" sz="1600" dirty="0" smtClean="0">
                <a:solidFill>
                  <a:srgbClr val="C00000"/>
                </a:solidFill>
                <a:latin typeface="Courier New" pitchFamily="49" charset="0"/>
              </a:rPr>
              <a:t>m;</a:t>
            </a:r>
            <a:endParaRPr lang="ro-RO" sz="16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o-RO" sz="16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ro-RO" sz="1600" b="1" dirty="0" smtClean="0">
                <a:solidFill>
                  <a:srgbClr val="C00000"/>
                </a:solidFill>
                <a:latin typeface="Courier New" pitchFamily="49" charset="0"/>
              </a:rPr>
              <a:t>if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(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p &lt;&gt; inițiator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)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{</a:t>
            </a:r>
            <a:endParaRPr lang="ro-RO" sz="16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     </a:t>
            </a:r>
            <a:r>
              <a:rPr lang="sv-SE" sz="1600" b="1" dirty="0" smtClean="0">
                <a:solidFill>
                  <a:srgbClr val="C00000"/>
                </a:solidFill>
                <a:latin typeface="Courier New" pitchFamily="49" charset="0"/>
              </a:rPr>
              <a:t>receive</a:t>
            </a:r>
            <a:r>
              <a:rPr lang="sv-SE" sz="1600" dirty="0" smtClean="0">
                <a:solidFill>
                  <a:srgbClr val="C00000"/>
                </a:solidFill>
                <a:latin typeface="Courier New" pitchFamily="49" charset="0"/>
              </a:rPr>
              <a:t> sondaj[p](m)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     răspunsuri = răspunsuri – 1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;</a:t>
            </a:r>
            <a:endParaRPr lang="ro-RO" sz="16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else</a:t>
            </a:r>
            <a:endParaRPr lang="en-US" sz="1600" dirty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    </a:t>
            </a:r>
            <a:r>
              <a:rPr lang="sv-SE" sz="1600" dirty="0" smtClean="0">
                <a:solidFill>
                  <a:srgbClr val="C00000"/>
                </a:solidFill>
                <a:latin typeface="Courier New" pitchFamily="49" charset="0"/>
              </a:rPr>
              <a:t>m = mesaj_de_transmis;</a:t>
            </a:r>
            <a:endParaRPr lang="ro-RO" sz="1600" b="1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v-SE" sz="1600" b="1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sv-SE" sz="1600" dirty="0" smtClean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for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 [q = 1 to n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st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 leg[q]]</a:t>
            </a:r>
            <a:endParaRPr lang="ro-RO" sz="16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b="1" dirty="0" smtClean="0">
                <a:solidFill>
                  <a:srgbClr val="C00000"/>
                </a:solidFill>
                <a:latin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send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</a:rPr>
              <a:t>sondaj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[q](m)</a:t>
            </a:r>
            <a:endParaRPr lang="ro-RO" sz="16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o-RO" sz="1600" b="1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b="1" dirty="0" smtClean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for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 [q = 1 to 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răspunsuri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]</a:t>
            </a:r>
            <a:endParaRPr lang="ro-RO" sz="16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1600" b="1" dirty="0" smtClean="0">
                <a:solidFill>
                  <a:srgbClr val="C00000"/>
                </a:solidFill>
                <a:latin typeface="Courier New" pitchFamily="49" charset="0"/>
              </a:rPr>
              <a:t>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receive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</a:rPr>
              <a:t>sondaj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[p](m)</a:t>
            </a:r>
            <a:endParaRPr lang="ro-RO" sz="16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}</a:t>
            </a:r>
            <a:r>
              <a:rPr lang="ro-RO" sz="1600" b="1" dirty="0" smtClean="0">
                <a:solidFill>
                  <a:srgbClr val="C00000"/>
                </a:solidFill>
                <a:latin typeface="Courier New" pitchFamily="49" charset="0"/>
              </a:rPr>
              <a:t>   </a:t>
            </a:r>
            <a:endParaRPr lang="en-US" sz="1600" dirty="0" smtClean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Difuzarea</a:t>
            </a:r>
            <a:r>
              <a:rPr lang="en-US" sz="2800" dirty="0"/>
              <a:t> </a:t>
            </a:r>
            <a:r>
              <a:rPr lang="en-US" sz="2800" dirty="0" err="1"/>
              <a:t>mesajelor</a:t>
            </a:r>
            <a:r>
              <a:rPr lang="en-US" sz="2800" dirty="0"/>
              <a:t> </a:t>
            </a:r>
            <a:r>
              <a:rPr lang="en-US" sz="2800" dirty="0" err="1"/>
              <a:t>prin</a:t>
            </a:r>
            <a:r>
              <a:rPr lang="en-US" sz="2800" dirty="0"/>
              <a:t> </a:t>
            </a:r>
            <a:r>
              <a:rPr lang="en-US" sz="2800" dirty="0" err="1"/>
              <a:t>inundare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/>
              <p:cNvSpPr/>
              <p:nvPr/>
            </p:nvSpPr>
            <p:spPr bwMode="auto">
              <a:xfrm>
                <a:off x="5436096" y="4653136"/>
                <a:ext cx="2880320" cy="79208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sv-SE" sz="1800" dirty="0" smtClean="0"/>
                  <a:t>N</a:t>
                </a:r>
                <a:r>
                  <a:rPr lang="ro-RO" sz="1800" dirty="0" smtClean="0"/>
                  <a:t>umărul</a:t>
                </a:r>
                <a:r>
                  <a:rPr lang="ro-RO" sz="1800" dirty="0"/>
                  <a:t> </a:t>
                </a:r>
                <a:r>
                  <a:rPr lang="sv-SE" sz="1800" dirty="0" smtClean="0"/>
                  <a:t>de mesaje</a:t>
                </a:r>
                <a:r>
                  <a:rPr lang="ro-RO" sz="1800" dirty="0" smtClean="0"/>
                  <a:t> =</a:t>
                </a:r>
                <a:r>
                  <a:rPr lang="sv-SE" sz="1800" dirty="0" smtClean="0"/>
                  <a:t>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/>
                      </a:rPr>
                      <m:t>2</m:t>
                    </m:r>
                    <m:r>
                      <a:rPr lang="ro-RO" sz="2000" b="0" i="1" smtClean="0">
                        <a:latin typeface="Cambria Math"/>
                      </a:rPr>
                      <m:t>𝑚</m:t>
                    </m:r>
                  </m:oMath>
                </a14:m>
                <a:endParaRPr lang="ro-RO" sz="1800" dirty="0" smtClean="0"/>
              </a:p>
              <a:p>
                <a:r>
                  <a:rPr lang="sv-SE" sz="18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</a:t>
                </a:r>
                <a:r>
                  <a:rPr lang="sv-SE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</a:t>
                </a:r>
                <a:r>
                  <a:rPr lang="ro-RO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sv-SE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=</a:t>
                </a:r>
                <a:r>
                  <a:rPr lang="ro-RO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sv-SE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</a:t>
                </a:r>
                <a:r>
                  <a:rPr lang="ro-RO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umărul</a:t>
                </a:r>
                <a:r>
                  <a:rPr lang="sv-SE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leg</a:t>
                </a:r>
                <a:r>
                  <a:rPr lang="ro-RO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ă</a:t>
                </a:r>
                <a:r>
                  <a:rPr lang="sv-SE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turilor)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mc:Choice>
        <mc:Fallback xmlns=""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6096" y="4653136"/>
                <a:ext cx="2880320" cy="792088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B62-35DD-410E-95AA-64578F0AD700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Difuzarea</a:t>
            </a:r>
            <a:r>
              <a:rPr lang="en-US" sz="2800" dirty="0"/>
              <a:t> </a:t>
            </a:r>
            <a:r>
              <a:rPr lang="en-US" sz="2800" dirty="0" err="1"/>
              <a:t>mesajelor</a:t>
            </a:r>
            <a:r>
              <a:rPr lang="en-US" sz="2800" dirty="0"/>
              <a:t> </a:t>
            </a:r>
            <a:r>
              <a:rPr lang="en-US" sz="2800" dirty="0" err="1"/>
              <a:t>prin</a:t>
            </a:r>
            <a:r>
              <a:rPr lang="en-US" sz="2800" dirty="0"/>
              <a:t> </a:t>
            </a:r>
            <a:r>
              <a:rPr lang="en-US" sz="2800" dirty="0" err="1"/>
              <a:t>inundare</a:t>
            </a:r>
            <a:endParaRPr lang="en-US" sz="2800" dirty="0"/>
          </a:p>
        </p:txBody>
      </p:sp>
      <p:sp>
        <p:nvSpPr>
          <p:cNvPr id="8" name="Oval 7"/>
          <p:cNvSpPr/>
          <p:nvPr/>
        </p:nvSpPr>
        <p:spPr bwMode="auto">
          <a:xfrm>
            <a:off x="1547664" y="3092795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716016" y="3077558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131840" y="177281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004048" y="573325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868144" y="573325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563888" y="573325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427984" y="573325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835696" y="573325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699792" y="573325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95536" y="573325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259632" y="573325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827584" y="4397537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267744" y="4397537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436096" y="4419849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3995936" y="4428513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0" name="Straight Connector 29"/>
          <p:cNvCxnSpPr>
            <a:stCxn id="10" idx="3"/>
            <a:endCxn id="8" idx="0"/>
          </p:cNvCxnSpPr>
          <p:nvPr/>
        </p:nvCxnSpPr>
        <p:spPr bwMode="auto">
          <a:xfrm flipH="1">
            <a:off x="1763688" y="2141592"/>
            <a:ext cx="1431424" cy="95120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5"/>
            <a:endCxn id="9" idx="0"/>
          </p:cNvCxnSpPr>
          <p:nvPr/>
        </p:nvCxnSpPr>
        <p:spPr bwMode="auto">
          <a:xfrm>
            <a:off x="3500616" y="2141592"/>
            <a:ext cx="1431424" cy="9359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4"/>
            <a:endCxn id="21" idx="0"/>
          </p:cNvCxnSpPr>
          <p:nvPr/>
        </p:nvCxnSpPr>
        <p:spPr bwMode="auto">
          <a:xfrm flipH="1">
            <a:off x="1043608" y="3524843"/>
            <a:ext cx="720080" cy="87269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4"/>
            <a:endCxn id="22" idx="0"/>
          </p:cNvCxnSpPr>
          <p:nvPr/>
        </p:nvCxnSpPr>
        <p:spPr bwMode="auto">
          <a:xfrm>
            <a:off x="1763688" y="3524843"/>
            <a:ext cx="720080" cy="87269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4"/>
            <a:endCxn id="25" idx="0"/>
          </p:cNvCxnSpPr>
          <p:nvPr/>
        </p:nvCxnSpPr>
        <p:spPr bwMode="auto">
          <a:xfrm flipH="1">
            <a:off x="4211960" y="3509606"/>
            <a:ext cx="720080" cy="91890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4" idx="0"/>
          </p:cNvCxnSpPr>
          <p:nvPr/>
        </p:nvCxnSpPr>
        <p:spPr bwMode="auto">
          <a:xfrm>
            <a:off x="4932040" y="3509606"/>
            <a:ext cx="720080" cy="9102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1" idx="4"/>
            <a:endCxn id="17" idx="0"/>
          </p:cNvCxnSpPr>
          <p:nvPr/>
        </p:nvCxnSpPr>
        <p:spPr bwMode="auto">
          <a:xfrm flipH="1">
            <a:off x="611560" y="4829585"/>
            <a:ext cx="432048" cy="9036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18" idx="0"/>
          </p:cNvCxnSpPr>
          <p:nvPr/>
        </p:nvCxnSpPr>
        <p:spPr bwMode="auto">
          <a:xfrm>
            <a:off x="1043608" y="4829585"/>
            <a:ext cx="432048" cy="9036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2" idx="4"/>
            <a:endCxn id="15" idx="0"/>
          </p:cNvCxnSpPr>
          <p:nvPr/>
        </p:nvCxnSpPr>
        <p:spPr bwMode="auto">
          <a:xfrm flipH="1">
            <a:off x="2051720" y="4829585"/>
            <a:ext cx="432048" cy="9036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2" idx="4"/>
            <a:endCxn id="16" idx="0"/>
          </p:cNvCxnSpPr>
          <p:nvPr/>
        </p:nvCxnSpPr>
        <p:spPr bwMode="auto">
          <a:xfrm>
            <a:off x="2483768" y="4829585"/>
            <a:ext cx="432048" cy="9036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5" idx="4"/>
            <a:endCxn id="13" idx="0"/>
          </p:cNvCxnSpPr>
          <p:nvPr/>
        </p:nvCxnSpPr>
        <p:spPr bwMode="auto">
          <a:xfrm flipH="1">
            <a:off x="3779912" y="4860561"/>
            <a:ext cx="432048" cy="8726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14" idx="0"/>
          </p:cNvCxnSpPr>
          <p:nvPr/>
        </p:nvCxnSpPr>
        <p:spPr bwMode="auto">
          <a:xfrm>
            <a:off x="4211960" y="4860561"/>
            <a:ext cx="432048" cy="8726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4" idx="4"/>
            <a:endCxn id="11" idx="0"/>
          </p:cNvCxnSpPr>
          <p:nvPr/>
        </p:nvCxnSpPr>
        <p:spPr bwMode="auto">
          <a:xfrm flipH="1">
            <a:off x="5220072" y="4851897"/>
            <a:ext cx="432048" cy="8813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4" idx="4"/>
            <a:endCxn id="12" idx="0"/>
          </p:cNvCxnSpPr>
          <p:nvPr/>
        </p:nvCxnSpPr>
        <p:spPr bwMode="auto">
          <a:xfrm>
            <a:off x="5652120" y="4851897"/>
            <a:ext cx="432048" cy="8813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 bwMode="auto">
          <a:xfrm>
            <a:off x="6156176" y="1931640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04248" y="1916832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Inițiator</a:t>
            </a:r>
            <a:endParaRPr lang="en-US" dirty="0"/>
          </a:p>
        </p:txBody>
      </p:sp>
      <p:sp>
        <p:nvSpPr>
          <p:cNvPr id="62" name="Initiator"/>
          <p:cNvSpPr/>
          <p:nvPr/>
        </p:nvSpPr>
        <p:spPr bwMode="auto">
          <a:xfrm>
            <a:off x="3136392" y="1772816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649470" y="1807131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S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3166155" y="2300040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3166154" y="2300039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547664" y="3823631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1545336" y="3823631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4718304" y="3857671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S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4718304" y="3857671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832104" y="508518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832104" y="508518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S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2267712" y="508518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S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267712" y="508518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3995928" y="508518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S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3995928" y="508518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5440680" y="508518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5440680" y="508518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50" name="Rectangle 49-copy" hidden="1"/>
          <p:cNvSpPr/>
          <p:nvPr/>
        </p:nvSpPr>
        <p:spPr bwMode="auto">
          <a:xfrm>
            <a:off x="3644950" y="184482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S</a:t>
            </a:r>
          </a:p>
        </p:txBody>
      </p:sp>
      <p:sp>
        <p:nvSpPr>
          <p:cNvPr id="52" name="Rectangle 51-copy"/>
          <p:cNvSpPr/>
          <p:nvPr/>
        </p:nvSpPr>
        <p:spPr bwMode="auto">
          <a:xfrm>
            <a:off x="3161635" y="2337733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3161634" y="2337732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1543144" y="386132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540816" y="386132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4713784" y="389536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S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4713784" y="3895364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827584" y="5122877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827584" y="5122877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S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2263192" y="5122877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S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2263192" y="5122877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3991408" y="5122877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S</a:t>
            </a:r>
          </a:p>
        </p:txBody>
      </p:sp>
      <p:sp>
        <p:nvSpPr>
          <p:cNvPr id="75" name="Rectangle 74"/>
          <p:cNvSpPr/>
          <p:nvPr/>
        </p:nvSpPr>
        <p:spPr bwMode="auto">
          <a:xfrm>
            <a:off x="3991408" y="5122877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5436160" y="5122877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5436160" y="5122877"/>
            <a:ext cx="363417" cy="363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FF"/>
                </a:solidFill>
                <a:latin typeface="Times" charset="0"/>
              </a:rPr>
              <a:t>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B62-35DD-410E-95AA-64578F0AD700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41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8.60315E-7 L -0.12587 0.1276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02" y="638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8.60315E-7 L 0.12622 0.1170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58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8844E-6 L -0.0276 0.0839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" y="418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8844E-6 L 0.03525 0.0839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418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8844E-6 L -0.0276 0.0839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" y="418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8844E-6 L 0.03525 0.0839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41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3143 0.04163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827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6512E-6 L -0.03541 0.04209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105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3143 0.04163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827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6512E-6 L -0.03541 0.04209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105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3143 0.04163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827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6512E-6 L -0.03541 0.04209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105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3143 0.04163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827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6512E-6 L -0.03541 0.04209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3143 0.04163 " pathEditMode="relative" rAng="0" ptsTypes="AA">
                                      <p:cBhvr>
                                        <p:cTn id="156" dur="200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827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6512E-6 L -0.03541 0.04209 " pathEditMode="relative" rAng="0" ptsTypes="AA">
                                      <p:cBhvr>
                                        <p:cTn id="158" dur="200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105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3143 0.04163 " pathEditMode="relative" rAng="0" ptsTypes="AA">
                                      <p:cBhvr>
                                        <p:cTn id="166" dur="200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827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6512E-6 L -0.03541 0.04209 " pathEditMode="relative" rAng="0" ptsTypes="AA">
                                      <p:cBhvr>
                                        <p:cTn id="168" dur="20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105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3143 0.04163 " pathEditMode="relative" rAng="0" ptsTypes="AA">
                                      <p:cBhvr>
                                        <p:cTn id="176" dur="200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827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6512E-6 L -0.03541 0.04209 " pathEditMode="relative" rAng="0" ptsTypes="AA">
                                      <p:cBhvr>
                                        <p:cTn id="178" dur="20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105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09 L 0.03143 0.04163 " pathEditMode="relative" rAng="0" ptsTypes="AA">
                                      <p:cBhvr>
                                        <p:cTn id="186" dur="20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827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6512E-6 L -0.03541 0.04209 " pathEditMode="relative" rAng="0" ptsTypes="AA">
                                      <p:cBhvr>
                                        <p:cTn id="188" dur="2000" spd="-100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8844E-6 L -0.0276 0.08395 " pathEditMode="relative" rAng="0" ptsTypes="AA">
                                      <p:cBhvr>
                                        <p:cTn id="222" dur="2000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" y="4186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8844E-6 L 0.03525 0.08395 " pathEditMode="relative" rAng="0" ptsTypes="AA">
                                      <p:cBhvr>
                                        <p:cTn id="224" dur="200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4186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8844E-6 L -0.0276 0.08395 " pathEditMode="relative" rAng="0" ptsTypes="AA">
                                      <p:cBhvr>
                                        <p:cTn id="232" dur="2000" spd="-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" y="4186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8844E-6 L 0.03525 0.08395 " pathEditMode="relative" rAng="0" ptsTypes="AA">
                                      <p:cBhvr>
                                        <p:cTn id="234" dur="2000" spd="-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41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8.60315E-7 L -0.12587 0.12766 " pathEditMode="relative" rAng="0" ptsTypes="AA">
                                      <p:cBhvr>
                                        <p:cTn id="256" dur="2000" spd="-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02" y="6383"/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8.60315E-7 L 0.12622 0.11702 " pathEditMode="relative" rAng="0" ptsTypes="AA">
                                      <p:cBhvr>
                                        <p:cTn id="258" dur="200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58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2" grpId="0" animBg="1"/>
      <p:bldP spid="67" grpId="0" animBg="1"/>
      <p:bldP spid="67" grpId="2" animBg="1"/>
      <p:bldP spid="68" grpId="0" animBg="1"/>
      <p:bldP spid="68" grpId="1" animBg="1"/>
      <p:bldP spid="68" grpId="2" animBg="1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3" grpId="0" animBg="1"/>
      <p:bldP spid="73" grpId="1" animBg="1"/>
      <p:bldP spid="73" grpId="2" animBg="1"/>
      <p:bldP spid="77" grpId="0" animBg="1"/>
      <p:bldP spid="77" grpId="1" animBg="1"/>
      <p:bldP spid="77" grpId="2" animBg="1"/>
      <p:bldP spid="78" grpId="0" animBg="1"/>
      <p:bldP spid="78" grpId="1" animBg="1"/>
      <p:bldP spid="78" grpId="2" animBg="1"/>
      <p:bldP spid="79" grpId="0" animBg="1"/>
      <p:bldP spid="79" grpId="1" animBg="1"/>
      <p:bldP spid="79" grpId="2" animBg="1"/>
      <p:bldP spid="80" grpId="0" animBg="1"/>
      <p:bldP spid="80" grpId="1" animBg="1"/>
      <p:bldP spid="80" grpId="2" animBg="1"/>
      <p:bldP spid="81" grpId="0" animBg="1"/>
      <p:bldP spid="81" grpId="1" animBg="1"/>
      <p:bldP spid="81" grpId="2" animBg="1"/>
      <p:bldP spid="82" grpId="0" animBg="1"/>
      <p:bldP spid="82" grpId="1" animBg="1"/>
      <p:bldP spid="82" grpId="2" animBg="1"/>
      <p:bldP spid="83" grpId="0" animBg="1"/>
      <p:bldP spid="83" grpId="1" animBg="1"/>
      <p:bldP spid="83" grpId="2" animBg="1"/>
      <p:bldP spid="84" grpId="0" animBg="1"/>
      <p:bldP spid="84" grpId="1" animBg="1"/>
      <p:bldP spid="84" grpId="2" animBg="1"/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50" grpId="0" animBg="1"/>
      <p:bldP spid="50" grpId="1" animBg="1"/>
      <p:bldP spid="52" grpId="0" animBg="1"/>
      <p:bldP spid="52" grpId="1" animBg="1"/>
      <p:bldP spid="54" grpId="0" animBg="1"/>
      <p:bldP spid="54" grpId="1" animBg="1"/>
      <p:bldP spid="56" grpId="0" animBg="1"/>
      <p:bldP spid="56" grpId="1" animBg="1"/>
      <p:bldP spid="56" grpId="2" animBg="1"/>
      <p:bldP spid="58" grpId="0" animBg="1"/>
      <p:bldP spid="58" grpId="1" animBg="1"/>
      <p:bldP spid="58" grpId="2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65" grpId="0" animBg="1"/>
      <p:bldP spid="65" grpId="1" animBg="1"/>
      <p:bldP spid="65" grpId="2" animBg="1"/>
      <p:bldP spid="66" grpId="0" animBg="1"/>
      <p:bldP spid="66" grpId="1" animBg="1"/>
      <p:bldP spid="66" grpId="2" animBg="1"/>
      <p:bldP spid="69" grpId="0" animBg="1"/>
      <p:bldP spid="69" grpId="1" animBg="1"/>
      <p:bldP spid="69" grpId="2" animBg="1"/>
      <p:bldP spid="72" grpId="0" animBg="1"/>
      <p:bldP spid="72" grpId="1" animBg="1"/>
      <p:bldP spid="72" grpId="2" animBg="1"/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87" grpId="0" animBg="1"/>
      <p:bldP spid="87" grpId="1" animBg="1"/>
      <p:bldP spid="87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26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0825" y="1739900"/>
                <a:ext cx="8382000" cy="5073650"/>
              </a:xfrm>
            </p:spPr>
            <p:txBody>
              <a:bodyPr>
                <a:normAutofit/>
              </a:bodyPr>
              <a:lstStyle/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ro-RO" sz="2200" dirty="0" smtClean="0">
                    <a:solidFill>
                      <a:srgbClr val="C00000"/>
                    </a:solidFill>
                  </a:rPr>
                  <a:t>Definiţii</a:t>
                </a:r>
              </a:p>
              <a:p>
                <a:pPr eaLnBrk="1" hangingPunct="1"/>
                <a:r>
                  <a:rPr lang="ro-RO" sz="2200" dirty="0" smtClean="0"/>
                  <a:t>Colecție de procese </a:t>
                </a:r>
                <a:r>
                  <a:rPr lang="ro-RO" sz="2200" b="1" dirty="0" smtClean="0"/>
                  <a:t>Nod(p:1..N)</a:t>
                </a:r>
                <a:endParaRPr lang="ro-RO" sz="2200" dirty="0" smtClean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ro-RO" sz="2200" dirty="0" smtClean="0"/>
                  <a:t>Vecinii nodului p </a:t>
                </a:r>
                <a:r>
                  <a:rPr lang="ro-RO" sz="2200" b="1" dirty="0" smtClean="0"/>
                  <a:t>leg[1:N]:</a:t>
                </a:r>
                <a:endParaRPr lang="ro-RO" sz="2200" dirty="0" smtClean="0"/>
              </a:p>
              <a:p>
                <a:pPr lvl="1" eaLnBrk="1" hangingPunct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𝑙𝑒𝑔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</a:rPr>
                      <m:t>𝑇𝑅𝑈𝐸</m:t>
                    </m:r>
                  </m:oMath>
                </a14:m>
                <a:r>
                  <a:rPr lang="ro-RO" sz="2200" dirty="0" smtClean="0"/>
                  <a:t>dacă q este vecin cu p, 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ro-RO" sz="2200" dirty="0" smtClean="0"/>
                  <a:t>altfel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𝑙𝑒𝑔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</a:rPr>
                      <m:t>𝐹𝐴𝐿𝑆</m:t>
                    </m:r>
                    <m:r>
                      <a:rPr lang="ro-RO" sz="2200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ro-RO" sz="2200" dirty="0" smtClean="0"/>
                  <a:t>.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ro-RO" sz="2200" dirty="0" smtClean="0"/>
                  <a:t>Relație simetrică: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ro-RO" sz="2200" dirty="0" smtClean="0"/>
                  <a:t>pentru p,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𝑙𝑒𝑔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𝑇𝑅𝑈𝐸</m:t>
                    </m:r>
                    <m:r>
                      <a:rPr lang="en-US" sz="2200" b="0" i="1" smtClean="0">
                        <a:latin typeface="Cambria Math"/>
                      </a:rPr>
                      <m:t> 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↔</m:t>
                    </m:r>
                    <m:r>
                      <a:rPr lang="en-US" sz="2200" i="1">
                        <a:latin typeface="Cambria Math"/>
                      </a:rPr>
                      <m:t> </m:t>
                    </m:r>
                  </m:oMath>
                </a14:m>
                <a:r>
                  <a:rPr lang="ro-RO" sz="2200" dirty="0" smtClean="0"/>
                  <a:t>pentru q,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𝑙𝑒𝑔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𝑇𝑅𝑈𝐸</m:t>
                    </m:r>
                  </m:oMath>
                </a14:m>
                <a:endParaRPr lang="ro-RO" sz="2200" dirty="0" smtClean="0"/>
              </a:p>
              <a:p>
                <a:pPr lvl="1" eaLnBrk="1" hangingPunct="1">
                  <a:lnSpc>
                    <a:spcPct val="80000"/>
                  </a:lnSpc>
                  <a:buFontTx/>
                  <a:buNone/>
                </a:pPr>
                <a:endParaRPr lang="ro-RO" sz="2200" dirty="0" smtClean="0"/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ro-RO" sz="2200" dirty="0" smtClean="0">
                    <a:solidFill>
                      <a:srgbClr val="C00000"/>
                    </a:solidFill>
                  </a:rPr>
                  <a:t>Problema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ro-RO" sz="2200" dirty="0" smtClean="0"/>
                  <a:t>Topologia reprezentată prin matricea de adiacenţe:</a:t>
                </a:r>
              </a:p>
              <a:p>
                <a:pPr lvl="1" eaLnBrk="1" hangingPunct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𝑡𝑜𝑝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</a:rPr>
                      <m:t>𝑇𝑅𝑈𝐸</m:t>
                    </m:r>
                  </m:oMath>
                </a14:m>
                <a:r>
                  <a:rPr lang="ro-RO" sz="2200" dirty="0" smtClean="0"/>
                  <a:t>, dacă i este vecin cu j</a:t>
                </a:r>
              </a:p>
              <a:p>
                <a:pPr lvl="1" eaLnBrk="1" hangingPunct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𝑡𝑜𝑝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𝑖</m:t>
                        </m:r>
                        <m:r>
                          <a:rPr lang="en-US" sz="2200" i="1">
                            <a:latin typeface="Cambria Math"/>
                          </a:rPr>
                          <m:t>,</m:t>
                        </m:r>
                        <m:r>
                          <a:rPr lang="en-US" sz="22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</a:rPr>
                      <m:t>𝐹𝐴𝐿𝑆𝐸</m:t>
                    </m:r>
                  </m:oMath>
                </a14:m>
                <a:r>
                  <a:rPr lang="ro-RO" sz="2200" dirty="0" smtClean="0"/>
                  <a:t>, în caz contrar. </a:t>
                </a:r>
              </a:p>
              <a:p>
                <a:pPr eaLnBrk="1" hangingPunct="1">
                  <a:lnSpc>
                    <a:spcPct val="150000"/>
                  </a:lnSpc>
                </a:pPr>
                <a:r>
                  <a:rPr lang="ro-RO" sz="2200" dirty="0" smtClean="0"/>
                  <a:t>Calculată pe baza cunoştinţelor locale</a:t>
                </a:r>
              </a:p>
              <a:p>
                <a:pPr lvl="1" eaLnBrk="1" hangingPunct="1">
                  <a:lnSpc>
                    <a:spcPct val="80000"/>
                  </a:lnSpc>
                  <a:spcAft>
                    <a:spcPct val="40000"/>
                  </a:spcAft>
                </a:pPr>
                <a:r>
                  <a:rPr lang="ro-RO" sz="2200" dirty="0" smtClean="0"/>
                  <a:t>pentru orice p,q: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1≤</m:t>
                    </m:r>
                    <m:r>
                      <a:rPr lang="en-US" sz="2200" b="0" i="1" smtClean="0">
                        <a:latin typeface="Cambria Math"/>
                      </a:rPr>
                      <m:t>𝑝</m:t>
                    </m:r>
                    <m:r>
                      <a:rPr lang="en-US" sz="2200" b="0" i="1" smtClean="0">
                        <a:latin typeface="Cambria Math"/>
                      </a:rPr>
                      <m:t>, </m:t>
                    </m:r>
                    <m:r>
                      <a:rPr lang="en-US" sz="2200" b="0" i="1" smtClean="0">
                        <a:latin typeface="Cambria Math"/>
                      </a:rPr>
                      <m:t>𝑞</m:t>
                    </m:r>
                    <m:r>
                      <a:rPr lang="en-US" sz="2200" b="0" i="1" smtClean="0">
                        <a:latin typeface="Cambria Math"/>
                      </a:rPr>
                      <m:t>≤</m:t>
                    </m:r>
                    <m:r>
                      <a:rPr lang="en-US" sz="2200" b="0" i="1" smtClean="0">
                        <a:latin typeface="Cambria Math"/>
                      </a:rPr>
                      <m:t>𝑁</m:t>
                    </m:r>
                    <m:r>
                      <a:rPr lang="en-US" sz="2200" b="0" i="1" smtClean="0">
                        <a:latin typeface="Cambria Math"/>
                      </a:rPr>
                      <m:t> :</m:t>
                    </m:r>
                    <m:r>
                      <a:rPr lang="en-US" sz="2200" b="0" i="1" smtClean="0">
                        <a:latin typeface="Cambria Math"/>
                      </a:rPr>
                      <m:t>𝑡𝑜𝑝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2200" b="0" i="1" smtClean="0">
                            <a:latin typeface="Cambria Math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𝑙𝑒𝑔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[</m:t>
                    </m:r>
                    <m:r>
                      <a:rPr lang="en-US" sz="2200" b="0" i="1" smtClean="0">
                        <a:latin typeface="Cambria Math"/>
                      </a:rPr>
                      <m:t>𝑞</m:t>
                    </m:r>
                    <m:r>
                      <a:rPr lang="en-US" sz="22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ro-RO" sz="2200" dirty="0" smtClean="0"/>
                  <a:t> </a:t>
                </a:r>
              </a:p>
            </p:txBody>
          </p:sp>
        </mc:Choice>
        <mc:Fallback xmlns="">
          <p:sp>
            <p:nvSpPr>
              <p:cNvPr id="512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825" y="1739900"/>
                <a:ext cx="8382000" cy="5073650"/>
              </a:xfrm>
              <a:blipFill rotWithShape="1">
                <a:blip r:embed="rId3"/>
                <a:stretch>
                  <a:fillRect l="-873" t="-1921" b="-1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Stabilirea</a:t>
            </a:r>
            <a:r>
              <a:rPr lang="en-US" sz="2800" dirty="0"/>
              <a:t> </a:t>
            </a:r>
            <a:r>
              <a:rPr lang="en-US" sz="2800" dirty="0" err="1"/>
              <a:t>topologiei</a:t>
            </a:r>
            <a:r>
              <a:rPr lang="en-US" sz="2800" dirty="0"/>
              <a:t> </a:t>
            </a:r>
            <a:r>
              <a:rPr lang="en-US" sz="2800" dirty="0" err="1"/>
              <a:t>unei</a:t>
            </a:r>
            <a:r>
              <a:rPr lang="en-US" sz="2800" dirty="0"/>
              <a:t> re</a:t>
            </a:r>
            <a:r>
              <a:rPr lang="ro-RO" sz="2800" dirty="0"/>
              <a:t>ţele de procese</a:t>
            </a:r>
            <a:r>
              <a:rPr lang="en-US" sz="2800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B62-35DD-410E-95AA-64578F0AD700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0" y="1268760"/>
            <a:ext cx="9144000" cy="7920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Algoritmul pulsaţiilor </a:t>
            </a:r>
            <a:endParaRPr lang="en-GB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88055"/>
            <a:ext cx="8763000" cy="34290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Fiecare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proces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calculează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singur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topologia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folosind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informaţiile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provenite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de la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vecini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Fiecare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nod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transmite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vecinilor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matricea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sa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adiacenţă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top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şi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primeşte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matricea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adiacenţă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fiecărui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vecin</a:t>
            </a:r>
            <a:endParaRPr lang="en-US" altLang="en-US" sz="18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după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un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rund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complet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fiecare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nod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va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dispune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informaţii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de la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nodurile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vecine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figura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stg.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pentru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nodul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g) 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După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două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runde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complete,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orice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nod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va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avea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informaţii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de la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noduri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aflate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la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distanţa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2 (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figura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dr.), etc. 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Dupa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r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runde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sunt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completate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liniile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din </a:t>
            </a:r>
            <a:r>
              <a:rPr lang="en-US" alt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top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corespunzătoare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nodurilor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q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aflate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la o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distanţă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&lt;= r </a:t>
            </a:r>
          </a:p>
        </p:txBody>
      </p:sp>
      <p:grpSp>
        <p:nvGrpSpPr>
          <p:cNvPr id="5123" name="Group 94"/>
          <p:cNvGrpSpPr>
            <a:grpSpLocks/>
          </p:cNvGrpSpPr>
          <p:nvPr/>
        </p:nvGrpSpPr>
        <p:grpSpPr bwMode="auto">
          <a:xfrm>
            <a:off x="304800" y="4467225"/>
            <a:ext cx="3505200" cy="2362200"/>
            <a:chOff x="304800" y="4500971"/>
            <a:chExt cx="3505200" cy="2362200"/>
          </a:xfrm>
        </p:grpSpPr>
        <p:sp>
          <p:nvSpPr>
            <p:cNvPr id="4" name="Oval 5"/>
            <p:cNvSpPr>
              <a:spLocks noChangeArrowheads="1"/>
            </p:cNvSpPr>
            <p:nvPr/>
          </p:nvSpPr>
          <p:spPr bwMode="auto">
            <a:xfrm>
              <a:off x="1828800" y="450097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00"/>
                  </a:solidFill>
                  <a:latin typeface="Times New Roman" charset="0"/>
                  <a:ea typeface="ＭＳ Ｐゴシック" charset="0"/>
                </a:rPr>
                <a:t>b</a:t>
              </a:r>
            </a:p>
          </p:txBody>
        </p:sp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685800" y="480577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a</a:t>
              </a:r>
            </a:p>
          </p:txBody>
        </p:sp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1295400" y="556777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c</a:t>
              </a: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2590800" y="556777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Times New Roman" charset="0"/>
                  <a:ea typeface="ＭＳ Ｐゴシック" charset="0"/>
                </a:rPr>
                <a:t>d</a:t>
              </a:r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3048000" y="472957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latin typeface="Times New Roman" charset="0"/>
                  <a:ea typeface="ＭＳ Ｐゴシック" charset="0"/>
                </a:rPr>
                <a:t>e</a:t>
              </a: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>
              <a:off x="1524000" y="4881971"/>
              <a:ext cx="38100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 flipH="1">
              <a:off x="1143000" y="4729571"/>
              <a:ext cx="68580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2133600" y="4958171"/>
              <a:ext cx="53340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H="1">
              <a:off x="1905000" y="5948771"/>
              <a:ext cx="7620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 flipH="1">
              <a:off x="762000" y="5948771"/>
              <a:ext cx="609600" cy="3810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3352800" y="5186771"/>
              <a:ext cx="15240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 flipH="1">
              <a:off x="2895600" y="5110571"/>
              <a:ext cx="2286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>
              <a:off x="990600" y="5262971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>
              <a:off x="1600200" y="6024971"/>
              <a:ext cx="762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 flipH="1">
              <a:off x="609600" y="5262971"/>
              <a:ext cx="228600" cy="8382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Oval 26"/>
            <p:cNvSpPr>
              <a:spLocks noChangeArrowheads="1"/>
            </p:cNvSpPr>
            <p:nvPr/>
          </p:nvSpPr>
          <p:spPr bwMode="auto">
            <a:xfrm>
              <a:off x="1524000" y="640597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latin typeface="Times New Roman" charset="0"/>
                  <a:ea typeface="ＭＳ Ｐゴシック" charset="0"/>
                </a:rPr>
                <a:t>h</a:t>
              </a:r>
            </a:p>
          </p:txBody>
        </p:sp>
        <p:sp>
          <p:nvSpPr>
            <p:cNvPr id="22" name="Oval 27"/>
            <p:cNvSpPr>
              <a:spLocks noChangeArrowheads="1"/>
            </p:cNvSpPr>
            <p:nvPr/>
          </p:nvSpPr>
          <p:spPr bwMode="auto">
            <a:xfrm>
              <a:off x="3352800" y="594877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Times New Roman" charset="0"/>
                  <a:ea typeface="ＭＳ Ｐゴシック" charset="0"/>
                </a:rPr>
                <a:t>f</a:t>
              </a:r>
            </a:p>
          </p:txBody>
        </p:sp>
        <p:sp>
          <p:nvSpPr>
            <p:cNvPr id="23" name="Oval 28"/>
            <p:cNvSpPr>
              <a:spLocks noChangeArrowheads="1"/>
            </p:cNvSpPr>
            <p:nvPr/>
          </p:nvSpPr>
          <p:spPr bwMode="auto">
            <a:xfrm>
              <a:off x="304800" y="6101171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g</a:t>
              </a:r>
            </a:p>
          </p:txBody>
        </p:sp>
        <p:sp>
          <p:nvSpPr>
            <p:cNvPr id="24" name="Line 29"/>
            <p:cNvSpPr>
              <a:spLocks noChangeShapeType="1"/>
            </p:cNvSpPr>
            <p:nvPr/>
          </p:nvSpPr>
          <p:spPr bwMode="auto">
            <a:xfrm flipV="1">
              <a:off x="1676400" y="4958171"/>
              <a:ext cx="30480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Line 30"/>
            <p:cNvSpPr>
              <a:spLocks noChangeShapeType="1"/>
            </p:cNvSpPr>
            <p:nvPr/>
          </p:nvSpPr>
          <p:spPr bwMode="auto">
            <a:xfrm flipV="1">
              <a:off x="533400" y="5186771"/>
              <a:ext cx="228600" cy="914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 flipV="1">
              <a:off x="1981200" y="6024971"/>
              <a:ext cx="7620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" name="Line 32"/>
            <p:cNvSpPr>
              <a:spLocks noChangeShapeType="1"/>
            </p:cNvSpPr>
            <p:nvPr/>
          </p:nvSpPr>
          <p:spPr bwMode="auto">
            <a:xfrm flipH="1" flipV="1">
              <a:off x="3429000" y="5110571"/>
              <a:ext cx="15240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Line 33"/>
            <p:cNvSpPr>
              <a:spLocks noChangeShapeType="1"/>
            </p:cNvSpPr>
            <p:nvPr/>
          </p:nvSpPr>
          <p:spPr bwMode="auto">
            <a:xfrm flipH="1" flipV="1">
              <a:off x="2209800" y="4881971"/>
              <a:ext cx="53340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Line 35"/>
            <p:cNvSpPr>
              <a:spLocks noChangeShapeType="1"/>
            </p:cNvSpPr>
            <p:nvPr/>
          </p:nvSpPr>
          <p:spPr bwMode="auto">
            <a:xfrm flipV="1">
              <a:off x="762000" y="5872571"/>
              <a:ext cx="457200" cy="304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" name="Line 36"/>
            <p:cNvSpPr>
              <a:spLocks noChangeShapeType="1"/>
            </p:cNvSpPr>
            <p:nvPr/>
          </p:nvSpPr>
          <p:spPr bwMode="auto">
            <a:xfrm flipH="1" flipV="1">
              <a:off x="1524000" y="6024971"/>
              <a:ext cx="762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Line 38"/>
            <p:cNvSpPr>
              <a:spLocks noChangeShapeType="1"/>
            </p:cNvSpPr>
            <p:nvPr/>
          </p:nvSpPr>
          <p:spPr bwMode="auto">
            <a:xfrm flipH="1" flipV="1">
              <a:off x="1066800" y="5186771"/>
              <a:ext cx="3048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" name="Line 39"/>
            <p:cNvSpPr>
              <a:spLocks noChangeShapeType="1"/>
            </p:cNvSpPr>
            <p:nvPr/>
          </p:nvSpPr>
          <p:spPr bwMode="auto">
            <a:xfrm flipV="1">
              <a:off x="2743200" y="5034371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Line 41"/>
            <p:cNvSpPr>
              <a:spLocks noChangeShapeType="1"/>
            </p:cNvSpPr>
            <p:nvPr/>
          </p:nvSpPr>
          <p:spPr bwMode="auto">
            <a:xfrm flipV="1">
              <a:off x="1143000" y="4653371"/>
              <a:ext cx="68580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124" name="Group 95"/>
          <p:cNvGrpSpPr>
            <a:grpSpLocks/>
          </p:cNvGrpSpPr>
          <p:nvPr/>
        </p:nvGrpSpPr>
        <p:grpSpPr bwMode="auto">
          <a:xfrm>
            <a:off x="4953000" y="4343400"/>
            <a:ext cx="3505200" cy="2362200"/>
            <a:chOff x="4953000" y="4476680"/>
            <a:chExt cx="3505200" cy="2362200"/>
          </a:xfrm>
        </p:grpSpPr>
        <p:sp>
          <p:nvSpPr>
            <p:cNvPr id="66" name="Oval 5"/>
            <p:cNvSpPr>
              <a:spLocks noChangeArrowheads="1"/>
            </p:cNvSpPr>
            <p:nvPr/>
          </p:nvSpPr>
          <p:spPr bwMode="auto">
            <a:xfrm>
              <a:off x="6477000" y="447668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b</a:t>
              </a:r>
            </a:p>
          </p:txBody>
        </p:sp>
        <p:sp>
          <p:nvSpPr>
            <p:cNvPr id="67" name="Oval 7"/>
            <p:cNvSpPr>
              <a:spLocks noChangeArrowheads="1"/>
            </p:cNvSpPr>
            <p:nvPr/>
          </p:nvSpPr>
          <p:spPr bwMode="auto">
            <a:xfrm>
              <a:off x="5334000" y="478148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a</a:t>
              </a:r>
            </a:p>
          </p:txBody>
        </p:sp>
        <p:sp>
          <p:nvSpPr>
            <p:cNvPr id="68" name="Oval 8"/>
            <p:cNvSpPr>
              <a:spLocks noChangeArrowheads="1"/>
            </p:cNvSpPr>
            <p:nvPr/>
          </p:nvSpPr>
          <p:spPr bwMode="auto">
            <a:xfrm>
              <a:off x="5943600" y="554348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c</a:t>
              </a:r>
            </a:p>
          </p:txBody>
        </p:sp>
        <p:sp>
          <p:nvSpPr>
            <p:cNvPr id="69" name="Oval 9"/>
            <p:cNvSpPr>
              <a:spLocks noChangeArrowheads="1"/>
            </p:cNvSpPr>
            <p:nvPr/>
          </p:nvSpPr>
          <p:spPr bwMode="auto">
            <a:xfrm>
              <a:off x="7239000" y="554348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00"/>
                  </a:solidFill>
                  <a:latin typeface="Times New Roman" charset="0"/>
                  <a:ea typeface="ＭＳ Ｐゴシック" charset="0"/>
                </a:rPr>
                <a:t>d</a:t>
              </a:r>
            </a:p>
          </p:txBody>
        </p:sp>
        <p:sp>
          <p:nvSpPr>
            <p:cNvPr id="70" name="Oval 10"/>
            <p:cNvSpPr>
              <a:spLocks noChangeArrowheads="1"/>
            </p:cNvSpPr>
            <p:nvPr/>
          </p:nvSpPr>
          <p:spPr bwMode="auto">
            <a:xfrm>
              <a:off x="7696200" y="470528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latin typeface="Times New Roman" charset="0"/>
                  <a:ea typeface="ＭＳ Ｐゴシック" charset="0"/>
                </a:rPr>
                <a:t>e</a:t>
              </a:r>
            </a:p>
          </p:txBody>
        </p:sp>
        <p:sp>
          <p:nvSpPr>
            <p:cNvPr id="71" name="Line 11"/>
            <p:cNvSpPr>
              <a:spLocks noChangeShapeType="1"/>
            </p:cNvSpPr>
            <p:nvPr/>
          </p:nvSpPr>
          <p:spPr bwMode="auto">
            <a:xfrm flipH="1">
              <a:off x="6172200" y="4857680"/>
              <a:ext cx="381000" cy="685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" name="Line 15"/>
            <p:cNvSpPr>
              <a:spLocks noChangeShapeType="1"/>
            </p:cNvSpPr>
            <p:nvPr/>
          </p:nvSpPr>
          <p:spPr bwMode="auto">
            <a:xfrm flipH="1">
              <a:off x="5791200" y="4705280"/>
              <a:ext cx="685800" cy="304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Line 16"/>
            <p:cNvSpPr>
              <a:spLocks noChangeShapeType="1"/>
            </p:cNvSpPr>
            <p:nvPr/>
          </p:nvSpPr>
          <p:spPr bwMode="auto">
            <a:xfrm>
              <a:off x="6781800" y="4933880"/>
              <a:ext cx="53340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Line 18"/>
            <p:cNvSpPr>
              <a:spLocks noChangeShapeType="1"/>
            </p:cNvSpPr>
            <p:nvPr/>
          </p:nvSpPr>
          <p:spPr bwMode="auto">
            <a:xfrm flipH="1">
              <a:off x="6553200" y="5924480"/>
              <a:ext cx="7620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" name="Line 19"/>
            <p:cNvSpPr>
              <a:spLocks noChangeShapeType="1"/>
            </p:cNvSpPr>
            <p:nvPr/>
          </p:nvSpPr>
          <p:spPr bwMode="auto">
            <a:xfrm flipH="1">
              <a:off x="5410200" y="5924480"/>
              <a:ext cx="609600" cy="3810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Line 20"/>
            <p:cNvSpPr>
              <a:spLocks noChangeShapeType="1"/>
            </p:cNvSpPr>
            <p:nvPr/>
          </p:nvSpPr>
          <p:spPr bwMode="auto">
            <a:xfrm>
              <a:off x="8001000" y="5162480"/>
              <a:ext cx="15240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Line 21"/>
            <p:cNvSpPr>
              <a:spLocks noChangeShapeType="1"/>
            </p:cNvSpPr>
            <p:nvPr/>
          </p:nvSpPr>
          <p:spPr bwMode="auto">
            <a:xfrm flipH="1">
              <a:off x="7543800" y="5086280"/>
              <a:ext cx="2286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8" name="Line 22"/>
            <p:cNvSpPr>
              <a:spLocks noChangeShapeType="1"/>
            </p:cNvSpPr>
            <p:nvPr/>
          </p:nvSpPr>
          <p:spPr bwMode="auto">
            <a:xfrm>
              <a:off x="5638800" y="5238680"/>
              <a:ext cx="304800" cy="533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9" name="Line 23"/>
            <p:cNvSpPr>
              <a:spLocks noChangeShapeType="1"/>
            </p:cNvSpPr>
            <p:nvPr/>
          </p:nvSpPr>
          <p:spPr bwMode="auto">
            <a:xfrm>
              <a:off x="6248400" y="6000680"/>
              <a:ext cx="76200" cy="3810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0" name="Line 24"/>
            <p:cNvSpPr>
              <a:spLocks noChangeShapeType="1"/>
            </p:cNvSpPr>
            <p:nvPr/>
          </p:nvSpPr>
          <p:spPr bwMode="auto">
            <a:xfrm flipH="1">
              <a:off x="5257800" y="5238680"/>
              <a:ext cx="228600" cy="8382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1" name="Oval 26"/>
            <p:cNvSpPr>
              <a:spLocks noChangeArrowheads="1"/>
            </p:cNvSpPr>
            <p:nvPr/>
          </p:nvSpPr>
          <p:spPr bwMode="auto">
            <a:xfrm>
              <a:off x="6172200" y="638168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h</a:t>
              </a:r>
            </a:p>
          </p:txBody>
        </p:sp>
        <p:sp>
          <p:nvSpPr>
            <p:cNvPr id="82" name="Oval 27"/>
            <p:cNvSpPr>
              <a:spLocks noChangeArrowheads="1"/>
            </p:cNvSpPr>
            <p:nvPr/>
          </p:nvSpPr>
          <p:spPr bwMode="auto">
            <a:xfrm>
              <a:off x="8001000" y="592448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Times New Roman" charset="0"/>
                  <a:ea typeface="ＭＳ Ｐゴシック" charset="0"/>
                </a:rPr>
                <a:t>f</a:t>
              </a:r>
            </a:p>
          </p:txBody>
        </p:sp>
        <p:sp>
          <p:nvSpPr>
            <p:cNvPr id="83" name="Oval 28"/>
            <p:cNvSpPr>
              <a:spLocks noChangeArrowheads="1"/>
            </p:cNvSpPr>
            <p:nvPr/>
          </p:nvSpPr>
          <p:spPr bwMode="auto">
            <a:xfrm>
              <a:off x="4953000" y="607688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g</a:t>
              </a:r>
            </a:p>
          </p:txBody>
        </p:sp>
        <p:sp>
          <p:nvSpPr>
            <p:cNvPr id="84" name="Line 29"/>
            <p:cNvSpPr>
              <a:spLocks noChangeShapeType="1"/>
            </p:cNvSpPr>
            <p:nvPr/>
          </p:nvSpPr>
          <p:spPr bwMode="auto">
            <a:xfrm flipV="1">
              <a:off x="6324600" y="4933880"/>
              <a:ext cx="304800" cy="6096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5" name="Line 30"/>
            <p:cNvSpPr>
              <a:spLocks noChangeShapeType="1"/>
            </p:cNvSpPr>
            <p:nvPr/>
          </p:nvSpPr>
          <p:spPr bwMode="auto">
            <a:xfrm flipV="1">
              <a:off x="5181600" y="5162480"/>
              <a:ext cx="228600" cy="914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" name="Line 31"/>
            <p:cNvSpPr>
              <a:spLocks noChangeShapeType="1"/>
            </p:cNvSpPr>
            <p:nvPr/>
          </p:nvSpPr>
          <p:spPr bwMode="auto">
            <a:xfrm flipV="1">
              <a:off x="6629400" y="6000680"/>
              <a:ext cx="7620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" name="Line 32"/>
            <p:cNvSpPr>
              <a:spLocks noChangeShapeType="1"/>
            </p:cNvSpPr>
            <p:nvPr/>
          </p:nvSpPr>
          <p:spPr bwMode="auto">
            <a:xfrm flipH="1" flipV="1">
              <a:off x="8077200" y="5086280"/>
              <a:ext cx="15240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8" name="Line 33"/>
            <p:cNvSpPr>
              <a:spLocks noChangeShapeType="1"/>
            </p:cNvSpPr>
            <p:nvPr/>
          </p:nvSpPr>
          <p:spPr bwMode="auto">
            <a:xfrm flipH="1" flipV="1">
              <a:off x="6858000" y="4857680"/>
              <a:ext cx="53340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Line 35"/>
            <p:cNvSpPr>
              <a:spLocks noChangeShapeType="1"/>
            </p:cNvSpPr>
            <p:nvPr/>
          </p:nvSpPr>
          <p:spPr bwMode="auto">
            <a:xfrm flipV="1">
              <a:off x="5410200" y="5848280"/>
              <a:ext cx="457200" cy="304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Line 36"/>
            <p:cNvSpPr>
              <a:spLocks noChangeShapeType="1"/>
            </p:cNvSpPr>
            <p:nvPr/>
          </p:nvSpPr>
          <p:spPr bwMode="auto">
            <a:xfrm flipH="1" flipV="1">
              <a:off x="6172200" y="6000680"/>
              <a:ext cx="76200" cy="4572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" name="Line 38"/>
            <p:cNvSpPr>
              <a:spLocks noChangeShapeType="1"/>
            </p:cNvSpPr>
            <p:nvPr/>
          </p:nvSpPr>
          <p:spPr bwMode="auto">
            <a:xfrm flipH="1" flipV="1">
              <a:off x="5715000" y="5162480"/>
              <a:ext cx="304800" cy="4572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Line 39"/>
            <p:cNvSpPr>
              <a:spLocks noChangeShapeType="1"/>
            </p:cNvSpPr>
            <p:nvPr/>
          </p:nvSpPr>
          <p:spPr bwMode="auto">
            <a:xfrm flipV="1">
              <a:off x="7391400" y="5010080"/>
              <a:ext cx="304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Line 41"/>
            <p:cNvSpPr>
              <a:spLocks noChangeShapeType="1"/>
            </p:cNvSpPr>
            <p:nvPr/>
          </p:nvSpPr>
          <p:spPr bwMode="auto">
            <a:xfrm flipV="1">
              <a:off x="5791200" y="4629080"/>
              <a:ext cx="685800" cy="304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46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Algoritmul pulsaţiilor </a:t>
            </a:r>
            <a:endParaRPr lang="en-GB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0" y="1796256"/>
            <a:ext cx="2438400" cy="4833144"/>
          </a:xfrm>
        </p:spPr>
        <p:txBody>
          <a:bodyPr/>
          <a:lstStyle/>
          <a:p>
            <a:pPr marL="0" indent="0" eaLnBrk="1" hangingPunct="1">
              <a:spcAft>
                <a:spcPts val="600"/>
              </a:spcAft>
              <a:buFontTx/>
              <a:buNone/>
            </a:pP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Următorul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predicat</a:t>
            </a:r>
            <a:r>
              <a:rPr lang="en-US" alt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este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satisfăcut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pentru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fiecare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proces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p: </a:t>
            </a:r>
          </a:p>
          <a:p>
            <a:pPr marL="0" indent="0" eaLnBrk="1" hangingPunct="1">
              <a:spcAft>
                <a:spcPts val="600"/>
              </a:spcAft>
              <a:buFontTx/>
              <a:buNone/>
            </a:pPr>
            <a:r>
              <a:rPr lang="pt-BR" alt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RUND</a:t>
            </a:r>
            <a:r>
              <a:rPr lang="pt-BR" altLang="en-US" sz="1800" dirty="0" smtClean="0">
                <a:latin typeface="Arial" pitchFamily="34" charset="0"/>
                <a:cs typeface="Arial" pitchFamily="34" charset="0"/>
              </a:rPr>
              <a:t>:  oricare ar fi q cu 1&lt;=q&lt;=N: dist(p,q) &lt;=r </a:t>
            </a:r>
            <a:r>
              <a:rPr lang="pt-BR" altLang="en-US" sz="1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pt-BR" altLang="en-US" sz="1800" dirty="0" smtClean="0">
                <a:latin typeface="Arial" pitchFamily="34" charset="0"/>
                <a:cs typeface="Arial" pitchFamily="34" charset="0"/>
              </a:rPr>
              <a:t> top[q,*] este completat </a:t>
            </a:r>
            <a:endParaRPr lang="en-US" alt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spcAft>
                <a:spcPts val="600"/>
              </a:spcAft>
              <a:buFontTx/>
              <a:buNone/>
            </a:pPr>
            <a:r>
              <a:rPr lang="pt-BR" alt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dist(p,q)</a:t>
            </a:r>
            <a:r>
              <a:rPr lang="pt-BR" altLang="en-US" sz="1800" dirty="0" smtClean="0">
                <a:latin typeface="Arial" pitchFamily="34" charset="0"/>
                <a:cs typeface="Arial" pitchFamily="34" charset="0"/>
              </a:rPr>
              <a:t> este distanţa de la p la q, adică lungimea căii celei mai scurte între cele două noduri.</a:t>
            </a:r>
            <a:endParaRPr lang="en-US" altLang="en-US" sz="1800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152400" y="1801048"/>
            <a:ext cx="2971800" cy="2057400"/>
            <a:chOff x="4953000" y="4476680"/>
            <a:chExt cx="3505200" cy="2362200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6477163" y="4476680"/>
              <a:ext cx="456874" cy="4574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b</a:t>
              </a:r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5333105" y="4781069"/>
              <a:ext cx="458746" cy="45749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a</a:t>
              </a: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5943519" y="5542951"/>
              <a:ext cx="456874" cy="45749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c</a:t>
              </a: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7239245" y="5542951"/>
              <a:ext cx="456874" cy="45749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00"/>
                  </a:solidFill>
                  <a:latin typeface="Times New Roman" charset="0"/>
                  <a:ea typeface="ＭＳ Ｐゴシック" charset="0"/>
                </a:rPr>
                <a:t>d</a:t>
              </a:r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7696119" y="4704516"/>
              <a:ext cx="456874" cy="45749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latin typeface="Times New Roman" charset="0"/>
                  <a:ea typeface="ＭＳ Ｐゴシック" charset="0"/>
                </a:rPr>
                <a:t>e</a:t>
              </a: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H="1">
              <a:off x="6171956" y="4857622"/>
              <a:ext cx="381977" cy="6853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 flipH="1">
              <a:off x="5791851" y="4704516"/>
              <a:ext cx="685312" cy="3062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6782370" y="4934175"/>
              <a:ext cx="533644" cy="6853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H="1">
              <a:off x="6553933" y="5923892"/>
              <a:ext cx="762081" cy="5340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 flipH="1">
              <a:off x="5409874" y="5923892"/>
              <a:ext cx="610414" cy="38094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8001326" y="5162010"/>
              <a:ext cx="151668" cy="7618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 flipH="1">
              <a:off x="7544451" y="5085457"/>
              <a:ext cx="228437" cy="4574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>
              <a:off x="5638312" y="5238562"/>
              <a:ext cx="305208" cy="53404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>
              <a:off x="6248726" y="6000445"/>
              <a:ext cx="76770" cy="38094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 flipH="1">
              <a:off x="5258208" y="5238562"/>
              <a:ext cx="228437" cy="83843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Oval 26"/>
            <p:cNvSpPr>
              <a:spLocks noChangeArrowheads="1"/>
            </p:cNvSpPr>
            <p:nvPr/>
          </p:nvSpPr>
          <p:spPr bwMode="auto">
            <a:xfrm>
              <a:off x="6171956" y="6381387"/>
              <a:ext cx="456874" cy="45749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h</a:t>
              </a:r>
            </a:p>
          </p:txBody>
        </p:sp>
        <p:sp>
          <p:nvSpPr>
            <p:cNvPr id="21" name="Oval 27"/>
            <p:cNvSpPr>
              <a:spLocks noChangeArrowheads="1"/>
            </p:cNvSpPr>
            <p:nvPr/>
          </p:nvSpPr>
          <p:spPr bwMode="auto">
            <a:xfrm>
              <a:off x="8001326" y="5923892"/>
              <a:ext cx="456874" cy="4574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Times New Roman" charset="0"/>
                  <a:ea typeface="ＭＳ Ｐゴシック" charset="0"/>
                </a:rPr>
                <a:t>f</a:t>
              </a:r>
            </a:p>
          </p:txBody>
        </p:sp>
        <p:sp>
          <p:nvSpPr>
            <p:cNvPr id="22" name="Oval 28"/>
            <p:cNvSpPr>
              <a:spLocks noChangeArrowheads="1"/>
            </p:cNvSpPr>
            <p:nvPr/>
          </p:nvSpPr>
          <p:spPr bwMode="auto">
            <a:xfrm>
              <a:off x="4953000" y="6076998"/>
              <a:ext cx="456874" cy="4574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g</a:t>
              </a:r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 flipV="1">
              <a:off x="6325496" y="4934175"/>
              <a:ext cx="303335" cy="60877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Line 30"/>
            <p:cNvSpPr>
              <a:spLocks noChangeShapeType="1"/>
            </p:cNvSpPr>
            <p:nvPr/>
          </p:nvSpPr>
          <p:spPr bwMode="auto">
            <a:xfrm flipV="1">
              <a:off x="5181437" y="5162010"/>
              <a:ext cx="228437" cy="914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Line 31"/>
            <p:cNvSpPr>
              <a:spLocks noChangeShapeType="1"/>
            </p:cNvSpPr>
            <p:nvPr/>
          </p:nvSpPr>
          <p:spPr bwMode="auto">
            <a:xfrm flipV="1">
              <a:off x="6628831" y="6000445"/>
              <a:ext cx="762081" cy="5340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Line 32"/>
            <p:cNvSpPr>
              <a:spLocks noChangeShapeType="1"/>
            </p:cNvSpPr>
            <p:nvPr/>
          </p:nvSpPr>
          <p:spPr bwMode="auto">
            <a:xfrm flipH="1" flipV="1">
              <a:off x="8078096" y="5085457"/>
              <a:ext cx="151667" cy="8384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" name="Line 33"/>
            <p:cNvSpPr>
              <a:spLocks noChangeShapeType="1"/>
            </p:cNvSpPr>
            <p:nvPr/>
          </p:nvSpPr>
          <p:spPr bwMode="auto">
            <a:xfrm flipH="1" flipV="1">
              <a:off x="6857268" y="4857622"/>
              <a:ext cx="533644" cy="6853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Line 35"/>
            <p:cNvSpPr>
              <a:spLocks noChangeShapeType="1"/>
            </p:cNvSpPr>
            <p:nvPr/>
          </p:nvSpPr>
          <p:spPr bwMode="auto">
            <a:xfrm flipV="1">
              <a:off x="5409874" y="5849163"/>
              <a:ext cx="456874" cy="3043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Line 36"/>
            <p:cNvSpPr>
              <a:spLocks noChangeShapeType="1"/>
            </p:cNvSpPr>
            <p:nvPr/>
          </p:nvSpPr>
          <p:spPr bwMode="auto">
            <a:xfrm flipH="1" flipV="1">
              <a:off x="6171956" y="6000445"/>
              <a:ext cx="76769" cy="45749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" name="Line 38"/>
            <p:cNvSpPr>
              <a:spLocks noChangeShapeType="1"/>
            </p:cNvSpPr>
            <p:nvPr/>
          </p:nvSpPr>
          <p:spPr bwMode="auto">
            <a:xfrm flipH="1" flipV="1">
              <a:off x="5715082" y="5162010"/>
              <a:ext cx="305206" cy="45749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Line 39"/>
            <p:cNvSpPr>
              <a:spLocks noChangeShapeType="1"/>
            </p:cNvSpPr>
            <p:nvPr/>
          </p:nvSpPr>
          <p:spPr bwMode="auto">
            <a:xfrm flipV="1">
              <a:off x="7390912" y="5010727"/>
              <a:ext cx="305208" cy="5322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Line 41"/>
            <p:cNvSpPr>
              <a:spLocks noChangeShapeType="1"/>
            </p:cNvSpPr>
            <p:nvPr/>
          </p:nvSpPr>
          <p:spPr bwMode="auto">
            <a:xfrm flipV="1">
              <a:off x="5791851" y="4629786"/>
              <a:ext cx="685312" cy="30438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148" name="Group 61"/>
          <p:cNvGrpSpPr>
            <a:grpSpLocks/>
          </p:cNvGrpSpPr>
          <p:nvPr/>
        </p:nvGrpSpPr>
        <p:grpSpPr bwMode="auto">
          <a:xfrm>
            <a:off x="3505200" y="1724848"/>
            <a:ext cx="2971800" cy="2057400"/>
            <a:chOff x="4876800" y="1143000"/>
            <a:chExt cx="3505200" cy="2362200"/>
          </a:xfrm>
        </p:grpSpPr>
        <p:sp>
          <p:nvSpPr>
            <p:cNvPr id="34" name="Oval 5"/>
            <p:cNvSpPr>
              <a:spLocks noChangeArrowheads="1"/>
            </p:cNvSpPr>
            <p:nvPr/>
          </p:nvSpPr>
          <p:spPr bwMode="auto">
            <a:xfrm>
              <a:off x="6400963" y="1143000"/>
              <a:ext cx="456874" cy="4574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b</a:t>
              </a:r>
            </a:p>
          </p:txBody>
        </p:sp>
        <p:sp>
          <p:nvSpPr>
            <p:cNvPr id="35" name="Oval 7"/>
            <p:cNvSpPr>
              <a:spLocks noChangeArrowheads="1"/>
            </p:cNvSpPr>
            <p:nvPr/>
          </p:nvSpPr>
          <p:spPr bwMode="auto">
            <a:xfrm>
              <a:off x="5256905" y="1447389"/>
              <a:ext cx="458746" cy="45749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a</a:t>
              </a: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5867319" y="2209271"/>
              <a:ext cx="456874" cy="45749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c</a:t>
              </a:r>
            </a:p>
          </p:txBody>
        </p:sp>
        <p:sp>
          <p:nvSpPr>
            <p:cNvPr id="37" name="Oval 9"/>
            <p:cNvSpPr>
              <a:spLocks noChangeArrowheads="1"/>
            </p:cNvSpPr>
            <p:nvPr/>
          </p:nvSpPr>
          <p:spPr bwMode="auto">
            <a:xfrm>
              <a:off x="7163045" y="2209271"/>
              <a:ext cx="456874" cy="45749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d</a:t>
              </a:r>
            </a:p>
          </p:txBody>
        </p:sp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7619919" y="1370836"/>
              <a:ext cx="456874" cy="45749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latin typeface="Times New Roman" charset="0"/>
                  <a:ea typeface="ＭＳ Ｐゴシック" charset="0"/>
                </a:rPr>
                <a:t>e</a:t>
              </a:r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 flipH="1">
              <a:off x="6095756" y="1523942"/>
              <a:ext cx="381977" cy="6853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" name="Line 15"/>
            <p:cNvSpPr>
              <a:spLocks noChangeShapeType="1"/>
            </p:cNvSpPr>
            <p:nvPr/>
          </p:nvSpPr>
          <p:spPr bwMode="auto">
            <a:xfrm flipH="1">
              <a:off x="5715651" y="1370836"/>
              <a:ext cx="685312" cy="3062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" name="Line 16"/>
            <p:cNvSpPr>
              <a:spLocks noChangeShapeType="1"/>
            </p:cNvSpPr>
            <p:nvPr/>
          </p:nvSpPr>
          <p:spPr bwMode="auto">
            <a:xfrm>
              <a:off x="6706170" y="1600495"/>
              <a:ext cx="533644" cy="6853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H="1">
              <a:off x="6477733" y="2590212"/>
              <a:ext cx="762081" cy="53404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Line 19"/>
            <p:cNvSpPr>
              <a:spLocks noChangeShapeType="1"/>
            </p:cNvSpPr>
            <p:nvPr/>
          </p:nvSpPr>
          <p:spPr bwMode="auto">
            <a:xfrm flipH="1">
              <a:off x="5333674" y="2590212"/>
              <a:ext cx="610414" cy="38094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Line 20"/>
            <p:cNvSpPr>
              <a:spLocks noChangeShapeType="1"/>
            </p:cNvSpPr>
            <p:nvPr/>
          </p:nvSpPr>
          <p:spPr bwMode="auto">
            <a:xfrm>
              <a:off x="7925126" y="1828330"/>
              <a:ext cx="151668" cy="7618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" name="Line 21"/>
            <p:cNvSpPr>
              <a:spLocks noChangeShapeType="1"/>
            </p:cNvSpPr>
            <p:nvPr/>
          </p:nvSpPr>
          <p:spPr bwMode="auto">
            <a:xfrm flipH="1">
              <a:off x="7468251" y="1751777"/>
              <a:ext cx="228437" cy="4574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auto">
            <a:xfrm>
              <a:off x="5562112" y="1904882"/>
              <a:ext cx="305208" cy="53404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Line 23"/>
            <p:cNvSpPr>
              <a:spLocks noChangeShapeType="1"/>
            </p:cNvSpPr>
            <p:nvPr/>
          </p:nvSpPr>
          <p:spPr bwMode="auto">
            <a:xfrm>
              <a:off x="6172526" y="2666765"/>
              <a:ext cx="76770" cy="38094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Line 24"/>
            <p:cNvSpPr>
              <a:spLocks noChangeShapeType="1"/>
            </p:cNvSpPr>
            <p:nvPr/>
          </p:nvSpPr>
          <p:spPr bwMode="auto">
            <a:xfrm flipH="1">
              <a:off x="5182008" y="1904882"/>
              <a:ext cx="228437" cy="83843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Oval 26"/>
            <p:cNvSpPr>
              <a:spLocks noChangeArrowheads="1"/>
            </p:cNvSpPr>
            <p:nvPr/>
          </p:nvSpPr>
          <p:spPr bwMode="auto">
            <a:xfrm>
              <a:off x="6095756" y="3047707"/>
              <a:ext cx="456874" cy="45749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h</a:t>
              </a:r>
            </a:p>
          </p:txBody>
        </p:sp>
        <p:sp>
          <p:nvSpPr>
            <p:cNvPr id="50" name="Oval 27"/>
            <p:cNvSpPr>
              <a:spLocks noChangeArrowheads="1"/>
            </p:cNvSpPr>
            <p:nvPr/>
          </p:nvSpPr>
          <p:spPr bwMode="auto">
            <a:xfrm>
              <a:off x="7925126" y="2590212"/>
              <a:ext cx="456874" cy="4574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Times New Roman" charset="0"/>
                  <a:ea typeface="ＭＳ Ｐゴシック" charset="0"/>
                </a:rPr>
                <a:t>f</a:t>
              </a:r>
            </a:p>
          </p:txBody>
        </p:sp>
        <p:sp>
          <p:nvSpPr>
            <p:cNvPr id="51" name="Oval 28"/>
            <p:cNvSpPr>
              <a:spLocks noChangeArrowheads="1"/>
            </p:cNvSpPr>
            <p:nvPr/>
          </p:nvSpPr>
          <p:spPr bwMode="auto">
            <a:xfrm>
              <a:off x="4876800" y="2743318"/>
              <a:ext cx="456874" cy="4574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g</a:t>
              </a:r>
            </a:p>
          </p:txBody>
        </p:sp>
        <p:sp>
          <p:nvSpPr>
            <p:cNvPr id="52" name="Line 29"/>
            <p:cNvSpPr>
              <a:spLocks noChangeShapeType="1"/>
            </p:cNvSpPr>
            <p:nvPr/>
          </p:nvSpPr>
          <p:spPr bwMode="auto">
            <a:xfrm flipV="1">
              <a:off x="6249296" y="1600495"/>
              <a:ext cx="303335" cy="60877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Line 30"/>
            <p:cNvSpPr>
              <a:spLocks noChangeShapeType="1"/>
            </p:cNvSpPr>
            <p:nvPr/>
          </p:nvSpPr>
          <p:spPr bwMode="auto">
            <a:xfrm flipV="1">
              <a:off x="5105237" y="1828330"/>
              <a:ext cx="228437" cy="914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" name="Line 31"/>
            <p:cNvSpPr>
              <a:spLocks noChangeShapeType="1"/>
            </p:cNvSpPr>
            <p:nvPr/>
          </p:nvSpPr>
          <p:spPr bwMode="auto">
            <a:xfrm flipV="1">
              <a:off x="6552631" y="2666765"/>
              <a:ext cx="762081" cy="53404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" name="Line 32"/>
            <p:cNvSpPr>
              <a:spLocks noChangeShapeType="1"/>
            </p:cNvSpPr>
            <p:nvPr/>
          </p:nvSpPr>
          <p:spPr bwMode="auto">
            <a:xfrm flipH="1" flipV="1">
              <a:off x="8001896" y="1751777"/>
              <a:ext cx="151667" cy="8384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" name="Line 33"/>
            <p:cNvSpPr>
              <a:spLocks noChangeShapeType="1"/>
            </p:cNvSpPr>
            <p:nvPr/>
          </p:nvSpPr>
          <p:spPr bwMode="auto">
            <a:xfrm flipH="1" flipV="1">
              <a:off x="6781068" y="1523942"/>
              <a:ext cx="533644" cy="6853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Line 35"/>
            <p:cNvSpPr>
              <a:spLocks noChangeShapeType="1"/>
            </p:cNvSpPr>
            <p:nvPr/>
          </p:nvSpPr>
          <p:spPr bwMode="auto">
            <a:xfrm flipV="1">
              <a:off x="5333674" y="2515483"/>
              <a:ext cx="456874" cy="3043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8" name="Line 36"/>
            <p:cNvSpPr>
              <a:spLocks noChangeShapeType="1"/>
            </p:cNvSpPr>
            <p:nvPr/>
          </p:nvSpPr>
          <p:spPr bwMode="auto">
            <a:xfrm flipH="1" flipV="1">
              <a:off x="6095756" y="2666765"/>
              <a:ext cx="76769" cy="45749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" name="Line 38"/>
            <p:cNvSpPr>
              <a:spLocks noChangeShapeType="1"/>
            </p:cNvSpPr>
            <p:nvPr/>
          </p:nvSpPr>
          <p:spPr bwMode="auto">
            <a:xfrm flipH="1" flipV="1">
              <a:off x="5638882" y="1828330"/>
              <a:ext cx="305206" cy="45749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" name="Line 39"/>
            <p:cNvSpPr>
              <a:spLocks noChangeShapeType="1"/>
            </p:cNvSpPr>
            <p:nvPr/>
          </p:nvSpPr>
          <p:spPr bwMode="auto">
            <a:xfrm flipV="1">
              <a:off x="7314712" y="1677047"/>
              <a:ext cx="305208" cy="5322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Line 41"/>
            <p:cNvSpPr>
              <a:spLocks noChangeShapeType="1"/>
            </p:cNvSpPr>
            <p:nvPr/>
          </p:nvSpPr>
          <p:spPr bwMode="auto">
            <a:xfrm flipV="1">
              <a:off x="5715651" y="1296106"/>
              <a:ext cx="685312" cy="30438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149" name="Group 91"/>
          <p:cNvGrpSpPr>
            <a:grpSpLocks/>
          </p:cNvGrpSpPr>
          <p:nvPr/>
        </p:nvGrpSpPr>
        <p:grpSpPr bwMode="auto">
          <a:xfrm>
            <a:off x="152400" y="4391848"/>
            <a:ext cx="2971800" cy="2057400"/>
            <a:chOff x="152400" y="3657600"/>
            <a:chExt cx="2971800" cy="2057400"/>
          </a:xfrm>
        </p:grpSpPr>
        <p:sp>
          <p:nvSpPr>
            <p:cNvPr id="64" name="Oval 5"/>
            <p:cNvSpPr>
              <a:spLocks noChangeArrowheads="1"/>
            </p:cNvSpPr>
            <p:nvPr/>
          </p:nvSpPr>
          <p:spPr bwMode="auto">
            <a:xfrm>
              <a:off x="1444625" y="3657600"/>
              <a:ext cx="387350" cy="3984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b</a:t>
              </a:r>
            </a:p>
          </p:txBody>
        </p:sp>
        <p:sp>
          <p:nvSpPr>
            <p:cNvPr id="65" name="Oval 7"/>
            <p:cNvSpPr>
              <a:spLocks noChangeArrowheads="1"/>
            </p:cNvSpPr>
            <p:nvPr/>
          </p:nvSpPr>
          <p:spPr bwMode="auto">
            <a:xfrm>
              <a:off x="474663" y="3922713"/>
              <a:ext cx="388937" cy="398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a</a:t>
              </a:r>
            </a:p>
          </p:txBody>
        </p:sp>
        <p:sp>
          <p:nvSpPr>
            <p:cNvPr id="66" name="Oval 8"/>
            <p:cNvSpPr>
              <a:spLocks noChangeArrowheads="1"/>
            </p:cNvSpPr>
            <p:nvPr/>
          </p:nvSpPr>
          <p:spPr bwMode="auto">
            <a:xfrm>
              <a:off x="992188" y="4586288"/>
              <a:ext cx="387350" cy="398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c</a:t>
              </a:r>
            </a:p>
          </p:txBody>
        </p:sp>
        <p:sp>
          <p:nvSpPr>
            <p:cNvPr id="67" name="Oval 9"/>
            <p:cNvSpPr>
              <a:spLocks noChangeArrowheads="1"/>
            </p:cNvSpPr>
            <p:nvPr/>
          </p:nvSpPr>
          <p:spPr bwMode="auto">
            <a:xfrm>
              <a:off x="2090738" y="4586288"/>
              <a:ext cx="387350" cy="398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d</a:t>
              </a:r>
            </a:p>
          </p:txBody>
        </p:sp>
        <p:sp>
          <p:nvSpPr>
            <p:cNvPr id="68" name="Oval 10"/>
            <p:cNvSpPr>
              <a:spLocks noChangeArrowheads="1"/>
            </p:cNvSpPr>
            <p:nvPr/>
          </p:nvSpPr>
          <p:spPr bwMode="auto">
            <a:xfrm>
              <a:off x="2478088" y="3856038"/>
              <a:ext cx="387350" cy="398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e</a:t>
              </a: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185863" y="3989388"/>
              <a:ext cx="323850" cy="5969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Line 15"/>
            <p:cNvSpPr>
              <a:spLocks noChangeShapeType="1"/>
            </p:cNvSpPr>
            <p:nvPr/>
          </p:nvSpPr>
          <p:spPr bwMode="auto">
            <a:xfrm flipH="1">
              <a:off x="863600" y="3856038"/>
              <a:ext cx="581025" cy="266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Line 16"/>
            <p:cNvSpPr>
              <a:spLocks noChangeShapeType="1"/>
            </p:cNvSpPr>
            <p:nvPr/>
          </p:nvSpPr>
          <p:spPr bwMode="auto">
            <a:xfrm>
              <a:off x="1703388" y="4056063"/>
              <a:ext cx="452437" cy="5969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" name="Line 18"/>
            <p:cNvSpPr>
              <a:spLocks noChangeShapeType="1"/>
            </p:cNvSpPr>
            <p:nvPr/>
          </p:nvSpPr>
          <p:spPr bwMode="auto">
            <a:xfrm flipH="1">
              <a:off x="1509713" y="4918075"/>
              <a:ext cx="646112" cy="4651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Line 19"/>
            <p:cNvSpPr>
              <a:spLocks noChangeShapeType="1"/>
            </p:cNvSpPr>
            <p:nvPr/>
          </p:nvSpPr>
          <p:spPr bwMode="auto">
            <a:xfrm flipH="1">
              <a:off x="539750" y="4918075"/>
              <a:ext cx="517525" cy="3317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Line 20"/>
            <p:cNvSpPr>
              <a:spLocks noChangeShapeType="1"/>
            </p:cNvSpPr>
            <p:nvPr/>
          </p:nvSpPr>
          <p:spPr bwMode="auto">
            <a:xfrm>
              <a:off x="2736850" y="4254500"/>
              <a:ext cx="128588" cy="6635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" name="Line 21"/>
            <p:cNvSpPr>
              <a:spLocks noChangeShapeType="1"/>
            </p:cNvSpPr>
            <p:nvPr/>
          </p:nvSpPr>
          <p:spPr bwMode="auto">
            <a:xfrm flipH="1">
              <a:off x="2349500" y="4187825"/>
              <a:ext cx="193675" cy="398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Line 22"/>
            <p:cNvSpPr>
              <a:spLocks noChangeShapeType="1"/>
            </p:cNvSpPr>
            <p:nvPr/>
          </p:nvSpPr>
          <p:spPr bwMode="auto">
            <a:xfrm>
              <a:off x="733425" y="4321175"/>
              <a:ext cx="258763" cy="4651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Line 23"/>
            <p:cNvSpPr>
              <a:spLocks noChangeShapeType="1"/>
            </p:cNvSpPr>
            <p:nvPr/>
          </p:nvSpPr>
          <p:spPr bwMode="auto">
            <a:xfrm>
              <a:off x="1250950" y="4984750"/>
              <a:ext cx="65088" cy="3317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8" name="Line 24"/>
            <p:cNvSpPr>
              <a:spLocks noChangeShapeType="1"/>
            </p:cNvSpPr>
            <p:nvPr/>
          </p:nvSpPr>
          <p:spPr bwMode="auto">
            <a:xfrm flipH="1">
              <a:off x="411163" y="4321175"/>
              <a:ext cx="193675" cy="7302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9" name="Oval 26"/>
            <p:cNvSpPr>
              <a:spLocks noChangeArrowheads="1"/>
            </p:cNvSpPr>
            <p:nvPr/>
          </p:nvSpPr>
          <p:spPr bwMode="auto">
            <a:xfrm>
              <a:off x="1185863" y="5316538"/>
              <a:ext cx="387350" cy="398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h</a:t>
              </a:r>
            </a:p>
          </p:txBody>
        </p:sp>
        <p:sp>
          <p:nvSpPr>
            <p:cNvPr id="80" name="Oval 27"/>
            <p:cNvSpPr>
              <a:spLocks noChangeArrowheads="1"/>
            </p:cNvSpPr>
            <p:nvPr/>
          </p:nvSpPr>
          <p:spPr bwMode="auto">
            <a:xfrm>
              <a:off x="2736850" y="4918075"/>
              <a:ext cx="387350" cy="3984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Times New Roman" charset="0"/>
                  <a:ea typeface="ＭＳ Ｐゴシック" charset="0"/>
                </a:rPr>
                <a:t>f</a:t>
              </a:r>
            </a:p>
          </p:txBody>
        </p:sp>
        <p:sp>
          <p:nvSpPr>
            <p:cNvPr id="81" name="Oval 28"/>
            <p:cNvSpPr>
              <a:spLocks noChangeArrowheads="1"/>
            </p:cNvSpPr>
            <p:nvPr/>
          </p:nvSpPr>
          <p:spPr bwMode="auto">
            <a:xfrm>
              <a:off x="152400" y="5051425"/>
              <a:ext cx="387350" cy="3984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</a:rPr>
                <a:t>g</a:t>
              </a:r>
            </a:p>
          </p:txBody>
        </p:sp>
        <p:sp>
          <p:nvSpPr>
            <p:cNvPr id="82" name="Line 29"/>
            <p:cNvSpPr>
              <a:spLocks noChangeShapeType="1"/>
            </p:cNvSpPr>
            <p:nvPr/>
          </p:nvSpPr>
          <p:spPr bwMode="auto">
            <a:xfrm flipV="1">
              <a:off x="1316038" y="4056063"/>
              <a:ext cx="257175" cy="530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3" name="Line 30"/>
            <p:cNvSpPr>
              <a:spLocks noChangeShapeType="1"/>
            </p:cNvSpPr>
            <p:nvPr/>
          </p:nvSpPr>
          <p:spPr bwMode="auto">
            <a:xfrm flipV="1">
              <a:off x="346075" y="4254500"/>
              <a:ext cx="193675" cy="796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4" name="Line 31"/>
            <p:cNvSpPr>
              <a:spLocks noChangeShapeType="1"/>
            </p:cNvSpPr>
            <p:nvPr/>
          </p:nvSpPr>
          <p:spPr bwMode="auto">
            <a:xfrm flipV="1">
              <a:off x="1573213" y="4984750"/>
              <a:ext cx="646112" cy="4651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5" name="Line 32"/>
            <p:cNvSpPr>
              <a:spLocks noChangeShapeType="1"/>
            </p:cNvSpPr>
            <p:nvPr/>
          </p:nvSpPr>
          <p:spPr bwMode="auto">
            <a:xfrm flipH="1" flipV="1">
              <a:off x="2801938" y="4187825"/>
              <a:ext cx="128587" cy="730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" name="Line 33"/>
            <p:cNvSpPr>
              <a:spLocks noChangeShapeType="1"/>
            </p:cNvSpPr>
            <p:nvPr/>
          </p:nvSpPr>
          <p:spPr bwMode="auto">
            <a:xfrm flipH="1" flipV="1">
              <a:off x="1766888" y="3989388"/>
              <a:ext cx="452437" cy="5969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" name="Line 35"/>
            <p:cNvSpPr>
              <a:spLocks noChangeShapeType="1"/>
            </p:cNvSpPr>
            <p:nvPr/>
          </p:nvSpPr>
          <p:spPr bwMode="auto">
            <a:xfrm flipV="1">
              <a:off x="539750" y="4852988"/>
              <a:ext cx="387350" cy="2651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8" name="Line 36"/>
            <p:cNvSpPr>
              <a:spLocks noChangeShapeType="1"/>
            </p:cNvSpPr>
            <p:nvPr/>
          </p:nvSpPr>
          <p:spPr bwMode="auto">
            <a:xfrm flipH="1" flipV="1">
              <a:off x="1185863" y="4984750"/>
              <a:ext cx="65087" cy="398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Line 38"/>
            <p:cNvSpPr>
              <a:spLocks noChangeShapeType="1"/>
            </p:cNvSpPr>
            <p:nvPr/>
          </p:nvSpPr>
          <p:spPr bwMode="auto">
            <a:xfrm flipH="1" flipV="1">
              <a:off x="798513" y="4254500"/>
              <a:ext cx="258762" cy="398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Line 39"/>
            <p:cNvSpPr>
              <a:spLocks noChangeShapeType="1"/>
            </p:cNvSpPr>
            <p:nvPr/>
          </p:nvSpPr>
          <p:spPr bwMode="auto">
            <a:xfrm flipV="1">
              <a:off x="2219325" y="4122738"/>
              <a:ext cx="258763" cy="4635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" name="Line 41"/>
            <p:cNvSpPr>
              <a:spLocks noChangeShapeType="1"/>
            </p:cNvSpPr>
            <p:nvPr/>
          </p:nvSpPr>
          <p:spPr bwMode="auto">
            <a:xfrm flipV="1">
              <a:off x="863600" y="3790950"/>
              <a:ext cx="581025" cy="2651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4" name="Oval 5"/>
          <p:cNvSpPr>
            <a:spLocks noChangeArrowheads="1"/>
          </p:cNvSpPr>
          <p:nvPr/>
        </p:nvSpPr>
        <p:spPr bwMode="auto">
          <a:xfrm>
            <a:off x="4797425" y="4468048"/>
            <a:ext cx="387350" cy="39846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b</a:t>
            </a:r>
          </a:p>
        </p:txBody>
      </p:sp>
      <p:sp>
        <p:nvSpPr>
          <p:cNvPr id="95" name="Oval 7"/>
          <p:cNvSpPr>
            <a:spLocks noChangeArrowheads="1"/>
          </p:cNvSpPr>
          <p:nvPr/>
        </p:nvSpPr>
        <p:spPr bwMode="auto">
          <a:xfrm>
            <a:off x="3827463" y="4733161"/>
            <a:ext cx="388937" cy="39846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a</a:t>
            </a:r>
          </a:p>
        </p:txBody>
      </p:sp>
      <p:sp>
        <p:nvSpPr>
          <p:cNvPr id="96" name="Oval 8"/>
          <p:cNvSpPr>
            <a:spLocks noChangeArrowheads="1"/>
          </p:cNvSpPr>
          <p:nvPr/>
        </p:nvSpPr>
        <p:spPr bwMode="auto">
          <a:xfrm>
            <a:off x="4344988" y="5396736"/>
            <a:ext cx="387350" cy="39846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c</a:t>
            </a:r>
          </a:p>
        </p:txBody>
      </p:sp>
      <p:sp>
        <p:nvSpPr>
          <p:cNvPr id="97" name="Oval 9"/>
          <p:cNvSpPr>
            <a:spLocks noChangeArrowheads="1"/>
          </p:cNvSpPr>
          <p:nvPr/>
        </p:nvSpPr>
        <p:spPr bwMode="auto">
          <a:xfrm>
            <a:off x="5443538" y="5396736"/>
            <a:ext cx="387350" cy="39846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d</a:t>
            </a:r>
          </a:p>
        </p:txBody>
      </p:sp>
      <p:sp>
        <p:nvSpPr>
          <p:cNvPr id="98" name="Oval 10"/>
          <p:cNvSpPr>
            <a:spLocks noChangeArrowheads="1"/>
          </p:cNvSpPr>
          <p:nvPr/>
        </p:nvSpPr>
        <p:spPr bwMode="auto">
          <a:xfrm>
            <a:off x="5830888" y="4666486"/>
            <a:ext cx="387350" cy="39846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e</a:t>
            </a:r>
          </a:p>
        </p:txBody>
      </p:sp>
      <p:sp>
        <p:nvSpPr>
          <p:cNvPr id="99" name="Line 11"/>
          <p:cNvSpPr>
            <a:spLocks noChangeShapeType="1"/>
          </p:cNvSpPr>
          <p:nvPr/>
        </p:nvSpPr>
        <p:spPr bwMode="auto">
          <a:xfrm flipH="1">
            <a:off x="4538663" y="4799836"/>
            <a:ext cx="323850" cy="596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Line 15"/>
          <p:cNvSpPr>
            <a:spLocks noChangeShapeType="1"/>
          </p:cNvSpPr>
          <p:nvPr/>
        </p:nvSpPr>
        <p:spPr bwMode="auto">
          <a:xfrm flipH="1">
            <a:off x="4216400" y="4666486"/>
            <a:ext cx="581025" cy="266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" name="Line 16"/>
          <p:cNvSpPr>
            <a:spLocks noChangeShapeType="1"/>
          </p:cNvSpPr>
          <p:nvPr/>
        </p:nvSpPr>
        <p:spPr bwMode="auto">
          <a:xfrm>
            <a:off x="5056188" y="4866511"/>
            <a:ext cx="452437" cy="596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Line 18"/>
          <p:cNvSpPr>
            <a:spLocks noChangeShapeType="1"/>
          </p:cNvSpPr>
          <p:nvPr/>
        </p:nvSpPr>
        <p:spPr bwMode="auto">
          <a:xfrm flipH="1">
            <a:off x="4862513" y="5728523"/>
            <a:ext cx="646112" cy="4651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Line 19"/>
          <p:cNvSpPr>
            <a:spLocks noChangeShapeType="1"/>
          </p:cNvSpPr>
          <p:nvPr/>
        </p:nvSpPr>
        <p:spPr bwMode="auto">
          <a:xfrm flipH="1">
            <a:off x="3892550" y="5728523"/>
            <a:ext cx="517525" cy="3317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Line 20"/>
          <p:cNvSpPr>
            <a:spLocks noChangeShapeType="1"/>
          </p:cNvSpPr>
          <p:nvPr/>
        </p:nvSpPr>
        <p:spPr bwMode="auto">
          <a:xfrm>
            <a:off x="6089650" y="5064948"/>
            <a:ext cx="128588" cy="663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21"/>
          <p:cNvSpPr>
            <a:spLocks noChangeShapeType="1"/>
          </p:cNvSpPr>
          <p:nvPr/>
        </p:nvSpPr>
        <p:spPr bwMode="auto">
          <a:xfrm flipH="1">
            <a:off x="5702300" y="4998273"/>
            <a:ext cx="193675" cy="398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Line 22"/>
          <p:cNvSpPr>
            <a:spLocks noChangeShapeType="1"/>
          </p:cNvSpPr>
          <p:nvPr/>
        </p:nvSpPr>
        <p:spPr bwMode="auto">
          <a:xfrm>
            <a:off x="4086225" y="5131623"/>
            <a:ext cx="258763" cy="4651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23"/>
          <p:cNvSpPr>
            <a:spLocks noChangeShapeType="1"/>
          </p:cNvSpPr>
          <p:nvPr/>
        </p:nvSpPr>
        <p:spPr bwMode="auto">
          <a:xfrm>
            <a:off x="4603750" y="5795198"/>
            <a:ext cx="65088" cy="3317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" name="Line 24"/>
          <p:cNvSpPr>
            <a:spLocks noChangeShapeType="1"/>
          </p:cNvSpPr>
          <p:nvPr/>
        </p:nvSpPr>
        <p:spPr bwMode="auto">
          <a:xfrm flipH="1">
            <a:off x="3763963" y="5131623"/>
            <a:ext cx="193675" cy="7302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9" name="Oval 26"/>
          <p:cNvSpPr>
            <a:spLocks noChangeArrowheads="1"/>
          </p:cNvSpPr>
          <p:nvPr/>
        </p:nvSpPr>
        <p:spPr bwMode="auto">
          <a:xfrm>
            <a:off x="4538663" y="6126986"/>
            <a:ext cx="387350" cy="39846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h</a:t>
            </a:r>
          </a:p>
        </p:txBody>
      </p:sp>
      <p:sp>
        <p:nvSpPr>
          <p:cNvPr id="110" name="Oval 27"/>
          <p:cNvSpPr>
            <a:spLocks noChangeArrowheads="1"/>
          </p:cNvSpPr>
          <p:nvPr/>
        </p:nvSpPr>
        <p:spPr bwMode="auto">
          <a:xfrm>
            <a:off x="6089650" y="5728523"/>
            <a:ext cx="387350" cy="39846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f</a:t>
            </a:r>
          </a:p>
        </p:txBody>
      </p:sp>
      <p:sp>
        <p:nvSpPr>
          <p:cNvPr id="111" name="Oval 28"/>
          <p:cNvSpPr>
            <a:spLocks noChangeArrowheads="1"/>
          </p:cNvSpPr>
          <p:nvPr/>
        </p:nvSpPr>
        <p:spPr bwMode="auto">
          <a:xfrm>
            <a:off x="3505200" y="5861873"/>
            <a:ext cx="387350" cy="39846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g</a:t>
            </a:r>
          </a:p>
        </p:txBody>
      </p:sp>
      <p:sp>
        <p:nvSpPr>
          <p:cNvPr id="112" name="Line 29"/>
          <p:cNvSpPr>
            <a:spLocks noChangeShapeType="1"/>
          </p:cNvSpPr>
          <p:nvPr/>
        </p:nvSpPr>
        <p:spPr bwMode="auto">
          <a:xfrm flipV="1">
            <a:off x="4668838" y="4866511"/>
            <a:ext cx="257175" cy="530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" name="Line 30"/>
          <p:cNvSpPr>
            <a:spLocks noChangeShapeType="1"/>
          </p:cNvSpPr>
          <p:nvPr/>
        </p:nvSpPr>
        <p:spPr bwMode="auto">
          <a:xfrm flipV="1">
            <a:off x="3698875" y="5064948"/>
            <a:ext cx="193675" cy="796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" name="Line 31"/>
          <p:cNvSpPr>
            <a:spLocks noChangeShapeType="1"/>
          </p:cNvSpPr>
          <p:nvPr/>
        </p:nvSpPr>
        <p:spPr bwMode="auto">
          <a:xfrm flipV="1">
            <a:off x="4926013" y="5795198"/>
            <a:ext cx="646112" cy="4651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" name="Line 32"/>
          <p:cNvSpPr>
            <a:spLocks noChangeShapeType="1"/>
          </p:cNvSpPr>
          <p:nvPr/>
        </p:nvSpPr>
        <p:spPr bwMode="auto">
          <a:xfrm flipH="1" flipV="1">
            <a:off x="6172200" y="5001448"/>
            <a:ext cx="128588" cy="7302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Line 33"/>
          <p:cNvSpPr>
            <a:spLocks noChangeShapeType="1"/>
          </p:cNvSpPr>
          <p:nvPr/>
        </p:nvSpPr>
        <p:spPr bwMode="auto">
          <a:xfrm flipH="1" flipV="1">
            <a:off x="5119688" y="4799836"/>
            <a:ext cx="452437" cy="596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Line 35"/>
          <p:cNvSpPr>
            <a:spLocks noChangeShapeType="1"/>
          </p:cNvSpPr>
          <p:nvPr/>
        </p:nvSpPr>
        <p:spPr bwMode="auto">
          <a:xfrm flipV="1">
            <a:off x="3892550" y="5663436"/>
            <a:ext cx="387350" cy="2651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" name="Line 36"/>
          <p:cNvSpPr>
            <a:spLocks noChangeShapeType="1"/>
          </p:cNvSpPr>
          <p:nvPr/>
        </p:nvSpPr>
        <p:spPr bwMode="auto">
          <a:xfrm flipH="1" flipV="1">
            <a:off x="4538663" y="5795198"/>
            <a:ext cx="65087" cy="398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" name="Line 38"/>
          <p:cNvSpPr>
            <a:spLocks noChangeShapeType="1"/>
          </p:cNvSpPr>
          <p:nvPr/>
        </p:nvSpPr>
        <p:spPr bwMode="auto">
          <a:xfrm flipH="1" flipV="1">
            <a:off x="4151313" y="5064948"/>
            <a:ext cx="258762" cy="398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0" name="Line 39"/>
          <p:cNvSpPr>
            <a:spLocks noChangeShapeType="1"/>
          </p:cNvSpPr>
          <p:nvPr/>
        </p:nvSpPr>
        <p:spPr bwMode="auto">
          <a:xfrm flipV="1">
            <a:off x="5572125" y="4933186"/>
            <a:ext cx="258763" cy="463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Line 41"/>
          <p:cNvSpPr>
            <a:spLocks noChangeShapeType="1"/>
          </p:cNvSpPr>
          <p:nvPr/>
        </p:nvSpPr>
        <p:spPr bwMode="auto">
          <a:xfrm flipV="1">
            <a:off x="4216400" y="4601398"/>
            <a:ext cx="581025" cy="2651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90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ChangeArrowheads="1"/>
          </p:cNvSpPr>
          <p:nvPr/>
        </p:nvSpPr>
        <p:spPr bwMode="auto">
          <a:xfrm>
            <a:off x="0" y="1412875"/>
            <a:ext cx="9144000" cy="5032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3" y="1484313"/>
            <a:ext cx="8763000" cy="5548312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</a:rPr>
              <a:t>t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</a:rPr>
              <a:t>ypedef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</a:rPr>
              <a:t>tip_top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</a:rPr>
              <a:t>bool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[1:N,1:N]; </a:t>
            </a:r>
            <a:endParaRPr lang="en-US" sz="18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ro-RO" sz="1800" b="1" dirty="0" smtClean="0">
                <a:solidFill>
                  <a:srgbClr val="C00000"/>
                </a:solidFill>
                <a:latin typeface="Courier New" pitchFamily="49" charset="0"/>
              </a:rPr>
              <a:t>type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</a:rPr>
              <a:t>def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</a:rPr>
              <a:t>tip_leg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</a:rPr>
              <a:t>bool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[1:N];</a:t>
            </a:r>
            <a:endParaRPr lang="en-US" sz="1800" b="1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</a:rPr>
              <a:t>chan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</a:rPr>
              <a:t>topologie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[1:N](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</a:rPr>
              <a:t>tip_top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);</a:t>
            </a:r>
            <a:endParaRPr lang="sv-SE" sz="18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sv-SE" sz="1800" b="1" dirty="0" smtClean="0">
                <a:solidFill>
                  <a:srgbClr val="C00000"/>
                </a:solidFill>
                <a:latin typeface="Courier New" pitchFamily="49" charset="0"/>
              </a:rPr>
              <a:t>process</a:t>
            </a:r>
            <a:r>
              <a:rPr lang="sv-SE" sz="1800" dirty="0" smtClean="0">
                <a:solidFill>
                  <a:srgbClr val="C00000"/>
                </a:solidFill>
                <a:latin typeface="Courier New" pitchFamily="49" charset="0"/>
              </a:rPr>
              <a:t> Nod[p=1 to </a:t>
            </a:r>
            <a:r>
              <a:rPr lang="ro-RO" sz="1800" dirty="0" smtClean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sv-SE" sz="1800" dirty="0" smtClean="0">
                <a:solidFill>
                  <a:srgbClr val="C00000"/>
                </a:solidFill>
                <a:latin typeface="Courier New" pitchFamily="49" charset="0"/>
              </a:rPr>
              <a:t>]{ </a:t>
            </a:r>
            <a:r>
              <a:rPr lang="sv-SE" sz="1800" b="1" dirty="0" smtClean="0">
                <a:solidFill>
                  <a:srgbClr val="C00000"/>
                </a:solidFill>
                <a:latin typeface="Courier New" pitchFamily="49" charset="0"/>
              </a:rPr>
              <a:t>tip_leg</a:t>
            </a:r>
            <a:r>
              <a:rPr lang="sv-SE" sz="1800" dirty="0" smtClean="0">
                <a:solidFill>
                  <a:srgbClr val="C00000"/>
                </a:solidFill>
                <a:latin typeface="Courier New" pitchFamily="49" charset="0"/>
              </a:rPr>
              <a:t> leg = </a:t>
            </a:r>
            <a:r>
              <a:rPr lang="sv-SE" sz="1800" dirty="0" smtClean="0">
                <a:solidFill>
                  <a:srgbClr val="C00000"/>
                </a:solidFill>
                <a:latin typeface="Courier New" pitchFamily="49" charset="0"/>
              </a:rPr>
              <a:t>vecinii_lui_p;</a:t>
            </a:r>
            <a:r>
              <a:rPr lang="pt-BR" sz="18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endParaRPr lang="pt-BR" sz="1800" dirty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pt-BR" sz="1800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pt-BR" sz="1800" b="1" dirty="0" smtClean="0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pt-BR" sz="1800" dirty="0" smtClean="0">
                <a:solidFill>
                  <a:srgbClr val="C00000"/>
                </a:solidFill>
                <a:latin typeface="Courier New" pitchFamily="49" charset="0"/>
              </a:rPr>
              <a:t> r = 0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;</a:t>
            </a:r>
            <a:endParaRPr lang="pt-BR" sz="1800" dirty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pt-BR" sz="1800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pt-BR" sz="1800" b="1" dirty="0" smtClean="0">
                <a:solidFill>
                  <a:srgbClr val="C00000"/>
                </a:solidFill>
                <a:latin typeface="Courier New" pitchFamily="49" charset="0"/>
              </a:rPr>
              <a:t>tip_top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top = ([N*N]FALSE), 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</a:rPr>
              <a:t>top_nou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;</a:t>
            </a:r>
            <a:endParaRPr lang="ro-RO" sz="18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pt-BR" sz="1800" dirty="0" smtClean="0">
                <a:solidFill>
                  <a:srgbClr val="C00000"/>
                </a:solidFill>
                <a:latin typeface="Courier New" pitchFamily="49" charset="0"/>
              </a:rPr>
              <a:t>  top[p,1: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pt-BR" sz="1800" dirty="0" smtClean="0">
                <a:solidFill>
                  <a:srgbClr val="C00000"/>
                </a:solidFill>
                <a:latin typeface="Courier New" pitchFamily="49" charset="0"/>
              </a:rPr>
              <a:t>]</a:t>
            </a:r>
            <a:r>
              <a:rPr lang="ro-RO" sz="18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pt-BR" sz="1800" dirty="0" smtClean="0">
                <a:solidFill>
                  <a:srgbClr val="C00000"/>
                </a:solidFill>
                <a:latin typeface="Courier New" pitchFamily="49" charset="0"/>
              </a:rPr>
              <a:t>= </a:t>
            </a:r>
            <a:r>
              <a:rPr lang="pt-BR" sz="1800" dirty="0" smtClean="0">
                <a:solidFill>
                  <a:srgbClr val="C00000"/>
                </a:solidFill>
                <a:latin typeface="Courier New" pitchFamily="49" charset="0"/>
              </a:rPr>
              <a:t>leg;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pt-BR" sz="1800" dirty="0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pt-BR" sz="1800" dirty="0" smtClean="0">
                <a:solidFill>
                  <a:schemeClr val="tx2"/>
                </a:solidFill>
                <a:latin typeface="Courier New" pitchFamily="49" charset="0"/>
              </a:rPr>
              <a:t>/* actualizeaz</a:t>
            </a:r>
            <a:r>
              <a:rPr lang="ro-RO" sz="1800" dirty="0" smtClean="0">
                <a:solidFill>
                  <a:schemeClr val="tx2"/>
                </a:solidFill>
                <a:latin typeface="Courier New" pitchFamily="49" charset="0"/>
              </a:rPr>
              <a:t>ă</a:t>
            </a:r>
            <a:r>
              <a:rPr lang="pt-BR" sz="1800" dirty="0" smtClean="0">
                <a:solidFill>
                  <a:schemeClr val="tx2"/>
                </a:solidFill>
                <a:latin typeface="Courier New" pitchFamily="49" charset="0"/>
              </a:rPr>
              <a:t> lini</a:t>
            </a:r>
            <a:r>
              <a:rPr lang="ro-RO" sz="1800" dirty="0" smtClean="0">
                <a:solidFill>
                  <a:schemeClr val="tx2"/>
                </a:solidFill>
                <a:latin typeface="Courier New" pitchFamily="49" charset="0"/>
              </a:rPr>
              <a:t>ile</a:t>
            </a:r>
            <a:r>
              <a:rPr lang="pt-BR" sz="1800" dirty="0" smtClean="0">
                <a:solidFill>
                  <a:schemeClr val="tx2"/>
                </a:solidFill>
                <a:latin typeface="Courier New" pitchFamily="49" charset="0"/>
              </a:rPr>
              <a:t> vecinilor */ </a:t>
            </a:r>
            <a:endParaRPr lang="ro-RO" sz="1800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ro-RO" sz="18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ro-RO" sz="1800" b="1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pt-BR" sz="1800" b="1" dirty="0" smtClean="0">
                <a:solidFill>
                  <a:srgbClr val="C00000"/>
                </a:solidFill>
                <a:latin typeface="Courier New" pitchFamily="49" charset="0"/>
              </a:rPr>
              <a:t>while</a:t>
            </a:r>
            <a:r>
              <a:rPr lang="pt-BR" sz="1800" dirty="0" smtClean="0">
                <a:solidFill>
                  <a:srgbClr val="C00000"/>
                </a:solidFill>
                <a:latin typeface="Courier New" pitchFamily="49" charset="0"/>
              </a:rPr>
              <a:t> (r</a:t>
            </a:r>
            <a:r>
              <a:rPr lang="ro-RO" sz="18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pt-BR" sz="1800" dirty="0" smtClean="0">
                <a:solidFill>
                  <a:srgbClr val="C00000"/>
                </a:solidFill>
                <a:latin typeface="Courier New" pitchFamily="49" charset="0"/>
              </a:rPr>
              <a:t>&lt;</a:t>
            </a:r>
            <a:r>
              <a:rPr lang="ro-RO" sz="18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pt-BR" sz="1800" dirty="0" smtClean="0">
                <a:solidFill>
                  <a:srgbClr val="C00000"/>
                </a:solidFill>
                <a:latin typeface="Courier New" pitchFamily="49" charset="0"/>
              </a:rPr>
              <a:t>D) {</a:t>
            </a:r>
            <a:endParaRPr lang="pt-BR" sz="18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pt-BR" sz="1800" dirty="0" smtClean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ro-RO" sz="1800" dirty="0" smtClean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pt-BR" sz="1800" dirty="0" smtClean="0">
                <a:solidFill>
                  <a:srgbClr val="C00000"/>
                </a:solidFill>
                <a:latin typeface="Courier New" pitchFamily="49" charset="0"/>
              </a:rPr>
              <a:t>/* transmite topologia curent</a:t>
            </a:r>
            <a:r>
              <a:rPr lang="ro-RO" sz="1800" dirty="0" smtClean="0">
                <a:solidFill>
                  <a:srgbClr val="C00000"/>
                </a:solidFill>
                <a:latin typeface="Courier New" pitchFamily="49" charset="0"/>
              </a:rPr>
              <a:t>ă</a:t>
            </a:r>
            <a:r>
              <a:rPr lang="pt-BR" sz="1800" dirty="0" smtClean="0">
                <a:solidFill>
                  <a:srgbClr val="C00000"/>
                </a:solidFill>
                <a:latin typeface="Courier New" pitchFamily="49" charset="0"/>
              </a:rPr>
              <a:t> tuturor vecinilor */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pt-BR" sz="1800" dirty="0" smtClean="0">
                <a:solidFill>
                  <a:srgbClr val="C00000"/>
                </a:solidFill>
                <a:latin typeface="Courier New" pitchFamily="49" charset="0"/>
              </a:rPr>
              <a:t>   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</a:rPr>
              <a:t>for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 [q =</a:t>
            </a:r>
            <a:r>
              <a:rPr lang="ro-RO" sz="18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1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</a:rPr>
              <a:t>to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N 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</a:rPr>
              <a:t>st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 leg[q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]]</a:t>
            </a:r>
            <a:endParaRPr lang="en-US" sz="18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</a:rPr>
              <a:t>send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</a:rPr>
              <a:t>topologie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[q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](top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   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</a:rPr>
              <a:t>for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 [q =</a:t>
            </a:r>
            <a:r>
              <a:rPr lang="ro-RO" sz="18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1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</a:rPr>
              <a:t>to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1800" dirty="0" smtClean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</a:rPr>
              <a:t>st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 leg[q]]{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     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</a:rPr>
              <a:t>receive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</a:rPr>
              <a:t>topologie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[p](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</a:rPr>
              <a:t>top_nou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      top 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= 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top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</a:rPr>
              <a:t>or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</a:rPr>
              <a:t>top_nou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;</a:t>
            </a:r>
            <a:endParaRPr lang="en-US" sz="18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    </a:t>
            </a:r>
            <a:r>
              <a:rPr lang="fr-FR" sz="1800" dirty="0">
                <a:solidFill>
                  <a:srgbClr val="C00000"/>
                </a:solidFill>
                <a:latin typeface="Courier New" pitchFamily="49" charset="0"/>
              </a:rPr>
              <a:t>}</a:t>
            </a:r>
            <a:endParaRPr lang="fr-FR" sz="18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fr-FR" sz="1800" dirty="0" smtClean="0">
                <a:solidFill>
                  <a:srgbClr val="C00000"/>
                </a:solidFill>
                <a:latin typeface="Courier New" pitchFamily="49" charset="0"/>
              </a:rPr>
              <a:t>    r </a:t>
            </a:r>
            <a:r>
              <a:rPr lang="fr-FR" sz="1800" dirty="0" smtClean="0">
                <a:solidFill>
                  <a:srgbClr val="C00000"/>
                </a:solidFill>
                <a:latin typeface="Courier New" pitchFamily="49" charset="0"/>
              </a:rPr>
              <a:t>= </a:t>
            </a:r>
            <a:r>
              <a:rPr lang="fr-FR" sz="1800" dirty="0" smtClean="0">
                <a:solidFill>
                  <a:srgbClr val="C00000"/>
                </a:solidFill>
                <a:latin typeface="Courier New" pitchFamily="49" charset="0"/>
              </a:rPr>
              <a:t>r</a:t>
            </a:r>
            <a:r>
              <a:rPr lang="ro-RO" sz="18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1800" dirty="0" smtClean="0">
                <a:solidFill>
                  <a:srgbClr val="C00000"/>
                </a:solidFill>
                <a:latin typeface="Courier New" pitchFamily="49" charset="0"/>
              </a:rPr>
              <a:t>+</a:t>
            </a:r>
            <a:r>
              <a:rPr lang="ro-RO" sz="18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1800" dirty="0" smtClean="0">
                <a:solidFill>
                  <a:srgbClr val="C00000"/>
                </a:solidFill>
                <a:latin typeface="Courier New" pitchFamily="49" charset="0"/>
              </a:rPr>
              <a:t>1;</a:t>
            </a:r>
            <a:endParaRPr lang="fr-FR" sz="18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fr-FR" sz="1800" dirty="0" smtClean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}</a:t>
            </a:r>
            <a:endParaRPr lang="en-US" sz="1800" dirty="0" smtClean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084168" y="3356992"/>
            <a:ext cx="2592288" cy="504056"/>
          </a:xfrm>
          <a:prstGeom prst="wedgeRoundRectCallout">
            <a:avLst>
              <a:gd name="adj1" fmla="val -181057"/>
              <a:gd name="adj2" fmla="val 3140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" charset="0"/>
              </a:rPr>
              <a:t>D</a:t>
            </a:r>
            <a:r>
              <a:rPr kumimoji="0" lang="ro-R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= diametrul rețelei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Algoritmul</a:t>
            </a:r>
            <a:r>
              <a:rPr lang="en-US" sz="2800" dirty="0"/>
              <a:t> </a:t>
            </a:r>
            <a:r>
              <a:rPr lang="en-US" sz="2800" dirty="0" err="1"/>
              <a:t>pulsaţiilor</a:t>
            </a:r>
            <a:r>
              <a:rPr lang="en-US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B62-35DD-410E-95AA-64578F0AD700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Lightbar">
  <a:themeElements>
    <a:clrScheme name="Lightbar 1">
      <a:dk1>
        <a:srgbClr val="000000"/>
      </a:dk1>
      <a:lt1>
        <a:srgbClr val="B3D1F0"/>
      </a:lt1>
      <a:dk2>
        <a:srgbClr val="1822CD"/>
      </a:dk2>
      <a:lt2>
        <a:srgbClr val="000000"/>
      </a:lt2>
      <a:accent1>
        <a:srgbClr val="3568C7"/>
      </a:accent1>
      <a:accent2>
        <a:srgbClr val="F06157"/>
      </a:accent2>
      <a:accent3>
        <a:srgbClr val="D6E5F6"/>
      </a:accent3>
      <a:accent4>
        <a:srgbClr val="000000"/>
      </a:accent4>
      <a:accent5>
        <a:srgbClr val="AEB9E0"/>
      </a:accent5>
      <a:accent6>
        <a:srgbClr val="D9574E"/>
      </a:accent6>
      <a:hlink>
        <a:srgbClr val="FF9218"/>
      </a:hlink>
      <a:folHlink>
        <a:srgbClr val="CCCCCC"/>
      </a:folHlink>
    </a:clrScheme>
    <a:fontScheme name="Lightbar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ightbar 1">
        <a:dk1>
          <a:srgbClr val="000000"/>
        </a:dk1>
        <a:lt1>
          <a:srgbClr val="B3D1F0"/>
        </a:lt1>
        <a:dk2>
          <a:srgbClr val="1822CD"/>
        </a:dk2>
        <a:lt2>
          <a:srgbClr val="000000"/>
        </a:lt2>
        <a:accent1>
          <a:srgbClr val="3568C7"/>
        </a:accent1>
        <a:accent2>
          <a:srgbClr val="F06157"/>
        </a:accent2>
        <a:accent3>
          <a:srgbClr val="D6E5F6"/>
        </a:accent3>
        <a:accent4>
          <a:srgbClr val="000000"/>
        </a:accent4>
        <a:accent5>
          <a:srgbClr val="AEB9E0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2">
        <a:dk1>
          <a:srgbClr val="000000"/>
        </a:dk1>
        <a:lt1>
          <a:srgbClr val="DCD1EB"/>
        </a:lt1>
        <a:dk2>
          <a:srgbClr val="6C18B0"/>
        </a:dk2>
        <a:lt2>
          <a:srgbClr val="000000"/>
        </a:lt2>
        <a:accent1>
          <a:srgbClr val="9968CC"/>
        </a:accent1>
        <a:accent2>
          <a:srgbClr val="FFAF18"/>
        </a:accent2>
        <a:accent3>
          <a:srgbClr val="EBE5F3"/>
        </a:accent3>
        <a:accent4>
          <a:srgbClr val="000000"/>
        </a:accent4>
        <a:accent5>
          <a:srgbClr val="CAB9E2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3">
        <a:dk1>
          <a:srgbClr val="000000"/>
        </a:dk1>
        <a:lt1>
          <a:srgbClr val="EECAE1"/>
        </a:lt1>
        <a:dk2>
          <a:srgbClr val="DC54AD"/>
        </a:dk2>
        <a:lt2>
          <a:srgbClr val="000000"/>
        </a:lt2>
        <a:accent1>
          <a:srgbClr val="DC359C"/>
        </a:accent1>
        <a:accent2>
          <a:srgbClr val="FFAF18"/>
        </a:accent2>
        <a:accent3>
          <a:srgbClr val="F5E1EE"/>
        </a:accent3>
        <a:accent4>
          <a:srgbClr val="000000"/>
        </a:accent4>
        <a:accent5>
          <a:srgbClr val="EBAECB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4">
        <a:dk1>
          <a:srgbClr val="000000"/>
        </a:dk1>
        <a:lt1>
          <a:srgbClr val="D7E6C5"/>
        </a:lt1>
        <a:dk2>
          <a:srgbClr val="2F8B20"/>
        </a:dk2>
        <a:lt2>
          <a:srgbClr val="000000"/>
        </a:lt2>
        <a:accent1>
          <a:srgbClr val="7ABA05"/>
        </a:accent1>
        <a:accent2>
          <a:srgbClr val="FFAF18"/>
        </a:accent2>
        <a:accent3>
          <a:srgbClr val="E8F0DF"/>
        </a:accent3>
        <a:accent4>
          <a:srgbClr val="000000"/>
        </a:accent4>
        <a:accent5>
          <a:srgbClr val="BED9AA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5">
        <a:dk1>
          <a:srgbClr val="000000"/>
        </a:dk1>
        <a:lt1>
          <a:srgbClr val="F8D1A8"/>
        </a:lt1>
        <a:dk2>
          <a:srgbClr val="FF9218"/>
        </a:dk2>
        <a:lt2>
          <a:srgbClr val="000000"/>
        </a:lt2>
        <a:accent1>
          <a:srgbClr val="FFAF18"/>
        </a:accent1>
        <a:accent2>
          <a:srgbClr val="F06157"/>
        </a:accent2>
        <a:accent3>
          <a:srgbClr val="FBE5D1"/>
        </a:accent3>
        <a:accent4>
          <a:srgbClr val="000000"/>
        </a:accent4>
        <a:accent5>
          <a:srgbClr val="FFD4AB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6">
        <a:dk1>
          <a:srgbClr val="000000"/>
        </a:dk1>
        <a:lt1>
          <a:srgbClr val="CCCCCC"/>
        </a:lt1>
        <a:dk2>
          <a:srgbClr val="555555"/>
        </a:dk2>
        <a:lt2>
          <a:srgbClr val="000000"/>
        </a:lt2>
        <a:accent1>
          <a:srgbClr val="AAAAAA"/>
        </a:accent1>
        <a:accent2>
          <a:srgbClr val="888888"/>
        </a:accent2>
        <a:accent3>
          <a:srgbClr val="E2E2E2"/>
        </a:accent3>
        <a:accent4>
          <a:srgbClr val="000000"/>
        </a:accent4>
        <a:accent5>
          <a:srgbClr val="D2D2D2"/>
        </a:accent5>
        <a:accent6>
          <a:srgbClr val="7B7B7B"/>
        </a:accent6>
        <a:hlink>
          <a:srgbClr val="333333"/>
        </a:hlink>
        <a:folHlink>
          <a:srgbClr val="8888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HardDisk:Applications:Microsoft Office X:Templates:Presentations:Designs:Lightbar</Template>
  <TotalTime>4600</TotalTime>
  <Words>2249</Words>
  <Application>Microsoft Office PowerPoint</Application>
  <PresentationFormat>On-screen Show (4:3)</PresentationFormat>
  <Paragraphs>685</Paragraphs>
  <Slides>24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Lightbar</vt:lpstr>
      <vt:lpstr>Stabilirea topologiei</vt:lpstr>
      <vt:lpstr>Difuzarea mesajelor folosind sondaje </vt:lpstr>
      <vt:lpstr>Difuzarea mesajelor folosind sondaje </vt:lpstr>
      <vt:lpstr>Difuzarea mesajelor prin inundare</vt:lpstr>
      <vt:lpstr>Difuzarea mesajelor prin inundare</vt:lpstr>
      <vt:lpstr>Stabilirea topologiei unei reţele de procese </vt:lpstr>
      <vt:lpstr>Algoritmul pulsaţiilor </vt:lpstr>
      <vt:lpstr>Algoritmul pulsaţiilor </vt:lpstr>
      <vt:lpstr>Algoritmul pulsaţiilor </vt:lpstr>
      <vt:lpstr>Algoritmul pulsaţiilor (2) </vt:lpstr>
      <vt:lpstr>Algoritmul pulsaţiilor (3) </vt:lpstr>
      <vt:lpstr>Algoritmul pulsaţiilor (4) </vt:lpstr>
      <vt:lpstr>Algoritmul pulsaţiilor (5) </vt:lpstr>
      <vt:lpstr>Algoritmi cu mesaje de sondaj cu ecou </vt:lpstr>
      <vt:lpstr>Algoritmi cu mesaje de sondaj cu ecou (2)</vt:lpstr>
      <vt:lpstr>Algoritmi cu mesaje de sondaj cu ecou (3)</vt:lpstr>
      <vt:lpstr>Algoritmi cu mesaje de sondaj cu ecou (4)</vt:lpstr>
      <vt:lpstr>Algoritmi cu mesaje de sondaj cu ecou (5)</vt:lpstr>
      <vt:lpstr>Algoritmi cu mesaje de sondaj cu ecou (6)</vt:lpstr>
      <vt:lpstr>Algoritmi cu mesaje de sondaj cu ecou (7)</vt:lpstr>
      <vt:lpstr>Complexitate</vt:lpstr>
      <vt:lpstr>Algoritmi cu mesaje de sondaj cu ecou (8)</vt:lpstr>
      <vt:lpstr>Sumar</vt:lpstr>
      <vt:lpstr>Întrebări?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Complexitatea algoritmilor paraleli</dc:title>
  <dc:creator>Ciprian Dobre</dc:creator>
  <cp:lastModifiedBy>cipsm</cp:lastModifiedBy>
  <cp:revision>571</cp:revision>
  <dcterms:created xsi:type="dcterms:W3CDTF">2003-12-18T12:29:33Z</dcterms:created>
  <dcterms:modified xsi:type="dcterms:W3CDTF">2015-12-08T16:16:17Z</dcterms:modified>
</cp:coreProperties>
</file>