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951" r:id="rId2"/>
    <p:sldMasterId id="2147483963" r:id="rId3"/>
  </p:sldMasterIdLst>
  <p:notesMasterIdLst>
    <p:notesMasterId r:id="rId50"/>
  </p:notesMasterIdLst>
  <p:sldIdLst>
    <p:sldId id="25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5" r:id="rId12"/>
    <p:sldId id="358" r:id="rId13"/>
    <p:sldId id="359" r:id="rId14"/>
    <p:sldId id="361" r:id="rId15"/>
    <p:sldId id="356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9" r:id="rId25"/>
    <p:sldId id="380" r:id="rId26"/>
    <p:sldId id="381" r:id="rId27"/>
    <p:sldId id="371" r:id="rId28"/>
    <p:sldId id="372" r:id="rId29"/>
    <p:sldId id="373" r:id="rId30"/>
    <p:sldId id="374" r:id="rId31"/>
    <p:sldId id="375" r:id="rId32"/>
    <p:sldId id="376" r:id="rId33"/>
    <p:sldId id="382" r:id="rId34"/>
    <p:sldId id="383" r:id="rId35"/>
    <p:sldId id="377" r:id="rId36"/>
    <p:sldId id="378" r:id="rId37"/>
    <p:sldId id="306" r:id="rId38"/>
    <p:sldId id="354" r:id="rId39"/>
    <p:sldId id="30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hennadi Procopciuc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B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6" autoAdjust="0"/>
    <p:restoredTop sz="93390" autoAdjust="0"/>
  </p:normalViewPr>
  <p:slideViewPr>
    <p:cSldViewPr>
      <p:cViewPr varScale="1">
        <p:scale>
          <a:sx n="86" d="100"/>
          <a:sy n="86" d="100"/>
        </p:scale>
        <p:origin x="-12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8FE2723-8CCE-4D7E-B7E3-314971A07DE5}" type="datetimeFigureOut">
              <a:rPr lang="en-US"/>
              <a:pPr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EA73881-4025-4114-807E-F2DDA480D3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1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0"/>
            <a:chExt cx="5760" cy="2544"/>
          </a:xfrm>
        </p:grpSpPr>
        <p:sp>
          <p:nvSpPr>
            <p:cNvPr id="5" name="Rectangle 6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2208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7"/>
            <p:cNvGrpSpPr>
              <a:grpSpLocks/>
            </p:cNvGrpSpPr>
            <p:nvPr userDrawn="1"/>
          </p:nvGrpSpPr>
          <p:grpSpPr bwMode="auto">
            <a:xfrm>
              <a:off x="0" y="2196"/>
              <a:ext cx="5756" cy="237"/>
              <a:chOff x="0" y="768"/>
              <a:chExt cx="5760" cy="197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" y="244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470275"/>
            <a:ext cx="9139238" cy="74613"/>
          </a:xfrm>
          <a:prstGeom prst="rect">
            <a:avLst/>
          </a:prstGeom>
          <a:solidFill>
            <a:srgbClr val="777777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A179540-2129-417E-BF93-FA88C3D69E8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63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A33A4-9612-454C-9FFD-4966DA9B73D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67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1C58B-67E4-4081-8E97-DE8FC317B8E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78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405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3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35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3053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3053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16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207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57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58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246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DB6FF-66E7-4077-982A-29E6EC418E7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633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7360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500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907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41985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461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518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2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864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3053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3053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8320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338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61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41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27E2A-545D-47F1-BA8E-1E2C3C43643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787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6195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73034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81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907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41985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4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CCC8D4-0375-48E8-9FE4-E79F412554A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2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3BD7-BC7F-4F14-B0CD-E62334305C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25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84BA5-A274-415C-A6F1-7B261CE53FC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26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D7895-63CA-4816-BC47-AD1C4D9A15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59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3EF0B-144A-4A48-8C35-786167A754B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23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E6AA8-1D28-4568-9345-CEB69D56CEC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1905000"/>
            <a:ext cx="381000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flipH="1">
            <a:off x="8686800" y="1905000"/>
            <a:ext cx="454025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7E93A64C-8225-4109-8CD6-68046FF8B559}" type="slidenum">
              <a:rPr lang="en-GB"/>
              <a:pPr/>
              <a:t>‹#›</a:t>
            </a:fld>
            <a:endParaRPr lang="en-GB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9144000" cy="1752600"/>
            <a:chOff x="0" y="0"/>
            <a:chExt cx="5760" cy="1104"/>
          </a:xfrm>
        </p:grpSpPr>
        <p:grpSp>
          <p:nvGrpSpPr>
            <p:cNvPr id="1034" name="Group 8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2" name="Rectangle 9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6" name="Rectangle 14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768"/>
            </a:xfrm>
            <a:prstGeom prst="rect">
              <a:avLst/>
            </a:prstGeom>
            <a:blipFill dpi="0" rotWithShape="1">
              <a:blip r:embed="rId1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" y="100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3" y="746"/>
              <a:ext cx="5757" cy="47"/>
            </a:xfrm>
            <a:prstGeom prst="rect">
              <a:avLst/>
            </a:prstGeom>
            <a:solidFill>
              <a:srgbClr val="777777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763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8585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defTabSz="449263" eaLnBrk="1" hangingPunct="1">
              <a:buClr>
                <a:srgbClr val="FFFFFF"/>
              </a:buClr>
              <a:buSzPct val="100000"/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Universitatea Politehnica Bucureşti - Facultatea de Automatică şi Calculatoare</a:t>
            </a:r>
          </a:p>
        </p:txBody>
      </p:sp>
      <p:pic>
        <p:nvPicPr>
          <p:cNvPr id="1029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5334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Rectangle 1"/>
          <p:cNvSpPr>
            <a:spLocks noChangeArrowheads="1"/>
          </p:cNvSpPr>
          <p:nvPr userDrawn="1"/>
        </p:nvSpPr>
        <p:spPr bwMode="auto">
          <a:xfrm>
            <a:off x="0" y="6721475"/>
            <a:ext cx="9144000" cy="136525"/>
          </a:xfrm>
          <a:prstGeom prst="rect">
            <a:avLst/>
          </a:prstGeom>
          <a:solidFill>
            <a:srgbClr val="8585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endParaRPr lang="en-GB" sz="180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8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763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8585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defTabSz="449263" eaLnBrk="1" hangingPunct="1">
              <a:buClr>
                <a:srgbClr val="FFFFFF"/>
              </a:buClr>
              <a:buSzPct val="100000"/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Universitatea Politehnica Bucureşti - Facultatea de Automatică şi Calculatoare</a:t>
            </a:r>
          </a:p>
        </p:txBody>
      </p:sp>
      <p:pic>
        <p:nvPicPr>
          <p:cNvPr id="1029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5334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Rectangle 1"/>
          <p:cNvSpPr>
            <a:spLocks noChangeArrowheads="1"/>
          </p:cNvSpPr>
          <p:nvPr userDrawn="1"/>
        </p:nvSpPr>
        <p:spPr bwMode="auto">
          <a:xfrm>
            <a:off x="0" y="6721475"/>
            <a:ext cx="9144000" cy="136525"/>
          </a:xfrm>
          <a:prstGeom prst="rect">
            <a:avLst/>
          </a:prstGeom>
          <a:solidFill>
            <a:srgbClr val="8585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endParaRPr lang="en-GB" sz="180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95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mailto:ciprian.dobre@cs.pub.r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052513"/>
            <a:ext cx="7848600" cy="1871662"/>
          </a:xfrm>
        </p:spPr>
        <p:txBody>
          <a:bodyPr/>
          <a:lstStyle/>
          <a:p>
            <a:r>
              <a:rPr lang="en-US" sz="4000" dirty="0" err="1" smtClean="0"/>
              <a:t>Algoritmi</a:t>
            </a:r>
            <a:r>
              <a:rPr lang="en-US" sz="4000" dirty="0" smtClean="0"/>
              <a:t> </a:t>
            </a:r>
            <a:r>
              <a:rPr lang="en-US" sz="4000" dirty="0" err="1" smtClean="0"/>
              <a:t>pentru</a:t>
            </a:r>
            <a:r>
              <a:rPr lang="en-US" sz="4000" dirty="0" smtClean="0"/>
              <a:t> </a:t>
            </a:r>
            <a:r>
              <a:rPr lang="en-US" sz="4000" dirty="0" err="1" smtClean="0"/>
              <a:t>sisteme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err="1" smtClean="0"/>
              <a:t>tolerante</a:t>
            </a:r>
            <a:r>
              <a:rPr lang="en-US" sz="4000" dirty="0" smtClean="0"/>
              <a:t> la </a:t>
            </a:r>
            <a:r>
              <a:rPr lang="en-US" sz="4000" dirty="0" err="1" smtClean="0"/>
              <a:t>defecte</a:t>
            </a:r>
            <a:endParaRPr lang="en-GB" sz="4000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4292600"/>
            <a:ext cx="6400800" cy="175260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 Dobre</a:t>
            </a:r>
          </a:p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ciprian.dobre@cs.pub.ro</a:t>
            </a:r>
          </a:p>
          <a:p>
            <a:pPr algn="r" eaLnBrk="1" hangingPunct="1">
              <a:lnSpc>
                <a:spcPct val="90000"/>
              </a:lnSpc>
            </a:pP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8894"/>
            <a:ext cx="8229600" cy="2706290"/>
          </a:xfrm>
        </p:spPr>
        <p:txBody>
          <a:bodyPr/>
          <a:lstStyle/>
          <a:p>
            <a:r>
              <a:rPr lang="en-US" sz="2000" dirty="0" err="1" smtClean="0"/>
              <a:t>Evenimentele</a:t>
            </a:r>
            <a:r>
              <a:rPr lang="en-US" sz="2000" dirty="0" smtClean="0"/>
              <a:t> </a:t>
            </a:r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 smtClean="0"/>
              <a:t>urm</a:t>
            </a:r>
            <a:r>
              <a:rPr lang="ro-RO" sz="2000" dirty="0" smtClean="0"/>
              <a:t>ătoarele:</a:t>
            </a:r>
          </a:p>
          <a:p>
            <a:pPr lvl="1">
              <a:lnSpc>
                <a:spcPct val="150000"/>
              </a:lnSpc>
            </a:pPr>
            <a:r>
              <a:rPr lang="ro-RO" sz="2000" dirty="0" smtClean="0"/>
              <a:t>Comandantul trimite ordinul tuturor Locotenenților</a:t>
            </a:r>
          </a:p>
          <a:p>
            <a:pPr lvl="1"/>
            <a:r>
              <a:rPr lang="ro-RO" sz="2000" dirty="0" smtClean="0"/>
              <a:t>Un Locotenent trimite celorlalți Locotenenți mesajul primit de la Comandant</a:t>
            </a:r>
          </a:p>
          <a:p>
            <a:pPr lvl="1"/>
            <a:r>
              <a:rPr lang="ro-RO" sz="2000" dirty="0" smtClean="0"/>
              <a:t>După primirea mesajului de la Comandant și a copiilor de la ceilalți Locotenenți, un locotenent decide </a:t>
            </a:r>
            <a:r>
              <a:rPr lang="ro-RO" sz="2000" i="1" dirty="0" smtClean="0"/>
              <a:t>prin vot majoritar</a:t>
            </a:r>
            <a:r>
              <a:rPr lang="ro-RO" sz="2000" dirty="0" smtClean="0"/>
              <a:t> ce decizie va lua</a:t>
            </a:r>
            <a:endParaRPr lang="en-US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901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br>
              <a:rPr lang="ro-RO" sz="2800" dirty="0" smtClean="0"/>
            </a:br>
            <a:r>
              <a:rPr lang="ro-RO" sz="2800" dirty="0" smtClean="0"/>
              <a:t>Exemplul 1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3815916" y="1700808"/>
                <a:ext cx="1512168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𝐶𝑜𝑚𝑎𝑛𝑑𝑎𝑛𝑡</m:t>
                      </m:r>
                    </m:oMath>
                  </m:oMathPara>
                </a14:m>
                <a:endParaRPr lang="ro-RO" sz="2000" b="0" i="1" smtClean="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5916" y="1700808"/>
                <a:ext cx="1512168" cy="648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2"/>
            <a:endCxn id="25" idx="0"/>
          </p:cNvCxnSpPr>
          <p:nvPr/>
        </p:nvCxnSpPr>
        <p:spPr bwMode="auto">
          <a:xfrm>
            <a:off x="4572000" y="2348880"/>
            <a:ext cx="0" cy="10801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95536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29000"/>
                <a:ext cx="1728192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707904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7904" y="3429000"/>
                <a:ext cx="1728192" cy="6480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7020272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272" y="3429000"/>
                <a:ext cx="1728192" cy="6480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 bwMode="auto">
          <a:xfrm>
            <a:off x="2115344" y="3581400"/>
            <a:ext cx="159256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5436096" y="3573016"/>
            <a:ext cx="159256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 flipH="1">
            <a:off x="5408476" y="3861048"/>
            <a:ext cx="16117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flipH="1">
            <a:off x="2096108" y="3861048"/>
            <a:ext cx="16117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1"/>
            <a:endCxn id="9" idx="0"/>
          </p:cNvCxnSpPr>
          <p:nvPr/>
        </p:nvCxnSpPr>
        <p:spPr bwMode="auto">
          <a:xfrm flipH="1">
            <a:off x="1259632" y="2024844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26" idx="0"/>
          </p:cNvCxnSpPr>
          <p:nvPr/>
        </p:nvCxnSpPr>
        <p:spPr bwMode="auto">
          <a:xfrm>
            <a:off x="5328084" y="2024844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45712" y="231060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72200" y="232975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5776" y="321297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55776" y="37890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68144" y="321297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flipH="1">
            <a:off x="1979712" y="4509120"/>
            <a:ext cx="53223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flipV="1">
            <a:off x="1986484" y="4077072"/>
            <a:ext cx="0" cy="4320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auto">
          <a:xfrm flipV="1">
            <a:off x="7308304" y="4077073"/>
            <a:ext cx="0" cy="4320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 bwMode="auto">
          <a:xfrm flipV="1">
            <a:off x="899592" y="4077075"/>
            <a:ext cx="0" cy="7920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 flipH="1">
            <a:off x="891984" y="4869160"/>
            <a:ext cx="720840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 flipV="1">
            <a:off x="8100392" y="4077076"/>
            <a:ext cx="0" cy="7920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11960" y="479715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91980" y="407707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X</a:t>
            </a:r>
            <a:endParaRPr lang="en-US" sz="2000" i="1"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0072" y="386104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X</a:t>
            </a:r>
            <a:endParaRPr lang="en-US" sz="2000" i="1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01208"/>
                <a:ext cx="8229600" cy="14401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 smtClean="0"/>
                  <a:t> este trădător</a:t>
                </a:r>
              </a:p>
              <a:p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𝑋</m:t>
                    </m:r>
                    <m:r>
                      <a:rPr lang="ro-RO" sz="2000" b="0" i="1" smtClean="0">
                        <a:latin typeface="Cambria Math"/>
                      </a:rPr>
                      <m:t> ∈{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𝑎𝑡𝑎𝑐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𝑟𝑒𝑡𝑟𝑎𝑔𝑒𝑟𝑒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ro-RO" sz="2000" smtClean="0"/>
              </a:p>
              <a:p>
                <a:r>
                  <a:rPr lang="ro-RO" sz="2000" smtClean="0"/>
                  <a:t>Oricare ar fi mesajul transmis de trădător, cei doi Locotenenți loiali vor lua aceeași decizie (</a:t>
                </a:r>
                <a:r>
                  <a:rPr lang="ro-RO" sz="2000" i="1" smtClean="0"/>
                  <a:t>atac</a:t>
                </a:r>
                <a:r>
                  <a:rPr lang="ro-RO" sz="2000" smtClean="0"/>
                  <a:t>)</a:t>
                </a:r>
              </a:p>
              <a:p>
                <a:endParaRPr lang="ro-RO" sz="2000" smtClean="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01208"/>
                <a:ext cx="8229600" cy="1440160"/>
              </a:xfrm>
              <a:blipFill rotWithShape="1">
                <a:blip r:embed="rId6"/>
                <a:stretch>
                  <a:fillRect l="-667" t="-1695" b="-7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4539985" y="2636912"/>
            <a:ext cx="82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3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br>
              <a:rPr lang="ro-RO" sz="2800" dirty="0" smtClean="0"/>
            </a:br>
            <a:r>
              <a:rPr lang="ro-RO" sz="2800" dirty="0" smtClean="0"/>
              <a:t>Exemplul 2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3815916" y="1700808"/>
                <a:ext cx="1512168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2000" i="1">
                              <a:latin typeface="Cambria Math"/>
                            </a:rPr>
                            <m:t> </m:t>
                          </m:r>
                          <m:r>
                            <a:rPr lang="ro-RO" sz="20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ro-RO" sz="2000" b="0" i="1" smtClean="0">
                              <a:latin typeface="Cambria Math"/>
                            </a:rPr>
                            <m:t>𝐶𝑜𝑚𝑎𝑛𝑑𝑎𝑛𝑡</m:t>
                          </m:r>
                        </m:e>
                        <m:sub/>
                      </m:sSub>
                    </m:oMath>
                  </m:oMathPara>
                </a14:m>
                <a:endParaRPr lang="ro-RO" sz="20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5916" y="1700808"/>
                <a:ext cx="1512168" cy="648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2"/>
            <a:endCxn id="25" idx="0"/>
          </p:cNvCxnSpPr>
          <p:nvPr/>
        </p:nvCxnSpPr>
        <p:spPr bwMode="auto">
          <a:xfrm>
            <a:off x="4572000" y="2348880"/>
            <a:ext cx="0" cy="10801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95536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29000"/>
                <a:ext cx="1728192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707904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7904" y="3429000"/>
                <a:ext cx="1728192" cy="6480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7020272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272" y="3429000"/>
                <a:ext cx="1728192" cy="6480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 bwMode="auto">
          <a:xfrm>
            <a:off x="2115344" y="3581400"/>
            <a:ext cx="159256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5436096" y="3573016"/>
            <a:ext cx="159256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 flipH="1">
            <a:off x="5408476" y="3861048"/>
            <a:ext cx="16117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flipH="1">
            <a:off x="2096108" y="3861048"/>
            <a:ext cx="16117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1"/>
            <a:endCxn id="9" idx="0"/>
          </p:cNvCxnSpPr>
          <p:nvPr/>
        </p:nvCxnSpPr>
        <p:spPr bwMode="auto">
          <a:xfrm flipH="1">
            <a:off x="1259632" y="2024844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26" idx="0"/>
          </p:cNvCxnSpPr>
          <p:nvPr/>
        </p:nvCxnSpPr>
        <p:spPr bwMode="auto">
          <a:xfrm>
            <a:off x="5328084" y="2024844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45712" y="231060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30495" y="2371785"/>
            <a:ext cx="417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X</a:t>
            </a:r>
            <a:endParaRPr lang="en-US" sz="2000" i="1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7784" y="321297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39752" y="378904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retragere</a:t>
            </a:r>
            <a:endParaRPr lang="en-US" sz="2000" i="1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321297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retragere</a:t>
            </a:r>
            <a:endParaRPr lang="en-US" sz="2000" i="1">
              <a:latin typeface="+mn-lt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flipH="1">
            <a:off x="1979712" y="4509120"/>
            <a:ext cx="53223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flipV="1">
            <a:off x="1986484" y="4077072"/>
            <a:ext cx="0" cy="4320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auto">
          <a:xfrm flipV="1">
            <a:off x="7308304" y="4077073"/>
            <a:ext cx="0" cy="4320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 bwMode="auto">
          <a:xfrm flipV="1">
            <a:off x="899592" y="4077075"/>
            <a:ext cx="0" cy="7920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 flipH="1">
            <a:off x="891984" y="4869160"/>
            <a:ext cx="720840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 flipV="1">
            <a:off x="8100392" y="4077076"/>
            <a:ext cx="0" cy="7920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11960" y="479715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91980" y="407707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X</a:t>
            </a:r>
            <a:endParaRPr lang="en-US" sz="2000" i="1"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0072" y="386104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X</a:t>
            </a:r>
            <a:endParaRPr lang="en-US" sz="2000" i="1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01208"/>
                <a:ext cx="8229600" cy="14401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𝐶𝑜𝑚𝑎𝑛𝑑𝑎𝑛𝑡</m:t>
                        </m:r>
                      </m:e>
                      <m:sub/>
                    </m:sSub>
                  </m:oMath>
                </a14:m>
                <a:r>
                  <a:rPr lang="ro-RO" sz="2000" smtClean="0"/>
                  <a:t> este trădător</a:t>
                </a:r>
              </a:p>
              <a:p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𝑋</m:t>
                    </m:r>
                    <m:r>
                      <a:rPr lang="ro-RO" sz="2000" b="0" i="1" smtClean="0">
                        <a:latin typeface="Cambria Math"/>
                      </a:rPr>
                      <m:t> ∈{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𝑎𝑡𝑎𝑐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𝑟𝑒𝑡𝑟𝑎𝑔𝑒𝑟𝑒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ro-RO" sz="2000" smtClean="0"/>
              </a:p>
              <a:p>
                <a:r>
                  <a:rPr lang="ro-RO" sz="2000" smtClean="0"/>
                  <a:t>Oricare ar fi mesajul transmis de trădător, toți Locotenenții vor lua aceeași decizie </a:t>
                </a:r>
                <a:r>
                  <a:rPr lang="ro-RO" sz="2000" i="1" smtClean="0"/>
                  <a:t>X</a:t>
                </a:r>
              </a:p>
              <a:p>
                <a:endParaRPr lang="ro-RO" sz="2000" smtClean="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01208"/>
                <a:ext cx="8229600" cy="1440160"/>
              </a:xfrm>
              <a:blipFill rotWithShape="1">
                <a:blip r:embed="rId6"/>
                <a:stretch>
                  <a:fillRect l="-667" t="-1695" b="-7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4539985" y="2636912"/>
            <a:ext cx="1256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retragere</a:t>
            </a:r>
            <a:endParaRPr lang="en-US" sz="2000" i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14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276872"/>
            <a:ext cx="8712968" cy="2808312"/>
          </a:xfrm>
        </p:spPr>
        <p:txBody>
          <a:bodyPr/>
          <a:lstStyle/>
          <a:p>
            <a:r>
              <a:rPr lang="ro-RO" sz="2000" dirty="0" smtClean="0"/>
              <a:t>Dificultatea problemei constă în</a:t>
            </a:r>
            <a:r>
              <a:rPr lang="en-US" sz="2000" dirty="0" smtClean="0"/>
              <a:t> </a:t>
            </a:r>
            <a:r>
              <a:rPr lang="ro-RO" sz="2000" dirty="0" smtClean="0"/>
              <a:t>fapt</a:t>
            </a:r>
            <a:r>
              <a:rPr lang="en-US" sz="2000" dirty="0" err="1" smtClean="0"/>
              <a:t>ul</a:t>
            </a:r>
            <a:r>
              <a:rPr lang="ro-RO" sz="2000" dirty="0" smtClean="0"/>
              <a:t> că:</a:t>
            </a:r>
          </a:p>
          <a:p>
            <a:pPr lvl="1"/>
            <a:r>
              <a:rPr lang="ro-RO" sz="2000" dirty="0" smtClean="0"/>
              <a:t>Dacă Generalii (Locotenenții) pot trimite doar mesaje orale, atunci nu există soluție decât pentru cazul în care </a:t>
            </a:r>
            <a:r>
              <a:rPr lang="ro-RO" sz="2000" i="1" dirty="0" smtClean="0"/>
              <a:t>2/3 din Generali sunt loiali</a:t>
            </a:r>
          </a:p>
          <a:p>
            <a:pPr lvl="1"/>
            <a:endParaRPr lang="ro-RO" sz="1500" i="1" dirty="0" smtClean="0"/>
          </a:p>
          <a:p>
            <a:pPr lvl="0">
              <a:buClr>
                <a:srgbClr val="3568C7"/>
              </a:buClr>
            </a:pPr>
            <a:r>
              <a:rPr lang="ro-RO" sz="2000" dirty="0" smtClean="0">
                <a:solidFill>
                  <a:srgbClr val="000000"/>
                </a:solidFill>
              </a:rPr>
              <a:t>Un mesaj </a:t>
            </a:r>
            <a:r>
              <a:rPr lang="ro-RO" sz="2000" i="1" dirty="0" smtClean="0">
                <a:solidFill>
                  <a:srgbClr val="000000"/>
                </a:solidFill>
              </a:rPr>
              <a:t>oral </a:t>
            </a:r>
            <a:r>
              <a:rPr lang="ro-RO" sz="2000" dirty="0" smtClean="0">
                <a:solidFill>
                  <a:srgbClr val="000000"/>
                </a:solidFill>
              </a:rPr>
              <a:t>este aflat complet sub controlul emițătorului, deci un trădător poate trimite orice mesaj</a:t>
            </a:r>
          </a:p>
          <a:p>
            <a:pPr lvl="0">
              <a:buClr>
                <a:srgbClr val="3568C7"/>
              </a:buClr>
            </a:pPr>
            <a:endParaRPr lang="ro-RO" sz="1500" dirty="0" smtClean="0">
              <a:solidFill>
                <a:srgbClr val="000000"/>
              </a:solidFill>
            </a:endParaRPr>
          </a:p>
          <a:p>
            <a:pPr lvl="0">
              <a:buClr>
                <a:srgbClr val="3568C7"/>
              </a:buClr>
            </a:pPr>
            <a:r>
              <a:rPr lang="en-US" sz="2000" dirty="0" err="1" smtClean="0">
                <a:solidFill>
                  <a:srgbClr val="000000"/>
                </a:solidFill>
              </a:rPr>
              <a:t>Mesajul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trimis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este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</a:rPr>
              <a:t>atac</a:t>
            </a:r>
            <a:r>
              <a:rPr lang="en-US" sz="2000" dirty="0" smtClean="0">
                <a:solidFill>
                  <a:srgbClr val="000000"/>
                </a:solidFill>
              </a:rPr>
              <a:t> / </a:t>
            </a:r>
            <a:r>
              <a:rPr lang="en-US" sz="2000" i="1" dirty="0" err="1" smtClean="0">
                <a:solidFill>
                  <a:srgbClr val="000000"/>
                </a:solidFill>
              </a:rPr>
              <a:t>retragere</a:t>
            </a:r>
            <a:endParaRPr lang="ro-RO" sz="2000" i="1" dirty="0" smtClean="0">
              <a:solidFill>
                <a:srgbClr val="000000"/>
              </a:solidFill>
            </a:endParaRPr>
          </a:p>
          <a:p>
            <a:pPr lvl="0">
              <a:buClr>
                <a:srgbClr val="3568C7"/>
              </a:buClr>
            </a:pPr>
            <a:endParaRPr lang="en-US" sz="1500" i="1" dirty="0" smtClean="0">
              <a:solidFill>
                <a:srgbClr val="000000"/>
              </a:solidFill>
            </a:endParaRPr>
          </a:p>
          <a:p>
            <a:pPr lvl="0">
              <a:buClr>
                <a:srgbClr val="3568C7"/>
              </a:buClr>
            </a:pPr>
            <a:r>
              <a:rPr lang="en-US" sz="2000" dirty="0" err="1" smtClean="0">
                <a:solidFill>
                  <a:srgbClr val="000000"/>
                </a:solidFill>
              </a:rPr>
              <a:t>Urm</a:t>
            </a:r>
            <a:r>
              <a:rPr lang="ro-RO" sz="2000" dirty="0" smtClean="0">
                <a:solidFill>
                  <a:srgbClr val="000000"/>
                </a:solidFill>
              </a:rPr>
              <a:t>ătoarele exemple: nu există soluție pentru 3 Generali, din care un trădător</a:t>
            </a:r>
            <a:endParaRPr lang="ro-RO" sz="2000" dirty="0">
              <a:solidFill>
                <a:srgbClr val="000000"/>
              </a:solidFill>
            </a:endParaRPr>
          </a:p>
          <a:p>
            <a:pPr lvl="1"/>
            <a:endParaRPr lang="ro-RO" sz="2000" i="1" dirty="0" smtClean="0"/>
          </a:p>
          <a:p>
            <a:pPr lvl="1"/>
            <a:endParaRPr lang="en-US" sz="2000" i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500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br>
              <a:rPr lang="ro-RO" sz="2800" dirty="0" smtClean="0"/>
            </a:br>
            <a:r>
              <a:rPr lang="ro-RO" sz="2800" dirty="0" smtClean="0"/>
              <a:t>Exemplul 3</a:t>
            </a:r>
            <a:endParaRPr lang="en-US" sz="28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467544" y="2092786"/>
            <a:ext cx="8280920" cy="2560350"/>
            <a:chOff x="467544" y="2092786"/>
            <a:chExt cx="8280920" cy="2560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>
                  <a:spLocks noChangeArrowheads="1"/>
                </p:cNvSpPr>
                <p:nvPr/>
              </p:nvSpPr>
              <p:spPr bwMode="auto">
                <a:xfrm>
                  <a:off x="3815916" y="2092786"/>
                  <a:ext cx="1512168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o-RO" sz="2000" b="0" i="1" smtClean="0">
                            <a:solidFill>
                              <a:schemeClr val="bg2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ro-RO" sz="2000" b="0" i="1" smtClean="0">
                            <a:solidFill>
                              <a:schemeClr val="bg2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𝐶𝑜𝑚𝑎𝑛𝑑𝑎𝑛𝑡</m:t>
                        </m:r>
                      </m:oMath>
                    </m:oMathPara>
                  </a14:m>
                  <a:endParaRPr lang="ro-RO" sz="2000" b="0" i="1" smtClean="0">
                    <a:solidFill>
                      <a:schemeClr val="bg2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5916" y="2092786"/>
                  <a:ext cx="1512168" cy="64807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67544" y="3820978"/>
                  <a:ext cx="1728192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o-RO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ro-RO" b="0" i="1" smtClean="0">
                                <a:latin typeface="Cambria Math"/>
                              </a:rPr>
                              <m:t>𝐿𝑜𝑐𝑜𝑡𝑒𝑛𝑒𝑛𝑡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o-RO" smtClean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544" y="3820978"/>
                  <a:ext cx="1728192" cy="6480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020272" y="3820978"/>
                  <a:ext cx="1728192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o-RO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ro-RO" b="0" i="1" smtClean="0">
                                <a:latin typeface="Cambria Math"/>
                              </a:rPr>
                              <m:t>𝐿𝑜𝑐𝑜𝑡𝑒𝑛𝑒𝑛𝑡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o-RO" smtClean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20272" y="3820978"/>
                  <a:ext cx="1728192" cy="64807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 bwMode="auto">
            <a:xfrm>
              <a:off x="2195736" y="3964994"/>
              <a:ext cx="483292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 bwMode="auto">
            <a:xfrm flipH="1">
              <a:off x="2195736" y="4253026"/>
              <a:ext cx="4824536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" idx="1"/>
            </p:cNvCxnSpPr>
            <p:nvPr/>
          </p:nvCxnSpPr>
          <p:spPr bwMode="auto">
            <a:xfrm flipH="1">
              <a:off x="1259632" y="2416822"/>
              <a:ext cx="2556284" cy="140415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3"/>
              <a:endCxn id="26" idx="0"/>
            </p:cNvCxnSpPr>
            <p:nvPr/>
          </p:nvCxnSpPr>
          <p:spPr bwMode="auto">
            <a:xfrm>
              <a:off x="5328084" y="2416822"/>
              <a:ext cx="2556284" cy="140415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051720" y="2723484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i="1" smtClean="0">
                  <a:latin typeface="+mn-lt"/>
                </a:rPr>
                <a:t>atac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44208" y="2723484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i="1" smtClean="0">
                  <a:latin typeface="+mn-lt"/>
                </a:rPr>
                <a:t>atac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83968" y="3604954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i="1" smtClean="0">
                  <a:latin typeface="+mn-lt"/>
                </a:rPr>
                <a:t>atac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5936" y="4253026"/>
              <a:ext cx="1434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latin typeface="+mn-lt"/>
                </a:rPr>
                <a:t>retragere</a:t>
              </a:r>
              <a:endParaRPr lang="en-US" sz="2000" i="1"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589240"/>
                <a:ext cx="8229600" cy="57606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smtClean="0"/>
                  <a:t> este trădător</a:t>
                </a:r>
              </a:p>
              <a:p>
                <a:endParaRPr lang="ro-RO" sz="2000" smtClean="0"/>
              </a:p>
              <a:p>
                <a:endParaRPr lang="ro-RO" sz="2000" smtClean="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589240"/>
                <a:ext cx="8229600" cy="576064"/>
              </a:xfrm>
              <a:blipFill rotWithShape="1">
                <a:blip r:embed="rId5"/>
                <a:stretch>
                  <a:fillRect l="-667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6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br>
              <a:rPr lang="ro-RO" sz="2800" dirty="0" smtClean="0"/>
            </a:br>
            <a:r>
              <a:rPr lang="ro-RO" sz="2800" dirty="0" smtClean="0"/>
              <a:t>Exemplul </a:t>
            </a:r>
            <a:r>
              <a:rPr lang="en-US" sz="2800" dirty="0"/>
              <a:t>4</a:t>
            </a:r>
            <a:endParaRPr lang="en-US" sz="28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467544" y="2091600"/>
            <a:ext cx="8280920" cy="2560350"/>
            <a:chOff x="467544" y="2164794"/>
            <a:chExt cx="8280920" cy="2560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>
                  <a:spLocks noChangeArrowheads="1"/>
                </p:cNvSpPr>
                <p:nvPr/>
              </p:nvSpPr>
              <p:spPr bwMode="auto">
                <a:xfrm>
                  <a:off x="3815916" y="2164794"/>
                  <a:ext cx="1512168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o-RO" sz="2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ro-RO" sz="2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𝐶𝑜𝑚𝑎𝑛𝑑𝑎𝑛𝑡</m:t>
                        </m:r>
                      </m:oMath>
                    </m:oMathPara>
                  </a14:m>
                  <a:endParaRPr lang="ro-RO" sz="2000" b="0" i="1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5916" y="2164794"/>
                  <a:ext cx="1512168" cy="64807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67544" y="3892986"/>
                  <a:ext cx="1728192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o-RO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ro-RO" b="0" i="1" smtClean="0">
                                <a:latin typeface="Cambria Math"/>
                              </a:rPr>
                              <m:t>𝐿𝑜𝑐𝑜𝑡𝑒𝑛𝑒𝑛𝑡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o-RO" smtClean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544" y="3892986"/>
                  <a:ext cx="1728192" cy="6480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020272" y="3892986"/>
                  <a:ext cx="1728192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o-RO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ro-RO" b="0" i="1" smtClean="0">
                                <a:latin typeface="Cambria Math"/>
                              </a:rPr>
                              <m:t>𝐿𝑜𝑐𝑜𝑡𝑒𝑛𝑒𝑛𝑡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o-RO" smtClean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20272" y="3892986"/>
                  <a:ext cx="1728192" cy="64807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 bwMode="auto">
            <a:xfrm>
              <a:off x="2195736" y="4037002"/>
              <a:ext cx="483292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 bwMode="auto">
            <a:xfrm flipH="1">
              <a:off x="2195736" y="4325034"/>
              <a:ext cx="4824536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" idx="1"/>
            </p:cNvCxnSpPr>
            <p:nvPr/>
          </p:nvCxnSpPr>
          <p:spPr bwMode="auto">
            <a:xfrm flipH="1">
              <a:off x="1259632" y="2488830"/>
              <a:ext cx="2556284" cy="140415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3"/>
              <a:endCxn id="26" idx="0"/>
            </p:cNvCxnSpPr>
            <p:nvPr/>
          </p:nvCxnSpPr>
          <p:spPr bwMode="auto">
            <a:xfrm>
              <a:off x="5328084" y="2488830"/>
              <a:ext cx="2556284" cy="140415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979712" y="2780928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i="1" smtClean="0">
                  <a:latin typeface="+mn-lt"/>
                </a:rPr>
                <a:t>atac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54863" y="2780928"/>
              <a:ext cx="1335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latin typeface="+mn-lt"/>
                </a:rPr>
                <a:t>retragere</a:t>
              </a:r>
              <a:endParaRPr lang="en-US" sz="2000" i="1"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83968" y="367696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i="1" smtClean="0">
                  <a:latin typeface="+mn-lt"/>
                </a:rPr>
                <a:t>atac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5936" y="4325034"/>
              <a:ext cx="1434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latin typeface="+mn-lt"/>
                </a:rPr>
                <a:t>retragere</a:t>
              </a:r>
              <a:endParaRPr lang="en-US" sz="2000" i="1"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589240"/>
                <a:ext cx="8229600" cy="57606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𝐶𝑜𝑚𝑎𝑛𝑑𝑎𝑛𝑡</m:t>
                        </m:r>
                      </m:e>
                      <m:sub/>
                    </m:sSub>
                  </m:oMath>
                </a14:m>
                <a:r>
                  <a:rPr lang="ro-RO" sz="2000" smtClean="0"/>
                  <a:t> este trădător</a:t>
                </a:r>
              </a:p>
              <a:p>
                <a:endParaRPr lang="ro-RO" sz="2000" smtClean="0"/>
              </a:p>
              <a:p>
                <a:endParaRPr lang="ro-RO" sz="2000" smtClean="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589240"/>
                <a:ext cx="8229600" cy="576064"/>
              </a:xfrm>
              <a:blipFill rotWithShape="1">
                <a:blip r:embed="rId5"/>
                <a:stretch>
                  <a:fillRect l="-667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10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132856"/>
                <a:ext cx="8820472" cy="4032448"/>
              </a:xfrm>
            </p:spPr>
            <p:txBody>
              <a:bodyPr/>
              <a:lstStyle/>
              <a:p>
                <a:r>
                  <a:rPr lang="ro-RO" sz="2000" smtClean="0"/>
                  <a:t>Mesajele orale îndeplinesc următoarele condiții: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smtClean="0"/>
                  <a:t>: Fiecare mesaj trimis ajunge corect la destinație</a:t>
                </a:r>
                <a:endParaRPr lang="ro-RO" sz="20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smtClean="0"/>
                  <a:t>: Receptorul mesajului cunoaște autorul mesajului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 smtClean="0"/>
                  <a:t>: Absența unui mesaj poate fi detectată</a:t>
                </a:r>
              </a:p>
              <a:p>
                <a:pPr lvl="1"/>
                <a:endParaRPr lang="ro-RO" sz="2000" smtClean="0"/>
              </a:p>
              <a:p>
                <a:pPr lvl="0"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Fiecare General (Locotenent) poate trimite mesaje oricărui alt General</a:t>
                </a:r>
              </a:p>
              <a:p>
                <a:pPr lvl="0">
                  <a:buClr>
                    <a:srgbClr val="3568C7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 </a:t>
                </a:r>
                <a:r>
                  <a:rPr lang="ro-RO" sz="2000" smtClean="0">
                    <a:solidFill>
                      <a:srgbClr val="000000"/>
                    </a:solidFill>
                    <a:latin typeface="Cambria"/>
                  </a:rPr>
                  <a:t>→ 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un trădător nu intervine în comunicarea dintre alți doi Generali</a:t>
                </a:r>
              </a:p>
              <a:p>
                <a:pPr lvl="0">
                  <a:buClr>
                    <a:srgbClr val="3568C7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 </a:t>
                </a:r>
                <a:r>
                  <a:rPr lang="ro-RO" sz="2000" smtClean="0">
                    <a:solidFill>
                      <a:srgbClr val="000000"/>
                    </a:solidFill>
                    <a:latin typeface="Cambria"/>
                  </a:rPr>
                  <a:t>→ 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un trădător nu poate influența decizia prin a nu trimite un mesaj</a:t>
                </a:r>
              </a:p>
              <a:p>
                <a:pPr lvl="0"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Un Comandant trădător poate decide să nu trimită ordine, așa că este nevoie de o decizie implicită pentru Locotenenți </a:t>
                </a:r>
              </a:p>
              <a:p>
                <a:pPr lvl="0"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Decizia implicită este: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retragere</a:t>
                </a:r>
                <a:endParaRPr lang="ro-RO" sz="2000" i="1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132856"/>
                <a:ext cx="8820472" cy="4032448"/>
              </a:xfrm>
              <a:blipFill rotWithShape="1">
                <a:blip r:embed="rId2"/>
                <a:stretch>
                  <a:fillRect l="-553" t="-605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br>
              <a:rPr lang="ro-RO" sz="2800" dirty="0" smtClean="0"/>
            </a:br>
            <a:r>
              <a:rPr lang="ro-RO" sz="2800" dirty="0" smtClean="0"/>
              <a:t>Soluția cu mesaje orale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532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4878"/>
            <a:ext cx="8229600" cy="3714402"/>
          </a:xfrm>
        </p:spPr>
        <p:txBody>
          <a:bodyPr/>
          <a:lstStyle/>
          <a:p>
            <a:r>
              <a:rPr lang="en-US" sz="2000" smtClean="0"/>
              <a:t>Se define</a:t>
            </a:r>
            <a:r>
              <a:rPr lang="ro-RO" sz="2000" smtClean="0"/>
              <a:t>ște algoritmul pentru soluția cu mesaje orale: </a:t>
            </a:r>
            <a:r>
              <a:rPr lang="ro-RO" sz="2000" i="1" smtClean="0"/>
              <a:t>OM(m)</a:t>
            </a:r>
          </a:p>
          <a:p>
            <a:r>
              <a:rPr lang="ro-RO" sz="2000" i="1" smtClean="0"/>
              <a:t>OM(m) </a:t>
            </a:r>
            <a:r>
              <a:rPr lang="ro-RO" sz="2000" smtClean="0"/>
              <a:t>rezolvă Problema Generalilor Bizantini pentru minim </a:t>
            </a:r>
            <a:r>
              <a:rPr lang="ro-RO" sz="2000" i="1" smtClean="0"/>
              <a:t>3m + 1 </a:t>
            </a:r>
            <a:r>
              <a:rPr lang="ro-RO" sz="2000" smtClean="0"/>
              <a:t>Generali și cel mult </a:t>
            </a:r>
            <a:r>
              <a:rPr lang="ro-RO" sz="2000" i="1" smtClean="0"/>
              <a:t>m</a:t>
            </a:r>
            <a:r>
              <a:rPr lang="ro-RO" sz="2000" smtClean="0"/>
              <a:t> trădători </a:t>
            </a:r>
          </a:p>
          <a:p>
            <a:endParaRPr lang="ro-RO" sz="2000" smtClean="0"/>
          </a:p>
          <a:p>
            <a:r>
              <a:rPr lang="ro-RO" sz="2000" smtClean="0"/>
              <a:t>Algoritmul folosește funcția </a:t>
            </a:r>
            <a:r>
              <a:rPr lang="ro-RO" sz="2000" i="1" smtClean="0"/>
              <a:t>majority</a:t>
            </a:r>
            <a:r>
              <a:rPr lang="ro-RO" sz="2000" smtClean="0"/>
              <a:t>(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v(1), ..., v(n – 1)</a:t>
            </a:r>
            <a:r>
              <a:rPr lang="ro-RO" sz="2000" smtClean="0"/>
              <a:t>)</a:t>
            </a:r>
          </a:p>
          <a:p>
            <a:pPr lvl="1"/>
            <a:r>
              <a:rPr lang="ro-RO" sz="2000" smtClean="0"/>
              <a:t>Dacă majoritatea valorilor 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v(i) </a:t>
            </a:r>
            <a:r>
              <a:rPr lang="ro-RO" sz="2000" smtClean="0"/>
              <a:t>este 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ro-RO" sz="2000" smtClean="0"/>
              <a:t>, atunci </a:t>
            </a:r>
            <a:r>
              <a:rPr lang="ro-RO" sz="2000" i="1" smtClean="0"/>
              <a:t>majority</a:t>
            </a:r>
            <a:r>
              <a:rPr lang="ro-RO" sz="2000" smtClean="0"/>
              <a:t> este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 v</a:t>
            </a:r>
          </a:p>
          <a:p>
            <a:pPr lvl="0">
              <a:buClr>
                <a:srgbClr val="3568C7"/>
              </a:buClr>
            </a:pPr>
            <a:r>
              <a:rPr lang="ro-RO" sz="2000">
                <a:solidFill>
                  <a:srgbClr val="000000"/>
                </a:solidFill>
              </a:rPr>
              <a:t>F</a:t>
            </a:r>
            <a:r>
              <a:rPr lang="ro-RO" sz="2000" smtClean="0">
                <a:solidFill>
                  <a:srgbClr val="000000"/>
                </a:solidFill>
              </a:rPr>
              <a:t>uncția </a:t>
            </a:r>
            <a:r>
              <a:rPr lang="ro-RO" sz="2000" i="1">
                <a:solidFill>
                  <a:srgbClr val="000000"/>
                </a:solidFill>
              </a:rPr>
              <a:t>majority</a:t>
            </a:r>
            <a:r>
              <a:rPr lang="ro-RO" sz="2000">
                <a:solidFill>
                  <a:srgbClr val="000000"/>
                </a:solidFill>
              </a:rPr>
              <a:t>(</a:t>
            </a:r>
            <a:r>
              <a:rPr lang="ro-RO" sz="200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v(1), ..., v(n – 1</a:t>
            </a:r>
            <a:r>
              <a:rPr lang="ro-RO" sz="2000" smtClea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ro-RO" sz="2000" smtClean="0">
                <a:solidFill>
                  <a:srgbClr val="000000"/>
                </a:solidFill>
              </a:rPr>
              <a:t>) va returna:</a:t>
            </a:r>
          </a:p>
          <a:p>
            <a:pPr lvl="1">
              <a:buClr>
                <a:srgbClr val="F06157"/>
              </a:buClr>
            </a:pPr>
            <a:r>
              <a:rPr lang="ro-RO" sz="2000" smtClean="0">
                <a:solidFill>
                  <a:srgbClr val="000000"/>
                </a:solidFill>
              </a:rPr>
              <a:t>Valoarea majoritară din </a:t>
            </a:r>
            <a:r>
              <a:rPr lang="ro-RO" sz="2000" smtClea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000" smtClean="0">
                <a:solidFill>
                  <a:srgbClr val="000000"/>
                </a:solidFill>
              </a:rPr>
              <a:t>, dacă aceasta există; altfel, se returnează </a:t>
            </a:r>
            <a:r>
              <a:rPr lang="ro-RO" sz="2000" i="1" smtClean="0">
                <a:solidFill>
                  <a:srgbClr val="000000"/>
                </a:solidFill>
              </a:rPr>
              <a:t>retragere</a:t>
            </a:r>
          </a:p>
          <a:p>
            <a:pPr lvl="1">
              <a:buClr>
                <a:srgbClr val="F06157"/>
              </a:buClr>
            </a:pPr>
            <a:r>
              <a:rPr lang="ro-RO" sz="2000" smtClean="0">
                <a:solidFill>
                  <a:srgbClr val="000000"/>
                </a:solidFill>
              </a:rPr>
              <a:t>Mediana valorilor </a:t>
            </a:r>
            <a:r>
              <a:rPr lang="ro-RO" sz="2000" smtClea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000" smtClean="0">
                <a:solidFill>
                  <a:srgbClr val="000000"/>
                </a:solidFill>
              </a:rPr>
              <a:t>, presupunând că mulțimea este sortată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br>
              <a:rPr lang="ro-RO" sz="2800" dirty="0" smtClean="0"/>
            </a:br>
            <a:r>
              <a:rPr lang="ro-RO" sz="2800" dirty="0" smtClean="0"/>
              <a:t>Soluția cu mesaje orale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650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700808"/>
            <a:ext cx="9108504" cy="5256584"/>
          </a:xfrm>
        </p:spPr>
        <p:txBody>
          <a:bodyPr/>
          <a:lstStyle/>
          <a:p>
            <a:pPr algn="just"/>
            <a:r>
              <a:rPr lang="ro-RO" sz="2000" b="1" i="1" smtClean="0"/>
              <a:t>OM(0)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o-RO" sz="2000" smtClean="0"/>
              <a:t>Comandantul își trimite valoarea tuturor Locotenenților.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o-RO" sz="2000" smtClean="0"/>
              <a:t>Fiecare Locotenent folosește valoarea primită de la Comandant, sau </a:t>
            </a:r>
            <a:r>
              <a:rPr lang="ro-RO" sz="2000" i="1" smtClean="0"/>
              <a:t>retragere </a:t>
            </a:r>
            <a:r>
              <a:rPr lang="ro-RO" sz="2000" smtClean="0"/>
              <a:t>dacă nu primește nimic.</a:t>
            </a:r>
          </a:p>
          <a:p>
            <a:pPr algn="just"/>
            <a:r>
              <a:rPr lang="ro-RO" sz="2000" b="1" i="1" smtClean="0"/>
              <a:t>OM(m), m &gt; 0</a:t>
            </a:r>
            <a:endParaRPr lang="ro-RO" sz="2000" b="1" i="1"/>
          </a:p>
          <a:p>
            <a:pPr marL="914400" lvl="1" indent="-457200" algn="just">
              <a:buFont typeface="+mj-lt"/>
              <a:buAutoNum type="arabicParenR"/>
            </a:pPr>
            <a:r>
              <a:rPr lang="ro-RO" sz="2000" smtClean="0"/>
              <a:t>Comandantul </a:t>
            </a:r>
            <a:r>
              <a:rPr lang="ro-RO" sz="2000"/>
              <a:t>își trimite valoarea tuturor Locotenenților.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o-RO" sz="2000" smtClean="0"/>
              <a:t>Pentru fiecare </a:t>
            </a:r>
            <a:r>
              <a:rPr lang="ro-RO" sz="2000" i="1" smtClean="0"/>
              <a:t>i</a:t>
            </a:r>
            <a:r>
              <a:rPr lang="ro-RO" sz="2000" smtClean="0"/>
              <a:t>, fie 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000" smtClean="0"/>
              <a:t> valoarea primită de Locotenentul </a:t>
            </a:r>
            <a:r>
              <a:rPr lang="ro-RO" sz="2000" i="1" smtClean="0"/>
              <a:t>i</a:t>
            </a:r>
            <a:r>
              <a:rPr lang="ro-RO" sz="2000" smtClean="0"/>
              <a:t> de la Comandant (sau valorea implicită – </a:t>
            </a:r>
            <a:r>
              <a:rPr lang="ro-RO" sz="2000" i="1" smtClean="0"/>
              <a:t>retragere</a:t>
            </a:r>
            <a:r>
              <a:rPr lang="ro-RO" sz="2000" smtClean="0"/>
              <a:t>). Locotenentul </a:t>
            </a:r>
            <a:r>
              <a:rPr lang="ro-RO" sz="2000" i="1" smtClean="0"/>
              <a:t>i</a:t>
            </a:r>
            <a:r>
              <a:rPr lang="ro-RO" sz="2000" smtClean="0"/>
              <a:t> ia rolul de Comandant în </a:t>
            </a:r>
            <a:r>
              <a:rPr lang="ro-RO" sz="2000" i="1" smtClean="0"/>
              <a:t>OM(m – 1)</a:t>
            </a:r>
            <a:r>
              <a:rPr lang="ro-RO" sz="2000" smtClean="0"/>
              <a:t>, pentru a trimite valorea celorlalți Locotenenți.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o-RO" sz="2000" smtClean="0"/>
              <a:t>Pentru fiecare </a:t>
            </a:r>
            <a:r>
              <a:rPr lang="ro-RO" sz="2000" i="1" smtClean="0"/>
              <a:t>i</a:t>
            </a:r>
            <a:r>
              <a:rPr lang="ro-RO" sz="2000" smtClean="0"/>
              <a:t>, pentru fiecare </a:t>
            </a:r>
            <a:r>
              <a:rPr lang="ro-RO" sz="2000" i="1" smtClean="0"/>
              <a:t>j</a:t>
            </a:r>
            <a:r>
              <a:rPr lang="ro-RO" sz="2000" smtClean="0"/>
              <a:t>, </a:t>
            </a:r>
            <a:r>
              <a:rPr lang="ro-RO" sz="2000" i="1" smtClean="0"/>
              <a:t>j</a:t>
            </a:r>
            <a:r>
              <a:rPr lang="ro-RO" sz="2000" smtClean="0"/>
              <a:t> ≠ </a:t>
            </a:r>
            <a:r>
              <a:rPr lang="ro-RO" sz="2000" i="1" smtClean="0"/>
              <a:t>i</a:t>
            </a:r>
            <a:r>
              <a:rPr lang="ro-RO" sz="2000" smtClean="0"/>
              <a:t>, fie 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v(j)</a:t>
            </a:r>
            <a:r>
              <a:rPr lang="ro-RO" sz="2000" smtClean="0"/>
              <a:t> valoarea pe care Locotenentul </a:t>
            </a:r>
            <a:r>
              <a:rPr lang="ro-RO" sz="2000" i="1" smtClean="0"/>
              <a:t>i</a:t>
            </a:r>
            <a:r>
              <a:rPr lang="ro-RO" sz="2000" smtClean="0"/>
              <a:t> a primit-o de la Locotenentul </a:t>
            </a:r>
            <a:r>
              <a:rPr lang="ro-RO" sz="2000" i="1" smtClean="0"/>
              <a:t>j</a:t>
            </a:r>
            <a:r>
              <a:rPr lang="ro-RO" sz="2000" smtClean="0"/>
              <a:t> în pasul </a:t>
            </a:r>
            <a:r>
              <a:rPr lang="ro-RO" sz="2000" i="1" smtClean="0"/>
              <a:t>2)</a:t>
            </a:r>
            <a:r>
              <a:rPr lang="ro-RO" sz="2000" smtClean="0"/>
              <a:t> (</a:t>
            </a:r>
            <a:r>
              <a:rPr lang="ro-RO" sz="2000" i="1" smtClean="0"/>
              <a:t>OM(m – 1)</a:t>
            </a:r>
            <a:r>
              <a:rPr lang="ro-RO" sz="2000" smtClean="0"/>
              <a:t>) sau valoarea implicită. </a:t>
            </a:r>
          </a:p>
          <a:p>
            <a:pPr marL="457200" lvl="1" indent="0" algn="just">
              <a:buNone/>
            </a:pPr>
            <a:r>
              <a:rPr lang="ro-RO" sz="2000"/>
              <a:t>	</a:t>
            </a:r>
            <a:r>
              <a:rPr lang="ro-RO" sz="2000" smtClean="0"/>
              <a:t>Locotenentul </a:t>
            </a:r>
            <a:r>
              <a:rPr lang="ro-RO" sz="2000" i="1" smtClean="0"/>
              <a:t>i</a:t>
            </a:r>
            <a:r>
              <a:rPr lang="ro-RO" sz="2000" smtClean="0"/>
              <a:t> folosește </a:t>
            </a:r>
            <a:r>
              <a:rPr lang="ro-RO" sz="2000" i="1" smtClean="0"/>
              <a:t>majority</a:t>
            </a:r>
            <a:r>
              <a:rPr lang="ro-RO" sz="2000" smtClean="0"/>
              <a:t>(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v(1), ..., v(n – 1)</a:t>
            </a:r>
            <a:r>
              <a:rPr lang="ro-RO" sz="2000" smtClean="0"/>
              <a:t>).</a:t>
            </a:r>
            <a:endParaRPr lang="en-US" sz="20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br>
              <a:rPr lang="ro-RO" sz="2800" dirty="0" smtClean="0"/>
            </a:br>
            <a:r>
              <a:rPr lang="ro-RO" sz="2800" dirty="0" smtClean="0"/>
              <a:t>Soluția cu mesaje orale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414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66726"/>
                <a:ext cx="8507288" cy="5074642"/>
              </a:xfrm>
            </p:spPr>
            <p:txBody>
              <a:bodyPr/>
              <a:lstStyle/>
              <a:p>
                <a:r>
                  <a:rPr lang="ro-RO" sz="1600" smtClean="0"/>
                  <a:t>m = 1, n = 4 </a:t>
                </a:r>
                <a:r>
                  <a:rPr lang="ro-RO" sz="1600" smtClean="0">
                    <a:latin typeface="Cambria"/>
                  </a:rPr>
                  <a:t>→ </a:t>
                </a:r>
                <a:r>
                  <a:rPr lang="ro-RO" sz="1600" smtClean="0"/>
                  <a:t>1 Comandant, 3 Locotenenți (Locotenentul cu nr.3 = trădător) </a:t>
                </a:r>
              </a:p>
              <a:p>
                <a:r>
                  <a:rPr lang="ro-RO" sz="1600" i="1" smtClean="0"/>
                  <a:t>OM(1)</a:t>
                </a:r>
              </a:p>
              <a:p>
                <a:pPr lvl="1"/>
                <a:r>
                  <a:rPr lang="ro-RO" sz="1600" smtClean="0"/>
                  <a:t>Comandantul trimite valoarea </a:t>
                </a:r>
                <a:r>
                  <a:rPr lang="ro-RO" sz="1600" smtClean="0">
                    <a:latin typeface="Cambria Math" pitchFamily="18" charset="0"/>
                    <a:ea typeface="Cambria Math" pitchFamily="18" charset="0"/>
                  </a:rPr>
                  <a:t>v</a:t>
                </a:r>
              </a:p>
              <a:p>
                <a:pPr lvl="1"/>
                <a:r>
                  <a:rPr lang="ro-RO" sz="1600" smtClean="0"/>
                  <a:t>Pentru fiecare </a:t>
                </a:r>
                <a:r>
                  <a:rPr lang="ro-RO" sz="1600" i="1" smtClean="0"/>
                  <a:t>i</a:t>
                </a:r>
              </a:p>
              <a:p>
                <a:pPr lvl="2"/>
                <a:r>
                  <a:rPr lang="ro-RO" sz="1600" smtClean="0">
                    <a:latin typeface="Cambria Math" pitchFamily="18" charset="0"/>
                    <a:ea typeface="Cambria Math" pitchFamily="18" charset="0"/>
                  </a:rPr>
                  <a:t>v(1) = v</a:t>
                </a:r>
                <a:r>
                  <a:rPr lang="ro-RO" sz="160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6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6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o-RO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ro-RO" sz="1600" b="0" smtClean="0"/>
              </a:p>
              <a:p>
                <a:pPr lvl="2"/>
                <a:r>
                  <a:rPr lang="ro-RO" sz="1600" i="1" smtClean="0"/>
                  <a:t>OM(0)	</a:t>
                </a:r>
                <a:r>
                  <a:rPr lang="ro-RO" sz="1600" smtClean="0"/>
                  <a:t>	</a:t>
                </a:r>
                <a14:m>
                  <m:oMath xmlns:m="http://schemas.openxmlformats.org/officeDocument/2006/math">
                    <m:r>
                      <a:rPr lang="ro-RO" sz="1600" b="0" i="1" smtClean="0">
                        <a:latin typeface="Cambria Math"/>
                      </a:rPr>
                      <m:t>𝐶𝑜𝑚𝑎𝑛𝑑𝑎𝑛𝑡</m:t>
                    </m:r>
                    <m:r>
                      <a:rPr lang="ro-RO" sz="16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o-RO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6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ro-RO" sz="1600" b="0" smtClean="0"/>
              </a:p>
              <a:p>
                <a:pPr lvl="3"/>
                <a:r>
                  <a:rPr lang="ro-RO" sz="1600" smtClean="0"/>
                  <a:t>Comandantul își trimite valorea </a:t>
                </a:r>
                <a:r>
                  <a:rPr lang="ro-RO" sz="1600" smtClean="0">
                    <a:latin typeface="Cambria Math" pitchFamily="18" charset="0"/>
                    <a:ea typeface="Cambria Math" pitchFamily="18" charset="0"/>
                  </a:rPr>
                  <a:t>v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6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6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o-RO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ro-RO" sz="1600" smtClean="0"/>
              </a:p>
              <a:p>
                <a:pPr lvl="2"/>
                <a:r>
                  <a:rPr lang="ro-RO" sz="1600" smtClean="0">
                    <a:latin typeface="Cambria Math" pitchFamily="18" charset="0"/>
                    <a:ea typeface="Cambria Math" pitchFamily="18" charset="0"/>
                  </a:rPr>
                  <a:t>v(2) </a:t>
                </a:r>
                <a:r>
                  <a:rPr lang="ro-RO" sz="1600">
                    <a:latin typeface="Cambria Math" pitchFamily="18" charset="0"/>
                    <a:ea typeface="Cambria Math" pitchFamily="18" charset="0"/>
                  </a:rPr>
                  <a:t>= v	</a:t>
                </a:r>
                <a:r>
                  <a:rPr lang="ro-RO" sz="160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600" i="1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/>
                          </a:rPr>
                          <m:t>𝑣</m:t>
                        </m:r>
                        <m:r>
                          <a:rPr lang="ro-RO" sz="1600" b="0" i="1" smtClean="0">
                            <a:latin typeface="Cambria Math"/>
                          </a:rPr>
                          <m:t>, </m:t>
                        </m:r>
                        <m:r>
                          <a:rPr lang="ro-RO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ro-RO" sz="1600"/>
              </a:p>
              <a:p>
                <a:pPr lvl="2"/>
                <a:r>
                  <a:rPr lang="ro-RO" sz="1600" i="1"/>
                  <a:t>OM(0)</a:t>
                </a:r>
                <a:r>
                  <a:rPr lang="ro-RO" sz="1600"/>
                  <a:t>		</a:t>
                </a:r>
                <a14:m>
                  <m:oMath xmlns:m="http://schemas.openxmlformats.org/officeDocument/2006/math">
                    <m:r>
                      <a:rPr lang="ro-RO" sz="1600" i="1">
                        <a:latin typeface="Cambria Math"/>
                      </a:rPr>
                      <m:t>𝐶𝑜𝑚𝑎𝑛𝑑𝑎𝑛𝑡</m:t>
                    </m:r>
                    <m:r>
                      <a:rPr lang="ro-RO" sz="16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o-RO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o-RO" sz="1600"/>
              </a:p>
              <a:p>
                <a:pPr lvl="3"/>
                <a:r>
                  <a:rPr lang="ro-RO" sz="1600"/>
                  <a:t>Comandantul își trimite valorea </a:t>
                </a:r>
                <a:r>
                  <a:rPr lang="ro-RO" sz="1600">
                    <a:latin typeface="Cambria Math" pitchFamily="18" charset="0"/>
                    <a:ea typeface="Cambria Math" pitchFamily="18" charset="0"/>
                  </a:rPr>
                  <a:t>v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600" i="1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600" b="0" i="1" smtClean="0">
                            <a:latin typeface="Cambria Math"/>
                          </a:rPr>
                          <m:t>𝑣</m:t>
                        </m:r>
                        <m:r>
                          <a:rPr lang="ro-RO" sz="1600" b="0" i="1" smtClean="0">
                            <a:latin typeface="Cambria Math"/>
                          </a:rPr>
                          <m:t>, </m:t>
                        </m:r>
                        <m:r>
                          <a:rPr lang="ro-RO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ro-RO" sz="1600" smtClean="0"/>
              </a:p>
              <a:p>
                <a:pPr lvl="2"/>
                <a:r>
                  <a:rPr lang="ro-RO" sz="1600" smtClean="0">
                    <a:latin typeface="Cambria Math" pitchFamily="18" charset="0"/>
                    <a:ea typeface="Cambria Math" pitchFamily="18" charset="0"/>
                  </a:rPr>
                  <a:t>v(3) = v</a:t>
                </a:r>
                <a:endParaRPr lang="ro-RO" sz="1600">
                  <a:latin typeface="Cambria Math" pitchFamily="18" charset="0"/>
                  <a:ea typeface="Cambria Math" pitchFamily="18" charset="0"/>
                </a:endParaRPr>
              </a:p>
              <a:p>
                <a:pPr lvl="2"/>
                <a:r>
                  <a:rPr lang="ro-RO" sz="1600" i="1"/>
                  <a:t>OM(0)</a:t>
                </a:r>
                <a:r>
                  <a:rPr lang="ro-RO" sz="1600"/>
                  <a:t>		</a:t>
                </a:r>
                <a14:m>
                  <m:oMath xmlns:m="http://schemas.openxmlformats.org/officeDocument/2006/math">
                    <m:r>
                      <a:rPr lang="ro-RO" sz="1600" i="1">
                        <a:latin typeface="Cambria Math"/>
                      </a:rPr>
                      <m:t>𝐶𝑜𝑚𝑎𝑛𝑑𝑎𝑛𝑡</m:t>
                    </m:r>
                    <m:r>
                      <a:rPr lang="ro-RO" sz="16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o-RO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ro-RO" sz="1600"/>
              </a:p>
              <a:p>
                <a:pPr lvl="3"/>
                <a:r>
                  <a:rPr lang="ro-RO" sz="1600"/>
                  <a:t>Comandantul își trimite valorea </a:t>
                </a:r>
                <a:r>
                  <a:rPr lang="ro-RO" sz="1600" smtClean="0">
                    <a:latin typeface="Cambria Math" pitchFamily="18" charset="0"/>
                    <a:ea typeface="Cambria Math" pitchFamily="18" charset="0"/>
                  </a:rPr>
                  <a:t>X</a:t>
                </a:r>
                <a:endParaRPr lang="ro-RO" sz="1600">
                  <a:latin typeface="Cambria Math" pitchFamily="18" charset="0"/>
                  <a:ea typeface="Cambria Math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600" i="1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/>
                          </a:rPr>
                          <m:t>𝑣</m:t>
                        </m:r>
                        <m:r>
                          <a:rPr lang="ro-RO" sz="1600" i="1">
                            <a:latin typeface="Cambria Math"/>
                          </a:rPr>
                          <m:t>, </m:t>
                        </m:r>
                        <m:r>
                          <a:rPr lang="ro-RO" sz="1600" i="1">
                            <a:latin typeface="Cambria Math"/>
                          </a:rPr>
                          <m:t>𝑣</m:t>
                        </m:r>
                        <m:r>
                          <a:rPr lang="ro-RO" sz="1600" b="0" i="1" smtClean="0">
                            <a:latin typeface="Cambria Math"/>
                          </a:rPr>
                          <m:t>, </m:t>
                        </m:r>
                        <m:r>
                          <a:rPr lang="ro-RO" sz="1600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ro-RO" sz="1600" smtClean="0"/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600" i="1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/>
                          </a:rPr>
                          <m:t>𝑣</m:t>
                        </m:r>
                        <m:r>
                          <a:rPr lang="ro-RO" sz="1600" i="1">
                            <a:latin typeface="Cambria Math"/>
                          </a:rPr>
                          <m:t>, </m:t>
                        </m:r>
                        <m:r>
                          <a:rPr lang="ro-RO" sz="1600" i="1">
                            <a:latin typeface="Cambria Math"/>
                          </a:rPr>
                          <m:t>𝑣</m:t>
                        </m:r>
                        <m:r>
                          <a:rPr lang="ro-RO" sz="1600" i="1">
                            <a:latin typeface="Cambria Math"/>
                          </a:rPr>
                          <m:t>, </m:t>
                        </m:r>
                        <m:r>
                          <a:rPr lang="ro-RO" sz="1600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ro-RO" sz="1600"/>
              </a:p>
              <a:p>
                <a:pPr lvl="4"/>
                <a:endParaRPr lang="ro-RO" sz="1600" smtClean="0"/>
              </a:p>
              <a:p>
                <a:pPr lvl="4"/>
                <a:endParaRPr lang="en-US" sz="1600"/>
              </a:p>
              <a:p>
                <a:pPr lvl="4"/>
                <a:endParaRPr lang="en-US" sz="16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66726"/>
                <a:ext cx="8507288" cy="5074642"/>
              </a:xfrm>
              <a:blipFill rotWithShape="1">
                <a:blip r:embed="rId2"/>
                <a:stretch>
                  <a:fillRect l="-215" t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orale</a:t>
            </a:r>
            <a:br>
              <a:rPr lang="ro-RO" sz="2800" dirty="0" smtClean="0"/>
            </a:br>
            <a:r>
              <a:rPr lang="ro-RO" sz="2800" dirty="0" smtClean="0"/>
              <a:t>Exemplu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605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5364088" y="4509120"/>
                <a:ext cx="1512168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𝐶𝑜𝑚𝑝𝑎𝑟𝑎𝑡𝑜𝑟</m:t>
                      </m:r>
                    </m:oMath>
                  </m:oMathPara>
                </a14:m>
                <a:endParaRPr lang="ro-RO" sz="2000" b="0" i="1" smtClean="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4509120"/>
                <a:ext cx="1512168" cy="648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Sisteme</a:t>
            </a:r>
            <a:r>
              <a:rPr lang="en-US" sz="2800" dirty="0" smtClean="0"/>
              <a:t> </a:t>
            </a:r>
            <a:r>
              <a:rPr lang="en-US" sz="2800" dirty="0" err="1" smtClean="0"/>
              <a:t>tolerante</a:t>
            </a:r>
            <a:r>
              <a:rPr lang="en-US" sz="2800" dirty="0" smtClean="0"/>
              <a:t> la </a:t>
            </a:r>
            <a:r>
              <a:rPr lang="en-US" sz="2800" dirty="0" err="1" smtClean="0"/>
              <a:t>defecte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842194"/>
          </a:xfrm>
        </p:spPr>
        <p:txBody>
          <a:bodyPr/>
          <a:lstStyle/>
          <a:p>
            <a:r>
              <a:rPr lang="en-US" sz="2000" smtClean="0"/>
              <a:t>Un sistem </a:t>
            </a:r>
            <a:r>
              <a:rPr lang="en-US" sz="2000" i="1" smtClean="0"/>
              <a:t>tolerant la defecte</a:t>
            </a:r>
            <a:r>
              <a:rPr lang="en-US" sz="2000" smtClean="0"/>
              <a:t> trebuie s</a:t>
            </a:r>
            <a:r>
              <a:rPr lang="ro-RO" sz="2000" smtClean="0"/>
              <a:t>ă furnizeze rezultate corecte în cazul în care o parte din componente oferă informații greșite</a:t>
            </a:r>
          </a:p>
          <a:p>
            <a:endParaRPr lang="ro-RO" sz="2000"/>
          </a:p>
          <a:p>
            <a:r>
              <a:rPr lang="ro-RO" sz="2000" smtClean="0"/>
              <a:t>Astfel, pentru ca un sistem să fie fiabil, trebuie ca procesele să se pună de acord asupra unei valori </a:t>
            </a:r>
            <a:r>
              <a:rPr lang="ro-RO" sz="2000" i="1" smtClean="0"/>
              <a:t>comune</a:t>
            </a:r>
          </a:p>
          <a:p>
            <a:endParaRPr lang="en-US" sz="20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3419872" y="3645024"/>
                <a:ext cx="1080120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𝑃𝑟𝑜𝑐𝑒𝑠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9872" y="3645024"/>
                <a:ext cx="1080120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3419871" y="4509120"/>
                <a:ext cx="1080120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𝑃𝑟𝑜𝑐𝑒𝑠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9871" y="4509120"/>
                <a:ext cx="1080120" cy="6480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3419871" y="5949280"/>
                <a:ext cx="1080120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𝑃𝑟𝑜𝑐𝑒𝑠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9871" y="5949280"/>
                <a:ext cx="1080120" cy="6480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899592" y="4221088"/>
                <a:ext cx="1512168" cy="12748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𝑈𝑛𝑖𝑡𝑎𝑡𝑒</m:t>
                      </m:r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o-RO" sz="2000" b="0" i="1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𝑑𝑒</m:t>
                      </m:r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𝑖𝑛𝑡𝑟𝑎𝑟𝑒</m:t>
                      </m:r>
                    </m:oMath>
                  </m:oMathPara>
                </a14:m>
                <a:endParaRPr lang="ro-RO" sz="2000" b="0" i="1" smtClean="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221088"/>
                <a:ext cx="1512168" cy="12748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3"/>
            <a:endCxn id="4" idx="1"/>
          </p:cNvCxnSpPr>
          <p:nvPr/>
        </p:nvCxnSpPr>
        <p:spPr bwMode="auto">
          <a:xfrm flipV="1">
            <a:off x="2411760" y="3969060"/>
            <a:ext cx="1008112" cy="8894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5" idx="1"/>
          </p:cNvCxnSpPr>
          <p:nvPr/>
        </p:nvCxnSpPr>
        <p:spPr bwMode="auto">
          <a:xfrm flipV="1">
            <a:off x="2411760" y="4833156"/>
            <a:ext cx="1008111" cy="2533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 bwMode="auto">
          <a:xfrm>
            <a:off x="2411760" y="4858494"/>
            <a:ext cx="1008111" cy="141482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3923928" y="5301208"/>
            <a:ext cx="72008" cy="72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923928" y="5517232"/>
            <a:ext cx="72008" cy="72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923928" y="5733256"/>
            <a:ext cx="72008" cy="72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3" name="Straight Arrow Connector 22"/>
          <p:cNvCxnSpPr>
            <a:stCxn id="4" idx="3"/>
            <a:endCxn id="22" idx="1"/>
          </p:cNvCxnSpPr>
          <p:nvPr/>
        </p:nvCxnSpPr>
        <p:spPr bwMode="auto">
          <a:xfrm>
            <a:off x="4499992" y="3969060"/>
            <a:ext cx="864096" cy="8640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2" idx="1"/>
          </p:cNvCxnSpPr>
          <p:nvPr/>
        </p:nvCxnSpPr>
        <p:spPr bwMode="auto">
          <a:xfrm>
            <a:off x="4499991" y="4833156"/>
            <a:ext cx="86409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22" idx="1"/>
          </p:cNvCxnSpPr>
          <p:nvPr/>
        </p:nvCxnSpPr>
        <p:spPr bwMode="auto">
          <a:xfrm flipV="1">
            <a:off x="4499991" y="4833156"/>
            <a:ext cx="864097" cy="144016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7380312" y="4509120"/>
                <a:ext cx="1296144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/>
                        </a:rPr>
                        <m:t> </m:t>
                      </m:r>
                      <m:r>
                        <a:rPr lang="ro-RO" i="1" smtClean="0">
                          <a:latin typeface="Cambria Math"/>
                        </a:rPr>
                        <m:t>𝑅</m:t>
                      </m:r>
                      <m:r>
                        <a:rPr lang="ro-RO" b="0" i="1" smtClean="0">
                          <a:latin typeface="Cambria Math"/>
                        </a:rPr>
                        <m:t>𝑒𝑧𝑢𝑙𝑡𝑎𝑡</m:t>
                      </m:r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0312" y="4509120"/>
                <a:ext cx="1296144" cy="64807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2" idx="3"/>
            <a:endCxn id="32" idx="1"/>
          </p:cNvCxnSpPr>
          <p:nvPr/>
        </p:nvCxnSpPr>
        <p:spPr bwMode="auto">
          <a:xfrm>
            <a:off x="6876256" y="4833156"/>
            <a:ext cx="50405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0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8800"/>
                <a:ext cx="8229600" cy="2232248"/>
              </a:xfrm>
            </p:spPr>
            <p:txBody>
              <a:bodyPr/>
              <a:lstStyle/>
              <a:p>
                <a:r>
                  <a:rPr lang="ro-RO" sz="2000" smtClean="0"/>
                  <a:t>Pentru fiecare </a:t>
                </a:r>
                <a:r>
                  <a:rPr lang="ro-RO" sz="2000" i="1" smtClean="0"/>
                  <a:t>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smtClean="0"/>
                  <a:t> folosește </a:t>
                </a:r>
                <a:r>
                  <a:rPr lang="ro-RO" sz="2000" i="1" smtClean="0"/>
                  <a:t>majority</a:t>
                </a:r>
                <a:r>
                  <a:rPr lang="ro-RO" sz="2000" smtClean="0"/>
                  <a:t>(</a:t>
                </a:r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v, v, X</a:t>
                </a:r>
                <a:r>
                  <a:rPr lang="ro-RO" sz="2000" smtClean="0"/>
                  <a:t>) = </a:t>
                </a:r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v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/>
                  <a:t> folosește </a:t>
                </a:r>
                <a:r>
                  <a:rPr lang="ro-RO" sz="2000" i="1"/>
                  <a:t>majority</a:t>
                </a:r>
                <a:r>
                  <a:rPr lang="ro-RO" sz="2000"/>
                  <a:t>(</a:t>
                </a:r>
                <a:r>
                  <a:rPr lang="ro-RO" sz="2000">
                    <a:latin typeface="Cambria Math" pitchFamily="18" charset="0"/>
                    <a:ea typeface="Cambria Math" pitchFamily="18" charset="0"/>
                  </a:rPr>
                  <a:t>v, v, X</a:t>
                </a:r>
                <a:r>
                  <a:rPr lang="ro-RO" sz="2000"/>
                  <a:t>) = </a:t>
                </a:r>
                <a:r>
                  <a:rPr lang="ro-RO" sz="2000">
                    <a:latin typeface="Cambria Math" pitchFamily="18" charset="0"/>
                    <a:ea typeface="Cambria Math" pitchFamily="18" charset="0"/>
                  </a:rPr>
                  <a:t>v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/>
                  <a:t> </a:t>
                </a:r>
                <a:r>
                  <a:rPr lang="ro-RO" sz="2000" smtClean="0"/>
                  <a:t>este trădător</a:t>
                </a:r>
              </a:p>
              <a:p>
                <a:pPr lvl="0"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Observație: parcursul pentru cel de-al treilea Locotenent nu a fost urmărit, deoarece este trădător</a:t>
                </a:r>
                <a:endParaRPr lang="ro-RO" sz="2000">
                  <a:solidFill>
                    <a:srgbClr val="000000"/>
                  </a:solidFill>
                </a:endParaRPr>
              </a:p>
              <a:p>
                <a:pPr lvl="1"/>
                <a:endParaRPr lang="ro-RO" sz="2000" smtClean="0"/>
              </a:p>
              <a:p>
                <a:pPr lvl="1"/>
                <a:endParaRPr lang="ro-RO" sz="200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800"/>
                <a:ext cx="8229600" cy="2232248"/>
              </a:xfrm>
              <a:blipFill rotWithShape="1">
                <a:blip r:embed="rId2"/>
                <a:stretch>
                  <a:fillRect l="-667" t="-1093" b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orale</a:t>
            </a:r>
            <a:br>
              <a:rPr lang="ro-RO" sz="2800" dirty="0" smtClean="0"/>
            </a:br>
            <a:r>
              <a:rPr lang="ro-RO" sz="2800" dirty="0" smtClean="0"/>
              <a:t>Exemplu - continuare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971600" y="5047828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5047828"/>
                <a:ext cx="1296144" cy="5414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3779912" y="3933056"/>
                <a:ext cx="1584176" cy="533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𝐶𝑜𝑚𝑎𝑛𝑑𝑎𝑛𝑡</m:t>
                      </m:r>
                    </m:oMath>
                  </m:oMathPara>
                </a14:m>
                <a:endParaRPr lang="en-US" sz="200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3933056"/>
                <a:ext cx="1584176" cy="533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179512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6165304"/>
                <a:ext cx="1296144" cy="5414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1691680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6165304"/>
                <a:ext cx="1296144" cy="5414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203848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6165304"/>
                <a:ext cx="1296144" cy="54141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4716016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6165304"/>
                <a:ext cx="1296144" cy="5414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6228184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8184" y="6165304"/>
                <a:ext cx="1296144" cy="54141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7740352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0352" y="6165304"/>
                <a:ext cx="1296144" cy="54141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3923928" y="5047828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5047828"/>
                <a:ext cx="1296144" cy="54141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6948264" y="5013176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8264" y="5013176"/>
                <a:ext cx="1296144" cy="54141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6" idx="2"/>
            <a:endCxn id="27" idx="0"/>
          </p:cNvCxnSpPr>
          <p:nvPr/>
        </p:nvCxnSpPr>
        <p:spPr bwMode="auto">
          <a:xfrm>
            <a:off x="4572000" y="4466456"/>
            <a:ext cx="0" cy="5813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  <a:endCxn id="5" idx="0"/>
          </p:cNvCxnSpPr>
          <p:nvPr/>
        </p:nvCxnSpPr>
        <p:spPr bwMode="auto">
          <a:xfrm flipH="1">
            <a:off x="1619672" y="4199756"/>
            <a:ext cx="2160240" cy="8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28" idx="0"/>
          </p:cNvCxnSpPr>
          <p:nvPr/>
        </p:nvCxnSpPr>
        <p:spPr bwMode="auto">
          <a:xfrm>
            <a:off x="5364088" y="4199756"/>
            <a:ext cx="2232248" cy="8134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 flipH="1">
            <a:off x="984300" y="5589240"/>
            <a:ext cx="635372" cy="5813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22" idx="0"/>
          </p:cNvCxnSpPr>
          <p:nvPr/>
        </p:nvCxnSpPr>
        <p:spPr bwMode="auto">
          <a:xfrm>
            <a:off x="1619672" y="5589240"/>
            <a:ext cx="72008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2"/>
            <a:endCxn id="23" idx="0"/>
          </p:cNvCxnSpPr>
          <p:nvPr/>
        </p:nvCxnSpPr>
        <p:spPr bwMode="auto">
          <a:xfrm flipH="1">
            <a:off x="3851920" y="5589240"/>
            <a:ext cx="72008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2"/>
            <a:endCxn id="24" idx="0"/>
          </p:cNvCxnSpPr>
          <p:nvPr/>
        </p:nvCxnSpPr>
        <p:spPr bwMode="auto">
          <a:xfrm>
            <a:off x="4572000" y="5589240"/>
            <a:ext cx="792088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2"/>
            <a:endCxn id="25" idx="0"/>
          </p:cNvCxnSpPr>
          <p:nvPr/>
        </p:nvCxnSpPr>
        <p:spPr bwMode="auto">
          <a:xfrm flipH="1">
            <a:off x="6876256" y="5554588"/>
            <a:ext cx="720080" cy="6107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8" idx="2"/>
            <a:endCxn id="26" idx="0"/>
          </p:cNvCxnSpPr>
          <p:nvPr/>
        </p:nvCxnSpPr>
        <p:spPr bwMode="auto">
          <a:xfrm>
            <a:off x="7596336" y="5554588"/>
            <a:ext cx="792088" cy="6107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67744" y="436510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83968" y="446905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60232" y="436510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3608" y="562117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79712" y="562117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562117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4048" y="562117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44444" y="5621178"/>
            <a:ext cx="39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X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28384" y="5621178"/>
            <a:ext cx="39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Cambria Math" pitchFamily="18" charset="0"/>
                <a:ea typeface="Cambria Math" pitchFamily="18" charset="0"/>
              </a:rPr>
              <a:t>X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2287414"/>
                <a:ext cx="8856984" cy="3301826"/>
              </a:xfrm>
            </p:spPr>
            <p:txBody>
              <a:bodyPr/>
              <a:lstStyle/>
              <a:p>
                <a:r>
                  <a:rPr lang="en-US" sz="2000" smtClean="0"/>
                  <a:t>Complexitate:</a:t>
                </a:r>
              </a:p>
              <a:p>
                <a:pPr lvl="1"/>
                <a:r>
                  <a:rPr lang="en-US" sz="2000" smtClean="0"/>
                  <a:t>Pas 1: </a:t>
                </a:r>
                <a:r>
                  <a:rPr lang="en-US" sz="2000" smtClean="0">
                    <a:latin typeface="Cambria Math" pitchFamily="18" charset="0"/>
                    <a:ea typeface="Cambria Math" pitchFamily="18" charset="0"/>
                  </a:rPr>
                  <a:t>(n – 1) x OM(m – 1)</a:t>
                </a:r>
                <a:r>
                  <a:rPr lang="ro-RO" sz="2000" smtClean="0"/>
                  <a:t>  mesaje</a:t>
                </a:r>
                <a:endParaRPr lang="en-US" sz="2000" smtClean="0"/>
              </a:p>
              <a:p>
                <a:pPr lvl="1"/>
                <a:r>
                  <a:rPr lang="en-US" sz="2000" smtClean="0"/>
                  <a:t>Pas 2: </a:t>
                </a:r>
                <a:r>
                  <a:rPr lang="en-US" sz="2000" smtClean="0">
                    <a:latin typeface="Cambria Math" pitchFamily="18" charset="0"/>
                    <a:ea typeface="Cambria Math" pitchFamily="18" charset="0"/>
                  </a:rPr>
                  <a:t>(n – 1) x (n – 2) x OM(m – 2)</a:t>
                </a:r>
                <a:r>
                  <a:rPr lang="ro-RO" sz="2000" smtClean="0"/>
                  <a:t>  mesaje</a:t>
                </a:r>
                <a:endParaRPr lang="en-US" sz="2000" smtClean="0"/>
              </a:p>
              <a:p>
                <a:pPr lvl="1"/>
                <a:r>
                  <a:rPr lang="en-US" sz="2000" smtClean="0"/>
                  <a:t>Pas 3: </a:t>
                </a:r>
                <a:r>
                  <a:rPr lang="en-US" sz="2000" smtClean="0">
                    <a:latin typeface="Cambria Math" pitchFamily="18" charset="0"/>
                    <a:ea typeface="Cambria Math" pitchFamily="18" charset="0"/>
                  </a:rPr>
                  <a:t>(n – 1) x (n – 2) x (n – 3) x OM(m – 3)</a:t>
                </a:r>
                <a:r>
                  <a:rPr lang="ro-RO" sz="2000" smtClean="0"/>
                  <a:t>  mesaje</a:t>
                </a:r>
                <a:endParaRPr lang="en-US" sz="2000" smtClean="0"/>
              </a:p>
              <a:p>
                <a:pPr lvl="1"/>
                <a:r>
                  <a:rPr lang="en-US" sz="2000" smtClean="0"/>
                  <a:t>Deci, </a:t>
                </a:r>
                <a:r>
                  <a:rPr lang="ro-RO" sz="2000" smtClean="0"/>
                  <a:t>în pasul k: </a:t>
                </a:r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(n – 1) x (n – 2) x ... x (n – k) x OM(m – k)</a:t>
                </a:r>
                <a:r>
                  <a:rPr lang="ro-RO" sz="2000" smtClean="0"/>
                  <a:t>  mesaje</a:t>
                </a:r>
              </a:p>
              <a:p>
                <a:pPr lvl="2"/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k = m</a:t>
                </a:r>
                <a:r>
                  <a:rPr lang="ro-RO" sz="2000" smtClean="0"/>
                  <a:t>: </a:t>
                </a:r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(n – 1) x (n – 2) x ... x (n – m) x OM(0)</a:t>
                </a:r>
              </a:p>
              <a:p>
                <a:pPr lvl="2"/>
                <a:r>
                  <a:rPr lang="ro-RO" sz="2000" smtClean="0"/>
                  <a:t>Pasul m + 1: se trimit </a:t>
                </a:r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(n – 1) x (n – 2) x ... (n – m – 1)</a:t>
                </a:r>
                <a:r>
                  <a:rPr lang="ro-RO" sz="2000" smtClean="0"/>
                  <a:t>  mesaje</a:t>
                </a:r>
              </a:p>
              <a:p>
                <a:pPr lvl="2"/>
                <a:r>
                  <a:rPr lang="ro-RO" sz="2000" smtClean="0"/>
                  <a:t>Număr total de mesaje: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ro-RO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o-RO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ro-RO" sz="20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ro-RO" sz="2000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2000" smtClean="0"/>
              </a:p>
              <a:p>
                <a:pPr lvl="1"/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2287414"/>
                <a:ext cx="8856984" cy="3301826"/>
              </a:xfrm>
              <a:blipFill rotWithShape="1">
                <a:blip r:embed="rId2"/>
                <a:stretch>
                  <a:fillRect l="-688" t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orale</a:t>
            </a:r>
            <a:br>
              <a:rPr lang="ro-RO" sz="2800" dirty="0" smtClean="0"/>
            </a:br>
            <a:r>
              <a:rPr lang="ro-RO" sz="2800" dirty="0" smtClean="0"/>
              <a:t>Complexitate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54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ro-RO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b="1" smtClean="0"/>
              <a:t>Corectitudine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LEMA 1. Pentru orice m şi k, UM(n,m) satisface </a:t>
            </a:r>
            <a:r>
              <a:rPr lang="en-US" smtClean="0">
                <a:solidFill>
                  <a:srgbClr val="0000FF"/>
                </a:solidFill>
              </a:rPr>
              <a:t>IC2</a:t>
            </a:r>
            <a:r>
              <a:rPr lang="en-US" smtClean="0"/>
              <a:t> dacă numărul n de generali este mai mare de 2k+m şi sunt cel mult k trădători.</a:t>
            </a:r>
            <a:endParaRPr lang="ro-RO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TEOREMA 1. Pentru orice m, algoritmul UM(n,m) satisface condiţiile IC1 şi IC2 dacă numărul de generali n este mai mare de 3m şi sunt cel mult m trădători.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pt-BR" sz="2400" smtClean="0">
                <a:solidFill>
                  <a:schemeClr val="accent2"/>
                </a:solidFill>
              </a:rPr>
              <a:t>IC1. Toţi locotenenţii loiali se supun aceluiaşi ordin.</a:t>
            </a:r>
          </a:p>
          <a:p>
            <a:pPr lvl="1" eaLnBrk="1" hangingPunct="1">
              <a:buFontTx/>
              <a:buNone/>
            </a:pPr>
            <a:r>
              <a:rPr lang="pt-BR" sz="2400" smtClean="0">
                <a:solidFill>
                  <a:schemeClr val="accent2"/>
                </a:solidFill>
              </a:rPr>
              <a:t>IC2. Dacă comandantul este loial, atunci fiecare locotenent loial se supune ordinului transmis de acesta.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10218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839200" cy="640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/>
              <a:t>Algoritmul UM(n,0).</a:t>
            </a: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(1) Comandantul trimite valoarea sa fiecărui locotenent.</a:t>
            </a:r>
          </a:p>
          <a:p>
            <a:pPr eaLnBrk="1" hangingPunct="1">
              <a:buFontTx/>
              <a:buNone/>
            </a:pPr>
            <a:r>
              <a:rPr lang="en-US" sz="2000" smtClean="0"/>
              <a:t>(2) Fiecare locotenent foloseşte valoarea primită de la comandant, sau foloseşte Vdef dacă nu primeşte nici o valoare.</a:t>
            </a:r>
            <a:endParaRPr lang="ro-RO" sz="2000" smtClean="0"/>
          </a:p>
          <a:p>
            <a:pPr eaLnBrk="1" hangingPunct="1">
              <a:buFontTx/>
              <a:buNone/>
            </a:pPr>
            <a:endParaRPr lang="en-US" sz="2000" b="1" smtClean="0"/>
          </a:p>
          <a:p>
            <a:pPr eaLnBrk="1" hangingPunct="1">
              <a:buFontTx/>
              <a:buNone/>
            </a:pPr>
            <a:r>
              <a:rPr lang="en-US" sz="2000" b="1" smtClean="0"/>
              <a:t>Algoritmul UM(n,m), m &gt; 0.</a:t>
            </a: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(1) Comandantul trimite valoarea sa fiecărui locotenent.</a:t>
            </a:r>
          </a:p>
          <a:p>
            <a:pPr eaLnBrk="1" hangingPunct="1">
              <a:buFontTx/>
              <a:buNone/>
            </a:pPr>
            <a:r>
              <a:rPr lang="en-US" sz="2000" smtClean="0"/>
              <a:t>(2) </a:t>
            </a:r>
            <a:r>
              <a:rPr lang="en-US" sz="2000" b="1" smtClean="0"/>
              <a:t>For each</a:t>
            </a:r>
            <a:r>
              <a:rPr lang="en-US" sz="2000" smtClean="0"/>
              <a:t> Locotenent i </a:t>
            </a:r>
          </a:p>
          <a:p>
            <a:pPr lvl="1" eaLnBrk="1" hangingPunct="1">
              <a:buFontTx/>
              <a:buNone/>
            </a:pPr>
            <a:r>
              <a:rPr lang="en-US" smtClean="0"/>
              <a:t>fie </a:t>
            </a:r>
            <a:r>
              <a:rPr lang="en-US" i="1" smtClean="0"/>
              <a:t>vi </a:t>
            </a:r>
            <a:r>
              <a:rPr lang="en-US" smtClean="0"/>
              <a:t>valoarea primit</a:t>
            </a:r>
            <a:r>
              <a:rPr lang="ro-RO" smtClean="0"/>
              <a:t>ă</a:t>
            </a:r>
            <a:r>
              <a:rPr lang="en-US" smtClean="0"/>
              <a:t> de la comandant, sau Vdef dacă nu primeşte nici o valoare. </a:t>
            </a:r>
          </a:p>
          <a:p>
            <a:pPr lvl="1" eaLnBrk="1" hangingPunct="1">
              <a:buFontTx/>
              <a:buNone/>
            </a:pPr>
            <a:r>
              <a:rPr lang="en-US" smtClean="0"/>
              <a:t>Locotenentul i acţionează drept comandant şi trimite valoarea </a:t>
            </a:r>
            <a:r>
              <a:rPr lang="en-US" i="1" smtClean="0"/>
              <a:t>vi </a:t>
            </a:r>
            <a:r>
              <a:rPr lang="en-US" smtClean="0"/>
              <a:t>fiecăruia din ceilalţi n - 2 locotenenţi folosind </a:t>
            </a:r>
            <a:r>
              <a:rPr lang="en-US" i="1" smtClean="0"/>
              <a:t>UM(n - 1,m - 1)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z="2000" smtClean="0"/>
              <a:t>(3) </a:t>
            </a:r>
            <a:r>
              <a:rPr lang="en-US" sz="2000" b="1" smtClean="0"/>
              <a:t>For each</a:t>
            </a:r>
            <a:r>
              <a:rPr lang="en-US" sz="2000" smtClean="0"/>
              <a:t> i and </a:t>
            </a:r>
            <a:r>
              <a:rPr lang="en-US" sz="2000" b="1" smtClean="0"/>
              <a:t>each</a:t>
            </a:r>
            <a:r>
              <a:rPr lang="en-US" sz="2000" smtClean="0"/>
              <a:t> j &lt;&gt; i</a:t>
            </a:r>
          </a:p>
          <a:p>
            <a:pPr lvl="1" eaLnBrk="1" hangingPunct="1">
              <a:buFontTx/>
              <a:buNone/>
            </a:pPr>
            <a:r>
              <a:rPr lang="en-US" smtClean="0"/>
              <a:t>fie </a:t>
            </a:r>
            <a:r>
              <a:rPr lang="en-US" i="1" smtClean="0"/>
              <a:t>vj </a:t>
            </a:r>
            <a:r>
              <a:rPr lang="en-US" smtClean="0"/>
              <a:t>valoarea pe care Locotenentul i o primeşte de la Locotenentul j în pasul (2) (folosind </a:t>
            </a:r>
            <a:r>
              <a:rPr lang="en-US" i="1" smtClean="0"/>
              <a:t>Algoritmul UM(n - 1, m - 1)</a:t>
            </a:r>
            <a:r>
              <a:rPr lang="en-US" smtClean="0"/>
              <a:t>), sau Vdef dacă nu primeşte nici o valoare. </a:t>
            </a:r>
            <a:endParaRPr lang="pt-BR" smtClean="0"/>
          </a:p>
          <a:p>
            <a:pPr lvl="1" eaLnBrk="1" hangingPunct="1">
              <a:buFontTx/>
              <a:buNone/>
            </a:pPr>
            <a:r>
              <a:rPr lang="pt-BR" smtClean="0"/>
              <a:t>Locotenentul i foloseşte valoarea </a:t>
            </a:r>
            <a:r>
              <a:rPr lang="pt-BR" i="1" smtClean="0"/>
              <a:t>majority (v1 . . . . . vn-1 ).</a:t>
            </a:r>
            <a:endParaRPr lang="en-US" i="1" smtClean="0"/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800600" y="2667000"/>
            <a:ext cx="4343400" cy="16319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2000" dirty="0">
                <a:solidFill>
                  <a:srgbClr val="FF0000"/>
                </a:solidFill>
                <a:latin typeface="Arial" charset="0"/>
              </a:rPr>
              <a:t>Lema se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refera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la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IC2 (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comandant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loial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). </a:t>
            </a:r>
            <a:r>
              <a:rPr lang="pt-BR" sz="2000" dirty="0" err="1">
                <a:solidFill>
                  <a:srgbClr val="3333CC"/>
                </a:solidFill>
                <a:latin typeface="Arial" charset="0"/>
              </a:rPr>
              <a:t>Dem</a:t>
            </a:r>
            <a:r>
              <a:rPr lang="pt-BR" sz="20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3333CC"/>
                </a:solidFill>
                <a:latin typeface="Arial" charset="0"/>
              </a:rPr>
              <a:t>inductie</a:t>
            </a:r>
            <a:r>
              <a:rPr lang="pt-BR" sz="2000" dirty="0">
                <a:solidFill>
                  <a:srgbClr val="3333CC"/>
                </a:solidFill>
                <a:latin typeface="Arial" charset="0"/>
              </a:rPr>
              <a:t>.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Pentru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m=0: </a:t>
            </a:r>
            <a:r>
              <a:rPr lang="ro-RO" sz="2000" dirty="0">
                <a:solidFill>
                  <a:srgbClr val="FF0000"/>
                </a:solidFill>
                <a:latin typeface="Arial" charset="0"/>
                <a:cs typeface="ＭＳ Ｐゴシック" charset="0"/>
              </a:rPr>
              <a:t>comandant loial trimite v;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fiecare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mesaj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transmis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este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livrat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corect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(cf. propr. A1) </a:t>
            </a:r>
            <a:r>
              <a:rPr lang="pt-BR" sz="2000" dirty="0">
                <a:solidFill>
                  <a:srgbClr val="FF0000"/>
                </a:solidFill>
                <a:latin typeface="Arial" charset="0"/>
                <a:sym typeface="Wingdings" charset="0"/>
              </a:rPr>
              <a:t>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UM(n,0)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satisface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IC2</a:t>
            </a:r>
            <a:endParaRPr lang="en-US" sz="2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953000" y="4572000"/>
            <a:ext cx="381000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3333CC"/>
                </a:solidFill>
                <a:latin typeface="Arial" pitchFamily="34" charset="0"/>
              </a:rPr>
              <a:t>Pp. proprietatea IC2 indeplinită ptr. m-1, m&gt;0 </a:t>
            </a:r>
            <a:r>
              <a:rPr lang="ro-RO" sz="2000" smtClean="0">
                <a:solidFill>
                  <a:srgbClr val="3333CC"/>
                </a:solidFill>
                <a:latin typeface="Arial" pitchFamily="34" charset="0"/>
              </a:rPr>
              <a:t>şi probăm ptr m.</a:t>
            </a:r>
            <a:r>
              <a:rPr lang="en-US" sz="2000" smtClean="0">
                <a:solidFill>
                  <a:srgbClr val="3333CC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52400" y="4876800"/>
            <a:ext cx="3733800" cy="17780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În pa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s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 (1), comandant loial trimite v celor n-1 locotenenţi. </a:t>
            </a:r>
            <a:endParaRPr lang="en-US" sz="2000" smtClean="0">
              <a:solidFill>
                <a:srgbClr val="FF0000"/>
              </a:solidFill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În (2), fiecare locotenent loial aplică UM(n-1,m-1) cu n-1 generali.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228600" y="228600"/>
            <a:ext cx="6172200" cy="1938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ipoteză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: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 n &gt; 2k + m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n - 1 &gt; 2k + (m - 1)</a:t>
            </a:r>
            <a:endParaRPr lang="en-US" sz="2000" smtClean="0">
              <a:solidFill>
                <a:srgbClr val="FF0000"/>
              </a:solidFill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ipoteza 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inducţie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satisfacuta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fiecare locotenent loial obţine vj = v pentru fiecare locotenent loial j.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S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unt cel mult k trădători şi n - 1 &gt; 2k + (m - 1) &gt;= 2k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 majoritate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a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 d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intre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 n-1 locotenenţi sunt loiali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52400" y="3048000"/>
            <a:ext cx="441960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fiecare locotenent loial obţine o majoritate de valori vj = v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 în pasul (3) se obţine </a:t>
            </a:r>
            <a:r>
              <a:rPr lang="ro-RO" sz="2000" i="1" smtClean="0">
                <a:solidFill>
                  <a:srgbClr val="FF0000"/>
                </a:solidFill>
                <a:latin typeface="Arial" pitchFamily="34" charset="0"/>
              </a:rPr>
              <a:t>majority(v1 . . . . , </a:t>
            </a:r>
            <a:r>
              <a:rPr lang="ro-RO" sz="2000" smtClean="0">
                <a:solidFill>
                  <a:srgbClr val="FF0000"/>
                </a:solidFill>
                <a:latin typeface="Arial" pitchFamily="34" charset="0"/>
              </a:rPr>
              <a:t>vn-1) = v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IC2 satisfacuta</a:t>
            </a:r>
            <a:endParaRPr lang="en-US" sz="2000" smtClean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3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nimBg="1"/>
      <p:bldP spid="97283" grpId="1" animBg="1"/>
      <p:bldP spid="97285" grpId="0" animBg="1"/>
      <p:bldP spid="97285" grpId="1" animBg="1"/>
      <p:bldP spid="97286" grpId="0" animBg="1"/>
      <p:bldP spid="97286" grpId="1" animBg="1"/>
      <p:bldP spid="97287" grpId="0" animBg="1"/>
      <p:bldP spid="97287" grpId="1" animBg="1"/>
      <p:bldP spid="97288" grpId="0" animBg="1"/>
      <p:bldP spid="9728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839200" cy="640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/>
              <a:t>Algoritmul UM(n,0).</a:t>
            </a: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(1) Comandantul trimite valoarea sa fiecărui locotenent.</a:t>
            </a:r>
          </a:p>
          <a:p>
            <a:pPr eaLnBrk="1" hangingPunct="1">
              <a:buFontTx/>
              <a:buNone/>
            </a:pPr>
            <a:r>
              <a:rPr lang="en-US" sz="2000" smtClean="0"/>
              <a:t>(2) Fiecare locotenent foloseşte valoarea primită de la comandant, sau foloseşte Vdef dacă nu primeşte nici o valoare.</a:t>
            </a:r>
            <a:endParaRPr lang="ro-RO" sz="2000" smtClean="0"/>
          </a:p>
          <a:p>
            <a:pPr eaLnBrk="1" hangingPunct="1">
              <a:buFontTx/>
              <a:buNone/>
            </a:pPr>
            <a:endParaRPr lang="en-US" sz="2000" b="1" smtClean="0"/>
          </a:p>
          <a:p>
            <a:pPr eaLnBrk="1" hangingPunct="1">
              <a:buFontTx/>
              <a:buNone/>
            </a:pPr>
            <a:r>
              <a:rPr lang="en-US" sz="2000" b="1" smtClean="0"/>
              <a:t>Algoritmul UM(n,m), m &gt; 0.</a:t>
            </a: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(1) Comandantul trimite valoarea sa fiecărui locotenent.</a:t>
            </a:r>
          </a:p>
          <a:p>
            <a:pPr eaLnBrk="1" hangingPunct="1">
              <a:buFontTx/>
              <a:buNone/>
            </a:pPr>
            <a:r>
              <a:rPr lang="en-US" sz="2000" smtClean="0"/>
              <a:t>(2) </a:t>
            </a:r>
            <a:r>
              <a:rPr lang="en-US" sz="2000" b="1" smtClean="0"/>
              <a:t>For each</a:t>
            </a:r>
            <a:r>
              <a:rPr lang="en-US" sz="2000" smtClean="0"/>
              <a:t> Locotenent i </a:t>
            </a:r>
          </a:p>
          <a:p>
            <a:pPr lvl="1" eaLnBrk="1" hangingPunct="1">
              <a:buFontTx/>
              <a:buNone/>
            </a:pPr>
            <a:r>
              <a:rPr lang="en-US" smtClean="0"/>
              <a:t>fie </a:t>
            </a:r>
            <a:r>
              <a:rPr lang="en-US" i="1" smtClean="0"/>
              <a:t>vi </a:t>
            </a:r>
            <a:r>
              <a:rPr lang="en-US" smtClean="0"/>
              <a:t>valoarea primit</a:t>
            </a:r>
            <a:r>
              <a:rPr lang="ro-RO" smtClean="0"/>
              <a:t>ă</a:t>
            </a:r>
            <a:r>
              <a:rPr lang="en-US" smtClean="0"/>
              <a:t> de la comandant, sau Vdef dacă nu primeşte nici o valoare. </a:t>
            </a:r>
          </a:p>
          <a:p>
            <a:pPr lvl="1" eaLnBrk="1" hangingPunct="1">
              <a:buFontTx/>
              <a:buNone/>
            </a:pPr>
            <a:r>
              <a:rPr lang="en-US" smtClean="0"/>
              <a:t>Locotenentul i acţionează drept comandant şi trimite valoarea </a:t>
            </a:r>
            <a:r>
              <a:rPr lang="en-US" i="1" smtClean="0"/>
              <a:t>vi </a:t>
            </a:r>
            <a:r>
              <a:rPr lang="en-US" smtClean="0"/>
              <a:t>fiecăruia din ceilalţi n - 2 locotenenţi folosind </a:t>
            </a:r>
            <a:r>
              <a:rPr lang="en-US" i="1" smtClean="0"/>
              <a:t>UM(n - 1,m - 1)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z="2000" smtClean="0"/>
              <a:t>(3) </a:t>
            </a:r>
            <a:r>
              <a:rPr lang="en-US" sz="2000" b="1" smtClean="0"/>
              <a:t>For each</a:t>
            </a:r>
            <a:r>
              <a:rPr lang="en-US" sz="2000" smtClean="0"/>
              <a:t> i and </a:t>
            </a:r>
            <a:r>
              <a:rPr lang="en-US" sz="2000" b="1" smtClean="0"/>
              <a:t>each</a:t>
            </a:r>
            <a:r>
              <a:rPr lang="en-US" sz="2000" smtClean="0"/>
              <a:t> j &lt;&gt; i</a:t>
            </a:r>
          </a:p>
          <a:p>
            <a:pPr lvl="1" eaLnBrk="1" hangingPunct="1">
              <a:buFontTx/>
              <a:buNone/>
            </a:pPr>
            <a:r>
              <a:rPr lang="en-US" smtClean="0"/>
              <a:t>fie </a:t>
            </a:r>
            <a:r>
              <a:rPr lang="en-US" i="1" smtClean="0"/>
              <a:t>vj </a:t>
            </a:r>
            <a:r>
              <a:rPr lang="en-US" smtClean="0"/>
              <a:t>valoarea pe care Locotenentul i o primeşte de la Locotenentul j în pasul (2) (folosind </a:t>
            </a:r>
            <a:r>
              <a:rPr lang="en-US" i="1" smtClean="0"/>
              <a:t>Algoritmul UM(n - 1, m - 1)</a:t>
            </a:r>
            <a:r>
              <a:rPr lang="en-US" smtClean="0"/>
              <a:t>), sau Vdef dacă nu primeşte nici o valoare. </a:t>
            </a:r>
            <a:endParaRPr lang="pt-BR" smtClean="0"/>
          </a:p>
          <a:p>
            <a:pPr lvl="1" eaLnBrk="1" hangingPunct="1">
              <a:buFontTx/>
              <a:buNone/>
            </a:pPr>
            <a:r>
              <a:rPr lang="pt-BR" smtClean="0"/>
              <a:t>Locotenentul i foloseşte valoarea </a:t>
            </a:r>
            <a:r>
              <a:rPr lang="pt-BR" i="1" smtClean="0"/>
              <a:t>majority (v1 . . . . . vn-1 ).</a:t>
            </a:r>
            <a:endParaRPr lang="en-US" i="1" smtClean="0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52400" y="584200"/>
            <a:ext cx="8610600" cy="25400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TEOREMA 1. Pentru orice m, algoritmul UM(n,m) satisface condiţiile IC1 şi IC2 dacă numărul de generali n este mai mare de 3m şi sunt cel mult m trădători.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3333CC"/>
                </a:solidFill>
                <a:latin typeface="Arial" pitchFamily="34" charset="0"/>
              </a:rPr>
              <a:t>Demonstraţia prin inducţie după m.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Pentru m=0 (nu sunt trădători), UM(n,m) satisface IC1 (toţi locotenenţii loiali se supun aceluiaşi ordin) şi IC2 (comandantul fiind loial, fiecare locotenent loial se supune ordinului transmis de el).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304800" y="1524000"/>
            <a:ext cx="8839200" cy="11684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Presupunem teorema adevărată ptr m-1; probăm pentru m &gt; 0. 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0000FF"/>
                </a:solidFill>
                <a:latin typeface="Arial" pitchFamily="34" charset="0"/>
              </a:rPr>
              <a:t>Comandant loial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: punem k=m în Lema 1 (n&gt;2k+m </a:t>
            </a:r>
            <a:r>
              <a:rPr lang="pt-BR" sz="2000" b="1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~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 n&gt;3m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)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 UM(n,m) satisface IC2, iar IC2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IC1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27000" y="3810000"/>
            <a:ext cx="8991600" cy="295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Dem IC1 ptr. </a:t>
            </a:r>
            <a:r>
              <a:rPr lang="pt-BR" sz="2000" smtClean="0">
                <a:solidFill>
                  <a:srgbClr val="0000FF"/>
                </a:solidFill>
                <a:latin typeface="Arial" pitchFamily="34" charset="0"/>
              </a:rPr>
              <a:t>comandant trădător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: 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Max. m trădători şi comandant trădător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max. m-1 locotenenţi trădători. 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Sunt &gt; 3m generali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&gt; 3m-1 locotenenţi. Deoarece 3m-1 &gt; 3(m - 1)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ipoteza de inducţie satisfacuta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 UM(n-1,m-1) satisface condiţiile IC1 şi IC2.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ptr. fiecare j, orice doi locotenenţi loiali obţin aceeaşi valoare vj în pasul (3).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obţin aceleaşi valori v1 . . . vn-1  calculeaza aceeaşi valoare majority(v1 . . .  vn-1) în pasul (3)</a:t>
            </a:r>
            <a:r>
              <a:rPr lang="en-US" smtClean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pt-BR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  <a:endParaRPr lang="en-US" sz="2000" smtClean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6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nimBg="1"/>
      <p:bldP spid="98307" grpId="1" animBg="1"/>
      <p:bldP spid="98309" grpId="0" animBg="1"/>
      <p:bldP spid="98309" grpId="1" animBg="1"/>
      <p:bldP spid="98310" grpId="0" animBg="1"/>
      <p:bldP spid="9831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62870"/>
                <a:ext cx="8229600" cy="3786410"/>
              </a:xfrm>
            </p:spPr>
            <p:txBody>
              <a:bodyPr/>
              <a:lstStyle/>
              <a:p>
                <a:r>
                  <a:rPr lang="ro-RO" sz="2000" dirty="0" smtClean="0"/>
                  <a:t>Se adaugă condiția: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ro-RO" sz="2000" dirty="0" smtClean="0"/>
              </a:p>
              <a:p>
                <a:pPr marL="1314450" lvl="2" indent="-457200">
                  <a:buFont typeface="+mj-lt"/>
                  <a:buAutoNum type="alphaLcParenR"/>
                </a:pPr>
                <a:r>
                  <a:rPr lang="ro-RO" sz="2000" dirty="0" smtClean="0"/>
                  <a:t>Semnătura unui general loial nu poate fi falsificată și orice alterare a mesajelor sale semnate poate fi detectată.  </a:t>
                </a:r>
              </a:p>
              <a:p>
                <a:pPr marL="1314450" lvl="2" indent="-457200">
                  <a:buFont typeface="+mj-lt"/>
                  <a:buAutoNum type="alphaLcParenR"/>
                </a:pPr>
                <a:r>
                  <a:rPr lang="ro-RO" sz="2000" dirty="0" smtClean="0"/>
                  <a:t>Oricine poate verifica autenticitatea unei semnături.</a:t>
                </a:r>
              </a:p>
              <a:p>
                <a:pPr lvl="2"/>
                <a:endParaRPr lang="ro-RO" sz="2000" dirty="0" smtClean="0"/>
              </a:p>
              <a:p>
                <a:pPr lvl="0">
                  <a:buClr>
                    <a:srgbClr val="3568C7"/>
                  </a:buClr>
                </a:pPr>
                <a:r>
                  <a:rPr lang="ro-RO" sz="2000" dirty="0" smtClean="0">
                    <a:solidFill>
                      <a:srgbClr val="000000"/>
                    </a:solidFill>
                  </a:rPr>
                  <a:t>Trădătorii își pot falsifica semnăturile între ei</a:t>
                </a:r>
              </a:p>
              <a:p>
                <a:pPr lvl="0">
                  <a:buClr>
                    <a:srgbClr val="3568C7"/>
                  </a:buClr>
                </a:pPr>
                <a:endParaRPr lang="ro-RO" sz="2000" dirty="0">
                  <a:solidFill>
                    <a:srgbClr val="000000"/>
                  </a:solidFill>
                </a:endParaRPr>
              </a:p>
              <a:p>
                <a:pPr lvl="0">
                  <a:buClr>
                    <a:srgbClr val="3568C7"/>
                  </a:buClr>
                </a:pPr>
                <a:r>
                  <a:rPr lang="ro-RO" sz="2000" dirty="0" smtClean="0">
                    <a:solidFill>
                      <a:srgbClr val="000000"/>
                    </a:solidFill>
                  </a:rPr>
                  <a:t>Algoritmul cu mesaje semnate rezolvă problema pentru orice număr de Generali</a:t>
                </a:r>
                <a:endParaRPr lang="ro-RO" sz="2000" dirty="0">
                  <a:solidFill>
                    <a:srgbClr val="000000"/>
                  </a:solidFill>
                </a:endParaRPr>
              </a:p>
              <a:p>
                <a:pPr lvl="2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62870"/>
                <a:ext cx="8229600" cy="3786410"/>
              </a:xfrm>
              <a:blipFill rotWithShape="1">
                <a:blip r:embed="rId2"/>
                <a:stretch>
                  <a:fillRect l="-593" t="-644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semnate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112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132856"/>
            <a:ext cx="8784976" cy="3700610"/>
          </a:xfrm>
        </p:spPr>
        <p:txBody>
          <a:bodyPr/>
          <a:lstStyle/>
          <a:p>
            <a:r>
              <a:rPr lang="en-US" sz="2000" smtClean="0"/>
              <a:t>Desf</a:t>
            </a:r>
            <a:r>
              <a:rPr lang="ro-RO" sz="2000" smtClean="0"/>
              <a:t>ășurare algoritm:</a:t>
            </a:r>
          </a:p>
          <a:p>
            <a:pPr lvl="1"/>
            <a:r>
              <a:rPr lang="ro-RO" sz="2000" smtClean="0"/>
              <a:t>Comandatul trimite un mesaj semnat tuturor Locotenenților</a:t>
            </a:r>
          </a:p>
          <a:p>
            <a:pPr lvl="1"/>
            <a:r>
              <a:rPr lang="ro-RO" sz="2000" smtClean="0"/>
              <a:t>Fiecare Locotenent își adaugă semnătura și trimite mesajul celorlalți Locotenenți</a:t>
            </a:r>
          </a:p>
          <a:p>
            <a:pPr lvl="1"/>
            <a:endParaRPr lang="ro-RO" sz="2000" smtClean="0"/>
          </a:p>
          <a:p>
            <a:r>
              <a:rPr lang="ro-RO" sz="2000" smtClean="0"/>
              <a:t>Utilitatea semnăturii (de exemplu): </a:t>
            </a:r>
          </a:p>
          <a:p>
            <a:pPr lvl="1"/>
            <a:r>
              <a:rPr lang="ro-RO" sz="2000" smtClean="0"/>
              <a:t>Comandatul este trădător și trimite mesaje diferite Locotenenților</a:t>
            </a:r>
          </a:p>
          <a:p>
            <a:pPr lvl="1"/>
            <a:r>
              <a:rPr lang="ro-RO" sz="2000" smtClean="0"/>
              <a:t>Locotenenții, prin intermediul semnăturii, pot observa că mesajele diferite primite sunt cauzate chiar de Comandant – două mesaje diferite conțin semnătura Comandantului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semnate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087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348880"/>
                <a:ext cx="8686800" cy="3600400"/>
              </a:xfrm>
            </p:spPr>
            <p:txBody>
              <a:bodyPr/>
              <a:lstStyle/>
              <a:p>
                <a:r>
                  <a:rPr lang="ro-RO" sz="2000" smtClean="0"/>
                  <a:t>Algoritmul folosește o funcție </a:t>
                </a:r>
                <a:r>
                  <a:rPr lang="ro-RO" sz="2000" i="1" smtClean="0"/>
                  <a:t>choice</a:t>
                </a:r>
                <a:r>
                  <a:rPr lang="ro-RO" sz="2000" smtClean="0"/>
                  <a:t> care este aplicată unei mulțimi de ordine – pentru a se obține un </a:t>
                </a:r>
                <a:r>
                  <a:rPr lang="ro-RO" sz="2000" i="1" smtClean="0"/>
                  <a:t>singur ordin</a:t>
                </a:r>
              </a:p>
              <a:p>
                <a:endParaRPr lang="ro-RO" sz="2000" smtClean="0"/>
              </a:p>
              <a:p>
                <a:r>
                  <a:rPr lang="ro-RO" sz="2000" smtClean="0"/>
                  <a:t>Cerințe:</a:t>
                </a:r>
              </a:p>
              <a:p>
                <a:pPr lvl="1"/>
                <a:r>
                  <a:rPr lang="ro-RO" sz="2000" smtClean="0"/>
                  <a:t>Dacă mulțimea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ro-RO" sz="2000" smtClean="0"/>
                  <a:t> conține un singur ordin </a:t>
                </a:r>
                <a14:m>
                  <m:oMath xmlns:m="http://schemas.openxmlformats.org/officeDocument/2006/math">
                    <m:r>
                      <a:rPr lang="ro-RO" sz="200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ro-RO" sz="2000" smtClean="0"/>
                  <a:t>, atunci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𝑐h𝑜𝑖𝑐𝑒</m:t>
                    </m:r>
                    <m:d>
                      <m:dPr>
                        <m:ctrlPr>
                          <a:rPr lang="ro-RO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o-RO" sz="20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ro-RO" sz="2000" b="0" i="1" smtClean="0">
                        <a:latin typeface="Cambria Math"/>
                      </a:rPr>
                      <m:t>=</m:t>
                    </m:r>
                    <m:r>
                      <a:rPr lang="ro-RO" sz="2000" b="0" i="1" smtClean="0">
                        <a:latin typeface="Cambria Math"/>
                      </a:rPr>
                      <m:t>𝑣</m:t>
                    </m:r>
                  </m:oMath>
                </a14:m>
                <a:endParaRPr lang="ro-RO" sz="2000" b="0" smtClean="0"/>
              </a:p>
              <a:p>
                <a:pPr lvl="1"/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𝑐h𝑜𝑖𝑐𝑒</m:t>
                    </m:r>
                    <m:d>
                      <m:dPr>
                        <m:ctrlPr>
                          <a:rPr lang="ro-RO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o-RO" sz="2000" b="0" i="1" smtClean="0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</m:d>
                    <m:r>
                      <a:rPr lang="ro-RO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𝑅𝐸𝑇𝑅𝐴𝐺𝐸𝑅𝐸</m:t>
                    </m:r>
                  </m:oMath>
                </a14:m>
                <a:r>
                  <a:rPr lang="ro-RO" sz="2000" smtClean="0"/>
                  <a:t>,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ro-RO" sz="2000" smtClean="0"/>
                  <a:t> este mulțimea vidă</a:t>
                </a:r>
              </a:p>
              <a:p>
                <a:pPr marL="457200" lvl="1" indent="0">
                  <a:buNone/>
                </a:pPr>
                <a:endParaRPr lang="ro-RO" sz="2000" smtClean="0"/>
              </a:p>
              <a:p>
                <a:pPr lvl="0"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O posibilă definiție pentru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choice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 este elementul median al mulțimii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𝑉</m:t>
                    </m:r>
                    <m:r>
                      <a:rPr lang="ro-RO" sz="2000" i="1">
                        <a:latin typeface="Cambria Math"/>
                      </a:rPr>
                      <m:t> </m:t>
                    </m:r>
                    <m:r>
                      <a:rPr lang="ro-RO" sz="2000" b="0" i="0" smtClean="0">
                        <a:latin typeface="Cambria Math"/>
                      </a:rPr>
                      <m:t> − </m:t>
                    </m:r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presupunând că mulțimea este ordonată</a:t>
                </a:r>
                <a:endParaRPr lang="ro-RO" sz="2000">
                  <a:solidFill>
                    <a:srgbClr val="000000"/>
                  </a:solidFill>
                </a:endParaRPr>
              </a:p>
              <a:p>
                <a:pPr lvl="1"/>
                <a:endParaRPr lang="ro-RO" sz="2000" smtClean="0"/>
              </a:p>
              <a:p>
                <a:pPr lvl="1"/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348880"/>
                <a:ext cx="8686800" cy="3600400"/>
              </a:xfrm>
              <a:blipFill rotWithShape="1">
                <a:blip r:embed="rId2"/>
                <a:stretch>
                  <a:fillRect l="-632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semnate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80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2162870"/>
                <a:ext cx="8784976" cy="4146450"/>
              </a:xfrm>
            </p:spPr>
            <p:txBody>
              <a:bodyPr/>
              <a:lstStyle/>
              <a:p>
                <a:r>
                  <a:rPr lang="ro-RO" sz="2000" smtClean="0"/>
                  <a:t>Notații:</a:t>
                </a:r>
              </a:p>
              <a:p>
                <a:pPr lvl="1"/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x : i</a:t>
                </a:r>
                <a:r>
                  <a:rPr lang="ro-RO" sz="2000" smtClean="0"/>
                  <a:t> – valoarea </a:t>
                </a:r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x</a:t>
                </a:r>
                <a:r>
                  <a:rPr lang="ro-RO" sz="2000" smtClean="0"/>
                  <a:t> semnată de Generalul </a:t>
                </a:r>
                <a:r>
                  <a:rPr lang="ro-RO" sz="2000" i="1" smtClean="0"/>
                  <a:t>i</a:t>
                </a:r>
              </a:p>
              <a:p>
                <a:pPr lvl="2"/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v : j : i </a:t>
                </a:r>
                <a:r>
                  <a:rPr lang="ro-RO" sz="2000" smtClean="0"/>
                  <a:t>– valoarea </a:t>
                </a:r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 sz="2000" smtClean="0"/>
                  <a:t> semnată de Generalul </a:t>
                </a:r>
                <a:r>
                  <a:rPr lang="ro-RO" sz="2000" i="1" smtClean="0"/>
                  <a:t>j</a:t>
                </a:r>
                <a:r>
                  <a:rPr lang="ro-RO" sz="2000" smtClean="0"/>
                  <a:t>, apoi de Generalul </a:t>
                </a:r>
                <a:r>
                  <a:rPr lang="ro-RO" sz="2000" i="1" smtClean="0"/>
                  <a:t>i</a:t>
                </a:r>
              </a:p>
              <a:p>
                <a:pPr lvl="1">
                  <a:buClr>
                    <a:srgbClr val="F0615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Generalul </a:t>
                </a:r>
                <a:r>
                  <a:rPr lang="ro-RO" sz="2000" i="1">
                    <a:solidFill>
                      <a:srgbClr val="000000"/>
                    </a:solidFill>
                  </a:rPr>
                  <a:t>0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 este Comandantul</a:t>
                </a:r>
              </a:p>
              <a:p>
                <a:pPr lvl="1">
                  <a:buClr>
                    <a:srgbClr val="F06157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 – mulțimea de ordine primite (corect semnate) de către Generalul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i</a:t>
                </a:r>
              </a:p>
              <a:p>
                <a:pPr lvl="2">
                  <a:buClr>
                    <a:srgbClr val="F0615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Pentru un Comandant loial, această mulțime conține un singur element (Locotenenții loiali pot recunoaște mesajele false introduse de trădătoril)</a:t>
                </a:r>
              </a:p>
              <a:p>
                <a:pPr lvl="2">
                  <a:buClr>
                    <a:srgbClr val="F06157"/>
                  </a:buClr>
                </a:pPr>
                <a:endParaRPr lang="ro-RO" sz="2000" smtClean="0">
                  <a:solidFill>
                    <a:srgbClr val="000000"/>
                  </a:solidFill>
                </a:endParaRPr>
              </a:p>
              <a:p>
                <a:pPr lvl="0"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A nu se confunda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mulțimea de ordine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 cu mulțimea de mesaje primite de un General (mai multe mesaje pot conține același ordin)</a:t>
                </a:r>
                <a:endParaRPr lang="ro-RO" sz="2000">
                  <a:solidFill>
                    <a:srgbClr val="000000"/>
                  </a:solidFill>
                </a:endParaRPr>
              </a:p>
              <a:p>
                <a:pPr lvl="2">
                  <a:buClr>
                    <a:srgbClr val="F06157"/>
                  </a:buClr>
                </a:pPr>
                <a:endParaRPr lang="ro-RO" sz="2000" smtClean="0">
                  <a:solidFill>
                    <a:srgbClr val="000000"/>
                  </a:solidFill>
                </a:endParaRPr>
              </a:p>
              <a:p>
                <a:pPr lvl="2">
                  <a:buClr>
                    <a:srgbClr val="F06157"/>
                  </a:buClr>
                </a:pPr>
                <a:endParaRPr lang="ro-RO" sz="2000" smtClean="0">
                  <a:solidFill>
                    <a:srgbClr val="000000"/>
                  </a:solidFill>
                </a:endParaRPr>
              </a:p>
              <a:p>
                <a:pPr lvl="2">
                  <a:buClr>
                    <a:srgbClr val="F06157"/>
                  </a:buClr>
                </a:pPr>
                <a:endParaRPr lang="ro-RO" sz="2000">
                  <a:solidFill>
                    <a:srgbClr val="000000"/>
                  </a:solidFill>
                </a:endParaRPr>
              </a:p>
              <a:p>
                <a:pPr lvl="2"/>
                <a:endParaRPr lang="ro-RO" sz="2000" smtClean="0"/>
              </a:p>
              <a:p>
                <a:pPr lvl="2"/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2162870"/>
                <a:ext cx="8784976" cy="4146450"/>
              </a:xfrm>
              <a:blipFill rotWithShape="1">
                <a:blip r:embed="rId2"/>
                <a:stretch>
                  <a:fillRect l="-62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semnate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208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772816"/>
                <a:ext cx="8856984" cy="5085184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2000" b="0" i="1" smtClean="0">
                        <a:latin typeface="Cambria Math"/>
                      </a:rPr>
                      <m:t>=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ro-RO" sz="2000" b="0" smtClean="0">
                  <a:ea typeface="Cambria Math"/>
                </a:endParaRPr>
              </a:p>
              <a:p>
                <a:pPr lvl="1"/>
                <a:r>
                  <a:rPr lang="ro-RO" sz="2000" smtClean="0"/>
                  <a:t>Comandatul își semnează valoarea și o trimite fiecărui Locotenent</a:t>
                </a:r>
              </a:p>
              <a:p>
                <a:pPr lvl="1"/>
                <a:r>
                  <a:rPr lang="ro-RO" sz="2000" smtClean="0"/>
                  <a:t>Pentru fiecare </a:t>
                </a:r>
                <a:r>
                  <a:rPr lang="ro-RO" sz="2000" i="1" smtClean="0"/>
                  <a:t>i</a:t>
                </a:r>
                <a:r>
                  <a:rPr lang="ro-RO" sz="2000" smtClean="0"/>
                  <a:t>:</a:t>
                </a:r>
              </a:p>
              <a:p>
                <a:pPr lvl="2"/>
                <a:r>
                  <a:rPr lang="ro-RO" sz="2000" smtClean="0"/>
                  <a:t>Dacă Locotenenentul </a:t>
                </a:r>
                <a:r>
                  <a:rPr lang="ro-RO" sz="2000" i="1" smtClean="0"/>
                  <a:t>i</a:t>
                </a:r>
                <a:r>
                  <a:rPr lang="ro-RO" sz="2000" smtClean="0"/>
                  <a:t> primește un mesaj de forma </a:t>
                </a:r>
                <a:r>
                  <a:rPr lang="ro-RO" sz="2000" smtClean="0">
                    <a:latin typeface="Cambria Math" pitchFamily="18" charset="0"/>
                    <a:ea typeface="Cambria Math" pitchFamily="18" charset="0"/>
                  </a:rPr>
                  <a:t>v : 0</a:t>
                </a:r>
                <a:r>
                  <a:rPr lang="ro-RO" sz="2000" smtClean="0"/>
                  <a:t> de la Comandant și mulțimea sa de ordine este vidă: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b="0" i="1" smtClean="0">
                        <a:latin typeface="Cambria Math"/>
                      </a:rPr>
                      <m:t>=</m:t>
                    </m:r>
                    <m:r>
                      <a:rPr lang="ro-RO" b="0" i="1" smtClean="0">
                        <a:latin typeface="Cambria Math" pitchFamily="18" charset="0"/>
                        <a:ea typeface="Cambria Math" pitchFamily="18" charset="0"/>
                      </a:rPr>
                      <m:t>𝑣</m:t>
                    </m:r>
                  </m:oMath>
                </a14:m>
                <a:endParaRPr lang="ro-RO" b="0" smtClean="0">
                  <a:latin typeface="Cambria Math" pitchFamily="18" charset="0"/>
                  <a:ea typeface="Cambria Math" pitchFamily="18" charset="0"/>
                </a:endParaRPr>
              </a:p>
              <a:p>
                <a:pPr lvl="3"/>
                <a:r>
                  <a:rPr lang="ro-RO" smtClean="0"/>
                  <a:t>trimite </a:t>
                </a:r>
                <a:r>
                  <a:rPr lang="ro-RO" smtClean="0">
                    <a:latin typeface="Cambria Math" pitchFamily="18" charset="0"/>
                    <a:ea typeface="Cambria Math" pitchFamily="18" charset="0"/>
                  </a:rPr>
                  <a:t>v : 0 : i</a:t>
                </a:r>
                <a:r>
                  <a:rPr lang="ro-RO" smtClean="0"/>
                  <a:t> celorlalți Locotenenți</a:t>
                </a:r>
              </a:p>
              <a:p>
                <a:pPr lvl="2"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Dacă Locotenenentul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i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 primește un mesaj </a:t>
                </a:r>
                <a:r>
                  <a:rPr lang="ro-RO" sz="2000">
                    <a:solidFill>
                      <a:srgbClr val="000000"/>
                    </a:solidFill>
                  </a:rPr>
                  <a:t>de 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forma </a:t>
                </a:r>
                <a:r>
                  <a:rPr lang="ro-RO" sz="2000" smtClean="0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 : </a:t>
                </a:r>
                <a:r>
                  <a:rPr lang="ro-RO" sz="2000" smtClean="0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 : ...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  și </a:t>
                </a:r>
                <a:r>
                  <a:rPr lang="ro-RO" sz="2000" smtClean="0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 nu este în mulțimea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smtClean="0">
                    <a:solidFill>
                      <a:srgbClr val="000000"/>
                    </a:solidFill>
                  </a:rPr>
                  <a:t>, atunci:</a:t>
                </a:r>
              </a:p>
              <a:p>
                <a:pPr lvl="3">
                  <a:buClr>
                    <a:srgbClr val="3568C7"/>
                  </a:buClr>
                </a:pPr>
                <a:r>
                  <a:rPr lang="ro-RO" smtClean="0">
                    <a:solidFill>
                      <a:srgbClr val="000000"/>
                    </a:solidFill>
                  </a:rPr>
                  <a:t>se adaugă </a:t>
                </a:r>
                <a:r>
                  <a:rPr lang="ro-RO" smtClean="0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 smtClean="0">
                    <a:solidFill>
                      <a:srgbClr val="000000"/>
                    </a:solidFill>
                  </a:rPr>
                  <a:t>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ro-RO" smtClean="0"/>
              </a:p>
              <a:p>
                <a:pPr lvl="3">
                  <a:buClr>
                    <a:srgbClr val="3568C7"/>
                  </a:buClr>
                </a:pPr>
                <a:r>
                  <a:rPr lang="ro-RO" smtClean="0"/>
                  <a:t>dacă </a:t>
                </a:r>
                <a:r>
                  <a:rPr lang="ro-RO" i="1" smtClean="0"/>
                  <a:t>k</a:t>
                </a:r>
                <a:r>
                  <a:rPr lang="ro-RO" smtClean="0"/>
                  <a:t> &lt; </a:t>
                </a:r>
                <a:r>
                  <a:rPr lang="ro-RO" i="1" smtClean="0"/>
                  <a:t>m</a:t>
                </a:r>
                <a:r>
                  <a:rPr lang="ro-RO" smtClean="0"/>
                  <a:t>, se trimite mesajul </a:t>
                </a:r>
                <a:r>
                  <a:rPr lang="ro-RO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>
                    <a:solidFill>
                      <a:srgbClr val="000000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>
                    <a:solidFill>
                      <a:srgbClr val="000000"/>
                    </a:solidFill>
                  </a:rPr>
                  <a:t> : ...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smtClean="0"/>
                  <a:t> : </a:t>
                </a:r>
                <a:r>
                  <a:rPr lang="ro-RO" smtClean="0"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ro-RO" smtClean="0"/>
                  <a:t>  Locotenenților care nu sunt în mulțimea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o-RO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ro-RO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o-RO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ro-RO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ro-RO" b="0" smtClean="0"/>
              </a:p>
              <a:p>
                <a:pPr lvl="1">
                  <a:buClr>
                    <a:srgbClr val="F06157"/>
                  </a:buClr>
                </a:pPr>
                <a:r>
                  <a:rPr lang="ro-RO" sz="2000">
                    <a:solidFill>
                      <a:srgbClr val="000000"/>
                    </a:solidFill>
                  </a:rPr>
                  <a:t>Pentru fiecare </a:t>
                </a:r>
                <a:r>
                  <a:rPr lang="ro-RO" sz="2000" i="1">
                    <a:solidFill>
                      <a:srgbClr val="000000"/>
                    </a:solidFill>
                  </a:rPr>
                  <a:t>i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: atunci când Locotenentul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i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 nu mai primește mesaje, se va supune ordinului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𝑐h𝑜𝑖𝑐𝑒</m:t>
                    </m:r>
                    <m:d>
                      <m:dPr>
                        <m:ctrlPr>
                          <a:rPr lang="ro-RO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o-RO" sz="2000"/>
              </a:p>
              <a:p>
                <a:pPr lvl="1">
                  <a:buClr>
                    <a:srgbClr val="F06157"/>
                  </a:buClr>
                </a:pPr>
                <a:endParaRPr lang="ro-RO" sz="2000">
                  <a:solidFill>
                    <a:srgbClr val="000000"/>
                  </a:solidFill>
                </a:endParaRPr>
              </a:p>
              <a:p>
                <a:pPr lvl="3">
                  <a:buClr>
                    <a:srgbClr val="3568C7"/>
                  </a:buClr>
                </a:pPr>
                <a:endParaRPr lang="ro-RO" b="0" smtClean="0"/>
              </a:p>
              <a:p>
                <a:pPr lvl="3">
                  <a:buClr>
                    <a:srgbClr val="3568C7"/>
                  </a:buClr>
                </a:pPr>
                <a:endParaRPr lang="ro-RO" smtClean="0"/>
              </a:p>
              <a:p>
                <a:pPr lvl="3"/>
                <a:endParaRPr lang="ro-RO" smtClean="0"/>
              </a:p>
              <a:p>
                <a:pPr lvl="1"/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772816"/>
                <a:ext cx="8856984" cy="5085184"/>
              </a:xfrm>
              <a:blipFill rotWithShape="1">
                <a:blip r:embed="rId2"/>
                <a:stretch>
                  <a:fillRect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semnate</a:t>
            </a:r>
            <a:br>
              <a:rPr lang="ro-RO" sz="2800" dirty="0" smtClean="0"/>
            </a:br>
            <a:r>
              <a:rPr lang="ro-RO" sz="2800" dirty="0" smtClean="0"/>
              <a:t>Algoritmul </a:t>
            </a:r>
            <a:r>
              <a:rPr lang="ro-RO" sz="2800" i="1" dirty="0" smtClean="0"/>
              <a:t>SM(m)</a:t>
            </a: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7694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34878"/>
            <a:ext cx="8445624" cy="4074442"/>
          </a:xfrm>
        </p:spPr>
        <p:txBody>
          <a:bodyPr/>
          <a:lstStyle/>
          <a:p>
            <a:r>
              <a:rPr lang="ro-RO" sz="2000" smtClean="0"/>
              <a:t>Valorea comună poate </a:t>
            </a:r>
            <a:r>
              <a:rPr lang="ro-RO" sz="2000" i="1" smtClean="0"/>
              <a:t>să nu fie atinsă</a:t>
            </a:r>
            <a:r>
              <a:rPr lang="ro-RO" sz="2000" smtClean="0"/>
              <a:t> din diferite cauze</a:t>
            </a:r>
          </a:p>
          <a:p>
            <a:pPr lvl="1"/>
            <a:r>
              <a:rPr lang="ro-RO" sz="2000" smtClean="0"/>
              <a:t>pierderea mesajelor în mediul de comunicație</a:t>
            </a:r>
          </a:p>
          <a:p>
            <a:pPr lvl="1"/>
            <a:r>
              <a:rPr lang="ro-RO" sz="2000" smtClean="0"/>
              <a:t>procesele pot produce rezultate greșite</a:t>
            </a:r>
          </a:p>
          <a:p>
            <a:pPr lvl="1"/>
            <a:endParaRPr lang="ro-RO" sz="2000"/>
          </a:p>
          <a:p>
            <a:r>
              <a:rPr lang="ro-RO" sz="2000" smtClean="0"/>
              <a:t>Tipuri de defecte ale proceselor</a:t>
            </a:r>
          </a:p>
          <a:p>
            <a:pPr lvl="1"/>
            <a:r>
              <a:rPr lang="ro-RO" sz="2000" b="1" i="1" smtClean="0"/>
              <a:t>crash</a:t>
            </a:r>
            <a:r>
              <a:rPr lang="ro-RO" sz="2000" smtClean="0"/>
              <a:t>: procesul devine nefuncțional</a:t>
            </a:r>
            <a:endParaRPr lang="ro-RO" sz="2000" b="1" i="1" smtClean="0"/>
          </a:p>
          <a:p>
            <a:pPr lvl="1"/>
            <a:r>
              <a:rPr lang="ro-RO" sz="2000" b="1" i="1" smtClean="0"/>
              <a:t>byzantine</a:t>
            </a:r>
            <a:r>
              <a:rPr lang="ro-RO" sz="2000" smtClean="0"/>
              <a:t>: procesul trimite mesaje cu un conținut arbitrar</a:t>
            </a:r>
          </a:p>
          <a:p>
            <a:pPr lvl="1"/>
            <a:endParaRPr lang="ro-RO" sz="2000" smtClean="0"/>
          </a:p>
          <a:p>
            <a:r>
              <a:rPr lang="ro-RO" sz="2000" smtClean="0"/>
              <a:t>O analogie pentru astfel de situații este </a:t>
            </a:r>
            <a:r>
              <a:rPr lang="ro-RO" sz="2000" i="1" smtClean="0"/>
              <a:t>Problema Generalilor Bizantini</a:t>
            </a:r>
            <a:endParaRPr lang="en-US" sz="2000" smtClean="0"/>
          </a:p>
          <a:p>
            <a:pPr marL="457200" lvl="1" indent="0">
              <a:buNone/>
            </a:pPr>
            <a:endParaRPr lang="en-US" sz="20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 smtClean="0"/>
              <a:t>Tipuri</a:t>
            </a:r>
            <a:r>
              <a:rPr lang="en-US" sz="2800" dirty="0" smtClean="0"/>
              <a:t> de </a:t>
            </a:r>
            <a:r>
              <a:rPr lang="en-US" sz="2800" dirty="0" err="1" smtClean="0"/>
              <a:t>defecte</a:t>
            </a:r>
            <a:r>
              <a:rPr lang="en-US" sz="2800" dirty="0" smtClean="0"/>
              <a:t> </a:t>
            </a:r>
            <a:r>
              <a:rPr lang="ro-RO" sz="2800" dirty="0" smtClean="0"/>
              <a:t>în sistemele distribuite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310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450902"/>
                <a:ext cx="8579296" cy="2922314"/>
              </a:xfrm>
            </p:spPr>
            <p:txBody>
              <a:bodyPr/>
              <a:lstStyle/>
              <a:p>
                <a:r>
                  <a:rPr lang="ro-RO" sz="2000" dirty="0" smtClean="0"/>
                  <a:t>Cum se dectează faptul că un Locotenent nu va mai primi mesaje?</a:t>
                </a:r>
              </a:p>
              <a:p>
                <a:pPr lvl="1"/>
                <a:r>
                  <a:rPr lang="ro-RO" sz="2000" dirty="0" smtClean="0"/>
                  <a:t>folosirea unui timer</a:t>
                </a:r>
              </a:p>
              <a:p>
                <a:pPr lvl="1"/>
                <a:r>
                  <a:rPr lang="ro-RO" sz="2000" dirty="0" smtClean="0"/>
                  <a:t>se poate arăta că pentru o secvență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o-RO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sz="20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ro-RO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o-RO" sz="2000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ro-RO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000" dirty="0" smtClean="0"/>
                  <a:t>, k ≤ m, un Locotenent poate primi cel mult un mesaj de forma </a:t>
                </a:r>
                <a:r>
                  <a:rPr lang="ro-RO" sz="2000" dirty="0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 sz="2000" dirty="0">
                    <a:solidFill>
                      <a:srgbClr val="000000"/>
                    </a:solidFill>
                  </a:rPr>
                  <a:t> : </a:t>
                </a:r>
                <a:r>
                  <a:rPr lang="ro-RO" sz="2000" dirty="0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ro-RO" sz="2000" dirty="0">
                    <a:solidFill>
                      <a:srgbClr val="000000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dirty="0">
                    <a:solidFill>
                      <a:srgbClr val="000000"/>
                    </a:solidFill>
                  </a:rPr>
                  <a:t> : ...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ro-RO" sz="2000" dirty="0" smtClean="0"/>
              </a:p>
              <a:p>
                <a:pPr lvl="2"/>
                <a:r>
                  <a:rPr lang="ro-RO" sz="2000" dirty="0" smtClean="0"/>
                  <a:t>se poate impune ca Locotenentul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sz="2000" dirty="0" smtClean="0"/>
                  <a:t> să trimită un astfel de mesaj sau un mesaj care să indice că nu va trimite un astfel de conținut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450902"/>
                <a:ext cx="8579296" cy="2922314"/>
              </a:xfrm>
              <a:blipFill rotWithShape="1">
                <a:blip r:embed="rId2"/>
                <a:stretch>
                  <a:fillRect l="-568" t="-835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semnate</a:t>
            </a:r>
            <a:br>
              <a:rPr lang="ro-RO" sz="2800" dirty="0" smtClean="0"/>
            </a:br>
            <a:r>
              <a:rPr lang="ro-RO" sz="2800" dirty="0" smtClean="0"/>
              <a:t>Algoritmul </a:t>
            </a:r>
            <a:r>
              <a:rPr lang="ro-RO" sz="2800" i="1" dirty="0" smtClean="0"/>
              <a:t>SM(m)</a:t>
            </a:r>
            <a:endParaRPr lang="en-US" sz="2800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536" y="5013176"/>
            <a:ext cx="79928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ro-RO" dirty="0"/>
              <a:t>Corectitudine</a:t>
            </a:r>
          </a:p>
          <a:p>
            <a:pPr eaLnBrk="1" hangingPunct="1">
              <a:buFontTx/>
              <a:buNone/>
            </a:pPr>
            <a:endParaRPr lang="ro-RO" sz="1400" dirty="0"/>
          </a:p>
          <a:p>
            <a:pPr eaLnBrk="1" hangingPunct="1">
              <a:buFontTx/>
              <a:buNone/>
            </a:pPr>
            <a:r>
              <a:rPr lang="en-US" dirty="0"/>
              <a:t>TEOREMA 2. </a:t>
            </a:r>
            <a:r>
              <a:rPr lang="en-US" i="1" dirty="0" err="1"/>
              <a:t>Pentru</a:t>
            </a:r>
            <a:r>
              <a:rPr lang="en-US" i="1" dirty="0"/>
              <a:t> </a:t>
            </a:r>
            <a:r>
              <a:rPr lang="en-US" i="1" dirty="0" err="1"/>
              <a:t>orice</a:t>
            </a:r>
            <a:r>
              <a:rPr lang="en-US" i="1" dirty="0"/>
              <a:t> m, </a:t>
            </a:r>
            <a:r>
              <a:rPr lang="en-US" i="1" dirty="0" err="1"/>
              <a:t>Algoritmul</a:t>
            </a:r>
            <a:r>
              <a:rPr lang="en-US" i="1" dirty="0"/>
              <a:t> SM(m) </a:t>
            </a:r>
            <a:r>
              <a:rPr lang="en-US" i="1" dirty="0" err="1"/>
              <a:t>rezolvă</a:t>
            </a:r>
            <a:r>
              <a:rPr lang="en-US" i="1" dirty="0"/>
              <a:t> </a:t>
            </a:r>
            <a:r>
              <a:rPr lang="en-US" i="1" dirty="0" err="1"/>
              <a:t>problema</a:t>
            </a:r>
            <a:r>
              <a:rPr lang="en-US" i="1" dirty="0"/>
              <a:t> </a:t>
            </a:r>
            <a:r>
              <a:rPr lang="en-US" i="1" dirty="0" err="1"/>
              <a:t>generalilor</a:t>
            </a:r>
            <a:r>
              <a:rPr lang="en-US" i="1" dirty="0"/>
              <a:t> </a:t>
            </a:r>
            <a:r>
              <a:rPr lang="en-US" i="1" dirty="0" err="1"/>
              <a:t>bizantini</a:t>
            </a:r>
            <a:r>
              <a:rPr lang="en-US" i="1" dirty="0"/>
              <a:t> </a:t>
            </a:r>
            <a:r>
              <a:rPr lang="en-US" i="1" dirty="0" err="1"/>
              <a:t>dacă</a:t>
            </a:r>
            <a:r>
              <a:rPr lang="en-US" i="1" dirty="0"/>
              <a:t> </a:t>
            </a:r>
            <a:r>
              <a:rPr lang="en-US" i="1" dirty="0" err="1"/>
              <a:t>există</a:t>
            </a:r>
            <a:r>
              <a:rPr lang="en-US" i="1" dirty="0"/>
              <a:t> </a:t>
            </a:r>
            <a:r>
              <a:rPr lang="en-US" i="1" dirty="0" err="1"/>
              <a:t>cel</a:t>
            </a:r>
            <a:r>
              <a:rPr lang="en-US" i="1" dirty="0"/>
              <a:t> </a:t>
            </a:r>
            <a:r>
              <a:rPr lang="en-US" i="1" dirty="0" err="1"/>
              <a:t>mult</a:t>
            </a:r>
            <a:r>
              <a:rPr lang="en-US" i="1" dirty="0"/>
              <a:t> m </a:t>
            </a:r>
            <a:r>
              <a:rPr lang="en-US" i="1" dirty="0" err="1"/>
              <a:t>trădători</a:t>
            </a:r>
            <a:r>
              <a:rPr lang="en-US" i="1" dirty="0"/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94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630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smtClean="0">
                <a:solidFill>
                  <a:schemeClr val="accent2"/>
                </a:solidFill>
              </a:rPr>
              <a:t>IC2. Dacă comandantul este </a:t>
            </a:r>
            <a:r>
              <a:rPr lang="pt-BR" sz="2000" b="1" smtClean="0">
                <a:solidFill>
                  <a:srgbClr val="FF0000"/>
                </a:solidFill>
              </a:rPr>
              <a:t>loial</a:t>
            </a:r>
            <a:r>
              <a:rPr lang="pt-BR" sz="2000" smtClean="0">
                <a:solidFill>
                  <a:schemeClr val="accent2"/>
                </a:solidFill>
              </a:rPr>
              <a:t>, atunci fiecare locotenent loial se supune ordinului transmis de el.</a:t>
            </a:r>
            <a:endParaRPr lang="en-US" sz="2000" smtClean="0">
              <a:solidFill>
                <a:schemeClr val="accent2"/>
              </a:solidFill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Iniţial Vi = Φ.</a:t>
            </a:r>
            <a:endParaRPr lang="es-E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 smtClean="0"/>
              <a:t>(1) Comandantul semnează şi trimite valoarea sa fiecărui locotenent.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 smtClean="0"/>
              <a:t>(2) </a:t>
            </a:r>
            <a:r>
              <a:rPr lang="es-ES" sz="2000" b="1" smtClean="0"/>
              <a:t>For each</a:t>
            </a:r>
            <a:r>
              <a:rPr lang="es-ES" sz="2000" smtClean="0"/>
              <a:t> i: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" smtClean="0"/>
              <a:t>(A) </a:t>
            </a:r>
            <a:r>
              <a:rPr lang="es-ES" b="1" smtClean="0"/>
              <a:t>If</a:t>
            </a:r>
            <a:r>
              <a:rPr lang="es-ES" smtClean="0"/>
              <a:t> Locotenent i primeşte un mesaj de forma v: 0 de la comandant şi nu a primit încă nici un ordin </a:t>
            </a:r>
            <a:r>
              <a:rPr lang="es-ES" b="1" smtClean="0"/>
              <a:t>then</a:t>
            </a:r>
            <a:endParaRPr lang="sv-SE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 smtClean="0"/>
              <a:t>(i) Vi := {v};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 smtClean="0"/>
              <a:t>(ii) transmite mesajul v:0:i fiecăruia din ceilalţi locotenenţi.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v-SE" smtClean="0"/>
              <a:t>(B) </a:t>
            </a:r>
            <a:r>
              <a:rPr lang="sv-SE" b="1" smtClean="0"/>
              <a:t>If</a:t>
            </a:r>
            <a:r>
              <a:rPr lang="sv-SE" smtClean="0"/>
              <a:t> Locotenent i primeşte un mesaj de forma v:0:j1: … :jk</a:t>
            </a:r>
            <a:r>
              <a:rPr lang="sv-SE" i="1" smtClean="0"/>
              <a:t> </a:t>
            </a:r>
            <a:r>
              <a:rPr lang="sv-SE" smtClean="0"/>
              <a:t>şi v nu este în </a:t>
            </a:r>
            <a:r>
              <a:rPr lang="sv-SE" i="1" smtClean="0"/>
              <a:t>Vi </a:t>
            </a:r>
            <a:r>
              <a:rPr lang="sv-SE" b="1" smtClean="0"/>
              <a:t>then</a:t>
            </a:r>
            <a:endParaRPr lang="sv-SE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 smtClean="0"/>
              <a:t>(i) adaugă v la </a:t>
            </a:r>
            <a:r>
              <a:rPr lang="sv-SE" sz="2000" i="1" smtClean="0"/>
              <a:t>Vi;</a:t>
            </a:r>
            <a:endParaRPr lang="sv-SE" sz="20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 smtClean="0"/>
              <a:t>(ii) </a:t>
            </a:r>
            <a:r>
              <a:rPr lang="sv-SE" sz="2000" b="1" smtClean="0"/>
              <a:t>if</a:t>
            </a:r>
            <a:r>
              <a:rPr lang="sv-SE" sz="2000" smtClean="0"/>
              <a:t> k &lt; m </a:t>
            </a:r>
            <a:r>
              <a:rPr lang="sv-SE" sz="2000" b="1" smtClean="0"/>
              <a:t>then</a:t>
            </a:r>
            <a:r>
              <a:rPr lang="sv-SE" sz="2000" smtClean="0"/>
              <a:t> trimite mesaj v:0:j1: . . . :jk:i</a:t>
            </a:r>
            <a:r>
              <a:rPr lang="sv-SE" sz="2000" i="1" smtClean="0"/>
              <a:t> </a:t>
            </a:r>
            <a:r>
              <a:rPr lang="sv-SE" sz="2000" smtClean="0"/>
              <a:t>fiecărui locotenent diferit de  j1  . . . jk.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(3) </a:t>
            </a:r>
            <a:r>
              <a:rPr lang="en-US" sz="2000" b="1" smtClean="0"/>
              <a:t>For each</a:t>
            </a:r>
            <a:r>
              <a:rPr lang="en-US" sz="2000" smtClean="0"/>
              <a:t> i: </a:t>
            </a:r>
            <a:endParaRPr lang="ro-RO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when</a:t>
            </a:r>
            <a:r>
              <a:rPr lang="en-US" smtClean="0"/>
              <a:t> Locotenent i nu mai primeşte mesaje el execută ordinul  </a:t>
            </a:r>
            <a:r>
              <a:rPr lang="en-US" i="1" smtClean="0"/>
              <a:t>choice(Vi).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5715000" y="2057400"/>
            <a:ext cx="3429000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Times New Roman" charset="0"/>
              </a:rPr>
              <a:t>Pas 1. Comandantul trimite ordinul semnat v:0 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733800" y="3657600"/>
            <a:ext cx="5181600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mtClean="0">
                <a:solidFill>
                  <a:srgbClr val="FF0000"/>
                </a:solidFill>
              </a:rPr>
              <a:t>Fiecare locotenent loial primeşte ordinul v în pasul (2)(A). 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2286000" y="5334000"/>
            <a:ext cx="6553200" cy="11969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mtClean="0">
                <a:solidFill>
                  <a:srgbClr val="FF0000"/>
                </a:solidFill>
              </a:rPr>
              <a:t>Un locotenent neloial nu poate falsifica ordinul comandantului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 un locotenent loial nu poate</a:t>
            </a:r>
            <a:r>
              <a:rPr lang="en-US" smtClean="0">
                <a:solidFill>
                  <a:srgbClr val="FF0000"/>
                </a:solidFill>
              </a:rPr>
              <a:t> primi un alt ordin în pasul (2)(B) </a:t>
            </a:r>
          </a:p>
        </p:txBody>
      </p:sp>
    </p:spTree>
    <p:extLst>
      <p:ext uri="{BB962C8B-B14F-4D97-AF65-F5344CB8AC3E}">
        <p14:creationId xmlns:p14="http://schemas.microsoft.com/office/powerpoint/2010/main" val="234195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nimBg="1"/>
      <p:bldP spid="99331" grpId="1" animBg="1"/>
      <p:bldP spid="99333" grpId="0" animBg="1"/>
      <p:bldP spid="99333" grpId="1" animBg="1"/>
      <p:bldP spid="99334" grpId="0" animBg="1"/>
      <p:bldP spid="9933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630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smtClean="0">
                <a:solidFill>
                  <a:schemeClr val="accent2"/>
                </a:solidFill>
              </a:rPr>
              <a:t>IC1. Toţi locotenenţii loiali se supun aceluiaşi ordin. Analizam cazul "comandant </a:t>
            </a:r>
            <a:r>
              <a:rPr lang="pt-BR" b="1" smtClean="0">
                <a:solidFill>
                  <a:srgbClr val="FF0000"/>
                </a:solidFill>
              </a:rPr>
              <a:t>tradator</a:t>
            </a:r>
            <a:r>
              <a:rPr lang="pt-BR" smtClean="0">
                <a:solidFill>
                  <a:schemeClr val="accent2"/>
                </a:solidFill>
              </a:rPr>
              <a:t>".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ro-RO" sz="2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Iniţial Vi = Φ.</a:t>
            </a:r>
            <a:endParaRPr lang="es-E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 smtClean="0"/>
              <a:t>(1) Comandantul semnează şi trimite valoarea sa fiecărui locotenent.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 smtClean="0"/>
              <a:t>(2) </a:t>
            </a:r>
            <a:r>
              <a:rPr lang="es-ES" sz="2000" b="1" smtClean="0"/>
              <a:t>For each</a:t>
            </a:r>
            <a:r>
              <a:rPr lang="es-ES" sz="2000" smtClean="0"/>
              <a:t> i: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" smtClean="0"/>
              <a:t>(A) </a:t>
            </a:r>
            <a:r>
              <a:rPr lang="es-ES" b="1" smtClean="0"/>
              <a:t>If</a:t>
            </a:r>
            <a:r>
              <a:rPr lang="es-ES" smtClean="0"/>
              <a:t> Locotenent i primeşte un mesaj de forma v: 0 de la comandant şi nu a primit încă nici un ordin </a:t>
            </a:r>
            <a:r>
              <a:rPr lang="es-ES" b="1" smtClean="0"/>
              <a:t>then</a:t>
            </a:r>
            <a:endParaRPr lang="sv-SE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 smtClean="0"/>
              <a:t>(i) Vi := {v};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 smtClean="0"/>
              <a:t>(ii) transmite mesajul v:0:i fiecăruia din ceilalţi locotenenţi.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v-SE" smtClean="0"/>
              <a:t>(B) </a:t>
            </a:r>
            <a:r>
              <a:rPr lang="sv-SE" b="1" smtClean="0"/>
              <a:t>If</a:t>
            </a:r>
            <a:r>
              <a:rPr lang="sv-SE" smtClean="0"/>
              <a:t> Locotenent i primeşte un mesaj de forma v:0:j1: … :jk</a:t>
            </a:r>
            <a:r>
              <a:rPr lang="sv-SE" i="1" smtClean="0"/>
              <a:t> </a:t>
            </a:r>
            <a:r>
              <a:rPr lang="sv-SE" smtClean="0"/>
              <a:t>şi v nu este în </a:t>
            </a:r>
            <a:r>
              <a:rPr lang="sv-SE" i="1" smtClean="0"/>
              <a:t>Vi </a:t>
            </a:r>
            <a:r>
              <a:rPr lang="sv-SE" b="1" smtClean="0"/>
              <a:t>then</a:t>
            </a:r>
            <a:endParaRPr lang="sv-SE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 smtClean="0"/>
              <a:t>(i) adaugă v la </a:t>
            </a:r>
            <a:r>
              <a:rPr lang="sv-SE" sz="2000" i="1" smtClean="0"/>
              <a:t>Vi;</a:t>
            </a:r>
            <a:endParaRPr lang="sv-SE" sz="20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 smtClean="0"/>
              <a:t>(ii) </a:t>
            </a:r>
            <a:r>
              <a:rPr lang="sv-SE" sz="2000" b="1" smtClean="0"/>
              <a:t>if</a:t>
            </a:r>
            <a:r>
              <a:rPr lang="sv-SE" sz="2000" smtClean="0"/>
              <a:t> k &lt; m </a:t>
            </a:r>
            <a:r>
              <a:rPr lang="sv-SE" sz="2000" b="1" smtClean="0"/>
              <a:t>then</a:t>
            </a:r>
            <a:r>
              <a:rPr lang="sv-SE" sz="2000" smtClean="0"/>
              <a:t> trimite mesaj v:0:j1: . . . :jk:i</a:t>
            </a:r>
            <a:r>
              <a:rPr lang="sv-SE" sz="2000" i="1" smtClean="0"/>
              <a:t> </a:t>
            </a:r>
            <a:r>
              <a:rPr lang="sv-SE" sz="2000" smtClean="0"/>
              <a:t>fiecărui locotenent diferit de  j1  . . . jk.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(3) </a:t>
            </a:r>
            <a:r>
              <a:rPr lang="en-US" sz="2000" b="1" smtClean="0"/>
              <a:t>For each</a:t>
            </a:r>
            <a:r>
              <a:rPr lang="en-US" sz="2000" smtClean="0"/>
              <a:t> i: </a:t>
            </a:r>
            <a:endParaRPr lang="ro-RO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when</a:t>
            </a:r>
            <a:r>
              <a:rPr lang="en-US" smtClean="0"/>
              <a:t> Locotenent i nu mai primeşte mesaje el execută ordinul  </a:t>
            </a:r>
            <a:r>
              <a:rPr lang="en-US" i="1" smtClean="0"/>
              <a:t>choice(Vi).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048000" y="990600"/>
            <a:ext cx="5943600" cy="10160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Dacă 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</a:rPr>
              <a:t>i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primeşte ordinul v în pasul (2)(A), atunci el îl transmite lui 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</a:rPr>
              <a:t>j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în pasul (2)(A)(ii); 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</a:rPr>
              <a:t>j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îl primeşte (conform proprietăţii A1). 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1905000" y="2209800"/>
            <a:ext cx="7086600" cy="10160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Dacă 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</a:rPr>
              <a:t>i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adaugă v la </a:t>
            </a:r>
            <a:r>
              <a:rPr lang="en-US" sz="2000" i="1" smtClean="0">
                <a:solidFill>
                  <a:srgbClr val="FF0000"/>
                </a:solidFill>
                <a:latin typeface="Arial" pitchFamily="34" charset="0"/>
              </a:rPr>
              <a:t>Vi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în pasul (2)(B)(i), atunci el trebuie să fi primit un mesaj de forma v:0:j1: . . . :jk. Dacă 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</a:rPr>
              <a:t>j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este unul dintre </a:t>
            </a:r>
            <a:r>
              <a:rPr lang="en-US" sz="2000" i="1" smtClean="0">
                <a:solidFill>
                  <a:srgbClr val="FF0000"/>
                </a:solidFill>
                <a:latin typeface="Arial" pitchFamily="34" charset="0"/>
              </a:rPr>
              <a:t>jr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, atunci (cf A4) el trebuie să fi primit deja ordinul v.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990600" y="3429000"/>
            <a:ext cx="7924800" cy="711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>
                <a:solidFill>
                  <a:srgbClr val="3333CC"/>
                </a:solidFill>
                <a:latin typeface="Arial" charset="0"/>
              </a:rPr>
              <a:t>Daca j nu este unul din </a:t>
            </a:r>
            <a:r>
              <a:rPr lang="en-US" sz="2000" i="1">
                <a:solidFill>
                  <a:srgbClr val="3333CC"/>
                </a:solidFill>
                <a:latin typeface="Arial" charset="0"/>
              </a:rPr>
              <a:t>jr</a:t>
            </a:r>
            <a:r>
              <a:rPr lang="en-US" sz="2000">
                <a:solidFill>
                  <a:srgbClr val="3333CC"/>
                </a:solidFill>
                <a:latin typeface="Arial" charset="0"/>
              </a:rPr>
              <a:t> &amp; k &lt; m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: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 trimite mesajul v:0:j1: . . . :jk:i lui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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 trebuie să primească ordinul v. 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09600" y="5181600"/>
            <a:ext cx="8534400" cy="1473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smtClean="0">
                <a:solidFill>
                  <a:srgbClr val="3333CC"/>
                </a:solidFill>
                <a:latin typeface="Arial" pitchFamily="34" charset="0"/>
              </a:rPr>
              <a:t>Daca j nu este unul din </a:t>
            </a:r>
            <a:r>
              <a:rPr lang="en-US" sz="2000" i="1" smtClean="0">
                <a:solidFill>
                  <a:srgbClr val="3333CC"/>
                </a:solidFill>
                <a:latin typeface="Arial" pitchFamily="34" charset="0"/>
              </a:rPr>
              <a:t>jr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 smtClean="0">
                <a:solidFill>
                  <a:srgbClr val="3333CC"/>
                </a:solidFill>
                <a:latin typeface="Arial" pitchFamily="34" charset="0"/>
              </a:rPr>
              <a:t>&amp; k = m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: comandant trădător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cel mult m - 1 locotenenţi sunt trădători. </a:t>
            </a:r>
            <a:r>
              <a:rPr lang="es-ES" sz="2000" smtClean="0">
                <a:solidFill>
                  <a:srgbClr val="FF0000"/>
                </a:solidFill>
                <a:latin typeface="Arial" pitchFamily="34" charset="0"/>
              </a:rPr>
              <a:t>Cel puţin unul dintre j1, . . . , jm este loial. El a trimis lui </a:t>
            </a:r>
            <a:r>
              <a:rPr lang="es-ES" sz="2000" b="1" smtClean="0">
                <a:solidFill>
                  <a:srgbClr val="FF0000"/>
                </a:solidFill>
                <a:latin typeface="Arial" pitchFamily="34" charset="0"/>
              </a:rPr>
              <a:t>j</a:t>
            </a:r>
            <a:r>
              <a:rPr lang="es-ES" sz="2000" smtClean="0">
                <a:solidFill>
                  <a:srgbClr val="FF0000"/>
                </a:solidFill>
                <a:latin typeface="Arial" pitchFamily="34" charset="0"/>
              </a:rPr>
              <a:t> valoarea v atunci când a primit-o prima dată.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daca i are v atunci si j are v  toti lt. loiali au aceleasi v-uri</a:t>
            </a:r>
          </a:p>
        </p:txBody>
      </p:sp>
    </p:spTree>
    <p:extLst>
      <p:ext uri="{BB962C8B-B14F-4D97-AF65-F5344CB8AC3E}">
        <p14:creationId xmlns:p14="http://schemas.microsoft.com/office/powerpoint/2010/main" val="35447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nimBg="1"/>
      <p:bldP spid="100355" grpId="1" animBg="1"/>
      <p:bldP spid="100356" grpId="0" animBg="1"/>
      <p:bldP spid="100356" grpId="1" animBg="1"/>
      <p:bldP spid="100357" grpId="0" animBg="1"/>
      <p:bldP spid="100357" grpId="1" animBg="1"/>
      <p:bldP spid="100358" grpId="0" animBg="1"/>
      <p:bldP spid="10035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Soluția cu mesaje semnate</a:t>
            </a:r>
            <a:br>
              <a:rPr lang="ro-RO" sz="2800" dirty="0" smtClean="0"/>
            </a:br>
            <a:r>
              <a:rPr lang="ro-RO" sz="2800" dirty="0" smtClean="0"/>
              <a:t>Exemplu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3815916" y="2708920"/>
                <a:ext cx="1512168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ro-RO" sz="20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</a:rPr>
                        <m:t>𝐶𝑜𝑚𝑎𝑛𝑑𝑎𝑛𝑡</m:t>
                      </m:r>
                    </m:oMath>
                  </m:oMathPara>
                </a14:m>
                <a:endParaRPr lang="ro-RO" sz="2000" b="0" i="1" smtClean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5916" y="2708920"/>
                <a:ext cx="1512168" cy="648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467544" y="4437112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437112"/>
                <a:ext cx="1728192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7020272" y="4437112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272" y="4437112"/>
                <a:ext cx="1728192" cy="6480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>
            <a:off x="2195736" y="4581128"/>
            <a:ext cx="483292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H="1">
            <a:off x="2195736" y="4869160"/>
            <a:ext cx="482453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 bwMode="auto">
          <a:xfrm flipH="1">
            <a:off x="1259632" y="3032956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0"/>
          </p:cNvCxnSpPr>
          <p:nvPr/>
        </p:nvCxnSpPr>
        <p:spPr bwMode="auto">
          <a:xfrm>
            <a:off x="5328084" y="3032956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63688" y="332505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Cambria Math" pitchFamily="18" charset="0"/>
                <a:ea typeface="Cambria Math" pitchFamily="18" charset="0"/>
              </a:rPr>
              <a:t>atac : 0</a:t>
            </a:r>
            <a:endParaRPr lang="en-US" sz="2000" i="1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4863" y="3325054"/>
            <a:ext cx="171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>
                <a:latin typeface="Cambria Math" pitchFamily="18" charset="0"/>
                <a:ea typeface="Cambria Math" pitchFamily="18" charset="0"/>
              </a:rPr>
              <a:t>retragere</a:t>
            </a:r>
            <a:r>
              <a:rPr lang="ro-RO" sz="2000" i="1" smtClean="0">
                <a:latin typeface="Cambria Math" pitchFamily="18" charset="0"/>
                <a:ea typeface="Cambria Math" pitchFamily="18" charset="0"/>
              </a:rPr>
              <a:t> : 0</a:t>
            </a:r>
            <a:endParaRPr lang="en-US" sz="2000" i="1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7924" y="422108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Cambria Math" pitchFamily="18" charset="0"/>
                <a:ea typeface="Cambria Math" pitchFamily="18" charset="0"/>
              </a:rPr>
              <a:t>atac : 0 : 1</a:t>
            </a:r>
            <a:endParaRPr lang="en-US" sz="2000" i="1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9892" y="486916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>
                <a:latin typeface="Cambria Math" pitchFamily="18" charset="0"/>
                <a:ea typeface="Cambria Math" pitchFamily="18" charset="0"/>
              </a:rPr>
              <a:t>retragere</a:t>
            </a:r>
            <a:r>
              <a:rPr lang="ro-RO" sz="2000" i="1" smtClean="0">
                <a:latin typeface="Cambria Math" pitchFamily="18" charset="0"/>
                <a:ea typeface="Cambria Math" pitchFamily="18" charset="0"/>
              </a:rPr>
              <a:t> : 0 : 2</a:t>
            </a:r>
            <a:endParaRPr lang="en-US" sz="2000" i="1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59422"/>
                <a:ext cx="8229600" cy="3301826"/>
              </a:xfrm>
            </p:spPr>
            <p:txBody>
              <a:bodyPr/>
              <a:lstStyle/>
              <a:p>
                <a:r>
                  <a:rPr lang="ro-RO" sz="2000" smtClean="0"/>
                  <a:t>Rescriere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o-RO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2000" b="0" i="1" smtClean="0">
                        <a:latin typeface="Cambria Math"/>
                      </a:rPr>
                      <m:t>:</m:t>
                    </m:r>
                  </m:oMath>
                </a14:m>
                <a:endParaRPr lang="ro-RO" sz="2000" b="0" smtClean="0"/>
              </a:p>
              <a:p>
                <a:pPr lvl="1"/>
                <a:r>
                  <a:rPr lang="ro-RO" sz="2000" smtClean="0"/>
                  <a:t>Toate procesele corect funcționale trebuie să folosească aceeași valoare de intrare (pentru a produce același rezultat).</a:t>
                </a:r>
              </a:p>
              <a:p>
                <a:pPr lvl="1"/>
                <a:r>
                  <a:rPr lang="ro-RO" sz="2000" smtClean="0"/>
                  <a:t>Dacă unitatea de intrare funcționează corect, atunci toate procesele care funcționează în mod corect trebuie să folosească valoarea primită de la unitatea de intrare</a:t>
                </a:r>
              </a:p>
              <a:p>
                <a:pPr lvl="1"/>
                <a:endParaRPr lang="ro-RO" sz="2000" smtClean="0"/>
              </a:p>
              <a:p>
                <a:pPr lvl="0"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Unitatea de intrare reprezintă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Comandantul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, procesele reprezintă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Locotenenții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, iar „corect funcțional” se traduce prin 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loial</a:t>
                </a:r>
                <a:endParaRPr lang="ro-RO" sz="2000" i="1">
                  <a:solidFill>
                    <a:srgbClr val="000000"/>
                  </a:solidFill>
                </a:endParaRPr>
              </a:p>
              <a:p>
                <a:pPr lvl="1"/>
                <a:endParaRPr lang="ro-RO" sz="2000" smtClean="0"/>
              </a:p>
              <a:p>
                <a:pPr lvl="1"/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59422"/>
                <a:ext cx="8229600" cy="3301826"/>
              </a:xfrm>
              <a:blipFill rotWithShape="1">
                <a:blip r:embed="rId2"/>
                <a:stretch>
                  <a:fillRect l="-667" t="-738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Problema generalilor bizantini</a:t>
            </a:r>
            <a:br>
              <a:rPr lang="ro-RO" sz="2800" dirty="0" smtClean="0"/>
            </a:br>
            <a:r>
              <a:rPr lang="ro-RO" sz="2800" dirty="0" smtClean="0"/>
              <a:t>Problema reală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73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Sumar</a:t>
            </a:r>
            <a:endParaRPr lang="en-US" sz="2800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23850" y="2492747"/>
            <a:ext cx="8229600" cy="2520429"/>
          </a:xfrm>
        </p:spPr>
        <p:txBody>
          <a:bodyPr/>
          <a:lstStyle/>
          <a:p>
            <a:r>
              <a:rPr lang="en-US" sz="2800" smtClean="0"/>
              <a:t>Sisteme tolerante la defecte</a:t>
            </a:r>
          </a:p>
          <a:p>
            <a:r>
              <a:rPr lang="ro-RO" sz="2800" smtClean="0"/>
              <a:t>Problema</a:t>
            </a:r>
            <a:r>
              <a:rPr lang="en-US" sz="2800" smtClean="0"/>
              <a:t> generalilor bizantini</a:t>
            </a:r>
          </a:p>
          <a:p>
            <a:r>
              <a:rPr lang="en-US" sz="2800" smtClean="0"/>
              <a:t>Solu</a:t>
            </a:r>
            <a:r>
              <a:rPr lang="ro-RO" sz="2800" smtClean="0"/>
              <a:t>ț</a:t>
            </a:r>
            <a:r>
              <a:rPr lang="en-US" sz="2800" smtClean="0"/>
              <a:t>ia cu mesaje orale</a:t>
            </a:r>
          </a:p>
          <a:p>
            <a:r>
              <a:rPr lang="en-US" sz="2800" smtClean="0"/>
              <a:t>Solu</a:t>
            </a:r>
            <a:r>
              <a:rPr lang="ro-RO" sz="2800" smtClean="0"/>
              <a:t>ț</a:t>
            </a:r>
            <a:r>
              <a:rPr lang="en-US" sz="2800" smtClean="0"/>
              <a:t>ia cu mesaje semnate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smtClean="0"/>
              <a:t>Bibliografie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2910"/>
            <a:ext cx="8229600" cy="3210346"/>
          </a:xfrm>
        </p:spPr>
        <p:txBody>
          <a:bodyPr/>
          <a:lstStyle/>
          <a:p>
            <a:r>
              <a:rPr lang="ro-RO" sz="2000" smtClean="0"/>
              <a:t>Abraham Silberschatz, Peter B. Gavin, Greg Gange</a:t>
            </a:r>
          </a:p>
          <a:p>
            <a:pPr marL="0" indent="0">
              <a:buNone/>
            </a:pPr>
            <a:r>
              <a:rPr lang="ro-RO" sz="2000"/>
              <a:t> </a:t>
            </a:r>
            <a:r>
              <a:rPr lang="ro-RO" sz="2000" smtClean="0"/>
              <a:t>   </a:t>
            </a:r>
            <a:r>
              <a:rPr lang="ro-RO" sz="2000" i="1" smtClean="0"/>
              <a:t>Operating System Concepts</a:t>
            </a:r>
            <a:r>
              <a:rPr lang="en-US" sz="2000" i="1" smtClean="0"/>
              <a:t>, 8</a:t>
            </a:r>
            <a:r>
              <a:rPr lang="en-US" sz="2000" i="1" baseline="30000" smtClean="0"/>
              <a:t>th</a:t>
            </a:r>
            <a:r>
              <a:rPr lang="en-US" sz="2000" i="1" smtClean="0"/>
              <a:t> Edition</a:t>
            </a:r>
            <a:endParaRPr lang="ro-RO" sz="2000"/>
          </a:p>
          <a:p>
            <a:pPr marL="0" indent="0">
              <a:buNone/>
            </a:pPr>
            <a:r>
              <a:rPr lang="ro-RO" sz="2000" smtClean="0"/>
              <a:t>    Capitolul 18.7 – </a:t>
            </a:r>
            <a:r>
              <a:rPr lang="ro-RO" sz="2000" i="1" smtClean="0"/>
              <a:t>Reaching Agreement </a:t>
            </a:r>
          </a:p>
          <a:p>
            <a:pPr marL="0" indent="0">
              <a:buNone/>
            </a:pPr>
            <a:endParaRPr lang="ro-RO" sz="2000" i="1" smtClean="0"/>
          </a:p>
          <a:p>
            <a:r>
              <a:rPr lang="ro-RO" sz="2000" smtClean="0"/>
              <a:t>Leslie Lamport, Robert Shostak, Marshall Pease</a:t>
            </a:r>
          </a:p>
          <a:p>
            <a:pPr marL="0" indent="0">
              <a:buNone/>
            </a:pPr>
            <a:r>
              <a:rPr lang="ro-RO" sz="2000"/>
              <a:t> </a:t>
            </a:r>
            <a:r>
              <a:rPr lang="ro-RO" sz="2000" smtClean="0"/>
              <a:t>    </a:t>
            </a:r>
            <a:r>
              <a:rPr lang="ro-RO" sz="2000" i="1" smtClean="0"/>
              <a:t>The Byzantine Generals Problem</a:t>
            </a:r>
          </a:p>
          <a:p>
            <a:pPr marL="0" indent="0">
              <a:buNone/>
            </a:pPr>
            <a:r>
              <a:rPr lang="ro-RO" sz="2000" smtClean="0"/>
              <a:t>     </a:t>
            </a:r>
            <a:r>
              <a:rPr lang="en-US" sz="2000" smtClean="0"/>
              <a:t>ACM </a:t>
            </a:r>
            <a:r>
              <a:rPr lang="en-US" sz="2000"/>
              <a:t>Transactions on Programming Languages and </a:t>
            </a:r>
            <a:r>
              <a:rPr lang="en-US" sz="2000" smtClean="0"/>
              <a:t>Systems</a:t>
            </a:r>
            <a:endParaRPr lang="ro-RO" sz="2000" smtClean="0"/>
          </a:p>
          <a:p>
            <a:pPr marL="0" indent="0">
              <a:buNone/>
            </a:pPr>
            <a:r>
              <a:rPr lang="ro-RO" sz="2000"/>
              <a:t> </a:t>
            </a:r>
            <a:r>
              <a:rPr lang="ro-RO" sz="2000" smtClean="0"/>
              <a:t>    </a:t>
            </a:r>
            <a:r>
              <a:rPr lang="en-US" sz="2000" smtClean="0"/>
              <a:t>Vol</a:t>
            </a:r>
            <a:r>
              <a:rPr lang="en-US" sz="2000"/>
              <a:t>. 4, </a:t>
            </a:r>
            <a:r>
              <a:rPr lang="en-US" sz="2000" smtClean="0"/>
              <a:t>N</a:t>
            </a:r>
            <a:r>
              <a:rPr lang="ro-RO" sz="2000" smtClean="0"/>
              <a:t>r</a:t>
            </a:r>
            <a:r>
              <a:rPr lang="en-US" sz="2000" smtClean="0"/>
              <a:t>. </a:t>
            </a:r>
            <a:r>
              <a:rPr lang="en-US" sz="2000"/>
              <a:t>3, </a:t>
            </a:r>
            <a:r>
              <a:rPr lang="ro-RO" sz="2000" smtClean="0"/>
              <a:t>Iulie</a:t>
            </a:r>
            <a:r>
              <a:rPr lang="en-US" sz="2000" smtClean="0"/>
              <a:t> </a:t>
            </a:r>
            <a:r>
              <a:rPr lang="en-US" sz="2000"/>
              <a:t>1982, </a:t>
            </a:r>
            <a:r>
              <a:rPr lang="en-US" sz="2000" smtClean="0"/>
              <a:t>Pag</a:t>
            </a:r>
            <a:r>
              <a:rPr lang="ro-RO" sz="2000" smtClean="0"/>
              <a:t>inile</a:t>
            </a:r>
            <a:r>
              <a:rPr lang="en-US" sz="2000" smtClean="0"/>
              <a:t> 382</a:t>
            </a:r>
            <a:r>
              <a:rPr lang="ro-RO" sz="2000" smtClean="0"/>
              <a:t> – </a:t>
            </a:r>
            <a:r>
              <a:rPr lang="en-US" sz="2000" smtClean="0"/>
              <a:t>401</a:t>
            </a:r>
            <a:endParaRPr lang="ro-RO" sz="2000" smtClean="0"/>
          </a:p>
        </p:txBody>
      </p:sp>
    </p:spTree>
    <p:extLst>
      <p:ext uri="{BB962C8B-B14F-4D97-AF65-F5344CB8AC3E}">
        <p14:creationId xmlns:p14="http://schemas.microsoft.com/office/powerpoint/2010/main" val="35582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2924175"/>
            <a:ext cx="8915400" cy="1066800"/>
          </a:xfrm>
        </p:spPr>
        <p:txBody>
          <a:bodyPr/>
          <a:lstStyle/>
          <a:p>
            <a:r>
              <a:rPr lang="ro-RO" smtClean="0"/>
              <a:t>Întrebări?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924175"/>
            <a:ext cx="8915400" cy="1066800"/>
          </a:xfrm>
        </p:spPr>
        <p:txBody>
          <a:bodyPr/>
          <a:lstStyle/>
          <a:p>
            <a:pPr eaLnBrk="1" hangingPunct="1"/>
            <a:r>
              <a:rPr lang="en-US" smtClean="0"/>
              <a:t>Examen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75320"/>
            <a:ext cx="7772400" cy="533400"/>
          </a:xfrm>
        </p:spPr>
        <p:txBody>
          <a:bodyPr/>
          <a:lstStyle/>
          <a:p>
            <a:pPr eaLnBrk="1" hangingPunct="1"/>
            <a:r>
              <a:rPr lang="en-US" sz="2800" smtClean="0"/>
              <a:t>Un model de subiect de examen la APD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69653"/>
            <a:ext cx="8731696" cy="2911475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000" b="1" i="1" smtClean="0">
                <a:cs typeface="Arial" charset="0"/>
              </a:rPr>
              <a:t>Subiectul 1</a:t>
            </a:r>
            <a:r>
              <a:rPr lang="en-US" sz="2000" smtClean="0">
                <a:cs typeface="Arial" charset="0"/>
              </a:rPr>
              <a:t>. </a:t>
            </a:r>
            <a:r>
              <a:rPr lang="en-US" sz="2000" smtClean="0">
                <a:solidFill>
                  <a:srgbClr val="FF0000"/>
                </a:solidFill>
                <a:cs typeface="Arial" charset="0"/>
              </a:rPr>
              <a:t>(2 puncte) </a:t>
            </a:r>
            <a:r>
              <a:rPr lang="en-US" sz="2000" smtClean="0">
                <a:cs typeface="Arial" charset="0"/>
              </a:rPr>
              <a:t>Ceasuri logice vectoriale. Trata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i: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cs typeface="Arial" charset="0"/>
              </a:rPr>
              <a:t>1.1 Conceptul general </a:t>
            </a:r>
            <a:r>
              <a:rPr lang="en-US" sz="2000" smtClean="0">
                <a:solidFill>
                  <a:srgbClr val="FF0000"/>
                </a:solidFill>
                <a:cs typeface="Arial" charset="0"/>
              </a:rPr>
              <a:t>(0.7 p)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cs typeface="Arial" charset="0"/>
              </a:rPr>
              <a:t>Motivatia folosirii ceasurilor logice: de ce este nevoie de ele (ce aduce nou fa</a:t>
            </a:r>
            <a:r>
              <a:rPr lang="ro-RO" sz="1800" smtClean="0">
                <a:cs typeface="Arial" charset="0"/>
              </a:rPr>
              <a:t>ță 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cs typeface="Arial" charset="0"/>
              </a:rPr>
              <a:t>de alte metode). 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cs typeface="Arial" charset="0"/>
              </a:rPr>
              <a:t>Principiul ceasurilor logice vectoriale.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cs typeface="Arial" charset="0"/>
              </a:rPr>
              <a:t>1.2 Pentru procesele din figur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, preciza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 vectorii de timp asocia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</a:t>
            </a:r>
            <a:r>
              <a:rPr lang="ro-RO" sz="2000" smtClean="0">
                <a:cs typeface="Arial" charset="0"/>
              </a:rPr>
              <a:t> 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ro-RO" sz="2000">
                <a:cs typeface="Arial" charset="0"/>
              </a:rPr>
              <a:t> </a:t>
            </a:r>
            <a:r>
              <a:rPr lang="ro-RO" sz="2000" smtClean="0">
                <a:cs typeface="Arial" charset="0"/>
              </a:rPr>
              <a:t>     </a:t>
            </a:r>
            <a:r>
              <a:rPr lang="en-US" sz="2000" smtClean="0">
                <a:cs typeface="Arial" charset="0"/>
              </a:rPr>
              <a:t>evenimentelor specificate. Axele orizontale reprezint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 timpul. </a:t>
            </a:r>
            <a:r>
              <a:rPr lang="en-US" sz="2000" smtClean="0">
                <a:solidFill>
                  <a:srgbClr val="FF0000"/>
                </a:solidFill>
                <a:cs typeface="Arial" charset="0"/>
              </a:rPr>
              <a:t>(0.3 p)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cs typeface="Arial" charset="0"/>
              </a:rPr>
              <a:t>1.3 Aplica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ie - ordonarea cauzal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 </a:t>
            </a:r>
            <a:r>
              <a:rPr lang="en-US" sz="2000" i="1" smtClean="0">
                <a:cs typeface="Arial" charset="0"/>
              </a:rPr>
              <a:t>multicast</a:t>
            </a:r>
            <a:r>
              <a:rPr lang="en-US" sz="2000" smtClean="0">
                <a:cs typeface="Arial" charset="0"/>
              </a:rPr>
              <a:t>. </a:t>
            </a:r>
            <a:r>
              <a:rPr lang="en-US" sz="2000" smtClean="0">
                <a:solidFill>
                  <a:srgbClr val="FF0000"/>
                </a:solidFill>
                <a:cs typeface="Arial" charset="0"/>
              </a:rPr>
              <a:t>(1 p) 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cs typeface="Arial" charset="0"/>
              </a:rPr>
              <a:t>Specificarea problemei.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cs typeface="Arial" charset="0"/>
              </a:rPr>
              <a:t>Solu</a:t>
            </a:r>
            <a:r>
              <a:rPr lang="ro-RO" sz="1800" smtClean="0">
                <a:cs typeface="Arial" charset="0"/>
              </a:rPr>
              <a:t>ț</a:t>
            </a:r>
            <a:r>
              <a:rPr lang="en-US" sz="1800" smtClean="0">
                <a:cs typeface="Arial" charset="0"/>
              </a:rPr>
              <a:t>ia</a:t>
            </a:r>
            <a:r>
              <a:rPr lang="ro-RO" sz="1800" smtClean="0">
                <a:cs typeface="Arial" charset="0"/>
              </a:rPr>
              <a:t> – </a:t>
            </a:r>
            <a:r>
              <a:rPr lang="en-US" sz="1800" smtClean="0">
                <a:cs typeface="Arial" charset="0"/>
              </a:rPr>
              <a:t>cu</a:t>
            </a:r>
            <a:r>
              <a:rPr lang="ro-RO" sz="1800" smtClean="0">
                <a:cs typeface="Arial" charset="0"/>
              </a:rPr>
              <a:t> </a:t>
            </a:r>
            <a:r>
              <a:rPr lang="en-US" sz="1800" smtClean="0">
                <a:cs typeface="Arial" charset="0"/>
              </a:rPr>
              <a:t>descrierea ac</a:t>
            </a:r>
            <a:r>
              <a:rPr lang="ro-RO" sz="1800" smtClean="0">
                <a:cs typeface="Arial" charset="0"/>
              </a:rPr>
              <a:t>ț</a:t>
            </a:r>
            <a:r>
              <a:rPr lang="en-US" sz="1800" smtClean="0">
                <a:cs typeface="Arial" charset="0"/>
              </a:rPr>
              <a:t>iunilor la trimiterea, recep</a:t>
            </a:r>
            <a:r>
              <a:rPr lang="ro-RO" sz="1800" smtClean="0">
                <a:cs typeface="Arial" charset="0"/>
              </a:rPr>
              <a:t>ț</a:t>
            </a:r>
            <a:r>
              <a:rPr lang="en-US" sz="1800" smtClean="0">
                <a:cs typeface="Arial" charset="0"/>
              </a:rPr>
              <a:t>ia </a:t>
            </a:r>
            <a:r>
              <a:rPr lang="ro-RO" sz="1800">
                <a:cs typeface="Arial" charset="0"/>
              </a:rPr>
              <a:t>ș</a:t>
            </a:r>
            <a:r>
              <a:rPr lang="en-US" sz="1800" smtClean="0">
                <a:cs typeface="Arial" charset="0"/>
              </a:rPr>
              <a:t>i livrarea mesajelor.</a:t>
            </a: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3202609" y="4832772"/>
            <a:ext cx="2208696" cy="80758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2230783" y="4832772"/>
            <a:ext cx="5389217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2230783" y="5640357"/>
            <a:ext cx="5389217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2230783" y="6548890"/>
            <a:ext cx="5389217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3909391" y="4832772"/>
            <a:ext cx="88348" cy="1716118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 flipV="1">
            <a:off x="4439478" y="5640357"/>
            <a:ext cx="176696" cy="908533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1524000" y="4630876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P1</a:t>
            </a:r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1524000" y="5438461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P2</a:t>
            </a: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1524000" y="6346994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P3</a:t>
            </a:r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3114261" y="4508897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a</a:t>
            </a:r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3732696" y="4529928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c</a:t>
            </a:r>
          </a:p>
        </p:txBody>
      </p:sp>
      <p:sp>
        <p:nvSpPr>
          <p:cNvPr id="25617" name="Text Box 16"/>
          <p:cNvSpPr txBox="1">
            <a:spLocks noChangeArrowheads="1"/>
          </p:cNvSpPr>
          <p:nvPr/>
        </p:nvSpPr>
        <p:spPr bwMode="auto">
          <a:xfrm>
            <a:off x="3821043" y="6548890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d</a:t>
            </a:r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4262783" y="6527859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e</a:t>
            </a:r>
          </a:p>
        </p:txBody>
      </p:sp>
      <p:sp>
        <p:nvSpPr>
          <p:cNvPr id="25619" name="Text Box 18"/>
          <p:cNvSpPr txBox="1">
            <a:spLocks noChangeArrowheads="1"/>
          </p:cNvSpPr>
          <p:nvPr/>
        </p:nvSpPr>
        <p:spPr bwMode="auto">
          <a:xfrm>
            <a:off x="4439478" y="5337513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f</a:t>
            </a:r>
          </a:p>
        </p:txBody>
      </p:sp>
      <p:sp>
        <p:nvSpPr>
          <p:cNvPr id="25620" name="Text Box 19"/>
          <p:cNvSpPr txBox="1">
            <a:spLocks noChangeArrowheads="1"/>
          </p:cNvSpPr>
          <p:nvPr/>
        </p:nvSpPr>
        <p:spPr bwMode="auto">
          <a:xfrm>
            <a:off x="5322957" y="5337513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712968" cy="5157192"/>
          </a:xfrm>
        </p:spPr>
        <p:txBody>
          <a:bodyPr/>
          <a:lstStyle/>
          <a:p>
            <a:pPr algn="just"/>
            <a:r>
              <a:rPr lang="ro-RO" sz="2000" smtClean="0"/>
              <a:t>Câteva divizii ale </a:t>
            </a:r>
            <a:r>
              <a:rPr lang="ro-RO" sz="2000" i="1" smtClean="0"/>
              <a:t>Armatei bizantine</a:t>
            </a:r>
            <a:r>
              <a:rPr lang="ro-RO" sz="2000" smtClean="0"/>
              <a:t>, fiecare sub comanda unui </a:t>
            </a:r>
            <a:r>
              <a:rPr lang="ro-RO" sz="2000" i="1" smtClean="0"/>
              <a:t>General</a:t>
            </a:r>
            <a:r>
              <a:rPr lang="ro-RO" sz="2000" smtClean="0"/>
              <a:t>, înconjoară inamicul</a:t>
            </a:r>
          </a:p>
          <a:p>
            <a:pPr algn="just"/>
            <a:r>
              <a:rPr lang="ro-RO" sz="2000" smtClean="0"/>
              <a:t>Generalii bizantini trebuie să ajungă la o înțelegere în privința atacului</a:t>
            </a:r>
          </a:p>
          <a:p>
            <a:pPr algn="just"/>
            <a:r>
              <a:rPr lang="ro-RO" sz="2000" smtClean="0"/>
              <a:t>Este crucial să se ajungă la o înțelegere, deoarece doar un atac simultan din partea tuturor diviziilor poate conduce la o victorie</a:t>
            </a:r>
            <a:r>
              <a:rPr lang="ro-RO" sz="2000" i="1" smtClean="0"/>
              <a:t> </a:t>
            </a:r>
          </a:p>
          <a:p>
            <a:pPr algn="just"/>
            <a:r>
              <a:rPr lang="ro-RO" sz="2000" smtClean="0"/>
              <a:t>Diviziile sunt dispersate geografic, așa că Generalii</a:t>
            </a:r>
            <a:r>
              <a:rPr lang="ro-RO" sz="2000" i="1"/>
              <a:t> </a:t>
            </a:r>
            <a:r>
              <a:rPr lang="ro-RO" sz="2000" smtClean="0"/>
              <a:t>își comunică între ei observațiile asupra inamicului prin intermediul mesagerilor</a:t>
            </a:r>
          </a:p>
          <a:p>
            <a:pPr algn="just"/>
            <a:endParaRPr lang="ro-RO" sz="2000" smtClean="0"/>
          </a:p>
          <a:p>
            <a:pPr algn="just"/>
            <a:r>
              <a:rPr lang="ro-RO" sz="2000" smtClean="0"/>
              <a:t>Astfel, cauzele care pot îngreuna stabilirea unei înțelegeri pot fi:</a:t>
            </a:r>
          </a:p>
          <a:p>
            <a:pPr lvl="1" algn="just"/>
            <a:r>
              <a:rPr lang="ro-RO" sz="2000" smtClean="0"/>
              <a:t>Mesagerii pot fi prinși de către inamic – așadar, mesajele nu ajung la destinație</a:t>
            </a:r>
          </a:p>
          <a:p>
            <a:pPr lvl="1" algn="just"/>
            <a:r>
              <a:rPr lang="ro-RO" sz="2000" smtClean="0"/>
              <a:t>Generalii pot fi </a:t>
            </a:r>
            <a:r>
              <a:rPr lang="ro-RO" sz="2000" b="1" i="1" smtClean="0"/>
              <a:t>trădători</a:t>
            </a:r>
            <a:r>
              <a:rPr lang="ro-RO" sz="2000" smtClean="0"/>
              <a:t>, încercând să deruteze Generalii</a:t>
            </a:r>
            <a:r>
              <a:rPr lang="ro-RO" sz="2000" i="1" smtClean="0"/>
              <a:t> </a:t>
            </a:r>
            <a:r>
              <a:rPr lang="ro-RO" sz="2000" b="1" i="1" smtClean="0"/>
              <a:t>loiali</a:t>
            </a:r>
          </a:p>
          <a:p>
            <a:pPr lvl="1" algn="just"/>
            <a:endParaRPr lang="ro-RO" sz="2000" b="1" i="1" smtClean="0"/>
          </a:p>
          <a:p>
            <a:pPr lvl="0">
              <a:buClr>
                <a:srgbClr val="3568C7"/>
              </a:buClr>
            </a:pPr>
            <a:r>
              <a:rPr lang="ro-RO" sz="2000">
                <a:solidFill>
                  <a:srgbClr val="000000"/>
                </a:solidFill>
              </a:rPr>
              <a:t>În continuare, vom presupune că </a:t>
            </a:r>
            <a:r>
              <a:rPr lang="ro-RO" sz="2000" smtClean="0">
                <a:solidFill>
                  <a:srgbClr val="000000"/>
                </a:solidFill>
              </a:rPr>
              <a:t>mesagerii ajung la </a:t>
            </a:r>
            <a:r>
              <a:rPr lang="ro-RO" sz="2000">
                <a:solidFill>
                  <a:srgbClr val="000000"/>
                </a:solidFill>
              </a:rPr>
              <a:t>destinație</a:t>
            </a:r>
          </a:p>
          <a:p>
            <a:pPr lvl="1" algn="just"/>
            <a:endParaRPr lang="ro-RO" sz="2000" b="1" i="1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195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748712" cy="3975100"/>
          </a:xfrm>
        </p:spPr>
        <p:txBody>
          <a:bodyPr/>
          <a:lstStyle/>
          <a:p>
            <a:pPr marL="609600" indent="-609600" algn="just" eaLnBrk="1" hangingPunct="1">
              <a:buFontTx/>
              <a:buNone/>
            </a:pPr>
            <a:r>
              <a:rPr lang="en-US" sz="2000" b="1" i="1" smtClean="0">
                <a:cs typeface="Arial" charset="0"/>
              </a:rPr>
              <a:t>Subiectul 2</a:t>
            </a:r>
            <a:r>
              <a:rPr lang="en-US" sz="2000" smtClean="0">
                <a:cs typeface="Arial" charset="0"/>
              </a:rPr>
              <a:t>. </a:t>
            </a:r>
            <a:r>
              <a:rPr lang="en-US" sz="2000" smtClean="0">
                <a:solidFill>
                  <a:srgbClr val="FF0000"/>
                </a:solidFill>
                <a:cs typeface="Arial" charset="0"/>
              </a:rPr>
              <a:t>(1 punct) </a:t>
            </a:r>
          </a:p>
          <a:p>
            <a:pPr marL="609600" indent="-609600" algn="just" eaLnBrk="1" hangingPunct="1">
              <a:buFontTx/>
              <a:buNone/>
            </a:pPr>
            <a:endParaRPr lang="en-US" sz="2000" smtClean="0">
              <a:cs typeface="Arial" charset="0"/>
            </a:endParaRPr>
          </a:p>
          <a:p>
            <a:pPr marL="609600" indent="-609600" algn="just" eaLnBrk="1" hangingPunct="1">
              <a:buFontTx/>
              <a:buNone/>
            </a:pPr>
            <a:r>
              <a:rPr lang="en-US" sz="2000" smtClean="0">
                <a:cs typeface="Arial" charset="0"/>
              </a:rPr>
              <a:t>Propuneti un algoritm de </a:t>
            </a:r>
            <a:r>
              <a:rPr lang="en-US" sz="2000" i="1" smtClean="0">
                <a:cs typeface="Arial" charset="0"/>
              </a:rPr>
              <a:t>tip heartbeat </a:t>
            </a:r>
            <a:r>
              <a:rPr lang="en-US" sz="2000" smtClean="0">
                <a:cs typeface="Arial" charset="0"/>
              </a:rPr>
              <a:t>pentru calculul sumei a </a:t>
            </a:r>
            <a:r>
              <a:rPr lang="en-US" sz="2000" i="1" smtClean="0">
                <a:cs typeface="Arial" charset="0"/>
              </a:rPr>
              <a:t>n</a:t>
            </a:r>
            <a:r>
              <a:rPr lang="en-US" sz="2000" i="1" baseline="30000" smtClean="0">
                <a:cs typeface="Arial" charset="0"/>
              </a:rPr>
              <a:t>2</a:t>
            </a:r>
            <a:r>
              <a:rPr lang="en-US" sz="2000" smtClean="0">
                <a:cs typeface="Arial" charset="0"/>
              </a:rPr>
              <a:t> valori </a:t>
            </a:r>
            <a:endParaRPr lang="ro-RO" sz="2000" smtClean="0">
              <a:cs typeface="Arial" charset="0"/>
            </a:endParaRPr>
          </a:p>
          <a:p>
            <a:pPr marL="609600" indent="-609600" algn="just" eaLnBrk="1" hangingPunct="1">
              <a:buFontTx/>
              <a:buNone/>
            </a:pPr>
            <a:r>
              <a:rPr lang="en-US" sz="2000" smtClean="0">
                <a:cs typeface="Arial" charset="0"/>
              </a:rPr>
              <a:t>de tip </a:t>
            </a:r>
            <a:r>
              <a:rPr lang="ro-RO" sz="2000" smtClean="0">
                <a:cs typeface="Arial" charset="0"/>
              </a:rPr>
              <a:t>î</a:t>
            </a:r>
            <a:r>
              <a:rPr lang="en-US" sz="2000" smtClean="0">
                <a:cs typeface="Arial" charset="0"/>
              </a:rPr>
              <a:t>ntreg. </a:t>
            </a:r>
            <a:r>
              <a:rPr lang="ro-RO" sz="2000">
                <a:cs typeface="Arial" charset="0"/>
              </a:rPr>
              <a:t>F</a:t>
            </a:r>
            <a:r>
              <a:rPr lang="en-US" sz="2000" smtClean="0">
                <a:cs typeface="Arial" charset="0"/>
              </a:rPr>
              <a:t>olosi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 </a:t>
            </a:r>
            <a:r>
              <a:rPr lang="en-US" sz="2000" i="1" smtClean="0">
                <a:cs typeface="Arial" charset="0"/>
              </a:rPr>
              <a:t>n</a:t>
            </a:r>
            <a:r>
              <a:rPr lang="en-US" sz="2000" i="1" baseline="30000" smtClean="0">
                <a:cs typeface="Arial" charset="0"/>
              </a:rPr>
              <a:t>2</a:t>
            </a:r>
            <a:r>
              <a:rPr lang="en-US" sz="2000" smtClean="0">
                <a:cs typeface="Arial" charset="0"/>
              </a:rPr>
              <a:t> procese dispuse </a:t>
            </a:r>
            <a:r>
              <a:rPr lang="ro-RO" sz="2000" smtClean="0">
                <a:cs typeface="Arial" charset="0"/>
              </a:rPr>
              <a:t>î</a:t>
            </a:r>
            <a:r>
              <a:rPr lang="en-US" sz="2000" smtClean="0">
                <a:cs typeface="Arial" charset="0"/>
              </a:rPr>
              <a:t>ntr-o gril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 neperiodic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. </a:t>
            </a:r>
            <a:endParaRPr lang="ro-RO" sz="2000" smtClean="0">
              <a:cs typeface="Arial" charset="0"/>
            </a:endParaRPr>
          </a:p>
          <a:p>
            <a:pPr marL="609600" indent="-609600" algn="just" eaLnBrk="1" hangingPunct="1">
              <a:buFontTx/>
              <a:buNone/>
            </a:pPr>
            <a:r>
              <a:rPr lang="en-US" sz="2000" smtClean="0">
                <a:cs typeface="Arial" charset="0"/>
              </a:rPr>
              <a:t>Deci, fiecare proces poate comunica cu vecinii de la </a:t>
            </a:r>
            <a:r>
              <a:rPr lang="en-US" sz="2000" i="1" smtClean="0">
                <a:cs typeface="Arial" charset="0"/>
              </a:rPr>
              <a:t>est</a:t>
            </a:r>
            <a:r>
              <a:rPr lang="en-US" sz="2000" smtClean="0">
                <a:cs typeface="Arial" charset="0"/>
              </a:rPr>
              <a:t>, </a:t>
            </a:r>
            <a:r>
              <a:rPr lang="en-US" sz="2000" i="1" smtClean="0">
                <a:cs typeface="Arial" charset="0"/>
              </a:rPr>
              <a:t>vest</a:t>
            </a:r>
            <a:r>
              <a:rPr lang="en-US" sz="2000" smtClean="0">
                <a:cs typeface="Arial" charset="0"/>
              </a:rPr>
              <a:t>, </a:t>
            </a:r>
            <a:r>
              <a:rPr lang="en-US" sz="2000" i="1" smtClean="0">
                <a:cs typeface="Arial" charset="0"/>
              </a:rPr>
              <a:t>nord</a:t>
            </a:r>
            <a:r>
              <a:rPr lang="en-US" sz="2000" smtClean="0">
                <a:cs typeface="Arial" charset="0"/>
              </a:rPr>
              <a:t> </a:t>
            </a:r>
            <a:r>
              <a:rPr lang="ro-RO" sz="2000" smtClean="0">
                <a:cs typeface="Arial" charset="0"/>
              </a:rPr>
              <a:t>ș</a:t>
            </a:r>
            <a:r>
              <a:rPr lang="en-US" sz="2000" smtClean="0">
                <a:cs typeface="Arial" charset="0"/>
              </a:rPr>
              <a:t>i </a:t>
            </a:r>
            <a:r>
              <a:rPr lang="en-US" sz="2000" i="1" smtClean="0">
                <a:cs typeface="Arial" charset="0"/>
              </a:rPr>
              <a:t>sud</a:t>
            </a:r>
            <a:r>
              <a:rPr lang="ro-RO" sz="2000" i="1" smtClean="0">
                <a:cs typeface="Arial" charset="0"/>
              </a:rPr>
              <a:t>.</a:t>
            </a:r>
            <a:endParaRPr lang="ro-RO" sz="2000" smtClean="0">
              <a:cs typeface="Arial" charset="0"/>
            </a:endParaRPr>
          </a:p>
          <a:p>
            <a:pPr marL="609600" indent="-609600" algn="just" eaLnBrk="1" hangingPunct="1">
              <a:buFontTx/>
              <a:buNone/>
            </a:pPr>
            <a:r>
              <a:rPr lang="en-US" sz="2000" smtClean="0">
                <a:cs typeface="Arial" charset="0"/>
              </a:rPr>
              <a:t>Fiecare proces de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ine</a:t>
            </a:r>
            <a:r>
              <a:rPr lang="ro-RO" sz="2000" smtClean="0">
                <a:cs typeface="Arial" charset="0"/>
              </a:rPr>
              <a:t>, </a:t>
            </a:r>
            <a:r>
              <a:rPr lang="en-US" sz="2000" smtClean="0">
                <a:cs typeface="Arial" charset="0"/>
              </a:rPr>
              <a:t>ini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ial</a:t>
            </a:r>
            <a:r>
              <a:rPr lang="ro-RO" sz="2000" smtClean="0">
                <a:cs typeface="Arial" charset="0"/>
              </a:rPr>
              <a:t>,</a:t>
            </a:r>
            <a:r>
              <a:rPr lang="en-US" sz="2000" smtClean="0">
                <a:cs typeface="Arial" charset="0"/>
              </a:rPr>
              <a:t> o singur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 valoare </a:t>
            </a:r>
            <a:r>
              <a:rPr lang="en-US" sz="2000" i="1" smtClean="0">
                <a:cs typeface="Arial" charset="0"/>
              </a:rPr>
              <a:t>v</a:t>
            </a:r>
            <a:r>
              <a:rPr lang="en-US" sz="2000" smtClean="0">
                <a:cs typeface="Arial" charset="0"/>
              </a:rPr>
              <a:t>. </a:t>
            </a:r>
            <a:endParaRPr lang="ro-RO" sz="2000" smtClean="0">
              <a:cs typeface="Arial" charset="0"/>
            </a:endParaRPr>
          </a:p>
          <a:p>
            <a:pPr marL="609600" indent="-609600" algn="just" eaLnBrk="1" hangingPunct="1">
              <a:buFontTx/>
              <a:buNone/>
            </a:pPr>
            <a:r>
              <a:rPr lang="ro-RO" sz="2000">
                <a:cs typeface="Arial" charset="0"/>
              </a:rPr>
              <a:t>Î</a:t>
            </a:r>
            <a:r>
              <a:rPr lang="en-US" sz="2000" smtClean="0">
                <a:cs typeface="Arial" charset="0"/>
              </a:rPr>
              <a:t>n final</a:t>
            </a:r>
            <a:r>
              <a:rPr lang="ro-RO" sz="2000" smtClean="0">
                <a:cs typeface="Arial" charset="0"/>
              </a:rPr>
              <a:t>,</a:t>
            </a:r>
            <a:r>
              <a:rPr lang="en-US" sz="2000" smtClean="0">
                <a:cs typeface="Arial" charset="0"/>
              </a:rPr>
              <a:t> fiecare proces</a:t>
            </a:r>
            <a:r>
              <a:rPr lang="ro-RO" sz="2000" smtClean="0">
                <a:cs typeface="Arial" charset="0"/>
              </a:rPr>
              <a:t> </a:t>
            </a:r>
            <a:r>
              <a:rPr lang="en-US" sz="2000" smtClean="0">
                <a:cs typeface="Arial" charset="0"/>
              </a:rPr>
              <a:t>trebui</a:t>
            </a:r>
            <a:r>
              <a:rPr lang="ro-RO" sz="2000" smtClean="0">
                <a:cs typeface="Arial" charset="0"/>
              </a:rPr>
              <a:t>e</a:t>
            </a:r>
            <a:r>
              <a:rPr lang="en-US" sz="2000" smtClean="0">
                <a:cs typeface="Arial" charset="0"/>
              </a:rPr>
              <a:t> s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 de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in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 valoarea sumei. </a:t>
            </a:r>
            <a:endParaRPr lang="ro-RO" sz="2000" smtClean="0">
              <a:cs typeface="Arial" charset="0"/>
            </a:endParaRPr>
          </a:p>
          <a:p>
            <a:pPr marL="609600" indent="-609600" algn="just" eaLnBrk="1" hangingPunct="1">
              <a:buFontTx/>
              <a:buNone/>
            </a:pPr>
            <a:endParaRPr lang="ro-RO" sz="2000" smtClean="0">
              <a:cs typeface="Arial" charset="0"/>
            </a:endParaRPr>
          </a:p>
          <a:p>
            <a:pPr marL="609600" indent="-609600" algn="just" eaLnBrk="1" hangingPunct="1">
              <a:buFontTx/>
              <a:buNone/>
            </a:pPr>
            <a:r>
              <a:rPr lang="en-US" sz="2000" smtClean="0">
                <a:cs typeface="Arial" charset="0"/>
              </a:rPr>
              <a:t>Calcula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 complexitatea solu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iei oferite.</a:t>
            </a:r>
          </a:p>
          <a:p>
            <a:pPr marL="609600" indent="-609600" eaLnBrk="1" hangingPunct="1">
              <a:buFontTx/>
              <a:buNone/>
            </a:pPr>
            <a:endParaRPr lang="en-US" sz="20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75320"/>
            <a:ext cx="7772400" cy="533400"/>
          </a:xfrm>
        </p:spPr>
        <p:txBody>
          <a:bodyPr/>
          <a:lstStyle/>
          <a:p>
            <a:pPr eaLnBrk="1" hangingPunct="1"/>
            <a:r>
              <a:rPr lang="en-US" sz="2800" smtClean="0"/>
              <a:t>Un model de subiect de examen la APD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382000" cy="4102100"/>
          </a:xfrm>
        </p:spPr>
        <p:txBody>
          <a:bodyPr/>
          <a:lstStyle/>
          <a:p>
            <a:pPr marL="609600" indent="-609600" algn="just" eaLnBrk="1" hangingPunct="1">
              <a:buFontTx/>
              <a:buNone/>
            </a:pPr>
            <a:r>
              <a:rPr lang="en-US" sz="2000" b="1" i="1" smtClean="0">
                <a:cs typeface="Arial" charset="0"/>
              </a:rPr>
              <a:t>Subiectul 3</a:t>
            </a:r>
            <a:r>
              <a:rPr lang="en-US" sz="2000" smtClean="0">
                <a:cs typeface="Arial" charset="0"/>
              </a:rPr>
              <a:t>. </a:t>
            </a:r>
            <a:r>
              <a:rPr lang="en-US" sz="2000" smtClean="0">
                <a:solidFill>
                  <a:srgbClr val="FF0000"/>
                </a:solidFill>
                <a:cs typeface="Arial" charset="0"/>
              </a:rPr>
              <a:t>(1 punct) </a:t>
            </a:r>
            <a:r>
              <a:rPr lang="en-US" sz="2000" smtClean="0">
                <a:cs typeface="Arial" charset="0"/>
              </a:rPr>
              <a:t>Trata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 unul din subiectele urmatoare,</a:t>
            </a:r>
            <a:r>
              <a:rPr lang="ro-RO" sz="2000" smtClean="0">
                <a:cs typeface="Arial" charset="0"/>
              </a:rPr>
              <a:t> </a:t>
            </a:r>
            <a:r>
              <a:rPr lang="en-US" sz="2000" smtClean="0">
                <a:cs typeface="Arial" charset="0"/>
              </a:rPr>
              <a:t>la alegere:</a:t>
            </a:r>
          </a:p>
          <a:p>
            <a:pPr marL="609600" indent="-609600" algn="just" eaLnBrk="1" hangingPunct="1">
              <a:buFontTx/>
              <a:buNone/>
            </a:pPr>
            <a:endParaRPr lang="en-US" sz="2000" smtClean="0">
              <a:cs typeface="Arial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i="1" smtClean="0">
                <a:cs typeface="Arial" charset="0"/>
              </a:rPr>
              <a:t>3.1. Cautarea paralel</a:t>
            </a:r>
            <a:r>
              <a:rPr lang="ro-RO" sz="2000" i="1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 </a:t>
            </a:r>
          </a:p>
          <a:p>
            <a:pPr marL="990600" lvl="1" indent="-533400" eaLnBrk="1" hangingPunct="1">
              <a:buFontTx/>
              <a:buNone/>
            </a:pPr>
            <a:r>
              <a:rPr lang="en-US" sz="1800" smtClean="0">
                <a:cs typeface="Arial" charset="0"/>
              </a:rPr>
              <a:t>Prezentarea problemei (0.2 p)</a:t>
            </a:r>
          </a:p>
          <a:p>
            <a:pPr marL="990600" lvl="1" indent="-533400" eaLnBrk="1" hangingPunct="1">
              <a:buFontTx/>
              <a:buNone/>
            </a:pPr>
            <a:r>
              <a:rPr lang="en-US" sz="1800" smtClean="0">
                <a:cs typeface="Arial" charset="0"/>
              </a:rPr>
              <a:t>Descrierea algoritmului (0.4 p) </a:t>
            </a:r>
          </a:p>
          <a:p>
            <a:pPr marL="990600" lvl="1" indent="-533400" eaLnBrk="1" hangingPunct="1">
              <a:buFontTx/>
              <a:buNone/>
            </a:pPr>
            <a:r>
              <a:rPr lang="en-US" sz="1800" smtClean="0">
                <a:cs typeface="Arial" charset="0"/>
              </a:rPr>
              <a:t>Analiza complexit</a:t>
            </a:r>
            <a:r>
              <a:rPr lang="ro-RO" sz="1800" smtClean="0">
                <a:cs typeface="Arial" charset="0"/>
              </a:rPr>
              <a:t>ă</a:t>
            </a:r>
            <a:r>
              <a:rPr lang="ro-RO" sz="1800">
                <a:cs typeface="Arial" charset="0"/>
              </a:rPr>
              <a:t>ț</a:t>
            </a:r>
            <a:r>
              <a:rPr lang="en-US" sz="1800" smtClean="0">
                <a:cs typeface="Arial" charset="0"/>
              </a:rPr>
              <a:t>ii (0.4 p)</a:t>
            </a:r>
          </a:p>
          <a:p>
            <a:pPr marL="609600" indent="-609600" eaLnBrk="1" hangingPunct="1">
              <a:buFontTx/>
              <a:buNone/>
            </a:pPr>
            <a:endParaRPr lang="en-US" sz="2000" smtClean="0">
              <a:cs typeface="Arial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i="1" smtClean="0">
                <a:cs typeface="Arial" charset="0"/>
              </a:rPr>
              <a:t>3.2. Problema cititorilor </a:t>
            </a:r>
            <a:r>
              <a:rPr lang="ro-RO" sz="2000" i="1" smtClean="0">
                <a:cs typeface="Arial" charset="0"/>
              </a:rPr>
              <a:t>ș</a:t>
            </a:r>
            <a:r>
              <a:rPr lang="en-US" sz="2000" i="1" smtClean="0">
                <a:cs typeface="Arial" charset="0"/>
              </a:rPr>
              <a:t>i scriitorilor </a:t>
            </a:r>
          </a:p>
          <a:p>
            <a:pPr marL="990600" lvl="1" indent="-533400" eaLnBrk="1" hangingPunct="1">
              <a:buFontTx/>
              <a:buNone/>
            </a:pPr>
            <a:r>
              <a:rPr lang="en-US" sz="1800" smtClean="0">
                <a:cs typeface="Arial" charset="0"/>
              </a:rPr>
              <a:t>Prezentarea problemei (0.2 p) </a:t>
            </a:r>
          </a:p>
          <a:p>
            <a:pPr marL="990600" lvl="1" indent="-533400" eaLnBrk="1" hangingPunct="1">
              <a:buFontTx/>
              <a:buNone/>
            </a:pPr>
            <a:r>
              <a:rPr lang="en-US" sz="1800" smtClean="0">
                <a:cs typeface="Arial" charset="0"/>
              </a:rPr>
              <a:t>Descrierea algoritmului (0.4 p) </a:t>
            </a:r>
          </a:p>
          <a:p>
            <a:pPr marL="990600" lvl="1" indent="-533400" eaLnBrk="1" hangingPunct="1">
              <a:buFontTx/>
              <a:buNone/>
            </a:pPr>
            <a:r>
              <a:rPr lang="en-US" sz="1800" smtClean="0">
                <a:cs typeface="Arial" charset="0"/>
              </a:rPr>
              <a:t>Politici cu prioritate asupra cititorilor </a:t>
            </a:r>
            <a:r>
              <a:rPr lang="ro-RO" sz="1800" smtClean="0">
                <a:cs typeface="Arial" charset="0"/>
              </a:rPr>
              <a:t>ș</a:t>
            </a:r>
            <a:r>
              <a:rPr lang="en-US" sz="1800" smtClean="0">
                <a:cs typeface="Arial" charset="0"/>
              </a:rPr>
              <a:t>i asupra scriitorilor (0.4 p)</a:t>
            </a:r>
          </a:p>
          <a:p>
            <a:pPr marL="609600" indent="-609600" eaLnBrk="1" hangingPunct="1">
              <a:buFontTx/>
              <a:buNone/>
            </a:pPr>
            <a:endParaRPr lang="en-US" sz="20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75320"/>
            <a:ext cx="7772400" cy="533400"/>
          </a:xfrm>
        </p:spPr>
        <p:txBody>
          <a:bodyPr/>
          <a:lstStyle/>
          <a:p>
            <a:pPr eaLnBrk="1" hangingPunct="1"/>
            <a:r>
              <a:rPr lang="en-US" sz="2800" smtClean="0"/>
              <a:t>Un model de subiect de examen la APD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00438"/>
            <a:ext cx="4310062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75320"/>
            <a:ext cx="7772400" cy="533400"/>
          </a:xfrm>
        </p:spPr>
        <p:txBody>
          <a:bodyPr/>
          <a:lstStyle/>
          <a:p>
            <a:pPr eaLnBrk="1" hangingPunct="1"/>
            <a:r>
              <a:rPr lang="ro-RO" sz="2800" smtClean="0"/>
              <a:t>Condiții examen</a:t>
            </a:r>
            <a:endParaRPr lang="en-US" sz="280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2100" y="2060848"/>
            <a:ext cx="8229600" cy="1296144"/>
          </a:xfrm>
        </p:spPr>
        <p:txBody>
          <a:bodyPr/>
          <a:lstStyle/>
          <a:p>
            <a:r>
              <a:rPr lang="ro-RO" sz="2000" smtClean="0"/>
              <a:t>Timp de lucru: 2 ore</a:t>
            </a:r>
            <a:endParaRPr lang="ro-RO" sz="2000" i="1" smtClean="0"/>
          </a:p>
          <a:p>
            <a:pPr marL="0" indent="0">
              <a:buNone/>
            </a:pPr>
            <a:endParaRPr lang="ro-RO" sz="2000" i="1" smtClean="0"/>
          </a:p>
          <a:p>
            <a:r>
              <a:rPr lang="ro-RO" sz="2000" smtClean="0"/>
              <a:t>Fără documentație (</a:t>
            </a:r>
            <a:r>
              <a:rPr lang="ro-RO" sz="2000" i="1" smtClean="0"/>
              <a:t>closed book</a:t>
            </a:r>
            <a:r>
              <a:rPr lang="ro-RO" sz="2000" smtClean="0"/>
              <a:t>)</a:t>
            </a:r>
          </a:p>
        </p:txBody>
      </p:sp>
      <p:pic>
        <p:nvPicPr>
          <p:cNvPr id="1026" name="Picture 2" descr="C:\Users\cipsm\Desktop\de folosit\IMG_00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" y="3578771"/>
            <a:ext cx="3965149" cy="28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240503" y="6021288"/>
            <a:ext cx="3960118" cy="5040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0" y="3500438"/>
            <a:ext cx="4211638" cy="29051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52400" y="3717033"/>
            <a:ext cx="4211638" cy="28083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79512"/>
            <a:ext cx="7772400" cy="457200"/>
          </a:xfrm>
        </p:spPr>
        <p:txBody>
          <a:bodyPr/>
          <a:lstStyle/>
          <a:p>
            <a:r>
              <a:rPr lang="ro-RO" sz="2800" smtClean="0"/>
              <a:t>Indicații</a:t>
            </a:r>
            <a:r>
              <a:rPr lang="en-US" sz="2800" smtClean="0"/>
              <a:t> de rezolvare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701527"/>
            <a:ext cx="8785225" cy="3095625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800" b="1" i="1" smtClean="0">
                <a:cs typeface="Arial" charset="0"/>
              </a:rPr>
              <a:t>Subiectul 1</a:t>
            </a:r>
            <a:r>
              <a:rPr lang="en-US" sz="1800" smtClean="0">
                <a:cs typeface="Arial" charset="0"/>
              </a:rPr>
              <a:t>. Ceasuri logice vectoriale (subiect tratat pe larg in cursul 8).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800" smtClean="0">
                <a:cs typeface="Arial" charset="0"/>
              </a:rPr>
              <a:t>1.1 Conceptul general 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FF0000"/>
                </a:solidFill>
                <a:cs typeface="Arial" charset="0"/>
              </a:rPr>
              <a:t>Motiva</a:t>
            </a:r>
            <a:r>
              <a:rPr lang="ro-RO" sz="1600" smtClean="0">
                <a:solidFill>
                  <a:srgbClr val="FF0000"/>
                </a:solidFill>
                <a:cs typeface="Arial" charset="0"/>
              </a:rPr>
              <a:t>ț</a:t>
            </a:r>
            <a:r>
              <a:rPr lang="en-US" sz="1600" smtClean="0">
                <a:solidFill>
                  <a:srgbClr val="FF0000"/>
                </a:solidFill>
                <a:cs typeface="Arial" charset="0"/>
              </a:rPr>
              <a:t>ia</a:t>
            </a:r>
            <a:r>
              <a:rPr lang="en-US" sz="1600" smtClean="0">
                <a:cs typeface="Arial" charset="0"/>
              </a:rPr>
              <a:t>: cu solu</a:t>
            </a:r>
            <a:r>
              <a:rPr lang="ro-RO" sz="1600" smtClean="0">
                <a:cs typeface="Arial" charset="0"/>
              </a:rPr>
              <a:t>ț</a:t>
            </a:r>
            <a:r>
              <a:rPr lang="en-US" sz="1600" smtClean="0">
                <a:cs typeface="Arial" charset="0"/>
              </a:rPr>
              <a:t>ia Lamport, din amprentele logice nu se poate deduce ordinea </a:t>
            </a:r>
            <a:endParaRPr lang="ro-RO" sz="1600" smtClean="0">
              <a:cs typeface="Arial" charset="0"/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ro-RO" sz="1600">
                <a:cs typeface="Arial" charset="0"/>
              </a:rPr>
              <a:t> </a:t>
            </a:r>
            <a:r>
              <a:rPr lang="ro-RO" sz="1600" smtClean="0">
                <a:cs typeface="Arial" charset="0"/>
              </a:rPr>
              <a:t>               </a:t>
            </a:r>
            <a:r>
              <a:rPr lang="en-US" sz="1600" smtClean="0">
                <a:cs typeface="Arial" charset="0"/>
              </a:rPr>
              <a:t>evenimentelor. Justificare, eventual pe un exemplu.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FF0000"/>
                </a:solidFill>
                <a:cs typeface="Arial" charset="0"/>
              </a:rPr>
              <a:t>Principiul</a:t>
            </a:r>
            <a:r>
              <a:rPr lang="en-US" sz="1600" smtClean="0">
                <a:cs typeface="Arial" charset="0"/>
              </a:rPr>
              <a:t>: rolul vectorilor </a:t>
            </a:r>
            <a:r>
              <a:rPr lang="en-US" sz="1600" i="1" smtClean="0">
                <a:cs typeface="Arial" charset="0"/>
              </a:rPr>
              <a:t>V(i)</a:t>
            </a:r>
            <a:r>
              <a:rPr lang="en-US" sz="1600" smtClean="0">
                <a:cs typeface="Arial" charset="0"/>
              </a:rPr>
              <a:t> </a:t>
            </a:r>
            <a:r>
              <a:rPr lang="ro-RO" sz="1600">
                <a:cs typeface="Arial" charset="0"/>
              </a:rPr>
              <a:t>ș</a:t>
            </a:r>
            <a:r>
              <a:rPr lang="ro-RO" sz="1600" smtClean="0">
                <a:cs typeface="Arial" charset="0"/>
              </a:rPr>
              <a:t>i</a:t>
            </a:r>
            <a:r>
              <a:rPr lang="en-US" sz="1600" smtClean="0">
                <a:cs typeface="Arial" charset="0"/>
              </a:rPr>
              <a:t> modul de actualizare; compararea vectorilor </a:t>
            </a:r>
            <a:r>
              <a:rPr lang="ro-RO" sz="1600" smtClean="0">
                <a:cs typeface="Arial" charset="0"/>
              </a:rPr>
              <a:t>ș</a:t>
            </a:r>
            <a:r>
              <a:rPr lang="en-US" sz="1600" smtClean="0">
                <a:cs typeface="Arial" charset="0"/>
              </a:rPr>
              <a:t>i deducerea </a:t>
            </a:r>
            <a:endParaRPr lang="ro-RO" sz="1600" smtClean="0">
              <a:cs typeface="Arial" charset="0"/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ro-RO" sz="1600">
                <a:cs typeface="Arial" charset="0"/>
              </a:rPr>
              <a:t> </a:t>
            </a:r>
            <a:r>
              <a:rPr lang="ro-RO" sz="1600" smtClean="0">
                <a:cs typeface="Arial" charset="0"/>
              </a:rPr>
              <a:t>               </a:t>
            </a:r>
            <a:r>
              <a:rPr lang="en-US" sz="1600" smtClean="0">
                <a:cs typeface="Arial" charset="0"/>
              </a:rPr>
              <a:t>rela</a:t>
            </a:r>
            <a:r>
              <a:rPr lang="ro-RO" sz="1600" smtClean="0">
                <a:cs typeface="Arial" charset="0"/>
              </a:rPr>
              <a:t>ț</a:t>
            </a:r>
            <a:r>
              <a:rPr lang="en-US" sz="1600" smtClean="0">
                <a:cs typeface="Arial" charset="0"/>
              </a:rPr>
              <a:t>iei cauzale a evenimentelor corespunzatoare.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800" smtClean="0">
                <a:cs typeface="Arial" charset="0"/>
              </a:rPr>
              <a:t>1.2 </a:t>
            </a:r>
            <a:r>
              <a:rPr lang="en-US" sz="1800" smtClean="0">
                <a:solidFill>
                  <a:srgbClr val="FF0000"/>
                </a:solidFill>
                <a:cs typeface="Arial" charset="0"/>
              </a:rPr>
              <a:t>Exemplul</a:t>
            </a:r>
            <a:r>
              <a:rPr lang="en-US" sz="1800" smtClean="0">
                <a:cs typeface="Arial" charset="0"/>
              </a:rPr>
              <a:t> din figur</a:t>
            </a:r>
            <a:r>
              <a:rPr lang="ro-RO" sz="1800" smtClean="0">
                <a:cs typeface="Arial" charset="0"/>
              </a:rPr>
              <a:t>ă – a se vedea exemplul de la curs</a:t>
            </a:r>
            <a:endParaRPr lang="en-US" sz="1800" smtClean="0">
              <a:cs typeface="Arial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800" smtClean="0">
                <a:cs typeface="Arial" charset="0"/>
              </a:rPr>
              <a:t>1.3 </a:t>
            </a:r>
            <a:r>
              <a:rPr lang="en-US" sz="1800" smtClean="0">
                <a:solidFill>
                  <a:srgbClr val="FF0000"/>
                </a:solidFill>
                <a:cs typeface="Arial" charset="0"/>
              </a:rPr>
              <a:t>Aplica</a:t>
            </a:r>
            <a:r>
              <a:rPr lang="ro-RO" sz="1800" smtClean="0">
                <a:solidFill>
                  <a:srgbClr val="FF0000"/>
                </a:solidFill>
                <a:cs typeface="Arial" charset="0"/>
              </a:rPr>
              <a:t>ț</a:t>
            </a:r>
            <a:r>
              <a:rPr lang="en-US" sz="1800" smtClean="0">
                <a:solidFill>
                  <a:srgbClr val="FF0000"/>
                </a:solidFill>
                <a:cs typeface="Arial" charset="0"/>
              </a:rPr>
              <a:t>ie 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FF0000"/>
                </a:solidFill>
                <a:cs typeface="Arial" charset="0"/>
              </a:rPr>
              <a:t>Specificarea:</a:t>
            </a:r>
            <a:r>
              <a:rPr lang="en-US" sz="1600" smtClean="0">
                <a:cs typeface="Arial" charset="0"/>
              </a:rPr>
              <a:t> descrierea dependen</a:t>
            </a:r>
            <a:r>
              <a:rPr lang="ro-RO" sz="1600" smtClean="0">
                <a:cs typeface="Arial" charset="0"/>
              </a:rPr>
              <a:t>ț</a:t>
            </a:r>
            <a:r>
              <a:rPr lang="en-US" sz="1600" smtClean="0">
                <a:cs typeface="Arial" charset="0"/>
              </a:rPr>
              <a:t>ei cauzale a mesajelor; aten</a:t>
            </a:r>
            <a:r>
              <a:rPr lang="ro-RO" sz="1600" smtClean="0">
                <a:cs typeface="Arial" charset="0"/>
              </a:rPr>
              <a:t>ț</a:t>
            </a:r>
            <a:r>
              <a:rPr lang="en-US" sz="1600" smtClean="0">
                <a:cs typeface="Arial" charset="0"/>
              </a:rPr>
              <a:t>ie la notiunea de livrare a mesajelor! 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FF0000"/>
                </a:solidFill>
                <a:cs typeface="Arial" charset="0"/>
              </a:rPr>
              <a:t>Solu</a:t>
            </a:r>
            <a:r>
              <a:rPr lang="ro-RO" sz="1600" smtClean="0">
                <a:solidFill>
                  <a:srgbClr val="FF0000"/>
                </a:solidFill>
                <a:cs typeface="Arial" charset="0"/>
              </a:rPr>
              <a:t>ț</a:t>
            </a:r>
            <a:r>
              <a:rPr lang="en-US" sz="1600" smtClean="0">
                <a:solidFill>
                  <a:srgbClr val="FF0000"/>
                </a:solidFill>
                <a:cs typeface="Arial" charset="0"/>
              </a:rPr>
              <a:t>ia: </a:t>
            </a:r>
            <a:r>
              <a:rPr lang="en-US" sz="1600" smtClean="0">
                <a:cs typeface="Arial" charset="0"/>
              </a:rPr>
              <a:t>Descrierea operatiilor; nu trebuie uitat</a:t>
            </a:r>
            <a:r>
              <a:rPr lang="ro-RO" sz="1600" smtClean="0">
                <a:cs typeface="Arial" charset="0"/>
              </a:rPr>
              <a:t>ă</a:t>
            </a:r>
            <a:r>
              <a:rPr lang="en-US" sz="1600" smtClean="0">
                <a:cs typeface="Arial" charset="0"/>
              </a:rPr>
              <a:t> livrarea mesajelor.</a:t>
            </a:r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3154984" y="4832771"/>
            <a:ext cx="2208696" cy="80758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2183158" y="4832771"/>
            <a:ext cx="5389217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2183158" y="5640357"/>
            <a:ext cx="5389217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2183158" y="6548890"/>
            <a:ext cx="5389217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>
            <a:off x="3861766" y="4832771"/>
            <a:ext cx="88348" cy="1716119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4391853" y="5640357"/>
            <a:ext cx="176696" cy="908533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1476375" y="4630875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P1</a:t>
            </a:r>
          </a:p>
        </p:txBody>
      </p:sp>
      <p:sp>
        <p:nvSpPr>
          <p:cNvPr id="29709" name="Text Box 12"/>
          <p:cNvSpPr txBox="1">
            <a:spLocks noChangeArrowheads="1"/>
          </p:cNvSpPr>
          <p:nvPr/>
        </p:nvSpPr>
        <p:spPr bwMode="auto">
          <a:xfrm>
            <a:off x="1476375" y="5438460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P2</a:t>
            </a:r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476375" y="6346994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P3</a:t>
            </a:r>
          </a:p>
        </p:txBody>
      </p:sp>
      <p:sp>
        <p:nvSpPr>
          <p:cNvPr id="29711" name="Text Box 14"/>
          <p:cNvSpPr txBox="1">
            <a:spLocks noChangeArrowheads="1"/>
          </p:cNvSpPr>
          <p:nvPr/>
        </p:nvSpPr>
        <p:spPr bwMode="auto">
          <a:xfrm>
            <a:off x="3066636" y="4508896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a</a:t>
            </a:r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3685071" y="4529927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c</a:t>
            </a:r>
          </a:p>
        </p:txBody>
      </p:sp>
      <p:sp>
        <p:nvSpPr>
          <p:cNvPr id="29713" name="Text Box 16"/>
          <p:cNvSpPr txBox="1">
            <a:spLocks noChangeArrowheads="1"/>
          </p:cNvSpPr>
          <p:nvPr/>
        </p:nvSpPr>
        <p:spPr bwMode="auto">
          <a:xfrm>
            <a:off x="3773418" y="6548890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d</a:t>
            </a:r>
          </a:p>
        </p:txBody>
      </p:sp>
      <p:sp>
        <p:nvSpPr>
          <p:cNvPr id="29714" name="Text Box 17"/>
          <p:cNvSpPr txBox="1">
            <a:spLocks noChangeArrowheads="1"/>
          </p:cNvSpPr>
          <p:nvPr/>
        </p:nvSpPr>
        <p:spPr bwMode="auto">
          <a:xfrm>
            <a:off x="4215158" y="6527859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e</a:t>
            </a:r>
          </a:p>
        </p:txBody>
      </p:sp>
      <p:sp>
        <p:nvSpPr>
          <p:cNvPr id="29715" name="Text Box 18"/>
          <p:cNvSpPr txBox="1">
            <a:spLocks noChangeArrowheads="1"/>
          </p:cNvSpPr>
          <p:nvPr/>
        </p:nvSpPr>
        <p:spPr bwMode="auto">
          <a:xfrm>
            <a:off x="4391853" y="5337512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f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5275332" y="5337512"/>
            <a:ext cx="530087" cy="3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ea typeface="ＭＳ Ｐゴシック" pitchFamily="34" charset="-128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73239"/>
            <a:ext cx="8642350" cy="3455962"/>
          </a:xfrm>
        </p:spPr>
        <p:txBody>
          <a:bodyPr/>
          <a:lstStyle/>
          <a:p>
            <a:pPr marL="609600" indent="-609600" algn="just">
              <a:buFontTx/>
              <a:buNone/>
            </a:pPr>
            <a:r>
              <a:rPr lang="en-US" sz="2000" b="1" i="1" smtClean="0">
                <a:cs typeface="Arial" charset="0"/>
              </a:rPr>
              <a:t>Subiectul 2</a:t>
            </a:r>
            <a:r>
              <a:rPr lang="en-US" sz="2000" smtClean="0">
                <a:cs typeface="Arial" charset="0"/>
              </a:rPr>
              <a:t>. </a:t>
            </a:r>
            <a:r>
              <a:rPr lang="en-US" sz="2000" smtClean="0">
                <a:solidFill>
                  <a:srgbClr val="FF0000"/>
                </a:solidFill>
                <a:cs typeface="Arial" charset="0"/>
              </a:rPr>
              <a:t>(1 punct) </a:t>
            </a:r>
          </a:p>
          <a:p>
            <a:pPr marL="609600" indent="-609600" algn="just">
              <a:buFontTx/>
              <a:buNone/>
            </a:pPr>
            <a:endParaRPr lang="en-US" sz="2000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r>
              <a:rPr lang="en-US" sz="2000" smtClean="0">
                <a:cs typeface="Arial" charset="0"/>
              </a:rPr>
              <a:t>Algoritmi de tip </a:t>
            </a:r>
            <a:r>
              <a:rPr lang="en-US" sz="2000" i="1" smtClean="0">
                <a:cs typeface="Arial" charset="0"/>
              </a:rPr>
              <a:t>heartbeat</a:t>
            </a:r>
            <a:r>
              <a:rPr lang="en-US" sz="2000" smtClean="0">
                <a:cs typeface="Arial" charset="0"/>
              </a:rPr>
              <a:t> au fost ilustra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 pentru mai multe probleme </a:t>
            </a:r>
            <a:r>
              <a:rPr lang="ro-RO" sz="2000" smtClean="0">
                <a:cs typeface="Arial" charset="0"/>
              </a:rPr>
              <a:t>ș</a:t>
            </a:r>
            <a:r>
              <a:rPr lang="en-US" sz="2000" smtClean="0">
                <a:cs typeface="Arial" charset="0"/>
              </a:rPr>
              <a:t>i </a:t>
            </a:r>
            <a:endParaRPr lang="ro-RO" sz="2000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r>
              <a:rPr lang="en-US" sz="2000" smtClean="0">
                <a:cs typeface="Arial" charset="0"/>
              </a:rPr>
              <a:t>diverse topologii</a:t>
            </a:r>
            <a:r>
              <a:rPr lang="ro-RO" sz="2000" smtClean="0">
                <a:cs typeface="Arial" charset="0"/>
              </a:rPr>
              <a:t>;</a:t>
            </a:r>
            <a:r>
              <a:rPr lang="en-US" sz="2000" smtClean="0">
                <a:cs typeface="Arial" charset="0"/>
              </a:rPr>
              <a:t> de ex</a:t>
            </a:r>
            <a:r>
              <a:rPr lang="ro-RO" sz="2000" smtClean="0">
                <a:cs typeface="Arial" charset="0"/>
              </a:rPr>
              <a:t>emplu, </a:t>
            </a:r>
            <a:r>
              <a:rPr lang="en-US" sz="2000" smtClean="0">
                <a:cs typeface="Arial" charset="0"/>
              </a:rPr>
              <a:t> </a:t>
            </a:r>
            <a:r>
              <a:rPr lang="ro-RO" sz="2000">
                <a:cs typeface="Arial" charset="0"/>
              </a:rPr>
              <a:t>î</a:t>
            </a:r>
            <a:r>
              <a:rPr lang="en-US" sz="2000" smtClean="0">
                <a:cs typeface="Arial" charset="0"/>
              </a:rPr>
              <a:t>n stabilirea topologiei (cursul 11) sau ca </a:t>
            </a:r>
            <a:endParaRPr lang="ro-RO" sz="2000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r>
              <a:rPr lang="en-US" sz="2000" smtClean="0">
                <a:cs typeface="Arial" charset="0"/>
              </a:rPr>
              <a:t>ilustrare a algoritmilor und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 (cursul 9). </a:t>
            </a:r>
            <a:endParaRPr lang="ro-RO" sz="2000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r>
              <a:rPr lang="en-US" sz="2000" smtClean="0">
                <a:cs typeface="Arial" charset="0"/>
              </a:rPr>
              <a:t>Pentru problema de fa</a:t>
            </a:r>
            <a:r>
              <a:rPr lang="ro-RO" sz="2000" smtClean="0">
                <a:cs typeface="Arial" charset="0"/>
              </a:rPr>
              <a:t>ță, </a:t>
            </a:r>
            <a:r>
              <a:rPr lang="en-US" sz="2000" smtClean="0">
                <a:cs typeface="Arial" charset="0"/>
              </a:rPr>
              <a:t>se cere o solu</a:t>
            </a:r>
            <a:r>
              <a:rPr lang="ro-RO" sz="2000" smtClean="0">
                <a:cs typeface="Arial" charset="0"/>
              </a:rPr>
              <a:t>ț</a:t>
            </a:r>
            <a:r>
              <a:rPr lang="en-US" sz="2000" smtClean="0">
                <a:cs typeface="Arial" charset="0"/>
              </a:rPr>
              <a:t>ie, nu neaparat optim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. </a:t>
            </a:r>
            <a:endParaRPr lang="ro-RO" sz="2000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r>
              <a:rPr lang="en-US" sz="2000" smtClean="0">
                <a:cs typeface="Arial" charset="0"/>
              </a:rPr>
              <a:t>Trebuie asigurat c</a:t>
            </a:r>
            <a:r>
              <a:rPr lang="ro-RO" sz="2000" smtClean="0">
                <a:cs typeface="Arial" charset="0"/>
              </a:rPr>
              <a:t>ă</a:t>
            </a:r>
            <a:r>
              <a:rPr lang="en-US" sz="2000" smtClean="0">
                <a:cs typeface="Arial" charset="0"/>
              </a:rPr>
              <a:t>:</a:t>
            </a:r>
          </a:p>
          <a:p>
            <a:pPr marL="990600" lvl="1" indent="-533400" algn="just"/>
            <a:r>
              <a:rPr lang="en-US" sz="1800" smtClean="0">
                <a:cs typeface="Arial" charset="0"/>
              </a:rPr>
              <a:t>fiecare proces </a:t>
            </a:r>
            <a:r>
              <a:rPr lang="ro-RO" sz="1800" smtClean="0">
                <a:cs typeface="Arial" charset="0"/>
              </a:rPr>
              <a:t>î</a:t>
            </a:r>
            <a:r>
              <a:rPr lang="en-US" sz="1800" smtClean="0">
                <a:cs typeface="Arial" charset="0"/>
              </a:rPr>
              <a:t>nsumeaza toate valorile</a:t>
            </a:r>
          </a:p>
          <a:p>
            <a:pPr marL="990600" lvl="1" indent="-533400" algn="just"/>
            <a:r>
              <a:rPr lang="en-US" sz="1800" smtClean="0">
                <a:cs typeface="Arial" charset="0"/>
              </a:rPr>
              <a:t>o valoare nu este considerat</a:t>
            </a:r>
            <a:r>
              <a:rPr lang="ro-RO" sz="1800" smtClean="0">
                <a:cs typeface="Arial" charset="0"/>
              </a:rPr>
              <a:t>ă</a:t>
            </a:r>
            <a:r>
              <a:rPr lang="en-US" sz="1800" smtClean="0">
                <a:cs typeface="Arial" charset="0"/>
              </a:rPr>
              <a:t> de mai multe ori</a:t>
            </a:r>
          </a:p>
          <a:p>
            <a:pPr marL="990600" lvl="1" indent="-533400" algn="just">
              <a:buFontTx/>
              <a:buNone/>
            </a:pPr>
            <a:endParaRPr lang="en-US" sz="1800" smtClean="0">
              <a:cs typeface="Arial" charset="0"/>
            </a:endParaRPr>
          </a:p>
          <a:p>
            <a:pPr marL="609600" indent="-609600">
              <a:buFontTx/>
              <a:buNone/>
            </a:pPr>
            <a:endParaRPr lang="en-US" sz="20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79512"/>
            <a:ext cx="7772400" cy="457200"/>
          </a:xfrm>
        </p:spPr>
        <p:txBody>
          <a:bodyPr/>
          <a:lstStyle/>
          <a:p>
            <a:r>
              <a:rPr lang="ro-RO" sz="2800" smtClean="0"/>
              <a:t>Indicații</a:t>
            </a:r>
            <a:r>
              <a:rPr lang="en-US" sz="2800" smtClean="0"/>
              <a:t> de rezolvare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00213"/>
            <a:ext cx="8382000" cy="4319587"/>
          </a:xfrm>
        </p:spPr>
        <p:txBody>
          <a:bodyPr/>
          <a:lstStyle/>
          <a:p>
            <a:pPr marL="609600" indent="-609600" algn="just">
              <a:buFontTx/>
              <a:buNone/>
            </a:pPr>
            <a:r>
              <a:rPr lang="en-US" sz="2000" b="1" i="1" smtClean="0">
                <a:cs typeface="Arial" charset="0"/>
              </a:rPr>
              <a:t>Subiectul 3. </a:t>
            </a:r>
            <a:r>
              <a:rPr lang="en-US" sz="2000">
                <a:solidFill>
                  <a:srgbClr val="FF0000"/>
                </a:solidFill>
                <a:cs typeface="Arial" charset="0"/>
              </a:rPr>
              <a:t>(1 punct) </a:t>
            </a:r>
            <a:endParaRPr lang="en-US" sz="2000" b="1" i="1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endParaRPr lang="en-US" sz="2000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r>
              <a:rPr lang="en-US" sz="2000" i="1">
                <a:cs typeface="Arial" charset="0"/>
              </a:rPr>
              <a:t>Problema 3.1</a:t>
            </a:r>
            <a:r>
              <a:rPr lang="en-US" sz="2000">
                <a:cs typeface="Arial" charset="0"/>
              </a:rPr>
              <a:t> </a:t>
            </a:r>
            <a:r>
              <a:rPr lang="en-US" sz="2000" smtClean="0">
                <a:cs typeface="Arial" charset="0"/>
              </a:rPr>
              <a:t>– (cursul 5)</a:t>
            </a:r>
          </a:p>
          <a:p>
            <a:pPr marL="609600" indent="-609600" algn="just">
              <a:buFontTx/>
              <a:buNone/>
            </a:pPr>
            <a:r>
              <a:rPr lang="en-US" sz="2000" i="1" smtClean="0">
                <a:cs typeface="Arial" charset="0"/>
              </a:rPr>
              <a:t>Problema 3.2</a:t>
            </a:r>
            <a:r>
              <a:rPr lang="en-US" sz="2000" smtClean="0">
                <a:cs typeface="Arial" charset="0"/>
              </a:rPr>
              <a:t> – (cursul 4)</a:t>
            </a:r>
          </a:p>
          <a:p>
            <a:pPr marL="609600" indent="-609600" algn="just">
              <a:buFontTx/>
              <a:buNone/>
            </a:pPr>
            <a:endParaRPr lang="en-US" sz="2000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r>
              <a:rPr lang="en-US" sz="2000" smtClean="0">
                <a:cs typeface="Arial" charset="0"/>
              </a:rPr>
              <a:t>La ambele probleme:</a:t>
            </a:r>
          </a:p>
          <a:p>
            <a:pPr marL="990600" lvl="1" indent="-533400" algn="just">
              <a:buFontTx/>
              <a:buNone/>
            </a:pPr>
            <a:r>
              <a:rPr lang="ro-RO" sz="1800">
                <a:cs typeface="Arial" charset="0"/>
              </a:rPr>
              <a:t>L</a:t>
            </a:r>
            <a:r>
              <a:rPr lang="en-US" sz="1800" smtClean="0">
                <a:cs typeface="Arial" charset="0"/>
              </a:rPr>
              <a:t>a descrierea algoritmului se acorda punctaj maxim (0.4 p) pentru o descriere coerent</a:t>
            </a:r>
            <a:r>
              <a:rPr lang="ro-RO" sz="1800" smtClean="0">
                <a:cs typeface="Arial" charset="0"/>
              </a:rPr>
              <a:t>ă</a:t>
            </a:r>
            <a:r>
              <a:rPr lang="en-US" sz="1800" smtClean="0">
                <a:cs typeface="Arial" charset="0"/>
              </a:rPr>
              <a:t> </a:t>
            </a:r>
            <a:r>
              <a:rPr lang="ro-RO" sz="1800">
                <a:cs typeface="Arial" charset="0"/>
              </a:rPr>
              <a:t>î</a:t>
            </a:r>
            <a:r>
              <a:rPr lang="en-US" sz="1800" smtClean="0">
                <a:cs typeface="Arial" charset="0"/>
              </a:rPr>
              <a:t>n pseudocod. </a:t>
            </a:r>
          </a:p>
          <a:p>
            <a:pPr marL="609600" indent="-609600" algn="just">
              <a:buFontTx/>
              <a:buNone/>
            </a:pPr>
            <a:endParaRPr lang="en-US" sz="2000" smtClean="0">
              <a:cs typeface="Arial" charset="0"/>
            </a:endParaRPr>
          </a:p>
          <a:p>
            <a:pPr marL="609600" indent="-609600" algn="just">
              <a:buFontTx/>
              <a:buNone/>
            </a:pPr>
            <a:r>
              <a:rPr lang="en-US" sz="2000" smtClean="0">
                <a:cs typeface="Arial" charset="0"/>
              </a:rPr>
              <a:t>La </a:t>
            </a:r>
            <a:r>
              <a:rPr lang="en-US" sz="2000" i="1" smtClean="0">
                <a:cs typeface="Arial" charset="0"/>
              </a:rPr>
              <a:t>problema 3.2</a:t>
            </a:r>
            <a:r>
              <a:rPr lang="en-US" sz="2000" smtClean="0">
                <a:cs typeface="Arial" charset="0"/>
              </a:rPr>
              <a:t>:</a:t>
            </a:r>
          </a:p>
          <a:p>
            <a:pPr marL="990600" lvl="1" indent="-533400" algn="just">
              <a:buFontTx/>
              <a:buNone/>
            </a:pPr>
            <a:r>
              <a:rPr lang="ro-RO" sz="1800">
                <a:cs typeface="Arial" charset="0"/>
              </a:rPr>
              <a:t>P</a:t>
            </a:r>
            <a:r>
              <a:rPr lang="en-US" sz="1800" smtClean="0">
                <a:cs typeface="Arial" charset="0"/>
              </a:rPr>
              <a:t>unctaj maxim pentru analiza detaliat</a:t>
            </a:r>
            <a:r>
              <a:rPr lang="ro-RO" sz="1800" smtClean="0">
                <a:cs typeface="Arial" charset="0"/>
              </a:rPr>
              <a:t>ă</a:t>
            </a:r>
            <a:r>
              <a:rPr lang="en-US" sz="1800" smtClean="0">
                <a:cs typeface="Arial" charset="0"/>
              </a:rPr>
              <a:t> a politicilor de prioritate cu exemplificare pe pseudocod.</a:t>
            </a:r>
          </a:p>
          <a:p>
            <a:pPr marL="609600" indent="-609600" algn="just">
              <a:buFontTx/>
              <a:buNone/>
            </a:pPr>
            <a:endParaRPr lang="en-US" sz="2000" smtClean="0">
              <a:cs typeface="Arial" charset="0"/>
            </a:endParaRPr>
          </a:p>
          <a:p>
            <a:pPr marL="609600" indent="-609600">
              <a:buFontTx/>
              <a:buNone/>
            </a:pPr>
            <a:endParaRPr lang="en-US" sz="20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79512"/>
            <a:ext cx="7772400" cy="457200"/>
          </a:xfrm>
        </p:spPr>
        <p:txBody>
          <a:bodyPr/>
          <a:lstStyle/>
          <a:p>
            <a:r>
              <a:rPr lang="ro-RO" sz="2800" smtClean="0"/>
              <a:t>Indicații</a:t>
            </a:r>
            <a:r>
              <a:rPr lang="en-US" sz="2800" smtClean="0"/>
              <a:t> de rezolvare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o-RO" sz="2800" smtClean="0"/>
              <a:t>Detalii finale</a:t>
            </a:r>
            <a:endParaRPr lang="en-US" sz="2800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800" y="2143397"/>
            <a:ext cx="9109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Punctajele</a:t>
            </a:r>
            <a:r>
              <a:rPr lang="en-US" sz="2400" dirty="0" smtClean="0"/>
              <a:t> </a:t>
            </a:r>
            <a:r>
              <a:rPr lang="en-US" sz="2400" dirty="0" err="1" smtClean="0"/>
              <a:t>vor</a:t>
            </a:r>
            <a:r>
              <a:rPr lang="en-US" sz="2400" dirty="0" smtClean="0"/>
              <a:t> fi </a:t>
            </a:r>
            <a:r>
              <a:rPr lang="en-US" sz="2400" dirty="0" err="1" smtClean="0"/>
              <a:t>afi</a:t>
            </a:r>
            <a:r>
              <a:rPr lang="ro-RO" sz="2400" dirty="0" smtClean="0"/>
              <a:t>ș</a:t>
            </a:r>
            <a:r>
              <a:rPr lang="en-US" sz="2400" dirty="0" smtClean="0"/>
              <a:t>ate </a:t>
            </a:r>
            <a:r>
              <a:rPr lang="en-US" sz="2400" dirty="0" err="1" smtClean="0"/>
              <a:t>pe</a:t>
            </a:r>
            <a:r>
              <a:rPr lang="en-US" sz="2400" dirty="0" smtClean="0"/>
              <a:t> site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Nu </a:t>
            </a:r>
            <a:r>
              <a:rPr lang="en-US" sz="2400" dirty="0" err="1" smtClean="0">
                <a:solidFill>
                  <a:srgbClr val="FF0000"/>
                </a:solidFill>
              </a:rPr>
              <a:t>ave</a:t>
            </a:r>
            <a:r>
              <a:rPr lang="ro-RO" sz="2400" smtClean="0">
                <a:solidFill>
                  <a:srgbClr val="FF0000"/>
                </a:solidFill>
              </a:rPr>
              <a:t>ț</a:t>
            </a:r>
            <a:r>
              <a:rPr lang="en-US" sz="2400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voie</a:t>
            </a:r>
            <a:r>
              <a:rPr lang="en-US" sz="2400" dirty="0" smtClean="0">
                <a:solidFill>
                  <a:srgbClr val="FF0000"/>
                </a:solidFill>
              </a:rPr>
              <a:t> s</a:t>
            </a:r>
            <a:r>
              <a:rPr lang="ro-RO" sz="2400" dirty="0" smtClean="0">
                <a:solidFill>
                  <a:srgbClr val="FF0000"/>
                </a:solidFill>
              </a:rPr>
              <a:t>ă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veni</a:t>
            </a:r>
            <a:r>
              <a:rPr lang="ro-RO" sz="2400" dirty="0" smtClean="0">
                <a:solidFill>
                  <a:srgbClr val="FF0000"/>
                </a:solidFill>
              </a:rPr>
              <a:t>ț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cu </a:t>
            </a:r>
            <a:r>
              <a:rPr lang="en-US" sz="2400" dirty="0" err="1" smtClean="0">
                <a:solidFill>
                  <a:srgbClr val="FF0000"/>
                </a:solidFill>
              </a:rPr>
              <a:t>alta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grup</a:t>
            </a:r>
            <a:r>
              <a:rPr lang="ro-RO" sz="2400" dirty="0" smtClean="0">
                <a:solidFill>
                  <a:srgbClr val="FF0000"/>
                </a:solidFill>
              </a:rPr>
              <a:t>ă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dec</a:t>
            </a:r>
            <a:r>
              <a:rPr lang="ro-RO" sz="2400" dirty="0" smtClean="0"/>
              <a:t>â</a:t>
            </a:r>
            <a:r>
              <a:rPr lang="en-US" sz="2400" dirty="0" smtClean="0"/>
              <a:t>t cu </a:t>
            </a:r>
            <a:r>
              <a:rPr lang="en-US" sz="2400" dirty="0" err="1" smtClean="0"/>
              <a:t>aprobarea</a:t>
            </a:r>
            <a:r>
              <a:rPr lang="en-US" sz="2400" dirty="0" smtClean="0"/>
              <a:t> </a:t>
            </a:r>
            <a:r>
              <a:rPr lang="en-US" sz="2400" dirty="0" err="1" smtClean="0"/>
              <a:t>titularului</a:t>
            </a:r>
            <a:r>
              <a:rPr lang="en-US" sz="2400" dirty="0" smtClean="0"/>
              <a:t> de curs (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probleme</a:t>
            </a:r>
            <a:r>
              <a:rPr lang="en-US" sz="2400" dirty="0" smtClean="0"/>
              <a:t> </a:t>
            </a:r>
            <a:r>
              <a:rPr lang="en-US" sz="2400" dirty="0" err="1" smtClean="0"/>
              <a:t>speciale</a:t>
            </a:r>
            <a:r>
              <a:rPr lang="ro-RO" sz="2400" dirty="0" smtClean="0"/>
              <a:t>, </a:t>
            </a:r>
            <a:r>
              <a:rPr lang="en-US" sz="2400" dirty="0" smtClean="0"/>
              <a:t>v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rog</a:t>
            </a:r>
            <a:r>
              <a:rPr lang="en-US" sz="2400" dirty="0" smtClean="0"/>
              <a:t> s</a:t>
            </a:r>
            <a:r>
              <a:rPr lang="ro-RO" sz="2400" dirty="0" smtClean="0"/>
              <a:t>ă</a:t>
            </a:r>
            <a:r>
              <a:rPr lang="en-US" sz="2400" dirty="0" smtClean="0"/>
              <a:t> m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contacta</a:t>
            </a:r>
            <a:r>
              <a:rPr lang="ro-RO" sz="2400" dirty="0" smtClean="0"/>
              <a:t>ț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nel</a:t>
            </a:r>
            <a:r>
              <a:rPr lang="ro-RO" sz="2400" dirty="0" smtClean="0"/>
              <a:t>ă</a:t>
            </a:r>
            <a:r>
              <a:rPr lang="en-US" sz="2400" dirty="0" err="1" smtClean="0"/>
              <a:t>muriri</a:t>
            </a:r>
            <a:r>
              <a:rPr lang="en-US" sz="2400" dirty="0" smtClean="0"/>
              <a:t>, </a:t>
            </a:r>
            <a:r>
              <a:rPr lang="en-US" sz="2400" dirty="0" err="1" smtClean="0"/>
              <a:t>documenta</a:t>
            </a:r>
            <a:r>
              <a:rPr lang="ro-RO" sz="2400" dirty="0" smtClean="0"/>
              <a:t>ț</a:t>
            </a:r>
            <a:r>
              <a:rPr lang="en-US" sz="2400" dirty="0" err="1" smtClean="0"/>
              <a:t>ie</a:t>
            </a:r>
            <a:r>
              <a:rPr lang="ro-RO" sz="2400" dirty="0" smtClean="0"/>
              <a:t>, </a:t>
            </a:r>
            <a:r>
              <a:rPr lang="en-US" sz="2400" dirty="0" err="1" smtClean="0"/>
              <a:t>explica</a:t>
            </a:r>
            <a:r>
              <a:rPr lang="ro-RO" sz="2400" dirty="0" smtClean="0"/>
              <a:t>ț</a:t>
            </a:r>
            <a:r>
              <a:rPr lang="en-US" sz="2400" dirty="0" smtClean="0"/>
              <a:t>ii</a:t>
            </a:r>
            <a:r>
              <a:rPr lang="ro-RO" sz="2400" dirty="0" smtClean="0"/>
              <a:t> </a:t>
            </a:r>
            <a:r>
              <a:rPr lang="en-US" sz="2400" dirty="0" err="1" smtClean="0"/>
              <a:t>suplimentare</a:t>
            </a:r>
            <a:r>
              <a:rPr lang="ro-RO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o-RO" sz="2400" dirty="0" smtClean="0"/>
              <a:t>o</a:t>
            </a:r>
            <a:r>
              <a:rPr lang="en-US" sz="2400" dirty="0" smtClean="0"/>
              <a:t>pen office</a:t>
            </a:r>
            <a:r>
              <a:rPr lang="ro-RO" sz="2400" dirty="0" smtClean="0"/>
              <a:t>:  </a:t>
            </a:r>
            <a:r>
              <a:rPr lang="en-US" sz="2400" i="1" dirty="0" smtClean="0"/>
              <a:t>EG</a:t>
            </a:r>
            <a:r>
              <a:rPr lang="ro-RO" sz="2400" i="1" dirty="0" smtClean="0"/>
              <a:t> 4</a:t>
            </a:r>
            <a:r>
              <a:rPr lang="en-US" sz="2400" i="1" dirty="0" smtClean="0"/>
              <a:t>03</a:t>
            </a:r>
            <a:endParaRPr lang="ro-RO" sz="2400" i="1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>
                <a:hlinkClick r:id="rId2"/>
              </a:rPr>
              <a:t>ciprian.dobre@cs.pub.ro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…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ro-RO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Baft</a:t>
            </a:r>
            <a:r>
              <a:rPr lang="ro-RO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ă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o-RO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î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sesiune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 !</a:t>
            </a:r>
            <a:endParaRPr 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2636912"/>
            <a:ext cx="8229600" cy="474042"/>
          </a:xfrm>
        </p:spPr>
        <p:txBody>
          <a:bodyPr/>
          <a:lstStyle/>
          <a:p>
            <a:pPr marL="0" indent="0">
              <a:buNone/>
            </a:pPr>
            <a:r>
              <a:rPr lang="ro-RO" sz="2000" smtClean="0"/>
              <a:t>Generalii au nevoie de un algoritm care să garanteze că:</a:t>
            </a:r>
          </a:p>
          <a:p>
            <a:endParaRPr lang="ro-RO" sz="2000" smtClean="0"/>
          </a:p>
          <a:p>
            <a:endParaRPr lang="en-US" sz="20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endParaRPr lang="en-US" sz="2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-324544" y="3375055"/>
            <a:ext cx="8229600" cy="41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ro-RO" sz="2300" b="1" i="1" smtClean="0"/>
              <a:t>A</a:t>
            </a:r>
            <a:r>
              <a:rPr lang="ro-RO" sz="2300" smtClean="0"/>
              <a:t>: Toți generalii loiali decid același plan de acțiune.</a:t>
            </a:r>
          </a:p>
          <a:p>
            <a:endParaRPr lang="ro-RO" sz="2300" smtClean="0"/>
          </a:p>
          <a:p>
            <a:endParaRPr lang="ro-RO" sz="2300" smtClean="0"/>
          </a:p>
          <a:p>
            <a:endParaRPr lang="en-US" sz="23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-324544" y="5028183"/>
            <a:ext cx="10873208" cy="41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ro-RO" sz="2300" b="1" i="1" smtClean="0"/>
              <a:t>B</a:t>
            </a:r>
            <a:r>
              <a:rPr lang="ro-RO" sz="2300" smtClean="0"/>
              <a:t>: Un număr mic de trădători nu pot influența decisiv Generalii loiali.</a:t>
            </a:r>
          </a:p>
          <a:p>
            <a:endParaRPr lang="ro-RO" sz="2300" smtClean="0"/>
          </a:p>
          <a:p>
            <a:endParaRPr lang="ro-RO" sz="2300" smtClean="0"/>
          </a:p>
          <a:p>
            <a:endParaRPr lang="en-US" sz="2300"/>
          </a:p>
        </p:txBody>
      </p:sp>
      <p:sp>
        <p:nvSpPr>
          <p:cNvPr id="8" name="TextBox 7"/>
          <p:cNvSpPr txBox="1"/>
          <p:nvPr/>
        </p:nvSpPr>
        <p:spPr>
          <a:xfrm>
            <a:off x="395536" y="4056197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i="1" smtClean="0">
                <a:latin typeface="+mn-lt"/>
              </a:rPr>
              <a:t>Nu e suficient: vrem același plan pentru toți, însă dorim ca și planul să fie unul adecvat.</a:t>
            </a:r>
            <a:endParaRPr lang="en-US" sz="2000" i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932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smtClean="0"/>
              <a:t>Fie 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v(i) </a:t>
            </a:r>
            <a:r>
              <a:rPr lang="ro-RO" sz="2000" smtClean="0"/>
              <a:t>– informația comunicată de către Generalul cu numărul </a:t>
            </a:r>
            <a:r>
              <a:rPr lang="ro-RO" sz="2000" i="1" smtClean="0"/>
              <a:t>i</a:t>
            </a:r>
          </a:p>
          <a:p>
            <a:r>
              <a:rPr lang="ro-RO" sz="2000" smtClean="0"/>
              <a:t>Fiecare General folosește o metodă pentru a combina valorile 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v(1), v(2), ..., v(n)</a:t>
            </a:r>
            <a:r>
              <a:rPr lang="ro-RO" sz="2000" smtClean="0"/>
              <a:t> într-un plan de acțiune</a:t>
            </a:r>
            <a:endParaRPr lang="ro-RO" sz="2000" smtClean="0">
              <a:latin typeface="Cambria Math" pitchFamily="18" charset="0"/>
              <a:ea typeface="Cambria Math" pitchFamily="18" charset="0"/>
            </a:endParaRPr>
          </a:p>
          <a:p>
            <a:endParaRPr lang="ro-RO" sz="2000" smtClean="0"/>
          </a:p>
          <a:p>
            <a:r>
              <a:rPr lang="ro-RO" sz="2000" smtClean="0"/>
              <a:t>Condiția </a:t>
            </a:r>
            <a:r>
              <a:rPr lang="ro-RO" sz="2000" i="1" smtClean="0"/>
              <a:t>A</a:t>
            </a:r>
            <a:r>
              <a:rPr lang="ro-RO" sz="2000" smtClean="0"/>
              <a:t> este îndeplinită prin faptul că toți generalii folosesc aceeași metodă de a combina cele </a:t>
            </a:r>
            <a:r>
              <a:rPr lang="ro-RO" sz="2000" i="1" smtClean="0"/>
              <a:t>n</a:t>
            </a:r>
            <a:r>
              <a:rPr lang="ro-RO" sz="2000" smtClean="0"/>
              <a:t> valori</a:t>
            </a:r>
          </a:p>
          <a:p>
            <a:r>
              <a:rPr lang="ro-RO" sz="2000" smtClean="0"/>
              <a:t>Condiția </a:t>
            </a:r>
            <a:r>
              <a:rPr lang="ro-RO" sz="2000" i="1" smtClean="0"/>
              <a:t>B</a:t>
            </a:r>
            <a:r>
              <a:rPr lang="ro-RO" sz="2000" smtClean="0"/>
              <a:t> este îndeplinită prin asigurarea că metoda folosită este una robustă</a:t>
            </a:r>
          </a:p>
          <a:p>
            <a:endParaRPr lang="ro-RO" sz="2000"/>
          </a:p>
          <a:p>
            <a:r>
              <a:rPr lang="ro-RO" sz="2000" smtClean="0"/>
              <a:t>Dacă decizia care poate fi luată este </a:t>
            </a:r>
            <a:r>
              <a:rPr lang="ro-RO" sz="2000" i="1" smtClean="0"/>
              <a:t>atac</a:t>
            </a:r>
            <a:r>
              <a:rPr lang="ro-RO" sz="2000" smtClean="0"/>
              <a:t> sau </a:t>
            </a:r>
            <a:r>
              <a:rPr lang="ro-RO" sz="2000" i="1" smtClean="0"/>
              <a:t>retragere</a:t>
            </a:r>
            <a:r>
              <a:rPr lang="ro-RO" sz="2000" smtClean="0"/>
              <a:t>, </a:t>
            </a:r>
            <a:r>
              <a:rPr lang="ro-RO" sz="2000" smtClean="0"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000" smtClean="0"/>
              <a:t> este opțiunea Generalului </a:t>
            </a:r>
            <a:r>
              <a:rPr lang="ro-RO" sz="2000" i="1" smtClean="0"/>
              <a:t>i</a:t>
            </a:r>
            <a:r>
              <a:rPr lang="ro-RO" sz="2000" smtClean="0"/>
              <a:t> dintre cele două variante, iar decizia finală pentru fiecare General se bazează pe votul majoritar (dintre cele </a:t>
            </a:r>
            <a:r>
              <a:rPr lang="ro-RO" sz="2000" i="1" smtClean="0"/>
              <a:t>n</a:t>
            </a:r>
            <a:r>
              <a:rPr lang="ro-RO" sz="2000" smtClean="0"/>
              <a:t> valori)</a:t>
            </a:r>
            <a:endParaRPr lang="en-US" sz="20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347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36912"/>
            <a:ext cx="9252520" cy="2808312"/>
          </a:xfrm>
        </p:spPr>
        <p:txBody>
          <a:bodyPr/>
          <a:lstStyle/>
          <a:p>
            <a:r>
              <a:rPr lang="ro-RO" sz="2000" dirty="0" smtClean="0"/>
              <a:t>Generalii își comunică unii altora valorile </a:t>
            </a:r>
            <a:r>
              <a:rPr lang="ro-RO" sz="2000" dirty="0" smtClean="0">
                <a:latin typeface="Cambria Math" pitchFamily="18" charset="0"/>
                <a:ea typeface="Cambria Math" pitchFamily="18" charset="0"/>
              </a:rPr>
              <a:t>v(i)</a:t>
            </a:r>
          </a:p>
          <a:p>
            <a:pPr>
              <a:lnSpc>
                <a:spcPct val="150000"/>
              </a:lnSpc>
            </a:pPr>
            <a:r>
              <a:rPr lang="ro-RO" sz="2000" dirty="0" smtClean="0"/>
              <a:t>Generalii trădători pot trimite valori diferite celorlalți Generali</a:t>
            </a:r>
          </a:p>
          <a:p>
            <a:r>
              <a:rPr lang="ro-RO" sz="2000" dirty="0"/>
              <a:t>S</a:t>
            </a:r>
            <a:r>
              <a:rPr lang="ro-RO" sz="2000" dirty="0" smtClean="0"/>
              <a:t>atisfacerea condiției </a:t>
            </a:r>
            <a:r>
              <a:rPr lang="ro-RO" sz="2000" i="1" dirty="0" smtClean="0"/>
              <a:t>A</a:t>
            </a:r>
            <a:r>
              <a:rPr lang="ro-RO" sz="2000" dirty="0" smtClean="0"/>
              <a:t> presupune ca fiecare General să ia decizia finală bazată pe aceeași mulțime </a:t>
            </a:r>
            <a:r>
              <a:rPr lang="ro-RO" sz="2000" dirty="0" smtClean="0">
                <a:latin typeface="Cambria Math" pitchFamily="18" charset="0"/>
                <a:ea typeface="Cambria Math" pitchFamily="18" charset="0"/>
              </a:rPr>
              <a:t>v(1), v(2), ..., v(n)</a:t>
            </a:r>
          </a:p>
          <a:p>
            <a:endParaRPr lang="ro-RO" sz="20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ro-RO" sz="2000" dirty="0" smtClean="0"/>
              <a:t>Astfel, pentru îndeplinirea condiției </a:t>
            </a:r>
            <a:r>
              <a:rPr lang="ro-RO" sz="2000" i="1" dirty="0" smtClean="0"/>
              <a:t>A</a:t>
            </a:r>
            <a:r>
              <a:rPr lang="ro-RO" sz="2000" dirty="0" smtClean="0"/>
              <a:t>:</a:t>
            </a:r>
          </a:p>
          <a:p>
            <a:pPr marL="0" indent="0">
              <a:buNone/>
            </a:pPr>
            <a:r>
              <a:rPr lang="ro-RO" sz="2200" i="1" dirty="0" smtClean="0"/>
              <a:t>1</a:t>
            </a:r>
            <a:r>
              <a:rPr lang="ro-RO" sz="2200" dirty="0" smtClean="0"/>
              <a:t>. Fiecare General loial trebuie să obțină aceleași informații </a:t>
            </a:r>
            <a:r>
              <a:rPr lang="ro-RO" sz="2200" dirty="0" smtClean="0">
                <a:latin typeface="Cambria Math" pitchFamily="18" charset="0"/>
                <a:ea typeface="Cambria Math" pitchFamily="18" charset="0"/>
              </a:rPr>
              <a:t>v(1), ..., v(n)</a:t>
            </a:r>
            <a:r>
              <a:rPr lang="ro-RO" sz="2200" dirty="0" smtClean="0"/>
              <a:t>.</a:t>
            </a:r>
          </a:p>
          <a:p>
            <a:pPr marL="0" lvl="0" indent="0">
              <a:buClr>
                <a:srgbClr val="3568C7"/>
              </a:buClr>
              <a:buNone/>
            </a:pPr>
            <a:endParaRPr lang="ro-RO" sz="200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302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712968" cy="4506490"/>
          </a:xfrm>
        </p:spPr>
        <p:txBody>
          <a:bodyPr/>
          <a:lstStyle/>
          <a:p>
            <a:pPr marL="0" indent="0">
              <a:buNone/>
            </a:pPr>
            <a:r>
              <a:rPr lang="ro-RO" sz="2000" i="1" dirty="0" smtClean="0"/>
              <a:t>1</a:t>
            </a:r>
            <a:r>
              <a:rPr lang="ro-RO" sz="2000" dirty="0"/>
              <a:t>. Fiecare General loial trebuie să obțină aceleași informații </a:t>
            </a:r>
            <a:r>
              <a:rPr lang="ro-RO" sz="2000" dirty="0">
                <a:latin typeface="Cambria Math" pitchFamily="18" charset="0"/>
                <a:ea typeface="Cambria Math" pitchFamily="18" charset="0"/>
              </a:rPr>
              <a:t>v(1), ..., v(n</a:t>
            </a:r>
            <a:r>
              <a:rPr lang="ro-RO" sz="20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ro-RO" sz="2000" dirty="0" smtClean="0"/>
              <a:t>.</a:t>
            </a:r>
            <a:endParaRPr lang="ro-RO" sz="2000" dirty="0" smtClean="0">
              <a:solidFill>
                <a:srgbClr val="000000"/>
              </a:solidFill>
            </a:endParaRPr>
          </a:p>
          <a:p>
            <a:pPr lvl="0"/>
            <a:r>
              <a:rPr lang="ro-RO" sz="2000" dirty="0" smtClean="0">
                <a:solidFill>
                  <a:srgbClr val="000000"/>
                </a:solidFill>
              </a:rPr>
              <a:t>Condiția </a:t>
            </a:r>
            <a:r>
              <a:rPr lang="ro-RO" sz="2000" i="1" dirty="0">
                <a:solidFill>
                  <a:srgbClr val="000000"/>
                </a:solidFill>
              </a:rPr>
              <a:t>1</a:t>
            </a:r>
            <a:r>
              <a:rPr lang="ro-RO" sz="2000" dirty="0">
                <a:solidFill>
                  <a:srgbClr val="000000"/>
                </a:solidFill>
              </a:rPr>
              <a:t> implică faptul că un General poate să nu folosească valorea </a:t>
            </a:r>
            <a:r>
              <a:rPr lang="ro-RO" sz="2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v(i) </a:t>
            </a:r>
            <a:r>
              <a:rPr lang="ro-RO" sz="2000" dirty="0">
                <a:solidFill>
                  <a:srgbClr val="000000"/>
                </a:solidFill>
              </a:rPr>
              <a:t>obținută direct de la Generalul </a:t>
            </a:r>
            <a:r>
              <a:rPr lang="ro-RO" sz="2000" i="1" dirty="0" smtClean="0">
                <a:solidFill>
                  <a:srgbClr val="000000"/>
                </a:solidFill>
              </a:rPr>
              <a:t>i</a:t>
            </a:r>
            <a:r>
              <a:rPr lang="ro-RO" sz="2000" dirty="0" smtClean="0">
                <a:solidFill>
                  <a:srgbClr val="000000"/>
                </a:solidFill>
              </a:rPr>
              <a:t>, </a:t>
            </a:r>
            <a:r>
              <a:rPr lang="ro-RO" sz="2000" dirty="0">
                <a:solidFill>
                  <a:srgbClr val="000000"/>
                </a:solidFill>
              </a:rPr>
              <a:t>de vreme ce un General trădător poate să trimită valori </a:t>
            </a:r>
            <a:r>
              <a:rPr lang="ro-RO" sz="2000" dirty="0" smtClean="0">
                <a:solidFill>
                  <a:srgbClr val="000000"/>
                </a:solidFill>
              </a:rPr>
              <a:t>diferite</a:t>
            </a:r>
          </a:p>
          <a:p>
            <a:pPr lvl="0"/>
            <a:r>
              <a:rPr lang="ro-RO" sz="2000" dirty="0" smtClean="0">
                <a:solidFill>
                  <a:srgbClr val="000000"/>
                </a:solidFill>
              </a:rPr>
              <a:t>Astfel, se introduce riscul ca un General să nu folosească o valoare </a:t>
            </a:r>
            <a:r>
              <a:rPr lang="ro-RO" sz="2000" dirty="0" smtClea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000" dirty="0" smtClean="0">
                <a:solidFill>
                  <a:srgbClr val="000000"/>
                </a:solidFill>
              </a:rPr>
              <a:t>, deși Generalul </a:t>
            </a:r>
            <a:r>
              <a:rPr lang="ro-RO" sz="2000" i="1" dirty="0" smtClean="0">
                <a:solidFill>
                  <a:srgbClr val="000000"/>
                </a:solidFill>
              </a:rPr>
              <a:t>i</a:t>
            </a:r>
            <a:r>
              <a:rPr lang="ro-RO" sz="2000" dirty="0" smtClean="0">
                <a:solidFill>
                  <a:srgbClr val="000000"/>
                </a:solidFill>
              </a:rPr>
              <a:t> este unul loial</a:t>
            </a:r>
          </a:p>
          <a:p>
            <a:pPr lvl="0"/>
            <a:endParaRPr lang="ro-RO" sz="2000" dirty="0" smtClean="0">
              <a:solidFill>
                <a:srgbClr val="000000"/>
              </a:solidFill>
            </a:endParaRPr>
          </a:p>
          <a:p>
            <a:pPr lvl="0"/>
            <a:r>
              <a:rPr lang="ro-RO" sz="2000" dirty="0" smtClean="0">
                <a:solidFill>
                  <a:srgbClr val="000000"/>
                </a:solidFill>
              </a:rPr>
              <a:t>Se introduce următoarea cerință:</a:t>
            </a:r>
            <a:endParaRPr lang="ro-RO" sz="20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ro-RO" sz="2300" i="1" dirty="0" smtClean="0">
                <a:solidFill>
                  <a:srgbClr val="000000"/>
                </a:solidFill>
              </a:rPr>
              <a:t>2</a:t>
            </a:r>
            <a:r>
              <a:rPr lang="ro-RO" sz="2300" dirty="0" smtClean="0">
                <a:solidFill>
                  <a:srgbClr val="000000"/>
                </a:solidFill>
              </a:rPr>
              <a:t>. Dacă Generalul </a:t>
            </a:r>
            <a:r>
              <a:rPr lang="ro-RO" sz="2300" i="1" dirty="0" smtClean="0">
                <a:solidFill>
                  <a:srgbClr val="000000"/>
                </a:solidFill>
              </a:rPr>
              <a:t>i</a:t>
            </a:r>
            <a:r>
              <a:rPr lang="ro-RO" sz="2300" dirty="0" smtClean="0">
                <a:solidFill>
                  <a:srgbClr val="000000"/>
                </a:solidFill>
              </a:rPr>
              <a:t> este loial, atunci valoarea trimisă de el trebuie să fie folosită de către fiecare General loial.</a:t>
            </a:r>
          </a:p>
          <a:p>
            <a:pPr marL="0" lvl="0" indent="0">
              <a:buNone/>
            </a:pPr>
            <a:endParaRPr lang="ro-RO" sz="2000" dirty="0">
              <a:solidFill>
                <a:srgbClr val="000000"/>
              </a:solidFill>
            </a:endParaRPr>
          </a:p>
          <a:p>
            <a:pPr lvl="0">
              <a:buClr>
                <a:srgbClr val="3568C7"/>
              </a:buClr>
            </a:pPr>
            <a:r>
              <a:rPr lang="ro-RO" sz="2000" dirty="0" smtClean="0">
                <a:solidFill>
                  <a:srgbClr val="000000"/>
                </a:solidFill>
              </a:rPr>
              <a:t>Condiția 1 se poate rescrie astfel:</a:t>
            </a:r>
          </a:p>
          <a:p>
            <a:pPr marL="0" lvl="0" indent="0">
              <a:buClr>
                <a:srgbClr val="3568C7"/>
              </a:buClr>
              <a:buNone/>
            </a:pPr>
            <a:r>
              <a:rPr lang="ro-RO" sz="2300" i="1" dirty="0" smtClean="0">
                <a:solidFill>
                  <a:srgbClr val="000000"/>
                </a:solidFill>
              </a:rPr>
              <a:t>1’</a:t>
            </a:r>
            <a:r>
              <a:rPr lang="ro-RO" sz="2300" dirty="0" smtClean="0">
                <a:solidFill>
                  <a:srgbClr val="000000"/>
                </a:solidFill>
              </a:rPr>
              <a:t>. Oricare doi Generali loiali folosesc aceeași valoare pentru </a:t>
            </a:r>
            <a:r>
              <a:rPr lang="ro-RO" sz="2300" dirty="0" smtClea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300" dirty="0" smtClean="0">
                <a:solidFill>
                  <a:srgbClr val="000000"/>
                </a:solidFill>
              </a:rPr>
              <a:t>.</a:t>
            </a:r>
            <a:endParaRPr lang="ro-RO" sz="23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 lvl="0"/>
            <a:endParaRPr lang="ro-RO" sz="2000" dirty="0">
              <a:solidFill>
                <a:srgbClr val="000000"/>
              </a:solidFill>
            </a:endParaRPr>
          </a:p>
          <a:p>
            <a:endParaRPr lang="en-US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360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874838"/>
                <a:ext cx="8856984" cy="4866530"/>
              </a:xfrm>
            </p:spPr>
            <p:txBody>
              <a:bodyPr/>
              <a:lstStyle/>
              <a:p>
                <a:r>
                  <a:rPr lang="en-US" sz="2000" dirty="0" err="1" smtClean="0"/>
                  <a:t>Restr</a:t>
                </a:r>
                <a:r>
                  <a:rPr lang="ro-RO" sz="2000" dirty="0" smtClean="0"/>
                  <a:t>ângem abordarea problemei la modul în care </a:t>
                </a:r>
                <a:r>
                  <a:rPr lang="ro-RO" sz="2000" i="1" dirty="0" smtClean="0"/>
                  <a:t>un</a:t>
                </a:r>
                <a:r>
                  <a:rPr lang="ro-RO" sz="2000" dirty="0" smtClean="0"/>
                  <a:t> General își trimite valoarea celorlalți Generali</a:t>
                </a:r>
              </a:p>
              <a:p>
                <a:r>
                  <a:rPr lang="ro-RO" sz="2000" dirty="0" smtClean="0"/>
                  <a:t>Termenii problemei se schimbă: un General comandant trimite ordinul Locotenenților, obținându-se astfel problema:</a:t>
                </a:r>
              </a:p>
              <a:p>
                <a:endParaRPr lang="ro-RO" sz="1000" dirty="0"/>
              </a:p>
              <a:p>
                <a:r>
                  <a:rPr lang="ro-RO" sz="2000" b="1" i="1" dirty="0" smtClean="0"/>
                  <a:t>Problema Generalilor Bizantini</a:t>
                </a:r>
                <a:r>
                  <a:rPr lang="ro-RO" sz="2000" dirty="0" smtClean="0"/>
                  <a:t>: </a:t>
                </a:r>
              </a:p>
              <a:p>
                <a:pPr lvl="1"/>
                <a:r>
                  <a:rPr lang="ro-RO" sz="2000" dirty="0" smtClean="0"/>
                  <a:t>Un General comandant trebuie să trimită un ordin celor n – 1 Locotenenți astfel încât: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dirty="0" smtClean="0"/>
                  <a:t>: Toți Locotenenții loiali se supun aceluiași ordin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dirty="0" smtClean="0"/>
                  <a:t>: Dacă Generalul comandant este loial, atunci fiecare Locotenent loial se supune ordinului Generalului comandant</a:t>
                </a:r>
              </a:p>
              <a:p>
                <a:pPr lvl="1"/>
                <a:endParaRPr lang="ro-RO" sz="1000" dirty="0" smtClean="0"/>
              </a:p>
              <a:p>
                <a:pPr lvl="0">
                  <a:buClr>
                    <a:srgbClr val="3568C7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dirty="0" smtClean="0">
                    <a:solidFill>
                      <a:srgbClr val="000000"/>
                    </a:solidFill>
                  </a:rPr>
                  <a:t> – </a:t>
                </a:r>
                <a:r>
                  <a:rPr lang="ro-RO" sz="2000" i="1" dirty="0" smtClean="0">
                    <a:solidFill>
                      <a:srgbClr val="000000"/>
                    </a:solidFill>
                  </a:rPr>
                  <a:t>interactive consistency conditions</a:t>
                </a:r>
              </a:p>
              <a:p>
                <a:pPr lvl="0">
                  <a:buClr>
                    <a:srgbClr val="3568C7"/>
                  </a:buClr>
                </a:pPr>
                <a:r>
                  <a:rPr lang="ro-RO" sz="2000" dirty="0" smtClean="0">
                    <a:solidFill>
                      <a:srgbClr val="000000"/>
                    </a:solidFill>
                  </a:rPr>
                  <a:t>Se observă că, pentru un Comandat loial,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dirty="0" smtClean="0">
                    <a:solidFill>
                      <a:srgbClr val="000000"/>
                    </a:solidFill>
                  </a:rPr>
                  <a:t> rezultă din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dirty="0" smtClean="0">
                    <a:solidFill>
                      <a:srgbClr val="000000"/>
                    </a:solidFill>
                  </a:rPr>
                  <a:t>; totuși, Comandantul nu este în mod necesar loial</a:t>
                </a:r>
                <a:endParaRPr lang="ro-RO" sz="2000" dirty="0">
                  <a:solidFill>
                    <a:srgbClr val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ro-RO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874838"/>
                <a:ext cx="8856984" cy="4866530"/>
              </a:xfrm>
              <a:blipFill rotWithShape="1">
                <a:blip r:embed="rId2"/>
                <a:stretch>
                  <a:fillRect l="-551" t="-501" b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Problema generalilor bizantini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06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bar">
  <a:themeElements>
    <a:clrScheme name="Lightbar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Lightbar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ightbar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HardDisk:Applications:Microsoft Office X:Templates:Presentations:Designs:Lightbar</Template>
  <TotalTime>4551</TotalTime>
  <Words>4519</Words>
  <Application>Microsoft Office PowerPoint</Application>
  <PresentationFormat>On-screen Show (4:3)</PresentationFormat>
  <Paragraphs>501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Lightbar</vt:lpstr>
      <vt:lpstr>Default Design</vt:lpstr>
      <vt:lpstr>1_Default Design</vt:lpstr>
      <vt:lpstr>Algoritmi pentru sisteme  tolerante la defecte</vt:lpstr>
      <vt:lpstr>Sisteme tolerante la defecte</vt:lpstr>
      <vt:lpstr>Tipuri de defecte în sistemele distribuite</vt:lpstr>
      <vt:lpstr>Problema generalilor bizantini</vt:lpstr>
      <vt:lpstr>Problema generalilor bizantini</vt:lpstr>
      <vt:lpstr>Problema generalilor bizantini</vt:lpstr>
      <vt:lpstr>Problema generalilor bizantini</vt:lpstr>
      <vt:lpstr>Problema generalilor bizantini</vt:lpstr>
      <vt:lpstr>Problema generalilor bizantini</vt:lpstr>
      <vt:lpstr>Problema generalilor bizantini</vt:lpstr>
      <vt:lpstr>Problema generalilor bizantini Exemplul 1</vt:lpstr>
      <vt:lpstr>Problema generalilor bizantini Exemplul 2</vt:lpstr>
      <vt:lpstr>Problema generalilor bizantini</vt:lpstr>
      <vt:lpstr>Problema generalilor bizantini Exemplul 3</vt:lpstr>
      <vt:lpstr>Problema generalilor bizantini Exemplul 4</vt:lpstr>
      <vt:lpstr>Problema generalilor bizantini Soluția cu mesaje orale</vt:lpstr>
      <vt:lpstr>Problema generalilor bizantini Soluția cu mesaje orale</vt:lpstr>
      <vt:lpstr>Problema generalilor bizantini Soluția cu mesaje orale</vt:lpstr>
      <vt:lpstr>Soluția cu mesaje orale Exemplu</vt:lpstr>
      <vt:lpstr>Soluția cu mesaje orale Exemplu - continuare</vt:lpstr>
      <vt:lpstr>Soluția cu mesaje orale Complexitate</vt:lpstr>
      <vt:lpstr>PowerPoint Presentation</vt:lpstr>
      <vt:lpstr>PowerPoint Presentation</vt:lpstr>
      <vt:lpstr>PowerPoint Presentation</vt:lpstr>
      <vt:lpstr>Soluția cu mesaje semnate</vt:lpstr>
      <vt:lpstr>Soluția cu mesaje semnate</vt:lpstr>
      <vt:lpstr>Soluția cu mesaje semnate</vt:lpstr>
      <vt:lpstr>Soluția cu mesaje semnate</vt:lpstr>
      <vt:lpstr>Soluția cu mesaje semnate Algoritmul SM(m)</vt:lpstr>
      <vt:lpstr>Soluția cu mesaje semnate Algoritmul SM(m)</vt:lpstr>
      <vt:lpstr>PowerPoint Presentation</vt:lpstr>
      <vt:lpstr>PowerPoint Presentation</vt:lpstr>
      <vt:lpstr>Soluția cu mesaje semnate Exemplu</vt:lpstr>
      <vt:lpstr>Problema generalilor bizantini Problema reală</vt:lpstr>
      <vt:lpstr>Sumar</vt:lpstr>
      <vt:lpstr>Bibliografie</vt:lpstr>
      <vt:lpstr>Întrebări?</vt:lpstr>
      <vt:lpstr>Examen</vt:lpstr>
      <vt:lpstr>Un model de subiect de examen la APD</vt:lpstr>
      <vt:lpstr>Un model de subiect de examen la APD</vt:lpstr>
      <vt:lpstr>Un model de subiect de examen la APD</vt:lpstr>
      <vt:lpstr>Condiții examen</vt:lpstr>
      <vt:lpstr>Indicații de rezolvare</vt:lpstr>
      <vt:lpstr>Indicații de rezolvare</vt:lpstr>
      <vt:lpstr>Indicații de rezolvare</vt:lpstr>
      <vt:lpstr>Detalii finale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Complexitatea algoritmilor paraleli</dc:title>
  <dc:creator>Ciprian Dobre</dc:creator>
  <cp:lastModifiedBy>cipsm</cp:lastModifiedBy>
  <cp:revision>500</cp:revision>
  <dcterms:created xsi:type="dcterms:W3CDTF">2003-12-18T12:29:33Z</dcterms:created>
  <dcterms:modified xsi:type="dcterms:W3CDTF">2015-12-08T17:22:12Z</dcterms:modified>
</cp:coreProperties>
</file>