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5"/>
  </p:notesMasterIdLst>
  <p:sldIdLst>
    <p:sldId id="256" r:id="rId2"/>
    <p:sldId id="311" r:id="rId3"/>
    <p:sldId id="312" r:id="rId4"/>
    <p:sldId id="351" r:id="rId5"/>
    <p:sldId id="313" r:id="rId6"/>
    <p:sldId id="331" r:id="rId7"/>
    <p:sldId id="314" r:id="rId8"/>
    <p:sldId id="330" r:id="rId9"/>
    <p:sldId id="315" r:id="rId10"/>
    <p:sldId id="332" r:id="rId11"/>
    <p:sldId id="316" r:id="rId12"/>
    <p:sldId id="317" r:id="rId13"/>
    <p:sldId id="318" r:id="rId14"/>
    <p:sldId id="333" r:id="rId15"/>
    <p:sldId id="319" r:id="rId16"/>
    <p:sldId id="334" r:id="rId17"/>
    <p:sldId id="320" r:id="rId18"/>
    <p:sldId id="335" r:id="rId19"/>
    <p:sldId id="321" r:id="rId20"/>
    <p:sldId id="322" r:id="rId21"/>
    <p:sldId id="323" r:id="rId22"/>
    <p:sldId id="324" r:id="rId23"/>
    <p:sldId id="325" r:id="rId24"/>
    <p:sldId id="326" r:id="rId25"/>
    <p:sldId id="327" r:id="rId26"/>
    <p:sldId id="340" r:id="rId27"/>
    <p:sldId id="336" r:id="rId28"/>
    <p:sldId id="337" r:id="rId29"/>
    <p:sldId id="338" r:id="rId30"/>
    <p:sldId id="339" r:id="rId31"/>
    <p:sldId id="328" r:id="rId32"/>
    <p:sldId id="329" r:id="rId33"/>
    <p:sldId id="306" r:id="rId34"/>
    <p:sldId id="341" r:id="rId35"/>
    <p:sldId id="343" r:id="rId36"/>
    <p:sldId id="344" r:id="rId37"/>
    <p:sldId id="345" r:id="rId38"/>
    <p:sldId id="349" r:id="rId39"/>
    <p:sldId id="346" r:id="rId40"/>
    <p:sldId id="347" r:id="rId41"/>
    <p:sldId id="348" r:id="rId42"/>
    <p:sldId id="350" r:id="rId43"/>
    <p:sldId id="307" r:id="rId4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ennadi" initials="G" lastIdx="7" clrIdx="0"/>
  <p:cmAuthor id="1" name="cipsm" initials="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23B"/>
    <a:srgbClr val="FF0000"/>
    <a:srgbClr val="C00000"/>
    <a:srgbClr val="00B0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780" autoAdjust="0"/>
  </p:normalViewPr>
  <p:slideViewPr>
    <p:cSldViewPr>
      <p:cViewPr varScale="1">
        <p:scale>
          <a:sx n="79" d="100"/>
          <a:sy n="79" d="100"/>
        </p:scale>
        <p:origin x="-17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2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smtClean="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smtClean="0"/>
            </a:lvl1pPr>
          </a:lstStyle>
          <a:p>
            <a:pPr>
              <a:defRPr/>
            </a:pPr>
            <a:fld id="{CD777535-0D5B-4B3A-8896-21E6985379A8}" type="datetimeFigureOut">
              <a:rPr lang="en-US"/>
              <a:pPr>
                <a:defRPr/>
              </a:pPr>
              <a:t>10/20/2015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smtClean="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smtClean="0"/>
            </a:lvl1pPr>
          </a:lstStyle>
          <a:p>
            <a:pPr>
              <a:defRPr/>
            </a:pPr>
            <a:fld id="{01237B61-EE88-45FD-9F5C-DC57F5BA91A1}" type="slidenum">
              <a:rPr lang="en-US"/>
              <a:pPr>
                <a:defRPr/>
              </a:pPr>
              <a:t>‹#›</a:t>
            </a:fld>
            <a:endParaRPr lang="en-US"/>
          </a:p>
        </p:txBody>
      </p:sp>
    </p:spTree>
    <p:extLst>
      <p:ext uri="{BB962C8B-B14F-4D97-AF65-F5344CB8AC3E}">
        <p14:creationId xmlns:p14="http://schemas.microsoft.com/office/powerpoint/2010/main" val="2904914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www.everything2.com/index.pl?node=semaphore" TargetMode="External"/><Relationship Id="rId3" Type="http://schemas.openxmlformats.org/officeDocument/2006/relationships/hyperlink" Target="http://www.everything2.com/index.pl?node=print" TargetMode="External"/><Relationship Id="rId7" Type="http://schemas.openxmlformats.org/officeDocument/2006/relationships/hyperlink" Target="http://www.everything2.com/index.pl?node=mutual%20exclusion" TargetMode="External"/><Relationship Id="rId12" Type="http://schemas.openxmlformats.org/officeDocument/2006/relationships/hyperlink" Target="http://www.everything2.com/index.pl?node=barber"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www.everything2.com/index.pl?node=job" TargetMode="External"/><Relationship Id="rId11" Type="http://schemas.openxmlformats.org/officeDocument/2006/relationships/hyperlink" Target="http://www.everything2.com/index.pl?node=variable" TargetMode="External"/><Relationship Id="rId5" Type="http://schemas.openxmlformats.org/officeDocument/2006/relationships/hyperlink" Target="http://www.everything2.com/index.pl?node=threads" TargetMode="External"/><Relationship Id="rId10" Type="http://schemas.openxmlformats.org/officeDocument/2006/relationships/hyperlink" Target="http://www.everything2.com/index.pl?node=integer" TargetMode="External"/><Relationship Id="rId4" Type="http://schemas.openxmlformats.org/officeDocument/2006/relationships/hyperlink" Target="http://www.everything2.com/index.pl?node=memory" TargetMode="External"/><Relationship Id="rId9" Type="http://schemas.openxmlformats.org/officeDocument/2006/relationships/hyperlink" Target="http://www.everything2.com/index.pl?node=semaphor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1119E114-E98C-48C0-AD12-3FD489FBFE2C}" type="slidenum">
              <a:rPr lang="en-US" sz="1300"/>
              <a:pPr/>
              <a:t>2</a:t>
            </a:fld>
            <a:endParaRPr lang="en-US" sz="1300"/>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E517FF7-35F2-4DF3-8031-7B300DF24649}" type="slidenum">
              <a:rPr lang="en-US" sz="1300"/>
              <a:pPr/>
              <a:t>19</a:t>
            </a:fld>
            <a:endParaRPr lang="en-US" sz="130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O cale simpla de a specifica sincronizarea este de a nr fiecare tip de proces si apoi a constrange valorile contorilor</a:t>
            </a:r>
          </a:p>
          <a:p>
            <a:r>
              <a:rPr lang="en-US" smtClean="0"/>
              <a:t>		RAU:    	( nr&gt;0 &amp;&amp; nw&gt;0 ) || nw&gt;1   =&gt; complementare</a:t>
            </a:r>
          </a:p>
          <a:p>
            <a:endParaRPr lang="en-US" smtClean="0"/>
          </a:p>
          <a:p>
            <a:r>
              <a:rPr lang="en-US" smtClean="0"/>
              <a:t>Decrementarea – nu tb sa intarziem un proces care renunta la o resursa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FF61881-4CF5-43E9-A8AE-6D659BFA108B}" type="slidenum">
              <a:rPr lang="en-US" sz="1300"/>
              <a:pPr/>
              <a:t>20</a:t>
            </a:fld>
            <a:endParaRPr lang="en-US" sz="1300"/>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Uneori await se poate implementa cu semafoare (in general NU!). Acum, garzile distincte -&gt; cu UN semafor nu putem discrimina aceste conditii -&gt; pasarea stafetei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00992C7-010A-4780-87B3-9DB820C30241}" type="slidenum">
              <a:rPr lang="en-US" sz="1300"/>
              <a:pPr/>
              <a:t>21</a:t>
            </a:fld>
            <a:endParaRPr lang="en-US" sz="130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e – entry in zonele atomice</a:t>
            </a:r>
          </a:p>
          <a:p>
            <a:r>
              <a:rPr lang="en-US" smtClean="0"/>
              <a:t>Asociem pentru fiecare garda un semafor (intarzie procesele care asteapta garda true) + un contor (nr de procese intarziate)</a:t>
            </a:r>
          </a:p>
          <a:p>
            <a:endParaRPr lang="en-US" smtClean="0"/>
          </a:p>
          <a:p>
            <a:r>
              <a:rPr lang="en-US" smtClean="0"/>
              <a:t>Toate 0 – initial nu asteapta nimeni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9E035C7-D6DC-4A67-A24D-8D3801031CB1}" type="slidenum">
              <a:rPr lang="en-US" sz="1300"/>
              <a:pPr/>
              <a:t>23</a:t>
            </a:fld>
            <a:endParaRPr lang="en-US" sz="1300"/>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RW e adev initial si dupa fiecare V (cand fiecare sem e 1)</a:t>
            </a:r>
          </a:p>
          <a:p>
            <a:r>
              <a:rPr lang="en-US" smtClean="0"/>
              <a:t>dr =0 acum!!!! Dupa citire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4BFFB59E-A75E-4EC5-A0CC-E3D8AF9586E9}" type="slidenum">
              <a:rPr lang="en-US" sz="1300"/>
              <a:pPr/>
              <a:t>24</a:t>
            </a:fld>
            <a:endParaRPr lang="en-US" sz="130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err="1" smtClean="0"/>
              <a:t>Cand</a:t>
            </a:r>
            <a:r>
              <a:rPr lang="en-US" dirty="0" smtClean="0"/>
              <a:t> un w </a:t>
            </a:r>
            <a:r>
              <a:rPr lang="en-US" dirty="0" err="1" smtClean="0"/>
              <a:t>termina</a:t>
            </a:r>
            <a:r>
              <a:rPr lang="en-US" dirty="0" smtClean="0"/>
              <a:t>, </a:t>
            </a:r>
            <a:r>
              <a:rPr lang="en-US" dirty="0" err="1" smtClean="0"/>
              <a:t>daca</a:t>
            </a:r>
            <a:r>
              <a:rPr lang="en-US" dirty="0" smtClean="0"/>
              <a:t> </a:t>
            </a:r>
            <a:r>
              <a:rPr lang="en-US" dirty="0" err="1" smtClean="0"/>
              <a:t>sunt</a:t>
            </a:r>
            <a:r>
              <a:rPr lang="en-US" dirty="0" smtClean="0"/>
              <a:t> </a:t>
            </a:r>
            <a:r>
              <a:rPr lang="en-US" dirty="0" err="1" smtClean="0"/>
              <a:t>mai</a:t>
            </a:r>
            <a:r>
              <a:rPr lang="en-US" dirty="0" smtClean="0"/>
              <a:t> multi r </a:t>
            </a:r>
            <a:r>
              <a:rPr lang="en-US" dirty="0" err="1" smtClean="0"/>
              <a:t>intarziati</a:t>
            </a:r>
            <a:r>
              <a:rPr lang="en-US" dirty="0" smtClean="0"/>
              <a:t> – </a:t>
            </a:r>
            <a:r>
              <a:rPr lang="en-US" dirty="0" err="1" smtClean="0"/>
              <a:t>ceilalti</a:t>
            </a:r>
            <a:r>
              <a:rPr lang="en-US" dirty="0" smtClean="0"/>
              <a:t> </a:t>
            </a:r>
            <a:r>
              <a:rPr lang="en-US" dirty="0" err="1" smtClean="0"/>
              <a:t>treziti</a:t>
            </a:r>
            <a:r>
              <a:rPr lang="en-US" dirty="0" smtClean="0"/>
              <a:t> in </a:t>
            </a:r>
            <a:r>
              <a:rPr lang="en-US" dirty="0" err="1" smtClean="0"/>
              <a:t>cascada</a:t>
            </a:r>
            <a:endParaRPr lang="en-US" dirty="0" smtClean="0"/>
          </a:p>
          <a:p>
            <a:endParaRPr lang="en-US" dirty="0" smtClean="0"/>
          </a:p>
          <a:p>
            <a:r>
              <a:rPr lang="en-US" dirty="0" smtClean="0"/>
              <a:t>Alt </a:t>
            </a:r>
            <a:r>
              <a:rPr lang="en-US" dirty="0" err="1" smtClean="0"/>
              <a:t>politici</a:t>
            </a:r>
            <a:r>
              <a:rPr lang="en-US" dirty="0" smtClean="0"/>
              <a:t> (</a:t>
            </a:r>
            <a:r>
              <a:rPr lang="en-US" dirty="0" err="1" smtClean="0"/>
              <a:t>preferinta</a:t>
            </a:r>
            <a:r>
              <a:rPr lang="en-US" dirty="0" smtClean="0"/>
              <a:t> w):</a:t>
            </a:r>
          </a:p>
          <a:p>
            <a:r>
              <a:rPr lang="pt-BR" dirty="0" smtClean="0"/>
              <a:t>In solutia urmatoare se prezinta o alta varianta in care:</a:t>
            </a:r>
          </a:p>
          <a:p>
            <a:r>
              <a:rPr lang="pt-BR" dirty="0" smtClean="0"/>
              <a:t>- noile cereri de la cititori sunt intarziate daca un scriitor asteapta</a:t>
            </a:r>
          </a:p>
          <a:p>
            <a:pPr>
              <a:buFontTx/>
              <a:buChar char="-"/>
            </a:pPr>
            <a:r>
              <a:rPr lang="pt-BR" dirty="0" smtClean="0"/>
              <a:t>un citito</a:t>
            </a:r>
            <a:r>
              <a:rPr lang="es-ES" dirty="0" smtClean="0"/>
              <a:t>r </a:t>
            </a:r>
            <a:r>
              <a:rPr lang="es-ES" dirty="0" err="1" smtClean="0"/>
              <a:t>intarziat</a:t>
            </a:r>
            <a:r>
              <a:rPr lang="es-ES" dirty="0" smtClean="0"/>
              <a:t> este </a:t>
            </a:r>
            <a:r>
              <a:rPr lang="es-ES" dirty="0" err="1" smtClean="0"/>
              <a:t>trezit</a:t>
            </a:r>
            <a:r>
              <a:rPr lang="es-ES" dirty="0" smtClean="0"/>
              <a:t> </a:t>
            </a:r>
            <a:r>
              <a:rPr lang="es-ES" dirty="0" err="1" smtClean="0"/>
              <a:t>doar</a:t>
            </a:r>
            <a:r>
              <a:rPr lang="es-ES" dirty="0" smtClean="0"/>
              <a:t> daca </a:t>
            </a:r>
            <a:r>
              <a:rPr lang="es-ES" dirty="0" err="1" smtClean="0"/>
              <a:t>nu</a:t>
            </a:r>
            <a:r>
              <a:rPr lang="es-ES" dirty="0" smtClean="0"/>
              <a:t> exista un </a:t>
            </a:r>
            <a:r>
              <a:rPr lang="es-ES" dirty="0" err="1" smtClean="0"/>
              <a:t>scriitor</a:t>
            </a:r>
            <a:r>
              <a:rPr lang="es-ES" dirty="0" smtClean="0"/>
              <a:t> in </a:t>
            </a:r>
            <a:r>
              <a:rPr lang="es-ES" dirty="0" err="1" smtClean="0"/>
              <a:t>asteptare</a:t>
            </a:r>
            <a:r>
              <a:rPr lang="es-ES" dirty="0" smtClean="0"/>
              <a:t>. </a:t>
            </a:r>
          </a:p>
          <a:p>
            <a:pPr>
              <a:buFontTx/>
              <a:buChar char="-"/>
            </a:pPr>
            <a:endParaRPr lang="en-US" dirty="0" smtClean="0"/>
          </a:p>
          <a:p>
            <a:r>
              <a:rPr lang="pt-BR" dirty="0" smtClean="0"/>
              <a:t>Cititor (i: 1..m)::</a:t>
            </a:r>
            <a:endParaRPr lang="pt-BR" b="1" dirty="0" smtClean="0"/>
          </a:p>
          <a:p>
            <a:r>
              <a:rPr lang="pt-BR" b="1" dirty="0" smtClean="0"/>
              <a:t>do</a:t>
            </a:r>
            <a:r>
              <a:rPr lang="pt-BR" dirty="0" smtClean="0"/>
              <a:t> true -&gt;</a:t>
            </a:r>
          </a:p>
          <a:p>
            <a:r>
              <a:rPr lang="pt-BR" dirty="0" smtClean="0"/>
              <a:t>P(e);</a:t>
            </a:r>
            <a:endParaRPr lang="en-US" b="1" dirty="0" smtClean="0"/>
          </a:p>
          <a:p>
            <a:r>
              <a:rPr lang="en-US" b="1" dirty="0" smtClean="0"/>
              <a:t>if</a:t>
            </a:r>
            <a:r>
              <a:rPr lang="en-US" dirty="0" smtClean="0"/>
              <a:t> </a:t>
            </a:r>
            <a:r>
              <a:rPr lang="en-US" dirty="0" err="1" smtClean="0"/>
              <a:t>nw</a:t>
            </a:r>
            <a:r>
              <a:rPr lang="en-US" dirty="0" smtClean="0"/>
              <a:t>&gt;0</a:t>
            </a:r>
          </a:p>
          <a:p>
            <a:r>
              <a:rPr lang="en-US" dirty="0" err="1" smtClean="0"/>
              <a:t>Scriitor</a:t>
            </a:r>
            <a:r>
              <a:rPr lang="en-US" dirty="0" smtClean="0"/>
              <a:t> (j: 1..n)::</a:t>
            </a:r>
          </a:p>
          <a:p>
            <a:r>
              <a:rPr lang="en-US" b="1" dirty="0" smtClean="0"/>
              <a:t>if</a:t>
            </a:r>
            <a:r>
              <a:rPr lang="en-US" dirty="0" smtClean="0"/>
              <a:t> </a:t>
            </a:r>
            <a:r>
              <a:rPr lang="en-US" dirty="0" err="1" smtClean="0"/>
              <a:t>dr</a:t>
            </a:r>
            <a:r>
              <a:rPr lang="en-US" dirty="0" smtClean="0"/>
              <a:t>&gt;0 -&gt;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285FD8F-562B-46D0-AB1C-A842EC8B920D}" type="slidenum">
              <a:rPr lang="en-US" sz="1300"/>
              <a:pPr/>
              <a:t>25</a:t>
            </a:fld>
            <a:endParaRPr lang="en-US" sz="1300"/>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b="1" smtClean="0"/>
              <a:t>What's the practical background?</a:t>
            </a:r>
            <a:r>
              <a:rPr lang="en-US" sz="1000" smtClean="0"/>
              <a:t/>
            </a:r>
            <a:br>
              <a:rPr lang="en-US" sz="1000" smtClean="0"/>
            </a:br>
            <a:r>
              <a:rPr lang="en-US" sz="1000" smtClean="0"/>
              <a:t>You can think of the customers as programs, which want to print. The barber shop is the </a:t>
            </a:r>
            <a:r>
              <a:rPr lang="en-US" sz="1000" smtClean="0">
                <a:hlinkClick r:id="rId3" tooltip="print"/>
              </a:rPr>
              <a:t>print</a:t>
            </a:r>
            <a:r>
              <a:rPr lang="en-US" sz="1000" smtClean="0"/>
              <a:t>ing spooler with a finite number of slots for printing job (realistic, as </a:t>
            </a:r>
            <a:r>
              <a:rPr lang="en-US" sz="1000" smtClean="0">
                <a:hlinkClick r:id="rId4" tooltip="memory"/>
              </a:rPr>
              <a:t>memory</a:t>
            </a:r>
            <a:r>
              <a:rPr lang="en-US" sz="1000" smtClean="0"/>
              <a:t> is limited). The barber is a </a:t>
            </a:r>
            <a:r>
              <a:rPr lang="en-US" sz="1000" smtClean="0">
                <a:hlinkClick r:id="rId5" tooltip="threads"/>
              </a:rPr>
              <a:t>thread</a:t>
            </a:r>
            <a:r>
              <a:rPr lang="en-US" sz="1000" smtClean="0"/>
              <a:t> of the barber shop. If it has nothing to do it sleeps. If printing </a:t>
            </a:r>
            <a:r>
              <a:rPr lang="en-US" sz="1000" smtClean="0">
                <a:hlinkClick r:id="rId6" tooltip="job"/>
              </a:rPr>
              <a:t>job</a:t>
            </a:r>
            <a:r>
              <a:rPr lang="en-US" sz="1000" smtClean="0"/>
              <a:t>s arrive it is woken up, and works until all slots are free. </a:t>
            </a:r>
            <a:endParaRPr lang="en-US" sz="1000" b="1" smtClean="0"/>
          </a:p>
          <a:p>
            <a:r>
              <a:rPr lang="en-US" sz="1000" b="1" smtClean="0"/>
              <a:t>So what's the problem?</a:t>
            </a:r>
            <a:r>
              <a:rPr lang="en-US" sz="1000" smtClean="0"/>
              <a:t/>
            </a:r>
            <a:br>
              <a:rPr lang="en-US" sz="1000" smtClean="0"/>
            </a:br>
            <a:r>
              <a:rPr lang="en-US" sz="1000" smtClean="0"/>
              <a:t>Actually there are three problems. The first is </a:t>
            </a:r>
            <a:r>
              <a:rPr lang="en-US" sz="1000" smtClean="0">
                <a:hlinkClick r:id="rId7" tooltip="mutual exclusion"/>
              </a:rPr>
              <a:t>mutual exclusion</a:t>
            </a:r>
            <a:r>
              <a:rPr lang="en-US" sz="1000" smtClean="0"/>
              <a:t>. A customer has to prevent other customers entering the customer shop at the same time (as both would take the same seat or try to get a haircut at the same time). The second problem is to see if the barber is sleeping or not and the third is whether or not there are free seats in the barber shops. </a:t>
            </a:r>
            <a:endParaRPr lang="en-US" sz="1000" b="1" smtClean="0"/>
          </a:p>
          <a:p>
            <a:r>
              <a:rPr lang="en-US" sz="1000" b="1" smtClean="0"/>
              <a:t>Solution</a:t>
            </a:r>
            <a:r>
              <a:rPr lang="en-US" sz="1000" smtClean="0"/>
              <a:t/>
            </a:r>
            <a:br>
              <a:rPr lang="en-US" sz="1000" smtClean="0"/>
            </a:br>
            <a:endParaRPr lang="en-US" sz="1000" smtClean="0"/>
          </a:p>
          <a:p>
            <a:r>
              <a:rPr lang="en-US" sz="1000" smtClean="0"/>
              <a:t>Problem 1: just a </a:t>
            </a:r>
            <a:r>
              <a:rPr lang="en-US" sz="1000" smtClean="0">
                <a:hlinkClick r:id="rId8" tooltip="semaphore"/>
              </a:rPr>
              <a:t>semaphore</a:t>
            </a:r>
            <a:r>
              <a:rPr lang="en-US" sz="1000" smtClean="0"/>
              <a:t> which the customer down's, when entering the shop and up's when he's registered as a customer</a:t>
            </a:r>
          </a:p>
          <a:p>
            <a:r>
              <a:rPr lang="en-US" sz="1000" smtClean="0"/>
              <a:t>Problem 2: This is achieved using two </a:t>
            </a:r>
            <a:r>
              <a:rPr lang="en-US" sz="1000" smtClean="0">
                <a:hlinkClick r:id="rId9" tooltip="semaphores"/>
              </a:rPr>
              <a:t>semaphores</a:t>
            </a:r>
            <a:r>
              <a:rPr lang="en-US" sz="1000" smtClean="0"/>
              <a:t>. The customer up's the customer semaphore, when entering the shop, and the barber down's it, when he arrives in the morning and after finishing a haircut. He sleeps if no customers are in the shop, and a customer entering the shop and upping the semaphore wakes him. The same thing happens the other way. The customer down's the barber semaphore. If no barber sleeps, he has to sleep until a barber tries to sleep, by upping the barbers semaphore.</a:t>
            </a:r>
          </a:p>
          <a:p>
            <a:r>
              <a:rPr lang="en-US" sz="1000" smtClean="0"/>
              <a:t>Problem 3: is pretty simple. Just one </a:t>
            </a:r>
            <a:r>
              <a:rPr lang="en-US" sz="1000" smtClean="0">
                <a:hlinkClick r:id="rId10" tooltip="integer"/>
              </a:rPr>
              <a:t>integer</a:t>
            </a:r>
            <a:r>
              <a:rPr lang="en-US" sz="1000" smtClean="0"/>
              <a:t> variable counting the customers is used. If this </a:t>
            </a:r>
            <a:r>
              <a:rPr lang="en-US" sz="1000" smtClean="0">
                <a:hlinkClick r:id="rId11" tooltip="variable"/>
              </a:rPr>
              <a:t>variable</a:t>
            </a:r>
            <a:r>
              <a:rPr lang="en-US" sz="1000" smtClean="0"/>
              <a:t> is smaller than the number of seats, the customer tries to wake the </a:t>
            </a:r>
            <a:r>
              <a:rPr lang="en-US" sz="1000" smtClean="0">
                <a:hlinkClick r:id="rId12" tooltip="barber"/>
              </a:rPr>
              <a:t>barber</a:t>
            </a:r>
            <a:r>
              <a:rPr lang="en-US" sz="1000" smtClean="0"/>
              <a:t>. If the barber is not asleep, the customer sits down and begins to sleep.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457B326-BB4B-4E74-864F-0BE261CE89F2}" type="slidenum">
              <a:rPr lang="en-US" sz="1300"/>
              <a:pPr/>
              <a:t>3</a:t>
            </a:fld>
            <a:endParaRPr lang="en-US" sz="13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(Folosite pt prot zonelor critice + semnalare + planificare =&gt; incluse in maj lbrariilor de prog paralela =&gt; implem. ca busy-waiting sau kernel – ex. Tren)</a:t>
            </a:r>
          </a:p>
          <a:p>
            <a:endParaRPr lang="en-US" smtClean="0"/>
          </a:p>
          <a:p>
            <a:r>
              <a:rPr lang="en-US" smtClean="0"/>
              <a:t>Poate fi vazut ca instanta a unei clase semafor cu 2 metode atomice ()</a:t>
            </a:r>
          </a:p>
          <a:p>
            <a:endParaRPr lang="en-US" smtClean="0"/>
          </a:p>
          <a:p>
            <a:r>
              <a:rPr lang="en-US" smtClean="0"/>
              <a:t>Puterea sem vine din faptul ca P pot intarzia (pana cand este strict pozitiv)</a:t>
            </a:r>
          </a:p>
          <a:p>
            <a:endParaRPr lang="en-US" smtClean="0"/>
          </a:p>
          <a:p>
            <a:r>
              <a:rPr lang="en-US" smtClean="0"/>
              <a:t>Implementarea sem asigura ca procesele intarziate pe P sunt trezite in ordinea in care au fost intarziate</a:t>
            </a:r>
          </a:p>
          <a:p>
            <a:endParaRPr lang="en-US" smtClean="0"/>
          </a:p>
          <a:p>
            <a:r>
              <a:rPr lang="en-US" smtClean="0"/>
              <a:t>Sem general / binar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281D96C-9A5D-4353-90E3-B60977240355}" type="slidenum">
              <a:rPr lang="en-US" sz="1300"/>
              <a:pPr/>
              <a:t>7</a:t>
            </a:fld>
            <a:endParaRPr lang="en-US" sz="130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Pt ca mesajele sa nu fie suprascrise sau primite doar odata =&gt; produce / consume tb sa alterneze, produce primul la exec</a:t>
            </a:r>
          </a:p>
          <a:p>
            <a:endParaRPr lang="en-US" smtClean="0"/>
          </a:p>
          <a:p>
            <a:r>
              <a:rPr lang="en-US" smtClean="0"/>
              <a:t>Zonele critice: produce / consume – corespondenta in buffer: gol / plin</a:t>
            </a:r>
          </a:p>
          <a:p>
            <a:endParaRPr lang="en-US" smtClean="0"/>
          </a:p>
          <a:p>
            <a:r>
              <a:rPr lang="en-US" smtClean="0"/>
              <a:t>Gol + plin = split semaphore (doar unul 1 la un mom dat = un semafor impartit in 2 sem binare. In general din oricate)b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B2EFC68-E057-48A3-BF63-39EDDB6CBA61}" type="slidenum">
              <a:rPr lang="en-US" sz="1300"/>
              <a:pPr/>
              <a:t>9</a:t>
            </a:fld>
            <a:endParaRPr lang="en-US" sz="1300"/>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Un buffer de capacitate mai mare poate mari performanta scazand nr de procese care se blocheaza (un prod poate produce mai mult)</a:t>
            </a:r>
          </a:p>
          <a:p>
            <a:endParaRPr lang="en-US" smtClean="0"/>
          </a:p>
          <a:p>
            <a:r>
              <a:rPr lang="en-US" smtClean="0"/>
              <a:t>Buffer = coada</a:t>
            </a:r>
          </a:p>
          <a:p>
            <a:endParaRPr lang="en-US" smtClean="0"/>
          </a:p>
          <a:p>
            <a:r>
              <a:rPr lang="en-US" smtClean="0"/>
              <a:t>1 Producator + 1 Consumator!!!!!</a:t>
            </a:r>
          </a:p>
          <a:p>
            <a:endParaRPr lang="en-US" smtClean="0"/>
          </a:p>
          <a:p>
            <a:r>
              <a:rPr lang="en-US" smtClean="0"/>
              <a:t>Semaf = contor de resursa – nefolosit pt acces exclusiv (nu mai tb alternanta) ci semnalare gol / plin</a:t>
            </a:r>
          </a:p>
          <a:p>
            <a:r>
              <a:rPr lang="pt-BR" smtClean="0"/>
              <a:t>Semafoarele </a:t>
            </a:r>
            <a:r>
              <a:rPr lang="pt-BR" b="1" smtClean="0"/>
              <a:t>gol</a:t>
            </a:r>
            <a:r>
              <a:rPr lang="pt-BR" smtClean="0"/>
              <a:t> si </a:t>
            </a:r>
            <a:r>
              <a:rPr lang="pt-BR" b="1" smtClean="0"/>
              <a:t>plin</a:t>
            </a:r>
            <a:r>
              <a:rPr lang="pt-BR" smtClean="0"/>
              <a:t> sunt generale. Ele numara locurile goale din </a:t>
            </a:r>
            <a:r>
              <a:rPr lang="pt-BR" b="1" smtClean="0"/>
              <a:t>buf</a:t>
            </a:r>
            <a:r>
              <a:rPr lang="pt-BR" smtClean="0"/>
              <a:t>, respectiv valorile depuse in </a:t>
            </a:r>
            <a:r>
              <a:rPr lang="pt-BR" b="1" smtClean="0"/>
              <a:t>buf</a:t>
            </a:r>
            <a:r>
              <a:rPr lang="pt-BR" smtClean="0"/>
              <a:t>.</a:t>
            </a:r>
            <a:r>
              <a:rPr lang="en-US" smtClean="0"/>
              <a:t> </a:t>
            </a:r>
          </a:p>
          <a:p>
            <a:endParaRPr lang="en-US" smtClean="0"/>
          </a:p>
          <a:p>
            <a:r>
              <a:rPr lang="pt-BR" smtClean="0"/>
              <a:t>Procesul </a:t>
            </a:r>
            <a:r>
              <a:rPr lang="pt-BR" b="1" smtClean="0"/>
              <a:t>Producator</a:t>
            </a:r>
            <a:r>
              <a:rPr lang="pt-BR" smtClean="0"/>
              <a:t> acapareaza un loc gol (daca nu exista atunci se blocheaza pana apare unul) si depune o valoare. Procesul </a:t>
            </a:r>
            <a:r>
              <a:rPr lang="pt-BR" b="1" smtClean="0"/>
              <a:t>Consumator</a:t>
            </a:r>
            <a:r>
              <a:rPr lang="pt-BR" smtClean="0"/>
              <a:t> acapareaza o valoare depusa (daca nu exista atunci se blocheaza pana apare una) si preia valoarea din </a:t>
            </a:r>
            <a:r>
              <a:rPr lang="pt-BR" b="1" smtClean="0"/>
              <a:t>buf</a:t>
            </a:r>
            <a:r>
              <a:rPr lang="pt-BR" smtClean="0"/>
              <a:t>. Operatiile de depunere si de extragere nu se exclud. </a:t>
            </a:r>
            <a:r>
              <a:rPr lang="pt-BR" b="1" smtClean="0"/>
              <a:t>Producator</a:t>
            </a:r>
            <a:r>
              <a:rPr lang="pt-BR" smtClean="0"/>
              <a:t> poate depune o valoare in pozitia </a:t>
            </a:r>
            <a:r>
              <a:rPr lang="pt-BR" b="1" smtClean="0"/>
              <a:t>ultim</a:t>
            </a:r>
            <a:r>
              <a:rPr lang="pt-BR" smtClean="0"/>
              <a:t> din </a:t>
            </a:r>
            <a:r>
              <a:rPr lang="pt-BR" b="1" smtClean="0"/>
              <a:t>buf</a:t>
            </a:r>
            <a:r>
              <a:rPr lang="pt-BR" smtClean="0"/>
              <a:t> in timp ce </a:t>
            </a:r>
            <a:r>
              <a:rPr lang="pt-BR" b="1" smtClean="0"/>
              <a:t>Consumator</a:t>
            </a:r>
            <a:r>
              <a:rPr lang="pt-BR" smtClean="0"/>
              <a:t> preia una din pozitia </a:t>
            </a:r>
            <a:r>
              <a:rPr lang="pt-BR" b="1" smtClean="0"/>
              <a:t>prim</a:t>
            </a:r>
            <a:r>
              <a:rPr lang="pt-BR" smtClean="0"/>
              <a:t> din </a:t>
            </a:r>
            <a:r>
              <a:rPr lang="pt-BR" b="1" smtClean="0"/>
              <a:t>buf</a:t>
            </a:r>
            <a:r>
              <a:rPr lang="pt-BR" smtClean="0"/>
              <a:t>. </a:t>
            </a: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281D96C-9A5D-4353-90E3-B60977240355}" type="slidenum">
              <a:rPr lang="en-US" sz="1300"/>
              <a:pPr/>
              <a:t>10</a:t>
            </a:fld>
            <a:endParaRPr lang="en-US" sz="130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Pt ca mesajele sa nu fie suprascrise sau primite doar odata =&gt; produce / consume tb sa alterneze, produce primul la exec</a:t>
            </a:r>
          </a:p>
          <a:p>
            <a:endParaRPr lang="en-US" smtClean="0"/>
          </a:p>
          <a:p>
            <a:r>
              <a:rPr lang="en-US" smtClean="0"/>
              <a:t>Zonele critice: produce / consume – corespondenta in buffer: gol / plin</a:t>
            </a:r>
          </a:p>
          <a:p>
            <a:endParaRPr lang="en-US" smtClean="0"/>
          </a:p>
          <a:p>
            <a:r>
              <a:rPr lang="en-US" smtClean="0"/>
              <a:t>Gol + plin = split semaphore (doar unul 1 la un mom dat = un semafor impartit in 2 sem binare. In general din oricate)b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A3AF558-53DC-4803-AB7C-D0824CA18AF6}" type="slidenum">
              <a:rPr lang="en-US" sz="1300"/>
              <a:pPr/>
              <a:t>12</a:t>
            </a:fld>
            <a:endParaRPr lang="en-US" sz="130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2 </a:t>
            </a:r>
            <a:r>
              <a:rPr lang="en-US" dirty="0" err="1" smtClean="0"/>
              <a:t>vecini</a:t>
            </a:r>
            <a:r>
              <a:rPr lang="en-US" dirty="0" smtClean="0"/>
              <a:t> nu pot </a:t>
            </a:r>
            <a:r>
              <a:rPr lang="en-US" dirty="0" err="1" smtClean="0"/>
              <a:t>manca</a:t>
            </a:r>
            <a:r>
              <a:rPr lang="en-US" dirty="0" smtClean="0"/>
              <a:t> </a:t>
            </a:r>
            <a:r>
              <a:rPr lang="en-US" dirty="0" err="1" smtClean="0"/>
              <a:t>deodata</a:t>
            </a:r>
            <a:endParaRPr lang="en-US" dirty="0" smtClean="0"/>
          </a:p>
          <a:p>
            <a:r>
              <a:rPr lang="en-US" dirty="0" smtClean="0"/>
              <a:t>2 </a:t>
            </a:r>
            <a:r>
              <a:rPr lang="en-US" dirty="0" err="1" smtClean="0"/>
              <a:t>filosofi</a:t>
            </a:r>
            <a:r>
              <a:rPr lang="en-US" dirty="0" smtClean="0"/>
              <a:t> pot </a:t>
            </a:r>
            <a:r>
              <a:rPr lang="en-US" dirty="0" err="1" smtClean="0"/>
              <a:t>manca</a:t>
            </a:r>
            <a:r>
              <a:rPr lang="en-US" dirty="0" smtClean="0"/>
              <a:t> </a:t>
            </a:r>
            <a:r>
              <a:rPr lang="en-US" dirty="0" err="1" smtClean="0"/>
              <a:t>deodata</a:t>
            </a:r>
            <a:endParaRPr lang="en-US" dirty="0" smtClean="0"/>
          </a:p>
          <a:p>
            <a:r>
              <a:rPr lang="en-US" dirty="0" err="1" smtClean="0"/>
              <a:t>Pp</a:t>
            </a:r>
            <a:r>
              <a:rPr lang="en-US" dirty="0" smtClean="0"/>
              <a:t> </a:t>
            </a:r>
            <a:r>
              <a:rPr lang="en-US" dirty="0" err="1" smtClean="0"/>
              <a:t>ca</a:t>
            </a:r>
            <a:r>
              <a:rPr lang="en-US" dirty="0" smtClean="0"/>
              <a:t> per de </a:t>
            </a:r>
            <a:r>
              <a:rPr lang="en-US" dirty="0" err="1" smtClean="0"/>
              <a:t>mancat</a:t>
            </a:r>
            <a:r>
              <a:rPr lang="en-US" dirty="0" smtClean="0"/>
              <a:t> / </a:t>
            </a:r>
            <a:r>
              <a:rPr lang="en-US" dirty="0" err="1" smtClean="0"/>
              <a:t>gandit</a:t>
            </a:r>
            <a:r>
              <a:rPr lang="en-US" dirty="0" smtClean="0"/>
              <a:t> </a:t>
            </a:r>
            <a:r>
              <a:rPr lang="en-US" dirty="0" err="1" smtClean="0"/>
              <a:t>variaza</a:t>
            </a:r>
            <a:endParaRPr lang="en-US" dirty="0" smtClean="0"/>
          </a:p>
          <a:p>
            <a:r>
              <a:rPr lang="en-US" dirty="0" smtClean="0"/>
              <a:t>A </a:t>
            </a:r>
            <a:r>
              <a:rPr lang="en-US" dirty="0" err="1" smtClean="0"/>
              <a:t>rez</a:t>
            </a:r>
            <a:r>
              <a:rPr lang="en-US" dirty="0" smtClean="0"/>
              <a:t> </a:t>
            </a:r>
            <a:r>
              <a:rPr lang="en-US" dirty="0" err="1" smtClean="0"/>
              <a:t>problema</a:t>
            </a:r>
            <a:r>
              <a:rPr lang="en-US" dirty="0" smtClean="0"/>
              <a:t> = a </a:t>
            </a:r>
            <a:r>
              <a:rPr lang="en-US" dirty="0" err="1" smtClean="0"/>
              <a:t>programa</a:t>
            </a:r>
            <a:r>
              <a:rPr lang="en-US" dirty="0" smtClean="0"/>
              <a:t> </a:t>
            </a:r>
            <a:r>
              <a:rPr lang="en-US" dirty="0" err="1" smtClean="0"/>
              <a:t>ia</a:t>
            </a:r>
            <a:r>
              <a:rPr lang="en-US" dirty="0" smtClean="0"/>
              <a:t> / </a:t>
            </a:r>
            <a:r>
              <a:rPr lang="en-US" dirty="0" err="1" smtClean="0"/>
              <a:t>elib</a:t>
            </a:r>
            <a:r>
              <a:rPr lang="en-US" dirty="0" smtClean="0"/>
              <a:t> </a:t>
            </a:r>
            <a:r>
              <a:rPr lang="en-US" dirty="0" err="1" smtClean="0"/>
              <a:t>Furculite</a:t>
            </a:r>
            <a:r>
              <a:rPr lang="en-US" dirty="0" smtClean="0"/>
              <a:t> = res </a:t>
            </a:r>
            <a:r>
              <a:rPr lang="en-US" dirty="0" err="1" smtClean="0"/>
              <a:t>partajate</a:t>
            </a:r>
            <a:r>
              <a:rPr lang="en-US" dirty="0" smtClean="0"/>
              <a:t>, </a:t>
            </a:r>
            <a:r>
              <a:rPr lang="en-US" dirty="0" err="1" smtClean="0"/>
              <a:t>ca</a:t>
            </a:r>
            <a:r>
              <a:rPr lang="en-US" dirty="0" smtClean="0"/>
              <a:t> un lock </a:t>
            </a:r>
            <a:r>
              <a:rPr lang="en-US" dirty="0" err="1" smtClean="0"/>
              <a:t>pe</a:t>
            </a:r>
            <a:r>
              <a:rPr lang="en-US" dirty="0" smtClean="0"/>
              <a:t> </a:t>
            </a:r>
            <a:r>
              <a:rPr lang="en-US" dirty="0" err="1" smtClean="0"/>
              <a:t>zona</a:t>
            </a:r>
            <a:r>
              <a:rPr lang="en-US" dirty="0" smtClean="0"/>
              <a:t> </a:t>
            </a:r>
            <a:r>
              <a:rPr lang="en-US" dirty="0" err="1" smtClean="0"/>
              <a:t>critica</a:t>
            </a:r>
            <a:r>
              <a:rPr lang="en-US" dirty="0" smtClean="0"/>
              <a:t> – </a:t>
            </a:r>
            <a:r>
              <a:rPr lang="en-US" dirty="0" err="1" smtClean="0"/>
              <a:t>poate</a:t>
            </a:r>
            <a:r>
              <a:rPr lang="en-US" dirty="0" smtClean="0"/>
              <a:t> fi </a:t>
            </a:r>
            <a:r>
              <a:rPr lang="en-US" dirty="0" err="1" smtClean="0"/>
              <a:t>tinuta</a:t>
            </a:r>
            <a:r>
              <a:rPr lang="en-US" dirty="0" smtClean="0"/>
              <a:t> </a:t>
            </a:r>
            <a:r>
              <a:rPr lang="en-US" dirty="0" err="1" smtClean="0"/>
              <a:t>doar</a:t>
            </a:r>
            <a:r>
              <a:rPr lang="en-US" dirty="0" smtClean="0"/>
              <a:t> de un </a:t>
            </a:r>
            <a:r>
              <a:rPr lang="en-US" dirty="0" err="1" smtClean="0"/>
              <a:t>filosof</a:t>
            </a:r>
            <a:r>
              <a:rPr lang="en-US" dirty="0" smtClean="0"/>
              <a:t> </a:t>
            </a:r>
            <a:r>
              <a:rPr lang="en-US" dirty="0" err="1" smtClean="0"/>
              <a:t>odata</a:t>
            </a:r>
            <a:r>
              <a:rPr lang="en-US" dirty="0" smtClean="0"/>
              <a:t> =&gt; </a:t>
            </a:r>
            <a:r>
              <a:rPr lang="en-US" dirty="0" err="1" smtClean="0"/>
              <a:t>reprezentare</a:t>
            </a:r>
            <a:r>
              <a:rPr lang="en-US" dirty="0" smtClean="0"/>
              <a:t> </a:t>
            </a:r>
            <a:r>
              <a:rPr lang="en-US" dirty="0" err="1" smtClean="0"/>
              <a:t>ca</a:t>
            </a:r>
            <a:r>
              <a:rPr lang="en-US" dirty="0" smtClean="0"/>
              <a:t> </a:t>
            </a:r>
            <a:r>
              <a:rPr lang="en-US" dirty="0" err="1" smtClean="0"/>
              <a:t>semafoare</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BD137D4-7EDD-45C1-A92B-ECA75B4217A5}" type="slidenum">
              <a:rPr lang="en-US" sz="1300"/>
              <a:pPr/>
              <a:t>13</a:t>
            </a:fld>
            <a:endParaRPr lang="en-US" sz="1300"/>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Ia furculita = P; Eliberreaza = V</a:t>
            </a:r>
          </a:p>
          <a:p>
            <a:endParaRPr lang="en-US" smtClean="0"/>
          </a:p>
          <a:p>
            <a:r>
              <a:rPr lang="en-US" smtClean="0"/>
              <a:t>Deadlock =&gt; toti o iau din stanga (circular waiting) – solutie: unu altceva sau pari o ordine / impari alta ordine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A7A874F6-9628-4CA2-B82D-2803DF8D9D8A}" type="slidenum">
              <a:rPr lang="en-US" sz="1300"/>
              <a:pPr/>
              <a:t>15</a:t>
            </a:fld>
            <a:endParaRPr lang="en-US" sz="1300"/>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La filosofi perechi de procese concurau pe accesul la furculite, aici clase de procese pe acces la db: R cu W si W intre ei =&gt; w acces exclusiv la baza, r (ca si grup) acces exclusiv</a:t>
            </a:r>
          </a:p>
          <a:p>
            <a:r>
              <a:rPr lang="en-US" smtClean="0"/>
              <a:t>Deci problema de EXCLUDERE MUTUALA SELECTIVA =&gt; solutia SUPRACONSTRANGERE (mai multa excludere decat e necesar) si apoi RELAXARE</a:t>
            </a:r>
          </a:p>
          <a:p>
            <a:r>
              <a:rPr lang="en-US" smtClean="0"/>
              <a:t>=&gt; aici supraconstrangere = r + w acces exclusiv la baza</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6F92B3E-E848-4C6D-BB19-CB9C06635492}" type="slidenum">
              <a:rPr lang="en-US" sz="1300"/>
              <a:pPr/>
              <a:t>17</a:t>
            </a:fld>
            <a:endParaRPr lang="en-US" sz="1300"/>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R – </a:t>
            </a:r>
            <a:r>
              <a:rPr lang="en-US" dirty="0" err="1" smtClean="0"/>
              <a:t>ca</a:t>
            </a:r>
            <a:r>
              <a:rPr lang="en-US" dirty="0" smtClean="0"/>
              <a:t> </a:t>
            </a:r>
            <a:r>
              <a:rPr lang="en-US" dirty="0" err="1" smtClean="0"/>
              <a:t>si</a:t>
            </a:r>
            <a:r>
              <a:rPr lang="en-US" dirty="0" smtClean="0"/>
              <a:t> </a:t>
            </a:r>
            <a:r>
              <a:rPr lang="en-US" dirty="0" err="1" smtClean="0"/>
              <a:t>gup</a:t>
            </a:r>
            <a:r>
              <a:rPr lang="en-US" dirty="0" smtClean="0"/>
              <a:t> – </a:t>
            </a:r>
            <a:r>
              <a:rPr lang="en-US" dirty="0" err="1" smtClean="0"/>
              <a:t>tb</a:t>
            </a:r>
            <a:r>
              <a:rPr lang="en-US" dirty="0" smtClean="0"/>
              <a:t> </a:t>
            </a:r>
            <a:r>
              <a:rPr lang="en-US" dirty="0" err="1" smtClean="0"/>
              <a:t>sa</a:t>
            </a:r>
            <a:r>
              <a:rPr lang="en-US" dirty="0" smtClean="0"/>
              <a:t> </a:t>
            </a:r>
            <a:r>
              <a:rPr lang="en-US" dirty="0" err="1" smtClean="0"/>
              <a:t>excluda</a:t>
            </a:r>
            <a:r>
              <a:rPr lang="en-US" dirty="0" smtClean="0"/>
              <a:t> w, </a:t>
            </a:r>
            <a:r>
              <a:rPr lang="en-US" dirty="0" err="1" smtClean="0"/>
              <a:t>dar</a:t>
            </a:r>
            <a:r>
              <a:rPr lang="en-US" dirty="0" smtClean="0"/>
              <a:t> </a:t>
            </a:r>
            <a:r>
              <a:rPr lang="en-US" dirty="0" err="1" smtClean="0"/>
              <a:t>doar</a:t>
            </a:r>
            <a:r>
              <a:rPr lang="en-US" dirty="0" smtClean="0"/>
              <a:t> </a:t>
            </a:r>
            <a:r>
              <a:rPr lang="en-US" dirty="0" err="1" smtClean="0"/>
              <a:t>primul</a:t>
            </a:r>
            <a:r>
              <a:rPr lang="en-US" dirty="0" smtClean="0"/>
              <a:t> r </a:t>
            </a:r>
            <a:r>
              <a:rPr lang="en-US" dirty="0" err="1" smtClean="0"/>
              <a:t>tb</a:t>
            </a:r>
            <a:r>
              <a:rPr lang="en-US" dirty="0" smtClean="0"/>
              <a:t> </a:t>
            </a:r>
            <a:r>
              <a:rPr lang="en-US" dirty="0" err="1" smtClean="0"/>
              <a:t>sa</a:t>
            </a:r>
            <a:r>
              <a:rPr lang="en-US" dirty="0" smtClean="0"/>
              <a:t> </a:t>
            </a:r>
            <a:r>
              <a:rPr lang="en-US" dirty="0" err="1" smtClean="0"/>
              <a:t>ia</a:t>
            </a:r>
            <a:r>
              <a:rPr lang="en-US" dirty="0" smtClean="0"/>
              <a:t> </a:t>
            </a:r>
            <a:r>
              <a:rPr lang="en-US" dirty="0" err="1" smtClean="0"/>
              <a:t>lockul</a:t>
            </a:r>
            <a:r>
              <a:rPr lang="en-US" dirty="0" smtClean="0"/>
              <a:t> – P(</a:t>
            </a:r>
            <a:r>
              <a:rPr lang="en-US" dirty="0" err="1" smtClean="0"/>
              <a:t>rw</a:t>
            </a:r>
            <a:r>
              <a:rPr lang="en-US" dirty="0" smtClean="0"/>
              <a:t>). </a:t>
            </a:r>
            <a:r>
              <a:rPr lang="en-US" dirty="0" err="1" smtClean="0"/>
              <a:t>Consecutiv</a:t>
            </a:r>
            <a:r>
              <a:rPr lang="en-US" dirty="0" smtClean="0"/>
              <a:t> – </a:t>
            </a:r>
            <a:r>
              <a:rPr lang="en-US" dirty="0" err="1" smtClean="0"/>
              <a:t>tb</a:t>
            </a:r>
            <a:r>
              <a:rPr lang="en-US" dirty="0" smtClean="0"/>
              <a:t> </a:t>
            </a:r>
            <a:r>
              <a:rPr lang="en-US" dirty="0" err="1" smtClean="0"/>
              <a:t>sa</a:t>
            </a:r>
            <a:r>
              <a:rPr lang="en-US" dirty="0" smtClean="0"/>
              <a:t> lase </a:t>
            </a:r>
            <a:r>
              <a:rPr lang="en-US" dirty="0" err="1" smtClean="0"/>
              <a:t>lockul</a:t>
            </a:r>
            <a:r>
              <a:rPr lang="en-US" dirty="0" smtClean="0"/>
              <a:t> </a:t>
            </a:r>
            <a:r>
              <a:rPr lang="en-US" dirty="0" err="1" smtClean="0"/>
              <a:t>doar</a:t>
            </a:r>
            <a:r>
              <a:rPr lang="en-US" dirty="0" smtClean="0"/>
              <a:t> </a:t>
            </a:r>
            <a:r>
              <a:rPr lang="en-US" dirty="0" err="1" smtClean="0"/>
              <a:t>daca</a:t>
            </a:r>
            <a:r>
              <a:rPr lang="en-US" dirty="0" smtClean="0"/>
              <a:t> e </a:t>
            </a:r>
            <a:r>
              <a:rPr lang="en-US" dirty="0" err="1" smtClean="0"/>
              <a:t>ultimul</a:t>
            </a:r>
            <a:endParaRPr lang="en-US" dirty="0" smtClean="0"/>
          </a:p>
          <a:p>
            <a:r>
              <a:rPr lang="en-US" dirty="0" smtClean="0"/>
              <a:t>Nr – nr de </a:t>
            </a:r>
            <a:r>
              <a:rPr lang="en-US" dirty="0" err="1" smtClean="0"/>
              <a:t>readeri</a:t>
            </a:r>
            <a:r>
              <a:rPr lang="en-US" dirty="0" smtClean="0"/>
              <a:t> </a:t>
            </a:r>
            <a:r>
              <a:rPr lang="en-US" dirty="0" err="1" smtClean="0"/>
              <a:t>activi</a:t>
            </a:r>
            <a:endParaRPr lang="en-US" dirty="0" smtClean="0"/>
          </a:p>
          <a:p>
            <a:endParaRPr lang="en-US" dirty="0" smtClean="0"/>
          </a:p>
          <a:p>
            <a:r>
              <a:rPr lang="en-US" dirty="0" err="1" smtClean="0"/>
              <a:t>Prefrinta</a:t>
            </a:r>
            <a:r>
              <a:rPr lang="en-US" dirty="0" smtClean="0"/>
              <a:t> READERS (dc un r </a:t>
            </a:r>
            <a:r>
              <a:rPr lang="en-US" dirty="0" err="1" smtClean="0"/>
              <a:t>acceseaza</a:t>
            </a:r>
            <a:r>
              <a:rPr lang="en-US" dirty="0" smtClean="0"/>
              <a:t> </a:t>
            </a:r>
            <a:r>
              <a:rPr lang="en-US" dirty="0" err="1" smtClean="0"/>
              <a:t>baza</a:t>
            </a:r>
            <a:r>
              <a:rPr lang="en-US" dirty="0" smtClean="0"/>
              <a:t> </a:t>
            </a:r>
            <a:r>
              <a:rPr lang="en-US" dirty="0" err="1" smtClean="0"/>
              <a:t>si</a:t>
            </a:r>
            <a:r>
              <a:rPr lang="en-US" dirty="0" smtClean="0"/>
              <a:t> un r </a:t>
            </a:r>
            <a:r>
              <a:rPr lang="en-US" dirty="0" err="1" smtClean="0"/>
              <a:t>si</a:t>
            </a:r>
            <a:r>
              <a:rPr lang="en-US" dirty="0" smtClean="0"/>
              <a:t> w </a:t>
            </a:r>
            <a:r>
              <a:rPr lang="en-US" dirty="0" err="1" smtClean="0"/>
              <a:t>vor</a:t>
            </a:r>
            <a:r>
              <a:rPr lang="en-US" dirty="0" smtClean="0"/>
              <a:t> </a:t>
            </a:r>
            <a:r>
              <a:rPr lang="en-US" dirty="0" err="1" smtClean="0"/>
              <a:t>sa</a:t>
            </a:r>
            <a:r>
              <a:rPr lang="en-US" dirty="0" smtClean="0"/>
              <a:t> o </a:t>
            </a:r>
            <a:r>
              <a:rPr lang="en-US" dirty="0" err="1" smtClean="0"/>
              <a:t>acceseze</a:t>
            </a:r>
            <a:r>
              <a:rPr lang="en-US" dirty="0" smtClean="0"/>
              <a:t>, </a:t>
            </a:r>
            <a:r>
              <a:rPr lang="en-US" dirty="0" err="1" smtClean="0"/>
              <a:t>noul</a:t>
            </a:r>
            <a:r>
              <a:rPr lang="en-US" dirty="0" smtClean="0"/>
              <a:t> r e </a:t>
            </a:r>
            <a:r>
              <a:rPr lang="en-US" dirty="0" err="1" smtClean="0"/>
              <a:t>preferat</a:t>
            </a:r>
            <a:r>
              <a:rPr lang="en-US" dirty="0" smtClean="0"/>
              <a:t>) =&gt; un flux </a:t>
            </a:r>
            <a:r>
              <a:rPr lang="en-US" dirty="0" err="1" smtClean="0"/>
              <a:t>continuu</a:t>
            </a:r>
            <a:r>
              <a:rPr lang="en-US" dirty="0" smtClean="0"/>
              <a:t> de r </a:t>
            </a:r>
            <a:r>
              <a:rPr lang="en-US" dirty="0" err="1" smtClean="0"/>
              <a:t>poate</a:t>
            </a:r>
            <a:r>
              <a:rPr lang="en-US" dirty="0" smtClean="0"/>
              <a:t> </a:t>
            </a:r>
            <a:r>
              <a:rPr lang="en-US" dirty="0" err="1" smtClean="0"/>
              <a:t>impiedica</a:t>
            </a:r>
            <a:r>
              <a:rPr lang="en-US" dirty="0" smtClean="0"/>
              <a:t> w =&gt; </a:t>
            </a:r>
            <a:r>
              <a:rPr lang="en-US" dirty="0" err="1" smtClean="0"/>
              <a:t>greu</a:t>
            </a:r>
            <a:r>
              <a:rPr lang="en-US" dirty="0" smtClean="0"/>
              <a:t> de </a:t>
            </a:r>
            <a:r>
              <a:rPr lang="en-US" dirty="0" err="1" smtClean="0"/>
              <a:t>modificat</a:t>
            </a:r>
            <a:r>
              <a:rPr lang="en-US" dirty="0" smtClean="0"/>
              <a:t> </a:t>
            </a:r>
            <a:r>
              <a:rPr lang="en-US" dirty="0" err="1" smtClean="0"/>
              <a:t>pt</a:t>
            </a:r>
            <a:r>
              <a:rPr lang="en-US" dirty="0" smtClean="0"/>
              <a:t> a fi fair, </a:t>
            </a:r>
            <a:r>
              <a:rPr lang="en-US" dirty="0" err="1" smtClean="0"/>
              <a:t>alta</a:t>
            </a:r>
            <a:r>
              <a:rPr lang="en-US" dirty="0" smtClean="0"/>
              <a:t> </a:t>
            </a:r>
            <a:r>
              <a:rPr lang="en-US" dirty="0" err="1" smtClean="0"/>
              <a:t>solutie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
          <p:cNvGrpSpPr>
            <a:grpSpLocks/>
          </p:cNvGrpSpPr>
          <p:nvPr/>
        </p:nvGrpSpPr>
        <p:grpSpPr bwMode="auto">
          <a:xfrm>
            <a:off x="0" y="0"/>
            <a:ext cx="9144000" cy="4038600"/>
            <a:chOff x="0" y="0"/>
            <a:chExt cx="5760" cy="2544"/>
          </a:xfrm>
        </p:grpSpPr>
        <p:sp>
          <p:nvSpPr>
            <p:cNvPr id="5" name="Rectangle 6" descr="aqbg"/>
            <p:cNvSpPr>
              <a:spLocks noChangeArrowheads="1"/>
            </p:cNvSpPr>
            <p:nvPr/>
          </p:nvSpPr>
          <p:spPr bwMode="auto">
            <a:xfrm>
              <a:off x="0" y="0"/>
              <a:ext cx="5760" cy="2208"/>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6" name="Group 7"/>
            <p:cNvGrpSpPr>
              <a:grpSpLocks/>
            </p:cNvGrpSpPr>
            <p:nvPr userDrawn="1"/>
          </p:nvGrpSpPr>
          <p:grpSpPr bwMode="auto">
            <a:xfrm>
              <a:off x="0" y="2196"/>
              <a:ext cx="5756" cy="237"/>
              <a:chOff x="0" y="768"/>
              <a:chExt cx="5760" cy="197"/>
            </a:xfrm>
          </p:grpSpPr>
          <p:sp>
            <p:nvSpPr>
              <p:cNvPr id="8" name="Rectangle 8"/>
              <p:cNvSpPr>
                <a:spLocks noChangeArrowheads="1"/>
              </p:cNvSpPr>
              <p:nvPr/>
            </p:nvSpPr>
            <p:spPr bwMode="auto">
              <a:xfrm flipV="1">
                <a:off x="0" y="780"/>
                <a:ext cx="5760"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9"/>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pPr>
                  <a:defRPr/>
                </a:pPr>
                <a:endParaRPr lang="en-US"/>
              </a:p>
            </p:txBody>
          </p:sp>
          <p:sp>
            <p:nvSpPr>
              <p:cNvPr id="10" name="Rectangle 10"/>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pPr>
                  <a:defRPr/>
                </a:pPr>
                <a:endParaRPr lang="en-US"/>
              </a:p>
            </p:txBody>
          </p:sp>
          <p:sp>
            <p:nvSpPr>
              <p:cNvPr id="11" name="Rectangle 11"/>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defRPr/>
                </a:pPr>
                <a:endParaRPr lang="en-GB"/>
              </a:p>
            </p:txBody>
          </p:sp>
          <p:sp>
            <p:nvSpPr>
              <p:cNvPr id="12" name="Rectangle 12"/>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13"/>
            <p:cNvSpPr>
              <a:spLocks noChangeArrowheads="1"/>
            </p:cNvSpPr>
            <p:nvPr/>
          </p:nvSpPr>
          <p:spPr bwMode="auto">
            <a:xfrm>
              <a:off x="2" y="2448"/>
              <a:ext cx="5758" cy="96"/>
            </a:xfrm>
            <a:prstGeom prst="rect">
              <a:avLst/>
            </a:prstGeom>
            <a:gradFill rotWithShape="1">
              <a:gsLst>
                <a:gs pos="0">
                  <a:srgbClr val="777777"/>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3" name="Rectangle 14"/>
          <p:cNvSpPr>
            <a:spLocks noChangeArrowheads="1"/>
          </p:cNvSpPr>
          <p:nvPr/>
        </p:nvSpPr>
        <p:spPr bwMode="auto">
          <a:xfrm>
            <a:off x="0" y="3470275"/>
            <a:ext cx="9139238" cy="74613"/>
          </a:xfrm>
          <a:prstGeom prst="rect">
            <a:avLst/>
          </a:prstGeom>
          <a:solidFill>
            <a:srgbClr val="777777">
              <a:alpha val="3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11" name="Rectangle 15"/>
          <p:cNvSpPr>
            <a:spLocks noGrp="1" noChangeArrowheads="1"/>
          </p:cNvSpPr>
          <p:nvPr>
            <p:ph type="ctrTitle"/>
          </p:nvPr>
        </p:nvSpPr>
        <p:spPr>
          <a:xfrm>
            <a:off x="685800" y="1752600"/>
            <a:ext cx="7772400" cy="1470025"/>
          </a:xfrm>
        </p:spPr>
        <p:txBody>
          <a:bodyPr/>
          <a:lstStyle>
            <a:lvl1pPr>
              <a:defRPr/>
            </a:lvl1pPr>
          </a:lstStyle>
          <a:p>
            <a:r>
              <a:rPr lang="en-US"/>
              <a:t>Click to edit Master title style</a:t>
            </a:r>
          </a:p>
        </p:txBody>
      </p:sp>
      <p:sp>
        <p:nvSpPr>
          <p:cNvPr id="4112" name="Rectangle 16"/>
          <p:cNvSpPr>
            <a:spLocks noGrp="1" noChangeArrowheads="1"/>
          </p:cNvSpPr>
          <p:nvPr>
            <p:ph type="subTitle" idx="1"/>
          </p:nvPr>
        </p:nvSpPr>
        <p:spPr>
          <a:xfrm>
            <a:off x="1371600" y="4114800"/>
            <a:ext cx="6400800" cy="1752600"/>
          </a:xfrm>
        </p:spPr>
        <p:txBody>
          <a:bodyPr/>
          <a:lstStyle>
            <a:lvl1pPr marL="0" indent="0" algn="ctr">
              <a:buFont typeface="Times" charset="0"/>
              <a:buNone/>
              <a:defRPr/>
            </a:lvl1pPr>
          </a:lstStyle>
          <a:p>
            <a:r>
              <a:rPr lang="en-US"/>
              <a:t>Click to edit Master subtitle style</a:t>
            </a:r>
          </a:p>
        </p:txBody>
      </p:sp>
      <p:sp>
        <p:nvSpPr>
          <p:cNvPr id="14" name="Rectangle 2"/>
          <p:cNvSpPr>
            <a:spLocks noGrp="1" noChangeArrowheads="1"/>
          </p:cNvSpPr>
          <p:nvPr>
            <p:ph type="dt" sz="half" idx="10"/>
          </p:nvPr>
        </p:nvSpPr>
        <p:spPr>
          <a:xfrm>
            <a:off x="457200" y="6245225"/>
            <a:ext cx="2133600" cy="476250"/>
          </a:xfrm>
        </p:spPr>
        <p:txBody>
          <a:bodyPr/>
          <a:lstStyle>
            <a:lvl1pPr>
              <a:defRPr smtClean="0"/>
            </a:lvl1pPr>
          </a:lstStyle>
          <a:p>
            <a:pPr>
              <a:defRPr/>
            </a:pPr>
            <a:endParaRPr lang="en-GB"/>
          </a:p>
        </p:txBody>
      </p:sp>
      <p:sp>
        <p:nvSpPr>
          <p:cNvPr id="15" name="Rectangle 3"/>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GB"/>
          </a:p>
        </p:txBody>
      </p:sp>
      <p:sp>
        <p:nvSpPr>
          <p:cNvPr id="16" name="Rectangle 4"/>
          <p:cNvSpPr>
            <a:spLocks noGrp="1" noChangeArrowheads="1"/>
          </p:cNvSpPr>
          <p:nvPr>
            <p:ph type="sldNum" sz="quarter" idx="12"/>
          </p:nvPr>
        </p:nvSpPr>
        <p:spPr>
          <a:xfrm>
            <a:off x="6553200" y="6245225"/>
            <a:ext cx="2133600" cy="476250"/>
          </a:xfrm>
        </p:spPr>
        <p:txBody>
          <a:bodyPr/>
          <a:lstStyle>
            <a:lvl1pPr>
              <a:defRPr smtClean="0"/>
            </a:lvl1pPr>
          </a:lstStyle>
          <a:p>
            <a:pPr>
              <a:defRPr/>
            </a:pPr>
            <a:fld id="{82E135CC-890E-4DF9-A0D1-EB1D0992C63B}" type="slidenum">
              <a:rPr lang="en-GB"/>
              <a:pPr>
                <a:defRPr/>
              </a:pPr>
              <a:t>‹#›</a:t>
            </a:fld>
            <a:endParaRPr lang="en-GB"/>
          </a:p>
        </p:txBody>
      </p:sp>
    </p:spTree>
    <p:extLst>
      <p:ext uri="{BB962C8B-B14F-4D97-AF65-F5344CB8AC3E}">
        <p14:creationId xmlns:p14="http://schemas.microsoft.com/office/powerpoint/2010/main" val="260351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53F1AD3-9093-492D-9E38-37FBDC5952F0}" type="slidenum">
              <a:rPr lang="en-GB"/>
              <a:pPr>
                <a:defRPr/>
              </a:pPr>
              <a:t>‹#›</a:t>
            </a:fld>
            <a:endParaRPr lang="en-GB"/>
          </a:p>
        </p:txBody>
      </p:sp>
    </p:spTree>
    <p:extLst>
      <p:ext uri="{BB962C8B-B14F-4D97-AF65-F5344CB8AC3E}">
        <p14:creationId xmlns:p14="http://schemas.microsoft.com/office/powerpoint/2010/main" val="158647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76200"/>
            <a:ext cx="22288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5341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04FAEE3-30B8-462B-B245-DEDAEE301AAB}" type="slidenum">
              <a:rPr lang="en-GB"/>
              <a:pPr>
                <a:defRPr/>
              </a:pPr>
              <a:t>‹#›</a:t>
            </a:fld>
            <a:endParaRPr lang="en-GB"/>
          </a:p>
        </p:txBody>
      </p:sp>
    </p:spTree>
    <p:extLst>
      <p:ext uri="{BB962C8B-B14F-4D97-AF65-F5344CB8AC3E}">
        <p14:creationId xmlns:p14="http://schemas.microsoft.com/office/powerpoint/2010/main" val="336039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87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192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6200" y="6477000"/>
            <a:ext cx="2133600" cy="476250"/>
          </a:xfrm>
        </p:spPr>
        <p:txBody>
          <a:bodyPr/>
          <a:lstStyle>
            <a:lvl1pPr>
              <a:defRPr smtClean="0"/>
            </a:lvl1pPr>
          </a:lstStyle>
          <a:p>
            <a:pPr>
              <a:defRPr/>
            </a:pPr>
            <a:endParaRPr lang="en-US"/>
          </a:p>
          <a:p>
            <a:pPr>
              <a:defRPr/>
            </a:pPr>
            <a:r>
              <a:rPr lang="en-US"/>
              <a:t>27/10/2009</a:t>
            </a:r>
          </a:p>
        </p:txBody>
      </p:sp>
      <p:sp>
        <p:nvSpPr>
          <p:cNvPr id="6" name="Footer Placeholder 5"/>
          <p:cNvSpPr>
            <a:spLocks noGrp="1"/>
          </p:cNvSpPr>
          <p:nvPr>
            <p:ph type="ftr" sz="quarter" idx="11"/>
          </p:nvPr>
        </p:nvSpPr>
        <p:spPr>
          <a:xfrm>
            <a:off x="2362200" y="6610350"/>
            <a:ext cx="3886200" cy="476250"/>
          </a:xfrm>
        </p:spPr>
        <p:txBody>
          <a:bodyPr/>
          <a:lstStyle>
            <a:lvl1pPr>
              <a:defRPr/>
            </a:lvl1pPr>
          </a:lstStyle>
          <a:p>
            <a:pPr>
              <a:defRPr/>
            </a:pPr>
            <a:r>
              <a:rPr lang="en-US"/>
              <a:t>Algoritmi Paraleli si Distribuiti – Curs 4</a:t>
            </a:r>
          </a:p>
        </p:txBody>
      </p:sp>
      <p:sp>
        <p:nvSpPr>
          <p:cNvPr id="7" name="Slide Number Placeholder 6"/>
          <p:cNvSpPr>
            <a:spLocks noGrp="1"/>
          </p:cNvSpPr>
          <p:nvPr>
            <p:ph type="sldNum" sz="quarter" idx="12"/>
          </p:nvPr>
        </p:nvSpPr>
        <p:spPr>
          <a:xfrm>
            <a:off x="7010400" y="6583363"/>
            <a:ext cx="2133600" cy="549275"/>
          </a:xfrm>
        </p:spPr>
        <p:txBody>
          <a:bodyPr/>
          <a:lstStyle>
            <a:lvl1pPr>
              <a:defRPr smtClean="0"/>
            </a:lvl1pPr>
          </a:lstStyle>
          <a:p>
            <a:pPr>
              <a:defRPr/>
            </a:pPr>
            <a:fld id="{FFD03230-18B8-4928-BDF7-852C4C53D1D4}" type="slidenum">
              <a:rPr lang="en-US"/>
              <a:pPr>
                <a:defRPr/>
              </a:pPr>
              <a:t>‹#›</a:t>
            </a:fld>
            <a:endParaRPr lang="en-US"/>
          </a:p>
        </p:txBody>
      </p:sp>
    </p:spTree>
    <p:extLst>
      <p:ext uri="{BB962C8B-B14F-4D97-AF65-F5344CB8AC3E}">
        <p14:creationId xmlns:p14="http://schemas.microsoft.com/office/powerpoint/2010/main" val="261967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1D0A29B-F0A5-4FF4-9DB0-C40576D36911}" type="slidenum">
              <a:rPr lang="en-GB"/>
              <a:pPr>
                <a:defRPr/>
              </a:pPr>
              <a:t>‹#›</a:t>
            </a:fld>
            <a:endParaRPr lang="en-GB"/>
          </a:p>
        </p:txBody>
      </p:sp>
    </p:spTree>
    <p:extLst>
      <p:ext uri="{BB962C8B-B14F-4D97-AF65-F5344CB8AC3E}">
        <p14:creationId xmlns:p14="http://schemas.microsoft.com/office/powerpoint/2010/main" val="23845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5E2217A-B06A-4E62-B5C0-107FF817AB86}" type="slidenum">
              <a:rPr lang="en-GB"/>
              <a:pPr>
                <a:defRPr/>
              </a:pPr>
              <a:t>‹#›</a:t>
            </a:fld>
            <a:endParaRPr lang="en-GB"/>
          </a:p>
        </p:txBody>
      </p:sp>
    </p:spTree>
    <p:extLst>
      <p:ext uri="{BB962C8B-B14F-4D97-AF65-F5344CB8AC3E}">
        <p14:creationId xmlns:p14="http://schemas.microsoft.com/office/powerpoint/2010/main" val="1532223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748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6C5EF52-36F8-4B12-B5D8-406CA42043E4}" type="slidenum">
              <a:rPr lang="en-GB"/>
              <a:pPr>
                <a:defRPr/>
              </a:pPr>
              <a:t>‹#›</a:t>
            </a:fld>
            <a:endParaRPr lang="en-GB"/>
          </a:p>
        </p:txBody>
      </p:sp>
    </p:spTree>
    <p:extLst>
      <p:ext uri="{BB962C8B-B14F-4D97-AF65-F5344CB8AC3E}">
        <p14:creationId xmlns:p14="http://schemas.microsoft.com/office/powerpoint/2010/main" val="166451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69700E52-4C32-4762-829A-6B77617B50CF}" type="slidenum">
              <a:rPr lang="en-GB"/>
              <a:pPr>
                <a:defRPr/>
              </a:pPr>
              <a:t>‹#›</a:t>
            </a:fld>
            <a:endParaRPr lang="en-GB"/>
          </a:p>
        </p:txBody>
      </p:sp>
    </p:spTree>
    <p:extLst>
      <p:ext uri="{BB962C8B-B14F-4D97-AF65-F5344CB8AC3E}">
        <p14:creationId xmlns:p14="http://schemas.microsoft.com/office/powerpoint/2010/main" val="261995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8C7D69EC-34AB-4C8C-B193-631AE8B1C43C}" type="slidenum">
              <a:rPr lang="en-GB"/>
              <a:pPr>
                <a:defRPr/>
              </a:pPr>
              <a:t>‹#›</a:t>
            </a:fld>
            <a:endParaRPr lang="en-GB"/>
          </a:p>
        </p:txBody>
      </p:sp>
    </p:spTree>
    <p:extLst>
      <p:ext uri="{BB962C8B-B14F-4D97-AF65-F5344CB8AC3E}">
        <p14:creationId xmlns:p14="http://schemas.microsoft.com/office/powerpoint/2010/main" val="252179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48C1BE0-771B-4F1D-B2DD-079A7967E533}" type="slidenum">
              <a:rPr lang="en-GB"/>
              <a:pPr>
                <a:defRPr/>
              </a:pPr>
              <a:t>‹#›</a:t>
            </a:fld>
            <a:endParaRPr lang="en-GB"/>
          </a:p>
        </p:txBody>
      </p:sp>
    </p:spTree>
    <p:extLst>
      <p:ext uri="{BB962C8B-B14F-4D97-AF65-F5344CB8AC3E}">
        <p14:creationId xmlns:p14="http://schemas.microsoft.com/office/powerpoint/2010/main" val="191059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1566C4-3943-4A5C-80D6-488C62D762BE}" type="slidenum">
              <a:rPr lang="en-GB"/>
              <a:pPr>
                <a:defRPr/>
              </a:pPr>
              <a:t>‹#›</a:t>
            </a:fld>
            <a:endParaRPr lang="en-GB"/>
          </a:p>
        </p:txBody>
      </p:sp>
    </p:spTree>
    <p:extLst>
      <p:ext uri="{BB962C8B-B14F-4D97-AF65-F5344CB8AC3E}">
        <p14:creationId xmlns:p14="http://schemas.microsoft.com/office/powerpoint/2010/main" val="410025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82C9A22-4CA2-410A-AE9A-7BEE7860BFB5}" type="slidenum">
              <a:rPr lang="en-GB"/>
              <a:pPr>
                <a:defRPr/>
              </a:pPr>
              <a:t>‹#›</a:t>
            </a:fld>
            <a:endParaRPr lang="en-GB"/>
          </a:p>
        </p:txBody>
      </p:sp>
    </p:spTree>
    <p:extLst>
      <p:ext uri="{BB962C8B-B14F-4D97-AF65-F5344CB8AC3E}">
        <p14:creationId xmlns:p14="http://schemas.microsoft.com/office/powerpoint/2010/main" val="209039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a:defRPr/>
            </a:pPr>
            <a:endParaRPr lang="en-GB"/>
          </a:p>
        </p:txBody>
      </p:sp>
      <p:sp>
        <p:nvSpPr>
          <p:cNvPr id="3075"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a:defRPr/>
            </a:pPr>
            <a:endParaRPr lang="en-GB"/>
          </a:p>
        </p:txBody>
      </p:sp>
      <p:sp>
        <p:nvSpPr>
          <p:cNvPr id="3076"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defRPr>
            </a:lvl1pPr>
          </a:lstStyle>
          <a:p>
            <a:pPr>
              <a:defRPr/>
            </a:pPr>
            <a:endParaRPr lang="en-GB"/>
          </a:p>
        </p:txBody>
      </p:sp>
      <p:sp>
        <p:nvSpPr>
          <p:cNvPr id="3077"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Arial" charset="0"/>
              </a:defRPr>
            </a:lvl1pPr>
          </a:lstStyle>
          <a:p>
            <a:pPr>
              <a:defRPr/>
            </a:pPr>
            <a:endParaRPr lang="en-GB"/>
          </a:p>
        </p:txBody>
      </p:sp>
      <p:sp>
        <p:nvSpPr>
          <p:cNvPr id="3078"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chemeClr val="tx2"/>
                </a:solidFill>
                <a:latin typeface="Arial" charset="0"/>
              </a:defRPr>
            </a:lvl1pPr>
          </a:lstStyle>
          <a:p>
            <a:pPr>
              <a:defRPr/>
            </a:pPr>
            <a:fld id="{C7252937-894C-4DA4-AA94-569400FB9CDC}" type="slidenum">
              <a:rPr lang="en-GB"/>
              <a:pPr>
                <a:defRPr/>
              </a:pPr>
              <a:t>‹#›</a:t>
            </a:fld>
            <a:endParaRPr lang="en-GB"/>
          </a:p>
        </p:txBody>
      </p:sp>
      <p:grpSp>
        <p:nvGrpSpPr>
          <p:cNvPr id="1031" name="Group 7"/>
          <p:cNvGrpSpPr>
            <a:grpSpLocks/>
          </p:cNvGrpSpPr>
          <p:nvPr/>
        </p:nvGrpSpPr>
        <p:grpSpPr bwMode="auto">
          <a:xfrm>
            <a:off x="0" y="0"/>
            <a:ext cx="9144000" cy="1752600"/>
            <a:chOff x="0" y="0"/>
            <a:chExt cx="5760" cy="1104"/>
          </a:xfrm>
        </p:grpSpPr>
        <p:grpSp>
          <p:nvGrpSpPr>
            <p:cNvPr id="1034" name="Group 8"/>
            <p:cNvGrpSpPr>
              <a:grpSpLocks/>
            </p:cNvGrpSpPr>
            <p:nvPr userDrawn="1"/>
          </p:nvGrpSpPr>
          <p:grpSpPr bwMode="auto">
            <a:xfrm>
              <a:off x="4" y="768"/>
              <a:ext cx="5756" cy="240"/>
              <a:chOff x="0" y="768"/>
              <a:chExt cx="5760" cy="197"/>
            </a:xfrm>
          </p:grpSpPr>
          <p:sp>
            <p:nvSpPr>
              <p:cNvPr id="1038" name="Rectangle 9"/>
              <p:cNvSpPr>
                <a:spLocks noChangeArrowheads="1"/>
              </p:cNvSpPr>
              <p:nvPr/>
            </p:nvSpPr>
            <p:spPr bwMode="auto">
              <a:xfrm flipV="1">
                <a:off x="0" y="780"/>
                <a:ext cx="5760"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 name="Rectangle 10"/>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w="9525">
                <a:noFill/>
                <a:miter lim="800000"/>
                <a:headEnd/>
                <a:tailEnd/>
              </a:ln>
              <a:effectLst/>
            </p:spPr>
            <p:txBody>
              <a:bodyPr wrap="none" anchor="ctr"/>
              <a:lstStyle/>
              <a:p>
                <a:pPr>
                  <a:defRPr/>
                </a:pPr>
                <a:endParaRPr lang="en-US"/>
              </a:p>
            </p:txBody>
          </p:sp>
          <p:sp>
            <p:nvSpPr>
              <p:cNvPr id="3083" name="Rectangle 11"/>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w="9525">
                <a:noFill/>
                <a:miter lim="800000"/>
                <a:headEnd/>
                <a:tailEnd/>
              </a:ln>
              <a:effectLst/>
            </p:spPr>
            <p:txBody>
              <a:bodyPr wrap="none" anchor="ctr"/>
              <a:lstStyle/>
              <a:p>
                <a:pPr>
                  <a:defRPr/>
                </a:pPr>
                <a:endParaRPr lang="en-US"/>
              </a:p>
            </p:txBody>
          </p:sp>
          <p:sp>
            <p:nvSpPr>
              <p:cNvPr id="3084" name="Rectangle 12"/>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w="9525">
                <a:noFill/>
                <a:miter lim="800000"/>
                <a:headEnd/>
                <a:tailEnd/>
              </a:ln>
              <a:effectLst/>
            </p:spPr>
            <p:txBody>
              <a:bodyPr rot="10800000" wrap="none" anchor="ctr"/>
              <a:lstStyle/>
              <a:p>
                <a:pPr algn="ctr">
                  <a:defRPr/>
                </a:pPr>
                <a:endParaRPr lang="en-GB"/>
              </a:p>
            </p:txBody>
          </p:sp>
          <p:sp>
            <p:nvSpPr>
              <p:cNvPr id="1042" name="Rectangle 13"/>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35" name="Rectangle 14" descr="aqbg"/>
            <p:cNvSpPr>
              <a:spLocks noChangeArrowheads="1"/>
            </p:cNvSpPr>
            <p:nvPr/>
          </p:nvSpPr>
          <p:spPr bwMode="auto">
            <a:xfrm>
              <a:off x="0" y="0"/>
              <a:ext cx="5760" cy="768"/>
            </a:xfrm>
            <a:prstGeom prst="rect">
              <a:avLst/>
            </a:prstGeom>
            <a:blipFill dpi="0" rotWithShape="1">
              <a:blip r:embed="rId1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6" name="Rectangle 15"/>
            <p:cNvSpPr>
              <a:spLocks noChangeArrowheads="1"/>
            </p:cNvSpPr>
            <p:nvPr/>
          </p:nvSpPr>
          <p:spPr bwMode="auto">
            <a:xfrm>
              <a:off x="2" y="1008"/>
              <a:ext cx="5758" cy="96"/>
            </a:xfrm>
            <a:prstGeom prst="rect">
              <a:avLst/>
            </a:prstGeom>
            <a:gradFill rotWithShape="1">
              <a:gsLst>
                <a:gs pos="0">
                  <a:srgbClr val="777777"/>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7" name="Rectangle 16"/>
            <p:cNvSpPr>
              <a:spLocks noChangeArrowheads="1"/>
            </p:cNvSpPr>
            <p:nvPr/>
          </p:nvSpPr>
          <p:spPr bwMode="auto">
            <a:xfrm>
              <a:off x="3" y="746"/>
              <a:ext cx="5757" cy="47"/>
            </a:xfrm>
            <a:prstGeom prst="rect">
              <a:avLst/>
            </a:prstGeom>
            <a:solidFill>
              <a:srgbClr val="777777">
                <a:alpha val="3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32" name="Rectangle 17"/>
          <p:cNvSpPr>
            <a:spLocks noGrp="1" noChangeArrowheads="1"/>
          </p:cNvSpPr>
          <p:nvPr>
            <p:ph type="title"/>
          </p:nvPr>
        </p:nvSpPr>
        <p:spPr bwMode="auto">
          <a:xfrm>
            <a:off x="152400" y="762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3" name="Rectangle 18"/>
          <p:cNvSpPr>
            <a:spLocks noGrp="1" noChangeArrowheads="1"/>
          </p:cNvSpPr>
          <p:nvPr>
            <p:ph type="body" idx="1"/>
          </p:nvPr>
        </p:nvSpPr>
        <p:spPr bwMode="auto">
          <a:xfrm>
            <a:off x="457200" y="18748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86"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7" r:id="rId12"/>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Lucida Grande" charset="0"/>
        </a:defRPr>
      </a:lvl2pPr>
      <a:lvl3pPr algn="ctr" rtl="0" eaLnBrk="0" fontAlgn="base" hangingPunct="0">
        <a:spcBef>
          <a:spcPct val="0"/>
        </a:spcBef>
        <a:spcAft>
          <a:spcPct val="0"/>
        </a:spcAft>
        <a:defRPr sz="4400" b="1">
          <a:solidFill>
            <a:schemeClr val="tx2"/>
          </a:solidFill>
          <a:latin typeface="Lucida Grande" charset="0"/>
        </a:defRPr>
      </a:lvl3pPr>
      <a:lvl4pPr algn="ctr" rtl="0" eaLnBrk="0" fontAlgn="base" hangingPunct="0">
        <a:spcBef>
          <a:spcPct val="0"/>
        </a:spcBef>
        <a:spcAft>
          <a:spcPct val="0"/>
        </a:spcAft>
        <a:defRPr sz="4400" b="1">
          <a:solidFill>
            <a:schemeClr val="tx2"/>
          </a:solidFill>
          <a:latin typeface="Lucida Grande" charset="0"/>
        </a:defRPr>
      </a:lvl4pPr>
      <a:lvl5pPr algn="ctr" rtl="0" eaLnBrk="0" fontAlgn="base" hangingPunct="0">
        <a:spcBef>
          <a:spcPct val="0"/>
        </a:spcBef>
        <a:spcAft>
          <a:spcPct val="0"/>
        </a:spcAft>
        <a:defRPr sz="4400" b="1">
          <a:solidFill>
            <a:schemeClr val="tx2"/>
          </a:solidFill>
          <a:latin typeface="Lucida Grande" charset="0"/>
        </a:defRPr>
      </a:lvl5pPr>
      <a:lvl6pPr marL="457200" algn="ctr" rtl="0" fontAlgn="base">
        <a:spcBef>
          <a:spcPct val="0"/>
        </a:spcBef>
        <a:spcAft>
          <a:spcPct val="0"/>
        </a:spcAft>
        <a:defRPr sz="4400" b="1">
          <a:solidFill>
            <a:schemeClr val="tx2"/>
          </a:solidFill>
          <a:latin typeface="Lucida Grande" charset="0"/>
        </a:defRPr>
      </a:lvl6pPr>
      <a:lvl7pPr marL="914400" algn="ctr" rtl="0" fontAlgn="base">
        <a:spcBef>
          <a:spcPct val="0"/>
        </a:spcBef>
        <a:spcAft>
          <a:spcPct val="0"/>
        </a:spcAft>
        <a:defRPr sz="4400" b="1">
          <a:solidFill>
            <a:schemeClr val="tx2"/>
          </a:solidFill>
          <a:latin typeface="Lucida Grande" charset="0"/>
        </a:defRPr>
      </a:lvl7pPr>
      <a:lvl8pPr marL="1371600" algn="ctr" rtl="0" fontAlgn="base">
        <a:spcBef>
          <a:spcPct val="0"/>
        </a:spcBef>
        <a:spcAft>
          <a:spcPct val="0"/>
        </a:spcAft>
        <a:defRPr sz="4400" b="1">
          <a:solidFill>
            <a:schemeClr val="tx2"/>
          </a:solidFill>
          <a:latin typeface="Lucida Grande" charset="0"/>
        </a:defRPr>
      </a:lvl8pPr>
      <a:lvl9pPr marL="1828800" algn="ctr" rtl="0" fontAlgn="base">
        <a:spcBef>
          <a:spcPct val="0"/>
        </a:spcBef>
        <a:spcAft>
          <a:spcPct val="0"/>
        </a:spcAft>
        <a:defRPr sz="4400" b="1">
          <a:solidFill>
            <a:schemeClr val="tx2"/>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gi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jpeg"/><Relationship Id="rId7"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3568" y="1196752"/>
            <a:ext cx="7772400" cy="1470025"/>
          </a:xfrm>
        </p:spPr>
        <p:txBody>
          <a:bodyPr/>
          <a:lstStyle/>
          <a:p>
            <a:pPr eaLnBrk="1" hangingPunct="1"/>
            <a:r>
              <a:rPr lang="en-US" altLang="en-US" dirty="0" err="1"/>
              <a:t>Dezvoltarea</a:t>
            </a:r>
            <a:r>
              <a:rPr lang="en-US" altLang="en-US" dirty="0"/>
              <a:t> </a:t>
            </a:r>
            <a:r>
              <a:rPr lang="en-US" altLang="en-US" dirty="0" err="1"/>
              <a:t>algoritmilor</a:t>
            </a:r>
            <a:r>
              <a:rPr lang="en-US" altLang="en-US" dirty="0"/>
              <a:t> </a:t>
            </a:r>
            <a:r>
              <a:rPr lang="en-US" altLang="en-US" dirty="0" err="1"/>
              <a:t>folosind</a:t>
            </a:r>
            <a:r>
              <a:rPr lang="en-US" altLang="en-US" dirty="0"/>
              <a:t> </a:t>
            </a:r>
            <a:r>
              <a:rPr lang="en-US" altLang="en-US" dirty="0" err="1"/>
              <a:t>variabile</a:t>
            </a:r>
            <a:r>
              <a:rPr lang="en-US" altLang="en-US" dirty="0"/>
              <a:t> </a:t>
            </a:r>
            <a:r>
              <a:rPr lang="en-US" altLang="en-US" dirty="0" err="1"/>
              <a:t>partajate</a:t>
            </a:r>
            <a:r>
              <a:rPr lang="en-US" altLang="en-US" dirty="0"/>
              <a:t> (</a:t>
            </a:r>
            <a:r>
              <a:rPr lang="en-US" altLang="en-US" dirty="0" smtClean="0"/>
              <a:t>MIMD). </a:t>
            </a:r>
            <a:r>
              <a:rPr lang="en-US" dirty="0" err="1" smtClean="0"/>
              <a:t>Semafoare</a:t>
            </a:r>
            <a:r>
              <a:rPr lang="en-US" dirty="0" smtClean="0"/>
              <a:t>.</a:t>
            </a:r>
            <a:br>
              <a:rPr lang="en-US" dirty="0" smtClean="0"/>
            </a:br>
            <a:r>
              <a:rPr lang="en-US" dirty="0" err="1" smtClean="0"/>
              <a:t>Probleme</a:t>
            </a:r>
            <a:r>
              <a:rPr lang="en-US" dirty="0" smtClean="0"/>
              <a:t> </a:t>
            </a:r>
            <a:r>
              <a:rPr lang="en-US" dirty="0" err="1" smtClean="0"/>
              <a:t>clasice</a:t>
            </a:r>
            <a:r>
              <a:rPr lang="en-US" dirty="0" smtClean="0"/>
              <a:t>.</a:t>
            </a:r>
            <a:endParaRPr lang="en-GB" dirty="0" smtClean="0">
              <a:solidFill>
                <a:srgbClr val="FF0000"/>
              </a:solidFill>
            </a:endParaRPr>
          </a:p>
        </p:txBody>
      </p:sp>
      <p:sp>
        <p:nvSpPr>
          <p:cNvPr id="4099" name="Rectangle 3"/>
          <p:cNvSpPr>
            <a:spLocks noGrp="1" noChangeArrowheads="1"/>
          </p:cNvSpPr>
          <p:nvPr>
            <p:ph type="subTitle" idx="1"/>
          </p:nvPr>
        </p:nvSpPr>
        <p:spPr>
          <a:xfrm>
            <a:off x="2268538" y="4292600"/>
            <a:ext cx="6400800" cy="1752600"/>
          </a:xfrm>
        </p:spPr>
        <p:txBody>
          <a:bodyPr/>
          <a:lstStyle/>
          <a:p>
            <a:pPr algn="r" eaLnBrk="1" hangingPunct="1">
              <a:lnSpc>
                <a:spcPct val="90000"/>
              </a:lnSpc>
            </a:pPr>
            <a:r>
              <a:rPr lang="en-GB" sz="2400" smtClean="0"/>
              <a:t>Ciprian Dobre</a:t>
            </a:r>
          </a:p>
          <a:p>
            <a:pPr algn="r" eaLnBrk="1" hangingPunct="1">
              <a:lnSpc>
                <a:spcPct val="90000"/>
              </a:lnSpc>
            </a:pPr>
            <a:r>
              <a:rPr lang="en-GB" sz="2400" smtClean="0"/>
              <a:t>ciprian.dobre@cs.pub.ro</a:t>
            </a:r>
          </a:p>
          <a:p>
            <a:pPr algn="r" eaLnBrk="1" hangingPunct="1">
              <a:lnSpc>
                <a:spcPct val="90000"/>
              </a:lnSpc>
            </a:pPr>
            <a:endParaRPr lang="en-GB" sz="2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14300" y="76200"/>
            <a:ext cx="8915400" cy="1066800"/>
          </a:xfrm>
        </p:spPr>
        <p:txBody>
          <a:bodyPr/>
          <a:lstStyle/>
          <a:p>
            <a:r>
              <a:rPr lang="en-US" sz="2800" dirty="0" err="1"/>
              <a:t>Comunicarea</a:t>
            </a:r>
            <a:r>
              <a:rPr lang="en-US" sz="2800" dirty="0"/>
              <a:t> </a:t>
            </a:r>
            <a:r>
              <a:rPr lang="en-US" sz="2800" dirty="0" err="1"/>
              <a:t>produc</a:t>
            </a:r>
            <a:r>
              <a:rPr lang="ro-RO" sz="2800" dirty="0"/>
              <a:t>ă</a:t>
            </a:r>
            <a:r>
              <a:rPr lang="en-US" sz="2800" dirty="0"/>
              <a:t>tor </a:t>
            </a:r>
            <a:r>
              <a:rPr lang="ro-RO" sz="2800" dirty="0"/>
              <a:t>ș</a:t>
            </a:r>
            <a:r>
              <a:rPr lang="en-US" sz="2800" dirty="0" err="1"/>
              <a:t>i</a:t>
            </a:r>
            <a:r>
              <a:rPr lang="en-US" sz="2800" dirty="0"/>
              <a:t> </a:t>
            </a:r>
            <a:r>
              <a:rPr lang="en-US" sz="2800" dirty="0" err="1"/>
              <a:t>consumator</a:t>
            </a:r>
            <a:r>
              <a:rPr lang="en-US" sz="2800" dirty="0"/>
              <a:t> </a:t>
            </a:r>
            <a:r>
              <a:rPr lang="en-US" sz="2800" dirty="0" err="1"/>
              <a:t>prin</a:t>
            </a:r>
            <a:r>
              <a:rPr lang="en-US" sz="2800" dirty="0"/>
              <a:t> tampon </a:t>
            </a:r>
            <a:r>
              <a:rPr lang="en-US" sz="2800" dirty="0" err="1"/>
              <a:t>limitat</a:t>
            </a:r>
            <a:endParaRPr lang="en-US" sz="2800" dirty="0" smtClean="0"/>
          </a:p>
        </p:txBody>
      </p:sp>
      <p:pic>
        <p:nvPicPr>
          <p:cNvPr id="2052" name="Picture 4" descr="C:\Users\cipsm\Desktop\work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5" y="4747755"/>
            <a:ext cx="1356717" cy="135671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ipsm\Desktop\mWjXlN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3760" y="4747755"/>
            <a:ext cx="2160240" cy="1682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cipsm\Desktop\work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252" y="4747754"/>
            <a:ext cx="1356717" cy="13567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cipsm\Desktop\mWjXlN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4797210"/>
            <a:ext cx="2160240" cy="16821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3491880" y="2528900"/>
            <a:ext cx="1584176" cy="64807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charset="0"/>
            </a:endParaRPr>
          </a:p>
        </p:txBody>
      </p:sp>
      <p:cxnSp>
        <p:nvCxnSpPr>
          <p:cNvPr id="4" name="Straight Arrow Connector 3"/>
          <p:cNvCxnSpPr>
            <a:stCxn id="2052" idx="0"/>
          </p:cNvCxnSpPr>
          <p:nvPr/>
        </p:nvCxnSpPr>
        <p:spPr bwMode="auto">
          <a:xfrm flipV="1">
            <a:off x="1073894" y="2996952"/>
            <a:ext cx="2410001" cy="1750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3" name="Straight Arrow Connector 12"/>
          <p:cNvCxnSpPr>
            <a:stCxn id="8" idx="0"/>
          </p:cNvCxnSpPr>
          <p:nvPr/>
        </p:nvCxnSpPr>
        <p:spPr bwMode="auto">
          <a:xfrm flipV="1">
            <a:off x="2430611" y="3176972"/>
            <a:ext cx="1053284" cy="1570782"/>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5269693" y="3176972"/>
            <a:ext cx="2686683" cy="172318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a:off x="5269693" y="3329372"/>
            <a:ext cx="886483" cy="157078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4" name="Rectangle 13"/>
          <p:cNvSpPr/>
          <p:nvPr/>
        </p:nvSpPr>
        <p:spPr bwMode="auto">
          <a:xfrm>
            <a:off x="1176188" y="4064804"/>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charset="0"/>
              </a:rPr>
              <a:t>T</a:t>
            </a:r>
          </a:p>
        </p:txBody>
      </p:sp>
      <p:sp>
        <p:nvSpPr>
          <p:cNvPr id="23" name="Rectangle 22"/>
          <p:cNvSpPr/>
          <p:nvPr/>
        </p:nvSpPr>
        <p:spPr bwMode="auto">
          <a:xfrm>
            <a:off x="2210879" y="4205408"/>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charset="0"/>
              </a:rPr>
              <a:t>T</a:t>
            </a:r>
          </a:p>
        </p:txBody>
      </p:sp>
      <p:sp>
        <p:nvSpPr>
          <p:cNvPr id="24" name="Rectangle 23"/>
          <p:cNvSpPr/>
          <p:nvPr/>
        </p:nvSpPr>
        <p:spPr bwMode="auto">
          <a:xfrm>
            <a:off x="3635896" y="2312876"/>
            <a:ext cx="129614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charset="0"/>
              </a:rPr>
              <a:t>k x T</a:t>
            </a:r>
          </a:p>
        </p:txBody>
      </p:sp>
      <p:sp>
        <p:nvSpPr>
          <p:cNvPr id="17" name="Rounded Rectangle 16"/>
          <p:cNvSpPr/>
          <p:nvPr/>
        </p:nvSpPr>
        <p:spPr bwMode="auto">
          <a:xfrm>
            <a:off x="2115743" y="3329373"/>
            <a:ext cx="1368152" cy="54298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charset="0"/>
              </a:rPr>
              <a:t>Am </a:t>
            </a:r>
            <a:r>
              <a:rPr kumimoji="0" lang="en-US" sz="2000" b="0" i="0" u="none" strike="noStrike" cap="none" normalizeH="0" baseline="0" dirty="0" err="1" smtClean="0">
                <a:ln>
                  <a:noFill/>
                </a:ln>
                <a:solidFill>
                  <a:schemeClr val="tx1"/>
                </a:solidFill>
                <a:effectLst/>
                <a:latin typeface="Times" charset="0"/>
              </a:rPr>
              <a:t>loc</a:t>
            </a:r>
            <a:r>
              <a:rPr kumimoji="0" lang="en-US" sz="2000" b="0" i="0" u="none" strike="noStrike" cap="none" normalizeH="0" baseline="0" dirty="0" smtClean="0">
                <a:ln>
                  <a:noFill/>
                </a:ln>
                <a:solidFill>
                  <a:schemeClr val="tx1"/>
                </a:solidFill>
                <a:effectLst/>
                <a:latin typeface="Times" charset="0"/>
              </a:rPr>
              <a:t>?</a:t>
            </a:r>
          </a:p>
        </p:txBody>
      </p:sp>
      <p:sp>
        <p:nvSpPr>
          <p:cNvPr id="29" name="Rounded Rectangle 28"/>
          <p:cNvSpPr/>
          <p:nvPr/>
        </p:nvSpPr>
        <p:spPr bwMode="auto">
          <a:xfrm>
            <a:off x="5028858" y="3243746"/>
            <a:ext cx="1847398" cy="54298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charset="0"/>
              </a:rPr>
              <a:t>Am </a:t>
            </a:r>
            <a:r>
              <a:rPr kumimoji="0" lang="en-US" sz="2000" b="0" i="0" u="none" strike="noStrike" cap="none" normalizeH="0" baseline="0" dirty="0" err="1" smtClean="0">
                <a:ln>
                  <a:noFill/>
                </a:ln>
                <a:solidFill>
                  <a:schemeClr val="tx1"/>
                </a:solidFill>
                <a:effectLst/>
                <a:latin typeface="Times" charset="0"/>
              </a:rPr>
              <a:t>ce</a:t>
            </a:r>
            <a:r>
              <a:rPr kumimoji="0" lang="en-US" sz="2000" b="0" i="0" u="none" strike="noStrike" cap="none" normalizeH="0" baseline="0" dirty="0" smtClean="0">
                <a:ln>
                  <a:noFill/>
                </a:ln>
                <a:solidFill>
                  <a:schemeClr val="tx1"/>
                </a:solidFill>
                <a:effectLst/>
                <a:latin typeface="Times" charset="0"/>
              </a:rPr>
              <a:t> </a:t>
            </a:r>
            <a:r>
              <a:rPr kumimoji="0" lang="en-US" sz="2000" b="0" i="0" u="none" strike="noStrike" cap="none" normalizeH="0" baseline="0" dirty="0" err="1" smtClean="0">
                <a:ln>
                  <a:noFill/>
                </a:ln>
                <a:solidFill>
                  <a:schemeClr val="tx1"/>
                </a:solidFill>
                <a:effectLst/>
                <a:latin typeface="Times" charset="0"/>
              </a:rPr>
              <a:t>prelua</a:t>
            </a:r>
            <a:r>
              <a:rPr kumimoji="0" lang="en-US" sz="2000" b="0" i="0" u="none" strike="noStrike" cap="none" normalizeH="0" baseline="0" dirty="0" smtClean="0">
                <a:ln>
                  <a:noFill/>
                </a:ln>
                <a:solidFill>
                  <a:schemeClr val="tx1"/>
                </a:solidFill>
                <a:effectLst/>
                <a:latin typeface="Times" charset="0"/>
              </a:rPr>
              <a:t>?</a:t>
            </a:r>
          </a:p>
        </p:txBody>
      </p:sp>
      <p:pic>
        <p:nvPicPr>
          <p:cNvPr id="2050"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3870" y="1982072"/>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960" y="1982072"/>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7594" y="2083316"/>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343" y="2124724"/>
            <a:ext cx="851820" cy="105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3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2.59259E-6 C 0.00885 -0.01828 0.02951 -0.03102 0.0434 -0.04051 C 0.04843 -0.04398 0.05121 -0.05208 0.05659 -0.0544 C 0.0592 -0.05555 0.06198 -0.05671 0.06458 -0.05787 C 0.06996 -0.06342 0.07517 -0.06759 0.08159 -0.07014 C 0.08923 -0.07847 0.09757 -0.08472 0.10659 -0.08958 C 0.11597 -0.10208 0.1276 -0.10509 0.13958 -0.11065 C 0.14791 -0.12222 0.13906 -0.11157 0.14739 -0.11759 C 0.15017 -0.11967 0.15538 -0.12453 0.15538 -0.12453 C 0.15746 -0.13403 0.15538 -0.12893 0.16458 -0.1368 C 0.17031 -0.14166 0.16371 -0.14004 0.17118 -0.1456 C 0.17639 -0.1493 0.18281 -0.15092 0.18819 -0.1544 " pathEditMode="relative" ptsTypes="fffffffffff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77778E-6 3.7037E-7 C 0.01024 -0.00417 0.01441 -0.00995 0.02118 -0.02106 C 0.02448 -0.04005 0.01927 -0.01782 0.02639 -0.03148 C 0.02743 -0.03356 0.02691 -0.03634 0.02778 -0.03842 C 0.02917 -0.04213 0.03299 -0.04907 0.03299 -0.04907 C 0.03976 -0.07893 0.05504 -0.10648 0.07118 -0.12801 C 0.07274 -0.13009 0.075 -0.13125 0.07639 -0.13333 C 0.0842 -0.14514 0.07847 -0.1412 0.08559 -0.14907 C 0.08906 -0.15301 0.09358 -0.1544 0.09358 -0.16134 " pathEditMode="relative" ptsTypes="ffffffffA">
                                      <p:cBhvr>
                                        <p:cTn id="8" dur="2000" fill="hold"/>
                                        <p:tgtEl>
                                          <p:spTgt spid="2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1882 -0.1544 C 0.1941 -0.15996 0.19827 -0.16389 0.20521 -0.16667 C 0.21111 -0.17454 0.21893 -0.18102 0.22622 -0.18611 C 0.23299 -0.19074 0.23698 -0.19769 0.24462 -0.2 C 0.26476 -0.21297 0.28681 -0.21412 0.3092 -0.21412 " pathEditMode="relative" rAng="0" ptsTypes="ffffA">
                                      <p:cBhvr>
                                        <p:cTn id="12" dur="2000" fill="hold"/>
                                        <p:tgtEl>
                                          <p:spTgt spid="14"/>
                                        </p:tgtEl>
                                        <p:attrNameLst>
                                          <p:attrName>ppt_x</p:attrName>
                                          <p:attrName>ppt_y</p:attrName>
                                        </p:attrNameLst>
                                      </p:cBhvr>
                                      <p:rCtr x="6042" y="-2986"/>
                                    </p:animMotion>
                                  </p:childTnLst>
                                </p:cTn>
                              </p:par>
                              <p:par>
                                <p:cTn id="13" presetID="3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par>
                                <p:cTn id="19" presetID="31" presetClass="exit" presetSubtype="0" fill="hold" nodeType="withEffect">
                                  <p:stCondLst>
                                    <p:cond delay="0"/>
                                  </p:stCondLst>
                                  <p:childTnLst>
                                    <p:anim calcmode="lin" valueType="num">
                                      <p:cBhvr>
                                        <p:cTn id="20" dur="1000"/>
                                        <p:tgtEl>
                                          <p:spTgt spid="2051"/>
                                        </p:tgtEl>
                                        <p:attrNameLst>
                                          <p:attrName>ppt_w</p:attrName>
                                        </p:attrNameLst>
                                      </p:cBhvr>
                                      <p:tavLst>
                                        <p:tav tm="0">
                                          <p:val>
                                            <p:strVal val="ppt_w"/>
                                          </p:val>
                                        </p:tav>
                                        <p:tav tm="100000">
                                          <p:val>
                                            <p:fltVal val="0"/>
                                          </p:val>
                                        </p:tav>
                                      </p:tavLst>
                                    </p:anim>
                                    <p:anim calcmode="lin" valueType="num">
                                      <p:cBhvr>
                                        <p:cTn id="21" dur="1000"/>
                                        <p:tgtEl>
                                          <p:spTgt spid="2051"/>
                                        </p:tgtEl>
                                        <p:attrNameLst>
                                          <p:attrName>ppt_h</p:attrName>
                                        </p:attrNameLst>
                                      </p:cBhvr>
                                      <p:tavLst>
                                        <p:tav tm="0">
                                          <p:val>
                                            <p:strVal val="ppt_h"/>
                                          </p:val>
                                        </p:tav>
                                        <p:tav tm="100000">
                                          <p:val>
                                            <p:fltVal val="0"/>
                                          </p:val>
                                        </p:tav>
                                      </p:tavLst>
                                    </p:anim>
                                    <p:anim calcmode="lin" valueType="num">
                                      <p:cBhvr>
                                        <p:cTn id="22" dur="1000"/>
                                        <p:tgtEl>
                                          <p:spTgt spid="2051"/>
                                        </p:tgtEl>
                                        <p:attrNameLst>
                                          <p:attrName>style.rotation</p:attrName>
                                        </p:attrNameLst>
                                      </p:cBhvr>
                                      <p:tavLst>
                                        <p:tav tm="0">
                                          <p:val>
                                            <p:fltVal val="0"/>
                                          </p:val>
                                        </p:tav>
                                        <p:tav tm="100000">
                                          <p:val>
                                            <p:fltVal val="90"/>
                                          </p:val>
                                        </p:tav>
                                      </p:tavLst>
                                    </p:anim>
                                    <p:animEffect transition="out" filter="fade">
                                      <p:cBhvr>
                                        <p:cTn id="23" dur="1000"/>
                                        <p:tgtEl>
                                          <p:spTgt spid="2051"/>
                                        </p:tgtEl>
                                      </p:cBhvr>
                                    </p:animEffect>
                                    <p:set>
                                      <p:cBhvr>
                                        <p:cTn id="24" dur="1" fill="hold">
                                          <p:stCondLst>
                                            <p:cond delay="999"/>
                                          </p:stCondLst>
                                        </p:cTn>
                                        <p:tgtEl>
                                          <p:spTgt spid="20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0.09532 -0.15092 C 0.10243 -0.16481 0.11632 -0.17847 0.12813 -0.18426 C 0.13299 -0.19028 0.13924 -0.19907 0.14532 -0.20162 C 0.14896 -0.20671 0.15469 -0.20995 0.15973 -0.21227 C 0.16858 -0.22338 0.18421 -0.22268 0.19532 -0.22268 " pathEditMode="relative" rAng="0" ptsTypes="ffffA">
                                      <p:cBhvr>
                                        <p:cTn id="28" dur="2000" fill="hold"/>
                                        <p:tgtEl>
                                          <p:spTgt spid="23"/>
                                        </p:tgtEl>
                                        <p:attrNameLst>
                                          <p:attrName>ppt_x</p:attrName>
                                          <p:attrName>ppt_y</p:attrName>
                                        </p:attrNameLst>
                                      </p:cBhvr>
                                      <p:rCtr x="5000" y="-3634"/>
                                    </p:animMotion>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1000" fill="hold"/>
                                        <p:tgtEl>
                                          <p:spTgt spid="25"/>
                                        </p:tgtEl>
                                        <p:attrNameLst>
                                          <p:attrName>ppt_w</p:attrName>
                                        </p:attrNameLst>
                                      </p:cBhvr>
                                      <p:tavLst>
                                        <p:tav tm="0">
                                          <p:val>
                                            <p:fltVal val="0"/>
                                          </p:val>
                                        </p:tav>
                                        <p:tav tm="100000">
                                          <p:val>
                                            <p:strVal val="#ppt_w"/>
                                          </p:val>
                                        </p:tav>
                                      </p:tavLst>
                                    </p:anim>
                                    <p:anim calcmode="lin" valueType="num">
                                      <p:cBhvr>
                                        <p:cTn id="34" dur="1000" fill="hold"/>
                                        <p:tgtEl>
                                          <p:spTgt spid="25"/>
                                        </p:tgtEl>
                                        <p:attrNameLst>
                                          <p:attrName>ppt_h</p:attrName>
                                        </p:attrNameLst>
                                      </p:cBhvr>
                                      <p:tavLst>
                                        <p:tav tm="0">
                                          <p:val>
                                            <p:fltVal val="0"/>
                                          </p:val>
                                        </p:tav>
                                        <p:tav tm="100000">
                                          <p:val>
                                            <p:strVal val="#ppt_h"/>
                                          </p:val>
                                        </p:tav>
                                      </p:tavLst>
                                    </p:anim>
                                    <p:anim calcmode="lin" valueType="num">
                                      <p:cBhvr>
                                        <p:cTn id="35" dur="1000" fill="hold"/>
                                        <p:tgtEl>
                                          <p:spTgt spid="25"/>
                                        </p:tgtEl>
                                        <p:attrNameLst>
                                          <p:attrName>style.rotation</p:attrName>
                                        </p:attrNameLst>
                                      </p:cBhvr>
                                      <p:tavLst>
                                        <p:tav tm="0">
                                          <p:val>
                                            <p:fltVal val="90"/>
                                          </p:val>
                                        </p:tav>
                                        <p:tav tm="100000">
                                          <p:val>
                                            <p:fltVal val="0"/>
                                          </p:val>
                                        </p:tav>
                                      </p:tavLst>
                                    </p:anim>
                                    <p:animEffect transition="in" filter="fade">
                                      <p:cBhvr>
                                        <p:cTn id="36" dur="1000"/>
                                        <p:tgtEl>
                                          <p:spTgt spid="25"/>
                                        </p:tgtEl>
                                      </p:cBhvr>
                                    </p:animEffect>
                                  </p:childTnLst>
                                </p:cTn>
                              </p:par>
                              <p:par>
                                <p:cTn id="37" presetID="31" presetClass="exit" presetSubtype="0" fill="hold" nodeType="withEffect">
                                  <p:stCondLst>
                                    <p:cond delay="0"/>
                                  </p:stCondLst>
                                  <p:childTnLst>
                                    <p:anim calcmode="lin" valueType="num">
                                      <p:cBhvr>
                                        <p:cTn id="38" dur="1000"/>
                                        <p:tgtEl>
                                          <p:spTgt spid="22"/>
                                        </p:tgtEl>
                                        <p:attrNameLst>
                                          <p:attrName>ppt_w</p:attrName>
                                        </p:attrNameLst>
                                      </p:cBhvr>
                                      <p:tavLst>
                                        <p:tav tm="0">
                                          <p:val>
                                            <p:strVal val="ppt_w"/>
                                          </p:val>
                                        </p:tav>
                                        <p:tav tm="100000">
                                          <p:val>
                                            <p:fltVal val="0"/>
                                          </p:val>
                                        </p:tav>
                                      </p:tavLst>
                                    </p:anim>
                                    <p:anim calcmode="lin" valueType="num">
                                      <p:cBhvr>
                                        <p:cTn id="39" dur="1000"/>
                                        <p:tgtEl>
                                          <p:spTgt spid="22"/>
                                        </p:tgtEl>
                                        <p:attrNameLst>
                                          <p:attrName>ppt_h</p:attrName>
                                        </p:attrNameLst>
                                      </p:cBhvr>
                                      <p:tavLst>
                                        <p:tav tm="0">
                                          <p:val>
                                            <p:strVal val="ppt_h"/>
                                          </p:val>
                                        </p:tav>
                                        <p:tav tm="100000">
                                          <p:val>
                                            <p:fltVal val="0"/>
                                          </p:val>
                                        </p:tav>
                                      </p:tavLst>
                                    </p:anim>
                                    <p:anim calcmode="lin" valueType="num">
                                      <p:cBhvr>
                                        <p:cTn id="40" dur="1000"/>
                                        <p:tgtEl>
                                          <p:spTgt spid="22"/>
                                        </p:tgtEl>
                                        <p:attrNameLst>
                                          <p:attrName>style.rotation</p:attrName>
                                        </p:attrNameLst>
                                      </p:cBhvr>
                                      <p:tavLst>
                                        <p:tav tm="0">
                                          <p:val>
                                            <p:fltVal val="0"/>
                                          </p:val>
                                        </p:tav>
                                        <p:tav tm="100000">
                                          <p:val>
                                            <p:fltVal val="90"/>
                                          </p:val>
                                        </p:tav>
                                      </p:tavLst>
                                    </p:anim>
                                    <p:animEffect transition="out" filter="fade">
                                      <p:cBhvr>
                                        <p:cTn id="41" dur="1000"/>
                                        <p:tgtEl>
                                          <p:spTgt spid="22"/>
                                        </p:tgtEl>
                                      </p:cBhvr>
                                    </p:animEffect>
                                    <p:set>
                                      <p:cBhvr>
                                        <p:cTn id="42" dur="1" fill="hold">
                                          <p:stCondLst>
                                            <p:cond delay="999"/>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2" nodeType="clickEffect">
                                  <p:stCondLst>
                                    <p:cond delay="0"/>
                                  </p:stCondLst>
                                  <p:childTnLst>
                                    <p:animMotion origin="layout" path="M 0.3092 -0.21412 C 0.31979 -0.20486 0.32986 -0.19305 0.3408 -0.18426 C 0.35295 -0.17476 0.36753 -0.1662 0.38038 -0.15787 C 0.38611 -0.15 0.39826 -0.13958 0.40538 -0.13333 C 0.41163 -0.1206 0.40607 -0.13148 0.41979 -0.10879 C 0.42118 -0.10648 0.42378 -0.10185 0.42378 -0.10162 C 0.42587 -0.09282 0.43177 -0.08865 0.43559 -0.08078 C 0.43871 -0.0743 0.44219 -0.06666 0.44479 -0.05972 C 0.4533 -0.03773 0.46389 -0.01666 0.47239 0.00533 C 0.47725 0.01783 0.48073 0.03681 0.48819 0.04746 C 0.49305 0.06528 0.49791 0.08334 0.50139 0.10186 C 0.50243 0.10718 0.5026 0.1125 0.50399 0.1176 C 0.50486 0.12084 0.50798 0.125 0.50798 0.12801 " pathEditMode="relative" rAng="0" ptsTypes="ffffffffffffA">
                                      <p:cBhvr>
                                        <p:cTn id="46" dur="2000" fill="hold"/>
                                        <p:tgtEl>
                                          <p:spTgt spid="14"/>
                                        </p:tgtEl>
                                        <p:attrNameLst>
                                          <p:attrName>ppt_x</p:attrName>
                                          <p:attrName>ppt_y</p:attrName>
                                        </p:attrNameLst>
                                      </p:cBhvr>
                                      <p:rCtr x="9931" y="17106"/>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2" nodeType="clickEffect">
                                  <p:stCondLst>
                                    <p:cond delay="0"/>
                                  </p:stCondLst>
                                  <p:childTnLst>
                                    <p:animMotion origin="layout" path="M 0.19601 -0.23473 C 0.22987 -0.22963 0.2625 -0.20926 0.29601 -0.20139 C 0.30209 -0.19746 0.30834 -0.19653 0.31441 -0.1926 C 0.3257 -0.18496 0.33646 -0.17732 0.34862 -0.17153 C 0.35296 -0.16945 0.35764 -0.16899 0.36181 -0.16644 C 0.38507 -0.15209 0.37257 -0.15625 0.38681 -0.15232 C 0.39948 -0.14399 0.41285 -0.13727 0.42622 -0.13125 C 0.43421 -0.12778 0.44028 -0.11991 0.44862 -0.11737 C 0.45365 -0.11274 0.45921 -0.11065 0.46441 -0.10672 C 0.47257 -0.1007 0.48212 -0.09098 0.4908 -0.0875 C 0.49671 -0.0794 0.50313 -0.07616 0.50921 -0.06806 C 0.51372 -0.06227 0.52362 -0.04838 0.52882 -0.04352 C 0.53473 -0.03241 0.54046 -0.02037 0.54862 -0.01204 C 0.55296 4.07407E-6 0.56389 0.0118 0.57101 0.02129 C 0.57483 0.02638 0.57761 0.03356 0.5816 0.03888 C 0.58334 0.04652 0.58959 0.05162 0.59341 0.0581 C 0.59636 0.06296 0.59601 0.05995 0.59601 0.06342 " pathEditMode="relative" rAng="0" ptsTypes="ffffffffffffffffA">
                                      <p:cBhvr>
                                        <p:cTn id="50" dur="2000" fill="hold"/>
                                        <p:tgtEl>
                                          <p:spTgt spid="23"/>
                                        </p:tgtEl>
                                        <p:attrNameLst>
                                          <p:attrName>ppt_x</p:attrName>
                                          <p:attrName>ppt_y</p:attrName>
                                        </p:attrNameLst>
                                      </p:cBhvr>
                                      <p:rCtr x="20017" y="14907"/>
                                    </p:animMotion>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2051"/>
                                        </p:tgtEl>
                                        <p:attrNameLst>
                                          <p:attrName>style.visibility</p:attrName>
                                        </p:attrNameLst>
                                      </p:cBhvr>
                                      <p:to>
                                        <p:strVal val="visible"/>
                                      </p:to>
                                    </p:set>
                                    <p:anim calcmode="lin" valueType="num">
                                      <p:cBhvr>
                                        <p:cTn id="55" dur="1000" fill="hold"/>
                                        <p:tgtEl>
                                          <p:spTgt spid="2051"/>
                                        </p:tgtEl>
                                        <p:attrNameLst>
                                          <p:attrName>ppt_w</p:attrName>
                                        </p:attrNameLst>
                                      </p:cBhvr>
                                      <p:tavLst>
                                        <p:tav tm="0">
                                          <p:val>
                                            <p:fltVal val="0"/>
                                          </p:val>
                                        </p:tav>
                                        <p:tav tm="100000">
                                          <p:val>
                                            <p:strVal val="#ppt_w"/>
                                          </p:val>
                                        </p:tav>
                                      </p:tavLst>
                                    </p:anim>
                                    <p:anim calcmode="lin" valueType="num">
                                      <p:cBhvr>
                                        <p:cTn id="56" dur="1000" fill="hold"/>
                                        <p:tgtEl>
                                          <p:spTgt spid="2051"/>
                                        </p:tgtEl>
                                        <p:attrNameLst>
                                          <p:attrName>ppt_h</p:attrName>
                                        </p:attrNameLst>
                                      </p:cBhvr>
                                      <p:tavLst>
                                        <p:tav tm="0">
                                          <p:val>
                                            <p:fltVal val="0"/>
                                          </p:val>
                                        </p:tav>
                                        <p:tav tm="100000">
                                          <p:val>
                                            <p:strVal val="#ppt_h"/>
                                          </p:val>
                                        </p:tav>
                                      </p:tavLst>
                                    </p:anim>
                                    <p:anim calcmode="lin" valueType="num">
                                      <p:cBhvr>
                                        <p:cTn id="57" dur="1000" fill="hold"/>
                                        <p:tgtEl>
                                          <p:spTgt spid="2051"/>
                                        </p:tgtEl>
                                        <p:attrNameLst>
                                          <p:attrName>style.rotation</p:attrName>
                                        </p:attrNameLst>
                                      </p:cBhvr>
                                      <p:tavLst>
                                        <p:tav tm="0">
                                          <p:val>
                                            <p:fltVal val="90"/>
                                          </p:val>
                                        </p:tav>
                                        <p:tav tm="100000">
                                          <p:val>
                                            <p:fltVal val="0"/>
                                          </p:val>
                                        </p:tav>
                                      </p:tavLst>
                                    </p:anim>
                                    <p:animEffect transition="in" filter="fade">
                                      <p:cBhvr>
                                        <p:cTn id="58" dur="1000"/>
                                        <p:tgtEl>
                                          <p:spTgt spid="2051"/>
                                        </p:tgtEl>
                                      </p:cBhvr>
                                    </p:animEffect>
                                  </p:childTnLst>
                                </p:cTn>
                              </p:par>
                              <p:par>
                                <p:cTn id="59" presetID="31" presetClass="exit" presetSubtype="0" fill="hold" nodeType="withEffect">
                                  <p:stCondLst>
                                    <p:cond delay="0"/>
                                  </p:stCondLst>
                                  <p:childTnLst>
                                    <p:anim calcmode="lin" valueType="num">
                                      <p:cBhvr>
                                        <p:cTn id="60" dur="1000"/>
                                        <p:tgtEl>
                                          <p:spTgt spid="2050"/>
                                        </p:tgtEl>
                                        <p:attrNameLst>
                                          <p:attrName>ppt_w</p:attrName>
                                        </p:attrNameLst>
                                      </p:cBhvr>
                                      <p:tavLst>
                                        <p:tav tm="0">
                                          <p:val>
                                            <p:strVal val="ppt_w"/>
                                          </p:val>
                                        </p:tav>
                                        <p:tav tm="100000">
                                          <p:val>
                                            <p:fltVal val="0"/>
                                          </p:val>
                                        </p:tav>
                                      </p:tavLst>
                                    </p:anim>
                                    <p:anim calcmode="lin" valueType="num">
                                      <p:cBhvr>
                                        <p:cTn id="61" dur="1000"/>
                                        <p:tgtEl>
                                          <p:spTgt spid="2050"/>
                                        </p:tgtEl>
                                        <p:attrNameLst>
                                          <p:attrName>ppt_h</p:attrName>
                                        </p:attrNameLst>
                                      </p:cBhvr>
                                      <p:tavLst>
                                        <p:tav tm="0">
                                          <p:val>
                                            <p:strVal val="ppt_h"/>
                                          </p:val>
                                        </p:tav>
                                        <p:tav tm="100000">
                                          <p:val>
                                            <p:fltVal val="0"/>
                                          </p:val>
                                        </p:tav>
                                      </p:tavLst>
                                    </p:anim>
                                    <p:anim calcmode="lin" valueType="num">
                                      <p:cBhvr>
                                        <p:cTn id="62" dur="1000"/>
                                        <p:tgtEl>
                                          <p:spTgt spid="2050"/>
                                        </p:tgtEl>
                                        <p:attrNameLst>
                                          <p:attrName>style.rotation</p:attrName>
                                        </p:attrNameLst>
                                      </p:cBhvr>
                                      <p:tavLst>
                                        <p:tav tm="0">
                                          <p:val>
                                            <p:fltVal val="0"/>
                                          </p:val>
                                        </p:tav>
                                        <p:tav tm="100000">
                                          <p:val>
                                            <p:fltVal val="90"/>
                                          </p:val>
                                        </p:tav>
                                      </p:tavLst>
                                    </p:anim>
                                    <p:animEffect transition="out" filter="fade">
                                      <p:cBhvr>
                                        <p:cTn id="63" dur="1000"/>
                                        <p:tgtEl>
                                          <p:spTgt spid="2050"/>
                                        </p:tgtEl>
                                      </p:cBhvr>
                                    </p:animEffect>
                                    <p:set>
                                      <p:cBhvr>
                                        <p:cTn id="64" dur="1" fill="hold">
                                          <p:stCondLst>
                                            <p:cond delay="999"/>
                                          </p:stCondLst>
                                        </p:cTn>
                                        <p:tgtEl>
                                          <p:spTgt spid="2050"/>
                                        </p:tgtEl>
                                        <p:attrNameLst>
                                          <p:attrName>style.visibility</p:attrName>
                                        </p:attrNameLst>
                                      </p:cBhvr>
                                      <p:to>
                                        <p:strVal val="hidden"/>
                                      </p:to>
                                    </p:set>
                                  </p:childTnLst>
                                </p:cTn>
                              </p:par>
                              <p:par>
                                <p:cTn id="65" presetID="31" presetClass="exit" presetSubtype="0" fill="hold" nodeType="withEffect">
                                  <p:stCondLst>
                                    <p:cond delay="0"/>
                                  </p:stCondLst>
                                  <p:childTnLst>
                                    <p:anim calcmode="lin" valueType="num">
                                      <p:cBhvr>
                                        <p:cTn id="66" dur="1000"/>
                                        <p:tgtEl>
                                          <p:spTgt spid="25"/>
                                        </p:tgtEl>
                                        <p:attrNameLst>
                                          <p:attrName>ppt_w</p:attrName>
                                        </p:attrNameLst>
                                      </p:cBhvr>
                                      <p:tavLst>
                                        <p:tav tm="0">
                                          <p:val>
                                            <p:strVal val="ppt_w"/>
                                          </p:val>
                                        </p:tav>
                                        <p:tav tm="100000">
                                          <p:val>
                                            <p:fltVal val="0"/>
                                          </p:val>
                                        </p:tav>
                                      </p:tavLst>
                                    </p:anim>
                                    <p:anim calcmode="lin" valueType="num">
                                      <p:cBhvr>
                                        <p:cTn id="67" dur="1000"/>
                                        <p:tgtEl>
                                          <p:spTgt spid="25"/>
                                        </p:tgtEl>
                                        <p:attrNameLst>
                                          <p:attrName>ppt_h</p:attrName>
                                        </p:attrNameLst>
                                      </p:cBhvr>
                                      <p:tavLst>
                                        <p:tav tm="0">
                                          <p:val>
                                            <p:strVal val="ppt_h"/>
                                          </p:val>
                                        </p:tav>
                                        <p:tav tm="100000">
                                          <p:val>
                                            <p:fltVal val="0"/>
                                          </p:val>
                                        </p:tav>
                                      </p:tavLst>
                                    </p:anim>
                                    <p:anim calcmode="lin" valueType="num">
                                      <p:cBhvr>
                                        <p:cTn id="68" dur="1000"/>
                                        <p:tgtEl>
                                          <p:spTgt spid="25"/>
                                        </p:tgtEl>
                                        <p:attrNameLst>
                                          <p:attrName>style.rotation</p:attrName>
                                        </p:attrNameLst>
                                      </p:cBhvr>
                                      <p:tavLst>
                                        <p:tav tm="0">
                                          <p:val>
                                            <p:fltVal val="0"/>
                                          </p:val>
                                        </p:tav>
                                        <p:tav tm="100000">
                                          <p:val>
                                            <p:fltVal val="90"/>
                                          </p:val>
                                        </p:tav>
                                      </p:tavLst>
                                    </p:anim>
                                    <p:animEffect transition="out" filter="fade">
                                      <p:cBhvr>
                                        <p:cTn id="69" dur="1000"/>
                                        <p:tgtEl>
                                          <p:spTgt spid="25"/>
                                        </p:tgtEl>
                                      </p:cBhvr>
                                    </p:animEffect>
                                    <p:set>
                                      <p:cBhvr>
                                        <p:cTn id="70" dur="1" fill="hold">
                                          <p:stCondLst>
                                            <p:cond delay="999"/>
                                          </p:stCondLst>
                                        </p:cTn>
                                        <p:tgtEl>
                                          <p:spTgt spid="25"/>
                                        </p:tgtEl>
                                        <p:attrNameLst>
                                          <p:attrName>style.visibility</p:attrName>
                                        </p:attrNameLst>
                                      </p:cBhvr>
                                      <p:to>
                                        <p:strVal val="hidden"/>
                                      </p:to>
                                    </p:set>
                                  </p:childTnLst>
                                </p:cTn>
                              </p:par>
                              <p:par>
                                <p:cTn id="71" presetID="31"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1000" fill="hold"/>
                                        <p:tgtEl>
                                          <p:spTgt spid="22"/>
                                        </p:tgtEl>
                                        <p:attrNameLst>
                                          <p:attrName>ppt_w</p:attrName>
                                        </p:attrNameLst>
                                      </p:cBhvr>
                                      <p:tavLst>
                                        <p:tav tm="0">
                                          <p:val>
                                            <p:fltVal val="0"/>
                                          </p:val>
                                        </p:tav>
                                        <p:tav tm="100000">
                                          <p:val>
                                            <p:strVal val="#ppt_w"/>
                                          </p:val>
                                        </p:tav>
                                      </p:tavLst>
                                    </p:anim>
                                    <p:anim calcmode="lin" valueType="num">
                                      <p:cBhvr>
                                        <p:cTn id="74" dur="1000" fill="hold"/>
                                        <p:tgtEl>
                                          <p:spTgt spid="22"/>
                                        </p:tgtEl>
                                        <p:attrNameLst>
                                          <p:attrName>ppt_h</p:attrName>
                                        </p:attrNameLst>
                                      </p:cBhvr>
                                      <p:tavLst>
                                        <p:tav tm="0">
                                          <p:val>
                                            <p:fltVal val="0"/>
                                          </p:val>
                                        </p:tav>
                                        <p:tav tm="100000">
                                          <p:val>
                                            <p:strVal val="#ppt_h"/>
                                          </p:val>
                                        </p:tav>
                                      </p:tavLst>
                                    </p:anim>
                                    <p:anim calcmode="lin" valueType="num">
                                      <p:cBhvr>
                                        <p:cTn id="75" dur="1000" fill="hold"/>
                                        <p:tgtEl>
                                          <p:spTgt spid="22"/>
                                        </p:tgtEl>
                                        <p:attrNameLst>
                                          <p:attrName>style.rotation</p:attrName>
                                        </p:attrNameLst>
                                      </p:cBhvr>
                                      <p:tavLst>
                                        <p:tav tm="0">
                                          <p:val>
                                            <p:fltVal val="90"/>
                                          </p:val>
                                        </p:tav>
                                        <p:tav tm="100000">
                                          <p:val>
                                            <p:fltVal val="0"/>
                                          </p:val>
                                        </p:tav>
                                      </p:tavLst>
                                    </p:anim>
                                    <p:animEffect transition="in" filter="fade">
                                      <p:cBhvr>
                                        <p:cTn id="7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23" grpId="0" animBg="1"/>
      <p:bldP spid="23" grpId="1" animBg="1"/>
      <p:bldP spid="23"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body" idx="1"/>
          </p:nvPr>
        </p:nvSpPr>
        <p:spPr>
          <a:xfrm>
            <a:off x="0" y="1772816"/>
            <a:ext cx="9540552" cy="4608512"/>
          </a:xfrm>
        </p:spPr>
        <p:txBody>
          <a:bodyPr/>
          <a:lstStyle/>
          <a:p>
            <a:pPr>
              <a:lnSpc>
                <a:spcPct val="80000"/>
              </a:lnSpc>
              <a:buFontTx/>
              <a:buNone/>
            </a:pPr>
            <a:r>
              <a:rPr lang="en-US" sz="1800" dirty="0" err="1" smtClean="0">
                <a:solidFill>
                  <a:srgbClr val="C00000"/>
                </a:solidFill>
                <a:latin typeface="Courier New" pitchFamily="49" charset="0"/>
              </a:rPr>
              <a:t>typeT</a:t>
            </a:r>
            <a:r>
              <a:rPr lang="en-US" sz="1800" dirty="0" smtClean="0">
                <a:solidFill>
                  <a:srgbClr val="C00000"/>
                </a:solidFill>
                <a:latin typeface="Courier New" pitchFamily="49" charset="0"/>
              </a:rPr>
              <a:t> </a:t>
            </a:r>
            <a:r>
              <a:rPr lang="en-US" sz="1800" dirty="0" err="1" smtClean="0">
                <a:solidFill>
                  <a:srgbClr val="C00000"/>
                </a:solidFill>
                <a:latin typeface="Courier New" pitchFamily="49" charset="0"/>
              </a:rPr>
              <a:t>buf</a:t>
            </a:r>
            <a:r>
              <a:rPr lang="en-US" sz="1800" dirty="0" smtClean="0">
                <a:solidFill>
                  <a:srgbClr val="C00000"/>
                </a:solidFill>
                <a:latin typeface="Courier New" pitchFamily="49" charset="0"/>
              </a:rPr>
              <a:t>[1:k];</a:t>
            </a:r>
            <a:endParaRPr lang="sv-SE" sz="1800" b="1" dirty="0" smtClean="0">
              <a:solidFill>
                <a:srgbClr val="C00000"/>
              </a:solidFill>
              <a:latin typeface="Courier New" pitchFamily="49" charset="0"/>
            </a:endParaRPr>
          </a:p>
          <a:p>
            <a:pPr>
              <a:lnSpc>
                <a:spcPct val="80000"/>
              </a:lnSpc>
              <a:buFontTx/>
              <a:buNone/>
            </a:pPr>
            <a:r>
              <a:rPr lang="sv-SE" sz="1800" dirty="0" smtClean="0">
                <a:solidFill>
                  <a:srgbClr val="C00000"/>
                </a:solidFill>
                <a:latin typeface="Courier New" pitchFamily="49" charset="0"/>
              </a:rPr>
              <a:t>int prim = </a:t>
            </a:r>
            <a:r>
              <a:rPr lang="sv-SE" sz="1800" dirty="0" smtClean="0">
                <a:solidFill>
                  <a:srgbClr val="C00000"/>
                </a:solidFill>
                <a:latin typeface="Courier New" pitchFamily="49" charset="0"/>
              </a:rPr>
              <a:t>1</a:t>
            </a:r>
            <a:r>
              <a:rPr lang="en-US" sz="1800" dirty="0">
                <a:solidFill>
                  <a:srgbClr val="C00000"/>
                </a:solidFill>
                <a:latin typeface="Courier New" pitchFamily="49" charset="0"/>
              </a:rPr>
              <a:t>,</a:t>
            </a:r>
            <a:r>
              <a:rPr lang="sv-SE" sz="1800" dirty="0" smtClean="0">
                <a:solidFill>
                  <a:srgbClr val="C00000"/>
                </a:solidFill>
                <a:latin typeface="Courier New" pitchFamily="49" charset="0"/>
              </a:rPr>
              <a:t> </a:t>
            </a:r>
            <a:r>
              <a:rPr lang="sv-SE" sz="1800" dirty="0" smtClean="0">
                <a:solidFill>
                  <a:srgbClr val="C00000"/>
                </a:solidFill>
                <a:latin typeface="Courier New" pitchFamily="49" charset="0"/>
              </a:rPr>
              <a:t>ultim = </a:t>
            </a:r>
            <a:r>
              <a:rPr lang="sv-SE" sz="1800" dirty="0" smtClean="0">
                <a:solidFill>
                  <a:srgbClr val="C00000"/>
                </a:solidFill>
                <a:latin typeface="Courier New" pitchFamily="49" charset="0"/>
              </a:rPr>
              <a:t>1;</a:t>
            </a:r>
            <a:endParaRPr lang="pt-BR" sz="1800" b="1" dirty="0" smtClean="0">
              <a:solidFill>
                <a:srgbClr val="C00000"/>
              </a:solidFill>
              <a:latin typeface="Courier New" pitchFamily="49" charset="0"/>
            </a:endParaRPr>
          </a:p>
          <a:p>
            <a:pPr>
              <a:lnSpc>
                <a:spcPct val="80000"/>
              </a:lnSpc>
              <a:buFontTx/>
              <a:buNone/>
            </a:pPr>
            <a:r>
              <a:rPr lang="pt-BR" sz="1800" dirty="0" smtClean="0">
                <a:solidFill>
                  <a:srgbClr val="C00000"/>
                </a:solidFill>
                <a:latin typeface="Courier New" pitchFamily="49" charset="0"/>
              </a:rPr>
              <a:t>sem gol = </a:t>
            </a:r>
            <a:r>
              <a:rPr lang="pt-BR" sz="1800" dirty="0" smtClean="0">
                <a:solidFill>
                  <a:srgbClr val="C00000"/>
                </a:solidFill>
                <a:latin typeface="Courier New" pitchFamily="49" charset="0"/>
              </a:rPr>
              <a:t>k</a:t>
            </a:r>
            <a:r>
              <a:rPr lang="en-US" sz="1800" dirty="0">
                <a:solidFill>
                  <a:srgbClr val="C00000"/>
                </a:solidFill>
                <a:latin typeface="Courier New" pitchFamily="49" charset="0"/>
              </a:rPr>
              <a:t>,</a:t>
            </a:r>
            <a:r>
              <a:rPr lang="pt-BR" sz="1800" dirty="0" smtClean="0">
                <a:solidFill>
                  <a:srgbClr val="C00000"/>
                </a:solidFill>
                <a:latin typeface="Courier New" pitchFamily="49" charset="0"/>
              </a:rPr>
              <a:t> </a:t>
            </a:r>
            <a:r>
              <a:rPr lang="pt-BR" sz="1800" dirty="0" smtClean="0">
                <a:solidFill>
                  <a:srgbClr val="C00000"/>
                </a:solidFill>
                <a:latin typeface="Courier New" pitchFamily="49" charset="0"/>
              </a:rPr>
              <a:t>plin = </a:t>
            </a:r>
            <a:r>
              <a:rPr lang="pt-BR" sz="1800" dirty="0" smtClean="0">
                <a:solidFill>
                  <a:srgbClr val="C00000"/>
                </a:solidFill>
                <a:latin typeface="Courier New" pitchFamily="49" charset="0"/>
              </a:rPr>
              <a:t>0;</a:t>
            </a:r>
          </a:p>
          <a:p>
            <a:pPr>
              <a:lnSpc>
                <a:spcPct val="80000"/>
              </a:lnSpc>
              <a:buFontTx/>
              <a:buNone/>
            </a:pPr>
            <a:r>
              <a:rPr lang="pt-BR" sz="1800" dirty="0" smtClean="0">
                <a:solidFill>
                  <a:srgbClr val="C00000"/>
                </a:solidFill>
                <a:latin typeface="Courier New" pitchFamily="49" charset="0"/>
              </a:rPr>
              <a:t>sem mutexP = </a:t>
            </a:r>
            <a:r>
              <a:rPr lang="pt-BR" sz="1800" dirty="0" smtClean="0">
                <a:solidFill>
                  <a:srgbClr val="C00000"/>
                </a:solidFill>
                <a:latin typeface="Courier New" pitchFamily="49" charset="0"/>
              </a:rPr>
              <a:t>1</a:t>
            </a:r>
            <a:r>
              <a:rPr lang="en-US" sz="1800" dirty="0">
                <a:solidFill>
                  <a:srgbClr val="C00000"/>
                </a:solidFill>
                <a:latin typeface="Courier New" pitchFamily="49" charset="0"/>
              </a:rPr>
              <a:t>,</a:t>
            </a:r>
            <a:r>
              <a:rPr lang="pt-BR" sz="1800" dirty="0" smtClean="0">
                <a:solidFill>
                  <a:srgbClr val="C00000"/>
                </a:solidFill>
                <a:latin typeface="Courier New" pitchFamily="49" charset="0"/>
              </a:rPr>
              <a:t> </a:t>
            </a:r>
            <a:r>
              <a:rPr lang="pt-BR" sz="1800" dirty="0" smtClean="0">
                <a:solidFill>
                  <a:srgbClr val="C00000"/>
                </a:solidFill>
                <a:latin typeface="Courier New" pitchFamily="49" charset="0"/>
              </a:rPr>
              <a:t>mutexC = </a:t>
            </a:r>
            <a:r>
              <a:rPr lang="pt-BR" sz="1800" dirty="0" smtClean="0">
                <a:solidFill>
                  <a:srgbClr val="C00000"/>
                </a:solidFill>
                <a:latin typeface="Courier New" pitchFamily="49" charset="0"/>
              </a:rPr>
              <a:t>1;</a:t>
            </a:r>
          </a:p>
          <a:p>
            <a:pPr>
              <a:lnSpc>
                <a:spcPct val="80000"/>
              </a:lnSpc>
              <a:buFontTx/>
              <a:buNone/>
            </a:pPr>
            <a:endParaRPr lang="sv-SE" sz="1800" dirty="0" smtClean="0">
              <a:solidFill>
                <a:srgbClr val="C00000"/>
              </a:solidFill>
              <a:latin typeface="Courier New" pitchFamily="49" charset="0"/>
            </a:endParaRPr>
          </a:p>
          <a:p>
            <a:pPr>
              <a:lnSpc>
                <a:spcPct val="80000"/>
              </a:lnSpc>
              <a:buFontTx/>
              <a:buNone/>
            </a:pPr>
            <a:r>
              <a:rPr lang="sv-SE" sz="1800" b="1" dirty="0" smtClean="0">
                <a:solidFill>
                  <a:srgbClr val="C00000"/>
                </a:solidFill>
                <a:latin typeface="Courier New" pitchFamily="49" charset="0"/>
              </a:rPr>
              <a:t>process</a:t>
            </a:r>
            <a:r>
              <a:rPr lang="sv-SE" sz="1800" dirty="0" smtClean="0">
                <a:solidFill>
                  <a:srgbClr val="C00000"/>
                </a:solidFill>
                <a:latin typeface="Courier New" pitchFamily="49" charset="0"/>
              </a:rPr>
              <a:t> </a:t>
            </a:r>
            <a:r>
              <a:rPr lang="sv-SE" sz="1800" dirty="0" smtClean="0">
                <a:solidFill>
                  <a:srgbClr val="C00000"/>
                </a:solidFill>
                <a:latin typeface="Courier New" pitchFamily="49" charset="0"/>
              </a:rPr>
              <a:t>Produc</a:t>
            </a:r>
            <a:r>
              <a:rPr lang="ro-RO" sz="1800" dirty="0" smtClean="0">
                <a:solidFill>
                  <a:srgbClr val="C00000"/>
                </a:solidFill>
                <a:latin typeface="Courier New" pitchFamily="49" charset="0"/>
              </a:rPr>
              <a:t>ă</a:t>
            </a:r>
            <a:r>
              <a:rPr lang="sv-SE" sz="1800" dirty="0" smtClean="0">
                <a:solidFill>
                  <a:srgbClr val="C00000"/>
                </a:solidFill>
                <a:latin typeface="Courier New" pitchFamily="49" charset="0"/>
              </a:rPr>
              <a:t>tor[i=1 to M]{       </a:t>
            </a:r>
            <a:r>
              <a:rPr lang="sv-SE" sz="1800" b="1" dirty="0" smtClean="0">
                <a:solidFill>
                  <a:srgbClr val="C00000"/>
                </a:solidFill>
                <a:latin typeface="Courier New" pitchFamily="49" charset="0"/>
              </a:rPr>
              <a:t>process</a:t>
            </a:r>
            <a:r>
              <a:rPr lang="sv-SE" sz="1800" dirty="0" smtClean="0">
                <a:solidFill>
                  <a:srgbClr val="C00000"/>
                </a:solidFill>
                <a:latin typeface="Courier New" pitchFamily="49" charset="0"/>
              </a:rPr>
              <a:t> Consumator[i=1 to N]{</a:t>
            </a:r>
            <a:endParaRPr lang="sv-SE" sz="1800" b="1" dirty="0" smtClean="0">
              <a:solidFill>
                <a:srgbClr val="C00000"/>
              </a:solidFill>
              <a:latin typeface="Courier New" pitchFamily="49" charset="0"/>
            </a:endParaRPr>
          </a:p>
          <a:p>
            <a:pPr>
              <a:lnSpc>
                <a:spcPct val="80000"/>
              </a:lnSpc>
              <a:buFontTx/>
              <a:buNone/>
            </a:pPr>
            <a:r>
              <a:rPr lang="sv-SE" sz="1800" b="1" dirty="0" smtClean="0">
                <a:solidFill>
                  <a:srgbClr val="C00000"/>
                </a:solidFill>
                <a:latin typeface="Courier New" pitchFamily="49" charset="0"/>
              </a:rPr>
              <a:t>   </a:t>
            </a:r>
            <a:r>
              <a:rPr lang="sv-SE" sz="1800" dirty="0" smtClean="0">
                <a:solidFill>
                  <a:srgbClr val="C00000"/>
                </a:solidFill>
                <a:latin typeface="Courier New" pitchFamily="49" charset="0"/>
              </a:rPr>
              <a:t>typeT v;                          	typeT w;</a:t>
            </a:r>
            <a:endParaRPr lang="en-US" sz="1800" b="1" dirty="0" smtClean="0">
              <a:solidFill>
                <a:srgbClr val="C00000"/>
              </a:solidFill>
              <a:latin typeface="Courier New" pitchFamily="49" charset="0"/>
            </a:endParaRPr>
          </a:p>
          <a:p>
            <a:pPr>
              <a:lnSpc>
                <a:spcPct val="80000"/>
              </a:lnSpc>
              <a:buFontTx/>
              <a:buNone/>
            </a:pPr>
            <a:r>
              <a:rPr lang="en-US" sz="1800" b="1" dirty="0" smtClean="0">
                <a:solidFill>
                  <a:srgbClr val="C00000"/>
                </a:solidFill>
                <a:latin typeface="Courier New" pitchFamily="49" charset="0"/>
              </a:rPr>
              <a:t>   </a:t>
            </a:r>
            <a:r>
              <a:rPr lang="en-US" sz="1800" b="1" dirty="0" smtClean="0">
                <a:solidFill>
                  <a:srgbClr val="C00000"/>
                </a:solidFill>
                <a:latin typeface="Courier New" pitchFamily="49" charset="0"/>
              </a:rPr>
              <a:t>while</a:t>
            </a:r>
            <a:r>
              <a:rPr lang="en-US" sz="1800" dirty="0" smtClean="0">
                <a:solidFill>
                  <a:srgbClr val="C00000"/>
                </a:solidFill>
                <a:latin typeface="Courier New" pitchFamily="49" charset="0"/>
              </a:rPr>
              <a:t> (true) {			    	</a:t>
            </a:r>
            <a:r>
              <a:rPr lang="en-US" sz="1800" b="1" dirty="0" smtClean="0">
                <a:solidFill>
                  <a:srgbClr val="C00000"/>
                </a:solidFill>
                <a:latin typeface="Courier New" pitchFamily="49" charset="0"/>
              </a:rPr>
              <a:t>while</a:t>
            </a:r>
            <a:r>
              <a:rPr lang="en-US" sz="1800" dirty="0" smtClean="0">
                <a:solidFill>
                  <a:srgbClr val="C00000"/>
                </a:solidFill>
                <a:latin typeface="Courier New" pitchFamily="49" charset="0"/>
              </a:rPr>
              <a:t> (true) {</a:t>
            </a:r>
            <a:endParaRPr lang="en-US" sz="1800" dirty="0" smtClean="0">
              <a:solidFill>
                <a:srgbClr val="C00000"/>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v </a:t>
            </a:r>
            <a:r>
              <a:rPr lang="en-US" sz="1800" dirty="0" smtClean="0">
                <a:solidFill>
                  <a:srgbClr val="C00000"/>
                </a:solidFill>
                <a:latin typeface="Courier New" pitchFamily="49" charset="0"/>
              </a:rPr>
              <a:t>= </a:t>
            </a:r>
            <a:r>
              <a:rPr lang="en-US" sz="1800" dirty="0">
                <a:solidFill>
                  <a:srgbClr val="C00000"/>
                </a:solidFill>
                <a:latin typeface="Courier New" pitchFamily="49" charset="0"/>
              </a:rPr>
              <a:t>produce</a:t>
            </a:r>
            <a:r>
              <a:rPr lang="en-US" sz="1800" dirty="0" smtClean="0">
                <a:solidFill>
                  <a:srgbClr val="C00000"/>
                </a:solidFill>
                <a:latin typeface="Courier New" pitchFamily="49" charset="0"/>
              </a:rPr>
              <a:t>();                      P(</a:t>
            </a:r>
            <a:r>
              <a:rPr lang="en-US" sz="1800" dirty="0" err="1" smtClean="0">
                <a:solidFill>
                  <a:srgbClr val="C00000"/>
                </a:solidFill>
                <a:latin typeface="Courier New" pitchFamily="49" charset="0"/>
              </a:rPr>
              <a:t>plin</a:t>
            </a:r>
            <a:r>
              <a:rPr lang="en-US" sz="1800" dirty="0">
                <a:solidFill>
                  <a:srgbClr val="C00000"/>
                </a:solidFill>
                <a:latin typeface="Courier New" pitchFamily="49" charset="0"/>
              </a:rPr>
              <a:t>);</a:t>
            </a:r>
            <a:endParaRPr lang="en-US" sz="1800" dirty="0" smtClean="0">
              <a:solidFill>
                <a:srgbClr val="C00000"/>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P(</a:t>
            </a:r>
            <a:r>
              <a:rPr lang="en-US" sz="1800" dirty="0" err="1" smtClean="0">
                <a:solidFill>
                  <a:srgbClr val="C00000"/>
                </a:solidFill>
                <a:latin typeface="Courier New" pitchFamily="49" charset="0"/>
              </a:rPr>
              <a:t>gol</a:t>
            </a:r>
            <a:r>
              <a:rPr lang="en-US" sz="1800" dirty="0" smtClean="0">
                <a:solidFill>
                  <a:srgbClr val="C00000"/>
                </a:solidFill>
                <a:latin typeface="Courier New" pitchFamily="49" charset="0"/>
              </a:rPr>
              <a:t>);                                P(</a:t>
            </a:r>
            <a:r>
              <a:rPr lang="en-US" sz="1800" dirty="0" err="1" smtClean="0">
                <a:solidFill>
                  <a:srgbClr val="C00000"/>
                </a:solidFill>
                <a:latin typeface="Courier New" pitchFamily="49" charset="0"/>
              </a:rPr>
              <a:t>mutexC</a:t>
            </a:r>
            <a:r>
              <a:rPr lang="en-US" sz="1800" dirty="0">
                <a:solidFill>
                  <a:srgbClr val="C00000"/>
                </a:solidFill>
                <a:latin typeface="Courier New" pitchFamily="49" charset="0"/>
              </a:rPr>
              <a:t>);</a:t>
            </a:r>
            <a:endParaRPr lang="pt-BR" sz="1800" dirty="0">
              <a:solidFill>
                <a:srgbClr val="C00000"/>
              </a:solidFill>
              <a:latin typeface="Courier New" pitchFamily="49" charset="0"/>
            </a:endParaRPr>
          </a:p>
          <a:p>
            <a:pPr>
              <a:lnSpc>
                <a:spcPct val="80000"/>
              </a:lnSpc>
              <a:buFontTx/>
              <a:buNone/>
            </a:pPr>
            <a:r>
              <a:rPr lang="pt-BR" sz="1800" dirty="0" smtClean="0">
                <a:solidFill>
                  <a:srgbClr val="C00000"/>
                </a:solidFill>
                <a:latin typeface="Courier New" pitchFamily="49" charset="0"/>
              </a:rPr>
              <a:t>       P(mutexP);                           w </a:t>
            </a:r>
            <a:r>
              <a:rPr lang="pt-BR" sz="1800" dirty="0" smtClean="0">
                <a:solidFill>
                  <a:srgbClr val="C00000"/>
                </a:solidFill>
                <a:latin typeface="Courier New" pitchFamily="49" charset="0"/>
              </a:rPr>
              <a:t>= </a:t>
            </a:r>
            <a:r>
              <a:rPr lang="pt-BR" sz="1800" dirty="0">
                <a:solidFill>
                  <a:srgbClr val="C00000"/>
                </a:solidFill>
                <a:latin typeface="Courier New" pitchFamily="49" charset="0"/>
              </a:rPr>
              <a:t>buf[prim];</a:t>
            </a:r>
            <a:endParaRPr lang="pt-BR" sz="1800" dirty="0" smtClean="0">
              <a:solidFill>
                <a:srgbClr val="C00000"/>
              </a:solidFill>
              <a:latin typeface="Courier New" pitchFamily="49" charset="0"/>
            </a:endParaRPr>
          </a:p>
          <a:p>
            <a:pPr>
              <a:lnSpc>
                <a:spcPct val="80000"/>
              </a:lnSpc>
              <a:buFontTx/>
              <a:buNone/>
            </a:pPr>
            <a:r>
              <a:rPr lang="pt-BR" sz="1800" dirty="0">
                <a:solidFill>
                  <a:srgbClr val="C00000"/>
                </a:solidFill>
                <a:latin typeface="Courier New" pitchFamily="49" charset="0"/>
              </a:rPr>
              <a:t> </a:t>
            </a:r>
            <a:r>
              <a:rPr lang="pt-BR" sz="1800" dirty="0" smtClean="0">
                <a:solidFill>
                  <a:srgbClr val="C00000"/>
                </a:solidFill>
                <a:latin typeface="Courier New" pitchFamily="49" charset="0"/>
              </a:rPr>
              <a:t>      buf[ultim] </a:t>
            </a:r>
            <a:r>
              <a:rPr lang="pt-BR" sz="1800" dirty="0" smtClean="0">
                <a:solidFill>
                  <a:srgbClr val="C00000"/>
                </a:solidFill>
                <a:latin typeface="Courier New" pitchFamily="49" charset="0"/>
              </a:rPr>
              <a:t>= </a:t>
            </a:r>
            <a:r>
              <a:rPr lang="pt-BR" sz="1800" dirty="0" smtClean="0">
                <a:solidFill>
                  <a:srgbClr val="C00000"/>
                </a:solidFill>
                <a:latin typeface="Courier New" pitchFamily="49" charset="0"/>
              </a:rPr>
              <a:t>v;                     </a:t>
            </a:r>
            <a:r>
              <a:rPr lang="pt-BR" sz="1800" dirty="0" smtClean="0">
                <a:solidFill>
                  <a:srgbClr val="C00000"/>
                </a:solidFill>
                <a:latin typeface="Courier New" pitchFamily="49" charset="0"/>
              </a:rPr>
              <a:t> prim = </a:t>
            </a:r>
            <a:r>
              <a:rPr lang="pt-BR" sz="1800" dirty="0">
                <a:solidFill>
                  <a:srgbClr val="C00000"/>
                </a:solidFill>
                <a:latin typeface="Courier New" pitchFamily="49" charset="0"/>
              </a:rPr>
              <a:t>prim mod k </a:t>
            </a:r>
            <a:r>
              <a:rPr lang="pt-BR" sz="1800" dirty="0" smtClean="0">
                <a:solidFill>
                  <a:srgbClr val="C00000"/>
                </a:solidFill>
                <a:latin typeface="Courier New" pitchFamily="49" charset="0"/>
              </a:rPr>
              <a:t>+ 1</a:t>
            </a:r>
            <a:r>
              <a:rPr lang="pt-BR" sz="1800" dirty="0">
                <a:solidFill>
                  <a:srgbClr val="C00000"/>
                </a:solidFill>
                <a:latin typeface="Courier New" pitchFamily="49" charset="0"/>
              </a:rPr>
              <a:t>;</a:t>
            </a:r>
            <a:endParaRPr lang="pt-BR" sz="1800" dirty="0" smtClean="0">
              <a:solidFill>
                <a:srgbClr val="C00000"/>
              </a:solidFill>
              <a:latin typeface="Courier New" pitchFamily="49" charset="0"/>
            </a:endParaRPr>
          </a:p>
          <a:p>
            <a:pPr>
              <a:lnSpc>
                <a:spcPct val="80000"/>
              </a:lnSpc>
              <a:buFontTx/>
              <a:buNone/>
            </a:pPr>
            <a:r>
              <a:rPr lang="pt-BR" sz="1800" dirty="0">
                <a:solidFill>
                  <a:srgbClr val="C00000"/>
                </a:solidFill>
                <a:latin typeface="Courier New" pitchFamily="49" charset="0"/>
              </a:rPr>
              <a:t> </a:t>
            </a:r>
            <a:r>
              <a:rPr lang="pt-BR" sz="1800" dirty="0" smtClean="0">
                <a:solidFill>
                  <a:srgbClr val="C00000"/>
                </a:solidFill>
                <a:latin typeface="Courier New" pitchFamily="49" charset="0"/>
              </a:rPr>
              <a:t>      ultim </a:t>
            </a:r>
            <a:r>
              <a:rPr lang="pt-BR" sz="1800" dirty="0" smtClean="0">
                <a:solidFill>
                  <a:srgbClr val="C00000"/>
                </a:solidFill>
                <a:latin typeface="Courier New" pitchFamily="49" charset="0"/>
              </a:rPr>
              <a:t>= </a:t>
            </a:r>
            <a:r>
              <a:rPr lang="pt-BR" sz="1800" dirty="0" smtClean="0">
                <a:solidFill>
                  <a:srgbClr val="C00000"/>
                </a:solidFill>
                <a:latin typeface="Courier New" pitchFamily="49" charset="0"/>
              </a:rPr>
              <a:t>ultim mod k + 1;            V(mutexC</a:t>
            </a:r>
            <a:r>
              <a:rPr lang="pt-BR" sz="1800" dirty="0">
                <a:solidFill>
                  <a:srgbClr val="C00000"/>
                </a:solidFill>
                <a:latin typeface="Courier New" pitchFamily="49" charset="0"/>
              </a:rPr>
              <a:t>);</a:t>
            </a:r>
            <a:endParaRPr lang="de-DE" sz="1800" dirty="0">
              <a:solidFill>
                <a:srgbClr val="C00000"/>
              </a:solidFill>
              <a:latin typeface="Courier New" pitchFamily="49" charset="0"/>
            </a:endParaRPr>
          </a:p>
          <a:p>
            <a:pPr>
              <a:lnSpc>
                <a:spcPct val="80000"/>
              </a:lnSpc>
              <a:buFontTx/>
              <a:buNone/>
            </a:pPr>
            <a:r>
              <a:rPr lang="de-DE" sz="1800" dirty="0" smtClean="0">
                <a:solidFill>
                  <a:srgbClr val="C00000"/>
                </a:solidFill>
                <a:latin typeface="Courier New" pitchFamily="49" charset="0"/>
              </a:rPr>
              <a:t>       V(mutexP);                         </a:t>
            </a:r>
            <a:r>
              <a:rPr lang="pt-BR" sz="1800" dirty="0" smtClean="0">
                <a:solidFill>
                  <a:srgbClr val="C00000"/>
                </a:solidFill>
                <a:latin typeface="Courier New" pitchFamily="49" charset="0"/>
              </a:rPr>
              <a:t>V(gol</a:t>
            </a:r>
            <a:r>
              <a:rPr lang="pt-BR" sz="1800" dirty="0">
                <a:solidFill>
                  <a:srgbClr val="C00000"/>
                </a:solidFill>
                <a:latin typeface="Courier New" pitchFamily="49" charset="0"/>
              </a:rPr>
              <a:t>);</a:t>
            </a:r>
            <a:endParaRPr lang="de-DE" sz="1800" dirty="0" smtClean="0">
              <a:solidFill>
                <a:srgbClr val="C00000"/>
              </a:solidFill>
              <a:latin typeface="Courier New" pitchFamily="49" charset="0"/>
            </a:endParaRPr>
          </a:p>
          <a:p>
            <a:pPr>
              <a:lnSpc>
                <a:spcPct val="80000"/>
              </a:lnSpc>
              <a:buFontTx/>
              <a:buNone/>
            </a:pPr>
            <a:r>
              <a:rPr lang="de-DE" sz="1800" dirty="0">
                <a:solidFill>
                  <a:srgbClr val="C00000"/>
                </a:solidFill>
                <a:latin typeface="Courier New" pitchFamily="49" charset="0"/>
              </a:rPr>
              <a:t> </a:t>
            </a:r>
            <a:r>
              <a:rPr lang="de-DE" sz="1800" dirty="0" smtClean="0">
                <a:solidFill>
                  <a:srgbClr val="C00000"/>
                </a:solidFill>
                <a:latin typeface="Courier New" pitchFamily="49" charset="0"/>
              </a:rPr>
              <a:t>    V(plin);</a:t>
            </a:r>
            <a:r>
              <a:rPr lang="pt-BR" sz="1800" dirty="0" smtClean="0">
                <a:solidFill>
                  <a:srgbClr val="C00000"/>
                </a:solidFill>
                <a:latin typeface="Courier New" pitchFamily="49" charset="0"/>
              </a:rPr>
              <a:t>                             consum</a:t>
            </a:r>
            <a:r>
              <a:rPr lang="ro-RO" sz="1800" dirty="0">
                <a:solidFill>
                  <a:srgbClr val="C00000"/>
                </a:solidFill>
                <a:latin typeface="Courier New" pitchFamily="49" charset="0"/>
              </a:rPr>
              <a:t>ă</a:t>
            </a:r>
            <a:r>
              <a:rPr lang="pt-BR" sz="1800" dirty="0">
                <a:solidFill>
                  <a:srgbClr val="C00000"/>
                </a:solidFill>
                <a:latin typeface="Courier New" pitchFamily="49" charset="0"/>
              </a:rPr>
              <a:t>(w</a:t>
            </a:r>
            <a:r>
              <a:rPr lang="pt-BR" sz="1800" dirty="0" smtClean="0">
                <a:solidFill>
                  <a:srgbClr val="C00000"/>
                </a:solidFill>
                <a:latin typeface="Courier New" pitchFamily="49" charset="0"/>
              </a:rPr>
              <a:t>);</a:t>
            </a:r>
            <a:r>
              <a:rPr lang="de-DE" sz="1800" dirty="0" smtClean="0">
                <a:solidFill>
                  <a:srgbClr val="C00000"/>
                </a:solidFill>
                <a:latin typeface="Courier New" pitchFamily="49" charset="0"/>
              </a:rPr>
              <a:t>  </a:t>
            </a:r>
            <a:endParaRPr lang="de-DE" sz="1800" b="1" dirty="0" smtClean="0">
              <a:solidFill>
                <a:srgbClr val="C00000"/>
              </a:solidFill>
              <a:latin typeface="Courier New" pitchFamily="49" charset="0"/>
            </a:endParaRPr>
          </a:p>
          <a:p>
            <a:pPr>
              <a:lnSpc>
                <a:spcPct val="80000"/>
              </a:lnSpc>
              <a:buFontTx/>
              <a:buNone/>
            </a:pPr>
            <a:r>
              <a:rPr lang="de-DE" sz="1800" dirty="0" smtClean="0">
                <a:solidFill>
                  <a:srgbClr val="C00000"/>
                </a:solidFill>
                <a:latin typeface="Courier New" pitchFamily="49" charset="0"/>
              </a:rPr>
              <a:t>   </a:t>
            </a:r>
            <a:r>
              <a:rPr lang="de-DE" sz="1800" dirty="0" smtClean="0">
                <a:solidFill>
                  <a:srgbClr val="C00000"/>
                </a:solidFill>
                <a:latin typeface="Courier New" pitchFamily="49" charset="0"/>
              </a:rPr>
              <a:t>}</a:t>
            </a:r>
            <a:r>
              <a:rPr lang="sv-SE" sz="1800" dirty="0" smtClean="0">
                <a:solidFill>
                  <a:srgbClr val="C00000"/>
                </a:solidFill>
                <a:latin typeface="Courier New" pitchFamily="49" charset="0"/>
              </a:rPr>
              <a:t>                                  </a:t>
            </a:r>
            <a:r>
              <a:rPr lang="pt-BR" sz="1800" dirty="0" smtClean="0">
                <a:solidFill>
                  <a:srgbClr val="C00000"/>
                </a:solidFill>
                <a:latin typeface="Courier New" pitchFamily="49" charset="0"/>
              </a:rPr>
              <a:t>}</a:t>
            </a:r>
            <a:endParaRPr lang="pt-BR" sz="1800" dirty="0" smtClean="0">
              <a:solidFill>
                <a:srgbClr val="C00000"/>
              </a:solidFill>
              <a:latin typeface="Courier New" pitchFamily="49" charset="0"/>
            </a:endParaRPr>
          </a:p>
          <a:p>
            <a:pPr>
              <a:lnSpc>
                <a:spcPct val="80000"/>
              </a:lnSpc>
              <a:buFontTx/>
              <a:buNone/>
            </a:pPr>
            <a:r>
              <a:rPr lang="pt-BR" sz="1800" dirty="0" smtClean="0">
                <a:solidFill>
                  <a:srgbClr val="C00000"/>
                </a:solidFill>
                <a:latin typeface="Courier New" pitchFamily="49" charset="0"/>
              </a:rPr>
              <a:t>}                                   }</a:t>
            </a:r>
            <a:endParaRPr lang="pt-BR" sz="1800" dirty="0" smtClean="0">
              <a:solidFill>
                <a:srgbClr val="C00000"/>
              </a:solidFill>
              <a:latin typeface="Courier New" pitchFamily="49" charset="0"/>
            </a:endParaRPr>
          </a:p>
          <a:p>
            <a:pPr>
              <a:lnSpc>
                <a:spcPct val="80000"/>
              </a:lnSpc>
              <a:buFontTx/>
              <a:buNone/>
            </a:pPr>
            <a:endParaRPr lang="en-US" sz="1600" dirty="0" smtClean="0">
              <a:solidFill>
                <a:srgbClr val="C00000"/>
              </a:solidFill>
              <a:latin typeface="Courier New" pitchFamily="49" charset="0"/>
            </a:endParaRPr>
          </a:p>
        </p:txBody>
      </p:sp>
      <p:sp>
        <p:nvSpPr>
          <p:cNvPr id="2" name="Title 1"/>
          <p:cNvSpPr>
            <a:spLocks noGrp="1"/>
          </p:cNvSpPr>
          <p:nvPr>
            <p:ph type="title"/>
          </p:nvPr>
        </p:nvSpPr>
        <p:spPr/>
        <p:txBody>
          <a:bodyPr/>
          <a:lstStyle/>
          <a:p>
            <a:r>
              <a:rPr lang="en-US" sz="2800" dirty="0"/>
              <a:t>Mai </a:t>
            </a:r>
            <a:r>
              <a:rPr lang="en-US" sz="2800" dirty="0" err="1"/>
              <a:t>mul</a:t>
            </a:r>
            <a:r>
              <a:rPr lang="ro-RO" sz="2800" dirty="0"/>
              <a:t>ț</a:t>
            </a:r>
            <a:r>
              <a:rPr lang="en-US" sz="2800" dirty="0" err="1"/>
              <a:t>i</a:t>
            </a:r>
            <a:r>
              <a:rPr lang="en-US" sz="2800" dirty="0"/>
              <a:t> </a:t>
            </a:r>
            <a:r>
              <a:rPr lang="en-US" sz="2800" dirty="0" err="1"/>
              <a:t>produc</a:t>
            </a:r>
            <a:r>
              <a:rPr lang="ro-RO" sz="2800" dirty="0"/>
              <a:t>ă</a:t>
            </a:r>
            <a:r>
              <a:rPr lang="en-US" sz="2800" dirty="0"/>
              <a:t>tori </a:t>
            </a:r>
            <a:r>
              <a:rPr lang="ro-RO" sz="2800" dirty="0"/>
              <a:t>ș</a:t>
            </a:r>
            <a:r>
              <a:rPr lang="en-US" sz="2800" dirty="0" err="1"/>
              <a:t>i</a:t>
            </a:r>
            <a:r>
              <a:rPr lang="en-US" sz="2800" dirty="0"/>
              <a:t> </a:t>
            </a:r>
            <a:r>
              <a:rPr lang="en-US" sz="2800" dirty="0" err="1"/>
              <a:t>mai</a:t>
            </a:r>
            <a:r>
              <a:rPr lang="en-US" sz="2800" dirty="0"/>
              <a:t> </a:t>
            </a:r>
            <a:r>
              <a:rPr lang="en-US" sz="2800" dirty="0" err="1"/>
              <a:t>mul</a:t>
            </a:r>
            <a:r>
              <a:rPr lang="ro-RO" sz="2800" dirty="0"/>
              <a:t>ț</a:t>
            </a:r>
            <a:r>
              <a:rPr lang="en-US" sz="2800" dirty="0" err="1"/>
              <a:t>i</a:t>
            </a:r>
            <a:r>
              <a:rPr lang="en-US" sz="2800" dirty="0"/>
              <a:t> </a:t>
            </a:r>
            <a:r>
              <a:rPr lang="en-US" sz="2800" dirty="0" err="1"/>
              <a:t>consumatori</a:t>
            </a:r>
            <a:endParaRPr lang="en-US" sz="2800" dirty="0"/>
          </a:p>
        </p:txBody>
      </p:sp>
      <p:sp>
        <p:nvSpPr>
          <p:cNvPr id="4" name="Rectangle 3"/>
          <p:cNvSpPr/>
          <p:nvPr/>
        </p:nvSpPr>
        <p:spPr bwMode="auto">
          <a:xfrm>
            <a:off x="1115616" y="3068960"/>
            <a:ext cx="2808312" cy="360040"/>
          </a:xfrm>
          <a:prstGeom prst="rect">
            <a:avLst/>
          </a:prstGeom>
          <a:no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5" name="Rectangle 4"/>
          <p:cNvSpPr/>
          <p:nvPr/>
        </p:nvSpPr>
        <p:spPr bwMode="auto">
          <a:xfrm>
            <a:off x="6084168" y="3037329"/>
            <a:ext cx="2736304" cy="360040"/>
          </a:xfrm>
          <a:prstGeom prst="rect">
            <a:avLst/>
          </a:prstGeom>
          <a:no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cxnSp>
        <p:nvCxnSpPr>
          <p:cNvPr id="21" name="Straight Arrow Connector 20"/>
          <p:cNvCxnSpPr/>
          <p:nvPr/>
        </p:nvCxnSpPr>
        <p:spPr bwMode="auto">
          <a:xfrm>
            <a:off x="611560" y="4653136"/>
            <a:ext cx="43204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Connector 22"/>
          <p:cNvCxnSpPr/>
          <p:nvPr/>
        </p:nvCxnSpPr>
        <p:spPr bwMode="auto">
          <a:xfrm>
            <a:off x="611560" y="4653136"/>
            <a:ext cx="0" cy="7920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Arrow Connector 24"/>
          <p:cNvCxnSpPr/>
          <p:nvPr/>
        </p:nvCxnSpPr>
        <p:spPr bwMode="auto">
          <a:xfrm>
            <a:off x="611560" y="5445224"/>
            <a:ext cx="43204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1691680" y="4365104"/>
            <a:ext cx="3960440" cy="108012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8" name="Straight Arrow Connector 27"/>
          <p:cNvCxnSpPr/>
          <p:nvPr/>
        </p:nvCxnSpPr>
        <p:spPr bwMode="auto">
          <a:xfrm flipV="1">
            <a:off x="1979712" y="4149080"/>
            <a:ext cx="3672408" cy="1656184"/>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30" name="TextBox 29"/>
          <p:cNvSpPr txBox="1"/>
          <p:nvPr/>
        </p:nvSpPr>
        <p:spPr>
          <a:xfrm rot="16200000">
            <a:off x="-411736" y="4813325"/>
            <a:ext cx="1614545" cy="369332"/>
          </a:xfrm>
          <a:prstGeom prst="rect">
            <a:avLst/>
          </a:prstGeom>
          <a:noFill/>
        </p:spPr>
        <p:txBody>
          <a:bodyPr wrap="none" rtlCol="0">
            <a:spAutoFit/>
          </a:bodyPr>
          <a:lstStyle/>
          <a:p>
            <a:r>
              <a:rPr lang="en-US" sz="1800" dirty="0" err="1" smtClean="0"/>
              <a:t>sectiune</a:t>
            </a:r>
            <a:r>
              <a:rPr lang="en-US" sz="1800" dirty="0" smtClean="0"/>
              <a:t> </a:t>
            </a:r>
            <a:r>
              <a:rPr lang="en-US" sz="1800" dirty="0" err="1" smtClean="0"/>
              <a:t>critica</a:t>
            </a:r>
            <a:endParaRPr lang="en-US" sz="1800" dirty="0"/>
          </a:p>
        </p:txBody>
      </p:sp>
      <p:sp>
        <p:nvSpPr>
          <p:cNvPr id="32" name="TextBox 31"/>
          <p:cNvSpPr txBox="1"/>
          <p:nvPr/>
        </p:nvSpPr>
        <p:spPr>
          <a:xfrm rot="20371714">
            <a:off x="3875850" y="4179825"/>
            <a:ext cx="1287532" cy="369332"/>
          </a:xfrm>
          <a:prstGeom prst="rect">
            <a:avLst/>
          </a:prstGeom>
          <a:noFill/>
        </p:spPr>
        <p:txBody>
          <a:bodyPr wrap="none" rtlCol="0">
            <a:spAutoFit/>
          </a:bodyPr>
          <a:lstStyle/>
          <a:p>
            <a:r>
              <a:rPr lang="en-US" sz="1800" dirty="0" err="1" smtClean="0"/>
              <a:t>semnalizare</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sz="half" idx="1"/>
          </p:nvPr>
        </p:nvSpPr>
        <p:spPr>
          <a:xfrm>
            <a:off x="107504" y="1524000"/>
            <a:ext cx="4693096" cy="4425950"/>
          </a:xfrm>
        </p:spPr>
        <p:txBody>
          <a:bodyPr/>
          <a:lstStyle/>
          <a:p>
            <a:pPr>
              <a:buFontTx/>
              <a:buNone/>
            </a:pPr>
            <a:endParaRPr lang="en-US" sz="2400" dirty="0" smtClean="0">
              <a:solidFill>
                <a:srgbClr val="C00000"/>
              </a:solidFill>
              <a:latin typeface="Courier New" pitchFamily="49" charset="0"/>
            </a:endParaRPr>
          </a:p>
          <a:p>
            <a:pPr>
              <a:buFontTx/>
              <a:buNone/>
            </a:pPr>
            <a:r>
              <a:rPr lang="en-US" sz="2200" b="1" dirty="0" smtClean="0">
                <a:solidFill>
                  <a:srgbClr val="C00000"/>
                </a:solidFill>
                <a:latin typeface="Courier New" pitchFamily="49" charset="0"/>
              </a:rPr>
              <a:t>process</a:t>
            </a:r>
            <a:r>
              <a:rPr lang="en-US" sz="2200" dirty="0" smtClean="0">
                <a:solidFill>
                  <a:srgbClr val="C00000"/>
                </a:solidFill>
                <a:latin typeface="Courier New" pitchFamily="49" charset="0"/>
              </a:rPr>
              <a:t> </a:t>
            </a:r>
            <a:r>
              <a:rPr lang="en-US" sz="2200" dirty="0" err="1" smtClean="0">
                <a:solidFill>
                  <a:srgbClr val="C00000"/>
                </a:solidFill>
                <a:latin typeface="Courier New" pitchFamily="49" charset="0"/>
              </a:rPr>
              <a:t>Filozof</a:t>
            </a:r>
            <a:r>
              <a:rPr lang="en-US" sz="2200" dirty="0" smtClean="0">
                <a:solidFill>
                  <a:srgbClr val="C00000"/>
                </a:solidFill>
                <a:latin typeface="Courier New" pitchFamily="49" charset="0"/>
              </a:rPr>
              <a:t>[</a:t>
            </a:r>
            <a:r>
              <a:rPr lang="en-US" sz="2200" dirty="0" err="1" smtClean="0">
                <a:solidFill>
                  <a:srgbClr val="C00000"/>
                </a:solidFill>
                <a:latin typeface="Courier New" pitchFamily="49" charset="0"/>
              </a:rPr>
              <a:t>i</a:t>
            </a:r>
            <a:r>
              <a:rPr lang="en-US" sz="2200" dirty="0" smtClean="0">
                <a:solidFill>
                  <a:srgbClr val="C00000"/>
                </a:solidFill>
                <a:latin typeface="Courier New" pitchFamily="49" charset="0"/>
              </a:rPr>
              <a:t>=1 to 5]{</a:t>
            </a:r>
            <a:endParaRPr lang="en-US" sz="2200" b="1" dirty="0" smtClean="0">
              <a:solidFill>
                <a:srgbClr val="C00000"/>
              </a:solidFill>
              <a:latin typeface="Courier New" pitchFamily="49" charset="0"/>
            </a:endParaRPr>
          </a:p>
          <a:p>
            <a:pPr>
              <a:buFontTx/>
              <a:buNone/>
            </a:pPr>
            <a:r>
              <a:rPr lang="en-US" sz="2200" b="1" dirty="0">
                <a:solidFill>
                  <a:srgbClr val="C00000"/>
                </a:solidFill>
                <a:latin typeface="Courier New" pitchFamily="49" charset="0"/>
              </a:rPr>
              <a:t> </a:t>
            </a:r>
            <a:r>
              <a:rPr lang="en-US" sz="2200" b="1" dirty="0" smtClean="0">
                <a:solidFill>
                  <a:srgbClr val="C00000"/>
                </a:solidFill>
                <a:latin typeface="Courier New" pitchFamily="49" charset="0"/>
              </a:rPr>
              <a:t>  </a:t>
            </a:r>
            <a:r>
              <a:rPr lang="en-US" sz="2200" b="1" dirty="0" smtClean="0">
                <a:solidFill>
                  <a:srgbClr val="C00000"/>
                </a:solidFill>
                <a:latin typeface="Courier New" pitchFamily="49" charset="0"/>
              </a:rPr>
              <a:t>while</a:t>
            </a:r>
            <a:r>
              <a:rPr lang="en-US" sz="2200" dirty="0" smtClean="0">
                <a:solidFill>
                  <a:srgbClr val="C00000"/>
                </a:solidFill>
                <a:latin typeface="Courier New" pitchFamily="49" charset="0"/>
              </a:rPr>
              <a:t> (true) {</a:t>
            </a:r>
            <a:endParaRPr lang="en-US" sz="2200" dirty="0" smtClean="0">
              <a:solidFill>
                <a:srgbClr val="C00000"/>
              </a:solidFill>
              <a:latin typeface="Courier New" pitchFamily="49" charset="0"/>
            </a:endParaRPr>
          </a:p>
          <a:p>
            <a:pPr>
              <a:buFontTx/>
              <a:buNone/>
            </a:pPr>
            <a:r>
              <a:rPr lang="en-US" sz="2200" dirty="0">
                <a:solidFill>
                  <a:srgbClr val="C00000"/>
                </a:solidFill>
                <a:latin typeface="Courier New" pitchFamily="49" charset="0"/>
              </a:rPr>
              <a:t> </a:t>
            </a:r>
            <a:r>
              <a:rPr lang="en-US" sz="2200" dirty="0" smtClean="0">
                <a:solidFill>
                  <a:srgbClr val="C00000"/>
                </a:solidFill>
                <a:latin typeface="Courier New" pitchFamily="49" charset="0"/>
              </a:rPr>
              <a:t>    </a:t>
            </a:r>
            <a:r>
              <a:rPr lang="en-US" sz="2200" dirty="0" err="1" smtClean="0">
                <a:solidFill>
                  <a:srgbClr val="C00000"/>
                </a:solidFill>
                <a:latin typeface="Courier New" pitchFamily="49" charset="0"/>
              </a:rPr>
              <a:t>ia</a:t>
            </a:r>
            <a:r>
              <a:rPr lang="en-US" sz="2200" dirty="0" smtClean="0">
                <a:solidFill>
                  <a:srgbClr val="C00000"/>
                </a:solidFill>
                <a:latin typeface="Courier New" pitchFamily="49" charset="0"/>
              </a:rPr>
              <a:t> </a:t>
            </a:r>
            <a:r>
              <a:rPr lang="ro-RO" sz="2200" dirty="0" smtClean="0">
                <a:solidFill>
                  <a:srgbClr val="C00000"/>
                </a:solidFill>
                <a:latin typeface="Courier New" pitchFamily="49" charset="0"/>
              </a:rPr>
              <a:t>bețișoare</a:t>
            </a:r>
            <a:r>
              <a:rPr lang="en-US" sz="2200" dirty="0" smtClean="0">
                <a:solidFill>
                  <a:srgbClr val="C00000"/>
                </a:solidFill>
                <a:latin typeface="Courier New" pitchFamily="49" charset="0"/>
              </a:rPr>
              <a:t>;</a:t>
            </a:r>
          </a:p>
          <a:p>
            <a:pPr>
              <a:buFontTx/>
              <a:buNone/>
            </a:pPr>
            <a:r>
              <a:rPr lang="en-US" sz="2200" dirty="0">
                <a:solidFill>
                  <a:srgbClr val="C00000"/>
                </a:solidFill>
                <a:latin typeface="Courier New" pitchFamily="49" charset="0"/>
              </a:rPr>
              <a:t> </a:t>
            </a:r>
            <a:r>
              <a:rPr lang="en-US" sz="2200" dirty="0" smtClean="0">
                <a:solidFill>
                  <a:srgbClr val="C00000"/>
                </a:solidFill>
                <a:latin typeface="Courier New" pitchFamily="49" charset="0"/>
              </a:rPr>
              <a:t>    </a:t>
            </a:r>
            <a:r>
              <a:rPr lang="sv-SE" sz="2200" dirty="0" smtClean="0">
                <a:solidFill>
                  <a:srgbClr val="C00000"/>
                </a:solidFill>
                <a:latin typeface="Courier New" pitchFamily="49" charset="0"/>
              </a:rPr>
              <a:t>m</a:t>
            </a:r>
            <a:r>
              <a:rPr lang="ro-RO" sz="2200" dirty="0" smtClean="0">
                <a:solidFill>
                  <a:srgbClr val="C00000"/>
                </a:solidFill>
                <a:latin typeface="Courier New" pitchFamily="49" charset="0"/>
              </a:rPr>
              <a:t>ă</a:t>
            </a:r>
            <a:r>
              <a:rPr lang="sv-SE" sz="2200" dirty="0" smtClean="0">
                <a:solidFill>
                  <a:srgbClr val="C00000"/>
                </a:solidFill>
                <a:latin typeface="Courier New" pitchFamily="49" charset="0"/>
              </a:rPr>
              <a:t>n</a:t>
            </a:r>
            <a:r>
              <a:rPr lang="ro-RO" sz="2200" dirty="0" smtClean="0">
                <a:solidFill>
                  <a:srgbClr val="C00000"/>
                </a:solidFill>
                <a:latin typeface="Courier New" pitchFamily="49" charset="0"/>
              </a:rPr>
              <a:t>â</a:t>
            </a:r>
            <a:r>
              <a:rPr lang="sv-SE" sz="2200" dirty="0" smtClean="0">
                <a:solidFill>
                  <a:srgbClr val="C00000"/>
                </a:solidFill>
                <a:latin typeface="Courier New" pitchFamily="49" charset="0"/>
              </a:rPr>
              <a:t>nc</a:t>
            </a:r>
            <a:r>
              <a:rPr lang="ro-RO" sz="2200" dirty="0" smtClean="0">
                <a:solidFill>
                  <a:srgbClr val="C00000"/>
                </a:solidFill>
                <a:latin typeface="Courier New" pitchFamily="49" charset="0"/>
              </a:rPr>
              <a:t>ă</a:t>
            </a:r>
            <a:r>
              <a:rPr lang="sv-SE" sz="2200" dirty="0" smtClean="0">
                <a:solidFill>
                  <a:srgbClr val="C00000"/>
                </a:solidFill>
                <a:latin typeface="Courier New" pitchFamily="49" charset="0"/>
              </a:rPr>
              <a:t>;</a:t>
            </a:r>
          </a:p>
          <a:p>
            <a:pPr>
              <a:buFontTx/>
              <a:buNone/>
            </a:pPr>
            <a:r>
              <a:rPr lang="sv-SE" sz="2200" dirty="0">
                <a:solidFill>
                  <a:srgbClr val="C00000"/>
                </a:solidFill>
                <a:latin typeface="Courier New" pitchFamily="49" charset="0"/>
              </a:rPr>
              <a:t> </a:t>
            </a:r>
            <a:r>
              <a:rPr lang="sv-SE" sz="2200" dirty="0" smtClean="0">
                <a:solidFill>
                  <a:srgbClr val="C00000"/>
                </a:solidFill>
                <a:latin typeface="Courier New" pitchFamily="49" charset="0"/>
              </a:rPr>
              <a:t>    elibereaz</a:t>
            </a:r>
            <a:r>
              <a:rPr lang="ro-RO" sz="2200" dirty="0" smtClean="0">
                <a:solidFill>
                  <a:srgbClr val="C00000"/>
                </a:solidFill>
                <a:latin typeface="Courier New" pitchFamily="49" charset="0"/>
              </a:rPr>
              <a:t>ă</a:t>
            </a:r>
            <a:r>
              <a:rPr lang="sv-SE" sz="2200" dirty="0" smtClean="0">
                <a:solidFill>
                  <a:srgbClr val="C00000"/>
                </a:solidFill>
                <a:latin typeface="Courier New" pitchFamily="49" charset="0"/>
              </a:rPr>
              <a:t> </a:t>
            </a:r>
            <a:r>
              <a:rPr lang="ro-RO" sz="2200" dirty="0" smtClean="0">
                <a:solidFill>
                  <a:srgbClr val="C00000"/>
                </a:solidFill>
                <a:latin typeface="Courier New" pitchFamily="49" charset="0"/>
              </a:rPr>
              <a:t>bețișoare</a:t>
            </a:r>
            <a:r>
              <a:rPr lang="sv-SE" sz="2200" dirty="0" smtClean="0">
                <a:solidFill>
                  <a:srgbClr val="C00000"/>
                </a:solidFill>
                <a:latin typeface="Courier New" pitchFamily="49" charset="0"/>
              </a:rPr>
              <a:t>;</a:t>
            </a:r>
          </a:p>
          <a:p>
            <a:pPr>
              <a:buFontTx/>
              <a:buNone/>
            </a:pPr>
            <a:r>
              <a:rPr lang="sv-SE" sz="2200" dirty="0">
                <a:solidFill>
                  <a:srgbClr val="C00000"/>
                </a:solidFill>
                <a:latin typeface="Courier New" pitchFamily="49" charset="0"/>
              </a:rPr>
              <a:t> </a:t>
            </a:r>
            <a:r>
              <a:rPr lang="sv-SE" sz="2200" dirty="0" smtClean="0">
                <a:solidFill>
                  <a:srgbClr val="C00000"/>
                </a:solidFill>
                <a:latin typeface="Courier New" pitchFamily="49" charset="0"/>
              </a:rPr>
              <a:t>    </a:t>
            </a:r>
            <a:r>
              <a:rPr lang="ro-RO" sz="2200" dirty="0" smtClean="0">
                <a:solidFill>
                  <a:srgbClr val="C00000"/>
                </a:solidFill>
                <a:latin typeface="Courier New" pitchFamily="49" charset="0"/>
              </a:rPr>
              <a:t>gâ</a:t>
            </a:r>
            <a:r>
              <a:rPr lang="sv-SE" sz="2200" dirty="0" smtClean="0">
                <a:solidFill>
                  <a:srgbClr val="C00000"/>
                </a:solidFill>
                <a:latin typeface="Courier New" pitchFamily="49" charset="0"/>
              </a:rPr>
              <a:t>nde</a:t>
            </a:r>
            <a:r>
              <a:rPr lang="ro-RO" sz="2200" dirty="0" smtClean="0">
                <a:solidFill>
                  <a:srgbClr val="C00000"/>
                </a:solidFill>
                <a:latin typeface="Courier New" pitchFamily="49" charset="0"/>
              </a:rPr>
              <a:t>ș</a:t>
            </a:r>
            <a:r>
              <a:rPr lang="sv-SE" sz="2200" dirty="0" smtClean="0">
                <a:solidFill>
                  <a:srgbClr val="C00000"/>
                </a:solidFill>
                <a:latin typeface="Courier New" pitchFamily="49" charset="0"/>
              </a:rPr>
              <a:t>te;</a:t>
            </a:r>
            <a:endParaRPr lang="sv-SE" sz="2200" b="1" dirty="0" smtClean="0">
              <a:solidFill>
                <a:srgbClr val="C00000"/>
              </a:solidFill>
              <a:latin typeface="Courier New" pitchFamily="49" charset="0"/>
            </a:endParaRPr>
          </a:p>
          <a:p>
            <a:pPr>
              <a:buFontTx/>
              <a:buNone/>
            </a:pPr>
            <a:r>
              <a:rPr lang="sv-SE" sz="2200" b="1" dirty="0" smtClean="0">
                <a:solidFill>
                  <a:srgbClr val="C00000"/>
                </a:solidFill>
                <a:latin typeface="Courier New" pitchFamily="49" charset="0"/>
              </a:rPr>
              <a:t>  </a:t>
            </a:r>
            <a:r>
              <a:rPr lang="sv-SE" sz="2200" dirty="0" smtClean="0">
                <a:solidFill>
                  <a:srgbClr val="C00000"/>
                </a:solidFill>
                <a:latin typeface="Courier New" pitchFamily="49" charset="0"/>
              </a:rPr>
              <a:t> </a:t>
            </a:r>
            <a:r>
              <a:rPr lang="sv-SE" sz="2200" dirty="0">
                <a:solidFill>
                  <a:srgbClr val="C00000"/>
                </a:solidFill>
                <a:latin typeface="Courier New" pitchFamily="49" charset="0"/>
              </a:rPr>
              <a:t>}</a:t>
            </a:r>
            <a:endParaRPr lang="sv-SE" sz="2200" dirty="0" smtClean="0">
              <a:solidFill>
                <a:srgbClr val="C00000"/>
              </a:solidFill>
              <a:latin typeface="Courier New" pitchFamily="49" charset="0"/>
            </a:endParaRPr>
          </a:p>
          <a:p>
            <a:pPr>
              <a:buFontTx/>
              <a:buNone/>
            </a:pPr>
            <a:r>
              <a:rPr lang="sv-SE" sz="2200" dirty="0">
                <a:solidFill>
                  <a:srgbClr val="C00000"/>
                </a:solidFill>
                <a:latin typeface="Courier New" pitchFamily="49" charset="0"/>
              </a:rPr>
              <a:t>}</a:t>
            </a:r>
            <a:endParaRPr lang="en-US" sz="2200" dirty="0" smtClean="0">
              <a:solidFill>
                <a:srgbClr val="C00000"/>
              </a:solidFill>
              <a:latin typeface="Courier New" pitchFamily="49" charset="0"/>
            </a:endParaRPr>
          </a:p>
        </p:txBody>
      </p:sp>
      <p:pic>
        <p:nvPicPr>
          <p:cNvPr id="11282" name="Picture 18" descr="C:\2012APD\1024x1024.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rot="1591753">
            <a:off x="5548431" y="2971695"/>
            <a:ext cx="2761624" cy="276162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3"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7766" y="3219744"/>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1463" y="3804829"/>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5913" y="3759490"/>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4616" y="4632193"/>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4072" y="4632192"/>
            <a:ext cx="606306" cy="58508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5724128" y="4269577"/>
            <a:ext cx="742494" cy="571429"/>
            <a:chOff x="5724128" y="4269577"/>
            <a:chExt cx="742494" cy="571429"/>
          </a:xfrm>
        </p:grpSpPr>
        <p:pic>
          <p:nvPicPr>
            <p:cNvPr id="56"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066622">
              <a:off x="5895193" y="4269577"/>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24128" y="4509120"/>
              <a:ext cx="261610" cy="276999"/>
            </a:xfrm>
            <a:prstGeom prst="rect">
              <a:avLst/>
            </a:prstGeom>
            <a:noFill/>
          </p:spPr>
          <p:txBody>
            <a:bodyPr wrap="none" rtlCol="0">
              <a:spAutoFit/>
            </a:bodyPr>
            <a:lstStyle/>
            <a:p>
              <a:r>
                <a:rPr lang="ro-RO" sz="1200" dirty="0" smtClean="0"/>
                <a:t>1</a:t>
              </a:r>
              <a:endParaRPr lang="en-US" sz="1200" dirty="0"/>
            </a:p>
          </p:txBody>
        </p:sp>
      </p:grpSp>
      <p:grpSp>
        <p:nvGrpSpPr>
          <p:cNvPr id="12" name="Group 11"/>
          <p:cNvGrpSpPr/>
          <p:nvPr/>
        </p:nvGrpSpPr>
        <p:grpSpPr>
          <a:xfrm>
            <a:off x="6660232" y="4836004"/>
            <a:ext cx="571429" cy="825244"/>
            <a:chOff x="6684056" y="4774321"/>
            <a:chExt cx="571429" cy="825244"/>
          </a:xfrm>
        </p:grpSpPr>
        <p:pic>
          <p:nvPicPr>
            <p:cNvPr id="57"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7678637">
              <a:off x="6684056" y="4774321"/>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6830641" y="5322566"/>
              <a:ext cx="261610" cy="276999"/>
            </a:xfrm>
            <a:prstGeom prst="rect">
              <a:avLst/>
            </a:prstGeom>
            <a:noFill/>
          </p:spPr>
          <p:txBody>
            <a:bodyPr wrap="none" rtlCol="0">
              <a:spAutoFit/>
            </a:bodyPr>
            <a:lstStyle/>
            <a:p>
              <a:r>
                <a:rPr lang="ro-RO" sz="1200" dirty="0"/>
                <a:t>2</a:t>
              </a:r>
              <a:endParaRPr lang="en-US" sz="1200" dirty="0"/>
            </a:p>
          </p:txBody>
        </p:sp>
      </p:grpSp>
      <p:grpSp>
        <p:nvGrpSpPr>
          <p:cNvPr id="14" name="Group 13"/>
          <p:cNvGrpSpPr/>
          <p:nvPr/>
        </p:nvGrpSpPr>
        <p:grpSpPr>
          <a:xfrm>
            <a:off x="7473848" y="4210212"/>
            <a:ext cx="698552" cy="571429"/>
            <a:chOff x="7473848" y="4210212"/>
            <a:chExt cx="698552" cy="571429"/>
          </a:xfrm>
        </p:grpSpPr>
        <p:pic>
          <p:nvPicPr>
            <p:cNvPr id="58"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649082">
              <a:off x="7473848" y="4210212"/>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7910790" y="4502417"/>
              <a:ext cx="261610" cy="276999"/>
            </a:xfrm>
            <a:prstGeom prst="rect">
              <a:avLst/>
            </a:prstGeom>
            <a:noFill/>
          </p:spPr>
          <p:txBody>
            <a:bodyPr wrap="none" rtlCol="0">
              <a:spAutoFit/>
            </a:bodyPr>
            <a:lstStyle/>
            <a:p>
              <a:r>
                <a:rPr lang="ro-RO" sz="1200" dirty="0"/>
                <a:t>3</a:t>
              </a:r>
              <a:endParaRPr lang="en-US" sz="1200" dirty="0"/>
            </a:p>
          </p:txBody>
        </p:sp>
      </p:grpSp>
      <p:grpSp>
        <p:nvGrpSpPr>
          <p:cNvPr id="19" name="Group 18"/>
          <p:cNvGrpSpPr/>
          <p:nvPr/>
        </p:nvGrpSpPr>
        <p:grpSpPr>
          <a:xfrm>
            <a:off x="7086367" y="3279370"/>
            <a:ext cx="658204" cy="675783"/>
            <a:chOff x="7150273" y="3199069"/>
            <a:chExt cx="658204" cy="675783"/>
          </a:xfrm>
        </p:grpSpPr>
        <p:pic>
          <p:nvPicPr>
            <p:cNvPr id="59"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107583">
              <a:off x="7150273" y="3303423"/>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7546867" y="3199069"/>
              <a:ext cx="261610" cy="276999"/>
            </a:xfrm>
            <a:prstGeom prst="rect">
              <a:avLst/>
            </a:prstGeom>
            <a:noFill/>
          </p:spPr>
          <p:txBody>
            <a:bodyPr wrap="none" rtlCol="0">
              <a:spAutoFit/>
            </a:bodyPr>
            <a:lstStyle/>
            <a:p>
              <a:r>
                <a:rPr lang="ro-RO" sz="1200" dirty="0"/>
                <a:t>4</a:t>
              </a:r>
              <a:endParaRPr lang="en-US" sz="1200" dirty="0"/>
            </a:p>
          </p:txBody>
        </p:sp>
      </p:grpSp>
      <p:grpSp>
        <p:nvGrpSpPr>
          <p:cNvPr id="20" name="Group 19"/>
          <p:cNvGrpSpPr/>
          <p:nvPr/>
        </p:nvGrpSpPr>
        <p:grpSpPr>
          <a:xfrm>
            <a:off x="6012160" y="3440033"/>
            <a:ext cx="702049" cy="619008"/>
            <a:chOff x="6012160" y="3440033"/>
            <a:chExt cx="702049" cy="619008"/>
          </a:xfrm>
        </p:grpSpPr>
        <p:pic>
          <p:nvPicPr>
            <p:cNvPr id="11288"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4794477">
              <a:off x="6142780" y="3487612"/>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6012160" y="3440033"/>
              <a:ext cx="261610" cy="276999"/>
            </a:xfrm>
            <a:prstGeom prst="rect">
              <a:avLst/>
            </a:prstGeom>
            <a:noFill/>
          </p:spPr>
          <p:txBody>
            <a:bodyPr wrap="none" rtlCol="0">
              <a:spAutoFit/>
            </a:bodyPr>
            <a:lstStyle/>
            <a:p>
              <a:r>
                <a:rPr lang="ro-RO" sz="1200" dirty="0"/>
                <a:t>5</a:t>
              </a:r>
              <a:endParaRPr lang="en-US" sz="1200" dirty="0"/>
            </a:p>
          </p:txBody>
        </p:sp>
      </p:grpSp>
      <p:grpSp>
        <p:nvGrpSpPr>
          <p:cNvPr id="21" name="Group 20"/>
          <p:cNvGrpSpPr/>
          <p:nvPr/>
        </p:nvGrpSpPr>
        <p:grpSpPr>
          <a:xfrm>
            <a:off x="5143033" y="4924736"/>
            <a:ext cx="901634" cy="1486209"/>
            <a:chOff x="5143033" y="4924736"/>
            <a:chExt cx="901634" cy="1486209"/>
          </a:xfrm>
        </p:grpSpPr>
        <p:pic>
          <p:nvPicPr>
            <p:cNvPr id="11275" name="Picture 11" descr="C:\2012APD\Platon - Wikipedi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3033" y="4924736"/>
              <a:ext cx="901634" cy="123860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36096" y="5949280"/>
              <a:ext cx="338554" cy="461665"/>
            </a:xfrm>
            <a:prstGeom prst="rect">
              <a:avLst/>
            </a:prstGeom>
            <a:noFill/>
          </p:spPr>
          <p:txBody>
            <a:bodyPr wrap="none" rtlCol="0">
              <a:spAutoFit/>
            </a:bodyPr>
            <a:lstStyle/>
            <a:p>
              <a:r>
                <a:rPr lang="ro-RO" dirty="0" smtClean="0">
                  <a:solidFill>
                    <a:srgbClr val="C00000"/>
                  </a:solidFill>
                </a:rPr>
                <a:t>1</a:t>
              </a:r>
              <a:endParaRPr lang="en-US" dirty="0">
                <a:solidFill>
                  <a:srgbClr val="C00000"/>
                </a:solidFill>
              </a:endParaRPr>
            </a:p>
          </p:txBody>
        </p:sp>
      </p:grpSp>
      <p:grpSp>
        <p:nvGrpSpPr>
          <p:cNvPr id="22" name="Group 21"/>
          <p:cNvGrpSpPr/>
          <p:nvPr/>
        </p:nvGrpSpPr>
        <p:grpSpPr>
          <a:xfrm>
            <a:off x="7793112" y="4985931"/>
            <a:ext cx="903900" cy="1425014"/>
            <a:chOff x="7793112" y="4985931"/>
            <a:chExt cx="903900" cy="1425014"/>
          </a:xfrm>
        </p:grpSpPr>
        <p:pic>
          <p:nvPicPr>
            <p:cNvPr id="11274" name="Picture 10" descr="C:\2012APD\Mircea Eliade 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93112" y="4985931"/>
              <a:ext cx="903900" cy="12187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8100392" y="5949280"/>
              <a:ext cx="338554" cy="461665"/>
            </a:xfrm>
            <a:prstGeom prst="rect">
              <a:avLst/>
            </a:prstGeom>
            <a:noFill/>
          </p:spPr>
          <p:txBody>
            <a:bodyPr wrap="none" rtlCol="0">
              <a:spAutoFit/>
            </a:bodyPr>
            <a:lstStyle/>
            <a:p>
              <a:r>
                <a:rPr lang="ro-RO" dirty="0">
                  <a:solidFill>
                    <a:srgbClr val="C00000"/>
                  </a:solidFill>
                </a:rPr>
                <a:t>2</a:t>
              </a:r>
              <a:endParaRPr lang="en-US" dirty="0">
                <a:solidFill>
                  <a:srgbClr val="C00000"/>
                </a:solidFill>
              </a:endParaRPr>
            </a:p>
          </p:txBody>
        </p:sp>
      </p:grpSp>
      <p:grpSp>
        <p:nvGrpSpPr>
          <p:cNvPr id="23" name="Group 22"/>
          <p:cNvGrpSpPr/>
          <p:nvPr/>
        </p:nvGrpSpPr>
        <p:grpSpPr>
          <a:xfrm>
            <a:off x="8052219" y="2975134"/>
            <a:ext cx="1091781" cy="1491595"/>
            <a:chOff x="8052219" y="2975134"/>
            <a:chExt cx="1091781" cy="1491595"/>
          </a:xfrm>
        </p:grpSpPr>
        <p:pic>
          <p:nvPicPr>
            <p:cNvPr id="11273" name="Picture 9" descr="C:\2012APD\confuciu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52219" y="2975134"/>
              <a:ext cx="1091781" cy="119004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8460432" y="4005064"/>
              <a:ext cx="338554" cy="461665"/>
            </a:xfrm>
            <a:prstGeom prst="rect">
              <a:avLst/>
            </a:prstGeom>
            <a:noFill/>
          </p:spPr>
          <p:txBody>
            <a:bodyPr wrap="none" rtlCol="0">
              <a:spAutoFit/>
            </a:bodyPr>
            <a:lstStyle/>
            <a:p>
              <a:r>
                <a:rPr lang="ro-RO" dirty="0" smtClean="0">
                  <a:solidFill>
                    <a:srgbClr val="C00000"/>
                  </a:solidFill>
                </a:rPr>
                <a:t>3</a:t>
              </a:r>
              <a:endParaRPr lang="en-US" dirty="0">
                <a:solidFill>
                  <a:srgbClr val="C00000"/>
                </a:solidFill>
              </a:endParaRPr>
            </a:p>
          </p:txBody>
        </p:sp>
      </p:grpSp>
      <p:grpSp>
        <p:nvGrpSpPr>
          <p:cNvPr id="24" name="Group 23"/>
          <p:cNvGrpSpPr/>
          <p:nvPr/>
        </p:nvGrpSpPr>
        <p:grpSpPr>
          <a:xfrm>
            <a:off x="6532506" y="1617111"/>
            <a:ext cx="812945" cy="1511699"/>
            <a:chOff x="6532506" y="1617111"/>
            <a:chExt cx="812945" cy="1511699"/>
          </a:xfrm>
        </p:grpSpPr>
        <p:pic>
          <p:nvPicPr>
            <p:cNvPr id="11272" name="Picture 8" descr="C:\2012APD\200px-Socrate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2506" y="1617111"/>
              <a:ext cx="812945" cy="124787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7" name="TextBox 76"/>
            <p:cNvSpPr txBox="1"/>
            <p:nvPr/>
          </p:nvSpPr>
          <p:spPr>
            <a:xfrm>
              <a:off x="6792169" y="2667145"/>
              <a:ext cx="338554" cy="461665"/>
            </a:xfrm>
            <a:prstGeom prst="rect">
              <a:avLst/>
            </a:prstGeom>
            <a:noFill/>
          </p:spPr>
          <p:txBody>
            <a:bodyPr wrap="none" rtlCol="0">
              <a:spAutoFit/>
            </a:bodyPr>
            <a:lstStyle/>
            <a:p>
              <a:r>
                <a:rPr lang="ro-RO" dirty="0" smtClean="0">
                  <a:solidFill>
                    <a:srgbClr val="C00000"/>
                  </a:solidFill>
                </a:rPr>
                <a:t>4</a:t>
              </a:r>
              <a:endParaRPr lang="en-US" dirty="0">
                <a:solidFill>
                  <a:srgbClr val="C00000"/>
                </a:solidFill>
              </a:endParaRPr>
            </a:p>
          </p:txBody>
        </p:sp>
      </p:grpSp>
      <p:grpSp>
        <p:nvGrpSpPr>
          <p:cNvPr id="29" name="Group 28"/>
          <p:cNvGrpSpPr/>
          <p:nvPr/>
        </p:nvGrpSpPr>
        <p:grpSpPr>
          <a:xfrm>
            <a:off x="4774430" y="3003368"/>
            <a:ext cx="1037033" cy="1463361"/>
            <a:chOff x="4774430" y="3003368"/>
            <a:chExt cx="1037033" cy="1463361"/>
          </a:xfrm>
        </p:grpSpPr>
        <p:pic>
          <p:nvPicPr>
            <p:cNvPr id="11276" name="Picture 12" descr="C:\2012APD\Rene_Descarte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74430" y="3003368"/>
              <a:ext cx="1037033" cy="117154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097542" y="4005064"/>
              <a:ext cx="338554" cy="461665"/>
            </a:xfrm>
            <a:prstGeom prst="rect">
              <a:avLst/>
            </a:prstGeom>
            <a:noFill/>
          </p:spPr>
          <p:txBody>
            <a:bodyPr wrap="none" rtlCol="0">
              <a:spAutoFit/>
            </a:bodyPr>
            <a:lstStyle/>
            <a:p>
              <a:r>
                <a:rPr lang="ro-RO" dirty="0" smtClean="0">
                  <a:solidFill>
                    <a:srgbClr val="C00000"/>
                  </a:solidFill>
                </a:rPr>
                <a:t>5</a:t>
              </a:r>
              <a:endParaRPr lang="en-US" dirty="0">
                <a:solidFill>
                  <a:srgbClr val="C00000"/>
                </a:solidFill>
              </a:endParaRPr>
            </a:p>
          </p:txBody>
        </p:sp>
      </p:grpSp>
      <p:sp>
        <p:nvSpPr>
          <p:cNvPr id="2" name="TextBox 1"/>
          <p:cNvSpPr txBox="1"/>
          <p:nvPr/>
        </p:nvSpPr>
        <p:spPr>
          <a:xfrm>
            <a:off x="4875980" y="2821245"/>
            <a:ext cx="885179" cy="307777"/>
          </a:xfrm>
          <a:prstGeom prst="rect">
            <a:avLst/>
          </a:prstGeom>
          <a:noFill/>
        </p:spPr>
        <p:txBody>
          <a:bodyPr wrap="none" rtlCol="0">
            <a:spAutoFit/>
          </a:bodyPr>
          <a:lstStyle/>
          <a:p>
            <a:r>
              <a:rPr lang="en-US" sz="1400" dirty="0" smtClean="0"/>
              <a:t>Descartes</a:t>
            </a:r>
            <a:endParaRPr lang="en-US" sz="1400" dirty="0"/>
          </a:p>
        </p:txBody>
      </p:sp>
      <p:sp>
        <p:nvSpPr>
          <p:cNvPr id="9" name="TextBox 8"/>
          <p:cNvSpPr txBox="1"/>
          <p:nvPr/>
        </p:nvSpPr>
        <p:spPr>
          <a:xfrm>
            <a:off x="6599808" y="1503324"/>
            <a:ext cx="723275" cy="307777"/>
          </a:xfrm>
          <a:prstGeom prst="rect">
            <a:avLst/>
          </a:prstGeom>
          <a:noFill/>
        </p:spPr>
        <p:txBody>
          <a:bodyPr wrap="none" rtlCol="0">
            <a:spAutoFit/>
          </a:bodyPr>
          <a:lstStyle/>
          <a:p>
            <a:r>
              <a:rPr lang="ro-RO" sz="1400" dirty="0" smtClean="0"/>
              <a:t>Socrate</a:t>
            </a:r>
            <a:endParaRPr lang="en-US" sz="1400" dirty="0"/>
          </a:p>
        </p:txBody>
      </p:sp>
      <p:sp>
        <p:nvSpPr>
          <p:cNvPr id="10" name="TextBox 9"/>
          <p:cNvSpPr txBox="1"/>
          <p:nvPr/>
        </p:nvSpPr>
        <p:spPr>
          <a:xfrm>
            <a:off x="8136283" y="2784947"/>
            <a:ext cx="923651" cy="307777"/>
          </a:xfrm>
          <a:prstGeom prst="rect">
            <a:avLst/>
          </a:prstGeom>
          <a:noFill/>
        </p:spPr>
        <p:txBody>
          <a:bodyPr wrap="none" rtlCol="0">
            <a:spAutoFit/>
          </a:bodyPr>
          <a:lstStyle/>
          <a:p>
            <a:r>
              <a:rPr lang="ro-RO" sz="1400" dirty="0" smtClean="0"/>
              <a:t>Confucius</a:t>
            </a:r>
            <a:endParaRPr lang="en-US" sz="1400" dirty="0"/>
          </a:p>
        </p:txBody>
      </p:sp>
      <p:sp>
        <p:nvSpPr>
          <p:cNvPr id="11" name="TextBox 10"/>
          <p:cNvSpPr txBox="1"/>
          <p:nvPr/>
        </p:nvSpPr>
        <p:spPr>
          <a:xfrm>
            <a:off x="7948106" y="4848332"/>
            <a:ext cx="643125" cy="307777"/>
          </a:xfrm>
          <a:prstGeom prst="rect">
            <a:avLst/>
          </a:prstGeom>
          <a:noFill/>
        </p:spPr>
        <p:txBody>
          <a:bodyPr wrap="none" rtlCol="0">
            <a:spAutoFit/>
          </a:bodyPr>
          <a:lstStyle/>
          <a:p>
            <a:r>
              <a:rPr lang="ro-RO" sz="1400" dirty="0" smtClean="0"/>
              <a:t>Eliade</a:t>
            </a:r>
            <a:endParaRPr lang="en-US" sz="1400" dirty="0"/>
          </a:p>
        </p:txBody>
      </p:sp>
      <p:sp>
        <p:nvSpPr>
          <p:cNvPr id="13" name="TextBox 12"/>
          <p:cNvSpPr txBox="1"/>
          <p:nvPr/>
        </p:nvSpPr>
        <p:spPr>
          <a:xfrm>
            <a:off x="5289537" y="4848332"/>
            <a:ext cx="643125" cy="307777"/>
          </a:xfrm>
          <a:prstGeom prst="rect">
            <a:avLst/>
          </a:prstGeom>
          <a:noFill/>
        </p:spPr>
        <p:txBody>
          <a:bodyPr wrap="none" rtlCol="0">
            <a:spAutoFit/>
          </a:bodyPr>
          <a:lstStyle/>
          <a:p>
            <a:r>
              <a:rPr lang="ro-RO" sz="1400" dirty="0" smtClean="0"/>
              <a:t>Platon</a:t>
            </a:r>
            <a:endParaRPr lang="en-US" sz="1400" dirty="0"/>
          </a:p>
        </p:txBody>
      </p:sp>
      <p:sp>
        <p:nvSpPr>
          <p:cNvPr id="3" name="TextBox 2"/>
          <p:cNvSpPr txBox="1"/>
          <p:nvPr/>
        </p:nvSpPr>
        <p:spPr>
          <a:xfrm>
            <a:off x="4807407" y="5947798"/>
            <a:ext cx="4277077" cy="738664"/>
          </a:xfrm>
          <a:prstGeom prst="rect">
            <a:avLst/>
          </a:prstGeom>
          <a:noFill/>
        </p:spPr>
        <p:txBody>
          <a:bodyPr wrap="square" rtlCol="0">
            <a:spAutoFit/>
          </a:bodyPr>
          <a:lstStyle/>
          <a:p>
            <a:pPr algn="ctr"/>
            <a:r>
              <a:rPr lang="en-US" dirty="0" smtClean="0"/>
              <a:t>DEADLOCK</a:t>
            </a:r>
          </a:p>
          <a:p>
            <a:pPr algn="ctr"/>
            <a:r>
              <a:rPr lang="en-US" sz="1800" dirty="0" err="1" smtClean="0"/>
              <a:t>Fiecare</a:t>
            </a:r>
            <a:r>
              <a:rPr lang="en-US" sz="1800" dirty="0" smtClean="0"/>
              <a:t> </a:t>
            </a:r>
            <a:r>
              <a:rPr lang="en-US" sz="1800" dirty="0" err="1" smtClean="0"/>
              <a:t>mai</a:t>
            </a:r>
            <a:r>
              <a:rPr lang="en-US" sz="1800" dirty="0" smtClean="0"/>
              <a:t> are </a:t>
            </a:r>
            <a:r>
              <a:rPr lang="en-US" sz="1800" dirty="0" err="1" smtClean="0"/>
              <a:t>nevoie</a:t>
            </a:r>
            <a:r>
              <a:rPr lang="en-US" sz="1800" dirty="0" smtClean="0"/>
              <a:t> de un be</a:t>
            </a:r>
            <a:r>
              <a:rPr lang="ro-RO" sz="1800" dirty="0" smtClean="0"/>
              <a:t>țișor</a:t>
            </a:r>
            <a:endParaRPr lang="en-US" sz="1800" dirty="0"/>
          </a:p>
        </p:txBody>
      </p:sp>
      <p:sp>
        <p:nvSpPr>
          <p:cNvPr id="53" name="Title 1"/>
          <p:cNvSpPr>
            <a:spLocks noGrp="1"/>
          </p:cNvSpPr>
          <p:nvPr>
            <p:ph type="title"/>
          </p:nvPr>
        </p:nvSpPr>
        <p:spPr>
          <a:xfrm>
            <a:off x="152400" y="76200"/>
            <a:ext cx="8915400" cy="1066800"/>
          </a:xfrm>
        </p:spPr>
        <p:txBody>
          <a:bodyPr/>
          <a:lstStyle/>
          <a:p>
            <a:r>
              <a:rPr lang="ro-RO" sz="2800" dirty="0" smtClean="0"/>
              <a:t>Problema filozofilor</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71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71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71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71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713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713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713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3.05556E-6 3.98705E-6 L -0.09566 0.07724 " pathEditMode="relative" rAng="0" ptsTypes="AA">
                                      <p:cBhvr>
                                        <p:cTn id="24" dur="2000" fill="hold"/>
                                        <p:tgtEl>
                                          <p:spTgt spid="7"/>
                                        </p:tgtEl>
                                        <p:attrNameLst>
                                          <p:attrName>ppt_x</p:attrName>
                                          <p:attrName>ppt_y</p:attrName>
                                        </p:attrNameLst>
                                      </p:cBhvr>
                                      <p:rCtr x="-4792" y="3862"/>
                                    </p:animMotion>
                                  </p:childTnLst>
                                </p:cTn>
                              </p:par>
                              <p:par>
                                <p:cTn id="25" presetID="42" presetClass="path" presetSubtype="0" accel="50000" decel="50000" fill="hold" nodeType="withEffect">
                                  <p:stCondLst>
                                    <p:cond delay="0"/>
                                  </p:stCondLst>
                                  <p:childTnLst>
                                    <p:animMotion origin="layout" path="M 1.38889E-6 1.57262E-7 L 0.12639 0.16512 " pathEditMode="relative" rAng="0" ptsTypes="AA">
                                      <p:cBhvr>
                                        <p:cTn id="26" dur="2000" fill="hold"/>
                                        <p:tgtEl>
                                          <p:spTgt spid="12"/>
                                        </p:tgtEl>
                                        <p:attrNameLst>
                                          <p:attrName>ppt_x</p:attrName>
                                          <p:attrName>ppt_y</p:attrName>
                                        </p:attrNameLst>
                                      </p:cBhvr>
                                      <p:rCtr x="6319" y="8256"/>
                                    </p:animMotion>
                                  </p:childTnLst>
                                </p:cTn>
                              </p:par>
                              <p:par>
                                <p:cTn id="27" presetID="42" presetClass="path" presetSubtype="0" accel="50000" decel="50000" fill="hold" nodeType="withEffect">
                                  <p:stCondLst>
                                    <p:cond delay="0"/>
                                  </p:stCondLst>
                                  <p:childTnLst>
                                    <p:animMotion origin="layout" path="M 4.44444E-6 8.78816E-7 L 0.10121 -0.01896 " pathEditMode="relative" rAng="0" ptsTypes="AA">
                                      <p:cBhvr>
                                        <p:cTn id="28" dur="2000" fill="hold"/>
                                        <p:tgtEl>
                                          <p:spTgt spid="14"/>
                                        </p:tgtEl>
                                        <p:attrNameLst>
                                          <p:attrName>ppt_x</p:attrName>
                                          <p:attrName>ppt_y</p:attrName>
                                        </p:attrNameLst>
                                      </p:cBhvr>
                                      <p:rCtr x="5052" y="-948"/>
                                    </p:animMotion>
                                  </p:childTnLst>
                                </p:cTn>
                              </p:par>
                              <p:par>
                                <p:cTn id="29" presetID="42" presetClass="path" presetSubtype="0" accel="50000" decel="50000" fill="hold" nodeType="withEffect">
                                  <p:stCondLst>
                                    <p:cond delay="0"/>
                                  </p:stCondLst>
                                  <p:childTnLst>
                                    <p:animMotion origin="layout" path="M 2.5E-6 2.98797E-6 L -0.00382 -0.17415 " pathEditMode="relative" rAng="0" ptsTypes="AA">
                                      <p:cBhvr>
                                        <p:cTn id="30" dur="2000" fill="hold"/>
                                        <p:tgtEl>
                                          <p:spTgt spid="19"/>
                                        </p:tgtEl>
                                        <p:attrNameLst>
                                          <p:attrName>ppt_x</p:attrName>
                                          <p:attrName>ppt_y</p:attrName>
                                        </p:attrNameLst>
                                      </p:cBhvr>
                                      <p:rCtr x="-191" y="-8719"/>
                                    </p:animMotion>
                                  </p:childTnLst>
                                </p:cTn>
                              </p:par>
                              <p:par>
                                <p:cTn id="31" presetID="42" presetClass="path" presetSubtype="0" accel="50000" decel="50000" fill="hold" nodeType="withEffect">
                                  <p:stCondLst>
                                    <p:cond delay="0"/>
                                  </p:stCondLst>
                                  <p:childTnLst>
                                    <p:animMotion origin="layout" path="M -3.33333E-6 -3.46901E-6 L -0.08559 -0.10962 " pathEditMode="relative" rAng="0" ptsTypes="AA">
                                      <p:cBhvr>
                                        <p:cTn id="32" dur="2000" fill="hold"/>
                                        <p:tgtEl>
                                          <p:spTgt spid="20"/>
                                        </p:tgtEl>
                                        <p:attrNameLst>
                                          <p:attrName>ppt_x</p:attrName>
                                          <p:attrName>ppt_y</p:attrName>
                                        </p:attrNameLst>
                                      </p:cBhvr>
                                      <p:rCtr x="-4288" y="-5481"/>
                                    </p:animMotion>
                                  </p:childTnLst>
                                </p:cTn>
                              </p:par>
                              <p:par>
                                <p:cTn id="33" presetID="53" presetClass="entr" presetSubtype="16"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2000" fill="hold"/>
                                        <p:tgtEl>
                                          <p:spTgt spid="3"/>
                                        </p:tgtEl>
                                        <p:attrNameLst>
                                          <p:attrName>ppt_w</p:attrName>
                                        </p:attrNameLst>
                                      </p:cBhvr>
                                      <p:tavLst>
                                        <p:tav tm="0">
                                          <p:val>
                                            <p:fltVal val="0"/>
                                          </p:val>
                                        </p:tav>
                                        <p:tav tm="100000">
                                          <p:val>
                                            <p:strVal val="#ppt_w"/>
                                          </p:val>
                                        </p:tav>
                                      </p:tavLst>
                                    </p:anim>
                                    <p:anim calcmode="lin" valueType="num">
                                      <p:cBhvr>
                                        <p:cTn id="36" dur="2000" fill="hold"/>
                                        <p:tgtEl>
                                          <p:spTgt spid="3"/>
                                        </p:tgtEl>
                                        <p:attrNameLst>
                                          <p:attrName>ppt_h</p:attrName>
                                        </p:attrNameLst>
                                      </p:cBhvr>
                                      <p:tavLst>
                                        <p:tav tm="0">
                                          <p:val>
                                            <p:fltVal val="0"/>
                                          </p:val>
                                        </p:tav>
                                        <p:tav tm="100000">
                                          <p:val>
                                            <p:strVal val="#ppt_h"/>
                                          </p:val>
                                        </p:tav>
                                      </p:tavLst>
                                    </p:anim>
                                    <p:animEffect transition="in" filter="fade">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2" presetClass="emph" presetSubtype="0" repeatCount="4000" fill="hold" nodeType="clickEffect">
                                  <p:stCondLst>
                                    <p:cond delay="0"/>
                                  </p:stCondLst>
                                  <p:childTnLst>
                                    <p:animRot by="120000">
                                      <p:cBhvr>
                                        <p:cTn id="41" dur="100" fill="hold">
                                          <p:stCondLst>
                                            <p:cond delay="0"/>
                                          </p:stCondLst>
                                        </p:cTn>
                                        <p:tgtEl>
                                          <p:spTgt spid="29"/>
                                        </p:tgtEl>
                                        <p:attrNameLst>
                                          <p:attrName>r</p:attrName>
                                        </p:attrNameLst>
                                      </p:cBhvr>
                                    </p:animRot>
                                    <p:animRot by="-240000">
                                      <p:cBhvr>
                                        <p:cTn id="42" dur="200" fill="hold">
                                          <p:stCondLst>
                                            <p:cond delay="200"/>
                                          </p:stCondLst>
                                        </p:cTn>
                                        <p:tgtEl>
                                          <p:spTgt spid="29"/>
                                        </p:tgtEl>
                                        <p:attrNameLst>
                                          <p:attrName>r</p:attrName>
                                        </p:attrNameLst>
                                      </p:cBhvr>
                                    </p:animRot>
                                    <p:animRot by="240000">
                                      <p:cBhvr>
                                        <p:cTn id="43" dur="200" fill="hold">
                                          <p:stCondLst>
                                            <p:cond delay="400"/>
                                          </p:stCondLst>
                                        </p:cTn>
                                        <p:tgtEl>
                                          <p:spTgt spid="29"/>
                                        </p:tgtEl>
                                        <p:attrNameLst>
                                          <p:attrName>r</p:attrName>
                                        </p:attrNameLst>
                                      </p:cBhvr>
                                    </p:animRot>
                                    <p:animRot by="-240000">
                                      <p:cBhvr>
                                        <p:cTn id="44" dur="200" fill="hold">
                                          <p:stCondLst>
                                            <p:cond delay="600"/>
                                          </p:stCondLst>
                                        </p:cTn>
                                        <p:tgtEl>
                                          <p:spTgt spid="29"/>
                                        </p:tgtEl>
                                        <p:attrNameLst>
                                          <p:attrName>r</p:attrName>
                                        </p:attrNameLst>
                                      </p:cBhvr>
                                    </p:animRot>
                                    <p:animRot by="120000">
                                      <p:cBhvr>
                                        <p:cTn id="45" dur="200" fill="hold">
                                          <p:stCondLst>
                                            <p:cond delay="800"/>
                                          </p:stCondLst>
                                        </p:cTn>
                                        <p:tgtEl>
                                          <p:spTgt spid="29"/>
                                        </p:tgtEl>
                                        <p:attrNameLst>
                                          <p:attrName>r</p:attrName>
                                        </p:attrNameLst>
                                      </p:cBhvr>
                                    </p:animRot>
                                  </p:childTnLst>
                                </p:cTn>
                              </p:par>
                              <p:par>
                                <p:cTn id="46" presetID="32" presetClass="emph" presetSubtype="0" repeatCount="4000" fill="hold" nodeType="withEffect">
                                  <p:stCondLst>
                                    <p:cond delay="0"/>
                                  </p:stCondLst>
                                  <p:childTnLst>
                                    <p:animRot by="120000">
                                      <p:cBhvr>
                                        <p:cTn id="47" dur="100" fill="hold">
                                          <p:stCondLst>
                                            <p:cond delay="0"/>
                                          </p:stCondLst>
                                        </p:cTn>
                                        <p:tgtEl>
                                          <p:spTgt spid="24"/>
                                        </p:tgtEl>
                                        <p:attrNameLst>
                                          <p:attrName>r</p:attrName>
                                        </p:attrNameLst>
                                      </p:cBhvr>
                                    </p:animRot>
                                    <p:animRot by="-240000">
                                      <p:cBhvr>
                                        <p:cTn id="48" dur="200" fill="hold">
                                          <p:stCondLst>
                                            <p:cond delay="200"/>
                                          </p:stCondLst>
                                        </p:cTn>
                                        <p:tgtEl>
                                          <p:spTgt spid="24"/>
                                        </p:tgtEl>
                                        <p:attrNameLst>
                                          <p:attrName>r</p:attrName>
                                        </p:attrNameLst>
                                      </p:cBhvr>
                                    </p:animRot>
                                    <p:animRot by="240000">
                                      <p:cBhvr>
                                        <p:cTn id="49" dur="200" fill="hold">
                                          <p:stCondLst>
                                            <p:cond delay="400"/>
                                          </p:stCondLst>
                                        </p:cTn>
                                        <p:tgtEl>
                                          <p:spTgt spid="24"/>
                                        </p:tgtEl>
                                        <p:attrNameLst>
                                          <p:attrName>r</p:attrName>
                                        </p:attrNameLst>
                                      </p:cBhvr>
                                    </p:animRot>
                                    <p:animRot by="-240000">
                                      <p:cBhvr>
                                        <p:cTn id="50" dur="200" fill="hold">
                                          <p:stCondLst>
                                            <p:cond delay="600"/>
                                          </p:stCondLst>
                                        </p:cTn>
                                        <p:tgtEl>
                                          <p:spTgt spid="24"/>
                                        </p:tgtEl>
                                        <p:attrNameLst>
                                          <p:attrName>r</p:attrName>
                                        </p:attrNameLst>
                                      </p:cBhvr>
                                    </p:animRot>
                                    <p:animRot by="120000">
                                      <p:cBhvr>
                                        <p:cTn id="51" dur="200" fill="hold">
                                          <p:stCondLst>
                                            <p:cond delay="800"/>
                                          </p:stCondLst>
                                        </p:cTn>
                                        <p:tgtEl>
                                          <p:spTgt spid="24"/>
                                        </p:tgtEl>
                                        <p:attrNameLst>
                                          <p:attrName>r</p:attrName>
                                        </p:attrNameLst>
                                      </p:cBhvr>
                                    </p:animRot>
                                  </p:childTnLst>
                                </p:cTn>
                              </p:par>
                              <p:par>
                                <p:cTn id="52" presetID="32" presetClass="emph" presetSubtype="0" repeatCount="4000" fill="hold" nodeType="withEffect">
                                  <p:stCondLst>
                                    <p:cond delay="0"/>
                                  </p:stCondLst>
                                  <p:childTnLst>
                                    <p:animRot by="120000">
                                      <p:cBhvr>
                                        <p:cTn id="53" dur="100" fill="hold">
                                          <p:stCondLst>
                                            <p:cond delay="0"/>
                                          </p:stCondLst>
                                        </p:cTn>
                                        <p:tgtEl>
                                          <p:spTgt spid="23"/>
                                        </p:tgtEl>
                                        <p:attrNameLst>
                                          <p:attrName>r</p:attrName>
                                        </p:attrNameLst>
                                      </p:cBhvr>
                                    </p:animRot>
                                    <p:animRot by="-240000">
                                      <p:cBhvr>
                                        <p:cTn id="54" dur="200" fill="hold">
                                          <p:stCondLst>
                                            <p:cond delay="200"/>
                                          </p:stCondLst>
                                        </p:cTn>
                                        <p:tgtEl>
                                          <p:spTgt spid="23"/>
                                        </p:tgtEl>
                                        <p:attrNameLst>
                                          <p:attrName>r</p:attrName>
                                        </p:attrNameLst>
                                      </p:cBhvr>
                                    </p:animRot>
                                    <p:animRot by="240000">
                                      <p:cBhvr>
                                        <p:cTn id="55" dur="200" fill="hold">
                                          <p:stCondLst>
                                            <p:cond delay="400"/>
                                          </p:stCondLst>
                                        </p:cTn>
                                        <p:tgtEl>
                                          <p:spTgt spid="23"/>
                                        </p:tgtEl>
                                        <p:attrNameLst>
                                          <p:attrName>r</p:attrName>
                                        </p:attrNameLst>
                                      </p:cBhvr>
                                    </p:animRot>
                                    <p:animRot by="-240000">
                                      <p:cBhvr>
                                        <p:cTn id="56" dur="200" fill="hold">
                                          <p:stCondLst>
                                            <p:cond delay="600"/>
                                          </p:stCondLst>
                                        </p:cTn>
                                        <p:tgtEl>
                                          <p:spTgt spid="23"/>
                                        </p:tgtEl>
                                        <p:attrNameLst>
                                          <p:attrName>r</p:attrName>
                                        </p:attrNameLst>
                                      </p:cBhvr>
                                    </p:animRot>
                                    <p:animRot by="120000">
                                      <p:cBhvr>
                                        <p:cTn id="57" dur="200" fill="hold">
                                          <p:stCondLst>
                                            <p:cond delay="800"/>
                                          </p:stCondLst>
                                        </p:cTn>
                                        <p:tgtEl>
                                          <p:spTgt spid="23"/>
                                        </p:tgtEl>
                                        <p:attrNameLst>
                                          <p:attrName>r</p:attrName>
                                        </p:attrNameLst>
                                      </p:cBhvr>
                                    </p:animRot>
                                  </p:childTnLst>
                                </p:cTn>
                              </p:par>
                              <p:par>
                                <p:cTn id="58" presetID="32" presetClass="emph" presetSubtype="0" repeatCount="4000" fill="hold" nodeType="withEffect">
                                  <p:stCondLst>
                                    <p:cond delay="0"/>
                                  </p:stCondLst>
                                  <p:childTnLst>
                                    <p:animRot by="120000">
                                      <p:cBhvr>
                                        <p:cTn id="59" dur="100" fill="hold">
                                          <p:stCondLst>
                                            <p:cond delay="0"/>
                                          </p:stCondLst>
                                        </p:cTn>
                                        <p:tgtEl>
                                          <p:spTgt spid="22"/>
                                        </p:tgtEl>
                                        <p:attrNameLst>
                                          <p:attrName>r</p:attrName>
                                        </p:attrNameLst>
                                      </p:cBhvr>
                                    </p:animRot>
                                    <p:animRot by="-240000">
                                      <p:cBhvr>
                                        <p:cTn id="60" dur="200" fill="hold">
                                          <p:stCondLst>
                                            <p:cond delay="200"/>
                                          </p:stCondLst>
                                        </p:cTn>
                                        <p:tgtEl>
                                          <p:spTgt spid="22"/>
                                        </p:tgtEl>
                                        <p:attrNameLst>
                                          <p:attrName>r</p:attrName>
                                        </p:attrNameLst>
                                      </p:cBhvr>
                                    </p:animRot>
                                    <p:animRot by="240000">
                                      <p:cBhvr>
                                        <p:cTn id="61" dur="200" fill="hold">
                                          <p:stCondLst>
                                            <p:cond delay="400"/>
                                          </p:stCondLst>
                                        </p:cTn>
                                        <p:tgtEl>
                                          <p:spTgt spid="22"/>
                                        </p:tgtEl>
                                        <p:attrNameLst>
                                          <p:attrName>r</p:attrName>
                                        </p:attrNameLst>
                                      </p:cBhvr>
                                    </p:animRot>
                                    <p:animRot by="-240000">
                                      <p:cBhvr>
                                        <p:cTn id="62" dur="200" fill="hold">
                                          <p:stCondLst>
                                            <p:cond delay="600"/>
                                          </p:stCondLst>
                                        </p:cTn>
                                        <p:tgtEl>
                                          <p:spTgt spid="22"/>
                                        </p:tgtEl>
                                        <p:attrNameLst>
                                          <p:attrName>r</p:attrName>
                                        </p:attrNameLst>
                                      </p:cBhvr>
                                    </p:animRot>
                                    <p:animRot by="120000">
                                      <p:cBhvr>
                                        <p:cTn id="63" dur="200" fill="hold">
                                          <p:stCondLst>
                                            <p:cond delay="800"/>
                                          </p:stCondLst>
                                        </p:cTn>
                                        <p:tgtEl>
                                          <p:spTgt spid="22"/>
                                        </p:tgtEl>
                                        <p:attrNameLst>
                                          <p:attrName>r</p:attrName>
                                        </p:attrNameLst>
                                      </p:cBhvr>
                                    </p:animRot>
                                  </p:childTnLst>
                                </p:cTn>
                              </p:par>
                              <p:par>
                                <p:cTn id="64" presetID="32" presetClass="emph" presetSubtype="0" repeatCount="4000" fill="hold" nodeType="withEffect">
                                  <p:stCondLst>
                                    <p:cond delay="0"/>
                                  </p:stCondLst>
                                  <p:childTnLst>
                                    <p:animRot by="120000">
                                      <p:cBhvr>
                                        <p:cTn id="65" dur="100" fill="hold">
                                          <p:stCondLst>
                                            <p:cond delay="0"/>
                                          </p:stCondLst>
                                        </p:cTn>
                                        <p:tgtEl>
                                          <p:spTgt spid="21"/>
                                        </p:tgtEl>
                                        <p:attrNameLst>
                                          <p:attrName>r</p:attrName>
                                        </p:attrNameLst>
                                      </p:cBhvr>
                                    </p:animRot>
                                    <p:animRot by="-240000">
                                      <p:cBhvr>
                                        <p:cTn id="66" dur="200" fill="hold">
                                          <p:stCondLst>
                                            <p:cond delay="200"/>
                                          </p:stCondLst>
                                        </p:cTn>
                                        <p:tgtEl>
                                          <p:spTgt spid="21"/>
                                        </p:tgtEl>
                                        <p:attrNameLst>
                                          <p:attrName>r</p:attrName>
                                        </p:attrNameLst>
                                      </p:cBhvr>
                                    </p:animRot>
                                    <p:animRot by="240000">
                                      <p:cBhvr>
                                        <p:cTn id="67" dur="200" fill="hold">
                                          <p:stCondLst>
                                            <p:cond delay="400"/>
                                          </p:stCondLst>
                                        </p:cTn>
                                        <p:tgtEl>
                                          <p:spTgt spid="21"/>
                                        </p:tgtEl>
                                        <p:attrNameLst>
                                          <p:attrName>r</p:attrName>
                                        </p:attrNameLst>
                                      </p:cBhvr>
                                    </p:animRot>
                                    <p:animRot by="-240000">
                                      <p:cBhvr>
                                        <p:cTn id="68" dur="200" fill="hold">
                                          <p:stCondLst>
                                            <p:cond delay="600"/>
                                          </p:stCondLst>
                                        </p:cTn>
                                        <p:tgtEl>
                                          <p:spTgt spid="21"/>
                                        </p:tgtEl>
                                        <p:attrNameLst>
                                          <p:attrName>r</p:attrName>
                                        </p:attrNameLst>
                                      </p:cBhvr>
                                    </p:animRot>
                                    <p:animRot by="120000">
                                      <p:cBhvr>
                                        <p:cTn id="69" dur="200" fill="hold">
                                          <p:stCondLst>
                                            <p:cond delay="800"/>
                                          </p:stCondLst>
                                        </p:cTn>
                                        <p:tgtEl>
                                          <p:spTgt spid="21"/>
                                        </p:tgtEl>
                                        <p:attrNameLst>
                                          <p:attrName>r</p:attrName>
                                        </p:attrNameLst>
                                      </p:cBhvr>
                                    </p:animRot>
                                  </p:childTnLst>
                                </p:cTn>
                              </p:par>
                              <p:par>
                                <p:cTn id="70" presetID="32" presetClass="emph" presetSubtype="0" repeatCount="4000" fill="hold" grpId="0" nodeType="withEffect">
                                  <p:stCondLst>
                                    <p:cond delay="0"/>
                                  </p:stCondLst>
                                  <p:childTnLst>
                                    <p:animRot by="120000">
                                      <p:cBhvr>
                                        <p:cTn id="71" dur="100" fill="hold">
                                          <p:stCondLst>
                                            <p:cond delay="0"/>
                                          </p:stCondLst>
                                        </p:cTn>
                                        <p:tgtEl>
                                          <p:spTgt spid="3"/>
                                        </p:tgtEl>
                                        <p:attrNameLst>
                                          <p:attrName>r</p:attrName>
                                        </p:attrNameLst>
                                      </p:cBhvr>
                                    </p:animRot>
                                    <p:animRot by="-240000">
                                      <p:cBhvr>
                                        <p:cTn id="72" dur="200" fill="hold">
                                          <p:stCondLst>
                                            <p:cond delay="200"/>
                                          </p:stCondLst>
                                        </p:cTn>
                                        <p:tgtEl>
                                          <p:spTgt spid="3"/>
                                        </p:tgtEl>
                                        <p:attrNameLst>
                                          <p:attrName>r</p:attrName>
                                        </p:attrNameLst>
                                      </p:cBhvr>
                                    </p:animRot>
                                    <p:animRot by="240000">
                                      <p:cBhvr>
                                        <p:cTn id="73" dur="200" fill="hold">
                                          <p:stCondLst>
                                            <p:cond delay="400"/>
                                          </p:stCondLst>
                                        </p:cTn>
                                        <p:tgtEl>
                                          <p:spTgt spid="3"/>
                                        </p:tgtEl>
                                        <p:attrNameLst>
                                          <p:attrName>r</p:attrName>
                                        </p:attrNameLst>
                                      </p:cBhvr>
                                    </p:animRot>
                                    <p:animRot by="-240000">
                                      <p:cBhvr>
                                        <p:cTn id="74" dur="200" fill="hold">
                                          <p:stCondLst>
                                            <p:cond delay="600"/>
                                          </p:stCondLst>
                                        </p:cTn>
                                        <p:tgtEl>
                                          <p:spTgt spid="3"/>
                                        </p:tgtEl>
                                        <p:attrNameLst>
                                          <p:attrName>r</p:attrName>
                                        </p:attrNameLst>
                                      </p:cBhvr>
                                    </p:animRot>
                                    <p:animRot by="120000">
                                      <p:cBhvr>
                                        <p:cTn id="75"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body" idx="1"/>
          </p:nvPr>
        </p:nvSpPr>
        <p:spPr>
          <a:xfrm>
            <a:off x="315012" y="1052736"/>
            <a:ext cx="8382000" cy="6048672"/>
          </a:xfrm>
        </p:spPr>
        <p:txBody>
          <a:bodyPr/>
          <a:lstStyle/>
          <a:p>
            <a:pPr>
              <a:buFontTx/>
              <a:buNone/>
            </a:pPr>
            <a:endParaRPr lang="ro-RO" sz="1800" b="1" dirty="0" smtClean="0">
              <a:solidFill>
                <a:srgbClr val="C00000"/>
              </a:solidFill>
              <a:latin typeface="Courier New" pitchFamily="49" charset="0"/>
            </a:endParaRPr>
          </a:p>
          <a:p>
            <a:pPr>
              <a:buFontTx/>
              <a:buNone/>
            </a:pPr>
            <a:endParaRPr lang="ro-RO" sz="1800" b="1" dirty="0">
              <a:solidFill>
                <a:srgbClr val="C00000"/>
              </a:solidFill>
              <a:latin typeface="Courier New" pitchFamily="49" charset="0"/>
            </a:endParaRPr>
          </a:p>
          <a:p>
            <a:pPr>
              <a:buFontTx/>
              <a:buNone/>
            </a:pPr>
            <a:r>
              <a:rPr lang="en-US" sz="1800" dirty="0" err="1" smtClean="0">
                <a:solidFill>
                  <a:srgbClr val="C00000"/>
                </a:solidFill>
                <a:latin typeface="Courier New" pitchFamily="49" charset="0"/>
              </a:rPr>
              <a:t>sem</a:t>
            </a:r>
            <a:r>
              <a:rPr lang="en-US" sz="1800" dirty="0" smtClean="0">
                <a:solidFill>
                  <a:srgbClr val="C00000"/>
                </a:solidFill>
                <a:latin typeface="Courier New" pitchFamily="49" charset="0"/>
              </a:rPr>
              <a:t> f[1:5] = </a:t>
            </a:r>
            <a:r>
              <a:rPr lang="en-US" sz="1800" dirty="0" smtClean="0">
                <a:solidFill>
                  <a:srgbClr val="C00000"/>
                </a:solidFill>
                <a:latin typeface="Courier New" pitchFamily="49" charset="0"/>
              </a:rPr>
              <a:t>([</a:t>
            </a:r>
            <a:r>
              <a:rPr lang="en-US" sz="1800" dirty="0" smtClean="0">
                <a:solidFill>
                  <a:srgbClr val="C00000"/>
                </a:solidFill>
                <a:latin typeface="Courier New" pitchFamily="49" charset="0"/>
              </a:rPr>
              <a:t>5]1</a:t>
            </a:r>
            <a:r>
              <a:rPr lang="en-US" sz="1800" dirty="0" smtClean="0">
                <a:solidFill>
                  <a:srgbClr val="C00000"/>
                </a:solidFill>
                <a:latin typeface="Courier New" pitchFamily="49" charset="0"/>
              </a:rPr>
              <a:t>);</a:t>
            </a:r>
          </a:p>
          <a:p>
            <a:pPr>
              <a:buFontTx/>
              <a:buNone/>
            </a:pPr>
            <a:r>
              <a:rPr lang="en-US" sz="1800" b="1" dirty="0" smtClean="0">
                <a:solidFill>
                  <a:srgbClr val="C00000"/>
                </a:solidFill>
                <a:latin typeface="Courier New" pitchFamily="49" charset="0"/>
              </a:rPr>
              <a:t>process</a:t>
            </a:r>
            <a:r>
              <a:rPr lang="en-US" sz="1800" dirty="0" smtClean="0">
                <a:solidFill>
                  <a:srgbClr val="C00000"/>
                </a:solidFill>
                <a:latin typeface="Courier New" pitchFamily="49" charset="0"/>
              </a:rPr>
              <a:t> </a:t>
            </a:r>
            <a:r>
              <a:rPr lang="en-US" sz="1800" dirty="0" err="1" smtClean="0">
                <a:solidFill>
                  <a:srgbClr val="C00000"/>
                </a:solidFill>
                <a:latin typeface="Courier New" pitchFamily="49" charset="0"/>
              </a:rPr>
              <a:t>Filozof</a:t>
            </a:r>
            <a:r>
              <a:rPr lang="en-US" sz="1800" dirty="0" smtClean="0">
                <a:solidFill>
                  <a:srgbClr val="C00000"/>
                </a:solidFill>
                <a:latin typeface="Courier New" pitchFamily="49" charset="0"/>
              </a:rPr>
              <a:t>[</a:t>
            </a:r>
            <a:r>
              <a:rPr lang="en-US" sz="1800" dirty="0" err="1" smtClean="0">
                <a:solidFill>
                  <a:srgbClr val="C00000"/>
                </a:solidFill>
                <a:latin typeface="Courier New" pitchFamily="49" charset="0"/>
              </a:rPr>
              <a:t>i</a:t>
            </a:r>
            <a:r>
              <a:rPr lang="en-US" sz="1800" dirty="0" smtClean="0">
                <a:solidFill>
                  <a:srgbClr val="C00000"/>
                </a:solidFill>
                <a:latin typeface="Courier New" pitchFamily="49" charset="0"/>
              </a:rPr>
              <a:t>=1 to 4]{</a:t>
            </a:r>
            <a:endParaRPr lang="en-US" sz="1800" b="1" dirty="0" smtClean="0">
              <a:solidFill>
                <a:srgbClr val="C00000"/>
              </a:solidFill>
              <a:latin typeface="Courier New" pitchFamily="49" charset="0"/>
            </a:endParaRPr>
          </a:p>
          <a:p>
            <a:pPr>
              <a:buFontTx/>
              <a:buNone/>
            </a:pPr>
            <a:r>
              <a:rPr lang="en-US" sz="1800" b="1" dirty="0" smtClean="0">
                <a:solidFill>
                  <a:srgbClr val="C00000"/>
                </a:solidFill>
                <a:latin typeface="Courier New" pitchFamily="49" charset="0"/>
              </a:rPr>
              <a:t>     </a:t>
            </a:r>
            <a:r>
              <a:rPr lang="en-US" sz="1800" b="1" dirty="0" smtClean="0">
                <a:solidFill>
                  <a:srgbClr val="C00000"/>
                </a:solidFill>
                <a:latin typeface="Courier New" pitchFamily="49" charset="0"/>
              </a:rPr>
              <a:t>while</a:t>
            </a:r>
            <a:r>
              <a:rPr lang="en-US" sz="1800" dirty="0" smtClean="0">
                <a:solidFill>
                  <a:srgbClr val="C00000"/>
                </a:solidFill>
                <a:latin typeface="Courier New" pitchFamily="49" charset="0"/>
              </a:rPr>
              <a:t> (true) {</a:t>
            </a:r>
            <a:endParaRPr lang="en-US" sz="1800" dirty="0" smtClean="0">
              <a:solidFill>
                <a:srgbClr val="C00000"/>
              </a:solidFill>
              <a:latin typeface="Courier New" pitchFamily="49" charset="0"/>
            </a:endParaRPr>
          </a:p>
          <a:p>
            <a:pPr>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a:t>
            </a:r>
            <a:r>
              <a:rPr lang="en-US" sz="1800" dirty="0" smtClean="0">
                <a:solidFill>
                  <a:srgbClr val="C00000"/>
                </a:solidFill>
                <a:latin typeface="Courier New" pitchFamily="49" charset="0"/>
              </a:rPr>
              <a:t>P(f[</a:t>
            </a:r>
            <a:r>
              <a:rPr lang="en-US" sz="1800" dirty="0" err="1" smtClean="0">
                <a:solidFill>
                  <a:srgbClr val="C00000"/>
                </a:solidFill>
                <a:latin typeface="Courier New" pitchFamily="49" charset="0"/>
              </a:rPr>
              <a:t>i</a:t>
            </a:r>
            <a:r>
              <a:rPr lang="en-US" sz="1800" dirty="0" smtClean="0">
                <a:solidFill>
                  <a:srgbClr val="C00000"/>
                </a:solidFill>
                <a:latin typeface="Courier New" pitchFamily="49" charset="0"/>
              </a:rPr>
              <a:t>]); </a:t>
            </a:r>
            <a:r>
              <a:rPr lang="en-US" sz="1800" dirty="0" smtClean="0">
                <a:solidFill>
                  <a:srgbClr val="C00000"/>
                </a:solidFill>
                <a:latin typeface="Courier New" pitchFamily="49" charset="0"/>
              </a:rPr>
              <a:t>P(f[i+1</a:t>
            </a:r>
            <a:r>
              <a:rPr lang="en-US" sz="1800" dirty="0" smtClean="0">
                <a:solidFill>
                  <a:srgbClr val="C00000"/>
                </a:solidFill>
                <a:latin typeface="Courier New" pitchFamily="49" charset="0"/>
              </a:rPr>
              <a:t>]); </a:t>
            </a:r>
            <a:endParaRPr lang="sv-SE" sz="1800" dirty="0">
              <a:solidFill>
                <a:srgbClr val="C00000"/>
              </a:solidFill>
              <a:latin typeface="Courier New" pitchFamily="49" charset="0"/>
            </a:endParaRPr>
          </a:p>
          <a:p>
            <a:pPr>
              <a:buFontTx/>
              <a:buNone/>
            </a:pPr>
            <a:r>
              <a:rPr lang="sv-SE" sz="1800" dirty="0" smtClean="0">
                <a:solidFill>
                  <a:srgbClr val="C00000"/>
                </a:solidFill>
                <a:latin typeface="Courier New" pitchFamily="49" charset="0"/>
              </a:rPr>
              <a:t>       m</a:t>
            </a:r>
            <a:r>
              <a:rPr lang="ro-RO" sz="1800" dirty="0" smtClean="0">
                <a:solidFill>
                  <a:srgbClr val="C00000"/>
                </a:solidFill>
                <a:latin typeface="Courier New" pitchFamily="49" charset="0"/>
              </a:rPr>
              <a:t>ă</a:t>
            </a:r>
            <a:r>
              <a:rPr lang="sv-SE" sz="1800" dirty="0" smtClean="0">
                <a:solidFill>
                  <a:srgbClr val="C00000"/>
                </a:solidFill>
                <a:latin typeface="Courier New" pitchFamily="49" charset="0"/>
              </a:rPr>
              <a:t>n</a:t>
            </a:r>
            <a:r>
              <a:rPr lang="ro-RO" sz="1800" dirty="0" smtClean="0">
                <a:solidFill>
                  <a:srgbClr val="C00000"/>
                </a:solidFill>
                <a:latin typeface="Courier New" pitchFamily="49" charset="0"/>
              </a:rPr>
              <a:t>â</a:t>
            </a:r>
            <a:r>
              <a:rPr lang="sv-SE" sz="1800" dirty="0" smtClean="0">
                <a:solidFill>
                  <a:srgbClr val="C00000"/>
                </a:solidFill>
                <a:latin typeface="Courier New" pitchFamily="49" charset="0"/>
              </a:rPr>
              <a:t>nc</a:t>
            </a:r>
            <a:r>
              <a:rPr lang="ro-RO" sz="1800" dirty="0" smtClean="0">
                <a:solidFill>
                  <a:srgbClr val="C00000"/>
                </a:solidFill>
                <a:latin typeface="Courier New" pitchFamily="49" charset="0"/>
              </a:rPr>
              <a:t>ă</a:t>
            </a:r>
            <a:r>
              <a:rPr lang="sv-SE" sz="1800" dirty="0" smtClean="0">
                <a:solidFill>
                  <a:srgbClr val="C00000"/>
                </a:solidFill>
                <a:latin typeface="Courier New" pitchFamily="49" charset="0"/>
              </a:rPr>
              <a:t>;</a:t>
            </a:r>
          </a:p>
          <a:p>
            <a:pPr>
              <a:buFontTx/>
              <a:buNone/>
            </a:pPr>
            <a:r>
              <a:rPr lang="sv-SE" sz="1800" dirty="0">
                <a:solidFill>
                  <a:srgbClr val="C00000"/>
                </a:solidFill>
                <a:latin typeface="Courier New" pitchFamily="49" charset="0"/>
              </a:rPr>
              <a:t> </a:t>
            </a:r>
            <a:r>
              <a:rPr lang="sv-SE" sz="1800" dirty="0" smtClean="0">
                <a:solidFill>
                  <a:srgbClr val="C00000"/>
                </a:solidFill>
                <a:latin typeface="Courier New" pitchFamily="49" charset="0"/>
              </a:rPr>
              <a:t>      </a:t>
            </a:r>
            <a:r>
              <a:rPr lang="sv-SE" sz="1800" dirty="0" smtClean="0">
                <a:solidFill>
                  <a:srgbClr val="C00000"/>
                </a:solidFill>
                <a:latin typeface="Courier New" pitchFamily="49" charset="0"/>
              </a:rPr>
              <a:t>V(</a:t>
            </a:r>
            <a:r>
              <a:rPr lang="en-US" sz="1800" dirty="0">
                <a:solidFill>
                  <a:srgbClr val="C00000"/>
                </a:solidFill>
                <a:latin typeface="Courier New" pitchFamily="49" charset="0"/>
              </a:rPr>
              <a:t>f</a:t>
            </a:r>
            <a:r>
              <a:rPr lang="sv-SE" sz="1800" dirty="0" smtClean="0">
                <a:solidFill>
                  <a:srgbClr val="C00000"/>
                </a:solidFill>
                <a:latin typeface="Courier New" pitchFamily="49" charset="0"/>
              </a:rPr>
              <a:t>[i</a:t>
            </a:r>
            <a:r>
              <a:rPr lang="sv-SE" sz="1800" dirty="0" smtClean="0">
                <a:solidFill>
                  <a:srgbClr val="C00000"/>
                </a:solidFill>
                <a:latin typeface="Courier New" pitchFamily="49" charset="0"/>
              </a:rPr>
              <a:t>]); </a:t>
            </a:r>
            <a:r>
              <a:rPr lang="sv-SE" sz="1800" dirty="0" smtClean="0">
                <a:solidFill>
                  <a:srgbClr val="C00000"/>
                </a:solidFill>
                <a:latin typeface="Courier New" pitchFamily="49" charset="0"/>
              </a:rPr>
              <a:t>V(</a:t>
            </a:r>
            <a:r>
              <a:rPr lang="en-US" sz="1800" dirty="0" smtClean="0">
                <a:solidFill>
                  <a:srgbClr val="C00000"/>
                </a:solidFill>
                <a:latin typeface="Courier New" pitchFamily="49" charset="0"/>
              </a:rPr>
              <a:t>f</a:t>
            </a:r>
            <a:r>
              <a:rPr lang="sv-SE" sz="1800" dirty="0" smtClean="0">
                <a:solidFill>
                  <a:srgbClr val="C00000"/>
                </a:solidFill>
                <a:latin typeface="Courier New" pitchFamily="49" charset="0"/>
              </a:rPr>
              <a:t>[i+1</a:t>
            </a:r>
            <a:r>
              <a:rPr lang="sv-SE" sz="1800" dirty="0" smtClean="0">
                <a:solidFill>
                  <a:srgbClr val="C00000"/>
                </a:solidFill>
                <a:latin typeface="Courier New" pitchFamily="49" charset="0"/>
              </a:rPr>
              <a:t>]);</a:t>
            </a:r>
          </a:p>
          <a:p>
            <a:pPr>
              <a:buFontTx/>
              <a:buNone/>
            </a:pPr>
            <a:r>
              <a:rPr lang="sv-SE" sz="1800" dirty="0">
                <a:solidFill>
                  <a:srgbClr val="C00000"/>
                </a:solidFill>
                <a:latin typeface="Courier New" pitchFamily="49" charset="0"/>
              </a:rPr>
              <a:t> </a:t>
            </a:r>
            <a:r>
              <a:rPr lang="sv-SE" sz="1800" dirty="0" smtClean="0">
                <a:solidFill>
                  <a:srgbClr val="C00000"/>
                </a:solidFill>
                <a:latin typeface="Courier New" pitchFamily="49" charset="0"/>
              </a:rPr>
              <a:t>      </a:t>
            </a:r>
            <a:r>
              <a:rPr lang="ro-RO" sz="1800" dirty="0" smtClean="0">
                <a:solidFill>
                  <a:srgbClr val="C00000"/>
                </a:solidFill>
                <a:latin typeface="Courier New" pitchFamily="49" charset="0"/>
              </a:rPr>
              <a:t>gâ</a:t>
            </a:r>
            <a:r>
              <a:rPr lang="sv-SE" sz="1800" dirty="0" smtClean="0">
                <a:solidFill>
                  <a:srgbClr val="C00000"/>
                </a:solidFill>
                <a:latin typeface="Courier New" pitchFamily="49" charset="0"/>
              </a:rPr>
              <a:t>nde</a:t>
            </a:r>
            <a:r>
              <a:rPr lang="ro-RO" sz="1800" dirty="0" smtClean="0">
                <a:solidFill>
                  <a:srgbClr val="C00000"/>
                </a:solidFill>
                <a:latin typeface="Courier New" pitchFamily="49" charset="0"/>
              </a:rPr>
              <a:t>ș</a:t>
            </a:r>
            <a:r>
              <a:rPr lang="sv-SE" sz="1800" dirty="0" smtClean="0">
                <a:solidFill>
                  <a:srgbClr val="C00000"/>
                </a:solidFill>
                <a:latin typeface="Courier New" pitchFamily="49" charset="0"/>
              </a:rPr>
              <a:t>te;</a:t>
            </a:r>
            <a:endParaRPr lang="sv-SE" sz="1800" b="1" dirty="0" smtClean="0">
              <a:solidFill>
                <a:srgbClr val="C00000"/>
              </a:solidFill>
              <a:latin typeface="Courier New" pitchFamily="49" charset="0"/>
            </a:endParaRPr>
          </a:p>
          <a:p>
            <a:pPr>
              <a:buFontTx/>
              <a:buNone/>
            </a:pPr>
            <a:r>
              <a:rPr lang="sv-SE" sz="1800" dirty="0" smtClean="0">
                <a:solidFill>
                  <a:srgbClr val="C00000"/>
                </a:solidFill>
                <a:latin typeface="Courier New" pitchFamily="49" charset="0"/>
              </a:rPr>
              <a:t>} }</a:t>
            </a:r>
            <a:endParaRPr lang="sv-SE" sz="1800" dirty="0" smtClean="0">
              <a:solidFill>
                <a:srgbClr val="C00000"/>
              </a:solidFill>
              <a:latin typeface="Courier New" pitchFamily="49" charset="0"/>
            </a:endParaRPr>
          </a:p>
          <a:p>
            <a:pPr>
              <a:buFontTx/>
              <a:buNone/>
            </a:pPr>
            <a:r>
              <a:rPr lang="sv-SE" sz="1800" b="1" dirty="0" smtClean="0">
                <a:solidFill>
                  <a:srgbClr val="C00000"/>
                </a:solidFill>
                <a:latin typeface="Courier New" pitchFamily="49" charset="0"/>
              </a:rPr>
              <a:t>process </a:t>
            </a:r>
            <a:r>
              <a:rPr lang="sv-SE" sz="1800" dirty="0" smtClean="0">
                <a:solidFill>
                  <a:srgbClr val="C00000"/>
                </a:solidFill>
                <a:latin typeface="Courier New" pitchFamily="49" charset="0"/>
              </a:rPr>
              <a:t>Filozof[i=5]{</a:t>
            </a:r>
            <a:endParaRPr lang="en-US" sz="1800" b="1" dirty="0" smtClean="0">
              <a:solidFill>
                <a:srgbClr val="C00000"/>
              </a:solidFill>
              <a:latin typeface="Courier New" pitchFamily="49" charset="0"/>
            </a:endParaRPr>
          </a:p>
          <a:p>
            <a:pPr>
              <a:buFontTx/>
              <a:buNone/>
            </a:pPr>
            <a:r>
              <a:rPr lang="en-US" sz="1800" b="1" dirty="0" smtClean="0">
                <a:solidFill>
                  <a:srgbClr val="C00000"/>
                </a:solidFill>
                <a:latin typeface="Courier New" pitchFamily="49" charset="0"/>
              </a:rPr>
              <a:t>     </a:t>
            </a:r>
            <a:r>
              <a:rPr lang="en-US" sz="1800" b="1" dirty="0" smtClean="0">
                <a:solidFill>
                  <a:srgbClr val="C00000"/>
                </a:solidFill>
                <a:latin typeface="Courier New" pitchFamily="49" charset="0"/>
              </a:rPr>
              <a:t>while</a:t>
            </a:r>
            <a:r>
              <a:rPr lang="en-US" sz="1800" dirty="0" smtClean="0">
                <a:solidFill>
                  <a:srgbClr val="C00000"/>
                </a:solidFill>
                <a:latin typeface="Courier New" pitchFamily="49" charset="0"/>
              </a:rPr>
              <a:t> (true) {</a:t>
            </a:r>
            <a:endParaRPr lang="en-US" sz="1800" dirty="0" smtClean="0">
              <a:solidFill>
                <a:srgbClr val="C00000"/>
              </a:solidFill>
              <a:latin typeface="Courier New" pitchFamily="49" charset="0"/>
            </a:endParaRPr>
          </a:p>
          <a:p>
            <a:pPr>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a:t>
            </a:r>
            <a:r>
              <a:rPr lang="en-US" sz="1800" dirty="0" smtClean="0">
                <a:solidFill>
                  <a:srgbClr val="C00000"/>
                </a:solidFill>
                <a:latin typeface="Courier New" pitchFamily="49" charset="0"/>
              </a:rPr>
              <a:t>P(f[1</a:t>
            </a:r>
            <a:r>
              <a:rPr lang="en-US" sz="1800" dirty="0" smtClean="0">
                <a:solidFill>
                  <a:srgbClr val="C00000"/>
                </a:solidFill>
                <a:latin typeface="Courier New" pitchFamily="49" charset="0"/>
              </a:rPr>
              <a:t>]); </a:t>
            </a:r>
            <a:r>
              <a:rPr lang="en-US" sz="1800" dirty="0" smtClean="0">
                <a:solidFill>
                  <a:srgbClr val="C00000"/>
                </a:solidFill>
                <a:latin typeface="Courier New" pitchFamily="49" charset="0"/>
              </a:rPr>
              <a:t>P(f[5</a:t>
            </a:r>
            <a:r>
              <a:rPr lang="en-US" sz="1800" dirty="0" smtClean="0">
                <a:solidFill>
                  <a:srgbClr val="C00000"/>
                </a:solidFill>
                <a:latin typeface="Courier New" pitchFamily="49" charset="0"/>
              </a:rPr>
              <a:t>]);</a:t>
            </a:r>
          </a:p>
          <a:p>
            <a:pPr>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a:t>
            </a:r>
            <a:r>
              <a:rPr lang="sv-SE" sz="1800" dirty="0" smtClean="0">
                <a:solidFill>
                  <a:srgbClr val="C00000"/>
                </a:solidFill>
                <a:latin typeface="Courier New" pitchFamily="49" charset="0"/>
              </a:rPr>
              <a:t>m</a:t>
            </a:r>
            <a:r>
              <a:rPr lang="ro-RO" sz="1800" dirty="0" smtClean="0">
                <a:solidFill>
                  <a:srgbClr val="C00000"/>
                </a:solidFill>
                <a:latin typeface="Courier New" pitchFamily="49" charset="0"/>
              </a:rPr>
              <a:t>ă</a:t>
            </a:r>
            <a:r>
              <a:rPr lang="sv-SE" sz="1800" dirty="0" smtClean="0">
                <a:solidFill>
                  <a:srgbClr val="C00000"/>
                </a:solidFill>
                <a:latin typeface="Courier New" pitchFamily="49" charset="0"/>
              </a:rPr>
              <a:t>n</a:t>
            </a:r>
            <a:r>
              <a:rPr lang="ro-RO" sz="1800" dirty="0" smtClean="0">
                <a:solidFill>
                  <a:srgbClr val="C00000"/>
                </a:solidFill>
                <a:latin typeface="Courier New" pitchFamily="49" charset="0"/>
              </a:rPr>
              <a:t>â</a:t>
            </a:r>
            <a:r>
              <a:rPr lang="sv-SE" sz="1800" dirty="0" smtClean="0">
                <a:solidFill>
                  <a:srgbClr val="C00000"/>
                </a:solidFill>
                <a:latin typeface="Courier New" pitchFamily="49" charset="0"/>
              </a:rPr>
              <a:t>nc</a:t>
            </a:r>
            <a:r>
              <a:rPr lang="ro-RO" sz="1800" dirty="0" smtClean="0">
                <a:solidFill>
                  <a:srgbClr val="C00000"/>
                </a:solidFill>
                <a:latin typeface="Courier New" pitchFamily="49" charset="0"/>
              </a:rPr>
              <a:t>ă</a:t>
            </a:r>
            <a:r>
              <a:rPr lang="sv-SE" sz="1800" dirty="0" smtClean="0">
                <a:solidFill>
                  <a:srgbClr val="C00000"/>
                </a:solidFill>
                <a:latin typeface="Courier New" pitchFamily="49" charset="0"/>
              </a:rPr>
              <a:t>;</a:t>
            </a:r>
          </a:p>
          <a:p>
            <a:pPr>
              <a:buFontTx/>
              <a:buNone/>
            </a:pPr>
            <a:r>
              <a:rPr lang="sv-SE" sz="1800" dirty="0">
                <a:solidFill>
                  <a:srgbClr val="C00000"/>
                </a:solidFill>
                <a:latin typeface="Courier New" pitchFamily="49" charset="0"/>
              </a:rPr>
              <a:t> </a:t>
            </a:r>
            <a:r>
              <a:rPr lang="sv-SE" sz="1800" dirty="0" smtClean="0">
                <a:solidFill>
                  <a:srgbClr val="C00000"/>
                </a:solidFill>
                <a:latin typeface="Courier New" pitchFamily="49" charset="0"/>
              </a:rPr>
              <a:t>      </a:t>
            </a:r>
            <a:r>
              <a:rPr lang="en-US" sz="1800" dirty="0" smtClean="0">
                <a:solidFill>
                  <a:srgbClr val="C00000"/>
                </a:solidFill>
                <a:latin typeface="Courier New" pitchFamily="49" charset="0"/>
              </a:rPr>
              <a:t>V(f[1</a:t>
            </a:r>
            <a:r>
              <a:rPr lang="en-US" sz="1800" dirty="0" smtClean="0">
                <a:solidFill>
                  <a:srgbClr val="C00000"/>
                </a:solidFill>
                <a:latin typeface="Courier New" pitchFamily="49" charset="0"/>
              </a:rPr>
              <a:t>]); </a:t>
            </a:r>
            <a:r>
              <a:rPr lang="en-US" sz="1800" dirty="0" smtClean="0">
                <a:solidFill>
                  <a:srgbClr val="C00000"/>
                </a:solidFill>
                <a:latin typeface="Courier New" pitchFamily="49" charset="0"/>
              </a:rPr>
              <a:t>V(f[5</a:t>
            </a:r>
            <a:r>
              <a:rPr lang="en-US" sz="1800" dirty="0" smtClean="0">
                <a:solidFill>
                  <a:srgbClr val="C00000"/>
                </a:solidFill>
                <a:latin typeface="Courier New" pitchFamily="49" charset="0"/>
              </a:rPr>
              <a:t>]);</a:t>
            </a:r>
          </a:p>
          <a:p>
            <a:pPr>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a:t>
            </a:r>
            <a:r>
              <a:rPr lang="ro-RO" sz="1800" dirty="0" smtClean="0">
                <a:solidFill>
                  <a:srgbClr val="C00000"/>
                </a:solidFill>
                <a:latin typeface="Courier New" pitchFamily="49" charset="0"/>
              </a:rPr>
              <a:t>gâ</a:t>
            </a:r>
            <a:r>
              <a:rPr lang="sv-SE" sz="1800" dirty="0" smtClean="0">
                <a:solidFill>
                  <a:srgbClr val="C00000"/>
                </a:solidFill>
                <a:latin typeface="Courier New" pitchFamily="49" charset="0"/>
              </a:rPr>
              <a:t>nde</a:t>
            </a:r>
            <a:r>
              <a:rPr lang="ro-RO" sz="1800" dirty="0" smtClean="0">
                <a:solidFill>
                  <a:srgbClr val="C00000"/>
                </a:solidFill>
                <a:latin typeface="Courier New" pitchFamily="49" charset="0"/>
              </a:rPr>
              <a:t>ș</a:t>
            </a:r>
            <a:r>
              <a:rPr lang="sv-SE" sz="1800" dirty="0" smtClean="0">
                <a:solidFill>
                  <a:srgbClr val="C00000"/>
                </a:solidFill>
                <a:latin typeface="Courier New" pitchFamily="49" charset="0"/>
              </a:rPr>
              <a:t>te;</a:t>
            </a:r>
            <a:endParaRPr lang="sv-SE" sz="1800" b="1" dirty="0" smtClean="0">
              <a:solidFill>
                <a:srgbClr val="C00000"/>
              </a:solidFill>
              <a:latin typeface="Courier New" pitchFamily="49" charset="0"/>
            </a:endParaRPr>
          </a:p>
          <a:p>
            <a:pPr>
              <a:buFontTx/>
              <a:buNone/>
            </a:pPr>
            <a:r>
              <a:rPr lang="en-US" sz="1800" dirty="0" smtClean="0">
                <a:solidFill>
                  <a:srgbClr val="C00000"/>
                </a:solidFill>
                <a:latin typeface="Courier New" pitchFamily="49" charset="0"/>
              </a:rPr>
              <a:t>} }</a:t>
            </a:r>
            <a:endParaRPr lang="en-US" sz="1800" dirty="0" smtClean="0">
              <a:solidFill>
                <a:srgbClr val="C00000"/>
              </a:solidFill>
              <a:latin typeface="Courier New" pitchFamily="49" charset="0"/>
            </a:endParaRPr>
          </a:p>
        </p:txBody>
      </p:sp>
      <p:pic>
        <p:nvPicPr>
          <p:cNvPr id="16" name="Picture 18" descr="C:\2012APD\1024x1024.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rot="1591753">
            <a:off x="5548431" y="2971695"/>
            <a:ext cx="2761624" cy="276162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2"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7766" y="3219744"/>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1463" y="3804829"/>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5913" y="3759490"/>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4616" y="4632193"/>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4072" y="4632192"/>
            <a:ext cx="606306" cy="585085"/>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p:cNvGrpSpPr/>
          <p:nvPr/>
        </p:nvGrpSpPr>
        <p:grpSpPr>
          <a:xfrm>
            <a:off x="5724128" y="4269577"/>
            <a:ext cx="742494" cy="571429"/>
            <a:chOff x="5724128" y="4269577"/>
            <a:chExt cx="742494" cy="571429"/>
          </a:xfrm>
        </p:grpSpPr>
        <p:pic>
          <p:nvPicPr>
            <p:cNvPr id="39"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066622">
              <a:off x="5895193" y="4269577"/>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724128" y="4509120"/>
              <a:ext cx="261610" cy="276999"/>
            </a:xfrm>
            <a:prstGeom prst="rect">
              <a:avLst/>
            </a:prstGeom>
            <a:noFill/>
          </p:spPr>
          <p:txBody>
            <a:bodyPr wrap="none" rtlCol="0">
              <a:spAutoFit/>
            </a:bodyPr>
            <a:lstStyle/>
            <a:p>
              <a:r>
                <a:rPr lang="ro-RO" sz="1200" dirty="0" smtClean="0"/>
                <a:t>1</a:t>
              </a:r>
              <a:endParaRPr lang="en-US" sz="1200" dirty="0"/>
            </a:p>
          </p:txBody>
        </p:sp>
      </p:grpSp>
      <p:grpSp>
        <p:nvGrpSpPr>
          <p:cNvPr id="41" name="Group 40"/>
          <p:cNvGrpSpPr/>
          <p:nvPr/>
        </p:nvGrpSpPr>
        <p:grpSpPr>
          <a:xfrm>
            <a:off x="6660232" y="4836004"/>
            <a:ext cx="571429" cy="825244"/>
            <a:chOff x="6684056" y="4774321"/>
            <a:chExt cx="571429" cy="825244"/>
          </a:xfrm>
        </p:grpSpPr>
        <p:pic>
          <p:nvPicPr>
            <p:cNvPr id="42"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7678637">
              <a:off x="6684056" y="4774321"/>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830641" y="5322566"/>
              <a:ext cx="261610" cy="276999"/>
            </a:xfrm>
            <a:prstGeom prst="rect">
              <a:avLst/>
            </a:prstGeom>
            <a:noFill/>
          </p:spPr>
          <p:txBody>
            <a:bodyPr wrap="none" rtlCol="0">
              <a:spAutoFit/>
            </a:bodyPr>
            <a:lstStyle/>
            <a:p>
              <a:r>
                <a:rPr lang="ro-RO" sz="1200" dirty="0"/>
                <a:t>2</a:t>
              </a:r>
              <a:endParaRPr lang="en-US" sz="1200" dirty="0"/>
            </a:p>
          </p:txBody>
        </p:sp>
      </p:grpSp>
      <p:grpSp>
        <p:nvGrpSpPr>
          <p:cNvPr id="44" name="Group 43"/>
          <p:cNvGrpSpPr/>
          <p:nvPr/>
        </p:nvGrpSpPr>
        <p:grpSpPr>
          <a:xfrm>
            <a:off x="7473848" y="4210212"/>
            <a:ext cx="698552" cy="571429"/>
            <a:chOff x="7473848" y="4210212"/>
            <a:chExt cx="698552" cy="571429"/>
          </a:xfrm>
        </p:grpSpPr>
        <p:pic>
          <p:nvPicPr>
            <p:cNvPr id="45"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649082">
              <a:off x="7473848" y="4210212"/>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7910790" y="4502417"/>
              <a:ext cx="261610" cy="276999"/>
            </a:xfrm>
            <a:prstGeom prst="rect">
              <a:avLst/>
            </a:prstGeom>
            <a:noFill/>
          </p:spPr>
          <p:txBody>
            <a:bodyPr wrap="none" rtlCol="0">
              <a:spAutoFit/>
            </a:bodyPr>
            <a:lstStyle/>
            <a:p>
              <a:r>
                <a:rPr lang="ro-RO" sz="1200" dirty="0"/>
                <a:t>3</a:t>
              </a:r>
              <a:endParaRPr lang="en-US" sz="1200" dirty="0"/>
            </a:p>
          </p:txBody>
        </p:sp>
      </p:grpSp>
      <p:grpSp>
        <p:nvGrpSpPr>
          <p:cNvPr id="47" name="Group 46"/>
          <p:cNvGrpSpPr/>
          <p:nvPr/>
        </p:nvGrpSpPr>
        <p:grpSpPr>
          <a:xfrm>
            <a:off x="7086367" y="3279370"/>
            <a:ext cx="658204" cy="675783"/>
            <a:chOff x="7150273" y="3199069"/>
            <a:chExt cx="658204" cy="675783"/>
          </a:xfrm>
        </p:grpSpPr>
        <p:pic>
          <p:nvPicPr>
            <p:cNvPr id="48"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107583">
              <a:off x="7150273" y="3303423"/>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7546867" y="3199069"/>
              <a:ext cx="261610" cy="276999"/>
            </a:xfrm>
            <a:prstGeom prst="rect">
              <a:avLst/>
            </a:prstGeom>
            <a:noFill/>
          </p:spPr>
          <p:txBody>
            <a:bodyPr wrap="none" rtlCol="0">
              <a:spAutoFit/>
            </a:bodyPr>
            <a:lstStyle/>
            <a:p>
              <a:r>
                <a:rPr lang="ro-RO" sz="1200" dirty="0"/>
                <a:t>4</a:t>
              </a:r>
              <a:endParaRPr lang="en-US" sz="1200" dirty="0"/>
            </a:p>
          </p:txBody>
        </p:sp>
      </p:grpSp>
      <p:grpSp>
        <p:nvGrpSpPr>
          <p:cNvPr id="50" name="Group 49"/>
          <p:cNvGrpSpPr/>
          <p:nvPr/>
        </p:nvGrpSpPr>
        <p:grpSpPr>
          <a:xfrm>
            <a:off x="6012160" y="3440033"/>
            <a:ext cx="702049" cy="619008"/>
            <a:chOff x="6012160" y="3440033"/>
            <a:chExt cx="702049" cy="619008"/>
          </a:xfrm>
        </p:grpSpPr>
        <p:pic>
          <p:nvPicPr>
            <p:cNvPr id="51"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4794477">
              <a:off x="6142780" y="3487612"/>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6012160" y="3440033"/>
              <a:ext cx="261610" cy="276999"/>
            </a:xfrm>
            <a:prstGeom prst="rect">
              <a:avLst/>
            </a:prstGeom>
            <a:noFill/>
          </p:spPr>
          <p:txBody>
            <a:bodyPr wrap="none" rtlCol="0">
              <a:spAutoFit/>
            </a:bodyPr>
            <a:lstStyle/>
            <a:p>
              <a:r>
                <a:rPr lang="ro-RO" sz="1200" dirty="0"/>
                <a:t>5</a:t>
              </a:r>
              <a:endParaRPr lang="en-US" sz="1200" dirty="0"/>
            </a:p>
          </p:txBody>
        </p:sp>
      </p:grpSp>
      <p:grpSp>
        <p:nvGrpSpPr>
          <p:cNvPr id="53" name="Group 52"/>
          <p:cNvGrpSpPr/>
          <p:nvPr/>
        </p:nvGrpSpPr>
        <p:grpSpPr>
          <a:xfrm>
            <a:off x="5143033" y="4924736"/>
            <a:ext cx="901634" cy="1486209"/>
            <a:chOff x="5143033" y="4924736"/>
            <a:chExt cx="901634" cy="1486209"/>
          </a:xfrm>
        </p:grpSpPr>
        <p:pic>
          <p:nvPicPr>
            <p:cNvPr id="54" name="Picture 11" descr="C:\2012APD\Platon - Wikipedi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3033" y="4924736"/>
              <a:ext cx="901634" cy="123860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5436096" y="5949280"/>
              <a:ext cx="338554" cy="461665"/>
            </a:xfrm>
            <a:prstGeom prst="rect">
              <a:avLst/>
            </a:prstGeom>
            <a:noFill/>
          </p:spPr>
          <p:txBody>
            <a:bodyPr wrap="none" rtlCol="0">
              <a:spAutoFit/>
            </a:bodyPr>
            <a:lstStyle/>
            <a:p>
              <a:r>
                <a:rPr lang="ro-RO" dirty="0" smtClean="0">
                  <a:solidFill>
                    <a:srgbClr val="C00000"/>
                  </a:solidFill>
                </a:rPr>
                <a:t>1</a:t>
              </a:r>
              <a:endParaRPr lang="en-US" dirty="0">
                <a:solidFill>
                  <a:srgbClr val="C00000"/>
                </a:solidFill>
              </a:endParaRPr>
            </a:p>
          </p:txBody>
        </p:sp>
      </p:grpSp>
      <p:grpSp>
        <p:nvGrpSpPr>
          <p:cNvPr id="56" name="Group 55"/>
          <p:cNvGrpSpPr/>
          <p:nvPr/>
        </p:nvGrpSpPr>
        <p:grpSpPr>
          <a:xfrm>
            <a:off x="7793112" y="4985931"/>
            <a:ext cx="903900" cy="1425014"/>
            <a:chOff x="7793112" y="4985931"/>
            <a:chExt cx="903900" cy="1425014"/>
          </a:xfrm>
        </p:grpSpPr>
        <p:pic>
          <p:nvPicPr>
            <p:cNvPr id="57" name="Picture 10" descr="C:\2012APD\Mircea Eliade 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93112" y="4985931"/>
              <a:ext cx="903900" cy="12187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100392" y="5949280"/>
              <a:ext cx="338554" cy="461665"/>
            </a:xfrm>
            <a:prstGeom prst="rect">
              <a:avLst/>
            </a:prstGeom>
            <a:noFill/>
          </p:spPr>
          <p:txBody>
            <a:bodyPr wrap="none" rtlCol="0">
              <a:spAutoFit/>
            </a:bodyPr>
            <a:lstStyle/>
            <a:p>
              <a:r>
                <a:rPr lang="ro-RO" dirty="0">
                  <a:solidFill>
                    <a:srgbClr val="C00000"/>
                  </a:solidFill>
                </a:rPr>
                <a:t>2</a:t>
              </a:r>
              <a:endParaRPr lang="en-US" dirty="0">
                <a:solidFill>
                  <a:srgbClr val="C00000"/>
                </a:solidFill>
              </a:endParaRPr>
            </a:p>
          </p:txBody>
        </p:sp>
      </p:grpSp>
      <p:grpSp>
        <p:nvGrpSpPr>
          <p:cNvPr id="59" name="Group 58"/>
          <p:cNvGrpSpPr/>
          <p:nvPr/>
        </p:nvGrpSpPr>
        <p:grpSpPr>
          <a:xfrm>
            <a:off x="8052219" y="2975134"/>
            <a:ext cx="1091781" cy="1491595"/>
            <a:chOff x="8052219" y="2975134"/>
            <a:chExt cx="1091781" cy="1491595"/>
          </a:xfrm>
        </p:grpSpPr>
        <p:pic>
          <p:nvPicPr>
            <p:cNvPr id="60" name="Picture 9" descr="C:\2012APD\confuciu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52219" y="2975134"/>
              <a:ext cx="1091781" cy="119004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8460432" y="4005064"/>
              <a:ext cx="338554" cy="461665"/>
            </a:xfrm>
            <a:prstGeom prst="rect">
              <a:avLst/>
            </a:prstGeom>
            <a:noFill/>
          </p:spPr>
          <p:txBody>
            <a:bodyPr wrap="none" rtlCol="0">
              <a:spAutoFit/>
            </a:bodyPr>
            <a:lstStyle/>
            <a:p>
              <a:r>
                <a:rPr lang="ro-RO" dirty="0" smtClean="0">
                  <a:solidFill>
                    <a:srgbClr val="C00000"/>
                  </a:solidFill>
                </a:rPr>
                <a:t>3</a:t>
              </a:r>
              <a:endParaRPr lang="en-US" dirty="0">
                <a:solidFill>
                  <a:srgbClr val="C00000"/>
                </a:solidFill>
              </a:endParaRPr>
            </a:p>
          </p:txBody>
        </p:sp>
      </p:grpSp>
      <p:grpSp>
        <p:nvGrpSpPr>
          <p:cNvPr id="62" name="Group 61"/>
          <p:cNvGrpSpPr/>
          <p:nvPr/>
        </p:nvGrpSpPr>
        <p:grpSpPr>
          <a:xfrm>
            <a:off x="4774430" y="3003368"/>
            <a:ext cx="1037033" cy="1463361"/>
            <a:chOff x="4774430" y="3003368"/>
            <a:chExt cx="1037033" cy="1463361"/>
          </a:xfrm>
        </p:grpSpPr>
        <p:pic>
          <p:nvPicPr>
            <p:cNvPr id="63" name="Picture 12" descr="C:\2012APD\Rene_Descarte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74430" y="3003368"/>
              <a:ext cx="1037033" cy="117154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5097542" y="4005064"/>
              <a:ext cx="338554" cy="461665"/>
            </a:xfrm>
            <a:prstGeom prst="rect">
              <a:avLst/>
            </a:prstGeom>
            <a:noFill/>
          </p:spPr>
          <p:txBody>
            <a:bodyPr wrap="none" rtlCol="0">
              <a:spAutoFit/>
            </a:bodyPr>
            <a:lstStyle/>
            <a:p>
              <a:r>
                <a:rPr lang="ro-RO" dirty="0" smtClean="0">
                  <a:solidFill>
                    <a:srgbClr val="C00000"/>
                  </a:solidFill>
                </a:rPr>
                <a:t>5</a:t>
              </a:r>
              <a:endParaRPr lang="en-US" dirty="0">
                <a:solidFill>
                  <a:srgbClr val="C00000"/>
                </a:solidFill>
              </a:endParaRPr>
            </a:p>
          </p:txBody>
        </p:sp>
      </p:grpSp>
      <p:grpSp>
        <p:nvGrpSpPr>
          <p:cNvPr id="65" name="Group 64"/>
          <p:cNvGrpSpPr/>
          <p:nvPr/>
        </p:nvGrpSpPr>
        <p:grpSpPr>
          <a:xfrm>
            <a:off x="6532506" y="1617111"/>
            <a:ext cx="812945" cy="1511699"/>
            <a:chOff x="6532506" y="1617111"/>
            <a:chExt cx="812945" cy="1511699"/>
          </a:xfrm>
        </p:grpSpPr>
        <p:pic>
          <p:nvPicPr>
            <p:cNvPr id="66" name="Picture 8" descr="C:\2012APD\200px-Socrate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32506" y="1617111"/>
              <a:ext cx="812945" cy="124787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6792169" y="2667145"/>
              <a:ext cx="338554" cy="461665"/>
            </a:xfrm>
            <a:prstGeom prst="rect">
              <a:avLst/>
            </a:prstGeom>
            <a:noFill/>
          </p:spPr>
          <p:txBody>
            <a:bodyPr wrap="none" rtlCol="0">
              <a:spAutoFit/>
            </a:bodyPr>
            <a:lstStyle/>
            <a:p>
              <a:r>
                <a:rPr lang="ro-RO" dirty="0" smtClean="0">
                  <a:solidFill>
                    <a:srgbClr val="C00000"/>
                  </a:solidFill>
                </a:rPr>
                <a:t>4</a:t>
              </a:r>
              <a:endParaRPr lang="en-US" dirty="0">
                <a:solidFill>
                  <a:srgbClr val="C00000"/>
                </a:solidFill>
              </a:endParaRPr>
            </a:p>
          </p:txBody>
        </p:sp>
      </p:grpSp>
      <p:sp>
        <p:nvSpPr>
          <p:cNvPr id="68" name="TextBox 67"/>
          <p:cNvSpPr txBox="1"/>
          <p:nvPr/>
        </p:nvSpPr>
        <p:spPr>
          <a:xfrm>
            <a:off x="4875980" y="2821245"/>
            <a:ext cx="885179" cy="307777"/>
          </a:xfrm>
          <a:prstGeom prst="rect">
            <a:avLst/>
          </a:prstGeom>
          <a:noFill/>
        </p:spPr>
        <p:txBody>
          <a:bodyPr wrap="none" rtlCol="0">
            <a:spAutoFit/>
          </a:bodyPr>
          <a:lstStyle/>
          <a:p>
            <a:r>
              <a:rPr lang="en-US" sz="1400" dirty="0" smtClean="0"/>
              <a:t>Descartes</a:t>
            </a:r>
            <a:endParaRPr lang="en-US" sz="1400" dirty="0"/>
          </a:p>
        </p:txBody>
      </p:sp>
      <p:sp>
        <p:nvSpPr>
          <p:cNvPr id="69" name="TextBox 68"/>
          <p:cNvSpPr txBox="1"/>
          <p:nvPr/>
        </p:nvSpPr>
        <p:spPr>
          <a:xfrm>
            <a:off x="6599808" y="1503324"/>
            <a:ext cx="723275" cy="307777"/>
          </a:xfrm>
          <a:prstGeom prst="rect">
            <a:avLst/>
          </a:prstGeom>
          <a:noFill/>
        </p:spPr>
        <p:txBody>
          <a:bodyPr wrap="none" rtlCol="0">
            <a:spAutoFit/>
          </a:bodyPr>
          <a:lstStyle/>
          <a:p>
            <a:r>
              <a:rPr lang="ro-RO" sz="1400" dirty="0" smtClean="0"/>
              <a:t>Socrate</a:t>
            </a:r>
            <a:endParaRPr lang="en-US" sz="1400" dirty="0"/>
          </a:p>
        </p:txBody>
      </p:sp>
      <p:sp>
        <p:nvSpPr>
          <p:cNvPr id="70" name="TextBox 69"/>
          <p:cNvSpPr txBox="1"/>
          <p:nvPr/>
        </p:nvSpPr>
        <p:spPr>
          <a:xfrm>
            <a:off x="8136283" y="2784947"/>
            <a:ext cx="923651" cy="307777"/>
          </a:xfrm>
          <a:prstGeom prst="rect">
            <a:avLst/>
          </a:prstGeom>
          <a:noFill/>
        </p:spPr>
        <p:txBody>
          <a:bodyPr wrap="none" rtlCol="0">
            <a:spAutoFit/>
          </a:bodyPr>
          <a:lstStyle/>
          <a:p>
            <a:r>
              <a:rPr lang="ro-RO" sz="1400" dirty="0" smtClean="0"/>
              <a:t>Confucius</a:t>
            </a:r>
            <a:endParaRPr lang="en-US" sz="1400" dirty="0"/>
          </a:p>
        </p:txBody>
      </p:sp>
      <p:sp>
        <p:nvSpPr>
          <p:cNvPr id="71" name="TextBox 70"/>
          <p:cNvSpPr txBox="1"/>
          <p:nvPr/>
        </p:nvSpPr>
        <p:spPr>
          <a:xfrm>
            <a:off x="7948106" y="4848332"/>
            <a:ext cx="643125" cy="307777"/>
          </a:xfrm>
          <a:prstGeom prst="rect">
            <a:avLst/>
          </a:prstGeom>
          <a:noFill/>
        </p:spPr>
        <p:txBody>
          <a:bodyPr wrap="none" rtlCol="0">
            <a:spAutoFit/>
          </a:bodyPr>
          <a:lstStyle/>
          <a:p>
            <a:r>
              <a:rPr lang="ro-RO" sz="1400" dirty="0" smtClean="0"/>
              <a:t>Eliade</a:t>
            </a:r>
            <a:endParaRPr lang="en-US" sz="1400" dirty="0"/>
          </a:p>
        </p:txBody>
      </p:sp>
      <p:sp>
        <p:nvSpPr>
          <p:cNvPr id="72" name="TextBox 71"/>
          <p:cNvSpPr txBox="1"/>
          <p:nvPr/>
        </p:nvSpPr>
        <p:spPr>
          <a:xfrm>
            <a:off x="5289537" y="4848332"/>
            <a:ext cx="643125" cy="307777"/>
          </a:xfrm>
          <a:prstGeom prst="rect">
            <a:avLst/>
          </a:prstGeom>
          <a:noFill/>
        </p:spPr>
        <p:txBody>
          <a:bodyPr wrap="none" rtlCol="0">
            <a:spAutoFit/>
          </a:bodyPr>
          <a:lstStyle/>
          <a:p>
            <a:r>
              <a:rPr lang="ro-RO" sz="1400" dirty="0" smtClean="0"/>
              <a:t>Platon</a:t>
            </a:r>
            <a:endParaRPr lang="en-US" sz="1400" dirty="0"/>
          </a:p>
        </p:txBody>
      </p:sp>
      <p:sp>
        <p:nvSpPr>
          <p:cNvPr id="2" name="Title 1"/>
          <p:cNvSpPr>
            <a:spLocks noGrp="1"/>
          </p:cNvSpPr>
          <p:nvPr>
            <p:ph type="title"/>
          </p:nvPr>
        </p:nvSpPr>
        <p:spPr/>
        <p:txBody>
          <a:bodyPr/>
          <a:lstStyle/>
          <a:p>
            <a:r>
              <a:rPr lang="ro-RO" sz="2800" dirty="0" smtClean="0"/>
              <a:t>Problema filozofilor (2)</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5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15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15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15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15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15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153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1539">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2153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153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153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153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1539">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1539">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1539">
                                            <p:txEl>
                                              <p:pRg st="16" end="16"/>
                                            </p:txEl>
                                          </p:spTgt>
                                        </p:tgtEl>
                                        <p:attrNameLst>
                                          <p:attrName>style.visibility</p:attrName>
                                        </p:attrNameLst>
                                      </p:cBhvr>
                                      <p:to>
                                        <p:strVal val="visible"/>
                                      </p:to>
                                    </p:set>
                                  </p:childTnLst>
                                </p:cTn>
                              </p:par>
                              <p:par>
                                <p:cTn id="37" presetID="42" presetClass="path" presetSubtype="0" accel="50000" decel="50000" fill="hold" nodeType="withEffect">
                                  <p:stCondLst>
                                    <p:cond delay="0"/>
                                  </p:stCondLst>
                                  <p:childTnLst>
                                    <p:animMotion origin="layout" path="M 1.38889E-6 1.57262E-7 L 0.1184 0.16512 " pathEditMode="relative" rAng="0" ptsTypes="AA">
                                      <p:cBhvr>
                                        <p:cTn id="38" dur="2000" fill="hold"/>
                                        <p:tgtEl>
                                          <p:spTgt spid="41"/>
                                        </p:tgtEl>
                                        <p:attrNameLst>
                                          <p:attrName>ppt_x</p:attrName>
                                          <p:attrName>ppt_y</p:attrName>
                                        </p:attrNameLst>
                                      </p:cBhvr>
                                      <p:rCtr x="5920" y="8256"/>
                                    </p:animMotion>
                                  </p:childTnLst>
                                </p:cTn>
                              </p:par>
                              <p:par>
                                <p:cTn id="39" presetID="42" presetClass="path" presetSubtype="0" accel="50000" decel="50000" fill="hold" nodeType="withEffect">
                                  <p:stCondLst>
                                    <p:cond delay="0"/>
                                  </p:stCondLst>
                                  <p:childTnLst>
                                    <p:animMotion origin="layout" path="M 4.44444E-6 8.78816E-7 L 0.10121 -0.01896 " pathEditMode="relative" rAng="0" ptsTypes="AA">
                                      <p:cBhvr>
                                        <p:cTn id="40" dur="2000" fill="hold"/>
                                        <p:tgtEl>
                                          <p:spTgt spid="44"/>
                                        </p:tgtEl>
                                        <p:attrNameLst>
                                          <p:attrName>ppt_x</p:attrName>
                                          <p:attrName>ppt_y</p:attrName>
                                        </p:attrNameLst>
                                      </p:cBhvr>
                                      <p:rCtr x="5052" y="-948"/>
                                    </p:animMotion>
                                  </p:childTnLst>
                                </p:cTn>
                              </p:par>
                              <p:par>
                                <p:cTn id="41" presetID="42" presetClass="path" presetSubtype="0" accel="50000" decel="50000" fill="hold" nodeType="withEffect">
                                  <p:stCondLst>
                                    <p:cond delay="0"/>
                                  </p:stCondLst>
                                  <p:childTnLst>
                                    <p:animMotion origin="layout" path="M 2.5E-6 2.98797E-6 L -0.00382 -0.19519 " pathEditMode="relative" rAng="0" ptsTypes="AA">
                                      <p:cBhvr>
                                        <p:cTn id="42" dur="2000" fill="hold"/>
                                        <p:tgtEl>
                                          <p:spTgt spid="47"/>
                                        </p:tgtEl>
                                        <p:attrNameLst>
                                          <p:attrName>ppt_x</p:attrName>
                                          <p:attrName>ppt_y</p:attrName>
                                        </p:attrNameLst>
                                      </p:cBhvr>
                                      <p:rCtr x="-191" y="-9759"/>
                                    </p:animMotion>
                                  </p:childTnLst>
                                </p:cTn>
                              </p:par>
                              <p:par>
                                <p:cTn id="43" presetID="26" presetClass="emph" presetSubtype="0" fill="hold" nodeType="withEffect">
                                  <p:stCondLst>
                                    <p:cond delay="0"/>
                                  </p:stCondLst>
                                  <p:childTnLst>
                                    <p:animEffect transition="out" filter="fade">
                                      <p:cBhvr>
                                        <p:cTn id="44" dur="1000" tmFilter="0, 0; .2, .5; .8, .5; 1, 0"/>
                                        <p:tgtEl>
                                          <p:spTgt spid="53"/>
                                        </p:tgtEl>
                                      </p:cBhvr>
                                    </p:animEffect>
                                    <p:animScale>
                                      <p:cBhvr>
                                        <p:cTn id="45" dur="500" autoRev="1" fill="hold"/>
                                        <p:tgtEl>
                                          <p:spTgt spid="53"/>
                                        </p:tgtEl>
                                      </p:cBhvr>
                                      <p:by x="105000" y="105000"/>
                                    </p:animScale>
                                  </p:childTnLst>
                                </p:cTn>
                              </p:par>
                              <p:par>
                                <p:cTn id="46" presetID="26" presetClass="emph" presetSubtype="0" fill="hold" nodeType="withEffect">
                                  <p:stCondLst>
                                    <p:cond delay="0"/>
                                  </p:stCondLst>
                                  <p:childTnLst>
                                    <p:animEffect transition="out" filter="fade">
                                      <p:cBhvr>
                                        <p:cTn id="47" dur="1000" tmFilter="0, 0; .2, .5; .8, .5; 1, 0"/>
                                        <p:tgtEl>
                                          <p:spTgt spid="56"/>
                                        </p:tgtEl>
                                      </p:cBhvr>
                                    </p:animEffect>
                                    <p:animScale>
                                      <p:cBhvr>
                                        <p:cTn id="48" dur="500" autoRev="1" fill="hold"/>
                                        <p:tgtEl>
                                          <p:spTgt spid="56"/>
                                        </p:tgtEl>
                                      </p:cBhvr>
                                      <p:by x="105000" y="105000"/>
                                    </p:animScale>
                                  </p:childTnLst>
                                </p:cTn>
                              </p:par>
                              <p:par>
                                <p:cTn id="49" presetID="26" presetClass="emph" presetSubtype="0" fill="hold" nodeType="withEffect">
                                  <p:stCondLst>
                                    <p:cond delay="0"/>
                                  </p:stCondLst>
                                  <p:childTnLst>
                                    <p:animEffect transition="out" filter="fade">
                                      <p:cBhvr>
                                        <p:cTn id="50" dur="1000" tmFilter="0, 0; .2, .5; .8, .5; 1, 0"/>
                                        <p:tgtEl>
                                          <p:spTgt spid="59"/>
                                        </p:tgtEl>
                                      </p:cBhvr>
                                    </p:animEffect>
                                    <p:animScale>
                                      <p:cBhvr>
                                        <p:cTn id="51" dur="500" autoRev="1" fill="hold"/>
                                        <p:tgtEl>
                                          <p:spTgt spid="59"/>
                                        </p:tgtEl>
                                      </p:cBhvr>
                                      <p:by x="105000" y="105000"/>
                                    </p:animScale>
                                  </p:childTnLst>
                                </p:cTn>
                              </p:par>
                              <p:par>
                                <p:cTn id="52" presetID="26" presetClass="emph" presetSubtype="0" fill="hold" nodeType="withEffect">
                                  <p:stCondLst>
                                    <p:cond delay="0"/>
                                  </p:stCondLst>
                                  <p:childTnLst>
                                    <p:animEffect transition="out" filter="fade">
                                      <p:cBhvr>
                                        <p:cTn id="53" dur="1000" tmFilter="0, 0; .2, .5; .8, .5; 1, 0"/>
                                        <p:tgtEl>
                                          <p:spTgt spid="65"/>
                                        </p:tgtEl>
                                      </p:cBhvr>
                                    </p:animEffect>
                                    <p:animScale>
                                      <p:cBhvr>
                                        <p:cTn id="54" dur="500" autoRev="1" fill="hold"/>
                                        <p:tgtEl>
                                          <p:spTgt spid="65"/>
                                        </p:tgtEl>
                                      </p:cBhvr>
                                      <p:by x="105000" y="105000"/>
                                    </p:animScale>
                                  </p:childTnLst>
                                </p:cTn>
                              </p:par>
                              <p:par>
                                <p:cTn id="55" presetID="26" presetClass="emph" presetSubtype="0" fill="hold" nodeType="withEffect">
                                  <p:stCondLst>
                                    <p:cond delay="0"/>
                                  </p:stCondLst>
                                  <p:childTnLst>
                                    <p:animEffect transition="out" filter="fade">
                                      <p:cBhvr>
                                        <p:cTn id="56" dur="1000" tmFilter="0, 0; .2, .5; .8, .5; 1, 0"/>
                                        <p:tgtEl>
                                          <p:spTgt spid="62"/>
                                        </p:tgtEl>
                                      </p:cBhvr>
                                    </p:animEffect>
                                    <p:animScale>
                                      <p:cBhvr>
                                        <p:cTn id="57" dur="500" autoRev="1" fill="hold"/>
                                        <p:tgtEl>
                                          <p:spTgt spid="62"/>
                                        </p:tgtEl>
                                      </p:cBhvr>
                                      <p:by x="105000" y="105000"/>
                                    </p:animScale>
                                  </p:childTnLst>
                                </p:cTn>
                              </p:par>
                              <p:par>
                                <p:cTn id="58" presetID="0" presetClass="path" presetSubtype="0" accel="50000" decel="50000" fill="hold" nodeType="withEffect">
                                  <p:stCondLst>
                                    <p:cond delay="0"/>
                                  </p:stCondLst>
                                  <p:childTnLst>
                                    <p:animMotion origin="layout" path="M 5E-6 -2.39593E-6 C -0.00434 -0.00578 -0.0059 -0.01087 -0.01163 -0.01342 C -0.01823 -0.01943 -0.0257 -0.01619 -0.03195 -0.02313 C -0.04254 -0.03492 -0.04149 -0.05227 -0.05521 -0.05782 C -0.05417 -0.03724 -0.05313 -0.01804 -0.0507 0.00208 C -0.04792 0.02636 -0.04149 0.04972 -0.03768 0.07354 C -0.03906 0.07424 -0.04063 0.07632 -0.04202 0.07539 C -0.04306 0.0747 -0.04618 0.05735 -0.04636 0.05597 C -0.04722 0.04093 -0.0474 0.03076 -0.0507 0.01734 C -0.05209 0.00532 -0.05469 -0.00555 -0.0566 -0.01735 C -0.0592 -0.034 -0.06163 -0.04718 -0.07101 -0.05967 C -0.07344 -0.05065 -0.06997 -0.04024 -0.06823 -0.03076 C -0.06632 -2.39593E-6 -0.06459 0.03099 -0.06233 0.06175 C -0.06285 0.06498 -0.06146 0.07239 -0.06389 0.07146 C -0.06511 0.071 -0.06806 0.05226 -0.06823 0.05018 C -0.06875 0.04579 -0.0691 0.04116 -0.06962 0.03677 C -0.07101 0.00948 -0.06615 -0.02822 -0.0783 -0.05204 C -0.0809 -0.04117 -0.07952 -0.03007 -0.07691 -0.0192 C -0.07552 0.01133 -0.07483 0.04556 -0.06962 0.07539 C -0.07014 0.07724 -0.06962 0.0821 -0.07101 0.08117 C -0.07274 0.08002 -0.07205 0.07609 -0.07257 0.07354 C -0.07309 0.0703 -0.07344 0.06707 -0.07396 0.06383 C -0.07431 0.06175 -0.075 0.0599 -0.07535 0.05805 C -0.07639 0.05296 -0.0783 0.04255 -0.0783 0.04255 C -0.07986 0.01064 -0.07709 -0.02313 -0.08264 -0.05389 C -0.08941 -0.0407 -0.08698 -0.02151 -0.08854 -0.00578 C -0.08993 0.07285 -0.0724 0.08233 -0.09288 0.06961 " pathEditMode="relative" ptsTypes="ffffffffffffffffffffffffffA">
                                      <p:cBhvr>
                                        <p:cTn id="59" dur="2000" fill="hold"/>
                                        <p:tgtEl>
                                          <p:spTgt spid="38"/>
                                        </p:tgtEl>
                                        <p:attrNameLst>
                                          <p:attrName>ppt_x</p:attrName>
                                          <p:attrName>ppt_y</p:attrName>
                                        </p:attrNameLst>
                                      </p:cBhvr>
                                    </p:animMotion>
                                  </p:childTnLst>
                                </p:cTn>
                              </p:par>
                            </p:childTnLst>
                          </p:cTn>
                        </p:par>
                      </p:childTnLst>
                    </p:cTn>
                  </p:par>
                  <p:par>
                    <p:cTn id="60" fill="hold">
                      <p:stCondLst>
                        <p:cond delay="indefinite"/>
                      </p:stCondLst>
                      <p:childTnLst>
                        <p:par>
                          <p:cTn id="61" fill="hold">
                            <p:stCondLst>
                              <p:cond delay="0"/>
                            </p:stCondLst>
                            <p:childTnLst>
                              <p:par>
                                <p:cTn id="62" presetID="32" presetClass="emph" presetSubtype="0" repeatCount="3000" fill="hold" nodeType="clickEffect">
                                  <p:stCondLst>
                                    <p:cond delay="0"/>
                                  </p:stCondLst>
                                  <p:childTnLst>
                                    <p:animRot by="120000">
                                      <p:cBhvr>
                                        <p:cTn id="63" dur="100" fill="hold">
                                          <p:stCondLst>
                                            <p:cond delay="0"/>
                                          </p:stCondLst>
                                        </p:cTn>
                                        <p:tgtEl>
                                          <p:spTgt spid="62"/>
                                        </p:tgtEl>
                                        <p:attrNameLst>
                                          <p:attrName>r</p:attrName>
                                        </p:attrNameLst>
                                      </p:cBhvr>
                                    </p:animRot>
                                    <p:animRot by="-240000">
                                      <p:cBhvr>
                                        <p:cTn id="64" dur="200" fill="hold">
                                          <p:stCondLst>
                                            <p:cond delay="200"/>
                                          </p:stCondLst>
                                        </p:cTn>
                                        <p:tgtEl>
                                          <p:spTgt spid="62"/>
                                        </p:tgtEl>
                                        <p:attrNameLst>
                                          <p:attrName>r</p:attrName>
                                        </p:attrNameLst>
                                      </p:cBhvr>
                                    </p:animRot>
                                    <p:animRot by="240000">
                                      <p:cBhvr>
                                        <p:cTn id="65" dur="200" fill="hold">
                                          <p:stCondLst>
                                            <p:cond delay="400"/>
                                          </p:stCondLst>
                                        </p:cTn>
                                        <p:tgtEl>
                                          <p:spTgt spid="62"/>
                                        </p:tgtEl>
                                        <p:attrNameLst>
                                          <p:attrName>r</p:attrName>
                                        </p:attrNameLst>
                                      </p:cBhvr>
                                    </p:animRot>
                                    <p:animRot by="-240000">
                                      <p:cBhvr>
                                        <p:cTn id="66" dur="200" fill="hold">
                                          <p:stCondLst>
                                            <p:cond delay="600"/>
                                          </p:stCondLst>
                                        </p:cTn>
                                        <p:tgtEl>
                                          <p:spTgt spid="62"/>
                                        </p:tgtEl>
                                        <p:attrNameLst>
                                          <p:attrName>r</p:attrName>
                                        </p:attrNameLst>
                                      </p:cBhvr>
                                    </p:animRot>
                                    <p:animRot by="120000">
                                      <p:cBhvr>
                                        <p:cTn id="67" dur="200" fill="hold">
                                          <p:stCondLst>
                                            <p:cond delay="800"/>
                                          </p:stCondLst>
                                        </p:cTn>
                                        <p:tgtEl>
                                          <p:spTgt spid="62"/>
                                        </p:tgtEl>
                                        <p:attrNameLst>
                                          <p:attrName>r</p:attrName>
                                        </p:attrNameLst>
                                      </p:cBhvr>
                                    </p:animRo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3.33333E-6 -3.46901E-6 L 0.00105 -0.21461 " pathEditMode="relative" rAng="0" ptsTypes="AA">
                                      <p:cBhvr>
                                        <p:cTn id="71" dur="2000" fill="hold"/>
                                        <p:tgtEl>
                                          <p:spTgt spid="50"/>
                                        </p:tgtEl>
                                        <p:attrNameLst>
                                          <p:attrName>ppt_x</p:attrName>
                                          <p:attrName>ppt_y</p:attrName>
                                        </p:attrNameLst>
                                      </p:cBhvr>
                                      <p:rCtr x="52" y="-10731"/>
                                    </p:animMotion>
                                  </p:childTnLst>
                                </p:cTn>
                              </p:par>
                              <p:par>
                                <p:cTn id="72" presetID="26" presetClass="emph" presetSubtype="0" fill="hold" nodeType="withEffect">
                                  <p:stCondLst>
                                    <p:cond delay="0"/>
                                  </p:stCondLst>
                                  <p:childTnLst>
                                    <p:animEffect transition="out" filter="fade">
                                      <p:cBhvr>
                                        <p:cTn id="73" dur="500" tmFilter="0, 0; .2, .5; .8, .5; 1, 0"/>
                                        <p:tgtEl>
                                          <p:spTgt spid="65"/>
                                        </p:tgtEl>
                                      </p:cBhvr>
                                    </p:animEffect>
                                    <p:animScale>
                                      <p:cBhvr>
                                        <p:cTn id="74" dur="250" autoRev="1" fill="hold"/>
                                        <p:tgtEl>
                                          <p:spTgt spid="65"/>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21" presetClass="exit" presetSubtype="1" fill="hold" nodeType="clickEffect">
                                  <p:stCondLst>
                                    <p:cond delay="0"/>
                                  </p:stCondLst>
                                  <p:childTnLst>
                                    <p:animEffect transition="out" filter="wheel(1)">
                                      <p:cBhvr>
                                        <p:cTn id="78" dur="2000"/>
                                        <p:tgtEl>
                                          <p:spTgt spid="22"/>
                                        </p:tgtEl>
                                      </p:cBhvr>
                                    </p:animEffect>
                                    <p:set>
                                      <p:cBhvr>
                                        <p:cTn id="79" dur="1" fill="hold">
                                          <p:stCondLst>
                                            <p:cond delay="1999"/>
                                          </p:stCondLst>
                                        </p:cTn>
                                        <p:tgtEl>
                                          <p:spTgt spid="2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0.00105 -0.21461 L 0.00105 -0.01526 " pathEditMode="relative" rAng="0" ptsTypes="AA">
                                      <p:cBhvr>
                                        <p:cTn id="83" dur="2000" fill="hold"/>
                                        <p:tgtEl>
                                          <p:spTgt spid="50"/>
                                        </p:tgtEl>
                                        <p:attrNameLst>
                                          <p:attrName>ppt_x</p:attrName>
                                          <p:attrName>ppt_y</p:attrName>
                                        </p:attrNameLst>
                                      </p:cBhvr>
                                      <p:rCtr x="0" y="9968"/>
                                    </p:animMotion>
                                  </p:childTnLst>
                                </p:cTn>
                              </p:par>
                              <p:par>
                                <p:cTn id="84" presetID="42" presetClass="path" presetSubtype="0" accel="50000" decel="50000" fill="hold" nodeType="withEffect">
                                  <p:stCondLst>
                                    <p:cond delay="0"/>
                                  </p:stCondLst>
                                  <p:childTnLst>
                                    <p:animMotion origin="layout" path="M -0.00382 -0.19519 L -0.00382 0.00416 " pathEditMode="relative" rAng="0" ptsTypes="AA">
                                      <p:cBhvr>
                                        <p:cTn id="85" dur="2000" fill="hold"/>
                                        <p:tgtEl>
                                          <p:spTgt spid="47"/>
                                        </p:tgtEl>
                                        <p:attrNameLst>
                                          <p:attrName>ppt_x</p:attrName>
                                          <p:attrName>ppt_y</p:attrName>
                                        </p:attrNameLst>
                                      </p:cBhvr>
                                      <p:rCtr x="0" y="9968"/>
                                    </p:animMotion>
                                  </p:childTnLst>
                                </p:cTn>
                              </p:par>
                            </p:childTnLst>
                          </p:cTn>
                        </p:par>
                      </p:childTnLst>
                    </p:cTn>
                  </p:par>
                  <p:par>
                    <p:cTn id="86" fill="hold">
                      <p:stCondLst>
                        <p:cond delay="indefinite"/>
                      </p:stCondLst>
                      <p:childTnLst>
                        <p:par>
                          <p:cTn id="87" fill="hold">
                            <p:stCondLst>
                              <p:cond delay="0"/>
                            </p:stCondLst>
                            <p:childTnLst>
                              <p:par>
                                <p:cTn id="88" presetID="26" presetClass="emph" presetSubtype="0" fill="hold" nodeType="clickEffect">
                                  <p:stCondLst>
                                    <p:cond delay="0"/>
                                  </p:stCondLst>
                                  <p:childTnLst>
                                    <p:animEffect transition="out" filter="fade">
                                      <p:cBhvr>
                                        <p:cTn id="89" dur="500" tmFilter="0, 0; .2, .5; .8, .5; 1, 0"/>
                                        <p:tgtEl>
                                          <p:spTgt spid="59"/>
                                        </p:tgtEl>
                                      </p:cBhvr>
                                    </p:animEffect>
                                    <p:animScale>
                                      <p:cBhvr>
                                        <p:cTn id="90" dur="250" autoRev="1" fill="hold"/>
                                        <p:tgtEl>
                                          <p:spTgt spid="59"/>
                                        </p:tgtEl>
                                      </p:cBhvr>
                                      <p:by x="105000" y="105000"/>
                                    </p:animScale>
                                  </p:childTnLst>
                                </p:cTn>
                              </p:par>
                              <p:par>
                                <p:cTn id="91" presetID="42" presetClass="path" presetSubtype="0" accel="50000" decel="50000" fill="hold" nodeType="withEffect">
                                  <p:stCondLst>
                                    <p:cond delay="0"/>
                                  </p:stCondLst>
                                  <p:childTnLst>
                                    <p:animMotion origin="layout" path="M -0.00382 0.00417 L 0.0868 -0.06498 " pathEditMode="relative" rAng="0" ptsTypes="AA">
                                      <p:cBhvr>
                                        <p:cTn id="92" dur="2000" fill="hold"/>
                                        <p:tgtEl>
                                          <p:spTgt spid="47"/>
                                        </p:tgtEl>
                                        <p:attrNameLst>
                                          <p:attrName>ppt_x</p:attrName>
                                          <p:attrName>ppt_y</p:attrName>
                                        </p:attrNameLst>
                                      </p:cBhvr>
                                      <p:rCtr x="4531" y="-3469"/>
                                    </p:animMotion>
                                  </p:childTnLst>
                                </p:cTn>
                              </p:par>
                            </p:childTnLst>
                          </p:cTn>
                        </p:par>
                      </p:childTnLst>
                    </p:cTn>
                  </p:par>
                  <p:par>
                    <p:cTn id="93" fill="hold">
                      <p:stCondLst>
                        <p:cond delay="indefinite"/>
                      </p:stCondLst>
                      <p:childTnLst>
                        <p:par>
                          <p:cTn id="94" fill="hold">
                            <p:stCondLst>
                              <p:cond delay="0"/>
                            </p:stCondLst>
                            <p:childTnLst>
                              <p:par>
                                <p:cTn id="95" presetID="21" presetClass="exit" presetSubtype="1" fill="hold" nodeType="clickEffect">
                                  <p:stCondLst>
                                    <p:cond delay="0"/>
                                  </p:stCondLst>
                                  <p:childTnLst>
                                    <p:animEffect transition="out" filter="wheel(1)">
                                      <p:cBhvr>
                                        <p:cTn id="96" dur="2000"/>
                                        <p:tgtEl>
                                          <p:spTgt spid="24"/>
                                        </p:tgtEl>
                                      </p:cBhvr>
                                    </p:animEffect>
                                    <p:set>
                                      <p:cBhvr>
                                        <p:cTn id="97" dur="1" fill="hold">
                                          <p:stCondLst>
                                            <p:cond delay="1999"/>
                                          </p:stCondLst>
                                        </p:cTn>
                                        <p:tgtEl>
                                          <p:spTgt spid="2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0.08681 -0.06498 L -0.01562 0.02938 " pathEditMode="relative" rAng="0" ptsTypes="AA">
                                      <p:cBhvr>
                                        <p:cTn id="101" dur="2000" fill="hold"/>
                                        <p:tgtEl>
                                          <p:spTgt spid="47"/>
                                        </p:tgtEl>
                                        <p:attrNameLst>
                                          <p:attrName>ppt_x</p:attrName>
                                          <p:attrName>ppt_y</p:attrName>
                                        </p:attrNameLst>
                                      </p:cBhvr>
                                      <p:rCtr x="-5122" y="4718"/>
                                    </p:animMotion>
                                  </p:childTnLst>
                                </p:cTn>
                              </p:par>
                              <p:par>
                                <p:cTn id="102" presetID="42" presetClass="path" presetSubtype="0" accel="50000" decel="50000" fill="hold" nodeType="withEffect">
                                  <p:stCondLst>
                                    <p:cond delay="0"/>
                                  </p:stCondLst>
                                  <p:childTnLst>
                                    <p:animMotion origin="layout" path="M 0.10121 -0.01896 L -0.00122 0.00185 " pathEditMode="relative" rAng="0" ptsTypes="AA">
                                      <p:cBhvr>
                                        <p:cTn id="103" dur="2000" fill="hold"/>
                                        <p:tgtEl>
                                          <p:spTgt spid="44"/>
                                        </p:tgtEl>
                                        <p:attrNameLst>
                                          <p:attrName>ppt_x</p:attrName>
                                          <p:attrName>ppt_y</p:attrName>
                                        </p:attrNameLst>
                                      </p:cBhvr>
                                      <p:rCtr x="-5122" y="1041"/>
                                    </p:animMotion>
                                  </p:childTnLst>
                                </p:cTn>
                              </p:par>
                            </p:childTnLst>
                          </p:cTn>
                        </p:par>
                      </p:childTnLst>
                    </p:cTn>
                  </p:par>
                  <p:par>
                    <p:cTn id="104" fill="hold">
                      <p:stCondLst>
                        <p:cond delay="indefinite"/>
                      </p:stCondLst>
                      <p:childTnLst>
                        <p:par>
                          <p:cTn id="105" fill="hold">
                            <p:stCondLst>
                              <p:cond delay="0"/>
                            </p:stCondLst>
                            <p:childTnLst>
                              <p:par>
                                <p:cTn id="106" presetID="26" presetClass="emph" presetSubtype="0" fill="hold" nodeType="clickEffect">
                                  <p:stCondLst>
                                    <p:cond delay="0"/>
                                  </p:stCondLst>
                                  <p:childTnLst>
                                    <p:animEffect transition="out" filter="fade">
                                      <p:cBhvr>
                                        <p:cTn id="107" dur="500" tmFilter="0, 0; .2, .5; .8, .5; 1, 0"/>
                                        <p:tgtEl>
                                          <p:spTgt spid="56"/>
                                        </p:tgtEl>
                                      </p:cBhvr>
                                    </p:animEffect>
                                    <p:animScale>
                                      <p:cBhvr>
                                        <p:cTn id="108" dur="250" autoRev="1" fill="hold"/>
                                        <p:tgtEl>
                                          <p:spTgt spid="56"/>
                                        </p:tgtEl>
                                      </p:cBhvr>
                                      <p:by x="105000" y="105000"/>
                                    </p:animScale>
                                  </p:childTnLst>
                                </p:cTn>
                              </p:par>
                              <p:par>
                                <p:cTn id="109" presetID="42" presetClass="path" presetSubtype="0" accel="50000" decel="50000" fill="hold" nodeType="withEffect">
                                  <p:stCondLst>
                                    <p:cond delay="0"/>
                                  </p:stCondLst>
                                  <p:childTnLst>
                                    <p:animMotion origin="layout" path="M -2.77778E-7 7.40056E-7 L 0.09444 0.08395 " pathEditMode="relative" rAng="0" ptsTypes="AA">
                                      <p:cBhvr>
                                        <p:cTn id="110" dur="2000" fill="hold"/>
                                        <p:tgtEl>
                                          <p:spTgt spid="44"/>
                                        </p:tgtEl>
                                        <p:attrNameLst>
                                          <p:attrName>ppt_x</p:attrName>
                                          <p:attrName>ppt_y</p:attrName>
                                        </p:attrNameLst>
                                      </p:cBhvr>
                                      <p:rCtr x="4722" y="4186"/>
                                    </p:animMotion>
                                  </p:childTnLst>
                                </p:cTn>
                              </p:par>
                            </p:childTnLst>
                          </p:cTn>
                        </p:par>
                      </p:childTnLst>
                    </p:cTn>
                  </p:par>
                  <p:par>
                    <p:cTn id="111" fill="hold">
                      <p:stCondLst>
                        <p:cond delay="indefinite"/>
                      </p:stCondLst>
                      <p:childTnLst>
                        <p:par>
                          <p:cTn id="112" fill="hold">
                            <p:stCondLst>
                              <p:cond delay="0"/>
                            </p:stCondLst>
                            <p:childTnLst>
                              <p:par>
                                <p:cTn id="113" presetID="21" presetClass="exit" presetSubtype="1" fill="hold" nodeType="clickEffect">
                                  <p:stCondLst>
                                    <p:cond delay="0"/>
                                  </p:stCondLst>
                                  <p:childTnLst>
                                    <p:animEffect transition="out" filter="wheel(1)">
                                      <p:cBhvr>
                                        <p:cTn id="114" dur="2000"/>
                                        <p:tgtEl>
                                          <p:spTgt spid="26"/>
                                        </p:tgtEl>
                                      </p:cBhvr>
                                    </p:animEffect>
                                    <p:set>
                                      <p:cBhvr>
                                        <p:cTn id="115" dur="1" fill="hold">
                                          <p:stCondLst>
                                            <p:cond delay="1999"/>
                                          </p:stCondLst>
                                        </p:cTn>
                                        <p:tgtEl>
                                          <p:spTgt spid="2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nodeType="clickEffect">
                                  <p:stCondLst>
                                    <p:cond delay="0"/>
                                  </p:stCondLst>
                                  <p:childTnLst>
                                    <p:animMotion origin="layout" path="M 0.1184 0.16512 L 0.00035 0.00763 " pathEditMode="relative" rAng="0" ptsTypes="AA">
                                      <p:cBhvr>
                                        <p:cTn id="119" dur="2000" fill="hold"/>
                                        <p:tgtEl>
                                          <p:spTgt spid="41"/>
                                        </p:tgtEl>
                                        <p:attrNameLst>
                                          <p:attrName>ppt_x</p:attrName>
                                          <p:attrName>ppt_y</p:attrName>
                                        </p:attrNameLst>
                                      </p:cBhvr>
                                      <p:rCtr x="-5903" y="-7886"/>
                                    </p:animMotion>
                                  </p:childTnLst>
                                </p:cTn>
                              </p:par>
                              <p:par>
                                <p:cTn id="120" presetID="42" presetClass="path" presetSubtype="0" accel="50000" decel="50000" fill="hold" nodeType="withEffect">
                                  <p:stCondLst>
                                    <p:cond delay="0"/>
                                  </p:stCondLst>
                                  <p:childTnLst>
                                    <p:animMotion origin="layout" path="M 0.09445 0.08395 L -0.00121 -0.00856 " pathEditMode="relative" rAng="0" ptsTypes="AA">
                                      <p:cBhvr>
                                        <p:cTn id="121" dur="2000" fill="hold"/>
                                        <p:tgtEl>
                                          <p:spTgt spid="44"/>
                                        </p:tgtEl>
                                        <p:attrNameLst>
                                          <p:attrName>ppt_x</p:attrName>
                                          <p:attrName>ppt_y</p:attrName>
                                        </p:attrNameLst>
                                      </p:cBhvr>
                                      <p:rCtr x="-4792" y="-4625"/>
                                    </p:animMotion>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nodeType="clickEffect">
                                  <p:stCondLst>
                                    <p:cond delay="0"/>
                                  </p:stCondLst>
                                  <p:childTnLst>
                                    <p:animEffect transition="out" filter="fade">
                                      <p:cBhvr>
                                        <p:cTn id="125" dur="500" tmFilter="0, 0; .2, .5; .8, .5; 1, 0"/>
                                        <p:tgtEl>
                                          <p:spTgt spid="53"/>
                                        </p:tgtEl>
                                      </p:cBhvr>
                                    </p:animEffect>
                                    <p:animScale>
                                      <p:cBhvr>
                                        <p:cTn id="126" dur="250" autoRev="1" fill="hold"/>
                                        <p:tgtEl>
                                          <p:spTgt spid="53"/>
                                        </p:tgtEl>
                                      </p:cBhvr>
                                      <p:by x="105000" y="105000"/>
                                    </p:animScale>
                                  </p:childTnLst>
                                </p:cTn>
                              </p:par>
                              <p:par>
                                <p:cTn id="127" presetID="42" presetClass="path" presetSubtype="0" accel="50000" decel="50000" fill="hold" nodeType="withEffect">
                                  <p:stCondLst>
                                    <p:cond delay="0"/>
                                  </p:stCondLst>
                                  <p:childTnLst>
                                    <p:animMotion origin="layout" path="M 0.00035 0.00763 L -0.10955 0.10985 " pathEditMode="relative" rAng="0" ptsTypes="AA">
                                      <p:cBhvr>
                                        <p:cTn id="128" dur="2000" fill="hold"/>
                                        <p:tgtEl>
                                          <p:spTgt spid="41"/>
                                        </p:tgtEl>
                                        <p:attrNameLst>
                                          <p:attrName>ppt_x</p:attrName>
                                          <p:attrName>ppt_y</p:attrName>
                                        </p:attrNameLst>
                                      </p:cBhvr>
                                      <p:rCtr x="-5503" y="5111"/>
                                    </p:animMotion>
                                  </p:childTnLst>
                                </p:cTn>
                              </p:par>
                            </p:childTnLst>
                          </p:cTn>
                        </p:par>
                      </p:childTnLst>
                    </p:cTn>
                  </p:par>
                  <p:par>
                    <p:cTn id="129" fill="hold">
                      <p:stCondLst>
                        <p:cond delay="indefinite"/>
                      </p:stCondLst>
                      <p:childTnLst>
                        <p:par>
                          <p:cTn id="130" fill="hold">
                            <p:stCondLst>
                              <p:cond delay="0"/>
                            </p:stCondLst>
                            <p:childTnLst>
                              <p:par>
                                <p:cTn id="131" presetID="21" presetClass="exit" presetSubtype="1" fill="hold" nodeType="clickEffect">
                                  <p:stCondLst>
                                    <p:cond delay="0"/>
                                  </p:stCondLst>
                                  <p:childTnLst>
                                    <p:animEffect transition="out" filter="wheel(1)">
                                      <p:cBhvr>
                                        <p:cTn id="132" dur="2000"/>
                                        <p:tgtEl>
                                          <p:spTgt spid="25"/>
                                        </p:tgtEl>
                                      </p:cBhvr>
                                    </p:animEffect>
                                    <p:set>
                                      <p:cBhvr>
                                        <p:cTn id="133" dur="1" fill="hold">
                                          <p:stCondLst>
                                            <p:cond delay="1999"/>
                                          </p:stCondLst>
                                        </p:cTn>
                                        <p:tgtEl>
                                          <p:spTgt spid="25"/>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nodeType="clickEffect">
                                  <p:stCondLst>
                                    <p:cond delay="0"/>
                                  </p:stCondLst>
                                  <p:childTnLst>
                                    <p:animMotion origin="layout" path="M -0.10955 0.10985 L -0.00747 0.00763 " pathEditMode="relative" rAng="0" ptsTypes="AA">
                                      <p:cBhvr>
                                        <p:cTn id="137" dur="2000" fill="hold"/>
                                        <p:tgtEl>
                                          <p:spTgt spid="41"/>
                                        </p:tgtEl>
                                        <p:attrNameLst>
                                          <p:attrName>ppt_x</p:attrName>
                                          <p:attrName>ppt_y</p:attrName>
                                        </p:attrNameLst>
                                      </p:cBhvr>
                                      <p:rCtr x="5104" y="-5111"/>
                                    </p:animMotion>
                                  </p:childTnLst>
                                </p:cTn>
                              </p:par>
                              <p:par>
                                <p:cTn id="138" presetID="42" presetClass="path" presetSubtype="0" accel="50000" decel="50000" fill="hold" nodeType="withEffect">
                                  <p:stCondLst>
                                    <p:cond delay="0"/>
                                  </p:stCondLst>
                                  <p:childTnLst>
                                    <p:animMotion origin="layout" path="M -0.09288 0.06961 L 0.00677 -0.00671 " pathEditMode="relative" rAng="0" ptsTypes="AA">
                                      <p:cBhvr>
                                        <p:cTn id="139" dur="2000" fill="hold"/>
                                        <p:tgtEl>
                                          <p:spTgt spid="38"/>
                                        </p:tgtEl>
                                        <p:attrNameLst>
                                          <p:attrName>ppt_x</p:attrName>
                                          <p:attrName>ppt_y</p:attrName>
                                        </p:attrNameLst>
                                      </p:cBhvr>
                                      <p:rCtr x="4983" y="-3816"/>
                                    </p:animMotion>
                                  </p:childTnLst>
                                </p:cTn>
                              </p:par>
                            </p:childTnLst>
                          </p:cTn>
                        </p:par>
                      </p:childTnLst>
                    </p:cTn>
                  </p:par>
                  <p:par>
                    <p:cTn id="140" fill="hold">
                      <p:stCondLst>
                        <p:cond delay="indefinite"/>
                      </p:stCondLst>
                      <p:childTnLst>
                        <p:par>
                          <p:cTn id="141" fill="hold">
                            <p:stCondLst>
                              <p:cond delay="0"/>
                            </p:stCondLst>
                            <p:childTnLst>
                              <p:par>
                                <p:cTn id="142" presetID="26" presetClass="emph" presetSubtype="0" fill="hold" nodeType="clickEffect">
                                  <p:stCondLst>
                                    <p:cond delay="0"/>
                                  </p:stCondLst>
                                  <p:childTnLst>
                                    <p:animEffect transition="out" filter="fade">
                                      <p:cBhvr>
                                        <p:cTn id="143" dur="500" tmFilter="0, 0; .2, .5; .8, .5; 1, 0"/>
                                        <p:tgtEl>
                                          <p:spTgt spid="62"/>
                                        </p:tgtEl>
                                      </p:cBhvr>
                                    </p:animEffect>
                                    <p:animScale>
                                      <p:cBhvr>
                                        <p:cTn id="144" dur="250" autoRev="1" fill="hold"/>
                                        <p:tgtEl>
                                          <p:spTgt spid="62"/>
                                        </p:tgtEl>
                                      </p:cBhvr>
                                      <p:by x="105000" y="105000"/>
                                    </p:animScale>
                                  </p:childTnLst>
                                </p:cTn>
                              </p:par>
                              <p:par>
                                <p:cTn id="145" presetID="42" presetClass="path" presetSubtype="0" accel="50000" decel="50000" fill="hold" nodeType="withEffect">
                                  <p:stCondLst>
                                    <p:cond delay="0"/>
                                  </p:stCondLst>
                                  <p:childTnLst>
                                    <p:animMotion origin="layout" path="M 0.00104 -0.01527 L -0.10816 -0.12489 " pathEditMode="relative" rAng="0" ptsTypes="AA">
                                      <p:cBhvr>
                                        <p:cTn id="146" dur="2000" fill="hold"/>
                                        <p:tgtEl>
                                          <p:spTgt spid="50"/>
                                        </p:tgtEl>
                                        <p:attrNameLst>
                                          <p:attrName>ppt_x</p:attrName>
                                          <p:attrName>ppt_y</p:attrName>
                                        </p:attrNameLst>
                                      </p:cBhvr>
                                      <p:rCtr x="-5469" y="-5481"/>
                                    </p:animMotion>
                                  </p:childTnLst>
                                </p:cTn>
                              </p:par>
                              <p:par>
                                <p:cTn id="147" presetID="42" presetClass="path" presetSubtype="0" accel="50000" decel="50000" fill="hold" nodeType="withEffect">
                                  <p:stCondLst>
                                    <p:cond delay="0"/>
                                  </p:stCondLst>
                                  <p:childTnLst>
                                    <p:animMotion origin="layout" path="M -3.05556E-6 3.98705E-6 L -0.11927 -0.06962 " pathEditMode="relative" rAng="0" ptsTypes="AA">
                                      <p:cBhvr>
                                        <p:cTn id="148" dur="2000" fill="hold"/>
                                        <p:tgtEl>
                                          <p:spTgt spid="38"/>
                                        </p:tgtEl>
                                        <p:attrNameLst>
                                          <p:attrName>ppt_x</p:attrName>
                                          <p:attrName>ppt_y</p:attrName>
                                        </p:attrNameLst>
                                      </p:cBhvr>
                                      <p:rCtr x="-5972" y="-3492"/>
                                    </p:animMotion>
                                  </p:childTnLst>
                                </p:cTn>
                              </p:par>
                            </p:childTnLst>
                          </p:cTn>
                        </p:par>
                      </p:childTnLst>
                    </p:cTn>
                  </p:par>
                  <p:par>
                    <p:cTn id="149" fill="hold">
                      <p:stCondLst>
                        <p:cond delay="indefinite"/>
                      </p:stCondLst>
                      <p:childTnLst>
                        <p:par>
                          <p:cTn id="150" fill="hold">
                            <p:stCondLst>
                              <p:cond delay="0"/>
                            </p:stCondLst>
                            <p:childTnLst>
                              <p:par>
                                <p:cTn id="151" presetID="21" presetClass="exit" presetSubtype="1" fill="hold" nodeType="clickEffect">
                                  <p:stCondLst>
                                    <p:cond delay="0"/>
                                  </p:stCondLst>
                                  <p:childTnLst>
                                    <p:animEffect transition="out" filter="wheel(1)">
                                      <p:cBhvr>
                                        <p:cTn id="152" dur="2000"/>
                                        <p:tgtEl>
                                          <p:spTgt spid="23"/>
                                        </p:tgtEl>
                                      </p:cBhvr>
                                    </p:animEffect>
                                    <p:set>
                                      <p:cBhvr>
                                        <p:cTn id="153"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Problema</a:t>
            </a:r>
            <a:r>
              <a:rPr lang="en-US" sz="3600" dirty="0"/>
              <a:t> </a:t>
            </a:r>
            <a:r>
              <a:rPr lang="en-US" sz="3600" dirty="0" err="1"/>
              <a:t>cititorilor</a:t>
            </a:r>
            <a:r>
              <a:rPr lang="en-US" sz="3600" dirty="0"/>
              <a:t> </a:t>
            </a:r>
            <a:r>
              <a:rPr lang="ro-RO" sz="3600" dirty="0"/>
              <a:t>ș</a:t>
            </a:r>
            <a:r>
              <a:rPr lang="en-US" sz="3600" dirty="0" err="1"/>
              <a:t>i</a:t>
            </a:r>
            <a:r>
              <a:rPr lang="en-US" sz="3600" dirty="0"/>
              <a:t> </a:t>
            </a:r>
            <a:r>
              <a:rPr lang="en-US" sz="3600" dirty="0" err="1"/>
              <a:t>scriitorilor</a:t>
            </a:r>
            <a:r>
              <a:rPr lang="en-US" sz="3600" dirty="0"/>
              <a:t> </a:t>
            </a:r>
            <a:br>
              <a:rPr lang="en-US" sz="3600" dirty="0"/>
            </a:br>
            <a:r>
              <a:rPr lang="ro-RO" sz="3600" dirty="0"/>
              <a:t>E</a:t>
            </a:r>
            <a:r>
              <a:rPr lang="en-US" sz="3600" dirty="0" err="1"/>
              <a:t>xcludere</a:t>
            </a:r>
            <a:r>
              <a:rPr lang="en-US" sz="3600" dirty="0"/>
              <a:t> mutual</a:t>
            </a:r>
            <a:r>
              <a:rPr lang="ro-RO" sz="3600" dirty="0"/>
              <a:t>ă</a:t>
            </a:r>
            <a:endParaRPr lang="en-US" sz="3600" dirty="0"/>
          </a:p>
        </p:txBody>
      </p:sp>
      <p:pic>
        <p:nvPicPr>
          <p:cNvPr id="3074"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536727"/>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ipsm\Desktop\descărc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14" y="5193481"/>
            <a:ext cx="1371600" cy="14795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2000764" y="1556792"/>
            <a:ext cx="4752528" cy="122413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t>z</a:t>
            </a:r>
            <a:r>
              <a:rPr kumimoji="0" lang="en-US" sz="2400" b="0" i="0" u="none" strike="noStrike" cap="none" normalizeH="0" baseline="0" dirty="0" err="1" smtClean="0">
                <a:ln>
                  <a:noFill/>
                </a:ln>
                <a:solidFill>
                  <a:schemeClr val="tx1"/>
                </a:solidFill>
                <a:effectLst/>
                <a:latin typeface="Times" charset="0"/>
              </a:rPr>
              <a:t>ona</a:t>
            </a:r>
            <a:r>
              <a:rPr kumimoji="0" lang="en-US" sz="2400" b="0" i="0" u="none" strike="noStrike" cap="none" normalizeH="0" baseline="0" dirty="0" smtClean="0">
                <a:ln>
                  <a:noFill/>
                </a:ln>
                <a:solidFill>
                  <a:schemeClr val="tx1"/>
                </a:solidFill>
                <a:effectLst/>
                <a:latin typeface="Times" charset="0"/>
              </a:rPr>
              <a:t> de </a:t>
            </a:r>
            <a:r>
              <a:rPr kumimoji="0" lang="en-US" sz="2400" b="0" i="0" u="none" strike="noStrike" cap="none" normalizeH="0" baseline="0" dirty="0" err="1" smtClean="0">
                <a:ln>
                  <a:noFill/>
                </a:ln>
                <a:solidFill>
                  <a:schemeClr val="tx1"/>
                </a:solidFill>
                <a:effectLst/>
                <a:latin typeface="Times" charset="0"/>
              </a:rPr>
              <a:t>memorie</a:t>
            </a:r>
            <a:r>
              <a:rPr kumimoji="0" lang="en-US" sz="2400" b="0" i="0" u="none" strike="noStrike" cap="none" normalizeH="0" baseline="0" dirty="0" smtClean="0">
                <a:ln>
                  <a:noFill/>
                </a:ln>
                <a:solidFill>
                  <a:schemeClr val="tx1"/>
                </a:solidFill>
                <a:effectLst/>
                <a:latin typeface="Times"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t>
            </a:r>
            <a:r>
              <a:rPr lang="en-US" dirty="0" err="1" smtClean="0"/>
              <a:t>resursa</a:t>
            </a:r>
            <a:r>
              <a:rPr lang="en-US" dirty="0" smtClean="0"/>
              <a:t> </a:t>
            </a:r>
            <a:r>
              <a:rPr lang="en-US" dirty="0" err="1" smtClean="0"/>
              <a:t>critica</a:t>
            </a:r>
            <a:r>
              <a:rPr lang="en-US" dirty="0" smtClean="0"/>
              <a:t>)</a:t>
            </a:r>
            <a:endParaRPr kumimoji="0" lang="en-US" sz="2400" b="0" i="0" u="none" strike="noStrike" cap="none" normalizeH="0" baseline="0" dirty="0" smtClean="0">
              <a:ln>
                <a:noFill/>
              </a:ln>
              <a:solidFill>
                <a:schemeClr val="tx1"/>
              </a:solidFill>
              <a:effectLst/>
              <a:latin typeface="Times" charset="0"/>
            </a:endParaRPr>
          </a:p>
        </p:txBody>
      </p:sp>
      <p:pic>
        <p:nvPicPr>
          <p:cNvPr id="7"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5688" y="4808778"/>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cipsm\Desktop\descărc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592" y="5193481"/>
            <a:ext cx="1371600" cy="1479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5840" y="4845280"/>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ipsm\Desktop\descărc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985982"/>
            <a:ext cx="1371600" cy="14795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flipV="1">
            <a:off x="1465688" y="2924944"/>
            <a:ext cx="1159604" cy="152876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bwMode="auto">
          <a:xfrm flipV="1">
            <a:off x="2267744" y="2924944"/>
            <a:ext cx="656456" cy="185242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flipV="1">
            <a:off x="2924200" y="2924944"/>
            <a:ext cx="238660" cy="185242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1331640" y="3164775"/>
            <a:ext cx="3394344" cy="1200329"/>
          </a:xfrm>
          <a:prstGeom prst="rect">
            <a:avLst/>
          </a:prstGeom>
          <a:solidFill>
            <a:srgbClr val="FFFFFF"/>
          </a:solidFill>
        </p:spPr>
        <p:txBody>
          <a:bodyPr wrap="square" rtlCol="0">
            <a:spAutoFit/>
          </a:bodyPr>
          <a:lstStyle/>
          <a:p>
            <a:r>
              <a:rPr lang="en-US" sz="1800" dirty="0" smtClean="0">
                <a:solidFill>
                  <a:srgbClr val="FF0000"/>
                </a:solidFill>
              </a:rPr>
              <a:t>1) Un </a:t>
            </a:r>
            <a:r>
              <a:rPr lang="en-US" sz="1800" dirty="0" err="1" smtClean="0">
                <a:solidFill>
                  <a:srgbClr val="FF0000"/>
                </a:solidFill>
              </a:rPr>
              <a:t>singur</a:t>
            </a:r>
            <a:r>
              <a:rPr lang="en-US" sz="1800" dirty="0" smtClean="0">
                <a:solidFill>
                  <a:srgbClr val="FF0000"/>
                </a:solidFill>
              </a:rPr>
              <a:t> </a:t>
            </a:r>
            <a:r>
              <a:rPr lang="en-US" sz="1800" dirty="0" err="1" smtClean="0">
                <a:solidFill>
                  <a:srgbClr val="FF0000"/>
                </a:solidFill>
              </a:rPr>
              <a:t>scriitor</a:t>
            </a:r>
            <a:r>
              <a:rPr lang="en-US" sz="1800" dirty="0" smtClean="0">
                <a:solidFill>
                  <a:srgbClr val="FF0000"/>
                </a:solidFill>
              </a:rPr>
              <a:t> are </a:t>
            </a:r>
            <a:r>
              <a:rPr lang="en-US" sz="1800" dirty="0" err="1" smtClean="0">
                <a:solidFill>
                  <a:srgbClr val="FF0000"/>
                </a:solidFill>
              </a:rPr>
              <a:t>dreptul</a:t>
            </a:r>
            <a:r>
              <a:rPr lang="en-US" sz="1800" dirty="0" smtClean="0">
                <a:solidFill>
                  <a:srgbClr val="FF0000"/>
                </a:solidFill>
              </a:rPr>
              <a:t> </a:t>
            </a:r>
            <a:r>
              <a:rPr lang="en-US" sz="1800" dirty="0" err="1" smtClean="0">
                <a:solidFill>
                  <a:srgbClr val="FF0000"/>
                </a:solidFill>
              </a:rPr>
              <a:t>sa</a:t>
            </a:r>
            <a:r>
              <a:rPr lang="en-US" sz="1800" dirty="0" smtClean="0">
                <a:solidFill>
                  <a:srgbClr val="FF0000"/>
                </a:solidFill>
              </a:rPr>
              <a:t> </a:t>
            </a:r>
            <a:r>
              <a:rPr lang="en-US" sz="1800" dirty="0" err="1" smtClean="0">
                <a:solidFill>
                  <a:srgbClr val="FF0000"/>
                </a:solidFill>
              </a:rPr>
              <a:t>scrie</a:t>
            </a:r>
            <a:r>
              <a:rPr lang="en-US" sz="1800" dirty="0" smtClean="0">
                <a:solidFill>
                  <a:srgbClr val="FF0000"/>
                </a:solidFill>
              </a:rPr>
              <a:t> la un moment </a:t>
            </a:r>
            <a:r>
              <a:rPr lang="en-US" sz="1800" dirty="0" err="1" smtClean="0">
                <a:solidFill>
                  <a:srgbClr val="FF0000"/>
                </a:solidFill>
              </a:rPr>
              <a:t>dat</a:t>
            </a:r>
            <a:r>
              <a:rPr lang="en-US" sz="1800" dirty="0" smtClean="0">
                <a:solidFill>
                  <a:srgbClr val="FF0000"/>
                </a:solidFill>
              </a:rPr>
              <a:t>, </a:t>
            </a:r>
          </a:p>
          <a:p>
            <a:r>
              <a:rPr lang="en-US" sz="1800" dirty="0" smtClean="0">
                <a:solidFill>
                  <a:srgbClr val="FF0000"/>
                </a:solidFill>
              </a:rPr>
              <a:t>2) </a:t>
            </a:r>
            <a:r>
              <a:rPr lang="en-US" sz="1800" dirty="0" err="1" smtClean="0">
                <a:solidFill>
                  <a:srgbClr val="FF0000"/>
                </a:solidFill>
              </a:rPr>
              <a:t>Doar</a:t>
            </a:r>
            <a:r>
              <a:rPr lang="en-US" sz="1800" dirty="0" smtClean="0">
                <a:solidFill>
                  <a:srgbClr val="FF0000"/>
                </a:solidFill>
              </a:rPr>
              <a:t> </a:t>
            </a:r>
            <a:r>
              <a:rPr lang="en-US" sz="1800" dirty="0" err="1" smtClean="0">
                <a:solidFill>
                  <a:srgbClr val="FF0000"/>
                </a:solidFill>
              </a:rPr>
              <a:t>daca</a:t>
            </a:r>
            <a:r>
              <a:rPr lang="en-US" sz="1800" dirty="0" smtClean="0">
                <a:solidFill>
                  <a:srgbClr val="FF0000"/>
                </a:solidFill>
              </a:rPr>
              <a:t> nu </a:t>
            </a:r>
            <a:r>
              <a:rPr lang="en-US" sz="1800" dirty="0" err="1" smtClean="0">
                <a:solidFill>
                  <a:srgbClr val="FF0000"/>
                </a:solidFill>
              </a:rPr>
              <a:t>exista</a:t>
            </a:r>
            <a:r>
              <a:rPr lang="en-US" sz="1800" dirty="0" smtClean="0">
                <a:solidFill>
                  <a:srgbClr val="FF0000"/>
                </a:solidFill>
              </a:rPr>
              <a:t> un </a:t>
            </a:r>
            <a:r>
              <a:rPr lang="en-US" sz="1800" dirty="0" err="1" smtClean="0">
                <a:solidFill>
                  <a:srgbClr val="FF0000"/>
                </a:solidFill>
              </a:rPr>
              <a:t>cititor</a:t>
            </a:r>
            <a:r>
              <a:rPr lang="en-US" sz="1800" dirty="0" smtClean="0">
                <a:solidFill>
                  <a:srgbClr val="FF0000"/>
                </a:solidFill>
              </a:rPr>
              <a:t> </a:t>
            </a:r>
            <a:r>
              <a:rPr lang="en-US" sz="1800" dirty="0" err="1" smtClean="0">
                <a:solidFill>
                  <a:srgbClr val="FF0000"/>
                </a:solidFill>
              </a:rPr>
              <a:t>curent</a:t>
            </a:r>
            <a:r>
              <a:rPr lang="en-US" sz="1800" dirty="0" smtClean="0">
                <a:solidFill>
                  <a:srgbClr val="FF0000"/>
                </a:solidFill>
              </a:rPr>
              <a:t> care </a:t>
            </a:r>
            <a:r>
              <a:rPr lang="en-US" sz="1800" dirty="0" err="1" smtClean="0">
                <a:solidFill>
                  <a:srgbClr val="FF0000"/>
                </a:solidFill>
              </a:rPr>
              <a:t>citeste</a:t>
            </a:r>
            <a:endParaRPr lang="en-US" sz="1800" dirty="0">
              <a:solidFill>
                <a:srgbClr val="FF0000"/>
              </a:solidFill>
            </a:endParaRPr>
          </a:p>
        </p:txBody>
      </p:sp>
      <p:cxnSp>
        <p:nvCxnSpPr>
          <p:cNvPr id="23" name="Straight Arrow Connector 22"/>
          <p:cNvCxnSpPr/>
          <p:nvPr/>
        </p:nvCxnSpPr>
        <p:spPr bwMode="auto">
          <a:xfrm>
            <a:off x="5148064" y="2924944"/>
            <a:ext cx="288032" cy="216024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bwMode="auto">
          <a:xfrm>
            <a:off x="5996650" y="2924944"/>
            <a:ext cx="2175750" cy="2268537"/>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bwMode="auto">
          <a:xfrm>
            <a:off x="5436096" y="2924944"/>
            <a:ext cx="1121108" cy="237626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4860032" y="3333431"/>
            <a:ext cx="3394344" cy="1477328"/>
          </a:xfrm>
          <a:prstGeom prst="rect">
            <a:avLst/>
          </a:prstGeom>
          <a:solidFill>
            <a:srgbClr val="FFFFFF"/>
          </a:solidFill>
        </p:spPr>
        <p:txBody>
          <a:bodyPr wrap="square" rtlCol="0">
            <a:spAutoFit/>
          </a:bodyPr>
          <a:lstStyle/>
          <a:p>
            <a:pPr marL="342900" indent="-342900">
              <a:buAutoNum type="arabicParenR"/>
            </a:pPr>
            <a:r>
              <a:rPr lang="en-US" sz="1800" dirty="0" smtClean="0">
                <a:solidFill>
                  <a:srgbClr val="FF0000"/>
                </a:solidFill>
              </a:rPr>
              <a:t>Un </a:t>
            </a:r>
            <a:r>
              <a:rPr lang="en-US" sz="1800" dirty="0" err="1" smtClean="0">
                <a:solidFill>
                  <a:srgbClr val="FF0000"/>
                </a:solidFill>
              </a:rPr>
              <a:t>cititor</a:t>
            </a:r>
            <a:r>
              <a:rPr lang="en-US" sz="1800" dirty="0" smtClean="0">
                <a:solidFill>
                  <a:srgbClr val="FF0000"/>
                </a:solidFill>
              </a:rPr>
              <a:t> </a:t>
            </a:r>
            <a:r>
              <a:rPr lang="en-US" sz="1800" dirty="0" err="1" smtClean="0">
                <a:solidFill>
                  <a:srgbClr val="FF0000"/>
                </a:solidFill>
              </a:rPr>
              <a:t>poate</a:t>
            </a:r>
            <a:r>
              <a:rPr lang="en-US" sz="1800" dirty="0" smtClean="0">
                <a:solidFill>
                  <a:srgbClr val="FF0000"/>
                </a:solidFill>
              </a:rPr>
              <a:t> </a:t>
            </a:r>
            <a:r>
              <a:rPr lang="en-US" sz="1800" dirty="0" err="1" smtClean="0">
                <a:solidFill>
                  <a:srgbClr val="FF0000"/>
                </a:solidFill>
              </a:rPr>
              <a:t>citi</a:t>
            </a:r>
            <a:r>
              <a:rPr lang="en-US" sz="1800" dirty="0" smtClean="0">
                <a:solidFill>
                  <a:srgbClr val="FF0000"/>
                </a:solidFill>
              </a:rPr>
              <a:t> din </a:t>
            </a:r>
            <a:r>
              <a:rPr lang="en-US" sz="1800" dirty="0" err="1" smtClean="0">
                <a:solidFill>
                  <a:srgbClr val="FF0000"/>
                </a:solidFill>
              </a:rPr>
              <a:t>memorie</a:t>
            </a:r>
            <a:r>
              <a:rPr lang="en-US" sz="1800" dirty="0" smtClean="0">
                <a:solidFill>
                  <a:srgbClr val="FF0000"/>
                </a:solidFill>
              </a:rPr>
              <a:t>, </a:t>
            </a:r>
            <a:r>
              <a:rPr lang="en-US" sz="1800" dirty="0" err="1" smtClean="0">
                <a:solidFill>
                  <a:srgbClr val="FF0000"/>
                </a:solidFill>
              </a:rPr>
              <a:t>indiferent</a:t>
            </a:r>
            <a:r>
              <a:rPr lang="en-US" sz="1800" dirty="0" smtClean="0">
                <a:solidFill>
                  <a:srgbClr val="FF0000"/>
                </a:solidFill>
              </a:rPr>
              <a:t> </a:t>
            </a:r>
            <a:r>
              <a:rPr lang="en-US" sz="1800" dirty="0" err="1" smtClean="0">
                <a:solidFill>
                  <a:srgbClr val="FF0000"/>
                </a:solidFill>
              </a:rPr>
              <a:t>daca</a:t>
            </a:r>
            <a:r>
              <a:rPr lang="en-US" sz="1800" dirty="0" smtClean="0">
                <a:solidFill>
                  <a:srgbClr val="FF0000"/>
                </a:solidFill>
              </a:rPr>
              <a:t> </a:t>
            </a:r>
            <a:r>
              <a:rPr lang="en-US" sz="1800" dirty="0" err="1" smtClean="0">
                <a:solidFill>
                  <a:srgbClr val="FF0000"/>
                </a:solidFill>
              </a:rPr>
              <a:t>deja</a:t>
            </a:r>
            <a:r>
              <a:rPr lang="en-US" sz="1800" dirty="0" smtClean="0">
                <a:solidFill>
                  <a:srgbClr val="FF0000"/>
                </a:solidFill>
              </a:rPr>
              <a:t> </a:t>
            </a:r>
            <a:r>
              <a:rPr lang="en-US" sz="1800" dirty="0" err="1" smtClean="0">
                <a:solidFill>
                  <a:srgbClr val="FF0000"/>
                </a:solidFill>
              </a:rPr>
              <a:t>exista</a:t>
            </a:r>
            <a:r>
              <a:rPr lang="en-US" sz="1800" dirty="0" smtClean="0">
                <a:solidFill>
                  <a:srgbClr val="FF0000"/>
                </a:solidFill>
              </a:rPr>
              <a:t> </a:t>
            </a:r>
            <a:r>
              <a:rPr lang="en-US" sz="1800" dirty="0" err="1" smtClean="0">
                <a:solidFill>
                  <a:srgbClr val="FF0000"/>
                </a:solidFill>
              </a:rPr>
              <a:t>alti</a:t>
            </a:r>
            <a:r>
              <a:rPr lang="en-US" sz="1800" dirty="0" smtClean="0">
                <a:solidFill>
                  <a:srgbClr val="FF0000"/>
                </a:solidFill>
              </a:rPr>
              <a:t> </a:t>
            </a:r>
            <a:r>
              <a:rPr lang="en-US" sz="1800" dirty="0" err="1" smtClean="0">
                <a:solidFill>
                  <a:srgbClr val="FF0000"/>
                </a:solidFill>
              </a:rPr>
              <a:t>cititori</a:t>
            </a:r>
            <a:r>
              <a:rPr lang="en-US" sz="1800" dirty="0" smtClean="0">
                <a:solidFill>
                  <a:srgbClr val="FF0000"/>
                </a:solidFill>
              </a:rPr>
              <a:t> </a:t>
            </a:r>
            <a:r>
              <a:rPr lang="en-US" sz="1800" dirty="0" err="1" smtClean="0">
                <a:solidFill>
                  <a:srgbClr val="FF0000"/>
                </a:solidFill>
              </a:rPr>
              <a:t>ce</a:t>
            </a:r>
            <a:r>
              <a:rPr lang="en-US" sz="1800" dirty="0" smtClean="0">
                <a:solidFill>
                  <a:srgbClr val="FF0000"/>
                </a:solidFill>
              </a:rPr>
              <a:t> </a:t>
            </a:r>
            <a:r>
              <a:rPr lang="en-US" sz="1800" dirty="0" err="1" smtClean="0">
                <a:solidFill>
                  <a:srgbClr val="FF0000"/>
                </a:solidFill>
              </a:rPr>
              <a:t>deja</a:t>
            </a:r>
            <a:r>
              <a:rPr lang="en-US" sz="1800" dirty="0" smtClean="0">
                <a:solidFill>
                  <a:srgbClr val="FF0000"/>
                </a:solidFill>
              </a:rPr>
              <a:t> </a:t>
            </a:r>
            <a:r>
              <a:rPr lang="en-US" sz="1800" dirty="0" err="1" smtClean="0">
                <a:solidFill>
                  <a:srgbClr val="FF0000"/>
                </a:solidFill>
              </a:rPr>
              <a:t>citesc</a:t>
            </a:r>
            <a:endParaRPr lang="en-US" sz="1800" dirty="0" smtClean="0">
              <a:solidFill>
                <a:srgbClr val="FF0000"/>
              </a:solidFill>
            </a:endParaRPr>
          </a:p>
          <a:p>
            <a:pPr marL="342900" indent="-342900">
              <a:buAutoNum type="arabicParenR"/>
            </a:pPr>
            <a:r>
              <a:rPr lang="en-US" sz="1800" dirty="0" err="1" smtClean="0">
                <a:solidFill>
                  <a:srgbClr val="FF0000"/>
                </a:solidFill>
              </a:rPr>
              <a:t>Doar</a:t>
            </a:r>
            <a:r>
              <a:rPr lang="en-US" sz="1800" dirty="0" smtClean="0">
                <a:solidFill>
                  <a:srgbClr val="FF0000"/>
                </a:solidFill>
              </a:rPr>
              <a:t> </a:t>
            </a:r>
            <a:r>
              <a:rPr lang="en-US" sz="1800" dirty="0" err="1" smtClean="0">
                <a:solidFill>
                  <a:srgbClr val="FF0000"/>
                </a:solidFill>
              </a:rPr>
              <a:t>daca</a:t>
            </a:r>
            <a:r>
              <a:rPr lang="en-US" sz="1800" dirty="0" smtClean="0">
                <a:solidFill>
                  <a:srgbClr val="FF0000"/>
                </a:solidFill>
              </a:rPr>
              <a:t> nu </a:t>
            </a:r>
            <a:r>
              <a:rPr lang="en-US" sz="1800" dirty="0" err="1" smtClean="0">
                <a:solidFill>
                  <a:srgbClr val="FF0000"/>
                </a:solidFill>
              </a:rPr>
              <a:t>exista</a:t>
            </a:r>
            <a:r>
              <a:rPr lang="en-US" sz="1800" dirty="0" smtClean="0">
                <a:solidFill>
                  <a:srgbClr val="FF0000"/>
                </a:solidFill>
              </a:rPr>
              <a:t> un </a:t>
            </a:r>
            <a:r>
              <a:rPr lang="en-US" sz="1800" dirty="0" err="1" smtClean="0">
                <a:solidFill>
                  <a:srgbClr val="FF0000"/>
                </a:solidFill>
              </a:rPr>
              <a:t>scriitor</a:t>
            </a:r>
            <a:r>
              <a:rPr lang="en-US" sz="1800" dirty="0" smtClean="0">
                <a:solidFill>
                  <a:srgbClr val="FF0000"/>
                </a:solidFill>
              </a:rPr>
              <a:t> care </a:t>
            </a:r>
            <a:r>
              <a:rPr lang="en-US" sz="1800" dirty="0" err="1" smtClean="0">
                <a:solidFill>
                  <a:srgbClr val="FF0000"/>
                </a:solidFill>
              </a:rPr>
              <a:t>scrie</a:t>
            </a:r>
            <a:endParaRPr lang="en-US" sz="1800" dirty="0">
              <a:solidFill>
                <a:srgbClr val="FF0000"/>
              </a:solidFill>
            </a:endParaRPr>
          </a:p>
        </p:txBody>
      </p:sp>
    </p:spTree>
    <p:extLst>
      <p:ext uri="{BB962C8B-B14F-4D97-AF65-F5344CB8AC3E}">
        <p14:creationId xmlns:p14="http://schemas.microsoft.com/office/powerpoint/2010/main" val="1262930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251520" y="1772816"/>
            <a:ext cx="8229600" cy="5085184"/>
          </a:xfrm>
        </p:spPr>
        <p:txBody>
          <a:bodyPr/>
          <a:lstStyle/>
          <a:p>
            <a:pPr>
              <a:buFontTx/>
              <a:buNone/>
            </a:pPr>
            <a:r>
              <a:rPr lang="pt-BR" sz="2000" dirty="0" smtClean="0">
                <a:solidFill>
                  <a:srgbClr val="C00000"/>
                </a:solidFill>
                <a:latin typeface="Courier New" pitchFamily="49" charset="0"/>
              </a:rPr>
              <a:t>sem rw = </a:t>
            </a:r>
            <a:r>
              <a:rPr lang="pt-BR" sz="2000" dirty="0" smtClean="0">
                <a:solidFill>
                  <a:srgbClr val="C00000"/>
                </a:solidFill>
                <a:latin typeface="Courier New" pitchFamily="49" charset="0"/>
              </a:rPr>
              <a:t>1;</a:t>
            </a:r>
            <a:endParaRPr lang="en-US" sz="2000" dirty="0" smtClean="0">
              <a:solidFill>
                <a:srgbClr val="C00000"/>
              </a:solidFill>
              <a:latin typeface="Courier New" pitchFamily="49" charset="0"/>
            </a:endParaRPr>
          </a:p>
          <a:p>
            <a:pPr>
              <a:buFontTx/>
              <a:buNone/>
            </a:pPr>
            <a:r>
              <a:rPr lang="en-US" sz="2000" b="1" dirty="0" smtClean="0">
                <a:solidFill>
                  <a:srgbClr val="C00000"/>
                </a:solidFill>
                <a:latin typeface="Courier New" pitchFamily="49" charset="0"/>
              </a:rPr>
              <a:t>process</a:t>
            </a:r>
            <a:r>
              <a:rPr lang="en-US" sz="2000" dirty="0" smtClean="0">
                <a:solidFill>
                  <a:srgbClr val="C00000"/>
                </a:solidFill>
                <a:latin typeface="Courier New" pitchFamily="49" charset="0"/>
              </a:rPr>
              <a:t> </a:t>
            </a:r>
            <a:r>
              <a:rPr lang="en-US" sz="2000" dirty="0" err="1" smtClean="0">
                <a:solidFill>
                  <a:srgbClr val="C00000"/>
                </a:solidFill>
                <a:latin typeface="Courier New" pitchFamily="49" charset="0"/>
              </a:rPr>
              <a:t>Cititor</a:t>
            </a:r>
            <a:r>
              <a:rPr lang="en-US" sz="2000" dirty="0" smtClean="0">
                <a:solidFill>
                  <a:srgbClr val="C00000"/>
                </a:solidFill>
                <a:latin typeface="Courier New" pitchFamily="49" charset="0"/>
              </a:rPr>
              <a:t>[</a:t>
            </a:r>
            <a:r>
              <a:rPr lang="en-US" sz="2000" dirty="0" err="1" smtClean="0">
                <a:solidFill>
                  <a:srgbClr val="C00000"/>
                </a:solidFill>
                <a:latin typeface="Courier New" pitchFamily="49" charset="0"/>
              </a:rPr>
              <a:t>i</a:t>
            </a:r>
            <a:r>
              <a:rPr lang="en-US" sz="2000" dirty="0" smtClean="0">
                <a:solidFill>
                  <a:srgbClr val="C00000"/>
                </a:solidFill>
                <a:latin typeface="Courier New" pitchFamily="49" charset="0"/>
              </a:rPr>
              <a:t>=1 to m]{</a:t>
            </a:r>
            <a:endParaRPr lang="en-US" sz="2000" b="1" dirty="0" smtClean="0">
              <a:solidFill>
                <a:srgbClr val="C00000"/>
              </a:solidFill>
              <a:latin typeface="Courier New" pitchFamily="49" charset="0"/>
            </a:endParaRPr>
          </a:p>
          <a:p>
            <a:pPr>
              <a:buFontTx/>
              <a:buNone/>
            </a:pPr>
            <a:r>
              <a:rPr lang="en-US" sz="2000" b="1" dirty="0" smtClean="0">
                <a:solidFill>
                  <a:srgbClr val="C00000"/>
                </a:solidFill>
                <a:latin typeface="Courier New" pitchFamily="49" charset="0"/>
              </a:rPr>
              <a:t>     </a:t>
            </a:r>
            <a:r>
              <a:rPr lang="en-US" sz="2000" b="1" dirty="0" smtClean="0">
                <a:solidFill>
                  <a:srgbClr val="C00000"/>
                </a:solidFill>
                <a:latin typeface="Courier New" pitchFamily="49" charset="0"/>
              </a:rPr>
              <a:t>while</a:t>
            </a:r>
            <a:r>
              <a:rPr lang="en-US" sz="2000" dirty="0" smtClean="0">
                <a:solidFill>
                  <a:srgbClr val="C00000"/>
                </a:solidFill>
                <a:latin typeface="Courier New" pitchFamily="49" charset="0"/>
              </a:rPr>
              <a:t> (true){</a:t>
            </a:r>
            <a:endParaRPr lang="en-US" sz="2000" dirty="0" smtClean="0">
              <a:solidFill>
                <a:srgbClr val="C00000"/>
              </a:solidFill>
              <a:latin typeface="Courier New" pitchFamily="49" charset="0"/>
            </a:endParaRPr>
          </a:p>
          <a:p>
            <a:pPr>
              <a:buFontTx/>
              <a:buNone/>
            </a:pPr>
            <a:r>
              <a:rPr lang="en-US" sz="2000" dirty="0">
                <a:solidFill>
                  <a:srgbClr val="C00000"/>
                </a:solidFill>
                <a:latin typeface="Courier New" pitchFamily="49" charset="0"/>
              </a:rPr>
              <a:t> </a:t>
            </a:r>
            <a:r>
              <a:rPr lang="en-US" sz="2000" dirty="0" smtClean="0">
                <a:solidFill>
                  <a:srgbClr val="C00000"/>
                </a:solidFill>
                <a:latin typeface="Courier New" pitchFamily="49" charset="0"/>
              </a:rPr>
              <a:t>      </a:t>
            </a:r>
            <a:r>
              <a:rPr lang="pt-BR" sz="2000" dirty="0" smtClean="0">
                <a:solidFill>
                  <a:srgbClr val="C00000"/>
                </a:solidFill>
                <a:latin typeface="Courier New" pitchFamily="49" charset="0"/>
              </a:rPr>
              <a:t>P(rw);</a:t>
            </a:r>
            <a:endParaRPr lang="en-US" sz="2000" dirty="0" smtClean="0">
              <a:solidFill>
                <a:srgbClr val="C00000"/>
              </a:solidFill>
              <a:latin typeface="Courier New" pitchFamily="49" charset="0"/>
            </a:endParaRPr>
          </a:p>
          <a:p>
            <a:pPr>
              <a:buFontTx/>
              <a:buNone/>
            </a:pPr>
            <a:r>
              <a:rPr lang="en-US" sz="2000" dirty="0">
                <a:solidFill>
                  <a:srgbClr val="C00000"/>
                </a:solidFill>
                <a:latin typeface="Courier New" pitchFamily="49" charset="0"/>
              </a:rPr>
              <a:t> </a:t>
            </a:r>
            <a:r>
              <a:rPr lang="en-US" sz="2000" dirty="0" smtClean="0">
                <a:solidFill>
                  <a:srgbClr val="C00000"/>
                </a:solidFill>
                <a:latin typeface="Courier New" pitchFamily="49" charset="0"/>
              </a:rPr>
              <a:t>      cite</a:t>
            </a:r>
            <a:r>
              <a:rPr lang="ro-RO" sz="2000" dirty="0" smtClean="0">
                <a:solidFill>
                  <a:srgbClr val="C00000"/>
                </a:solidFill>
                <a:latin typeface="Courier New" pitchFamily="49" charset="0"/>
              </a:rPr>
              <a:t>ș</a:t>
            </a:r>
            <a:r>
              <a:rPr lang="en-US" sz="2000" dirty="0" err="1" smtClean="0">
                <a:solidFill>
                  <a:srgbClr val="C00000"/>
                </a:solidFill>
                <a:latin typeface="Courier New" pitchFamily="49" charset="0"/>
              </a:rPr>
              <a:t>te</a:t>
            </a:r>
            <a:r>
              <a:rPr lang="en-US" sz="2000" dirty="0" smtClean="0">
                <a:solidFill>
                  <a:srgbClr val="C00000"/>
                </a:solidFill>
                <a:latin typeface="Courier New" pitchFamily="49" charset="0"/>
              </a:rPr>
              <a:t> din </a:t>
            </a:r>
            <a:r>
              <a:rPr lang="en-US" sz="2000" dirty="0" err="1" smtClean="0">
                <a:solidFill>
                  <a:srgbClr val="C00000"/>
                </a:solidFill>
                <a:latin typeface="Courier New" pitchFamily="49" charset="0"/>
              </a:rPr>
              <a:t>resursa</a:t>
            </a:r>
            <a:r>
              <a:rPr lang="en-US" sz="2000" dirty="0" smtClean="0">
                <a:solidFill>
                  <a:srgbClr val="C00000"/>
                </a:solidFill>
                <a:latin typeface="Courier New" pitchFamily="49" charset="0"/>
              </a:rPr>
              <a:t> </a:t>
            </a:r>
            <a:r>
              <a:rPr lang="en-US" sz="2000" dirty="0" err="1" smtClean="0">
                <a:solidFill>
                  <a:srgbClr val="C00000"/>
                </a:solidFill>
                <a:latin typeface="Courier New" pitchFamily="49" charset="0"/>
              </a:rPr>
              <a:t>comun</a:t>
            </a:r>
            <a:r>
              <a:rPr lang="ro-RO" sz="2000" dirty="0" smtClean="0">
                <a:solidFill>
                  <a:srgbClr val="C00000"/>
                </a:solidFill>
                <a:latin typeface="Courier New" pitchFamily="49" charset="0"/>
              </a:rPr>
              <a:t>ă</a:t>
            </a:r>
            <a:r>
              <a:rPr lang="en-US" sz="2000" dirty="0" smtClean="0">
                <a:solidFill>
                  <a:srgbClr val="C00000"/>
                </a:solidFill>
                <a:latin typeface="Courier New" pitchFamily="49" charset="0"/>
              </a:rPr>
              <a:t>;</a:t>
            </a:r>
          </a:p>
          <a:p>
            <a:pPr>
              <a:buFontTx/>
              <a:buNone/>
            </a:pPr>
            <a:r>
              <a:rPr lang="en-US" sz="2000" dirty="0">
                <a:solidFill>
                  <a:srgbClr val="C00000"/>
                </a:solidFill>
                <a:latin typeface="Courier New" pitchFamily="49" charset="0"/>
              </a:rPr>
              <a:t> </a:t>
            </a:r>
            <a:r>
              <a:rPr lang="en-US" sz="2000" dirty="0" smtClean="0">
                <a:solidFill>
                  <a:srgbClr val="C00000"/>
                </a:solidFill>
                <a:latin typeface="Courier New" pitchFamily="49" charset="0"/>
              </a:rPr>
              <a:t>      </a:t>
            </a:r>
            <a:r>
              <a:rPr lang="pt-BR" sz="2000" dirty="0" smtClean="0">
                <a:solidFill>
                  <a:srgbClr val="C00000"/>
                </a:solidFill>
                <a:latin typeface="Courier New" pitchFamily="49" charset="0"/>
              </a:rPr>
              <a:t>V(rw);</a:t>
            </a:r>
            <a:endParaRPr lang="en-US" sz="2000" dirty="0" smtClean="0">
              <a:solidFill>
                <a:srgbClr val="C00000"/>
              </a:solidFill>
              <a:latin typeface="Courier New" pitchFamily="49" charset="0"/>
            </a:endParaRPr>
          </a:p>
          <a:p>
            <a:pPr>
              <a:buFontTx/>
              <a:buNone/>
            </a:pPr>
            <a:r>
              <a:rPr lang="en-US" sz="2000" dirty="0" smtClean="0">
                <a:solidFill>
                  <a:srgbClr val="C00000"/>
                </a:solidFill>
                <a:latin typeface="Courier New" pitchFamily="49" charset="0"/>
              </a:rPr>
              <a:t>}   }</a:t>
            </a:r>
            <a:endParaRPr lang="pt-BR" sz="2000" dirty="0" smtClean="0">
              <a:solidFill>
                <a:srgbClr val="C00000"/>
              </a:solidFill>
              <a:latin typeface="Courier New" pitchFamily="49" charset="0"/>
            </a:endParaRPr>
          </a:p>
          <a:p>
            <a:pPr>
              <a:buFontTx/>
              <a:buNone/>
            </a:pPr>
            <a:r>
              <a:rPr lang="pt-BR" sz="2000" b="1" dirty="0" smtClean="0">
                <a:solidFill>
                  <a:srgbClr val="C00000"/>
                </a:solidFill>
                <a:latin typeface="Courier New" pitchFamily="49" charset="0"/>
              </a:rPr>
              <a:t>process</a:t>
            </a:r>
            <a:r>
              <a:rPr lang="pt-BR" sz="2000" dirty="0" smtClean="0">
                <a:solidFill>
                  <a:srgbClr val="C00000"/>
                </a:solidFill>
                <a:latin typeface="Courier New" pitchFamily="49" charset="0"/>
              </a:rPr>
              <a:t> Scriitor[j=1 to n]{</a:t>
            </a:r>
            <a:endParaRPr lang="pt-BR" sz="2000" b="1" dirty="0" smtClean="0">
              <a:solidFill>
                <a:srgbClr val="C00000"/>
              </a:solidFill>
              <a:latin typeface="Courier New" pitchFamily="49" charset="0"/>
            </a:endParaRPr>
          </a:p>
          <a:p>
            <a:pPr>
              <a:buFontTx/>
              <a:buNone/>
            </a:pPr>
            <a:r>
              <a:rPr lang="pt-BR" sz="2000" b="1" dirty="0" smtClean="0">
                <a:solidFill>
                  <a:srgbClr val="C00000"/>
                </a:solidFill>
                <a:latin typeface="Courier New" pitchFamily="49" charset="0"/>
              </a:rPr>
              <a:t>     </a:t>
            </a:r>
            <a:r>
              <a:rPr lang="pt-BR" sz="2000" b="1" dirty="0" smtClean="0">
                <a:solidFill>
                  <a:srgbClr val="C00000"/>
                </a:solidFill>
                <a:latin typeface="Courier New" pitchFamily="49" charset="0"/>
              </a:rPr>
              <a:t>while </a:t>
            </a:r>
            <a:r>
              <a:rPr lang="pt-BR" sz="2000" dirty="0" smtClean="0">
                <a:solidFill>
                  <a:srgbClr val="C00000"/>
                </a:solidFill>
                <a:latin typeface="Courier New" pitchFamily="49" charset="0"/>
              </a:rPr>
              <a:t>(true){</a:t>
            </a:r>
            <a:endParaRPr lang="pt-BR" sz="2000" dirty="0" smtClean="0">
              <a:solidFill>
                <a:srgbClr val="C00000"/>
              </a:solidFill>
              <a:latin typeface="Courier New" pitchFamily="49" charset="0"/>
            </a:endParaRPr>
          </a:p>
          <a:p>
            <a:pPr>
              <a:buFontTx/>
              <a:buNone/>
            </a:pPr>
            <a:r>
              <a:rPr lang="pt-BR" sz="2000" dirty="0">
                <a:solidFill>
                  <a:srgbClr val="C00000"/>
                </a:solidFill>
                <a:latin typeface="Courier New" pitchFamily="49" charset="0"/>
              </a:rPr>
              <a:t> </a:t>
            </a:r>
            <a:r>
              <a:rPr lang="pt-BR" sz="2000" dirty="0" smtClean="0">
                <a:solidFill>
                  <a:srgbClr val="C00000"/>
                </a:solidFill>
                <a:latin typeface="Courier New" pitchFamily="49" charset="0"/>
              </a:rPr>
              <a:t>      P(rw);</a:t>
            </a:r>
          </a:p>
          <a:p>
            <a:pPr>
              <a:buFontTx/>
              <a:buNone/>
            </a:pPr>
            <a:r>
              <a:rPr lang="pt-BR" sz="2000" dirty="0">
                <a:solidFill>
                  <a:srgbClr val="C00000"/>
                </a:solidFill>
                <a:latin typeface="Courier New" pitchFamily="49" charset="0"/>
              </a:rPr>
              <a:t> </a:t>
            </a:r>
            <a:r>
              <a:rPr lang="pt-BR" sz="2000" dirty="0" smtClean="0">
                <a:solidFill>
                  <a:srgbClr val="C00000"/>
                </a:solidFill>
                <a:latin typeface="Courier New" pitchFamily="49" charset="0"/>
              </a:rPr>
              <a:t>      scrie </a:t>
            </a:r>
            <a:r>
              <a:rPr lang="ro-RO" sz="2000" dirty="0" smtClean="0">
                <a:solidFill>
                  <a:srgbClr val="C00000"/>
                </a:solidFill>
                <a:latin typeface="Courier New" pitchFamily="49" charset="0"/>
              </a:rPr>
              <a:t>î</a:t>
            </a:r>
            <a:r>
              <a:rPr lang="pt-BR" sz="2000" dirty="0" smtClean="0">
                <a:solidFill>
                  <a:srgbClr val="C00000"/>
                </a:solidFill>
                <a:latin typeface="Courier New" pitchFamily="49" charset="0"/>
              </a:rPr>
              <a:t>n resursa comun</a:t>
            </a:r>
            <a:r>
              <a:rPr lang="ro-RO" sz="2000" dirty="0" smtClean="0">
                <a:solidFill>
                  <a:srgbClr val="C00000"/>
                </a:solidFill>
                <a:latin typeface="Courier New" pitchFamily="49" charset="0"/>
              </a:rPr>
              <a:t>ă</a:t>
            </a:r>
            <a:r>
              <a:rPr lang="pt-BR" sz="2000" dirty="0" smtClean="0">
                <a:solidFill>
                  <a:srgbClr val="C00000"/>
                </a:solidFill>
                <a:latin typeface="Courier New" pitchFamily="49" charset="0"/>
              </a:rPr>
              <a:t>;</a:t>
            </a:r>
          </a:p>
          <a:p>
            <a:pPr>
              <a:buFontTx/>
              <a:buNone/>
            </a:pPr>
            <a:r>
              <a:rPr lang="pt-BR" sz="2000" dirty="0">
                <a:solidFill>
                  <a:srgbClr val="C00000"/>
                </a:solidFill>
                <a:latin typeface="Courier New" pitchFamily="49" charset="0"/>
              </a:rPr>
              <a:t> </a:t>
            </a:r>
            <a:r>
              <a:rPr lang="pt-BR" sz="2000" dirty="0" smtClean="0">
                <a:solidFill>
                  <a:srgbClr val="C00000"/>
                </a:solidFill>
                <a:latin typeface="Courier New" pitchFamily="49" charset="0"/>
              </a:rPr>
              <a:t>      V(rw);</a:t>
            </a:r>
            <a:endParaRPr lang="pt-BR" sz="2000" b="1" dirty="0" smtClean="0">
              <a:solidFill>
                <a:srgbClr val="C00000"/>
              </a:solidFill>
              <a:latin typeface="Courier New" pitchFamily="49" charset="0"/>
            </a:endParaRPr>
          </a:p>
          <a:p>
            <a:pPr>
              <a:buFontTx/>
              <a:buNone/>
            </a:pPr>
            <a:r>
              <a:rPr lang="pt-BR" sz="2000" dirty="0" smtClean="0">
                <a:solidFill>
                  <a:srgbClr val="C00000"/>
                </a:solidFill>
                <a:latin typeface="Courier New" pitchFamily="49" charset="0"/>
              </a:rPr>
              <a:t>}   }</a:t>
            </a:r>
            <a:endParaRPr lang="pt-BR" sz="2000" dirty="0" smtClean="0">
              <a:solidFill>
                <a:srgbClr val="C00000"/>
              </a:solidFill>
              <a:latin typeface="Courier New" pitchFamily="49" charset="0"/>
            </a:endParaRPr>
          </a:p>
        </p:txBody>
      </p:sp>
      <p:sp>
        <p:nvSpPr>
          <p:cNvPr id="13315"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a:t>
            </a:r>
            <a:r>
              <a:rPr lang="en-US" sz="2800" dirty="0" err="1" smtClean="0"/>
              <a:t>cititorilor</a:t>
            </a:r>
            <a:r>
              <a:rPr lang="en-US" sz="2800" dirty="0" smtClean="0"/>
              <a:t> </a:t>
            </a:r>
            <a:r>
              <a:rPr lang="ro-RO" sz="2800" dirty="0" smtClean="0"/>
              <a:t>ș</a:t>
            </a:r>
            <a:r>
              <a:rPr lang="en-US" sz="2800" dirty="0" err="1" smtClean="0"/>
              <a:t>i</a:t>
            </a:r>
            <a:r>
              <a:rPr lang="en-US" sz="2800" dirty="0" smtClean="0"/>
              <a:t> </a:t>
            </a:r>
            <a:r>
              <a:rPr lang="en-US" sz="2800" dirty="0" err="1" smtClean="0"/>
              <a:t>scriitorilor</a:t>
            </a:r>
            <a:r>
              <a:rPr lang="en-US" sz="2800" dirty="0" smtClean="0"/>
              <a:t> </a:t>
            </a:r>
            <a:br>
              <a:rPr lang="en-US" sz="2800" dirty="0" smtClean="0"/>
            </a:br>
            <a:r>
              <a:rPr lang="ro-RO" sz="2800" dirty="0" err="1"/>
              <a:t>E</a:t>
            </a:r>
            <a:r>
              <a:rPr lang="en-US" sz="2800" dirty="0" err="1" smtClean="0"/>
              <a:t>xcludere</a:t>
            </a:r>
            <a:r>
              <a:rPr lang="en-US" sz="2800" dirty="0" smtClean="0"/>
              <a:t> mutual</a:t>
            </a:r>
            <a:r>
              <a:rPr lang="ro-RO" sz="2800" dirty="0" smtClean="0"/>
              <a:t>ă</a:t>
            </a:r>
            <a:endParaRPr lang="en-US" sz="2800" dirty="0" smtClean="0"/>
          </a:p>
        </p:txBody>
      </p:sp>
      <p:sp>
        <p:nvSpPr>
          <p:cNvPr id="2" name="TextBox 1"/>
          <p:cNvSpPr txBox="1"/>
          <p:nvPr/>
        </p:nvSpPr>
        <p:spPr>
          <a:xfrm>
            <a:off x="5159732" y="3717032"/>
            <a:ext cx="4032448" cy="1569660"/>
          </a:xfrm>
          <a:prstGeom prst="rect">
            <a:avLst/>
          </a:prstGeom>
          <a:noFill/>
        </p:spPr>
        <p:txBody>
          <a:bodyPr wrap="square" rtlCol="0">
            <a:spAutoFit/>
          </a:bodyPr>
          <a:lstStyle/>
          <a:p>
            <a:r>
              <a:rPr lang="en-US" dirty="0" err="1" smtClean="0"/>
              <a:t>Excludere</a:t>
            </a:r>
            <a:r>
              <a:rPr lang="en-US" dirty="0" smtClean="0"/>
              <a:t> </a:t>
            </a:r>
            <a:r>
              <a:rPr lang="en-US" dirty="0" err="1" smtClean="0"/>
              <a:t>mutuala</a:t>
            </a:r>
            <a:r>
              <a:rPr lang="en-US" dirty="0" smtClean="0"/>
              <a:t> </a:t>
            </a:r>
            <a:r>
              <a:rPr lang="en-US" dirty="0" err="1" smtClean="0"/>
              <a:t>strica</a:t>
            </a:r>
            <a:r>
              <a:rPr lang="en-US" dirty="0" smtClean="0"/>
              <a:t> !</a:t>
            </a:r>
          </a:p>
          <a:p>
            <a:r>
              <a:rPr lang="en-US" dirty="0" smtClean="0"/>
              <a:t>Un </a:t>
            </a:r>
            <a:r>
              <a:rPr lang="en-US" dirty="0" err="1" smtClean="0"/>
              <a:t>singur</a:t>
            </a:r>
            <a:r>
              <a:rPr lang="en-US" dirty="0" smtClean="0"/>
              <a:t> </a:t>
            </a:r>
            <a:r>
              <a:rPr lang="en-US" dirty="0" err="1" smtClean="0"/>
              <a:t>proces</a:t>
            </a:r>
            <a:r>
              <a:rPr lang="en-US" dirty="0"/>
              <a:t> </a:t>
            </a:r>
            <a:r>
              <a:rPr lang="en-US" dirty="0" smtClean="0"/>
              <a:t>are </a:t>
            </a:r>
            <a:r>
              <a:rPr lang="en-US" dirty="0" err="1" smtClean="0"/>
              <a:t>voie</a:t>
            </a:r>
            <a:r>
              <a:rPr lang="en-US" dirty="0" smtClean="0"/>
              <a:t> </a:t>
            </a:r>
            <a:r>
              <a:rPr lang="en-US" dirty="0" err="1" smtClean="0"/>
              <a:t>sa</a:t>
            </a:r>
            <a:r>
              <a:rPr lang="en-US" dirty="0" smtClean="0"/>
              <a:t> execute </a:t>
            </a:r>
            <a:r>
              <a:rPr lang="en-US" dirty="0" err="1" smtClean="0"/>
              <a:t>opeartii</a:t>
            </a:r>
            <a:r>
              <a:rPr lang="en-US" dirty="0" smtClean="0"/>
              <a:t> </a:t>
            </a:r>
            <a:r>
              <a:rPr lang="en-US" dirty="0" err="1" smtClean="0"/>
              <a:t>pe</a:t>
            </a:r>
            <a:r>
              <a:rPr lang="en-US" dirty="0" smtClean="0"/>
              <a:t> </a:t>
            </a:r>
            <a:r>
              <a:rPr lang="en-US" dirty="0" err="1" smtClean="0"/>
              <a:t>resursa</a:t>
            </a:r>
            <a:r>
              <a:rPr lang="en-US" dirty="0" smtClean="0"/>
              <a:t> </a:t>
            </a:r>
            <a:r>
              <a:rPr lang="en-US" dirty="0" err="1" smtClean="0"/>
              <a:t>critica</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cipsm\Desktop\descărc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5014" y="5193481"/>
            <a:ext cx="1371600" cy="147955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2000764" y="1556792"/>
            <a:ext cx="4752528" cy="122413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t>z</a:t>
            </a:r>
            <a:r>
              <a:rPr kumimoji="0" lang="en-US" sz="2400" b="0" i="0" u="none" strike="noStrike" cap="none" normalizeH="0" baseline="0" dirty="0" err="1" smtClean="0">
                <a:ln>
                  <a:noFill/>
                </a:ln>
                <a:solidFill>
                  <a:schemeClr val="tx1"/>
                </a:solidFill>
                <a:effectLst/>
                <a:latin typeface="Times" charset="0"/>
              </a:rPr>
              <a:t>ona</a:t>
            </a:r>
            <a:r>
              <a:rPr kumimoji="0" lang="en-US" sz="2400" b="0" i="0" u="none" strike="noStrike" cap="none" normalizeH="0" baseline="0" dirty="0" smtClean="0">
                <a:ln>
                  <a:noFill/>
                </a:ln>
                <a:solidFill>
                  <a:schemeClr val="tx1"/>
                </a:solidFill>
                <a:effectLst/>
                <a:latin typeface="Times" charset="0"/>
              </a:rPr>
              <a:t> de </a:t>
            </a:r>
            <a:r>
              <a:rPr kumimoji="0" lang="en-US" sz="2400" b="0" i="0" u="none" strike="noStrike" cap="none" normalizeH="0" baseline="0" dirty="0" err="1" smtClean="0">
                <a:ln>
                  <a:noFill/>
                </a:ln>
                <a:solidFill>
                  <a:schemeClr val="tx1"/>
                </a:solidFill>
                <a:effectLst/>
                <a:latin typeface="Times" charset="0"/>
              </a:rPr>
              <a:t>memorie</a:t>
            </a:r>
            <a:r>
              <a:rPr kumimoji="0" lang="en-US" sz="2400" b="0" i="0" u="none" strike="noStrike" cap="none" normalizeH="0" baseline="0" dirty="0" smtClean="0">
                <a:ln>
                  <a:noFill/>
                </a:ln>
                <a:solidFill>
                  <a:schemeClr val="tx1"/>
                </a:solidFill>
                <a:effectLst/>
                <a:latin typeface="Times"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t>
            </a:r>
            <a:r>
              <a:rPr lang="en-US" dirty="0" err="1" smtClean="0"/>
              <a:t>resursa</a:t>
            </a:r>
            <a:r>
              <a:rPr lang="en-US" dirty="0" smtClean="0"/>
              <a:t> </a:t>
            </a:r>
            <a:r>
              <a:rPr lang="en-US" dirty="0" err="1" smtClean="0"/>
              <a:t>critica</a:t>
            </a:r>
            <a:r>
              <a:rPr lang="en-US" dirty="0" smtClean="0"/>
              <a:t>)</a:t>
            </a:r>
            <a:endParaRPr kumimoji="0" lang="en-US" sz="2400" b="0" i="0" u="none" strike="noStrike" cap="none" normalizeH="0" baseline="0" dirty="0" smtClean="0">
              <a:ln>
                <a:noFill/>
              </a:ln>
              <a:solidFill>
                <a:schemeClr val="tx1"/>
              </a:solidFill>
              <a:effectLst/>
              <a:latin typeface="Times" charset="0"/>
            </a:endParaRPr>
          </a:p>
        </p:txBody>
      </p:sp>
      <p:pic>
        <p:nvPicPr>
          <p:cNvPr id="7" name="Picture 2" descr="C:\Users\cipsm\Desktop\pen-wri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5688" y="4808778"/>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cipsm\Desktop\descărc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592" y="5193481"/>
            <a:ext cx="1371600" cy="1479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cipsm\Desktop\pen-wri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5840" y="4845280"/>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ipsm\Desktop\descărc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4985982"/>
            <a:ext cx="1371600" cy="147955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bwMode="auto">
          <a:xfrm flipV="1">
            <a:off x="1465688" y="2924944"/>
            <a:ext cx="1159604" cy="152876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V="1">
            <a:off x="2267744" y="2924944"/>
            <a:ext cx="656456" cy="185242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bwMode="auto">
          <a:xfrm flipV="1">
            <a:off x="2924200" y="2924944"/>
            <a:ext cx="238660" cy="185242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a:off x="5148064" y="2924944"/>
            <a:ext cx="288032" cy="216024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a:off x="5996650" y="2924944"/>
            <a:ext cx="2175750" cy="2268537"/>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bwMode="auto">
          <a:xfrm>
            <a:off x="5436096" y="2924944"/>
            <a:ext cx="1121108" cy="237626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pic>
        <p:nvPicPr>
          <p:cNvPr id="4098" name="Picture 2"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090" y="1570952"/>
            <a:ext cx="1295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1898" y="1620349"/>
            <a:ext cx="12096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cipsm\Desktop\pen-wri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3536727"/>
            <a:ext cx="1070152" cy="165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46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2.22222E-6 C 0.00798 -0.01643 0.01667 -0.03287 0.025 -0.04907 C 0.02743 -0.0537 0.02864 -0.05925 0.0316 -0.06319 C 0.03472 -0.06736 0.03837 -0.0706 0.0408 -0.07546 C 0.04167 -0.07731 0.04236 -0.07916 0.0434 -0.08078 C 0.04635 -0.08518 0.04948 -0.08888 0.0526 -0.09305 C 0.05347 -0.09421 0.05538 -0.09652 0.05538 -0.09652 C 0.05972 -0.1081 0.06632 -0.12824 0.07378 -0.13518 C 0.07673 -0.14768 0.09097 -0.15648 0.09739 -0.16666 C 0.10156 -0.17337 0.10434 -0.18125 0.11059 -0.18425 C 0.11146 -0.18611 0.11215 -0.18819 0.11319 -0.18958 C 0.11423 -0.19097 0.11614 -0.19143 0.11719 -0.19305 C 0.11805 -0.19444 0.11788 -0.19652 0.1184 -0.19814 C 0.11875 -0.19884 0.11927 -0.1993 0.11979 -0.2 " pathEditMode="relative" ptsTypes="fffffffffffff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2205 -0.12199 C 0.02934 -0.13796 0.03455 -0.15509 0.04184 -0.17106 C 0.04688 -0.18218 0.04792 -0.19282 0.05486 -0.20278 C 0.05799 -0.21273 0.0599 -0.22338 0.06406 -0.23241 C 0.06545 -0.23565 0.06788 -0.23796 0.06944 -0.2412 C 0.07083 -0.24722 0.07205 -0.25185 0.07465 -0.25718 C 0.07656 -0.26643 0.07986 -0.27454 0.08264 -0.28333 C 0.08611 -0.29398 0.0875 -0.30579 0.09045 -0.31667 C 0.09132 -0.33079 0.09236 -0.34491 0.09444 -0.3588 C 0.09618 -0.37014 0.10104 -0.38032 0.10104 -0.39213 " pathEditMode="relative" ptsTypes="fffffffffA">
                                      <p:cBhvr>
                                        <p:cTn id="8" dur="2000" fill="hold"/>
                                        <p:tgtEl>
                                          <p:spTgt spid="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5.55556E-6 3.7037E-7 C 0.00435 -0.0206 0.01008 -0.0405 0.0172 -0.05972 C 0.01876 -0.07152 0.01997 -0.0831 0.0224 -0.09467 C 0.0257 -0.12824 0.02918 -0.16134 0.03299 -0.19467 C 0.03456 -0.28958 0.03421 -0.24259 0.03421 -0.33518 " pathEditMode="relative" ptsTypes="ffffA">
                                      <p:cBhvr>
                                        <p:cTn id="10" dur="2000" fill="hold"/>
                                        <p:tgtEl>
                                          <p:spTgt spid="9"/>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88889E-6 7.40741E-7 C -0.00087 -0.05139 0.00208 -0.07246 -0.00538 -0.11227 C -0.00729 -0.14607 -0.0059 -0.12477 -0.0092 -0.16852 C -0.00972 -0.175 -0.01059 -0.18774 -0.01059 -0.18774 C -0.01146 -0.22894 -0.01163 -0.26436 -0.0184 -0.30348 C -0.0217 -0.34514 -0.02118 -0.32686 -0.02118 -0.35787 " pathEditMode="relative" ptsTypes="fffffA">
                                      <p:cBhvr>
                                        <p:cTn id="12" dur="2000" fill="hold"/>
                                        <p:tgtEl>
                                          <p:spTgt spid="8"/>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2.77778E-6 -6.93889E-18 C -0.00382 -0.0132 -0.00521 -0.02732 -0.0092 -0.04028 C -0.01805 -0.06852 -0.02847 -0.09607 -0.03958 -0.12292 C -0.05017 -0.14838 -0.05937 -0.17547 -0.07118 -0.2 C -0.08038 -0.21899 -0.08871 -0.2382 -0.09739 -0.25787 C -0.10052 -0.26482 -0.1059 -0.27176 -0.1092 -0.27894 C -0.11093 -0.28264 -0.11458 -0.28959 -0.11458 -0.28959 C -0.11614 -0.29607 -0.11823 -0.30139 -0.12118 -0.30695 C -0.12309 -0.31528 -0.125 -0.32269 -0.125 -0.33172 " pathEditMode="relative" ptsTypes="ffffffffA">
                                      <p:cBhvr>
                                        <p:cTn id="14" dur="2000" fill="hold"/>
                                        <p:tgtEl>
                                          <p:spTgt spid="5"/>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11111E-6 7.03704E-6 C -0.00399 -0.01504 -0.00799 -0.01712 -0.0158 -0.02985 C -0.02326 -0.04189 -0.02986 -0.05439 -0.03698 -0.06666 C -0.03906 -0.07013 -0.04132 -0.0736 -0.04358 -0.07708 C -0.06163 -0.10555 -0.07743 -0.13772 -0.09479 -0.16666 C -0.09583 -0.16828 -0.09774 -0.16874 -0.09879 -0.17013 C -0.1066 -0.18055 -0.11337 -0.19305 -0.12118 -0.20347 C -0.13212 -0.21805 -0.14497 -0.23009 -0.1566 -0.24374 C -0.16267 -0.25092 -0.16945 -0.25671 -0.175 -0.26481 C -0.1809 -0.27337 -0.1849 -0.2824 -0.19358 -0.28587 C -0.19844 -0.29259 -0.20451 -0.2956 -0.2092 -0.30185 C -0.21302 -0.30694 -0.21511 -0.3118 -0.21979 -0.31573 C -0.22257 -0.32152 -0.22083 -0.32106 -0.22379 -0.32106 " pathEditMode="relative" ptsTypes="ffffffffffffA">
                                      <p:cBhvr>
                                        <p:cTn id="16" dur="2000" fill="hold"/>
                                        <p:tgtEl>
                                          <p:spTgt spid="1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 calcmode="lin" valueType="num">
                                      <p:cBhvr>
                                        <p:cTn id="21" dur="1000" fill="hold"/>
                                        <p:tgtEl>
                                          <p:spTgt spid="4098"/>
                                        </p:tgtEl>
                                        <p:attrNameLst>
                                          <p:attrName>ppt_w</p:attrName>
                                        </p:attrNameLst>
                                      </p:cBhvr>
                                      <p:tavLst>
                                        <p:tav tm="0">
                                          <p:val>
                                            <p:fltVal val="0"/>
                                          </p:val>
                                        </p:tav>
                                        <p:tav tm="100000">
                                          <p:val>
                                            <p:strVal val="#ppt_w"/>
                                          </p:val>
                                        </p:tav>
                                      </p:tavLst>
                                    </p:anim>
                                    <p:anim calcmode="lin" valueType="num">
                                      <p:cBhvr>
                                        <p:cTn id="22" dur="1000" fill="hold"/>
                                        <p:tgtEl>
                                          <p:spTgt spid="4098"/>
                                        </p:tgtEl>
                                        <p:attrNameLst>
                                          <p:attrName>ppt_h</p:attrName>
                                        </p:attrNameLst>
                                      </p:cBhvr>
                                      <p:tavLst>
                                        <p:tav tm="0">
                                          <p:val>
                                            <p:fltVal val="0"/>
                                          </p:val>
                                        </p:tav>
                                        <p:tav tm="100000">
                                          <p:val>
                                            <p:strVal val="#ppt_h"/>
                                          </p:val>
                                        </p:tav>
                                      </p:tavLst>
                                    </p:anim>
                                    <p:anim calcmode="lin" valueType="num">
                                      <p:cBhvr>
                                        <p:cTn id="23" dur="1000" fill="hold"/>
                                        <p:tgtEl>
                                          <p:spTgt spid="4098"/>
                                        </p:tgtEl>
                                        <p:attrNameLst>
                                          <p:attrName>style.rotation</p:attrName>
                                        </p:attrNameLst>
                                      </p:cBhvr>
                                      <p:tavLst>
                                        <p:tav tm="0">
                                          <p:val>
                                            <p:fltVal val="90"/>
                                          </p:val>
                                        </p:tav>
                                        <p:tav tm="100000">
                                          <p:val>
                                            <p:fltVal val="0"/>
                                          </p:val>
                                        </p:tav>
                                      </p:tavLst>
                                    </p:anim>
                                    <p:animEffect transition="in" filter="fade">
                                      <p:cBhvr>
                                        <p:cTn id="24" dur="1000"/>
                                        <p:tgtEl>
                                          <p:spTgt spid="4098"/>
                                        </p:tgtEl>
                                      </p:cBhvr>
                                    </p:animEffect>
                                  </p:childTnLst>
                                </p:cTn>
                              </p:par>
                              <p:par>
                                <p:cTn id="25" presetID="31" presetClass="exit" presetSubtype="0" fill="hold" nodeType="withEffect">
                                  <p:stCondLst>
                                    <p:cond delay="0"/>
                                  </p:stCondLst>
                                  <p:childTnLst>
                                    <p:anim calcmode="lin" valueType="num">
                                      <p:cBhvr>
                                        <p:cTn id="26" dur="1000"/>
                                        <p:tgtEl>
                                          <p:spTgt spid="4099"/>
                                        </p:tgtEl>
                                        <p:attrNameLst>
                                          <p:attrName>ppt_w</p:attrName>
                                        </p:attrNameLst>
                                      </p:cBhvr>
                                      <p:tavLst>
                                        <p:tav tm="0">
                                          <p:val>
                                            <p:strVal val="ppt_w"/>
                                          </p:val>
                                        </p:tav>
                                        <p:tav tm="100000">
                                          <p:val>
                                            <p:fltVal val="0"/>
                                          </p:val>
                                        </p:tav>
                                      </p:tavLst>
                                    </p:anim>
                                    <p:anim calcmode="lin" valueType="num">
                                      <p:cBhvr>
                                        <p:cTn id="27" dur="1000"/>
                                        <p:tgtEl>
                                          <p:spTgt spid="4099"/>
                                        </p:tgtEl>
                                        <p:attrNameLst>
                                          <p:attrName>ppt_h</p:attrName>
                                        </p:attrNameLst>
                                      </p:cBhvr>
                                      <p:tavLst>
                                        <p:tav tm="0">
                                          <p:val>
                                            <p:strVal val="ppt_h"/>
                                          </p:val>
                                        </p:tav>
                                        <p:tav tm="100000">
                                          <p:val>
                                            <p:fltVal val="0"/>
                                          </p:val>
                                        </p:tav>
                                      </p:tavLst>
                                    </p:anim>
                                    <p:anim calcmode="lin" valueType="num">
                                      <p:cBhvr>
                                        <p:cTn id="28" dur="1000"/>
                                        <p:tgtEl>
                                          <p:spTgt spid="4099"/>
                                        </p:tgtEl>
                                        <p:attrNameLst>
                                          <p:attrName>style.rotation</p:attrName>
                                        </p:attrNameLst>
                                      </p:cBhvr>
                                      <p:tavLst>
                                        <p:tav tm="0">
                                          <p:val>
                                            <p:fltVal val="0"/>
                                          </p:val>
                                        </p:tav>
                                        <p:tav tm="100000">
                                          <p:val>
                                            <p:fltVal val="90"/>
                                          </p:val>
                                        </p:tav>
                                      </p:tavLst>
                                    </p:anim>
                                    <p:animEffect transition="out" filter="fade">
                                      <p:cBhvr>
                                        <p:cTn id="29" dur="1000"/>
                                        <p:tgtEl>
                                          <p:spTgt spid="4099"/>
                                        </p:tgtEl>
                                      </p:cBhvr>
                                    </p:animEffect>
                                    <p:set>
                                      <p:cBhvr>
                                        <p:cTn id="30" dur="1" fill="hold">
                                          <p:stCondLst>
                                            <p:cond delay="999"/>
                                          </p:stCondLst>
                                        </p:cTn>
                                        <p:tgtEl>
                                          <p:spTgt spid="4099"/>
                                        </p:tgtEl>
                                        <p:attrNameLst>
                                          <p:attrName>style.visibility</p:attrName>
                                        </p:attrNameLst>
                                      </p:cBhvr>
                                      <p:to>
                                        <p:strVal val="hidden"/>
                                      </p:to>
                                    </p:set>
                                  </p:childTnLst>
                                </p:cTn>
                              </p:par>
                              <p:par>
                                <p:cTn id="31" presetID="0" presetClass="path" presetSubtype="0" accel="50000" decel="50000" fill="hold" nodeType="withEffect">
                                  <p:stCondLst>
                                    <p:cond delay="0"/>
                                  </p:stCondLst>
                                  <p:childTnLst>
                                    <p:animMotion origin="layout" path="M 0.11979 -0.2 C 0.12899 -0.2044 0.13542 -0.21204 0.14201 -0.22107 C 0.14444 -0.22454 0.15087 -0.22755 0.15399 -0.22986 C 0.15538 -0.23079 0.1566 -0.23195 0.15781 -0.23333 C 0.1592 -0.23495 0.16024 -0.23727 0.1618 -0.23866 C 0.18298 -0.25625 0.20451 -0.25486 0.2276 -0.2632 C 0.23871 -0.26713 0.24913 -0.26875 0.26059 -0.27014 C 0.26875 -0.27245 0.26476 -0.27199 0.27239 -0.27199 " pathEditMode="relative" ptsTypes="fffffffA">
                                      <p:cBhvr>
                                        <p:cTn id="32" dur="2000" fill="hold"/>
                                        <p:tgtEl>
                                          <p:spTgt spid="4"/>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27239 -0.27199 C 0.27013 -0.32199 0.26493 -0.37152 0.26059 -0.42106 C 0.25937 -0.45393 0.25798 -0.47754 0.25798 -0.51064 " pathEditMode="relative" ptsTypes="ffA">
                                      <p:cBhvr>
                                        <p:cTn id="36" dur="2000" fill="hold"/>
                                        <p:tgtEl>
                                          <p:spTgt spid="4"/>
                                        </p:tgtEl>
                                        <p:attrNameLst>
                                          <p:attrName>ppt_x</p:attrName>
                                          <p:attrName>ppt_y</p:attrName>
                                        </p:attrNameLst>
                                      </p:cBhvr>
                                    </p:animMotion>
                                  </p:childTnLst>
                                </p:cTn>
                              </p:par>
                              <p:par>
                                <p:cTn id="37" presetID="31" presetClass="exit" presetSubtype="0" fill="hold" nodeType="withEffect">
                                  <p:stCondLst>
                                    <p:cond delay="0"/>
                                  </p:stCondLst>
                                  <p:childTnLst>
                                    <p:anim calcmode="lin" valueType="num">
                                      <p:cBhvr>
                                        <p:cTn id="38" dur="1000"/>
                                        <p:tgtEl>
                                          <p:spTgt spid="4098"/>
                                        </p:tgtEl>
                                        <p:attrNameLst>
                                          <p:attrName>ppt_w</p:attrName>
                                        </p:attrNameLst>
                                      </p:cBhvr>
                                      <p:tavLst>
                                        <p:tav tm="0">
                                          <p:val>
                                            <p:strVal val="ppt_w"/>
                                          </p:val>
                                        </p:tav>
                                        <p:tav tm="100000">
                                          <p:val>
                                            <p:fltVal val="0"/>
                                          </p:val>
                                        </p:tav>
                                      </p:tavLst>
                                    </p:anim>
                                    <p:anim calcmode="lin" valueType="num">
                                      <p:cBhvr>
                                        <p:cTn id="39" dur="1000"/>
                                        <p:tgtEl>
                                          <p:spTgt spid="4098"/>
                                        </p:tgtEl>
                                        <p:attrNameLst>
                                          <p:attrName>ppt_h</p:attrName>
                                        </p:attrNameLst>
                                      </p:cBhvr>
                                      <p:tavLst>
                                        <p:tav tm="0">
                                          <p:val>
                                            <p:strVal val="ppt_h"/>
                                          </p:val>
                                        </p:tav>
                                        <p:tav tm="100000">
                                          <p:val>
                                            <p:fltVal val="0"/>
                                          </p:val>
                                        </p:tav>
                                      </p:tavLst>
                                    </p:anim>
                                    <p:anim calcmode="lin" valueType="num">
                                      <p:cBhvr>
                                        <p:cTn id="40" dur="1000"/>
                                        <p:tgtEl>
                                          <p:spTgt spid="4098"/>
                                        </p:tgtEl>
                                        <p:attrNameLst>
                                          <p:attrName>style.rotation</p:attrName>
                                        </p:attrNameLst>
                                      </p:cBhvr>
                                      <p:tavLst>
                                        <p:tav tm="0">
                                          <p:val>
                                            <p:fltVal val="0"/>
                                          </p:val>
                                        </p:tav>
                                        <p:tav tm="100000">
                                          <p:val>
                                            <p:fltVal val="90"/>
                                          </p:val>
                                        </p:tav>
                                      </p:tavLst>
                                    </p:anim>
                                    <p:animEffect transition="out" filter="fade">
                                      <p:cBhvr>
                                        <p:cTn id="41" dur="1000"/>
                                        <p:tgtEl>
                                          <p:spTgt spid="4098"/>
                                        </p:tgtEl>
                                      </p:cBhvr>
                                    </p:animEffect>
                                    <p:set>
                                      <p:cBhvr>
                                        <p:cTn id="42" dur="1" fill="hold">
                                          <p:stCondLst>
                                            <p:cond delay="999"/>
                                          </p:stCondLst>
                                        </p:cTn>
                                        <p:tgtEl>
                                          <p:spTgt spid="4098"/>
                                        </p:tgtEl>
                                        <p:attrNameLst>
                                          <p:attrName>style.visibility</p:attrName>
                                        </p:attrNameLst>
                                      </p:cBhvr>
                                      <p:to>
                                        <p:strVal val="hidden"/>
                                      </p:to>
                                    </p:set>
                                  </p:childTnLst>
                                </p:cTn>
                              </p:par>
                              <p:par>
                                <p:cTn id="43" presetID="31" presetClass="entr" presetSubtype="0" fill="hold" nodeType="with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p:cTn id="45" dur="1000" fill="hold"/>
                                        <p:tgtEl>
                                          <p:spTgt spid="4099"/>
                                        </p:tgtEl>
                                        <p:attrNameLst>
                                          <p:attrName>ppt_w</p:attrName>
                                        </p:attrNameLst>
                                      </p:cBhvr>
                                      <p:tavLst>
                                        <p:tav tm="0">
                                          <p:val>
                                            <p:fltVal val="0"/>
                                          </p:val>
                                        </p:tav>
                                        <p:tav tm="100000">
                                          <p:val>
                                            <p:strVal val="#ppt_w"/>
                                          </p:val>
                                        </p:tav>
                                      </p:tavLst>
                                    </p:anim>
                                    <p:anim calcmode="lin" valueType="num">
                                      <p:cBhvr>
                                        <p:cTn id="46" dur="1000" fill="hold"/>
                                        <p:tgtEl>
                                          <p:spTgt spid="4099"/>
                                        </p:tgtEl>
                                        <p:attrNameLst>
                                          <p:attrName>ppt_h</p:attrName>
                                        </p:attrNameLst>
                                      </p:cBhvr>
                                      <p:tavLst>
                                        <p:tav tm="0">
                                          <p:val>
                                            <p:fltVal val="0"/>
                                          </p:val>
                                        </p:tav>
                                        <p:tav tm="100000">
                                          <p:val>
                                            <p:strVal val="#ppt_h"/>
                                          </p:val>
                                        </p:tav>
                                      </p:tavLst>
                                    </p:anim>
                                    <p:anim calcmode="lin" valueType="num">
                                      <p:cBhvr>
                                        <p:cTn id="47" dur="1000" fill="hold"/>
                                        <p:tgtEl>
                                          <p:spTgt spid="4099"/>
                                        </p:tgtEl>
                                        <p:attrNameLst>
                                          <p:attrName>style.rotation</p:attrName>
                                        </p:attrNameLst>
                                      </p:cBhvr>
                                      <p:tavLst>
                                        <p:tav tm="0">
                                          <p:val>
                                            <p:fltVal val="90"/>
                                          </p:val>
                                        </p:tav>
                                        <p:tav tm="100000">
                                          <p:val>
                                            <p:fltVal val="0"/>
                                          </p:val>
                                        </p:tav>
                                      </p:tavLst>
                                    </p:anim>
                                    <p:animEffect transition="in" filter="fade">
                                      <p:cBhvr>
                                        <p:cTn id="48" dur="1000"/>
                                        <p:tgtEl>
                                          <p:spTgt spid="4099"/>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0.02118 -0.35788 C -0.02152 -0.38565 -0.01788 -0.42663 -0.025 -0.45788 C -0.02604 -0.46852 -0.02916 -0.48797 -0.03298 -0.49815 C -0.03732 -0.5095 -0.0434 -0.51806 -0.04878 -0.52801 C -0.05 -0.5301 -0.05017 -0.53288 -0.05139 -0.53496 C -0.05486 -0.54144 -0.06059 -0.54584 -0.06319 -0.55255 " pathEditMode="relative" ptsTypes="fffffA">
                                      <p:cBhvr>
                                        <p:cTn id="52" dur="2000" fill="hold"/>
                                        <p:tgtEl>
                                          <p:spTgt spid="8"/>
                                        </p:tgtEl>
                                        <p:attrNameLst>
                                          <p:attrName>ppt_x</p:attrName>
                                          <p:attrName>ppt_y</p:attrName>
                                        </p:attrNameLst>
                                      </p:cBhvr>
                                    </p:animMotion>
                                  </p:childTnLst>
                                </p:cTn>
                              </p:par>
                              <p:par>
                                <p:cTn id="53" presetID="31" presetClass="exit" presetSubtype="0" fill="hold" nodeType="withEffect">
                                  <p:stCondLst>
                                    <p:cond delay="0"/>
                                  </p:stCondLst>
                                  <p:childTnLst>
                                    <p:anim calcmode="lin" valueType="num">
                                      <p:cBhvr>
                                        <p:cTn id="54" dur="1000"/>
                                        <p:tgtEl>
                                          <p:spTgt spid="4099"/>
                                        </p:tgtEl>
                                        <p:attrNameLst>
                                          <p:attrName>ppt_w</p:attrName>
                                        </p:attrNameLst>
                                      </p:cBhvr>
                                      <p:tavLst>
                                        <p:tav tm="0">
                                          <p:val>
                                            <p:strVal val="ppt_w"/>
                                          </p:val>
                                        </p:tav>
                                        <p:tav tm="100000">
                                          <p:val>
                                            <p:fltVal val="0"/>
                                          </p:val>
                                        </p:tav>
                                      </p:tavLst>
                                    </p:anim>
                                    <p:anim calcmode="lin" valueType="num">
                                      <p:cBhvr>
                                        <p:cTn id="55" dur="1000"/>
                                        <p:tgtEl>
                                          <p:spTgt spid="4099"/>
                                        </p:tgtEl>
                                        <p:attrNameLst>
                                          <p:attrName>ppt_h</p:attrName>
                                        </p:attrNameLst>
                                      </p:cBhvr>
                                      <p:tavLst>
                                        <p:tav tm="0">
                                          <p:val>
                                            <p:strVal val="ppt_h"/>
                                          </p:val>
                                        </p:tav>
                                        <p:tav tm="100000">
                                          <p:val>
                                            <p:fltVal val="0"/>
                                          </p:val>
                                        </p:tav>
                                      </p:tavLst>
                                    </p:anim>
                                    <p:anim calcmode="lin" valueType="num">
                                      <p:cBhvr>
                                        <p:cTn id="56" dur="1000"/>
                                        <p:tgtEl>
                                          <p:spTgt spid="4099"/>
                                        </p:tgtEl>
                                        <p:attrNameLst>
                                          <p:attrName>style.rotation</p:attrName>
                                        </p:attrNameLst>
                                      </p:cBhvr>
                                      <p:tavLst>
                                        <p:tav tm="0">
                                          <p:val>
                                            <p:fltVal val="0"/>
                                          </p:val>
                                        </p:tav>
                                        <p:tav tm="100000">
                                          <p:val>
                                            <p:fltVal val="90"/>
                                          </p:val>
                                        </p:tav>
                                      </p:tavLst>
                                    </p:anim>
                                    <p:animEffect transition="out" filter="fade">
                                      <p:cBhvr>
                                        <p:cTn id="57" dur="1000"/>
                                        <p:tgtEl>
                                          <p:spTgt spid="4099"/>
                                        </p:tgtEl>
                                      </p:cBhvr>
                                    </p:animEffect>
                                    <p:set>
                                      <p:cBhvr>
                                        <p:cTn id="58" dur="1" fill="hold">
                                          <p:stCondLst>
                                            <p:cond delay="999"/>
                                          </p:stCondLst>
                                        </p:cTn>
                                        <p:tgtEl>
                                          <p:spTgt spid="4099"/>
                                        </p:tgtEl>
                                        <p:attrNameLst>
                                          <p:attrName>style.visibility</p:attrName>
                                        </p:attrNameLst>
                                      </p:cBhvr>
                                      <p:to>
                                        <p:strVal val="hidden"/>
                                      </p:to>
                                    </p:set>
                                  </p:childTnLst>
                                </p:cTn>
                              </p:par>
                              <p:par>
                                <p:cTn id="59" presetID="31" presetClass="entr" presetSubtype="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 calcmode="lin" valueType="num">
                                      <p:cBhvr>
                                        <p:cTn id="61" dur="1000" fill="hold"/>
                                        <p:tgtEl>
                                          <p:spTgt spid="4098"/>
                                        </p:tgtEl>
                                        <p:attrNameLst>
                                          <p:attrName>ppt_w</p:attrName>
                                        </p:attrNameLst>
                                      </p:cBhvr>
                                      <p:tavLst>
                                        <p:tav tm="0">
                                          <p:val>
                                            <p:fltVal val="0"/>
                                          </p:val>
                                        </p:tav>
                                        <p:tav tm="100000">
                                          <p:val>
                                            <p:strVal val="#ppt_w"/>
                                          </p:val>
                                        </p:tav>
                                      </p:tavLst>
                                    </p:anim>
                                    <p:anim calcmode="lin" valueType="num">
                                      <p:cBhvr>
                                        <p:cTn id="62" dur="1000" fill="hold"/>
                                        <p:tgtEl>
                                          <p:spTgt spid="4098"/>
                                        </p:tgtEl>
                                        <p:attrNameLst>
                                          <p:attrName>ppt_h</p:attrName>
                                        </p:attrNameLst>
                                      </p:cBhvr>
                                      <p:tavLst>
                                        <p:tav tm="0">
                                          <p:val>
                                            <p:fltVal val="0"/>
                                          </p:val>
                                        </p:tav>
                                        <p:tav tm="100000">
                                          <p:val>
                                            <p:strVal val="#ppt_h"/>
                                          </p:val>
                                        </p:tav>
                                      </p:tavLst>
                                    </p:anim>
                                    <p:anim calcmode="lin" valueType="num">
                                      <p:cBhvr>
                                        <p:cTn id="63" dur="1000" fill="hold"/>
                                        <p:tgtEl>
                                          <p:spTgt spid="4098"/>
                                        </p:tgtEl>
                                        <p:attrNameLst>
                                          <p:attrName>style.rotation</p:attrName>
                                        </p:attrNameLst>
                                      </p:cBhvr>
                                      <p:tavLst>
                                        <p:tav tm="0">
                                          <p:val>
                                            <p:fltVal val="90"/>
                                          </p:val>
                                        </p:tav>
                                        <p:tav tm="100000">
                                          <p:val>
                                            <p:fltVal val="0"/>
                                          </p:val>
                                        </p:tav>
                                      </p:tavLst>
                                    </p:anim>
                                    <p:animEffect transition="in" filter="fade">
                                      <p:cBhvr>
                                        <p:cTn id="64" dur="1000"/>
                                        <p:tgtEl>
                                          <p:spTgt spid="4098"/>
                                        </p:tgtEl>
                                      </p:cBhvr>
                                    </p:animEffec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06319 -0.55255 C -0.06944 -0.56112 -0.06736 -0.56806 -0.07239 -0.57709 C -0.07534 -0.58797 -0.07951 -0.59677 -0.08281 -0.60695 C -0.09131 -0.63288 -0.09826 -0.65903 -0.10781 -0.68427 C -0.11006 -0.69028 -0.11093 -0.69723 -0.11319 -0.70348 C -0.1144 -0.70649 -0.11562 -0.70927 -0.11701 -0.71227 C -0.11788 -0.71413 -0.11892 -0.71575 -0.11961 -0.7176 C -0.121 -0.72107 -0.12222 -0.72454 -0.12361 -0.72802 C -0.1243 -0.72964 -0.12499 -0.73334 -0.12499 -0.73334 " pathEditMode="relative" ptsTypes="ffffffffA">
                                      <p:cBhvr>
                                        <p:cTn id="68" dur="2000" fill="hold"/>
                                        <p:tgtEl>
                                          <p:spTgt spid="8"/>
                                        </p:tgtEl>
                                        <p:attrNameLst>
                                          <p:attrName>ppt_x</p:attrName>
                                          <p:attrName>ppt_y</p:attrName>
                                        </p:attrNameLst>
                                      </p:cBhvr>
                                    </p:animMotion>
                                  </p:childTnLst>
                                </p:cTn>
                              </p:par>
                              <p:par>
                                <p:cTn id="69" presetID="31" presetClass="exit" presetSubtype="0" fill="hold" nodeType="withEffect">
                                  <p:stCondLst>
                                    <p:cond delay="0"/>
                                  </p:stCondLst>
                                  <p:childTnLst>
                                    <p:anim calcmode="lin" valueType="num">
                                      <p:cBhvr>
                                        <p:cTn id="70" dur="1000"/>
                                        <p:tgtEl>
                                          <p:spTgt spid="4098"/>
                                        </p:tgtEl>
                                        <p:attrNameLst>
                                          <p:attrName>ppt_w</p:attrName>
                                        </p:attrNameLst>
                                      </p:cBhvr>
                                      <p:tavLst>
                                        <p:tav tm="0">
                                          <p:val>
                                            <p:strVal val="ppt_w"/>
                                          </p:val>
                                        </p:tav>
                                        <p:tav tm="100000">
                                          <p:val>
                                            <p:fltVal val="0"/>
                                          </p:val>
                                        </p:tav>
                                      </p:tavLst>
                                    </p:anim>
                                    <p:anim calcmode="lin" valueType="num">
                                      <p:cBhvr>
                                        <p:cTn id="71" dur="1000"/>
                                        <p:tgtEl>
                                          <p:spTgt spid="4098"/>
                                        </p:tgtEl>
                                        <p:attrNameLst>
                                          <p:attrName>ppt_h</p:attrName>
                                        </p:attrNameLst>
                                      </p:cBhvr>
                                      <p:tavLst>
                                        <p:tav tm="0">
                                          <p:val>
                                            <p:strVal val="ppt_h"/>
                                          </p:val>
                                        </p:tav>
                                        <p:tav tm="100000">
                                          <p:val>
                                            <p:fltVal val="0"/>
                                          </p:val>
                                        </p:tav>
                                      </p:tavLst>
                                    </p:anim>
                                    <p:anim calcmode="lin" valueType="num">
                                      <p:cBhvr>
                                        <p:cTn id="72" dur="1000"/>
                                        <p:tgtEl>
                                          <p:spTgt spid="4098"/>
                                        </p:tgtEl>
                                        <p:attrNameLst>
                                          <p:attrName>style.rotation</p:attrName>
                                        </p:attrNameLst>
                                      </p:cBhvr>
                                      <p:tavLst>
                                        <p:tav tm="0">
                                          <p:val>
                                            <p:fltVal val="0"/>
                                          </p:val>
                                        </p:tav>
                                        <p:tav tm="100000">
                                          <p:val>
                                            <p:fltVal val="90"/>
                                          </p:val>
                                        </p:tav>
                                      </p:tavLst>
                                    </p:anim>
                                    <p:animEffect transition="out" filter="fade">
                                      <p:cBhvr>
                                        <p:cTn id="73" dur="1000"/>
                                        <p:tgtEl>
                                          <p:spTgt spid="4098"/>
                                        </p:tgtEl>
                                      </p:cBhvr>
                                    </p:animEffect>
                                    <p:set>
                                      <p:cBhvr>
                                        <p:cTn id="74" dur="1" fill="hold">
                                          <p:stCondLst>
                                            <p:cond delay="999"/>
                                          </p:stCondLst>
                                        </p:cTn>
                                        <p:tgtEl>
                                          <p:spTgt spid="4098"/>
                                        </p:tgtEl>
                                        <p:attrNameLst>
                                          <p:attrName>style.visibility</p:attrName>
                                        </p:attrNameLst>
                                      </p:cBhvr>
                                      <p:to>
                                        <p:strVal val="hidden"/>
                                      </p:to>
                                    </p:set>
                                  </p:childTnLst>
                                </p:cTn>
                              </p:par>
                              <p:par>
                                <p:cTn id="75" presetID="31" presetClass="entr" presetSubtype="0" fill="hold" nodeType="withEffect">
                                  <p:stCondLst>
                                    <p:cond delay="0"/>
                                  </p:stCondLst>
                                  <p:childTnLst>
                                    <p:set>
                                      <p:cBhvr>
                                        <p:cTn id="76" dur="1" fill="hold">
                                          <p:stCondLst>
                                            <p:cond delay="0"/>
                                          </p:stCondLst>
                                        </p:cTn>
                                        <p:tgtEl>
                                          <p:spTgt spid="4099"/>
                                        </p:tgtEl>
                                        <p:attrNameLst>
                                          <p:attrName>style.visibility</p:attrName>
                                        </p:attrNameLst>
                                      </p:cBhvr>
                                      <p:to>
                                        <p:strVal val="visible"/>
                                      </p:to>
                                    </p:set>
                                    <p:anim calcmode="lin" valueType="num">
                                      <p:cBhvr>
                                        <p:cTn id="77" dur="1000" fill="hold"/>
                                        <p:tgtEl>
                                          <p:spTgt spid="4099"/>
                                        </p:tgtEl>
                                        <p:attrNameLst>
                                          <p:attrName>ppt_w</p:attrName>
                                        </p:attrNameLst>
                                      </p:cBhvr>
                                      <p:tavLst>
                                        <p:tav tm="0">
                                          <p:val>
                                            <p:fltVal val="0"/>
                                          </p:val>
                                        </p:tav>
                                        <p:tav tm="100000">
                                          <p:val>
                                            <p:strVal val="#ppt_w"/>
                                          </p:val>
                                        </p:tav>
                                      </p:tavLst>
                                    </p:anim>
                                    <p:anim calcmode="lin" valueType="num">
                                      <p:cBhvr>
                                        <p:cTn id="78" dur="1000" fill="hold"/>
                                        <p:tgtEl>
                                          <p:spTgt spid="4099"/>
                                        </p:tgtEl>
                                        <p:attrNameLst>
                                          <p:attrName>ppt_h</p:attrName>
                                        </p:attrNameLst>
                                      </p:cBhvr>
                                      <p:tavLst>
                                        <p:tav tm="0">
                                          <p:val>
                                            <p:fltVal val="0"/>
                                          </p:val>
                                        </p:tav>
                                        <p:tav tm="100000">
                                          <p:val>
                                            <p:strVal val="#ppt_h"/>
                                          </p:val>
                                        </p:tav>
                                      </p:tavLst>
                                    </p:anim>
                                    <p:anim calcmode="lin" valueType="num">
                                      <p:cBhvr>
                                        <p:cTn id="79" dur="1000" fill="hold"/>
                                        <p:tgtEl>
                                          <p:spTgt spid="4099"/>
                                        </p:tgtEl>
                                        <p:attrNameLst>
                                          <p:attrName>style.rotation</p:attrName>
                                        </p:attrNameLst>
                                      </p:cBhvr>
                                      <p:tavLst>
                                        <p:tav tm="0">
                                          <p:val>
                                            <p:fltVal val="90"/>
                                          </p:val>
                                        </p:tav>
                                        <p:tav tm="100000">
                                          <p:val>
                                            <p:fltVal val="0"/>
                                          </p:val>
                                        </p:tav>
                                      </p:tavLst>
                                    </p:anim>
                                    <p:animEffect transition="in" filter="fade">
                                      <p:cBhvr>
                                        <p:cTn id="80" dur="1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a:xfrm>
            <a:off x="251520" y="1629023"/>
            <a:ext cx="8382000" cy="5544393"/>
          </a:xfrm>
        </p:spPr>
        <p:txBody>
          <a:bodyPr/>
          <a:lstStyle/>
          <a:p>
            <a:pPr>
              <a:lnSpc>
                <a:spcPct val="80000"/>
              </a:lnSpc>
              <a:buFontTx/>
              <a:buNone/>
            </a:pPr>
            <a:r>
              <a:rPr lang="pt-BR" sz="1700" dirty="0" smtClean="0">
                <a:solidFill>
                  <a:srgbClr val="C00000"/>
                </a:solidFill>
                <a:latin typeface="Courier New" pitchFamily="49" charset="0"/>
              </a:rPr>
              <a:t>int nr = </a:t>
            </a:r>
            <a:r>
              <a:rPr lang="pt-BR" sz="1700" dirty="0" smtClean="0">
                <a:solidFill>
                  <a:srgbClr val="C00000"/>
                </a:solidFill>
                <a:latin typeface="Courier New" pitchFamily="49" charset="0"/>
              </a:rPr>
              <a:t>0</a:t>
            </a:r>
            <a:r>
              <a:rPr lang="ro-RO" sz="1700" dirty="0">
                <a:solidFill>
                  <a:srgbClr val="C00000"/>
                </a:solidFill>
                <a:latin typeface="Courier New" pitchFamily="49" charset="0"/>
              </a:rPr>
              <a:t>;</a:t>
            </a:r>
            <a:r>
              <a:rPr lang="pt-BR" sz="1700" dirty="0" smtClean="0">
                <a:solidFill>
                  <a:srgbClr val="C00000"/>
                </a:solidFill>
                <a:latin typeface="Courier New" pitchFamily="49" charset="0"/>
              </a:rPr>
              <a:t> </a:t>
            </a:r>
            <a:r>
              <a:rPr lang="pt-BR" sz="1700" dirty="0" smtClean="0">
                <a:solidFill>
                  <a:srgbClr val="C00000"/>
                </a:solidFill>
                <a:latin typeface="Courier New" pitchFamily="49" charset="0"/>
              </a:rPr>
              <a:t>sem mutexR = </a:t>
            </a:r>
            <a:r>
              <a:rPr lang="pt-BR" sz="1700" dirty="0" smtClean="0">
                <a:solidFill>
                  <a:srgbClr val="C00000"/>
                </a:solidFill>
                <a:latin typeface="Courier New" pitchFamily="49" charset="0"/>
              </a:rPr>
              <a:t>1</a:t>
            </a:r>
            <a:r>
              <a:rPr lang="ro-RO" sz="1700" dirty="0">
                <a:solidFill>
                  <a:srgbClr val="C00000"/>
                </a:solidFill>
                <a:latin typeface="Courier New" pitchFamily="49" charset="0"/>
              </a:rPr>
              <a:t>,</a:t>
            </a:r>
            <a:r>
              <a:rPr lang="pt-BR" sz="1700" dirty="0" smtClean="0">
                <a:solidFill>
                  <a:srgbClr val="C00000"/>
                </a:solidFill>
                <a:latin typeface="Courier New" pitchFamily="49" charset="0"/>
              </a:rPr>
              <a:t> </a:t>
            </a:r>
            <a:r>
              <a:rPr lang="pt-BR" sz="1700" dirty="0" smtClean="0">
                <a:solidFill>
                  <a:srgbClr val="C00000"/>
                </a:solidFill>
                <a:latin typeface="Courier New" pitchFamily="49" charset="0"/>
              </a:rPr>
              <a:t>rw = </a:t>
            </a:r>
            <a:r>
              <a:rPr lang="pt-BR" sz="1700" dirty="0" smtClean="0">
                <a:solidFill>
                  <a:srgbClr val="C00000"/>
                </a:solidFill>
                <a:latin typeface="Courier New" pitchFamily="49" charset="0"/>
              </a:rPr>
              <a:t>1;</a:t>
            </a:r>
            <a:endParaRPr lang="en-US" sz="1700" dirty="0" smtClean="0">
              <a:solidFill>
                <a:srgbClr val="C00000"/>
              </a:solidFill>
              <a:latin typeface="Courier New" pitchFamily="49" charset="0"/>
            </a:endParaRPr>
          </a:p>
          <a:p>
            <a:pPr>
              <a:lnSpc>
                <a:spcPct val="80000"/>
              </a:lnSpc>
              <a:buFontTx/>
              <a:buNone/>
            </a:pPr>
            <a:r>
              <a:rPr lang="en-US" sz="1700" b="1" dirty="0" smtClean="0">
                <a:solidFill>
                  <a:srgbClr val="C00000"/>
                </a:solidFill>
                <a:latin typeface="Courier New" pitchFamily="49" charset="0"/>
              </a:rPr>
              <a:t>process</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Cititor</a:t>
            </a:r>
            <a:r>
              <a:rPr lang="en-US" sz="1700" dirty="0" smtClean="0">
                <a:solidFill>
                  <a:srgbClr val="C00000"/>
                </a:solidFill>
                <a:latin typeface="Courier New" pitchFamily="49" charset="0"/>
              </a:rPr>
              <a:t>[</a:t>
            </a:r>
            <a:r>
              <a:rPr lang="en-US" sz="1700" dirty="0" err="1" smtClean="0">
                <a:solidFill>
                  <a:srgbClr val="C00000"/>
                </a:solidFill>
                <a:latin typeface="Courier New" pitchFamily="49" charset="0"/>
              </a:rPr>
              <a:t>i</a:t>
            </a:r>
            <a:r>
              <a:rPr lang="en-US" sz="1700" dirty="0" smtClean="0">
                <a:solidFill>
                  <a:srgbClr val="C00000"/>
                </a:solidFill>
                <a:latin typeface="Courier New" pitchFamily="49" charset="0"/>
              </a:rPr>
              <a:t>=1 to m]{</a:t>
            </a:r>
            <a:endParaRPr lang="en-US" sz="1700" b="1" dirty="0" smtClean="0">
              <a:solidFill>
                <a:srgbClr val="C00000"/>
              </a:solidFill>
              <a:latin typeface="Courier New" pitchFamily="49" charset="0"/>
            </a:endParaRPr>
          </a:p>
          <a:p>
            <a:pPr>
              <a:lnSpc>
                <a:spcPct val="80000"/>
              </a:lnSpc>
              <a:buFontTx/>
              <a:buNone/>
            </a:pPr>
            <a:r>
              <a:rPr lang="en-US" sz="1700" b="1" dirty="0" smtClean="0">
                <a:solidFill>
                  <a:srgbClr val="C00000"/>
                </a:solidFill>
                <a:latin typeface="Courier New" pitchFamily="49" charset="0"/>
              </a:rPr>
              <a:t>     </a:t>
            </a:r>
            <a:r>
              <a:rPr lang="en-US" sz="1700" b="1" dirty="0" smtClean="0">
                <a:solidFill>
                  <a:srgbClr val="C00000"/>
                </a:solidFill>
                <a:latin typeface="Courier New" pitchFamily="49" charset="0"/>
              </a:rPr>
              <a:t>while</a:t>
            </a:r>
            <a:r>
              <a:rPr lang="en-US" sz="1700" dirty="0" smtClean="0">
                <a:solidFill>
                  <a:srgbClr val="C00000"/>
                </a:solidFill>
                <a:latin typeface="Courier New" pitchFamily="49" charset="0"/>
              </a:rPr>
              <a:t> (true){</a:t>
            </a:r>
            <a:endParaRPr lang="en-US" sz="1700" dirty="0" smtClean="0">
              <a:solidFill>
                <a:srgbClr val="C00000"/>
              </a:solidFill>
              <a:latin typeface="Courier New" pitchFamily="49" charset="0"/>
            </a:endParaRPr>
          </a:p>
          <a:p>
            <a:pPr>
              <a:lnSpc>
                <a:spcPct val="80000"/>
              </a:lnSpc>
              <a:buFontTx/>
              <a:buNone/>
            </a:pPr>
            <a:r>
              <a:rPr lang="en-US" sz="1700" dirty="0">
                <a:solidFill>
                  <a:srgbClr val="FF0000"/>
                </a:solidFill>
                <a:latin typeface="Courier New" pitchFamily="49" charset="0"/>
              </a:rPr>
              <a:t> </a:t>
            </a:r>
            <a:r>
              <a:rPr lang="en-US" sz="1700" dirty="0" smtClean="0">
                <a:solidFill>
                  <a:srgbClr val="FF0000"/>
                </a:solidFill>
                <a:latin typeface="Courier New" pitchFamily="49" charset="0"/>
              </a:rPr>
              <a:t>      </a:t>
            </a:r>
            <a:r>
              <a:rPr lang="en-US" sz="1700" dirty="0" smtClean="0">
                <a:solidFill>
                  <a:srgbClr val="113457"/>
                </a:solidFill>
                <a:latin typeface="Courier New" pitchFamily="49" charset="0"/>
              </a:rPr>
              <a:t>P(</a:t>
            </a:r>
            <a:r>
              <a:rPr lang="en-US" sz="1700" dirty="0" err="1" smtClean="0">
                <a:solidFill>
                  <a:srgbClr val="113457"/>
                </a:solidFill>
                <a:latin typeface="Courier New" pitchFamily="49" charset="0"/>
              </a:rPr>
              <a:t>mutexR</a:t>
            </a:r>
            <a:r>
              <a:rPr lang="en-US" sz="1700" dirty="0" smtClean="0">
                <a:solidFill>
                  <a:srgbClr val="113457"/>
                </a:solidFill>
                <a:latin typeface="Courier New" pitchFamily="49" charset="0"/>
              </a:rPr>
              <a:t>);</a:t>
            </a:r>
          </a:p>
          <a:p>
            <a:pPr>
              <a:lnSpc>
                <a:spcPct val="80000"/>
              </a:lnSpc>
              <a:buFontTx/>
              <a:buNone/>
            </a:pPr>
            <a:r>
              <a:rPr lang="en-US" sz="1700" dirty="0">
                <a:solidFill>
                  <a:srgbClr val="FF0000"/>
                </a:solidFill>
                <a:latin typeface="Courier New" pitchFamily="49" charset="0"/>
              </a:rPr>
              <a:t> </a:t>
            </a:r>
            <a:r>
              <a:rPr lang="en-US" sz="1700" dirty="0" smtClean="0">
                <a:solidFill>
                  <a:srgbClr val="FF0000"/>
                </a:solidFill>
                <a:latin typeface="Courier New" pitchFamily="49" charset="0"/>
              </a:rPr>
              <a:t>        </a:t>
            </a:r>
            <a:r>
              <a:rPr lang="en-US" sz="1700" dirty="0" err="1" smtClean="0">
                <a:solidFill>
                  <a:srgbClr val="C00000"/>
                </a:solidFill>
                <a:latin typeface="Courier New" pitchFamily="49" charset="0"/>
              </a:rPr>
              <a:t>nr</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nr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a:t>
            </a:r>
            <a:endParaRPr lang="en-US" sz="1700" b="1" dirty="0" smtClean="0">
              <a:solidFill>
                <a:srgbClr val="C00000"/>
              </a:solidFill>
              <a:latin typeface="Courier New" pitchFamily="49" charset="0"/>
            </a:endParaRPr>
          </a:p>
          <a:p>
            <a:pPr>
              <a:lnSpc>
                <a:spcPct val="80000"/>
              </a:lnSpc>
              <a:buFontTx/>
              <a:buNone/>
            </a:pPr>
            <a:r>
              <a:rPr lang="en-US" sz="1700" b="1" dirty="0">
                <a:solidFill>
                  <a:srgbClr val="C00000"/>
                </a:solidFill>
                <a:latin typeface="Courier New" pitchFamily="49" charset="0"/>
              </a:rPr>
              <a:t> </a:t>
            </a:r>
            <a:r>
              <a:rPr lang="en-US" sz="1700" b="1" dirty="0" smtClean="0">
                <a:solidFill>
                  <a:srgbClr val="C00000"/>
                </a:solidFill>
                <a:latin typeface="Courier New" pitchFamily="49" charset="0"/>
              </a:rPr>
              <a:t>        if</a:t>
            </a:r>
            <a:r>
              <a:rPr lang="en-US" sz="1700" dirty="0" smtClean="0">
                <a:solidFill>
                  <a:srgbClr val="C00000"/>
                </a:solidFill>
                <a:latin typeface="Courier New" pitchFamily="49" charset="0"/>
              </a:rPr>
              <a:t> </a:t>
            </a:r>
            <a:r>
              <a:rPr lang="en-US" sz="1700" dirty="0">
                <a:solidFill>
                  <a:srgbClr val="C00000"/>
                </a:solidFill>
                <a:latin typeface="Courier New" pitchFamily="49" charset="0"/>
              </a:rPr>
              <a:t>(</a:t>
            </a:r>
            <a:r>
              <a:rPr lang="en-US" sz="1700" dirty="0" err="1" smtClean="0">
                <a:solidFill>
                  <a:srgbClr val="C00000"/>
                </a:solidFill>
                <a:latin typeface="Courier New" pitchFamily="49" charset="0"/>
              </a:rPr>
              <a:t>nr</a:t>
            </a:r>
            <a:r>
              <a:rPr lang="en-US" sz="1700" dirty="0" smtClean="0">
                <a:solidFill>
                  <a:srgbClr val="C00000"/>
                </a:solidFill>
                <a:latin typeface="Courier New" pitchFamily="49" charset="0"/>
              </a:rPr>
              <a:t> == 1) P(</a:t>
            </a:r>
            <a:r>
              <a:rPr lang="en-US" sz="1700" dirty="0" err="1" smtClean="0">
                <a:solidFill>
                  <a:srgbClr val="C00000"/>
                </a:solidFill>
                <a:latin typeface="Courier New" pitchFamily="49" charset="0"/>
              </a:rPr>
              <a:t>rw</a:t>
            </a:r>
            <a:r>
              <a:rPr lang="en-US" sz="1700" dirty="0" smtClean="0">
                <a:solidFill>
                  <a:srgbClr val="C00000"/>
                </a:solidFill>
                <a:latin typeface="Courier New" pitchFamily="49" charset="0"/>
              </a:rPr>
              <a:t>);   </a:t>
            </a:r>
            <a:r>
              <a:rPr lang="en-US" sz="1700" dirty="0" smtClean="0">
                <a:solidFill>
                  <a:schemeClr val="tx2"/>
                </a:solidFill>
                <a:latin typeface="Courier New" pitchFamily="49" charset="0"/>
              </a:rPr>
              <a:t>/* </a:t>
            </a:r>
            <a:r>
              <a:rPr lang="en-US" sz="1700" dirty="0" err="1" smtClean="0">
                <a:solidFill>
                  <a:schemeClr val="tx2"/>
                </a:solidFill>
                <a:latin typeface="Courier New" pitchFamily="49" charset="0"/>
              </a:rPr>
              <a:t>dac</a:t>
            </a:r>
            <a:r>
              <a:rPr lang="ro-RO" sz="1700" dirty="0" smtClean="0">
                <a:solidFill>
                  <a:schemeClr val="tx2"/>
                </a:solidFill>
                <a:latin typeface="Courier New" pitchFamily="49" charset="0"/>
              </a:rPr>
              <a:t>ă</a:t>
            </a:r>
            <a:r>
              <a:rPr lang="en-US" sz="1700" dirty="0" smtClean="0">
                <a:solidFill>
                  <a:schemeClr val="tx2"/>
                </a:solidFill>
                <a:latin typeface="Courier New" pitchFamily="49" charset="0"/>
              </a:rPr>
              <a:t> </a:t>
            </a:r>
            <a:r>
              <a:rPr lang="en-US" sz="1700" dirty="0" err="1" smtClean="0">
                <a:solidFill>
                  <a:schemeClr val="tx2"/>
                </a:solidFill>
                <a:latin typeface="Courier New" pitchFamily="49" charset="0"/>
              </a:rPr>
              <a:t>primul</a:t>
            </a:r>
            <a:r>
              <a:rPr lang="en-US" sz="1700" dirty="0" smtClean="0">
                <a:solidFill>
                  <a:schemeClr val="tx2"/>
                </a:solidFill>
                <a:latin typeface="Courier New" pitchFamily="49" charset="0"/>
              </a:rPr>
              <a:t> </a:t>
            </a:r>
            <a:r>
              <a:rPr lang="en-US" sz="1700" dirty="0" err="1" smtClean="0">
                <a:solidFill>
                  <a:schemeClr val="tx2"/>
                </a:solidFill>
                <a:latin typeface="Courier New" pitchFamily="49" charset="0"/>
              </a:rPr>
              <a:t>cititor</a:t>
            </a:r>
            <a:r>
              <a:rPr lang="en-US" sz="1700" dirty="0" smtClean="0">
                <a:solidFill>
                  <a:schemeClr val="tx2"/>
                </a:solidFill>
                <a:latin typeface="Courier New" pitchFamily="49" charset="0"/>
              </a:rPr>
              <a:t> */</a:t>
            </a:r>
          </a:p>
          <a:p>
            <a:pPr>
              <a:lnSpc>
                <a:spcPct val="80000"/>
              </a:lnSpc>
              <a:buFontTx/>
              <a:buNone/>
            </a:pPr>
            <a:r>
              <a:rPr lang="en-US" sz="1700" dirty="0">
                <a:solidFill>
                  <a:srgbClr val="FF0000"/>
                </a:solidFill>
                <a:latin typeface="Courier New" pitchFamily="49" charset="0"/>
              </a:rPr>
              <a:t> </a:t>
            </a:r>
            <a:r>
              <a:rPr lang="en-US" sz="1700" dirty="0" smtClean="0">
                <a:solidFill>
                  <a:srgbClr val="FF0000"/>
                </a:solidFill>
                <a:latin typeface="Courier New" pitchFamily="49" charset="0"/>
              </a:rPr>
              <a:t>      </a:t>
            </a:r>
            <a:r>
              <a:rPr lang="en-US" sz="1700" dirty="0" smtClean="0">
                <a:solidFill>
                  <a:srgbClr val="113457"/>
                </a:solidFill>
                <a:latin typeface="Courier New" pitchFamily="49" charset="0"/>
              </a:rPr>
              <a:t>V(</a:t>
            </a:r>
            <a:r>
              <a:rPr lang="en-US" sz="1700" dirty="0" err="1" smtClean="0">
                <a:solidFill>
                  <a:srgbClr val="113457"/>
                </a:solidFill>
                <a:latin typeface="Courier New" pitchFamily="49" charset="0"/>
              </a:rPr>
              <a:t>mutexR</a:t>
            </a:r>
            <a:r>
              <a:rPr lang="en-US" sz="1700" dirty="0" smtClean="0">
                <a:solidFill>
                  <a:srgbClr val="113457"/>
                </a:solidFill>
                <a:latin typeface="Courier New" pitchFamily="49" charset="0"/>
              </a:rPr>
              <a:t>);</a:t>
            </a:r>
          </a:p>
          <a:p>
            <a:pPr>
              <a:buFontTx/>
              <a:buNone/>
            </a:pPr>
            <a:r>
              <a:rPr lang="en-US" sz="1700" dirty="0">
                <a:solidFill>
                  <a:srgbClr val="FF0000"/>
                </a:solidFill>
                <a:latin typeface="Courier New" pitchFamily="49" charset="0"/>
              </a:rPr>
              <a:t> </a:t>
            </a:r>
            <a:r>
              <a:rPr lang="en-US" sz="1700" dirty="0" smtClean="0">
                <a:solidFill>
                  <a:srgbClr val="FF0000"/>
                </a:solidFill>
                <a:latin typeface="Courier New" pitchFamily="49" charset="0"/>
              </a:rPr>
              <a:t>      </a:t>
            </a:r>
            <a:r>
              <a:rPr lang="en-US" sz="1700" dirty="0" smtClean="0">
                <a:solidFill>
                  <a:srgbClr val="C00000"/>
                </a:solidFill>
                <a:latin typeface="Courier New" pitchFamily="49" charset="0"/>
              </a:rPr>
              <a:t>cite</a:t>
            </a:r>
            <a:r>
              <a:rPr lang="ro-RO" sz="1700" dirty="0" smtClean="0">
                <a:solidFill>
                  <a:srgbClr val="C00000"/>
                </a:solidFill>
                <a:latin typeface="Courier New" pitchFamily="49" charset="0"/>
              </a:rPr>
              <a:t>ș</a:t>
            </a:r>
            <a:r>
              <a:rPr lang="en-US" sz="1700" dirty="0" err="1" smtClean="0">
                <a:solidFill>
                  <a:srgbClr val="C00000"/>
                </a:solidFill>
                <a:latin typeface="Courier New" pitchFamily="49" charset="0"/>
              </a:rPr>
              <a:t>te</a:t>
            </a:r>
            <a:r>
              <a:rPr lang="en-US" sz="1700" dirty="0" smtClean="0">
                <a:solidFill>
                  <a:srgbClr val="C00000"/>
                </a:solidFill>
                <a:latin typeface="Courier New" pitchFamily="49" charset="0"/>
              </a:rPr>
              <a:t> din </a:t>
            </a:r>
            <a:r>
              <a:rPr lang="en-US" sz="1700" dirty="0" err="1" smtClean="0">
                <a:solidFill>
                  <a:srgbClr val="C00000"/>
                </a:solidFill>
                <a:latin typeface="Courier New" pitchFamily="49" charset="0"/>
              </a:rPr>
              <a:t>resursa</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comun</a:t>
            </a:r>
            <a:r>
              <a:rPr lang="ro-RO" sz="1700" dirty="0" smtClean="0">
                <a:solidFill>
                  <a:srgbClr val="C00000"/>
                </a:solidFill>
                <a:latin typeface="Courier New" pitchFamily="49" charset="0"/>
              </a:rPr>
              <a:t>ă</a:t>
            </a:r>
            <a:r>
              <a:rPr lang="en-US" sz="1700" dirty="0" smtClean="0">
                <a:solidFill>
                  <a:srgbClr val="C00000"/>
                </a:solidFill>
                <a:latin typeface="Courier New" pitchFamily="49" charset="0"/>
              </a:rPr>
              <a:t>;</a:t>
            </a:r>
          </a:p>
          <a:p>
            <a:pPr>
              <a:lnSpc>
                <a:spcPct val="80000"/>
              </a:lnSpc>
              <a:buFontTx/>
              <a:buNone/>
            </a:pPr>
            <a:r>
              <a:rPr lang="en-US" sz="1700" dirty="0">
                <a:solidFill>
                  <a:srgbClr val="FF0000"/>
                </a:solidFill>
                <a:latin typeface="Courier New" pitchFamily="49" charset="0"/>
              </a:rPr>
              <a:t> </a:t>
            </a:r>
            <a:r>
              <a:rPr lang="en-US" sz="1700" dirty="0" smtClean="0">
                <a:solidFill>
                  <a:srgbClr val="FF0000"/>
                </a:solidFill>
                <a:latin typeface="Courier New" pitchFamily="49" charset="0"/>
              </a:rPr>
              <a:t>      </a:t>
            </a:r>
            <a:r>
              <a:rPr lang="en-US" sz="1700" dirty="0" smtClean="0">
                <a:solidFill>
                  <a:srgbClr val="113457"/>
                </a:solidFill>
                <a:latin typeface="Courier New" pitchFamily="49" charset="0"/>
              </a:rPr>
              <a:t>P(</a:t>
            </a:r>
            <a:r>
              <a:rPr lang="en-US" sz="1700" dirty="0" err="1" smtClean="0">
                <a:solidFill>
                  <a:srgbClr val="113457"/>
                </a:solidFill>
                <a:latin typeface="Courier New" pitchFamily="49" charset="0"/>
              </a:rPr>
              <a:t>mutexR</a:t>
            </a:r>
            <a:r>
              <a:rPr lang="en-US" sz="1700" dirty="0" smtClean="0">
                <a:solidFill>
                  <a:srgbClr val="113457"/>
                </a:solidFill>
                <a:latin typeface="Courier New" pitchFamily="49" charset="0"/>
              </a:rPr>
              <a:t>);</a:t>
            </a:r>
          </a:p>
          <a:p>
            <a:pPr>
              <a:lnSpc>
                <a:spcPct val="80000"/>
              </a:lnSpc>
              <a:buFontTx/>
              <a:buNone/>
            </a:pPr>
            <a:r>
              <a:rPr lang="en-US" sz="1700" dirty="0">
                <a:solidFill>
                  <a:srgbClr val="FF0000"/>
                </a:solidFill>
                <a:latin typeface="Courier New" pitchFamily="49" charset="0"/>
              </a:rPr>
              <a:t> </a:t>
            </a:r>
            <a:r>
              <a:rPr lang="en-US" sz="1700" dirty="0" smtClean="0">
                <a:solidFill>
                  <a:srgbClr val="FF0000"/>
                </a:solidFill>
                <a:latin typeface="Courier New" pitchFamily="49" charset="0"/>
              </a:rPr>
              <a:t>        </a:t>
            </a:r>
            <a:r>
              <a:rPr lang="en-US" sz="1700" dirty="0" err="1" smtClean="0">
                <a:solidFill>
                  <a:srgbClr val="C00000"/>
                </a:solidFill>
                <a:latin typeface="Courier New" pitchFamily="49" charset="0"/>
              </a:rPr>
              <a:t>nr</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nr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a:t>
            </a:r>
          </a:p>
          <a:p>
            <a:pPr>
              <a:lnSpc>
                <a:spcPct val="80000"/>
              </a:lnSpc>
              <a:buFontTx/>
              <a:buNone/>
            </a:pPr>
            <a:r>
              <a:rPr lang="en-US" sz="1700" dirty="0">
                <a:solidFill>
                  <a:srgbClr val="C00000"/>
                </a:solidFill>
                <a:latin typeface="Courier New" pitchFamily="49" charset="0"/>
              </a:rPr>
              <a:t> </a:t>
            </a:r>
            <a:r>
              <a:rPr lang="en-US" sz="1700" dirty="0" smtClean="0">
                <a:solidFill>
                  <a:srgbClr val="C00000"/>
                </a:solidFill>
                <a:latin typeface="Courier New" pitchFamily="49" charset="0"/>
              </a:rPr>
              <a:t>        </a:t>
            </a:r>
            <a:r>
              <a:rPr lang="en-US" sz="1700" b="1" dirty="0" smtClean="0">
                <a:solidFill>
                  <a:srgbClr val="C00000"/>
                </a:solidFill>
                <a:latin typeface="Courier New" pitchFamily="49" charset="0"/>
              </a:rPr>
              <a:t>if</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en-US" sz="1700" dirty="0" err="1" smtClean="0">
                <a:solidFill>
                  <a:srgbClr val="C00000"/>
                </a:solidFill>
                <a:latin typeface="Courier New" pitchFamily="49" charset="0"/>
              </a:rPr>
              <a:t>nr</a:t>
            </a:r>
            <a:r>
              <a:rPr lang="en-US" sz="1700" dirty="0" smtClean="0">
                <a:solidFill>
                  <a:srgbClr val="C00000"/>
                </a:solidFill>
                <a:latin typeface="Courier New" pitchFamily="49" charset="0"/>
              </a:rPr>
              <a:t> == 0) V(</a:t>
            </a:r>
            <a:r>
              <a:rPr lang="en-US" sz="1700" dirty="0" err="1" smtClean="0">
                <a:solidFill>
                  <a:srgbClr val="C00000"/>
                </a:solidFill>
                <a:latin typeface="Courier New" pitchFamily="49" charset="0"/>
              </a:rPr>
              <a:t>rw</a:t>
            </a:r>
            <a:r>
              <a:rPr lang="en-US" sz="1700" dirty="0" smtClean="0">
                <a:solidFill>
                  <a:srgbClr val="C00000"/>
                </a:solidFill>
                <a:latin typeface="Courier New" pitchFamily="49" charset="0"/>
              </a:rPr>
              <a:t>);   </a:t>
            </a:r>
            <a:r>
              <a:rPr lang="en-US" sz="1700" dirty="0" smtClean="0">
                <a:solidFill>
                  <a:schemeClr val="tx2"/>
                </a:solidFill>
                <a:latin typeface="Courier New" pitchFamily="49" charset="0"/>
              </a:rPr>
              <a:t>/* </a:t>
            </a:r>
            <a:r>
              <a:rPr lang="en-US" sz="1700" dirty="0" err="1" smtClean="0">
                <a:solidFill>
                  <a:schemeClr val="tx2"/>
                </a:solidFill>
                <a:latin typeface="Courier New" pitchFamily="49" charset="0"/>
              </a:rPr>
              <a:t>dac</a:t>
            </a:r>
            <a:r>
              <a:rPr lang="ro-RO" sz="1700" dirty="0" smtClean="0">
                <a:solidFill>
                  <a:schemeClr val="tx2"/>
                </a:solidFill>
                <a:latin typeface="Courier New" pitchFamily="49" charset="0"/>
              </a:rPr>
              <a:t>ă</a:t>
            </a:r>
            <a:r>
              <a:rPr lang="en-US" sz="1700" dirty="0" smtClean="0">
                <a:solidFill>
                  <a:schemeClr val="tx2"/>
                </a:solidFill>
                <a:latin typeface="Courier New" pitchFamily="49" charset="0"/>
              </a:rPr>
              <a:t> </a:t>
            </a:r>
            <a:r>
              <a:rPr lang="en-US" sz="1700" dirty="0" err="1" smtClean="0">
                <a:solidFill>
                  <a:schemeClr val="tx2"/>
                </a:solidFill>
                <a:latin typeface="Courier New" pitchFamily="49" charset="0"/>
              </a:rPr>
              <a:t>ultimul</a:t>
            </a:r>
            <a:r>
              <a:rPr lang="en-US" sz="1700" dirty="0" smtClean="0">
                <a:solidFill>
                  <a:schemeClr val="tx2"/>
                </a:solidFill>
                <a:latin typeface="Courier New" pitchFamily="49" charset="0"/>
              </a:rPr>
              <a:t> </a:t>
            </a:r>
            <a:r>
              <a:rPr lang="en-US" sz="1700" dirty="0" err="1" smtClean="0">
                <a:solidFill>
                  <a:schemeClr val="tx2"/>
                </a:solidFill>
                <a:latin typeface="Courier New" pitchFamily="49" charset="0"/>
              </a:rPr>
              <a:t>cititor</a:t>
            </a:r>
            <a:r>
              <a:rPr lang="en-US" sz="1700" dirty="0" smtClean="0">
                <a:solidFill>
                  <a:schemeClr val="tx2"/>
                </a:solidFill>
                <a:latin typeface="Courier New" pitchFamily="49" charset="0"/>
              </a:rPr>
              <a:t> */</a:t>
            </a:r>
          </a:p>
          <a:p>
            <a:pPr>
              <a:lnSpc>
                <a:spcPct val="80000"/>
              </a:lnSpc>
              <a:buFontTx/>
              <a:buNone/>
            </a:pPr>
            <a:r>
              <a:rPr lang="en-US" sz="1700" dirty="0">
                <a:solidFill>
                  <a:srgbClr val="FF0000"/>
                </a:solidFill>
                <a:latin typeface="Courier New" pitchFamily="49" charset="0"/>
              </a:rPr>
              <a:t> </a:t>
            </a:r>
            <a:r>
              <a:rPr lang="en-US" sz="1700" dirty="0" smtClean="0">
                <a:solidFill>
                  <a:srgbClr val="FF0000"/>
                </a:solidFill>
                <a:latin typeface="Courier New" pitchFamily="49" charset="0"/>
              </a:rPr>
              <a:t>      </a:t>
            </a:r>
            <a:r>
              <a:rPr lang="en-US" sz="1700" dirty="0" smtClean="0">
                <a:solidFill>
                  <a:srgbClr val="113457"/>
                </a:solidFill>
                <a:latin typeface="Courier New" pitchFamily="49" charset="0"/>
              </a:rPr>
              <a:t>V(</a:t>
            </a:r>
            <a:r>
              <a:rPr lang="en-US" sz="1700" dirty="0" err="1" smtClean="0">
                <a:solidFill>
                  <a:srgbClr val="113457"/>
                </a:solidFill>
                <a:latin typeface="Courier New" pitchFamily="49" charset="0"/>
              </a:rPr>
              <a:t>mutexR</a:t>
            </a:r>
            <a:r>
              <a:rPr lang="en-US" sz="1700" dirty="0" smtClean="0">
                <a:solidFill>
                  <a:srgbClr val="113457"/>
                </a:solidFill>
                <a:latin typeface="Courier New" pitchFamily="49" charset="0"/>
              </a:rPr>
              <a:t>);</a:t>
            </a:r>
            <a:endParaRPr lang="en-US" sz="1700" b="1" dirty="0" smtClean="0">
              <a:solidFill>
                <a:srgbClr val="113457"/>
              </a:solidFill>
              <a:latin typeface="Courier New" pitchFamily="49" charset="0"/>
            </a:endParaRPr>
          </a:p>
          <a:p>
            <a:pPr>
              <a:lnSpc>
                <a:spcPct val="80000"/>
              </a:lnSpc>
              <a:buFontTx/>
              <a:buNone/>
            </a:pPr>
            <a:r>
              <a:rPr lang="en-US" sz="1700" dirty="0" smtClean="0">
                <a:solidFill>
                  <a:srgbClr val="C00000"/>
                </a:solidFill>
                <a:latin typeface="Courier New" pitchFamily="49" charset="0"/>
              </a:rPr>
              <a:t>}</a:t>
            </a:r>
            <a:r>
              <a:rPr lang="en-US" sz="1700" b="1" dirty="0" smtClean="0">
                <a:solidFill>
                  <a:srgbClr val="C00000"/>
                </a:solidFill>
                <a:latin typeface="Courier New" pitchFamily="49" charset="0"/>
              </a:rPr>
              <a:t>    </a:t>
            </a:r>
            <a:r>
              <a:rPr lang="en-US" sz="1700" dirty="0" smtClean="0">
                <a:solidFill>
                  <a:srgbClr val="C00000"/>
                </a:solidFill>
                <a:latin typeface="Courier New" pitchFamily="49" charset="0"/>
              </a:rPr>
              <a:t>}</a:t>
            </a:r>
            <a:endParaRPr lang="pt-BR" sz="1700" dirty="0" smtClean="0">
              <a:solidFill>
                <a:srgbClr val="C00000"/>
              </a:solidFill>
              <a:latin typeface="Courier New" pitchFamily="49" charset="0"/>
            </a:endParaRPr>
          </a:p>
          <a:p>
            <a:pPr>
              <a:lnSpc>
                <a:spcPct val="80000"/>
              </a:lnSpc>
              <a:buFontTx/>
              <a:buNone/>
            </a:pPr>
            <a:r>
              <a:rPr lang="pt-BR" sz="1700" b="1" dirty="0" smtClean="0">
                <a:solidFill>
                  <a:srgbClr val="C00000"/>
                </a:solidFill>
                <a:latin typeface="Courier New" pitchFamily="49" charset="0"/>
              </a:rPr>
              <a:t>process</a:t>
            </a:r>
            <a:r>
              <a:rPr lang="pt-BR" sz="1700" dirty="0" smtClean="0">
                <a:solidFill>
                  <a:srgbClr val="C00000"/>
                </a:solidFill>
                <a:latin typeface="Courier New" pitchFamily="49" charset="0"/>
              </a:rPr>
              <a:t> Scriitor[j=1 to n]{</a:t>
            </a:r>
            <a:endParaRPr lang="pt-BR" sz="1700" b="1" dirty="0" smtClean="0">
              <a:solidFill>
                <a:srgbClr val="C00000"/>
              </a:solidFill>
              <a:latin typeface="Courier New" pitchFamily="49" charset="0"/>
            </a:endParaRPr>
          </a:p>
          <a:p>
            <a:pPr>
              <a:lnSpc>
                <a:spcPct val="80000"/>
              </a:lnSpc>
              <a:buFontTx/>
              <a:buNone/>
            </a:pPr>
            <a:r>
              <a:rPr lang="pt-BR" sz="1700" b="1" dirty="0" smtClean="0">
                <a:solidFill>
                  <a:srgbClr val="C00000"/>
                </a:solidFill>
                <a:latin typeface="Courier New" pitchFamily="49" charset="0"/>
              </a:rPr>
              <a:t>     </a:t>
            </a:r>
            <a:r>
              <a:rPr lang="pt-BR" sz="1700" b="1" dirty="0" smtClean="0">
                <a:solidFill>
                  <a:srgbClr val="C00000"/>
                </a:solidFill>
                <a:latin typeface="Courier New" pitchFamily="49" charset="0"/>
              </a:rPr>
              <a:t>while</a:t>
            </a:r>
            <a:r>
              <a:rPr lang="pt-BR" sz="1700" dirty="0" smtClean="0">
                <a:solidFill>
                  <a:srgbClr val="C00000"/>
                </a:solidFill>
                <a:latin typeface="Courier New" pitchFamily="49" charset="0"/>
              </a:rPr>
              <a:t> (true){</a:t>
            </a:r>
            <a:endParaRPr lang="pt-BR" sz="1700" dirty="0" smtClean="0">
              <a:solidFill>
                <a:srgbClr val="C00000"/>
              </a:solidFill>
              <a:latin typeface="Courier New" pitchFamily="49" charset="0"/>
            </a:endParaRPr>
          </a:p>
          <a:p>
            <a:pPr>
              <a:lnSpc>
                <a:spcPct val="80000"/>
              </a:lnSpc>
              <a:buFontTx/>
              <a:buNone/>
            </a:pPr>
            <a:r>
              <a:rPr lang="pt-BR" sz="1700" dirty="0">
                <a:solidFill>
                  <a:srgbClr val="C00000"/>
                </a:solidFill>
                <a:latin typeface="Courier New" pitchFamily="49" charset="0"/>
              </a:rPr>
              <a:t> </a:t>
            </a:r>
            <a:r>
              <a:rPr lang="pt-BR" sz="1700" dirty="0" smtClean="0">
                <a:solidFill>
                  <a:srgbClr val="C00000"/>
                </a:solidFill>
                <a:latin typeface="Courier New" pitchFamily="49" charset="0"/>
              </a:rPr>
              <a:t>      P(rw);</a:t>
            </a:r>
          </a:p>
          <a:p>
            <a:pPr>
              <a:lnSpc>
                <a:spcPct val="80000"/>
              </a:lnSpc>
              <a:buFontTx/>
              <a:buNone/>
            </a:pPr>
            <a:r>
              <a:rPr lang="pt-BR" sz="1700" dirty="0">
                <a:solidFill>
                  <a:srgbClr val="C00000"/>
                </a:solidFill>
                <a:latin typeface="Courier New" pitchFamily="49" charset="0"/>
              </a:rPr>
              <a:t> </a:t>
            </a:r>
            <a:r>
              <a:rPr lang="pt-BR" sz="1700" dirty="0" smtClean="0">
                <a:solidFill>
                  <a:srgbClr val="C00000"/>
                </a:solidFill>
                <a:latin typeface="Courier New" pitchFamily="49" charset="0"/>
              </a:rPr>
              <a:t>      scrie </a:t>
            </a:r>
            <a:r>
              <a:rPr lang="ro-RO" sz="1700" dirty="0" smtClean="0">
                <a:solidFill>
                  <a:srgbClr val="C00000"/>
                </a:solidFill>
                <a:latin typeface="Courier New" pitchFamily="49" charset="0"/>
              </a:rPr>
              <a:t>î</a:t>
            </a:r>
            <a:r>
              <a:rPr lang="pt-BR" sz="1700" dirty="0" smtClean="0">
                <a:solidFill>
                  <a:srgbClr val="C00000"/>
                </a:solidFill>
                <a:latin typeface="Courier New" pitchFamily="49" charset="0"/>
              </a:rPr>
              <a:t>n resursa comun</a:t>
            </a:r>
            <a:r>
              <a:rPr lang="ro-RO" sz="1700" dirty="0" smtClean="0">
                <a:solidFill>
                  <a:srgbClr val="C00000"/>
                </a:solidFill>
                <a:latin typeface="Courier New" pitchFamily="49" charset="0"/>
              </a:rPr>
              <a:t>ă</a:t>
            </a:r>
            <a:r>
              <a:rPr lang="pt-BR" sz="1700" dirty="0" smtClean="0">
                <a:solidFill>
                  <a:srgbClr val="C00000"/>
                </a:solidFill>
                <a:latin typeface="Courier New" pitchFamily="49" charset="0"/>
              </a:rPr>
              <a:t>;</a:t>
            </a:r>
          </a:p>
          <a:p>
            <a:pPr>
              <a:lnSpc>
                <a:spcPct val="80000"/>
              </a:lnSpc>
              <a:buFontTx/>
              <a:buNone/>
            </a:pPr>
            <a:r>
              <a:rPr lang="pt-BR" sz="1700" dirty="0">
                <a:solidFill>
                  <a:srgbClr val="C00000"/>
                </a:solidFill>
                <a:latin typeface="Courier New" pitchFamily="49" charset="0"/>
              </a:rPr>
              <a:t> </a:t>
            </a:r>
            <a:r>
              <a:rPr lang="pt-BR" sz="1700" dirty="0" smtClean="0">
                <a:solidFill>
                  <a:srgbClr val="C00000"/>
                </a:solidFill>
                <a:latin typeface="Courier New" pitchFamily="49" charset="0"/>
              </a:rPr>
              <a:t>      V(rw);</a:t>
            </a:r>
            <a:endParaRPr lang="pt-BR" sz="1700" b="1" dirty="0" smtClean="0">
              <a:solidFill>
                <a:srgbClr val="C00000"/>
              </a:solidFill>
              <a:latin typeface="Courier New" pitchFamily="49" charset="0"/>
            </a:endParaRPr>
          </a:p>
          <a:p>
            <a:pPr>
              <a:lnSpc>
                <a:spcPct val="80000"/>
              </a:lnSpc>
              <a:buFontTx/>
              <a:buNone/>
            </a:pPr>
            <a:r>
              <a:rPr lang="pt-BR" sz="1700" dirty="0" smtClean="0">
                <a:solidFill>
                  <a:srgbClr val="C00000"/>
                </a:solidFill>
                <a:latin typeface="Courier New" pitchFamily="49" charset="0"/>
              </a:rPr>
              <a:t>}    }</a:t>
            </a:r>
            <a:endParaRPr lang="pt-BR" sz="1700" dirty="0" smtClean="0">
              <a:solidFill>
                <a:srgbClr val="C00000"/>
              </a:solidFill>
              <a:latin typeface="Courier New" pitchFamily="49" charset="0"/>
            </a:endParaRPr>
          </a:p>
        </p:txBody>
      </p:sp>
      <p:sp>
        <p:nvSpPr>
          <p:cNvPr id="14340"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a:t>
            </a:r>
            <a:r>
              <a:rPr lang="en-US" sz="2800" dirty="0" err="1" smtClean="0"/>
              <a:t>cititorilor</a:t>
            </a:r>
            <a:r>
              <a:rPr lang="en-US" sz="2800" dirty="0" smtClean="0"/>
              <a:t> </a:t>
            </a:r>
            <a:r>
              <a:rPr lang="en-US" sz="2800" dirty="0" err="1" smtClean="0"/>
              <a:t>si</a:t>
            </a:r>
            <a:r>
              <a:rPr lang="en-US" sz="2800" dirty="0" smtClean="0"/>
              <a:t> </a:t>
            </a:r>
            <a:r>
              <a:rPr lang="en-US" sz="2800" dirty="0" err="1" smtClean="0"/>
              <a:t>scriitorilor</a:t>
            </a:r>
            <a:r>
              <a:rPr lang="en-US" sz="2800" dirty="0" smtClean="0"/>
              <a:t> </a:t>
            </a:r>
            <a:br>
              <a:rPr lang="en-US" sz="2800" dirty="0" smtClean="0"/>
            </a:br>
            <a:r>
              <a:rPr lang="ro-RO" sz="2800" dirty="0" err="1"/>
              <a:t>E</a:t>
            </a:r>
            <a:r>
              <a:rPr lang="en-US" sz="2800" dirty="0" err="1" smtClean="0"/>
              <a:t>xcludere</a:t>
            </a:r>
            <a:r>
              <a:rPr lang="en-US" sz="2800" dirty="0" smtClean="0"/>
              <a:t> mutual</a:t>
            </a:r>
            <a:r>
              <a:rPr lang="ro-RO" sz="2800" dirty="0" smtClean="0"/>
              <a:t>ă</a:t>
            </a:r>
            <a:r>
              <a:rPr lang="en-US" sz="2800" dirty="0" smtClean="0"/>
              <a:t> (2)</a:t>
            </a:r>
          </a:p>
        </p:txBody>
      </p:sp>
      <p:cxnSp>
        <p:nvCxnSpPr>
          <p:cNvPr id="4" name="Straight Connector 3"/>
          <p:cNvCxnSpPr/>
          <p:nvPr/>
        </p:nvCxnSpPr>
        <p:spPr bwMode="auto">
          <a:xfrm>
            <a:off x="646904" y="2564904"/>
            <a:ext cx="0" cy="7144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 name="TextBox 4"/>
          <p:cNvSpPr txBox="1"/>
          <p:nvPr/>
        </p:nvSpPr>
        <p:spPr>
          <a:xfrm rot="16200000">
            <a:off x="-421079" y="2737460"/>
            <a:ext cx="1614545" cy="369332"/>
          </a:xfrm>
          <a:prstGeom prst="rect">
            <a:avLst/>
          </a:prstGeom>
          <a:noFill/>
        </p:spPr>
        <p:txBody>
          <a:bodyPr wrap="none" rtlCol="0">
            <a:spAutoFit/>
          </a:bodyPr>
          <a:lstStyle/>
          <a:p>
            <a:r>
              <a:rPr lang="en-US" sz="1800" dirty="0" err="1" smtClean="0"/>
              <a:t>sectiune</a:t>
            </a:r>
            <a:r>
              <a:rPr lang="en-US" sz="1800" dirty="0" smtClean="0"/>
              <a:t> </a:t>
            </a:r>
            <a:r>
              <a:rPr lang="en-US" sz="1800" dirty="0" err="1" smtClean="0"/>
              <a:t>critica</a:t>
            </a:r>
            <a:endParaRPr lang="en-US" sz="1800" dirty="0"/>
          </a:p>
        </p:txBody>
      </p:sp>
      <p:cxnSp>
        <p:nvCxnSpPr>
          <p:cNvPr id="6" name="Straight Connector 5"/>
          <p:cNvCxnSpPr/>
          <p:nvPr/>
        </p:nvCxnSpPr>
        <p:spPr bwMode="auto">
          <a:xfrm flipH="1">
            <a:off x="674224" y="2564904"/>
            <a:ext cx="585408" cy="0"/>
          </a:xfrm>
          <a:prstGeom prst="line">
            <a:avLst/>
          </a:prstGeom>
          <a:solidFill>
            <a:schemeClr val="accent1"/>
          </a:solidFill>
          <a:ln w="9525" cap="flat" cmpd="sng" algn="ctr">
            <a:solidFill>
              <a:schemeClr val="tx1"/>
            </a:solidFill>
            <a:prstDash val="solid"/>
            <a:round/>
            <a:headEnd type="arrow" w="med" len="med"/>
            <a:tailEnd type="none" w="med" len="med"/>
          </a:ln>
          <a:effectLst/>
        </p:spPr>
      </p:cxnSp>
      <p:cxnSp>
        <p:nvCxnSpPr>
          <p:cNvPr id="9" name="Straight Connector 8"/>
          <p:cNvCxnSpPr/>
          <p:nvPr/>
        </p:nvCxnSpPr>
        <p:spPr bwMode="auto">
          <a:xfrm flipH="1">
            <a:off x="646904" y="3279349"/>
            <a:ext cx="585408" cy="0"/>
          </a:xfrm>
          <a:prstGeom prst="line">
            <a:avLst/>
          </a:prstGeom>
          <a:solidFill>
            <a:schemeClr val="accent1"/>
          </a:solidFill>
          <a:ln w="9525" cap="flat" cmpd="sng" algn="ctr">
            <a:solidFill>
              <a:schemeClr val="tx1"/>
            </a:solidFill>
            <a:prstDash val="solid"/>
            <a:round/>
            <a:headEnd type="arrow" w="med" len="med"/>
            <a:tailEnd type="none" w="med" len="med"/>
          </a:ln>
          <a:effectLst/>
        </p:spPr>
      </p:cxnSp>
      <p:cxnSp>
        <p:nvCxnSpPr>
          <p:cNvPr id="12" name="Straight Connector 11"/>
          <p:cNvCxnSpPr/>
          <p:nvPr/>
        </p:nvCxnSpPr>
        <p:spPr bwMode="auto">
          <a:xfrm>
            <a:off x="587496" y="3909176"/>
            <a:ext cx="0" cy="7144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614816" y="3909176"/>
            <a:ext cx="585408" cy="0"/>
          </a:xfrm>
          <a:prstGeom prst="line">
            <a:avLst/>
          </a:prstGeom>
          <a:solidFill>
            <a:schemeClr val="accent1"/>
          </a:solidFill>
          <a:ln w="9525" cap="flat" cmpd="sng" algn="ctr">
            <a:solidFill>
              <a:schemeClr val="tx1"/>
            </a:solidFill>
            <a:prstDash val="solid"/>
            <a:round/>
            <a:headEnd type="arrow" w="med" len="med"/>
            <a:tailEnd type="none" w="med" len="med"/>
          </a:ln>
          <a:effectLst/>
        </p:spPr>
      </p:cxnSp>
      <p:cxnSp>
        <p:nvCxnSpPr>
          <p:cNvPr id="14" name="Straight Connector 13"/>
          <p:cNvCxnSpPr/>
          <p:nvPr/>
        </p:nvCxnSpPr>
        <p:spPr bwMode="auto">
          <a:xfrm flipH="1">
            <a:off x="587496" y="4623621"/>
            <a:ext cx="585408" cy="0"/>
          </a:xfrm>
          <a:prstGeom prst="line">
            <a:avLst/>
          </a:prstGeom>
          <a:solidFill>
            <a:schemeClr val="accent1"/>
          </a:solidFill>
          <a:ln w="9525" cap="flat" cmpd="sng" algn="ctr">
            <a:solidFill>
              <a:schemeClr val="tx1"/>
            </a:solidFill>
            <a:prstDash val="solid"/>
            <a:round/>
            <a:headEnd type="arrow" w="med" len="med"/>
            <a:tailEnd type="none" w="med" len="med"/>
          </a:ln>
          <a:effectLst/>
        </p:spPr>
      </p:cxnSp>
      <p:cxnSp>
        <p:nvCxnSpPr>
          <p:cNvPr id="11" name="Straight Arrow Connector 10"/>
          <p:cNvCxnSpPr/>
          <p:nvPr/>
        </p:nvCxnSpPr>
        <p:spPr bwMode="auto">
          <a:xfrm flipH="1">
            <a:off x="3635896" y="2564904"/>
            <a:ext cx="1226825" cy="216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rot="20993980">
            <a:off x="3795761" y="2119329"/>
            <a:ext cx="2133918" cy="369332"/>
          </a:xfrm>
          <a:prstGeom prst="rect">
            <a:avLst/>
          </a:prstGeom>
          <a:noFill/>
        </p:spPr>
        <p:txBody>
          <a:bodyPr wrap="none" rtlCol="0">
            <a:spAutoFit/>
          </a:bodyPr>
          <a:lstStyle/>
          <a:p>
            <a:r>
              <a:rPr lang="en-US" sz="1800" dirty="0" err="1" smtClean="0"/>
              <a:t>instructiune</a:t>
            </a:r>
            <a:r>
              <a:rPr lang="en-US" sz="1800" dirty="0" smtClean="0"/>
              <a:t> cu </a:t>
            </a:r>
            <a:r>
              <a:rPr lang="en-US" sz="1800" dirty="0" err="1" smtClean="0"/>
              <a:t>garda</a:t>
            </a:r>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000764" y="1556792"/>
            <a:ext cx="4752528" cy="122413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t>z</a:t>
            </a:r>
            <a:r>
              <a:rPr kumimoji="0" lang="en-US" sz="2400" b="0" i="0" u="none" strike="noStrike" cap="none" normalizeH="0" baseline="0" dirty="0" err="1" smtClean="0">
                <a:ln>
                  <a:noFill/>
                </a:ln>
                <a:solidFill>
                  <a:schemeClr val="tx1"/>
                </a:solidFill>
                <a:effectLst/>
                <a:latin typeface="Times" charset="0"/>
              </a:rPr>
              <a:t>ona</a:t>
            </a:r>
            <a:r>
              <a:rPr kumimoji="0" lang="en-US" sz="2400" b="0" i="0" u="none" strike="noStrike" cap="none" normalizeH="0" baseline="0" dirty="0" smtClean="0">
                <a:ln>
                  <a:noFill/>
                </a:ln>
                <a:solidFill>
                  <a:schemeClr val="tx1"/>
                </a:solidFill>
                <a:effectLst/>
                <a:latin typeface="Times" charset="0"/>
              </a:rPr>
              <a:t> de </a:t>
            </a:r>
            <a:r>
              <a:rPr kumimoji="0" lang="en-US" sz="2400" b="0" i="0" u="none" strike="noStrike" cap="none" normalizeH="0" baseline="0" dirty="0" err="1" smtClean="0">
                <a:ln>
                  <a:noFill/>
                </a:ln>
                <a:solidFill>
                  <a:schemeClr val="tx1"/>
                </a:solidFill>
                <a:effectLst/>
                <a:latin typeface="Times" charset="0"/>
              </a:rPr>
              <a:t>memorie</a:t>
            </a:r>
            <a:r>
              <a:rPr kumimoji="0" lang="en-US" sz="2400" b="0" i="0" u="none" strike="noStrike" cap="none" normalizeH="0" baseline="0" dirty="0" smtClean="0">
                <a:ln>
                  <a:noFill/>
                </a:ln>
                <a:solidFill>
                  <a:schemeClr val="tx1"/>
                </a:solidFill>
                <a:effectLst/>
                <a:latin typeface="Times"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a:t>
            </a:r>
            <a:r>
              <a:rPr lang="en-US" dirty="0" err="1" smtClean="0"/>
              <a:t>resursa</a:t>
            </a:r>
            <a:r>
              <a:rPr lang="en-US" dirty="0" smtClean="0"/>
              <a:t> </a:t>
            </a:r>
            <a:r>
              <a:rPr lang="en-US" dirty="0" err="1" smtClean="0"/>
              <a:t>critica</a:t>
            </a:r>
            <a:r>
              <a:rPr lang="en-US" dirty="0" smtClean="0"/>
              <a:t>)</a:t>
            </a:r>
            <a:endParaRPr kumimoji="0" lang="en-US" sz="2400" b="0" i="0" u="none" strike="noStrike" cap="none" normalizeH="0" baseline="0" dirty="0" smtClean="0">
              <a:ln>
                <a:noFill/>
              </a:ln>
              <a:solidFill>
                <a:schemeClr val="tx1"/>
              </a:solidFill>
              <a:effectLst/>
              <a:latin typeface="Times" charset="0"/>
            </a:endParaRPr>
          </a:p>
        </p:txBody>
      </p:sp>
      <p:pic>
        <p:nvPicPr>
          <p:cNvPr id="7"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5688" y="4808778"/>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5840" y="4845280"/>
            <a:ext cx="1070152" cy="165675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bwMode="auto">
          <a:xfrm flipV="1">
            <a:off x="1465688" y="2924944"/>
            <a:ext cx="1159604" cy="152876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V="1">
            <a:off x="2267744" y="2924944"/>
            <a:ext cx="656456" cy="185242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bwMode="auto">
          <a:xfrm flipV="1">
            <a:off x="2924200" y="2924944"/>
            <a:ext cx="238660" cy="185242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a:off x="5148064" y="2924944"/>
            <a:ext cx="288032" cy="216024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a:off x="5996650" y="2924944"/>
            <a:ext cx="2175750" cy="2268537"/>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bwMode="auto">
          <a:xfrm>
            <a:off x="5436096" y="2924944"/>
            <a:ext cx="1121108" cy="237626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pic>
        <p:nvPicPr>
          <p:cNvPr id="4098" name="Picture 2" descr="C:\Users\cipsm\Desktop\s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90" y="1570952"/>
            <a:ext cx="1295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cipsm\Desktop\sem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1898" y="1620349"/>
            <a:ext cx="12096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536727"/>
            <a:ext cx="1070152" cy="16567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115111" y="1943874"/>
            <a:ext cx="922047" cy="461665"/>
          </a:xfrm>
          <a:prstGeom prst="rect">
            <a:avLst/>
          </a:prstGeom>
          <a:noFill/>
        </p:spPr>
        <p:txBody>
          <a:bodyPr wrap="none" rtlCol="0">
            <a:spAutoFit/>
          </a:bodyPr>
          <a:lstStyle/>
          <a:p>
            <a:r>
              <a:rPr lang="en-US" dirty="0" smtClean="0"/>
              <a:t>nr = 0</a:t>
            </a:r>
            <a:endParaRPr lang="en-US" dirty="0"/>
          </a:p>
        </p:txBody>
      </p:sp>
      <p:sp>
        <p:nvSpPr>
          <p:cNvPr id="18" name="TextBox 17"/>
          <p:cNvSpPr txBox="1"/>
          <p:nvPr/>
        </p:nvSpPr>
        <p:spPr>
          <a:xfrm>
            <a:off x="8140499" y="2371052"/>
            <a:ext cx="922047" cy="461665"/>
          </a:xfrm>
          <a:prstGeom prst="rect">
            <a:avLst/>
          </a:prstGeom>
          <a:noFill/>
        </p:spPr>
        <p:txBody>
          <a:bodyPr wrap="none" rtlCol="0">
            <a:spAutoFit/>
          </a:bodyPr>
          <a:lstStyle/>
          <a:p>
            <a:r>
              <a:rPr lang="en-US" dirty="0" smtClean="0"/>
              <a:t>nr = 1</a:t>
            </a:r>
            <a:endParaRPr lang="en-US" dirty="0"/>
          </a:p>
        </p:txBody>
      </p:sp>
      <p:pic>
        <p:nvPicPr>
          <p:cNvPr id="5" name="Picture 3" descr="C:\Users\cipsm\Desktop\descărca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5014" y="5193481"/>
            <a:ext cx="1371600" cy="14795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cipsm\Desktop\descărca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592" y="5193481"/>
            <a:ext cx="1371600" cy="1479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ipsm\Desktop\descărca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4985982"/>
            <a:ext cx="1371600" cy="14795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140499" y="2832717"/>
            <a:ext cx="922047" cy="461665"/>
          </a:xfrm>
          <a:prstGeom prst="rect">
            <a:avLst/>
          </a:prstGeom>
          <a:noFill/>
        </p:spPr>
        <p:txBody>
          <a:bodyPr wrap="none" rtlCol="0">
            <a:spAutoFit/>
          </a:bodyPr>
          <a:lstStyle/>
          <a:p>
            <a:r>
              <a:rPr lang="en-US" dirty="0" smtClean="0"/>
              <a:t>nr = 2</a:t>
            </a:r>
            <a:endParaRPr lang="en-US" dirty="0"/>
          </a:p>
        </p:txBody>
      </p:sp>
    </p:spTree>
    <p:extLst>
      <p:ext uri="{BB962C8B-B14F-4D97-AF65-F5344CB8AC3E}">
        <p14:creationId xmlns:p14="http://schemas.microsoft.com/office/powerpoint/2010/main" val="301488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2.22222E-6 C 0.00798 -0.01643 0.01667 -0.03287 0.025 -0.04907 C 0.02743 -0.0537 0.02864 -0.05925 0.0316 -0.06319 C 0.03472 -0.06736 0.03837 -0.0706 0.0408 -0.07546 C 0.04167 -0.07731 0.04236 -0.07916 0.0434 -0.08078 C 0.04635 -0.08518 0.04948 -0.08888 0.0526 -0.09305 C 0.05347 -0.09421 0.05538 -0.09652 0.05538 -0.09652 C 0.05972 -0.1081 0.06632 -0.12824 0.07378 -0.13518 C 0.07673 -0.14768 0.09097 -0.15648 0.09739 -0.16666 C 0.10156 -0.17337 0.10434 -0.18125 0.11059 -0.18425 C 0.11146 -0.18611 0.11215 -0.18819 0.11319 -0.18958 C 0.11423 -0.19097 0.11614 -0.19143 0.11719 -0.19305 C 0.11805 -0.19444 0.11788 -0.19652 0.1184 -0.19814 C 0.11875 -0.19884 0.11927 -0.1993 0.11979 -0.2 " pathEditMode="relative" ptsTypes="fffffffffffff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2205 -0.12199 C 0.02934 -0.13796 0.03455 -0.15509 0.04184 -0.17106 C 0.04688 -0.18218 0.04792 -0.19282 0.05486 -0.20278 C 0.05799 -0.21273 0.0599 -0.22338 0.06406 -0.23241 C 0.06545 -0.23565 0.06788 -0.23796 0.06944 -0.2412 C 0.07083 -0.24722 0.07205 -0.25185 0.07465 -0.25718 C 0.07656 -0.26643 0.07986 -0.27454 0.08264 -0.28333 C 0.08611 -0.29398 0.0875 -0.30579 0.09045 -0.31667 C 0.09132 -0.33079 0.09236 -0.34491 0.09444 -0.3588 C 0.09618 -0.37014 0.10104 -0.38032 0.10104 -0.39213 " pathEditMode="relative" ptsTypes="fffffffffA">
                                      <p:cBhvr>
                                        <p:cTn id="8" dur="2000" fill="hold"/>
                                        <p:tgtEl>
                                          <p:spTgt spid="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5.55556E-6 3.7037E-7 C 0.00435 -0.0206 0.01008 -0.0405 0.0172 -0.05972 C 0.01876 -0.07152 0.01997 -0.0831 0.0224 -0.09467 C 0.0257 -0.12824 0.02918 -0.16134 0.03299 -0.19467 C 0.03456 -0.28958 0.03421 -0.24259 0.03421 -0.33518 " pathEditMode="relative" ptsTypes="ffffA">
                                      <p:cBhvr>
                                        <p:cTn id="10" dur="2000" fill="hold"/>
                                        <p:tgtEl>
                                          <p:spTgt spid="9"/>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88889E-6 7.40741E-7 C -0.00087 -0.05139 0.00208 -0.07246 -0.00538 -0.11227 C -0.00729 -0.14607 -0.0059 -0.12477 -0.0092 -0.16852 C -0.00972 -0.175 -0.01059 -0.18774 -0.01059 -0.18774 C -0.01146 -0.22894 -0.01163 -0.26436 -0.0184 -0.30348 C -0.0217 -0.34514 -0.02118 -0.32686 -0.02118 -0.35787 " pathEditMode="relative" ptsTypes="fffffA">
                                      <p:cBhvr>
                                        <p:cTn id="12" dur="2000" fill="hold"/>
                                        <p:tgtEl>
                                          <p:spTgt spid="8"/>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2.77778E-6 -6.93889E-18 C -0.00382 -0.0132 -0.00521 -0.02732 -0.0092 -0.04028 C -0.01805 -0.06852 -0.02847 -0.09607 -0.03958 -0.12292 C -0.05017 -0.14838 -0.05937 -0.17547 -0.07118 -0.2 C -0.08038 -0.21899 -0.08871 -0.2382 -0.09739 -0.25787 C -0.10052 -0.26482 -0.1059 -0.27176 -0.1092 -0.27894 C -0.11093 -0.28264 -0.11458 -0.28959 -0.11458 -0.28959 C -0.11614 -0.29607 -0.11823 -0.30139 -0.12118 -0.30695 C -0.12309 -0.31528 -0.125 -0.32269 -0.125 -0.33172 " pathEditMode="relative" ptsTypes="ffffffffA">
                                      <p:cBhvr>
                                        <p:cTn id="14" dur="2000" fill="hold"/>
                                        <p:tgtEl>
                                          <p:spTgt spid="5"/>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11111E-6 7.03704E-6 C -0.00399 -0.01504 -0.00799 -0.01712 -0.0158 -0.02985 C -0.02326 -0.04189 -0.02986 -0.05439 -0.03698 -0.06666 C -0.03906 -0.07013 -0.04132 -0.0736 -0.04358 -0.07708 C -0.06163 -0.10555 -0.07743 -0.13772 -0.09479 -0.16666 C -0.09583 -0.16828 -0.09774 -0.16874 -0.09879 -0.17013 C -0.1066 -0.18055 -0.11337 -0.19305 -0.12118 -0.20347 C -0.13212 -0.21805 -0.14497 -0.23009 -0.1566 -0.24374 C -0.16267 -0.25092 -0.16945 -0.25671 -0.175 -0.26481 C -0.1809 -0.27337 -0.1849 -0.2824 -0.19358 -0.28587 C -0.19844 -0.29259 -0.20451 -0.2956 -0.2092 -0.30185 C -0.21302 -0.30694 -0.21511 -0.3118 -0.21979 -0.31573 C -0.22257 -0.32152 -0.22083 -0.32106 -0.22379 -0.32106 " pathEditMode="relative" ptsTypes="ffffffffffffA">
                                      <p:cBhvr>
                                        <p:cTn id="16" dur="2000" fill="hold"/>
                                        <p:tgtEl>
                                          <p:spTgt spid="1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2117 -0.35788 C -0.02239 -0.37964 -0.02273 -0.4014 -0.02499 -0.42292 C -0.02586 -0.43033 -0.02864 -0.43704 -0.03037 -0.44399 C -0.03385 -0.45788 -0.03593 -0.47454 -0.04079 -0.48774 C -0.04305 -0.50186 -0.04895 -0.51367 -0.05398 -0.5264 C -0.05815 -0.53681 -0.05954 -0.54422 -0.06718 -0.55093 C -0.06996 -0.55811 -0.07343 -0.56459 -0.07777 -0.57015 C -0.07621 -0.56251 -0.07673 -0.56343 -0.07378 -0.55626 C -0.07291 -0.55441 -0.07117 -0.55093 -0.07117 -0.55093 " pathEditMode="relative" ptsTypes="ffffffffA">
                                      <p:cBhvr>
                                        <p:cTn id="20" dur="2000" fill="hold"/>
                                        <p:tgtEl>
                                          <p:spTgt spid="8"/>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31" presetClass="exit" presetSubtype="0" fill="hold" grpId="0" nodeType="clickEffect">
                                  <p:stCondLst>
                                    <p:cond delay="0"/>
                                  </p:stCondLst>
                                  <p:childTnLst>
                                    <p:anim calcmode="lin" valueType="num">
                                      <p:cBhvr>
                                        <p:cTn id="24" dur="1000"/>
                                        <p:tgtEl>
                                          <p:spTgt spid="2"/>
                                        </p:tgtEl>
                                        <p:attrNameLst>
                                          <p:attrName>ppt_w</p:attrName>
                                        </p:attrNameLst>
                                      </p:cBhvr>
                                      <p:tavLst>
                                        <p:tav tm="0">
                                          <p:val>
                                            <p:strVal val="ppt_w"/>
                                          </p:val>
                                        </p:tav>
                                        <p:tav tm="100000">
                                          <p:val>
                                            <p:fltVal val="0"/>
                                          </p:val>
                                        </p:tav>
                                      </p:tavLst>
                                    </p:anim>
                                    <p:anim calcmode="lin" valueType="num">
                                      <p:cBhvr>
                                        <p:cTn id="25" dur="1000"/>
                                        <p:tgtEl>
                                          <p:spTgt spid="2"/>
                                        </p:tgtEl>
                                        <p:attrNameLst>
                                          <p:attrName>ppt_h</p:attrName>
                                        </p:attrNameLst>
                                      </p:cBhvr>
                                      <p:tavLst>
                                        <p:tav tm="0">
                                          <p:val>
                                            <p:strVal val="ppt_h"/>
                                          </p:val>
                                        </p:tav>
                                        <p:tav tm="100000">
                                          <p:val>
                                            <p:fltVal val="0"/>
                                          </p:val>
                                        </p:tav>
                                      </p:tavLst>
                                    </p:anim>
                                    <p:anim calcmode="lin" valueType="num">
                                      <p:cBhvr>
                                        <p:cTn id="26" dur="1000"/>
                                        <p:tgtEl>
                                          <p:spTgt spid="2"/>
                                        </p:tgtEl>
                                        <p:attrNameLst>
                                          <p:attrName>style.rotation</p:attrName>
                                        </p:attrNameLst>
                                      </p:cBhvr>
                                      <p:tavLst>
                                        <p:tav tm="0">
                                          <p:val>
                                            <p:fltVal val="0"/>
                                          </p:val>
                                        </p:tav>
                                        <p:tav tm="100000">
                                          <p:val>
                                            <p:fltVal val="90"/>
                                          </p:val>
                                        </p:tav>
                                      </p:tavLst>
                                    </p:anim>
                                    <p:animEffect transition="out" filter="fade">
                                      <p:cBhvr>
                                        <p:cTn id="27" dur="1000"/>
                                        <p:tgtEl>
                                          <p:spTgt spid="2"/>
                                        </p:tgtEl>
                                      </p:cBhvr>
                                    </p:animEffect>
                                    <p:set>
                                      <p:cBhvr>
                                        <p:cTn id="28" dur="1" fill="hold">
                                          <p:stCondLst>
                                            <p:cond delay="999"/>
                                          </p:stCondLst>
                                        </p:cTn>
                                        <p:tgtEl>
                                          <p:spTgt spid="2"/>
                                        </p:tgtEl>
                                        <p:attrNameLst>
                                          <p:attrName>style.visibility</p:attrName>
                                        </p:attrNameLst>
                                      </p:cBhvr>
                                      <p:to>
                                        <p:strVal val="hidden"/>
                                      </p:to>
                                    </p:se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style.rotation</p:attrName>
                                        </p:attrNameLst>
                                      </p:cBhvr>
                                      <p:tavLst>
                                        <p:tav tm="0">
                                          <p:val>
                                            <p:fltVal val="90"/>
                                          </p:val>
                                        </p:tav>
                                        <p:tav tm="100000">
                                          <p:val>
                                            <p:fltVal val="0"/>
                                          </p:val>
                                        </p:tav>
                                      </p:tavLst>
                                    </p:anim>
                                    <p:animEffect transition="in" filter="fade">
                                      <p:cBhvr>
                                        <p:cTn id="34" dur="10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4098"/>
                                        </p:tgtEl>
                                        <p:attrNameLst>
                                          <p:attrName>style.visibility</p:attrName>
                                        </p:attrNameLst>
                                      </p:cBhvr>
                                      <p:to>
                                        <p:strVal val="visible"/>
                                      </p:to>
                                    </p:set>
                                    <p:anim calcmode="lin" valueType="num">
                                      <p:cBhvr>
                                        <p:cTn id="39" dur="1000" fill="hold"/>
                                        <p:tgtEl>
                                          <p:spTgt spid="4098"/>
                                        </p:tgtEl>
                                        <p:attrNameLst>
                                          <p:attrName>ppt_w</p:attrName>
                                        </p:attrNameLst>
                                      </p:cBhvr>
                                      <p:tavLst>
                                        <p:tav tm="0">
                                          <p:val>
                                            <p:fltVal val="0"/>
                                          </p:val>
                                        </p:tav>
                                        <p:tav tm="100000">
                                          <p:val>
                                            <p:strVal val="#ppt_w"/>
                                          </p:val>
                                        </p:tav>
                                      </p:tavLst>
                                    </p:anim>
                                    <p:anim calcmode="lin" valueType="num">
                                      <p:cBhvr>
                                        <p:cTn id="40" dur="1000" fill="hold"/>
                                        <p:tgtEl>
                                          <p:spTgt spid="4098"/>
                                        </p:tgtEl>
                                        <p:attrNameLst>
                                          <p:attrName>ppt_h</p:attrName>
                                        </p:attrNameLst>
                                      </p:cBhvr>
                                      <p:tavLst>
                                        <p:tav tm="0">
                                          <p:val>
                                            <p:fltVal val="0"/>
                                          </p:val>
                                        </p:tav>
                                        <p:tav tm="100000">
                                          <p:val>
                                            <p:strVal val="#ppt_h"/>
                                          </p:val>
                                        </p:tav>
                                      </p:tavLst>
                                    </p:anim>
                                    <p:anim calcmode="lin" valueType="num">
                                      <p:cBhvr>
                                        <p:cTn id="41" dur="1000" fill="hold"/>
                                        <p:tgtEl>
                                          <p:spTgt spid="4098"/>
                                        </p:tgtEl>
                                        <p:attrNameLst>
                                          <p:attrName>style.rotation</p:attrName>
                                        </p:attrNameLst>
                                      </p:cBhvr>
                                      <p:tavLst>
                                        <p:tav tm="0">
                                          <p:val>
                                            <p:fltVal val="90"/>
                                          </p:val>
                                        </p:tav>
                                        <p:tav tm="100000">
                                          <p:val>
                                            <p:fltVal val="0"/>
                                          </p:val>
                                        </p:tav>
                                      </p:tavLst>
                                    </p:anim>
                                    <p:animEffect transition="in" filter="fade">
                                      <p:cBhvr>
                                        <p:cTn id="42" dur="1000"/>
                                        <p:tgtEl>
                                          <p:spTgt spid="4098"/>
                                        </p:tgtEl>
                                      </p:cBhvr>
                                    </p:animEffect>
                                  </p:childTnLst>
                                </p:cTn>
                              </p:par>
                              <p:par>
                                <p:cTn id="43" presetID="31" presetClass="exit" presetSubtype="0" fill="hold" nodeType="withEffect">
                                  <p:stCondLst>
                                    <p:cond delay="0"/>
                                  </p:stCondLst>
                                  <p:childTnLst>
                                    <p:anim calcmode="lin" valueType="num">
                                      <p:cBhvr>
                                        <p:cTn id="44" dur="1000"/>
                                        <p:tgtEl>
                                          <p:spTgt spid="4099"/>
                                        </p:tgtEl>
                                        <p:attrNameLst>
                                          <p:attrName>ppt_w</p:attrName>
                                        </p:attrNameLst>
                                      </p:cBhvr>
                                      <p:tavLst>
                                        <p:tav tm="0">
                                          <p:val>
                                            <p:strVal val="ppt_w"/>
                                          </p:val>
                                        </p:tav>
                                        <p:tav tm="100000">
                                          <p:val>
                                            <p:fltVal val="0"/>
                                          </p:val>
                                        </p:tav>
                                      </p:tavLst>
                                    </p:anim>
                                    <p:anim calcmode="lin" valueType="num">
                                      <p:cBhvr>
                                        <p:cTn id="45" dur="1000"/>
                                        <p:tgtEl>
                                          <p:spTgt spid="4099"/>
                                        </p:tgtEl>
                                        <p:attrNameLst>
                                          <p:attrName>ppt_h</p:attrName>
                                        </p:attrNameLst>
                                      </p:cBhvr>
                                      <p:tavLst>
                                        <p:tav tm="0">
                                          <p:val>
                                            <p:strVal val="ppt_h"/>
                                          </p:val>
                                        </p:tav>
                                        <p:tav tm="100000">
                                          <p:val>
                                            <p:fltVal val="0"/>
                                          </p:val>
                                        </p:tav>
                                      </p:tavLst>
                                    </p:anim>
                                    <p:anim calcmode="lin" valueType="num">
                                      <p:cBhvr>
                                        <p:cTn id="46" dur="1000"/>
                                        <p:tgtEl>
                                          <p:spTgt spid="4099"/>
                                        </p:tgtEl>
                                        <p:attrNameLst>
                                          <p:attrName>style.rotation</p:attrName>
                                        </p:attrNameLst>
                                      </p:cBhvr>
                                      <p:tavLst>
                                        <p:tav tm="0">
                                          <p:val>
                                            <p:fltVal val="0"/>
                                          </p:val>
                                        </p:tav>
                                        <p:tav tm="100000">
                                          <p:val>
                                            <p:fltVal val="90"/>
                                          </p:val>
                                        </p:tav>
                                      </p:tavLst>
                                    </p:anim>
                                    <p:animEffect transition="out" filter="fade">
                                      <p:cBhvr>
                                        <p:cTn id="47" dur="1000"/>
                                        <p:tgtEl>
                                          <p:spTgt spid="4099"/>
                                        </p:tgtEl>
                                      </p:cBhvr>
                                    </p:animEffect>
                                    <p:set>
                                      <p:cBhvr>
                                        <p:cTn id="48" dur="1" fill="hold">
                                          <p:stCondLst>
                                            <p:cond delay="999"/>
                                          </p:stCondLst>
                                        </p:cTn>
                                        <p:tgtEl>
                                          <p:spTgt spid="409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0.125 -0.33172 C -0.12569 -0.34885 -0.12413 -0.36992 -0.13021 -0.38612 C -0.13298 -0.40626 -0.12934 -0.3845 -0.1342 -0.40186 C -0.13906 -0.41876 -0.1408 -0.43751 -0.14861 -0.45279 C -0.15087 -0.4676 -0.15555 -0.48404 -0.1618 -0.49677 C -0.16493 -0.50927 -0.16285 -0.50417 -0.16701 -0.51251 C -0.16927 -0.52362 -0.17274 -0.5345 -0.1776 -0.54399 C -0.17795 -0.54584 -0.17847 -0.54746 -0.17882 -0.54931 C -0.17934 -0.55163 -0.18021 -0.55626 -0.18021 -0.55626 " pathEditMode="relative" ptsTypes="ffffffffA">
                                      <p:cBhvr>
                                        <p:cTn id="52" dur="2000" fill="hold"/>
                                        <p:tgtEl>
                                          <p:spTgt spid="5"/>
                                        </p:tgtEl>
                                        <p:attrNameLst>
                                          <p:attrName>ppt_x</p:attrName>
                                          <p:attrName>ppt_y</p:attrName>
                                        </p:attrNameLst>
                                      </p:cBhvr>
                                    </p:animMotion>
                                  </p:childTnLst>
                                </p:cTn>
                              </p:par>
                              <p:par>
                                <p:cTn id="53" presetID="3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1000" fill="hold"/>
                                        <p:tgtEl>
                                          <p:spTgt spid="19"/>
                                        </p:tgtEl>
                                        <p:attrNameLst>
                                          <p:attrName>ppt_w</p:attrName>
                                        </p:attrNameLst>
                                      </p:cBhvr>
                                      <p:tavLst>
                                        <p:tav tm="0">
                                          <p:val>
                                            <p:fltVal val="0"/>
                                          </p:val>
                                        </p:tav>
                                        <p:tav tm="100000">
                                          <p:val>
                                            <p:strVal val="#ppt_w"/>
                                          </p:val>
                                        </p:tav>
                                      </p:tavLst>
                                    </p:anim>
                                    <p:anim calcmode="lin" valueType="num">
                                      <p:cBhvr>
                                        <p:cTn id="56" dur="1000" fill="hold"/>
                                        <p:tgtEl>
                                          <p:spTgt spid="19"/>
                                        </p:tgtEl>
                                        <p:attrNameLst>
                                          <p:attrName>ppt_h</p:attrName>
                                        </p:attrNameLst>
                                      </p:cBhvr>
                                      <p:tavLst>
                                        <p:tav tm="0">
                                          <p:val>
                                            <p:fltVal val="0"/>
                                          </p:val>
                                        </p:tav>
                                        <p:tav tm="100000">
                                          <p:val>
                                            <p:strVal val="#ppt_h"/>
                                          </p:val>
                                        </p:tav>
                                      </p:tavLst>
                                    </p:anim>
                                    <p:anim calcmode="lin" valueType="num">
                                      <p:cBhvr>
                                        <p:cTn id="57" dur="1000" fill="hold"/>
                                        <p:tgtEl>
                                          <p:spTgt spid="19"/>
                                        </p:tgtEl>
                                        <p:attrNameLst>
                                          <p:attrName>style.rotation</p:attrName>
                                        </p:attrNameLst>
                                      </p:cBhvr>
                                      <p:tavLst>
                                        <p:tav tm="0">
                                          <p:val>
                                            <p:fltVal val="90"/>
                                          </p:val>
                                        </p:tav>
                                        <p:tav tm="100000">
                                          <p:val>
                                            <p:fltVal val="0"/>
                                          </p:val>
                                        </p:tav>
                                      </p:tavLst>
                                    </p:anim>
                                    <p:animEffect transition="in" filter="fade">
                                      <p:cBhvr>
                                        <p:cTn id="58" dur="1000"/>
                                        <p:tgtEl>
                                          <p:spTgt spid="19"/>
                                        </p:tgtEl>
                                      </p:cBhvr>
                                    </p:animEffect>
                                  </p:childTnLst>
                                </p:cTn>
                              </p:par>
                              <p:par>
                                <p:cTn id="59" presetID="31" presetClass="exit" presetSubtype="0" fill="hold" grpId="1" nodeType="withEffect">
                                  <p:stCondLst>
                                    <p:cond delay="0"/>
                                  </p:stCondLst>
                                  <p:childTnLst>
                                    <p:anim calcmode="lin" valueType="num">
                                      <p:cBhvr>
                                        <p:cTn id="60" dur="1000"/>
                                        <p:tgtEl>
                                          <p:spTgt spid="18"/>
                                        </p:tgtEl>
                                        <p:attrNameLst>
                                          <p:attrName>ppt_w</p:attrName>
                                        </p:attrNameLst>
                                      </p:cBhvr>
                                      <p:tavLst>
                                        <p:tav tm="0">
                                          <p:val>
                                            <p:strVal val="ppt_w"/>
                                          </p:val>
                                        </p:tav>
                                        <p:tav tm="100000">
                                          <p:val>
                                            <p:fltVal val="0"/>
                                          </p:val>
                                        </p:tav>
                                      </p:tavLst>
                                    </p:anim>
                                    <p:anim calcmode="lin" valueType="num">
                                      <p:cBhvr>
                                        <p:cTn id="61" dur="1000"/>
                                        <p:tgtEl>
                                          <p:spTgt spid="18"/>
                                        </p:tgtEl>
                                        <p:attrNameLst>
                                          <p:attrName>ppt_h</p:attrName>
                                        </p:attrNameLst>
                                      </p:cBhvr>
                                      <p:tavLst>
                                        <p:tav tm="0">
                                          <p:val>
                                            <p:strVal val="ppt_h"/>
                                          </p:val>
                                        </p:tav>
                                        <p:tav tm="100000">
                                          <p:val>
                                            <p:fltVal val="0"/>
                                          </p:val>
                                        </p:tav>
                                      </p:tavLst>
                                    </p:anim>
                                    <p:anim calcmode="lin" valueType="num">
                                      <p:cBhvr>
                                        <p:cTn id="62" dur="1000"/>
                                        <p:tgtEl>
                                          <p:spTgt spid="18"/>
                                        </p:tgtEl>
                                        <p:attrNameLst>
                                          <p:attrName>style.rotation</p:attrName>
                                        </p:attrNameLst>
                                      </p:cBhvr>
                                      <p:tavLst>
                                        <p:tav tm="0">
                                          <p:val>
                                            <p:fltVal val="0"/>
                                          </p:val>
                                        </p:tav>
                                        <p:tav tm="100000">
                                          <p:val>
                                            <p:fltVal val="90"/>
                                          </p:val>
                                        </p:tav>
                                      </p:tavLst>
                                    </p:anim>
                                    <p:animEffect transition="out" filter="fade">
                                      <p:cBhvr>
                                        <p:cTn id="63" dur="1000"/>
                                        <p:tgtEl>
                                          <p:spTgt spid="18"/>
                                        </p:tgtEl>
                                      </p:cBhvr>
                                    </p:animEffect>
                                    <p:set>
                                      <p:cBhvr>
                                        <p:cTn id="64" dur="1" fill="hold">
                                          <p:stCondLst>
                                            <p:cond delay="999"/>
                                          </p:stCondLst>
                                        </p:cTn>
                                        <p:tgtEl>
                                          <p:spTgt spid="18"/>
                                        </p:tgtEl>
                                        <p:attrNameLst>
                                          <p:attrName>style.visibility</p:attrName>
                                        </p:attrNameLst>
                                      </p:cBhvr>
                                      <p:to>
                                        <p:strVal val="hidden"/>
                                      </p:to>
                                    </p:set>
                                  </p:childTnLst>
                                </p:cTn>
                              </p:par>
                              <p:par>
                                <p:cTn id="65" presetID="31" presetClass="entr" presetSubtype="0" fill="hold" grpId="1"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1000" fill="hold"/>
                                        <p:tgtEl>
                                          <p:spTgt spid="19"/>
                                        </p:tgtEl>
                                        <p:attrNameLst>
                                          <p:attrName>ppt_w</p:attrName>
                                        </p:attrNameLst>
                                      </p:cBhvr>
                                      <p:tavLst>
                                        <p:tav tm="0">
                                          <p:val>
                                            <p:fltVal val="0"/>
                                          </p:val>
                                        </p:tav>
                                        <p:tav tm="100000">
                                          <p:val>
                                            <p:strVal val="#ppt_w"/>
                                          </p:val>
                                        </p:tav>
                                      </p:tavLst>
                                    </p:anim>
                                    <p:anim calcmode="lin" valueType="num">
                                      <p:cBhvr>
                                        <p:cTn id="68" dur="1000" fill="hold"/>
                                        <p:tgtEl>
                                          <p:spTgt spid="19"/>
                                        </p:tgtEl>
                                        <p:attrNameLst>
                                          <p:attrName>ppt_h</p:attrName>
                                        </p:attrNameLst>
                                      </p:cBhvr>
                                      <p:tavLst>
                                        <p:tav tm="0">
                                          <p:val>
                                            <p:fltVal val="0"/>
                                          </p:val>
                                        </p:tav>
                                        <p:tav tm="100000">
                                          <p:val>
                                            <p:strVal val="#ppt_h"/>
                                          </p:val>
                                        </p:tav>
                                      </p:tavLst>
                                    </p:anim>
                                    <p:anim calcmode="lin" valueType="num">
                                      <p:cBhvr>
                                        <p:cTn id="69" dur="1000" fill="hold"/>
                                        <p:tgtEl>
                                          <p:spTgt spid="19"/>
                                        </p:tgtEl>
                                        <p:attrNameLst>
                                          <p:attrName>style.rotation</p:attrName>
                                        </p:attrNameLst>
                                      </p:cBhvr>
                                      <p:tavLst>
                                        <p:tav tm="0">
                                          <p:val>
                                            <p:fltVal val="90"/>
                                          </p:val>
                                        </p:tav>
                                        <p:tav tm="100000">
                                          <p:val>
                                            <p:fltVal val="0"/>
                                          </p:val>
                                        </p:tav>
                                      </p:tavLst>
                                    </p:anim>
                                    <p:animEffect transition="in" filter="fade">
                                      <p:cBhvr>
                                        <p:cTn id="70" dur="10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7118 -0.55069 C -0.0724 -0.5838 -0.07448 -0.61181 -0.08438 -0.6419 C -0.0882 -0.6537 -0.09028 -0.66782 -0.09757 -0.67685 C -0.10139 -0.69005 -0.10451 -0.70393 -0.10799 -0.71736 C -0.1099 -0.72477 -0.1099 -0.73264 -0.11198 -0.74005 C -0.1125 -0.74653 -0.11337 -0.75949 -0.11337 -0.75949 " pathEditMode="relative" ptsTypes="fffffA">
                                      <p:cBhvr>
                                        <p:cTn id="74" dur="2000" fill="hold"/>
                                        <p:tgtEl>
                                          <p:spTgt spid="8"/>
                                        </p:tgtEl>
                                        <p:attrNameLst>
                                          <p:attrName>ppt_x</p:attrName>
                                          <p:attrName>ppt_y</p:attrName>
                                        </p:attrNameLst>
                                      </p:cBhvr>
                                    </p:animMotion>
                                  </p:childTnLst>
                                </p:cTn>
                              </p:par>
                              <p:par>
                                <p:cTn id="75" presetID="31" presetClass="exit" presetSubtype="0" fill="hold" grpId="2" nodeType="withEffect">
                                  <p:stCondLst>
                                    <p:cond delay="0"/>
                                  </p:stCondLst>
                                  <p:childTnLst>
                                    <p:anim calcmode="lin" valueType="num">
                                      <p:cBhvr>
                                        <p:cTn id="76" dur="1000"/>
                                        <p:tgtEl>
                                          <p:spTgt spid="19"/>
                                        </p:tgtEl>
                                        <p:attrNameLst>
                                          <p:attrName>ppt_w</p:attrName>
                                        </p:attrNameLst>
                                      </p:cBhvr>
                                      <p:tavLst>
                                        <p:tav tm="0">
                                          <p:val>
                                            <p:strVal val="ppt_w"/>
                                          </p:val>
                                        </p:tav>
                                        <p:tav tm="100000">
                                          <p:val>
                                            <p:fltVal val="0"/>
                                          </p:val>
                                        </p:tav>
                                      </p:tavLst>
                                    </p:anim>
                                    <p:anim calcmode="lin" valueType="num">
                                      <p:cBhvr>
                                        <p:cTn id="77" dur="1000"/>
                                        <p:tgtEl>
                                          <p:spTgt spid="19"/>
                                        </p:tgtEl>
                                        <p:attrNameLst>
                                          <p:attrName>ppt_h</p:attrName>
                                        </p:attrNameLst>
                                      </p:cBhvr>
                                      <p:tavLst>
                                        <p:tav tm="0">
                                          <p:val>
                                            <p:strVal val="ppt_h"/>
                                          </p:val>
                                        </p:tav>
                                        <p:tav tm="100000">
                                          <p:val>
                                            <p:fltVal val="0"/>
                                          </p:val>
                                        </p:tav>
                                      </p:tavLst>
                                    </p:anim>
                                    <p:anim calcmode="lin" valueType="num">
                                      <p:cBhvr>
                                        <p:cTn id="78" dur="1000"/>
                                        <p:tgtEl>
                                          <p:spTgt spid="19"/>
                                        </p:tgtEl>
                                        <p:attrNameLst>
                                          <p:attrName>style.rotation</p:attrName>
                                        </p:attrNameLst>
                                      </p:cBhvr>
                                      <p:tavLst>
                                        <p:tav tm="0">
                                          <p:val>
                                            <p:fltVal val="0"/>
                                          </p:val>
                                        </p:tav>
                                        <p:tav tm="100000">
                                          <p:val>
                                            <p:fltVal val="90"/>
                                          </p:val>
                                        </p:tav>
                                      </p:tavLst>
                                    </p:anim>
                                    <p:animEffect transition="out" filter="fade">
                                      <p:cBhvr>
                                        <p:cTn id="79" dur="1000"/>
                                        <p:tgtEl>
                                          <p:spTgt spid="19"/>
                                        </p:tgtEl>
                                      </p:cBhvr>
                                    </p:animEffect>
                                    <p:set>
                                      <p:cBhvr>
                                        <p:cTn id="80" dur="1" fill="hold">
                                          <p:stCondLst>
                                            <p:cond delay="999"/>
                                          </p:stCondLst>
                                        </p:cTn>
                                        <p:tgtEl>
                                          <p:spTgt spid="19"/>
                                        </p:tgtEl>
                                        <p:attrNameLst>
                                          <p:attrName>style.visibility</p:attrName>
                                        </p:attrNameLst>
                                      </p:cBhvr>
                                      <p:to>
                                        <p:strVal val="hidden"/>
                                      </p:to>
                                    </p:set>
                                  </p:childTnLst>
                                </p:cTn>
                              </p:par>
                              <p:par>
                                <p:cTn id="81" presetID="31" presetClass="entr" presetSubtype="0" fill="hold" grpId="2"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1000" fill="hold"/>
                                        <p:tgtEl>
                                          <p:spTgt spid="18"/>
                                        </p:tgtEl>
                                        <p:attrNameLst>
                                          <p:attrName>ppt_w</p:attrName>
                                        </p:attrNameLst>
                                      </p:cBhvr>
                                      <p:tavLst>
                                        <p:tav tm="0">
                                          <p:val>
                                            <p:fltVal val="0"/>
                                          </p:val>
                                        </p:tav>
                                        <p:tav tm="100000">
                                          <p:val>
                                            <p:strVal val="#ppt_w"/>
                                          </p:val>
                                        </p:tav>
                                      </p:tavLst>
                                    </p:anim>
                                    <p:anim calcmode="lin" valueType="num">
                                      <p:cBhvr>
                                        <p:cTn id="84" dur="1000" fill="hold"/>
                                        <p:tgtEl>
                                          <p:spTgt spid="18"/>
                                        </p:tgtEl>
                                        <p:attrNameLst>
                                          <p:attrName>ppt_h</p:attrName>
                                        </p:attrNameLst>
                                      </p:cBhvr>
                                      <p:tavLst>
                                        <p:tav tm="0">
                                          <p:val>
                                            <p:fltVal val="0"/>
                                          </p:val>
                                        </p:tav>
                                        <p:tav tm="100000">
                                          <p:val>
                                            <p:strVal val="#ppt_h"/>
                                          </p:val>
                                        </p:tav>
                                      </p:tavLst>
                                    </p:anim>
                                    <p:anim calcmode="lin" valueType="num">
                                      <p:cBhvr>
                                        <p:cTn id="85" dur="1000" fill="hold"/>
                                        <p:tgtEl>
                                          <p:spTgt spid="18"/>
                                        </p:tgtEl>
                                        <p:attrNameLst>
                                          <p:attrName>style.rotation</p:attrName>
                                        </p:attrNameLst>
                                      </p:cBhvr>
                                      <p:tavLst>
                                        <p:tav tm="0">
                                          <p:val>
                                            <p:fltVal val="90"/>
                                          </p:val>
                                        </p:tav>
                                        <p:tav tm="100000">
                                          <p:val>
                                            <p:fltVal val="0"/>
                                          </p:val>
                                        </p:tav>
                                      </p:tavLst>
                                    </p:anim>
                                    <p:animEffect transition="in" filter="fade">
                                      <p:cBhvr>
                                        <p:cTn id="86" dur="10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nodeType="clickEffect">
                                  <p:stCondLst>
                                    <p:cond delay="0"/>
                                  </p:stCondLst>
                                  <p:childTnLst>
                                    <p:animMotion origin="layout" path="M -0.18021 -0.55602 C -0.18142 -0.59306 -0.1842 -0.63519 -0.19861 -0.66829 C -0.20208 -0.68588 -0.2059 -0.7044 -0.2118 -0.72084 C -0.21389 -0.72686 -0.221 -0.7382 -0.221 -0.74375 " pathEditMode="relative" ptsTypes="fffA">
                                      <p:cBhvr>
                                        <p:cTn id="90" dur="2000" fill="hold"/>
                                        <p:tgtEl>
                                          <p:spTgt spid="5"/>
                                        </p:tgtEl>
                                        <p:attrNameLst>
                                          <p:attrName>ppt_x</p:attrName>
                                          <p:attrName>ppt_y</p:attrName>
                                        </p:attrNameLst>
                                      </p:cBhvr>
                                    </p:animMotion>
                                  </p:childTnLst>
                                </p:cTn>
                              </p:par>
                              <p:par>
                                <p:cTn id="91" presetID="31" presetClass="exit" presetSubtype="0" fill="hold" grpId="3" nodeType="withEffect">
                                  <p:stCondLst>
                                    <p:cond delay="0"/>
                                  </p:stCondLst>
                                  <p:childTnLst>
                                    <p:anim calcmode="lin" valueType="num">
                                      <p:cBhvr>
                                        <p:cTn id="92" dur="1000"/>
                                        <p:tgtEl>
                                          <p:spTgt spid="18"/>
                                        </p:tgtEl>
                                        <p:attrNameLst>
                                          <p:attrName>ppt_w</p:attrName>
                                        </p:attrNameLst>
                                      </p:cBhvr>
                                      <p:tavLst>
                                        <p:tav tm="0">
                                          <p:val>
                                            <p:strVal val="ppt_w"/>
                                          </p:val>
                                        </p:tav>
                                        <p:tav tm="100000">
                                          <p:val>
                                            <p:fltVal val="0"/>
                                          </p:val>
                                        </p:tav>
                                      </p:tavLst>
                                    </p:anim>
                                    <p:anim calcmode="lin" valueType="num">
                                      <p:cBhvr>
                                        <p:cTn id="93" dur="1000"/>
                                        <p:tgtEl>
                                          <p:spTgt spid="18"/>
                                        </p:tgtEl>
                                        <p:attrNameLst>
                                          <p:attrName>ppt_h</p:attrName>
                                        </p:attrNameLst>
                                      </p:cBhvr>
                                      <p:tavLst>
                                        <p:tav tm="0">
                                          <p:val>
                                            <p:strVal val="ppt_h"/>
                                          </p:val>
                                        </p:tav>
                                        <p:tav tm="100000">
                                          <p:val>
                                            <p:fltVal val="0"/>
                                          </p:val>
                                        </p:tav>
                                      </p:tavLst>
                                    </p:anim>
                                    <p:anim calcmode="lin" valueType="num">
                                      <p:cBhvr>
                                        <p:cTn id="94" dur="1000"/>
                                        <p:tgtEl>
                                          <p:spTgt spid="18"/>
                                        </p:tgtEl>
                                        <p:attrNameLst>
                                          <p:attrName>style.rotation</p:attrName>
                                        </p:attrNameLst>
                                      </p:cBhvr>
                                      <p:tavLst>
                                        <p:tav tm="0">
                                          <p:val>
                                            <p:fltVal val="0"/>
                                          </p:val>
                                        </p:tav>
                                        <p:tav tm="100000">
                                          <p:val>
                                            <p:fltVal val="90"/>
                                          </p:val>
                                        </p:tav>
                                      </p:tavLst>
                                    </p:anim>
                                    <p:animEffect transition="out" filter="fade">
                                      <p:cBhvr>
                                        <p:cTn id="95" dur="1000"/>
                                        <p:tgtEl>
                                          <p:spTgt spid="18"/>
                                        </p:tgtEl>
                                      </p:cBhvr>
                                    </p:animEffect>
                                    <p:set>
                                      <p:cBhvr>
                                        <p:cTn id="96" dur="1" fill="hold">
                                          <p:stCondLst>
                                            <p:cond delay="999"/>
                                          </p:stCondLst>
                                        </p:cTn>
                                        <p:tgtEl>
                                          <p:spTgt spid="18"/>
                                        </p:tgtEl>
                                        <p:attrNameLst>
                                          <p:attrName>style.visibility</p:attrName>
                                        </p:attrNameLst>
                                      </p:cBhvr>
                                      <p:to>
                                        <p:strVal val="hidden"/>
                                      </p:to>
                                    </p:set>
                                  </p:childTnLst>
                                </p:cTn>
                              </p:par>
                              <p:par>
                                <p:cTn id="97" presetID="31" presetClass="entr" presetSubtype="0" fill="hold" grpId="1" nodeType="withEffect">
                                  <p:stCondLst>
                                    <p:cond delay="0"/>
                                  </p:stCondLst>
                                  <p:childTnLst>
                                    <p:set>
                                      <p:cBhvr>
                                        <p:cTn id="98" dur="1" fill="hold">
                                          <p:stCondLst>
                                            <p:cond delay="0"/>
                                          </p:stCondLst>
                                        </p:cTn>
                                        <p:tgtEl>
                                          <p:spTgt spid="2"/>
                                        </p:tgtEl>
                                        <p:attrNameLst>
                                          <p:attrName>style.visibility</p:attrName>
                                        </p:attrNameLst>
                                      </p:cBhvr>
                                      <p:to>
                                        <p:strVal val="visible"/>
                                      </p:to>
                                    </p:set>
                                    <p:anim calcmode="lin" valueType="num">
                                      <p:cBhvr>
                                        <p:cTn id="99" dur="1000" fill="hold"/>
                                        <p:tgtEl>
                                          <p:spTgt spid="2"/>
                                        </p:tgtEl>
                                        <p:attrNameLst>
                                          <p:attrName>ppt_w</p:attrName>
                                        </p:attrNameLst>
                                      </p:cBhvr>
                                      <p:tavLst>
                                        <p:tav tm="0">
                                          <p:val>
                                            <p:fltVal val="0"/>
                                          </p:val>
                                        </p:tav>
                                        <p:tav tm="100000">
                                          <p:val>
                                            <p:strVal val="#ppt_w"/>
                                          </p:val>
                                        </p:tav>
                                      </p:tavLst>
                                    </p:anim>
                                    <p:anim calcmode="lin" valueType="num">
                                      <p:cBhvr>
                                        <p:cTn id="100" dur="1000" fill="hold"/>
                                        <p:tgtEl>
                                          <p:spTgt spid="2"/>
                                        </p:tgtEl>
                                        <p:attrNameLst>
                                          <p:attrName>ppt_h</p:attrName>
                                        </p:attrNameLst>
                                      </p:cBhvr>
                                      <p:tavLst>
                                        <p:tav tm="0">
                                          <p:val>
                                            <p:fltVal val="0"/>
                                          </p:val>
                                        </p:tav>
                                        <p:tav tm="100000">
                                          <p:val>
                                            <p:strVal val="#ppt_h"/>
                                          </p:val>
                                        </p:tav>
                                      </p:tavLst>
                                    </p:anim>
                                    <p:anim calcmode="lin" valueType="num">
                                      <p:cBhvr>
                                        <p:cTn id="101" dur="1000" fill="hold"/>
                                        <p:tgtEl>
                                          <p:spTgt spid="2"/>
                                        </p:tgtEl>
                                        <p:attrNameLst>
                                          <p:attrName>style.rotation</p:attrName>
                                        </p:attrNameLst>
                                      </p:cBhvr>
                                      <p:tavLst>
                                        <p:tav tm="0">
                                          <p:val>
                                            <p:fltVal val="90"/>
                                          </p:val>
                                        </p:tav>
                                        <p:tav tm="100000">
                                          <p:val>
                                            <p:fltVal val="0"/>
                                          </p:val>
                                        </p:tav>
                                      </p:tavLst>
                                    </p:anim>
                                    <p:animEffect transition="in" filter="fade">
                                      <p:cBhvr>
                                        <p:cTn id="102" dur="1000"/>
                                        <p:tgtEl>
                                          <p:spTgt spid="2"/>
                                        </p:tgtEl>
                                      </p:cBhvr>
                                    </p:animEffect>
                                  </p:childTnLst>
                                </p:cTn>
                              </p:par>
                            </p:childTnLst>
                          </p:cTn>
                        </p:par>
                      </p:childTnLst>
                    </p:cTn>
                  </p:par>
                  <p:par>
                    <p:cTn id="103" fill="hold">
                      <p:stCondLst>
                        <p:cond delay="indefinite"/>
                      </p:stCondLst>
                      <p:childTnLst>
                        <p:par>
                          <p:cTn id="104" fill="hold">
                            <p:stCondLst>
                              <p:cond delay="0"/>
                            </p:stCondLst>
                            <p:childTnLst>
                              <p:par>
                                <p:cTn id="105" presetID="31" presetClass="exit" presetSubtype="0" fill="hold" nodeType="clickEffect">
                                  <p:stCondLst>
                                    <p:cond delay="0"/>
                                  </p:stCondLst>
                                  <p:childTnLst>
                                    <p:anim calcmode="lin" valueType="num">
                                      <p:cBhvr>
                                        <p:cTn id="106" dur="1000"/>
                                        <p:tgtEl>
                                          <p:spTgt spid="4098"/>
                                        </p:tgtEl>
                                        <p:attrNameLst>
                                          <p:attrName>ppt_w</p:attrName>
                                        </p:attrNameLst>
                                      </p:cBhvr>
                                      <p:tavLst>
                                        <p:tav tm="0">
                                          <p:val>
                                            <p:strVal val="ppt_w"/>
                                          </p:val>
                                        </p:tav>
                                        <p:tav tm="100000">
                                          <p:val>
                                            <p:fltVal val="0"/>
                                          </p:val>
                                        </p:tav>
                                      </p:tavLst>
                                    </p:anim>
                                    <p:anim calcmode="lin" valueType="num">
                                      <p:cBhvr>
                                        <p:cTn id="107" dur="1000"/>
                                        <p:tgtEl>
                                          <p:spTgt spid="4098"/>
                                        </p:tgtEl>
                                        <p:attrNameLst>
                                          <p:attrName>ppt_h</p:attrName>
                                        </p:attrNameLst>
                                      </p:cBhvr>
                                      <p:tavLst>
                                        <p:tav tm="0">
                                          <p:val>
                                            <p:strVal val="ppt_h"/>
                                          </p:val>
                                        </p:tav>
                                        <p:tav tm="100000">
                                          <p:val>
                                            <p:fltVal val="0"/>
                                          </p:val>
                                        </p:tav>
                                      </p:tavLst>
                                    </p:anim>
                                    <p:anim calcmode="lin" valueType="num">
                                      <p:cBhvr>
                                        <p:cTn id="108" dur="1000"/>
                                        <p:tgtEl>
                                          <p:spTgt spid="4098"/>
                                        </p:tgtEl>
                                        <p:attrNameLst>
                                          <p:attrName>style.rotation</p:attrName>
                                        </p:attrNameLst>
                                      </p:cBhvr>
                                      <p:tavLst>
                                        <p:tav tm="0">
                                          <p:val>
                                            <p:fltVal val="0"/>
                                          </p:val>
                                        </p:tav>
                                        <p:tav tm="100000">
                                          <p:val>
                                            <p:fltVal val="90"/>
                                          </p:val>
                                        </p:tav>
                                      </p:tavLst>
                                    </p:anim>
                                    <p:animEffect transition="out" filter="fade">
                                      <p:cBhvr>
                                        <p:cTn id="109" dur="1000"/>
                                        <p:tgtEl>
                                          <p:spTgt spid="4098"/>
                                        </p:tgtEl>
                                      </p:cBhvr>
                                    </p:animEffect>
                                    <p:set>
                                      <p:cBhvr>
                                        <p:cTn id="110" dur="1" fill="hold">
                                          <p:stCondLst>
                                            <p:cond delay="999"/>
                                          </p:stCondLst>
                                        </p:cTn>
                                        <p:tgtEl>
                                          <p:spTgt spid="4098"/>
                                        </p:tgtEl>
                                        <p:attrNameLst>
                                          <p:attrName>style.visibility</p:attrName>
                                        </p:attrNameLst>
                                      </p:cBhvr>
                                      <p:to>
                                        <p:strVal val="hidden"/>
                                      </p:to>
                                    </p:set>
                                  </p:childTnLst>
                                </p:cTn>
                              </p:par>
                              <p:par>
                                <p:cTn id="111" presetID="31" presetClass="entr" presetSubtype="0" fill="hold" nodeType="withEffect">
                                  <p:stCondLst>
                                    <p:cond delay="0"/>
                                  </p:stCondLst>
                                  <p:childTnLst>
                                    <p:set>
                                      <p:cBhvr>
                                        <p:cTn id="112" dur="1" fill="hold">
                                          <p:stCondLst>
                                            <p:cond delay="0"/>
                                          </p:stCondLst>
                                        </p:cTn>
                                        <p:tgtEl>
                                          <p:spTgt spid="4099"/>
                                        </p:tgtEl>
                                        <p:attrNameLst>
                                          <p:attrName>style.visibility</p:attrName>
                                        </p:attrNameLst>
                                      </p:cBhvr>
                                      <p:to>
                                        <p:strVal val="visible"/>
                                      </p:to>
                                    </p:set>
                                    <p:anim calcmode="lin" valueType="num">
                                      <p:cBhvr>
                                        <p:cTn id="113" dur="1000" fill="hold"/>
                                        <p:tgtEl>
                                          <p:spTgt spid="4099"/>
                                        </p:tgtEl>
                                        <p:attrNameLst>
                                          <p:attrName>ppt_w</p:attrName>
                                        </p:attrNameLst>
                                      </p:cBhvr>
                                      <p:tavLst>
                                        <p:tav tm="0">
                                          <p:val>
                                            <p:fltVal val="0"/>
                                          </p:val>
                                        </p:tav>
                                        <p:tav tm="100000">
                                          <p:val>
                                            <p:strVal val="#ppt_w"/>
                                          </p:val>
                                        </p:tav>
                                      </p:tavLst>
                                    </p:anim>
                                    <p:anim calcmode="lin" valueType="num">
                                      <p:cBhvr>
                                        <p:cTn id="114" dur="1000" fill="hold"/>
                                        <p:tgtEl>
                                          <p:spTgt spid="4099"/>
                                        </p:tgtEl>
                                        <p:attrNameLst>
                                          <p:attrName>ppt_h</p:attrName>
                                        </p:attrNameLst>
                                      </p:cBhvr>
                                      <p:tavLst>
                                        <p:tav tm="0">
                                          <p:val>
                                            <p:fltVal val="0"/>
                                          </p:val>
                                        </p:tav>
                                        <p:tav tm="100000">
                                          <p:val>
                                            <p:strVal val="#ppt_h"/>
                                          </p:val>
                                        </p:tav>
                                      </p:tavLst>
                                    </p:anim>
                                    <p:anim calcmode="lin" valueType="num">
                                      <p:cBhvr>
                                        <p:cTn id="115" dur="1000" fill="hold"/>
                                        <p:tgtEl>
                                          <p:spTgt spid="4099"/>
                                        </p:tgtEl>
                                        <p:attrNameLst>
                                          <p:attrName>style.rotation</p:attrName>
                                        </p:attrNameLst>
                                      </p:cBhvr>
                                      <p:tavLst>
                                        <p:tav tm="0">
                                          <p:val>
                                            <p:fltVal val="90"/>
                                          </p:val>
                                        </p:tav>
                                        <p:tav tm="100000">
                                          <p:val>
                                            <p:fltVal val="0"/>
                                          </p:val>
                                        </p:tav>
                                      </p:tavLst>
                                    </p:anim>
                                    <p:animEffect transition="in" filter="fade">
                                      <p:cBhvr>
                                        <p:cTn id="116" dur="1000"/>
                                        <p:tgtEl>
                                          <p:spTgt spid="4099"/>
                                        </p:tgtEl>
                                      </p:cBhvr>
                                    </p:animEffect>
                                  </p:childTnLst>
                                </p:cTn>
                              </p:par>
                            </p:childTnLst>
                          </p:cTn>
                        </p:par>
                      </p:childTnLst>
                    </p:cTn>
                  </p:par>
                  <p:par>
                    <p:cTn id="117" fill="hold">
                      <p:stCondLst>
                        <p:cond delay="indefinite"/>
                      </p:stCondLst>
                      <p:childTnLst>
                        <p:par>
                          <p:cTn id="118" fill="hold">
                            <p:stCondLst>
                              <p:cond delay="0"/>
                            </p:stCondLst>
                            <p:childTnLst>
                              <p:par>
                                <p:cTn id="119" presetID="0" presetClass="path" presetSubtype="0" accel="50000" decel="50000" fill="hold" nodeType="clickEffect">
                                  <p:stCondLst>
                                    <p:cond delay="0"/>
                                  </p:stCondLst>
                                  <p:childTnLst>
                                    <p:animMotion origin="layout" path="M 0.11979 -0.2 C 0.12968 -0.20463 0.13941 -0.22685 0.14479 -0.23866 C 0.14757 -0.25417 0.15572 -0.26574 0.1618 -0.27893 C 0.1776 -0.31273 0.15972 -0.2794 0.171 -0.3 C 0.17291 -0.30718 0.18038 -0.31944 0.18038 -0.31944 C 0.18246 -0.32778 0.18611 -0.33056 0.19218 -0.33333 C 0.19479 -0.33449 0.2 -0.33704 0.2 -0.33704 " pathEditMode="relative" ptsTypes="ffffffA">
                                      <p:cBhvr>
                                        <p:cTn id="120" dur="2000" fill="hold"/>
                                        <p:tgtEl>
                                          <p:spTgt spid="4"/>
                                        </p:tgtEl>
                                        <p:attrNameLst>
                                          <p:attrName>ppt_x</p:attrName>
                                          <p:attrName>ppt_y</p:attrName>
                                        </p:attrNameLst>
                                      </p:cBhvr>
                                    </p:animMotion>
                                  </p:childTnLst>
                                </p:cTn>
                              </p:par>
                              <p:par>
                                <p:cTn id="121" presetID="31" presetClass="entr" presetSubtype="0" fill="hold" nodeType="withEffect">
                                  <p:stCondLst>
                                    <p:cond delay="0"/>
                                  </p:stCondLst>
                                  <p:childTnLst>
                                    <p:set>
                                      <p:cBhvr>
                                        <p:cTn id="122" dur="1" fill="hold">
                                          <p:stCondLst>
                                            <p:cond delay="0"/>
                                          </p:stCondLst>
                                        </p:cTn>
                                        <p:tgtEl>
                                          <p:spTgt spid="4098"/>
                                        </p:tgtEl>
                                        <p:attrNameLst>
                                          <p:attrName>style.visibility</p:attrName>
                                        </p:attrNameLst>
                                      </p:cBhvr>
                                      <p:to>
                                        <p:strVal val="visible"/>
                                      </p:to>
                                    </p:set>
                                    <p:anim calcmode="lin" valueType="num">
                                      <p:cBhvr>
                                        <p:cTn id="123" dur="1000" fill="hold"/>
                                        <p:tgtEl>
                                          <p:spTgt spid="4098"/>
                                        </p:tgtEl>
                                        <p:attrNameLst>
                                          <p:attrName>ppt_w</p:attrName>
                                        </p:attrNameLst>
                                      </p:cBhvr>
                                      <p:tavLst>
                                        <p:tav tm="0">
                                          <p:val>
                                            <p:fltVal val="0"/>
                                          </p:val>
                                        </p:tav>
                                        <p:tav tm="100000">
                                          <p:val>
                                            <p:strVal val="#ppt_w"/>
                                          </p:val>
                                        </p:tav>
                                      </p:tavLst>
                                    </p:anim>
                                    <p:anim calcmode="lin" valueType="num">
                                      <p:cBhvr>
                                        <p:cTn id="124" dur="1000" fill="hold"/>
                                        <p:tgtEl>
                                          <p:spTgt spid="4098"/>
                                        </p:tgtEl>
                                        <p:attrNameLst>
                                          <p:attrName>ppt_h</p:attrName>
                                        </p:attrNameLst>
                                      </p:cBhvr>
                                      <p:tavLst>
                                        <p:tav tm="0">
                                          <p:val>
                                            <p:fltVal val="0"/>
                                          </p:val>
                                        </p:tav>
                                        <p:tav tm="100000">
                                          <p:val>
                                            <p:strVal val="#ppt_h"/>
                                          </p:val>
                                        </p:tav>
                                      </p:tavLst>
                                    </p:anim>
                                    <p:anim calcmode="lin" valueType="num">
                                      <p:cBhvr>
                                        <p:cTn id="125" dur="1000" fill="hold"/>
                                        <p:tgtEl>
                                          <p:spTgt spid="4098"/>
                                        </p:tgtEl>
                                        <p:attrNameLst>
                                          <p:attrName>style.rotation</p:attrName>
                                        </p:attrNameLst>
                                      </p:cBhvr>
                                      <p:tavLst>
                                        <p:tav tm="0">
                                          <p:val>
                                            <p:fltVal val="90"/>
                                          </p:val>
                                        </p:tav>
                                        <p:tav tm="100000">
                                          <p:val>
                                            <p:fltVal val="0"/>
                                          </p:val>
                                        </p:tav>
                                      </p:tavLst>
                                    </p:anim>
                                    <p:animEffect transition="in" filter="fade">
                                      <p:cBhvr>
                                        <p:cTn id="126" dur="1000"/>
                                        <p:tgtEl>
                                          <p:spTgt spid="4098"/>
                                        </p:tgtEl>
                                      </p:cBhvr>
                                    </p:animEffect>
                                  </p:childTnLst>
                                </p:cTn>
                              </p:par>
                              <p:par>
                                <p:cTn id="127" presetID="31" presetClass="exit" presetSubtype="0" fill="hold" nodeType="withEffect">
                                  <p:stCondLst>
                                    <p:cond delay="0"/>
                                  </p:stCondLst>
                                  <p:childTnLst>
                                    <p:anim calcmode="lin" valueType="num">
                                      <p:cBhvr>
                                        <p:cTn id="128" dur="1000"/>
                                        <p:tgtEl>
                                          <p:spTgt spid="4099"/>
                                        </p:tgtEl>
                                        <p:attrNameLst>
                                          <p:attrName>ppt_w</p:attrName>
                                        </p:attrNameLst>
                                      </p:cBhvr>
                                      <p:tavLst>
                                        <p:tav tm="0">
                                          <p:val>
                                            <p:strVal val="ppt_w"/>
                                          </p:val>
                                        </p:tav>
                                        <p:tav tm="100000">
                                          <p:val>
                                            <p:fltVal val="0"/>
                                          </p:val>
                                        </p:tav>
                                      </p:tavLst>
                                    </p:anim>
                                    <p:anim calcmode="lin" valueType="num">
                                      <p:cBhvr>
                                        <p:cTn id="129" dur="1000"/>
                                        <p:tgtEl>
                                          <p:spTgt spid="4099"/>
                                        </p:tgtEl>
                                        <p:attrNameLst>
                                          <p:attrName>ppt_h</p:attrName>
                                        </p:attrNameLst>
                                      </p:cBhvr>
                                      <p:tavLst>
                                        <p:tav tm="0">
                                          <p:val>
                                            <p:strVal val="ppt_h"/>
                                          </p:val>
                                        </p:tav>
                                        <p:tav tm="100000">
                                          <p:val>
                                            <p:fltVal val="0"/>
                                          </p:val>
                                        </p:tav>
                                      </p:tavLst>
                                    </p:anim>
                                    <p:anim calcmode="lin" valueType="num">
                                      <p:cBhvr>
                                        <p:cTn id="130" dur="1000"/>
                                        <p:tgtEl>
                                          <p:spTgt spid="4099"/>
                                        </p:tgtEl>
                                        <p:attrNameLst>
                                          <p:attrName>style.rotation</p:attrName>
                                        </p:attrNameLst>
                                      </p:cBhvr>
                                      <p:tavLst>
                                        <p:tav tm="0">
                                          <p:val>
                                            <p:fltVal val="0"/>
                                          </p:val>
                                        </p:tav>
                                        <p:tav tm="100000">
                                          <p:val>
                                            <p:fltVal val="90"/>
                                          </p:val>
                                        </p:tav>
                                      </p:tavLst>
                                    </p:anim>
                                    <p:animEffect transition="out" filter="fade">
                                      <p:cBhvr>
                                        <p:cTn id="131" dur="1000"/>
                                        <p:tgtEl>
                                          <p:spTgt spid="4099"/>
                                        </p:tgtEl>
                                      </p:cBhvr>
                                    </p:animEffect>
                                    <p:set>
                                      <p:cBhvr>
                                        <p:cTn id="132" dur="1" fill="hold">
                                          <p:stCondLst>
                                            <p:cond delay="999"/>
                                          </p:stCondLst>
                                        </p:cTn>
                                        <p:tgtEl>
                                          <p:spTgt spid="409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nodeType="clickEffect">
                                  <p:stCondLst>
                                    <p:cond delay="0"/>
                                  </p:stCondLst>
                                  <p:childTnLst>
                                    <p:animMotion origin="layout" path="M 0.19999 -0.33681 C 0.21076 -0.34653 0.21579 -0.36343 0.22499 -0.37523 C 0.2269 -0.38634 0.23194 -0.39931 0.23819 -0.40695 C 0.24669 -0.43009 0.25034 -0.45185 0.25381 -0.47708 C 0.25485 -0.48542 0.25763 -0.49352 0.25919 -0.50162 C 0.25989 -0.50579 0.2618 -0.51389 0.2618 -0.51389 " pathEditMode="relative" ptsTypes="fffffA">
                                      <p:cBhvr>
                                        <p:cTn id="136" dur="2000" fill="hold"/>
                                        <p:tgtEl>
                                          <p:spTgt spid="4"/>
                                        </p:tgtEl>
                                        <p:attrNameLst>
                                          <p:attrName>ppt_x</p:attrName>
                                          <p:attrName>ppt_y</p:attrName>
                                        </p:attrNameLst>
                                      </p:cBhvr>
                                    </p:animMotion>
                                  </p:childTnLst>
                                </p:cTn>
                              </p:par>
                              <p:par>
                                <p:cTn id="137" presetID="31" presetClass="entr" presetSubtype="0" fill="hold" nodeType="withEffect">
                                  <p:stCondLst>
                                    <p:cond delay="0"/>
                                  </p:stCondLst>
                                  <p:childTnLst>
                                    <p:set>
                                      <p:cBhvr>
                                        <p:cTn id="138" dur="1" fill="hold">
                                          <p:stCondLst>
                                            <p:cond delay="0"/>
                                          </p:stCondLst>
                                        </p:cTn>
                                        <p:tgtEl>
                                          <p:spTgt spid="4099"/>
                                        </p:tgtEl>
                                        <p:attrNameLst>
                                          <p:attrName>style.visibility</p:attrName>
                                        </p:attrNameLst>
                                      </p:cBhvr>
                                      <p:to>
                                        <p:strVal val="visible"/>
                                      </p:to>
                                    </p:set>
                                    <p:anim calcmode="lin" valueType="num">
                                      <p:cBhvr>
                                        <p:cTn id="139" dur="1000" fill="hold"/>
                                        <p:tgtEl>
                                          <p:spTgt spid="4099"/>
                                        </p:tgtEl>
                                        <p:attrNameLst>
                                          <p:attrName>ppt_w</p:attrName>
                                        </p:attrNameLst>
                                      </p:cBhvr>
                                      <p:tavLst>
                                        <p:tav tm="0">
                                          <p:val>
                                            <p:fltVal val="0"/>
                                          </p:val>
                                        </p:tav>
                                        <p:tav tm="100000">
                                          <p:val>
                                            <p:strVal val="#ppt_w"/>
                                          </p:val>
                                        </p:tav>
                                      </p:tavLst>
                                    </p:anim>
                                    <p:anim calcmode="lin" valueType="num">
                                      <p:cBhvr>
                                        <p:cTn id="140" dur="1000" fill="hold"/>
                                        <p:tgtEl>
                                          <p:spTgt spid="4099"/>
                                        </p:tgtEl>
                                        <p:attrNameLst>
                                          <p:attrName>ppt_h</p:attrName>
                                        </p:attrNameLst>
                                      </p:cBhvr>
                                      <p:tavLst>
                                        <p:tav tm="0">
                                          <p:val>
                                            <p:fltVal val="0"/>
                                          </p:val>
                                        </p:tav>
                                        <p:tav tm="100000">
                                          <p:val>
                                            <p:strVal val="#ppt_h"/>
                                          </p:val>
                                        </p:tav>
                                      </p:tavLst>
                                    </p:anim>
                                    <p:anim calcmode="lin" valueType="num">
                                      <p:cBhvr>
                                        <p:cTn id="141" dur="1000" fill="hold"/>
                                        <p:tgtEl>
                                          <p:spTgt spid="4099"/>
                                        </p:tgtEl>
                                        <p:attrNameLst>
                                          <p:attrName>style.rotation</p:attrName>
                                        </p:attrNameLst>
                                      </p:cBhvr>
                                      <p:tavLst>
                                        <p:tav tm="0">
                                          <p:val>
                                            <p:fltVal val="90"/>
                                          </p:val>
                                        </p:tav>
                                        <p:tav tm="100000">
                                          <p:val>
                                            <p:fltVal val="0"/>
                                          </p:val>
                                        </p:tav>
                                      </p:tavLst>
                                    </p:anim>
                                    <p:animEffect transition="in" filter="fade">
                                      <p:cBhvr>
                                        <p:cTn id="142" dur="1000"/>
                                        <p:tgtEl>
                                          <p:spTgt spid="4099"/>
                                        </p:tgtEl>
                                      </p:cBhvr>
                                    </p:animEffect>
                                  </p:childTnLst>
                                </p:cTn>
                              </p:par>
                              <p:par>
                                <p:cTn id="143" presetID="31" presetClass="exit" presetSubtype="0" fill="hold" nodeType="withEffect">
                                  <p:stCondLst>
                                    <p:cond delay="0"/>
                                  </p:stCondLst>
                                  <p:childTnLst>
                                    <p:anim calcmode="lin" valueType="num">
                                      <p:cBhvr>
                                        <p:cTn id="144" dur="1000"/>
                                        <p:tgtEl>
                                          <p:spTgt spid="4098"/>
                                        </p:tgtEl>
                                        <p:attrNameLst>
                                          <p:attrName>ppt_w</p:attrName>
                                        </p:attrNameLst>
                                      </p:cBhvr>
                                      <p:tavLst>
                                        <p:tav tm="0">
                                          <p:val>
                                            <p:strVal val="ppt_w"/>
                                          </p:val>
                                        </p:tav>
                                        <p:tav tm="100000">
                                          <p:val>
                                            <p:fltVal val="0"/>
                                          </p:val>
                                        </p:tav>
                                      </p:tavLst>
                                    </p:anim>
                                    <p:anim calcmode="lin" valueType="num">
                                      <p:cBhvr>
                                        <p:cTn id="145" dur="1000"/>
                                        <p:tgtEl>
                                          <p:spTgt spid="4098"/>
                                        </p:tgtEl>
                                        <p:attrNameLst>
                                          <p:attrName>ppt_h</p:attrName>
                                        </p:attrNameLst>
                                      </p:cBhvr>
                                      <p:tavLst>
                                        <p:tav tm="0">
                                          <p:val>
                                            <p:strVal val="ppt_h"/>
                                          </p:val>
                                        </p:tav>
                                        <p:tav tm="100000">
                                          <p:val>
                                            <p:fltVal val="0"/>
                                          </p:val>
                                        </p:tav>
                                      </p:tavLst>
                                    </p:anim>
                                    <p:anim calcmode="lin" valueType="num">
                                      <p:cBhvr>
                                        <p:cTn id="146" dur="1000"/>
                                        <p:tgtEl>
                                          <p:spTgt spid="4098"/>
                                        </p:tgtEl>
                                        <p:attrNameLst>
                                          <p:attrName>style.rotation</p:attrName>
                                        </p:attrNameLst>
                                      </p:cBhvr>
                                      <p:tavLst>
                                        <p:tav tm="0">
                                          <p:val>
                                            <p:fltVal val="0"/>
                                          </p:val>
                                        </p:tav>
                                        <p:tav tm="100000">
                                          <p:val>
                                            <p:fltVal val="90"/>
                                          </p:val>
                                        </p:tav>
                                      </p:tavLst>
                                    </p:anim>
                                    <p:animEffect transition="out" filter="fade">
                                      <p:cBhvr>
                                        <p:cTn id="147" dur="1000"/>
                                        <p:tgtEl>
                                          <p:spTgt spid="4098"/>
                                        </p:tgtEl>
                                      </p:cBhvr>
                                    </p:animEffect>
                                    <p:set>
                                      <p:cBhvr>
                                        <p:cTn id="148" dur="1" fill="hold">
                                          <p:stCondLst>
                                            <p:cond delay="9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8" grpId="0"/>
      <p:bldP spid="18" grpId="1"/>
      <p:bldP spid="18" grpId="2"/>
      <p:bldP spid="18" grpId="3"/>
      <p:bldP spid="19" grpId="0"/>
      <p:bldP spid="19" grpId="1"/>
      <p:bldP spid="19" grpId="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0" y="1773238"/>
            <a:ext cx="9144000" cy="4895850"/>
          </a:xfrm>
        </p:spPr>
        <p:txBody>
          <a:bodyPr/>
          <a:lstStyle/>
          <a:p>
            <a:pPr>
              <a:lnSpc>
                <a:spcPct val="80000"/>
              </a:lnSpc>
            </a:pPr>
            <a:r>
              <a:rPr lang="en-US" sz="2800" dirty="0" smtClean="0"/>
              <a:t>Invariant global:</a:t>
            </a:r>
          </a:p>
          <a:p>
            <a:pPr>
              <a:lnSpc>
                <a:spcPct val="80000"/>
              </a:lnSpc>
              <a:buFontTx/>
              <a:buNone/>
            </a:pPr>
            <a:r>
              <a:rPr lang="en-US" sz="2800" dirty="0" smtClean="0"/>
              <a:t>    </a:t>
            </a:r>
            <a:r>
              <a:rPr lang="en-US" sz="2800" b="1" dirty="0" smtClean="0">
                <a:solidFill>
                  <a:srgbClr val="C00000"/>
                </a:solidFill>
                <a:latin typeface="Courier New" pitchFamily="49" charset="0"/>
              </a:rPr>
              <a:t>RW: ( nr</a:t>
            </a:r>
            <a:r>
              <a:rPr lang="ro-RO" sz="2800" b="1" dirty="0" smtClean="0">
                <a:solidFill>
                  <a:srgbClr val="C00000"/>
                </a:solidFill>
                <a:latin typeface="Courier New" pitchFamily="49" charset="0"/>
              </a:rPr>
              <a:t> </a:t>
            </a:r>
            <a:r>
              <a:rPr lang="en-US" sz="2800" b="1" dirty="0" smtClean="0">
                <a:solidFill>
                  <a:srgbClr val="C00000"/>
                </a:solidFill>
                <a:latin typeface="Courier New" pitchFamily="49" charset="0"/>
              </a:rPr>
              <a:t>==</a:t>
            </a:r>
            <a:r>
              <a:rPr lang="ro-RO" sz="2800" b="1" dirty="0" smtClean="0">
                <a:solidFill>
                  <a:srgbClr val="C00000"/>
                </a:solidFill>
                <a:latin typeface="Courier New" pitchFamily="49" charset="0"/>
              </a:rPr>
              <a:t> </a:t>
            </a:r>
            <a:r>
              <a:rPr lang="en-US" sz="2800" b="1" dirty="0" smtClean="0">
                <a:solidFill>
                  <a:srgbClr val="C00000"/>
                </a:solidFill>
                <a:latin typeface="Courier New" pitchFamily="49" charset="0"/>
              </a:rPr>
              <a:t>0 || </a:t>
            </a:r>
            <a:r>
              <a:rPr lang="en-US" sz="2800" b="1" dirty="0" err="1" smtClean="0">
                <a:solidFill>
                  <a:srgbClr val="C00000"/>
                </a:solidFill>
                <a:latin typeface="Courier New" pitchFamily="49" charset="0"/>
              </a:rPr>
              <a:t>nw</a:t>
            </a:r>
            <a:r>
              <a:rPr lang="ro-RO" sz="2800" b="1" dirty="0" smtClean="0">
                <a:solidFill>
                  <a:srgbClr val="C00000"/>
                </a:solidFill>
                <a:latin typeface="Courier New" pitchFamily="49" charset="0"/>
              </a:rPr>
              <a:t> </a:t>
            </a:r>
            <a:r>
              <a:rPr lang="en-US" sz="2800" b="1" dirty="0" smtClean="0">
                <a:solidFill>
                  <a:srgbClr val="C00000"/>
                </a:solidFill>
                <a:latin typeface="Courier New" pitchFamily="49" charset="0"/>
              </a:rPr>
              <a:t>==</a:t>
            </a:r>
            <a:r>
              <a:rPr lang="ro-RO" sz="2800" b="1" dirty="0" smtClean="0">
                <a:solidFill>
                  <a:srgbClr val="C00000"/>
                </a:solidFill>
                <a:latin typeface="Courier New" pitchFamily="49" charset="0"/>
              </a:rPr>
              <a:t> </a:t>
            </a:r>
            <a:r>
              <a:rPr lang="en-US" sz="2800" b="1" dirty="0" smtClean="0">
                <a:solidFill>
                  <a:srgbClr val="C00000"/>
                </a:solidFill>
                <a:latin typeface="Courier New" pitchFamily="49" charset="0"/>
              </a:rPr>
              <a:t>0 ) &amp;&amp; </a:t>
            </a:r>
            <a:r>
              <a:rPr lang="en-US" sz="2800" b="1" dirty="0" err="1" smtClean="0">
                <a:solidFill>
                  <a:srgbClr val="C00000"/>
                </a:solidFill>
                <a:latin typeface="Courier New" pitchFamily="49" charset="0"/>
              </a:rPr>
              <a:t>nw</a:t>
            </a:r>
            <a:r>
              <a:rPr lang="ro-RO" sz="2800" b="1" dirty="0" smtClean="0">
                <a:solidFill>
                  <a:srgbClr val="C00000"/>
                </a:solidFill>
                <a:latin typeface="Courier New" pitchFamily="49" charset="0"/>
              </a:rPr>
              <a:t> </a:t>
            </a:r>
            <a:r>
              <a:rPr lang="en-US" sz="2800" b="1" dirty="0" smtClean="0">
                <a:solidFill>
                  <a:srgbClr val="C00000"/>
                </a:solidFill>
                <a:latin typeface="Courier New" pitchFamily="49" charset="0"/>
              </a:rPr>
              <a:t>&lt;=</a:t>
            </a:r>
            <a:r>
              <a:rPr lang="ro-RO" sz="2800" b="1" dirty="0" smtClean="0">
                <a:solidFill>
                  <a:srgbClr val="C00000"/>
                </a:solidFill>
                <a:latin typeface="Courier New" pitchFamily="49" charset="0"/>
              </a:rPr>
              <a:t> </a:t>
            </a:r>
            <a:r>
              <a:rPr lang="en-US" sz="2800" b="1" dirty="0" smtClean="0">
                <a:solidFill>
                  <a:srgbClr val="C00000"/>
                </a:solidFill>
                <a:latin typeface="Courier New" pitchFamily="49" charset="0"/>
              </a:rPr>
              <a:t>1</a:t>
            </a:r>
          </a:p>
          <a:p>
            <a:pPr>
              <a:lnSpc>
                <a:spcPct val="80000"/>
              </a:lnSpc>
              <a:buFontTx/>
              <a:buNone/>
            </a:pPr>
            <a:endParaRPr lang="en-US" sz="2800" dirty="0" smtClean="0"/>
          </a:p>
          <a:p>
            <a:pPr>
              <a:lnSpc>
                <a:spcPct val="80000"/>
              </a:lnSpc>
            </a:pPr>
            <a:r>
              <a:rPr lang="en-US" sz="2800" dirty="0" err="1" smtClean="0"/>
              <a:t>Proces</a:t>
            </a:r>
            <a:r>
              <a:rPr lang="en-US" sz="2800" dirty="0" smtClean="0"/>
              <a:t> Reader:</a:t>
            </a:r>
          </a:p>
          <a:p>
            <a:pPr lvl="1">
              <a:lnSpc>
                <a:spcPct val="80000"/>
              </a:lnSpc>
            </a:pPr>
            <a:r>
              <a:rPr lang="en-US" sz="2200" dirty="0" err="1" smtClean="0"/>
              <a:t>Incrementarea</a:t>
            </a:r>
            <a:r>
              <a:rPr lang="en-US" sz="2200" dirty="0" smtClean="0"/>
              <a:t> </a:t>
            </a:r>
            <a:r>
              <a:rPr lang="en-US" sz="2200" b="1" dirty="0" smtClean="0">
                <a:solidFill>
                  <a:srgbClr val="C00000"/>
                </a:solidFill>
                <a:latin typeface="Courier New" pitchFamily="49" charset="0"/>
              </a:rPr>
              <a:t>nr</a:t>
            </a:r>
            <a:r>
              <a:rPr lang="en-US" sz="2200" dirty="0" smtClean="0"/>
              <a:t> e </a:t>
            </a:r>
            <a:r>
              <a:rPr lang="en-US" sz="2200" dirty="0" err="1" smtClean="0"/>
              <a:t>condi</a:t>
            </a:r>
            <a:r>
              <a:rPr lang="ro-RO" sz="2200" dirty="0" smtClean="0"/>
              <a:t>ț</a:t>
            </a:r>
            <a:r>
              <a:rPr lang="en-US" sz="2200" dirty="0" err="1" smtClean="0"/>
              <a:t>ionat</a:t>
            </a:r>
            <a:r>
              <a:rPr lang="ro-RO" sz="2200" dirty="0" smtClean="0"/>
              <a:t>ă</a:t>
            </a:r>
            <a:r>
              <a:rPr lang="en-US" sz="2200" dirty="0" smtClean="0"/>
              <a:t> de </a:t>
            </a:r>
            <a:r>
              <a:rPr lang="en-US" sz="2200" b="1" dirty="0" smtClean="0">
                <a:solidFill>
                  <a:srgbClr val="C00000"/>
                </a:solidFill>
                <a:latin typeface="Courier New" pitchFamily="49" charset="0"/>
              </a:rPr>
              <a:t>(</a:t>
            </a:r>
            <a:r>
              <a:rPr lang="en-US" sz="2200" b="1" dirty="0" err="1" smtClean="0">
                <a:solidFill>
                  <a:srgbClr val="C00000"/>
                </a:solidFill>
                <a:latin typeface="Courier New" pitchFamily="49" charset="0"/>
              </a:rPr>
              <a:t>nw</a:t>
            </a:r>
            <a:r>
              <a:rPr lang="ro-RO" sz="2200" b="1" dirty="0" smtClean="0">
                <a:solidFill>
                  <a:srgbClr val="C00000"/>
                </a:solidFill>
                <a:latin typeface="Courier New" pitchFamily="49" charset="0"/>
              </a:rPr>
              <a:t> </a:t>
            </a:r>
            <a:r>
              <a:rPr lang="en-US" sz="2200" b="1" dirty="0" smtClean="0">
                <a:solidFill>
                  <a:srgbClr val="C00000"/>
                </a:solidFill>
                <a:latin typeface="Courier New" pitchFamily="49" charset="0"/>
              </a:rPr>
              <a:t>==</a:t>
            </a:r>
            <a:r>
              <a:rPr lang="ro-RO" sz="2200" b="1" dirty="0" smtClean="0">
                <a:solidFill>
                  <a:srgbClr val="C00000"/>
                </a:solidFill>
                <a:latin typeface="Courier New" pitchFamily="49" charset="0"/>
              </a:rPr>
              <a:t> </a:t>
            </a:r>
            <a:r>
              <a:rPr lang="en-US" sz="2200" b="1" dirty="0" smtClean="0">
                <a:solidFill>
                  <a:srgbClr val="C00000"/>
                </a:solidFill>
                <a:latin typeface="Courier New" pitchFamily="49" charset="0"/>
              </a:rPr>
              <a:t>0)</a:t>
            </a:r>
          </a:p>
          <a:p>
            <a:pPr lvl="1">
              <a:lnSpc>
                <a:spcPct val="80000"/>
              </a:lnSpc>
            </a:pPr>
            <a:endParaRPr lang="en-US" dirty="0" smtClean="0">
              <a:solidFill>
                <a:schemeClr val="accent2"/>
              </a:solidFill>
              <a:latin typeface="Courier New" pitchFamily="49" charset="0"/>
            </a:endParaRPr>
          </a:p>
          <a:p>
            <a:pPr>
              <a:lnSpc>
                <a:spcPct val="80000"/>
              </a:lnSpc>
            </a:pPr>
            <a:r>
              <a:rPr lang="en-US" sz="2800" dirty="0" err="1" smtClean="0"/>
              <a:t>Proces</a:t>
            </a:r>
            <a:r>
              <a:rPr lang="en-US" sz="2800" dirty="0" smtClean="0"/>
              <a:t> Writer:</a:t>
            </a:r>
          </a:p>
          <a:p>
            <a:pPr lvl="1">
              <a:lnSpc>
                <a:spcPct val="80000"/>
              </a:lnSpc>
            </a:pPr>
            <a:r>
              <a:rPr lang="en-US" sz="2200" dirty="0" err="1" smtClean="0"/>
              <a:t>Incrementarea</a:t>
            </a:r>
            <a:r>
              <a:rPr lang="en-US" sz="2200" dirty="0" smtClean="0"/>
              <a:t> </a:t>
            </a:r>
            <a:r>
              <a:rPr lang="en-US" sz="2200" b="1" dirty="0" err="1" smtClean="0">
                <a:solidFill>
                  <a:srgbClr val="C00000"/>
                </a:solidFill>
                <a:latin typeface="Courier New" pitchFamily="49" charset="0"/>
              </a:rPr>
              <a:t>nw</a:t>
            </a:r>
            <a:r>
              <a:rPr lang="en-US" sz="2200" dirty="0" smtClean="0"/>
              <a:t> e </a:t>
            </a:r>
            <a:r>
              <a:rPr lang="en-US" sz="2200" dirty="0" err="1" smtClean="0"/>
              <a:t>condi</a:t>
            </a:r>
            <a:r>
              <a:rPr lang="ro-RO" sz="2200" dirty="0" smtClean="0"/>
              <a:t>ț</a:t>
            </a:r>
            <a:r>
              <a:rPr lang="en-US" sz="2200" dirty="0" err="1" smtClean="0"/>
              <a:t>ionat</a:t>
            </a:r>
            <a:r>
              <a:rPr lang="ro-RO" sz="2200" dirty="0" smtClean="0"/>
              <a:t>ă</a:t>
            </a:r>
            <a:r>
              <a:rPr lang="en-US" sz="2200" dirty="0" smtClean="0"/>
              <a:t> de </a:t>
            </a:r>
            <a:r>
              <a:rPr lang="en-US" sz="2200" b="1" dirty="0" smtClean="0">
                <a:solidFill>
                  <a:srgbClr val="C00000"/>
                </a:solidFill>
                <a:latin typeface="Courier New" pitchFamily="49" charset="0"/>
              </a:rPr>
              <a:t>(nr</a:t>
            </a:r>
            <a:r>
              <a:rPr lang="ro-RO" sz="2200" b="1" dirty="0" smtClean="0">
                <a:solidFill>
                  <a:srgbClr val="C00000"/>
                </a:solidFill>
                <a:latin typeface="Courier New" pitchFamily="49" charset="0"/>
              </a:rPr>
              <a:t> </a:t>
            </a:r>
            <a:r>
              <a:rPr lang="en-US" sz="2200" b="1" dirty="0" smtClean="0">
                <a:solidFill>
                  <a:srgbClr val="C00000"/>
                </a:solidFill>
                <a:latin typeface="Courier New" pitchFamily="49" charset="0"/>
              </a:rPr>
              <a:t>==</a:t>
            </a:r>
            <a:r>
              <a:rPr lang="ro-RO" sz="2200" b="1" dirty="0" smtClean="0">
                <a:solidFill>
                  <a:srgbClr val="C00000"/>
                </a:solidFill>
                <a:latin typeface="Courier New" pitchFamily="49" charset="0"/>
              </a:rPr>
              <a:t> </a:t>
            </a:r>
            <a:r>
              <a:rPr lang="en-US" sz="2200" b="1" dirty="0" smtClean="0">
                <a:solidFill>
                  <a:srgbClr val="C00000"/>
                </a:solidFill>
                <a:latin typeface="Courier New" pitchFamily="49" charset="0"/>
              </a:rPr>
              <a:t>0 &amp;&amp; </a:t>
            </a:r>
            <a:r>
              <a:rPr lang="en-US" sz="2200" b="1" dirty="0" err="1" smtClean="0">
                <a:solidFill>
                  <a:srgbClr val="C00000"/>
                </a:solidFill>
                <a:latin typeface="Courier New" pitchFamily="49" charset="0"/>
              </a:rPr>
              <a:t>nw</a:t>
            </a:r>
            <a:r>
              <a:rPr lang="ro-RO" sz="2200" b="1" dirty="0" smtClean="0">
                <a:solidFill>
                  <a:srgbClr val="C00000"/>
                </a:solidFill>
                <a:latin typeface="Courier New" pitchFamily="49" charset="0"/>
              </a:rPr>
              <a:t> </a:t>
            </a:r>
            <a:r>
              <a:rPr lang="en-US" sz="2200" b="1" dirty="0" smtClean="0">
                <a:solidFill>
                  <a:srgbClr val="C00000"/>
                </a:solidFill>
                <a:latin typeface="Courier New" pitchFamily="49" charset="0"/>
              </a:rPr>
              <a:t>==</a:t>
            </a:r>
            <a:r>
              <a:rPr lang="ro-RO" sz="2200" b="1" dirty="0" smtClean="0">
                <a:solidFill>
                  <a:srgbClr val="C00000"/>
                </a:solidFill>
                <a:latin typeface="Courier New" pitchFamily="49" charset="0"/>
              </a:rPr>
              <a:t> </a:t>
            </a:r>
            <a:r>
              <a:rPr lang="en-US" sz="2200" b="1" dirty="0" smtClean="0">
                <a:solidFill>
                  <a:srgbClr val="C00000"/>
                </a:solidFill>
                <a:latin typeface="Courier New" pitchFamily="49" charset="0"/>
              </a:rPr>
              <a:t>0)</a:t>
            </a:r>
          </a:p>
          <a:p>
            <a:pPr lvl="1">
              <a:lnSpc>
                <a:spcPct val="80000"/>
              </a:lnSpc>
            </a:pPr>
            <a:endParaRPr lang="en-US" sz="2400" dirty="0" smtClean="0"/>
          </a:p>
          <a:p>
            <a:pPr>
              <a:lnSpc>
                <a:spcPct val="80000"/>
              </a:lnSpc>
            </a:pPr>
            <a:r>
              <a:rPr lang="en-US" sz="2800" dirty="0" err="1" smtClean="0"/>
              <a:t>Decrementarea</a:t>
            </a:r>
            <a:r>
              <a:rPr lang="en-US" sz="2800" dirty="0" smtClean="0"/>
              <a:t> nu </a:t>
            </a:r>
            <a:r>
              <a:rPr lang="en-US" sz="2800" dirty="0" err="1" smtClean="0"/>
              <a:t>trebuie</a:t>
            </a:r>
            <a:r>
              <a:rPr lang="en-US" sz="2800" dirty="0" smtClean="0"/>
              <a:t> </a:t>
            </a:r>
            <a:r>
              <a:rPr lang="en-US" sz="2800" dirty="0" err="1" smtClean="0"/>
              <a:t>condi</a:t>
            </a:r>
            <a:r>
              <a:rPr lang="ro-RO" sz="2800" dirty="0" smtClean="0"/>
              <a:t>ț</a:t>
            </a:r>
            <a:r>
              <a:rPr lang="en-US" sz="2800" dirty="0" err="1" smtClean="0"/>
              <a:t>ionat</a:t>
            </a:r>
            <a:r>
              <a:rPr lang="ro-RO" sz="2800" dirty="0" smtClean="0"/>
              <a:t>ă</a:t>
            </a:r>
            <a:r>
              <a:rPr lang="en-US" sz="1800" dirty="0" smtClean="0"/>
              <a:t>	</a:t>
            </a:r>
            <a:endParaRPr lang="en-US" sz="1800" b="1" dirty="0" smtClean="0">
              <a:solidFill>
                <a:schemeClr val="accent2"/>
              </a:solidFill>
              <a:latin typeface="Courier New" pitchFamily="49" charset="0"/>
            </a:endParaRPr>
          </a:p>
          <a:p>
            <a:pPr lvl="1">
              <a:lnSpc>
                <a:spcPct val="80000"/>
              </a:lnSpc>
              <a:buFontTx/>
              <a:buNone/>
            </a:pPr>
            <a:endParaRPr lang="en-US" sz="1600" b="1" dirty="0" smtClean="0">
              <a:solidFill>
                <a:schemeClr val="accent2"/>
              </a:solidFill>
              <a:latin typeface="Courier New" pitchFamily="49" charset="0"/>
            </a:endParaRPr>
          </a:p>
        </p:txBody>
      </p:sp>
      <p:sp>
        <p:nvSpPr>
          <p:cNvPr id="15363"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a:t>
            </a:r>
            <a:r>
              <a:rPr lang="en-US" sz="2800" dirty="0" err="1" smtClean="0"/>
              <a:t>cititorilor</a:t>
            </a:r>
            <a:r>
              <a:rPr lang="en-US" sz="2800" dirty="0" smtClean="0"/>
              <a:t> </a:t>
            </a:r>
            <a:r>
              <a:rPr lang="ro-RO" sz="2800" dirty="0" smtClean="0"/>
              <a:t>ș</a:t>
            </a:r>
            <a:r>
              <a:rPr lang="en-US" sz="2800" dirty="0" err="1" smtClean="0"/>
              <a:t>i</a:t>
            </a:r>
            <a:r>
              <a:rPr lang="en-US" sz="2800" dirty="0" smtClean="0"/>
              <a:t> </a:t>
            </a:r>
            <a:r>
              <a:rPr lang="en-US" sz="2800" dirty="0" err="1" smtClean="0"/>
              <a:t>scriitorilor</a:t>
            </a:r>
            <a:r>
              <a:rPr lang="en-US" sz="2800" dirty="0" smtClean="0"/>
              <a:t> </a:t>
            </a:r>
            <a:br>
              <a:rPr lang="en-US" sz="2800" dirty="0" smtClean="0"/>
            </a:br>
            <a:r>
              <a:rPr lang="ro-RO" sz="2800" dirty="0" err="1"/>
              <a:t>S</a:t>
            </a:r>
            <a:r>
              <a:rPr lang="en-US" sz="2800" dirty="0" err="1" smtClean="0"/>
              <a:t>incronizare</a:t>
            </a:r>
            <a:r>
              <a:rPr lang="en-US" sz="2800" dirty="0" smtClean="0"/>
              <a:t> </a:t>
            </a:r>
            <a:r>
              <a:rPr lang="en-US" sz="2800" dirty="0" err="1" smtClean="0"/>
              <a:t>condi</a:t>
            </a:r>
            <a:r>
              <a:rPr lang="ro-RO" sz="2800" dirty="0" smtClean="0"/>
              <a:t>ț</a:t>
            </a:r>
            <a:r>
              <a:rPr lang="en-US" sz="2800" dirty="0" err="1" smtClean="0"/>
              <a:t>ionat</a:t>
            </a:r>
            <a:r>
              <a:rPr lang="ro-RO" sz="2800" dirty="0" smtClean="0"/>
              <a:t>ă</a:t>
            </a: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0" y="1700213"/>
            <a:ext cx="9144000" cy="4867275"/>
          </a:xfrm>
        </p:spPr>
        <p:txBody>
          <a:bodyPr/>
          <a:lstStyle/>
          <a:p>
            <a:r>
              <a:rPr lang="en-US" sz="2400" dirty="0" err="1" smtClean="0"/>
              <a:t>Sincronizarea</a:t>
            </a:r>
            <a:r>
              <a:rPr lang="en-US" sz="2400" dirty="0" smtClean="0"/>
              <a:t>:  </a:t>
            </a:r>
            <a:r>
              <a:rPr lang="en-US" sz="2400" dirty="0" err="1" smtClean="0">
                <a:solidFill>
                  <a:srgbClr val="FF0000"/>
                </a:solidFill>
              </a:rPr>
              <a:t>excluderea</a:t>
            </a:r>
            <a:r>
              <a:rPr lang="en-US" sz="2400" dirty="0" smtClean="0">
                <a:solidFill>
                  <a:srgbClr val="FF0000"/>
                </a:solidFill>
              </a:rPr>
              <a:t>  mutual</a:t>
            </a:r>
            <a:r>
              <a:rPr lang="ro-RO" sz="2400" dirty="0" smtClean="0">
                <a:solidFill>
                  <a:srgbClr val="FF0000"/>
                </a:solidFill>
              </a:rPr>
              <a:t>ă</a:t>
            </a:r>
            <a:r>
              <a:rPr lang="en-US" sz="2400" dirty="0" smtClean="0"/>
              <a:t>  </a:t>
            </a:r>
            <a:r>
              <a:rPr lang="ro-RO" sz="2400" dirty="0" smtClean="0"/>
              <a:t>ş</a:t>
            </a:r>
            <a:r>
              <a:rPr lang="en-US" sz="2400" dirty="0" smtClean="0"/>
              <a:t>i  </a:t>
            </a:r>
            <a:r>
              <a:rPr lang="en-US" sz="2400" dirty="0" err="1" smtClean="0">
                <a:solidFill>
                  <a:srgbClr val="FF0000"/>
                </a:solidFill>
              </a:rPr>
              <a:t>sincronizarea</a:t>
            </a:r>
            <a:r>
              <a:rPr lang="en-US" sz="2400" dirty="0" smtClean="0">
                <a:solidFill>
                  <a:srgbClr val="FF0000"/>
                </a:solidFill>
              </a:rPr>
              <a:t>  </a:t>
            </a:r>
            <a:r>
              <a:rPr lang="en-US" sz="2400" dirty="0" err="1" smtClean="0">
                <a:solidFill>
                  <a:srgbClr val="FF0000"/>
                </a:solidFill>
              </a:rPr>
              <a:t>condi</a:t>
            </a:r>
            <a:r>
              <a:rPr lang="ro-RO" sz="2400" dirty="0" smtClean="0">
                <a:solidFill>
                  <a:srgbClr val="FF0000"/>
                </a:solidFill>
              </a:rPr>
              <a:t>ţ</a:t>
            </a:r>
            <a:r>
              <a:rPr lang="en-US" sz="2400" dirty="0" err="1" smtClean="0">
                <a:solidFill>
                  <a:srgbClr val="FF0000"/>
                </a:solidFill>
              </a:rPr>
              <a:t>ionat</a:t>
            </a:r>
            <a:r>
              <a:rPr lang="ro-RO" sz="2400" dirty="0" smtClean="0">
                <a:solidFill>
                  <a:srgbClr val="FF0000"/>
                </a:solidFill>
              </a:rPr>
              <a:t>ă</a:t>
            </a:r>
            <a:r>
              <a:rPr lang="en-US" sz="2400" dirty="0" smtClean="0">
                <a:solidFill>
                  <a:schemeClr val="accent2"/>
                </a:solidFill>
              </a:rPr>
              <a:t>. </a:t>
            </a:r>
          </a:p>
          <a:p>
            <a:r>
              <a:rPr lang="en-US" sz="2400" dirty="0" smtClean="0"/>
              <a:t>C</a:t>
            </a:r>
            <a:r>
              <a:rPr lang="ro-RO" sz="2400" dirty="0" smtClean="0"/>
              <a:t>â</a:t>
            </a:r>
            <a:r>
              <a:rPr lang="en-US" sz="2400" dirty="0" err="1" smtClean="0"/>
              <a:t>teva</a:t>
            </a:r>
            <a:r>
              <a:rPr lang="en-US" sz="2400" dirty="0" smtClean="0"/>
              <a:t> </a:t>
            </a:r>
            <a:r>
              <a:rPr lang="en-US" sz="2400" dirty="0" err="1" smtClean="0"/>
              <a:t>rezultate</a:t>
            </a:r>
            <a:r>
              <a:rPr lang="en-US" sz="2400" dirty="0" smtClean="0"/>
              <a:t> </a:t>
            </a:r>
            <a:r>
              <a:rPr lang="en-US" sz="2400" dirty="0" err="1" smtClean="0"/>
              <a:t>notabile</a:t>
            </a:r>
            <a:r>
              <a:rPr lang="en-US" sz="2400" dirty="0" smtClean="0"/>
              <a:t>:</a:t>
            </a:r>
          </a:p>
          <a:p>
            <a:pPr lvl="1"/>
            <a:r>
              <a:rPr lang="en-US" sz="2400" dirty="0" err="1" smtClean="0"/>
              <a:t>semafoare</a:t>
            </a:r>
            <a:endParaRPr lang="en-US" sz="2400" dirty="0" smtClean="0"/>
          </a:p>
          <a:p>
            <a:pPr lvl="1"/>
            <a:r>
              <a:rPr lang="en-US" sz="2400" dirty="0" err="1" smtClean="0"/>
              <a:t>regiuni</a:t>
            </a:r>
            <a:r>
              <a:rPr lang="en-US" sz="2400" dirty="0" smtClean="0"/>
              <a:t> </a:t>
            </a:r>
            <a:r>
              <a:rPr lang="en-US" sz="2400" dirty="0" err="1" smtClean="0"/>
              <a:t>critice</a:t>
            </a:r>
            <a:endParaRPr lang="en-US" sz="2400" dirty="0" smtClean="0"/>
          </a:p>
          <a:p>
            <a:pPr lvl="1"/>
            <a:r>
              <a:rPr lang="en-US" sz="2400" dirty="0" err="1" smtClean="0"/>
              <a:t>monitoare</a:t>
            </a:r>
            <a:endParaRPr lang="en-US" sz="2400" dirty="0" smtClean="0"/>
          </a:p>
          <a:p>
            <a:r>
              <a:rPr lang="en-US" sz="2400" dirty="0" smtClean="0"/>
              <a:t>C</a:t>
            </a:r>
            <a:r>
              <a:rPr lang="ro-RO" sz="2400" dirty="0" smtClean="0"/>
              <a:t>â</a:t>
            </a:r>
            <a:r>
              <a:rPr lang="en-US" sz="2400" dirty="0" err="1" smtClean="0"/>
              <a:t>teva</a:t>
            </a:r>
            <a:r>
              <a:rPr lang="en-US" sz="2400" dirty="0" smtClean="0"/>
              <a:t>  </a:t>
            </a:r>
            <a:r>
              <a:rPr lang="en-US" sz="2400" dirty="0" err="1" smtClean="0"/>
              <a:t>dintre</a:t>
            </a:r>
            <a:r>
              <a:rPr lang="en-US" sz="2400" dirty="0" smtClean="0"/>
              <a:t>  </a:t>
            </a:r>
            <a:r>
              <a:rPr lang="en-US" sz="2400" dirty="0" err="1" smtClean="0"/>
              <a:t>problemele</a:t>
            </a:r>
            <a:r>
              <a:rPr lang="en-US" sz="2400" dirty="0" smtClean="0"/>
              <a:t> </a:t>
            </a:r>
            <a:r>
              <a:rPr lang="en-US" sz="2400" i="1" dirty="0" err="1" smtClean="0"/>
              <a:t>clasice</a:t>
            </a:r>
            <a:r>
              <a:rPr lang="en-US" sz="2400" dirty="0" smtClean="0"/>
              <a:t>:</a:t>
            </a:r>
          </a:p>
          <a:p>
            <a:pPr lvl="1"/>
            <a:r>
              <a:rPr lang="en-US" sz="2400" dirty="0" err="1" smtClean="0"/>
              <a:t>produc</a:t>
            </a:r>
            <a:r>
              <a:rPr lang="ro-RO" sz="2400" dirty="0" smtClean="0"/>
              <a:t>ă</a:t>
            </a:r>
            <a:r>
              <a:rPr lang="en-US" sz="2400" dirty="0" smtClean="0"/>
              <a:t>tori-</a:t>
            </a:r>
            <a:r>
              <a:rPr lang="en-US" sz="2400" dirty="0" err="1" smtClean="0"/>
              <a:t>consumatori</a:t>
            </a:r>
            <a:endParaRPr lang="en-US" sz="2400" dirty="0" smtClean="0"/>
          </a:p>
          <a:p>
            <a:pPr lvl="1"/>
            <a:r>
              <a:rPr lang="en-US" sz="2400" dirty="0" err="1" smtClean="0"/>
              <a:t>problema</a:t>
            </a:r>
            <a:r>
              <a:rPr lang="en-US" sz="2400" dirty="0" smtClean="0"/>
              <a:t> </a:t>
            </a:r>
            <a:r>
              <a:rPr lang="en-US" sz="2400" dirty="0" err="1" smtClean="0"/>
              <a:t>filozofilor</a:t>
            </a:r>
            <a:r>
              <a:rPr lang="en-US" sz="2400" dirty="0" smtClean="0"/>
              <a:t> </a:t>
            </a:r>
          </a:p>
          <a:p>
            <a:pPr lvl="1"/>
            <a:r>
              <a:rPr lang="en-US" sz="2400" dirty="0" err="1" smtClean="0"/>
              <a:t>cititori-scriitori</a:t>
            </a:r>
            <a:endParaRPr lang="en-US" sz="2400" dirty="0" smtClean="0"/>
          </a:p>
          <a:p>
            <a:pPr lvl="1"/>
            <a:r>
              <a:rPr lang="en-US" sz="2400" dirty="0" err="1" smtClean="0"/>
              <a:t>problema</a:t>
            </a:r>
            <a:r>
              <a:rPr lang="en-US" sz="2400" dirty="0" smtClean="0"/>
              <a:t> b</a:t>
            </a:r>
            <a:r>
              <a:rPr lang="ro-RO" sz="2400" dirty="0" smtClean="0"/>
              <a:t>ă</a:t>
            </a:r>
            <a:r>
              <a:rPr lang="en-US" sz="2400" dirty="0" err="1" smtClean="0"/>
              <a:t>rbierului</a:t>
            </a:r>
            <a:r>
              <a:rPr lang="en-US" dirty="0" smtClean="0"/>
              <a:t> </a:t>
            </a:r>
          </a:p>
        </p:txBody>
      </p:sp>
      <p:sp>
        <p:nvSpPr>
          <p:cNvPr id="2" name="Title 1"/>
          <p:cNvSpPr>
            <a:spLocks noGrp="1"/>
          </p:cNvSpPr>
          <p:nvPr>
            <p:ph type="title"/>
          </p:nvPr>
        </p:nvSpPr>
        <p:spPr/>
        <p:txBody>
          <a:bodyPr/>
          <a:lstStyle/>
          <a:p>
            <a:r>
              <a:rPr lang="en-US" sz="2800" dirty="0" err="1"/>
              <a:t>Dezvoltarea</a:t>
            </a:r>
            <a:r>
              <a:rPr lang="en-US" sz="2800" dirty="0"/>
              <a:t> </a:t>
            </a:r>
            <a:r>
              <a:rPr lang="en-US" sz="2800" dirty="0" err="1"/>
              <a:t>algoritmilor</a:t>
            </a:r>
            <a:r>
              <a:rPr lang="en-US" sz="2800" dirty="0"/>
              <a:t> </a:t>
            </a:r>
            <a:r>
              <a:rPr lang="en-US" sz="2800" dirty="0" err="1"/>
              <a:t>folosind</a:t>
            </a:r>
            <a:r>
              <a:rPr lang="en-US" sz="2800" dirty="0"/>
              <a:t> </a:t>
            </a:r>
            <a:br>
              <a:rPr lang="en-US" sz="2800" dirty="0"/>
            </a:br>
            <a:r>
              <a:rPr lang="en-US" sz="2800" dirty="0" err="1"/>
              <a:t>variabile</a:t>
            </a:r>
            <a:r>
              <a:rPr lang="en-US" sz="2800" dirty="0"/>
              <a:t> </a:t>
            </a:r>
            <a:r>
              <a:rPr lang="en-US" sz="2800" dirty="0" err="1"/>
              <a:t>partajate</a:t>
            </a:r>
            <a:r>
              <a:rPr lang="en-US" sz="2800" dirty="0"/>
              <a:t> (MIMD)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395288" y="1628775"/>
            <a:ext cx="8229600" cy="5112593"/>
          </a:xfrm>
        </p:spPr>
        <p:txBody>
          <a:bodyPr/>
          <a:lstStyle/>
          <a:p>
            <a:pPr>
              <a:buFontTx/>
              <a:buNone/>
            </a:pPr>
            <a:r>
              <a:rPr lang="pt-BR" sz="2000" dirty="0" smtClean="0">
                <a:solidFill>
                  <a:srgbClr val="C00000"/>
                </a:solidFill>
                <a:latin typeface="Courier New" pitchFamily="49" charset="0"/>
              </a:rPr>
              <a:t>int nr = </a:t>
            </a:r>
            <a:r>
              <a:rPr lang="pt-BR" sz="2000" dirty="0" smtClean="0">
                <a:solidFill>
                  <a:srgbClr val="C00000"/>
                </a:solidFill>
                <a:latin typeface="Courier New" pitchFamily="49" charset="0"/>
              </a:rPr>
              <a:t>0</a:t>
            </a:r>
            <a:r>
              <a:rPr lang="ro-RO" sz="2000" dirty="0">
                <a:solidFill>
                  <a:srgbClr val="C00000"/>
                </a:solidFill>
                <a:latin typeface="Courier New" pitchFamily="49" charset="0"/>
              </a:rPr>
              <a:t>,</a:t>
            </a:r>
            <a:r>
              <a:rPr lang="pt-BR" sz="2000" dirty="0" smtClean="0">
                <a:solidFill>
                  <a:srgbClr val="C00000"/>
                </a:solidFill>
                <a:latin typeface="Courier New" pitchFamily="49" charset="0"/>
              </a:rPr>
              <a:t> </a:t>
            </a:r>
            <a:r>
              <a:rPr lang="pt-BR" sz="2000" dirty="0" smtClean="0">
                <a:solidFill>
                  <a:srgbClr val="C00000"/>
                </a:solidFill>
                <a:latin typeface="Courier New" pitchFamily="49" charset="0"/>
              </a:rPr>
              <a:t>nw = </a:t>
            </a:r>
            <a:r>
              <a:rPr lang="pt-BR" sz="2000" dirty="0" smtClean="0">
                <a:solidFill>
                  <a:srgbClr val="C00000"/>
                </a:solidFill>
                <a:latin typeface="Courier New" pitchFamily="49" charset="0"/>
              </a:rPr>
              <a:t>0;</a:t>
            </a:r>
            <a:endParaRPr lang="en-US" sz="2000" dirty="0" smtClean="0">
              <a:solidFill>
                <a:srgbClr val="C00000"/>
              </a:solidFill>
              <a:latin typeface="Courier New" pitchFamily="49" charset="0"/>
            </a:endParaRPr>
          </a:p>
          <a:p>
            <a:pPr>
              <a:buFontTx/>
              <a:buNone/>
            </a:pPr>
            <a:r>
              <a:rPr lang="en-US" sz="2000" b="1" dirty="0" smtClean="0">
                <a:solidFill>
                  <a:srgbClr val="C00000"/>
                </a:solidFill>
                <a:latin typeface="Courier New" pitchFamily="49" charset="0"/>
              </a:rPr>
              <a:t>process</a:t>
            </a:r>
            <a:r>
              <a:rPr lang="en-US" sz="2000" dirty="0" smtClean="0">
                <a:solidFill>
                  <a:srgbClr val="C00000"/>
                </a:solidFill>
                <a:latin typeface="Courier New" pitchFamily="49" charset="0"/>
              </a:rPr>
              <a:t> </a:t>
            </a:r>
            <a:r>
              <a:rPr lang="en-US" sz="2000" dirty="0" err="1" smtClean="0">
                <a:solidFill>
                  <a:srgbClr val="C00000"/>
                </a:solidFill>
                <a:latin typeface="Courier New" pitchFamily="49" charset="0"/>
              </a:rPr>
              <a:t>Cititor</a:t>
            </a:r>
            <a:r>
              <a:rPr lang="en-US" sz="2000" dirty="0" smtClean="0">
                <a:solidFill>
                  <a:srgbClr val="C00000"/>
                </a:solidFill>
                <a:latin typeface="Courier New" pitchFamily="49" charset="0"/>
              </a:rPr>
              <a:t>[</a:t>
            </a:r>
            <a:r>
              <a:rPr lang="en-US" sz="2000" dirty="0" err="1" smtClean="0">
                <a:solidFill>
                  <a:srgbClr val="C00000"/>
                </a:solidFill>
                <a:latin typeface="Courier New" pitchFamily="49" charset="0"/>
              </a:rPr>
              <a:t>i</a:t>
            </a:r>
            <a:r>
              <a:rPr lang="en-US" sz="2000" dirty="0" smtClean="0">
                <a:solidFill>
                  <a:srgbClr val="C00000"/>
                </a:solidFill>
                <a:latin typeface="Courier New" pitchFamily="49" charset="0"/>
              </a:rPr>
              <a:t>=1 to m]{</a:t>
            </a:r>
            <a:endParaRPr lang="en-US" sz="2000" b="1" dirty="0" smtClean="0">
              <a:solidFill>
                <a:srgbClr val="C00000"/>
              </a:solidFill>
              <a:latin typeface="Courier New" pitchFamily="49" charset="0"/>
            </a:endParaRPr>
          </a:p>
          <a:p>
            <a:pPr>
              <a:buFontTx/>
              <a:buNone/>
            </a:pPr>
            <a:r>
              <a:rPr lang="en-US" sz="2000" b="1" dirty="0" smtClean="0">
                <a:solidFill>
                  <a:srgbClr val="C00000"/>
                </a:solidFill>
                <a:latin typeface="Courier New" pitchFamily="49" charset="0"/>
              </a:rPr>
              <a:t>     </a:t>
            </a:r>
            <a:r>
              <a:rPr lang="en-US" sz="2000" b="1" dirty="0" smtClean="0">
                <a:solidFill>
                  <a:srgbClr val="C00000"/>
                </a:solidFill>
                <a:latin typeface="Courier New" pitchFamily="49" charset="0"/>
              </a:rPr>
              <a:t>while</a:t>
            </a:r>
            <a:r>
              <a:rPr lang="en-US" sz="2000" dirty="0" smtClean="0">
                <a:solidFill>
                  <a:srgbClr val="C00000"/>
                </a:solidFill>
                <a:latin typeface="Courier New" pitchFamily="49" charset="0"/>
              </a:rPr>
              <a:t> (true){</a:t>
            </a:r>
            <a:endParaRPr lang="en-US" sz="2000" dirty="0" smtClean="0">
              <a:solidFill>
                <a:srgbClr val="C00000"/>
              </a:solidFill>
              <a:latin typeface="Courier New" pitchFamily="49" charset="0"/>
            </a:endParaRPr>
          </a:p>
          <a:p>
            <a:pPr>
              <a:buFontTx/>
              <a:buNone/>
            </a:pPr>
            <a:r>
              <a:rPr lang="en-US" sz="2000" dirty="0">
                <a:solidFill>
                  <a:srgbClr val="C00000"/>
                </a:solidFill>
                <a:latin typeface="Courier New" pitchFamily="49" charset="0"/>
              </a:rPr>
              <a:t> </a:t>
            </a:r>
            <a:r>
              <a:rPr lang="en-US" sz="2000" dirty="0" smtClean="0">
                <a:solidFill>
                  <a:srgbClr val="C00000"/>
                </a:solidFill>
                <a:latin typeface="Courier New" pitchFamily="49" charset="0"/>
              </a:rPr>
              <a:t>      </a:t>
            </a:r>
            <a:r>
              <a:rPr lang="pt-BR" sz="2000" b="1" dirty="0" smtClean="0">
                <a:solidFill>
                  <a:srgbClr val="C00000"/>
                </a:solidFill>
                <a:latin typeface="Courier New" pitchFamily="49" charset="0"/>
              </a:rPr>
              <a:t>&lt;await</a:t>
            </a:r>
            <a:r>
              <a:rPr lang="pt-BR" sz="2000" dirty="0" smtClean="0">
                <a:solidFill>
                  <a:srgbClr val="C00000"/>
                </a:solidFill>
                <a:latin typeface="Courier New" pitchFamily="49" charset="0"/>
              </a:rPr>
              <a:t> (nw</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0) </a:t>
            </a:r>
            <a:r>
              <a:rPr lang="pt-BR" sz="2000" dirty="0" smtClean="0">
                <a:solidFill>
                  <a:srgbClr val="C00000"/>
                </a:solidFill>
                <a:latin typeface="Courier New" pitchFamily="49" charset="0"/>
              </a:rPr>
              <a:t>nr = </a:t>
            </a:r>
            <a:r>
              <a:rPr lang="pt-BR" sz="2000" dirty="0" smtClean="0">
                <a:solidFill>
                  <a:srgbClr val="C00000"/>
                </a:solidFill>
                <a:latin typeface="Courier New" pitchFamily="49" charset="0"/>
              </a:rPr>
              <a:t>nr</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1</a:t>
            </a:r>
            <a:r>
              <a:rPr lang="pt-BR" sz="2000" b="1" dirty="0" smtClean="0">
                <a:solidFill>
                  <a:srgbClr val="C00000"/>
                </a:solidFill>
                <a:latin typeface="Courier New" pitchFamily="49" charset="0"/>
              </a:rPr>
              <a:t>&gt;</a:t>
            </a:r>
            <a:endParaRPr lang="en-US" sz="2000" b="1" dirty="0" smtClean="0">
              <a:solidFill>
                <a:srgbClr val="C00000"/>
              </a:solidFill>
              <a:latin typeface="Courier New" pitchFamily="49" charset="0"/>
            </a:endParaRPr>
          </a:p>
          <a:p>
            <a:pPr>
              <a:buNone/>
            </a:pPr>
            <a:r>
              <a:rPr lang="en-US" sz="2000" dirty="0">
                <a:solidFill>
                  <a:srgbClr val="C00000"/>
                </a:solidFill>
                <a:latin typeface="Courier New" pitchFamily="49" charset="0"/>
              </a:rPr>
              <a:t> </a:t>
            </a:r>
            <a:r>
              <a:rPr lang="en-US" sz="2000" dirty="0" smtClean="0">
                <a:solidFill>
                  <a:srgbClr val="C00000"/>
                </a:solidFill>
                <a:latin typeface="Courier New" pitchFamily="49" charset="0"/>
              </a:rPr>
              <a:t>      cite</a:t>
            </a:r>
            <a:r>
              <a:rPr lang="ro-RO" sz="2000" dirty="0" smtClean="0">
                <a:solidFill>
                  <a:srgbClr val="C00000"/>
                </a:solidFill>
                <a:latin typeface="Courier New" pitchFamily="49" charset="0"/>
              </a:rPr>
              <a:t>ș</a:t>
            </a:r>
            <a:r>
              <a:rPr lang="en-US" sz="2000" dirty="0" err="1" smtClean="0">
                <a:solidFill>
                  <a:srgbClr val="C00000"/>
                </a:solidFill>
                <a:latin typeface="Courier New" pitchFamily="49" charset="0"/>
              </a:rPr>
              <a:t>te</a:t>
            </a:r>
            <a:r>
              <a:rPr lang="en-US" sz="2000" dirty="0" smtClean="0">
                <a:solidFill>
                  <a:srgbClr val="C00000"/>
                </a:solidFill>
                <a:latin typeface="Courier New" pitchFamily="49" charset="0"/>
              </a:rPr>
              <a:t> din </a:t>
            </a:r>
            <a:r>
              <a:rPr lang="en-US" sz="2000" dirty="0" err="1" smtClean="0">
                <a:solidFill>
                  <a:srgbClr val="C00000"/>
                </a:solidFill>
                <a:latin typeface="Courier New" pitchFamily="49" charset="0"/>
              </a:rPr>
              <a:t>resursa</a:t>
            </a:r>
            <a:r>
              <a:rPr lang="en-US" sz="2000" dirty="0" smtClean="0">
                <a:solidFill>
                  <a:srgbClr val="C00000"/>
                </a:solidFill>
                <a:latin typeface="Courier New" pitchFamily="49" charset="0"/>
              </a:rPr>
              <a:t> </a:t>
            </a:r>
            <a:r>
              <a:rPr lang="en-US" sz="2000" dirty="0" err="1" smtClean="0">
                <a:solidFill>
                  <a:srgbClr val="C00000"/>
                </a:solidFill>
                <a:latin typeface="Courier New" pitchFamily="49" charset="0"/>
              </a:rPr>
              <a:t>comun</a:t>
            </a:r>
            <a:r>
              <a:rPr lang="ro-RO" sz="2000" dirty="0" smtClean="0">
                <a:solidFill>
                  <a:srgbClr val="C00000"/>
                </a:solidFill>
                <a:latin typeface="Courier New" pitchFamily="49" charset="0"/>
              </a:rPr>
              <a:t>ă</a:t>
            </a:r>
            <a:r>
              <a:rPr lang="en-US" sz="2000" dirty="0" smtClean="0">
                <a:solidFill>
                  <a:srgbClr val="C00000"/>
                </a:solidFill>
                <a:latin typeface="Courier New" pitchFamily="49" charset="0"/>
              </a:rPr>
              <a:t>;</a:t>
            </a:r>
          </a:p>
          <a:p>
            <a:pPr>
              <a:buFontTx/>
              <a:buNone/>
            </a:pPr>
            <a:r>
              <a:rPr lang="en-US" sz="2000" dirty="0">
                <a:solidFill>
                  <a:srgbClr val="C00000"/>
                </a:solidFill>
                <a:latin typeface="Courier New" pitchFamily="49" charset="0"/>
              </a:rPr>
              <a:t> </a:t>
            </a:r>
            <a:r>
              <a:rPr lang="en-US" sz="2000" dirty="0" smtClean="0">
                <a:solidFill>
                  <a:srgbClr val="C00000"/>
                </a:solidFill>
                <a:latin typeface="Courier New" pitchFamily="49" charset="0"/>
              </a:rPr>
              <a:t>      </a:t>
            </a:r>
            <a:r>
              <a:rPr lang="pt-BR" sz="2000" b="1" dirty="0" smtClean="0">
                <a:solidFill>
                  <a:srgbClr val="C00000"/>
                </a:solidFill>
                <a:latin typeface="Courier New" pitchFamily="49" charset="0"/>
              </a:rPr>
              <a:t>&lt;</a:t>
            </a:r>
            <a:r>
              <a:rPr lang="pt-BR" sz="2000" dirty="0" smtClean="0">
                <a:solidFill>
                  <a:srgbClr val="C00000"/>
                </a:solidFill>
                <a:latin typeface="Courier New" pitchFamily="49" charset="0"/>
              </a:rPr>
              <a:t>nr </a:t>
            </a:r>
            <a:r>
              <a:rPr lang="pt-BR" sz="2000" dirty="0" smtClean="0">
                <a:solidFill>
                  <a:srgbClr val="C00000"/>
                </a:solidFill>
                <a:latin typeface="Courier New" pitchFamily="49" charset="0"/>
              </a:rPr>
              <a:t>= </a:t>
            </a:r>
            <a:r>
              <a:rPr lang="pt-BR" sz="2000" dirty="0" smtClean="0">
                <a:solidFill>
                  <a:srgbClr val="C00000"/>
                </a:solidFill>
                <a:latin typeface="Courier New" pitchFamily="49" charset="0"/>
              </a:rPr>
              <a:t>nr</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1</a:t>
            </a:r>
            <a:r>
              <a:rPr lang="pt-BR" sz="2000" b="1" dirty="0" smtClean="0">
                <a:solidFill>
                  <a:srgbClr val="C00000"/>
                </a:solidFill>
                <a:latin typeface="Courier New" pitchFamily="49" charset="0"/>
              </a:rPr>
              <a:t>&gt;</a:t>
            </a:r>
            <a:endParaRPr lang="en-US" sz="2000" b="1" dirty="0" smtClean="0">
              <a:solidFill>
                <a:srgbClr val="C00000"/>
              </a:solidFill>
              <a:latin typeface="Courier New" pitchFamily="49" charset="0"/>
            </a:endParaRPr>
          </a:p>
          <a:p>
            <a:pPr>
              <a:buFontTx/>
              <a:buNone/>
            </a:pPr>
            <a:r>
              <a:rPr lang="en-US" sz="2000" dirty="0" smtClean="0">
                <a:solidFill>
                  <a:srgbClr val="C00000"/>
                </a:solidFill>
                <a:latin typeface="Courier New" pitchFamily="49" charset="0"/>
              </a:rPr>
              <a:t>}	   }</a:t>
            </a:r>
            <a:endParaRPr lang="en-US" sz="2000" dirty="0" smtClean="0">
              <a:solidFill>
                <a:srgbClr val="C00000"/>
              </a:solidFill>
              <a:latin typeface="Courier New" pitchFamily="49" charset="0"/>
            </a:endParaRPr>
          </a:p>
          <a:p>
            <a:pPr>
              <a:buFontTx/>
              <a:buNone/>
            </a:pPr>
            <a:r>
              <a:rPr lang="pt-BR" sz="2000" b="1" dirty="0" smtClean="0">
                <a:solidFill>
                  <a:srgbClr val="C00000"/>
                </a:solidFill>
                <a:latin typeface="Courier New" pitchFamily="49" charset="0"/>
              </a:rPr>
              <a:t>process</a:t>
            </a:r>
            <a:r>
              <a:rPr lang="pt-BR" sz="2000" dirty="0" smtClean="0">
                <a:solidFill>
                  <a:srgbClr val="C00000"/>
                </a:solidFill>
                <a:latin typeface="Courier New" pitchFamily="49" charset="0"/>
              </a:rPr>
              <a:t> Scriitor[j=1 to n]{</a:t>
            </a:r>
            <a:endParaRPr lang="pt-BR" sz="2000" b="1" dirty="0" smtClean="0">
              <a:solidFill>
                <a:srgbClr val="C00000"/>
              </a:solidFill>
              <a:latin typeface="Courier New" pitchFamily="49" charset="0"/>
            </a:endParaRPr>
          </a:p>
          <a:p>
            <a:pPr>
              <a:buFontTx/>
              <a:buNone/>
            </a:pPr>
            <a:r>
              <a:rPr lang="pt-BR" sz="2000" b="1" dirty="0" smtClean="0">
                <a:solidFill>
                  <a:srgbClr val="C00000"/>
                </a:solidFill>
                <a:latin typeface="Courier New" pitchFamily="49" charset="0"/>
              </a:rPr>
              <a:t>     </a:t>
            </a:r>
            <a:r>
              <a:rPr lang="pt-BR" sz="2000" b="1" dirty="0" smtClean="0">
                <a:solidFill>
                  <a:srgbClr val="C00000"/>
                </a:solidFill>
                <a:latin typeface="Courier New" pitchFamily="49" charset="0"/>
              </a:rPr>
              <a:t>while</a:t>
            </a:r>
            <a:r>
              <a:rPr lang="pt-BR" sz="2000" dirty="0" smtClean="0">
                <a:solidFill>
                  <a:srgbClr val="C00000"/>
                </a:solidFill>
                <a:latin typeface="Courier New" pitchFamily="49" charset="0"/>
              </a:rPr>
              <a:t> (true){</a:t>
            </a:r>
            <a:endParaRPr lang="pt-BR" sz="2000" dirty="0" smtClean="0">
              <a:solidFill>
                <a:srgbClr val="C00000"/>
              </a:solidFill>
              <a:latin typeface="Courier New" pitchFamily="49" charset="0"/>
            </a:endParaRPr>
          </a:p>
          <a:p>
            <a:pPr>
              <a:buFontTx/>
              <a:buNone/>
            </a:pPr>
            <a:r>
              <a:rPr lang="pt-BR" sz="2000" dirty="0">
                <a:solidFill>
                  <a:srgbClr val="C00000"/>
                </a:solidFill>
                <a:latin typeface="Courier New" pitchFamily="49" charset="0"/>
              </a:rPr>
              <a:t> </a:t>
            </a:r>
            <a:r>
              <a:rPr lang="pt-BR" sz="2000" dirty="0" smtClean="0">
                <a:solidFill>
                  <a:srgbClr val="C00000"/>
                </a:solidFill>
                <a:latin typeface="Courier New" pitchFamily="49" charset="0"/>
              </a:rPr>
              <a:t>      </a:t>
            </a:r>
            <a:r>
              <a:rPr lang="pt-BR" sz="2000" b="1" dirty="0" smtClean="0">
                <a:solidFill>
                  <a:srgbClr val="C00000"/>
                </a:solidFill>
                <a:latin typeface="Courier New" pitchFamily="49" charset="0"/>
              </a:rPr>
              <a:t>&lt;await</a:t>
            </a:r>
            <a:r>
              <a:rPr lang="pt-BR" sz="2000" dirty="0" smtClean="0">
                <a:solidFill>
                  <a:srgbClr val="C00000"/>
                </a:solidFill>
                <a:latin typeface="Courier New" pitchFamily="49" charset="0"/>
              </a:rPr>
              <a:t> (nr</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0 &amp;&amp; nw</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0) </a:t>
            </a:r>
            <a:r>
              <a:rPr lang="pt-BR" sz="2000" dirty="0" smtClean="0">
                <a:solidFill>
                  <a:srgbClr val="C00000"/>
                </a:solidFill>
                <a:latin typeface="Courier New" pitchFamily="49" charset="0"/>
              </a:rPr>
              <a:t>nw = </a:t>
            </a:r>
            <a:r>
              <a:rPr lang="pt-BR" sz="2000" dirty="0" smtClean="0">
                <a:solidFill>
                  <a:srgbClr val="C00000"/>
                </a:solidFill>
                <a:latin typeface="Courier New" pitchFamily="49" charset="0"/>
              </a:rPr>
              <a:t>nw</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1</a:t>
            </a:r>
            <a:r>
              <a:rPr lang="pt-BR" sz="2000" b="1" dirty="0" smtClean="0">
                <a:solidFill>
                  <a:srgbClr val="C00000"/>
                </a:solidFill>
                <a:latin typeface="Courier New" pitchFamily="49" charset="0"/>
              </a:rPr>
              <a:t>&gt;</a:t>
            </a:r>
          </a:p>
          <a:p>
            <a:pPr>
              <a:buFontTx/>
              <a:buNone/>
            </a:pPr>
            <a:r>
              <a:rPr lang="pt-BR" sz="2000" dirty="0">
                <a:solidFill>
                  <a:srgbClr val="C00000"/>
                </a:solidFill>
                <a:latin typeface="Courier New" pitchFamily="49" charset="0"/>
              </a:rPr>
              <a:t> </a:t>
            </a:r>
            <a:r>
              <a:rPr lang="pt-BR" sz="2000" dirty="0" smtClean="0">
                <a:solidFill>
                  <a:srgbClr val="C00000"/>
                </a:solidFill>
                <a:latin typeface="Courier New" pitchFamily="49" charset="0"/>
              </a:rPr>
              <a:t>      scrie </a:t>
            </a:r>
            <a:r>
              <a:rPr lang="ro-RO" sz="2000" dirty="0" smtClean="0">
                <a:solidFill>
                  <a:srgbClr val="C00000"/>
                </a:solidFill>
                <a:latin typeface="Courier New" pitchFamily="49" charset="0"/>
              </a:rPr>
              <a:t>î</a:t>
            </a:r>
            <a:r>
              <a:rPr lang="pt-BR" sz="2000" dirty="0" smtClean="0">
                <a:solidFill>
                  <a:srgbClr val="C00000"/>
                </a:solidFill>
                <a:latin typeface="Courier New" pitchFamily="49" charset="0"/>
              </a:rPr>
              <a:t>n resursa comun</a:t>
            </a:r>
            <a:r>
              <a:rPr lang="ro-RO" sz="2000" dirty="0" smtClean="0">
                <a:solidFill>
                  <a:srgbClr val="C00000"/>
                </a:solidFill>
                <a:latin typeface="Courier New" pitchFamily="49" charset="0"/>
              </a:rPr>
              <a:t>ă</a:t>
            </a:r>
            <a:r>
              <a:rPr lang="pt-BR" sz="2000" dirty="0" smtClean="0">
                <a:solidFill>
                  <a:srgbClr val="C00000"/>
                </a:solidFill>
                <a:latin typeface="Courier New" pitchFamily="49" charset="0"/>
              </a:rPr>
              <a:t>;</a:t>
            </a:r>
          </a:p>
          <a:p>
            <a:pPr>
              <a:buFontTx/>
              <a:buNone/>
            </a:pPr>
            <a:r>
              <a:rPr lang="pt-BR" sz="2000" dirty="0">
                <a:solidFill>
                  <a:srgbClr val="C00000"/>
                </a:solidFill>
                <a:latin typeface="Courier New" pitchFamily="49" charset="0"/>
              </a:rPr>
              <a:t> </a:t>
            </a:r>
            <a:r>
              <a:rPr lang="pt-BR" sz="2000" dirty="0" smtClean="0">
                <a:solidFill>
                  <a:srgbClr val="C00000"/>
                </a:solidFill>
                <a:latin typeface="Courier New" pitchFamily="49" charset="0"/>
              </a:rPr>
              <a:t>      </a:t>
            </a:r>
            <a:r>
              <a:rPr lang="pt-BR" sz="2000" b="1" dirty="0" smtClean="0">
                <a:solidFill>
                  <a:srgbClr val="C00000"/>
                </a:solidFill>
                <a:latin typeface="Courier New" pitchFamily="49" charset="0"/>
              </a:rPr>
              <a:t>&lt;</a:t>
            </a:r>
            <a:r>
              <a:rPr lang="pt-BR" sz="2000" dirty="0" smtClean="0">
                <a:solidFill>
                  <a:srgbClr val="C00000"/>
                </a:solidFill>
                <a:latin typeface="Courier New" pitchFamily="49" charset="0"/>
              </a:rPr>
              <a:t>nw </a:t>
            </a:r>
            <a:r>
              <a:rPr lang="pt-BR" sz="2000" dirty="0" smtClean="0">
                <a:solidFill>
                  <a:srgbClr val="C00000"/>
                </a:solidFill>
                <a:latin typeface="Courier New" pitchFamily="49" charset="0"/>
              </a:rPr>
              <a:t>= </a:t>
            </a:r>
            <a:r>
              <a:rPr lang="pt-BR" sz="2000" dirty="0" smtClean="0">
                <a:solidFill>
                  <a:srgbClr val="C00000"/>
                </a:solidFill>
                <a:latin typeface="Courier New" pitchFamily="49" charset="0"/>
              </a:rPr>
              <a:t>nw</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a:t>
            </a:r>
            <a:r>
              <a:rPr lang="ro-RO" sz="2000" dirty="0" smtClean="0">
                <a:solidFill>
                  <a:srgbClr val="C00000"/>
                </a:solidFill>
                <a:latin typeface="Courier New" pitchFamily="49" charset="0"/>
              </a:rPr>
              <a:t> </a:t>
            </a:r>
            <a:r>
              <a:rPr lang="pt-BR" sz="2000" dirty="0" smtClean="0">
                <a:solidFill>
                  <a:srgbClr val="C00000"/>
                </a:solidFill>
                <a:latin typeface="Courier New" pitchFamily="49" charset="0"/>
              </a:rPr>
              <a:t>1</a:t>
            </a:r>
            <a:r>
              <a:rPr lang="pt-BR" sz="2000" b="1" dirty="0" smtClean="0">
                <a:solidFill>
                  <a:srgbClr val="C00000"/>
                </a:solidFill>
                <a:latin typeface="Courier New" pitchFamily="49" charset="0"/>
              </a:rPr>
              <a:t>&gt;</a:t>
            </a:r>
          </a:p>
          <a:p>
            <a:pPr>
              <a:buFontTx/>
              <a:buNone/>
            </a:pPr>
            <a:r>
              <a:rPr lang="en-US" sz="2000" dirty="0" smtClean="0">
                <a:solidFill>
                  <a:srgbClr val="C00000"/>
                </a:solidFill>
                <a:latin typeface="Courier New" pitchFamily="49" charset="0"/>
              </a:rPr>
              <a:t>}	   }</a:t>
            </a:r>
            <a:endParaRPr lang="en-US" sz="2000" dirty="0" smtClean="0">
              <a:solidFill>
                <a:srgbClr val="C00000"/>
              </a:solidFill>
              <a:latin typeface="Courier New" pitchFamily="49" charset="0"/>
            </a:endParaRPr>
          </a:p>
          <a:p>
            <a:endParaRPr lang="en-US" dirty="0" smtClean="0">
              <a:solidFill>
                <a:srgbClr val="C00000"/>
              </a:solidFill>
            </a:endParaRPr>
          </a:p>
        </p:txBody>
      </p:sp>
      <p:sp>
        <p:nvSpPr>
          <p:cNvPr id="16387"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a:t>
            </a:r>
            <a:r>
              <a:rPr lang="en-US" sz="2800" dirty="0" err="1" smtClean="0"/>
              <a:t>cititorilor</a:t>
            </a:r>
            <a:r>
              <a:rPr lang="en-US" sz="2800" dirty="0" smtClean="0"/>
              <a:t> </a:t>
            </a:r>
            <a:r>
              <a:rPr lang="ro-RO" sz="2800" dirty="0" smtClean="0"/>
              <a:t>ș</a:t>
            </a:r>
            <a:r>
              <a:rPr lang="en-US" sz="2800" dirty="0" err="1" smtClean="0"/>
              <a:t>i</a:t>
            </a:r>
            <a:r>
              <a:rPr lang="en-US" sz="2800" dirty="0" smtClean="0"/>
              <a:t> </a:t>
            </a:r>
            <a:r>
              <a:rPr lang="en-US" sz="2800" dirty="0" err="1" smtClean="0"/>
              <a:t>scriitorilor</a:t>
            </a:r>
            <a:r>
              <a:rPr lang="en-US" sz="2800" dirty="0" smtClean="0"/>
              <a:t/>
            </a:r>
            <a:br>
              <a:rPr lang="en-US" sz="2800" dirty="0" smtClean="0"/>
            </a:br>
            <a:r>
              <a:rPr lang="ro-RO" sz="2800" dirty="0" err="1"/>
              <a:t>S</a:t>
            </a:r>
            <a:r>
              <a:rPr lang="en-US" sz="2800" dirty="0" err="1" smtClean="0"/>
              <a:t>incronizare</a:t>
            </a:r>
            <a:r>
              <a:rPr lang="en-US" sz="2800" dirty="0" smtClean="0"/>
              <a:t> </a:t>
            </a:r>
            <a:r>
              <a:rPr lang="en-US" sz="2800" dirty="0" err="1" smtClean="0"/>
              <a:t>condi</a:t>
            </a:r>
            <a:r>
              <a:rPr lang="ro-RO" sz="2800" dirty="0" smtClean="0"/>
              <a:t>ț</a:t>
            </a:r>
            <a:r>
              <a:rPr lang="en-US" sz="2800" dirty="0" err="1" smtClean="0"/>
              <a:t>ionat</a:t>
            </a:r>
            <a:r>
              <a:rPr lang="ro-RO" sz="2800" dirty="0" smtClean="0"/>
              <a:t>ă</a:t>
            </a:r>
            <a:r>
              <a:rPr lang="en-US" sz="2800" dirty="0" smtClean="0"/>
              <a:t> (2)</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0" y="1624013"/>
            <a:ext cx="9396536" cy="5334000"/>
          </a:xfrm>
        </p:spPr>
        <p:txBody>
          <a:bodyPr/>
          <a:lstStyle/>
          <a:p>
            <a:pPr>
              <a:buFontTx/>
              <a:buNone/>
            </a:pPr>
            <a:r>
              <a:rPr lang="fr-FR" sz="2400" dirty="0" err="1" smtClean="0"/>
              <a:t>Politici</a:t>
            </a:r>
            <a:r>
              <a:rPr lang="fr-FR" sz="2400" dirty="0" smtClean="0"/>
              <a:t>:</a:t>
            </a:r>
          </a:p>
          <a:p>
            <a:r>
              <a:rPr lang="fr-FR" sz="2400" dirty="0" err="1" smtClean="0"/>
              <a:t>noile</a:t>
            </a:r>
            <a:r>
              <a:rPr lang="fr-FR" sz="2400" dirty="0" smtClean="0"/>
              <a:t> </a:t>
            </a:r>
            <a:r>
              <a:rPr lang="fr-FR" sz="2400" dirty="0" err="1" smtClean="0"/>
              <a:t>cereri</a:t>
            </a:r>
            <a:r>
              <a:rPr lang="fr-FR" sz="2400" dirty="0" smtClean="0"/>
              <a:t> de la </a:t>
            </a:r>
            <a:r>
              <a:rPr lang="fr-FR" sz="2400" dirty="0" err="1" smtClean="0"/>
              <a:t>cititori</a:t>
            </a:r>
            <a:r>
              <a:rPr lang="fr-FR" sz="2400" dirty="0" smtClean="0"/>
              <a:t> </a:t>
            </a:r>
            <a:r>
              <a:rPr lang="fr-FR" sz="2400" dirty="0" err="1" smtClean="0"/>
              <a:t>sunt</a:t>
            </a:r>
            <a:r>
              <a:rPr lang="fr-FR" sz="2400" dirty="0" smtClean="0"/>
              <a:t> </a:t>
            </a:r>
            <a:r>
              <a:rPr lang="ro-RO" sz="2400" dirty="0" smtClean="0"/>
              <a:t>î</a:t>
            </a:r>
            <a:r>
              <a:rPr lang="fr-FR" sz="2400" dirty="0" smtClean="0"/>
              <a:t>nt</a:t>
            </a:r>
            <a:r>
              <a:rPr lang="ro-RO" sz="2400" dirty="0" smtClean="0"/>
              <a:t>â</a:t>
            </a:r>
            <a:r>
              <a:rPr lang="fr-FR" sz="2400" dirty="0" err="1" smtClean="0"/>
              <a:t>rziate</a:t>
            </a:r>
            <a:r>
              <a:rPr lang="fr-FR" sz="2400" dirty="0" smtClean="0"/>
              <a:t> dac</a:t>
            </a:r>
            <a:r>
              <a:rPr lang="ro-RO" sz="2400" dirty="0" smtClean="0"/>
              <a:t>ă</a:t>
            </a:r>
            <a:r>
              <a:rPr lang="fr-FR" sz="2400" dirty="0" smtClean="0"/>
              <a:t> un </a:t>
            </a:r>
            <a:r>
              <a:rPr lang="fr-FR" sz="2400" dirty="0" err="1" smtClean="0"/>
              <a:t>scriitor</a:t>
            </a:r>
            <a:r>
              <a:rPr lang="fr-FR" sz="2400" dirty="0" smtClean="0"/>
              <a:t> a</a:t>
            </a:r>
            <a:r>
              <a:rPr lang="ro-RO" sz="2400" dirty="0" smtClean="0"/>
              <a:t>ș</a:t>
            </a:r>
            <a:r>
              <a:rPr lang="fr-FR" sz="2400" dirty="0" err="1" smtClean="0"/>
              <a:t>teapt</a:t>
            </a:r>
            <a:r>
              <a:rPr lang="ro-RO" sz="2400" dirty="0" smtClean="0"/>
              <a:t>ă</a:t>
            </a:r>
            <a:endParaRPr lang="es-ES" sz="2400" dirty="0" smtClean="0"/>
          </a:p>
          <a:p>
            <a:r>
              <a:rPr lang="es-ES" sz="2400" dirty="0" smtClean="0"/>
              <a:t>un </a:t>
            </a:r>
            <a:r>
              <a:rPr lang="es-ES" sz="2400" dirty="0" err="1" smtClean="0"/>
              <a:t>cititor</a:t>
            </a:r>
            <a:r>
              <a:rPr lang="es-ES" sz="2400" dirty="0" smtClean="0"/>
              <a:t> </a:t>
            </a:r>
            <a:r>
              <a:rPr lang="ro-RO" sz="2400" dirty="0" smtClean="0"/>
              <a:t>î</a:t>
            </a:r>
            <a:r>
              <a:rPr lang="es-ES" sz="2400" dirty="0" err="1" smtClean="0"/>
              <a:t>nt</a:t>
            </a:r>
            <a:r>
              <a:rPr lang="ro-RO" sz="2400" dirty="0" smtClean="0"/>
              <a:t>â</a:t>
            </a:r>
            <a:r>
              <a:rPr lang="es-ES" sz="2400" dirty="0" err="1" smtClean="0"/>
              <a:t>rziat</a:t>
            </a:r>
            <a:r>
              <a:rPr lang="es-ES" sz="2400" dirty="0" smtClean="0"/>
              <a:t> este </a:t>
            </a:r>
            <a:r>
              <a:rPr lang="es-ES" sz="2400" dirty="0" err="1" smtClean="0"/>
              <a:t>trezit</a:t>
            </a:r>
            <a:r>
              <a:rPr lang="es-ES" sz="2400" dirty="0" smtClean="0"/>
              <a:t> </a:t>
            </a:r>
            <a:r>
              <a:rPr lang="es-ES" sz="2400" dirty="0" err="1" smtClean="0"/>
              <a:t>doar</a:t>
            </a:r>
            <a:r>
              <a:rPr lang="es-ES" sz="2400" dirty="0" smtClean="0"/>
              <a:t> </a:t>
            </a:r>
            <a:r>
              <a:rPr lang="es-ES" sz="2400" dirty="0" err="1" smtClean="0"/>
              <a:t>dac</a:t>
            </a:r>
            <a:r>
              <a:rPr lang="ro-RO" sz="2400" dirty="0" smtClean="0"/>
              <a:t>ă</a:t>
            </a:r>
            <a:r>
              <a:rPr lang="es-ES" sz="2400" dirty="0" smtClean="0"/>
              <a:t> </a:t>
            </a:r>
            <a:r>
              <a:rPr lang="es-ES" sz="2400" dirty="0" err="1" smtClean="0"/>
              <a:t>nu</a:t>
            </a:r>
            <a:r>
              <a:rPr lang="es-ES" sz="2400" dirty="0" smtClean="0"/>
              <a:t> </a:t>
            </a:r>
            <a:r>
              <a:rPr lang="es-ES" sz="2400" dirty="0" err="1" smtClean="0"/>
              <a:t>exist</a:t>
            </a:r>
            <a:r>
              <a:rPr lang="ro-RO" sz="2400" dirty="0" smtClean="0"/>
              <a:t>ă</a:t>
            </a:r>
            <a:r>
              <a:rPr lang="es-ES" sz="2400" dirty="0" smtClean="0"/>
              <a:t> un </a:t>
            </a:r>
            <a:r>
              <a:rPr lang="es-ES" sz="2400" dirty="0" err="1" smtClean="0"/>
              <a:t>scriitor</a:t>
            </a:r>
            <a:r>
              <a:rPr lang="es-ES" sz="2400" dirty="0" smtClean="0"/>
              <a:t> </a:t>
            </a:r>
            <a:r>
              <a:rPr lang="ro-RO" sz="2400" dirty="0" smtClean="0"/>
              <a:t>î</a:t>
            </a:r>
            <a:r>
              <a:rPr lang="es-ES" sz="2400" dirty="0" smtClean="0"/>
              <a:t>n a</a:t>
            </a:r>
            <a:r>
              <a:rPr lang="ro-RO" sz="2400" dirty="0" smtClean="0"/>
              <a:t>ș</a:t>
            </a:r>
            <a:r>
              <a:rPr lang="es-ES" sz="2400" dirty="0" err="1" smtClean="0"/>
              <a:t>teptare</a:t>
            </a:r>
            <a:r>
              <a:rPr lang="es-ES" sz="2400" dirty="0" smtClean="0"/>
              <a:t>.</a:t>
            </a:r>
            <a:r>
              <a:rPr lang="es-ES" sz="2800" dirty="0" smtClean="0"/>
              <a:t> </a:t>
            </a:r>
          </a:p>
          <a:p>
            <a:endParaRPr lang="ro-RO" sz="1800" dirty="0" smtClean="0"/>
          </a:p>
          <a:p>
            <a:pPr>
              <a:buFontTx/>
              <a:buNone/>
            </a:pPr>
            <a:r>
              <a:rPr lang="sv-SE" sz="2400" b="1" dirty="0" smtClean="0">
                <a:solidFill>
                  <a:srgbClr val="C00000"/>
                </a:solidFill>
                <a:latin typeface="Courier New" pitchFamily="49" charset="0"/>
              </a:rPr>
              <a:t> </a:t>
            </a:r>
            <a:r>
              <a:rPr lang="sv-SE" sz="2400" dirty="0" smtClean="0">
                <a:solidFill>
                  <a:srgbClr val="C00000"/>
                </a:solidFill>
                <a:latin typeface="Courier New" pitchFamily="49" charset="0"/>
              </a:rPr>
              <a:t>int nr = </a:t>
            </a:r>
            <a:r>
              <a:rPr lang="sv-SE" sz="2400" dirty="0" smtClean="0">
                <a:solidFill>
                  <a:srgbClr val="C00000"/>
                </a:solidFill>
                <a:latin typeface="Courier New" pitchFamily="49" charset="0"/>
              </a:rPr>
              <a:t>0;  </a:t>
            </a:r>
            <a:r>
              <a:rPr lang="sv-SE" sz="2400" dirty="0" smtClean="0">
                <a:solidFill>
                  <a:schemeClr val="tx2"/>
                </a:solidFill>
                <a:latin typeface="Courier New" pitchFamily="49" charset="0"/>
              </a:rPr>
              <a:t>/* </a:t>
            </a:r>
            <a:r>
              <a:rPr lang="en-US" sz="2400" dirty="0" smtClean="0">
                <a:solidFill>
                  <a:schemeClr val="tx2"/>
                </a:solidFill>
              </a:rPr>
              <a:t>nr. </a:t>
            </a:r>
            <a:r>
              <a:rPr lang="en-US" sz="2400" dirty="0" err="1" smtClean="0">
                <a:solidFill>
                  <a:schemeClr val="tx2"/>
                </a:solidFill>
              </a:rPr>
              <a:t>cititori</a:t>
            </a:r>
            <a:r>
              <a:rPr lang="en-US" sz="2400" dirty="0" smtClean="0">
                <a:solidFill>
                  <a:schemeClr val="tx2"/>
                </a:solidFill>
              </a:rPr>
              <a:t> care </a:t>
            </a:r>
            <a:r>
              <a:rPr lang="en-US" sz="2400" dirty="0" err="1" smtClean="0">
                <a:solidFill>
                  <a:schemeClr val="tx2"/>
                </a:solidFill>
              </a:rPr>
              <a:t>folosesc</a:t>
            </a:r>
            <a:r>
              <a:rPr lang="en-US" sz="2400" dirty="0" smtClean="0">
                <a:solidFill>
                  <a:schemeClr val="tx2"/>
                </a:solidFill>
              </a:rPr>
              <a:t> </a:t>
            </a:r>
            <a:r>
              <a:rPr lang="en-US" sz="2400" dirty="0" err="1" smtClean="0">
                <a:solidFill>
                  <a:schemeClr val="tx2"/>
                </a:solidFill>
              </a:rPr>
              <a:t>resursa</a:t>
            </a:r>
            <a:r>
              <a:rPr lang="en-US" sz="2400" dirty="0" smtClean="0">
                <a:solidFill>
                  <a:schemeClr val="tx2"/>
                </a:solidFill>
              </a:rPr>
              <a:t> </a:t>
            </a:r>
            <a:r>
              <a:rPr lang="sv-SE" sz="2400" dirty="0" smtClean="0">
                <a:solidFill>
                  <a:schemeClr val="tx2"/>
                </a:solidFill>
                <a:latin typeface="Courier New" pitchFamily="49" charset="0"/>
              </a:rPr>
              <a:t>*/</a:t>
            </a:r>
          </a:p>
          <a:p>
            <a:pPr>
              <a:buFontTx/>
              <a:buNone/>
            </a:pPr>
            <a:r>
              <a:rPr lang="sv-SE" sz="2400" dirty="0">
                <a:solidFill>
                  <a:srgbClr val="C00000"/>
                </a:solidFill>
                <a:latin typeface="Courier New" pitchFamily="49" charset="0"/>
              </a:rPr>
              <a:t> </a:t>
            </a:r>
            <a:r>
              <a:rPr lang="sv-SE" sz="2400" dirty="0" smtClean="0">
                <a:solidFill>
                  <a:srgbClr val="C00000"/>
                </a:solidFill>
                <a:latin typeface="Courier New" pitchFamily="49" charset="0"/>
              </a:rPr>
              <a:t>int </a:t>
            </a:r>
            <a:r>
              <a:rPr lang="sv-SE" sz="2400" dirty="0" smtClean="0">
                <a:solidFill>
                  <a:srgbClr val="C00000"/>
                </a:solidFill>
                <a:latin typeface="Courier New" pitchFamily="49" charset="0"/>
              </a:rPr>
              <a:t>nw = </a:t>
            </a:r>
            <a:r>
              <a:rPr lang="sv-SE" sz="2400" dirty="0" smtClean="0">
                <a:solidFill>
                  <a:srgbClr val="C00000"/>
                </a:solidFill>
                <a:latin typeface="Courier New" pitchFamily="49" charset="0"/>
              </a:rPr>
              <a:t>0;  </a:t>
            </a:r>
            <a:r>
              <a:rPr lang="sv-SE" sz="2400" dirty="0" smtClean="0">
                <a:solidFill>
                  <a:schemeClr val="tx2"/>
                </a:solidFill>
                <a:latin typeface="Courier New" pitchFamily="49" charset="0"/>
              </a:rPr>
              <a:t>/* </a:t>
            </a:r>
            <a:r>
              <a:rPr lang="en-US" sz="2400" dirty="0" smtClean="0">
                <a:solidFill>
                  <a:schemeClr val="tx2"/>
                </a:solidFill>
              </a:rPr>
              <a:t>nr. </a:t>
            </a:r>
            <a:r>
              <a:rPr lang="en-US" sz="2400" dirty="0" err="1" smtClean="0">
                <a:solidFill>
                  <a:schemeClr val="tx2"/>
                </a:solidFill>
              </a:rPr>
              <a:t>scriitori</a:t>
            </a:r>
            <a:r>
              <a:rPr lang="en-US" sz="2400" dirty="0" smtClean="0">
                <a:solidFill>
                  <a:schemeClr val="tx2"/>
                </a:solidFill>
              </a:rPr>
              <a:t> care </a:t>
            </a:r>
            <a:r>
              <a:rPr lang="en-US" sz="2400" dirty="0" err="1" smtClean="0">
                <a:solidFill>
                  <a:schemeClr val="tx2"/>
                </a:solidFill>
              </a:rPr>
              <a:t>folosesc</a:t>
            </a:r>
            <a:r>
              <a:rPr lang="en-US" sz="2400" dirty="0" smtClean="0">
                <a:solidFill>
                  <a:schemeClr val="tx2"/>
                </a:solidFill>
              </a:rPr>
              <a:t> </a:t>
            </a:r>
            <a:r>
              <a:rPr lang="en-US" sz="2400" dirty="0" err="1" smtClean="0">
                <a:solidFill>
                  <a:schemeClr val="tx2"/>
                </a:solidFill>
              </a:rPr>
              <a:t>resursa</a:t>
            </a:r>
            <a:r>
              <a:rPr lang="en-US" sz="2400" dirty="0" smtClean="0">
                <a:solidFill>
                  <a:schemeClr val="tx2"/>
                </a:solidFill>
              </a:rPr>
              <a:t> </a:t>
            </a:r>
            <a:r>
              <a:rPr lang="sv-SE" sz="2400" dirty="0" smtClean="0">
                <a:solidFill>
                  <a:schemeClr val="tx2"/>
                </a:solidFill>
                <a:latin typeface="Courier New" pitchFamily="49" charset="0"/>
              </a:rPr>
              <a:t>*/</a:t>
            </a:r>
            <a:endParaRPr lang="pt-BR" sz="2400" b="1" dirty="0" smtClean="0">
              <a:solidFill>
                <a:schemeClr val="tx2"/>
              </a:solidFill>
              <a:latin typeface="Courier New" pitchFamily="49" charset="0"/>
            </a:endParaRPr>
          </a:p>
          <a:p>
            <a:pPr>
              <a:buFontTx/>
              <a:buNone/>
            </a:pPr>
            <a:r>
              <a:rPr lang="pt-BR" sz="2400" b="1" dirty="0" smtClean="0">
                <a:solidFill>
                  <a:srgbClr val="C00000"/>
                </a:solidFill>
                <a:latin typeface="Courier New" pitchFamily="49" charset="0"/>
              </a:rPr>
              <a:t> </a:t>
            </a:r>
            <a:r>
              <a:rPr lang="pt-BR" sz="2400" dirty="0" smtClean="0">
                <a:solidFill>
                  <a:srgbClr val="C00000"/>
                </a:solidFill>
                <a:latin typeface="Courier New" pitchFamily="49" charset="0"/>
              </a:rPr>
              <a:t>sem e = </a:t>
            </a:r>
            <a:r>
              <a:rPr lang="pt-BR" sz="2400" dirty="0" smtClean="0">
                <a:solidFill>
                  <a:srgbClr val="C00000"/>
                </a:solidFill>
                <a:latin typeface="Courier New" pitchFamily="49" charset="0"/>
              </a:rPr>
              <a:t>1;   </a:t>
            </a:r>
            <a:r>
              <a:rPr lang="sv-SE" sz="2400" dirty="0" smtClean="0">
                <a:solidFill>
                  <a:schemeClr val="tx2"/>
                </a:solidFill>
                <a:latin typeface="Courier New" pitchFamily="49" charset="0"/>
              </a:rPr>
              <a:t>/* </a:t>
            </a:r>
            <a:r>
              <a:rPr lang="en-US" sz="2400" dirty="0" err="1" smtClean="0">
                <a:solidFill>
                  <a:schemeClr val="tx2"/>
                </a:solidFill>
              </a:rPr>
              <a:t>intrare</a:t>
            </a:r>
            <a:r>
              <a:rPr lang="en-US" sz="2400" dirty="0" smtClean="0">
                <a:solidFill>
                  <a:schemeClr val="tx2"/>
                </a:solidFill>
              </a:rPr>
              <a:t> sec</a:t>
            </a:r>
            <a:r>
              <a:rPr lang="ro-RO" sz="2400" dirty="0" smtClean="0">
                <a:solidFill>
                  <a:schemeClr val="tx2"/>
                </a:solidFill>
              </a:rPr>
              <a:t>ț</a:t>
            </a:r>
            <a:r>
              <a:rPr lang="en-US" sz="2400" dirty="0" err="1" smtClean="0">
                <a:solidFill>
                  <a:schemeClr val="tx2"/>
                </a:solidFill>
              </a:rPr>
              <a:t>iune</a:t>
            </a:r>
            <a:r>
              <a:rPr lang="en-US" sz="2400" dirty="0" smtClean="0">
                <a:solidFill>
                  <a:schemeClr val="tx2"/>
                </a:solidFill>
              </a:rPr>
              <a:t> atomic</a:t>
            </a:r>
            <a:r>
              <a:rPr lang="ro-RO" sz="2400" dirty="0" smtClean="0">
                <a:solidFill>
                  <a:schemeClr val="tx2"/>
                </a:solidFill>
              </a:rPr>
              <a:t>ă</a:t>
            </a:r>
            <a:r>
              <a:rPr lang="en-US" sz="2400" dirty="0" smtClean="0">
                <a:solidFill>
                  <a:schemeClr val="tx2"/>
                </a:solidFill>
              </a:rPr>
              <a:t> </a:t>
            </a:r>
            <a:r>
              <a:rPr lang="sv-SE" sz="2400" dirty="0" smtClean="0">
                <a:solidFill>
                  <a:schemeClr val="tx2"/>
                </a:solidFill>
                <a:latin typeface="Courier New" pitchFamily="49" charset="0"/>
              </a:rPr>
              <a:t>*/</a:t>
            </a:r>
            <a:endParaRPr lang="pt-BR" sz="2400" dirty="0" smtClean="0">
              <a:solidFill>
                <a:schemeClr val="tx2"/>
              </a:solidFill>
              <a:latin typeface="Courier New" pitchFamily="49" charset="0"/>
            </a:endParaRPr>
          </a:p>
          <a:p>
            <a:pPr>
              <a:buFontTx/>
              <a:buNone/>
            </a:pPr>
            <a:r>
              <a:rPr lang="pt-BR" sz="2400" dirty="0" smtClean="0">
                <a:solidFill>
                  <a:srgbClr val="C00000"/>
                </a:solidFill>
                <a:latin typeface="Courier New" pitchFamily="49" charset="0"/>
              </a:rPr>
              <a:t> sem r = </a:t>
            </a:r>
            <a:r>
              <a:rPr lang="pt-BR" sz="2400" dirty="0" smtClean="0">
                <a:solidFill>
                  <a:srgbClr val="C00000"/>
                </a:solidFill>
                <a:latin typeface="Courier New" pitchFamily="49" charset="0"/>
              </a:rPr>
              <a:t>0;   </a:t>
            </a:r>
            <a:r>
              <a:rPr lang="sv-SE" sz="2400" dirty="0" smtClean="0">
                <a:solidFill>
                  <a:schemeClr val="tx2"/>
                </a:solidFill>
                <a:latin typeface="Courier New" pitchFamily="49" charset="0"/>
              </a:rPr>
              <a:t>/* </a:t>
            </a:r>
            <a:r>
              <a:rPr lang="en-US" sz="2400" dirty="0" err="1" smtClean="0">
                <a:solidFill>
                  <a:schemeClr val="tx2"/>
                </a:solidFill>
              </a:rPr>
              <a:t>intarzie</a:t>
            </a:r>
            <a:r>
              <a:rPr lang="en-US" sz="2400" dirty="0" smtClean="0">
                <a:solidFill>
                  <a:schemeClr val="tx2"/>
                </a:solidFill>
              </a:rPr>
              <a:t> </a:t>
            </a:r>
            <a:r>
              <a:rPr lang="en-US" sz="2400" dirty="0" err="1" smtClean="0">
                <a:solidFill>
                  <a:schemeClr val="tx2"/>
                </a:solidFill>
              </a:rPr>
              <a:t>cititori</a:t>
            </a:r>
            <a:r>
              <a:rPr lang="en-US" sz="2400" dirty="0" smtClean="0">
                <a:solidFill>
                  <a:schemeClr val="tx2"/>
                </a:solidFill>
              </a:rPr>
              <a:t> </a:t>
            </a:r>
            <a:r>
              <a:rPr lang="en-US" sz="2400" dirty="0" err="1" smtClean="0">
                <a:solidFill>
                  <a:schemeClr val="tx2"/>
                </a:solidFill>
              </a:rPr>
              <a:t>daca</a:t>
            </a:r>
            <a:r>
              <a:rPr lang="en-US" sz="2400" dirty="0" smtClean="0">
                <a:solidFill>
                  <a:schemeClr val="tx2"/>
                </a:solidFill>
              </a:rPr>
              <a:t> </a:t>
            </a:r>
            <a:r>
              <a:rPr lang="sv-SE" sz="2400" dirty="0" smtClean="0">
                <a:solidFill>
                  <a:schemeClr val="tx2"/>
                </a:solidFill>
              </a:rPr>
              <a:t>nw&gt;0 sau dw&gt;0 </a:t>
            </a:r>
            <a:r>
              <a:rPr lang="sv-SE" sz="2400" dirty="0" smtClean="0">
                <a:solidFill>
                  <a:schemeClr val="tx2"/>
                </a:solidFill>
                <a:latin typeface="Courier New" pitchFamily="49" charset="0"/>
              </a:rPr>
              <a:t>*/</a:t>
            </a:r>
            <a:endParaRPr lang="pt-BR" sz="2400" dirty="0" smtClean="0">
              <a:solidFill>
                <a:schemeClr val="tx2"/>
              </a:solidFill>
              <a:latin typeface="Courier New" pitchFamily="49" charset="0"/>
            </a:endParaRPr>
          </a:p>
          <a:p>
            <a:pPr>
              <a:buFontTx/>
              <a:buNone/>
            </a:pPr>
            <a:r>
              <a:rPr lang="pt-BR" sz="2400" dirty="0" smtClean="0">
                <a:solidFill>
                  <a:srgbClr val="C00000"/>
                </a:solidFill>
                <a:latin typeface="Courier New" pitchFamily="49" charset="0"/>
              </a:rPr>
              <a:t> sem w = </a:t>
            </a:r>
            <a:r>
              <a:rPr lang="pt-BR" sz="2400" dirty="0" smtClean="0">
                <a:solidFill>
                  <a:srgbClr val="C00000"/>
                </a:solidFill>
                <a:latin typeface="Courier New" pitchFamily="49" charset="0"/>
              </a:rPr>
              <a:t>0;   </a:t>
            </a:r>
            <a:r>
              <a:rPr lang="sv-SE" sz="2400" dirty="0" smtClean="0">
                <a:solidFill>
                  <a:schemeClr val="tx2"/>
                </a:solidFill>
                <a:latin typeface="Courier New" pitchFamily="49" charset="0"/>
              </a:rPr>
              <a:t>/* </a:t>
            </a:r>
            <a:r>
              <a:rPr lang="sv-SE" sz="2400" dirty="0">
                <a:solidFill>
                  <a:schemeClr val="tx2"/>
                </a:solidFill>
              </a:rPr>
              <a:t>intarzie </a:t>
            </a:r>
            <a:r>
              <a:rPr lang="sv-SE" sz="2400" dirty="0" smtClean="0">
                <a:solidFill>
                  <a:schemeClr val="tx2"/>
                </a:solidFill>
              </a:rPr>
              <a:t>scriitori daca </a:t>
            </a:r>
            <a:r>
              <a:rPr lang="pt-BR" sz="2400" dirty="0" smtClean="0">
                <a:solidFill>
                  <a:schemeClr val="tx2"/>
                </a:solidFill>
              </a:rPr>
              <a:t>nw&gt;0 </a:t>
            </a:r>
            <a:r>
              <a:rPr lang="en-US" sz="2400" dirty="0" err="1" smtClean="0">
                <a:solidFill>
                  <a:schemeClr val="tx2"/>
                </a:solidFill>
              </a:rPr>
              <a:t>sau</a:t>
            </a:r>
            <a:r>
              <a:rPr lang="pt-BR" sz="2400" dirty="0" smtClean="0">
                <a:solidFill>
                  <a:schemeClr val="tx2"/>
                </a:solidFill>
              </a:rPr>
              <a:t> nr&gt;0 </a:t>
            </a:r>
            <a:r>
              <a:rPr lang="sv-SE" sz="2400" dirty="0" smtClean="0">
                <a:solidFill>
                  <a:schemeClr val="tx2"/>
                </a:solidFill>
                <a:latin typeface="Courier New" pitchFamily="49" charset="0"/>
              </a:rPr>
              <a:t>*/</a:t>
            </a:r>
            <a:endParaRPr lang="sv-SE" sz="2400" b="1" dirty="0" smtClean="0">
              <a:solidFill>
                <a:schemeClr val="tx2"/>
              </a:solidFill>
              <a:latin typeface="Courier New" pitchFamily="49" charset="0"/>
            </a:endParaRPr>
          </a:p>
          <a:p>
            <a:pPr>
              <a:buFontTx/>
              <a:buNone/>
            </a:pPr>
            <a:r>
              <a:rPr lang="sv-SE" sz="2400" b="1" dirty="0" smtClean="0">
                <a:solidFill>
                  <a:srgbClr val="C00000"/>
                </a:solidFill>
                <a:latin typeface="Courier New" pitchFamily="49" charset="0"/>
              </a:rPr>
              <a:t> </a:t>
            </a:r>
            <a:r>
              <a:rPr lang="sv-SE" sz="2400" dirty="0" smtClean="0">
                <a:solidFill>
                  <a:srgbClr val="C00000"/>
                </a:solidFill>
                <a:latin typeface="Courier New" pitchFamily="49" charset="0"/>
              </a:rPr>
              <a:t>int dr = </a:t>
            </a:r>
            <a:r>
              <a:rPr lang="sv-SE" sz="2400" dirty="0" smtClean="0">
                <a:solidFill>
                  <a:srgbClr val="C00000"/>
                </a:solidFill>
                <a:latin typeface="Courier New" pitchFamily="49" charset="0"/>
              </a:rPr>
              <a:t>0;  </a:t>
            </a:r>
            <a:r>
              <a:rPr lang="sv-SE" sz="2400" dirty="0" smtClean="0">
                <a:solidFill>
                  <a:schemeClr val="tx2"/>
                </a:solidFill>
                <a:latin typeface="Courier New" pitchFamily="49" charset="0"/>
              </a:rPr>
              <a:t>/* </a:t>
            </a:r>
            <a:r>
              <a:rPr lang="en-US" sz="2400" dirty="0" smtClean="0">
                <a:solidFill>
                  <a:schemeClr val="tx2"/>
                </a:solidFill>
              </a:rPr>
              <a:t>nr. </a:t>
            </a:r>
            <a:r>
              <a:rPr lang="en-US" sz="2400" dirty="0" err="1" smtClean="0">
                <a:solidFill>
                  <a:schemeClr val="tx2"/>
                </a:solidFill>
              </a:rPr>
              <a:t>cititori</a:t>
            </a:r>
            <a:r>
              <a:rPr lang="en-US" sz="2400" dirty="0" smtClean="0">
                <a:solidFill>
                  <a:schemeClr val="tx2"/>
                </a:solidFill>
              </a:rPr>
              <a:t> </a:t>
            </a:r>
            <a:r>
              <a:rPr lang="ro-RO" sz="2400" dirty="0" smtClean="0">
                <a:solidFill>
                  <a:schemeClr val="tx2"/>
                </a:solidFill>
              </a:rPr>
              <a:t>întârziați</a:t>
            </a:r>
            <a:r>
              <a:rPr lang="en-US" sz="2400" dirty="0" smtClean="0">
                <a:solidFill>
                  <a:schemeClr val="tx2"/>
                </a:solidFill>
              </a:rPr>
              <a:t> </a:t>
            </a:r>
            <a:r>
              <a:rPr lang="sv-SE" sz="2400" dirty="0" smtClean="0">
                <a:solidFill>
                  <a:schemeClr val="tx2"/>
                </a:solidFill>
                <a:latin typeface="Courier New" pitchFamily="49" charset="0"/>
              </a:rPr>
              <a:t>*/</a:t>
            </a:r>
          </a:p>
          <a:p>
            <a:pPr>
              <a:buFontTx/>
              <a:buNone/>
            </a:pPr>
            <a:r>
              <a:rPr lang="sv-SE" sz="2400" dirty="0" smtClean="0">
                <a:solidFill>
                  <a:srgbClr val="C00000"/>
                </a:solidFill>
                <a:latin typeface="Courier New" pitchFamily="49" charset="0"/>
              </a:rPr>
              <a:t> int dw = </a:t>
            </a:r>
            <a:r>
              <a:rPr lang="sv-SE" sz="2400" dirty="0" smtClean="0">
                <a:solidFill>
                  <a:srgbClr val="C00000"/>
                </a:solidFill>
                <a:latin typeface="Courier New" pitchFamily="49" charset="0"/>
              </a:rPr>
              <a:t>0;  </a:t>
            </a:r>
            <a:r>
              <a:rPr lang="sv-SE" sz="2400" dirty="0" smtClean="0">
                <a:solidFill>
                  <a:schemeClr val="tx2"/>
                </a:solidFill>
                <a:latin typeface="Courier New" pitchFamily="49" charset="0"/>
              </a:rPr>
              <a:t>/* </a:t>
            </a:r>
            <a:r>
              <a:rPr lang="en-US" sz="2400" dirty="0" smtClean="0">
                <a:solidFill>
                  <a:schemeClr val="tx2"/>
                </a:solidFill>
              </a:rPr>
              <a:t>nr. </a:t>
            </a:r>
            <a:r>
              <a:rPr lang="en-US" sz="2400" dirty="0" err="1" smtClean="0">
                <a:solidFill>
                  <a:schemeClr val="tx2"/>
                </a:solidFill>
              </a:rPr>
              <a:t>scriitori</a:t>
            </a:r>
            <a:r>
              <a:rPr lang="en-US" sz="2400" dirty="0" smtClean="0">
                <a:solidFill>
                  <a:schemeClr val="tx2"/>
                </a:solidFill>
              </a:rPr>
              <a:t> </a:t>
            </a:r>
            <a:r>
              <a:rPr lang="ro-RO" sz="2400" dirty="0" smtClean="0">
                <a:solidFill>
                  <a:schemeClr val="tx2"/>
                </a:solidFill>
              </a:rPr>
              <a:t>întârziați</a:t>
            </a:r>
            <a:r>
              <a:rPr lang="en-US" sz="2400" dirty="0" smtClean="0">
                <a:solidFill>
                  <a:schemeClr val="tx2"/>
                </a:solidFill>
              </a:rPr>
              <a:t> </a:t>
            </a:r>
            <a:r>
              <a:rPr lang="sv-SE" sz="2400" dirty="0" smtClean="0">
                <a:solidFill>
                  <a:schemeClr val="tx2"/>
                </a:solidFill>
                <a:latin typeface="Courier New" pitchFamily="49" charset="0"/>
              </a:rPr>
              <a:t>*/</a:t>
            </a:r>
          </a:p>
          <a:p>
            <a:pPr>
              <a:buFontTx/>
              <a:buNone/>
            </a:pPr>
            <a:endParaRPr lang="pt-BR" sz="2400" dirty="0" smtClean="0">
              <a:latin typeface="Courier New" pitchFamily="49" charset="0"/>
            </a:endParaRPr>
          </a:p>
          <a:p>
            <a:pPr>
              <a:buFontTx/>
              <a:buNone/>
            </a:pPr>
            <a:endParaRPr lang="pt-BR" sz="2400" dirty="0" smtClean="0">
              <a:latin typeface="Courier New" pitchFamily="49" charset="0"/>
            </a:endParaRPr>
          </a:p>
        </p:txBody>
      </p:sp>
      <p:sp>
        <p:nvSpPr>
          <p:cNvPr id="17411"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a:t>
            </a:r>
            <a:r>
              <a:rPr lang="en-US" sz="2800" dirty="0" err="1" smtClean="0"/>
              <a:t>cititorilor</a:t>
            </a:r>
            <a:r>
              <a:rPr lang="en-US" sz="2800" dirty="0" smtClean="0"/>
              <a:t> </a:t>
            </a:r>
            <a:r>
              <a:rPr lang="ro-RO" sz="2800" dirty="0" smtClean="0"/>
              <a:t>ș</a:t>
            </a:r>
            <a:r>
              <a:rPr lang="en-US" sz="2800" dirty="0" err="1" smtClean="0"/>
              <a:t>i</a:t>
            </a:r>
            <a:r>
              <a:rPr lang="en-US" sz="2800" dirty="0" smtClean="0"/>
              <a:t> </a:t>
            </a:r>
            <a:r>
              <a:rPr lang="en-US" sz="2800" dirty="0" err="1" smtClean="0"/>
              <a:t>scriitorilor</a:t>
            </a:r>
            <a:r>
              <a:rPr lang="en-US" sz="2800" dirty="0" smtClean="0"/>
              <a:t> </a:t>
            </a:r>
            <a:br>
              <a:rPr lang="en-US" sz="2800" dirty="0" smtClean="0"/>
            </a:br>
            <a:r>
              <a:rPr lang="ro-RO" sz="2800" dirty="0" err="1"/>
              <a:t>S</a:t>
            </a:r>
            <a:r>
              <a:rPr lang="en-US" sz="2800" dirty="0" err="1" smtClean="0"/>
              <a:t>incronizare</a:t>
            </a:r>
            <a:r>
              <a:rPr lang="en-US" sz="2800" dirty="0" smtClean="0"/>
              <a:t> </a:t>
            </a:r>
            <a:r>
              <a:rPr lang="en-US" sz="2800" dirty="0" err="1" smtClean="0"/>
              <a:t>condi</a:t>
            </a:r>
            <a:r>
              <a:rPr lang="ro-RO" sz="2800" dirty="0" smtClean="0"/>
              <a:t>ț</a:t>
            </a:r>
            <a:r>
              <a:rPr lang="en-US" sz="2800" dirty="0" err="1" smtClean="0"/>
              <a:t>ionat</a:t>
            </a:r>
            <a:r>
              <a:rPr lang="ro-RO" sz="2800" dirty="0" smtClean="0"/>
              <a:t>ă</a:t>
            </a:r>
            <a:r>
              <a:rPr lang="en-US" sz="2800" dirty="0" smtClean="0"/>
              <a:t> (3)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4" name="Rectangle 3"/>
              <p:cNvSpPr>
                <a:spLocks noGrp="1" noChangeArrowheads="1"/>
              </p:cNvSpPr>
              <p:nvPr>
                <p:ph type="body" idx="1"/>
              </p:nvPr>
            </p:nvSpPr>
            <p:spPr>
              <a:xfrm>
                <a:off x="0" y="1628775"/>
                <a:ext cx="9144000" cy="5113338"/>
              </a:xfrm>
            </p:spPr>
            <p:txBody>
              <a:bodyPr/>
              <a:lstStyle/>
              <a:p>
                <a:pPr>
                  <a:lnSpc>
                    <a:spcPct val="90000"/>
                  </a:lnSpc>
                  <a:spcAft>
                    <a:spcPts val="600"/>
                  </a:spcAft>
                  <a:buFontTx/>
                  <a:buNone/>
                </a:pPr>
                <a:r>
                  <a:rPr lang="pt-BR" sz="2600" i="1" dirty="0" smtClean="0"/>
                  <a:t>Split binary semaphore</a:t>
                </a:r>
                <a:endParaRPr lang="pt-BR" sz="2000" i="1" dirty="0" smtClean="0"/>
              </a:p>
              <a:p>
                <a:pPr>
                  <a:lnSpc>
                    <a:spcPct val="90000"/>
                  </a:lnSpc>
                  <a:spcAft>
                    <a:spcPts val="600"/>
                  </a:spcAft>
                </a:pPr>
                <a:r>
                  <a:rPr lang="pt-BR" sz="2000" dirty="0" smtClean="0"/>
                  <a:t>Folosit pentru a implementa at</a:t>
                </a:r>
                <a:r>
                  <a:rPr lang="ro-RO" sz="2000" dirty="0" smtClean="0"/>
                  <a:t>â</a:t>
                </a:r>
                <a:r>
                  <a:rPr lang="pt-BR" sz="2000" dirty="0" smtClean="0"/>
                  <a:t>t </a:t>
                </a:r>
                <a:r>
                  <a:rPr lang="pt-BR" sz="2000" dirty="0" smtClean="0">
                    <a:solidFill>
                      <a:srgbClr val="C00000"/>
                    </a:solidFill>
                  </a:rPr>
                  <a:t>excluderea mutual</a:t>
                </a:r>
                <a:r>
                  <a:rPr lang="ro-RO" sz="2000" dirty="0" smtClean="0">
                    <a:solidFill>
                      <a:srgbClr val="C00000"/>
                    </a:solidFill>
                  </a:rPr>
                  <a:t>ă</a:t>
                </a:r>
                <a:r>
                  <a:rPr lang="pt-BR" sz="2000" dirty="0" smtClean="0">
                    <a:solidFill>
                      <a:srgbClr val="C00000"/>
                    </a:solidFill>
                  </a:rPr>
                  <a:t> </a:t>
                </a:r>
                <a:r>
                  <a:rPr lang="pt-BR" sz="2000" dirty="0" smtClean="0"/>
                  <a:t>c</a:t>
                </a:r>
                <a:r>
                  <a:rPr lang="ro-RO" sz="2000" dirty="0" smtClean="0"/>
                  <a:t>â</a:t>
                </a:r>
                <a:r>
                  <a:rPr lang="pt-BR" sz="2000" dirty="0" smtClean="0"/>
                  <a:t>t </a:t>
                </a:r>
                <a:r>
                  <a:rPr lang="ro-RO" sz="2000" dirty="0" smtClean="0"/>
                  <a:t>ș</a:t>
                </a:r>
                <a:r>
                  <a:rPr lang="pt-BR" sz="2000" dirty="0" smtClean="0"/>
                  <a:t>i </a:t>
                </a:r>
                <a:r>
                  <a:rPr lang="pt-BR" sz="2000" dirty="0" smtClean="0">
                    <a:solidFill>
                      <a:srgbClr val="C00000"/>
                    </a:solidFill>
                  </a:rPr>
                  <a:t>sincronizarea condi</a:t>
                </a:r>
                <a:r>
                  <a:rPr lang="ro-RO" sz="2000" dirty="0" smtClean="0">
                    <a:solidFill>
                      <a:srgbClr val="C00000"/>
                    </a:solidFill>
                  </a:rPr>
                  <a:t>ț</a:t>
                </a:r>
                <a:r>
                  <a:rPr lang="pt-BR" sz="2000" dirty="0" smtClean="0">
                    <a:solidFill>
                      <a:srgbClr val="C00000"/>
                    </a:solidFill>
                  </a:rPr>
                  <a:t>ionat</a:t>
                </a:r>
                <a:r>
                  <a:rPr lang="ro-RO" sz="2000" dirty="0" smtClean="0">
                    <a:solidFill>
                      <a:srgbClr val="C00000"/>
                    </a:solidFill>
                  </a:rPr>
                  <a:t>ă</a:t>
                </a:r>
                <a:r>
                  <a:rPr lang="pt-BR" sz="2000" dirty="0" smtClean="0"/>
                  <a:t>. </a:t>
                </a:r>
              </a:p>
              <a:p>
                <a:pPr>
                  <a:lnSpc>
                    <a:spcPct val="90000"/>
                  </a:lnSpc>
                  <a:spcAft>
                    <a:spcPts val="600"/>
                  </a:spcAft>
                </a:pPr>
                <a:r>
                  <a:rPr lang="pt-BR" sz="2000" dirty="0" smtClean="0"/>
                  <a:t>Semafoarele </a:t>
                </a:r>
                <a:r>
                  <a:rPr lang="pt-BR" sz="2000" dirty="0" smtClean="0">
                    <a:solidFill>
                      <a:srgbClr val="C00000"/>
                    </a:solidFill>
                  </a:rPr>
                  <a:t>e</a:t>
                </a:r>
                <a:r>
                  <a:rPr lang="pt-BR" sz="2000" dirty="0" smtClean="0"/>
                  <a:t>, </a:t>
                </a:r>
                <a:r>
                  <a:rPr lang="pt-BR" sz="2000" dirty="0" smtClean="0">
                    <a:solidFill>
                      <a:srgbClr val="C00000"/>
                    </a:solidFill>
                  </a:rPr>
                  <a:t>r</a:t>
                </a:r>
                <a:r>
                  <a:rPr lang="pt-BR" sz="2000" dirty="0" smtClean="0"/>
                  <a:t> </a:t>
                </a:r>
                <a:r>
                  <a:rPr lang="ro-RO" sz="2000" dirty="0" smtClean="0"/>
                  <a:t>ș</a:t>
                </a:r>
                <a:r>
                  <a:rPr lang="pt-BR" sz="2000" dirty="0" smtClean="0"/>
                  <a:t>i </a:t>
                </a:r>
                <a:r>
                  <a:rPr lang="pt-BR" sz="2000" dirty="0" smtClean="0">
                    <a:solidFill>
                      <a:srgbClr val="C00000"/>
                    </a:solidFill>
                  </a:rPr>
                  <a:t>w</a:t>
                </a:r>
                <a:r>
                  <a:rPr lang="pt-BR" sz="2000" dirty="0" smtClean="0"/>
                  <a:t> formeaz</a:t>
                </a:r>
                <a:r>
                  <a:rPr lang="ro-RO" sz="2000" dirty="0" smtClean="0"/>
                  <a:t>ă</a:t>
                </a:r>
                <a:r>
                  <a:rPr lang="pt-BR" sz="2000" dirty="0" smtClean="0"/>
                  <a:t> </a:t>
                </a:r>
                <a:r>
                  <a:rPr lang="ro-RO" sz="2000" dirty="0" smtClean="0"/>
                  <a:t>î</a:t>
                </a:r>
                <a:r>
                  <a:rPr lang="pt-BR" sz="2000" dirty="0" smtClean="0"/>
                  <a:t>mpreun</a:t>
                </a:r>
                <a:r>
                  <a:rPr lang="ro-RO" sz="2000" dirty="0" smtClean="0"/>
                  <a:t>ă</a:t>
                </a:r>
                <a:r>
                  <a:rPr lang="pt-BR" sz="2000" dirty="0" smtClean="0"/>
                  <a:t> un semafor </a:t>
                </a:r>
                <a:r>
                  <a:rPr lang="pt-BR" sz="2000" b="1" i="1" dirty="0" smtClean="0"/>
                  <a:t>splitat</a:t>
                </a:r>
                <a:r>
                  <a:rPr lang="pt-BR" sz="2000" dirty="0" smtClean="0"/>
                  <a:t> </a:t>
                </a:r>
                <a:r>
                  <a:rPr lang="pt-BR" sz="2000" i="1" dirty="0" smtClean="0">
                    <a:solidFill>
                      <a:schemeClr val="tx1">
                        <a:lumMod val="50000"/>
                        <a:lumOff val="50000"/>
                      </a:schemeClr>
                    </a:solidFill>
                  </a:rPr>
                  <a:t>(</a:t>
                </a:r>
                <a:r>
                  <a:rPr lang="pt-BR" sz="2000" i="1" dirty="0" smtClean="0">
                    <a:solidFill>
                      <a:srgbClr val="FF0000"/>
                    </a:solidFill>
                  </a:rPr>
                  <a:t>split binary semaphore)</a:t>
                </a:r>
                <a:r>
                  <a:rPr lang="pt-BR" sz="2000" dirty="0" smtClean="0"/>
                  <a:t>: </a:t>
                </a:r>
                <a:endParaRPr lang="es-ES" sz="2000" dirty="0" smtClean="0"/>
              </a:p>
              <a:p>
                <a:pPr lvl="1">
                  <a:lnSpc>
                    <a:spcPct val="90000"/>
                  </a:lnSpc>
                  <a:spcAft>
                    <a:spcPts val="600"/>
                  </a:spcAft>
                </a:pPr>
                <a:r>
                  <a:rPr lang="es-ES" sz="1900" dirty="0" err="1" smtClean="0"/>
                  <a:t>cel</a:t>
                </a:r>
                <a:r>
                  <a:rPr lang="es-ES" sz="1900" dirty="0" smtClean="0"/>
                  <a:t> </a:t>
                </a:r>
                <a:r>
                  <a:rPr lang="es-ES" sz="1900" dirty="0" err="1" smtClean="0"/>
                  <a:t>mult</a:t>
                </a:r>
                <a:r>
                  <a:rPr lang="es-ES" sz="1900" dirty="0" smtClean="0"/>
                  <a:t> un </a:t>
                </a:r>
                <a:r>
                  <a:rPr lang="es-ES" sz="1900" dirty="0" err="1" smtClean="0"/>
                  <a:t>semafor</a:t>
                </a:r>
                <a:r>
                  <a:rPr lang="es-ES" sz="1900" dirty="0" smtClean="0"/>
                  <a:t> este 1 la un </a:t>
                </a:r>
                <a:r>
                  <a:rPr lang="es-ES" sz="1900" dirty="0" err="1" smtClean="0"/>
                  <a:t>moment</a:t>
                </a:r>
                <a:r>
                  <a:rPr lang="es-ES" sz="1900" dirty="0" smtClean="0"/>
                  <a:t> </a:t>
                </a:r>
                <a:r>
                  <a:rPr lang="es-ES" sz="1900" dirty="0" err="1" smtClean="0"/>
                  <a:t>dat</a:t>
                </a:r>
                <a:r>
                  <a:rPr lang="es-ES" sz="1900" dirty="0" smtClean="0"/>
                  <a:t> </a:t>
                </a:r>
                <a:r>
                  <a:rPr lang="es-ES" sz="1900" dirty="0" smtClean="0">
                    <a:solidFill>
                      <a:srgbClr val="C00000"/>
                    </a:solidFill>
                  </a:rPr>
                  <a:t>0</a:t>
                </a:r>
                <a:r>
                  <a:rPr lang="ro-RO" sz="1900" dirty="0" smtClean="0">
                    <a:solidFill>
                      <a:srgbClr val="C00000"/>
                    </a:solidFill>
                  </a:rPr>
                  <a:t> </a:t>
                </a:r>
                <a14:m>
                  <m:oMath xmlns:m="http://schemas.openxmlformats.org/officeDocument/2006/math">
                    <m:r>
                      <a:rPr lang="ro-RO" sz="1900" b="0" i="1" smtClean="0">
                        <a:solidFill>
                          <a:srgbClr val="C00000"/>
                        </a:solidFill>
                        <a:latin typeface="Cambria Math"/>
                      </a:rPr>
                      <m:t>≤</m:t>
                    </m:r>
                  </m:oMath>
                </a14:m>
                <a:r>
                  <a:rPr lang="ro-RO" sz="1900" dirty="0" smtClean="0">
                    <a:solidFill>
                      <a:srgbClr val="C00000"/>
                    </a:solidFill>
                  </a:rPr>
                  <a:t> </a:t>
                </a:r>
                <a:r>
                  <a:rPr lang="es-ES" sz="1900" dirty="0" smtClean="0">
                    <a:solidFill>
                      <a:srgbClr val="C00000"/>
                    </a:solidFill>
                  </a:rPr>
                  <a:t>e</a:t>
                </a:r>
                <a:r>
                  <a:rPr lang="ro-RO" sz="1900" dirty="0" smtClean="0">
                    <a:solidFill>
                      <a:srgbClr val="C00000"/>
                    </a:solidFill>
                  </a:rPr>
                  <a:t> </a:t>
                </a:r>
                <a:r>
                  <a:rPr lang="es-ES" sz="1900" dirty="0" smtClean="0">
                    <a:solidFill>
                      <a:srgbClr val="C00000"/>
                    </a:solidFill>
                  </a:rPr>
                  <a:t>+</a:t>
                </a:r>
                <a:r>
                  <a:rPr lang="ro-RO" sz="1900" dirty="0" smtClean="0">
                    <a:solidFill>
                      <a:srgbClr val="C00000"/>
                    </a:solidFill>
                  </a:rPr>
                  <a:t> </a:t>
                </a:r>
                <a:r>
                  <a:rPr lang="es-ES" sz="1900" dirty="0" smtClean="0">
                    <a:solidFill>
                      <a:srgbClr val="C00000"/>
                    </a:solidFill>
                  </a:rPr>
                  <a:t>r</a:t>
                </a:r>
                <a:r>
                  <a:rPr lang="ro-RO" sz="1900" dirty="0" smtClean="0">
                    <a:solidFill>
                      <a:srgbClr val="C00000"/>
                    </a:solidFill>
                  </a:rPr>
                  <a:t> </a:t>
                </a:r>
                <a:r>
                  <a:rPr lang="es-ES" sz="1900" dirty="0" smtClean="0">
                    <a:solidFill>
                      <a:srgbClr val="C00000"/>
                    </a:solidFill>
                  </a:rPr>
                  <a:t>+</a:t>
                </a:r>
                <a:r>
                  <a:rPr lang="ro-RO" sz="1900" dirty="0" smtClean="0">
                    <a:solidFill>
                      <a:srgbClr val="C00000"/>
                    </a:solidFill>
                  </a:rPr>
                  <a:t> </a:t>
                </a:r>
                <a:r>
                  <a:rPr lang="es-ES" sz="1900" dirty="0" smtClean="0">
                    <a:solidFill>
                      <a:srgbClr val="C00000"/>
                    </a:solidFill>
                  </a:rPr>
                  <a:t>w</a:t>
                </a:r>
                <a:r>
                  <a:rPr lang="ro-RO" sz="1900" dirty="0" smtClean="0">
                    <a:solidFill>
                      <a:srgbClr val="C00000"/>
                    </a:solidFill>
                  </a:rPr>
                  <a:t> </a:t>
                </a:r>
                <a14:m>
                  <m:oMath xmlns:m="http://schemas.openxmlformats.org/officeDocument/2006/math">
                    <m:r>
                      <a:rPr lang="ro-RO" sz="1900" b="0" i="1" smtClean="0">
                        <a:solidFill>
                          <a:srgbClr val="C00000"/>
                        </a:solidFill>
                        <a:latin typeface="Cambria Math"/>
                      </a:rPr>
                      <m:t>≤</m:t>
                    </m:r>
                  </m:oMath>
                </a14:m>
                <a:r>
                  <a:rPr lang="ro-RO" sz="1900" dirty="0" smtClean="0">
                    <a:solidFill>
                      <a:srgbClr val="C00000"/>
                    </a:solidFill>
                  </a:rPr>
                  <a:t>  </a:t>
                </a:r>
                <a:r>
                  <a:rPr lang="es-ES" sz="1900" dirty="0" smtClean="0">
                    <a:solidFill>
                      <a:srgbClr val="C00000"/>
                    </a:solidFill>
                  </a:rPr>
                  <a:t>1</a:t>
                </a:r>
              </a:p>
              <a:p>
                <a:pPr lvl="1">
                  <a:lnSpc>
                    <a:spcPct val="90000"/>
                  </a:lnSpc>
                  <a:spcAft>
                    <a:spcPts val="600"/>
                  </a:spcAft>
                </a:pPr>
                <a:r>
                  <a:rPr lang="es-ES" sz="1900" dirty="0" err="1" smtClean="0"/>
                  <a:t>fiecare</a:t>
                </a:r>
                <a:r>
                  <a:rPr lang="es-ES" sz="1900" dirty="0" smtClean="0"/>
                  <a:t> cale de </a:t>
                </a:r>
                <a:r>
                  <a:rPr lang="es-ES" sz="1900" dirty="0" err="1" smtClean="0"/>
                  <a:t>execu</a:t>
                </a:r>
                <a:r>
                  <a:rPr lang="ro-RO" sz="1900" dirty="0" smtClean="0"/>
                  <a:t>ț</a:t>
                </a:r>
                <a:r>
                  <a:rPr lang="es-ES" sz="1900" dirty="0" err="1" smtClean="0"/>
                  <a:t>ie</a:t>
                </a:r>
                <a:r>
                  <a:rPr lang="es-ES" sz="1900" dirty="0" smtClean="0"/>
                  <a:t> </a:t>
                </a:r>
                <a:r>
                  <a:rPr lang="ro-RO" sz="1900" dirty="0" smtClean="0"/>
                  <a:t>î</a:t>
                </a:r>
                <a:r>
                  <a:rPr lang="es-ES" sz="1900" dirty="0" err="1" smtClean="0"/>
                  <a:t>ncepe</a:t>
                </a:r>
                <a:r>
                  <a:rPr lang="es-ES" sz="1900" dirty="0" smtClean="0"/>
                  <a:t> </a:t>
                </a:r>
                <a:r>
                  <a:rPr lang="es-ES" sz="1900" dirty="0" err="1" smtClean="0"/>
                  <a:t>cu</a:t>
                </a:r>
                <a:r>
                  <a:rPr lang="es-ES" sz="1900" dirty="0" smtClean="0"/>
                  <a:t> un P </a:t>
                </a:r>
                <a:r>
                  <a:rPr lang="ro-RO" sz="1900" dirty="0" smtClean="0"/>
                  <a:t>ș</a:t>
                </a:r>
                <a:r>
                  <a:rPr lang="es-ES" sz="1900" dirty="0" smtClean="0"/>
                  <a:t>i se </a:t>
                </a:r>
                <a:r>
                  <a:rPr lang="es-ES" sz="1900" dirty="0" err="1" smtClean="0"/>
                  <a:t>termin</a:t>
                </a:r>
                <a:r>
                  <a:rPr lang="ro-RO" sz="1900" dirty="0" smtClean="0"/>
                  <a:t>ă</a:t>
                </a:r>
                <a:r>
                  <a:rPr lang="es-ES" sz="1900" dirty="0" smtClean="0"/>
                  <a:t> </a:t>
                </a:r>
                <a:r>
                  <a:rPr lang="es-ES" sz="1900" dirty="0" err="1" smtClean="0"/>
                  <a:t>cu</a:t>
                </a:r>
                <a:r>
                  <a:rPr lang="es-ES" sz="1900" dirty="0" smtClean="0"/>
                  <a:t> un </a:t>
                </a:r>
                <a:r>
                  <a:rPr lang="es-ES" sz="1900" dirty="0" err="1" smtClean="0"/>
                  <a:t>singur</a:t>
                </a:r>
                <a:r>
                  <a:rPr lang="es-ES" sz="1900" dirty="0" smtClean="0"/>
                  <a:t> V</a:t>
                </a:r>
              </a:p>
              <a:p>
                <a:pPr lvl="1">
                  <a:lnSpc>
                    <a:spcPct val="90000"/>
                  </a:lnSpc>
                  <a:spcAft>
                    <a:spcPts val="600"/>
                  </a:spcAft>
                </a:pPr>
                <a:r>
                  <a:rPr lang="es-ES" sz="1900" dirty="0" err="1" smtClean="0"/>
                  <a:t>instruc</a:t>
                </a:r>
                <a:r>
                  <a:rPr lang="ro-RO" sz="1900" dirty="0" smtClean="0"/>
                  <a:t>ț</a:t>
                </a:r>
                <a:r>
                  <a:rPr lang="es-ES" sz="1900" dirty="0" err="1" smtClean="0"/>
                  <a:t>iunile</a:t>
                </a:r>
                <a:r>
                  <a:rPr lang="es-ES" sz="1900" dirty="0" smtClean="0"/>
                  <a:t> </a:t>
                </a:r>
                <a:r>
                  <a:rPr lang="ro-RO" sz="1900" dirty="0" smtClean="0"/>
                  <a:t>î</a:t>
                </a:r>
                <a:r>
                  <a:rPr lang="es-ES" sz="1900" dirty="0" err="1" smtClean="0"/>
                  <a:t>ntre</a:t>
                </a:r>
                <a:r>
                  <a:rPr lang="es-ES" sz="1900" dirty="0" smtClean="0"/>
                  <a:t> P </a:t>
                </a:r>
                <a:r>
                  <a:rPr lang="ro-RO" sz="1900" dirty="0" smtClean="0"/>
                  <a:t>ș</a:t>
                </a:r>
                <a:r>
                  <a:rPr lang="es-ES" sz="1900" dirty="0" smtClean="0"/>
                  <a:t>i V se </a:t>
                </a:r>
                <a:r>
                  <a:rPr lang="es-ES" sz="1900" dirty="0" err="1" smtClean="0"/>
                  <a:t>execut</a:t>
                </a:r>
                <a:r>
                  <a:rPr lang="ro-RO" sz="1900" dirty="0" smtClean="0"/>
                  <a:t>ă</a:t>
                </a:r>
                <a:r>
                  <a:rPr lang="es-ES" sz="1900" dirty="0" smtClean="0"/>
                  <a:t> </a:t>
                </a:r>
                <a:r>
                  <a:rPr lang="ro-RO" sz="1900" dirty="0" smtClean="0"/>
                  <a:t>î</a:t>
                </a:r>
                <a:r>
                  <a:rPr lang="es-ES" sz="1900" dirty="0" smtClean="0"/>
                  <a:t>n </a:t>
                </a:r>
                <a:r>
                  <a:rPr lang="es-ES" sz="1900" dirty="0" err="1" smtClean="0"/>
                  <a:t>excludere</a:t>
                </a:r>
                <a:r>
                  <a:rPr lang="es-ES" sz="1900" dirty="0" smtClean="0"/>
                  <a:t> mutual</a:t>
                </a:r>
                <a:r>
                  <a:rPr lang="ro-RO" sz="1900" dirty="0" smtClean="0"/>
                  <a:t>ă</a:t>
                </a:r>
                <a:r>
                  <a:rPr lang="es-ES" sz="1900" dirty="0" smtClean="0"/>
                  <a:t>.</a:t>
                </a:r>
              </a:p>
              <a:p>
                <a:pPr>
                  <a:lnSpc>
                    <a:spcPct val="90000"/>
                  </a:lnSpc>
                  <a:spcAft>
                    <a:spcPts val="600"/>
                  </a:spcAft>
                </a:pPr>
                <a:r>
                  <a:rPr lang="es-ES" sz="2000" dirty="0" err="1" smtClean="0"/>
                  <a:t>Tehnica</a:t>
                </a:r>
                <a:r>
                  <a:rPr lang="es-ES" sz="2000" dirty="0" smtClean="0"/>
                  <a:t> se </a:t>
                </a:r>
                <a:r>
                  <a:rPr lang="es-ES" sz="2000" dirty="0" err="1" smtClean="0"/>
                  <a:t>nume</a:t>
                </a:r>
                <a:r>
                  <a:rPr lang="ro-RO" sz="2000" dirty="0" smtClean="0"/>
                  <a:t>ș</a:t>
                </a:r>
                <a:r>
                  <a:rPr lang="es-ES" sz="2000" dirty="0" smtClean="0"/>
                  <a:t>te </a:t>
                </a:r>
                <a:r>
                  <a:rPr lang="es-ES" sz="2000" b="1" i="1" dirty="0" err="1" smtClean="0"/>
                  <a:t>pasarea</a:t>
                </a:r>
                <a:r>
                  <a:rPr lang="es-ES" sz="2000" b="1" i="1" dirty="0" smtClean="0"/>
                  <a:t> </a:t>
                </a:r>
                <a:r>
                  <a:rPr lang="ro-RO" sz="2000" b="1" i="1" dirty="0" smtClean="0"/>
                  <a:t>ș</a:t>
                </a:r>
                <a:r>
                  <a:rPr lang="es-ES" sz="2000" b="1" i="1" dirty="0" err="1" smtClean="0"/>
                  <a:t>tafetei</a:t>
                </a:r>
                <a:r>
                  <a:rPr lang="es-ES" sz="2000" dirty="0" smtClean="0"/>
                  <a:t>: </a:t>
                </a:r>
              </a:p>
              <a:p>
                <a:pPr lvl="1">
                  <a:lnSpc>
                    <a:spcPct val="90000"/>
                  </a:lnSpc>
                  <a:spcAft>
                    <a:spcPts val="600"/>
                  </a:spcAft>
                </a:pPr>
                <a:r>
                  <a:rPr lang="es-ES" sz="1900" dirty="0" err="1" smtClean="0"/>
                  <a:t>Ini</a:t>
                </a:r>
                <a:r>
                  <a:rPr lang="ro-RO" sz="1900" dirty="0" smtClean="0"/>
                  <a:t>ț</a:t>
                </a:r>
                <a:r>
                  <a:rPr lang="es-ES" sz="1900" dirty="0" err="1" smtClean="0"/>
                  <a:t>ial</a:t>
                </a:r>
                <a:r>
                  <a:rPr lang="es-ES" sz="1900" dirty="0" smtClean="0"/>
                  <a:t> un </a:t>
                </a:r>
                <a:r>
                  <a:rPr lang="es-ES" sz="1900" dirty="0" err="1" smtClean="0"/>
                  <a:t>semafor</a:t>
                </a:r>
                <a:r>
                  <a:rPr lang="es-ES" sz="1900" dirty="0" smtClean="0"/>
                  <a:t> este 1 </a:t>
                </a:r>
                <a:r>
                  <a:rPr lang="ro-RO" sz="1900" dirty="0" smtClean="0"/>
                  <a:t>ș</a:t>
                </a:r>
                <a:r>
                  <a:rPr lang="es-ES" sz="1900" dirty="0" smtClean="0"/>
                  <a:t>i un </a:t>
                </a:r>
                <a:r>
                  <a:rPr lang="es-ES" sz="1900" dirty="0" err="1" smtClean="0"/>
                  <a:t>proces</a:t>
                </a:r>
                <a:r>
                  <a:rPr lang="es-ES" sz="1900" dirty="0" smtClean="0"/>
                  <a:t> </a:t>
                </a:r>
                <a:r>
                  <a:rPr lang="es-ES" sz="1900" dirty="0" err="1" smtClean="0"/>
                  <a:t>poate</a:t>
                </a:r>
                <a:r>
                  <a:rPr lang="es-ES" sz="1900" dirty="0" smtClean="0"/>
                  <a:t> </a:t>
                </a:r>
                <a:r>
                  <a:rPr lang="es-ES" sz="1900" dirty="0" err="1" smtClean="0"/>
                  <a:t>prelua</a:t>
                </a:r>
                <a:r>
                  <a:rPr lang="es-ES" sz="1900" dirty="0" smtClean="0"/>
                  <a:t> </a:t>
                </a:r>
                <a:r>
                  <a:rPr lang="ro-RO" sz="1900" dirty="0" smtClean="0"/>
                  <a:t>ș</a:t>
                </a:r>
                <a:r>
                  <a:rPr lang="es-ES" sz="1900" dirty="0" smtClean="0"/>
                  <a:t>tafeta </a:t>
                </a:r>
                <a:r>
                  <a:rPr lang="es-ES" sz="1900" dirty="0" err="1" smtClean="0"/>
                  <a:t>printr</a:t>
                </a:r>
                <a:r>
                  <a:rPr lang="es-ES" sz="1900" dirty="0" smtClean="0"/>
                  <a:t>-o opera</a:t>
                </a:r>
                <a:r>
                  <a:rPr lang="ro-RO" sz="1900" dirty="0" smtClean="0"/>
                  <a:t>ț</a:t>
                </a:r>
                <a:r>
                  <a:rPr lang="es-ES" sz="1900" dirty="0" err="1" smtClean="0"/>
                  <a:t>ie</a:t>
                </a:r>
                <a:r>
                  <a:rPr lang="es-ES" sz="1900" dirty="0" smtClean="0"/>
                  <a:t> P </a:t>
                </a:r>
                <a:r>
                  <a:rPr lang="es-ES" sz="1900" dirty="0" err="1" smtClean="0"/>
                  <a:t>asupra</a:t>
                </a:r>
                <a:r>
                  <a:rPr lang="es-ES" sz="1900" dirty="0" smtClean="0"/>
                  <a:t> </a:t>
                </a:r>
                <a:r>
                  <a:rPr lang="es-ES" sz="1900" dirty="0" err="1" smtClean="0"/>
                  <a:t>semaforului</a:t>
                </a:r>
                <a:endParaRPr lang="es-ES" sz="1900" dirty="0" smtClean="0"/>
              </a:p>
              <a:p>
                <a:pPr lvl="1">
                  <a:lnSpc>
                    <a:spcPct val="90000"/>
                  </a:lnSpc>
                  <a:spcAft>
                    <a:spcPts val="600"/>
                  </a:spcAft>
                </a:pPr>
                <a:r>
                  <a:rPr lang="es-ES" sz="1900" dirty="0" smtClean="0"/>
                  <a:t>c</a:t>
                </a:r>
                <a:r>
                  <a:rPr lang="ro-RO" sz="1900" dirty="0" smtClean="0"/>
                  <a:t>â</a:t>
                </a:r>
                <a:r>
                  <a:rPr lang="es-ES" sz="1900" dirty="0" err="1" smtClean="0"/>
                  <a:t>nd</a:t>
                </a:r>
                <a:r>
                  <a:rPr lang="es-ES" sz="1900" dirty="0" smtClean="0"/>
                  <a:t> un </a:t>
                </a:r>
                <a:r>
                  <a:rPr lang="es-ES" sz="1900" dirty="0" err="1" smtClean="0"/>
                  <a:t>proces</a:t>
                </a:r>
                <a:r>
                  <a:rPr lang="es-ES" sz="1900" dirty="0" smtClean="0"/>
                  <a:t> de</a:t>
                </a:r>
                <a:r>
                  <a:rPr lang="ro-RO" sz="1900" dirty="0" smtClean="0"/>
                  <a:t>ț</a:t>
                </a:r>
                <a:r>
                  <a:rPr lang="es-ES" sz="1900" dirty="0" err="1" smtClean="0"/>
                  <a:t>ine</a:t>
                </a:r>
                <a:r>
                  <a:rPr lang="es-ES" sz="1900" dirty="0" smtClean="0"/>
                  <a:t> </a:t>
                </a:r>
                <a:r>
                  <a:rPr lang="ro-RO" sz="1900" dirty="0" smtClean="0"/>
                  <a:t>ș</a:t>
                </a:r>
                <a:r>
                  <a:rPr lang="es-ES" sz="1900" dirty="0" smtClean="0"/>
                  <a:t>tafeta (se </a:t>
                </a:r>
                <a:r>
                  <a:rPr lang="es-ES" sz="1900" dirty="0" err="1" smtClean="0"/>
                  <a:t>execut</a:t>
                </a:r>
                <a:r>
                  <a:rPr lang="ro-RO" sz="1900" dirty="0" smtClean="0"/>
                  <a:t>ă</a:t>
                </a:r>
                <a:r>
                  <a:rPr lang="es-ES" sz="1900" dirty="0" smtClean="0"/>
                  <a:t> </a:t>
                </a:r>
                <a:r>
                  <a:rPr lang="ro-RO" sz="1900" dirty="0" smtClean="0"/>
                  <a:t>î</a:t>
                </a:r>
                <a:r>
                  <a:rPr lang="es-ES" sz="1900" dirty="0" err="1" smtClean="0"/>
                  <a:t>ntr</a:t>
                </a:r>
                <a:r>
                  <a:rPr lang="es-ES" sz="1900" dirty="0" smtClean="0"/>
                  <a:t>-o </a:t>
                </a:r>
                <a:r>
                  <a:rPr lang="es-ES" sz="1900" dirty="0" err="1" smtClean="0"/>
                  <a:t>sec</a:t>
                </a:r>
                <a:r>
                  <a:rPr lang="ro-RO" sz="1900" dirty="0" smtClean="0"/>
                  <a:t>ț</a:t>
                </a:r>
                <a:r>
                  <a:rPr lang="es-ES" sz="1900" dirty="0" err="1" smtClean="0"/>
                  <a:t>iune</a:t>
                </a:r>
                <a:r>
                  <a:rPr lang="es-ES" sz="1900" dirty="0" smtClean="0"/>
                  <a:t> </a:t>
                </a:r>
                <a:r>
                  <a:rPr lang="es-ES" sz="1900" dirty="0" err="1" smtClean="0"/>
                  <a:t>critic</a:t>
                </a:r>
                <a:r>
                  <a:rPr lang="ro-RO" sz="1900" dirty="0" smtClean="0"/>
                  <a:t>ă</a:t>
                </a:r>
                <a:r>
                  <a:rPr lang="es-ES" sz="1900" dirty="0" smtClean="0"/>
                  <a:t> </a:t>
                </a:r>
                <a:r>
                  <a:rPr lang="ro-RO" sz="1900" dirty="0" smtClean="0"/>
                  <a:t>ș</a:t>
                </a:r>
                <a:r>
                  <a:rPr lang="es-ES" sz="1900" dirty="0" smtClean="0"/>
                  <a:t>i </a:t>
                </a:r>
                <a:r>
                  <a:rPr lang="es-ES" sz="1900" dirty="0" err="1" smtClean="0"/>
                  <a:t>toate</a:t>
                </a:r>
                <a:r>
                  <a:rPr lang="es-ES" sz="1900" dirty="0" smtClean="0"/>
                  <a:t> </a:t>
                </a:r>
                <a:r>
                  <a:rPr lang="es-ES" sz="1900" dirty="0" err="1" smtClean="0"/>
                  <a:t>semafoarele</a:t>
                </a:r>
                <a:r>
                  <a:rPr lang="es-ES" sz="1900" dirty="0" smtClean="0"/>
                  <a:t> </a:t>
                </a:r>
                <a:r>
                  <a:rPr lang="es-ES" sz="1900" dirty="0" err="1" smtClean="0"/>
                  <a:t>sunt</a:t>
                </a:r>
                <a:r>
                  <a:rPr lang="es-ES" sz="1900" dirty="0" smtClean="0"/>
                  <a:t> 0), el </a:t>
                </a:r>
                <a:r>
                  <a:rPr lang="es-ES" sz="1900" dirty="0" err="1" smtClean="0"/>
                  <a:t>poate</a:t>
                </a:r>
                <a:r>
                  <a:rPr lang="es-ES" sz="1900" dirty="0" smtClean="0"/>
                  <a:t> pasa </a:t>
                </a:r>
                <a:r>
                  <a:rPr lang="ro-RO" sz="1900" dirty="0" smtClean="0"/>
                  <a:t>ș</a:t>
                </a:r>
                <a:r>
                  <a:rPr lang="es-ES" sz="1900" dirty="0" smtClean="0"/>
                  <a:t>tafeta </a:t>
                </a:r>
                <a:r>
                  <a:rPr lang="es-ES" sz="1900" dirty="0" err="1" smtClean="0"/>
                  <a:t>altui</a:t>
                </a:r>
                <a:r>
                  <a:rPr lang="es-ES" sz="1900" dirty="0" smtClean="0"/>
                  <a:t> </a:t>
                </a:r>
                <a:r>
                  <a:rPr lang="es-ES" sz="1900" dirty="0" err="1" smtClean="0"/>
                  <a:t>proces</a:t>
                </a:r>
                <a:r>
                  <a:rPr lang="es-ES" sz="1900" dirty="0" smtClean="0"/>
                  <a:t> </a:t>
                </a:r>
                <a:r>
                  <a:rPr lang="es-ES" sz="1900" dirty="0" err="1" smtClean="0"/>
                  <a:t>printr</a:t>
                </a:r>
                <a:r>
                  <a:rPr lang="es-ES" sz="1900" dirty="0" smtClean="0"/>
                  <a:t>-o opera</a:t>
                </a:r>
                <a:r>
                  <a:rPr lang="ro-RO" sz="1900" dirty="0" smtClean="0"/>
                  <a:t>ț</a:t>
                </a:r>
                <a:r>
                  <a:rPr lang="es-ES" sz="1900" dirty="0" err="1" smtClean="0"/>
                  <a:t>ie</a:t>
                </a:r>
                <a:r>
                  <a:rPr lang="es-ES" sz="1900" dirty="0" smtClean="0"/>
                  <a:t> V </a:t>
                </a:r>
                <a:r>
                  <a:rPr lang="es-ES" sz="1900" dirty="0" err="1" smtClean="0"/>
                  <a:t>asupra</a:t>
                </a:r>
                <a:r>
                  <a:rPr lang="es-ES" sz="1900" dirty="0" smtClean="0"/>
                  <a:t> </a:t>
                </a:r>
                <a:r>
                  <a:rPr lang="es-ES" sz="1900" dirty="0" err="1" smtClean="0"/>
                  <a:t>unuia</a:t>
                </a:r>
                <a:r>
                  <a:rPr lang="es-ES" sz="1900" dirty="0" smtClean="0"/>
                  <a:t> </a:t>
                </a:r>
                <a:r>
                  <a:rPr lang="es-ES" sz="1900" dirty="0" err="1" smtClean="0"/>
                  <a:t>din</a:t>
                </a:r>
                <a:r>
                  <a:rPr lang="es-ES" sz="1900" dirty="0" smtClean="0"/>
                  <a:t> cele </a:t>
                </a:r>
                <a:r>
                  <a:rPr lang="es-ES" sz="1900" dirty="0" err="1" smtClean="0"/>
                  <a:t>trei</a:t>
                </a:r>
                <a:r>
                  <a:rPr lang="es-ES" sz="1900" dirty="0" smtClean="0"/>
                  <a:t> </a:t>
                </a:r>
                <a:r>
                  <a:rPr lang="es-ES" sz="1900" dirty="0" err="1" smtClean="0"/>
                  <a:t>semafoare</a:t>
                </a:r>
                <a:r>
                  <a:rPr lang="es-ES" sz="1900" dirty="0" smtClean="0"/>
                  <a:t>.</a:t>
                </a:r>
                <a:endParaRPr lang="en-US" sz="1900" dirty="0" smtClean="0"/>
              </a:p>
            </p:txBody>
          </p:sp>
        </mc:Choice>
        <mc:Fallback xmlns="">
          <p:sp>
            <p:nvSpPr>
              <p:cNvPr id="18434" name="Rectangle 3"/>
              <p:cNvSpPr>
                <a:spLocks noGrp="1" noRot="1" noChangeAspect="1" noMove="1" noResize="1" noEditPoints="1" noAdjustHandles="1" noChangeArrowheads="1" noChangeShapeType="1" noTextEdit="1"/>
              </p:cNvSpPr>
              <p:nvPr>
                <p:ph type="body" idx="1"/>
              </p:nvPr>
            </p:nvSpPr>
            <p:spPr>
              <a:xfrm>
                <a:off x="0" y="1628775"/>
                <a:ext cx="9144000" cy="5113338"/>
              </a:xfrm>
              <a:blipFill rotWithShape="1">
                <a:blip r:embed="rId2"/>
                <a:stretch>
                  <a:fillRect l="-1133" t="-1907" r="-600"/>
                </a:stretch>
              </a:blipFill>
            </p:spPr>
            <p:txBody>
              <a:bodyPr/>
              <a:lstStyle/>
              <a:p>
                <a:r>
                  <a:rPr lang="en-US">
                    <a:noFill/>
                  </a:rPr>
                  <a:t> </a:t>
                </a:r>
              </a:p>
            </p:txBody>
          </p:sp>
        </mc:Fallback>
      </mc:AlternateContent>
      <p:sp>
        <p:nvSpPr>
          <p:cNvPr id="18435"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a:t>
            </a:r>
            <a:r>
              <a:rPr lang="en-US" sz="2800" dirty="0" err="1" smtClean="0"/>
              <a:t>cititorilor</a:t>
            </a:r>
            <a:r>
              <a:rPr lang="en-US" sz="2800" dirty="0" smtClean="0"/>
              <a:t> </a:t>
            </a:r>
            <a:r>
              <a:rPr lang="ro-RO" sz="2800" dirty="0" smtClean="0"/>
              <a:t>ș</a:t>
            </a:r>
            <a:r>
              <a:rPr lang="en-US" sz="2800" dirty="0" err="1" smtClean="0"/>
              <a:t>i</a:t>
            </a:r>
            <a:r>
              <a:rPr lang="en-US" sz="2800" dirty="0" smtClean="0"/>
              <a:t> </a:t>
            </a:r>
            <a:r>
              <a:rPr lang="en-US" sz="2800" dirty="0" err="1" smtClean="0"/>
              <a:t>scriitorilor</a:t>
            </a:r>
            <a:r>
              <a:rPr lang="en-US" sz="2800" dirty="0" smtClean="0"/>
              <a:t/>
            </a:r>
            <a:br>
              <a:rPr lang="en-US" sz="2800" dirty="0" smtClean="0"/>
            </a:br>
            <a:r>
              <a:rPr lang="ro-RO" sz="2800" dirty="0"/>
              <a:t>S</a:t>
            </a:r>
            <a:r>
              <a:rPr lang="en-US" sz="2800" dirty="0" err="1" smtClean="0"/>
              <a:t>incronizare</a:t>
            </a:r>
            <a:r>
              <a:rPr lang="en-US" sz="2800" dirty="0" smtClean="0"/>
              <a:t> </a:t>
            </a:r>
            <a:r>
              <a:rPr lang="en-US" sz="2800" dirty="0" err="1" smtClean="0"/>
              <a:t>condi</a:t>
            </a:r>
            <a:r>
              <a:rPr lang="ro-RO" sz="2800" dirty="0" smtClean="0"/>
              <a:t>ț</a:t>
            </a:r>
            <a:r>
              <a:rPr lang="en-US" sz="2800" dirty="0" err="1" smtClean="0"/>
              <a:t>ionat</a:t>
            </a:r>
            <a:r>
              <a:rPr lang="ro-RO" sz="2800" dirty="0" smtClean="0"/>
              <a:t>ă</a:t>
            </a:r>
            <a:r>
              <a:rPr lang="en-US" sz="2800" dirty="0" smtClean="0"/>
              <a:t> (4)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79512" y="1556792"/>
            <a:ext cx="8964488" cy="5328592"/>
          </a:xfrm>
        </p:spPr>
        <p:txBody>
          <a:bodyPr/>
          <a:lstStyle/>
          <a:p>
            <a:pPr>
              <a:lnSpc>
                <a:spcPct val="90000"/>
              </a:lnSpc>
              <a:buFontTx/>
              <a:buNone/>
            </a:pPr>
            <a:endParaRPr lang="pt-BR" sz="1700" dirty="0" smtClean="0">
              <a:solidFill>
                <a:srgbClr val="C00000"/>
              </a:solidFill>
              <a:latin typeface="Courier New" pitchFamily="49" charset="0"/>
            </a:endParaRPr>
          </a:p>
          <a:p>
            <a:pPr>
              <a:lnSpc>
                <a:spcPct val="90000"/>
              </a:lnSpc>
              <a:buFontTx/>
              <a:buNone/>
            </a:pPr>
            <a:r>
              <a:rPr lang="pt-BR" sz="1700" b="1" dirty="0" smtClean="0">
                <a:solidFill>
                  <a:srgbClr val="C00000"/>
                </a:solidFill>
                <a:latin typeface="Courier New" pitchFamily="49" charset="0"/>
              </a:rPr>
              <a:t>process</a:t>
            </a:r>
            <a:r>
              <a:rPr lang="pt-BR" sz="1700" dirty="0" smtClean="0">
                <a:solidFill>
                  <a:srgbClr val="C00000"/>
                </a:solidFill>
                <a:latin typeface="Courier New" pitchFamily="49" charset="0"/>
              </a:rPr>
              <a:t> Cititor[i=1 to m]{</a:t>
            </a:r>
            <a:endParaRPr lang="pt-BR" sz="1700" b="1" dirty="0" smtClean="0">
              <a:solidFill>
                <a:srgbClr val="C00000"/>
              </a:solidFill>
              <a:latin typeface="Courier New" pitchFamily="49" charset="0"/>
            </a:endParaRPr>
          </a:p>
          <a:p>
            <a:pPr>
              <a:lnSpc>
                <a:spcPct val="90000"/>
              </a:lnSpc>
              <a:buFontTx/>
              <a:buNone/>
            </a:pPr>
            <a:r>
              <a:rPr lang="pt-BR" sz="1700" b="1" dirty="0" smtClean="0">
                <a:solidFill>
                  <a:srgbClr val="C00000"/>
                </a:solidFill>
                <a:latin typeface="Courier New" pitchFamily="49" charset="0"/>
              </a:rPr>
              <a:t>   </a:t>
            </a:r>
            <a:r>
              <a:rPr lang="pt-BR" sz="1700" b="1" dirty="0" smtClean="0">
                <a:solidFill>
                  <a:srgbClr val="C00000"/>
                </a:solidFill>
                <a:latin typeface="Courier New" pitchFamily="49" charset="0"/>
              </a:rPr>
              <a:t>while</a:t>
            </a:r>
            <a:r>
              <a:rPr lang="pt-BR" sz="1700" dirty="0" smtClean="0">
                <a:solidFill>
                  <a:srgbClr val="C00000"/>
                </a:solidFill>
                <a:latin typeface="Courier New" pitchFamily="49" charset="0"/>
              </a:rPr>
              <a:t> (true){</a:t>
            </a:r>
            <a:endParaRPr lang="pt-BR" sz="1700" dirty="0" smtClean="0">
              <a:solidFill>
                <a:srgbClr val="C00000"/>
              </a:solidFill>
              <a:latin typeface="Courier New" pitchFamily="49" charset="0"/>
            </a:endParaRPr>
          </a:p>
          <a:p>
            <a:pPr>
              <a:lnSpc>
                <a:spcPct val="90000"/>
              </a:lnSpc>
              <a:buFontTx/>
              <a:buNone/>
            </a:pPr>
            <a:r>
              <a:rPr lang="pt-BR" sz="1700" dirty="0">
                <a:solidFill>
                  <a:srgbClr val="C00000"/>
                </a:solidFill>
                <a:latin typeface="Courier New" pitchFamily="49" charset="0"/>
              </a:rPr>
              <a:t> </a:t>
            </a:r>
            <a:r>
              <a:rPr lang="pt-BR" sz="1700" dirty="0" smtClean="0">
                <a:solidFill>
                  <a:srgbClr val="C00000"/>
                </a:solidFill>
                <a:latin typeface="Courier New" pitchFamily="49" charset="0"/>
              </a:rPr>
              <a:t>    P(e);</a:t>
            </a:r>
            <a:endParaRPr lang="en-US" sz="1700" b="1" dirty="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     if</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en-US" sz="1700" dirty="0" err="1" smtClean="0">
                <a:solidFill>
                  <a:srgbClr val="C00000"/>
                </a:solidFill>
                <a:latin typeface="Courier New" pitchFamily="49" charset="0"/>
              </a:rPr>
              <a:t>nw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&gt;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or </a:t>
            </a:r>
            <a:r>
              <a:rPr lang="en-US" sz="1700" dirty="0" err="1" smtClean="0">
                <a:solidFill>
                  <a:srgbClr val="C00000"/>
                </a:solidFill>
                <a:latin typeface="Courier New" pitchFamily="49" charset="0"/>
              </a:rPr>
              <a:t>dw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&gt;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a:t>
            </a:r>
            <a:endParaRPr lang="en-US" sz="1700" dirty="0" smtClean="0">
              <a:solidFill>
                <a:srgbClr val="C00000"/>
              </a:solidFill>
              <a:latin typeface="Courier New" pitchFamily="49" charset="0"/>
            </a:endParaRPr>
          </a:p>
          <a:p>
            <a:pPr>
              <a:lnSpc>
                <a:spcPct val="90000"/>
              </a:lnSpc>
              <a:buFontTx/>
              <a:buNone/>
            </a:pPr>
            <a:r>
              <a:rPr lang="en-US" sz="1700" dirty="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dr</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dr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 V(e); P(r); </a:t>
            </a:r>
          </a:p>
          <a:p>
            <a:pPr>
              <a:lnSpc>
                <a:spcPct val="90000"/>
              </a:lnSpc>
              <a:buFontTx/>
              <a:buNone/>
            </a:pPr>
            <a:r>
              <a:rPr lang="en-US" sz="1700" b="1" dirty="0">
                <a:solidFill>
                  <a:srgbClr val="C00000"/>
                </a:solidFill>
                <a:latin typeface="Courier New" pitchFamily="49" charset="0"/>
              </a:rPr>
              <a:t> </a:t>
            </a:r>
            <a:r>
              <a:rPr lang="en-US" sz="1700" b="1" dirty="0" smtClean="0">
                <a:solidFill>
                  <a:srgbClr val="C00000"/>
                </a:solidFill>
                <a:latin typeface="Courier New" pitchFamily="49" charset="0"/>
              </a:rPr>
              <a:t>    </a:t>
            </a:r>
            <a:r>
              <a:rPr lang="en-US" sz="1700" b="1" dirty="0" smtClean="0">
                <a:solidFill>
                  <a:srgbClr val="C00000"/>
                </a:solidFill>
                <a:latin typeface="Courier New" pitchFamily="49" charset="0"/>
              </a:rPr>
              <a:t>}</a:t>
            </a:r>
            <a:endParaRPr lang="en-US" sz="1700" dirty="0" smtClean="0">
              <a:solidFill>
                <a:srgbClr val="C00000"/>
              </a:solidFill>
              <a:latin typeface="Courier New" pitchFamily="49" charset="0"/>
            </a:endParaRPr>
          </a:p>
          <a:p>
            <a:pPr>
              <a:lnSpc>
                <a:spcPct val="90000"/>
              </a:lnSpc>
              <a:buFontTx/>
              <a:buNone/>
            </a:pPr>
            <a:r>
              <a:rPr lang="en-US" sz="1700" dirty="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nr</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nr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a:t>
            </a:r>
            <a:endParaRPr lang="en-US" sz="1700" b="1" dirty="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b="1" dirty="0" smtClean="0">
                <a:solidFill>
                  <a:srgbClr val="C00000"/>
                </a:solidFill>
                <a:latin typeface="Courier New" pitchFamily="49" charset="0"/>
              </a:rPr>
              <a:t>if</a:t>
            </a:r>
            <a:r>
              <a:rPr lang="en-US" sz="1700" dirty="0" smtClean="0">
                <a:solidFill>
                  <a:srgbClr val="C00000"/>
                </a:solidFill>
                <a:latin typeface="Courier New" pitchFamily="49" charset="0"/>
              </a:rPr>
              <a:t> </a:t>
            </a:r>
            <a:r>
              <a:rPr lang="en-US" sz="1700" dirty="0">
                <a:solidFill>
                  <a:srgbClr val="C00000"/>
                </a:solidFill>
                <a:latin typeface="Courier New" pitchFamily="49" charset="0"/>
              </a:rPr>
              <a:t>(</a:t>
            </a:r>
            <a:r>
              <a:rPr lang="en-US" sz="1700" dirty="0" err="1" smtClean="0">
                <a:solidFill>
                  <a:srgbClr val="C00000"/>
                </a:solidFill>
                <a:latin typeface="Courier New" pitchFamily="49" charset="0"/>
              </a:rPr>
              <a:t>dr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&gt;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 </a:t>
            </a:r>
            <a:r>
              <a:rPr lang="en-US" sz="1700" dirty="0" err="1" smtClean="0">
                <a:solidFill>
                  <a:srgbClr val="C00000"/>
                </a:solidFill>
                <a:latin typeface="Courier New" pitchFamily="49" charset="0"/>
              </a:rPr>
              <a:t>dr</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dr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 V(r); </a:t>
            </a:r>
            <a:r>
              <a:rPr lang="en-US" sz="1700" dirty="0" smtClean="0">
                <a:solidFill>
                  <a:srgbClr val="C00000"/>
                </a:solidFill>
                <a:latin typeface="Courier New" pitchFamily="49" charset="0"/>
              </a:rPr>
              <a:t>}</a:t>
            </a:r>
            <a:endParaRPr lang="pt-BR" sz="1700" dirty="0">
              <a:solidFill>
                <a:srgbClr val="C00000"/>
              </a:solidFill>
              <a:latin typeface="Courier New" pitchFamily="49" charset="0"/>
            </a:endParaRPr>
          </a:p>
          <a:p>
            <a:pPr>
              <a:lnSpc>
                <a:spcPct val="90000"/>
              </a:lnSpc>
              <a:buFontTx/>
              <a:buNone/>
            </a:pPr>
            <a:r>
              <a:rPr lang="pt-BR" sz="1700" dirty="0" smtClean="0">
                <a:solidFill>
                  <a:srgbClr val="C00000"/>
                </a:solidFill>
                <a:latin typeface="Courier New" pitchFamily="49" charset="0"/>
              </a:rPr>
              <a:t>     </a:t>
            </a:r>
            <a:r>
              <a:rPr lang="pt-BR" sz="1700" b="1" dirty="0" smtClean="0">
                <a:solidFill>
                  <a:srgbClr val="C00000"/>
                </a:solidFill>
                <a:latin typeface="Courier New" pitchFamily="49" charset="0"/>
              </a:rPr>
              <a:t>else if</a:t>
            </a:r>
            <a:r>
              <a:rPr lang="pt-BR" sz="1700" dirty="0" smtClean="0">
                <a:solidFill>
                  <a:srgbClr val="C00000"/>
                </a:solidFill>
                <a:latin typeface="Courier New" pitchFamily="49" charset="0"/>
              </a:rPr>
              <a:t> (dr</a:t>
            </a:r>
            <a:r>
              <a:rPr lang="ro-RO" sz="1700" dirty="0" smtClean="0">
                <a:solidFill>
                  <a:srgbClr val="C00000"/>
                </a:solidFill>
                <a:latin typeface="Courier New" pitchFamily="49" charset="0"/>
              </a:rPr>
              <a:t> </a:t>
            </a:r>
            <a:r>
              <a:rPr lang="pt-BR"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pt-BR" sz="1700" dirty="0" smtClean="0">
                <a:solidFill>
                  <a:srgbClr val="C00000"/>
                </a:solidFill>
                <a:latin typeface="Courier New" pitchFamily="49" charset="0"/>
              </a:rPr>
              <a:t>0) V(e</a:t>
            </a:r>
            <a:r>
              <a:rPr lang="pt-BR" sz="1700" dirty="0" smtClean="0">
                <a:solidFill>
                  <a:srgbClr val="C00000"/>
                </a:solidFill>
                <a:latin typeface="Courier New" pitchFamily="49" charset="0"/>
              </a:rPr>
              <a:t>); </a:t>
            </a:r>
            <a:endParaRPr lang="en-US" sz="1700" dirty="0" smtClean="0">
              <a:solidFill>
                <a:srgbClr val="C00000"/>
              </a:solidFill>
              <a:latin typeface="Courier New" pitchFamily="49" charset="0"/>
            </a:endParaRPr>
          </a:p>
          <a:p>
            <a:pPr>
              <a:lnSpc>
                <a:spcPct val="90000"/>
              </a:lnSpc>
              <a:buFontTx/>
              <a:buNone/>
            </a:pPr>
            <a:r>
              <a:rPr lang="en-US" sz="1700" dirty="0" smtClean="0">
                <a:solidFill>
                  <a:srgbClr val="C00000"/>
                </a:solidFill>
                <a:latin typeface="Courier New" pitchFamily="49" charset="0"/>
              </a:rPr>
              <a:t>     cite</a:t>
            </a:r>
            <a:r>
              <a:rPr lang="ro-RO" sz="1700" dirty="0" smtClean="0">
                <a:solidFill>
                  <a:srgbClr val="C00000"/>
                </a:solidFill>
                <a:latin typeface="Courier New" pitchFamily="49" charset="0"/>
              </a:rPr>
              <a:t>ș</a:t>
            </a:r>
            <a:r>
              <a:rPr lang="en-US" sz="1700" dirty="0" err="1" smtClean="0">
                <a:solidFill>
                  <a:srgbClr val="C00000"/>
                </a:solidFill>
                <a:latin typeface="Courier New" pitchFamily="49" charset="0"/>
              </a:rPr>
              <a:t>te</a:t>
            </a:r>
            <a:r>
              <a:rPr lang="en-US" sz="1700" dirty="0" smtClean="0">
                <a:solidFill>
                  <a:srgbClr val="C00000"/>
                </a:solidFill>
                <a:latin typeface="Courier New" pitchFamily="49" charset="0"/>
              </a:rPr>
              <a:t> din </a:t>
            </a:r>
            <a:r>
              <a:rPr lang="en-US" sz="1700" dirty="0" err="1" smtClean="0">
                <a:solidFill>
                  <a:srgbClr val="C00000"/>
                </a:solidFill>
                <a:latin typeface="Courier New" pitchFamily="49" charset="0"/>
              </a:rPr>
              <a:t>resursa</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comun</a:t>
            </a:r>
            <a:r>
              <a:rPr lang="ro-RO" sz="1700" dirty="0" smtClean="0">
                <a:solidFill>
                  <a:srgbClr val="C00000"/>
                </a:solidFill>
                <a:latin typeface="Courier New" pitchFamily="49" charset="0"/>
              </a:rPr>
              <a:t>ă</a:t>
            </a:r>
            <a:r>
              <a:rPr lang="en-US" sz="1700" dirty="0" smtClean="0">
                <a:solidFill>
                  <a:srgbClr val="C00000"/>
                </a:solidFill>
                <a:latin typeface="Courier New" pitchFamily="49" charset="0"/>
              </a:rPr>
              <a:t>;</a:t>
            </a:r>
          </a:p>
          <a:p>
            <a:pPr>
              <a:lnSpc>
                <a:spcPct val="90000"/>
              </a:lnSpc>
              <a:buFontTx/>
              <a:buNone/>
            </a:pPr>
            <a:r>
              <a:rPr lang="en-US" sz="1700" dirty="0" smtClean="0">
                <a:solidFill>
                  <a:srgbClr val="C00000"/>
                </a:solidFill>
                <a:latin typeface="Courier New" pitchFamily="49" charset="0"/>
              </a:rPr>
              <a:t>     </a:t>
            </a:r>
            <a:r>
              <a:rPr lang="pt-BR" sz="1700" dirty="0" smtClean="0">
                <a:solidFill>
                  <a:srgbClr val="C00000"/>
                </a:solidFill>
                <a:latin typeface="Courier New" pitchFamily="49" charset="0"/>
              </a:rPr>
              <a:t>P(e);</a:t>
            </a:r>
            <a:endParaRPr lang="en-US" sz="1700" dirty="0">
              <a:solidFill>
                <a:srgbClr val="C00000"/>
              </a:solidFill>
              <a:latin typeface="Courier New" pitchFamily="49" charset="0"/>
            </a:endParaRPr>
          </a:p>
          <a:p>
            <a:pPr>
              <a:lnSpc>
                <a:spcPct val="90000"/>
              </a:lnSpc>
              <a:buFontTx/>
              <a:buNone/>
            </a:pP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nr</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nr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a:t>
            </a:r>
            <a:endParaRPr lang="en-US" sz="1700" b="1" dirty="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     if</a:t>
            </a:r>
            <a:r>
              <a:rPr lang="en-US" sz="1700" dirty="0" smtClean="0">
                <a:solidFill>
                  <a:srgbClr val="C00000"/>
                </a:solidFill>
                <a:latin typeface="Courier New" pitchFamily="49" charset="0"/>
              </a:rPr>
              <a:t> </a:t>
            </a:r>
            <a:r>
              <a:rPr lang="en-US" sz="1700" dirty="0">
                <a:solidFill>
                  <a:srgbClr val="C00000"/>
                </a:solidFill>
                <a:latin typeface="Courier New" pitchFamily="49" charset="0"/>
              </a:rPr>
              <a:t>(</a:t>
            </a:r>
            <a:r>
              <a:rPr lang="en-US" sz="1700" dirty="0" err="1" smtClean="0">
                <a:solidFill>
                  <a:srgbClr val="C00000"/>
                </a:solidFill>
                <a:latin typeface="Courier New" pitchFamily="49" charset="0"/>
              </a:rPr>
              <a:t>nr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and </a:t>
            </a:r>
            <a:r>
              <a:rPr lang="en-US" sz="1700" dirty="0" err="1" smtClean="0">
                <a:solidFill>
                  <a:srgbClr val="C00000"/>
                </a:solidFill>
                <a:latin typeface="Courier New" pitchFamily="49" charset="0"/>
              </a:rPr>
              <a:t>dw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&gt;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 </a:t>
            </a:r>
            <a:r>
              <a:rPr lang="en-US" sz="1700" dirty="0" err="1" smtClean="0">
                <a:solidFill>
                  <a:srgbClr val="C00000"/>
                </a:solidFill>
                <a:latin typeface="Courier New" pitchFamily="49" charset="0"/>
              </a:rPr>
              <a:t>dw</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dw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 V(w); </a:t>
            </a:r>
            <a:r>
              <a:rPr lang="en-US" sz="1700" dirty="0" smtClean="0">
                <a:solidFill>
                  <a:srgbClr val="C00000"/>
                </a:solidFill>
                <a:latin typeface="Courier New" pitchFamily="49" charset="0"/>
              </a:rPr>
              <a:t>}</a:t>
            </a:r>
            <a:endParaRPr lang="en-US" sz="1700" dirty="0" smtClean="0">
              <a:solidFill>
                <a:srgbClr val="C00000"/>
              </a:solidFill>
              <a:latin typeface="Courier New" pitchFamily="49" charset="0"/>
            </a:endParaRPr>
          </a:p>
          <a:p>
            <a:pPr>
              <a:lnSpc>
                <a:spcPct val="90000"/>
              </a:lnSpc>
              <a:buFontTx/>
              <a:buNone/>
            </a:pPr>
            <a:r>
              <a:rPr lang="en-US" sz="1700" dirty="0">
                <a:solidFill>
                  <a:srgbClr val="C00000"/>
                </a:solidFill>
                <a:latin typeface="Courier New" pitchFamily="49" charset="0"/>
              </a:rPr>
              <a:t> </a:t>
            </a:r>
            <a:r>
              <a:rPr lang="en-US" sz="1700" dirty="0" smtClean="0">
                <a:solidFill>
                  <a:srgbClr val="C00000"/>
                </a:solidFill>
                <a:latin typeface="Courier New" pitchFamily="49" charset="0"/>
              </a:rPr>
              <a:t>    </a:t>
            </a:r>
            <a:r>
              <a:rPr lang="en-US" sz="1700" b="1" dirty="0" smtClean="0">
                <a:solidFill>
                  <a:srgbClr val="C00000"/>
                </a:solidFill>
                <a:latin typeface="Courier New" pitchFamily="49" charset="0"/>
              </a:rPr>
              <a:t>else if</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nr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&gt;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or </a:t>
            </a:r>
            <a:r>
              <a:rPr lang="en-US" sz="1700" dirty="0" err="1" smtClean="0">
                <a:solidFill>
                  <a:srgbClr val="C00000"/>
                </a:solidFill>
                <a:latin typeface="Courier New" pitchFamily="49" charset="0"/>
              </a:rPr>
              <a:t>dw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V(e);</a:t>
            </a:r>
            <a:endParaRPr lang="en-US" sz="1700" b="1" dirty="0" smtClean="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   }</a:t>
            </a:r>
            <a:endParaRPr lang="ro-RO" sz="1700" dirty="0" smtClean="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a:t>
            </a:r>
            <a:endParaRPr lang="en-US" sz="1700" b="1" dirty="0" smtClean="0">
              <a:solidFill>
                <a:srgbClr val="C00000"/>
              </a:solidFill>
              <a:latin typeface="Courier New" pitchFamily="49" charset="0"/>
            </a:endParaRPr>
          </a:p>
          <a:p>
            <a:pPr>
              <a:lnSpc>
                <a:spcPct val="90000"/>
              </a:lnSpc>
              <a:buFontTx/>
              <a:buNone/>
            </a:pPr>
            <a:endParaRPr lang="en-US" sz="1700" dirty="0" smtClean="0">
              <a:solidFill>
                <a:srgbClr val="C00000"/>
              </a:solidFill>
            </a:endParaRPr>
          </a:p>
        </p:txBody>
      </p:sp>
      <p:sp>
        <p:nvSpPr>
          <p:cNvPr id="4"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a:t>
            </a:r>
            <a:r>
              <a:rPr lang="en-US" sz="2800" dirty="0" err="1" smtClean="0"/>
              <a:t>cititorilor</a:t>
            </a:r>
            <a:r>
              <a:rPr lang="en-US" sz="2800" dirty="0" smtClean="0"/>
              <a:t> </a:t>
            </a:r>
            <a:r>
              <a:rPr lang="ro-RO" sz="2800" dirty="0" smtClean="0"/>
              <a:t>ș</a:t>
            </a:r>
            <a:r>
              <a:rPr lang="en-US" sz="2800" dirty="0" err="1" smtClean="0"/>
              <a:t>i</a:t>
            </a:r>
            <a:r>
              <a:rPr lang="en-US" sz="2800" dirty="0" smtClean="0"/>
              <a:t> </a:t>
            </a:r>
            <a:r>
              <a:rPr lang="en-US" sz="2800" dirty="0" err="1" smtClean="0"/>
              <a:t>scriitorilor</a:t>
            </a:r>
            <a:r>
              <a:rPr lang="en-US" sz="2800" dirty="0" smtClean="0"/>
              <a:t> </a:t>
            </a:r>
            <a:br>
              <a:rPr lang="en-US" sz="2800" dirty="0" smtClean="0"/>
            </a:br>
            <a:r>
              <a:rPr lang="ro-RO" sz="2800" dirty="0" err="1"/>
              <a:t>S</a:t>
            </a:r>
            <a:r>
              <a:rPr lang="en-US" sz="2800" dirty="0" err="1" smtClean="0"/>
              <a:t>incronizare</a:t>
            </a:r>
            <a:r>
              <a:rPr lang="en-US" sz="2800" dirty="0" smtClean="0"/>
              <a:t> </a:t>
            </a:r>
            <a:r>
              <a:rPr lang="en-US" sz="2800" dirty="0" err="1" smtClean="0"/>
              <a:t>condi</a:t>
            </a:r>
            <a:r>
              <a:rPr lang="ro-RO" sz="2800" dirty="0" smtClean="0"/>
              <a:t>ț</a:t>
            </a:r>
            <a:r>
              <a:rPr lang="en-US" sz="2800" dirty="0" err="1" smtClean="0"/>
              <a:t>ionat</a:t>
            </a:r>
            <a:r>
              <a:rPr lang="ro-RO" sz="2800" dirty="0" smtClean="0"/>
              <a:t>ă</a:t>
            </a:r>
            <a:r>
              <a:rPr lang="en-US" sz="2800" dirty="0" smtClean="0"/>
              <a:t> (5)</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51520" y="1844824"/>
            <a:ext cx="8892480" cy="4708375"/>
          </a:xfrm>
        </p:spPr>
        <p:txBody>
          <a:bodyPr/>
          <a:lstStyle/>
          <a:p>
            <a:pPr>
              <a:lnSpc>
                <a:spcPct val="90000"/>
              </a:lnSpc>
              <a:buFontTx/>
              <a:buNone/>
            </a:pPr>
            <a:r>
              <a:rPr lang="en-US" sz="1700" b="1" dirty="0" smtClean="0">
                <a:solidFill>
                  <a:srgbClr val="C00000"/>
                </a:solidFill>
                <a:latin typeface="Courier New" pitchFamily="49" charset="0"/>
              </a:rPr>
              <a:t>process</a:t>
            </a:r>
            <a:r>
              <a:rPr lang="ro-RO" sz="1700" dirty="0" smtClean="0">
                <a:solidFill>
                  <a:srgbClr val="C00000"/>
                </a:solidFill>
                <a:latin typeface="Courier New" pitchFamily="49" charset="0"/>
              </a:rPr>
              <a:t> </a:t>
            </a:r>
            <a:r>
              <a:rPr lang="en-US" sz="1700" dirty="0" err="1" smtClean="0">
                <a:solidFill>
                  <a:srgbClr val="C00000"/>
                </a:solidFill>
                <a:latin typeface="Courier New" pitchFamily="49" charset="0"/>
              </a:rPr>
              <a:t>Scriitor</a:t>
            </a:r>
            <a:r>
              <a:rPr lang="en-US" sz="1700" dirty="0" smtClean="0">
                <a:solidFill>
                  <a:srgbClr val="C00000"/>
                </a:solidFill>
                <a:latin typeface="Courier New" pitchFamily="49" charset="0"/>
              </a:rPr>
              <a:t>[j=1 to n]{</a:t>
            </a:r>
            <a:endParaRPr lang="en-US" sz="1700" b="1" dirty="0" smtClean="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  </a:t>
            </a:r>
            <a:r>
              <a:rPr lang="en-US" sz="1700" b="1" dirty="0" smtClean="0">
                <a:solidFill>
                  <a:srgbClr val="C00000"/>
                </a:solidFill>
                <a:latin typeface="Courier New" pitchFamily="49" charset="0"/>
              </a:rPr>
              <a:t>while</a:t>
            </a:r>
            <a:r>
              <a:rPr lang="en-US" sz="1700" dirty="0" smtClean="0">
                <a:solidFill>
                  <a:srgbClr val="C00000"/>
                </a:solidFill>
                <a:latin typeface="Courier New" pitchFamily="49" charset="0"/>
              </a:rPr>
              <a:t> (true){</a:t>
            </a:r>
            <a:endParaRPr lang="en-US" sz="1700" dirty="0" smtClean="0">
              <a:solidFill>
                <a:srgbClr val="C00000"/>
              </a:solidFill>
              <a:latin typeface="Courier New" pitchFamily="49" charset="0"/>
            </a:endParaRPr>
          </a:p>
          <a:p>
            <a:pPr>
              <a:lnSpc>
                <a:spcPct val="90000"/>
              </a:lnSpc>
              <a:buFontTx/>
              <a:buNone/>
            </a:pPr>
            <a:r>
              <a:rPr lang="en-US" sz="1700" dirty="0" smtClean="0">
                <a:solidFill>
                  <a:srgbClr val="C00000"/>
                </a:solidFill>
                <a:latin typeface="Courier New" pitchFamily="49" charset="0"/>
              </a:rPr>
              <a:t>    P(e);</a:t>
            </a:r>
            <a:endParaRPr lang="en-US" sz="1700" b="1" dirty="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    if</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en-US" sz="1700" dirty="0" err="1" smtClean="0">
                <a:solidFill>
                  <a:srgbClr val="C00000"/>
                </a:solidFill>
                <a:latin typeface="Courier New" pitchFamily="49" charset="0"/>
              </a:rPr>
              <a:t>nr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&gt;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or </a:t>
            </a:r>
            <a:r>
              <a:rPr lang="en-US" sz="1700" dirty="0" err="1" smtClean="0">
                <a:solidFill>
                  <a:srgbClr val="C00000"/>
                </a:solidFill>
                <a:latin typeface="Courier New" pitchFamily="49" charset="0"/>
              </a:rPr>
              <a:t>nw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&gt;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 </a:t>
            </a:r>
            <a:endParaRPr lang="en-US" sz="1700" dirty="0">
              <a:solidFill>
                <a:srgbClr val="C00000"/>
              </a:solidFill>
              <a:latin typeface="Courier New" pitchFamily="49" charset="0"/>
            </a:endParaRPr>
          </a:p>
          <a:p>
            <a:pPr>
              <a:lnSpc>
                <a:spcPct val="90000"/>
              </a:lnSpc>
              <a:buFontTx/>
              <a:buNone/>
            </a:pP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dw</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dw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 V(e); P(w) </a:t>
            </a:r>
            <a:endParaRPr lang="en-US" sz="1700" dirty="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    </a:t>
            </a:r>
            <a:r>
              <a:rPr lang="en-US" sz="1700" b="1" dirty="0" smtClean="0">
                <a:solidFill>
                  <a:srgbClr val="C00000"/>
                </a:solidFill>
                <a:latin typeface="Courier New" pitchFamily="49" charset="0"/>
              </a:rPr>
              <a:t>}</a:t>
            </a:r>
            <a:endParaRPr lang="pt-BR" sz="1700" dirty="0">
              <a:solidFill>
                <a:srgbClr val="C00000"/>
              </a:solidFill>
              <a:latin typeface="Courier New" pitchFamily="49" charset="0"/>
            </a:endParaRPr>
          </a:p>
          <a:p>
            <a:pPr>
              <a:lnSpc>
                <a:spcPct val="90000"/>
              </a:lnSpc>
              <a:buFontTx/>
              <a:buNone/>
            </a:pPr>
            <a:r>
              <a:rPr lang="pt-BR" sz="1700" dirty="0" smtClean="0">
                <a:solidFill>
                  <a:srgbClr val="C00000"/>
                </a:solidFill>
                <a:latin typeface="Courier New" pitchFamily="49" charset="0"/>
              </a:rPr>
              <a:t>    nw </a:t>
            </a:r>
            <a:r>
              <a:rPr lang="pt-BR" sz="1700" dirty="0" smtClean="0">
                <a:solidFill>
                  <a:srgbClr val="C00000"/>
                </a:solidFill>
                <a:latin typeface="Courier New" pitchFamily="49" charset="0"/>
              </a:rPr>
              <a:t>= </a:t>
            </a:r>
            <a:r>
              <a:rPr lang="pt-BR" sz="1700" dirty="0" smtClean="0">
                <a:solidFill>
                  <a:srgbClr val="C00000"/>
                </a:solidFill>
                <a:latin typeface="Courier New" pitchFamily="49" charset="0"/>
              </a:rPr>
              <a:t>nw</a:t>
            </a:r>
            <a:r>
              <a:rPr lang="ro-RO" sz="1700" dirty="0" smtClean="0">
                <a:solidFill>
                  <a:srgbClr val="C00000"/>
                </a:solidFill>
                <a:latin typeface="Courier New" pitchFamily="49" charset="0"/>
              </a:rPr>
              <a:t> </a:t>
            </a:r>
            <a:r>
              <a:rPr lang="pt-BR"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pt-BR" sz="1700" dirty="0" smtClean="0">
                <a:solidFill>
                  <a:srgbClr val="C00000"/>
                </a:solidFill>
                <a:latin typeface="Courier New" pitchFamily="49" charset="0"/>
              </a:rPr>
              <a:t>1;</a:t>
            </a:r>
          </a:p>
          <a:p>
            <a:pPr>
              <a:lnSpc>
                <a:spcPct val="90000"/>
              </a:lnSpc>
              <a:buFontTx/>
              <a:buNone/>
            </a:pPr>
            <a:r>
              <a:rPr lang="pt-BR" sz="1700" dirty="0" smtClean="0">
                <a:solidFill>
                  <a:srgbClr val="C00000"/>
                </a:solidFill>
                <a:latin typeface="Courier New" pitchFamily="49" charset="0"/>
              </a:rPr>
              <a:t>    V(e);</a:t>
            </a:r>
          </a:p>
          <a:p>
            <a:pPr>
              <a:lnSpc>
                <a:spcPct val="90000"/>
              </a:lnSpc>
              <a:buFontTx/>
              <a:buNone/>
            </a:pPr>
            <a:r>
              <a:rPr lang="pt-BR" sz="1700" dirty="0" smtClean="0">
                <a:solidFill>
                  <a:srgbClr val="C00000"/>
                </a:solidFill>
                <a:latin typeface="Courier New" pitchFamily="49" charset="0"/>
              </a:rPr>
              <a:t>    scrie </a:t>
            </a:r>
            <a:r>
              <a:rPr lang="ro-RO" sz="1700" dirty="0" smtClean="0">
                <a:solidFill>
                  <a:srgbClr val="C00000"/>
                </a:solidFill>
                <a:latin typeface="Courier New" pitchFamily="49" charset="0"/>
              </a:rPr>
              <a:t>î</a:t>
            </a:r>
            <a:r>
              <a:rPr lang="pt-BR" sz="1700" dirty="0" smtClean="0">
                <a:solidFill>
                  <a:srgbClr val="C00000"/>
                </a:solidFill>
                <a:latin typeface="Courier New" pitchFamily="49" charset="0"/>
              </a:rPr>
              <a:t>n resursa comun</a:t>
            </a:r>
            <a:r>
              <a:rPr lang="ro-RO" sz="1700" dirty="0" smtClean="0">
                <a:solidFill>
                  <a:srgbClr val="C00000"/>
                </a:solidFill>
                <a:latin typeface="Courier New" pitchFamily="49" charset="0"/>
              </a:rPr>
              <a:t>ă</a:t>
            </a:r>
            <a:r>
              <a:rPr lang="pt-BR" sz="1700" dirty="0" smtClean="0">
                <a:solidFill>
                  <a:srgbClr val="C00000"/>
                </a:solidFill>
                <a:latin typeface="Courier New" pitchFamily="49" charset="0"/>
              </a:rPr>
              <a:t>;</a:t>
            </a:r>
          </a:p>
          <a:p>
            <a:pPr>
              <a:lnSpc>
                <a:spcPct val="90000"/>
              </a:lnSpc>
              <a:buFontTx/>
              <a:buNone/>
            </a:pPr>
            <a:r>
              <a:rPr lang="pt-BR" sz="1700" dirty="0" smtClean="0">
                <a:solidFill>
                  <a:srgbClr val="C00000"/>
                </a:solidFill>
                <a:latin typeface="Courier New" pitchFamily="49" charset="0"/>
              </a:rPr>
              <a:t>    P(e);</a:t>
            </a:r>
            <a:endParaRPr lang="en-US" sz="1700" dirty="0">
              <a:solidFill>
                <a:srgbClr val="C00000"/>
              </a:solidFill>
              <a:latin typeface="Courier New" pitchFamily="49" charset="0"/>
            </a:endParaRPr>
          </a:p>
          <a:p>
            <a:pPr>
              <a:lnSpc>
                <a:spcPct val="90000"/>
              </a:lnSpc>
              <a:buFontTx/>
              <a:buNone/>
            </a:pP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nw</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nw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a:t>
            </a:r>
            <a:endParaRPr lang="en-US" sz="1700" b="1" dirty="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    if</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en-US" sz="1700" dirty="0" err="1" smtClean="0">
                <a:solidFill>
                  <a:srgbClr val="C00000"/>
                </a:solidFill>
                <a:latin typeface="Courier New" pitchFamily="49" charset="0"/>
              </a:rPr>
              <a:t>dr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&gt;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and </a:t>
            </a:r>
            <a:r>
              <a:rPr lang="en-US" sz="1700" dirty="0" err="1" smtClean="0">
                <a:solidFill>
                  <a:srgbClr val="C00000"/>
                </a:solidFill>
                <a:latin typeface="Courier New" pitchFamily="49" charset="0"/>
              </a:rPr>
              <a:t>dw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 </a:t>
            </a:r>
            <a:r>
              <a:rPr lang="en-US" sz="1700" dirty="0" err="1" smtClean="0">
                <a:solidFill>
                  <a:srgbClr val="C00000"/>
                </a:solidFill>
                <a:latin typeface="Courier New" pitchFamily="49" charset="0"/>
              </a:rPr>
              <a:t>dr</a:t>
            </a:r>
            <a:r>
              <a:rPr lang="en-US" sz="1700" dirty="0" smtClean="0">
                <a:solidFill>
                  <a:srgbClr val="C00000"/>
                </a:solidFill>
                <a:latin typeface="Courier New" pitchFamily="49" charset="0"/>
              </a:rPr>
              <a:t> </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dr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1; V(r</a:t>
            </a:r>
            <a:r>
              <a:rPr lang="en-US" sz="1700" dirty="0" smtClean="0">
                <a:solidFill>
                  <a:srgbClr val="C00000"/>
                </a:solidFill>
                <a:latin typeface="Courier New" pitchFamily="49" charset="0"/>
              </a:rPr>
              <a:t>); } </a:t>
            </a:r>
            <a:endParaRPr lang="en-US" sz="1700" dirty="0" smtClean="0">
              <a:solidFill>
                <a:srgbClr val="C00000"/>
              </a:solidFill>
              <a:latin typeface="Courier New" pitchFamily="49" charset="0"/>
            </a:endParaRPr>
          </a:p>
          <a:p>
            <a:pPr>
              <a:lnSpc>
                <a:spcPct val="90000"/>
              </a:lnSpc>
              <a:buFontTx/>
              <a:buNone/>
            </a:pPr>
            <a:r>
              <a:rPr lang="en-US" sz="1700" dirty="0" smtClean="0">
                <a:solidFill>
                  <a:srgbClr val="C00000"/>
                </a:solidFill>
                <a:latin typeface="Courier New" pitchFamily="49" charset="0"/>
              </a:rPr>
              <a:t>    </a:t>
            </a:r>
            <a:r>
              <a:rPr lang="en-US" sz="1700" b="1" dirty="0" smtClean="0">
                <a:solidFill>
                  <a:srgbClr val="C00000"/>
                </a:solidFill>
                <a:latin typeface="Courier New" pitchFamily="49" charset="0"/>
              </a:rPr>
              <a:t>else if </a:t>
            </a:r>
            <a:r>
              <a:rPr lang="en-US" sz="1700" dirty="0" smtClean="0">
                <a:solidFill>
                  <a:srgbClr val="C00000"/>
                </a:solidFill>
                <a:latin typeface="Courier New" pitchFamily="49" charset="0"/>
              </a:rPr>
              <a:t>(</a:t>
            </a:r>
            <a:r>
              <a:rPr lang="en-US" sz="1700" dirty="0" err="1" smtClean="0">
                <a:solidFill>
                  <a:srgbClr val="C00000"/>
                </a:solidFill>
                <a:latin typeface="Courier New" pitchFamily="49" charset="0"/>
              </a:rPr>
              <a:t>dw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&gt;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 </a:t>
            </a:r>
            <a:r>
              <a:rPr lang="en-US" sz="1700" dirty="0" err="1" smtClean="0">
                <a:solidFill>
                  <a:srgbClr val="C00000"/>
                </a:solidFill>
                <a:latin typeface="Courier New" pitchFamily="49" charset="0"/>
              </a:rPr>
              <a:t>dw</a:t>
            </a:r>
            <a:r>
              <a:rPr lang="en-US" sz="1700" dirty="0" smtClean="0">
                <a:solidFill>
                  <a:srgbClr val="C00000"/>
                </a:solidFill>
                <a:latin typeface="Courier New" pitchFamily="49" charset="0"/>
              </a:rPr>
              <a:t> = </a:t>
            </a:r>
            <a:r>
              <a:rPr lang="en-US" sz="1700" dirty="0" smtClean="0">
                <a:solidFill>
                  <a:srgbClr val="C00000"/>
                </a:solidFill>
                <a:latin typeface="Courier New" pitchFamily="49" charset="0"/>
              </a:rPr>
              <a:t>dw-1; V(w</a:t>
            </a:r>
            <a:r>
              <a:rPr lang="en-US" sz="1700" dirty="0" smtClean="0">
                <a:solidFill>
                  <a:srgbClr val="C00000"/>
                </a:solidFill>
                <a:latin typeface="Courier New" pitchFamily="49" charset="0"/>
              </a:rPr>
              <a:t>); }</a:t>
            </a:r>
            <a:endParaRPr lang="en-US" sz="1700" dirty="0" smtClean="0">
              <a:solidFill>
                <a:srgbClr val="C00000"/>
              </a:solidFill>
              <a:latin typeface="Courier New" pitchFamily="49" charset="0"/>
            </a:endParaRPr>
          </a:p>
          <a:p>
            <a:pPr>
              <a:lnSpc>
                <a:spcPct val="90000"/>
              </a:lnSpc>
              <a:buFontTx/>
              <a:buNone/>
            </a:pPr>
            <a:r>
              <a:rPr lang="en-US" sz="1700" dirty="0" smtClean="0">
                <a:solidFill>
                  <a:srgbClr val="C00000"/>
                </a:solidFill>
                <a:latin typeface="Courier New" pitchFamily="49" charset="0"/>
              </a:rPr>
              <a:t>    </a:t>
            </a:r>
            <a:r>
              <a:rPr lang="en-US" sz="1700" b="1" dirty="0" smtClean="0">
                <a:solidFill>
                  <a:srgbClr val="C00000"/>
                </a:solidFill>
                <a:latin typeface="Courier New" pitchFamily="49" charset="0"/>
              </a:rPr>
              <a:t>else if</a:t>
            </a:r>
            <a:r>
              <a:rPr lang="en-US" sz="1700" dirty="0" smtClean="0">
                <a:solidFill>
                  <a:srgbClr val="C00000"/>
                </a:solidFill>
                <a:latin typeface="Courier New" pitchFamily="49" charset="0"/>
              </a:rPr>
              <a:t> (</a:t>
            </a:r>
            <a:r>
              <a:rPr lang="en-US" sz="1700" dirty="0" err="1" smtClean="0">
                <a:solidFill>
                  <a:srgbClr val="C00000"/>
                </a:solidFill>
                <a:latin typeface="Courier New" pitchFamily="49" charset="0"/>
              </a:rPr>
              <a:t>dr</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and </a:t>
            </a:r>
            <a:r>
              <a:rPr lang="en-US" sz="1700" dirty="0" err="1" smtClean="0">
                <a:solidFill>
                  <a:srgbClr val="C00000"/>
                </a:solidFill>
                <a:latin typeface="Courier New" pitchFamily="49" charset="0"/>
              </a:rPr>
              <a:t>dw</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a:t>
            </a:r>
            <a:r>
              <a:rPr lang="ro-RO" sz="1700" dirty="0" smtClean="0">
                <a:solidFill>
                  <a:srgbClr val="C00000"/>
                </a:solidFill>
                <a:latin typeface="Courier New" pitchFamily="49" charset="0"/>
              </a:rPr>
              <a:t> </a:t>
            </a:r>
            <a:r>
              <a:rPr lang="en-US" sz="1700" dirty="0" smtClean="0">
                <a:solidFill>
                  <a:srgbClr val="C00000"/>
                </a:solidFill>
                <a:latin typeface="Courier New" pitchFamily="49" charset="0"/>
              </a:rPr>
              <a:t>0) V(e);</a:t>
            </a:r>
            <a:endParaRPr lang="en-US" sz="1700" b="1" dirty="0" smtClean="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  </a:t>
            </a:r>
            <a:r>
              <a:rPr lang="en-US" sz="1700" b="1" dirty="0" smtClean="0">
                <a:solidFill>
                  <a:srgbClr val="C00000"/>
                </a:solidFill>
                <a:latin typeface="Courier New" pitchFamily="49" charset="0"/>
              </a:rPr>
              <a:t>}</a:t>
            </a:r>
            <a:endParaRPr lang="en-US" sz="1700" dirty="0" smtClean="0">
              <a:solidFill>
                <a:srgbClr val="C00000"/>
              </a:solidFill>
              <a:latin typeface="Courier New" pitchFamily="49" charset="0"/>
            </a:endParaRPr>
          </a:p>
          <a:p>
            <a:pPr>
              <a:lnSpc>
                <a:spcPct val="90000"/>
              </a:lnSpc>
              <a:buFontTx/>
              <a:buNone/>
            </a:pPr>
            <a:r>
              <a:rPr lang="en-US" sz="1700" b="1" dirty="0" smtClean="0">
                <a:solidFill>
                  <a:srgbClr val="C00000"/>
                </a:solidFill>
                <a:latin typeface="Courier New" pitchFamily="49" charset="0"/>
              </a:rPr>
              <a:t>}</a:t>
            </a:r>
            <a:endParaRPr lang="en-US" sz="1700" b="1" dirty="0" smtClean="0">
              <a:solidFill>
                <a:srgbClr val="C00000"/>
              </a:solidFill>
              <a:latin typeface="Courier New" pitchFamily="49" charset="0"/>
            </a:endParaRPr>
          </a:p>
        </p:txBody>
      </p:sp>
      <p:sp>
        <p:nvSpPr>
          <p:cNvPr id="20484"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a:t>
            </a:r>
            <a:r>
              <a:rPr lang="en-US" sz="2800" dirty="0" err="1" smtClean="0"/>
              <a:t>cititorilor</a:t>
            </a:r>
            <a:r>
              <a:rPr lang="en-US" sz="2800" dirty="0" smtClean="0"/>
              <a:t> </a:t>
            </a:r>
            <a:r>
              <a:rPr lang="ro-RO" sz="2800" dirty="0" smtClean="0"/>
              <a:t>ș</a:t>
            </a:r>
            <a:r>
              <a:rPr lang="en-US" sz="2800" dirty="0" err="1" smtClean="0"/>
              <a:t>i</a:t>
            </a:r>
            <a:r>
              <a:rPr lang="en-US" sz="2800" dirty="0" smtClean="0"/>
              <a:t> </a:t>
            </a:r>
            <a:r>
              <a:rPr lang="en-US" sz="2800" dirty="0" err="1" smtClean="0"/>
              <a:t>scriitorilor</a:t>
            </a:r>
            <a:r>
              <a:rPr lang="en-US" sz="2800" dirty="0" smtClean="0"/>
              <a:t> </a:t>
            </a:r>
            <a:br>
              <a:rPr lang="en-US" sz="2800" dirty="0" smtClean="0"/>
            </a:br>
            <a:r>
              <a:rPr lang="ro-RO" sz="2800" dirty="0" err="1"/>
              <a:t>S</a:t>
            </a:r>
            <a:r>
              <a:rPr lang="en-US" sz="2800" dirty="0" err="1" smtClean="0"/>
              <a:t>incronizare</a:t>
            </a:r>
            <a:r>
              <a:rPr lang="en-US" sz="2800" dirty="0" smtClean="0"/>
              <a:t> </a:t>
            </a:r>
            <a:r>
              <a:rPr lang="en-US" sz="2800" dirty="0" err="1" smtClean="0"/>
              <a:t>condi</a:t>
            </a:r>
            <a:r>
              <a:rPr lang="ro-RO" sz="2800" dirty="0" smtClean="0"/>
              <a:t>ț</a:t>
            </a:r>
            <a:r>
              <a:rPr lang="en-US" sz="2800" dirty="0" err="1" smtClean="0"/>
              <a:t>ionat</a:t>
            </a:r>
            <a:r>
              <a:rPr lang="ro-RO" sz="2800" dirty="0" smtClean="0"/>
              <a:t>ă</a:t>
            </a:r>
            <a:r>
              <a:rPr lang="en-US" sz="2800" dirty="0" smtClean="0"/>
              <a:t> (6)</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body" sz="half" idx="1"/>
          </p:nvPr>
        </p:nvSpPr>
        <p:spPr>
          <a:xfrm>
            <a:off x="0" y="1668463"/>
            <a:ext cx="4716463" cy="5000625"/>
          </a:xfrm>
        </p:spPr>
        <p:txBody>
          <a:bodyPr/>
          <a:lstStyle/>
          <a:p>
            <a:pPr>
              <a:lnSpc>
                <a:spcPct val="90000"/>
              </a:lnSpc>
              <a:spcAft>
                <a:spcPts val="600"/>
              </a:spcAft>
            </a:pPr>
            <a:r>
              <a:rPr lang="en-US" sz="2800" dirty="0" err="1" smtClean="0"/>
              <a:t>Problema</a:t>
            </a:r>
            <a:r>
              <a:rPr lang="en-US" sz="2800" dirty="0" smtClean="0"/>
              <a:t>:</a:t>
            </a:r>
          </a:p>
          <a:p>
            <a:pPr lvl="1">
              <a:lnSpc>
                <a:spcPct val="90000"/>
              </a:lnSpc>
              <a:spcAft>
                <a:spcPts val="600"/>
              </a:spcAft>
            </a:pPr>
            <a:r>
              <a:rPr lang="ro-RO" sz="2400" dirty="0" smtClean="0"/>
              <a:t>O</a:t>
            </a:r>
            <a:r>
              <a:rPr lang="en-US" sz="2400" dirty="0" smtClean="0"/>
              <a:t> </a:t>
            </a:r>
            <a:r>
              <a:rPr lang="en-US" sz="2400" dirty="0" err="1" smtClean="0"/>
              <a:t>frizerie</a:t>
            </a:r>
            <a:r>
              <a:rPr lang="en-US" sz="2400" dirty="0" smtClean="0"/>
              <a:t> cu un b</a:t>
            </a:r>
            <a:r>
              <a:rPr lang="ro-RO" sz="2400" dirty="0" smtClean="0"/>
              <a:t>ă</a:t>
            </a:r>
            <a:r>
              <a:rPr lang="en-US" sz="2400" dirty="0" err="1" smtClean="0"/>
              <a:t>rbier</a:t>
            </a:r>
            <a:r>
              <a:rPr lang="en-US" sz="2400" dirty="0" smtClean="0"/>
              <a:t>, un </a:t>
            </a:r>
            <a:r>
              <a:rPr lang="en-US" sz="2400" dirty="0" err="1" smtClean="0"/>
              <a:t>scaun</a:t>
            </a:r>
            <a:r>
              <a:rPr lang="en-US" sz="2400" dirty="0" smtClean="0"/>
              <a:t> de b</a:t>
            </a:r>
            <a:r>
              <a:rPr lang="ro-RO" sz="2400" dirty="0" smtClean="0"/>
              <a:t>ă</a:t>
            </a:r>
            <a:r>
              <a:rPr lang="en-US" sz="2400" dirty="0" err="1" smtClean="0"/>
              <a:t>rbier</a:t>
            </a:r>
            <a:r>
              <a:rPr lang="en-US" sz="2400" dirty="0" smtClean="0"/>
              <a:t>, n </a:t>
            </a:r>
            <a:r>
              <a:rPr lang="en-US" sz="2400" dirty="0" err="1" smtClean="0"/>
              <a:t>scaune</a:t>
            </a:r>
            <a:r>
              <a:rPr lang="en-US" sz="2400" dirty="0" smtClean="0"/>
              <a:t> de a</a:t>
            </a:r>
            <a:r>
              <a:rPr lang="ro-RO" sz="2400" dirty="0" smtClean="0"/>
              <a:t>ș</a:t>
            </a:r>
            <a:r>
              <a:rPr lang="en-US" sz="2400" dirty="0" err="1" smtClean="0"/>
              <a:t>teptare</a:t>
            </a:r>
            <a:r>
              <a:rPr lang="ro-RO" sz="2400" dirty="0" smtClean="0"/>
              <a:t>.</a:t>
            </a:r>
            <a:endParaRPr lang="en-US" sz="2400" dirty="0" smtClean="0"/>
          </a:p>
          <a:p>
            <a:pPr lvl="1">
              <a:lnSpc>
                <a:spcPct val="90000"/>
              </a:lnSpc>
              <a:spcAft>
                <a:spcPts val="600"/>
              </a:spcAft>
            </a:pPr>
            <a:r>
              <a:rPr lang="en-US" sz="2400" dirty="0" smtClean="0"/>
              <a:t>C</a:t>
            </a:r>
            <a:r>
              <a:rPr lang="ro-RO" sz="2400" dirty="0" smtClean="0"/>
              <a:t>â</a:t>
            </a:r>
            <a:r>
              <a:rPr lang="en-US" sz="2400" dirty="0" err="1" smtClean="0"/>
              <a:t>nd</a:t>
            </a:r>
            <a:r>
              <a:rPr lang="en-US" sz="2400" dirty="0" smtClean="0"/>
              <a:t> nu </a:t>
            </a:r>
            <a:r>
              <a:rPr lang="en-US" sz="2400" dirty="0" err="1" smtClean="0"/>
              <a:t>sunt</a:t>
            </a:r>
            <a:r>
              <a:rPr lang="en-US" sz="2400" dirty="0" smtClean="0"/>
              <a:t> </a:t>
            </a:r>
            <a:r>
              <a:rPr lang="en-US" sz="2400" dirty="0" err="1" smtClean="0"/>
              <a:t>clien</a:t>
            </a:r>
            <a:r>
              <a:rPr lang="ro-RO" sz="2400" dirty="0" smtClean="0"/>
              <a:t>ț</a:t>
            </a:r>
            <a:r>
              <a:rPr lang="en-US" sz="2400" dirty="0" smtClean="0"/>
              <a:t>i</a:t>
            </a:r>
            <a:r>
              <a:rPr lang="ro-RO" sz="2400" dirty="0" smtClean="0"/>
              <a:t>,</a:t>
            </a:r>
            <a:r>
              <a:rPr lang="en-US" sz="2400" dirty="0" smtClean="0"/>
              <a:t> b</a:t>
            </a:r>
            <a:r>
              <a:rPr lang="ro-RO" sz="2400" dirty="0" smtClean="0"/>
              <a:t>ă</a:t>
            </a:r>
            <a:r>
              <a:rPr lang="en-US" sz="2400" dirty="0" err="1" smtClean="0"/>
              <a:t>rbierul</a:t>
            </a:r>
            <a:r>
              <a:rPr lang="en-US" sz="2400" dirty="0" smtClean="0"/>
              <a:t> </a:t>
            </a:r>
            <a:r>
              <a:rPr lang="en-US" sz="2400" dirty="0" err="1" smtClean="0"/>
              <a:t>doarme</a:t>
            </a:r>
            <a:r>
              <a:rPr lang="ro-RO" sz="2400" dirty="0" smtClean="0"/>
              <a:t>.</a:t>
            </a:r>
            <a:endParaRPr lang="en-US" sz="2400" dirty="0" smtClean="0"/>
          </a:p>
          <a:p>
            <a:pPr lvl="1">
              <a:lnSpc>
                <a:spcPct val="90000"/>
              </a:lnSpc>
              <a:spcAft>
                <a:spcPts val="600"/>
              </a:spcAft>
            </a:pPr>
            <a:r>
              <a:rPr lang="ro-RO" sz="2400" dirty="0" smtClean="0"/>
              <a:t>Câ</a:t>
            </a:r>
            <a:r>
              <a:rPr lang="en-US" sz="2400" dirty="0" err="1" smtClean="0"/>
              <a:t>nd</a:t>
            </a:r>
            <a:r>
              <a:rPr lang="en-US" sz="2400" dirty="0" smtClean="0"/>
              <a:t> </a:t>
            </a:r>
            <a:r>
              <a:rPr lang="en-US" sz="2400" dirty="0" err="1" smtClean="0"/>
              <a:t>sose</a:t>
            </a:r>
            <a:r>
              <a:rPr lang="ro-RO" sz="2400" dirty="0" smtClean="0"/>
              <a:t>ș</a:t>
            </a:r>
            <a:r>
              <a:rPr lang="en-US" sz="2400" dirty="0" err="1" smtClean="0"/>
              <a:t>te</a:t>
            </a:r>
            <a:r>
              <a:rPr lang="en-US" sz="2400" dirty="0" smtClean="0"/>
              <a:t> un client fie </a:t>
            </a:r>
            <a:r>
              <a:rPr lang="en-US" sz="2400" dirty="0" err="1" smtClean="0"/>
              <a:t>treze</a:t>
            </a:r>
            <a:r>
              <a:rPr lang="ro-RO" sz="2400" dirty="0" smtClean="0"/>
              <a:t>ș</a:t>
            </a:r>
            <a:r>
              <a:rPr lang="en-US" sz="2400" dirty="0" err="1" smtClean="0"/>
              <a:t>te</a:t>
            </a:r>
            <a:r>
              <a:rPr lang="en-US" sz="2400" dirty="0" smtClean="0"/>
              <a:t> b</a:t>
            </a:r>
            <a:r>
              <a:rPr lang="ro-RO" sz="2400" dirty="0" smtClean="0"/>
              <a:t>ă</a:t>
            </a:r>
            <a:r>
              <a:rPr lang="en-US" sz="2400" dirty="0" err="1" smtClean="0"/>
              <a:t>rbierul</a:t>
            </a:r>
            <a:r>
              <a:rPr lang="en-US" sz="2400" dirty="0" smtClean="0"/>
              <a:t>, fie a</a:t>
            </a:r>
            <a:r>
              <a:rPr lang="ro-RO" sz="2400" dirty="0" smtClean="0"/>
              <a:t>ș</a:t>
            </a:r>
            <a:r>
              <a:rPr lang="en-US" sz="2400" dirty="0" err="1" smtClean="0"/>
              <a:t>teapt</a:t>
            </a:r>
            <a:r>
              <a:rPr lang="ro-RO" sz="2400" dirty="0" smtClean="0"/>
              <a:t>ă</a:t>
            </a:r>
            <a:r>
              <a:rPr lang="en-US" sz="2400" dirty="0" smtClean="0"/>
              <a:t> </a:t>
            </a:r>
            <a:r>
              <a:rPr lang="en-US" sz="2400" dirty="0" err="1" smtClean="0"/>
              <a:t>dac</a:t>
            </a:r>
            <a:r>
              <a:rPr lang="ro-RO" sz="2400" dirty="0" smtClean="0"/>
              <a:t>ă</a:t>
            </a:r>
            <a:r>
              <a:rPr lang="en-US" sz="2400" dirty="0" smtClean="0"/>
              <a:t> </a:t>
            </a:r>
            <a:r>
              <a:rPr lang="en-US" sz="2400" dirty="0" err="1" smtClean="0"/>
              <a:t>acesta</a:t>
            </a:r>
            <a:r>
              <a:rPr lang="en-US" sz="2400" dirty="0" smtClean="0"/>
              <a:t> e </a:t>
            </a:r>
            <a:r>
              <a:rPr lang="en-US" sz="2400" dirty="0" err="1" smtClean="0"/>
              <a:t>ocupat</a:t>
            </a:r>
            <a:r>
              <a:rPr lang="ro-RO" sz="2400" dirty="0" smtClean="0"/>
              <a:t>.</a:t>
            </a:r>
            <a:endParaRPr lang="en-US" sz="2400" dirty="0" smtClean="0"/>
          </a:p>
          <a:p>
            <a:pPr lvl="1">
              <a:lnSpc>
                <a:spcPct val="90000"/>
              </a:lnSpc>
              <a:spcAft>
                <a:spcPts val="600"/>
              </a:spcAft>
            </a:pPr>
            <a:r>
              <a:rPr lang="ro-RO" sz="2400" dirty="0" smtClean="0"/>
              <a:t>D</a:t>
            </a:r>
            <a:r>
              <a:rPr lang="en-US" sz="2400" dirty="0" smtClean="0"/>
              <a:t>ac</a:t>
            </a:r>
            <a:r>
              <a:rPr lang="ro-RO" sz="2400" dirty="0" smtClean="0"/>
              <a:t>ă</a:t>
            </a:r>
            <a:r>
              <a:rPr lang="en-US" sz="2400" dirty="0" smtClean="0"/>
              <a:t> </a:t>
            </a:r>
            <a:r>
              <a:rPr lang="en-US" sz="2400" dirty="0" err="1" smtClean="0"/>
              <a:t>toate</a:t>
            </a:r>
            <a:r>
              <a:rPr lang="en-US" sz="2400" dirty="0" smtClean="0"/>
              <a:t> </a:t>
            </a:r>
            <a:r>
              <a:rPr lang="en-US" sz="2400" dirty="0" err="1" smtClean="0"/>
              <a:t>scaunele</a:t>
            </a:r>
            <a:r>
              <a:rPr lang="en-US" sz="2400" dirty="0" smtClean="0"/>
              <a:t> </a:t>
            </a:r>
            <a:r>
              <a:rPr lang="en-US" sz="2400" dirty="0" err="1" smtClean="0"/>
              <a:t>sunt</a:t>
            </a:r>
            <a:r>
              <a:rPr lang="en-US" sz="2400" dirty="0" smtClean="0"/>
              <a:t> </a:t>
            </a:r>
            <a:r>
              <a:rPr lang="en-US" sz="2400" dirty="0" err="1" smtClean="0"/>
              <a:t>ocupate</a:t>
            </a:r>
            <a:r>
              <a:rPr lang="en-US" sz="2400" dirty="0" smtClean="0"/>
              <a:t>, </a:t>
            </a:r>
            <a:r>
              <a:rPr lang="en-US" sz="2400" dirty="0" err="1" smtClean="0"/>
              <a:t>clientul</a:t>
            </a:r>
            <a:r>
              <a:rPr lang="en-US" sz="2400" dirty="0" smtClean="0"/>
              <a:t> </a:t>
            </a:r>
            <a:r>
              <a:rPr lang="en-US" sz="2400" dirty="0" err="1" smtClean="0"/>
              <a:t>pleac</a:t>
            </a:r>
            <a:r>
              <a:rPr lang="ro-RO" sz="2400" dirty="0" smtClean="0"/>
              <a:t>ă.</a:t>
            </a:r>
            <a:endParaRPr lang="en-US" sz="2400" dirty="0" smtClean="0"/>
          </a:p>
        </p:txBody>
      </p:sp>
      <p:pic>
        <p:nvPicPr>
          <p:cNvPr id="21508" name="Picture 8" descr="sleepingbarbe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05350" y="1905000"/>
            <a:ext cx="4114800" cy="3551238"/>
          </a:xfrm>
          <a:noFill/>
        </p:spPr>
      </p:pic>
      <p:sp>
        <p:nvSpPr>
          <p:cNvPr id="11"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b</a:t>
            </a:r>
            <a:r>
              <a:rPr lang="ro-RO" sz="2800" dirty="0" smtClean="0"/>
              <a:t>ă</a:t>
            </a:r>
            <a:r>
              <a:rPr lang="en-US" sz="2800" dirty="0" err="1" smtClean="0"/>
              <a:t>rbierului</a:t>
            </a:r>
            <a:endParaRPr 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a:t>
            </a:r>
            <a:r>
              <a:rPr lang="en-US" dirty="0" smtClean="0"/>
              <a:t> se </a:t>
            </a:r>
            <a:r>
              <a:rPr lang="en-US" dirty="0" err="1" smtClean="0"/>
              <a:t>poate</a:t>
            </a:r>
            <a:r>
              <a:rPr lang="en-US" dirty="0" smtClean="0"/>
              <a:t> </a:t>
            </a:r>
            <a:r>
              <a:rPr lang="en-US" dirty="0" err="1" smtClean="0"/>
              <a:t>intampla</a:t>
            </a:r>
            <a:r>
              <a:rPr lang="en-US" dirty="0" smtClean="0"/>
              <a:t> </a:t>
            </a:r>
            <a:r>
              <a:rPr lang="en-US" dirty="0" err="1" smtClean="0"/>
              <a:t>rau</a:t>
            </a:r>
            <a:r>
              <a:rPr lang="en-US" dirty="0" smtClean="0"/>
              <a:t>?</a:t>
            </a:r>
            <a:endParaRPr lang="en-US" dirty="0"/>
          </a:p>
        </p:txBody>
      </p:sp>
      <p:sp>
        <p:nvSpPr>
          <p:cNvPr id="5" name="Rectangle 4"/>
          <p:cNvSpPr/>
          <p:nvPr/>
        </p:nvSpPr>
        <p:spPr>
          <a:xfrm>
            <a:off x="1547664" y="5517232"/>
            <a:ext cx="5760640" cy="400110"/>
          </a:xfrm>
          <a:prstGeom prst="rect">
            <a:avLst/>
          </a:prstGeom>
        </p:spPr>
        <p:txBody>
          <a:bodyPr wrap="square">
            <a:spAutoFit/>
          </a:bodyPr>
          <a:lstStyle/>
          <a:p>
            <a:r>
              <a:rPr lang="en-US" sz="2000" b="1" dirty="0">
                <a:solidFill>
                  <a:srgbClr val="FF0000"/>
                </a:solidFill>
              </a:rPr>
              <a:t>https://www.youtube.com/watch?v=APfn72TeUkA</a:t>
            </a:r>
          </a:p>
        </p:txBody>
      </p:sp>
      <p:pic>
        <p:nvPicPr>
          <p:cNvPr id="1026" name="Picture 2" descr="C:\Users\cipsm\Desktop\protected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132856"/>
            <a:ext cx="37719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091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cipsm\Desktop\Untitle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3048" y="1734709"/>
            <a:ext cx="3225538" cy="190076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ipsm\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507" y="4304134"/>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1979712" y="1700808"/>
            <a:ext cx="4968552" cy="46085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pic>
        <p:nvPicPr>
          <p:cNvPr id="17"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844" y="3802664"/>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844" y="2039713"/>
            <a:ext cx="851820" cy="1052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72443" y="2297662"/>
            <a:ext cx="851515" cy="400110"/>
          </a:xfrm>
          <a:prstGeom prst="rect">
            <a:avLst/>
          </a:prstGeom>
          <a:noFill/>
        </p:spPr>
        <p:txBody>
          <a:bodyPr wrap="none" rtlCol="0">
            <a:spAutoFit/>
          </a:bodyPr>
          <a:lstStyle/>
          <a:p>
            <a:r>
              <a:rPr lang="en-US" sz="2000" b="1" dirty="0" err="1" smtClean="0">
                <a:solidFill>
                  <a:srgbClr val="FF0000"/>
                </a:solidFill>
              </a:rPr>
              <a:t>clienti</a:t>
            </a:r>
            <a:endParaRPr lang="en-US" sz="2000" b="1" dirty="0">
              <a:solidFill>
                <a:srgbClr val="FF0000"/>
              </a:solidFill>
            </a:endParaRPr>
          </a:p>
        </p:txBody>
      </p:sp>
      <p:sp>
        <p:nvSpPr>
          <p:cNvPr id="20" name="TextBox 19"/>
          <p:cNvSpPr txBox="1"/>
          <p:nvPr/>
        </p:nvSpPr>
        <p:spPr>
          <a:xfrm>
            <a:off x="7072443" y="4128733"/>
            <a:ext cx="1579278" cy="400110"/>
          </a:xfrm>
          <a:prstGeom prst="rect">
            <a:avLst/>
          </a:prstGeom>
          <a:noFill/>
        </p:spPr>
        <p:txBody>
          <a:bodyPr wrap="none" rtlCol="0">
            <a:spAutoFit/>
          </a:bodyPr>
          <a:lstStyle/>
          <a:p>
            <a:r>
              <a:rPr lang="en-US" sz="2000" b="1" dirty="0" err="1" smtClean="0">
                <a:solidFill>
                  <a:srgbClr val="FF0000"/>
                </a:solidFill>
              </a:rPr>
              <a:t>BarbierGata</a:t>
            </a:r>
            <a:endParaRPr lang="en-US" sz="2000" b="1" dirty="0">
              <a:solidFill>
                <a:srgbClr val="FF0000"/>
              </a:solidFill>
            </a:endParaRPr>
          </a:p>
        </p:txBody>
      </p:sp>
      <p:sp>
        <p:nvSpPr>
          <p:cNvPr id="21" name="Rectangle 2"/>
          <p:cNvSpPr>
            <a:spLocks noGrp="1" noChangeArrowheads="1"/>
          </p:cNvSpPr>
          <p:nvPr>
            <p:ph type="title"/>
          </p:nvPr>
        </p:nvSpPr>
        <p:spPr>
          <a:xfrm>
            <a:off x="114300" y="76200"/>
            <a:ext cx="8915400" cy="1066800"/>
          </a:xfrm>
        </p:spPr>
        <p:txBody>
          <a:bodyPr/>
          <a:lstStyle/>
          <a:p>
            <a:r>
              <a:rPr lang="en-US" sz="2800" dirty="0" smtClean="0"/>
              <a:t>Pas 1</a:t>
            </a:r>
          </a:p>
        </p:txBody>
      </p:sp>
    </p:spTree>
    <p:extLst>
      <p:ext uri="{BB962C8B-B14F-4D97-AF65-F5344CB8AC3E}">
        <p14:creationId xmlns:p14="http://schemas.microsoft.com/office/powerpoint/2010/main" val="2494137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cipsm\Desktop\Untitle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3048" y="1734709"/>
            <a:ext cx="3225538" cy="19007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ipsm\Desktop\HP-SU-WIN-DWLD-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457896"/>
            <a:ext cx="1495547" cy="149554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ipsm\Desktop\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507" y="4304134"/>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1979712" y="1700808"/>
            <a:ext cx="4968552" cy="46085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pic>
        <p:nvPicPr>
          <p:cNvPr id="16"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844" y="2039713"/>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844" y="3802664"/>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844" y="2039713"/>
            <a:ext cx="851820" cy="1052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72443" y="2297662"/>
            <a:ext cx="851515" cy="400110"/>
          </a:xfrm>
          <a:prstGeom prst="rect">
            <a:avLst/>
          </a:prstGeom>
          <a:noFill/>
        </p:spPr>
        <p:txBody>
          <a:bodyPr wrap="none" rtlCol="0">
            <a:spAutoFit/>
          </a:bodyPr>
          <a:lstStyle/>
          <a:p>
            <a:r>
              <a:rPr lang="en-US" sz="2000" b="1" dirty="0" err="1" smtClean="0">
                <a:solidFill>
                  <a:srgbClr val="FF0000"/>
                </a:solidFill>
              </a:rPr>
              <a:t>clienti</a:t>
            </a:r>
            <a:endParaRPr lang="en-US" sz="2000" b="1" dirty="0">
              <a:solidFill>
                <a:srgbClr val="FF0000"/>
              </a:solidFill>
            </a:endParaRPr>
          </a:p>
        </p:txBody>
      </p:sp>
      <p:sp>
        <p:nvSpPr>
          <p:cNvPr id="20" name="TextBox 19"/>
          <p:cNvSpPr txBox="1"/>
          <p:nvPr/>
        </p:nvSpPr>
        <p:spPr>
          <a:xfrm>
            <a:off x="7072443" y="4128733"/>
            <a:ext cx="1579278" cy="400110"/>
          </a:xfrm>
          <a:prstGeom prst="rect">
            <a:avLst/>
          </a:prstGeom>
          <a:noFill/>
        </p:spPr>
        <p:txBody>
          <a:bodyPr wrap="none" rtlCol="0">
            <a:spAutoFit/>
          </a:bodyPr>
          <a:lstStyle/>
          <a:p>
            <a:r>
              <a:rPr lang="en-US" sz="2000" b="1" dirty="0" err="1" smtClean="0">
                <a:solidFill>
                  <a:srgbClr val="FF0000"/>
                </a:solidFill>
              </a:rPr>
              <a:t>BarbierGata</a:t>
            </a:r>
            <a:endParaRPr lang="en-US" sz="2000" b="1" dirty="0">
              <a:solidFill>
                <a:srgbClr val="FF0000"/>
              </a:solidFill>
            </a:endParaRPr>
          </a:p>
        </p:txBody>
      </p:sp>
      <p:sp>
        <p:nvSpPr>
          <p:cNvPr id="21" name="Rectangle 2"/>
          <p:cNvSpPr>
            <a:spLocks noGrp="1" noChangeArrowheads="1"/>
          </p:cNvSpPr>
          <p:nvPr>
            <p:ph type="title"/>
          </p:nvPr>
        </p:nvSpPr>
        <p:spPr>
          <a:xfrm>
            <a:off x="114300" y="76200"/>
            <a:ext cx="8915400" cy="1066800"/>
          </a:xfrm>
        </p:spPr>
        <p:txBody>
          <a:bodyPr/>
          <a:lstStyle/>
          <a:p>
            <a:r>
              <a:rPr lang="en-US" sz="2800" dirty="0" smtClean="0"/>
              <a:t>Pas 2</a:t>
            </a:r>
          </a:p>
        </p:txBody>
      </p:sp>
      <p:cxnSp>
        <p:nvCxnSpPr>
          <p:cNvPr id="3" name="Straight Arrow Connector 2"/>
          <p:cNvCxnSpPr/>
          <p:nvPr/>
        </p:nvCxnSpPr>
        <p:spPr bwMode="auto">
          <a:xfrm flipV="1">
            <a:off x="1979712" y="3091961"/>
            <a:ext cx="1584176" cy="841095"/>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rot="19723592">
            <a:off x="2593573" y="3537797"/>
            <a:ext cx="795411" cy="400110"/>
          </a:xfrm>
          <a:prstGeom prst="rect">
            <a:avLst/>
          </a:prstGeom>
          <a:noFill/>
        </p:spPr>
        <p:txBody>
          <a:bodyPr wrap="none" rtlCol="0">
            <a:spAutoFit/>
          </a:bodyPr>
          <a:lstStyle/>
          <a:p>
            <a:r>
              <a:rPr lang="en-US" sz="2000" dirty="0" smtClean="0"/>
              <a:t>signal</a:t>
            </a:r>
            <a:endParaRPr lang="en-US" sz="2000" dirty="0"/>
          </a:p>
        </p:txBody>
      </p:sp>
      <p:cxnSp>
        <p:nvCxnSpPr>
          <p:cNvPr id="8" name="Straight Arrow Connector 7"/>
          <p:cNvCxnSpPr/>
          <p:nvPr/>
        </p:nvCxnSpPr>
        <p:spPr bwMode="auto">
          <a:xfrm flipH="1">
            <a:off x="5796136" y="3133369"/>
            <a:ext cx="452708" cy="1072301"/>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rot="331952">
            <a:off x="4873004" y="3643896"/>
            <a:ext cx="1067921" cy="400110"/>
          </a:xfrm>
          <a:prstGeom prst="rect">
            <a:avLst/>
          </a:prstGeom>
          <a:noFill/>
        </p:spPr>
        <p:txBody>
          <a:bodyPr wrap="none" rtlCol="0">
            <a:spAutoFit/>
          </a:bodyPr>
          <a:lstStyle/>
          <a:p>
            <a:r>
              <a:rPr lang="en-US" sz="2000" dirty="0" smtClean="0"/>
              <a:t>wake-up</a:t>
            </a:r>
            <a:endParaRPr lang="en-US" sz="2000" dirty="0"/>
          </a:p>
        </p:txBody>
      </p:sp>
      <p:pic>
        <p:nvPicPr>
          <p:cNvPr id="1031" name="Picture 7" descr="C:\Users\cipsm\Desktop\Duke-Barber-Chair_Edit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10222" y="4358126"/>
            <a:ext cx="1318022" cy="17573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ipsm\Desktop\barb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98293" y="4001523"/>
            <a:ext cx="1783579" cy="230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23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nodeType="clickEffect">
                                  <p:stCondLst>
                                    <p:cond delay="0"/>
                                  </p:stCondLst>
                                  <p:childTnLst>
                                    <p:anim calcmode="lin" valueType="num">
                                      <p:cBhvr>
                                        <p:cTn id="14" dur="1000"/>
                                        <p:tgtEl>
                                          <p:spTgt spid="18"/>
                                        </p:tgtEl>
                                        <p:attrNameLst>
                                          <p:attrName>ppt_w</p:attrName>
                                        </p:attrNameLst>
                                      </p:cBhvr>
                                      <p:tavLst>
                                        <p:tav tm="0">
                                          <p:val>
                                            <p:strVal val="ppt_w"/>
                                          </p:val>
                                        </p:tav>
                                        <p:tav tm="100000">
                                          <p:val>
                                            <p:fltVal val="0"/>
                                          </p:val>
                                        </p:tav>
                                      </p:tavLst>
                                    </p:anim>
                                    <p:anim calcmode="lin" valueType="num">
                                      <p:cBhvr>
                                        <p:cTn id="15" dur="1000"/>
                                        <p:tgtEl>
                                          <p:spTgt spid="18"/>
                                        </p:tgtEl>
                                        <p:attrNameLst>
                                          <p:attrName>ppt_h</p:attrName>
                                        </p:attrNameLst>
                                      </p:cBhvr>
                                      <p:tavLst>
                                        <p:tav tm="0">
                                          <p:val>
                                            <p:strVal val="ppt_h"/>
                                          </p:val>
                                        </p:tav>
                                        <p:tav tm="100000">
                                          <p:val>
                                            <p:fltVal val="0"/>
                                          </p:val>
                                        </p:tav>
                                      </p:tavLst>
                                    </p:anim>
                                    <p:anim calcmode="lin" valueType="num">
                                      <p:cBhvr>
                                        <p:cTn id="16" dur="1000"/>
                                        <p:tgtEl>
                                          <p:spTgt spid="18"/>
                                        </p:tgtEl>
                                        <p:attrNameLst>
                                          <p:attrName>style.rotation</p:attrName>
                                        </p:attrNameLst>
                                      </p:cBhvr>
                                      <p:tavLst>
                                        <p:tav tm="0">
                                          <p:val>
                                            <p:fltVal val="0"/>
                                          </p:val>
                                        </p:tav>
                                        <p:tav tm="100000">
                                          <p:val>
                                            <p:fltVal val="90"/>
                                          </p:val>
                                        </p:tav>
                                      </p:tavLst>
                                    </p:anim>
                                    <p:animEffect transition="out" filter="fade">
                                      <p:cBhvr>
                                        <p:cTn id="17" dur="1000"/>
                                        <p:tgtEl>
                                          <p:spTgt spid="18"/>
                                        </p:tgtEl>
                                      </p:cBhvr>
                                    </p:animEffect>
                                    <p:set>
                                      <p:cBhvr>
                                        <p:cTn id="18" dur="1" fill="hold">
                                          <p:stCondLst>
                                            <p:cond delay="999"/>
                                          </p:stCondLst>
                                        </p:cTn>
                                        <p:tgtEl>
                                          <p:spTgt spid="18"/>
                                        </p:tgtEl>
                                        <p:attrNameLst>
                                          <p:attrName>style.visibility</p:attrName>
                                        </p:attrNameLst>
                                      </p:cBhvr>
                                      <p:to>
                                        <p:strVal val="hidden"/>
                                      </p:to>
                                    </p:se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 calcmode="lin" valueType="num">
                                      <p:cBhvr>
                                        <p:cTn id="24" dur="1000" fill="hold"/>
                                        <p:tgtEl>
                                          <p:spTgt spid="16"/>
                                        </p:tgtEl>
                                        <p:attrNameLst>
                                          <p:attrName>style.rotation</p:attrName>
                                        </p:attrNameLst>
                                      </p:cBhvr>
                                      <p:tavLst>
                                        <p:tav tm="0">
                                          <p:val>
                                            <p:fltVal val="90"/>
                                          </p:val>
                                        </p:tav>
                                        <p:tav tm="100000">
                                          <p:val>
                                            <p:fltVal val="0"/>
                                          </p:val>
                                        </p:tav>
                                      </p:tavLst>
                                    </p:anim>
                                    <p:animEffect transition="in" filter="fade">
                                      <p:cBhvr>
                                        <p:cTn id="25" dur="1000"/>
                                        <p:tgtEl>
                                          <p:spTgt spid="16"/>
                                        </p:tgtEl>
                                      </p:cBhvr>
                                    </p:animEffect>
                                  </p:childTnLst>
                                </p:cTn>
                              </p:par>
                            </p:childTnLst>
                          </p:cTn>
                        </p:par>
                        <p:par>
                          <p:cTn id="26" fill="hold">
                            <p:stCondLst>
                              <p:cond delay="2000"/>
                            </p:stCondLst>
                            <p:childTnLst>
                              <p:par>
                                <p:cTn id="27" presetID="0" presetClass="path" presetSubtype="0" accel="50000" decel="50000" fill="hold" nodeType="afterEffect">
                                  <p:stCondLst>
                                    <p:cond delay="0"/>
                                  </p:stCondLst>
                                  <p:childTnLst>
                                    <p:animMotion origin="layout" path="M -1.94444E-6 -6.93889E-18 C 0.01302 -0.003 0.02274 -0.0125 0.03507 -0.01805 C 0.04063 -0.0206 0.0474 -0.02314 0.05261 -0.02708 C 0.06649 -0.0375 0.05573 -0.03194 0.06476 -0.03611 C 0.07222 -0.0456 0.0809 -0.05023 0.08924 -0.05763 C 0.09601 -0.06365 0.10295 -0.0706 0.11077 -0.07384 C 0.11649 -0.07893 0.12084 -0.08379 0.12709 -0.08657 C 0.13247 -0.09189 0.13924 -0.09652 0.14584 -0.09907 C 0.15677 -0.10879 0.14254 -0.09699 0.15538 -0.10463 C 0.16372 -0.10949 0.16945 -0.11666 0.1783 -0.12083 C 0.18976 -0.12615 0.19861 -0.1368 0.21077 -0.1405 C 0.22344 -0.1493 0.20903 -0.14004 0.22153 -0.14606 C 0.23038 -0.15046 0.23646 -0.15671 0.24584 -0.15856 C 0.25486 -0.1625 0.26493 -0.16736 0.27431 -0.16944 C 0.28663 -0.175 0.30313 -0.18657 0.31615 -0.1875 C 0.32431 -0.18819 0.33229 -0.18865 0.34045 -0.18935 C 0.34271 -0.18981 0.34722 -0.19097 0.34722 -0.19097 " pathEditMode="relative" ptsTypes="ffffffffffffffffA">
                                      <p:cBhvr>
                                        <p:cTn id="28" dur="2000" fill="hold"/>
                                        <p:tgtEl>
                                          <p:spTgt spid="1028"/>
                                        </p:tgtEl>
                                        <p:attrNameLst>
                                          <p:attrName>ppt_x</p:attrName>
                                          <p:attrName>ppt_y</p:attrName>
                                        </p:attrNameLst>
                                      </p:cBhvr>
                                    </p:animMotion>
                                  </p:childTnLst>
                                </p:cTn>
                              </p:par>
                              <p:par>
                                <p:cTn id="29" presetID="10" presetClass="exit" presetSubtype="0" fill="hold"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500"/>
                            </p:stCondLst>
                            <p:childTnLst>
                              <p:par>
                                <p:cTn id="44" presetID="31" presetClass="exit" presetSubtype="0" fill="hold" nodeType="afterEffect">
                                  <p:stCondLst>
                                    <p:cond delay="0"/>
                                  </p:stCondLst>
                                  <p:childTnLst>
                                    <p:anim calcmode="lin" valueType="num">
                                      <p:cBhvr>
                                        <p:cTn id="45" dur="1000"/>
                                        <p:tgtEl>
                                          <p:spTgt spid="1035"/>
                                        </p:tgtEl>
                                        <p:attrNameLst>
                                          <p:attrName>ppt_w</p:attrName>
                                        </p:attrNameLst>
                                      </p:cBhvr>
                                      <p:tavLst>
                                        <p:tav tm="0">
                                          <p:val>
                                            <p:strVal val="ppt_w"/>
                                          </p:val>
                                        </p:tav>
                                        <p:tav tm="100000">
                                          <p:val>
                                            <p:fltVal val="0"/>
                                          </p:val>
                                        </p:tav>
                                      </p:tavLst>
                                    </p:anim>
                                    <p:anim calcmode="lin" valueType="num">
                                      <p:cBhvr>
                                        <p:cTn id="46" dur="1000"/>
                                        <p:tgtEl>
                                          <p:spTgt spid="1035"/>
                                        </p:tgtEl>
                                        <p:attrNameLst>
                                          <p:attrName>ppt_h</p:attrName>
                                        </p:attrNameLst>
                                      </p:cBhvr>
                                      <p:tavLst>
                                        <p:tav tm="0">
                                          <p:val>
                                            <p:strVal val="ppt_h"/>
                                          </p:val>
                                        </p:tav>
                                        <p:tav tm="100000">
                                          <p:val>
                                            <p:fltVal val="0"/>
                                          </p:val>
                                        </p:tav>
                                      </p:tavLst>
                                    </p:anim>
                                    <p:anim calcmode="lin" valueType="num">
                                      <p:cBhvr>
                                        <p:cTn id="47" dur="1000"/>
                                        <p:tgtEl>
                                          <p:spTgt spid="1035"/>
                                        </p:tgtEl>
                                        <p:attrNameLst>
                                          <p:attrName>style.rotation</p:attrName>
                                        </p:attrNameLst>
                                      </p:cBhvr>
                                      <p:tavLst>
                                        <p:tav tm="0">
                                          <p:val>
                                            <p:fltVal val="0"/>
                                          </p:val>
                                        </p:tav>
                                        <p:tav tm="100000">
                                          <p:val>
                                            <p:fltVal val="90"/>
                                          </p:val>
                                        </p:tav>
                                      </p:tavLst>
                                    </p:anim>
                                    <p:animEffect transition="out" filter="fade">
                                      <p:cBhvr>
                                        <p:cTn id="48" dur="1000"/>
                                        <p:tgtEl>
                                          <p:spTgt spid="1035"/>
                                        </p:tgtEl>
                                      </p:cBhvr>
                                    </p:animEffect>
                                    <p:set>
                                      <p:cBhvr>
                                        <p:cTn id="49" dur="1" fill="hold">
                                          <p:stCondLst>
                                            <p:cond delay="999"/>
                                          </p:stCondLst>
                                        </p:cTn>
                                        <p:tgtEl>
                                          <p:spTgt spid="1035"/>
                                        </p:tgtEl>
                                        <p:attrNameLst>
                                          <p:attrName>style.visibility</p:attrName>
                                        </p:attrNameLst>
                                      </p:cBhvr>
                                      <p:to>
                                        <p:strVal val="hidden"/>
                                      </p:to>
                                    </p:set>
                                  </p:childTnLst>
                                </p:cTn>
                              </p:par>
                            </p:childTnLst>
                          </p:cTn>
                        </p:par>
                        <p:par>
                          <p:cTn id="50" fill="hold">
                            <p:stCondLst>
                              <p:cond delay="1500"/>
                            </p:stCondLst>
                            <p:childTnLst>
                              <p:par>
                                <p:cTn id="51" presetID="53" presetClass="entr" presetSubtype="16" fill="hold" nodeType="afterEffect">
                                  <p:stCondLst>
                                    <p:cond delay="0"/>
                                  </p:stCondLst>
                                  <p:childTnLst>
                                    <p:set>
                                      <p:cBhvr>
                                        <p:cTn id="52" dur="1" fill="hold">
                                          <p:stCondLst>
                                            <p:cond delay="0"/>
                                          </p:stCondLst>
                                        </p:cTn>
                                        <p:tgtEl>
                                          <p:spTgt spid="1026"/>
                                        </p:tgtEl>
                                        <p:attrNameLst>
                                          <p:attrName>style.visibility</p:attrName>
                                        </p:attrNameLst>
                                      </p:cBhvr>
                                      <p:to>
                                        <p:strVal val="visible"/>
                                      </p:to>
                                    </p:set>
                                    <p:anim calcmode="lin" valueType="num">
                                      <p:cBhvr>
                                        <p:cTn id="53" dur="500" fill="hold"/>
                                        <p:tgtEl>
                                          <p:spTgt spid="1026"/>
                                        </p:tgtEl>
                                        <p:attrNameLst>
                                          <p:attrName>ppt_w</p:attrName>
                                        </p:attrNameLst>
                                      </p:cBhvr>
                                      <p:tavLst>
                                        <p:tav tm="0">
                                          <p:val>
                                            <p:fltVal val="0"/>
                                          </p:val>
                                        </p:tav>
                                        <p:tav tm="100000">
                                          <p:val>
                                            <p:strVal val="#ppt_w"/>
                                          </p:val>
                                        </p:tav>
                                      </p:tavLst>
                                    </p:anim>
                                    <p:anim calcmode="lin" valueType="num">
                                      <p:cBhvr>
                                        <p:cTn id="54" dur="500" fill="hold"/>
                                        <p:tgtEl>
                                          <p:spTgt spid="1026"/>
                                        </p:tgtEl>
                                        <p:attrNameLst>
                                          <p:attrName>ppt_h</p:attrName>
                                        </p:attrNameLst>
                                      </p:cBhvr>
                                      <p:tavLst>
                                        <p:tav tm="0">
                                          <p:val>
                                            <p:fltVal val="0"/>
                                          </p:val>
                                        </p:tav>
                                        <p:tav tm="100000">
                                          <p:val>
                                            <p:strVal val="#ppt_h"/>
                                          </p:val>
                                        </p:tav>
                                      </p:tavLst>
                                    </p:anim>
                                    <p:animEffect transition="in" filter="fade">
                                      <p:cBhvr>
                                        <p:cTn id="55" dur="500"/>
                                        <p:tgtEl>
                                          <p:spTgt spid="1026"/>
                                        </p:tgtEl>
                                      </p:cBhvr>
                                    </p:animEffect>
                                  </p:childTnLst>
                                </p:cTn>
                              </p:par>
                            </p:childTnLst>
                          </p:cTn>
                        </p:par>
                        <p:par>
                          <p:cTn id="56" fill="hold">
                            <p:stCondLst>
                              <p:cond delay="2000"/>
                            </p:stCondLst>
                            <p:childTnLst>
                              <p:par>
                                <p:cTn id="57" presetID="53" presetClass="entr" presetSubtype="16" fill="hold" nodeType="afterEffect">
                                  <p:stCondLst>
                                    <p:cond delay="0"/>
                                  </p:stCondLst>
                                  <p:childTnLst>
                                    <p:set>
                                      <p:cBhvr>
                                        <p:cTn id="58" dur="1" fill="hold">
                                          <p:stCondLst>
                                            <p:cond delay="0"/>
                                          </p:stCondLst>
                                        </p:cTn>
                                        <p:tgtEl>
                                          <p:spTgt spid="1031"/>
                                        </p:tgtEl>
                                        <p:attrNameLst>
                                          <p:attrName>style.visibility</p:attrName>
                                        </p:attrNameLst>
                                      </p:cBhvr>
                                      <p:to>
                                        <p:strVal val="visible"/>
                                      </p:to>
                                    </p:set>
                                    <p:anim calcmode="lin" valueType="num">
                                      <p:cBhvr>
                                        <p:cTn id="59" dur="500" fill="hold"/>
                                        <p:tgtEl>
                                          <p:spTgt spid="1031"/>
                                        </p:tgtEl>
                                        <p:attrNameLst>
                                          <p:attrName>ppt_w</p:attrName>
                                        </p:attrNameLst>
                                      </p:cBhvr>
                                      <p:tavLst>
                                        <p:tav tm="0">
                                          <p:val>
                                            <p:fltVal val="0"/>
                                          </p:val>
                                        </p:tav>
                                        <p:tav tm="100000">
                                          <p:val>
                                            <p:strVal val="#ppt_w"/>
                                          </p:val>
                                        </p:tav>
                                      </p:tavLst>
                                    </p:anim>
                                    <p:anim calcmode="lin" valueType="num">
                                      <p:cBhvr>
                                        <p:cTn id="60" dur="500" fill="hold"/>
                                        <p:tgtEl>
                                          <p:spTgt spid="1031"/>
                                        </p:tgtEl>
                                        <p:attrNameLst>
                                          <p:attrName>ppt_h</p:attrName>
                                        </p:attrNameLst>
                                      </p:cBhvr>
                                      <p:tavLst>
                                        <p:tav tm="0">
                                          <p:val>
                                            <p:fltVal val="0"/>
                                          </p:val>
                                        </p:tav>
                                        <p:tav tm="100000">
                                          <p:val>
                                            <p:strVal val="#ppt_h"/>
                                          </p:val>
                                        </p:tav>
                                      </p:tavLst>
                                    </p:anim>
                                    <p:animEffect transition="in" filter="fade">
                                      <p:cBhvr>
                                        <p:cTn id="61"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cipsm\Desktop\Untitle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3048" y="1734709"/>
            <a:ext cx="3225538" cy="1900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1979712" y="1700808"/>
            <a:ext cx="4968552" cy="46085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pic>
        <p:nvPicPr>
          <p:cNvPr id="16" name="Picture 2" descr="C:\Users\cipsm\Desktop\s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844" y="2039713"/>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844" y="3802664"/>
            <a:ext cx="851820" cy="1052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72443" y="2297662"/>
            <a:ext cx="851515" cy="400110"/>
          </a:xfrm>
          <a:prstGeom prst="rect">
            <a:avLst/>
          </a:prstGeom>
          <a:noFill/>
        </p:spPr>
        <p:txBody>
          <a:bodyPr wrap="none" rtlCol="0">
            <a:spAutoFit/>
          </a:bodyPr>
          <a:lstStyle/>
          <a:p>
            <a:r>
              <a:rPr lang="en-US" sz="2000" b="1" dirty="0" err="1" smtClean="0">
                <a:solidFill>
                  <a:srgbClr val="FF0000"/>
                </a:solidFill>
              </a:rPr>
              <a:t>clienti</a:t>
            </a:r>
            <a:endParaRPr lang="en-US" sz="2000" b="1" dirty="0">
              <a:solidFill>
                <a:srgbClr val="FF0000"/>
              </a:solidFill>
            </a:endParaRPr>
          </a:p>
        </p:txBody>
      </p:sp>
      <p:sp>
        <p:nvSpPr>
          <p:cNvPr id="20" name="TextBox 19"/>
          <p:cNvSpPr txBox="1"/>
          <p:nvPr/>
        </p:nvSpPr>
        <p:spPr>
          <a:xfrm>
            <a:off x="7072443" y="4128733"/>
            <a:ext cx="1579278" cy="400110"/>
          </a:xfrm>
          <a:prstGeom prst="rect">
            <a:avLst/>
          </a:prstGeom>
          <a:noFill/>
        </p:spPr>
        <p:txBody>
          <a:bodyPr wrap="none" rtlCol="0">
            <a:spAutoFit/>
          </a:bodyPr>
          <a:lstStyle/>
          <a:p>
            <a:r>
              <a:rPr lang="en-US" sz="2000" b="1" dirty="0" err="1" smtClean="0">
                <a:solidFill>
                  <a:srgbClr val="FF0000"/>
                </a:solidFill>
              </a:rPr>
              <a:t>BarbierGata</a:t>
            </a:r>
            <a:endParaRPr lang="en-US" sz="2000" b="1" dirty="0">
              <a:solidFill>
                <a:srgbClr val="FF0000"/>
              </a:solidFill>
            </a:endParaRPr>
          </a:p>
        </p:txBody>
      </p:sp>
      <p:sp>
        <p:nvSpPr>
          <p:cNvPr id="21" name="Rectangle 2"/>
          <p:cNvSpPr>
            <a:spLocks noGrp="1" noChangeArrowheads="1"/>
          </p:cNvSpPr>
          <p:nvPr>
            <p:ph type="title"/>
          </p:nvPr>
        </p:nvSpPr>
        <p:spPr>
          <a:xfrm>
            <a:off x="114300" y="76200"/>
            <a:ext cx="8915400" cy="1066800"/>
          </a:xfrm>
        </p:spPr>
        <p:txBody>
          <a:bodyPr/>
          <a:lstStyle/>
          <a:p>
            <a:r>
              <a:rPr lang="en-US" sz="2800" dirty="0" smtClean="0"/>
              <a:t>Pas 3</a:t>
            </a:r>
          </a:p>
        </p:txBody>
      </p:sp>
      <p:cxnSp>
        <p:nvCxnSpPr>
          <p:cNvPr id="8" name="Straight Arrow Connector 7"/>
          <p:cNvCxnSpPr/>
          <p:nvPr/>
        </p:nvCxnSpPr>
        <p:spPr bwMode="auto">
          <a:xfrm flipV="1">
            <a:off x="5169233" y="3221240"/>
            <a:ext cx="122847" cy="1307603"/>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rot="331952">
            <a:off x="3558118" y="3463803"/>
            <a:ext cx="1633781" cy="400110"/>
          </a:xfrm>
          <a:prstGeom prst="rect">
            <a:avLst/>
          </a:prstGeom>
          <a:noFill/>
        </p:spPr>
        <p:txBody>
          <a:bodyPr wrap="none" rtlCol="0">
            <a:spAutoFit/>
          </a:bodyPr>
          <a:lstStyle/>
          <a:p>
            <a:r>
              <a:rPr lang="en-US" sz="2000" dirty="0" smtClean="0"/>
              <a:t>take-customer</a:t>
            </a:r>
            <a:endParaRPr lang="en-US" sz="2000" dirty="0"/>
          </a:p>
        </p:txBody>
      </p:sp>
      <p:pic>
        <p:nvPicPr>
          <p:cNvPr id="1031" name="Picture 7" descr="C:\Users\cipsm\Desktop\Duke-Barber-Chair_Edit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0222" y="4358126"/>
            <a:ext cx="1318022" cy="17573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ipsm\Desktop\barb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98293" y="4001523"/>
            <a:ext cx="1783579" cy="230779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cipsm\Desktop\s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844" y="3781960"/>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ipsm\Desktop\HP-SU-WIN-DWLD-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62179" y="1864859"/>
            <a:ext cx="1495547" cy="149554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ipsm\Desktop\depositphotos_25655363-Vector-cartoon-of-barber-using-shears-on-hairy-custom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13836" y="4096054"/>
            <a:ext cx="2390254" cy="201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47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7"/>
                                        </p:tgtEl>
                                        <p:attrNameLst>
                                          <p:attrName>ppt_w</p:attrName>
                                        </p:attrNameLst>
                                      </p:cBhvr>
                                      <p:tavLst>
                                        <p:tav tm="0">
                                          <p:val>
                                            <p:strVal val="ppt_w"/>
                                          </p:val>
                                        </p:tav>
                                        <p:tav tm="100000">
                                          <p:val>
                                            <p:fltVal val="0"/>
                                          </p:val>
                                        </p:tav>
                                      </p:tavLst>
                                    </p:anim>
                                    <p:anim calcmode="lin" valueType="num">
                                      <p:cBhvr>
                                        <p:cTn id="7" dur="1000"/>
                                        <p:tgtEl>
                                          <p:spTgt spid="17"/>
                                        </p:tgtEl>
                                        <p:attrNameLst>
                                          <p:attrName>ppt_h</p:attrName>
                                        </p:attrNameLst>
                                      </p:cBhvr>
                                      <p:tavLst>
                                        <p:tav tm="0">
                                          <p:val>
                                            <p:strVal val="ppt_h"/>
                                          </p:val>
                                        </p:tav>
                                        <p:tav tm="100000">
                                          <p:val>
                                            <p:fltVal val="0"/>
                                          </p:val>
                                        </p:tav>
                                      </p:tavLst>
                                    </p:anim>
                                    <p:anim calcmode="lin" valueType="num">
                                      <p:cBhvr>
                                        <p:cTn id="8" dur="1000"/>
                                        <p:tgtEl>
                                          <p:spTgt spid="17"/>
                                        </p:tgtEl>
                                        <p:attrNameLst>
                                          <p:attrName>style.rotation</p:attrName>
                                        </p:attrNameLst>
                                      </p:cBhvr>
                                      <p:tavLst>
                                        <p:tav tm="0">
                                          <p:val>
                                            <p:fltVal val="0"/>
                                          </p:val>
                                        </p:tav>
                                        <p:tav tm="100000">
                                          <p:val>
                                            <p:fltVal val="90"/>
                                          </p:val>
                                        </p:tav>
                                      </p:tavLst>
                                    </p:anim>
                                    <p:animEffect transition="out" filter="fade">
                                      <p:cBhvr>
                                        <p:cTn id="9" dur="1000"/>
                                        <p:tgtEl>
                                          <p:spTgt spid="17"/>
                                        </p:tgtEl>
                                      </p:cBhvr>
                                    </p:animEffect>
                                    <p:set>
                                      <p:cBhvr>
                                        <p:cTn id="10" dur="1" fill="hold">
                                          <p:stCondLst>
                                            <p:cond delay="999"/>
                                          </p:stCondLst>
                                        </p:cTn>
                                        <p:tgtEl>
                                          <p:spTgt spid="17"/>
                                        </p:tgtEl>
                                        <p:attrNameLst>
                                          <p:attrName>style.visibility</p:attrName>
                                        </p:attrNameLst>
                                      </p:cBhvr>
                                      <p:to>
                                        <p:strVal val="hidden"/>
                                      </p:to>
                                    </p:se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1000" fill="hold"/>
                                        <p:tgtEl>
                                          <p:spTgt spid="23"/>
                                        </p:tgtEl>
                                        <p:attrNameLst>
                                          <p:attrName>ppt_w</p:attrName>
                                        </p:attrNameLst>
                                      </p:cBhvr>
                                      <p:tavLst>
                                        <p:tav tm="0">
                                          <p:val>
                                            <p:fltVal val="0"/>
                                          </p:val>
                                        </p:tav>
                                        <p:tav tm="100000">
                                          <p:val>
                                            <p:strVal val="#ppt_w"/>
                                          </p:val>
                                        </p:tav>
                                      </p:tavLst>
                                    </p:anim>
                                    <p:anim calcmode="lin" valueType="num">
                                      <p:cBhvr>
                                        <p:cTn id="15" dur="1000" fill="hold"/>
                                        <p:tgtEl>
                                          <p:spTgt spid="23"/>
                                        </p:tgtEl>
                                        <p:attrNameLst>
                                          <p:attrName>ppt_h</p:attrName>
                                        </p:attrNameLst>
                                      </p:cBhvr>
                                      <p:tavLst>
                                        <p:tav tm="0">
                                          <p:val>
                                            <p:fltVal val="0"/>
                                          </p:val>
                                        </p:tav>
                                        <p:tav tm="100000">
                                          <p:val>
                                            <p:strVal val="#ppt_h"/>
                                          </p:val>
                                        </p:tav>
                                      </p:tavLst>
                                    </p:anim>
                                    <p:anim calcmode="lin" valueType="num">
                                      <p:cBhvr>
                                        <p:cTn id="16" dur="1000" fill="hold"/>
                                        <p:tgtEl>
                                          <p:spTgt spid="23"/>
                                        </p:tgtEl>
                                        <p:attrNameLst>
                                          <p:attrName>style.rotation</p:attrName>
                                        </p:attrNameLst>
                                      </p:cBhvr>
                                      <p:tavLst>
                                        <p:tav tm="0">
                                          <p:val>
                                            <p:fltVal val="90"/>
                                          </p:val>
                                        </p:tav>
                                        <p:tav tm="100000">
                                          <p:val>
                                            <p:fltVal val="0"/>
                                          </p:val>
                                        </p:tav>
                                      </p:tavLst>
                                    </p:anim>
                                    <p:animEffect transition="in" filter="fade">
                                      <p:cBhvr>
                                        <p:cTn id="17" dur="1000"/>
                                        <p:tgtEl>
                                          <p:spTgt spid="23"/>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2.77778E-6 3.33333E-6 C 0.00417 0.01597 0.00573 0.0324 0.00938 0.04861 C 0.01198 0.07291 0.01042 0.09884 0.01494 0.12245 C 0.01754 0.15717 0.02171 0.19537 0.00938 0.22708 C 0.00903 0.22939 0.00886 0.23194 0.00816 0.23425 C 0.00747 0.23634 0.00591 0.2375 0.00539 0.23958 C 0.00191 0.25138 0.00139 0.26296 -0.00399 0.27384 C -0.00642 0.28587 -0.00833 0.29953 -0.01354 0.30995 C -0.01475 0.31805 -0.01562 0.32291 -0.01892 0.32962 C -0.02048 0.33819 -0.01944 0.33472 -0.0217 0.3405 " pathEditMode="relative" ptsTypes="fffffffffA">
                                      <p:cBhvr>
                                        <p:cTn id="29" dur="2000" fill="hold"/>
                                        <p:tgtEl>
                                          <p:spTgt spid="1028"/>
                                        </p:tgtEl>
                                        <p:attrNameLst>
                                          <p:attrName>ppt_x</p:attrName>
                                          <p:attrName>ppt_y</p:attrName>
                                        </p:attrNameLst>
                                      </p:cBhvr>
                                    </p:animMotion>
                                  </p:childTnLst>
                                </p:cTn>
                              </p:par>
                            </p:childTnLst>
                          </p:cTn>
                        </p:par>
                        <p:par>
                          <p:cTn id="30" fill="hold">
                            <p:stCondLst>
                              <p:cond delay="2000"/>
                            </p:stCondLst>
                            <p:childTnLst>
                              <p:par>
                                <p:cTn id="31" presetID="22" presetClass="exit" presetSubtype="4" fill="hold" nodeType="afterEffect">
                                  <p:stCondLst>
                                    <p:cond delay="0"/>
                                  </p:stCondLst>
                                  <p:childTnLst>
                                    <p:animEffect transition="out" filter="wipe(down)">
                                      <p:cBhvr>
                                        <p:cTn id="32" dur="500"/>
                                        <p:tgtEl>
                                          <p:spTgt spid="1031"/>
                                        </p:tgtEl>
                                      </p:cBhvr>
                                    </p:animEffect>
                                    <p:set>
                                      <p:cBhvr>
                                        <p:cTn id="33" dur="1" fill="hold">
                                          <p:stCondLst>
                                            <p:cond delay="499"/>
                                          </p:stCondLst>
                                        </p:cTn>
                                        <p:tgtEl>
                                          <p:spTgt spid="1031"/>
                                        </p:tgtEl>
                                        <p:attrNameLst>
                                          <p:attrName>style.visibility</p:attrName>
                                        </p:attrNameLst>
                                      </p:cBhvr>
                                      <p:to>
                                        <p:strVal val="hidden"/>
                                      </p:to>
                                    </p:set>
                                  </p:childTnLst>
                                </p:cTn>
                              </p:par>
                            </p:childTnLst>
                          </p:cTn>
                        </p:par>
                        <p:par>
                          <p:cTn id="34" fill="hold">
                            <p:stCondLst>
                              <p:cond delay="2500"/>
                            </p:stCondLst>
                            <p:childTnLst>
                              <p:par>
                                <p:cTn id="35" presetID="22" presetClass="exit" presetSubtype="4" fill="hold" nodeType="afterEffect">
                                  <p:stCondLst>
                                    <p:cond delay="0"/>
                                  </p:stCondLst>
                                  <p:childTnLst>
                                    <p:animEffect transition="out" filter="wipe(down)">
                                      <p:cBhvr>
                                        <p:cTn id="36" dur="500"/>
                                        <p:tgtEl>
                                          <p:spTgt spid="1026"/>
                                        </p:tgtEl>
                                      </p:cBhvr>
                                    </p:animEffect>
                                    <p:set>
                                      <p:cBhvr>
                                        <p:cTn id="37" dur="1" fill="hold">
                                          <p:stCondLst>
                                            <p:cond delay="499"/>
                                          </p:stCondLst>
                                        </p:cTn>
                                        <p:tgtEl>
                                          <p:spTgt spid="1026"/>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childTnLst>
                          </p:cTn>
                        </p:par>
                        <p:par>
                          <p:cTn id="41" fill="hold">
                            <p:stCondLst>
                              <p:cond delay="3000"/>
                            </p:stCondLst>
                            <p:childTnLst>
                              <p:par>
                                <p:cTn id="42" presetID="21" presetClass="entr" presetSubtype="1" fill="hold" nodeType="afterEffect">
                                  <p:stCondLst>
                                    <p:cond delay="0"/>
                                  </p:stCondLst>
                                  <p:childTnLst>
                                    <p:set>
                                      <p:cBhvr>
                                        <p:cTn id="43" dur="1" fill="hold">
                                          <p:stCondLst>
                                            <p:cond delay="0"/>
                                          </p:stCondLst>
                                        </p:cTn>
                                        <p:tgtEl>
                                          <p:spTgt spid="1029"/>
                                        </p:tgtEl>
                                        <p:attrNameLst>
                                          <p:attrName>style.visibility</p:attrName>
                                        </p:attrNameLst>
                                      </p:cBhvr>
                                      <p:to>
                                        <p:strVal val="visible"/>
                                      </p:to>
                                    </p:set>
                                    <p:animEffect transition="in" filter="wheel(1)">
                                      <p:cBhvr>
                                        <p:cTn id="44"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0" y="1773238"/>
            <a:ext cx="9144000" cy="4779962"/>
          </a:xfrm>
        </p:spPr>
        <p:txBody>
          <a:bodyPr/>
          <a:lstStyle/>
          <a:p>
            <a:pPr>
              <a:lnSpc>
                <a:spcPct val="90000"/>
              </a:lnSpc>
            </a:pPr>
            <a:r>
              <a:rPr lang="fr-FR" altLang="en-US" sz="2800" dirty="0" err="1">
                <a:solidFill>
                  <a:srgbClr val="0000FF"/>
                </a:solidFill>
              </a:rPr>
              <a:t>Problema</a:t>
            </a:r>
            <a:r>
              <a:rPr lang="fr-FR" altLang="en-US" sz="2800" dirty="0">
                <a:solidFill>
                  <a:srgbClr val="0000FF"/>
                </a:solidFill>
              </a:rPr>
              <a:t>: </a:t>
            </a:r>
            <a:r>
              <a:rPr lang="fr-FR" altLang="en-US" sz="2800" dirty="0" err="1"/>
              <a:t>fiecare</a:t>
            </a:r>
            <a:r>
              <a:rPr lang="fr-FR" altLang="en-US" sz="2800" dirty="0"/>
              <a:t> </a:t>
            </a:r>
            <a:r>
              <a:rPr lang="fr-FR" altLang="en-US" sz="2800" dirty="0" err="1"/>
              <a:t>proces</a:t>
            </a:r>
            <a:r>
              <a:rPr lang="fr-FR" altLang="en-US" sz="2800" dirty="0"/>
              <a:t> P(i) al </a:t>
            </a:r>
            <a:r>
              <a:rPr lang="fr-FR" altLang="en-US" sz="2800" dirty="0" err="1"/>
              <a:t>unei</a:t>
            </a:r>
            <a:r>
              <a:rPr lang="fr-FR" altLang="en-US" sz="2800" dirty="0"/>
              <a:t> </a:t>
            </a:r>
            <a:r>
              <a:rPr lang="fr-FR" altLang="en-US" sz="2800" dirty="0" err="1"/>
              <a:t>colectii</a:t>
            </a:r>
            <a:r>
              <a:rPr lang="fr-FR" altLang="en-US" sz="2800" dirty="0"/>
              <a:t> de </a:t>
            </a:r>
            <a:r>
              <a:rPr lang="fr-FR" altLang="en-US" sz="2800" dirty="0" err="1"/>
              <a:t>procese</a:t>
            </a:r>
            <a:r>
              <a:rPr lang="fr-FR" altLang="en-US" sz="2800" dirty="0"/>
              <a:t> P(i:1..n) </a:t>
            </a:r>
            <a:r>
              <a:rPr lang="fr-FR" altLang="en-US" sz="2800" dirty="0" err="1"/>
              <a:t>executa</a:t>
            </a:r>
            <a:r>
              <a:rPr lang="fr-FR" altLang="en-US" sz="2800" dirty="0"/>
              <a:t> </a:t>
            </a:r>
            <a:r>
              <a:rPr lang="fr-FR" altLang="en-US" sz="2800" dirty="0" err="1"/>
              <a:t>ciclic</a:t>
            </a:r>
            <a:r>
              <a:rPr lang="fr-FR" altLang="en-US" sz="2800" dirty="0"/>
              <a:t> o </a:t>
            </a:r>
            <a:r>
              <a:rPr lang="fr-FR" altLang="en-US" sz="2800" dirty="0" err="1">
                <a:solidFill>
                  <a:srgbClr val="0000FF"/>
                </a:solidFill>
              </a:rPr>
              <a:t>sectiune</a:t>
            </a:r>
            <a:r>
              <a:rPr lang="fr-FR" altLang="en-US" sz="2800" dirty="0">
                <a:solidFill>
                  <a:srgbClr val="0000FF"/>
                </a:solidFill>
              </a:rPr>
              <a:t> </a:t>
            </a:r>
            <a:r>
              <a:rPr lang="fr-FR" altLang="en-US" sz="2800" dirty="0" err="1">
                <a:solidFill>
                  <a:srgbClr val="0000FF"/>
                </a:solidFill>
              </a:rPr>
              <a:t>critica</a:t>
            </a:r>
            <a:r>
              <a:rPr lang="fr-FR" altLang="en-US" sz="2800" dirty="0"/>
              <a:t>, in care are </a:t>
            </a:r>
            <a:r>
              <a:rPr lang="fr-FR" altLang="en-US" sz="2800" dirty="0" err="1"/>
              <a:t>acces</a:t>
            </a:r>
            <a:r>
              <a:rPr lang="fr-FR" altLang="en-US" sz="2800" dirty="0"/>
              <a:t> </a:t>
            </a:r>
            <a:r>
              <a:rPr lang="fr-FR" altLang="en-US" sz="2800" dirty="0" err="1"/>
              <a:t>exclusiv</a:t>
            </a:r>
            <a:r>
              <a:rPr lang="fr-FR" altLang="en-US" sz="2800" dirty="0"/>
              <a:t> la </a:t>
            </a:r>
            <a:r>
              <a:rPr lang="fr-FR" altLang="en-US" sz="2800" dirty="0" err="1"/>
              <a:t>anumite</a:t>
            </a:r>
            <a:r>
              <a:rPr lang="fr-FR" altLang="en-US" sz="2800" dirty="0"/>
              <a:t> </a:t>
            </a:r>
            <a:r>
              <a:rPr lang="fr-FR" altLang="en-US" sz="2800" dirty="0" err="1"/>
              <a:t>resurse</a:t>
            </a:r>
            <a:r>
              <a:rPr lang="fr-FR" altLang="en-US" sz="2800" dirty="0"/>
              <a:t> </a:t>
            </a:r>
            <a:r>
              <a:rPr lang="fr-FR" altLang="en-US" sz="2800" dirty="0" err="1"/>
              <a:t>partajate</a:t>
            </a:r>
            <a:r>
              <a:rPr lang="fr-FR" altLang="en-US" sz="2800" dirty="0"/>
              <a:t>, </a:t>
            </a:r>
            <a:r>
              <a:rPr lang="fr-FR" altLang="en-US" sz="2800" dirty="0" err="1"/>
              <a:t>urmata</a:t>
            </a:r>
            <a:r>
              <a:rPr lang="fr-FR" altLang="en-US" sz="2800" dirty="0"/>
              <a:t> de o </a:t>
            </a:r>
            <a:r>
              <a:rPr lang="fr-FR" altLang="en-US" sz="2800" dirty="0" err="1">
                <a:solidFill>
                  <a:srgbClr val="0000FF"/>
                </a:solidFill>
              </a:rPr>
              <a:t>sectiune</a:t>
            </a:r>
            <a:r>
              <a:rPr lang="fr-FR" altLang="en-US" sz="2800" dirty="0">
                <a:solidFill>
                  <a:srgbClr val="0000FF"/>
                </a:solidFill>
              </a:rPr>
              <a:t> </a:t>
            </a:r>
            <a:r>
              <a:rPr lang="fr-FR" altLang="en-US" sz="2800" dirty="0" err="1">
                <a:solidFill>
                  <a:srgbClr val="0000FF"/>
                </a:solidFill>
              </a:rPr>
              <a:t>necritica</a:t>
            </a:r>
            <a:r>
              <a:rPr lang="fr-FR" altLang="en-US" sz="2800" dirty="0"/>
              <a:t> in care </a:t>
            </a:r>
            <a:r>
              <a:rPr lang="fr-FR" altLang="en-US" sz="2800" dirty="0" err="1"/>
              <a:t>foloseste</a:t>
            </a:r>
            <a:r>
              <a:rPr lang="fr-FR" altLang="en-US" sz="2800" dirty="0"/>
              <a:t> </a:t>
            </a:r>
            <a:r>
              <a:rPr lang="fr-FR" altLang="en-US" sz="2800" dirty="0" err="1"/>
              <a:t>doar</a:t>
            </a:r>
            <a:r>
              <a:rPr lang="fr-FR" altLang="en-US" sz="2800" dirty="0"/>
              <a:t> </a:t>
            </a:r>
            <a:r>
              <a:rPr lang="fr-FR" altLang="en-US" sz="2800" dirty="0" err="1"/>
              <a:t>resurse</a:t>
            </a:r>
            <a:r>
              <a:rPr lang="fr-FR" altLang="en-US" sz="2800" dirty="0"/>
              <a:t> locale.</a:t>
            </a:r>
            <a:endParaRPr lang="en-US" altLang="en-US" sz="2800" dirty="0"/>
          </a:p>
          <a:p>
            <a:pPr>
              <a:lnSpc>
                <a:spcPct val="90000"/>
              </a:lnSpc>
            </a:pPr>
            <a:endParaRPr lang="en-US" sz="2800" dirty="0" smtClean="0"/>
          </a:p>
          <a:p>
            <a:pPr>
              <a:lnSpc>
                <a:spcPct val="90000"/>
              </a:lnSpc>
            </a:pPr>
            <a:r>
              <a:rPr lang="en-US" sz="2800" dirty="0" err="1" smtClean="0"/>
              <a:t>Semafor</a:t>
            </a:r>
            <a:r>
              <a:rPr lang="en-US" sz="2800" dirty="0" smtClean="0"/>
              <a:t> = tip special de </a:t>
            </a:r>
            <a:r>
              <a:rPr lang="en-US" sz="2800" dirty="0" err="1" smtClean="0"/>
              <a:t>variabile</a:t>
            </a:r>
            <a:r>
              <a:rPr lang="en-US" sz="2800" dirty="0" smtClean="0"/>
              <a:t> </a:t>
            </a:r>
            <a:r>
              <a:rPr lang="en-US" sz="2800" dirty="0" err="1" smtClean="0"/>
              <a:t>partajate</a:t>
            </a:r>
            <a:r>
              <a:rPr lang="en-US" sz="2800" dirty="0" smtClean="0"/>
              <a:t> manipulate </a:t>
            </a:r>
            <a:r>
              <a:rPr lang="en-US" sz="2800" dirty="0" err="1" smtClean="0"/>
              <a:t>prin</a:t>
            </a:r>
            <a:r>
              <a:rPr lang="en-US" sz="2800" dirty="0" smtClean="0"/>
              <a:t> 2 opera</a:t>
            </a:r>
            <a:r>
              <a:rPr lang="ro-RO" sz="2800" dirty="0" smtClean="0"/>
              <a:t>ț</a:t>
            </a:r>
            <a:r>
              <a:rPr lang="en-US" sz="2800" dirty="0" smtClean="0"/>
              <a:t>ii </a:t>
            </a:r>
            <a:r>
              <a:rPr lang="en-US" sz="2800" dirty="0" err="1" smtClean="0">
                <a:solidFill>
                  <a:srgbClr val="FF0000"/>
                </a:solidFill>
              </a:rPr>
              <a:t>atomice</a:t>
            </a:r>
            <a:r>
              <a:rPr lang="en-US" sz="2800" dirty="0" smtClean="0"/>
              <a:t>: P </a:t>
            </a:r>
            <a:r>
              <a:rPr lang="ro-RO" sz="2800" dirty="0" smtClean="0"/>
              <a:t>ș</a:t>
            </a:r>
            <a:r>
              <a:rPr lang="en-US" sz="2800" dirty="0" smtClean="0"/>
              <a:t>i V</a:t>
            </a:r>
            <a:r>
              <a:rPr lang="ro-RO" sz="2800" dirty="0" smtClean="0"/>
              <a:t> </a:t>
            </a:r>
            <a:r>
              <a:rPr lang="ro-RO" sz="2800" i="1" dirty="0" smtClean="0">
                <a:solidFill>
                  <a:schemeClr val="tx1">
                    <a:lumMod val="50000"/>
                    <a:lumOff val="50000"/>
                  </a:schemeClr>
                </a:solidFill>
              </a:rPr>
              <a:t>(Dijkstra, 1965)</a:t>
            </a:r>
          </a:p>
          <a:p>
            <a:pPr lvl="1">
              <a:lnSpc>
                <a:spcPct val="90000"/>
              </a:lnSpc>
            </a:pPr>
            <a:r>
              <a:rPr lang="it-IT" sz="2400" dirty="0" smtClean="0"/>
              <a:t>Asigura </a:t>
            </a:r>
            <a:r>
              <a:rPr lang="it-IT" sz="2400" dirty="0"/>
              <a:t>excluderea mutuala intre procesele care acceseaza sectiunea critica. </a:t>
            </a:r>
            <a:endParaRPr lang="en-US" sz="2400" dirty="0" smtClean="0"/>
          </a:p>
          <a:p>
            <a:pPr>
              <a:lnSpc>
                <a:spcPct val="90000"/>
              </a:lnSpc>
            </a:pPr>
            <a:endParaRPr lang="en-US" sz="2800" dirty="0" smtClean="0"/>
          </a:p>
        </p:txBody>
      </p:sp>
      <p:sp>
        <p:nvSpPr>
          <p:cNvPr id="6147" name="Rectangle 2"/>
          <p:cNvSpPr>
            <a:spLocks noGrp="1" noChangeArrowheads="1"/>
          </p:cNvSpPr>
          <p:nvPr>
            <p:ph type="title"/>
          </p:nvPr>
        </p:nvSpPr>
        <p:spPr>
          <a:xfrm>
            <a:off x="114300" y="76200"/>
            <a:ext cx="8915400" cy="1066800"/>
          </a:xfrm>
        </p:spPr>
        <p:txBody>
          <a:bodyPr/>
          <a:lstStyle/>
          <a:p>
            <a:r>
              <a:rPr lang="en-US" sz="2800" dirty="0" err="1" smtClean="0"/>
              <a:t>Sectiuni</a:t>
            </a:r>
            <a:r>
              <a:rPr lang="en-US" sz="2800" dirty="0" smtClean="0"/>
              <a:t> </a:t>
            </a:r>
            <a:r>
              <a:rPr lang="en-US" sz="2800" dirty="0" err="1" smtClean="0"/>
              <a:t>critice</a:t>
            </a:r>
            <a:endParaRPr 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979712" y="1700808"/>
            <a:ext cx="4968552" cy="46085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6" name="TextBox 5"/>
          <p:cNvSpPr txBox="1"/>
          <p:nvPr/>
        </p:nvSpPr>
        <p:spPr>
          <a:xfrm>
            <a:off x="7072443" y="2297662"/>
            <a:ext cx="851515" cy="400110"/>
          </a:xfrm>
          <a:prstGeom prst="rect">
            <a:avLst/>
          </a:prstGeom>
          <a:noFill/>
        </p:spPr>
        <p:txBody>
          <a:bodyPr wrap="none" rtlCol="0">
            <a:spAutoFit/>
          </a:bodyPr>
          <a:lstStyle/>
          <a:p>
            <a:r>
              <a:rPr lang="en-US" sz="2000" b="1" dirty="0" err="1" smtClean="0">
                <a:solidFill>
                  <a:srgbClr val="FF0000"/>
                </a:solidFill>
              </a:rPr>
              <a:t>clienti</a:t>
            </a:r>
            <a:endParaRPr lang="en-US" sz="2000" b="1" dirty="0">
              <a:solidFill>
                <a:srgbClr val="FF0000"/>
              </a:solidFill>
            </a:endParaRPr>
          </a:p>
        </p:txBody>
      </p:sp>
      <p:sp>
        <p:nvSpPr>
          <p:cNvPr id="20" name="TextBox 19"/>
          <p:cNvSpPr txBox="1"/>
          <p:nvPr/>
        </p:nvSpPr>
        <p:spPr>
          <a:xfrm>
            <a:off x="7072443" y="4128733"/>
            <a:ext cx="1579278" cy="400110"/>
          </a:xfrm>
          <a:prstGeom prst="rect">
            <a:avLst/>
          </a:prstGeom>
          <a:noFill/>
        </p:spPr>
        <p:txBody>
          <a:bodyPr wrap="none" rtlCol="0">
            <a:spAutoFit/>
          </a:bodyPr>
          <a:lstStyle/>
          <a:p>
            <a:r>
              <a:rPr lang="en-US" sz="2000" b="1" dirty="0" err="1" smtClean="0">
                <a:solidFill>
                  <a:srgbClr val="FF0000"/>
                </a:solidFill>
              </a:rPr>
              <a:t>BarbierGata</a:t>
            </a:r>
            <a:endParaRPr lang="en-US" sz="2000" b="1" dirty="0">
              <a:solidFill>
                <a:srgbClr val="FF0000"/>
              </a:solidFill>
            </a:endParaRPr>
          </a:p>
        </p:txBody>
      </p:sp>
      <p:sp>
        <p:nvSpPr>
          <p:cNvPr id="21" name="Rectangle 2"/>
          <p:cNvSpPr>
            <a:spLocks noGrp="1" noChangeArrowheads="1"/>
          </p:cNvSpPr>
          <p:nvPr>
            <p:ph type="title"/>
          </p:nvPr>
        </p:nvSpPr>
        <p:spPr>
          <a:xfrm>
            <a:off x="114300" y="76200"/>
            <a:ext cx="8915400" cy="1066800"/>
          </a:xfrm>
        </p:spPr>
        <p:txBody>
          <a:bodyPr/>
          <a:lstStyle/>
          <a:p>
            <a:r>
              <a:rPr lang="en-US" sz="2800" dirty="0" smtClean="0"/>
              <a:t>Pas 4</a:t>
            </a:r>
          </a:p>
        </p:txBody>
      </p:sp>
      <p:pic>
        <p:nvPicPr>
          <p:cNvPr id="18" name="Picture 10" descr="C:\Users\cipsm\Desktop\Untitle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3048" y="1734709"/>
            <a:ext cx="3225538" cy="19007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1" descr="C:\Users\cipsm\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507" y="4304134"/>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844" y="3802664"/>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844" y="2039713"/>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cipsm\Desktop\depositphotos_25655363-Vector-cartoon-of-barber-using-shears-on-hairy-custom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7130" y="3987030"/>
            <a:ext cx="2390254" cy="20194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cipsm\Desktop\cartoon-barber-1752239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4933" y="4352961"/>
            <a:ext cx="1061984" cy="15025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cipsm\Desktop\sem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6876" y="1998305"/>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cipsm\Desktop\sem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6876" y="3802664"/>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ipsm\Desktop\happy-customer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8989" y="4562422"/>
            <a:ext cx="1628395" cy="108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81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26"/>
                                        </p:tgtEl>
                                        <p:attrNameLst>
                                          <p:attrName>ppt_w</p:attrName>
                                        </p:attrNameLst>
                                      </p:cBhvr>
                                      <p:tavLst>
                                        <p:tav tm="0">
                                          <p:val>
                                            <p:strVal val="ppt_w"/>
                                          </p:val>
                                        </p:tav>
                                        <p:tav tm="100000">
                                          <p:val>
                                            <p:fltVal val="0"/>
                                          </p:val>
                                        </p:tav>
                                      </p:tavLst>
                                    </p:anim>
                                    <p:anim calcmode="lin" valueType="num">
                                      <p:cBhvr>
                                        <p:cTn id="7" dur="500"/>
                                        <p:tgtEl>
                                          <p:spTgt spid="26"/>
                                        </p:tgtEl>
                                        <p:attrNameLst>
                                          <p:attrName>ppt_h</p:attrName>
                                        </p:attrNameLst>
                                      </p:cBhvr>
                                      <p:tavLst>
                                        <p:tav tm="0">
                                          <p:val>
                                            <p:strVal val="ppt_h"/>
                                          </p:val>
                                        </p:tav>
                                        <p:tav tm="100000">
                                          <p:val>
                                            <p:fltVal val="0"/>
                                          </p:val>
                                        </p:tav>
                                      </p:tavLst>
                                    </p:anim>
                                    <p:animEffect transition="out" filter="fade">
                                      <p:cBhvr>
                                        <p:cTn id="8" dur="500"/>
                                        <p:tgtEl>
                                          <p:spTgt spid="26"/>
                                        </p:tgtEl>
                                      </p:cBhvr>
                                    </p:animEffect>
                                    <p:set>
                                      <p:cBhvr>
                                        <p:cTn id="9" dur="1" fill="hold">
                                          <p:stCondLst>
                                            <p:cond delay="499"/>
                                          </p:stCondLst>
                                        </p:cTn>
                                        <p:tgtEl>
                                          <p:spTgt spid="26"/>
                                        </p:tgtEl>
                                        <p:attrNameLst>
                                          <p:attrName>style.visibility</p:attrName>
                                        </p:attrNameLst>
                                      </p:cBhvr>
                                      <p:to>
                                        <p:strVal val="hidden"/>
                                      </p:to>
                                    </p:se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ipe(down)">
                                      <p:cBhvr>
                                        <p:cTn id="13" dur="500"/>
                                        <p:tgtEl>
                                          <p:spTgt spid="2050"/>
                                        </p:tgtEl>
                                      </p:cBhvr>
                                    </p:animEffect>
                                  </p:childTnLst>
                                </p:cTn>
                              </p:par>
                              <p:par>
                                <p:cTn id="14" presetID="22" presetClass="entr" presetSubtype="4"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wipe(down)">
                                      <p:cBhvr>
                                        <p:cTn id="16" dur="500"/>
                                        <p:tgtEl>
                                          <p:spTgt spid="1027"/>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4.44444E-6 5.18519E-6 C 0.00903 -0.0037 -0.00138 0.00163 0.00782 -0.00694 C 0.00903 -0.00809 0.01059 -0.00786 0.01181 -0.00879 C 0.02466 -0.01828 0.01494 -0.01388 0.02362 -0.01735 C 0.02761 -0.02106 0.03125 -0.02175 0.03542 -0.02453 C 0.04619 -0.03171 0.05938 -0.03911 0.07101 -0.04374 C 0.07813 -0.04999 0.08039 -0.05161 0.0882 -0.05439 C 0.09254 -0.05833 0.09671 -0.05833 0.10122 -0.06133 C 0.10886 -0.06643 0.11667 -0.06874 0.125 -0.07175 C 0.13316 -0.07476 0.14046 -0.08078 0.14862 -0.08402 C 0.15955 -0.09421 0.14619 -0.0824 0.1566 -0.08934 C 0.16094 -0.09212 0.16233 -0.09606 0.16702 -0.09814 C 0.1724 -0.10277 0.17917 -0.10439 0.18421 -0.10879 C 0.18559 -0.10995 0.18698 -0.11087 0.1882 -0.11226 C 0.18959 -0.11388 0.19063 -0.11596 0.19202 -0.11735 C 0.19705 -0.12245 0.20244 -0.12383 0.20782 -0.128 C 0.22362 -0.1405 0.20921 -0.13055 0.22101 -0.13842 C 0.22431 -0.14305 0.22709 -0.14536 0.2316 -0.14721 C 0.23872 -0.15439 0.24132 -0.15462 0.24862 -0.15948 C 0.25504 -0.16365 0.26077 -0.17175 0.26841 -0.17175 " pathEditMode="relative" ptsTypes="fffffffffffffffffffA">
                                      <p:cBhvr>
                                        <p:cTn id="20" dur="2000" fill="hold"/>
                                        <p:tgtEl>
                                          <p:spTgt spid="1027"/>
                                        </p:tgtEl>
                                        <p:attrNameLst>
                                          <p:attrName>ppt_x</p:attrName>
                                          <p:attrName>ppt_y</p:attrName>
                                        </p:attrNameLst>
                                      </p:cBhvr>
                                    </p:animMotion>
                                  </p:childTnLst>
                                </p:cTn>
                              </p:par>
                              <p:par>
                                <p:cTn id="21" presetID="31" presetClass="exit" presetSubtype="0" fill="hold" nodeType="withEffect">
                                  <p:stCondLst>
                                    <p:cond delay="0"/>
                                  </p:stCondLst>
                                  <p:childTnLst>
                                    <p:anim calcmode="lin" valueType="num">
                                      <p:cBhvr>
                                        <p:cTn id="22" dur="1000"/>
                                        <p:tgtEl>
                                          <p:spTgt spid="27"/>
                                        </p:tgtEl>
                                        <p:attrNameLst>
                                          <p:attrName>ppt_w</p:attrName>
                                        </p:attrNameLst>
                                      </p:cBhvr>
                                      <p:tavLst>
                                        <p:tav tm="0">
                                          <p:val>
                                            <p:strVal val="ppt_w"/>
                                          </p:val>
                                        </p:tav>
                                        <p:tav tm="100000">
                                          <p:val>
                                            <p:fltVal val="0"/>
                                          </p:val>
                                        </p:tav>
                                      </p:tavLst>
                                    </p:anim>
                                    <p:anim calcmode="lin" valueType="num">
                                      <p:cBhvr>
                                        <p:cTn id="23" dur="1000"/>
                                        <p:tgtEl>
                                          <p:spTgt spid="27"/>
                                        </p:tgtEl>
                                        <p:attrNameLst>
                                          <p:attrName>ppt_h</p:attrName>
                                        </p:attrNameLst>
                                      </p:cBhvr>
                                      <p:tavLst>
                                        <p:tav tm="0">
                                          <p:val>
                                            <p:strVal val="ppt_h"/>
                                          </p:val>
                                        </p:tav>
                                        <p:tav tm="100000">
                                          <p:val>
                                            <p:fltVal val="0"/>
                                          </p:val>
                                        </p:tav>
                                      </p:tavLst>
                                    </p:anim>
                                    <p:anim calcmode="lin" valueType="num">
                                      <p:cBhvr>
                                        <p:cTn id="24" dur="1000"/>
                                        <p:tgtEl>
                                          <p:spTgt spid="27"/>
                                        </p:tgtEl>
                                        <p:attrNameLst>
                                          <p:attrName>style.rotation</p:attrName>
                                        </p:attrNameLst>
                                      </p:cBhvr>
                                      <p:tavLst>
                                        <p:tav tm="0">
                                          <p:val>
                                            <p:fltVal val="0"/>
                                          </p:val>
                                        </p:tav>
                                        <p:tav tm="100000">
                                          <p:val>
                                            <p:fltVal val="90"/>
                                          </p:val>
                                        </p:tav>
                                      </p:tavLst>
                                    </p:anim>
                                    <p:animEffect transition="out" filter="fade">
                                      <p:cBhvr>
                                        <p:cTn id="25" dur="1000"/>
                                        <p:tgtEl>
                                          <p:spTgt spid="27"/>
                                        </p:tgtEl>
                                      </p:cBhvr>
                                    </p:animEffect>
                                    <p:set>
                                      <p:cBhvr>
                                        <p:cTn id="26" dur="1" fill="hold">
                                          <p:stCondLst>
                                            <p:cond delay="999"/>
                                          </p:stCondLst>
                                        </p:cTn>
                                        <p:tgtEl>
                                          <p:spTgt spid="27"/>
                                        </p:tgtEl>
                                        <p:attrNameLst>
                                          <p:attrName>style.visibility</p:attrName>
                                        </p:attrNameLst>
                                      </p:cBhvr>
                                      <p:to>
                                        <p:strVal val="hidden"/>
                                      </p:to>
                                    </p:set>
                                  </p:childTnLst>
                                </p:cTn>
                              </p:par>
                              <p:par>
                                <p:cTn id="27" presetID="31" presetClass="exit" presetSubtype="0" fill="hold" nodeType="withEffect">
                                  <p:stCondLst>
                                    <p:cond delay="0"/>
                                  </p:stCondLst>
                                  <p:childTnLst>
                                    <p:anim calcmode="lin" valueType="num">
                                      <p:cBhvr>
                                        <p:cTn id="28" dur="1000"/>
                                        <p:tgtEl>
                                          <p:spTgt spid="28"/>
                                        </p:tgtEl>
                                        <p:attrNameLst>
                                          <p:attrName>ppt_w</p:attrName>
                                        </p:attrNameLst>
                                      </p:cBhvr>
                                      <p:tavLst>
                                        <p:tav tm="0">
                                          <p:val>
                                            <p:strVal val="ppt_w"/>
                                          </p:val>
                                        </p:tav>
                                        <p:tav tm="100000">
                                          <p:val>
                                            <p:fltVal val="0"/>
                                          </p:val>
                                        </p:tav>
                                      </p:tavLst>
                                    </p:anim>
                                    <p:anim calcmode="lin" valueType="num">
                                      <p:cBhvr>
                                        <p:cTn id="29" dur="1000"/>
                                        <p:tgtEl>
                                          <p:spTgt spid="28"/>
                                        </p:tgtEl>
                                        <p:attrNameLst>
                                          <p:attrName>ppt_h</p:attrName>
                                        </p:attrNameLst>
                                      </p:cBhvr>
                                      <p:tavLst>
                                        <p:tav tm="0">
                                          <p:val>
                                            <p:strVal val="ppt_h"/>
                                          </p:val>
                                        </p:tav>
                                        <p:tav tm="100000">
                                          <p:val>
                                            <p:fltVal val="0"/>
                                          </p:val>
                                        </p:tav>
                                      </p:tavLst>
                                    </p:anim>
                                    <p:anim calcmode="lin" valueType="num">
                                      <p:cBhvr>
                                        <p:cTn id="30" dur="1000"/>
                                        <p:tgtEl>
                                          <p:spTgt spid="28"/>
                                        </p:tgtEl>
                                        <p:attrNameLst>
                                          <p:attrName>style.rotation</p:attrName>
                                        </p:attrNameLst>
                                      </p:cBhvr>
                                      <p:tavLst>
                                        <p:tav tm="0">
                                          <p:val>
                                            <p:fltVal val="0"/>
                                          </p:val>
                                        </p:tav>
                                        <p:tav tm="100000">
                                          <p:val>
                                            <p:fltVal val="90"/>
                                          </p:val>
                                        </p:tav>
                                      </p:tavLst>
                                    </p:anim>
                                    <p:animEffect transition="out" filter="fade">
                                      <p:cBhvr>
                                        <p:cTn id="31" dur="1000"/>
                                        <p:tgtEl>
                                          <p:spTgt spid="28"/>
                                        </p:tgtEl>
                                      </p:cBhvr>
                                    </p:animEffect>
                                    <p:set>
                                      <p:cBhvr>
                                        <p:cTn id="32" dur="1" fill="hold">
                                          <p:stCondLst>
                                            <p:cond delay="999"/>
                                          </p:stCondLst>
                                        </p:cTn>
                                        <p:tgtEl>
                                          <p:spTgt spid="28"/>
                                        </p:tgtEl>
                                        <p:attrNameLst>
                                          <p:attrName>style.visibility</p:attrName>
                                        </p:attrNameLst>
                                      </p:cBhvr>
                                      <p:to>
                                        <p:strVal val="hidden"/>
                                      </p:to>
                                    </p:set>
                                  </p:childTnLst>
                                </p:cTn>
                              </p:par>
                              <p:par>
                                <p:cTn id="33" presetID="31" presetClass="exit" presetSubtype="0" fill="hold" nodeType="withEffect">
                                  <p:stCondLst>
                                    <p:cond delay="0"/>
                                  </p:stCondLst>
                                  <p:childTnLst>
                                    <p:anim calcmode="lin" valueType="num">
                                      <p:cBhvr>
                                        <p:cTn id="34" dur="1000"/>
                                        <p:tgtEl>
                                          <p:spTgt spid="2050"/>
                                        </p:tgtEl>
                                        <p:attrNameLst>
                                          <p:attrName>ppt_w</p:attrName>
                                        </p:attrNameLst>
                                      </p:cBhvr>
                                      <p:tavLst>
                                        <p:tav tm="0">
                                          <p:val>
                                            <p:strVal val="ppt_w"/>
                                          </p:val>
                                        </p:tav>
                                        <p:tav tm="100000">
                                          <p:val>
                                            <p:fltVal val="0"/>
                                          </p:val>
                                        </p:tav>
                                      </p:tavLst>
                                    </p:anim>
                                    <p:anim calcmode="lin" valueType="num">
                                      <p:cBhvr>
                                        <p:cTn id="35" dur="1000"/>
                                        <p:tgtEl>
                                          <p:spTgt spid="2050"/>
                                        </p:tgtEl>
                                        <p:attrNameLst>
                                          <p:attrName>ppt_h</p:attrName>
                                        </p:attrNameLst>
                                      </p:cBhvr>
                                      <p:tavLst>
                                        <p:tav tm="0">
                                          <p:val>
                                            <p:strVal val="ppt_h"/>
                                          </p:val>
                                        </p:tav>
                                        <p:tav tm="100000">
                                          <p:val>
                                            <p:fltVal val="0"/>
                                          </p:val>
                                        </p:tav>
                                      </p:tavLst>
                                    </p:anim>
                                    <p:anim calcmode="lin" valueType="num">
                                      <p:cBhvr>
                                        <p:cTn id="36" dur="1000"/>
                                        <p:tgtEl>
                                          <p:spTgt spid="2050"/>
                                        </p:tgtEl>
                                        <p:attrNameLst>
                                          <p:attrName>style.rotation</p:attrName>
                                        </p:attrNameLst>
                                      </p:cBhvr>
                                      <p:tavLst>
                                        <p:tav tm="0">
                                          <p:val>
                                            <p:fltVal val="0"/>
                                          </p:val>
                                        </p:tav>
                                        <p:tav tm="100000">
                                          <p:val>
                                            <p:fltVal val="90"/>
                                          </p:val>
                                        </p:tav>
                                      </p:tavLst>
                                    </p:anim>
                                    <p:animEffect transition="out" filter="fade">
                                      <p:cBhvr>
                                        <p:cTn id="37" dur="1000"/>
                                        <p:tgtEl>
                                          <p:spTgt spid="2050"/>
                                        </p:tgtEl>
                                      </p:cBhvr>
                                    </p:animEffect>
                                    <p:set>
                                      <p:cBhvr>
                                        <p:cTn id="38" dur="1" fill="hold">
                                          <p:stCondLst>
                                            <p:cond delay="999"/>
                                          </p:stCondLst>
                                        </p:cTn>
                                        <p:tgtEl>
                                          <p:spTgt spid="2050"/>
                                        </p:tgtEl>
                                        <p:attrNameLst>
                                          <p:attrName>style.visibility</p:attrName>
                                        </p:attrNameLst>
                                      </p:cBhvr>
                                      <p:to>
                                        <p:strVal val="hidden"/>
                                      </p:to>
                                    </p:set>
                                  </p:childTnLst>
                                </p:cTn>
                              </p:par>
                            </p:childTnLst>
                          </p:cTn>
                        </p:par>
                        <p:par>
                          <p:cTn id="39" fill="hold">
                            <p:stCondLst>
                              <p:cond delay="2000"/>
                            </p:stCondLst>
                            <p:childTnLst>
                              <p:par>
                                <p:cTn id="40" presetID="31" presetClass="entr" presetSubtype="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1000" fill="hold"/>
                                        <p:tgtEl>
                                          <p:spTgt spid="24"/>
                                        </p:tgtEl>
                                        <p:attrNameLst>
                                          <p:attrName>ppt_w</p:attrName>
                                        </p:attrNameLst>
                                      </p:cBhvr>
                                      <p:tavLst>
                                        <p:tav tm="0">
                                          <p:val>
                                            <p:fltVal val="0"/>
                                          </p:val>
                                        </p:tav>
                                        <p:tav tm="100000">
                                          <p:val>
                                            <p:strVal val="#ppt_w"/>
                                          </p:val>
                                        </p:tav>
                                      </p:tavLst>
                                    </p:anim>
                                    <p:anim calcmode="lin" valueType="num">
                                      <p:cBhvr>
                                        <p:cTn id="43" dur="1000" fill="hold"/>
                                        <p:tgtEl>
                                          <p:spTgt spid="24"/>
                                        </p:tgtEl>
                                        <p:attrNameLst>
                                          <p:attrName>ppt_h</p:attrName>
                                        </p:attrNameLst>
                                      </p:cBhvr>
                                      <p:tavLst>
                                        <p:tav tm="0">
                                          <p:val>
                                            <p:fltVal val="0"/>
                                          </p:val>
                                        </p:tav>
                                        <p:tav tm="100000">
                                          <p:val>
                                            <p:strVal val="#ppt_h"/>
                                          </p:val>
                                        </p:tav>
                                      </p:tavLst>
                                    </p:anim>
                                    <p:anim calcmode="lin" valueType="num">
                                      <p:cBhvr>
                                        <p:cTn id="44" dur="1000" fill="hold"/>
                                        <p:tgtEl>
                                          <p:spTgt spid="24"/>
                                        </p:tgtEl>
                                        <p:attrNameLst>
                                          <p:attrName>style.rotation</p:attrName>
                                        </p:attrNameLst>
                                      </p:cBhvr>
                                      <p:tavLst>
                                        <p:tav tm="0">
                                          <p:val>
                                            <p:fltVal val="90"/>
                                          </p:val>
                                        </p:tav>
                                        <p:tav tm="100000">
                                          <p:val>
                                            <p:fltVal val="0"/>
                                          </p:val>
                                        </p:tav>
                                      </p:tavLst>
                                    </p:anim>
                                    <p:animEffect transition="in" filter="fade">
                                      <p:cBhvr>
                                        <p:cTn id="45" dur="1000"/>
                                        <p:tgtEl>
                                          <p:spTgt spid="24"/>
                                        </p:tgtEl>
                                      </p:cBhvr>
                                    </p:animEffect>
                                  </p:childTnLst>
                                </p:cTn>
                              </p:par>
                            </p:childTnLst>
                          </p:cTn>
                        </p:par>
                        <p:par>
                          <p:cTn id="46" fill="hold">
                            <p:stCondLst>
                              <p:cond delay="3000"/>
                            </p:stCondLst>
                            <p:childTnLst>
                              <p:par>
                                <p:cTn id="47" presetID="31"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1000" fill="hold"/>
                                        <p:tgtEl>
                                          <p:spTgt spid="25"/>
                                        </p:tgtEl>
                                        <p:attrNameLst>
                                          <p:attrName>ppt_w</p:attrName>
                                        </p:attrNameLst>
                                      </p:cBhvr>
                                      <p:tavLst>
                                        <p:tav tm="0">
                                          <p:val>
                                            <p:fltVal val="0"/>
                                          </p:val>
                                        </p:tav>
                                        <p:tav tm="100000">
                                          <p:val>
                                            <p:strVal val="#ppt_w"/>
                                          </p:val>
                                        </p:tav>
                                      </p:tavLst>
                                    </p:anim>
                                    <p:anim calcmode="lin" valueType="num">
                                      <p:cBhvr>
                                        <p:cTn id="50" dur="1000" fill="hold"/>
                                        <p:tgtEl>
                                          <p:spTgt spid="25"/>
                                        </p:tgtEl>
                                        <p:attrNameLst>
                                          <p:attrName>ppt_h</p:attrName>
                                        </p:attrNameLst>
                                      </p:cBhvr>
                                      <p:tavLst>
                                        <p:tav tm="0">
                                          <p:val>
                                            <p:fltVal val="0"/>
                                          </p:val>
                                        </p:tav>
                                        <p:tav tm="100000">
                                          <p:val>
                                            <p:strVal val="#ppt_h"/>
                                          </p:val>
                                        </p:tav>
                                      </p:tavLst>
                                    </p:anim>
                                    <p:anim calcmode="lin" valueType="num">
                                      <p:cBhvr>
                                        <p:cTn id="51" dur="1000" fill="hold"/>
                                        <p:tgtEl>
                                          <p:spTgt spid="25"/>
                                        </p:tgtEl>
                                        <p:attrNameLst>
                                          <p:attrName>style.rotation</p:attrName>
                                        </p:attrNameLst>
                                      </p:cBhvr>
                                      <p:tavLst>
                                        <p:tav tm="0">
                                          <p:val>
                                            <p:fltVal val="90"/>
                                          </p:val>
                                        </p:tav>
                                        <p:tav tm="100000">
                                          <p:val>
                                            <p:fltVal val="0"/>
                                          </p:val>
                                        </p:tav>
                                      </p:tavLst>
                                    </p:anim>
                                    <p:animEffect transition="in" filter="fade">
                                      <p:cBhvr>
                                        <p:cTn id="52" dur="1000"/>
                                        <p:tgtEl>
                                          <p:spTgt spid="25"/>
                                        </p:tgtEl>
                                      </p:cBhvr>
                                    </p:animEffect>
                                  </p:childTnLst>
                                </p:cTn>
                              </p:par>
                            </p:childTnLst>
                          </p:cTn>
                        </p:par>
                        <p:par>
                          <p:cTn id="53" fill="hold">
                            <p:stCondLst>
                              <p:cond delay="4000"/>
                            </p:stCondLst>
                            <p:childTnLst>
                              <p:par>
                                <p:cTn id="54" presetID="31"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1000" fill="hold"/>
                                        <p:tgtEl>
                                          <p:spTgt spid="19"/>
                                        </p:tgtEl>
                                        <p:attrNameLst>
                                          <p:attrName>ppt_w</p:attrName>
                                        </p:attrNameLst>
                                      </p:cBhvr>
                                      <p:tavLst>
                                        <p:tav tm="0">
                                          <p:val>
                                            <p:fltVal val="0"/>
                                          </p:val>
                                        </p:tav>
                                        <p:tav tm="100000">
                                          <p:val>
                                            <p:strVal val="#ppt_w"/>
                                          </p:val>
                                        </p:tav>
                                      </p:tavLst>
                                    </p:anim>
                                    <p:anim calcmode="lin" valueType="num">
                                      <p:cBhvr>
                                        <p:cTn id="57" dur="1000" fill="hold"/>
                                        <p:tgtEl>
                                          <p:spTgt spid="19"/>
                                        </p:tgtEl>
                                        <p:attrNameLst>
                                          <p:attrName>ppt_h</p:attrName>
                                        </p:attrNameLst>
                                      </p:cBhvr>
                                      <p:tavLst>
                                        <p:tav tm="0">
                                          <p:val>
                                            <p:fltVal val="0"/>
                                          </p:val>
                                        </p:tav>
                                        <p:tav tm="100000">
                                          <p:val>
                                            <p:strVal val="#ppt_h"/>
                                          </p:val>
                                        </p:tav>
                                      </p:tavLst>
                                    </p:anim>
                                    <p:anim calcmode="lin" valueType="num">
                                      <p:cBhvr>
                                        <p:cTn id="58" dur="1000" fill="hold"/>
                                        <p:tgtEl>
                                          <p:spTgt spid="19"/>
                                        </p:tgtEl>
                                        <p:attrNameLst>
                                          <p:attrName>style.rotation</p:attrName>
                                        </p:attrNameLst>
                                      </p:cBhvr>
                                      <p:tavLst>
                                        <p:tav tm="0">
                                          <p:val>
                                            <p:fltVal val="90"/>
                                          </p:val>
                                        </p:tav>
                                        <p:tav tm="100000">
                                          <p:val>
                                            <p:fltVal val="0"/>
                                          </p:val>
                                        </p:tav>
                                      </p:tavLst>
                                    </p:anim>
                                    <p:animEffect transition="in" filter="fade">
                                      <p:cBhvr>
                                        <p:cTn id="5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72516" y="1268761"/>
            <a:ext cx="9289032" cy="5256583"/>
          </a:xfrm>
        </p:spPr>
        <p:txBody>
          <a:bodyPr/>
          <a:lstStyle/>
          <a:p>
            <a:pPr>
              <a:lnSpc>
                <a:spcPct val="80000"/>
              </a:lnSpc>
              <a:buFontTx/>
              <a:buNone/>
            </a:pPr>
            <a:endParaRPr lang="ro-RO" sz="1800" b="1" dirty="0" smtClean="0">
              <a:solidFill>
                <a:srgbClr val="C00000"/>
              </a:solidFill>
              <a:latin typeface="Courier New" pitchFamily="49" charset="0"/>
            </a:endParaRPr>
          </a:p>
          <a:p>
            <a:pPr>
              <a:lnSpc>
                <a:spcPct val="80000"/>
              </a:lnSpc>
              <a:buFontTx/>
              <a:buNone/>
            </a:pPr>
            <a:endParaRPr lang="ro-RO" sz="1800" b="1" dirty="0">
              <a:solidFill>
                <a:srgbClr val="C00000"/>
              </a:solidFill>
              <a:latin typeface="Courier New" pitchFamily="49" charset="0"/>
            </a:endParaRPr>
          </a:p>
          <a:p>
            <a:pPr>
              <a:lnSpc>
                <a:spcPct val="80000"/>
              </a:lnSpc>
              <a:buFontTx/>
              <a:buNone/>
            </a:pPr>
            <a:r>
              <a:rPr lang="pt-BR" sz="1800" dirty="0" smtClean="0">
                <a:solidFill>
                  <a:srgbClr val="C00000"/>
                </a:solidFill>
                <a:latin typeface="Courier New" pitchFamily="49" charset="0"/>
              </a:rPr>
              <a:t>int</a:t>
            </a:r>
            <a:r>
              <a:rPr lang="pt-BR" sz="1800" dirty="0" smtClean="0">
                <a:solidFill>
                  <a:srgbClr val="C00000"/>
                </a:solidFill>
                <a:latin typeface="Courier New" pitchFamily="49" charset="0"/>
              </a:rPr>
              <a:t> </a:t>
            </a:r>
            <a:r>
              <a:rPr lang="ro-RO" sz="1800" dirty="0" smtClean="0">
                <a:solidFill>
                  <a:srgbClr val="C00000"/>
                </a:solidFill>
                <a:latin typeface="Courier New" pitchFamily="49" charset="0"/>
              </a:rPr>
              <a:t>NumărScauneLibere</a:t>
            </a:r>
            <a:r>
              <a:rPr lang="pt-BR" sz="1800" dirty="0" smtClean="0">
                <a:solidFill>
                  <a:srgbClr val="C00000"/>
                </a:solidFill>
                <a:latin typeface="Courier New" pitchFamily="49" charset="0"/>
              </a:rPr>
              <a:t> = n</a:t>
            </a:r>
            <a:r>
              <a:rPr lang="en-US" sz="1800" dirty="0" smtClean="0">
                <a:solidFill>
                  <a:srgbClr val="C00000"/>
                </a:solidFill>
                <a:latin typeface="Courier New" pitchFamily="49" charset="0"/>
              </a:rPr>
              <a:t>;</a:t>
            </a:r>
            <a:endParaRPr lang="pt-BR" sz="1800" dirty="0" smtClean="0">
              <a:solidFill>
                <a:srgbClr val="C00000"/>
              </a:solidFill>
              <a:latin typeface="Courier New" pitchFamily="49" charset="0"/>
            </a:endParaRPr>
          </a:p>
          <a:p>
            <a:pPr>
              <a:lnSpc>
                <a:spcPct val="80000"/>
              </a:lnSpc>
              <a:buFontTx/>
              <a:buNone/>
            </a:pPr>
            <a:r>
              <a:rPr lang="pt-BR" sz="1800" dirty="0" smtClean="0">
                <a:solidFill>
                  <a:srgbClr val="C00000"/>
                </a:solidFill>
                <a:latin typeface="Courier New" pitchFamily="49" charset="0"/>
              </a:rPr>
              <a:t>sem </a:t>
            </a:r>
            <a:r>
              <a:rPr lang="pt-BR" sz="1800" dirty="0" smtClean="0">
                <a:solidFill>
                  <a:srgbClr val="C00000"/>
                </a:solidFill>
                <a:latin typeface="Courier New" pitchFamily="49" charset="0"/>
              </a:rPr>
              <a:t>C</a:t>
            </a:r>
            <a:r>
              <a:rPr lang="ro-RO" sz="1800" dirty="0" smtClean="0">
                <a:solidFill>
                  <a:srgbClr val="C00000"/>
                </a:solidFill>
                <a:latin typeface="Courier New" pitchFamily="49" charset="0"/>
              </a:rPr>
              <a:t>lienți</a:t>
            </a:r>
            <a:r>
              <a:rPr lang="pt-BR" sz="1800" dirty="0" smtClean="0">
                <a:solidFill>
                  <a:srgbClr val="C00000"/>
                </a:solidFill>
                <a:latin typeface="Courier New" pitchFamily="49" charset="0"/>
              </a:rPr>
              <a:t> = 0</a:t>
            </a:r>
            <a:r>
              <a:rPr lang="en-US" sz="1800" dirty="0" smtClean="0">
                <a:solidFill>
                  <a:srgbClr val="C00000"/>
                </a:solidFill>
                <a:latin typeface="Courier New" pitchFamily="49" charset="0"/>
              </a:rPr>
              <a:t>;</a:t>
            </a:r>
            <a:endParaRPr lang="ro-RO" sz="1800" dirty="0">
              <a:solidFill>
                <a:srgbClr val="C00000"/>
              </a:solidFill>
              <a:latin typeface="Courier New" pitchFamily="49" charset="0"/>
            </a:endParaRPr>
          </a:p>
          <a:p>
            <a:pPr>
              <a:lnSpc>
                <a:spcPct val="80000"/>
              </a:lnSpc>
              <a:buFontTx/>
              <a:buNone/>
            </a:pPr>
            <a:r>
              <a:rPr lang="en-US" sz="1800" dirty="0" err="1" smtClean="0">
                <a:solidFill>
                  <a:srgbClr val="C00000"/>
                </a:solidFill>
                <a:latin typeface="Courier New" pitchFamily="49" charset="0"/>
              </a:rPr>
              <a:t>sem</a:t>
            </a:r>
            <a:r>
              <a:rPr lang="en-US" sz="1800" dirty="0" smtClean="0">
                <a:solidFill>
                  <a:srgbClr val="C00000"/>
                </a:solidFill>
                <a:latin typeface="Courier New" pitchFamily="49" charset="0"/>
              </a:rPr>
              <a:t> </a:t>
            </a:r>
            <a:r>
              <a:rPr lang="ro-RO" sz="1800" dirty="0" smtClean="0">
                <a:solidFill>
                  <a:srgbClr val="C00000"/>
                </a:solidFill>
                <a:latin typeface="Courier New" pitchFamily="49" charset="0"/>
              </a:rPr>
              <a:t>BărbierGata</a:t>
            </a:r>
            <a:r>
              <a:rPr lang="pt-BR" sz="1800" dirty="0" smtClean="0">
                <a:solidFill>
                  <a:srgbClr val="C00000"/>
                </a:solidFill>
                <a:latin typeface="Courier New" pitchFamily="49" charset="0"/>
              </a:rPr>
              <a:t> = 0</a:t>
            </a:r>
            <a:r>
              <a:rPr lang="en-US" sz="1800" dirty="0" smtClean="0">
                <a:solidFill>
                  <a:srgbClr val="C00000"/>
                </a:solidFill>
                <a:latin typeface="Courier New" pitchFamily="49" charset="0"/>
              </a:rPr>
              <a:t>;</a:t>
            </a:r>
            <a:r>
              <a:rPr lang="pt-BR" sz="1800" dirty="0" smtClean="0">
                <a:solidFill>
                  <a:srgbClr val="C00000"/>
                </a:solidFill>
                <a:latin typeface="Courier New" pitchFamily="49" charset="0"/>
              </a:rPr>
              <a:t> </a:t>
            </a:r>
            <a:endParaRPr lang="ro-RO" sz="1800" dirty="0" smtClean="0">
              <a:solidFill>
                <a:srgbClr val="C00000"/>
              </a:solidFill>
              <a:latin typeface="Courier New" pitchFamily="49" charset="0"/>
            </a:endParaRPr>
          </a:p>
          <a:p>
            <a:pPr>
              <a:lnSpc>
                <a:spcPct val="80000"/>
              </a:lnSpc>
              <a:buFontTx/>
              <a:buNone/>
            </a:pPr>
            <a:r>
              <a:rPr lang="en-US" sz="1800" dirty="0" err="1" smtClean="0">
                <a:solidFill>
                  <a:srgbClr val="C00000"/>
                </a:solidFill>
                <a:latin typeface="Courier New" pitchFamily="49" charset="0"/>
              </a:rPr>
              <a:t>sem</a:t>
            </a:r>
            <a:r>
              <a:rPr lang="en-US" sz="1800" dirty="0" smtClean="0">
                <a:solidFill>
                  <a:srgbClr val="C00000"/>
                </a:solidFill>
                <a:latin typeface="Courier New" pitchFamily="49" charset="0"/>
              </a:rPr>
              <a:t> </a:t>
            </a:r>
            <a:r>
              <a:rPr lang="ro-RO" sz="1800" dirty="0" smtClean="0">
                <a:solidFill>
                  <a:srgbClr val="C00000"/>
                </a:solidFill>
                <a:latin typeface="Courier New" pitchFamily="49" charset="0"/>
              </a:rPr>
              <a:t>Scaune</a:t>
            </a:r>
            <a:r>
              <a:rPr lang="pt-BR" sz="1800" dirty="0" smtClean="0">
                <a:solidFill>
                  <a:srgbClr val="C00000"/>
                </a:solidFill>
                <a:latin typeface="Courier New" pitchFamily="49" charset="0"/>
              </a:rPr>
              <a:t> = </a:t>
            </a:r>
            <a:r>
              <a:rPr lang="pt-BR" sz="1800" dirty="0" smtClean="0">
                <a:solidFill>
                  <a:srgbClr val="C00000"/>
                </a:solidFill>
                <a:latin typeface="Courier New" pitchFamily="49" charset="0"/>
              </a:rPr>
              <a:t>1;</a:t>
            </a:r>
            <a:endParaRPr lang="ro-RO" sz="1800" dirty="0" smtClean="0">
              <a:solidFill>
                <a:srgbClr val="C00000"/>
              </a:solidFill>
              <a:latin typeface="Courier New" pitchFamily="49" charset="0"/>
            </a:endParaRPr>
          </a:p>
          <a:p>
            <a:pPr>
              <a:lnSpc>
                <a:spcPct val="80000"/>
              </a:lnSpc>
              <a:buFontTx/>
              <a:buNone/>
            </a:pPr>
            <a:endParaRPr lang="en-US" sz="1800" dirty="0" smtClean="0">
              <a:solidFill>
                <a:srgbClr val="C00000"/>
              </a:solidFill>
              <a:latin typeface="Courier New" pitchFamily="49" charset="0"/>
            </a:endParaRPr>
          </a:p>
          <a:p>
            <a:pPr>
              <a:lnSpc>
                <a:spcPct val="80000"/>
              </a:lnSpc>
              <a:buFontTx/>
              <a:buNone/>
            </a:pPr>
            <a:r>
              <a:rPr lang="en-US" sz="1800" b="1" dirty="0" smtClean="0">
                <a:solidFill>
                  <a:srgbClr val="C00000"/>
                </a:solidFill>
                <a:latin typeface="Courier New" pitchFamily="49" charset="0"/>
              </a:rPr>
              <a:t>process</a:t>
            </a:r>
            <a:r>
              <a:rPr lang="en-US" sz="1800" dirty="0" smtClean="0">
                <a:solidFill>
                  <a:srgbClr val="C00000"/>
                </a:solidFill>
                <a:latin typeface="Courier New" pitchFamily="49" charset="0"/>
              </a:rPr>
              <a:t> </a:t>
            </a:r>
            <a:r>
              <a:rPr lang="en-US" sz="1800" dirty="0" smtClean="0">
                <a:solidFill>
                  <a:srgbClr val="C00000"/>
                </a:solidFill>
                <a:latin typeface="Courier New" pitchFamily="49" charset="0"/>
              </a:rPr>
              <a:t>B</a:t>
            </a:r>
            <a:r>
              <a:rPr lang="ro-RO" sz="1800" dirty="0" smtClean="0">
                <a:solidFill>
                  <a:srgbClr val="C00000"/>
                </a:solidFill>
                <a:latin typeface="Courier New" pitchFamily="49" charset="0"/>
              </a:rPr>
              <a:t>ă</a:t>
            </a:r>
            <a:r>
              <a:rPr lang="en-US" sz="1800" dirty="0" err="1" smtClean="0">
                <a:solidFill>
                  <a:srgbClr val="C00000"/>
                </a:solidFill>
                <a:latin typeface="Courier New" pitchFamily="49" charset="0"/>
              </a:rPr>
              <a:t>rbier</a:t>
            </a:r>
            <a:r>
              <a:rPr lang="en-US" sz="1800" dirty="0" smtClean="0">
                <a:solidFill>
                  <a:srgbClr val="C00000"/>
                </a:solidFill>
                <a:latin typeface="Courier New" pitchFamily="49" charset="0"/>
              </a:rPr>
              <a:t>{ </a:t>
            </a:r>
            <a:endParaRPr lang="en-US" sz="1800" dirty="0" smtClean="0">
              <a:solidFill>
                <a:srgbClr val="C00000"/>
              </a:solidFill>
              <a:latin typeface="Courier New" pitchFamily="49" charset="0"/>
            </a:endParaRPr>
          </a:p>
          <a:p>
            <a:pPr>
              <a:lnSpc>
                <a:spcPct val="80000"/>
              </a:lnSpc>
              <a:buFontTx/>
              <a:buNone/>
            </a:pPr>
            <a:r>
              <a:rPr lang="en-US" sz="1800" b="1" dirty="0" smtClean="0">
                <a:solidFill>
                  <a:srgbClr val="C00000"/>
                </a:solidFill>
                <a:latin typeface="Courier New" pitchFamily="49" charset="0"/>
              </a:rPr>
              <a:t>   </a:t>
            </a:r>
            <a:r>
              <a:rPr lang="en-US" sz="1800" b="1" dirty="0" smtClean="0">
                <a:solidFill>
                  <a:srgbClr val="C00000"/>
                </a:solidFill>
                <a:latin typeface="Courier New" pitchFamily="49" charset="0"/>
              </a:rPr>
              <a:t>while</a:t>
            </a:r>
            <a:r>
              <a:rPr lang="en-US" sz="1800" dirty="0" smtClean="0">
                <a:solidFill>
                  <a:srgbClr val="C00000"/>
                </a:solidFill>
                <a:latin typeface="Courier New" pitchFamily="49" charset="0"/>
              </a:rPr>
              <a:t> (true){ </a:t>
            </a:r>
            <a:endParaRPr lang="en-US" sz="1800" dirty="0" smtClean="0">
              <a:solidFill>
                <a:srgbClr val="C00000"/>
              </a:solidFill>
              <a:latin typeface="Courier New" pitchFamily="49" charset="0"/>
            </a:endParaRPr>
          </a:p>
          <a:p>
            <a:pPr>
              <a:lnSpc>
                <a:spcPct val="80000"/>
              </a:lnSpc>
              <a:buFontTx/>
              <a:buNone/>
            </a:pPr>
            <a:r>
              <a:rPr lang="en-US" sz="1800" dirty="0" smtClean="0">
                <a:solidFill>
                  <a:srgbClr val="C00000"/>
                </a:solidFill>
                <a:latin typeface="Courier New" pitchFamily="49" charset="0"/>
              </a:rPr>
              <a:t>     P(C</a:t>
            </a:r>
            <a:r>
              <a:rPr lang="ro-RO" sz="1800" dirty="0" smtClean="0">
                <a:solidFill>
                  <a:srgbClr val="C00000"/>
                </a:solidFill>
                <a:latin typeface="Courier New" pitchFamily="49" charset="0"/>
              </a:rPr>
              <a:t>lienți</a:t>
            </a:r>
            <a:r>
              <a:rPr lang="en-US" sz="1800" dirty="0" smtClean="0">
                <a:solidFill>
                  <a:srgbClr val="C00000"/>
                </a:solidFill>
                <a:latin typeface="Courier New" pitchFamily="49" charset="0"/>
              </a:rPr>
              <a:t>);</a:t>
            </a:r>
            <a:r>
              <a:rPr lang="ro-RO"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se caută un client; </a:t>
            </a:r>
          </a:p>
          <a:p>
            <a:pPr>
              <a:lnSpc>
                <a:spcPct val="80000"/>
              </a:lnSpc>
              <a:buFontTx/>
              <a:buNone/>
            </a:pPr>
            <a:r>
              <a:rPr lang="ro-RO" sz="1800" dirty="0" smtClean="0">
                <a:solidFill>
                  <a:schemeClr val="tx2"/>
                </a:solidFill>
                <a:latin typeface="Courier New" pitchFamily="49" charset="0"/>
              </a:rPr>
              <a:t>                             dacă există, este chemat */</a:t>
            </a:r>
            <a:endParaRPr lang="en-US" sz="1800" dirty="0" smtClean="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P(</a:t>
            </a:r>
            <a:r>
              <a:rPr lang="ro-RO" sz="1800" dirty="0" smtClean="0">
                <a:solidFill>
                  <a:srgbClr val="C00000"/>
                </a:solidFill>
                <a:latin typeface="Courier New" pitchFamily="49" charset="0"/>
              </a:rPr>
              <a:t>Scaune</a:t>
            </a: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are client, va modifica</a:t>
            </a:r>
          </a:p>
          <a:p>
            <a:pPr>
              <a:lnSpc>
                <a:spcPct val="80000"/>
              </a:lnSpc>
              <a:buFontTx/>
              <a:buNone/>
            </a:pPr>
            <a:r>
              <a:rPr lang="ro-RO" sz="1800" dirty="0">
                <a:solidFill>
                  <a:schemeClr val="tx2"/>
                </a:solidFill>
                <a:latin typeface="Courier New" pitchFamily="49" charset="0"/>
              </a:rPr>
              <a:t> </a:t>
            </a:r>
            <a:r>
              <a:rPr lang="ro-RO" sz="1800" dirty="0" smtClean="0">
                <a:solidFill>
                  <a:schemeClr val="tx2"/>
                </a:solidFill>
                <a:latin typeface="Courier New" pitchFamily="49" charset="0"/>
              </a:rPr>
              <a:t>                            NumărScauneLibere</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a:t>
            </a:r>
            <a:endParaRPr lang="en-US" sz="1800" dirty="0" smtClean="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a:t>
            </a:r>
            <a:r>
              <a:rPr lang="ro-RO" sz="1800" dirty="0" smtClean="0">
                <a:solidFill>
                  <a:srgbClr val="C00000"/>
                </a:solidFill>
                <a:latin typeface="Courier New" pitchFamily="49" charset="0"/>
              </a:rPr>
              <a:t>NumărScauneLibere</a:t>
            </a:r>
            <a:r>
              <a:rPr lang="en-US" sz="1800" dirty="0" smtClean="0">
                <a:solidFill>
                  <a:srgbClr val="C00000"/>
                </a:solidFill>
                <a:latin typeface="Courier New" pitchFamily="49" charset="0"/>
              </a:rPr>
              <a:t>++;</a:t>
            </a:r>
            <a:r>
              <a:rPr lang="ro-RO"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se eliberează un scaun</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a:t>
            </a:r>
            <a:endParaRPr lang="en-US" sz="1800" dirty="0" smtClean="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V(</a:t>
            </a:r>
            <a:r>
              <a:rPr lang="ro-RO" sz="1800" dirty="0" smtClean="0">
                <a:solidFill>
                  <a:srgbClr val="C00000"/>
                </a:solidFill>
                <a:latin typeface="Courier New" pitchFamily="49" charset="0"/>
              </a:rPr>
              <a:t>BărbierGata</a:t>
            </a: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bărbierul e gata să tundă</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a:t>
            </a:r>
            <a:endParaRPr lang="en-US" sz="1800" dirty="0" smtClean="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V(</a:t>
            </a:r>
            <a:r>
              <a:rPr lang="ro-RO" sz="1800" dirty="0" smtClean="0">
                <a:solidFill>
                  <a:srgbClr val="C00000"/>
                </a:solidFill>
                <a:latin typeface="Courier New" pitchFamily="49" charset="0"/>
              </a:rPr>
              <a:t>Scaune</a:t>
            </a:r>
            <a:r>
              <a:rPr lang="en-US" sz="1800" dirty="0" smtClean="0">
                <a:solidFill>
                  <a:srgbClr val="C00000"/>
                </a:solidFill>
                <a:latin typeface="Courier New" pitchFamily="49" charset="0"/>
              </a:rPr>
              <a:t>);      </a:t>
            </a:r>
            <a:r>
              <a:rPr lang="ro-RO"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a terminat de modificat</a:t>
            </a:r>
          </a:p>
          <a:p>
            <a:pPr>
              <a:lnSpc>
                <a:spcPct val="80000"/>
              </a:lnSpc>
              <a:buFontTx/>
              <a:buNone/>
            </a:pPr>
            <a:r>
              <a:rPr lang="ro-RO" sz="1800" dirty="0">
                <a:solidFill>
                  <a:schemeClr val="tx2"/>
                </a:solidFill>
                <a:latin typeface="Courier New" pitchFamily="49" charset="0"/>
              </a:rPr>
              <a:t> </a:t>
            </a:r>
            <a:r>
              <a:rPr lang="ro-RO" sz="1800" dirty="0" smtClean="0">
                <a:solidFill>
                  <a:schemeClr val="tx2"/>
                </a:solidFill>
                <a:latin typeface="Courier New" pitchFamily="49" charset="0"/>
              </a:rPr>
              <a:t>                            NumărScauneLibere</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a:t>
            </a:r>
            <a:endParaRPr lang="en-US" sz="1800" dirty="0" smtClean="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a:t>
            </a:r>
            <a:r>
              <a:rPr lang="en-US" sz="1800" dirty="0" smtClean="0">
                <a:solidFill>
                  <a:schemeClr val="tx2"/>
                </a:solidFill>
                <a:latin typeface="Courier New" pitchFamily="49" charset="0"/>
              </a:rPr>
              <a:t> B</a:t>
            </a:r>
            <a:r>
              <a:rPr lang="ro-RO" sz="1800" dirty="0" smtClean="0">
                <a:solidFill>
                  <a:schemeClr val="tx2"/>
                </a:solidFill>
                <a:latin typeface="Courier New" pitchFamily="49" charset="0"/>
              </a:rPr>
              <a:t>ărbierul tunde</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a:t>
            </a:r>
            <a:endParaRPr lang="en-US" sz="1800" dirty="0" smtClean="0">
              <a:solidFill>
                <a:schemeClr val="tx2"/>
              </a:solidFill>
              <a:latin typeface="Courier New" pitchFamily="49" charset="0"/>
            </a:endParaRPr>
          </a:p>
          <a:p>
            <a:pPr>
              <a:lnSpc>
                <a:spcPct val="80000"/>
              </a:lnSpc>
              <a:buFontTx/>
              <a:buNone/>
            </a:pPr>
            <a:r>
              <a:rPr lang="en-US" sz="1800" b="1" dirty="0" smtClean="0">
                <a:solidFill>
                  <a:srgbClr val="C00000"/>
                </a:solidFill>
                <a:latin typeface="Courier New" pitchFamily="49" charset="0"/>
              </a:rPr>
              <a:t>   </a:t>
            </a:r>
            <a:r>
              <a:rPr lang="en-US" sz="1800" b="1" dirty="0" smtClean="0">
                <a:solidFill>
                  <a:srgbClr val="C00000"/>
                </a:solidFill>
                <a:latin typeface="Courier New" pitchFamily="49" charset="0"/>
              </a:rPr>
              <a:t>}</a:t>
            </a:r>
            <a:endParaRPr lang="ro-RO" sz="1800" b="1" dirty="0" smtClean="0">
              <a:solidFill>
                <a:srgbClr val="C00000"/>
              </a:solidFill>
              <a:latin typeface="Courier New" pitchFamily="49" charset="0"/>
            </a:endParaRPr>
          </a:p>
          <a:p>
            <a:pPr>
              <a:lnSpc>
                <a:spcPct val="80000"/>
              </a:lnSpc>
              <a:buFontTx/>
              <a:buNone/>
            </a:pPr>
            <a:r>
              <a:rPr lang="en-US" sz="1800" b="1" dirty="0" smtClean="0">
                <a:solidFill>
                  <a:srgbClr val="C00000"/>
                </a:solidFill>
                <a:latin typeface="Courier New" pitchFamily="49" charset="0"/>
              </a:rPr>
              <a:t>}</a:t>
            </a:r>
            <a:endParaRPr lang="en-US" sz="1800" b="1" dirty="0" smtClean="0">
              <a:solidFill>
                <a:srgbClr val="C00000"/>
              </a:solidFill>
              <a:latin typeface="Courier New" pitchFamily="49" charset="0"/>
            </a:endParaRPr>
          </a:p>
        </p:txBody>
      </p:sp>
      <p:sp>
        <p:nvSpPr>
          <p:cNvPr id="22532"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b</a:t>
            </a:r>
            <a:r>
              <a:rPr lang="ro-RO" sz="2800" dirty="0" smtClean="0"/>
              <a:t>ă</a:t>
            </a:r>
            <a:r>
              <a:rPr lang="en-US" sz="2800" dirty="0" err="1" smtClean="0"/>
              <a:t>rbierului</a:t>
            </a:r>
            <a:r>
              <a:rPr lang="en-US" sz="2800" dirty="0" smtClean="0"/>
              <a:t> (2)</a:t>
            </a:r>
          </a:p>
        </p:txBody>
      </p:sp>
      <p:cxnSp>
        <p:nvCxnSpPr>
          <p:cNvPr id="3" name="Straight Connector 2"/>
          <p:cNvCxnSpPr/>
          <p:nvPr/>
        </p:nvCxnSpPr>
        <p:spPr bwMode="auto">
          <a:xfrm flipH="1">
            <a:off x="381454" y="4437112"/>
            <a:ext cx="23010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flipH="1">
            <a:off x="381454" y="5517232"/>
            <a:ext cx="29641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V="1">
            <a:off x="381454" y="4437112"/>
            <a:ext cx="0" cy="10801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rot="16200000">
            <a:off x="-428019" y="4792506"/>
            <a:ext cx="1210588" cy="369332"/>
          </a:xfrm>
          <a:prstGeom prst="rect">
            <a:avLst/>
          </a:prstGeom>
          <a:noFill/>
        </p:spPr>
        <p:txBody>
          <a:bodyPr wrap="none" rtlCol="0">
            <a:spAutoFit/>
          </a:bodyPr>
          <a:lstStyle/>
          <a:p>
            <a:r>
              <a:rPr lang="en-US" sz="1800" dirty="0" err="1" smtClean="0"/>
              <a:t>atomicitate</a:t>
            </a:r>
            <a:endParaRPr lang="en-US" sz="1800" dirty="0"/>
          </a:p>
        </p:txBody>
      </p:sp>
      <p:cxnSp>
        <p:nvCxnSpPr>
          <p:cNvPr id="11" name="Straight Arrow Connector 10"/>
          <p:cNvCxnSpPr/>
          <p:nvPr/>
        </p:nvCxnSpPr>
        <p:spPr bwMode="auto">
          <a:xfrm flipH="1">
            <a:off x="2339752" y="3356992"/>
            <a:ext cx="1008112" cy="504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TextBox 11"/>
          <p:cNvSpPr txBox="1"/>
          <p:nvPr/>
        </p:nvSpPr>
        <p:spPr>
          <a:xfrm>
            <a:off x="3347864" y="3172326"/>
            <a:ext cx="2249334" cy="369332"/>
          </a:xfrm>
          <a:prstGeom prst="rect">
            <a:avLst/>
          </a:prstGeom>
          <a:noFill/>
        </p:spPr>
        <p:txBody>
          <a:bodyPr wrap="none" rtlCol="0">
            <a:spAutoFit/>
          </a:bodyPr>
          <a:lstStyle/>
          <a:p>
            <a:r>
              <a:rPr lang="en-US" sz="1800" dirty="0" err="1" smtClean="0"/>
              <a:t>sincronizare</a:t>
            </a:r>
            <a:r>
              <a:rPr lang="en-US" sz="1800" dirty="0" smtClean="0"/>
              <a:t> cu Client</a:t>
            </a:r>
            <a:endParaRPr lang="en-US" sz="1800" dirty="0"/>
          </a:p>
        </p:txBody>
      </p:sp>
      <p:cxnSp>
        <p:nvCxnSpPr>
          <p:cNvPr id="15" name="Straight Arrow Connector 14"/>
          <p:cNvCxnSpPr/>
          <p:nvPr/>
        </p:nvCxnSpPr>
        <p:spPr bwMode="auto">
          <a:xfrm flipH="1">
            <a:off x="2843808" y="3509392"/>
            <a:ext cx="656456" cy="17918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2516" y="1052736"/>
            <a:ext cx="928903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a:lstStyle>
          <a:p>
            <a:pPr>
              <a:lnSpc>
                <a:spcPct val="80000"/>
              </a:lnSpc>
              <a:buFontTx/>
              <a:buNone/>
            </a:pPr>
            <a:endParaRPr lang="ro-RO" sz="1800" dirty="0" smtClean="0">
              <a:solidFill>
                <a:srgbClr val="C00000"/>
              </a:solidFill>
              <a:latin typeface="Courier New" pitchFamily="49" charset="0"/>
            </a:endParaRPr>
          </a:p>
          <a:p>
            <a:pPr>
              <a:lnSpc>
                <a:spcPct val="80000"/>
              </a:lnSpc>
              <a:buFontTx/>
              <a:buNone/>
            </a:pPr>
            <a:endParaRPr lang="ro-RO" sz="1800" dirty="0">
              <a:solidFill>
                <a:srgbClr val="C00000"/>
              </a:solidFill>
              <a:latin typeface="Courier New" pitchFamily="49" charset="0"/>
            </a:endParaRPr>
          </a:p>
          <a:p>
            <a:pPr>
              <a:lnSpc>
                <a:spcPct val="80000"/>
              </a:lnSpc>
              <a:buFontTx/>
              <a:buNone/>
            </a:pPr>
            <a:r>
              <a:rPr lang="en-US" sz="1800" b="1" dirty="0" smtClean="0">
                <a:solidFill>
                  <a:srgbClr val="C00000"/>
                </a:solidFill>
                <a:latin typeface="Courier New" pitchFamily="49" charset="0"/>
              </a:rPr>
              <a:t>process</a:t>
            </a:r>
            <a:r>
              <a:rPr lang="ro-RO" sz="1800" b="1" dirty="0" smtClean="0">
                <a:solidFill>
                  <a:srgbClr val="C00000"/>
                </a:solidFill>
                <a:latin typeface="Courier New" pitchFamily="49" charset="0"/>
              </a:rPr>
              <a:t> </a:t>
            </a:r>
            <a:r>
              <a:rPr lang="ro-RO" sz="1800" dirty="0" smtClean="0">
                <a:solidFill>
                  <a:srgbClr val="C00000"/>
                </a:solidFill>
                <a:latin typeface="Courier New" pitchFamily="49" charset="0"/>
              </a:rPr>
              <a:t>C</a:t>
            </a:r>
            <a:r>
              <a:rPr lang="en-US" sz="1800" dirty="0" err="1" smtClean="0">
                <a:solidFill>
                  <a:srgbClr val="C00000"/>
                </a:solidFill>
                <a:latin typeface="Courier New" pitchFamily="49" charset="0"/>
              </a:rPr>
              <a:t>lient</a:t>
            </a:r>
            <a:r>
              <a:rPr lang="en-US" sz="1800" dirty="0" smtClean="0">
                <a:solidFill>
                  <a:srgbClr val="C00000"/>
                </a:solidFill>
                <a:latin typeface="Courier New" pitchFamily="49" charset="0"/>
              </a:rPr>
              <a:t>[</a:t>
            </a:r>
            <a:r>
              <a:rPr lang="en-US" sz="1800" dirty="0" err="1" smtClean="0">
                <a:solidFill>
                  <a:srgbClr val="C00000"/>
                </a:solidFill>
                <a:latin typeface="Courier New" pitchFamily="49" charset="0"/>
              </a:rPr>
              <a:t>i</a:t>
            </a:r>
            <a:r>
              <a:rPr lang="en-US" sz="1800" dirty="0" smtClean="0">
                <a:solidFill>
                  <a:srgbClr val="C00000"/>
                </a:solidFill>
                <a:latin typeface="Courier New" pitchFamily="49" charset="0"/>
              </a:rPr>
              <a:t>=1 to m]{</a:t>
            </a:r>
            <a:endParaRPr lang="en-US" sz="1800" dirty="0" smtClean="0">
              <a:solidFill>
                <a:srgbClr val="C00000"/>
              </a:solidFill>
              <a:latin typeface="Courier New" pitchFamily="49" charset="0"/>
            </a:endParaRPr>
          </a:p>
          <a:p>
            <a:pPr>
              <a:lnSpc>
                <a:spcPct val="80000"/>
              </a:lnSpc>
              <a:buFontTx/>
              <a:buNone/>
            </a:pPr>
            <a:r>
              <a:rPr lang="en-US" sz="1800" b="1" dirty="0" smtClean="0">
                <a:solidFill>
                  <a:srgbClr val="C00000"/>
                </a:solidFill>
                <a:latin typeface="Courier New" pitchFamily="49" charset="0"/>
              </a:rPr>
              <a:t>   </a:t>
            </a:r>
            <a:r>
              <a:rPr lang="en-US" sz="1800" b="1" dirty="0" smtClean="0">
                <a:solidFill>
                  <a:srgbClr val="C00000"/>
                </a:solidFill>
                <a:latin typeface="Courier New" pitchFamily="49" charset="0"/>
              </a:rPr>
              <a:t>while</a:t>
            </a:r>
            <a:r>
              <a:rPr lang="en-US" sz="1800" dirty="0" smtClean="0">
                <a:solidFill>
                  <a:srgbClr val="C00000"/>
                </a:solidFill>
                <a:latin typeface="Courier New" pitchFamily="49" charset="0"/>
              </a:rPr>
              <a:t> (true) {</a:t>
            </a:r>
            <a:endParaRPr lang="en-US" sz="1800" dirty="0" smtClean="0">
              <a:solidFill>
                <a:srgbClr val="C00000"/>
              </a:solidFill>
              <a:latin typeface="Courier New" pitchFamily="49" charset="0"/>
            </a:endParaRPr>
          </a:p>
          <a:p>
            <a:pPr>
              <a:lnSpc>
                <a:spcPct val="80000"/>
              </a:lnSpc>
              <a:buFontTx/>
              <a:buNone/>
            </a:pPr>
            <a:r>
              <a:rPr lang="en-US" sz="1800" dirty="0" smtClean="0">
                <a:solidFill>
                  <a:srgbClr val="C00000"/>
                </a:solidFill>
                <a:latin typeface="Courier New" pitchFamily="49" charset="0"/>
              </a:rPr>
              <a:t>     P(</a:t>
            </a:r>
            <a:r>
              <a:rPr lang="ro-RO" sz="1800" dirty="0" smtClean="0">
                <a:solidFill>
                  <a:srgbClr val="C00000"/>
                </a:solidFill>
                <a:latin typeface="Courier New" pitchFamily="49" charset="0"/>
              </a:rPr>
              <a:t>Scaune</a:t>
            </a:r>
            <a:r>
              <a:rPr lang="en-US" sz="1800" dirty="0" smtClean="0">
                <a:solidFill>
                  <a:srgbClr val="C00000"/>
                </a:solidFill>
                <a:latin typeface="Courier New" pitchFamily="49" charset="0"/>
              </a:rPr>
              <a:t>);               </a:t>
            </a:r>
            <a:r>
              <a:rPr lang="ro-RO"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clientul încearcă să obțină </a:t>
            </a:r>
          </a:p>
          <a:p>
            <a:pPr>
              <a:lnSpc>
                <a:spcPct val="80000"/>
              </a:lnSpc>
              <a:buFontTx/>
              <a:buNone/>
            </a:pPr>
            <a:r>
              <a:rPr lang="ro-RO" sz="1800" dirty="0">
                <a:solidFill>
                  <a:schemeClr val="tx2"/>
                </a:solidFill>
                <a:latin typeface="Courier New" pitchFamily="49" charset="0"/>
              </a:rPr>
              <a:t> </a:t>
            </a:r>
            <a:r>
              <a:rPr lang="ro-RO" sz="1800" dirty="0" smtClean="0">
                <a:solidFill>
                  <a:schemeClr val="tx2"/>
                </a:solidFill>
                <a:latin typeface="Courier New" pitchFamily="49" charset="0"/>
              </a:rPr>
              <a:t>                                   un scaun liber</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a:t>
            </a:r>
            <a:endParaRPr lang="en-US" sz="1800" dirty="0" smtClean="0">
              <a:solidFill>
                <a:schemeClr val="tx2"/>
              </a:solidFill>
              <a:latin typeface="Courier New" pitchFamily="49" charset="0"/>
            </a:endParaRPr>
          </a:p>
          <a:p>
            <a:pPr>
              <a:lnSpc>
                <a:spcPct val="80000"/>
              </a:lnSpc>
              <a:buFontTx/>
              <a:buNone/>
            </a:pPr>
            <a:r>
              <a:rPr lang="en-US" sz="1800" dirty="0" smtClean="0">
                <a:solidFill>
                  <a:srgbClr val="C00000"/>
                </a:solidFill>
                <a:latin typeface="Courier New" pitchFamily="49" charset="0"/>
              </a:rPr>
              <a:t>     </a:t>
            </a:r>
            <a:r>
              <a:rPr lang="en-US" sz="1800" b="1" dirty="0" smtClean="0">
                <a:solidFill>
                  <a:srgbClr val="C00000"/>
                </a:solidFill>
                <a:latin typeface="Courier New" pitchFamily="49" charset="0"/>
              </a:rPr>
              <a:t>if</a:t>
            </a:r>
            <a:r>
              <a:rPr lang="en-US" sz="1800" dirty="0" smtClean="0">
                <a:solidFill>
                  <a:srgbClr val="C00000"/>
                </a:solidFill>
                <a:latin typeface="Courier New" pitchFamily="49" charset="0"/>
              </a:rPr>
              <a:t> </a:t>
            </a:r>
            <a:r>
              <a:rPr lang="en-US" sz="1800" dirty="0" smtClean="0">
                <a:solidFill>
                  <a:srgbClr val="C00000"/>
                </a:solidFill>
                <a:latin typeface="Courier New" pitchFamily="49" charset="0"/>
              </a:rPr>
              <a:t>(</a:t>
            </a:r>
            <a:r>
              <a:rPr lang="vi-VN" sz="1800" dirty="0" smtClean="0">
                <a:solidFill>
                  <a:srgbClr val="C00000"/>
                </a:solidFill>
                <a:latin typeface="Courier New" pitchFamily="49" charset="0"/>
              </a:rPr>
              <a:t>NumărScauneLibere</a:t>
            </a:r>
            <a:r>
              <a:rPr lang="ro-RO" sz="1800" dirty="0" smtClean="0">
                <a:solidFill>
                  <a:srgbClr val="C00000"/>
                </a:solidFill>
                <a:latin typeface="Courier New" pitchFamily="49" charset="0"/>
              </a:rPr>
              <a:t> </a:t>
            </a:r>
            <a:r>
              <a:rPr lang="en-US" sz="1800" dirty="0" smtClean="0">
                <a:solidFill>
                  <a:srgbClr val="C00000"/>
                </a:solidFill>
                <a:latin typeface="Courier New" pitchFamily="49" charset="0"/>
              </a:rPr>
              <a:t>&gt;</a:t>
            </a:r>
            <a:r>
              <a:rPr lang="ro-RO" sz="1800" dirty="0" smtClean="0">
                <a:solidFill>
                  <a:srgbClr val="C00000"/>
                </a:solidFill>
                <a:latin typeface="Courier New" pitchFamily="49" charset="0"/>
              </a:rPr>
              <a:t> </a:t>
            </a:r>
            <a:r>
              <a:rPr lang="en-US" sz="1800" dirty="0" smtClean="0">
                <a:solidFill>
                  <a:srgbClr val="C00000"/>
                </a:solidFill>
                <a:latin typeface="Courier New" pitchFamily="49" charset="0"/>
              </a:rPr>
              <a:t>0){ </a:t>
            </a:r>
            <a:r>
              <a:rPr lang="ro-RO" sz="1800" dirty="0" smtClean="0">
                <a:solidFill>
                  <a:schemeClr val="tx2"/>
                </a:solidFill>
                <a:latin typeface="Courier New" pitchFamily="49" charset="0"/>
              </a:rPr>
              <a:t>/*</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e</a:t>
            </a:r>
            <a:r>
              <a:rPr lang="en-US" sz="1800" dirty="0" err="1" smtClean="0">
                <a:solidFill>
                  <a:schemeClr val="tx2"/>
                </a:solidFill>
                <a:latin typeface="Courier New" pitchFamily="49" charset="0"/>
              </a:rPr>
              <a:t>xist</a:t>
            </a:r>
            <a:r>
              <a:rPr lang="ro-RO" sz="1800" dirty="0" smtClean="0">
                <a:solidFill>
                  <a:schemeClr val="tx2"/>
                </a:solidFill>
                <a:latin typeface="Courier New" pitchFamily="49" charset="0"/>
              </a:rPr>
              <a:t>ă un scaun disponibil</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a:t>
            </a:r>
          </a:p>
          <a:p>
            <a:pPr>
              <a:lnSpc>
                <a:spcPct val="80000"/>
              </a:lnSpc>
              <a:buFontTx/>
              <a:buNone/>
            </a:pPr>
            <a:r>
              <a:rPr lang="en-US" sz="1800" dirty="0" smtClean="0">
                <a:solidFill>
                  <a:schemeClr val="tx2"/>
                </a:solidFill>
                <a:latin typeface="Courier New" pitchFamily="49" charset="0"/>
              </a:rPr>
              <a:t>       </a:t>
            </a:r>
            <a:r>
              <a:rPr lang="ro-RO" sz="1800" dirty="0" smtClean="0">
                <a:solidFill>
                  <a:srgbClr val="C00000"/>
                </a:solidFill>
                <a:latin typeface="Courier New" pitchFamily="49" charset="0"/>
              </a:rPr>
              <a:t>NumărScauneLibere</a:t>
            </a:r>
            <a:r>
              <a:rPr lang="en-US" sz="1800" dirty="0" smtClean="0">
                <a:solidFill>
                  <a:srgbClr val="C00000"/>
                </a:solidFill>
                <a:latin typeface="Courier New" pitchFamily="49" charset="0"/>
              </a:rPr>
              <a:t>--;    </a:t>
            </a:r>
            <a:r>
              <a:rPr lang="ro-RO" sz="1800" dirty="0" smtClean="0">
                <a:solidFill>
                  <a:srgbClr val="C00000"/>
                </a:solidFill>
                <a:latin typeface="Courier New" pitchFamily="49" charset="0"/>
              </a:rPr>
              <a:t> </a:t>
            </a: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a:t>
            </a: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clientul se așază */</a:t>
            </a:r>
            <a:endParaRPr lang="ro-RO" sz="1800" dirty="0" smtClean="0">
              <a:solidFill>
                <a:srgbClr val="C00000"/>
              </a:solidFill>
              <a:latin typeface="Courier New" pitchFamily="49" charset="0"/>
            </a:endParaRPr>
          </a:p>
          <a:p>
            <a:pPr>
              <a:lnSpc>
                <a:spcPct val="80000"/>
              </a:lnSpc>
              <a:buFontTx/>
              <a:buNone/>
            </a:pPr>
            <a:r>
              <a:rPr lang="en-US" sz="1800" dirty="0" smtClean="0">
                <a:solidFill>
                  <a:srgbClr val="C00000"/>
                </a:solidFill>
                <a:latin typeface="Courier New" pitchFamily="49" charset="0"/>
              </a:rPr>
              <a:t>      V(C</a:t>
            </a:r>
            <a:r>
              <a:rPr lang="ro-RO" sz="1800" dirty="0" smtClean="0">
                <a:solidFill>
                  <a:srgbClr val="C00000"/>
                </a:solidFill>
                <a:latin typeface="Courier New" pitchFamily="49" charset="0"/>
              </a:rPr>
              <a:t>lienți</a:t>
            </a: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 se anunță bărbierul că s-a</a:t>
            </a:r>
          </a:p>
          <a:p>
            <a:pPr>
              <a:lnSpc>
                <a:spcPct val="80000"/>
              </a:lnSpc>
              <a:buFontTx/>
              <a:buNone/>
            </a:pPr>
            <a:r>
              <a:rPr lang="ro-RO" sz="1800" dirty="0">
                <a:solidFill>
                  <a:schemeClr val="tx2"/>
                </a:solidFill>
                <a:latin typeface="Courier New" pitchFamily="49" charset="0"/>
              </a:rPr>
              <a:t> </a:t>
            </a:r>
            <a:r>
              <a:rPr lang="ro-RO" sz="1800" dirty="0" smtClean="0">
                <a:solidFill>
                  <a:schemeClr val="tx2"/>
                </a:solidFill>
                <a:latin typeface="Courier New" pitchFamily="49" charset="0"/>
              </a:rPr>
              <a:t>                                   ocupat un scaun */</a:t>
            </a:r>
            <a:r>
              <a:rPr lang="en-US" sz="1800" dirty="0" smtClean="0">
                <a:solidFill>
                  <a:schemeClr val="tx2"/>
                </a:solidFill>
                <a:latin typeface="Courier New" pitchFamily="49" charset="0"/>
              </a:rPr>
              <a:t> </a:t>
            </a:r>
          </a:p>
          <a:p>
            <a:pPr>
              <a:lnSpc>
                <a:spcPct val="80000"/>
              </a:lnSpc>
              <a:buFontTx/>
              <a:buNone/>
            </a:pPr>
            <a:r>
              <a:rPr lang="en-US" sz="1800" dirty="0" smtClean="0">
                <a:solidFill>
                  <a:srgbClr val="C00000"/>
                </a:solidFill>
                <a:latin typeface="Courier New" pitchFamily="49" charset="0"/>
              </a:rPr>
              <a:t>      V(</a:t>
            </a:r>
            <a:r>
              <a:rPr lang="ro-RO" sz="1800" dirty="0" smtClean="0">
                <a:solidFill>
                  <a:srgbClr val="C00000"/>
                </a:solidFill>
                <a:latin typeface="Courier New" pitchFamily="49" charset="0"/>
              </a:rPr>
              <a:t>Scaune</a:t>
            </a:r>
            <a:r>
              <a:rPr lang="en-US" sz="1800" dirty="0" smtClean="0">
                <a:solidFill>
                  <a:srgbClr val="C00000"/>
                </a:solidFill>
                <a:latin typeface="Courier New" pitchFamily="49" charset="0"/>
              </a:rPr>
              <a:t>); </a:t>
            </a:r>
            <a:r>
              <a:rPr lang="ro-RO" sz="1800" dirty="0" smtClean="0">
                <a:solidFill>
                  <a:srgbClr val="C00000"/>
                </a:solidFill>
                <a:latin typeface="Courier New" pitchFamily="49" charset="0"/>
              </a:rPr>
              <a:t>     </a:t>
            </a: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 se renunță la accesul asupra </a:t>
            </a:r>
          </a:p>
          <a:p>
            <a:pPr>
              <a:lnSpc>
                <a:spcPct val="80000"/>
              </a:lnSpc>
              <a:buFontTx/>
              <a:buNone/>
            </a:pPr>
            <a:r>
              <a:rPr lang="ro-RO" sz="1800" dirty="0">
                <a:solidFill>
                  <a:schemeClr val="tx2"/>
                </a:solidFill>
                <a:latin typeface="Courier New" pitchFamily="49" charset="0"/>
              </a:rPr>
              <a:t> </a:t>
            </a:r>
            <a:r>
              <a:rPr lang="ro-RO" sz="1800" dirty="0" smtClean="0">
                <a:solidFill>
                  <a:schemeClr val="tx2"/>
                </a:solidFill>
                <a:latin typeface="Courier New" pitchFamily="49" charset="0"/>
              </a:rPr>
              <a:t>                                   NumărScauneLibere */</a:t>
            </a:r>
          </a:p>
          <a:p>
            <a:pPr>
              <a:lnSpc>
                <a:spcPct val="80000"/>
              </a:lnSpc>
              <a:buFontTx/>
              <a:buNone/>
            </a:pPr>
            <a:r>
              <a:rPr lang="en-US" sz="1800" dirty="0" smtClean="0">
                <a:solidFill>
                  <a:srgbClr val="C00000"/>
                </a:solidFill>
                <a:latin typeface="Courier New" pitchFamily="49" charset="0"/>
              </a:rPr>
              <a:t>      P(</a:t>
            </a:r>
            <a:r>
              <a:rPr lang="ro-RO" sz="1800" dirty="0" smtClean="0">
                <a:solidFill>
                  <a:srgbClr val="C00000"/>
                </a:solidFill>
                <a:latin typeface="Courier New" pitchFamily="49" charset="0"/>
              </a:rPr>
              <a:t>BărbierGata</a:t>
            </a: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 clientul așteaptă pentru a  </a:t>
            </a:r>
          </a:p>
          <a:p>
            <a:pPr>
              <a:lnSpc>
                <a:spcPct val="80000"/>
              </a:lnSpc>
              <a:buFontTx/>
              <a:buNone/>
            </a:pPr>
            <a:r>
              <a:rPr lang="ro-RO" sz="1800" dirty="0">
                <a:solidFill>
                  <a:schemeClr val="tx2"/>
                </a:solidFill>
                <a:latin typeface="Courier New" pitchFamily="49" charset="0"/>
              </a:rPr>
              <a:t> </a:t>
            </a:r>
            <a:r>
              <a:rPr lang="ro-RO" sz="1800" dirty="0" smtClean="0">
                <a:solidFill>
                  <a:schemeClr val="tx2"/>
                </a:solidFill>
                <a:latin typeface="Courier New" pitchFamily="49" charset="0"/>
              </a:rPr>
              <a:t>                                   fi tuns */</a:t>
            </a:r>
            <a:endParaRPr lang="en-US" sz="1800" dirty="0" smtClean="0">
              <a:solidFill>
                <a:schemeClr val="tx2"/>
              </a:solidFill>
              <a:latin typeface="Courier New" pitchFamily="49" charset="0"/>
            </a:endParaRPr>
          </a:p>
          <a:p>
            <a:pPr>
              <a:lnSpc>
                <a:spcPct val="80000"/>
              </a:lnSpc>
              <a:buFontTx/>
              <a:buNone/>
            </a:pP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 Clientul e tuns... */</a:t>
            </a:r>
            <a:endParaRPr lang="en-US" sz="1800" dirty="0" smtClean="0">
              <a:solidFill>
                <a:schemeClr val="tx2"/>
              </a:solidFill>
              <a:latin typeface="Courier New" pitchFamily="49" charset="0"/>
            </a:endParaRPr>
          </a:p>
          <a:p>
            <a:pPr>
              <a:lnSpc>
                <a:spcPct val="80000"/>
              </a:lnSpc>
              <a:buFontTx/>
              <a:buNone/>
            </a:pPr>
            <a:r>
              <a:rPr lang="en-US" sz="1800" dirty="0" smtClean="0">
                <a:solidFill>
                  <a:srgbClr val="C00000"/>
                </a:solidFill>
                <a:latin typeface="Courier New" pitchFamily="49" charset="0"/>
              </a:rPr>
              <a:t>     </a:t>
            </a:r>
            <a:r>
              <a:rPr lang="en-US" sz="1800" dirty="0" smtClean="0">
                <a:solidFill>
                  <a:srgbClr val="C00000"/>
                </a:solidFill>
                <a:latin typeface="Courier New" pitchFamily="49" charset="0"/>
              </a:rPr>
              <a:t>} </a:t>
            </a:r>
            <a:r>
              <a:rPr lang="en-US" sz="1800" b="1" dirty="0" smtClean="0">
                <a:solidFill>
                  <a:srgbClr val="C00000"/>
                </a:solidFill>
                <a:latin typeface="Courier New" pitchFamily="49" charset="0"/>
              </a:rPr>
              <a:t>else </a:t>
            </a: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 nu sunt scaune libere */</a:t>
            </a:r>
            <a:endParaRPr lang="en-US" sz="1800" dirty="0" smtClean="0">
              <a:solidFill>
                <a:schemeClr val="tx2"/>
              </a:solidFill>
              <a:latin typeface="Courier New" pitchFamily="49" charset="0"/>
            </a:endParaRPr>
          </a:p>
          <a:p>
            <a:pPr>
              <a:lnSpc>
                <a:spcPct val="80000"/>
              </a:lnSpc>
              <a:buFontTx/>
              <a:buNone/>
            </a:pPr>
            <a:r>
              <a:rPr lang="en-US" sz="1800" dirty="0" smtClean="0">
                <a:solidFill>
                  <a:srgbClr val="C00000"/>
                </a:solidFill>
                <a:latin typeface="Courier New" pitchFamily="49" charset="0"/>
              </a:rPr>
              <a:t>       V(</a:t>
            </a:r>
            <a:r>
              <a:rPr lang="ro-RO" sz="1800" dirty="0" smtClean="0">
                <a:solidFill>
                  <a:srgbClr val="C00000"/>
                </a:solidFill>
                <a:latin typeface="Courier New" pitchFamily="49" charset="0"/>
              </a:rPr>
              <a:t>Scaune</a:t>
            </a:r>
            <a:r>
              <a:rPr lang="en-US" sz="1800" dirty="0" smtClean="0">
                <a:solidFill>
                  <a:srgbClr val="C00000"/>
                </a:solidFill>
                <a:latin typeface="Courier New" pitchFamily="49" charset="0"/>
              </a:rPr>
              <a:t>);</a:t>
            </a:r>
            <a:r>
              <a:rPr lang="ro-RO" sz="1800" dirty="0" smtClean="0">
                <a:solidFill>
                  <a:srgbClr val="C00000"/>
                </a:solidFill>
                <a:latin typeface="Courier New" pitchFamily="49" charset="0"/>
              </a:rPr>
              <a:t>              </a:t>
            </a:r>
            <a:r>
              <a:rPr lang="en-US" sz="1800" dirty="0" smtClean="0">
                <a:solidFill>
                  <a:srgbClr val="C00000"/>
                </a:solidFill>
                <a:latin typeface="Courier New" pitchFamily="49" charset="0"/>
              </a:rPr>
              <a:t>  </a:t>
            </a:r>
            <a:r>
              <a:rPr lang="en-US" sz="1800" dirty="0" smtClean="0">
                <a:solidFill>
                  <a:schemeClr val="tx2"/>
                </a:solidFill>
                <a:latin typeface="Courier New" pitchFamily="49" charset="0"/>
              </a:rPr>
              <a:t>/</a:t>
            </a:r>
            <a:r>
              <a:rPr lang="ro-RO" sz="1800" dirty="0" smtClean="0">
                <a:solidFill>
                  <a:schemeClr val="tx2"/>
                </a:solidFill>
                <a:latin typeface="Courier New" pitchFamily="49" charset="0"/>
              </a:rPr>
              <a:t>* eliberează mutexul */</a:t>
            </a:r>
            <a:r>
              <a:rPr lang="en-US" sz="1800" dirty="0" smtClean="0">
                <a:solidFill>
                  <a:schemeClr val="tx2"/>
                </a:solidFill>
                <a:latin typeface="Courier New" pitchFamily="49" charset="0"/>
              </a:rPr>
              <a:t> </a:t>
            </a:r>
          </a:p>
          <a:p>
            <a:pPr>
              <a:lnSpc>
                <a:spcPct val="80000"/>
              </a:lnSpc>
              <a:buFontTx/>
              <a:buNone/>
            </a:pPr>
            <a:r>
              <a:rPr lang="en-US" sz="1800" dirty="0" smtClean="0">
                <a:solidFill>
                  <a:schemeClr val="tx2"/>
                </a:solidFill>
                <a:latin typeface="Courier New" pitchFamily="49" charset="0"/>
              </a:rPr>
              <a:t>       /</a:t>
            </a:r>
            <a:r>
              <a:rPr lang="ro-RO" sz="1800" dirty="0" smtClean="0">
                <a:solidFill>
                  <a:schemeClr val="tx2"/>
                </a:solidFill>
                <a:latin typeface="Courier New" pitchFamily="49" charset="0"/>
              </a:rPr>
              <a:t>* Clientul pleacă netuns... */</a:t>
            </a:r>
            <a:endParaRPr lang="en-US" sz="1800" dirty="0" smtClean="0">
              <a:solidFill>
                <a:schemeClr val="tx2"/>
              </a:solidFill>
              <a:latin typeface="Courier New" pitchFamily="49" charset="0"/>
            </a:endParaRPr>
          </a:p>
          <a:p>
            <a:pPr>
              <a:lnSpc>
                <a:spcPct val="80000"/>
              </a:lnSpc>
              <a:buFontTx/>
              <a:buNone/>
            </a:pPr>
            <a:r>
              <a:rPr lang="en-US" sz="1800" dirty="0" smtClean="0">
                <a:solidFill>
                  <a:srgbClr val="C00000"/>
                </a:solidFill>
                <a:latin typeface="Courier New" pitchFamily="49" charset="0"/>
              </a:rPr>
              <a:t>     </a:t>
            </a:r>
            <a:r>
              <a:rPr lang="en-US" sz="1800" b="1" dirty="0" smtClean="0">
                <a:solidFill>
                  <a:srgbClr val="C00000"/>
                </a:solidFill>
                <a:latin typeface="Courier New" pitchFamily="49" charset="0"/>
              </a:rPr>
              <a:t>}</a:t>
            </a:r>
            <a:endParaRPr lang="en-US" sz="1800" b="1" dirty="0" smtClean="0">
              <a:solidFill>
                <a:srgbClr val="C00000"/>
              </a:solidFill>
              <a:latin typeface="Courier New" pitchFamily="49" charset="0"/>
            </a:endParaRPr>
          </a:p>
          <a:p>
            <a:pPr>
              <a:lnSpc>
                <a:spcPct val="80000"/>
              </a:lnSpc>
              <a:buFontTx/>
              <a:buNone/>
            </a:pPr>
            <a:r>
              <a:rPr lang="en-US" sz="1800" b="1" dirty="0" smtClean="0">
                <a:solidFill>
                  <a:srgbClr val="C00000"/>
                </a:solidFill>
                <a:latin typeface="Courier New" pitchFamily="49" charset="0"/>
              </a:rPr>
              <a:t>   </a:t>
            </a:r>
            <a:r>
              <a:rPr lang="en-US" sz="1800" b="1" dirty="0" smtClean="0">
                <a:solidFill>
                  <a:srgbClr val="C00000"/>
                </a:solidFill>
                <a:latin typeface="Courier New" pitchFamily="49" charset="0"/>
              </a:rPr>
              <a:t>}</a:t>
            </a:r>
            <a:endParaRPr lang="en-US" sz="1800" b="1" dirty="0" smtClean="0">
              <a:solidFill>
                <a:srgbClr val="C00000"/>
              </a:solidFill>
              <a:latin typeface="Courier New" pitchFamily="49" charset="0"/>
            </a:endParaRPr>
          </a:p>
          <a:p>
            <a:pPr>
              <a:lnSpc>
                <a:spcPct val="80000"/>
              </a:lnSpc>
              <a:buFontTx/>
              <a:buNone/>
            </a:pPr>
            <a:r>
              <a:rPr lang="en-US" sz="1800" b="1" dirty="0" smtClean="0">
                <a:solidFill>
                  <a:srgbClr val="C00000"/>
                </a:solidFill>
                <a:latin typeface="Courier New" pitchFamily="49" charset="0"/>
              </a:rPr>
              <a:t>}</a:t>
            </a:r>
            <a:endParaRPr lang="en-US" sz="1800" b="1" dirty="0" smtClean="0">
              <a:solidFill>
                <a:srgbClr val="C00000"/>
              </a:solidFill>
              <a:latin typeface="Courier New" pitchFamily="49" charset="0"/>
            </a:endParaRPr>
          </a:p>
        </p:txBody>
      </p:sp>
      <p:sp>
        <p:nvSpPr>
          <p:cNvPr id="6" name="Rectangle 2"/>
          <p:cNvSpPr>
            <a:spLocks noGrp="1" noChangeArrowheads="1"/>
          </p:cNvSpPr>
          <p:nvPr>
            <p:ph type="title"/>
          </p:nvPr>
        </p:nvSpPr>
        <p:spPr>
          <a:xfrm>
            <a:off x="114300" y="76200"/>
            <a:ext cx="8915400" cy="1066800"/>
          </a:xfrm>
        </p:spPr>
        <p:txBody>
          <a:bodyPr/>
          <a:lstStyle/>
          <a:p>
            <a:r>
              <a:rPr lang="en-US" sz="2800" dirty="0" err="1" smtClean="0"/>
              <a:t>Problema</a:t>
            </a:r>
            <a:r>
              <a:rPr lang="en-US" sz="2800" dirty="0" smtClean="0"/>
              <a:t> b</a:t>
            </a:r>
            <a:r>
              <a:rPr lang="ro-RO" sz="2800" dirty="0" smtClean="0"/>
              <a:t>ă</a:t>
            </a:r>
            <a:r>
              <a:rPr lang="en-US" sz="2800" dirty="0" err="1" smtClean="0"/>
              <a:t>rbierului</a:t>
            </a:r>
            <a:r>
              <a:rPr lang="en-US" sz="2800" dirty="0" smtClean="0"/>
              <a:t> (2)</a:t>
            </a:r>
          </a:p>
        </p:txBody>
      </p:sp>
      <p:cxnSp>
        <p:nvCxnSpPr>
          <p:cNvPr id="4" name="Straight Connector 3"/>
          <p:cNvCxnSpPr/>
          <p:nvPr/>
        </p:nvCxnSpPr>
        <p:spPr bwMode="auto">
          <a:xfrm flipH="1">
            <a:off x="447764" y="2276872"/>
            <a:ext cx="23010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flipV="1">
            <a:off x="447765" y="3933044"/>
            <a:ext cx="230105" cy="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V="1">
            <a:off x="447764" y="2276872"/>
            <a:ext cx="0" cy="33123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rot="16200000">
            <a:off x="-407603" y="3993644"/>
            <a:ext cx="1210588" cy="369332"/>
          </a:xfrm>
          <a:prstGeom prst="rect">
            <a:avLst/>
          </a:prstGeom>
          <a:noFill/>
        </p:spPr>
        <p:txBody>
          <a:bodyPr wrap="none" rtlCol="0">
            <a:spAutoFit/>
          </a:bodyPr>
          <a:lstStyle/>
          <a:p>
            <a:r>
              <a:rPr lang="en-US" sz="1800" dirty="0" err="1" smtClean="0"/>
              <a:t>atomicitate</a:t>
            </a:r>
            <a:endParaRPr lang="en-US" sz="1800" dirty="0"/>
          </a:p>
        </p:txBody>
      </p:sp>
      <p:cxnSp>
        <p:nvCxnSpPr>
          <p:cNvPr id="10" name="Straight Connector 9"/>
          <p:cNvCxnSpPr/>
          <p:nvPr/>
        </p:nvCxnSpPr>
        <p:spPr bwMode="auto">
          <a:xfrm flipH="1" flipV="1">
            <a:off x="447764" y="5582466"/>
            <a:ext cx="415661" cy="67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p:cNvCxnSpPr/>
          <p:nvPr/>
        </p:nvCxnSpPr>
        <p:spPr bwMode="auto">
          <a:xfrm flipH="1">
            <a:off x="2483768" y="2142148"/>
            <a:ext cx="792088" cy="12148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2843808" y="1772816"/>
            <a:ext cx="2339102" cy="369332"/>
          </a:xfrm>
          <a:prstGeom prst="rect">
            <a:avLst/>
          </a:prstGeom>
          <a:noFill/>
        </p:spPr>
        <p:txBody>
          <a:bodyPr wrap="none" rtlCol="0">
            <a:spAutoFit/>
          </a:bodyPr>
          <a:lstStyle/>
          <a:p>
            <a:r>
              <a:rPr lang="en-US" sz="1800" dirty="0" err="1" smtClean="0"/>
              <a:t>sincronizare</a:t>
            </a:r>
            <a:r>
              <a:rPr lang="en-US" sz="1800" dirty="0" smtClean="0"/>
              <a:t> cu </a:t>
            </a:r>
            <a:r>
              <a:rPr lang="en-US" sz="1800" dirty="0" err="1" smtClean="0"/>
              <a:t>Barbier</a:t>
            </a:r>
            <a:endParaRPr lang="en-US" sz="1800" dirty="0"/>
          </a:p>
        </p:txBody>
      </p:sp>
      <p:cxnSp>
        <p:nvCxnSpPr>
          <p:cNvPr id="18" name="Straight Arrow Connector 17"/>
          <p:cNvCxnSpPr/>
          <p:nvPr/>
        </p:nvCxnSpPr>
        <p:spPr bwMode="auto">
          <a:xfrm flipH="1">
            <a:off x="2996208" y="2142148"/>
            <a:ext cx="567680" cy="23669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54892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14300" y="76200"/>
            <a:ext cx="8915400" cy="1066800"/>
          </a:xfrm>
        </p:spPr>
        <p:txBody>
          <a:bodyPr/>
          <a:lstStyle/>
          <a:p>
            <a:r>
              <a:rPr lang="ro-RO" sz="3600" dirty="0" smtClean="0"/>
              <a:t>Sumar</a:t>
            </a:r>
            <a:endParaRPr lang="en-US" sz="3600" dirty="0" smtClean="0"/>
          </a:p>
        </p:txBody>
      </p:sp>
      <p:sp>
        <p:nvSpPr>
          <p:cNvPr id="23555" name="Content Placeholder 2"/>
          <p:cNvSpPr>
            <a:spLocks noGrp="1"/>
          </p:cNvSpPr>
          <p:nvPr>
            <p:ph idx="1"/>
          </p:nvPr>
        </p:nvSpPr>
        <p:spPr>
          <a:xfrm>
            <a:off x="323850" y="1844675"/>
            <a:ext cx="8229600" cy="4525963"/>
          </a:xfrm>
        </p:spPr>
        <p:txBody>
          <a:bodyPr/>
          <a:lstStyle/>
          <a:p>
            <a:pPr>
              <a:lnSpc>
                <a:spcPct val="90000"/>
              </a:lnSpc>
              <a:spcAft>
                <a:spcPts val="600"/>
              </a:spcAft>
            </a:pPr>
            <a:r>
              <a:rPr lang="vi-VN" sz="2800" smtClean="0"/>
              <a:t>Dezvoltarea algoritmilor folosind variabile partajate (MIMD)</a:t>
            </a:r>
          </a:p>
          <a:p>
            <a:pPr>
              <a:lnSpc>
                <a:spcPct val="90000"/>
              </a:lnSpc>
              <a:spcAft>
                <a:spcPts val="600"/>
              </a:spcAft>
            </a:pPr>
            <a:r>
              <a:rPr lang="vi-VN" sz="2800" smtClean="0"/>
              <a:t>Semafoare</a:t>
            </a:r>
          </a:p>
          <a:p>
            <a:pPr>
              <a:lnSpc>
                <a:spcPct val="90000"/>
              </a:lnSpc>
              <a:spcAft>
                <a:spcPts val="600"/>
              </a:spcAft>
            </a:pPr>
            <a:r>
              <a:rPr lang="vi-VN" sz="2800" smtClean="0"/>
              <a:t>Secțiuni critice</a:t>
            </a:r>
          </a:p>
          <a:p>
            <a:pPr>
              <a:lnSpc>
                <a:spcPct val="90000"/>
              </a:lnSpc>
              <a:spcAft>
                <a:spcPts val="600"/>
              </a:spcAft>
            </a:pPr>
            <a:r>
              <a:rPr lang="vi-VN" sz="2800" smtClean="0"/>
              <a:t>Probleme:</a:t>
            </a:r>
          </a:p>
          <a:p>
            <a:pPr lvl="1">
              <a:lnSpc>
                <a:spcPct val="90000"/>
              </a:lnSpc>
              <a:spcAft>
                <a:spcPts val="600"/>
              </a:spcAft>
            </a:pPr>
            <a:r>
              <a:rPr lang="vi-VN" sz="2400" smtClean="0"/>
              <a:t>Producători și consumatori</a:t>
            </a:r>
          </a:p>
          <a:p>
            <a:pPr lvl="1">
              <a:lnSpc>
                <a:spcPct val="90000"/>
              </a:lnSpc>
              <a:spcAft>
                <a:spcPts val="600"/>
              </a:spcAft>
            </a:pPr>
            <a:r>
              <a:rPr lang="vi-VN" sz="2400" smtClean="0"/>
              <a:t>Problema filozofilor</a:t>
            </a:r>
          </a:p>
          <a:p>
            <a:pPr lvl="1">
              <a:lnSpc>
                <a:spcPct val="90000"/>
              </a:lnSpc>
              <a:spcAft>
                <a:spcPts val="600"/>
              </a:spcAft>
            </a:pPr>
            <a:r>
              <a:rPr lang="vi-VN" sz="2400" smtClean="0"/>
              <a:t>Problema cititorilor și scriitorilor </a:t>
            </a:r>
          </a:p>
          <a:p>
            <a:pPr lvl="1">
              <a:lnSpc>
                <a:spcPct val="90000"/>
              </a:lnSpc>
              <a:spcAft>
                <a:spcPts val="600"/>
              </a:spcAft>
            </a:pPr>
            <a:r>
              <a:rPr lang="vi-VN" sz="2400" smtClean="0"/>
              <a:t>Problema bărbierului</a:t>
            </a:r>
            <a:endParaRPr lang="en-US" sz="2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dirty="0" smtClean="0"/>
                  <a:t>Cum </a:t>
                </a:r>
                <a:r>
                  <a:rPr lang="en-US" dirty="0" err="1" smtClean="0"/>
                  <a:t>ati</a:t>
                </a:r>
                <a:r>
                  <a:rPr lang="en-US" dirty="0" smtClean="0"/>
                  <a:t> </a:t>
                </a:r>
                <a:r>
                  <a:rPr lang="en-US" dirty="0" err="1" smtClean="0"/>
                  <a:t>implementa</a:t>
                </a:r>
                <a:r>
                  <a:rPr lang="en-US" dirty="0" smtClean="0"/>
                  <a:t> o </a:t>
                </a:r>
                <a:r>
                  <a:rPr lang="en-US" i="1" dirty="0" err="1" smtClean="0"/>
                  <a:t>bariera</a:t>
                </a:r>
                <a:r>
                  <a:rPr lang="en-US" dirty="0" smtClean="0"/>
                  <a:t> </a:t>
                </a:r>
                <a:r>
                  <a:rPr lang="en-US" dirty="0" err="1" smtClean="0"/>
                  <a:t>folosind</a:t>
                </a:r>
                <a:r>
                  <a:rPr lang="en-US" dirty="0" smtClean="0"/>
                  <a:t> </a:t>
                </a:r>
                <a:r>
                  <a:rPr lang="en-US" dirty="0" err="1" smtClean="0"/>
                  <a:t>semafoare</a:t>
                </a:r>
                <a:r>
                  <a:rPr lang="en-US" dirty="0" smtClean="0"/>
                  <a:t>?</a:t>
                </a:r>
              </a:p>
              <a:p>
                <a:r>
                  <a:rPr lang="en-US" dirty="0" smtClean="0"/>
                  <a:t>Ex. (</a:t>
                </a:r>
                <a:r>
                  <a:rPr lang="en-US" dirty="0" err="1" smtClean="0"/>
                  <a:t>suma</a:t>
                </a:r>
                <a:r>
                  <a:rPr lang="en-US" dirty="0" smtClean="0"/>
                  <a:t> </a:t>
                </a:r>
                <a:r>
                  <a:rPr lang="en-US" dirty="0" err="1" smtClean="0"/>
                  <a:t>elementelor</a:t>
                </a:r>
                <a:r>
                  <a:rPr lang="en-US" dirty="0" smtClean="0"/>
                  <a:t> </a:t>
                </a:r>
                <a:r>
                  <a:rPr lang="en-US" dirty="0" err="1" smtClean="0"/>
                  <a:t>unui</a:t>
                </a:r>
                <a:r>
                  <a:rPr lang="en-US" dirty="0"/>
                  <a:t> </a:t>
                </a:r>
                <a:r>
                  <a:rPr lang="en-US" dirty="0" smtClean="0"/>
                  <a:t>vector):</a:t>
                </a:r>
              </a:p>
              <a:p>
                <a:pPr>
                  <a:lnSpc>
                    <a:spcPct val="70000"/>
                  </a:lnSpc>
                  <a:buFontTx/>
                  <a:buNone/>
                </a:pPr>
                <a:endParaRPr lang="en-US" b="1" dirty="0" smtClean="0">
                  <a:solidFill>
                    <a:srgbClr val="12199A"/>
                  </a:solidFill>
                  <a:latin typeface="Courier New" pitchFamily="49" charset="0"/>
                  <a:cs typeface="Times New Roman" pitchFamily="18" charset="0"/>
                </a:endParaRPr>
              </a:p>
              <a:p>
                <a:pPr>
                  <a:lnSpc>
                    <a:spcPct val="70000"/>
                  </a:lnSpc>
                  <a:buFontTx/>
                  <a:buNone/>
                </a:pPr>
                <a:r>
                  <a:rPr lang="en-US" dirty="0" err="1" smtClean="0">
                    <a:solidFill>
                      <a:srgbClr val="12199A"/>
                    </a:solidFill>
                    <a:latin typeface="Courier New" pitchFamily="49" charset="0"/>
                    <a:cs typeface="Times New Roman" pitchFamily="18" charset="0"/>
                  </a:rPr>
                  <a:t>int</a:t>
                </a:r>
                <a:r>
                  <a:rPr lang="en-US" dirty="0" smtClean="0">
                    <a:solidFill>
                      <a:srgbClr val="12199A"/>
                    </a:solidFill>
                    <a:latin typeface="Courier New" pitchFamily="49" charset="0"/>
                    <a:cs typeface="Times New Roman" pitchFamily="18" charset="0"/>
                  </a:rPr>
                  <a:t> a[1:n];</a:t>
                </a:r>
                <a:endParaRPr lang="en-US" dirty="0">
                  <a:solidFill>
                    <a:srgbClr val="12199A"/>
                  </a:solidFill>
                  <a:latin typeface="Courier New" pitchFamily="49" charset="0"/>
                  <a:cs typeface="Times New Roman" pitchFamily="18" charset="0"/>
                </a:endParaRPr>
              </a:p>
              <a:p>
                <a:pPr>
                  <a:lnSpc>
                    <a:spcPct val="70000"/>
                  </a:lnSpc>
                  <a:buFontTx/>
                  <a:buNone/>
                </a:pPr>
                <a:r>
                  <a:rPr lang="en-US" b="1" dirty="0" smtClean="0">
                    <a:solidFill>
                      <a:srgbClr val="12199A"/>
                    </a:solidFill>
                    <a:latin typeface="Courier New" pitchFamily="49" charset="0"/>
                    <a:cs typeface="Times New Roman" pitchFamily="18" charset="0"/>
                  </a:rPr>
                  <a:t>process</a:t>
                </a:r>
                <a:r>
                  <a:rPr lang="en-US" dirty="0" smtClean="0">
                    <a:solidFill>
                      <a:srgbClr val="12199A"/>
                    </a:solidFill>
                    <a:latin typeface="Courier New" pitchFamily="49" charset="0"/>
                    <a:cs typeface="Times New Roman" pitchFamily="18" charset="0"/>
                  </a:rPr>
                  <a:t> </a:t>
                </a:r>
                <a:r>
                  <a:rPr lang="en-US" dirty="0" err="1" smtClean="0">
                    <a:solidFill>
                      <a:srgbClr val="12199A"/>
                    </a:solidFill>
                    <a:latin typeface="Courier New" pitchFamily="49" charset="0"/>
                    <a:cs typeface="Times New Roman" pitchFamily="18" charset="0"/>
                  </a:rPr>
                  <a:t>suma</a:t>
                </a:r>
                <a:r>
                  <a:rPr lang="en-US" dirty="0" smtClean="0">
                    <a:solidFill>
                      <a:srgbClr val="12199A"/>
                    </a:solidFill>
                    <a:latin typeface="Courier New" pitchFamily="49" charset="0"/>
                    <a:cs typeface="Times New Roman" pitchFamily="18" charset="0"/>
                  </a:rPr>
                  <a:t>[k=1 to n]{</a:t>
                </a:r>
                <a:endParaRPr lang="en-US" dirty="0">
                  <a:solidFill>
                    <a:srgbClr val="12199A"/>
                  </a:solidFill>
                  <a:latin typeface="Courier New" pitchFamily="49" charset="0"/>
                  <a:cs typeface="Times New Roman" pitchFamily="18" charset="0"/>
                </a:endParaRPr>
              </a:p>
              <a:p>
                <a:pPr>
                  <a:lnSpc>
                    <a:spcPct val="70000"/>
                  </a:lnSpc>
                  <a:buFontTx/>
                  <a:buNone/>
                </a:pPr>
                <a:r>
                  <a:rPr lang="en-US" dirty="0">
                    <a:solidFill>
                      <a:srgbClr val="12199A"/>
                    </a:solidFill>
                    <a:latin typeface="Courier New" pitchFamily="49" charset="0"/>
                    <a:cs typeface="Times New Roman" pitchFamily="18" charset="0"/>
                  </a:rPr>
                  <a:t>     </a:t>
                </a:r>
                <a:r>
                  <a:rPr lang="en-US" b="1" dirty="0" smtClean="0">
                    <a:solidFill>
                      <a:srgbClr val="12199A"/>
                    </a:solidFill>
                    <a:latin typeface="Courier New" pitchFamily="49" charset="0"/>
                    <a:cs typeface="Times New Roman" pitchFamily="18" charset="0"/>
                  </a:rPr>
                  <a:t>for</a:t>
                </a:r>
                <a:r>
                  <a:rPr lang="en-US" dirty="0" smtClean="0">
                    <a:solidFill>
                      <a:srgbClr val="12199A"/>
                    </a:solidFill>
                    <a:latin typeface="Courier New" pitchFamily="49" charset="0"/>
                    <a:cs typeface="Times New Roman" pitchFamily="18" charset="0"/>
                  </a:rPr>
                  <a:t> [j = </a:t>
                </a:r>
                <a:r>
                  <a:rPr lang="en-US" dirty="0">
                    <a:solidFill>
                      <a:srgbClr val="12199A"/>
                    </a:solidFill>
                    <a:latin typeface="Courier New" pitchFamily="49" charset="0"/>
                    <a:cs typeface="Times New Roman" pitchFamily="18" charset="0"/>
                  </a:rPr>
                  <a:t>1 </a:t>
                </a:r>
                <a:r>
                  <a:rPr lang="en-US" b="1" dirty="0">
                    <a:solidFill>
                      <a:srgbClr val="12199A"/>
                    </a:solidFill>
                    <a:latin typeface="Courier New" pitchFamily="49" charset="0"/>
                    <a:cs typeface="Times New Roman" pitchFamily="18" charset="0"/>
                  </a:rPr>
                  <a:t>to</a:t>
                </a:r>
                <a:r>
                  <a:rPr lang="en-US" dirty="0">
                    <a:solidFill>
                      <a:srgbClr val="12199A"/>
                    </a:solidFill>
                    <a:latin typeface="Courier New" pitchFamily="49" charset="0"/>
                    <a:cs typeface="Times New Roman" pitchFamily="18" charset="0"/>
                  </a:rPr>
                  <a:t> sup(</a:t>
                </a:r>
                <a14:m>
                  <m:oMath xmlns:m="http://schemas.openxmlformats.org/officeDocument/2006/math">
                    <m:func>
                      <m:funcPr>
                        <m:ctrlPr>
                          <a:rPr lang="en-US" i="1">
                            <a:solidFill>
                              <a:srgbClr val="12199A"/>
                            </a:solidFill>
                            <a:latin typeface="Cambria Math"/>
                            <a:cs typeface="Times New Roman" pitchFamily="18" charset="0"/>
                          </a:rPr>
                        </m:ctrlPr>
                      </m:funcPr>
                      <m:fName>
                        <m:sSub>
                          <m:sSubPr>
                            <m:ctrlPr>
                              <a:rPr lang="en-US" i="1">
                                <a:solidFill>
                                  <a:srgbClr val="12199A"/>
                                </a:solidFill>
                                <a:latin typeface="Cambria Math"/>
                                <a:cs typeface="Times New Roman" pitchFamily="18" charset="0"/>
                              </a:rPr>
                            </m:ctrlPr>
                          </m:sSubPr>
                          <m:e>
                            <m:r>
                              <m:rPr>
                                <m:sty m:val="p"/>
                              </m:rPr>
                              <a:rPr lang="en-US">
                                <a:solidFill>
                                  <a:srgbClr val="12199A"/>
                                </a:solidFill>
                                <a:latin typeface="Cambria Math"/>
                                <a:cs typeface="Times New Roman" pitchFamily="18" charset="0"/>
                              </a:rPr>
                              <m:t>log</m:t>
                            </m:r>
                          </m:e>
                          <m:sub>
                            <m:r>
                              <a:rPr lang="ro-RO" i="1">
                                <a:solidFill>
                                  <a:srgbClr val="12199A"/>
                                </a:solidFill>
                                <a:latin typeface="Cambria Math"/>
                                <a:cs typeface="Times New Roman" pitchFamily="18" charset="0"/>
                              </a:rPr>
                              <m:t>2</m:t>
                            </m:r>
                          </m:sub>
                        </m:sSub>
                      </m:fName>
                      <m:e>
                        <m:r>
                          <a:rPr lang="ro-RO" i="1">
                            <a:solidFill>
                              <a:srgbClr val="12199A"/>
                            </a:solidFill>
                            <a:latin typeface="Cambria Math"/>
                            <a:cs typeface="Times New Roman" pitchFamily="18" charset="0"/>
                          </a:rPr>
                          <m:t>𝑛</m:t>
                        </m:r>
                      </m:e>
                    </m:func>
                  </m:oMath>
                </a14:m>
                <a:r>
                  <a:rPr lang="en-US" dirty="0" smtClean="0">
                    <a:solidFill>
                      <a:srgbClr val="12199A"/>
                    </a:solidFill>
                    <a:latin typeface="Courier New" pitchFamily="49" charset="0"/>
                    <a:cs typeface="Times New Roman" pitchFamily="18" charset="0"/>
                  </a:rPr>
                  <a:t>)]{</a:t>
                </a:r>
                <a:endParaRPr lang="en-US" dirty="0">
                  <a:solidFill>
                    <a:srgbClr val="12199A"/>
                  </a:solidFill>
                  <a:latin typeface="Courier New" pitchFamily="49" charset="0"/>
                  <a:cs typeface="Times New Roman" pitchFamily="18" charset="0"/>
                </a:endParaRPr>
              </a:p>
              <a:p>
                <a:pPr>
                  <a:lnSpc>
                    <a:spcPct val="70000"/>
                  </a:lnSpc>
                  <a:buFontTx/>
                  <a:buNone/>
                </a:pPr>
                <a:r>
                  <a:rPr lang="en-US" dirty="0">
                    <a:solidFill>
                      <a:srgbClr val="12199A"/>
                    </a:solidFill>
                    <a:latin typeface="Courier New" pitchFamily="49" charset="0"/>
                    <a:cs typeface="Times New Roman" pitchFamily="18" charset="0"/>
                  </a:rPr>
                  <a:t>          </a:t>
                </a:r>
                <a:r>
                  <a:rPr lang="en-US" b="1" dirty="0">
                    <a:solidFill>
                      <a:srgbClr val="12199A"/>
                    </a:solidFill>
                    <a:latin typeface="Courier New" pitchFamily="49" charset="0"/>
                    <a:cs typeface="Times New Roman" pitchFamily="18" charset="0"/>
                  </a:rPr>
                  <a:t>if</a:t>
                </a:r>
                <a:r>
                  <a:rPr lang="en-US" dirty="0">
                    <a:solidFill>
                      <a:srgbClr val="12199A"/>
                    </a:solidFill>
                    <a:latin typeface="Courier New" pitchFamily="49" charset="0"/>
                    <a:cs typeface="Times New Roman" pitchFamily="18" charset="0"/>
                  </a:rPr>
                  <a:t> </a:t>
                </a:r>
                <a:r>
                  <a:rPr lang="en-US" dirty="0">
                    <a:solidFill>
                      <a:srgbClr val="12199A"/>
                    </a:solidFill>
                    <a:latin typeface="Courier New" pitchFamily="49" charset="0"/>
                    <a:cs typeface="Times New Roman" pitchFamily="18" charset="0"/>
                  </a:rPr>
                  <a:t>(</a:t>
                </a:r>
                <a:r>
                  <a:rPr lang="en-US" dirty="0" smtClean="0">
                    <a:solidFill>
                      <a:srgbClr val="12199A"/>
                    </a:solidFill>
                    <a:latin typeface="Courier New" pitchFamily="49" charset="0"/>
                    <a:cs typeface="Times New Roman" pitchFamily="18" charset="0"/>
                  </a:rPr>
                  <a:t>k </a:t>
                </a:r>
                <a:r>
                  <a:rPr lang="en-US" dirty="0">
                    <a:solidFill>
                      <a:srgbClr val="12199A"/>
                    </a:solidFill>
                    <a:latin typeface="Courier New" pitchFamily="49" charset="0"/>
                    <a:cs typeface="Times New Roman" pitchFamily="18" charset="0"/>
                  </a:rPr>
                  <a:t>mod 2</a:t>
                </a:r>
                <a:r>
                  <a:rPr lang="en-US" baseline="30000" dirty="0">
                    <a:solidFill>
                      <a:srgbClr val="12199A"/>
                    </a:solidFill>
                    <a:latin typeface="Courier New" pitchFamily="49" charset="0"/>
                    <a:cs typeface="Times New Roman" pitchFamily="18" charset="0"/>
                  </a:rPr>
                  <a:t>j</a:t>
                </a:r>
                <a:r>
                  <a:rPr lang="en-US" dirty="0">
                    <a:solidFill>
                      <a:srgbClr val="12199A"/>
                    </a:solidFill>
                    <a:latin typeface="Courier New" pitchFamily="49" charset="0"/>
                    <a:cs typeface="Times New Roman" pitchFamily="18" charset="0"/>
                  </a:rPr>
                  <a:t> = </a:t>
                </a:r>
                <a:r>
                  <a:rPr lang="en-US" dirty="0" smtClean="0">
                    <a:solidFill>
                      <a:srgbClr val="12199A"/>
                    </a:solidFill>
                    <a:latin typeface="Courier New" pitchFamily="49" charset="0"/>
                    <a:cs typeface="Times New Roman" pitchFamily="18" charset="0"/>
                  </a:rPr>
                  <a:t>0){ </a:t>
                </a:r>
                <a:endParaRPr lang="en-US" dirty="0">
                  <a:solidFill>
                    <a:srgbClr val="12199A"/>
                  </a:solidFill>
                  <a:latin typeface="Courier New" pitchFamily="49" charset="0"/>
                  <a:cs typeface="Times New Roman" pitchFamily="18" charset="0"/>
                </a:endParaRPr>
              </a:p>
              <a:p>
                <a:pPr>
                  <a:lnSpc>
                    <a:spcPct val="70000"/>
                  </a:lnSpc>
                  <a:buFontTx/>
                  <a:buNone/>
                </a:pPr>
                <a:r>
                  <a:rPr lang="en-US" dirty="0">
                    <a:solidFill>
                      <a:srgbClr val="12199A"/>
                    </a:solidFill>
                    <a:latin typeface="Courier New" pitchFamily="49" charset="0"/>
                    <a:cs typeface="Times New Roman" pitchFamily="18" charset="0"/>
                  </a:rPr>
                  <a:t>				a[k] </a:t>
                </a:r>
                <a:r>
                  <a:rPr lang="en-US" dirty="0" smtClean="0">
                    <a:solidFill>
                      <a:srgbClr val="12199A"/>
                    </a:solidFill>
                    <a:latin typeface="Courier New" pitchFamily="49" charset="0"/>
                    <a:cs typeface="Times New Roman" pitchFamily="18" charset="0"/>
                  </a:rPr>
                  <a:t>= </a:t>
                </a:r>
                <a:r>
                  <a:rPr lang="en-US" dirty="0">
                    <a:solidFill>
                      <a:srgbClr val="12199A"/>
                    </a:solidFill>
                    <a:latin typeface="Courier New" pitchFamily="49" charset="0"/>
                    <a:cs typeface="Times New Roman" pitchFamily="18" charset="0"/>
                  </a:rPr>
                  <a:t>a[k-2</a:t>
                </a:r>
                <a:r>
                  <a:rPr lang="en-US" baseline="30000" dirty="0">
                    <a:solidFill>
                      <a:srgbClr val="12199A"/>
                    </a:solidFill>
                    <a:latin typeface="Courier New" pitchFamily="49" charset="0"/>
                    <a:cs typeface="Times New Roman" pitchFamily="18" charset="0"/>
                  </a:rPr>
                  <a:t>j-1</a:t>
                </a:r>
                <a:r>
                  <a:rPr lang="en-US" dirty="0">
                    <a:solidFill>
                      <a:srgbClr val="12199A"/>
                    </a:solidFill>
                    <a:latin typeface="Courier New" pitchFamily="49" charset="0"/>
                    <a:cs typeface="Times New Roman" pitchFamily="18" charset="0"/>
                  </a:rPr>
                  <a:t>] + a[k</a:t>
                </a:r>
                <a:r>
                  <a:rPr lang="en-US" dirty="0" smtClean="0">
                    <a:solidFill>
                      <a:srgbClr val="12199A"/>
                    </a:solidFill>
                    <a:latin typeface="Courier New" pitchFamily="49" charset="0"/>
                    <a:cs typeface="Times New Roman" pitchFamily="18" charset="0"/>
                  </a:rPr>
                  <a:t>];</a:t>
                </a:r>
                <a:endParaRPr lang="en-US" dirty="0">
                  <a:solidFill>
                    <a:srgbClr val="12199A"/>
                  </a:solidFill>
                  <a:latin typeface="Courier New" pitchFamily="49" charset="0"/>
                  <a:cs typeface="Times New Roman" pitchFamily="18" charset="0"/>
                </a:endParaRPr>
              </a:p>
              <a:p>
                <a:pPr>
                  <a:lnSpc>
                    <a:spcPct val="70000"/>
                  </a:lnSpc>
                  <a:buFontTx/>
                  <a:buNone/>
                </a:pPr>
                <a:r>
                  <a:rPr lang="en-US" dirty="0">
                    <a:solidFill>
                      <a:srgbClr val="12199A"/>
                    </a:solidFill>
                    <a:latin typeface="Courier New" pitchFamily="49" charset="0"/>
                    <a:cs typeface="Times New Roman" pitchFamily="18" charset="0"/>
                  </a:rPr>
                  <a:t>          </a:t>
                </a:r>
                <a:r>
                  <a:rPr lang="en-US" dirty="0" smtClean="0">
                    <a:solidFill>
                      <a:srgbClr val="12199A"/>
                    </a:solidFill>
                    <a:latin typeface="Courier New" pitchFamily="49" charset="0"/>
                    <a:cs typeface="Times New Roman" pitchFamily="18" charset="0"/>
                  </a:rPr>
                  <a:t>}</a:t>
                </a:r>
                <a:endParaRPr lang="en-US" dirty="0">
                  <a:solidFill>
                    <a:srgbClr val="12199A"/>
                  </a:solidFill>
                  <a:latin typeface="Courier New" pitchFamily="49" charset="0"/>
                  <a:cs typeface="Times New Roman" pitchFamily="18" charset="0"/>
                </a:endParaRPr>
              </a:p>
              <a:p>
                <a:pPr>
                  <a:lnSpc>
                    <a:spcPct val="70000"/>
                  </a:lnSpc>
                  <a:buFontTx/>
                  <a:buNone/>
                </a:pPr>
                <a:r>
                  <a:rPr lang="en-US" dirty="0">
                    <a:solidFill>
                      <a:srgbClr val="12199A"/>
                    </a:solidFill>
                    <a:latin typeface="Courier New" pitchFamily="49" charset="0"/>
                    <a:cs typeface="Times New Roman" pitchFamily="18" charset="0"/>
                  </a:rPr>
                  <a:t>          </a:t>
                </a:r>
                <a:r>
                  <a:rPr lang="en-US" b="1" dirty="0">
                    <a:solidFill>
                      <a:srgbClr val="12199A"/>
                    </a:solidFill>
                    <a:latin typeface="Courier New" pitchFamily="49" charset="0"/>
                    <a:cs typeface="Times New Roman" pitchFamily="18" charset="0"/>
                  </a:rPr>
                  <a:t>barrier</a:t>
                </a:r>
              </a:p>
              <a:p>
                <a:pPr>
                  <a:lnSpc>
                    <a:spcPct val="70000"/>
                  </a:lnSpc>
                  <a:buFontTx/>
                  <a:buNone/>
                </a:pPr>
                <a:r>
                  <a:rPr lang="en-US" dirty="0">
                    <a:solidFill>
                      <a:srgbClr val="12199A"/>
                    </a:solidFill>
                    <a:latin typeface="Courier New" pitchFamily="49" charset="0"/>
                    <a:cs typeface="Times New Roman" pitchFamily="18" charset="0"/>
                  </a:rPr>
                  <a:t>     </a:t>
                </a:r>
                <a:r>
                  <a:rPr lang="en-US" dirty="0" smtClean="0">
                    <a:solidFill>
                      <a:srgbClr val="12199A"/>
                    </a:solidFill>
                    <a:latin typeface="Courier New" pitchFamily="49" charset="0"/>
                    <a:cs typeface="Times New Roman" pitchFamily="18" charset="0"/>
                  </a:rPr>
                  <a:t>}</a:t>
                </a:r>
                <a:endParaRPr lang="en-US" dirty="0">
                  <a:solidFill>
                    <a:srgbClr val="12199A"/>
                  </a:solidFill>
                  <a:latin typeface="Courier New" pitchFamily="49" charset="0"/>
                  <a:cs typeface="Times New Roman" pitchFamily="18" charset="0"/>
                </a:endParaRPr>
              </a:p>
              <a:p>
                <a:pPr>
                  <a:lnSpc>
                    <a:spcPct val="70000"/>
                  </a:lnSpc>
                  <a:buFontTx/>
                  <a:buNone/>
                </a:pPr>
                <a:r>
                  <a:rPr lang="en-US" dirty="0" smtClean="0">
                    <a:solidFill>
                      <a:srgbClr val="12199A"/>
                    </a:solidFill>
                    <a:latin typeface="Courier New" pitchFamily="49" charset="0"/>
                    <a:cs typeface="Times New Roman" pitchFamily="18" charset="0"/>
                  </a:rPr>
                  <a:t>}</a:t>
                </a:r>
                <a:endParaRPr lang="en-US" dirty="0">
                  <a:solidFill>
                    <a:srgbClr val="12199A"/>
                  </a:solidFill>
                  <a:latin typeface="Courier New" pitchFamily="49" charset="0"/>
                </a:endParaRPr>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33" t="-2022" r="-963"/>
                </a:stretch>
              </a:blipFill>
            </p:spPr>
            <p:txBody>
              <a:bodyPr/>
              <a:lstStyle/>
              <a:p>
                <a:r>
                  <a:rPr lang="en-US">
                    <a:noFill/>
                  </a:rPr>
                  <a:t> </a:t>
                </a:r>
              </a:p>
            </p:txBody>
          </p:sp>
        </mc:Fallback>
      </mc:AlternateContent>
      <p:sp>
        <p:nvSpPr>
          <p:cNvPr id="4" name="Rectangle 3"/>
          <p:cNvSpPr/>
          <p:nvPr/>
        </p:nvSpPr>
        <p:spPr bwMode="auto">
          <a:xfrm>
            <a:off x="2483768" y="5013176"/>
            <a:ext cx="1800200" cy="36004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cxnSp>
        <p:nvCxnSpPr>
          <p:cNvPr id="6" name="Straight Arrow Connector 5"/>
          <p:cNvCxnSpPr/>
          <p:nvPr/>
        </p:nvCxnSpPr>
        <p:spPr bwMode="auto">
          <a:xfrm flipH="1">
            <a:off x="4427984" y="5193196"/>
            <a:ext cx="1080120" cy="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5" name="TextBox 4"/>
          <p:cNvSpPr txBox="1"/>
          <p:nvPr/>
        </p:nvSpPr>
        <p:spPr>
          <a:xfrm>
            <a:off x="2627784" y="6103078"/>
            <a:ext cx="3060453" cy="461665"/>
          </a:xfrm>
          <a:prstGeom prst="rect">
            <a:avLst/>
          </a:prstGeom>
          <a:noFill/>
        </p:spPr>
        <p:txBody>
          <a:bodyPr wrap="none" rtlCol="0">
            <a:spAutoFit/>
          </a:bodyPr>
          <a:lstStyle/>
          <a:p>
            <a:r>
              <a:rPr lang="en-US" dirty="0" smtClean="0"/>
              <a:t>Nu </a:t>
            </a:r>
            <a:r>
              <a:rPr lang="en-US" dirty="0" err="1" smtClean="0"/>
              <a:t>dati</a:t>
            </a:r>
            <a:r>
              <a:rPr lang="en-US" dirty="0" smtClean="0"/>
              <a:t> </a:t>
            </a:r>
            <a:r>
              <a:rPr lang="en-US" dirty="0" err="1" smtClean="0"/>
              <a:t>inca</a:t>
            </a:r>
            <a:r>
              <a:rPr lang="en-US" dirty="0" smtClean="0"/>
              <a:t> </a:t>
            </a:r>
            <a:r>
              <a:rPr lang="en-US" dirty="0" err="1" smtClean="0"/>
              <a:t>lucrarea</a:t>
            </a:r>
            <a:r>
              <a:rPr lang="en-US" dirty="0" smtClean="0"/>
              <a:t> ...</a:t>
            </a:r>
            <a:endParaRPr lang="en-US" dirty="0"/>
          </a:p>
        </p:txBody>
      </p:sp>
    </p:spTree>
    <p:extLst>
      <p:ext uri="{BB962C8B-B14F-4D97-AF65-F5344CB8AC3E}">
        <p14:creationId xmlns:p14="http://schemas.microsoft.com/office/powerpoint/2010/main" val="3674771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 pic de practice: Cigarette smokers problem</a:t>
            </a:r>
            <a:endParaRPr lang="en-US" dirty="0"/>
          </a:p>
        </p:txBody>
      </p:sp>
      <p:sp>
        <p:nvSpPr>
          <p:cNvPr id="3" name="Content Placeholder 2"/>
          <p:cNvSpPr>
            <a:spLocks noGrp="1"/>
          </p:cNvSpPr>
          <p:nvPr>
            <p:ph idx="1"/>
          </p:nvPr>
        </p:nvSpPr>
        <p:spPr>
          <a:xfrm>
            <a:off x="395536" y="1772816"/>
            <a:ext cx="8568952" cy="4722514"/>
          </a:xfrm>
        </p:spPr>
        <p:txBody>
          <a:bodyPr>
            <a:normAutofit fontScale="77500" lnSpcReduction="20000"/>
          </a:bodyPr>
          <a:lstStyle/>
          <a:p>
            <a:r>
              <a:rPr lang="ro-RO" dirty="0" smtClean="0"/>
              <a:t>U</a:t>
            </a:r>
            <a:r>
              <a:rPr lang="en-US" dirty="0" smtClean="0"/>
              <a:t>n agent </a:t>
            </a:r>
            <a:r>
              <a:rPr lang="ro-RO" dirty="0" smtClean="0"/>
              <a:t>și trei fumători</a:t>
            </a:r>
          </a:p>
          <a:p>
            <a:r>
              <a:rPr lang="ro-RO" dirty="0" smtClean="0"/>
              <a:t>Fumătorii: </a:t>
            </a:r>
          </a:p>
          <a:p>
            <a:pPr lvl="1"/>
            <a:r>
              <a:rPr lang="ro-RO" dirty="0" smtClean="0"/>
              <a:t>Așteaptă ingrediente (tutun, hărtie, chibrit)</a:t>
            </a:r>
          </a:p>
          <a:p>
            <a:pPr lvl="1"/>
            <a:r>
              <a:rPr lang="ro-RO" dirty="0" smtClean="0"/>
              <a:t>Confecționează țigară</a:t>
            </a:r>
          </a:p>
          <a:p>
            <a:pPr lvl="1"/>
            <a:r>
              <a:rPr lang="ro-RO" dirty="0" smtClean="0"/>
              <a:t>Fumează</a:t>
            </a:r>
          </a:p>
          <a:p>
            <a:r>
              <a:rPr lang="ro-RO" dirty="0" smtClean="0"/>
              <a:t>Agentul deține toate 3 ingredientele</a:t>
            </a:r>
          </a:p>
          <a:p>
            <a:r>
              <a:rPr lang="ro-RO" dirty="0" smtClean="0"/>
              <a:t>Un fumător are tutun, un altul hărtie, al 3-lea chibrituri)</a:t>
            </a:r>
          </a:p>
          <a:p>
            <a:r>
              <a:rPr lang="ro-RO" dirty="0" smtClean="0"/>
              <a:t>Agentul selectează două ingrediente (random) pe care le dă fumătorilor</a:t>
            </a:r>
          </a:p>
          <a:p>
            <a:pPr lvl="1"/>
            <a:r>
              <a:rPr lang="ro-RO" dirty="0" smtClean="0"/>
              <a:t>Doar fumătorul ce are nevoie de exact acele 2 ingrediente trebuie să le preia</a:t>
            </a:r>
          </a:p>
          <a:p>
            <a:pPr lvl="1"/>
            <a:r>
              <a:rPr lang="ro-RO" dirty="0" smtClean="0"/>
              <a:t>Agentul nu poate semnaliza exact acelui fumător pentru că nu știe care fumător e care, respectiv ingredientele sunt random extrase</a:t>
            </a:r>
            <a:endParaRPr lang="en-US" dirty="0"/>
          </a:p>
        </p:txBody>
      </p:sp>
    </p:spTree>
    <p:extLst>
      <p:ext uri="{BB962C8B-B14F-4D97-AF65-F5344CB8AC3E}">
        <p14:creationId xmlns:p14="http://schemas.microsoft.com/office/powerpoint/2010/main" val="11384764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Cigarette smokers problem</a:t>
            </a:r>
          </a:p>
        </p:txBody>
      </p:sp>
      <p:sp>
        <p:nvSpPr>
          <p:cNvPr id="5" name="Rectangle 4"/>
          <p:cNvSpPr/>
          <p:nvPr/>
        </p:nvSpPr>
        <p:spPr>
          <a:xfrm>
            <a:off x="223592" y="1916831"/>
            <a:ext cx="8668888" cy="4401205"/>
          </a:xfrm>
          <a:prstGeom prst="rect">
            <a:avLst/>
          </a:prstGeom>
        </p:spPr>
        <p:txBody>
          <a:bodyPr wrap="square">
            <a:spAutoFit/>
          </a:bodyPr>
          <a:lstStyle/>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t>
            </a:r>
            <a:r>
              <a:rPr lang="ro-RO" sz="2000" b="1" dirty="0" smtClean="0">
                <a:solidFill>
                  <a:srgbClr val="12199A"/>
                </a:solidFill>
                <a:latin typeface="Courier New" pitchFamily="49" charset="0"/>
                <a:cs typeface="Times New Roman" pitchFamily="18" charset="0"/>
              </a:rPr>
              <a:t>tobacco</a:t>
            </a:r>
            <a:r>
              <a:rPr lang="en-US" sz="2000" b="1" dirty="0" smtClean="0">
                <a:solidFill>
                  <a:srgbClr val="12199A"/>
                </a:solidFill>
                <a:latin typeface="Courier New" pitchFamily="49" charset="0"/>
                <a:cs typeface="Times New Roman" pitchFamily="18" charset="0"/>
              </a:rPr>
              <a:t> = </a:t>
            </a:r>
            <a:r>
              <a:rPr lang="en-US" sz="2000" b="1" dirty="0">
                <a:solidFill>
                  <a:srgbClr val="12199A"/>
                </a:solidFill>
                <a:latin typeface="Courier New" pitchFamily="49" charset="0"/>
                <a:cs typeface="Times New Roman" pitchFamily="18" charset="0"/>
              </a:rPr>
              <a:t>0; </a:t>
            </a:r>
            <a:endParaRPr lang="ro-RO" sz="2000" b="1" dirty="0" smtClean="0">
              <a:solidFill>
                <a:srgbClr val="12199A"/>
              </a:solidFill>
              <a:latin typeface="Courier New" pitchFamily="49" charset="0"/>
              <a:cs typeface="Times New Roman" pitchFamily="18" charset="0"/>
            </a:endParaRPr>
          </a:p>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ro-RO" sz="2000" b="1" dirty="0" smtClean="0">
                <a:solidFill>
                  <a:srgbClr val="12199A"/>
                </a:solidFill>
                <a:latin typeface="Courier New" pitchFamily="49" charset="0"/>
                <a:cs typeface="Times New Roman" pitchFamily="18" charset="0"/>
              </a:rPr>
              <a:t> </a:t>
            </a:r>
            <a:r>
              <a:rPr lang="ro-RO" sz="2000" b="1" dirty="0" smtClean="0">
                <a:solidFill>
                  <a:srgbClr val="12199A"/>
                </a:solidFill>
                <a:latin typeface="Courier New" pitchFamily="49" charset="0"/>
                <a:cs typeface="Times New Roman" pitchFamily="18" charset="0"/>
              </a:rPr>
              <a:t>paper</a:t>
            </a:r>
            <a:r>
              <a:rPr lang="en-US" sz="2000" b="1" dirty="0" smtClean="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 </a:t>
            </a:r>
            <a:r>
              <a:rPr lang="ro-RO" sz="2000" b="1" dirty="0" smtClean="0">
                <a:solidFill>
                  <a:srgbClr val="12199A"/>
                </a:solidFill>
                <a:latin typeface="Courier New" pitchFamily="49" charset="0"/>
                <a:cs typeface="Times New Roman" pitchFamily="18" charset="0"/>
              </a:rPr>
              <a:t>0</a:t>
            </a:r>
            <a:r>
              <a:rPr lang="en-US" sz="2000" b="1" dirty="0" smtClean="0">
                <a:solidFill>
                  <a:srgbClr val="12199A"/>
                </a:solidFill>
                <a:latin typeface="Courier New" pitchFamily="49" charset="0"/>
                <a:cs typeface="Times New Roman" pitchFamily="18" charset="0"/>
              </a:rPr>
              <a:t>;</a:t>
            </a:r>
            <a:endParaRPr lang="en-US" sz="2000" b="1" dirty="0">
              <a:solidFill>
                <a:srgbClr val="12199A"/>
              </a:solidFill>
              <a:latin typeface="Courier New" pitchFamily="49" charset="0"/>
              <a:cs typeface="Times New Roman" pitchFamily="18" charset="0"/>
            </a:endParaRPr>
          </a:p>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t>
            </a:r>
            <a:r>
              <a:rPr lang="ro-RO" sz="2000" b="1" dirty="0" smtClean="0">
                <a:solidFill>
                  <a:srgbClr val="12199A"/>
                </a:solidFill>
                <a:latin typeface="Courier New" pitchFamily="49" charset="0"/>
                <a:cs typeface="Times New Roman" pitchFamily="18" charset="0"/>
              </a:rPr>
              <a:t>match </a:t>
            </a:r>
            <a:r>
              <a:rPr lang="en-US" sz="2000" b="1" dirty="0" smtClean="0">
                <a:solidFill>
                  <a:srgbClr val="12199A"/>
                </a:solidFill>
                <a:latin typeface="Courier New" pitchFamily="49" charset="0"/>
                <a:cs typeface="Times New Roman" pitchFamily="18" charset="0"/>
              </a:rPr>
              <a:t>= </a:t>
            </a:r>
            <a:r>
              <a:rPr lang="en-US" sz="2000" b="1" dirty="0">
                <a:solidFill>
                  <a:srgbClr val="12199A"/>
                </a:solidFill>
                <a:latin typeface="Courier New" pitchFamily="49" charset="0"/>
                <a:cs typeface="Times New Roman" pitchFamily="18" charset="0"/>
              </a:rPr>
              <a:t>0</a:t>
            </a:r>
            <a:r>
              <a:rPr lang="en-US" sz="2000" b="1" dirty="0" smtClean="0">
                <a:solidFill>
                  <a:srgbClr val="12199A"/>
                </a:solidFill>
                <a:latin typeface="Courier New" pitchFamily="49" charset="0"/>
                <a:cs typeface="Times New Roman" pitchFamily="18" charset="0"/>
              </a:rPr>
              <a:t>;</a:t>
            </a:r>
          </a:p>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agent = </a:t>
            </a:r>
            <a:r>
              <a:rPr lang="en-US" sz="2000" b="1" dirty="0" smtClean="0">
                <a:solidFill>
                  <a:srgbClr val="12199A"/>
                </a:solidFill>
                <a:latin typeface="Courier New" pitchFamily="49" charset="0"/>
                <a:cs typeface="Times New Roman" pitchFamily="18" charset="0"/>
              </a:rPr>
              <a:t>1;</a:t>
            </a:r>
            <a:endParaRPr lang="en-US" sz="2000" b="1" dirty="0">
              <a:solidFill>
                <a:srgbClr val="12199A"/>
              </a:solidFill>
              <a:latin typeface="Courier New" pitchFamily="49" charset="0"/>
              <a:cs typeface="Times New Roman" pitchFamily="18" charset="0"/>
            </a:endParaRPr>
          </a:p>
          <a:p>
            <a:pPr>
              <a:lnSpc>
                <a:spcPct val="70000"/>
              </a:lnSpc>
              <a:buFontTx/>
              <a:buNone/>
            </a:pPr>
            <a:r>
              <a:rPr lang="en-US" sz="2000" b="1" dirty="0" smtClean="0">
                <a:solidFill>
                  <a:srgbClr val="12199A"/>
                </a:solidFill>
                <a:latin typeface="Courier New" pitchFamily="49" charset="0"/>
                <a:cs typeface="Times New Roman" pitchFamily="18" charset="0"/>
              </a:rPr>
              <a:t>process</a:t>
            </a:r>
            <a:r>
              <a:rPr lang="en-US" sz="2000" dirty="0" smtClean="0">
                <a:solidFill>
                  <a:srgbClr val="12199A"/>
                </a:solidFill>
                <a:latin typeface="Courier New" pitchFamily="49" charset="0"/>
                <a:cs typeface="Times New Roman" pitchFamily="18" charset="0"/>
              </a:rPr>
              <a:t> </a:t>
            </a:r>
            <a:r>
              <a:rPr lang="ro-RO" sz="2000" dirty="0" smtClean="0">
                <a:solidFill>
                  <a:srgbClr val="12199A"/>
                </a:solidFill>
                <a:latin typeface="Courier New" pitchFamily="49" charset="0"/>
                <a:cs typeface="Times New Roman" pitchFamily="18" charset="0"/>
              </a:rPr>
              <a:t>Agent</a:t>
            </a:r>
            <a:r>
              <a:rPr lang="en-US" sz="2000" dirty="0" smtClean="0">
                <a:solidFill>
                  <a:srgbClr val="12199A"/>
                </a:solidFill>
                <a:latin typeface="Courier New" pitchFamily="49" charset="0"/>
                <a:cs typeface="Times New Roman" pitchFamily="18" charset="0"/>
              </a:rPr>
              <a:t>{</a:t>
            </a:r>
            <a:endParaRPr lang="en-US" sz="2000" dirty="0">
              <a:solidFill>
                <a:srgbClr val="12199A"/>
              </a:solidFill>
              <a:latin typeface="Courier New" pitchFamily="49" charset="0"/>
              <a:cs typeface="Times New Roman" pitchFamily="18" charset="0"/>
            </a:endParaRPr>
          </a:p>
          <a:p>
            <a:pPr>
              <a:lnSpc>
                <a:spcPct val="70000"/>
              </a:lnSpc>
              <a:buFontTx/>
              <a:buNone/>
            </a:pPr>
            <a:r>
              <a:rPr lang="en-US" sz="2000" dirty="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while </a:t>
            </a:r>
            <a:r>
              <a:rPr lang="en-US" sz="2000" dirty="0" smtClean="0">
                <a:solidFill>
                  <a:srgbClr val="12199A"/>
                </a:solidFill>
                <a:latin typeface="Courier New" pitchFamily="49" charset="0"/>
                <a:cs typeface="Times New Roman" pitchFamily="18" charset="0"/>
              </a:rPr>
              <a:t>(true){</a:t>
            </a:r>
          </a:p>
          <a:p>
            <a:pPr>
              <a:lnSpc>
                <a:spcPct val="70000"/>
              </a:lnSpc>
              <a:buFontTx/>
              <a:buNone/>
            </a:pPr>
            <a:r>
              <a:rPr lang="en-US" sz="2000" dirty="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if</a:t>
            </a:r>
            <a:r>
              <a:rPr lang="en-US" sz="2000" dirty="0" smtClean="0">
                <a:solidFill>
                  <a:srgbClr val="12199A"/>
                </a:solidFill>
                <a:latin typeface="Courier New" pitchFamily="49" charset="0"/>
                <a:cs typeface="Times New Roman" pitchFamily="18" charset="0"/>
              </a:rPr>
              <a:t> (draw1){ </a:t>
            </a:r>
            <a:r>
              <a:rPr lang="en-US" sz="2000" dirty="0" smtClean="0">
                <a:solidFill>
                  <a:srgbClr val="12199A"/>
                </a:solidFill>
                <a:latin typeface="Courier New" pitchFamily="49" charset="0"/>
                <a:cs typeface="Times New Roman" pitchFamily="18" charset="0"/>
              </a:rPr>
              <a:t>P(agent); V(tobacco); V(paper</a:t>
            </a:r>
            <a:r>
              <a:rPr lang="en-US" sz="2000" dirty="0" smtClean="0">
                <a:solidFill>
                  <a:srgbClr val="12199A"/>
                </a:solidFill>
                <a:latin typeface="Courier New" pitchFamily="49" charset="0"/>
                <a:cs typeface="Times New Roman" pitchFamily="18" charset="0"/>
              </a:rPr>
              <a:t>); }</a:t>
            </a:r>
            <a:endParaRPr lang="en-US" sz="2000" dirty="0" smtClean="0">
              <a:solidFill>
                <a:srgbClr val="12199A"/>
              </a:solidFill>
              <a:latin typeface="Courier New" pitchFamily="49" charset="0"/>
              <a:cs typeface="Times New Roman" pitchFamily="18" charset="0"/>
            </a:endParaRPr>
          </a:p>
          <a:p>
            <a:pPr>
              <a:lnSpc>
                <a:spcPct val="70000"/>
              </a:lnSpc>
              <a:buFontTx/>
              <a:buNone/>
            </a:pPr>
            <a:r>
              <a:rPr lang="en-US" sz="2000" dirty="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else if</a:t>
            </a:r>
            <a:r>
              <a:rPr lang="en-US" sz="2000" dirty="0" smtClean="0">
                <a:solidFill>
                  <a:srgbClr val="12199A"/>
                </a:solidFill>
                <a:latin typeface="Courier New" pitchFamily="49" charset="0"/>
                <a:cs typeface="Times New Roman" pitchFamily="18" charset="0"/>
              </a:rPr>
              <a:t> (draw2){ P(agent</a:t>
            </a:r>
            <a:r>
              <a:rPr lang="en-US" sz="2000" dirty="0" smtClean="0">
                <a:solidFill>
                  <a:srgbClr val="12199A"/>
                </a:solidFill>
                <a:latin typeface="Courier New" pitchFamily="49" charset="0"/>
                <a:cs typeface="Times New Roman" pitchFamily="18" charset="0"/>
              </a:rPr>
              <a:t>); V(paper); V(match</a:t>
            </a:r>
            <a:r>
              <a:rPr lang="en-US" sz="2000" dirty="0" smtClean="0">
                <a:solidFill>
                  <a:srgbClr val="12199A"/>
                </a:solidFill>
                <a:latin typeface="Courier New" pitchFamily="49" charset="0"/>
                <a:cs typeface="Times New Roman" pitchFamily="18" charset="0"/>
              </a:rPr>
              <a:t>); }</a:t>
            </a:r>
            <a:endParaRPr lang="en-US" sz="2000" dirty="0" smtClean="0">
              <a:solidFill>
                <a:srgbClr val="12199A"/>
              </a:solidFill>
              <a:latin typeface="Courier New" pitchFamily="49" charset="0"/>
              <a:cs typeface="Times New Roman" pitchFamily="18" charset="0"/>
            </a:endParaRPr>
          </a:p>
          <a:p>
            <a:pPr>
              <a:lnSpc>
                <a:spcPct val="70000"/>
              </a:lnSpc>
              <a:buFontTx/>
              <a:buNone/>
            </a:pPr>
            <a:r>
              <a:rPr lang="en-US" sz="2000" dirty="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else if</a:t>
            </a:r>
            <a:r>
              <a:rPr lang="en-US" sz="2000" dirty="0" smtClean="0">
                <a:solidFill>
                  <a:srgbClr val="12199A"/>
                </a:solidFill>
                <a:latin typeface="Courier New" pitchFamily="49" charset="0"/>
                <a:cs typeface="Times New Roman" pitchFamily="18" charset="0"/>
              </a:rPr>
              <a:t> (draw3){ </a:t>
            </a:r>
            <a:r>
              <a:rPr lang="en-US" sz="2000" dirty="0" smtClean="0">
                <a:solidFill>
                  <a:srgbClr val="12199A"/>
                </a:solidFill>
                <a:latin typeface="Courier New" pitchFamily="49" charset="0"/>
                <a:cs typeface="Times New Roman" pitchFamily="18" charset="0"/>
              </a:rPr>
              <a:t>P(agent); V(tobacco); V(match</a:t>
            </a:r>
            <a:r>
              <a:rPr lang="en-US" sz="2000" dirty="0" smtClean="0">
                <a:solidFill>
                  <a:srgbClr val="12199A"/>
                </a:solidFill>
                <a:latin typeface="Courier New" pitchFamily="49" charset="0"/>
                <a:cs typeface="Times New Roman" pitchFamily="18" charset="0"/>
              </a:rPr>
              <a:t>);}</a:t>
            </a:r>
            <a:endParaRPr lang="en-US" sz="2000" dirty="0" smtClean="0">
              <a:solidFill>
                <a:srgbClr val="12199A"/>
              </a:solidFill>
              <a:latin typeface="Courier New" pitchFamily="49" charset="0"/>
              <a:cs typeface="Times New Roman" pitchFamily="18" charset="0"/>
            </a:endParaRPr>
          </a:p>
          <a:p>
            <a:pPr>
              <a:lnSpc>
                <a:spcPct val="70000"/>
              </a:lnSpc>
              <a:buFontTx/>
              <a:buNone/>
            </a:pPr>
            <a:r>
              <a:rPr lang="en-US" sz="2000" dirty="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a:t>
            </a:r>
            <a:endParaRPr lang="en-US" sz="2000" dirty="0">
              <a:solidFill>
                <a:srgbClr val="12199A"/>
              </a:solidFill>
              <a:latin typeface="Courier New" pitchFamily="49" charset="0"/>
              <a:cs typeface="Times New Roman" pitchFamily="18" charset="0"/>
            </a:endParaRPr>
          </a:p>
          <a:p>
            <a:pPr>
              <a:lnSpc>
                <a:spcPct val="70000"/>
              </a:lnSpc>
              <a:buFontTx/>
              <a:buNone/>
            </a:pPr>
            <a:r>
              <a:rPr lang="en-US" sz="2000" dirty="0" smtClean="0">
                <a:solidFill>
                  <a:srgbClr val="12199A"/>
                </a:solidFill>
                <a:latin typeface="Courier New" pitchFamily="49" charset="0"/>
                <a:cs typeface="Times New Roman" pitchFamily="18" charset="0"/>
              </a:rPr>
              <a:t>}</a:t>
            </a:r>
            <a:endParaRPr lang="en-US" sz="2000" dirty="0" smtClean="0">
              <a:solidFill>
                <a:srgbClr val="12199A"/>
              </a:solidFill>
              <a:latin typeface="Courier New" pitchFamily="49" charset="0"/>
              <a:cs typeface="Times New Roman" pitchFamily="18" charset="0"/>
            </a:endParaRPr>
          </a:p>
          <a:p>
            <a:pPr>
              <a:lnSpc>
                <a:spcPct val="70000"/>
              </a:lnSpc>
              <a:buFontTx/>
              <a:buNone/>
            </a:pPr>
            <a:r>
              <a:rPr lang="en-US" sz="2000" b="1" dirty="0" smtClean="0">
                <a:solidFill>
                  <a:srgbClr val="12199A"/>
                </a:solidFill>
                <a:latin typeface="Courier New" pitchFamily="49" charset="0"/>
              </a:rPr>
              <a:t>process </a:t>
            </a:r>
            <a:r>
              <a:rPr lang="en-US" sz="2000" dirty="0" smtClean="0">
                <a:solidFill>
                  <a:srgbClr val="12199A"/>
                </a:solidFill>
                <a:latin typeface="Courier New" pitchFamily="49" charset="0"/>
              </a:rPr>
              <a:t>Smoker1{</a:t>
            </a:r>
            <a:endParaRPr lang="en-US" sz="2000" dirty="0" smtClean="0">
              <a:solidFill>
                <a:srgbClr val="12199A"/>
              </a:solidFill>
              <a:latin typeface="Courier New" pitchFamily="49" charset="0"/>
            </a:endParaRPr>
          </a:p>
          <a:p>
            <a:pPr>
              <a:lnSpc>
                <a:spcPct val="70000"/>
              </a:lnSpc>
              <a:buFontTx/>
              <a:buNone/>
            </a:pPr>
            <a:r>
              <a:rPr lang="en-US" sz="2000" b="1" dirty="0">
                <a:solidFill>
                  <a:srgbClr val="12199A"/>
                </a:solidFill>
                <a:latin typeface="Courier New" pitchFamily="49" charset="0"/>
              </a:rPr>
              <a:t> </a:t>
            </a:r>
            <a:r>
              <a:rPr lang="en-US" sz="2000" b="1" dirty="0" smtClean="0">
                <a:solidFill>
                  <a:srgbClr val="12199A"/>
                </a:solidFill>
                <a:latin typeface="Courier New" pitchFamily="49" charset="0"/>
              </a:rPr>
              <a:t>   </a:t>
            </a:r>
            <a:r>
              <a:rPr lang="en-US" sz="2000" dirty="0" smtClean="0">
                <a:solidFill>
                  <a:srgbClr val="12199A"/>
                </a:solidFill>
                <a:latin typeface="Courier New" pitchFamily="49" charset="0"/>
              </a:rPr>
              <a:t>P(tobacco); P(paper); V(agent);</a:t>
            </a:r>
          </a:p>
          <a:p>
            <a:pPr>
              <a:lnSpc>
                <a:spcPct val="70000"/>
              </a:lnSpc>
              <a:buFontTx/>
              <a:buNone/>
            </a:pPr>
            <a:r>
              <a:rPr lang="en-US" sz="2000" dirty="0" smtClean="0">
                <a:solidFill>
                  <a:srgbClr val="12199A"/>
                </a:solidFill>
                <a:latin typeface="Courier New" pitchFamily="49" charset="0"/>
              </a:rPr>
              <a:t>}</a:t>
            </a:r>
            <a:endParaRPr lang="en-US" sz="2000" dirty="0" smtClean="0">
              <a:solidFill>
                <a:srgbClr val="12199A"/>
              </a:solidFill>
              <a:latin typeface="Courier New" pitchFamily="49" charset="0"/>
            </a:endParaRPr>
          </a:p>
          <a:p>
            <a:pPr>
              <a:lnSpc>
                <a:spcPct val="70000"/>
              </a:lnSpc>
              <a:buFontTx/>
              <a:buNone/>
            </a:pPr>
            <a:r>
              <a:rPr lang="en-US" sz="2000" b="1" dirty="0" smtClean="0">
                <a:solidFill>
                  <a:srgbClr val="12199A"/>
                </a:solidFill>
                <a:latin typeface="Courier New" pitchFamily="49" charset="0"/>
              </a:rPr>
              <a:t>process </a:t>
            </a:r>
            <a:r>
              <a:rPr lang="en-US" sz="2000" dirty="0" smtClean="0">
                <a:solidFill>
                  <a:srgbClr val="12199A"/>
                </a:solidFill>
                <a:latin typeface="Courier New" pitchFamily="49" charset="0"/>
              </a:rPr>
              <a:t>Smoker2{</a:t>
            </a:r>
            <a:endParaRPr lang="en-US" sz="2000" dirty="0" smtClean="0">
              <a:solidFill>
                <a:srgbClr val="12199A"/>
              </a:solidFill>
              <a:latin typeface="Courier New" pitchFamily="49" charset="0"/>
            </a:endParaRPr>
          </a:p>
          <a:p>
            <a:pPr>
              <a:lnSpc>
                <a:spcPct val="70000"/>
              </a:lnSpc>
              <a:buFontTx/>
              <a:buNone/>
            </a:pPr>
            <a:r>
              <a:rPr lang="en-US" sz="2000" b="1" dirty="0" smtClean="0">
                <a:solidFill>
                  <a:srgbClr val="12199A"/>
                </a:solidFill>
                <a:latin typeface="Courier New" pitchFamily="49" charset="0"/>
              </a:rPr>
              <a:t>    </a:t>
            </a:r>
            <a:r>
              <a:rPr lang="en-US" sz="2000" dirty="0" smtClean="0">
                <a:solidFill>
                  <a:srgbClr val="12199A"/>
                </a:solidFill>
                <a:latin typeface="Courier New" pitchFamily="49" charset="0"/>
              </a:rPr>
              <a:t>P(paper); P(match); V(agent);</a:t>
            </a:r>
          </a:p>
          <a:p>
            <a:pPr>
              <a:lnSpc>
                <a:spcPct val="70000"/>
              </a:lnSpc>
              <a:buFontTx/>
              <a:buNone/>
            </a:pPr>
            <a:r>
              <a:rPr lang="en-US" sz="2000" dirty="0" smtClean="0">
                <a:solidFill>
                  <a:srgbClr val="12199A"/>
                </a:solidFill>
                <a:latin typeface="Courier New" pitchFamily="49" charset="0"/>
              </a:rPr>
              <a:t>}</a:t>
            </a:r>
            <a:endParaRPr lang="en-US" sz="2000" dirty="0" smtClean="0">
              <a:solidFill>
                <a:srgbClr val="12199A"/>
              </a:solidFill>
              <a:latin typeface="Courier New" pitchFamily="49" charset="0"/>
            </a:endParaRPr>
          </a:p>
          <a:p>
            <a:pPr>
              <a:lnSpc>
                <a:spcPct val="70000"/>
              </a:lnSpc>
              <a:buFontTx/>
              <a:buNone/>
            </a:pPr>
            <a:r>
              <a:rPr lang="en-US" sz="2000" b="1" dirty="0" smtClean="0">
                <a:solidFill>
                  <a:srgbClr val="12199A"/>
                </a:solidFill>
                <a:latin typeface="Courier New" pitchFamily="49" charset="0"/>
              </a:rPr>
              <a:t>process </a:t>
            </a:r>
            <a:r>
              <a:rPr lang="en-US" sz="2000" dirty="0" smtClean="0">
                <a:solidFill>
                  <a:srgbClr val="12199A"/>
                </a:solidFill>
                <a:latin typeface="Courier New" pitchFamily="49" charset="0"/>
              </a:rPr>
              <a:t>Smoker3{</a:t>
            </a:r>
            <a:endParaRPr lang="en-US" sz="2000" dirty="0" smtClean="0">
              <a:solidFill>
                <a:srgbClr val="12199A"/>
              </a:solidFill>
              <a:latin typeface="Courier New" pitchFamily="49" charset="0"/>
            </a:endParaRPr>
          </a:p>
          <a:p>
            <a:pPr>
              <a:lnSpc>
                <a:spcPct val="70000"/>
              </a:lnSpc>
              <a:buFontTx/>
              <a:buNone/>
            </a:pPr>
            <a:r>
              <a:rPr lang="en-US" sz="2000" b="1" dirty="0" smtClean="0">
                <a:solidFill>
                  <a:srgbClr val="12199A"/>
                </a:solidFill>
                <a:latin typeface="Courier New" pitchFamily="49" charset="0"/>
              </a:rPr>
              <a:t>    </a:t>
            </a:r>
            <a:r>
              <a:rPr lang="en-US" sz="2000" dirty="0" smtClean="0">
                <a:solidFill>
                  <a:srgbClr val="12199A"/>
                </a:solidFill>
                <a:latin typeface="Courier New" pitchFamily="49" charset="0"/>
              </a:rPr>
              <a:t>P(</a:t>
            </a:r>
            <a:r>
              <a:rPr lang="ro-RO" sz="2000" dirty="0" smtClean="0">
                <a:solidFill>
                  <a:srgbClr val="12199A"/>
                </a:solidFill>
                <a:latin typeface="Courier New" pitchFamily="49" charset="0"/>
              </a:rPr>
              <a:t>tobacco)</a:t>
            </a:r>
            <a:r>
              <a:rPr lang="en-US" sz="2000" dirty="0" smtClean="0">
                <a:solidFill>
                  <a:srgbClr val="12199A"/>
                </a:solidFill>
                <a:latin typeface="Courier New" pitchFamily="49" charset="0"/>
              </a:rPr>
              <a:t>; P(match); V(agent);</a:t>
            </a:r>
          </a:p>
          <a:p>
            <a:pPr>
              <a:lnSpc>
                <a:spcPct val="70000"/>
              </a:lnSpc>
              <a:buFontTx/>
              <a:buNone/>
            </a:pPr>
            <a:r>
              <a:rPr lang="en-US" sz="2000" dirty="0" smtClean="0">
                <a:solidFill>
                  <a:srgbClr val="12199A"/>
                </a:solidFill>
                <a:latin typeface="Courier New" pitchFamily="49" charset="0"/>
              </a:rPr>
              <a:t>}</a:t>
            </a:r>
            <a:endParaRPr lang="en-US" sz="2000" dirty="0">
              <a:solidFill>
                <a:srgbClr val="12199A"/>
              </a:solidFill>
              <a:latin typeface="Courier New" pitchFamily="49" charset="0"/>
            </a:endParaRPr>
          </a:p>
        </p:txBody>
      </p:sp>
      <p:sp>
        <p:nvSpPr>
          <p:cNvPr id="6" name="TextBox 5"/>
          <p:cNvSpPr txBox="1"/>
          <p:nvPr/>
        </p:nvSpPr>
        <p:spPr>
          <a:xfrm>
            <a:off x="2411760" y="6150495"/>
            <a:ext cx="3384376" cy="461665"/>
          </a:xfrm>
          <a:prstGeom prst="rect">
            <a:avLst/>
          </a:prstGeom>
          <a:noFill/>
        </p:spPr>
        <p:txBody>
          <a:bodyPr wrap="square" rtlCol="0">
            <a:spAutoFit/>
          </a:bodyPr>
          <a:lstStyle/>
          <a:p>
            <a:r>
              <a:rPr lang="en-US" dirty="0" err="1" smtClean="0"/>
              <a:t>Functioneaza</a:t>
            </a:r>
            <a:r>
              <a:rPr lang="en-US" dirty="0" smtClean="0"/>
              <a:t> ???</a:t>
            </a:r>
            <a:endParaRPr lang="en-US" dirty="0"/>
          </a:p>
        </p:txBody>
      </p:sp>
    </p:spTree>
    <p:extLst>
      <p:ext uri="{BB962C8B-B14F-4D97-AF65-F5344CB8AC3E}">
        <p14:creationId xmlns:p14="http://schemas.microsoft.com/office/powerpoint/2010/main" val="1361305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Cigarette smokers </a:t>
            </a:r>
            <a:r>
              <a:rPr lang="en-US" dirty="0" smtClean="0"/>
              <a:t>problem - deadlock</a:t>
            </a:r>
            <a:endParaRPr lang="en-US" dirty="0"/>
          </a:p>
        </p:txBody>
      </p:sp>
      <p:pic>
        <p:nvPicPr>
          <p:cNvPr id="1026" name="Picture 2" descr="C:\Users\cipsm\Desktop\Royalty-Free-RF-Clip-Art-Illustration-Of-A-Cartoon-Businessman-Smoking-1024104806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5504" y="5229200"/>
            <a:ext cx="1717874" cy="1628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ipsm\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268" y="1964729"/>
            <a:ext cx="1856441" cy="18982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ipsm\Desktop\Smoker_tn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3694" y="4613093"/>
            <a:ext cx="1673151" cy="202888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ipsm\Desktop\descărca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977" y="1828005"/>
            <a:ext cx="2105025"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cipsm\Desktop\descărcare (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34301" y="3508212"/>
            <a:ext cx="810902" cy="70953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ipsm\Desktop\Shag-tobacco-01_(xnd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86607" y="2440258"/>
            <a:ext cx="1420790" cy="9471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08967" y="4859868"/>
            <a:ext cx="1236236" cy="369332"/>
          </a:xfrm>
          <a:prstGeom prst="rect">
            <a:avLst/>
          </a:prstGeom>
          <a:noFill/>
        </p:spPr>
        <p:txBody>
          <a:bodyPr wrap="none" rtlCol="0">
            <a:spAutoFit/>
          </a:bodyPr>
          <a:lstStyle/>
          <a:p>
            <a:r>
              <a:rPr lang="en-US" sz="1800" b="1" dirty="0" smtClean="0">
                <a:solidFill>
                  <a:srgbClr val="FF0000"/>
                </a:solidFill>
              </a:rPr>
              <a:t>P(tobacco)</a:t>
            </a:r>
            <a:endParaRPr lang="en-US" sz="1800" b="1" dirty="0">
              <a:solidFill>
                <a:srgbClr val="FF0000"/>
              </a:solidFill>
            </a:endParaRPr>
          </a:p>
        </p:txBody>
      </p:sp>
      <p:sp>
        <p:nvSpPr>
          <p:cNvPr id="15" name="TextBox 14"/>
          <p:cNvSpPr txBox="1"/>
          <p:nvPr/>
        </p:nvSpPr>
        <p:spPr>
          <a:xfrm>
            <a:off x="2843808" y="4827602"/>
            <a:ext cx="1056700" cy="369332"/>
          </a:xfrm>
          <a:prstGeom prst="rect">
            <a:avLst/>
          </a:prstGeom>
          <a:noFill/>
        </p:spPr>
        <p:txBody>
          <a:bodyPr wrap="none" rtlCol="0">
            <a:spAutoFit/>
          </a:bodyPr>
          <a:lstStyle/>
          <a:p>
            <a:r>
              <a:rPr lang="en-US" sz="1800" b="1" dirty="0" smtClean="0">
                <a:solidFill>
                  <a:srgbClr val="FF0000"/>
                </a:solidFill>
              </a:rPr>
              <a:t>P(paper)</a:t>
            </a:r>
            <a:endParaRPr lang="en-US" sz="1800" b="1" dirty="0">
              <a:solidFill>
                <a:srgbClr val="FF0000"/>
              </a:solidFill>
            </a:endParaRPr>
          </a:p>
        </p:txBody>
      </p:sp>
      <p:sp>
        <p:nvSpPr>
          <p:cNvPr id="16" name="TextBox 15"/>
          <p:cNvSpPr txBox="1"/>
          <p:nvPr/>
        </p:nvSpPr>
        <p:spPr>
          <a:xfrm>
            <a:off x="4905344" y="4216609"/>
            <a:ext cx="1056700" cy="369332"/>
          </a:xfrm>
          <a:prstGeom prst="rect">
            <a:avLst/>
          </a:prstGeom>
          <a:noFill/>
        </p:spPr>
        <p:txBody>
          <a:bodyPr wrap="none" rtlCol="0">
            <a:spAutoFit/>
          </a:bodyPr>
          <a:lstStyle/>
          <a:p>
            <a:r>
              <a:rPr lang="en-US" sz="1800" b="1" dirty="0" smtClean="0">
                <a:solidFill>
                  <a:srgbClr val="FF0000"/>
                </a:solidFill>
              </a:rPr>
              <a:t>P(paper)</a:t>
            </a:r>
            <a:endParaRPr lang="en-US" sz="1800" b="1" dirty="0">
              <a:solidFill>
                <a:srgbClr val="FF0000"/>
              </a:solidFill>
            </a:endParaRPr>
          </a:p>
        </p:txBody>
      </p:sp>
      <p:sp>
        <p:nvSpPr>
          <p:cNvPr id="17" name="TextBox 16"/>
          <p:cNvSpPr txBox="1"/>
          <p:nvPr/>
        </p:nvSpPr>
        <p:spPr>
          <a:xfrm>
            <a:off x="4376994" y="4508596"/>
            <a:ext cx="1095172" cy="369332"/>
          </a:xfrm>
          <a:prstGeom prst="rect">
            <a:avLst/>
          </a:prstGeom>
          <a:noFill/>
        </p:spPr>
        <p:txBody>
          <a:bodyPr wrap="none" rtlCol="0">
            <a:spAutoFit/>
          </a:bodyPr>
          <a:lstStyle/>
          <a:p>
            <a:r>
              <a:rPr lang="en-US" sz="1800" b="1" dirty="0" smtClean="0">
                <a:solidFill>
                  <a:srgbClr val="FF0000"/>
                </a:solidFill>
              </a:rPr>
              <a:t>P(match)</a:t>
            </a:r>
            <a:endParaRPr lang="en-US" sz="1800" b="1" dirty="0">
              <a:solidFill>
                <a:srgbClr val="FF0000"/>
              </a:solidFill>
            </a:endParaRPr>
          </a:p>
        </p:txBody>
      </p:sp>
      <p:sp>
        <p:nvSpPr>
          <p:cNvPr id="19" name="TextBox 18"/>
          <p:cNvSpPr txBox="1"/>
          <p:nvPr/>
        </p:nvSpPr>
        <p:spPr>
          <a:xfrm>
            <a:off x="4971012" y="2729189"/>
            <a:ext cx="1236236" cy="369332"/>
          </a:xfrm>
          <a:prstGeom prst="rect">
            <a:avLst/>
          </a:prstGeom>
          <a:noFill/>
        </p:spPr>
        <p:txBody>
          <a:bodyPr wrap="none" rtlCol="0">
            <a:spAutoFit/>
          </a:bodyPr>
          <a:lstStyle/>
          <a:p>
            <a:r>
              <a:rPr lang="en-US" sz="1800" b="1" dirty="0" smtClean="0">
                <a:solidFill>
                  <a:srgbClr val="FF0000"/>
                </a:solidFill>
              </a:rPr>
              <a:t>P(tobacco)</a:t>
            </a:r>
            <a:endParaRPr lang="en-US" sz="1800" b="1" dirty="0">
              <a:solidFill>
                <a:srgbClr val="FF0000"/>
              </a:solidFill>
            </a:endParaRPr>
          </a:p>
        </p:txBody>
      </p:sp>
      <p:sp>
        <p:nvSpPr>
          <p:cNvPr id="20" name="TextBox 19"/>
          <p:cNvSpPr txBox="1"/>
          <p:nvPr/>
        </p:nvSpPr>
        <p:spPr>
          <a:xfrm>
            <a:off x="5348407" y="2348880"/>
            <a:ext cx="1095172" cy="369332"/>
          </a:xfrm>
          <a:prstGeom prst="rect">
            <a:avLst/>
          </a:prstGeom>
          <a:noFill/>
        </p:spPr>
        <p:txBody>
          <a:bodyPr wrap="none" rtlCol="0">
            <a:spAutoFit/>
          </a:bodyPr>
          <a:lstStyle/>
          <a:p>
            <a:r>
              <a:rPr lang="en-US" sz="1800" b="1" dirty="0" smtClean="0">
                <a:solidFill>
                  <a:srgbClr val="FF0000"/>
                </a:solidFill>
              </a:rPr>
              <a:t>P(match)</a:t>
            </a:r>
            <a:endParaRPr lang="en-US" sz="1800" b="1" dirty="0">
              <a:solidFill>
                <a:srgbClr val="FF0000"/>
              </a:solidFill>
            </a:endParaRPr>
          </a:p>
        </p:txBody>
      </p:sp>
      <p:sp>
        <p:nvSpPr>
          <p:cNvPr id="5" name="TextBox 4"/>
          <p:cNvSpPr txBox="1"/>
          <p:nvPr/>
        </p:nvSpPr>
        <p:spPr>
          <a:xfrm>
            <a:off x="3563888" y="1828005"/>
            <a:ext cx="732893" cy="461665"/>
          </a:xfrm>
          <a:prstGeom prst="rect">
            <a:avLst/>
          </a:prstGeom>
          <a:noFill/>
        </p:spPr>
        <p:txBody>
          <a:bodyPr wrap="none" rtlCol="0">
            <a:spAutoFit/>
          </a:bodyPr>
          <a:lstStyle/>
          <a:p>
            <a:r>
              <a:rPr lang="en-US" dirty="0"/>
              <a:t>OK!</a:t>
            </a:r>
          </a:p>
        </p:txBody>
      </p:sp>
      <p:sp>
        <p:nvSpPr>
          <p:cNvPr id="22" name="TextBox 21"/>
          <p:cNvSpPr txBox="1"/>
          <p:nvPr/>
        </p:nvSpPr>
        <p:spPr>
          <a:xfrm>
            <a:off x="3681282" y="3387451"/>
            <a:ext cx="1981633" cy="461665"/>
          </a:xfrm>
          <a:prstGeom prst="rect">
            <a:avLst/>
          </a:prstGeom>
          <a:noFill/>
        </p:spPr>
        <p:txBody>
          <a:bodyPr wrap="none" rtlCol="0">
            <a:spAutoFit/>
          </a:bodyPr>
          <a:lstStyle/>
          <a:p>
            <a:r>
              <a:rPr lang="en-US" dirty="0" smtClean="0"/>
              <a:t>DEADLOCK!</a:t>
            </a:r>
            <a:endParaRPr lang="en-US" dirty="0"/>
          </a:p>
        </p:txBody>
      </p:sp>
    </p:spTree>
    <p:extLst>
      <p:ext uri="{BB962C8B-B14F-4D97-AF65-F5344CB8AC3E}">
        <p14:creationId xmlns:p14="http://schemas.microsoft.com/office/powerpoint/2010/main" val="311478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35"/>
                                        </p:tgtEl>
                                        <p:attrNameLst>
                                          <p:attrName>style.visibility</p:attrName>
                                        </p:attrNameLst>
                                      </p:cBhvr>
                                      <p:to>
                                        <p:strVal val="visible"/>
                                      </p:to>
                                    </p:set>
                                    <p:anim calcmode="lin" valueType="num">
                                      <p:cBhvr>
                                        <p:cTn id="7" dur="1000" fill="hold"/>
                                        <p:tgtEl>
                                          <p:spTgt spid="1035"/>
                                        </p:tgtEl>
                                        <p:attrNameLst>
                                          <p:attrName>ppt_w</p:attrName>
                                        </p:attrNameLst>
                                      </p:cBhvr>
                                      <p:tavLst>
                                        <p:tav tm="0">
                                          <p:val>
                                            <p:fltVal val="0"/>
                                          </p:val>
                                        </p:tav>
                                        <p:tav tm="100000">
                                          <p:val>
                                            <p:strVal val="#ppt_w"/>
                                          </p:val>
                                        </p:tav>
                                      </p:tavLst>
                                    </p:anim>
                                    <p:anim calcmode="lin" valueType="num">
                                      <p:cBhvr>
                                        <p:cTn id="8" dur="1000" fill="hold"/>
                                        <p:tgtEl>
                                          <p:spTgt spid="1035"/>
                                        </p:tgtEl>
                                        <p:attrNameLst>
                                          <p:attrName>ppt_h</p:attrName>
                                        </p:attrNameLst>
                                      </p:cBhvr>
                                      <p:tavLst>
                                        <p:tav tm="0">
                                          <p:val>
                                            <p:fltVal val="0"/>
                                          </p:val>
                                        </p:tav>
                                        <p:tav tm="100000">
                                          <p:val>
                                            <p:strVal val="#ppt_h"/>
                                          </p:val>
                                        </p:tav>
                                      </p:tavLst>
                                    </p:anim>
                                    <p:anim calcmode="lin" valueType="num">
                                      <p:cBhvr>
                                        <p:cTn id="9" dur="1000" fill="hold"/>
                                        <p:tgtEl>
                                          <p:spTgt spid="1035"/>
                                        </p:tgtEl>
                                        <p:attrNameLst>
                                          <p:attrName>style.rotation</p:attrName>
                                        </p:attrNameLst>
                                      </p:cBhvr>
                                      <p:tavLst>
                                        <p:tav tm="0">
                                          <p:val>
                                            <p:fltVal val="90"/>
                                          </p:val>
                                        </p:tav>
                                        <p:tav tm="100000">
                                          <p:val>
                                            <p:fltVal val="0"/>
                                          </p:val>
                                        </p:tav>
                                      </p:tavLst>
                                    </p:anim>
                                    <p:animEffect transition="in" filter="fade">
                                      <p:cBhvr>
                                        <p:cTn id="10" dur="1000"/>
                                        <p:tgtEl>
                                          <p:spTgt spid="1035"/>
                                        </p:tgtEl>
                                      </p:cBhvr>
                                    </p:animEffect>
                                  </p:childTnLst>
                                </p:cTn>
                              </p:par>
                              <p:par>
                                <p:cTn id="11" presetID="31" presetClass="entr" presetSubtype="0" fill="hold" nodeType="withEffect">
                                  <p:stCondLst>
                                    <p:cond delay="0"/>
                                  </p:stCondLst>
                                  <p:childTnLst>
                                    <p:set>
                                      <p:cBhvr>
                                        <p:cTn id="12" dur="1" fill="hold">
                                          <p:stCondLst>
                                            <p:cond delay="0"/>
                                          </p:stCondLst>
                                        </p:cTn>
                                        <p:tgtEl>
                                          <p:spTgt spid="1034"/>
                                        </p:tgtEl>
                                        <p:attrNameLst>
                                          <p:attrName>style.visibility</p:attrName>
                                        </p:attrNameLst>
                                      </p:cBhvr>
                                      <p:to>
                                        <p:strVal val="visible"/>
                                      </p:to>
                                    </p:set>
                                    <p:anim calcmode="lin" valueType="num">
                                      <p:cBhvr>
                                        <p:cTn id="13" dur="1000" fill="hold"/>
                                        <p:tgtEl>
                                          <p:spTgt spid="1034"/>
                                        </p:tgtEl>
                                        <p:attrNameLst>
                                          <p:attrName>ppt_w</p:attrName>
                                        </p:attrNameLst>
                                      </p:cBhvr>
                                      <p:tavLst>
                                        <p:tav tm="0">
                                          <p:val>
                                            <p:fltVal val="0"/>
                                          </p:val>
                                        </p:tav>
                                        <p:tav tm="100000">
                                          <p:val>
                                            <p:strVal val="#ppt_w"/>
                                          </p:val>
                                        </p:tav>
                                      </p:tavLst>
                                    </p:anim>
                                    <p:anim calcmode="lin" valueType="num">
                                      <p:cBhvr>
                                        <p:cTn id="14" dur="1000" fill="hold"/>
                                        <p:tgtEl>
                                          <p:spTgt spid="1034"/>
                                        </p:tgtEl>
                                        <p:attrNameLst>
                                          <p:attrName>ppt_h</p:attrName>
                                        </p:attrNameLst>
                                      </p:cBhvr>
                                      <p:tavLst>
                                        <p:tav tm="0">
                                          <p:val>
                                            <p:fltVal val="0"/>
                                          </p:val>
                                        </p:tav>
                                        <p:tav tm="100000">
                                          <p:val>
                                            <p:strVal val="#ppt_h"/>
                                          </p:val>
                                        </p:tav>
                                      </p:tavLst>
                                    </p:anim>
                                    <p:anim calcmode="lin" valueType="num">
                                      <p:cBhvr>
                                        <p:cTn id="15" dur="1000" fill="hold"/>
                                        <p:tgtEl>
                                          <p:spTgt spid="1034"/>
                                        </p:tgtEl>
                                        <p:attrNameLst>
                                          <p:attrName>style.rotation</p:attrName>
                                        </p:attrNameLst>
                                      </p:cBhvr>
                                      <p:tavLst>
                                        <p:tav tm="0">
                                          <p:val>
                                            <p:fltVal val="90"/>
                                          </p:val>
                                        </p:tav>
                                        <p:tav tm="100000">
                                          <p:val>
                                            <p:fltVal val="0"/>
                                          </p:val>
                                        </p:tav>
                                      </p:tavLst>
                                    </p:anim>
                                    <p:animEffect transition="in" filter="fade">
                                      <p:cBhvr>
                                        <p:cTn id="16" dur="1000"/>
                                        <p:tgtEl>
                                          <p:spTgt spid="1034"/>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8.33333E-7 1.48148E-6 C 0.00278 0.04652 0.00295 0.07615 0.00139 0.12963 C 0.00104 0.13935 -0.00278 0.14907 -0.004 0.15856 C -0.00591 0.17384 -0.00816 0.18865 -0.01216 0.20347 C -0.01424 0.21088 -0.01823 0.2162 -0.02031 0.22338 C -0.02379 0.23495 -0.02431 0.24745 -0.02969 0.25764 C -0.03125 0.26527 -0.03507 0.275 -0.03507 0.28287 " pathEditMode="relative" ptsTypes="ffffffA">
                                      <p:cBhvr>
                                        <p:cTn id="20" dur="2000" fill="hold"/>
                                        <p:tgtEl>
                                          <p:spTgt spid="1035"/>
                                        </p:tgtEl>
                                        <p:attrNameLst>
                                          <p:attrName>ppt_x</p:attrName>
                                          <p:attrName>ppt_y</p:attrName>
                                        </p:attrNameLst>
                                      </p:cBhvr>
                                    </p:animMotion>
                                  </p:childTnLst>
                                </p:cTn>
                              </p:par>
                            </p:childTnLst>
                          </p:cTn>
                        </p:par>
                        <p:par>
                          <p:cTn id="21" fill="hold">
                            <p:stCondLst>
                              <p:cond delay="2000"/>
                            </p:stCondLst>
                            <p:childTnLst>
                              <p:par>
                                <p:cTn id="22" presetID="0" presetClass="path" presetSubtype="0" accel="50000" decel="50000" fill="hold" nodeType="afterEffect">
                                  <p:stCondLst>
                                    <p:cond delay="0"/>
                                  </p:stCondLst>
                                  <p:childTnLst>
                                    <p:animMotion origin="layout" path="M -2.22222E-6 2.22222E-6 C 0.00729 0.01412 0.01563 0.02037 0.025 0.03148 C 0.02656 0.03334 0.02761 0.03634 0.02899 0.03843 C 0.04375 0.06042 0.02691 0.03357 0.0434 0.05602 C 0.05156 0.06713 0.05886 0.08357 0.06719 0.09468 C 0.07795 0.10903 0.09028 0.12084 0.10139 0.13496 C 0.10226 0.13727 0.10278 0.14005 0.10399 0.14213 C 0.10504 0.14375 0.10695 0.14398 0.10799 0.1456 C 0.10868 0.14676 0.11215 0.15695 0.1132 0.15949 " pathEditMode="relative" ptsTypes="ffffffffA">
                                      <p:cBhvr>
                                        <p:cTn id="23" dur="2000" fill="hold"/>
                                        <p:tgtEl>
                                          <p:spTgt spid="1034"/>
                                        </p:tgtEl>
                                        <p:attrNameLst>
                                          <p:attrName>ppt_x</p:attrName>
                                          <p:attrName>ppt_y</p:attrName>
                                        </p:attrNameLst>
                                      </p:cBhvr>
                                    </p:animMotion>
                                  </p:child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5"/>
                                        </p:tgtEl>
                                        <p:attrNameLst>
                                          <p:attrName>ppt_x</p:attrName>
                                        </p:attrNameLst>
                                      </p:cBhvr>
                                      <p:tavLst>
                                        <p:tav tm="0">
                                          <p:val>
                                            <p:strVal val="ppt_x"/>
                                          </p:val>
                                        </p:tav>
                                        <p:tav tm="100000">
                                          <p:val>
                                            <p:strVal val="ppt_x"/>
                                          </p:val>
                                        </p:tav>
                                      </p:tavLst>
                                    </p:anim>
                                    <p:anim calcmode="lin" valueType="num">
                                      <p:cBhvr additive="base">
                                        <p:cTn id="33" dur="500"/>
                                        <p:tgtEl>
                                          <p:spTgt spid="5"/>
                                        </p:tgtEl>
                                        <p:attrNameLst>
                                          <p:attrName>ppt_y</p:attrName>
                                        </p:attrNameLst>
                                      </p:cBhvr>
                                      <p:tavLst>
                                        <p:tav tm="0">
                                          <p:val>
                                            <p:strVal val="ppt_y"/>
                                          </p:val>
                                        </p:tav>
                                        <p:tav tm="100000">
                                          <p:val>
                                            <p:strVal val="1+ppt_h/2"/>
                                          </p:val>
                                        </p:tav>
                                      </p:tavLst>
                                    </p:anim>
                                    <p:set>
                                      <p:cBhvr>
                                        <p:cTn id="34" dur="1" fill="hold">
                                          <p:stCondLst>
                                            <p:cond delay="499"/>
                                          </p:stCondLst>
                                        </p:cTn>
                                        <p:tgtEl>
                                          <p:spTgt spid="5"/>
                                        </p:tgtEl>
                                        <p:attrNameLst>
                                          <p:attrName>style.visibility</p:attrName>
                                        </p:attrNameLst>
                                      </p:cBhvr>
                                      <p:to>
                                        <p:strVal val="hidden"/>
                                      </p:to>
                                    </p:set>
                                  </p:childTnLst>
                                </p:cTn>
                              </p:par>
                            </p:childTnLst>
                          </p:cTn>
                        </p:par>
                        <p:par>
                          <p:cTn id="35" fill="hold">
                            <p:stCondLst>
                              <p:cond delay="500"/>
                            </p:stCondLst>
                            <p:childTnLst>
                              <p:par>
                                <p:cTn id="36" presetID="0" presetClass="path" presetSubtype="0" accel="50000" decel="50000" fill="hold" nodeType="afterEffect">
                                  <p:stCondLst>
                                    <p:cond delay="0"/>
                                  </p:stCondLst>
                                  <p:childTnLst>
                                    <p:animMotion origin="layout" path="M 3.33333E-6 2.96296E-6 C 0.01232 -0.00371 0.04305 0.003 0.05416 0.0037 C 0.0908 0.00925 0.12743 0.00069 0.16354 2.96296E-6 C 0.19201 -0.00047 0.22031 -0.00116 0.24878 -0.00162 C 0.2625 -0.00487 0.25399 -0.00348 0.2743 -0.00348 " pathEditMode="relative" ptsTypes="ffffA">
                                      <p:cBhvr>
                                        <p:cTn id="37" dur="2000" fill="hold"/>
                                        <p:tgtEl>
                                          <p:spTgt spid="1035"/>
                                        </p:tgtEl>
                                        <p:attrNameLst>
                                          <p:attrName>ppt_x</p:attrName>
                                          <p:attrName>ppt_y</p:attrName>
                                        </p:attrNameLst>
                                      </p:cBhvr>
                                    </p:animMotion>
                                  </p:childTnLst>
                                </p:cTn>
                              </p:par>
                            </p:childTnLst>
                          </p:cTn>
                        </p:par>
                        <p:par>
                          <p:cTn id="38" fill="hold">
                            <p:stCondLst>
                              <p:cond delay="2500"/>
                            </p:stCondLst>
                            <p:childTnLst>
                              <p:par>
                                <p:cTn id="39" presetID="8" presetClass="emph" presetSubtype="0" fill="hold" grpId="0" nodeType="afterEffect">
                                  <p:stCondLst>
                                    <p:cond delay="0"/>
                                  </p:stCondLst>
                                  <p:childTnLst>
                                    <p:animRot by="21600000">
                                      <p:cBhvr>
                                        <p:cTn id="40" dur="2000" fill="hold"/>
                                        <p:tgtEl>
                                          <p:spTgt spid="4"/>
                                        </p:tgtEl>
                                        <p:attrNameLst>
                                          <p:attrName>r</p:attrName>
                                        </p:attrNameLst>
                                      </p:cBhvr>
                                    </p:animRot>
                                  </p:childTnLst>
                                </p:cTn>
                              </p:par>
                            </p:childTnLst>
                          </p:cTn>
                        </p:par>
                        <p:par>
                          <p:cTn id="41" fill="hold">
                            <p:stCondLst>
                              <p:cond delay="4500"/>
                            </p:stCondLst>
                            <p:childTnLst>
                              <p:par>
                                <p:cTn id="42" presetID="2" presetClass="entr" presetSubtype="4"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ppt_x"/>
                                          </p:val>
                                        </p:tav>
                                        <p:tav tm="100000">
                                          <p:val>
                                            <p:strVal val="#ppt_x"/>
                                          </p:val>
                                        </p:tav>
                                      </p:tavLst>
                                    </p:anim>
                                    <p:anim calcmode="lin" valueType="num">
                                      <p:cBhvr additive="base">
                                        <p:cTn id="4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r>
              <a:rPr lang="en-US" dirty="0" err="1" smtClean="0"/>
              <a:t>Ganditi-va</a:t>
            </a:r>
            <a:r>
              <a:rPr lang="en-US" dirty="0" smtClean="0"/>
              <a:t> la o </a:t>
            </a:r>
            <a:r>
              <a:rPr lang="en-US" dirty="0" err="1" smtClean="0"/>
              <a:t>solutie</a:t>
            </a:r>
            <a:r>
              <a:rPr lang="en-US" dirty="0" smtClean="0"/>
              <a:t> </a:t>
            </a:r>
            <a:r>
              <a:rPr lang="en-US" dirty="0" err="1" smtClean="0"/>
              <a:t>pentru</a:t>
            </a:r>
            <a:r>
              <a:rPr lang="en-US" dirty="0" smtClean="0"/>
              <a:t> </a:t>
            </a:r>
            <a:r>
              <a:rPr lang="en-US" dirty="0" err="1" smtClean="0"/>
              <a:t>evitarea</a:t>
            </a:r>
            <a:r>
              <a:rPr lang="en-US" dirty="0" smtClean="0"/>
              <a:t> deadlock-</a:t>
            </a:r>
            <a:r>
              <a:rPr lang="en-US" dirty="0" err="1" smtClean="0"/>
              <a:t>ului</a:t>
            </a:r>
            <a:r>
              <a:rPr lang="en-US" dirty="0" smtClean="0"/>
              <a:t>…</a:t>
            </a:r>
            <a:endParaRPr lang="en-US" dirty="0"/>
          </a:p>
        </p:txBody>
      </p:sp>
      <p:pic>
        <p:nvPicPr>
          <p:cNvPr id="2050" name="Picture 2" descr="C:\Users\cipsm\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3096344" cy="378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964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Cigarette smokers problem</a:t>
            </a:r>
          </a:p>
        </p:txBody>
      </p:sp>
      <p:sp>
        <p:nvSpPr>
          <p:cNvPr id="4" name="Rectangle 3"/>
          <p:cNvSpPr/>
          <p:nvPr/>
        </p:nvSpPr>
        <p:spPr>
          <a:xfrm>
            <a:off x="223592" y="1772816"/>
            <a:ext cx="8740896" cy="4401205"/>
          </a:xfrm>
          <a:prstGeom prst="rect">
            <a:avLst/>
          </a:prstGeom>
        </p:spPr>
        <p:txBody>
          <a:bodyPr wrap="square">
            <a:spAutoFit/>
          </a:bodyPr>
          <a:lstStyle/>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t>
            </a:r>
            <a:r>
              <a:rPr lang="ro-RO" sz="2000" b="1" dirty="0" smtClean="0">
                <a:solidFill>
                  <a:srgbClr val="12199A"/>
                </a:solidFill>
                <a:latin typeface="Courier New" pitchFamily="49" charset="0"/>
                <a:cs typeface="Times New Roman" pitchFamily="18" charset="0"/>
              </a:rPr>
              <a:t>tobacco</a:t>
            </a:r>
            <a:r>
              <a:rPr lang="en-US" sz="2000" b="1" dirty="0" smtClean="0">
                <a:solidFill>
                  <a:srgbClr val="12199A"/>
                </a:solidFill>
                <a:latin typeface="Courier New" pitchFamily="49" charset="0"/>
                <a:cs typeface="Times New Roman" pitchFamily="18" charset="0"/>
              </a:rPr>
              <a:t> = </a:t>
            </a:r>
            <a:r>
              <a:rPr lang="en-US" sz="2000" b="1" dirty="0">
                <a:solidFill>
                  <a:srgbClr val="12199A"/>
                </a:solidFill>
                <a:latin typeface="Courier New" pitchFamily="49" charset="0"/>
                <a:cs typeface="Times New Roman" pitchFamily="18" charset="0"/>
              </a:rPr>
              <a:t>0; </a:t>
            </a:r>
            <a:endParaRPr lang="ro-RO" sz="2000" b="1" dirty="0" smtClean="0">
              <a:solidFill>
                <a:srgbClr val="12199A"/>
              </a:solidFill>
              <a:latin typeface="Courier New" pitchFamily="49" charset="0"/>
              <a:cs typeface="Times New Roman" pitchFamily="18" charset="0"/>
            </a:endParaRPr>
          </a:p>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t>
            </a:r>
            <a:r>
              <a:rPr lang="ro-RO" sz="2000" b="1" dirty="0" smtClean="0">
                <a:solidFill>
                  <a:srgbClr val="12199A"/>
                </a:solidFill>
                <a:latin typeface="Courier New" pitchFamily="49" charset="0"/>
                <a:cs typeface="Times New Roman" pitchFamily="18" charset="0"/>
              </a:rPr>
              <a:t>paper</a:t>
            </a:r>
            <a:r>
              <a:rPr lang="en-US" sz="2000" b="1" dirty="0" smtClean="0">
                <a:solidFill>
                  <a:srgbClr val="12199A"/>
                </a:solidFill>
                <a:latin typeface="Courier New" pitchFamily="49" charset="0"/>
                <a:cs typeface="Times New Roman" pitchFamily="18" charset="0"/>
              </a:rPr>
              <a:t> = </a:t>
            </a:r>
            <a:r>
              <a:rPr lang="ro-RO" sz="2000" b="1" dirty="0" smtClean="0">
                <a:solidFill>
                  <a:srgbClr val="12199A"/>
                </a:solidFill>
                <a:latin typeface="Courier New" pitchFamily="49" charset="0"/>
                <a:cs typeface="Times New Roman" pitchFamily="18" charset="0"/>
              </a:rPr>
              <a:t>0</a:t>
            </a:r>
            <a:r>
              <a:rPr lang="en-US" sz="2000" b="1" dirty="0" smtClean="0">
                <a:solidFill>
                  <a:srgbClr val="12199A"/>
                </a:solidFill>
                <a:latin typeface="Courier New" pitchFamily="49" charset="0"/>
                <a:cs typeface="Times New Roman" pitchFamily="18" charset="0"/>
              </a:rPr>
              <a:t>;</a:t>
            </a:r>
            <a:endParaRPr lang="en-US" sz="2000" b="1" dirty="0">
              <a:solidFill>
                <a:srgbClr val="12199A"/>
              </a:solidFill>
              <a:latin typeface="Courier New" pitchFamily="49" charset="0"/>
              <a:cs typeface="Times New Roman" pitchFamily="18" charset="0"/>
            </a:endParaRPr>
          </a:p>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t>
            </a:r>
            <a:r>
              <a:rPr lang="ro-RO" sz="2000" b="1" dirty="0" smtClean="0">
                <a:solidFill>
                  <a:srgbClr val="12199A"/>
                </a:solidFill>
                <a:latin typeface="Courier New" pitchFamily="49" charset="0"/>
                <a:cs typeface="Times New Roman" pitchFamily="18" charset="0"/>
              </a:rPr>
              <a:t>match </a:t>
            </a:r>
            <a:r>
              <a:rPr lang="en-US" sz="2000" b="1" dirty="0" smtClean="0">
                <a:solidFill>
                  <a:srgbClr val="12199A"/>
                </a:solidFill>
                <a:latin typeface="Courier New" pitchFamily="49" charset="0"/>
                <a:cs typeface="Times New Roman" pitchFamily="18" charset="0"/>
              </a:rPr>
              <a:t>= </a:t>
            </a:r>
            <a:r>
              <a:rPr lang="en-US" sz="2000" b="1" dirty="0">
                <a:solidFill>
                  <a:srgbClr val="12199A"/>
                </a:solidFill>
                <a:latin typeface="Courier New" pitchFamily="49" charset="0"/>
                <a:cs typeface="Times New Roman" pitchFamily="18" charset="0"/>
              </a:rPr>
              <a:t>0</a:t>
            </a:r>
            <a:r>
              <a:rPr lang="en-US" sz="2000" b="1" dirty="0" smtClean="0">
                <a:solidFill>
                  <a:srgbClr val="12199A"/>
                </a:solidFill>
                <a:latin typeface="Courier New" pitchFamily="49" charset="0"/>
                <a:cs typeface="Times New Roman" pitchFamily="18" charset="0"/>
              </a:rPr>
              <a:t>;</a:t>
            </a:r>
          </a:p>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agent = </a:t>
            </a:r>
            <a:r>
              <a:rPr lang="en-US" sz="2000" b="1" dirty="0" smtClean="0">
                <a:solidFill>
                  <a:srgbClr val="12199A"/>
                </a:solidFill>
                <a:latin typeface="Courier New" pitchFamily="49" charset="0"/>
                <a:cs typeface="Times New Roman" pitchFamily="18" charset="0"/>
              </a:rPr>
              <a:t>1;</a:t>
            </a:r>
          </a:p>
          <a:p>
            <a:pPr>
              <a:lnSpc>
                <a:spcPct val="70000"/>
              </a:lnSpc>
              <a:buFontTx/>
              <a:buNone/>
            </a:pPr>
            <a:r>
              <a:rPr lang="en-US" sz="2000" b="1" dirty="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   </a:t>
            </a:r>
          </a:p>
          <a:p>
            <a:pPr>
              <a:lnSpc>
                <a:spcPct val="70000"/>
              </a:lnSpc>
              <a:buFontTx/>
              <a:buNone/>
            </a:pPr>
            <a:r>
              <a:rPr lang="en-US" sz="2000" b="1" dirty="0" smtClean="0">
                <a:solidFill>
                  <a:srgbClr val="12199A"/>
                </a:solidFill>
                <a:latin typeface="Courier New" pitchFamily="49" charset="0"/>
                <a:cs typeface="Times New Roman" pitchFamily="18" charset="0"/>
              </a:rPr>
              <a:t>bool </a:t>
            </a:r>
            <a:r>
              <a:rPr lang="en-US" sz="2000" b="1" dirty="0" err="1" smtClean="0">
                <a:solidFill>
                  <a:srgbClr val="12199A"/>
                </a:solidFill>
                <a:latin typeface="Courier New" pitchFamily="49" charset="0"/>
                <a:cs typeface="Times New Roman" pitchFamily="18" charset="0"/>
              </a:rPr>
              <a:t>isTobacco</a:t>
            </a:r>
            <a:r>
              <a:rPr lang="en-US" sz="2000" b="1" dirty="0" smtClean="0">
                <a:solidFill>
                  <a:srgbClr val="12199A"/>
                </a:solidFill>
                <a:latin typeface="Courier New" pitchFamily="49" charset="0"/>
                <a:cs typeface="Times New Roman" pitchFamily="18" charset="0"/>
              </a:rPr>
              <a:t> = </a:t>
            </a:r>
            <a:r>
              <a:rPr lang="en-US" sz="2000" b="1" dirty="0" smtClean="0">
                <a:solidFill>
                  <a:srgbClr val="12199A"/>
                </a:solidFill>
                <a:latin typeface="Courier New" pitchFamily="49" charset="0"/>
                <a:cs typeface="Times New Roman" pitchFamily="18" charset="0"/>
              </a:rPr>
              <a:t>false; </a:t>
            </a:r>
          </a:p>
          <a:p>
            <a:pPr>
              <a:lnSpc>
                <a:spcPct val="70000"/>
              </a:lnSpc>
              <a:buFontTx/>
              <a:buNone/>
            </a:pPr>
            <a:r>
              <a:rPr lang="en-US" sz="2000" b="1" dirty="0" smtClean="0">
                <a:solidFill>
                  <a:srgbClr val="12199A"/>
                </a:solidFill>
                <a:latin typeface="Courier New" pitchFamily="49" charset="0"/>
                <a:cs typeface="Times New Roman" pitchFamily="18" charset="0"/>
              </a:rPr>
              <a:t>bool </a:t>
            </a:r>
            <a:r>
              <a:rPr lang="en-US" sz="2000" b="1" dirty="0" err="1" smtClean="0">
                <a:solidFill>
                  <a:srgbClr val="12199A"/>
                </a:solidFill>
                <a:latin typeface="Courier New" pitchFamily="49" charset="0"/>
                <a:cs typeface="Times New Roman" pitchFamily="18" charset="0"/>
              </a:rPr>
              <a:t>isPaper</a:t>
            </a:r>
            <a:r>
              <a:rPr lang="en-US" sz="2000" b="1" dirty="0" smtClean="0">
                <a:solidFill>
                  <a:srgbClr val="12199A"/>
                </a:solidFill>
                <a:latin typeface="Courier New" pitchFamily="49" charset="0"/>
                <a:cs typeface="Times New Roman" pitchFamily="18" charset="0"/>
              </a:rPr>
              <a:t> = </a:t>
            </a:r>
            <a:r>
              <a:rPr lang="en-US" sz="2000" b="1" dirty="0" smtClean="0">
                <a:solidFill>
                  <a:srgbClr val="12199A"/>
                </a:solidFill>
                <a:latin typeface="Courier New" pitchFamily="49" charset="0"/>
                <a:cs typeface="Times New Roman" pitchFamily="18" charset="0"/>
              </a:rPr>
              <a:t>false; </a:t>
            </a:r>
          </a:p>
          <a:p>
            <a:pPr>
              <a:lnSpc>
                <a:spcPct val="70000"/>
              </a:lnSpc>
              <a:buFontTx/>
              <a:buNone/>
            </a:pPr>
            <a:r>
              <a:rPr lang="en-US" sz="2000" b="1" dirty="0" smtClean="0">
                <a:solidFill>
                  <a:srgbClr val="12199A"/>
                </a:solidFill>
                <a:latin typeface="Courier New" pitchFamily="49" charset="0"/>
                <a:cs typeface="Times New Roman" pitchFamily="18" charset="0"/>
              </a:rPr>
              <a:t>bool </a:t>
            </a:r>
            <a:r>
              <a:rPr lang="en-US" sz="2000" b="1" dirty="0" err="1" smtClean="0">
                <a:solidFill>
                  <a:srgbClr val="12199A"/>
                </a:solidFill>
                <a:latin typeface="Courier New" pitchFamily="49" charset="0"/>
                <a:cs typeface="Times New Roman" pitchFamily="18" charset="0"/>
              </a:rPr>
              <a:t>isMatch</a:t>
            </a:r>
            <a:r>
              <a:rPr lang="en-US" sz="2000" b="1" dirty="0" smtClean="0">
                <a:solidFill>
                  <a:srgbClr val="12199A"/>
                </a:solidFill>
                <a:latin typeface="Courier New" pitchFamily="49" charset="0"/>
                <a:cs typeface="Times New Roman" pitchFamily="18" charset="0"/>
              </a:rPr>
              <a:t> = </a:t>
            </a:r>
            <a:r>
              <a:rPr lang="en-US" sz="2000" b="1" dirty="0" smtClean="0">
                <a:solidFill>
                  <a:srgbClr val="12199A"/>
                </a:solidFill>
                <a:latin typeface="Courier New" pitchFamily="49" charset="0"/>
                <a:cs typeface="Times New Roman" pitchFamily="18" charset="0"/>
              </a:rPr>
              <a:t>false;</a:t>
            </a:r>
          </a:p>
          <a:p>
            <a:pPr>
              <a:lnSpc>
                <a:spcPct val="70000"/>
              </a:lnSpc>
              <a:buFontTx/>
              <a:buNone/>
            </a:pPr>
            <a:r>
              <a:rPr lang="en-US" sz="2000" b="1" dirty="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   </a:t>
            </a:r>
          </a:p>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t>
            </a:r>
            <a:r>
              <a:rPr lang="en-US" sz="2000" b="1" dirty="0" err="1" smtClean="0">
                <a:solidFill>
                  <a:srgbClr val="12199A"/>
                </a:solidFill>
                <a:latin typeface="Courier New" pitchFamily="49" charset="0"/>
                <a:cs typeface="Times New Roman" pitchFamily="18" charset="0"/>
              </a:rPr>
              <a:t>tobaccoSem</a:t>
            </a:r>
            <a:r>
              <a:rPr lang="en-US" sz="2000" b="1" dirty="0" smtClean="0">
                <a:solidFill>
                  <a:srgbClr val="12199A"/>
                </a:solidFill>
                <a:latin typeface="Courier New" pitchFamily="49" charset="0"/>
                <a:cs typeface="Times New Roman" pitchFamily="18" charset="0"/>
              </a:rPr>
              <a:t> = </a:t>
            </a:r>
            <a:r>
              <a:rPr lang="en-US" sz="2000" b="1" dirty="0" smtClean="0">
                <a:solidFill>
                  <a:srgbClr val="12199A"/>
                </a:solidFill>
                <a:latin typeface="Courier New" pitchFamily="49" charset="0"/>
                <a:cs typeface="Times New Roman" pitchFamily="18" charset="0"/>
              </a:rPr>
              <a:t>0;</a:t>
            </a:r>
          </a:p>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t>
            </a:r>
            <a:r>
              <a:rPr lang="en-US" sz="2000" b="1" dirty="0" err="1" smtClean="0">
                <a:solidFill>
                  <a:srgbClr val="12199A"/>
                </a:solidFill>
                <a:latin typeface="Courier New" pitchFamily="49" charset="0"/>
                <a:cs typeface="Times New Roman" pitchFamily="18" charset="0"/>
              </a:rPr>
              <a:t>paperSem</a:t>
            </a:r>
            <a:r>
              <a:rPr lang="en-US" sz="2000" b="1" dirty="0" smtClean="0">
                <a:solidFill>
                  <a:srgbClr val="12199A"/>
                </a:solidFill>
                <a:latin typeface="Courier New" pitchFamily="49" charset="0"/>
                <a:cs typeface="Times New Roman" pitchFamily="18" charset="0"/>
              </a:rPr>
              <a:t> = </a:t>
            </a:r>
            <a:r>
              <a:rPr lang="en-US" sz="2000" b="1" dirty="0" smtClean="0">
                <a:solidFill>
                  <a:srgbClr val="12199A"/>
                </a:solidFill>
                <a:latin typeface="Courier New" pitchFamily="49" charset="0"/>
                <a:cs typeface="Times New Roman" pitchFamily="18" charset="0"/>
              </a:rPr>
              <a:t>0;</a:t>
            </a:r>
          </a:p>
          <a:p>
            <a:pPr>
              <a:lnSpc>
                <a:spcPct val="70000"/>
              </a:lnSpc>
              <a:buFontTx/>
              <a:buNone/>
            </a:pPr>
            <a:r>
              <a:rPr lang="en-US" sz="2000" b="1" dirty="0" err="1" smtClean="0">
                <a:solidFill>
                  <a:srgbClr val="12199A"/>
                </a:solidFill>
                <a:latin typeface="Courier New" pitchFamily="49" charset="0"/>
                <a:cs typeface="Times New Roman" pitchFamily="18" charset="0"/>
              </a:rPr>
              <a:t>sem</a:t>
            </a:r>
            <a:r>
              <a:rPr lang="en-US" sz="2000" b="1" dirty="0" smtClean="0">
                <a:solidFill>
                  <a:srgbClr val="12199A"/>
                </a:solidFill>
                <a:latin typeface="Courier New" pitchFamily="49" charset="0"/>
                <a:cs typeface="Times New Roman" pitchFamily="18" charset="0"/>
              </a:rPr>
              <a:t> </a:t>
            </a:r>
            <a:r>
              <a:rPr lang="en-US" sz="2000" b="1" dirty="0" err="1" smtClean="0">
                <a:solidFill>
                  <a:srgbClr val="12199A"/>
                </a:solidFill>
                <a:latin typeface="Courier New" pitchFamily="49" charset="0"/>
                <a:cs typeface="Times New Roman" pitchFamily="18" charset="0"/>
              </a:rPr>
              <a:t>matchSem</a:t>
            </a:r>
            <a:r>
              <a:rPr lang="en-US" sz="2000" b="1" dirty="0" smtClean="0">
                <a:solidFill>
                  <a:srgbClr val="12199A"/>
                </a:solidFill>
                <a:latin typeface="Courier New" pitchFamily="49" charset="0"/>
                <a:cs typeface="Times New Roman" pitchFamily="18" charset="0"/>
              </a:rPr>
              <a:t> = </a:t>
            </a:r>
            <a:r>
              <a:rPr lang="en-US" sz="2000" b="1" dirty="0" smtClean="0">
                <a:solidFill>
                  <a:srgbClr val="12199A"/>
                </a:solidFill>
                <a:latin typeface="Courier New" pitchFamily="49" charset="0"/>
                <a:cs typeface="Times New Roman" pitchFamily="18" charset="0"/>
              </a:rPr>
              <a:t>0;</a:t>
            </a:r>
            <a:endParaRPr lang="en-US" sz="2000" b="1" dirty="0">
              <a:solidFill>
                <a:srgbClr val="12199A"/>
              </a:solidFill>
              <a:latin typeface="Courier New" pitchFamily="49" charset="0"/>
              <a:cs typeface="Times New Roman" pitchFamily="18" charset="0"/>
            </a:endParaRPr>
          </a:p>
          <a:p>
            <a:pPr>
              <a:lnSpc>
                <a:spcPct val="70000"/>
              </a:lnSpc>
              <a:buFontTx/>
              <a:buNone/>
            </a:pPr>
            <a:endParaRPr lang="en-US" sz="2000" b="1" dirty="0" smtClean="0">
              <a:solidFill>
                <a:srgbClr val="12199A"/>
              </a:solidFill>
              <a:latin typeface="Courier New" pitchFamily="49" charset="0"/>
              <a:cs typeface="Times New Roman" pitchFamily="18" charset="0"/>
            </a:endParaRPr>
          </a:p>
          <a:p>
            <a:pPr>
              <a:lnSpc>
                <a:spcPct val="70000"/>
              </a:lnSpc>
              <a:buFontTx/>
              <a:buNone/>
            </a:pPr>
            <a:r>
              <a:rPr lang="en-US" sz="2000" b="1" dirty="0" smtClean="0">
                <a:solidFill>
                  <a:srgbClr val="12199A"/>
                </a:solidFill>
                <a:latin typeface="Courier New" pitchFamily="49" charset="0"/>
                <a:cs typeface="Times New Roman" pitchFamily="18" charset="0"/>
              </a:rPr>
              <a:t>process</a:t>
            </a:r>
            <a:r>
              <a:rPr lang="en-US" sz="2000" dirty="0" smtClean="0">
                <a:solidFill>
                  <a:srgbClr val="12199A"/>
                </a:solidFill>
                <a:latin typeface="Courier New" pitchFamily="49" charset="0"/>
                <a:cs typeface="Times New Roman" pitchFamily="18" charset="0"/>
              </a:rPr>
              <a:t> </a:t>
            </a:r>
            <a:r>
              <a:rPr lang="ro-RO" sz="2000" dirty="0" smtClean="0">
                <a:solidFill>
                  <a:srgbClr val="12199A"/>
                </a:solidFill>
                <a:latin typeface="Courier New" pitchFamily="49" charset="0"/>
                <a:cs typeface="Times New Roman" pitchFamily="18" charset="0"/>
              </a:rPr>
              <a:t>Agent</a:t>
            </a:r>
            <a:r>
              <a:rPr lang="en-US" sz="2000" dirty="0">
                <a:solidFill>
                  <a:srgbClr val="12199A"/>
                </a:solidFill>
                <a:latin typeface="Courier New" pitchFamily="49" charset="0"/>
                <a:cs typeface="Times New Roman" pitchFamily="18" charset="0"/>
              </a:rPr>
              <a:t>{</a:t>
            </a:r>
            <a:endParaRPr lang="en-US" sz="2000" dirty="0">
              <a:solidFill>
                <a:srgbClr val="12199A"/>
              </a:solidFill>
              <a:latin typeface="Courier New" pitchFamily="49" charset="0"/>
              <a:cs typeface="Times New Roman" pitchFamily="18" charset="0"/>
            </a:endParaRPr>
          </a:p>
          <a:p>
            <a:pPr>
              <a:lnSpc>
                <a:spcPct val="70000"/>
              </a:lnSpc>
              <a:buFontTx/>
              <a:buNone/>
            </a:pPr>
            <a:r>
              <a:rPr lang="en-US" sz="2000" dirty="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while</a:t>
            </a:r>
            <a:r>
              <a:rPr lang="en-US" sz="2000" dirty="0" smtClean="0">
                <a:solidFill>
                  <a:srgbClr val="12199A"/>
                </a:solidFill>
                <a:latin typeface="Courier New" pitchFamily="49" charset="0"/>
                <a:cs typeface="Times New Roman" pitchFamily="18" charset="0"/>
              </a:rPr>
              <a:t> (true) {</a:t>
            </a:r>
          </a:p>
          <a:p>
            <a:pPr>
              <a:lnSpc>
                <a:spcPct val="70000"/>
              </a:lnSpc>
              <a:buFontTx/>
              <a:buNone/>
            </a:pPr>
            <a:r>
              <a:rPr lang="en-US" sz="2000" b="1" dirty="0" smtClean="0">
                <a:solidFill>
                  <a:srgbClr val="12199A"/>
                </a:solidFill>
                <a:latin typeface="Courier New" pitchFamily="49" charset="0"/>
                <a:cs typeface="Times New Roman" pitchFamily="18" charset="0"/>
              </a:rPr>
              <a:t>	if (</a:t>
            </a:r>
            <a:r>
              <a:rPr lang="en-US" sz="2000" dirty="0" smtClean="0">
                <a:solidFill>
                  <a:srgbClr val="12199A"/>
                </a:solidFill>
                <a:latin typeface="Courier New" pitchFamily="49" charset="0"/>
                <a:cs typeface="Times New Roman" pitchFamily="18" charset="0"/>
              </a:rPr>
              <a:t>draw1)</a:t>
            </a:r>
            <a:r>
              <a:rPr lang="ro-RO" sz="2000" dirty="0" smtClean="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P(agent); V(tobacco); V(paper</a:t>
            </a:r>
            <a:r>
              <a:rPr lang="en-US" sz="2000" dirty="0" smtClean="0">
                <a:solidFill>
                  <a:srgbClr val="12199A"/>
                </a:solidFill>
                <a:latin typeface="Courier New" pitchFamily="49" charset="0"/>
                <a:cs typeface="Times New Roman" pitchFamily="18" charset="0"/>
              </a:rPr>
              <a:t>);}</a:t>
            </a:r>
            <a:endParaRPr lang="en-US" sz="2000" dirty="0" smtClean="0">
              <a:solidFill>
                <a:srgbClr val="12199A"/>
              </a:solidFill>
              <a:latin typeface="Courier New" pitchFamily="49" charset="0"/>
              <a:cs typeface="Times New Roman" pitchFamily="18" charset="0"/>
            </a:endParaRPr>
          </a:p>
          <a:p>
            <a:pPr>
              <a:lnSpc>
                <a:spcPct val="70000"/>
              </a:lnSpc>
              <a:buFontTx/>
              <a:buNone/>
            </a:pPr>
            <a:r>
              <a:rPr lang="en-US" sz="2000" dirty="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else if</a:t>
            </a:r>
            <a:r>
              <a:rPr lang="en-US" sz="2000" dirty="0" smtClean="0">
                <a:solidFill>
                  <a:srgbClr val="12199A"/>
                </a:solidFill>
                <a:latin typeface="Courier New" pitchFamily="49" charset="0"/>
                <a:cs typeface="Times New Roman" pitchFamily="18" charset="0"/>
              </a:rPr>
              <a:t> (draw2) { </a:t>
            </a:r>
            <a:r>
              <a:rPr lang="en-US" sz="2000" dirty="0" smtClean="0">
                <a:solidFill>
                  <a:srgbClr val="12199A"/>
                </a:solidFill>
                <a:latin typeface="Courier New" pitchFamily="49" charset="0"/>
                <a:cs typeface="Times New Roman" pitchFamily="18" charset="0"/>
              </a:rPr>
              <a:t>P(agent); V(paper); V(match</a:t>
            </a:r>
            <a:r>
              <a:rPr lang="en-US" sz="2000" dirty="0" smtClean="0">
                <a:solidFill>
                  <a:srgbClr val="12199A"/>
                </a:solidFill>
                <a:latin typeface="Courier New" pitchFamily="49" charset="0"/>
                <a:cs typeface="Times New Roman" pitchFamily="18" charset="0"/>
              </a:rPr>
              <a:t>);}</a:t>
            </a:r>
            <a:endParaRPr lang="en-US" sz="2000" dirty="0" smtClean="0">
              <a:solidFill>
                <a:srgbClr val="12199A"/>
              </a:solidFill>
              <a:latin typeface="Courier New" pitchFamily="49" charset="0"/>
              <a:cs typeface="Times New Roman" pitchFamily="18" charset="0"/>
            </a:endParaRPr>
          </a:p>
          <a:p>
            <a:pPr>
              <a:lnSpc>
                <a:spcPct val="70000"/>
              </a:lnSpc>
              <a:buFontTx/>
              <a:buNone/>
            </a:pPr>
            <a:r>
              <a:rPr lang="en-US" sz="2000" dirty="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b="1" dirty="0" smtClean="0">
                <a:solidFill>
                  <a:srgbClr val="12199A"/>
                </a:solidFill>
                <a:latin typeface="Courier New" pitchFamily="49" charset="0"/>
                <a:cs typeface="Times New Roman" pitchFamily="18" charset="0"/>
              </a:rPr>
              <a:t>else if</a:t>
            </a:r>
            <a:r>
              <a:rPr lang="en-US" sz="2000" dirty="0" smtClean="0">
                <a:solidFill>
                  <a:srgbClr val="12199A"/>
                </a:solidFill>
                <a:latin typeface="Courier New" pitchFamily="49" charset="0"/>
                <a:cs typeface="Times New Roman" pitchFamily="18" charset="0"/>
              </a:rPr>
              <a:t> (draw3) { </a:t>
            </a:r>
            <a:r>
              <a:rPr lang="en-US" sz="2000" dirty="0" smtClean="0">
                <a:solidFill>
                  <a:srgbClr val="12199A"/>
                </a:solidFill>
                <a:latin typeface="Courier New" pitchFamily="49" charset="0"/>
                <a:cs typeface="Times New Roman" pitchFamily="18" charset="0"/>
              </a:rPr>
              <a:t>P(agent); V(tobacco); V(match</a:t>
            </a:r>
            <a:r>
              <a:rPr lang="en-US" sz="2000" dirty="0" smtClean="0">
                <a:solidFill>
                  <a:srgbClr val="12199A"/>
                </a:solidFill>
                <a:latin typeface="Courier New" pitchFamily="49" charset="0"/>
                <a:cs typeface="Times New Roman" pitchFamily="18" charset="0"/>
              </a:rPr>
              <a:t>);}</a:t>
            </a:r>
            <a:endParaRPr lang="en-US" sz="2000" dirty="0" smtClean="0">
              <a:solidFill>
                <a:srgbClr val="12199A"/>
              </a:solidFill>
              <a:latin typeface="Courier New" pitchFamily="49" charset="0"/>
              <a:cs typeface="Times New Roman" pitchFamily="18" charset="0"/>
            </a:endParaRPr>
          </a:p>
          <a:p>
            <a:pPr>
              <a:lnSpc>
                <a:spcPct val="70000"/>
              </a:lnSpc>
              <a:buFontTx/>
              <a:buNone/>
            </a:pPr>
            <a:r>
              <a:rPr lang="en-US" sz="2000" dirty="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   </a:t>
            </a:r>
            <a:r>
              <a:rPr lang="en-US" sz="2000" dirty="0" smtClean="0">
                <a:solidFill>
                  <a:srgbClr val="12199A"/>
                </a:solidFill>
                <a:latin typeface="Courier New" pitchFamily="49" charset="0"/>
                <a:cs typeface="Times New Roman" pitchFamily="18" charset="0"/>
              </a:rPr>
              <a:t>}</a:t>
            </a:r>
            <a:endParaRPr lang="en-US" sz="2000" dirty="0">
              <a:solidFill>
                <a:srgbClr val="12199A"/>
              </a:solidFill>
              <a:latin typeface="Courier New" pitchFamily="49" charset="0"/>
              <a:cs typeface="Times New Roman" pitchFamily="18" charset="0"/>
            </a:endParaRPr>
          </a:p>
          <a:p>
            <a:pPr>
              <a:lnSpc>
                <a:spcPct val="70000"/>
              </a:lnSpc>
              <a:buFontTx/>
              <a:buNone/>
            </a:pPr>
            <a:r>
              <a:rPr lang="en-US" sz="2000" dirty="0" smtClean="0">
                <a:solidFill>
                  <a:srgbClr val="12199A"/>
                </a:solidFill>
                <a:latin typeface="Courier New" pitchFamily="49" charset="0"/>
                <a:cs typeface="Times New Roman" pitchFamily="18" charset="0"/>
              </a:rPr>
              <a:t>}</a:t>
            </a:r>
            <a:endParaRPr lang="en-US" sz="2000" dirty="0" smtClean="0">
              <a:solidFill>
                <a:srgbClr val="12199A"/>
              </a:solidFill>
              <a:latin typeface="Courier New" pitchFamily="49" charset="0"/>
              <a:cs typeface="Times New Roman" pitchFamily="18" charset="0"/>
            </a:endParaRPr>
          </a:p>
        </p:txBody>
      </p:sp>
    </p:spTree>
    <p:extLst>
      <p:ext uri="{BB962C8B-B14F-4D97-AF65-F5344CB8AC3E}">
        <p14:creationId xmlns:p14="http://schemas.microsoft.com/office/powerpoint/2010/main" val="935576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solidFill>
                  <a:srgbClr val="1822CD"/>
                </a:solidFill>
              </a:rPr>
              <a:t>Semafoare</a:t>
            </a:r>
            <a:endParaRPr lang="en-US" dirty="0"/>
          </a:p>
        </p:txBody>
      </p:sp>
      <p:sp>
        <p:nvSpPr>
          <p:cNvPr id="3" name="Content Placeholder 2"/>
          <p:cNvSpPr>
            <a:spLocks noGrp="1"/>
          </p:cNvSpPr>
          <p:nvPr>
            <p:ph idx="1"/>
          </p:nvPr>
        </p:nvSpPr>
        <p:spPr/>
        <p:txBody>
          <a:bodyPr>
            <a:normAutofit fontScale="85000" lnSpcReduction="10000"/>
          </a:bodyPr>
          <a:lstStyle/>
          <a:p>
            <a:r>
              <a:rPr lang="fr-FR" altLang="en-US" sz="2400" dirty="0"/>
              <a:t>Se </a:t>
            </a:r>
            <a:r>
              <a:rPr lang="fr-FR" altLang="en-US" sz="2400" dirty="0" err="1"/>
              <a:t>utilizeaza</a:t>
            </a:r>
            <a:r>
              <a:rPr lang="fr-FR" altLang="en-US" sz="2400" dirty="0"/>
              <a:t> </a:t>
            </a:r>
            <a:r>
              <a:rPr lang="fr-FR" altLang="en-US" sz="2400" dirty="0" err="1"/>
              <a:t>tipul</a:t>
            </a:r>
            <a:r>
              <a:rPr lang="fr-FR" altLang="en-US" sz="2400" dirty="0"/>
              <a:t> </a:t>
            </a:r>
            <a:r>
              <a:rPr lang="fr-FR" altLang="en-US" sz="2400" dirty="0" err="1"/>
              <a:t>special</a:t>
            </a:r>
            <a:r>
              <a:rPr lang="fr-FR" altLang="en-US" sz="2400" dirty="0"/>
              <a:t> </a:t>
            </a:r>
            <a:r>
              <a:rPr lang="fr-FR" altLang="en-US" sz="2400" b="1" dirty="0" err="1"/>
              <a:t>sem</a:t>
            </a:r>
            <a:r>
              <a:rPr lang="fr-FR" altLang="en-US" sz="2400" dirty="0"/>
              <a:t> si </a:t>
            </a:r>
            <a:r>
              <a:rPr lang="fr-FR" altLang="en-US" sz="2400" dirty="0" err="1"/>
              <a:t>primitivele</a:t>
            </a:r>
            <a:r>
              <a:rPr lang="fr-FR" altLang="en-US" sz="2400" dirty="0"/>
              <a:t> </a:t>
            </a:r>
            <a:r>
              <a:rPr lang="fr-FR" altLang="en-US" sz="2400" b="1" dirty="0"/>
              <a:t>P</a:t>
            </a:r>
            <a:r>
              <a:rPr lang="fr-FR" altLang="en-US" sz="2400" dirty="0"/>
              <a:t> si </a:t>
            </a:r>
            <a:r>
              <a:rPr lang="fr-FR" altLang="en-US" sz="2400" b="1" dirty="0"/>
              <a:t>V</a:t>
            </a:r>
            <a:r>
              <a:rPr lang="fr-FR" altLang="en-US" sz="2400" dirty="0"/>
              <a:t>. </a:t>
            </a:r>
          </a:p>
          <a:p>
            <a:endParaRPr lang="fr-FR" altLang="en-US" sz="2400" dirty="0"/>
          </a:p>
          <a:p>
            <a:pPr>
              <a:buFont typeface="Arial" pitchFamily="34" charset="0"/>
              <a:buNone/>
            </a:pPr>
            <a:r>
              <a:rPr lang="ro-RO" altLang="en-US" sz="2400" dirty="0"/>
              <a:t>Notatie: se introduc primitivele </a:t>
            </a:r>
            <a:r>
              <a:rPr lang="ro-RO" altLang="en-US" sz="2400" dirty="0">
                <a:solidFill>
                  <a:srgbClr val="0000FF"/>
                </a:solidFill>
              </a:rPr>
              <a:t>P</a:t>
            </a:r>
            <a:r>
              <a:rPr lang="ro-RO" altLang="en-US" sz="2400" dirty="0"/>
              <a:t> si </a:t>
            </a:r>
            <a:r>
              <a:rPr lang="ro-RO" altLang="en-US" sz="2400" dirty="0">
                <a:solidFill>
                  <a:srgbClr val="0000FF"/>
                </a:solidFill>
              </a:rPr>
              <a:t>V</a:t>
            </a:r>
            <a:r>
              <a:rPr lang="ro-RO" altLang="en-US" sz="2400" dirty="0"/>
              <a:t> si variabila semafor </a:t>
            </a:r>
            <a:r>
              <a:rPr lang="ro-RO" altLang="en-US" sz="2400" dirty="0">
                <a:solidFill>
                  <a:srgbClr val="0000FF"/>
                </a:solidFill>
              </a:rPr>
              <a:t>s</a:t>
            </a:r>
          </a:p>
          <a:p>
            <a:pPr>
              <a:buFont typeface="Arial" pitchFamily="34" charset="0"/>
              <a:buNone/>
            </a:pPr>
            <a:r>
              <a:rPr lang="en-US" altLang="en-US" sz="2400" dirty="0"/>
              <a:t>		P(s) :: </a:t>
            </a:r>
            <a:r>
              <a:rPr lang="en-US" altLang="en-US" sz="2400" dirty="0">
                <a:latin typeface="Courier New" pitchFamily="49" charset="0"/>
              </a:rPr>
              <a:t>&lt;</a:t>
            </a:r>
            <a:r>
              <a:rPr lang="en-US" altLang="en-US" sz="2400" b="1" dirty="0">
                <a:latin typeface="Courier New" pitchFamily="49" charset="0"/>
              </a:rPr>
              <a:t>await</a:t>
            </a:r>
            <a:r>
              <a:rPr lang="en-US" altLang="en-US" sz="2400" dirty="0">
                <a:latin typeface="Courier New" pitchFamily="49" charset="0"/>
              </a:rPr>
              <a:t> (s&gt;0) s = s-1;&gt;</a:t>
            </a:r>
          </a:p>
          <a:p>
            <a:pPr>
              <a:buFont typeface="Arial" pitchFamily="34" charset="0"/>
              <a:buNone/>
            </a:pPr>
            <a:r>
              <a:rPr lang="en-US" altLang="en-US" sz="2400" dirty="0">
                <a:latin typeface="Courier New" pitchFamily="49" charset="0"/>
              </a:rPr>
              <a:t>	</a:t>
            </a:r>
            <a:r>
              <a:rPr lang="en-US" altLang="en-US" sz="2400" dirty="0"/>
              <a:t>	V(s) :: </a:t>
            </a:r>
            <a:r>
              <a:rPr lang="en-US" altLang="en-US" sz="2400" dirty="0">
                <a:latin typeface="Courier New" pitchFamily="49" charset="0"/>
              </a:rPr>
              <a:t>&lt;s = s+1&gt;</a:t>
            </a:r>
          </a:p>
          <a:p>
            <a:pPr>
              <a:lnSpc>
                <a:spcPct val="90000"/>
              </a:lnSpc>
            </a:pPr>
            <a:endParaRPr lang="en-US" sz="2800" dirty="0" smtClean="0"/>
          </a:p>
          <a:p>
            <a:pPr>
              <a:lnSpc>
                <a:spcPct val="90000"/>
              </a:lnSpc>
            </a:pPr>
            <a:r>
              <a:rPr lang="en-US" sz="2800" dirty="0" err="1" smtClean="0"/>
              <a:t>Valoarea</a:t>
            </a:r>
            <a:r>
              <a:rPr lang="en-US" sz="2800" dirty="0" smtClean="0"/>
              <a:t> </a:t>
            </a:r>
            <a:r>
              <a:rPr lang="en-US" sz="2800" dirty="0" err="1"/>
              <a:t>semaforului</a:t>
            </a:r>
            <a:r>
              <a:rPr lang="en-US" sz="2800" dirty="0"/>
              <a:t>: un </a:t>
            </a:r>
            <a:r>
              <a:rPr lang="ro-RO" sz="2800" dirty="0">
                <a:solidFill>
                  <a:srgbClr val="FF0000"/>
                </a:solidFill>
              </a:rPr>
              <a:t>î</a:t>
            </a:r>
            <a:r>
              <a:rPr lang="en-US" sz="2800" dirty="0" err="1">
                <a:solidFill>
                  <a:srgbClr val="FF0000"/>
                </a:solidFill>
              </a:rPr>
              <a:t>ntreg</a:t>
            </a:r>
            <a:r>
              <a:rPr lang="en-US" sz="2800" dirty="0">
                <a:solidFill>
                  <a:srgbClr val="FF0000"/>
                </a:solidFill>
              </a:rPr>
              <a:t> </a:t>
            </a:r>
            <a:r>
              <a:rPr lang="en-US" sz="2800" dirty="0" err="1">
                <a:solidFill>
                  <a:srgbClr val="FF0000"/>
                </a:solidFill>
              </a:rPr>
              <a:t>nenegativ</a:t>
            </a:r>
            <a:endParaRPr lang="ro-RO" sz="2800" dirty="0">
              <a:solidFill>
                <a:srgbClr val="FF0000"/>
              </a:solidFill>
            </a:endParaRPr>
          </a:p>
          <a:p>
            <a:pPr>
              <a:lnSpc>
                <a:spcPct val="90000"/>
              </a:lnSpc>
            </a:pPr>
            <a:endParaRPr lang="en-US" sz="2800" dirty="0"/>
          </a:p>
          <a:p>
            <a:pPr>
              <a:lnSpc>
                <a:spcPct val="90000"/>
              </a:lnSpc>
            </a:pPr>
            <a:r>
              <a:rPr lang="en-US" sz="2800" dirty="0">
                <a:solidFill>
                  <a:srgbClr val="FF0000"/>
                </a:solidFill>
              </a:rPr>
              <a:t>V</a:t>
            </a:r>
            <a:r>
              <a:rPr lang="en-US" sz="2800" dirty="0"/>
              <a:t> </a:t>
            </a:r>
            <a:r>
              <a:rPr lang="ro-RO" sz="2800" i="1" dirty="0">
                <a:solidFill>
                  <a:schemeClr val="tx1">
                    <a:lumMod val="50000"/>
                    <a:lumOff val="50000"/>
                  </a:schemeClr>
                </a:solidFill>
              </a:rPr>
              <a:t>(</a:t>
            </a:r>
            <a:r>
              <a:rPr lang="ro-RO" sz="2400" i="1" dirty="0">
                <a:solidFill>
                  <a:schemeClr val="tx1">
                    <a:lumMod val="50000"/>
                    <a:lumOff val="50000"/>
                  </a:schemeClr>
                </a:solidFill>
              </a:rPr>
              <a:t>verhogen = to increment)</a:t>
            </a:r>
          </a:p>
          <a:p>
            <a:pPr lvl="1">
              <a:lnSpc>
                <a:spcPct val="90000"/>
              </a:lnSpc>
            </a:pPr>
            <a:r>
              <a:rPr lang="en-US" sz="2400" dirty="0" err="1"/>
              <a:t>semnaleaz</a:t>
            </a:r>
            <a:r>
              <a:rPr lang="ro-RO" sz="2400" dirty="0"/>
              <a:t>ă</a:t>
            </a:r>
            <a:r>
              <a:rPr lang="en-US" sz="2400" dirty="0"/>
              <a:t> </a:t>
            </a:r>
            <a:r>
              <a:rPr lang="en-US" sz="2400" dirty="0" err="1"/>
              <a:t>apari</a:t>
            </a:r>
            <a:r>
              <a:rPr lang="ro-RO" sz="2400" dirty="0"/>
              <a:t>ț</a:t>
            </a:r>
            <a:r>
              <a:rPr lang="en-US" sz="2400" dirty="0" err="1"/>
              <a:t>ia</a:t>
            </a:r>
            <a:r>
              <a:rPr lang="en-US" sz="2400" dirty="0"/>
              <a:t> </a:t>
            </a:r>
            <a:r>
              <a:rPr lang="en-US" sz="2400" dirty="0" err="1"/>
              <a:t>unui</a:t>
            </a:r>
            <a:r>
              <a:rPr lang="en-US" sz="2400" dirty="0"/>
              <a:t> </a:t>
            </a:r>
            <a:r>
              <a:rPr lang="en-US" sz="2400" dirty="0" err="1"/>
              <a:t>eveniment</a:t>
            </a:r>
            <a:r>
              <a:rPr lang="en-US" sz="2400" dirty="0"/>
              <a:t> (</a:t>
            </a:r>
            <a:r>
              <a:rPr lang="en-US" sz="2400" dirty="0" err="1"/>
              <a:t>incrementeaz</a:t>
            </a:r>
            <a:r>
              <a:rPr lang="ro-RO" sz="2400" dirty="0"/>
              <a:t>ă</a:t>
            </a:r>
            <a:r>
              <a:rPr lang="en-US" sz="2400" dirty="0"/>
              <a:t> </a:t>
            </a:r>
            <a:r>
              <a:rPr lang="en-US" sz="2400" dirty="0" err="1"/>
              <a:t>semaforul</a:t>
            </a:r>
            <a:r>
              <a:rPr lang="en-US" sz="2400" dirty="0"/>
              <a:t>)</a:t>
            </a:r>
            <a:endParaRPr lang="en-US" dirty="0"/>
          </a:p>
          <a:p>
            <a:pPr>
              <a:lnSpc>
                <a:spcPct val="90000"/>
              </a:lnSpc>
            </a:pPr>
            <a:r>
              <a:rPr lang="en-US" sz="2800" dirty="0">
                <a:solidFill>
                  <a:srgbClr val="FF0000"/>
                </a:solidFill>
              </a:rPr>
              <a:t>P</a:t>
            </a:r>
            <a:r>
              <a:rPr lang="ro-RO" sz="2800" dirty="0">
                <a:solidFill>
                  <a:srgbClr val="FF0000"/>
                </a:solidFill>
              </a:rPr>
              <a:t> </a:t>
            </a:r>
            <a:r>
              <a:rPr lang="ro-RO" sz="2800" i="1" dirty="0">
                <a:solidFill>
                  <a:schemeClr val="tx1">
                    <a:lumMod val="50000"/>
                    <a:lumOff val="50000"/>
                  </a:schemeClr>
                </a:solidFill>
              </a:rPr>
              <a:t>(</a:t>
            </a:r>
            <a:r>
              <a:rPr lang="ro-RO" sz="2400" i="1" dirty="0">
                <a:solidFill>
                  <a:schemeClr val="tx1">
                    <a:lumMod val="50000"/>
                    <a:lumOff val="50000"/>
                  </a:schemeClr>
                </a:solidFill>
              </a:rPr>
              <a:t>proberen = to test)</a:t>
            </a:r>
          </a:p>
          <a:p>
            <a:pPr lvl="1">
              <a:lnSpc>
                <a:spcPct val="90000"/>
              </a:lnSpc>
            </a:pPr>
            <a:r>
              <a:rPr lang="ro-RO" sz="2400" dirty="0"/>
              <a:t>î</a:t>
            </a:r>
            <a:r>
              <a:rPr lang="en-US" sz="2400" dirty="0" err="1"/>
              <a:t>nt</a:t>
            </a:r>
            <a:r>
              <a:rPr lang="ro-RO" sz="2400" dirty="0"/>
              <a:t>â</a:t>
            </a:r>
            <a:r>
              <a:rPr lang="en-US" sz="2400" dirty="0" err="1"/>
              <a:t>rzie</a:t>
            </a:r>
            <a:r>
              <a:rPr lang="en-US" sz="2400" dirty="0"/>
              <a:t> un </a:t>
            </a:r>
            <a:r>
              <a:rPr lang="en-US" sz="2400" dirty="0" err="1"/>
              <a:t>proces</a:t>
            </a:r>
            <a:r>
              <a:rPr lang="en-US" sz="2400" dirty="0"/>
              <a:t> p</a:t>
            </a:r>
            <a:r>
              <a:rPr lang="ro-RO" sz="2400" dirty="0"/>
              <a:t>â</a:t>
            </a:r>
            <a:r>
              <a:rPr lang="en-US" sz="2400" dirty="0"/>
              <a:t>n</a:t>
            </a:r>
            <a:r>
              <a:rPr lang="ro-RO" sz="2400" dirty="0"/>
              <a:t>ă</a:t>
            </a:r>
            <a:r>
              <a:rPr lang="en-US" sz="2400" dirty="0"/>
              <a:t> la </a:t>
            </a:r>
            <a:r>
              <a:rPr lang="en-US" sz="2400" dirty="0" err="1"/>
              <a:t>producerea</a:t>
            </a:r>
            <a:r>
              <a:rPr lang="en-US" sz="2400" dirty="0"/>
              <a:t> </a:t>
            </a:r>
            <a:r>
              <a:rPr lang="en-US" sz="2400" dirty="0" err="1"/>
              <a:t>unui</a:t>
            </a:r>
            <a:r>
              <a:rPr lang="en-US" sz="2400" dirty="0"/>
              <a:t> </a:t>
            </a:r>
            <a:r>
              <a:rPr lang="en-US" sz="2400" dirty="0" err="1"/>
              <a:t>eveniment</a:t>
            </a:r>
            <a:r>
              <a:rPr lang="en-US" sz="2400" dirty="0"/>
              <a:t> (</a:t>
            </a:r>
            <a:r>
              <a:rPr lang="en-US" sz="2400" dirty="0" err="1"/>
              <a:t>decrementeaz</a:t>
            </a:r>
            <a:r>
              <a:rPr lang="ro-RO" sz="2400" dirty="0"/>
              <a:t>ă</a:t>
            </a:r>
            <a:r>
              <a:rPr lang="en-US" sz="2400" dirty="0"/>
              <a:t> </a:t>
            </a:r>
            <a:r>
              <a:rPr lang="en-US" sz="2400" dirty="0" err="1"/>
              <a:t>semaforul</a:t>
            </a:r>
            <a:r>
              <a:rPr lang="en-US" sz="2400" dirty="0"/>
              <a:t>)</a:t>
            </a:r>
            <a:endParaRPr lang="en-US" sz="2400" dirty="0">
              <a:solidFill>
                <a:schemeClr val="accent2"/>
              </a:solidFill>
            </a:endParaRPr>
          </a:p>
          <a:p>
            <a:endParaRPr lang="en-US" sz="2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4343" y="3717032"/>
            <a:ext cx="1093109" cy="1323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933" y="5389344"/>
            <a:ext cx="1169378" cy="1462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827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Cigarette smokers problem</a:t>
            </a:r>
          </a:p>
        </p:txBody>
      </p:sp>
      <p:sp>
        <p:nvSpPr>
          <p:cNvPr id="5" name="Rectangle 4"/>
          <p:cNvSpPr/>
          <p:nvPr/>
        </p:nvSpPr>
        <p:spPr>
          <a:xfrm>
            <a:off x="84166" y="1196752"/>
            <a:ext cx="8880321" cy="5521512"/>
          </a:xfrm>
          <a:prstGeom prst="rect">
            <a:avLst/>
          </a:prstGeom>
          <a:solidFill>
            <a:srgbClr val="FFFFFF"/>
          </a:solidFill>
        </p:spPr>
        <p:txBody>
          <a:bodyPr wrap="square">
            <a:spAutoFit/>
          </a:bodyPr>
          <a:lstStyle/>
          <a:p>
            <a:pPr lvl="0">
              <a:lnSpc>
                <a:spcPct val="70000"/>
              </a:lnSpc>
            </a:pPr>
            <a:r>
              <a:rPr lang="en-US" sz="1800" b="1" dirty="0" smtClean="0">
                <a:solidFill>
                  <a:srgbClr val="12199A"/>
                </a:solidFill>
                <a:latin typeface="Courier New" pitchFamily="49" charset="0"/>
              </a:rPr>
              <a:t>process </a:t>
            </a:r>
            <a:r>
              <a:rPr lang="en-US" sz="1800" dirty="0" err="1" smtClean="0">
                <a:solidFill>
                  <a:srgbClr val="12199A"/>
                </a:solidFill>
                <a:latin typeface="Courier New" pitchFamily="49" charset="0"/>
              </a:rPr>
              <a:t>PusherA</a:t>
            </a: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r>
              <a:rPr lang="en-US" sz="1800" b="1" dirty="0">
                <a:solidFill>
                  <a:srgbClr val="12199A"/>
                </a:solidFill>
                <a:latin typeface="Courier New" pitchFamily="49" charset="0"/>
              </a:rPr>
              <a:t>    </a:t>
            </a:r>
            <a:r>
              <a:rPr lang="en-US" sz="1800" dirty="0">
                <a:solidFill>
                  <a:srgbClr val="12199A"/>
                </a:solidFill>
                <a:latin typeface="Courier New" pitchFamily="49" charset="0"/>
              </a:rPr>
              <a:t>P(tobacco);</a:t>
            </a:r>
          </a:p>
          <a:p>
            <a:pPr lvl="0">
              <a:lnSpc>
                <a:spcPct val="70000"/>
              </a:lnSpc>
            </a:pPr>
            <a:r>
              <a:rPr lang="en-US" sz="1800" b="1" dirty="0">
                <a:solidFill>
                  <a:srgbClr val="12199A"/>
                </a:solidFill>
                <a:latin typeface="Courier New" pitchFamily="49" charset="0"/>
              </a:rPr>
              <a:t>    </a:t>
            </a:r>
            <a:r>
              <a:rPr lang="en-US" sz="1800" dirty="0">
                <a:solidFill>
                  <a:srgbClr val="12199A"/>
                </a:solidFill>
                <a:latin typeface="Courier New" pitchFamily="49" charset="0"/>
              </a:rPr>
              <a:t>P(e);</a:t>
            </a:r>
          </a:p>
          <a:p>
            <a:pPr lvl="0">
              <a:lnSpc>
                <a:spcPct val="70000"/>
              </a:lnSpc>
            </a:pPr>
            <a:r>
              <a:rPr lang="en-US" sz="1800" dirty="0">
                <a:solidFill>
                  <a:srgbClr val="12199A"/>
                </a:solidFill>
                <a:latin typeface="Courier New" pitchFamily="49" charset="0"/>
              </a:rPr>
              <a:t>    </a:t>
            </a:r>
            <a:r>
              <a:rPr lang="en-US" sz="1800" b="1" dirty="0">
                <a:solidFill>
                  <a:srgbClr val="12199A"/>
                </a:solidFill>
                <a:latin typeface="Courier New" pitchFamily="49" charset="0"/>
              </a:rPr>
              <a:t>if</a:t>
            </a:r>
            <a:r>
              <a:rPr lang="en-US" sz="1800" dirty="0">
                <a:solidFill>
                  <a:srgbClr val="12199A"/>
                </a:solidFill>
                <a:latin typeface="Courier New" pitchFamily="49" charset="0"/>
              </a:rPr>
              <a:t> </a:t>
            </a:r>
            <a:r>
              <a:rPr lang="en-US" sz="1800" dirty="0" smtClean="0">
                <a:solidFill>
                  <a:srgbClr val="12199A"/>
                </a:solidFill>
                <a:latin typeface="Courier New" pitchFamily="49" charset="0"/>
              </a:rPr>
              <a:t>(</a:t>
            </a:r>
            <a:r>
              <a:rPr lang="en-US" sz="1800" dirty="0" err="1" smtClean="0">
                <a:solidFill>
                  <a:srgbClr val="12199A"/>
                </a:solidFill>
                <a:latin typeface="Courier New" pitchFamily="49" charset="0"/>
              </a:rPr>
              <a:t>isPaper</a:t>
            </a:r>
            <a:r>
              <a:rPr lang="en-US" sz="1800" dirty="0" smtClean="0">
                <a:solidFill>
                  <a:srgbClr val="12199A"/>
                </a:solidFill>
                <a:latin typeface="Courier New" pitchFamily="49" charset="0"/>
              </a:rPr>
              <a:t>) { </a:t>
            </a:r>
            <a:r>
              <a:rPr lang="en-US" sz="1800" dirty="0" err="1">
                <a:solidFill>
                  <a:srgbClr val="12199A"/>
                </a:solidFill>
                <a:latin typeface="Courier New" pitchFamily="49" charset="0"/>
              </a:rPr>
              <a:t>isPaper</a:t>
            </a:r>
            <a:r>
              <a:rPr lang="en-US" sz="1800" dirty="0">
                <a:solidFill>
                  <a:srgbClr val="12199A"/>
                </a:solidFill>
                <a:latin typeface="Courier New" pitchFamily="49" charset="0"/>
              </a:rPr>
              <a:t> </a:t>
            </a:r>
            <a:r>
              <a:rPr lang="en-US" sz="1800" dirty="0" smtClean="0">
                <a:solidFill>
                  <a:srgbClr val="12199A"/>
                </a:solidFill>
                <a:latin typeface="Courier New" pitchFamily="49" charset="0"/>
              </a:rPr>
              <a:t>=  </a:t>
            </a:r>
            <a:r>
              <a:rPr lang="en-US" sz="1800" dirty="0">
                <a:solidFill>
                  <a:srgbClr val="12199A"/>
                </a:solidFill>
                <a:latin typeface="Courier New" pitchFamily="49" charset="0"/>
              </a:rPr>
              <a:t>false; V(</a:t>
            </a:r>
            <a:r>
              <a:rPr lang="en-US" sz="1800" dirty="0" err="1">
                <a:solidFill>
                  <a:srgbClr val="12199A"/>
                </a:solidFill>
                <a:latin typeface="Courier New" pitchFamily="49" charset="0"/>
              </a:rPr>
              <a:t>matchSem</a:t>
            </a: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r>
              <a:rPr lang="en-US" sz="1800" dirty="0">
                <a:solidFill>
                  <a:srgbClr val="12199A"/>
                </a:solidFill>
                <a:latin typeface="Courier New" pitchFamily="49" charset="0"/>
              </a:rPr>
              <a:t>    </a:t>
            </a:r>
            <a:r>
              <a:rPr lang="en-US" sz="1800" dirty="0" smtClean="0">
                <a:solidFill>
                  <a:srgbClr val="12199A"/>
                </a:solidFill>
                <a:latin typeface="Courier New" pitchFamily="49" charset="0"/>
              </a:rPr>
              <a:t>else if (</a:t>
            </a:r>
            <a:r>
              <a:rPr lang="en-US" sz="1800" dirty="0" err="1" smtClean="0">
                <a:solidFill>
                  <a:srgbClr val="12199A"/>
                </a:solidFill>
                <a:latin typeface="Courier New" pitchFamily="49" charset="0"/>
              </a:rPr>
              <a:t>isMatch</a:t>
            </a:r>
            <a:r>
              <a:rPr lang="en-US" sz="1800" dirty="0" smtClean="0">
                <a:solidFill>
                  <a:srgbClr val="12199A"/>
                </a:solidFill>
                <a:latin typeface="Courier New" pitchFamily="49" charset="0"/>
              </a:rPr>
              <a:t>) { </a:t>
            </a:r>
            <a:r>
              <a:rPr lang="en-US" sz="1800" dirty="0" err="1">
                <a:solidFill>
                  <a:srgbClr val="12199A"/>
                </a:solidFill>
                <a:latin typeface="Courier New" pitchFamily="49" charset="0"/>
              </a:rPr>
              <a:t>isMatch</a:t>
            </a:r>
            <a:r>
              <a:rPr lang="en-US" sz="1800" dirty="0">
                <a:solidFill>
                  <a:srgbClr val="12199A"/>
                </a:solidFill>
                <a:latin typeface="Courier New" pitchFamily="49" charset="0"/>
              </a:rPr>
              <a:t> </a:t>
            </a:r>
            <a:r>
              <a:rPr lang="en-US" sz="1800" dirty="0" smtClean="0">
                <a:solidFill>
                  <a:srgbClr val="12199A"/>
                </a:solidFill>
                <a:latin typeface="Courier New" pitchFamily="49" charset="0"/>
              </a:rPr>
              <a:t>= </a:t>
            </a:r>
            <a:r>
              <a:rPr lang="en-US" sz="1800" dirty="0">
                <a:solidFill>
                  <a:srgbClr val="12199A"/>
                </a:solidFill>
                <a:latin typeface="Courier New" pitchFamily="49" charset="0"/>
              </a:rPr>
              <a:t>false; V(</a:t>
            </a:r>
            <a:r>
              <a:rPr lang="en-US" sz="1800" dirty="0" err="1">
                <a:solidFill>
                  <a:srgbClr val="12199A"/>
                </a:solidFill>
                <a:latin typeface="Courier New" pitchFamily="49" charset="0"/>
              </a:rPr>
              <a:t>paperSem</a:t>
            </a: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r>
              <a:rPr lang="en-US" sz="1800" dirty="0">
                <a:solidFill>
                  <a:srgbClr val="12199A"/>
                </a:solidFill>
                <a:latin typeface="Courier New" pitchFamily="49" charset="0"/>
              </a:rPr>
              <a:t>    </a:t>
            </a:r>
            <a:r>
              <a:rPr lang="en-US" sz="1800" dirty="0" smtClean="0">
                <a:solidFill>
                  <a:srgbClr val="12199A"/>
                </a:solidFill>
                <a:latin typeface="Courier New" pitchFamily="49" charset="0"/>
              </a:rPr>
              <a:t>else if (</a:t>
            </a:r>
            <a:r>
              <a:rPr lang="en-US" sz="1800" dirty="0" err="1" smtClean="0">
                <a:solidFill>
                  <a:srgbClr val="12199A"/>
                </a:solidFill>
                <a:latin typeface="Courier New" pitchFamily="49" charset="0"/>
              </a:rPr>
              <a:t>isPaper</a:t>
            </a:r>
            <a:r>
              <a:rPr lang="en-US" sz="1800" dirty="0" smtClean="0">
                <a:solidFill>
                  <a:srgbClr val="12199A"/>
                </a:solidFill>
                <a:latin typeface="Courier New" pitchFamily="49" charset="0"/>
              </a:rPr>
              <a:t> == </a:t>
            </a:r>
            <a:r>
              <a:rPr lang="en-US" sz="1800" dirty="0" err="1" smtClean="0">
                <a:solidFill>
                  <a:srgbClr val="12199A"/>
                </a:solidFill>
                <a:latin typeface="Courier New" pitchFamily="49" charset="0"/>
              </a:rPr>
              <a:t>isMatch</a:t>
            </a:r>
            <a:r>
              <a:rPr lang="en-US" sz="1800" dirty="0" smtClean="0">
                <a:solidFill>
                  <a:srgbClr val="12199A"/>
                </a:solidFill>
                <a:latin typeface="Courier New" pitchFamily="49" charset="0"/>
              </a:rPr>
              <a:t> </a:t>
            </a:r>
            <a:r>
              <a:rPr lang="en-US" sz="1800" dirty="0" smtClean="0">
                <a:solidFill>
                  <a:srgbClr val="12199A"/>
                </a:solidFill>
                <a:latin typeface="Courier New" pitchFamily="49" charset="0"/>
              </a:rPr>
              <a:t>== false) </a:t>
            </a:r>
            <a:r>
              <a:rPr lang="en-US" sz="1800" dirty="0" err="1">
                <a:solidFill>
                  <a:srgbClr val="12199A"/>
                </a:solidFill>
                <a:latin typeface="Courier New" pitchFamily="49" charset="0"/>
              </a:rPr>
              <a:t>isTobacco</a:t>
            </a:r>
            <a:r>
              <a:rPr lang="en-US" sz="1800" dirty="0">
                <a:solidFill>
                  <a:srgbClr val="12199A"/>
                </a:solidFill>
                <a:latin typeface="Courier New" pitchFamily="49" charset="0"/>
              </a:rPr>
              <a:t> </a:t>
            </a:r>
            <a:r>
              <a:rPr lang="en-US" sz="1800" dirty="0" smtClean="0">
                <a:solidFill>
                  <a:srgbClr val="12199A"/>
                </a:solidFill>
                <a:latin typeface="Courier New" pitchFamily="49" charset="0"/>
              </a:rPr>
              <a:t>= </a:t>
            </a:r>
            <a:r>
              <a:rPr lang="en-US" sz="1800" dirty="0">
                <a:solidFill>
                  <a:srgbClr val="12199A"/>
                </a:solidFill>
                <a:latin typeface="Courier New" pitchFamily="49" charset="0"/>
              </a:rPr>
              <a:t>true; </a:t>
            </a:r>
            <a:endParaRPr lang="en-US" sz="1800" b="1" dirty="0">
              <a:solidFill>
                <a:srgbClr val="12199A"/>
              </a:solidFill>
              <a:latin typeface="Courier New" pitchFamily="49" charset="0"/>
            </a:endParaRPr>
          </a:p>
          <a:p>
            <a:pPr lvl="0">
              <a:lnSpc>
                <a:spcPct val="70000"/>
              </a:lnSpc>
            </a:pPr>
            <a:r>
              <a:rPr lang="en-US" sz="1800" dirty="0">
                <a:solidFill>
                  <a:srgbClr val="12199A"/>
                </a:solidFill>
                <a:latin typeface="Courier New" pitchFamily="49" charset="0"/>
              </a:rPr>
              <a:t>    V(e);</a:t>
            </a:r>
          </a:p>
          <a:p>
            <a:pPr lvl="0">
              <a:lnSpc>
                <a:spcPct val="70000"/>
              </a:lnSpc>
            </a:pP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endParaRPr lang="en-US" sz="1800" b="1" dirty="0" smtClean="0">
              <a:solidFill>
                <a:srgbClr val="12199A"/>
              </a:solidFill>
              <a:latin typeface="Courier New" pitchFamily="49" charset="0"/>
            </a:endParaRPr>
          </a:p>
          <a:p>
            <a:pPr lvl="0">
              <a:lnSpc>
                <a:spcPct val="70000"/>
              </a:lnSpc>
            </a:pPr>
            <a:r>
              <a:rPr lang="en-US" sz="1800" b="1" dirty="0" err="1" smtClean="0">
                <a:solidFill>
                  <a:srgbClr val="12199A"/>
                </a:solidFill>
                <a:latin typeface="Courier New" pitchFamily="49" charset="0"/>
              </a:rPr>
              <a:t>proces</a:t>
            </a:r>
            <a:r>
              <a:rPr lang="en-US" sz="1800" b="1" dirty="0" smtClean="0">
                <a:solidFill>
                  <a:srgbClr val="12199A"/>
                </a:solidFill>
                <a:latin typeface="Courier New" pitchFamily="49" charset="0"/>
              </a:rPr>
              <a:t> </a:t>
            </a:r>
            <a:r>
              <a:rPr lang="en-US" sz="1800" dirty="0" err="1" smtClean="0">
                <a:solidFill>
                  <a:srgbClr val="12199A"/>
                </a:solidFill>
                <a:latin typeface="Courier New" pitchFamily="49" charset="0"/>
              </a:rPr>
              <a:t>PusherB</a:t>
            </a: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r>
              <a:rPr lang="en-US" sz="1800" b="1" dirty="0">
                <a:solidFill>
                  <a:srgbClr val="12199A"/>
                </a:solidFill>
                <a:latin typeface="Courier New" pitchFamily="49" charset="0"/>
              </a:rPr>
              <a:t>    </a:t>
            </a:r>
            <a:r>
              <a:rPr lang="en-US" sz="1800" dirty="0" smtClean="0">
                <a:solidFill>
                  <a:srgbClr val="12199A"/>
                </a:solidFill>
                <a:latin typeface="Courier New" pitchFamily="49" charset="0"/>
              </a:rPr>
              <a:t>P(match);</a:t>
            </a:r>
            <a:endParaRPr lang="en-US" sz="1800" dirty="0">
              <a:solidFill>
                <a:srgbClr val="12199A"/>
              </a:solidFill>
              <a:latin typeface="Courier New" pitchFamily="49" charset="0"/>
            </a:endParaRPr>
          </a:p>
          <a:p>
            <a:pPr lvl="0">
              <a:lnSpc>
                <a:spcPct val="70000"/>
              </a:lnSpc>
            </a:pPr>
            <a:r>
              <a:rPr lang="en-US" sz="1800" b="1" dirty="0">
                <a:solidFill>
                  <a:srgbClr val="12199A"/>
                </a:solidFill>
                <a:latin typeface="Courier New" pitchFamily="49" charset="0"/>
              </a:rPr>
              <a:t>    </a:t>
            </a:r>
            <a:r>
              <a:rPr lang="en-US" sz="1800" dirty="0">
                <a:solidFill>
                  <a:srgbClr val="12199A"/>
                </a:solidFill>
                <a:latin typeface="Courier New" pitchFamily="49" charset="0"/>
              </a:rPr>
              <a:t>P(e);</a:t>
            </a:r>
          </a:p>
          <a:p>
            <a:pPr lvl="0">
              <a:lnSpc>
                <a:spcPct val="70000"/>
              </a:lnSpc>
            </a:pPr>
            <a:r>
              <a:rPr lang="en-US" sz="1800" dirty="0">
                <a:solidFill>
                  <a:srgbClr val="12199A"/>
                </a:solidFill>
                <a:latin typeface="Courier New" pitchFamily="49" charset="0"/>
              </a:rPr>
              <a:t>    </a:t>
            </a:r>
            <a:r>
              <a:rPr lang="en-US" sz="1800" b="1" dirty="0">
                <a:solidFill>
                  <a:srgbClr val="12199A"/>
                </a:solidFill>
                <a:latin typeface="Courier New" pitchFamily="49" charset="0"/>
              </a:rPr>
              <a:t>if</a:t>
            </a:r>
            <a:r>
              <a:rPr lang="en-US" sz="1800" dirty="0">
                <a:solidFill>
                  <a:srgbClr val="12199A"/>
                </a:solidFill>
                <a:latin typeface="Courier New" pitchFamily="49" charset="0"/>
              </a:rPr>
              <a:t> </a:t>
            </a:r>
            <a:r>
              <a:rPr lang="en-US" sz="1800" dirty="0" smtClean="0">
                <a:solidFill>
                  <a:srgbClr val="12199A"/>
                </a:solidFill>
                <a:latin typeface="Courier New" pitchFamily="49" charset="0"/>
              </a:rPr>
              <a:t>(</a:t>
            </a:r>
            <a:r>
              <a:rPr lang="en-US" sz="1800" dirty="0" err="1" smtClean="0">
                <a:solidFill>
                  <a:srgbClr val="12199A"/>
                </a:solidFill>
                <a:latin typeface="Courier New" pitchFamily="49" charset="0"/>
              </a:rPr>
              <a:t>isPaper</a:t>
            </a:r>
            <a:r>
              <a:rPr lang="en-US" sz="1800" dirty="0" smtClean="0">
                <a:solidFill>
                  <a:srgbClr val="12199A"/>
                </a:solidFill>
                <a:latin typeface="Courier New" pitchFamily="49" charset="0"/>
              </a:rPr>
              <a:t>) { </a:t>
            </a:r>
            <a:r>
              <a:rPr lang="en-US" sz="1800" dirty="0" err="1">
                <a:solidFill>
                  <a:srgbClr val="12199A"/>
                </a:solidFill>
                <a:latin typeface="Courier New" pitchFamily="49" charset="0"/>
              </a:rPr>
              <a:t>isPaper</a:t>
            </a:r>
            <a:r>
              <a:rPr lang="en-US" sz="1800" dirty="0">
                <a:solidFill>
                  <a:srgbClr val="12199A"/>
                </a:solidFill>
                <a:latin typeface="Courier New" pitchFamily="49" charset="0"/>
              </a:rPr>
              <a:t> </a:t>
            </a:r>
            <a:r>
              <a:rPr lang="en-US" sz="1800" dirty="0" smtClean="0">
                <a:solidFill>
                  <a:srgbClr val="12199A"/>
                </a:solidFill>
                <a:latin typeface="Courier New" pitchFamily="49" charset="0"/>
              </a:rPr>
              <a:t>=  </a:t>
            </a:r>
            <a:r>
              <a:rPr lang="en-US" sz="1800" dirty="0">
                <a:solidFill>
                  <a:srgbClr val="12199A"/>
                </a:solidFill>
                <a:latin typeface="Courier New" pitchFamily="49" charset="0"/>
              </a:rPr>
              <a:t>false; </a:t>
            </a:r>
            <a:r>
              <a:rPr lang="en-US" sz="1800" dirty="0" smtClean="0">
                <a:solidFill>
                  <a:srgbClr val="12199A"/>
                </a:solidFill>
                <a:latin typeface="Courier New" pitchFamily="49" charset="0"/>
              </a:rPr>
              <a:t>V(</a:t>
            </a:r>
            <a:r>
              <a:rPr lang="en-US" sz="1800" dirty="0" err="1" smtClean="0">
                <a:solidFill>
                  <a:srgbClr val="12199A"/>
                </a:solidFill>
                <a:latin typeface="Courier New" pitchFamily="49" charset="0"/>
              </a:rPr>
              <a:t>tobaccoSem</a:t>
            </a:r>
            <a:r>
              <a:rPr lang="en-US" sz="1800" dirty="0" smtClean="0">
                <a:solidFill>
                  <a:srgbClr val="12199A"/>
                </a:solidFill>
                <a:latin typeface="Courier New" pitchFamily="49" charset="0"/>
              </a:rPr>
              <a:t>); }</a:t>
            </a:r>
            <a:endParaRPr lang="en-US" sz="1800" dirty="0">
              <a:solidFill>
                <a:srgbClr val="12199A"/>
              </a:solidFill>
              <a:latin typeface="Courier New" pitchFamily="49" charset="0"/>
            </a:endParaRPr>
          </a:p>
          <a:p>
            <a:pPr lvl="0">
              <a:lnSpc>
                <a:spcPct val="70000"/>
              </a:lnSpc>
            </a:pPr>
            <a:r>
              <a:rPr lang="en-US" sz="1800" dirty="0">
                <a:solidFill>
                  <a:srgbClr val="12199A"/>
                </a:solidFill>
                <a:latin typeface="Courier New" pitchFamily="49" charset="0"/>
              </a:rPr>
              <a:t>    </a:t>
            </a:r>
            <a:r>
              <a:rPr lang="en-US" sz="1800" dirty="0" smtClean="0">
                <a:solidFill>
                  <a:srgbClr val="12199A"/>
                </a:solidFill>
                <a:latin typeface="Courier New" pitchFamily="49" charset="0"/>
              </a:rPr>
              <a:t>else if (</a:t>
            </a:r>
            <a:r>
              <a:rPr lang="en-US" sz="1800" dirty="0" err="1" smtClean="0">
                <a:solidFill>
                  <a:srgbClr val="12199A"/>
                </a:solidFill>
                <a:latin typeface="Courier New" pitchFamily="49" charset="0"/>
              </a:rPr>
              <a:t>isTobacco</a:t>
            </a:r>
            <a:r>
              <a:rPr lang="en-US" sz="1800" dirty="0" smtClean="0">
                <a:solidFill>
                  <a:srgbClr val="12199A"/>
                </a:solidFill>
                <a:latin typeface="Courier New" pitchFamily="49" charset="0"/>
              </a:rPr>
              <a:t>) { </a:t>
            </a:r>
            <a:r>
              <a:rPr lang="en-US" sz="1800" dirty="0" err="1" smtClean="0">
                <a:solidFill>
                  <a:srgbClr val="12199A"/>
                </a:solidFill>
                <a:latin typeface="Courier New" pitchFamily="49" charset="0"/>
              </a:rPr>
              <a:t>isTobacco</a:t>
            </a:r>
            <a:r>
              <a:rPr lang="en-US" sz="1800" dirty="0" smtClean="0">
                <a:solidFill>
                  <a:srgbClr val="12199A"/>
                </a:solidFill>
                <a:latin typeface="Courier New" pitchFamily="49" charset="0"/>
              </a:rPr>
              <a:t> </a:t>
            </a:r>
            <a:r>
              <a:rPr lang="en-US" sz="1800" dirty="0" smtClean="0">
                <a:solidFill>
                  <a:srgbClr val="12199A"/>
                </a:solidFill>
                <a:latin typeface="Courier New" pitchFamily="49" charset="0"/>
              </a:rPr>
              <a:t>= </a:t>
            </a:r>
            <a:r>
              <a:rPr lang="en-US" sz="1800" dirty="0">
                <a:solidFill>
                  <a:srgbClr val="12199A"/>
                </a:solidFill>
                <a:latin typeface="Courier New" pitchFamily="49" charset="0"/>
              </a:rPr>
              <a:t>false; </a:t>
            </a:r>
            <a:r>
              <a:rPr lang="en-US" sz="1800" dirty="0" smtClean="0">
                <a:solidFill>
                  <a:srgbClr val="12199A"/>
                </a:solidFill>
                <a:latin typeface="Courier New" pitchFamily="49" charset="0"/>
              </a:rPr>
              <a:t>V(</a:t>
            </a:r>
            <a:r>
              <a:rPr lang="en-US" sz="1800" dirty="0" err="1" smtClean="0">
                <a:solidFill>
                  <a:srgbClr val="12199A"/>
                </a:solidFill>
                <a:latin typeface="Courier New" pitchFamily="49" charset="0"/>
              </a:rPr>
              <a:t>paperSem</a:t>
            </a: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r>
              <a:rPr lang="en-US" sz="1800" dirty="0">
                <a:solidFill>
                  <a:srgbClr val="12199A"/>
                </a:solidFill>
                <a:latin typeface="Courier New" pitchFamily="49" charset="0"/>
              </a:rPr>
              <a:t>    </a:t>
            </a:r>
            <a:r>
              <a:rPr lang="en-US" sz="1800" dirty="0" smtClean="0">
                <a:solidFill>
                  <a:srgbClr val="12199A"/>
                </a:solidFill>
                <a:latin typeface="Courier New" pitchFamily="49" charset="0"/>
              </a:rPr>
              <a:t>else if (</a:t>
            </a:r>
            <a:r>
              <a:rPr lang="en-US" sz="1800" dirty="0" err="1" smtClean="0">
                <a:solidFill>
                  <a:srgbClr val="12199A"/>
                </a:solidFill>
                <a:latin typeface="Courier New" pitchFamily="49" charset="0"/>
              </a:rPr>
              <a:t>isPaper</a:t>
            </a:r>
            <a:r>
              <a:rPr lang="en-US" sz="1800" dirty="0" smtClean="0">
                <a:solidFill>
                  <a:srgbClr val="12199A"/>
                </a:solidFill>
                <a:latin typeface="Courier New" pitchFamily="49" charset="0"/>
              </a:rPr>
              <a:t> == </a:t>
            </a:r>
            <a:r>
              <a:rPr lang="en-US" sz="1800" dirty="0" err="1" smtClean="0">
                <a:solidFill>
                  <a:srgbClr val="12199A"/>
                </a:solidFill>
                <a:latin typeface="Courier New" pitchFamily="49" charset="0"/>
              </a:rPr>
              <a:t>isTobacco</a:t>
            </a:r>
            <a:r>
              <a:rPr lang="en-US" sz="1800" dirty="0" smtClean="0">
                <a:solidFill>
                  <a:srgbClr val="12199A"/>
                </a:solidFill>
                <a:latin typeface="Courier New" pitchFamily="49" charset="0"/>
              </a:rPr>
              <a:t> </a:t>
            </a:r>
            <a:r>
              <a:rPr lang="en-US" sz="1800" dirty="0" smtClean="0">
                <a:solidFill>
                  <a:srgbClr val="12199A"/>
                </a:solidFill>
                <a:latin typeface="Courier New" pitchFamily="49" charset="0"/>
              </a:rPr>
              <a:t>== false) </a:t>
            </a:r>
            <a:r>
              <a:rPr lang="en-US" sz="1800" dirty="0" err="1" smtClean="0">
                <a:solidFill>
                  <a:srgbClr val="12199A"/>
                </a:solidFill>
                <a:latin typeface="Courier New" pitchFamily="49" charset="0"/>
              </a:rPr>
              <a:t>isMatch</a:t>
            </a:r>
            <a:r>
              <a:rPr lang="en-US" sz="1800" dirty="0" smtClean="0">
                <a:solidFill>
                  <a:srgbClr val="12199A"/>
                </a:solidFill>
                <a:latin typeface="Courier New" pitchFamily="49" charset="0"/>
              </a:rPr>
              <a:t> = </a:t>
            </a:r>
            <a:r>
              <a:rPr lang="en-US" sz="1800" dirty="0">
                <a:solidFill>
                  <a:srgbClr val="12199A"/>
                </a:solidFill>
                <a:latin typeface="Courier New" pitchFamily="49" charset="0"/>
              </a:rPr>
              <a:t>true; </a:t>
            </a:r>
            <a:endParaRPr lang="en-US" sz="1800" b="1" dirty="0" smtClean="0">
              <a:solidFill>
                <a:srgbClr val="12199A"/>
              </a:solidFill>
              <a:latin typeface="Courier New" pitchFamily="49" charset="0"/>
            </a:endParaRPr>
          </a:p>
          <a:p>
            <a:pPr lvl="0">
              <a:lnSpc>
                <a:spcPct val="70000"/>
              </a:lnSpc>
            </a:pPr>
            <a:r>
              <a:rPr lang="en-US" sz="1800" dirty="0" smtClean="0">
                <a:solidFill>
                  <a:srgbClr val="12199A"/>
                </a:solidFill>
                <a:latin typeface="Courier New" pitchFamily="49" charset="0"/>
              </a:rPr>
              <a:t>    V(e);</a:t>
            </a:r>
          </a:p>
          <a:p>
            <a:pPr lvl="0">
              <a:lnSpc>
                <a:spcPct val="70000"/>
              </a:lnSpc>
            </a:pP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endParaRPr lang="en-US" sz="1800" b="1" dirty="0" smtClean="0">
              <a:solidFill>
                <a:srgbClr val="12199A"/>
              </a:solidFill>
              <a:latin typeface="Courier New" pitchFamily="49" charset="0"/>
            </a:endParaRPr>
          </a:p>
          <a:p>
            <a:pPr lvl="0">
              <a:lnSpc>
                <a:spcPct val="70000"/>
              </a:lnSpc>
            </a:pPr>
            <a:r>
              <a:rPr lang="en-US" sz="1800" b="1" dirty="0" smtClean="0">
                <a:solidFill>
                  <a:srgbClr val="12199A"/>
                </a:solidFill>
                <a:latin typeface="Courier New" pitchFamily="49" charset="0"/>
              </a:rPr>
              <a:t>process </a:t>
            </a:r>
            <a:r>
              <a:rPr lang="en-US" sz="1800" dirty="0" err="1" smtClean="0">
                <a:solidFill>
                  <a:srgbClr val="12199A"/>
                </a:solidFill>
                <a:latin typeface="Courier New" pitchFamily="49" charset="0"/>
              </a:rPr>
              <a:t>PusherC</a:t>
            </a: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r>
              <a:rPr lang="en-US" sz="1800" b="1" dirty="0">
                <a:solidFill>
                  <a:srgbClr val="12199A"/>
                </a:solidFill>
                <a:latin typeface="Courier New" pitchFamily="49" charset="0"/>
              </a:rPr>
              <a:t>    </a:t>
            </a:r>
            <a:r>
              <a:rPr lang="en-US" sz="1800" dirty="0" smtClean="0">
                <a:solidFill>
                  <a:srgbClr val="12199A"/>
                </a:solidFill>
                <a:latin typeface="Courier New" pitchFamily="49" charset="0"/>
              </a:rPr>
              <a:t>P(paper);</a:t>
            </a:r>
            <a:endParaRPr lang="en-US" sz="1800" dirty="0">
              <a:solidFill>
                <a:srgbClr val="12199A"/>
              </a:solidFill>
              <a:latin typeface="Courier New" pitchFamily="49" charset="0"/>
            </a:endParaRPr>
          </a:p>
          <a:p>
            <a:pPr lvl="0">
              <a:lnSpc>
                <a:spcPct val="70000"/>
              </a:lnSpc>
            </a:pPr>
            <a:r>
              <a:rPr lang="en-US" sz="1800" b="1" dirty="0">
                <a:solidFill>
                  <a:srgbClr val="12199A"/>
                </a:solidFill>
                <a:latin typeface="Courier New" pitchFamily="49" charset="0"/>
              </a:rPr>
              <a:t>    </a:t>
            </a:r>
            <a:r>
              <a:rPr lang="en-US" sz="1800" dirty="0">
                <a:solidFill>
                  <a:srgbClr val="12199A"/>
                </a:solidFill>
                <a:latin typeface="Courier New" pitchFamily="49" charset="0"/>
              </a:rPr>
              <a:t>P(e);</a:t>
            </a:r>
          </a:p>
          <a:p>
            <a:pPr lvl="0">
              <a:lnSpc>
                <a:spcPct val="70000"/>
              </a:lnSpc>
            </a:pPr>
            <a:r>
              <a:rPr lang="en-US" sz="1800" dirty="0">
                <a:solidFill>
                  <a:srgbClr val="12199A"/>
                </a:solidFill>
                <a:latin typeface="Courier New" pitchFamily="49" charset="0"/>
              </a:rPr>
              <a:t>    </a:t>
            </a:r>
            <a:r>
              <a:rPr lang="en-US" sz="1800" b="1" dirty="0">
                <a:solidFill>
                  <a:srgbClr val="12199A"/>
                </a:solidFill>
                <a:latin typeface="Courier New" pitchFamily="49" charset="0"/>
              </a:rPr>
              <a:t>if</a:t>
            </a:r>
            <a:r>
              <a:rPr lang="en-US" sz="1800" dirty="0">
                <a:solidFill>
                  <a:srgbClr val="12199A"/>
                </a:solidFill>
                <a:latin typeface="Courier New" pitchFamily="49" charset="0"/>
              </a:rPr>
              <a:t> </a:t>
            </a:r>
            <a:r>
              <a:rPr lang="en-US" sz="1800" dirty="0">
                <a:solidFill>
                  <a:srgbClr val="12199A"/>
                </a:solidFill>
                <a:latin typeface="Courier New" pitchFamily="49" charset="0"/>
              </a:rPr>
              <a:t>(</a:t>
            </a:r>
            <a:r>
              <a:rPr lang="en-US" sz="1800" dirty="0" err="1" smtClean="0">
                <a:solidFill>
                  <a:srgbClr val="12199A"/>
                </a:solidFill>
                <a:latin typeface="Courier New" pitchFamily="49" charset="0"/>
              </a:rPr>
              <a:t>isTobacco</a:t>
            </a:r>
            <a:r>
              <a:rPr lang="en-US" sz="1800" dirty="0" smtClean="0">
                <a:solidFill>
                  <a:srgbClr val="12199A"/>
                </a:solidFill>
                <a:latin typeface="Courier New" pitchFamily="49" charset="0"/>
              </a:rPr>
              <a:t>) { </a:t>
            </a:r>
            <a:r>
              <a:rPr lang="en-US" sz="1800" dirty="0" err="1" smtClean="0">
                <a:solidFill>
                  <a:srgbClr val="12199A"/>
                </a:solidFill>
                <a:latin typeface="Courier New" pitchFamily="49" charset="0"/>
              </a:rPr>
              <a:t>isTobacco</a:t>
            </a:r>
            <a:r>
              <a:rPr lang="en-US" sz="1800" dirty="0" smtClean="0">
                <a:solidFill>
                  <a:srgbClr val="12199A"/>
                </a:solidFill>
                <a:latin typeface="Courier New" pitchFamily="49" charset="0"/>
              </a:rPr>
              <a:t> </a:t>
            </a:r>
            <a:r>
              <a:rPr lang="en-US" sz="1800" dirty="0" smtClean="0">
                <a:solidFill>
                  <a:srgbClr val="12199A"/>
                </a:solidFill>
                <a:latin typeface="Courier New" pitchFamily="49" charset="0"/>
              </a:rPr>
              <a:t>=  </a:t>
            </a:r>
            <a:r>
              <a:rPr lang="en-US" sz="1800" dirty="0">
                <a:solidFill>
                  <a:srgbClr val="12199A"/>
                </a:solidFill>
                <a:latin typeface="Courier New" pitchFamily="49" charset="0"/>
              </a:rPr>
              <a:t>false; </a:t>
            </a:r>
            <a:r>
              <a:rPr lang="en-US" sz="1800" dirty="0" smtClean="0">
                <a:solidFill>
                  <a:srgbClr val="12199A"/>
                </a:solidFill>
                <a:latin typeface="Courier New" pitchFamily="49" charset="0"/>
              </a:rPr>
              <a:t>V(</a:t>
            </a:r>
            <a:r>
              <a:rPr lang="en-US" sz="1800" dirty="0" err="1" smtClean="0">
                <a:solidFill>
                  <a:srgbClr val="12199A"/>
                </a:solidFill>
                <a:latin typeface="Courier New" pitchFamily="49" charset="0"/>
              </a:rPr>
              <a:t>matchSem</a:t>
            </a: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r>
              <a:rPr lang="en-US" sz="1800" dirty="0">
                <a:solidFill>
                  <a:srgbClr val="12199A"/>
                </a:solidFill>
                <a:latin typeface="Courier New" pitchFamily="49" charset="0"/>
              </a:rPr>
              <a:t>    </a:t>
            </a:r>
            <a:r>
              <a:rPr lang="en-US" sz="1800" dirty="0" smtClean="0">
                <a:solidFill>
                  <a:srgbClr val="12199A"/>
                </a:solidFill>
                <a:latin typeface="Courier New" pitchFamily="49" charset="0"/>
              </a:rPr>
              <a:t>else if (</a:t>
            </a:r>
            <a:r>
              <a:rPr lang="en-US" sz="1800" dirty="0" err="1" smtClean="0">
                <a:solidFill>
                  <a:srgbClr val="12199A"/>
                </a:solidFill>
                <a:latin typeface="Courier New" pitchFamily="49" charset="0"/>
              </a:rPr>
              <a:t>isMatch</a:t>
            </a:r>
            <a:r>
              <a:rPr lang="en-US" sz="1800" dirty="0" smtClean="0">
                <a:solidFill>
                  <a:srgbClr val="12199A"/>
                </a:solidFill>
                <a:latin typeface="Courier New" pitchFamily="49" charset="0"/>
              </a:rPr>
              <a:t>) { </a:t>
            </a:r>
            <a:r>
              <a:rPr lang="en-US" sz="1800" dirty="0" err="1">
                <a:solidFill>
                  <a:srgbClr val="12199A"/>
                </a:solidFill>
                <a:latin typeface="Courier New" pitchFamily="49" charset="0"/>
              </a:rPr>
              <a:t>isMatch</a:t>
            </a:r>
            <a:r>
              <a:rPr lang="en-US" sz="1800" dirty="0">
                <a:solidFill>
                  <a:srgbClr val="12199A"/>
                </a:solidFill>
                <a:latin typeface="Courier New" pitchFamily="49" charset="0"/>
              </a:rPr>
              <a:t> </a:t>
            </a:r>
            <a:r>
              <a:rPr lang="en-US" sz="1800" dirty="0" smtClean="0">
                <a:solidFill>
                  <a:srgbClr val="12199A"/>
                </a:solidFill>
                <a:latin typeface="Courier New" pitchFamily="49" charset="0"/>
              </a:rPr>
              <a:t>= </a:t>
            </a:r>
            <a:r>
              <a:rPr lang="en-US" sz="1800" dirty="0">
                <a:solidFill>
                  <a:srgbClr val="12199A"/>
                </a:solidFill>
                <a:latin typeface="Courier New" pitchFamily="49" charset="0"/>
              </a:rPr>
              <a:t>false; </a:t>
            </a:r>
            <a:r>
              <a:rPr lang="en-US" sz="1800" dirty="0" smtClean="0">
                <a:solidFill>
                  <a:srgbClr val="12199A"/>
                </a:solidFill>
                <a:latin typeface="Courier New" pitchFamily="49" charset="0"/>
              </a:rPr>
              <a:t>V(</a:t>
            </a:r>
            <a:r>
              <a:rPr lang="en-US" sz="1800" dirty="0" err="1" smtClean="0">
                <a:solidFill>
                  <a:srgbClr val="12199A"/>
                </a:solidFill>
                <a:latin typeface="Courier New" pitchFamily="49" charset="0"/>
              </a:rPr>
              <a:t>tobaccoSem</a:t>
            </a: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r>
              <a:rPr lang="en-US" sz="1800" dirty="0">
                <a:solidFill>
                  <a:srgbClr val="12199A"/>
                </a:solidFill>
                <a:latin typeface="Courier New" pitchFamily="49" charset="0"/>
              </a:rPr>
              <a:t>    </a:t>
            </a:r>
            <a:r>
              <a:rPr lang="en-US" sz="1800" dirty="0" smtClean="0">
                <a:solidFill>
                  <a:srgbClr val="12199A"/>
                </a:solidFill>
                <a:latin typeface="Courier New" pitchFamily="49" charset="0"/>
              </a:rPr>
              <a:t>else if (</a:t>
            </a:r>
            <a:r>
              <a:rPr lang="en-US" sz="1800" dirty="0" err="1" smtClean="0">
                <a:solidFill>
                  <a:srgbClr val="12199A"/>
                </a:solidFill>
                <a:latin typeface="Courier New" pitchFamily="49" charset="0"/>
              </a:rPr>
              <a:t>isPaper</a:t>
            </a:r>
            <a:r>
              <a:rPr lang="en-US" sz="1800" dirty="0" smtClean="0">
                <a:solidFill>
                  <a:srgbClr val="12199A"/>
                </a:solidFill>
                <a:latin typeface="Courier New" pitchFamily="49" charset="0"/>
              </a:rPr>
              <a:t> == </a:t>
            </a:r>
            <a:r>
              <a:rPr lang="en-US" sz="1800" dirty="0" err="1">
                <a:solidFill>
                  <a:srgbClr val="12199A"/>
                </a:solidFill>
                <a:latin typeface="Courier New" pitchFamily="49" charset="0"/>
              </a:rPr>
              <a:t>isMatch</a:t>
            </a:r>
            <a:r>
              <a:rPr lang="en-US" sz="1800" dirty="0">
                <a:solidFill>
                  <a:srgbClr val="12199A"/>
                </a:solidFill>
                <a:latin typeface="Courier New" pitchFamily="49" charset="0"/>
              </a:rPr>
              <a:t> </a:t>
            </a:r>
            <a:r>
              <a:rPr lang="en-US" sz="1800" dirty="0" smtClean="0">
                <a:solidFill>
                  <a:srgbClr val="12199A"/>
                </a:solidFill>
                <a:latin typeface="Courier New" pitchFamily="49" charset="0"/>
              </a:rPr>
              <a:t>== false) </a:t>
            </a:r>
            <a:r>
              <a:rPr lang="en-US" sz="1800" dirty="0" err="1" smtClean="0">
                <a:solidFill>
                  <a:srgbClr val="12199A"/>
                </a:solidFill>
                <a:latin typeface="Courier New" pitchFamily="49" charset="0"/>
              </a:rPr>
              <a:t>isPaper</a:t>
            </a:r>
            <a:r>
              <a:rPr lang="en-US" sz="1800" dirty="0" smtClean="0">
                <a:solidFill>
                  <a:srgbClr val="12199A"/>
                </a:solidFill>
                <a:latin typeface="Courier New" pitchFamily="49" charset="0"/>
              </a:rPr>
              <a:t> = </a:t>
            </a:r>
            <a:r>
              <a:rPr lang="en-US" sz="1800" dirty="0">
                <a:solidFill>
                  <a:srgbClr val="12199A"/>
                </a:solidFill>
                <a:latin typeface="Courier New" pitchFamily="49" charset="0"/>
              </a:rPr>
              <a:t>true; </a:t>
            </a:r>
            <a:endParaRPr lang="en-US" sz="1800" b="1" dirty="0">
              <a:solidFill>
                <a:srgbClr val="12199A"/>
              </a:solidFill>
              <a:latin typeface="Courier New" pitchFamily="49" charset="0"/>
            </a:endParaRPr>
          </a:p>
          <a:p>
            <a:pPr lvl="0">
              <a:lnSpc>
                <a:spcPct val="70000"/>
              </a:lnSpc>
            </a:pPr>
            <a:r>
              <a:rPr lang="en-US" sz="1800" dirty="0">
                <a:solidFill>
                  <a:srgbClr val="12199A"/>
                </a:solidFill>
                <a:latin typeface="Courier New" pitchFamily="49" charset="0"/>
              </a:rPr>
              <a:t>    V(e);</a:t>
            </a:r>
          </a:p>
          <a:p>
            <a:pPr lvl="0">
              <a:lnSpc>
                <a:spcPct val="70000"/>
              </a:lnSpc>
            </a:pPr>
            <a:r>
              <a:rPr lang="en-US" sz="1800" dirty="0" smtClean="0">
                <a:solidFill>
                  <a:srgbClr val="12199A"/>
                </a:solidFill>
                <a:latin typeface="Courier New" pitchFamily="49" charset="0"/>
              </a:rPr>
              <a:t>}</a:t>
            </a:r>
            <a:endParaRPr lang="en-US" sz="1800" dirty="0">
              <a:solidFill>
                <a:srgbClr val="12199A"/>
              </a:solidFill>
              <a:latin typeface="Courier New" pitchFamily="49" charset="0"/>
            </a:endParaRPr>
          </a:p>
          <a:p>
            <a:pPr lvl="0">
              <a:lnSpc>
                <a:spcPct val="70000"/>
              </a:lnSpc>
            </a:pPr>
            <a:endParaRPr lang="en-US" sz="1800" b="1" dirty="0">
              <a:solidFill>
                <a:srgbClr val="12199A"/>
              </a:solidFill>
              <a:latin typeface="Courier New" pitchFamily="49" charset="0"/>
            </a:endParaRPr>
          </a:p>
        </p:txBody>
      </p:sp>
    </p:spTree>
    <p:extLst>
      <p:ext uri="{BB962C8B-B14F-4D97-AF65-F5344CB8AC3E}">
        <p14:creationId xmlns:p14="http://schemas.microsoft.com/office/powerpoint/2010/main" val="28049318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Cigarette smokers problem</a:t>
            </a:r>
          </a:p>
        </p:txBody>
      </p:sp>
      <p:sp>
        <p:nvSpPr>
          <p:cNvPr id="4" name="Rectangle 3"/>
          <p:cNvSpPr/>
          <p:nvPr/>
        </p:nvSpPr>
        <p:spPr>
          <a:xfrm>
            <a:off x="539552" y="1831639"/>
            <a:ext cx="7704856" cy="4745915"/>
          </a:xfrm>
          <a:prstGeom prst="rect">
            <a:avLst/>
          </a:prstGeom>
        </p:spPr>
        <p:txBody>
          <a:bodyPr wrap="square">
            <a:spAutoFit/>
          </a:bodyPr>
          <a:lstStyle/>
          <a:p>
            <a:pPr lvl="0">
              <a:lnSpc>
                <a:spcPct val="70000"/>
              </a:lnSpc>
            </a:pPr>
            <a:r>
              <a:rPr lang="en-US" b="1" dirty="0" smtClean="0">
                <a:solidFill>
                  <a:srgbClr val="12199A"/>
                </a:solidFill>
                <a:latin typeface="Courier New" pitchFamily="49" charset="0"/>
              </a:rPr>
              <a:t>process </a:t>
            </a:r>
            <a:r>
              <a:rPr lang="en-US" dirty="0" err="1" smtClean="0">
                <a:solidFill>
                  <a:srgbClr val="12199A"/>
                </a:solidFill>
                <a:latin typeface="Courier New" pitchFamily="49" charset="0"/>
              </a:rPr>
              <a:t>SmokerWithTobacco</a:t>
            </a:r>
            <a:r>
              <a:rPr lang="en-US" dirty="0" smtClean="0">
                <a:solidFill>
                  <a:srgbClr val="12199A"/>
                </a:solidFill>
                <a:latin typeface="Courier New" pitchFamily="49" charset="0"/>
              </a:rPr>
              <a:t>{</a:t>
            </a:r>
            <a:endParaRPr lang="en-US" dirty="0">
              <a:solidFill>
                <a:srgbClr val="12199A"/>
              </a:solidFill>
              <a:latin typeface="Courier New" pitchFamily="49" charset="0"/>
            </a:endParaRPr>
          </a:p>
          <a:p>
            <a:pPr lvl="0">
              <a:lnSpc>
                <a:spcPct val="70000"/>
              </a:lnSpc>
            </a:pPr>
            <a:r>
              <a:rPr lang="en-US" b="1" dirty="0">
                <a:solidFill>
                  <a:srgbClr val="12199A"/>
                </a:solidFill>
                <a:latin typeface="Courier New" pitchFamily="49" charset="0"/>
              </a:rPr>
              <a:t>    </a:t>
            </a:r>
            <a:r>
              <a:rPr lang="en-US" dirty="0" smtClean="0">
                <a:solidFill>
                  <a:srgbClr val="12199A"/>
                </a:solidFill>
                <a:latin typeface="Courier New" pitchFamily="49" charset="0"/>
              </a:rPr>
              <a:t>P(</a:t>
            </a:r>
            <a:r>
              <a:rPr lang="en-US" dirty="0" err="1" smtClean="0">
                <a:solidFill>
                  <a:srgbClr val="12199A"/>
                </a:solidFill>
                <a:latin typeface="Courier New" pitchFamily="49" charset="0"/>
              </a:rPr>
              <a:t>tobaccoSem</a:t>
            </a:r>
            <a:r>
              <a:rPr lang="en-US" dirty="0" smtClean="0">
                <a:solidFill>
                  <a:srgbClr val="12199A"/>
                </a:solidFill>
                <a:latin typeface="Courier New" pitchFamily="49" charset="0"/>
              </a:rPr>
              <a:t>); </a:t>
            </a:r>
          </a:p>
          <a:p>
            <a:pPr lvl="0">
              <a:lnSpc>
                <a:spcPct val="70000"/>
              </a:lnSpc>
            </a:pPr>
            <a:r>
              <a:rPr lang="en-US" dirty="0" smtClean="0">
                <a:solidFill>
                  <a:srgbClr val="12199A"/>
                </a:solidFill>
                <a:latin typeface="Courier New" pitchFamily="49" charset="0"/>
              </a:rPr>
              <a:t>    # </a:t>
            </a:r>
            <a:r>
              <a:rPr lang="en-US" dirty="0" err="1" smtClean="0">
                <a:solidFill>
                  <a:srgbClr val="12199A"/>
                </a:solidFill>
                <a:latin typeface="Courier New" pitchFamily="49" charset="0"/>
              </a:rPr>
              <a:t>makeCigarette</a:t>
            </a:r>
            <a:r>
              <a:rPr lang="en-US" dirty="0" smtClean="0">
                <a:solidFill>
                  <a:srgbClr val="12199A"/>
                </a:solidFill>
                <a:latin typeface="Courier New" pitchFamily="49" charset="0"/>
              </a:rPr>
              <a:t>     </a:t>
            </a:r>
          </a:p>
          <a:p>
            <a:pPr lvl="0">
              <a:lnSpc>
                <a:spcPct val="70000"/>
              </a:lnSpc>
            </a:pPr>
            <a:r>
              <a:rPr lang="en-US" dirty="0" smtClean="0">
                <a:solidFill>
                  <a:srgbClr val="12199A"/>
                </a:solidFill>
                <a:latin typeface="Courier New" pitchFamily="49" charset="0"/>
              </a:rPr>
              <a:t>    V(agent);</a:t>
            </a:r>
          </a:p>
          <a:p>
            <a:pPr lvl="0">
              <a:lnSpc>
                <a:spcPct val="70000"/>
              </a:lnSpc>
            </a:pPr>
            <a:r>
              <a:rPr lang="en-US" dirty="0">
                <a:solidFill>
                  <a:srgbClr val="12199A"/>
                </a:solidFill>
                <a:latin typeface="Courier New" pitchFamily="49" charset="0"/>
              </a:rPr>
              <a:t> </a:t>
            </a:r>
            <a:r>
              <a:rPr lang="en-US" dirty="0" smtClean="0">
                <a:solidFill>
                  <a:srgbClr val="12199A"/>
                </a:solidFill>
                <a:latin typeface="Courier New" pitchFamily="49" charset="0"/>
              </a:rPr>
              <a:t>   # smoke</a:t>
            </a:r>
            <a:endParaRPr lang="en-US" dirty="0">
              <a:solidFill>
                <a:srgbClr val="12199A"/>
              </a:solidFill>
              <a:latin typeface="Courier New" pitchFamily="49" charset="0"/>
            </a:endParaRPr>
          </a:p>
          <a:p>
            <a:pPr lvl="0">
              <a:lnSpc>
                <a:spcPct val="70000"/>
              </a:lnSpc>
            </a:pPr>
            <a:r>
              <a:rPr lang="en-US" dirty="0">
                <a:solidFill>
                  <a:srgbClr val="12199A"/>
                </a:solidFill>
                <a:latin typeface="Courier New" pitchFamily="49" charset="0"/>
              </a:rPr>
              <a:t>}</a:t>
            </a:r>
            <a:endParaRPr lang="en-US" dirty="0">
              <a:solidFill>
                <a:srgbClr val="12199A"/>
              </a:solidFill>
              <a:latin typeface="Courier New" pitchFamily="49" charset="0"/>
            </a:endParaRPr>
          </a:p>
          <a:p>
            <a:pPr lvl="0">
              <a:lnSpc>
                <a:spcPct val="70000"/>
              </a:lnSpc>
            </a:pPr>
            <a:r>
              <a:rPr lang="en-US" b="1" dirty="0" smtClean="0">
                <a:solidFill>
                  <a:srgbClr val="12199A"/>
                </a:solidFill>
                <a:latin typeface="Courier New" pitchFamily="49" charset="0"/>
              </a:rPr>
              <a:t>process </a:t>
            </a:r>
            <a:r>
              <a:rPr lang="en-US" dirty="0" err="1" smtClean="0">
                <a:solidFill>
                  <a:srgbClr val="12199A"/>
                </a:solidFill>
                <a:latin typeface="Courier New" pitchFamily="49" charset="0"/>
              </a:rPr>
              <a:t>SmokerWithPaper</a:t>
            </a:r>
            <a:r>
              <a:rPr lang="en-US" dirty="0" smtClean="0">
                <a:solidFill>
                  <a:srgbClr val="12199A"/>
                </a:solidFill>
                <a:latin typeface="Courier New" pitchFamily="49" charset="0"/>
              </a:rPr>
              <a:t>{</a:t>
            </a:r>
            <a:endParaRPr lang="en-US" dirty="0">
              <a:solidFill>
                <a:srgbClr val="12199A"/>
              </a:solidFill>
              <a:latin typeface="Courier New" pitchFamily="49" charset="0"/>
            </a:endParaRPr>
          </a:p>
          <a:p>
            <a:pPr lvl="0">
              <a:lnSpc>
                <a:spcPct val="70000"/>
              </a:lnSpc>
            </a:pPr>
            <a:r>
              <a:rPr lang="en-US" b="1" dirty="0">
                <a:solidFill>
                  <a:srgbClr val="12199A"/>
                </a:solidFill>
                <a:latin typeface="Courier New" pitchFamily="49" charset="0"/>
              </a:rPr>
              <a:t>    </a:t>
            </a:r>
            <a:r>
              <a:rPr lang="en-US" dirty="0" smtClean="0">
                <a:solidFill>
                  <a:srgbClr val="12199A"/>
                </a:solidFill>
                <a:latin typeface="Courier New" pitchFamily="49" charset="0"/>
              </a:rPr>
              <a:t>P(</a:t>
            </a:r>
            <a:r>
              <a:rPr lang="en-US" dirty="0" err="1" smtClean="0">
                <a:solidFill>
                  <a:srgbClr val="12199A"/>
                </a:solidFill>
                <a:latin typeface="Courier New" pitchFamily="49" charset="0"/>
              </a:rPr>
              <a:t>paperSem</a:t>
            </a:r>
            <a:r>
              <a:rPr lang="en-US" dirty="0" smtClean="0">
                <a:solidFill>
                  <a:srgbClr val="12199A"/>
                </a:solidFill>
                <a:latin typeface="Courier New" pitchFamily="49" charset="0"/>
              </a:rPr>
              <a:t>); </a:t>
            </a:r>
          </a:p>
          <a:p>
            <a:pPr lvl="0">
              <a:lnSpc>
                <a:spcPct val="70000"/>
              </a:lnSpc>
            </a:pPr>
            <a:r>
              <a:rPr lang="en-US" dirty="0" smtClean="0">
                <a:solidFill>
                  <a:srgbClr val="12199A"/>
                </a:solidFill>
                <a:latin typeface="Courier New" pitchFamily="49" charset="0"/>
              </a:rPr>
              <a:t>    </a:t>
            </a:r>
            <a:r>
              <a:rPr lang="en-US" dirty="0">
                <a:solidFill>
                  <a:srgbClr val="12199A"/>
                </a:solidFill>
                <a:latin typeface="Courier New" pitchFamily="49" charset="0"/>
              </a:rPr>
              <a:t># </a:t>
            </a:r>
            <a:r>
              <a:rPr lang="en-US" dirty="0" err="1">
                <a:solidFill>
                  <a:srgbClr val="12199A"/>
                </a:solidFill>
                <a:latin typeface="Courier New" pitchFamily="49" charset="0"/>
              </a:rPr>
              <a:t>makeCigarette</a:t>
            </a:r>
            <a:r>
              <a:rPr lang="en-US" dirty="0">
                <a:solidFill>
                  <a:srgbClr val="12199A"/>
                </a:solidFill>
                <a:latin typeface="Courier New" pitchFamily="49" charset="0"/>
              </a:rPr>
              <a:t>     </a:t>
            </a:r>
            <a:endParaRPr lang="en-US" dirty="0" smtClean="0">
              <a:solidFill>
                <a:srgbClr val="12199A"/>
              </a:solidFill>
              <a:latin typeface="Courier New" pitchFamily="49" charset="0"/>
            </a:endParaRPr>
          </a:p>
          <a:p>
            <a:pPr lvl="0">
              <a:lnSpc>
                <a:spcPct val="70000"/>
              </a:lnSpc>
            </a:pPr>
            <a:r>
              <a:rPr lang="en-US" dirty="0" smtClean="0">
                <a:solidFill>
                  <a:srgbClr val="12199A"/>
                </a:solidFill>
                <a:latin typeface="Courier New" pitchFamily="49" charset="0"/>
              </a:rPr>
              <a:t>    V(agent</a:t>
            </a:r>
            <a:r>
              <a:rPr lang="en-US" dirty="0">
                <a:solidFill>
                  <a:srgbClr val="12199A"/>
                </a:solidFill>
                <a:latin typeface="Courier New" pitchFamily="49" charset="0"/>
              </a:rPr>
              <a:t>);</a:t>
            </a:r>
          </a:p>
          <a:p>
            <a:pPr lvl="0">
              <a:lnSpc>
                <a:spcPct val="70000"/>
              </a:lnSpc>
            </a:pPr>
            <a:r>
              <a:rPr lang="en-US" dirty="0" smtClean="0">
                <a:solidFill>
                  <a:srgbClr val="12199A"/>
                </a:solidFill>
                <a:latin typeface="Courier New" pitchFamily="49" charset="0"/>
              </a:rPr>
              <a:t>    </a:t>
            </a:r>
            <a:r>
              <a:rPr lang="en-US" dirty="0">
                <a:solidFill>
                  <a:srgbClr val="12199A"/>
                </a:solidFill>
                <a:latin typeface="Courier New" pitchFamily="49" charset="0"/>
              </a:rPr>
              <a:t># </a:t>
            </a:r>
            <a:r>
              <a:rPr lang="en-US" dirty="0" smtClean="0">
                <a:solidFill>
                  <a:srgbClr val="12199A"/>
                </a:solidFill>
                <a:latin typeface="Courier New" pitchFamily="49" charset="0"/>
              </a:rPr>
              <a:t>smoke</a:t>
            </a:r>
          </a:p>
          <a:p>
            <a:pPr lvl="0">
              <a:lnSpc>
                <a:spcPct val="70000"/>
              </a:lnSpc>
            </a:pPr>
            <a:r>
              <a:rPr lang="en-US" dirty="0" smtClean="0">
                <a:solidFill>
                  <a:srgbClr val="12199A"/>
                </a:solidFill>
                <a:latin typeface="Courier New" pitchFamily="49" charset="0"/>
              </a:rPr>
              <a:t>}</a:t>
            </a:r>
            <a:endParaRPr lang="en-US" dirty="0">
              <a:solidFill>
                <a:srgbClr val="12199A"/>
              </a:solidFill>
              <a:latin typeface="Courier New" pitchFamily="49" charset="0"/>
            </a:endParaRPr>
          </a:p>
          <a:p>
            <a:pPr lvl="0">
              <a:lnSpc>
                <a:spcPct val="70000"/>
              </a:lnSpc>
            </a:pPr>
            <a:r>
              <a:rPr lang="en-US" b="1" dirty="0" smtClean="0">
                <a:solidFill>
                  <a:srgbClr val="12199A"/>
                </a:solidFill>
                <a:latin typeface="Courier New" pitchFamily="49" charset="0"/>
              </a:rPr>
              <a:t>process </a:t>
            </a:r>
            <a:r>
              <a:rPr lang="en-US" dirty="0" err="1" smtClean="0">
                <a:solidFill>
                  <a:srgbClr val="12199A"/>
                </a:solidFill>
                <a:latin typeface="Courier New" pitchFamily="49" charset="0"/>
              </a:rPr>
              <a:t>SmokerWithMatch</a:t>
            </a:r>
            <a:r>
              <a:rPr lang="en-US" dirty="0" smtClean="0">
                <a:solidFill>
                  <a:srgbClr val="12199A"/>
                </a:solidFill>
                <a:latin typeface="Courier New" pitchFamily="49" charset="0"/>
              </a:rPr>
              <a:t>{</a:t>
            </a:r>
            <a:endParaRPr lang="en-US" dirty="0">
              <a:solidFill>
                <a:srgbClr val="12199A"/>
              </a:solidFill>
              <a:latin typeface="Courier New" pitchFamily="49" charset="0"/>
            </a:endParaRPr>
          </a:p>
          <a:p>
            <a:pPr lvl="0">
              <a:lnSpc>
                <a:spcPct val="70000"/>
              </a:lnSpc>
            </a:pPr>
            <a:r>
              <a:rPr lang="en-US" b="1" dirty="0">
                <a:solidFill>
                  <a:srgbClr val="12199A"/>
                </a:solidFill>
                <a:latin typeface="Courier New" pitchFamily="49" charset="0"/>
              </a:rPr>
              <a:t>    </a:t>
            </a:r>
            <a:r>
              <a:rPr lang="en-US" dirty="0" smtClean="0">
                <a:solidFill>
                  <a:srgbClr val="12199A"/>
                </a:solidFill>
                <a:latin typeface="Courier New" pitchFamily="49" charset="0"/>
              </a:rPr>
              <a:t>P(</a:t>
            </a:r>
            <a:r>
              <a:rPr lang="en-US" dirty="0" err="1" smtClean="0">
                <a:solidFill>
                  <a:srgbClr val="12199A"/>
                </a:solidFill>
                <a:latin typeface="Courier New" pitchFamily="49" charset="0"/>
              </a:rPr>
              <a:t>matchSem</a:t>
            </a:r>
            <a:r>
              <a:rPr lang="ro-RO" dirty="0" smtClean="0">
                <a:solidFill>
                  <a:srgbClr val="12199A"/>
                </a:solidFill>
                <a:latin typeface="Courier New" pitchFamily="49" charset="0"/>
              </a:rPr>
              <a:t>)</a:t>
            </a:r>
            <a:r>
              <a:rPr lang="en-US" dirty="0">
                <a:solidFill>
                  <a:srgbClr val="12199A"/>
                </a:solidFill>
                <a:latin typeface="Courier New" pitchFamily="49" charset="0"/>
              </a:rPr>
              <a:t>; </a:t>
            </a:r>
            <a:endParaRPr lang="en-US" dirty="0" smtClean="0">
              <a:solidFill>
                <a:srgbClr val="12199A"/>
              </a:solidFill>
              <a:latin typeface="Courier New" pitchFamily="49" charset="0"/>
            </a:endParaRPr>
          </a:p>
          <a:p>
            <a:pPr lvl="0">
              <a:lnSpc>
                <a:spcPct val="70000"/>
              </a:lnSpc>
            </a:pPr>
            <a:r>
              <a:rPr lang="en-US" dirty="0" smtClean="0">
                <a:solidFill>
                  <a:srgbClr val="12199A"/>
                </a:solidFill>
                <a:latin typeface="Courier New" pitchFamily="49" charset="0"/>
              </a:rPr>
              <a:t>    </a:t>
            </a:r>
            <a:r>
              <a:rPr lang="en-US" dirty="0">
                <a:solidFill>
                  <a:srgbClr val="12199A"/>
                </a:solidFill>
                <a:latin typeface="Courier New" pitchFamily="49" charset="0"/>
              </a:rPr>
              <a:t># </a:t>
            </a:r>
            <a:r>
              <a:rPr lang="en-US" dirty="0" err="1">
                <a:solidFill>
                  <a:srgbClr val="12199A"/>
                </a:solidFill>
                <a:latin typeface="Courier New" pitchFamily="49" charset="0"/>
              </a:rPr>
              <a:t>makeCigarette</a:t>
            </a:r>
            <a:r>
              <a:rPr lang="en-US" dirty="0">
                <a:solidFill>
                  <a:srgbClr val="12199A"/>
                </a:solidFill>
                <a:latin typeface="Courier New" pitchFamily="49" charset="0"/>
              </a:rPr>
              <a:t>     </a:t>
            </a:r>
          </a:p>
          <a:p>
            <a:pPr lvl="0">
              <a:lnSpc>
                <a:spcPct val="70000"/>
              </a:lnSpc>
            </a:pPr>
            <a:r>
              <a:rPr lang="en-US" dirty="0">
                <a:solidFill>
                  <a:srgbClr val="12199A"/>
                </a:solidFill>
                <a:latin typeface="Courier New" pitchFamily="49" charset="0"/>
              </a:rPr>
              <a:t>    V(agent);</a:t>
            </a:r>
          </a:p>
          <a:p>
            <a:pPr lvl="0">
              <a:lnSpc>
                <a:spcPct val="70000"/>
              </a:lnSpc>
            </a:pPr>
            <a:r>
              <a:rPr lang="en-US" dirty="0">
                <a:solidFill>
                  <a:srgbClr val="12199A"/>
                </a:solidFill>
                <a:latin typeface="Courier New" pitchFamily="49" charset="0"/>
              </a:rPr>
              <a:t>    # </a:t>
            </a:r>
            <a:r>
              <a:rPr lang="en-US" dirty="0" smtClean="0">
                <a:solidFill>
                  <a:srgbClr val="12199A"/>
                </a:solidFill>
                <a:latin typeface="Courier New" pitchFamily="49" charset="0"/>
              </a:rPr>
              <a:t>smoke</a:t>
            </a:r>
          </a:p>
          <a:p>
            <a:pPr lvl="0">
              <a:lnSpc>
                <a:spcPct val="70000"/>
              </a:lnSpc>
            </a:pPr>
            <a:r>
              <a:rPr lang="en-US" dirty="0" smtClean="0"/>
              <a:t>}</a:t>
            </a:r>
            <a:endParaRPr lang="en-US" dirty="0"/>
          </a:p>
        </p:txBody>
      </p:sp>
    </p:spTree>
    <p:extLst>
      <p:ext uri="{BB962C8B-B14F-4D97-AF65-F5344CB8AC3E}">
        <p14:creationId xmlns:p14="http://schemas.microsoft.com/office/powerpoint/2010/main" val="72307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Posibila</a:t>
            </a:r>
            <a:r>
              <a:rPr lang="en-US" dirty="0" smtClean="0"/>
              <a:t> </a:t>
            </a:r>
            <a:r>
              <a:rPr lang="en-US" dirty="0" err="1" smtClean="0"/>
              <a:t>solutie</a:t>
            </a:r>
            <a:r>
              <a:rPr lang="en-US" dirty="0" smtClean="0"/>
              <a:t>… </a:t>
            </a:r>
            <a:r>
              <a:rPr lang="en-US" dirty="0" err="1" smtClean="0"/>
              <a:t>pentru</a:t>
            </a:r>
            <a:r>
              <a:rPr lang="en-US" dirty="0" smtClean="0"/>
              <a:t> </a:t>
            </a:r>
            <a:r>
              <a:rPr lang="en-US" dirty="0" err="1" smtClean="0"/>
              <a:t>bariera</a:t>
            </a:r>
            <a:endParaRPr lang="en-US" dirty="0"/>
          </a:p>
        </p:txBody>
      </p:sp>
      <p:sp>
        <p:nvSpPr>
          <p:cNvPr id="3" name="Content Placeholder 2"/>
          <p:cNvSpPr>
            <a:spLocks noGrp="1"/>
          </p:cNvSpPr>
          <p:nvPr>
            <p:ph idx="1"/>
          </p:nvPr>
        </p:nvSpPr>
        <p:spPr/>
        <p:txBody>
          <a:bodyPr>
            <a:noAutofit/>
          </a:bodyPr>
          <a:lstStyle/>
          <a:p>
            <a:pPr>
              <a:lnSpc>
                <a:spcPct val="70000"/>
              </a:lnSpc>
              <a:buFontTx/>
              <a:buNone/>
            </a:pPr>
            <a:r>
              <a:rPr lang="en-US" sz="2400" b="1" dirty="0" err="1" smtClean="0">
                <a:solidFill>
                  <a:srgbClr val="12199A"/>
                </a:solidFill>
                <a:latin typeface="Courier New" pitchFamily="49" charset="0"/>
                <a:cs typeface="Times New Roman" pitchFamily="18" charset="0"/>
              </a:rPr>
              <a:t>sem</a:t>
            </a:r>
            <a:r>
              <a:rPr lang="en-US" sz="2400" b="1" dirty="0" smtClean="0">
                <a:solidFill>
                  <a:srgbClr val="12199A"/>
                </a:solidFill>
                <a:latin typeface="Courier New" pitchFamily="49" charset="0"/>
                <a:cs typeface="Times New Roman" pitchFamily="18" charset="0"/>
              </a:rPr>
              <a:t> b = </a:t>
            </a:r>
            <a:r>
              <a:rPr lang="en-US" sz="2400" b="1" dirty="0" smtClean="0">
                <a:solidFill>
                  <a:srgbClr val="12199A"/>
                </a:solidFill>
                <a:latin typeface="Courier New" pitchFamily="49" charset="0"/>
                <a:cs typeface="Times New Roman" pitchFamily="18" charset="0"/>
              </a:rPr>
              <a:t>0; e </a:t>
            </a:r>
            <a:r>
              <a:rPr lang="en-US" sz="2400" b="1" dirty="0" smtClean="0">
                <a:solidFill>
                  <a:srgbClr val="12199A"/>
                </a:solidFill>
                <a:latin typeface="Courier New" pitchFamily="49" charset="0"/>
                <a:cs typeface="Times New Roman" pitchFamily="18" charset="0"/>
              </a:rPr>
              <a:t>= </a:t>
            </a:r>
            <a:r>
              <a:rPr lang="en-US" sz="2400" b="1" dirty="0" smtClean="0">
                <a:solidFill>
                  <a:srgbClr val="12199A"/>
                </a:solidFill>
                <a:latin typeface="Courier New" pitchFamily="49" charset="0"/>
                <a:cs typeface="Times New Roman" pitchFamily="18" charset="0"/>
              </a:rPr>
              <a:t>1;</a:t>
            </a:r>
          </a:p>
          <a:p>
            <a:pPr>
              <a:lnSpc>
                <a:spcPct val="70000"/>
              </a:lnSpc>
              <a:buFontTx/>
              <a:buNone/>
            </a:pPr>
            <a:r>
              <a:rPr lang="en-US" sz="2400" b="1" dirty="0" err="1" smtClean="0">
                <a:solidFill>
                  <a:srgbClr val="12199A"/>
                </a:solidFill>
                <a:latin typeface="Courier New" pitchFamily="49" charset="0"/>
                <a:cs typeface="Times New Roman" pitchFamily="18" charset="0"/>
              </a:rPr>
              <a:t>int</a:t>
            </a:r>
            <a:r>
              <a:rPr lang="en-US" sz="2400" b="1" dirty="0" smtClean="0">
                <a:solidFill>
                  <a:srgbClr val="12199A"/>
                </a:solidFill>
                <a:latin typeface="Courier New" pitchFamily="49" charset="0"/>
                <a:cs typeface="Times New Roman" pitchFamily="18" charset="0"/>
              </a:rPr>
              <a:t> </a:t>
            </a:r>
            <a:r>
              <a:rPr lang="en-US" sz="2400" b="1" dirty="0" err="1" smtClean="0">
                <a:solidFill>
                  <a:srgbClr val="12199A"/>
                </a:solidFill>
                <a:latin typeface="Courier New" pitchFamily="49" charset="0"/>
                <a:cs typeface="Times New Roman" pitchFamily="18" charset="0"/>
              </a:rPr>
              <a:t>nb</a:t>
            </a:r>
            <a:r>
              <a:rPr lang="en-US" sz="2400" b="1" dirty="0" smtClean="0">
                <a:solidFill>
                  <a:srgbClr val="12199A"/>
                </a:solidFill>
                <a:latin typeface="Courier New" pitchFamily="49" charset="0"/>
                <a:cs typeface="Times New Roman" pitchFamily="18" charset="0"/>
              </a:rPr>
              <a:t> = </a:t>
            </a:r>
            <a:r>
              <a:rPr lang="en-US" sz="2400" b="1" dirty="0" smtClean="0">
                <a:solidFill>
                  <a:srgbClr val="12199A"/>
                </a:solidFill>
                <a:latin typeface="Courier New" pitchFamily="49" charset="0"/>
                <a:cs typeface="Times New Roman" pitchFamily="18" charset="0"/>
              </a:rPr>
              <a:t>0;</a:t>
            </a:r>
          </a:p>
          <a:p>
            <a:pPr>
              <a:lnSpc>
                <a:spcPct val="70000"/>
              </a:lnSpc>
              <a:buFontTx/>
              <a:buNone/>
            </a:pPr>
            <a:r>
              <a:rPr lang="en-US" sz="2400" b="1" dirty="0" smtClean="0">
                <a:solidFill>
                  <a:srgbClr val="12199A"/>
                </a:solidFill>
                <a:latin typeface="Courier New" pitchFamily="49" charset="0"/>
                <a:cs typeface="Times New Roman" pitchFamily="18" charset="0"/>
              </a:rPr>
              <a:t>process </a:t>
            </a:r>
            <a:r>
              <a:rPr lang="en-US" sz="2400" dirty="0" smtClean="0">
                <a:solidFill>
                  <a:srgbClr val="12199A"/>
                </a:solidFill>
                <a:latin typeface="Courier New" pitchFamily="49" charset="0"/>
                <a:cs typeface="Times New Roman" pitchFamily="18" charset="0"/>
              </a:rPr>
              <a:t>proc[k=1 to n]{</a:t>
            </a:r>
            <a:endParaRPr lang="en-US" sz="2400" dirty="0">
              <a:solidFill>
                <a:srgbClr val="12199A"/>
              </a:solidFill>
              <a:latin typeface="Courier New" pitchFamily="49" charset="0"/>
              <a:cs typeface="Times New Roman" pitchFamily="18" charset="0"/>
            </a:endParaRPr>
          </a:p>
          <a:p>
            <a:pPr>
              <a:lnSpc>
                <a:spcPct val="70000"/>
              </a:lnSpc>
              <a:buFontTx/>
              <a:buNone/>
            </a:pPr>
            <a:r>
              <a:rPr lang="en-US" sz="2400" dirty="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 # enter barrier</a:t>
            </a:r>
          </a:p>
          <a:p>
            <a:pPr>
              <a:lnSpc>
                <a:spcPct val="70000"/>
              </a:lnSpc>
              <a:buFontTx/>
              <a:buNone/>
            </a:pPr>
            <a:r>
              <a:rPr lang="en-US" sz="2400" dirty="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   P(e); </a:t>
            </a:r>
          </a:p>
          <a:p>
            <a:pPr>
              <a:lnSpc>
                <a:spcPct val="70000"/>
              </a:lnSpc>
              <a:buFontTx/>
              <a:buNone/>
            </a:pPr>
            <a:r>
              <a:rPr lang="en-US" sz="2400" dirty="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   </a:t>
            </a:r>
            <a:r>
              <a:rPr lang="en-US" sz="2400" dirty="0" err="1" smtClean="0">
                <a:solidFill>
                  <a:srgbClr val="12199A"/>
                </a:solidFill>
                <a:latin typeface="Courier New" pitchFamily="49" charset="0"/>
                <a:cs typeface="Times New Roman" pitchFamily="18" charset="0"/>
              </a:rPr>
              <a:t>nb</a:t>
            </a:r>
            <a:r>
              <a:rPr lang="en-US" sz="2400" dirty="0" smtClean="0">
                <a:solidFill>
                  <a:srgbClr val="12199A"/>
                </a:solidFill>
                <a:latin typeface="Courier New" pitchFamily="49" charset="0"/>
                <a:cs typeface="Times New Roman" pitchFamily="18" charset="0"/>
              </a:rPr>
              <a:t>=nb+1</a:t>
            </a:r>
            <a:r>
              <a:rPr lang="en-US" sz="2400" dirty="0" smtClean="0">
                <a:solidFill>
                  <a:srgbClr val="12199A"/>
                </a:solidFill>
                <a:latin typeface="Courier New" pitchFamily="49" charset="0"/>
                <a:cs typeface="Times New Roman" pitchFamily="18" charset="0"/>
              </a:rPr>
              <a:t>;</a:t>
            </a:r>
          </a:p>
          <a:p>
            <a:pPr>
              <a:lnSpc>
                <a:spcPct val="70000"/>
              </a:lnSpc>
              <a:buFontTx/>
              <a:buNone/>
            </a:pPr>
            <a:r>
              <a:rPr lang="en-US" sz="2400" dirty="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   </a:t>
            </a:r>
            <a:r>
              <a:rPr lang="en-US" sz="2400" b="1" dirty="0" smtClean="0">
                <a:solidFill>
                  <a:srgbClr val="12199A"/>
                </a:solidFill>
                <a:latin typeface="Courier New" pitchFamily="49" charset="0"/>
                <a:cs typeface="Times New Roman" pitchFamily="18" charset="0"/>
              </a:rPr>
              <a:t>if</a:t>
            </a:r>
            <a:r>
              <a:rPr lang="en-US" sz="2400" dirty="0" smtClean="0">
                <a:solidFill>
                  <a:srgbClr val="12199A"/>
                </a:solidFill>
                <a:latin typeface="Courier New" pitchFamily="49" charset="0"/>
                <a:cs typeface="Times New Roman" pitchFamily="18" charset="0"/>
              </a:rPr>
              <a:t> (</a:t>
            </a:r>
            <a:r>
              <a:rPr lang="en-US" sz="2400" dirty="0" err="1" smtClean="0">
                <a:solidFill>
                  <a:srgbClr val="12199A"/>
                </a:solidFill>
                <a:latin typeface="Courier New" pitchFamily="49" charset="0"/>
                <a:cs typeface="Times New Roman" pitchFamily="18" charset="0"/>
              </a:rPr>
              <a:t>nb</a:t>
            </a:r>
            <a:r>
              <a:rPr lang="en-US" sz="2400" dirty="0" smtClean="0">
                <a:solidFill>
                  <a:srgbClr val="12199A"/>
                </a:solidFill>
                <a:latin typeface="Courier New" pitchFamily="49" charset="0"/>
                <a:cs typeface="Times New Roman" pitchFamily="18" charset="0"/>
              </a:rPr>
              <a:t> = n</a:t>
            </a:r>
            <a:r>
              <a:rPr lang="en-US" sz="2400" dirty="0" smtClean="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V(e); V(b); </a:t>
            </a:r>
            <a:r>
              <a:rPr lang="en-US" sz="2400" dirty="0" smtClean="0">
                <a:solidFill>
                  <a:srgbClr val="12199A"/>
                </a:solidFill>
                <a:latin typeface="Courier New" pitchFamily="49" charset="0"/>
                <a:cs typeface="Times New Roman" pitchFamily="18" charset="0"/>
              </a:rPr>
              <a:t>}</a:t>
            </a:r>
            <a:endParaRPr lang="en-US" sz="2400" dirty="0" smtClean="0">
              <a:solidFill>
                <a:srgbClr val="12199A"/>
              </a:solidFill>
              <a:latin typeface="Courier New" pitchFamily="49" charset="0"/>
              <a:cs typeface="Times New Roman" pitchFamily="18" charset="0"/>
            </a:endParaRPr>
          </a:p>
          <a:p>
            <a:pPr>
              <a:lnSpc>
                <a:spcPct val="70000"/>
              </a:lnSpc>
              <a:buFontTx/>
              <a:buNone/>
            </a:pPr>
            <a:r>
              <a:rPr lang="en-US" sz="2400" dirty="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else if </a:t>
            </a:r>
            <a:r>
              <a:rPr lang="en-US" sz="2400" dirty="0" smtClean="0">
                <a:solidFill>
                  <a:srgbClr val="12199A"/>
                </a:solidFill>
                <a:latin typeface="Courier New" pitchFamily="49" charset="0"/>
                <a:cs typeface="Times New Roman" pitchFamily="18" charset="0"/>
              </a:rPr>
              <a:t>(</a:t>
            </a:r>
            <a:r>
              <a:rPr lang="en-US" sz="2400" dirty="0" err="1" smtClean="0">
                <a:solidFill>
                  <a:srgbClr val="12199A"/>
                </a:solidFill>
                <a:latin typeface="Courier New" pitchFamily="49" charset="0"/>
                <a:cs typeface="Times New Roman" pitchFamily="18" charset="0"/>
              </a:rPr>
              <a:t>nb</a:t>
            </a:r>
            <a:r>
              <a:rPr lang="en-US" sz="2400" dirty="0" smtClean="0">
                <a:solidFill>
                  <a:srgbClr val="12199A"/>
                </a:solidFill>
                <a:latin typeface="Courier New" pitchFamily="49" charset="0"/>
                <a:cs typeface="Times New Roman" pitchFamily="18" charset="0"/>
              </a:rPr>
              <a:t> &gt; 1</a:t>
            </a:r>
            <a:r>
              <a:rPr lang="en-US" sz="2400" dirty="0" smtClean="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V(e); P(b); V(b</a:t>
            </a:r>
            <a:r>
              <a:rPr lang="en-US" sz="2400" dirty="0" smtClean="0">
                <a:solidFill>
                  <a:srgbClr val="12199A"/>
                </a:solidFill>
                <a:latin typeface="Courier New" pitchFamily="49" charset="0"/>
                <a:cs typeface="Times New Roman" pitchFamily="18" charset="0"/>
              </a:rPr>
              <a:t>);}</a:t>
            </a:r>
            <a:endParaRPr lang="en-US" sz="2400" dirty="0" smtClean="0">
              <a:solidFill>
                <a:srgbClr val="12199A"/>
              </a:solidFill>
              <a:latin typeface="Courier New" pitchFamily="49" charset="0"/>
              <a:cs typeface="Times New Roman" pitchFamily="18" charset="0"/>
            </a:endParaRPr>
          </a:p>
          <a:p>
            <a:pPr>
              <a:lnSpc>
                <a:spcPct val="70000"/>
              </a:lnSpc>
              <a:buFontTx/>
              <a:buNone/>
            </a:pPr>
            <a:r>
              <a:rPr lang="en-US" sz="2400" dirty="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else if </a:t>
            </a:r>
            <a:r>
              <a:rPr lang="en-US" sz="2400" dirty="0" smtClean="0">
                <a:solidFill>
                  <a:srgbClr val="12199A"/>
                </a:solidFill>
                <a:latin typeface="Courier New" pitchFamily="49" charset="0"/>
                <a:cs typeface="Times New Roman" pitchFamily="18" charset="0"/>
              </a:rPr>
              <a:t>(</a:t>
            </a:r>
            <a:r>
              <a:rPr lang="en-US" sz="2400" dirty="0" err="1" smtClean="0">
                <a:solidFill>
                  <a:srgbClr val="12199A"/>
                </a:solidFill>
                <a:latin typeface="Courier New" pitchFamily="49" charset="0"/>
                <a:cs typeface="Times New Roman" pitchFamily="18" charset="0"/>
              </a:rPr>
              <a:t>nb</a:t>
            </a:r>
            <a:r>
              <a:rPr lang="en-US" sz="2400" dirty="0" smtClean="0">
                <a:solidFill>
                  <a:srgbClr val="12199A"/>
                </a:solidFill>
                <a:latin typeface="Courier New" pitchFamily="49" charset="0"/>
                <a:cs typeface="Times New Roman" pitchFamily="18" charset="0"/>
              </a:rPr>
              <a:t> = 1) </a:t>
            </a:r>
            <a:r>
              <a:rPr lang="en-US" sz="2400" dirty="0" smtClean="0">
                <a:solidFill>
                  <a:srgbClr val="12199A"/>
                </a:solidFill>
                <a:latin typeface="Courier New" pitchFamily="49" charset="0"/>
                <a:cs typeface="Times New Roman" pitchFamily="18" charset="0"/>
              </a:rPr>
              <a:t>{ V(e</a:t>
            </a:r>
            <a:r>
              <a:rPr lang="en-US" sz="2400" dirty="0" smtClean="0">
                <a:solidFill>
                  <a:srgbClr val="12199A"/>
                </a:solidFill>
                <a:latin typeface="Courier New" pitchFamily="49" charset="0"/>
                <a:cs typeface="Times New Roman" pitchFamily="18" charset="0"/>
              </a:rPr>
              <a:t>); P(b</a:t>
            </a:r>
            <a:r>
              <a:rPr lang="en-US" sz="2400" dirty="0" smtClean="0">
                <a:solidFill>
                  <a:srgbClr val="12199A"/>
                </a:solidFill>
                <a:latin typeface="Courier New" pitchFamily="49" charset="0"/>
                <a:cs typeface="Times New Roman" pitchFamily="18" charset="0"/>
              </a:rPr>
              <a:t>);}</a:t>
            </a:r>
            <a:endParaRPr lang="en-US" sz="2400" b="1" dirty="0" smtClean="0">
              <a:solidFill>
                <a:srgbClr val="12199A"/>
              </a:solidFill>
              <a:latin typeface="Courier New" pitchFamily="49" charset="0"/>
              <a:cs typeface="Times New Roman" pitchFamily="18" charset="0"/>
            </a:endParaRPr>
          </a:p>
          <a:p>
            <a:pPr>
              <a:lnSpc>
                <a:spcPct val="70000"/>
              </a:lnSpc>
              <a:buFontTx/>
              <a:buNone/>
            </a:pPr>
            <a:r>
              <a:rPr lang="en-US" sz="2400" b="1" dirty="0">
                <a:solidFill>
                  <a:srgbClr val="12199A"/>
                </a:solidFill>
                <a:latin typeface="Courier New" pitchFamily="49" charset="0"/>
                <a:cs typeface="Times New Roman" pitchFamily="18" charset="0"/>
              </a:rPr>
              <a:t>	</a:t>
            </a:r>
            <a:r>
              <a:rPr lang="en-US" sz="2400" b="1" dirty="0" smtClean="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P(e);</a:t>
            </a:r>
            <a:endParaRPr lang="en-US" sz="2400" b="1" dirty="0" smtClean="0">
              <a:solidFill>
                <a:srgbClr val="12199A"/>
              </a:solidFill>
              <a:latin typeface="Courier New" pitchFamily="49" charset="0"/>
              <a:cs typeface="Times New Roman" pitchFamily="18" charset="0"/>
            </a:endParaRPr>
          </a:p>
          <a:p>
            <a:pPr>
              <a:lnSpc>
                <a:spcPct val="70000"/>
              </a:lnSpc>
              <a:buFontTx/>
              <a:buNone/>
            </a:pPr>
            <a:r>
              <a:rPr lang="en-US" sz="2400" dirty="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   </a:t>
            </a:r>
            <a:r>
              <a:rPr lang="en-US" sz="2400" dirty="0" err="1" smtClean="0">
                <a:solidFill>
                  <a:srgbClr val="12199A"/>
                </a:solidFill>
                <a:latin typeface="Courier New" pitchFamily="49" charset="0"/>
                <a:cs typeface="Times New Roman" pitchFamily="18" charset="0"/>
              </a:rPr>
              <a:t>nb</a:t>
            </a:r>
            <a:r>
              <a:rPr lang="en-US" sz="2400" dirty="0" smtClean="0">
                <a:solidFill>
                  <a:srgbClr val="12199A"/>
                </a:solidFill>
                <a:latin typeface="Courier New" pitchFamily="49" charset="0"/>
                <a:cs typeface="Times New Roman" pitchFamily="18" charset="0"/>
              </a:rPr>
              <a:t>=nb-1</a:t>
            </a:r>
            <a:r>
              <a:rPr lang="en-US" sz="2400" dirty="0" smtClean="0">
                <a:solidFill>
                  <a:srgbClr val="12199A"/>
                </a:solidFill>
                <a:latin typeface="Courier New" pitchFamily="49" charset="0"/>
                <a:cs typeface="Times New Roman" pitchFamily="18" charset="0"/>
              </a:rPr>
              <a:t>;</a:t>
            </a:r>
          </a:p>
          <a:p>
            <a:pPr>
              <a:lnSpc>
                <a:spcPct val="70000"/>
              </a:lnSpc>
              <a:buFontTx/>
              <a:buNone/>
            </a:pPr>
            <a:r>
              <a:rPr lang="en-US" sz="2400" dirty="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   V(e);  </a:t>
            </a:r>
          </a:p>
          <a:p>
            <a:pPr>
              <a:lnSpc>
                <a:spcPct val="70000"/>
              </a:lnSpc>
              <a:buFontTx/>
              <a:buNone/>
            </a:pPr>
            <a:r>
              <a:rPr lang="en-US" sz="2400" b="1" dirty="0">
                <a:solidFill>
                  <a:srgbClr val="12199A"/>
                </a:solidFill>
                <a:latin typeface="Courier New" pitchFamily="49" charset="0"/>
                <a:cs typeface="Times New Roman" pitchFamily="18" charset="0"/>
              </a:rPr>
              <a:t> </a:t>
            </a:r>
            <a:r>
              <a:rPr lang="en-US" sz="2400" b="1" dirty="0" smtClean="0">
                <a:solidFill>
                  <a:srgbClr val="12199A"/>
                </a:solidFill>
                <a:latin typeface="Courier New" pitchFamily="49" charset="0"/>
                <a:cs typeface="Times New Roman" pitchFamily="18" charset="0"/>
              </a:rPr>
              <a:t>   </a:t>
            </a:r>
            <a:r>
              <a:rPr lang="en-US" sz="2400" dirty="0" smtClean="0">
                <a:solidFill>
                  <a:srgbClr val="12199A"/>
                </a:solidFill>
                <a:latin typeface="Courier New" pitchFamily="49" charset="0"/>
                <a:cs typeface="Times New Roman" pitchFamily="18" charset="0"/>
              </a:rPr>
              <a:t># exit barrier</a:t>
            </a:r>
          </a:p>
          <a:p>
            <a:pPr>
              <a:lnSpc>
                <a:spcPct val="70000"/>
              </a:lnSpc>
              <a:buFontTx/>
              <a:buNone/>
            </a:pPr>
            <a:r>
              <a:rPr lang="en-US" sz="2400" dirty="0" smtClean="0">
                <a:solidFill>
                  <a:srgbClr val="12199A"/>
                </a:solidFill>
                <a:latin typeface="Courier New" pitchFamily="49" charset="0"/>
                <a:cs typeface="Times New Roman" pitchFamily="18" charset="0"/>
              </a:rPr>
              <a:t>}</a:t>
            </a:r>
            <a:endParaRPr lang="en-US" sz="2400" dirty="0">
              <a:solidFill>
                <a:srgbClr val="12199A"/>
              </a:solidFill>
              <a:latin typeface="Courier New" pitchFamily="49" charset="0"/>
            </a:endParaRPr>
          </a:p>
          <a:p>
            <a:endParaRPr lang="en-US" sz="2400" dirty="0"/>
          </a:p>
        </p:txBody>
      </p:sp>
      <p:sp>
        <p:nvSpPr>
          <p:cNvPr id="4" name="Rectangle 3"/>
          <p:cNvSpPr/>
          <p:nvPr/>
        </p:nvSpPr>
        <p:spPr>
          <a:xfrm>
            <a:off x="6012160" y="2420888"/>
            <a:ext cx="2808312" cy="867930"/>
          </a:xfrm>
          <a:prstGeom prst="rect">
            <a:avLst/>
          </a:prstGeom>
          <a:ln>
            <a:solidFill>
              <a:srgbClr val="FF0000"/>
            </a:solidFill>
          </a:ln>
        </p:spPr>
        <p:txBody>
          <a:bodyPr wrap="square">
            <a:spAutoFit/>
          </a:bodyPr>
          <a:lstStyle/>
          <a:p>
            <a:pPr>
              <a:lnSpc>
                <a:spcPct val="70000"/>
              </a:lnSpc>
              <a:buFontTx/>
              <a:buNone/>
            </a:pPr>
            <a:r>
              <a:rPr lang="en-US" dirty="0">
                <a:solidFill>
                  <a:srgbClr val="12199A"/>
                </a:solidFill>
                <a:latin typeface="Courier New" pitchFamily="49" charset="0"/>
                <a:cs typeface="Times New Roman" pitchFamily="18" charset="0"/>
              </a:rPr>
              <a:t># if last process to enter barrier</a:t>
            </a:r>
          </a:p>
        </p:txBody>
      </p:sp>
      <p:cxnSp>
        <p:nvCxnSpPr>
          <p:cNvPr id="6" name="Straight Arrow Connector 5"/>
          <p:cNvCxnSpPr>
            <a:stCxn id="4" idx="1"/>
          </p:cNvCxnSpPr>
          <p:nvPr/>
        </p:nvCxnSpPr>
        <p:spPr bwMode="auto">
          <a:xfrm flipH="1">
            <a:off x="3131840" y="2854853"/>
            <a:ext cx="2880320" cy="9341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Rectangle 7"/>
          <p:cNvSpPr/>
          <p:nvPr/>
        </p:nvSpPr>
        <p:spPr>
          <a:xfrm>
            <a:off x="6042811" y="4978131"/>
            <a:ext cx="2808312" cy="867930"/>
          </a:xfrm>
          <a:prstGeom prst="rect">
            <a:avLst/>
          </a:prstGeom>
          <a:ln>
            <a:solidFill>
              <a:srgbClr val="FF0000"/>
            </a:solidFill>
          </a:ln>
        </p:spPr>
        <p:txBody>
          <a:bodyPr wrap="square">
            <a:spAutoFit/>
          </a:bodyPr>
          <a:lstStyle/>
          <a:p>
            <a:pPr>
              <a:lnSpc>
                <a:spcPct val="70000"/>
              </a:lnSpc>
              <a:buFontTx/>
              <a:buNone/>
            </a:pPr>
            <a:r>
              <a:rPr lang="en-US" dirty="0">
                <a:solidFill>
                  <a:srgbClr val="12199A"/>
                </a:solidFill>
                <a:latin typeface="Courier New" pitchFamily="49" charset="0"/>
                <a:cs typeface="Times New Roman" pitchFamily="18" charset="0"/>
              </a:rPr>
              <a:t># if </a:t>
            </a:r>
            <a:r>
              <a:rPr lang="en-US" dirty="0" smtClean="0">
                <a:solidFill>
                  <a:srgbClr val="12199A"/>
                </a:solidFill>
                <a:latin typeface="Courier New" pitchFamily="49" charset="0"/>
                <a:cs typeface="Times New Roman" pitchFamily="18" charset="0"/>
              </a:rPr>
              <a:t>first </a:t>
            </a:r>
            <a:r>
              <a:rPr lang="en-US" dirty="0">
                <a:solidFill>
                  <a:srgbClr val="12199A"/>
                </a:solidFill>
                <a:latin typeface="Courier New" pitchFamily="49" charset="0"/>
                <a:cs typeface="Times New Roman" pitchFamily="18" charset="0"/>
              </a:rPr>
              <a:t>process to enter barrier</a:t>
            </a:r>
          </a:p>
        </p:txBody>
      </p:sp>
      <p:cxnSp>
        <p:nvCxnSpPr>
          <p:cNvPr id="10" name="Straight Arrow Connector 9"/>
          <p:cNvCxnSpPr/>
          <p:nvPr/>
        </p:nvCxnSpPr>
        <p:spPr bwMode="auto">
          <a:xfrm flipH="1" flipV="1">
            <a:off x="4067944" y="4797152"/>
            <a:ext cx="2088232" cy="3619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611708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14300" y="2924175"/>
            <a:ext cx="8915400" cy="1066800"/>
          </a:xfrm>
        </p:spPr>
        <p:txBody>
          <a:bodyPr/>
          <a:lstStyle/>
          <a:p>
            <a:r>
              <a:rPr lang="ro-RO" dirty="0" smtClean="0"/>
              <a:t>Întrebări?</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a:xfrm>
            <a:off x="0" y="1628800"/>
            <a:ext cx="9144000" cy="5073650"/>
          </a:xfrm>
        </p:spPr>
        <p:txBody>
          <a:bodyPr/>
          <a:lstStyle/>
          <a:p>
            <a:pPr lvl="1">
              <a:lnSpc>
                <a:spcPct val="90000"/>
              </a:lnSpc>
              <a:buFontTx/>
              <a:buNone/>
            </a:pPr>
            <a:endParaRPr lang="pt-BR" sz="2200" b="1" dirty="0" smtClean="0">
              <a:solidFill>
                <a:srgbClr val="C00000"/>
              </a:solidFill>
              <a:latin typeface="Courier New" pitchFamily="49" charset="0"/>
            </a:endParaRPr>
          </a:p>
          <a:p>
            <a:pPr lvl="1">
              <a:lnSpc>
                <a:spcPct val="90000"/>
              </a:lnSpc>
              <a:buFontTx/>
              <a:buNone/>
            </a:pPr>
            <a:r>
              <a:rPr lang="pt-BR" sz="2200" dirty="0" smtClean="0">
                <a:solidFill>
                  <a:srgbClr val="C00000"/>
                </a:solidFill>
                <a:latin typeface="Courier New" pitchFamily="49" charset="0"/>
              </a:rPr>
              <a:t>sem mutex= 1;</a:t>
            </a:r>
          </a:p>
          <a:p>
            <a:pPr lvl="1">
              <a:lnSpc>
                <a:spcPct val="90000"/>
              </a:lnSpc>
              <a:buFontTx/>
              <a:buNone/>
            </a:pPr>
            <a:r>
              <a:rPr lang="pt-BR" sz="2200" b="1" dirty="0" smtClean="0">
                <a:solidFill>
                  <a:srgbClr val="C00000"/>
                </a:solidFill>
                <a:latin typeface="Courier New" pitchFamily="49" charset="0"/>
              </a:rPr>
              <a:t>process</a:t>
            </a:r>
            <a:r>
              <a:rPr lang="pt-BR" sz="2200" dirty="0" smtClean="0">
                <a:solidFill>
                  <a:srgbClr val="C00000"/>
                </a:solidFill>
                <a:latin typeface="Courier New" pitchFamily="49" charset="0"/>
              </a:rPr>
              <a:t> P[i=1 to n] {</a:t>
            </a:r>
            <a:endParaRPr lang="en-US" sz="2200" b="1" dirty="0" smtClean="0">
              <a:solidFill>
                <a:srgbClr val="C00000"/>
              </a:solidFill>
              <a:latin typeface="Courier New" pitchFamily="49" charset="0"/>
            </a:endParaRPr>
          </a:p>
          <a:p>
            <a:pPr lvl="1">
              <a:lnSpc>
                <a:spcPct val="90000"/>
              </a:lnSpc>
              <a:buFontTx/>
              <a:buNone/>
            </a:pPr>
            <a:r>
              <a:rPr lang="en-US" sz="2200" b="1" dirty="0" smtClean="0">
                <a:solidFill>
                  <a:srgbClr val="C00000"/>
                </a:solidFill>
                <a:latin typeface="Courier New" pitchFamily="49" charset="0"/>
              </a:rPr>
              <a:t>   while</a:t>
            </a:r>
            <a:r>
              <a:rPr lang="en-US" sz="2200" dirty="0" smtClean="0">
                <a:solidFill>
                  <a:srgbClr val="C00000"/>
                </a:solidFill>
                <a:latin typeface="Courier New" pitchFamily="49" charset="0"/>
              </a:rPr>
              <a:t> (true) {</a:t>
            </a:r>
          </a:p>
          <a:p>
            <a:pPr lvl="1">
              <a:lnSpc>
                <a:spcPct val="90000"/>
              </a:lnSpc>
              <a:buFontTx/>
              <a:buNone/>
            </a:pPr>
            <a:r>
              <a:rPr lang="en-US" sz="2200" dirty="0" smtClean="0">
                <a:solidFill>
                  <a:srgbClr val="C00000"/>
                </a:solidFill>
                <a:latin typeface="Courier New" pitchFamily="49" charset="0"/>
              </a:rPr>
              <a:t>     P(</a:t>
            </a:r>
            <a:r>
              <a:rPr lang="en-US" sz="2200" dirty="0" err="1" smtClean="0">
                <a:solidFill>
                  <a:srgbClr val="C00000"/>
                </a:solidFill>
                <a:latin typeface="Courier New" pitchFamily="49" charset="0"/>
              </a:rPr>
              <a:t>mutex</a:t>
            </a:r>
            <a:r>
              <a:rPr lang="en-US" sz="2200" dirty="0" smtClean="0">
                <a:solidFill>
                  <a:srgbClr val="C00000"/>
                </a:solidFill>
                <a:latin typeface="Courier New" pitchFamily="49" charset="0"/>
              </a:rPr>
              <a:t>); </a:t>
            </a:r>
            <a:r>
              <a:rPr lang="en-US" sz="2000" dirty="0" smtClean="0">
                <a:solidFill>
                  <a:schemeClr val="tx2"/>
                </a:solidFill>
                <a:latin typeface="Courier New" pitchFamily="49" charset="0"/>
              </a:rPr>
              <a:t>/* </a:t>
            </a:r>
            <a:r>
              <a:rPr lang="en-US" sz="2000" dirty="0" err="1" smtClean="0">
                <a:solidFill>
                  <a:schemeClr val="tx2"/>
                </a:solidFill>
                <a:latin typeface="Courier New" pitchFamily="49" charset="0"/>
              </a:rPr>
              <a:t>acaparare</a:t>
            </a:r>
            <a:r>
              <a:rPr lang="en-US" sz="2000" dirty="0" smtClean="0">
                <a:solidFill>
                  <a:schemeClr val="tx2"/>
                </a:solidFill>
                <a:latin typeface="Courier New" pitchFamily="49" charset="0"/>
              </a:rPr>
              <a:t> sec</a:t>
            </a:r>
            <a:r>
              <a:rPr lang="ro-RO" sz="2000" dirty="0" smtClean="0">
                <a:solidFill>
                  <a:schemeClr val="tx2"/>
                </a:solidFill>
                <a:latin typeface="Courier New" pitchFamily="49" charset="0"/>
              </a:rPr>
              <a:t>țiune</a:t>
            </a:r>
            <a:r>
              <a:rPr lang="en-US" sz="2000" dirty="0" smtClean="0">
                <a:solidFill>
                  <a:schemeClr val="tx2"/>
                </a:solidFill>
                <a:latin typeface="Courier New" pitchFamily="49" charset="0"/>
              </a:rPr>
              <a:t> critic</a:t>
            </a:r>
            <a:r>
              <a:rPr lang="ro-RO" sz="2000" dirty="0" smtClean="0">
                <a:solidFill>
                  <a:schemeClr val="tx2"/>
                </a:solidFill>
                <a:latin typeface="Courier New" pitchFamily="49" charset="0"/>
              </a:rPr>
              <a:t>ă</a:t>
            </a:r>
            <a:r>
              <a:rPr lang="en-US" sz="2000" dirty="0" smtClean="0">
                <a:solidFill>
                  <a:schemeClr val="tx2"/>
                </a:solidFill>
                <a:latin typeface="Courier New" pitchFamily="49" charset="0"/>
              </a:rPr>
              <a:t> */</a:t>
            </a:r>
          </a:p>
          <a:p>
            <a:pPr lvl="1">
              <a:lnSpc>
                <a:spcPct val="90000"/>
              </a:lnSpc>
              <a:buFontTx/>
              <a:buNone/>
            </a:pPr>
            <a:r>
              <a:rPr lang="en-US" sz="2000" dirty="0" smtClean="0">
                <a:solidFill>
                  <a:schemeClr val="tx2"/>
                </a:solidFill>
                <a:latin typeface="Courier New" pitchFamily="49" charset="0"/>
              </a:rPr>
              <a:t>     </a:t>
            </a:r>
            <a:r>
              <a:rPr lang="en-US" sz="2200" dirty="0" smtClean="0">
                <a:solidFill>
                  <a:srgbClr val="C00000"/>
                </a:solidFill>
                <a:latin typeface="Courier New" pitchFamily="49" charset="0"/>
              </a:rPr>
              <a:t>Sec</a:t>
            </a:r>
            <a:r>
              <a:rPr lang="ro-RO" sz="2200" dirty="0" smtClean="0">
                <a:solidFill>
                  <a:srgbClr val="C00000"/>
                </a:solidFill>
                <a:latin typeface="Courier New" pitchFamily="49" charset="0"/>
              </a:rPr>
              <a:t>ț</a:t>
            </a:r>
            <a:r>
              <a:rPr lang="en-US" sz="2200" dirty="0" err="1" smtClean="0">
                <a:solidFill>
                  <a:srgbClr val="C00000"/>
                </a:solidFill>
                <a:latin typeface="Courier New" pitchFamily="49" charset="0"/>
              </a:rPr>
              <a:t>iune</a:t>
            </a:r>
            <a:r>
              <a:rPr lang="en-US" sz="2200" dirty="0" smtClean="0">
                <a:solidFill>
                  <a:srgbClr val="C00000"/>
                </a:solidFill>
                <a:latin typeface="Courier New" pitchFamily="49" charset="0"/>
              </a:rPr>
              <a:t> critic</a:t>
            </a:r>
            <a:r>
              <a:rPr lang="ro-RO" sz="2200" dirty="0" smtClean="0">
                <a:solidFill>
                  <a:srgbClr val="C00000"/>
                </a:solidFill>
                <a:latin typeface="Courier New" pitchFamily="49" charset="0"/>
              </a:rPr>
              <a:t>ă</a:t>
            </a:r>
            <a:r>
              <a:rPr lang="en-US" sz="2200" dirty="0" smtClean="0">
                <a:solidFill>
                  <a:srgbClr val="C00000"/>
                </a:solidFill>
                <a:latin typeface="Courier New" pitchFamily="49" charset="0"/>
              </a:rPr>
              <a:t>;</a:t>
            </a:r>
          </a:p>
          <a:p>
            <a:pPr lvl="1">
              <a:lnSpc>
                <a:spcPct val="90000"/>
              </a:lnSpc>
              <a:buFontTx/>
              <a:buNone/>
            </a:pPr>
            <a:r>
              <a:rPr lang="en-US" sz="2200" dirty="0">
                <a:solidFill>
                  <a:srgbClr val="C00000"/>
                </a:solidFill>
                <a:latin typeface="Courier New" pitchFamily="49" charset="0"/>
              </a:rPr>
              <a:t> </a:t>
            </a:r>
            <a:r>
              <a:rPr lang="en-US" sz="2200" dirty="0" smtClean="0">
                <a:solidFill>
                  <a:srgbClr val="C00000"/>
                </a:solidFill>
                <a:latin typeface="Courier New" pitchFamily="49" charset="0"/>
              </a:rPr>
              <a:t>    V(</a:t>
            </a:r>
            <a:r>
              <a:rPr lang="en-US" sz="2200" dirty="0" err="1" smtClean="0">
                <a:solidFill>
                  <a:srgbClr val="C00000"/>
                </a:solidFill>
                <a:latin typeface="Courier New" pitchFamily="49" charset="0"/>
              </a:rPr>
              <a:t>mutex</a:t>
            </a:r>
            <a:r>
              <a:rPr lang="en-US" sz="2200" dirty="0" smtClean="0">
                <a:solidFill>
                  <a:srgbClr val="C00000"/>
                </a:solidFill>
                <a:latin typeface="Courier New" pitchFamily="49" charset="0"/>
              </a:rPr>
              <a:t>);</a:t>
            </a:r>
            <a:r>
              <a:rPr lang="en-US" sz="2200" dirty="0">
                <a:solidFill>
                  <a:srgbClr val="C00000"/>
                </a:solidFill>
                <a:latin typeface="Courier New" pitchFamily="49" charset="0"/>
              </a:rPr>
              <a:t> </a:t>
            </a:r>
            <a:r>
              <a:rPr lang="en-US" sz="2000" dirty="0" smtClean="0">
                <a:solidFill>
                  <a:schemeClr val="tx2"/>
                </a:solidFill>
                <a:latin typeface="Courier New" pitchFamily="49" charset="0"/>
              </a:rPr>
              <a:t>/* </a:t>
            </a:r>
            <a:r>
              <a:rPr lang="en-US" sz="2000" dirty="0" err="1" smtClean="0">
                <a:solidFill>
                  <a:schemeClr val="tx2"/>
                </a:solidFill>
                <a:latin typeface="Courier New" pitchFamily="49" charset="0"/>
              </a:rPr>
              <a:t>eliberare</a:t>
            </a:r>
            <a:r>
              <a:rPr lang="en-US" sz="2000" dirty="0" smtClean="0">
                <a:solidFill>
                  <a:schemeClr val="tx2"/>
                </a:solidFill>
                <a:latin typeface="Courier New" pitchFamily="49" charset="0"/>
              </a:rPr>
              <a:t> sec</a:t>
            </a:r>
            <a:r>
              <a:rPr lang="ro-RO" sz="2000" dirty="0" smtClean="0">
                <a:solidFill>
                  <a:schemeClr val="tx2"/>
                </a:solidFill>
                <a:latin typeface="Courier New" pitchFamily="49" charset="0"/>
              </a:rPr>
              <a:t>țiune</a:t>
            </a:r>
            <a:r>
              <a:rPr lang="en-US" sz="2000" dirty="0" smtClean="0">
                <a:solidFill>
                  <a:schemeClr val="tx2"/>
                </a:solidFill>
                <a:latin typeface="Courier New" pitchFamily="49" charset="0"/>
              </a:rPr>
              <a:t> </a:t>
            </a:r>
            <a:r>
              <a:rPr lang="en-US" sz="2000" dirty="0">
                <a:solidFill>
                  <a:schemeClr val="tx2"/>
                </a:solidFill>
                <a:latin typeface="Courier New" pitchFamily="49" charset="0"/>
              </a:rPr>
              <a:t>c</a:t>
            </a:r>
            <a:r>
              <a:rPr lang="en-US" sz="2000" dirty="0" smtClean="0">
                <a:solidFill>
                  <a:schemeClr val="tx2"/>
                </a:solidFill>
                <a:latin typeface="Courier New" pitchFamily="49" charset="0"/>
              </a:rPr>
              <a:t>ritic</a:t>
            </a:r>
            <a:r>
              <a:rPr lang="ro-RO" sz="2000" dirty="0" smtClean="0">
                <a:solidFill>
                  <a:schemeClr val="tx2"/>
                </a:solidFill>
                <a:latin typeface="Courier New" pitchFamily="49" charset="0"/>
              </a:rPr>
              <a:t>ă</a:t>
            </a:r>
            <a:r>
              <a:rPr lang="en-US" sz="2000" dirty="0" smtClean="0">
                <a:solidFill>
                  <a:schemeClr val="tx2"/>
                </a:solidFill>
                <a:latin typeface="Courier New" pitchFamily="49" charset="0"/>
              </a:rPr>
              <a:t> */</a:t>
            </a:r>
          </a:p>
          <a:p>
            <a:pPr lvl="1">
              <a:lnSpc>
                <a:spcPct val="90000"/>
              </a:lnSpc>
              <a:buFontTx/>
              <a:buNone/>
            </a:pPr>
            <a:r>
              <a:rPr lang="en-US" sz="2000" dirty="0">
                <a:solidFill>
                  <a:schemeClr val="tx2"/>
                </a:solidFill>
                <a:latin typeface="Courier New" pitchFamily="49" charset="0"/>
              </a:rPr>
              <a:t> </a:t>
            </a:r>
            <a:r>
              <a:rPr lang="en-US" sz="2000" dirty="0" smtClean="0">
                <a:solidFill>
                  <a:schemeClr val="tx2"/>
                </a:solidFill>
                <a:latin typeface="Courier New" pitchFamily="49" charset="0"/>
              </a:rPr>
              <a:t>    </a:t>
            </a:r>
            <a:r>
              <a:rPr lang="en-US" sz="2200" dirty="0" smtClean="0">
                <a:solidFill>
                  <a:srgbClr val="C00000"/>
                </a:solidFill>
                <a:latin typeface="Courier New" pitchFamily="49" charset="0"/>
              </a:rPr>
              <a:t>Sec</a:t>
            </a:r>
            <a:r>
              <a:rPr lang="ro-RO" sz="2200" dirty="0" smtClean="0">
                <a:solidFill>
                  <a:srgbClr val="C00000"/>
                </a:solidFill>
                <a:latin typeface="Courier New" pitchFamily="49" charset="0"/>
              </a:rPr>
              <a:t>ț</a:t>
            </a:r>
            <a:r>
              <a:rPr lang="en-US" sz="2200" dirty="0" smtClean="0">
                <a:solidFill>
                  <a:srgbClr val="C00000"/>
                </a:solidFill>
                <a:latin typeface="Courier New" pitchFamily="49" charset="0"/>
              </a:rPr>
              <a:t>i</a:t>
            </a:r>
            <a:r>
              <a:rPr lang="ro-RO" sz="2200" dirty="0" smtClean="0">
                <a:solidFill>
                  <a:srgbClr val="C00000"/>
                </a:solidFill>
                <a:latin typeface="Courier New" pitchFamily="49" charset="0"/>
              </a:rPr>
              <a:t>u</a:t>
            </a:r>
            <a:r>
              <a:rPr lang="en-US" sz="2200" dirty="0" smtClean="0">
                <a:solidFill>
                  <a:srgbClr val="C00000"/>
                </a:solidFill>
                <a:latin typeface="Courier New" pitchFamily="49" charset="0"/>
              </a:rPr>
              <a:t>ne </a:t>
            </a:r>
            <a:r>
              <a:rPr lang="en-US" sz="2200" dirty="0" err="1" smtClean="0">
                <a:solidFill>
                  <a:srgbClr val="C00000"/>
                </a:solidFill>
                <a:latin typeface="Courier New" pitchFamily="49" charset="0"/>
              </a:rPr>
              <a:t>necritic</a:t>
            </a:r>
            <a:r>
              <a:rPr lang="ro-RO" sz="2200" dirty="0" smtClean="0">
                <a:solidFill>
                  <a:srgbClr val="C00000"/>
                </a:solidFill>
                <a:latin typeface="Courier New" pitchFamily="49" charset="0"/>
              </a:rPr>
              <a:t>ă</a:t>
            </a:r>
            <a:endParaRPr lang="en-US" sz="2200" b="1" dirty="0" smtClean="0">
              <a:solidFill>
                <a:srgbClr val="C00000"/>
              </a:solidFill>
              <a:latin typeface="Courier New" pitchFamily="49" charset="0"/>
            </a:endParaRPr>
          </a:p>
          <a:p>
            <a:pPr lvl="1">
              <a:buFontTx/>
              <a:buNone/>
            </a:pPr>
            <a:r>
              <a:rPr lang="en-US" sz="2200" b="1" dirty="0" smtClean="0">
                <a:solidFill>
                  <a:srgbClr val="C00000"/>
                </a:solidFill>
                <a:latin typeface="Courier New" pitchFamily="49" charset="0"/>
              </a:rPr>
              <a:t>   </a:t>
            </a:r>
            <a:r>
              <a:rPr lang="en-US" sz="2200" dirty="0" smtClean="0">
                <a:solidFill>
                  <a:srgbClr val="C00000"/>
                </a:solidFill>
                <a:latin typeface="Courier New" pitchFamily="49" charset="0"/>
              </a:rPr>
              <a:t>}</a:t>
            </a:r>
          </a:p>
          <a:p>
            <a:pPr lvl="1">
              <a:buFontTx/>
              <a:buNone/>
            </a:pPr>
            <a:r>
              <a:rPr lang="en-US" sz="2200" dirty="0" smtClean="0">
                <a:solidFill>
                  <a:srgbClr val="C00000"/>
                </a:solidFill>
                <a:latin typeface="Courier New" pitchFamily="49" charset="0"/>
              </a:rPr>
              <a:t>}</a:t>
            </a:r>
          </a:p>
        </p:txBody>
      </p:sp>
      <p:sp>
        <p:nvSpPr>
          <p:cNvPr id="7171" name="Rectangle 2"/>
          <p:cNvSpPr>
            <a:spLocks noGrp="1" noChangeArrowheads="1"/>
          </p:cNvSpPr>
          <p:nvPr>
            <p:ph type="title"/>
          </p:nvPr>
        </p:nvSpPr>
        <p:spPr>
          <a:xfrm>
            <a:off x="114300" y="76200"/>
            <a:ext cx="8915400" cy="1066800"/>
          </a:xfrm>
        </p:spPr>
        <p:txBody>
          <a:bodyPr/>
          <a:lstStyle/>
          <a:p>
            <a:r>
              <a:rPr lang="en-US" sz="2800" dirty="0" smtClean="0"/>
              <a:t>Sec</a:t>
            </a:r>
            <a:r>
              <a:rPr lang="ro-RO" sz="2800" dirty="0" smtClean="0"/>
              <a:t>ț</a:t>
            </a:r>
            <a:r>
              <a:rPr lang="en-US" sz="2800" dirty="0" err="1" smtClean="0"/>
              <a:t>iuni</a:t>
            </a:r>
            <a:r>
              <a:rPr lang="en-US" sz="2800" dirty="0" smtClean="0"/>
              <a:t> </a:t>
            </a:r>
            <a:r>
              <a:rPr lang="en-US" sz="2800" dirty="0" err="1" smtClean="0"/>
              <a:t>critice</a:t>
            </a: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Exemplu</a:t>
            </a:r>
            <a:r>
              <a:rPr lang="en-US" dirty="0" smtClean="0"/>
              <a:t> </a:t>
            </a:r>
            <a:r>
              <a:rPr lang="en-US" dirty="0" err="1" smtClean="0"/>
              <a:t>executie</a:t>
            </a:r>
            <a:r>
              <a:rPr lang="en-US" dirty="0" smtClean="0"/>
              <a:t>…</a:t>
            </a:r>
            <a:endParaRPr lang="en-US" dirty="0"/>
          </a:p>
        </p:txBody>
      </p:sp>
      <p:sp>
        <p:nvSpPr>
          <p:cNvPr id="4" name="Rectangle 3"/>
          <p:cNvSpPr/>
          <p:nvPr/>
        </p:nvSpPr>
        <p:spPr bwMode="auto">
          <a:xfrm>
            <a:off x="3419872" y="3068960"/>
            <a:ext cx="1944216" cy="151216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charset="0"/>
              </a:rPr>
              <a:t>Sectiune</a:t>
            </a:r>
            <a:r>
              <a:rPr kumimoji="0" lang="en-US" sz="2400" b="0" i="0" u="none" strike="noStrike" cap="none" normalizeH="0" baseline="0" dirty="0" smtClean="0">
                <a:ln>
                  <a:noFill/>
                </a:ln>
                <a:solidFill>
                  <a:schemeClr val="tx1"/>
                </a:solidFill>
                <a:effectLst/>
                <a:latin typeface="Times" charset="0"/>
              </a:rPr>
              <a:t> </a:t>
            </a:r>
            <a:r>
              <a:rPr kumimoji="0" lang="en-US" sz="2400" b="0" i="0" u="none" strike="noStrike" cap="none" normalizeH="0" baseline="0" dirty="0" err="1" smtClean="0">
                <a:ln>
                  <a:noFill/>
                </a:ln>
                <a:solidFill>
                  <a:schemeClr val="tx1"/>
                </a:solidFill>
                <a:effectLst/>
                <a:latin typeface="Times" charset="0"/>
              </a:rPr>
              <a:t>critica</a:t>
            </a:r>
            <a:endParaRPr kumimoji="0" lang="en-US" sz="2400" b="0" i="0" u="none" strike="noStrike" cap="none" normalizeH="0" baseline="0" dirty="0" smtClean="0">
              <a:ln>
                <a:noFill/>
              </a:ln>
              <a:solidFill>
                <a:schemeClr val="tx1"/>
              </a:solidFill>
              <a:effectLst/>
              <a:latin typeface="Times" charset="0"/>
            </a:endParaRPr>
          </a:p>
        </p:txBody>
      </p:sp>
      <p:cxnSp>
        <p:nvCxnSpPr>
          <p:cNvPr id="11" name="Straight Arrow Connector 10"/>
          <p:cNvCxnSpPr/>
          <p:nvPr/>
        </p:nvCxnSpPr>
        <p:spPr bwMode="auto">
          <a:xfrm>
            <a:off x="1619672" y="3520269"/>
            <a:ext cx="1684957" cy="73942"/>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bwMode="auto">
          <a:xfrm flipV="1">
            <a:off x="1619672" y="4005064"/>
            <a:ext cx="1584176" cy="1080121"/>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pic>
        <p:nvPicPr>
          <p:cNvPr id="1029" name="Picture 5" descr="C:\Users\cipsm\Desktop\work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261" y="2831554"/>
            <a:ext cx="1173510" cy="11735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cipsm\Desktop\work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261" y="4498430"/>
            <a:ext cx="1173510" cy="11735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cipsm\Desktop\s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150" y="1661914"/>
            <a:ext cx="12096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150" y="4285085"/>
            <a:ext cx="12954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bwMode="auto">
          <a:xfrm>
            <a:off x="971600" y="6237312"/>
            <a:ext cx="6624736" cy="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flipH="1">
            <a:off x="7642055" y="6309320"/>
            <a:ext cx="1322433" cy="369332"/>
          </a:xfrm>
          <a:prstGeom prst="rect">
            <a:avLst/>
          </a:prstGeom>
          <a:noFill/>
        </p:spPr>
        <p:txBody>
          <a:bodyPr wrap="square" rtlCol="0">
            <a:spAutoFit/>
          </a:bodyPr>
          <a:lstStyle/>
          <a:p>
            <a:r>
              <a:rPr lang="en-US" sz="1800" dirty="0" smtClean="0"/>
              <a:t>time</a:t>
            </a:r>
            <a:endParaRPr lang="en-US" sz="1800" dirty="0"/>
          </a:p>
        </p:txBody>
      </p:sp>
      <p:cxnSp>
        <p:nvCxnSpPr>
          <p:cNvPr id="25" name="Straight Arrow Connector 24"/>
          <p:cNvCxnSpPr/>
          <p:nvPr/>
        </p:nvCxnSpPr>
        <p:spPr bwMode="auto">
          <a:xfrm>
            <a:off x="5508104" y="3418310"/>
            <a:ext cx="2376264" cy="101959"/>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bwMode="auto">
          <a:xfrm>
            <a:off x="5510106" y="4183126"/>
            <a:ext cx="2376264" cy="101959"/>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32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6 -2.59259E-6 C 0.02552 0.00949 0.0526 0.01204 0.07899 0.01412 C 0.09739 0.01551 0.1342 0.01759 0.1342 0.01759 C 0.15677 0.02107 0.17812 0.02454 0.20121 0.02454 " pathEditMode="relative" ptsTypes="fffA">
                                      <p:cBhvr>
                                        <p:cTn id="6" dur="2000" fill="hold"/>
                                        <p:tgtEl>
                                          <p:spTgt spid="1029"/>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2.77778E-6 -6.66667E-6 C 0.01424 -0.00325 0.02813 -0.01251 0.04219 -0.0176 C 0.05208 -0.02663 0.04462 -0.02038 0.06719 -0.02987 C 0.07049 -0.03126 0.07309 -0.03496 0.07639 -0.03681 C 0.07847 -0.03797 0.08073 -0.03797 0.08299 -0.03867 C 0.09705 -0.04816 0.11024 -0.0632 0.125 -0.07015 C 0.12882 -0.072 0.13299 -0.072 0.13681 -0.07362 C 0.14601 -0.07755 0.15417 -0.08473 0.1632 -0.08936 C 0.17136 -0.10024 0.17986 -0.11019 0.18681 -0.12269 C 0.18906 -0.13149 0.19271 -0.13681 0.19861 -0.14214 C 0.19913 -0.14445 0.2 -0.14908 0.2 -0.14908 " pathEditMode="relative" ptsTypes="ffffffffffA">
                                      <p:cBhvr>
                                        <p:cTn id="8" dur="2000" fill="hold"/>
                                        <p:tgtEl>
                                          <p:spTgt spid="19"/>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31" presetClass="exit" presetSubtype="0" fill="hold" nodeType="clickEffect">
                                  <p:stCondLst>
                                    <p:cond delay="0"/>
                                  </p:stCondLst>
                                  <p:childTnLst>
                                    <p:anim calcmode="lin" valueType="num">
                                      <p:cBhvr>
                                        <p:cTn id="12" dur="1000"/>
                                        <p:tgtEl>
                                          <p:spTgt spid="1030"/>
                                        </p:tgtEl>
                                        <p:attrNameLst>
                                          <p:attrName>ppt_w</p:attrName>
                                        </p:attrNameLst>
                                      </p:cBhvr>
                                      <p:tavLst>
                                        <p:tav tm="0">
                                          <p:val>
                                            <p:strVal val="ppt_w"/>
                                          </p:val>
                                        </p:tav>
                                        <p:tav tm="100000">
                                          <p:val>
                                            <p:fltVal val="0"/>
                                          </p:val>
                                        </p:tav>
                                      </p:tavLst>
                                    </p:anim>
                                    <p:anim calcmode="lin" valueType="num">
                                      <p:cBhvr>
                                        <p:cTn id="13" dur="1000"/>
                                        <p:tgtEl>
                                          <p:spTgt spid="1030"/>
                                        </p:tgtEl>
                                        <p:attrNameLst>
                                          <p:attrName>ppt_h</p:attrName>
                                        </p:attrNameLst>
                                      </p:cBhvr>
                                      <p:tavLst>
                                        <p:tav tm="0">
                                          <p:val>
                                            <p:strVal val="ppt_h"/>
                                          </p:val>
                                        </p:tav>
                                        <p:tav tm="100000">
                                          <p:val>
                                            <p:fltVal val="0"/>
                                          </p:val>
                                        </p:tav>
                                      </p:tavLst>
                                    </p:anim>
                                    <p:anim calcmode="lin" valueType="num">
                                      <p:cBhvr>
                                        <p:cTn id="14" dur="1000"/>
                                        <p:tgtEl>
                                          <p:spTgt spid="1030"/>
                                        </p:tgtEl>
                                        <p:attrNameLst>
                                          <p:attrName>style.rotation</p:attrName>
                                        </p:attrNameLst>
                                      </p:cBhvr>
                                      <p:tavLst>
                                        <p:tav tm="0">
                                          <p:val>
                                            <p:fltVal val="0"/>
                                          </p:val>
                                        </p:tav>
                                        <p:tav tm="100000">
                                          <p:val>
                                            <p:fltVal val="90"/>
                                          </p:val>
                                        </p:tav>
                                      </p:tavLst>
                                    </p:anim>
                                    <p:animEffect transition="out" filter="fade">
                                      <p:cBhvr>
                                        <p:cTn id="15" dur="1000"/>
                                        <p:tgtEl>
                                          <p:spTgt spid="1030"/>
                                        </p:tgtEl>
                                      </p:cBhvr>
                                    </p:animEffect>
                                    <p:set>
                                      <p:cBhvr>
                                        <p:cTn id="16" dur="1" fill="hold">
                                          <p:stCondLst>
                                            <p:cond delay="999"/>
                                          </p:stCondLst>
                                        </p:cTn>
                                        <p:tgtEl>
                                          <p:spTgt spid="1030"/>
                                        </p:tgtEl>
                                        <p:attrNameLst>
                                          <p:attrName>style.visibility</p:attrName>
                                        </p:attrNameLst>
                                      </p:cBhvr>
                                      <p:to>
                                        <p:strVal val="hidden"/>
                                      </p:to>
                                    </p:set>
                                  </p:childTnLst>
                                </p:cTn>
                              </p:par>
                              <p:par>
                                <p:cTn id="17" presetID="53" presetClass="entr" presetSubtype="16" fill="hold" nodeType="withEffect">
                                  <p:stCondLst>
                                    <p:cond delay="0"/>
                                  </p:stCondLst>
                                  <p:childTnLst>
                                    <p:set>
                                      <p:cBhvr>
                                        <p:cTn id="18" dur="1" fill="hold">
                                          <p:stCondLst>
                                            <p:cond delay="0"/>
                                          </p:stCondLst>
                                        </p:cTn>
                                        <p:tgtEl>
                                          <p:spTgt spid="1031"/>
                                        </p:tgtEl>
                                        <p:attrNameLst>
                                          <p:attrName>style.visibility</p:attrName>
                                        </p:attrNameLst>
                                      </p:cBhvr>
                                      <p:to>
                                        <p:strVal val="visible"/>
                                      </p:to>
                                    </p:set>
                                    <p:anim calcmode="lin" valueType="num">
                                      <p:cBhvr>
                                        <p:cTn id="19" dur="500" fill="hold"/>
                                        <p:tgtEl>
                                          <p:spTgt spid="1031"/>
                                        </p:tgtEl>
                                        <p:attrNameLst>
                                          <p:attrName>ppt_w</p:attrName>
                                        </p:attrNameLst>
                                      </p:cBhvr>
                                      <p:tavLst>
                                        <p:tav tm="0">
                                          <p:val>
                                            <p:fltVal val="0"/>
                                          </p:val>
                                        </p:tav>
                                        <p:tav tm="100000">
                                          <p:val>
                                            <p:strVal val="#ppt_w"/>
                                          </p:val>
                                        </p:tav>
                                      </p:tavLst>
                                    </p:anim>
                                    <p:anim calcmode="lin" valueType="num">
                                      <p:cBhvr>
                                        <p:cTn id="20" dur="500" fill="hold"/>
                                        <p:tgtEl>
                                          <p:spTgt spid="1031"/>
                                        </p:tgtEl>
                                        <p:attrNameLst>
                                          <p:attrName>ppt_h</p:attrName>
                                        </p:attrNameLst>
                                      </p:cBhvr>
                                      <p:tavLst>
                                        <p:tav tm="0">
                                          <p:val>
                                            <p:fltVal val="0"/>
                                          </p:val>
                                        </p:tav>
                                        <p:tav tm="100000">
                                          <p:val>
                                            <p:strVal val="#ppt_h"/>
                                          </p:val>
                                        </p:tav>
                                      </p:tavLst>
                                    </p:anim>
                                    <p:animEffect transition="in" filter="fade">
                                      <p:cBhvr>
                                        <p:cTn id="21" dur="500"/>
                                        <p:tgtEl>
                                          <p:spTgt spid="1031"/>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20121 0.02454 C 0.25312 0.02662 0.29965 0.02732 0.3526 0.02639 C 0.36284 0.02153 0.38107 0.01898 0.39201 0.01759 C 0.40503 0.01158 0.42048 0.0088 0.4342 0.0088 " pathEditMode="relative" ptsTypes="fffA">
                                      <p:cBhvr>
                                        <p:cTn id="25" dur="2000" fill="hold"/>
                                        <p:tgtEl>
                                          <p:spTgt spid="1029"/>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31" presetClass="exit" presetSubtype="0" fill="hold" nodeType="clickEffect">
                                  <p:stCondLst>
                                    <p:cond delay="0"/>
                                  </p:stCondLst>
                                  <p:childTnLst>
                                    <p:anim calcmode="lin" valueType="num">
                                      <p:cBhvr>
                                        <p:cTn id="29" dur="1000"/>
                                        <p:tgtEl>
                                          <p:spTgt spid="1031"/>
                                        </p:tgtEl>
                                        <p:attrNameLst>
                                          <p:attrName>ppt_w</p:attrName>
                                        </p:attrNameLst>
                                      </p:cBhvr>
                                      <p:tavLst>
                                        <p:tav tm="0">
                                          <p:val>
                                            <p:strVal val="ppt_w"/>
                                          </p:val>
                                        </p:tav>
                                        <p:tav tm="100000">
                                          <p:val>
                                            <p:fltVal val="0"/>
                                          </p:val>
                                        </p:tav>
                                      </p:tavLst>
                                    </p:anim>
                                    <p:anim calcmode="lin" valueType="num">
                                      <p:cBhvr>
                                        <p:cTn id="30" dur="1000"/>
                                        <p:tgtEl>
                                          <p:spTgt spid="1031"/>
                                        </p:tgtEl>
                                        <p:attrNameLst>
                                          <p:attrName>ppt_h</p:attrName>
                                        </p:attrNameLst>
                                      </p:cBhvr>
                                      <p:tavLst>
                                        <p:tav tm="0">
                                          <p:val>
                                            <p:strVal val="ppt_h"/>
                                          </p:val>
                                        </p:tav>
                                        <p:tav tm="100000">
                                          <p:val>
                                            <p:fltVal val="0"/>
                                          </p:val>
                                        </p:tav>
                                      </p:tavLst>
                                    </p:anim>
                                    <p:anim calcmode="lin" valueType="num">
                                      <p:cBhvr>
                                        <p:cTn id="31" dur="1000"/>
                                        <p:tgtEl>
                                          <p:spTgt spid="1031"/>
                                        </p:tgtEl>
                                        <p:attrNameLst>
                                          <p:attrName>style.rotation</p:attrName>
                                        </p:attrNameLst>
                                      </p:cBhvr>
                                      <p:tavLst>
                                        <p:tav tm="0">
                                          <p:val>
                                            <p:fltVal val="0"/>
                                          </p:val>
                                        </p:tav>
                                        <p:tav tm="100000">
                                          <p:val>
                                            <p:fltVal val="90"/>
                                          </p:val>
                                        </p:tav>
                                      </p:tavLst>
                                    </p:anim>
                                    <p:animEffect transition="out" filter="fade">
                                      <p:cBhvr>
                                        <p:cTn id="32" dur="1000"/>
                                        <p:tgtEl>
                                          <p:spTgt spid="1031"/>
                                        </p:tgtEl>
                                      </p:cBhvr>
                                    </p:animEffect>
                                    <p:set>
                                      <p:cBhvr>
                                        <p:cTn id="33" dur="1" fill="hold">
                                          <p:stCondLst>
                                            <p:cond delay="999"/>
                                          </p:stCondLst>
                                        </p:cTn>
                                        <p:tgtEl>
                                          <p:spTgt spid="1031"/>
                                        </p:tgtEl>
                                        <p:attrNameLst>
                                          <p:attrName>style.visibility</p:attrName>
                                        </p:attrNameLst>
                                      </p:cBhvr>
                                      <p:to>
                                        <p:strVal val="hidden"/>
                                      </p:to>
                                    </p:set>
                                  </p:childTnLst>
                                </p:cTn>
                              </p:par>
                              <p:par>
                                <p:cTn id="34" presetID="31" presetClass="entr" presetSubtype="0" fill="hold" nodeType="withEffect">
                                  <p:stCondLst>
                                    <p:cond delay="0"/>
                                  </p:stCondLst>
                                  <p:childTnLst>
                                    <p:set>
                                      <p:cBhvr>
                                        <p:cTn id="35" dur="1" fill="hold">
                                          <p:stCondLst>
                                            <p:cond delay="0"/>
                                          </p:stCondLst>
                                        </p:cTn>
                                        <p:tgtEl>
                                          <p:spTgt spid="1030"/>
                                        </p:tgtEl>
                                        <p:attrNameLst>
                                          <p:attrName>style.visibility</p:attrName>
                                        </p:attrNameLst>
                                      </p:cBhvr>
                                      <p:to>
                                        <p:strVal val="visible"/>
                                      </p:to>
                                    </p:set>
                                    <p:anim calcmode="lin" valueType="num">
                                      <p:cBhvr>
                                        <p:cTn id="36" dur="1000" fill="hold"/>
                                        <p:tgtEl>
                                          <p:spTgt spid="1030"/>
                                        </p:tgtEl>
                                        <p:attrNameLst>
                                          <p:attrName>ppt_w</p:attrName>
                                        </p:attrNameLst>
                                      </p:cBhvr>
                                      <p:tavLst>
                                        <p:tav tm="0">
                                          <p:val>
                                            <p:fltVal val="0"/>
                                          </p:val>
                                        </p:tav>
                                        <p:tav tm="100000">
                                          <p:val>
                                            <p:strVal val="#ppt_w"/>
                                          </p:val>
                                        </p:tav>
                                      </p:tavLst>
                                    </p:anim>
                                    <p:anim calcmode="lin" valueType="num">
                                      <p:cBhvr>
                                        <p:cTn id="37" dur="1000" fill="hold"/>
                                        <p:tgtEl>
                                          <p:spTgt spid="1030"/>
                                        </p:tgtEl>
                                        <p:attrNameLst>
                                          <p:attrName>ppt_h</p:attrName>
                                        </p:attrNameLst>
                                      </p:cBhvr>
                                      <p:tavLst>
                                        <p:tav tm="0">
                                          <p:val>
                                            <p:fltVal val="0"/>
                                          </p:val>
                                        </p:tav>
                                        <p:tav tm="100000">
                                          <p:val>
                                            <p:strVal val="#ppt_h"/>
                                          </p:val>
                                        </p:tav>
                                      </p:tavLst>
                                    </p:anim>
                                    <p:anim calcmode="lin" valueType="num">
                                      <p:cBhvr>
                                        <p:cTn id="38" dur="1000" fill="hold"/>
                                        <p:tgtEl>
                                          <p:spTgt spid="1030"/>
                                        </p:tgtEl>
                                        <p:attrNameLst>
                                          <p:attrName>style.rotation</p:attrName>
                                        </p:attrNameLst>
                                      </p:cBhvr>
                                      <p:tavLst>
                                        <p:tav tm="0">
                                          <p:val>
                                            <p:fltVal val="90"/>
                                          </p:val>
                                        </p:tav>
                                        <p:tav tm="100000">
                                          <p:val>
                                            <p:fltVal val="0"/>
                                          </p:val>
                                        </p:tav>
                                      </p:tavLst>
                                    </p:anim>
                                    <p:animEffect transition="in" filter="fade">
                                      <p:cBhvr>
                                        <p:cTn id="39" dur="1000"/>
                                        <p:tgtEl>
                                          <p:spTgt spid="1030"/>
                                        </p:tgtEl>
                                      </p:cBhvr>
                                    </p:animEffec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0.4342 0.0088 C 0.44202 0.01042 0.44983 0.01458 0.45782 0.01574 C 0.46875 0.01713 0.47986 0.01806 0.4908 0.01921 C 0.49653 0.01991 0.50782 0.02106 0.50782 0.02106 C 0.52014 0.02384 0.53212 0.02662 0.54462 0.02801 C 0.55782 0.03264 0.57327 0.03681 0.58681 0.03681 " pathEditMode="relative" ptsTypes="fffffA">
                                      <p:cBhvr>
                                        <p:cTn id="43" dur="2000" fill="hold"/>
                                        <p:tgtEl>
                                          <p:spTgt spid="1029"/>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2 -0.14885 C 0.21562 -0.1551 0.24097 -0.15302 0.25659 -0.15394 C 0.29305 -0.16251 0.34774 -0.15186 0.38559 -0.15047 C 0.44861 -0.13751 0.51441 -0.14167 0.5776 -0.14167 " pathEditMode="relative" ptsTypes="fffA">
                                      <p:cBhvr>
                                        <p:cTn id="45"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noChangeArrowheads="1"/>
          </p:cNvSpPr>
          <p:nvPr>
            <p:ph type="body" idx="1"/>
          </p:nvPr>
        </p:nvSpPr>
        <p:spPr>
          <a:xfrm>
            <a:off x="0" y="1628800"/>
            <a:ext cx="9144000" cy="5301208"/>
          </a:xfrm>
        </p:spPr>
        <p:txBody>
          <a:bodyPr/>
          <a:lstStyle/>
          <a:p>
            <a:pPr>
              <a:lnSpc>
                <a:spcPct val="80000"/>
              </a:lnSpc>
              <a:spcAft>
                <a:spcPts val="600"/>
              </a:spcAft>
            </a:pPr>
            <a:r>
              <a:rPr lang="en-US" sz="1900" dirty="0" err="1" smtClean="0"/>
              <a:t>Problema</a:t>
            </a:r>
            <a:r>
              <a:rPr lang="en-US" sz="1900" dirty="0" smtClean="0"/>
              <a:t> </a:t>
            </a:r>
            <a:endParaRPr lang="ro-RO" sz="1900" dirty="0" smtClean="0"/>
          </a:p>
          <a:p>
            <a:pPr lvl="1">
              <a:lnSpc>
                <a:spcPct val="80000"/>
              </a:lnSpc>
              <a:spcAft>
                <a:spcPts val="600"/>
              </a:spcAft>
            </a:pPr>
            <a:r>
              <a:rPr lang="ro-RO" sz="1800" dirty="0" smtClean="0"/>
              <a:t>S</a:t>
            </a:r>
            <a:r>
              <a:rPr lang="en-US" sz="1800" dirty="0" smtClean="0"/>
              <a:t>e consider</a:t>
            </a:r>
            <a:r>
              <a:rPr lang="ro-RO" sz="1800" dirty="0" smtClean="0"/>
              <a:t>ă</a:t>
            </a:r>
            <a:r>
              <a:rPr lang="en-US" sz="1800" dirty="0" smtClean="0"/>
              <a:t> </a:t>
            </a:r>
            <a:r>
              <a:rPr lang="en-US" sz="1800" dirty="0" smtClean="0">
                <a:solidFill>
                  <a:srgbClr val="C00000"/>
                </a:solidFill>
              </a:rPr>
              <a:t>M </a:t>
            </a:r>
            <a:r>
              <a:rPr lang="en-US" sz="1800" dirty="0" err="1" smtClean="0">
                <a:solidFill>
                  <a:srgbClr val="C00000"/>
                </a:solidFill>
              </a:rPr>
              <a:t>produc</a:t>
            </a:r>
            <a:r>
              <a:rPr lang="ro-RO" sz="1800" dirty="0" smtClean="0">
                <a:solidFill>
                  <a:srgbClr val="C00000"/>
                </a:solidFill>
              </a:rPr>
              <a:t>ă</a:t>
            </a:r>
            <a:r>
              <a:rPr lang="en-US" sz="1800" dirty="0" smtClean="0">
                <a:solidFill>
                  <a:srgbClr val="C00000"/>
                </a:solidFill>
              </a:rPr>
              <a:t>tori </a:t>
            </a:r>
            <a:r>
              <a:rPr lang="ro-RO" sz="1800" dirty="0" smtClean="0"/>
              <a:t>ș</a:t>
            </a:r>
            <a:r>
              <a:rPr lang="en-US" sz="1800" dirty="0" smtClean="0"/>
              <a:t>i </a:t>
            </a:r>
            <a:r>
              <a:rPr lang="en-US" sz="1800" dirty="0" smtClean="0">
                <a:solidFill>
                  <a:srgbClr val="C00000"/>
                </a:solidFill>
              </a:rPr>
              <a:t>N </a:t>
            </a:r>
            <a:r>
              <a:rPr lang="en-US" sz="1800" dirty="0" err="1" smtClean="0">
                <a:solidFill>
                  <a:srgbClr val="C00000"/>
                </a:solidFill>
              </a:rPr>
              <a:t>consumatori</a:t>
            </a:r>
            <a:r>
              <a:rPr lang="en-US" sz="1800" dirty="0" smtClean="0">
                <a:solidFill>
                  <a:srgbClr val="C00000"/>
                </a:solidFill>
              </a:rPr>
              <a:t> </a:t>
            </a:r>
            <a:r>
              <a:rPr lang="en-US" sz="1800" dirty="0" smtClean="0"/>
              <a:t>care </a:t>
            </a:r>
            <a:r>
              <a:rPr lang="en-US" sz="1800" dirty="0" err="1" smtClean="0"/>
              <a:t>comunic</a:t>
            </a:r>
            <a:r>
              <a:rPr lang="ro-RO" sz="1800" dirty="0" smtClean="0"/>
              <a:t>ă</a:t>
            </a:r>
            <a:r>
              <a:rPr lang="en-US" sz="1800" dirty="0" smtClean="0"/>
              <a:t> </a:t>
            </a:r>
            <a:r>
              <a:rPr lang="en-US" sz="1800" dirty="0" err="1" smtClean="0"/>
              <a:t>printr</a:t>
            </a:r>
            <a:r>
              <a:rPr lang="en-US" sz="1800" dirty="0" smtClean="0"/>
              <a:t>-un </a:t>
            </a:r>
            <a:r>
              <a:rPr lang="en-US" sz="1800" dirty="0" err="1" smtClean="0"/>
              <a:t>singur</a:t>
            </a:r>
            <a:r>
              <a:rPr lang="en-US" sz="1800" dirty="0" smtClean="0"/>
              <a:t> tampon </a:t>
            </a:r>
            <a:r>
              <a:rPr lang="en-US" sz="1800" dirty="0" err="1" smtClean="0"/>
              <a:t>partajat</a:t>
            </a:r>
            <a:r>
              <a:rPr lang="en-US" sz="1800" dirty="0" smtClean="0"/>
              <a:t>.</a:t>
            </a:r>
            <a:endParaRPr lang="en-US" sz="2000" dirty="0" smtClean="0"/>
          </a:p>
          <a:p>
            <a:pPr lvl="1">
              <a:lnSpc>
                <a:spcPct val="80000"/>
              </a:lnSpc>
              <a:spcAft>
                <a:spcPts val="600"/>
              </a:spcAft>
              <a:buFontTx/>
              <a:buNone/>
            </a:pPr>
            <a:endParaRPr lang="ro-RO" sz="1200" dirty="0" smtClean="0">
              <a:solidFill>
                <a:srgbClr val="C00000"/>
              </a:solidFill>
              <a:latin typeface="Courier New" pitchFamily="49" charset="0"/>
            </a:endParaRPr>
          </a:p>
          <a:p>
            <a:pPr lvl="1">
              <a:lnSpc>
                <a:spcPct val="80000"/>
              </a:lnSpc>
              <a:spcAft>
                <a:spcPts val="600"/>
              </a:spcAft>
              <a:buFontTx/>
              <a:buNone/>
            </a:pPr>
            <a:endParaRPr lang="en-US" sz="1200" b="1" dirty="0" smtClean="0">
              <a:solidFill>
                <a:srgbClr val="C00000"/>
              </a:solidFill>
              <a:latin typeface="Courier New" pitchFamily="49" charset="0"/>
            </a:endParaRPr>
          </a:p>
          <a:p>
            <a:pPr lvl="2">
              <a:lnSpc>
                <a:spcPct val="80000"/>
              </a:lnSpc>
              <a:spcAft>
                <a:spcPts val="600"/>
              </a:spcAft>
              <a:buFontTx/>
              <a:buNone/>
            </a:pPr>
            <a:r>
              <a:rPr lang="en-US" sz="1200" dirty="0" smtClean="0">
                <a:solidFill>
                  <a:srgbClr val="C00000"/>
                </a:solidFill>
                <a:latin typeface="Courier New" pitchFamily="49" charset="0"/>
              </a:rPr>
              <a:t> </a:t>
            </a:r>
          </a:p>
          <a:p>
            <a:pPr lvl="2">
              <a:lnSpc>
                <a:spcPct val="80000"/>
              </a:lnSpc>
              <a:spcAft>
                <a:spcPts val="600"/>
              </a:spcAft>
              <a:buFontTx/>
              <a:buNone/>
            </a:pPr>
            <a:endParaRPr lang="en-US" sz="1200" dirty="0" smtClean="0">
              <a:solidFill>
                <a:srgbClr val="C00000"/>
              </a:solidFill>
              <a:latin typeface="Courier New" pitchFamily="49" charset="0"/>
            </a:endParaRPr>
          </a:p>
          <a:p>
            <a:pPr lvl="2">
              <a:lnSpc>
                <a:spcPct val="80000"/>
              </a:lnSpc>
              <a:spcAft>
                <a:spcPts val="600"/>
              </a:spcAft>
              <a:buFontTx/>
              <a:buNone/>
            </a:pPr>
            <a:endParaRPr lang="en-US" sz="1200" dirty="0" smtClean="0">
              <a:solidFill>
                <a:srgbClr val="C00000"/>
              </a:solidFill>
              <a:latin typeface="Courier New" pitchFamily="49" charset="0"/>
            </a:endParaRPr>
          </a:p>
          <a:p>
            <a:pPr lvl="1">
              <a:lnSpc>
                <a:spcPct val="80000"/>
              </a:lnSpc>
              <a:spcAft>
                <a:spcPts val="600"/>
              </a:spcAft>
              <a:buFontTx/>
              <a:buNone/>
            </a:pPr>
            <a:endParaRPr lang="en-US" sz="1200" dirty="0" smtClean="0">
              <a:solidFill>
                <a:srgbClr val="C00000"/>
              </a:solidFill>
              <a:latin typeface="Courier New" pitchFamily="49" charset="0"/>
            </a:endParaRPr>
          </a:p>
        </p:txBody>
      </p:sp>
      <p:sp>
        <p:nvSpPr>
          <p:cNvPr id="8196" name="Rectangle 2"/>
          <p:cNvSpPr>
            <a:spLocks noGrp="1" noChangeArrowheads="1"/>
          </p:cNvSpPr>
          <p:nvPr>
            <p:ph type="title"/>
          </p:nvPr>
        </p:nvSpPr>
        <p:spPr>
          <a:xfrm>
            <a:off x="114300" y="76200"/>
            <a:ext cx="8915400" cy="1066800"/>
          </a:xfrm>
        </p:spPr>
        <p:txBody>
          <a:bodyPr/>
          <a:lstStyle/>
          <a:p>
            <a:r>
              <a:rPr lang="en-US" sz="2800" dirty="0" err="1" smtClean="0"/>
              <a:t>Produc</a:t>
            </a:r>
            <a:r>
              <a:rPr lang="ro-RO" sz="2800" dirty="0" smtClean="0"/>
              <a:t>ă</a:t>
            </a:r>
            <a:r>
              <a:rPr lang="en-US" sz="2800" dirty="0" smtClean="0"/>
              <a:t>tori </a:t>
            </a:r>
            <a:r>
              <a:rPr lang="ro-RO" sz="2800" dirty="0" smtClean="0"/>
              <a:t>ș</a:t>
            </a:r>
            <a:r>
              <a:rPr lang="en-US" sz="2800" dirty="0" smtClean="0"/>
              <a:t>i </a:t>
            </a:r>
            <a:r>
              <a:rPr lang="en-US" sz="2800" dirty="0" err="1" smtClean="0"/>
              <a:t>consumatori</a:t>
            </a:r>
            <a:endParaRPr lang="en-US" sz="2800" dirty="0" smtClean="0"/>
          </a:p>
        </p:txBody>
      </p:sp>
      <p:pic>
        <p:nvPicPr>
          <p:cNvPr id="2052" name="Picture 4" descr="C:\Users\cipsm\Desktop\work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5" y="5071791"/>
            <a:ext cx="1356717" cy="135671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ipsm\Desktop\mWjXlN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3760" y="5071791"/>
            <a:ext cx="2160240" cy="1682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cipsm\Desktop\work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252" y="5071790"/>
            <a:ext cx="1356717" cy="13567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cipsm\Desktop\mWjXlN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5121246"/>
            <a:ext cx="2160240" cy="16821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3491880" y="2852936"/>
            <a:ext cx="1584176" cy="64807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charset="0"/>
            </a:endParaRPr>
          </a:p>
        </p:txBody>
      </p:sp>
      <p:cxnSp>
        <p:nvCxnSpPr>
          <p:cNvPr id="4" name="Straight Arrow Connector 3"/>
          <p:cNvCxnSpPr>
            <a:stCxn id="2052" idx="0"/>
          </p:cNvCxnSpPr>
          <p:nvPr/>
        </p:nvCxnSpPr>
        <p:spPr bwMode="auto">
          <a:xfrm flipV="1">
            <a:off x="1073894" y="3320988"/>
            <a:ext cx="2410001" cy="1750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3" name="Straight Arrow Connector 12"/>
          <p:cNvCxnSpPr>
            <a:stCxn id="8" idx="0"/>
          </p:cNvCxnSpPr>
          <p:nvPr/>
        </p:nvCxnSpPr>
        <p:spPr bwMode="auto">
          <a:xfrm flipV="1">
            <a:off x="2430611" y="3501008"/>
            <a:ext cx="1053284" cy="1570782"/>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5269693" y="3501008"/>
            <a:ext cx="2686683" cy="172318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a:off x="5269693" y="3653408"/>
            <a:ext cx="886483" cy="157078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4" name="Rectangle 13"/>
          <p:cNvSpPr/>
          <p:nvPr/>
        </p:nvSpPr>
        <p:spPr bwMode="auto">
          <a:xfrm>
            <a:off x="1176188" y="4388840"/>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charset="0"/>
              </a:rPr>
              <a:t>T</a:t>
            </a:r>
          </a:p>
        </p:txBody>
      </p:sp>
      <p:sp>
        <p:nvSpPr>
          <p:cNvPr id="23" name="Rectangle 22"/>
          <p:cNvSpPr/>
          <p:nvPr/>
        </p:nvSpPr>
        <p:spPr bwMode="auto">
          <a:xfrm>
            <a:off x="2210879" y="4529444"/>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charset="0"/>
              </a:rPr>
              <a:t>T</a:t>
            </a:r>
          </a:p>
        </p:txBody>
      </p:sp>
      <p:sp>
        <p:nvSpPr>
          <p:cNvPr id="24" name="Rectangle 23"/>
          <p:cNvSpPr/>
          <p:nvPr/>
        </p:nvSpPr>
        <p:spPr bwMode="auto">
          <a:xfrm>
            <a:off x="3995936" y="2636912"/>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charset="0"/>
              </a:rPr>
              <a:t>T</a:t>
            </a:r>
          </a:p>
        </p:txBody>
      </p:sp>
      <p:sp>
        <p:nvSpPr>
          <p:cNvPr id="17" name="Rounded Rectangle 16"/>
          <p:cNvSpPr/>
          <p:nvPr/>
        </p:nvSpPr>
        <p:spPr bwMode="auto">
          <a:xfrm>
            <a:off x="2115743" y="3653409"/>
            <a:ext cx="1368152" cy="54298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charset="0"/>
              </a:rPr>
              <a:t>Am </a:t>
            </a:r>
            <a:r>
              <a:rPr kumimoji="0" lang="en-US" sz="2000" b="0" i="0" u="none" strike="noStrike" cap="none" normalizeH="0" baseline="0" dirty="0" err="1" smtClean="0">
                <a:ln>
                  <a:noFill/>
                </a:ln>
                <a:solidFill>
                  <a:schemeClr val="tx1"/>
                </a:solidFill>
                <a:effectLst/>
                <a:latin typeface="Times" charset="0"/>
              </a:rPr>
              <a:t>loc</a:t>
            </a:r>
            <a:r>
              <a:rPr kumimoji="0" lang="en-US" sz="2000" b="0" i="0" u="none" strike="noStrike" cap="none" normalizeH="0" baseline="0" dirty="0" smtClean="0">
                <a:ln>
                  <a:noFill/>
                </a:ln>
                <a:solidFill>
                  <a:schemeClr val="tx1"/>
                </a:solidFill>
                <a:effectLst/>
                <a:latin typeface="Times" charset="0"/>
              </a:rPr>
              <a:t>?</a:t>
            </a:r>
          </a:p>
        </p:txBody>
      </p:sp>
      <p:sp>
        <p:nvSpPr>
          <p:cNvPr id="29" name="Rounded Rectangle 28"/>
          <p:cNvSpPr/>
          <p:nvPr/>
        </p:nvSpPr>
        <p:spPr bwMode="auto">
          <a:xfrm>
            <a:off x="5028858" y="3567782"/>
            <a:ext cx="1847398" cy="54298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charset="0"/>
              </a:rPr>
              <a:t>Am </a:t>
            </a:r>
            <a:r>
              <a:rPr kumimoji="0" lang="en-US" sz="2000" b="0" i="0" u="none" strike="noStrike" cap="none" normalizeH="0" baseline="0" dirty="0" err="1" smtClean="0">
                <a:ln>
                  <a:noFill/>
                </a:ln>
                <a:solidFill>
                  <a:schemeClr val="tx1"/>
                </a:solidFill>
                <a:effectLst/>
                <a:latin typeface="Times" charset="0"/>
              </a:rPr>
              <a:t>ce</a:t>
            </a:r>
            <a:r>
              <a:rPr kumimoji="0" lang="en-US" sz="2000" b="0" i="0" u="none" strike="noStrike" cap="none" normalizeH="0" baseline="0" dirty="0" smtClean="0">
                <a:ln>
                  <a:noFill/>
                </a:ln>
                <a:solidFill>
                  <a:schemeClr val="tx1"/>
                </a:solidFill>
                <a:effectLst/>
                <a:latin typeface="Times" charset="0"/>
              </a:rPr>
              <a:t> </a:t>
            </a:r>
            <a:r>
              <a:rPr kumimoji="0" lang="en-US" sz="2000" b="0" i="0" u="none" strike="noStrike" cap="none" normalizeH="0" baseline="0" dirty="0" err="1" smtClean="0">
                <a:ln>
                  <a:noFill/>
                </a:ln>
                <a:solidFill>
                  <a:schemeClr val="tx1"/>
                </a:solidFill>
                <a:effectLst/>
                <a:latin typeface="Times" charset="0"/>
              </a:rPr>
              <a:t>prelua</a:t>
            </a:r>
            <a:r>
              <a:rPr kumimoji="0" lang="en-US" sz="2000" b="0" i="0" u="none" strike="noStrike" cap="none" normalizeH="0" baseline="0" dirty="0" smtClean="0">
                <a:ln>
                  <a:noFill/>
                </a:ln>
                <a:solidFill>
                  <a:schemeClr val="tx1"/>
                </a:solidFill>
                <a:effectLst/>
                <a:latin typeface="Times" charset="0"/>
              </a:rPr>
              <a:t>?</a:t>
            </a:r>
          </a:p>
        </p:txBody>
      </p:sp>
      <p:pic>
        <p:nvPicPr>
          <p:cNvPr id="2050"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3870" y="2306108"/>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960" y="2306108"/>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7594" y="2407352"/>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343" y="2448760"/>
            <a:ext cx="851820" cy="1052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2.59259E-6 C 0.00885 -0.01828 0.02951 -0.03102 0.0434 -0.04051 C 0.04843 -0.04398 0.05121 -0.05208 0.05659 -0.0544 C 0.0592 -0.05555 0.06198 -0.05671 0.06458 -0.05787 C 0.06996 -0.06342 0.07517 -0.06759 0.08159 -0.07014 C 0.08923 -0.07847 0.09757 -0.08472 0.10659 -0.08958 C 0.11597 -0.10208 0.1276 -0.10509 0.13958 -0.11065 C 0.14791 -0.12222 0.13906 -0.11157 0.14739 -0.11759 C 0.15017 -0.11967 0.15538 -0.12453 0.15538 -0.12453 C 0.15746 -0.13403 0.15538 -0.12893 0.16458 -0.1368 C 0.17031 -0.14166 0.16371 -0.14004 0.17118 -0.1456 C 0.17639 -0.1493 0.18281 -0.15092 0.18819 -0.1544 " pathEditMode="relative" ptsTypes="fffffffffff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77778E-6 3.7037E-7 C 0.01024 -0.00417 0.01441 -0.00995 0.02118 -0.02106 C 0.02448 -0.04005 0.01927 -0.01782 0.02639 -0.03148 C 0.02743 -0.03356 0.02691 -0.03634 0.02778 -0.03842 C 0.02917 -0.04213 0.03299 -0.04907 0.03299 -0.04907 C 0.03976 -0.07893 0.05504 -0.10648 0.07118 -0.12801 C 0.07274 -0.13009 0.075 -0.13125 0.07639 -0.13333 C 0.0842 -0.14514 0.07847 -0.1412 0.08559 -0.14907 C 0.08906 -0.15301 0.09358 -0.1544 0.09358 -0.16134 " pathEditMode="relative" ptsTypes="ffffffffA">
                                      <p:cBhvr>
                                        <p:cTn id="8" dur="2000" fill="hold"/>
                                        <p:tgtEl>
                                          <p:spTgt spid="2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par>
                                <p:cTn id="17" presetID="31" presetClass="exit" presetSubtype="0" fill="hold" nodeType="withEffect">
                                  <p:stCondLst>
                                    <p:cond delay="0"/>
                                  </p:stCondLst>
                                  <p:childTnLst>
                                    <p:anim calcmode="lin" valueType="num">
                                      <p:cBhvr>
                                        <p:cTn id="18" dur="1000"/>
                                        <p:tgtEl>
                                          <p:spTgt spid="22"/>
                                        </p:tgtEl>
                                        <p:attrNameLst>
                                          <p:attrName>ppt_w</p:attrName>
                                        </p:attrNameLst>
                                      </p:cBhvr>
                                      <p:tavLst>
                                        <p:tav tm="0">
                                          <p:val>
                                            <p:strVal val="ppt_w"/>
                                          </p:val>
                                        </p:tav>
                                        <p:tav tm="100000">
                                          <p:val>
                                            <p:fltVal val="0"/>
                                          </p:val>
                                        </p:tav>
                                      </p:tavLst>
                                    </p:anim>
                                    <p:anim calcmode="lin" valueType="num">
                                      <p:cBhvr>
                                        <p:cTn id="19" dur="1000"/>
                                        <p:tgtEl>
                                          <p:spTgt spid="22"/>
                                        </p:tgtEl>
                                        <p:attrNameLst>
                                          <p:attrName>ppt_h</p:attrName>
                                        </p:attrNameLst>
                                      </p:cBhvr>
                                      <p:tavLst>
                                        <p:tav tm="0">
                                          <p:val>
                                            <p:strVal val="ppt_h"/>
                                          </p:val>
                                        </p:tav>
                                        <p:tav tm="100000">
                                          <p:val>
                                            <p:fltVal val="0"/>
                                          </p:val>
                                        </p:tav>
                                      </p:tavLst>
                                    </p:anim>
                                    <p:anim calcmode="lin" valueType="num">
                                      <p:cBhvr>
                                        <p:cTn id="20" dur="1000"/>
                                        <p:tgtEl>
                                          <p:spTgt spid="22"/>
                                        </p:tgtEl>
                                        <p:attrNameLst>
                                          <p:attrName>style.rotation</p:attrName>
                                        </p:attrNameLst>
                                      </p:cBhvr>
                                      <p:tavLst>
                                        <p:tav tm="0">
                                          <p:val>
                                            <p:fltVal val="0"/>
                                          </p:val>
                                        </p:tav>
                                        <p:tav tm="100000">
                                          <p:val>
                                            <p:fltVal val="90"/>
                                          </p:val>
                                        </p:tav>
                                      </p:tavLst>
                                    </p:anim>
                                    <p:animEffect transition="out" filter="fade">
                                      <p:cBhvr>
                                        <p:cTn id="21" dur="1000"/>
                                        <p:tgtEl>
                                          <p:spTgt spid="22"/>
                                        </p:tgtEl>
                                      </p:cBhvr>
                                    </p:animEffect>
                                    <p:set>
                                      <p:cBhvr>
                                        <p:cTn id="22" dur="1" fill="hold">
                                          <p:stCondLst>
                                            <p:cond delay="999"/>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0.1882 -0.1544 C 0.1941 -0.15996 0.19827 -0.16389 0.20521 -0.16667 C 0.21111 -0.17454 0.21893 -0.18102 0.22622 -0.18611 C 0.23299 -0.19074 0.23698 -0.19769 0.24462 -0.2 C 0.26476 -0.21297 0.28681 -0.21412 0.3092 -0.21412 " pathEditMode="relative" rAng="0" ptsTypes="ffffA">
                                      <p:cBhvr>
                                        <p:cTn id="26" dur="2000" fill="hold"/>
                                        <p:tgtEl>
                                          <p:spTgt spid="14"/>
                                        </p:tgtEl>
                                        <p:attrNameLst>
                                          <p:attrName>ppt_x</p:attrName>
                                          <p:attrName>ppt_y</p:attrName>
                                        </p:attrNameLst>
                                      </p:cBhvr>
                                      <p:rCtr x="6042" y="-2986"/>
                                    </p:animMotion>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p:cTn id="31" dur="1000" fill="hold"/>
                                        <p:tgtEl>
                                          <p:spTgt spid="2050"/>
                                        </p:tgtEl>
                                        <p:attrNameLst>
                                          <p:attrName>ppt_w</p:attrName>
                                        </p:attrNameLst>
                                      </p:cBhvr>
                                      <p:tavLst>
                                        <p:tav tm="0">
                                          <p:val>
                                            <p:fltVal val="0"/>
                                          </p:val>
                                        </p:tav>
                                        <p:tav tm="100000">
                                          <p:val>
                                            <p:strVal val="#ppt_w"/>
                                          </p:val>
                                        </p:tav>
                                      </p:tavLst>
                                    </p:anim>
                                    <p:anim calcmode="lin" valueType="num">
                                      <p:cBhvr>
                                        <p:cTn id="32" dur="1000" fill="hold"/>
                                        <p:tgtEl>
                                          <p:spTgt spid="2050"/>
                                        </p:tgtEl>
                                        <p:attrNameLst>
                                          <p:attrName>ppt_h</p:attrName>
                                        </p:attrNameLst>
                                      </p:cBhvr>
                                      <p:tavLst>
                                        <p:tav tm="0">
                                          <p:val>
                                            <p:fltVal val="0"/>
                                          </p:val>
                                        </p:tav>
                                        <p:tav tm="100000">
                                          <p:val>
                                            <p:strVal val="#ppt_h"/>
                                          </p:val>
                                        </p:tav>
                                      </p:tavLst>
                                    </p:anim>
                                    <p:anim calcmode="lin" valueType="num">
                                      <p:cBhvr>
                                        <p:cTn id="33" dur="1000" fill="hold"/>
                                        <p:tgtEl>
                                          <p:spTgt spid="2050"/>
                                        </p:tgtEl>
                                        <p:attrNameLst>
                                          <p:attrName>style.rotation</p:attrName>
                                        </p:attrNameLst>
                                      </p:cBhvr>
                                      <p:tavLst>
                                        <p:tav tm="0">
                                          <p:val>
                                            <p:fltVal val="90"/>
                                          </p:val>
                                        </p:tav>
                                        <p:tav tm="100000">
                                          <p:val>
                                            <p:fltVal val="0"/>
                                          </p:val>
                                        </p:tav>
                                      </p:tavLst>
                                    </p:anim>
                                    <p:animEffect transition="in" filter="fade">
                                      <p:cBhvr>
                                        <p:cTn id="34" dur="1000"/>
                                        <p:tgtEl>
                                          <p:spTgt spid="2050"/>
                                        </p:tgtEl>
                                      </p:cBhvr>
                                    </p:animEffect>
                                  </p:childTnLst>
                                </p:cTn>
                              </p:par>
                              <p:par>
                                <p:cTn id="35" presetID="31" presetClass="exit" presetSubtype="0" fill="hold" nodeType="withEffect">
                                  <p:stCondLst>
                                    <p:cond delay="0"/>
                                  </p:stCondLst>
                                  <p:childTnLst>
                                    <p:anim calcmode="lin" valueType="num">
                                      <p:cBhvr>
                                        <p:cTn id="36" dur="1000"/>
                                        <p:tgtEl>
                                          <p:spTgt spid="2051"/>
                                        </p:tgtEl>
                                        <p:attrNameLst>
                                          <p:attrName>ppt_w</p:attrName>
                                        </p:attrNameLst>
                                      </p:cBhvr>
                                      <p:tavLst>
                                        <p:tav tm="0">
                                          <p:val>
                                            <p:strVal val="ppt_w"/>
                                          </p:val>
                                        </p:tav>
                                        <p:tav tm="100000">
                                          <p:val>
                                            <p:fltVal val="0"/>
                                          </p:val>
                                        </p:tav>
                                      </p:tavLst>
                                    </p:anim>
                                    <p:anim calcmode="lin" valueType="num">
                                      <p:cBhvr>
                                        <p:cTn id="37" dur="1000"/>
                                        <p:tgtEl>
                                          <p:spTgt spid="2051"/>
                                        </p:tgtEl>
                                        <p:attrNameLst>
                                          <p:attrName>ppt_h</p:attrName>
                                        </p:attrNameLst>
                                      </p:cBhvr>
                                      <p:tavLst>
                                        <p:tav tm="0">
                                          <p:val>
                                            <p:strVal val="ppt_h"/>
                                          </p:val>
                                        </p:tav>
                                        <p:tav tm="100000">
                                          <p:val>
                                            <p:fltVal val="0"/>
                                          </p:val>
                                        </p:tav>
                                      </p:tavLst>
                                    </p:anim>
                                    <p:anim calcmode="lin" valueType="num">
                                      <p:cBhvr>
                                        <p:cTn id="38" dur="1000"/>
                                        <p:tgtEl>
                                          <p:spTgt spid="2051"/>
                                        </p:tgtEl>
                                        <p:attrNameLst>
                                          <p:attrName>style.rotation</p:attrName>
                                        </p:attrNameLst>
                                      </p:cBhvr>
                                      <p:tavLst>
                                        <p:tav tm="0">
                                          <p:val>
                                            <p:fltVal val="0"/>
                                          </p:val>
                                        </p:tav>
                                        <p:tav tm="100000">
                                          <p:val>
                                            <p:fltVal val="90"/>
                                          </p:val>
                                        </p:tav>
                                      </p:tavLst>
                                    </p:anim>
                                    <p:animEffect transition="out" filter="fade">
                                      <p:cBhvr>
                                        <p:cTn id="39" dur="1000"/>
                                        <p:tgtEl>
                                          <p:spTgt spid="2051"/>
                                        </p:tgtEl>
                                      </p:cBhvr>
                                    </p:animEffect>
                                    <p:set>
                                      <p:cBhvr>
                                        <p:cTn id="40" dur="1" fill="hold">
                                          <p:stCondLst>
                                            <p:cond delay="999"/>
                                          </p:stCondLst>
                                        </p:cTn>
                                        <p:tgtEl>
                                          <p:spTgt spid="205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2" nodeType="clickEffect">
                                  <p:stCondLst>
                                    <p:cond delay="0"/>
                                  </p:stCondLst>
                                  <p:childTnLst>
                                    <p:animMotion origin="layout" path="M 0.3092 -0.21412 C 0.31979 -0.20486 0.32986 -0.19305 0.3408 -0.18426 C 0.35295 -0.17476 0.36753 -0.1662 0.38038 -0.15787 C 0.38611 -0.15 0.39826 -0.13958 0.40538 -0.13333 C 0.41163 -0.1206 0.40607 -0.13148 0.41979 -0.10879 C 0.42118 -0.10648 0.42378 -0.10185 0.42378 -0.10162 C 0.42587 -0.09282 0.43177 -0.08865 0.43559 -0.08078 C 0.43871 -0.0743 0.44219 -0.06666 0.44479 -0.05972 C 0.4533 -0.03773 0.46389 -0.01666 0.47239 0.00533 C 0.47725 0.01783 0.48073 0.03681 0.48819 0.04746 C 0.49305 0.06528 0.49791 0.08334 0.50139 0.10186 C 0.50243 0.10718 0.5026 0.1125 0.50399 0.1176 C 0.50486 0.12084 0.50798 0.125 0.50798 0.12801 " pathEditMode="relative" rAng="0" ptsTypes="ffffffffffffA">
                                      <p:cBhvr>
                                        <p:cTn id="44" dur="2000" fill="hold"/>
                                        <p:tgtEl>
                                          <p:spTgt spid="14"/>
                                        </p:tgtEl>
                                        <p:attrNameLst>
                                          <p:attrName>ppt_x</p:attrName>
                                          <p:attrName>ppt_y</p:attrName>
                                        </p:attrNameLst>
                                      </p:cBhvr>
                                      <p:rCtr x="9931" y="17106"/>
                                    </p:animMotion>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2051"/>
                                        </p:tgtEl>
                                        <p:attrNameLst>
                                          <p:attrName>style.visibility</p:attrName>
                                        </p:attrNameLst>
                                      </p:cBhvr>
                                      <p:to>
                                        <p:strVal val="visible"/>
                                      </p:to>
                                    </p:set>
                                    <p:anim calcmode="lin" valueType="num">
                                      <p:cBhvr>
                                        <p:cTn id="49" dur="1000" fill="hold"/>
                                        <p:tgtEl>
                                          <p:spTgt spid="2051"/>
                                        </p:tgtEl>
                                        <p:attrNameLst>
                                          <p:attrName>ppt_w</p:attrName>
                                        </p:attrNameLst>
                                      </p:cBhvr>
                                      <p:tavLst>
                                        <p:tav tm="0">
                                          <p:val>
                                            <p:fltVal val="0"/>
                                          </p:val>
                                        </p:tav>
                                        <p:tav tm="100000">
                                          <p:val>
                                            <p:strVal val="#ppt_w"/>
                                          </p:val>
                                        </p:tav>
                                      </p:tavLst>
                                    </p:anim>
                                    <p:anim calcmode="lin" valueType="num">
                                      <p:cBhvr>
                                        <p:cTn id="50" dur="1000" fill="hold"/>
                                        <p:tgtEl>
                                          <p:spTgt spid="2051"/>
                                        </p:tgtEl>
                                        <p:attrNameLst>
                                          <p:attrName>ppt_h</p:attrName>
                                        </p:attrNameLst>
                                      </p:cBhvr>
                                      <p:tavLst>
                                        <p:tav tm="0">
                                          <p:val>
                                            <p:fltVal val="0"/>
                                          </p:val>
                                        </p:tav>
                                        <p:tav tm="100000">
                                          <p:val>
                                            <p:strVal val="#ppt_h"/>
                                          </p:val>
                                        </p:tav>
                                      </p:tavLst>
                                    </p:anim>
                                    <p:anim calcmode="lin" valueType="num">
                                      <p:cBhvr>
                                        <p:cTn id="51" dur="1000" fill="hold"/>
                                        <p:tgtEl>
                                          <p:spTgt spid="2051"/>
                                        </p:tgtEl>
                                        <p:attrNameLst>
                                          <p:attrName>style.rotation</p:attrName>
                                        </p:attrNameLst>
                                      </p:cBhvr>
                                      <p:tavLst>
                                        <p:tav tm="0">
                                          <p:val>
                                            <p:fltVal val="90"/>
                                          </p:val>
                                        </p:tav>
                                        <p:tav tm="100000">
                                          <p:val>
                                            <p:fltVal val="0"/>
                                          </p:val>
                                        </p:tav>
                                      </p:tavLst>
                                    </p:anim>
                                    <p:animEffect transition="in" filter="fade">
                                      <p:cBhvr>
                                        <p:cTn id="52" dur="1000"/>
                                        <p:tgtEl>
                                          <p:spTgt spid="2051"/>
                                        </p:tgtEl>
                                      </p:cBhvr>
                                    </p:animEffect>
                                  </p:childTnLst>
                                </p:cTn>
                              </p:par>
                              <p:par>
                                <p:cTn id="53" presetID="31" presetClass="exit" presetSubtype="0" fill="hold" nodeType="withEffect">
                                  <p:stCondLst>
                                    <p:cond delay="0"/>
                                  </p:stCondLst>
                                  <p:childTnLst>
                                    <p:anim calcmode="lin" valueType="num">
                                      <p:cBhvr>
                                        <p:cTn id="54" dur="1000"/>
                                        <p:tgtEl>
                                          <p:spTgt spid="2050"/>
                                        </p:tgtEl>
                                        <p:attrNameLst>
                                          <p:attrName>ppt_w</p:attrName>
                                        </p:attrNameLst>
                                      </p:cBhvr>
                                      <p:tavLst>
                                        <p:tav tm="0">
                                          <p:val>
                                            <p:strVal val="ppt_w"/>
                                          </p:val>
                                        </p:tav>
                                        <p:tav tm="100000">
                                          <p:val>
                                            <p:fltVal val="0"/>
                                          </p:val>
                                        </p:tav>
                                      </p:tavLst>
                                    </p:anim>
                                    <p:anim calcmode="lin" valueType="num">
                                      <p:cBhvr>
                                        <p:cTn id="55" dur="1000"/>
                                        <p:tgtEl>
                                          <p:spTgt spid="2050"/>
                                        </p:tgtEl>
                                        <p:attrNameLst>
                                          <p:attrName>ppt_h</p:attrName>
                                        </p:attrNameLst>
                                      </p:cBhvr>
                                      <p:tavLst>
                                        <p:tav tm="0">
                                          <p:val>
                                            <p:strVal val="ppt_h"/>
                                          </p:val>
                                        </p:tav>
                                        <p:tav tm="100000">
                                          <p:val>
                                            <p:fltVal val="0"/>
                                          </p:val>
                                        </p:tav>
                                      </p:tavLst>
                                    </p:anim>
                                    <p:anim calcmode="lin" valueType="num">
                                      <p:cBhvr>
                                        <p:cTn id="56" dur="1000"/>
                                        <p:tgtEl>
                                          <p:spTgt spid="2050"/>
                                        </p:tgtEl>
                                        <p:attrNameLst>
                                          <p:attrName>style.rotation</p:attrName>
                                        </p:attrNameLst>
                                      </p:cBhvr>
                                      <p:tavLst>
                                        <p:tav tm="0">
                                          <p:val>
                                            <p:fltVal val="0"/>
                                          </p:val>
                                        </p:tav>
                                        <p:tav tm="100000">
                                          <p:val>
                                            <p:fltVal val="90"/>
                                          </p:val>
                                        </p:tav>
                                      </p:tavLst>
                                    </p:anim>
                                    <p:animEffect transition="out" filter="fade">
                                      <p:cBhvr>
                                        <p:cTn id="57" dur="1000"/>
                                        <p:tgtEl>
                                          <p:spTgt spid="2050"/>
                                        </p:tgtEl>
                                      </p:cBhvr>
                                    </p:animEffect>
                                    <p:set>
                                      <p:cBhvr>
                                        <p:cTn id="58" dur="1" fill="hold">
                                          <p:stCondLst>
                                            <p:cond delay="999"/>
                                          </p:stCondLst>
                                        </p:cTn>
                                        <p:tgtEl>
                                          <p:spTgt spid="2050"/>
                                        </p:tgtEl>
                                        <p:attrNameLst>
                                          <p:attrName>style.visibility</p:attrName>
                                        </p:attrNameLst>
                                      </p:cBhvr>
                                      <p:to>
                                        <p:strVal val="hidden"/>
                                      </p:to>
                                    </p:set>
                                  </p:childTnLst>
                                </p:cTn>
                              </p:par>
                              <p:par>
                                <p:cTn id="59" presetID="31" presetClass="exit" presetSubtype="0" fill="hold" nodeType="withEffect">
                                  <p:stCondLst>
                                    <p:cond delay="0"/>
                                  </p:stCondLst>
                                  <p:childTnLst>
                                    <p:anim calcmode="lin" valueType="num">
                                      <p:cBhvr>
                                        <p:cTn id="60" dur="1000"/>
                                        <p:tgtEl>
                                          <p:spTgt spid="25"/>
                                        </p:tgtEl>
                                        <p:attrNameLst>
                                          <p:attrName>ppt_w</p:attrName>
                                        </p:attrNameLst>
                                      </p:cBhvr>
                                      <p:tavLst>
                                        <p:tav tm="0">
                                          <p:val>
                                            <p:strVal val="ppt_w"/>
                                          </p:val>
                                        </p:tav>
                                        <p:tav tm="100000">
                                          <p:val>
                                            <p:fltVal val="0"/>
                                          </p:val>
                                        </p:tav>
                                      </p:tavLst>
                                    </p:anim>
                                    <p:anim calcmode="lin" valueType="num">
                                      <p:cBhvr>
                                        <p:cTn id="61" dur="1000"/>
                                        <p:tgtEl>
                                          <p:spTgt spid="25"/>
                                        </p:tgtEl>
                                        <p:attrNameLst>
                                          <p:attrName>ppt_h</p:attrName>
                                        </p:attrNameLst>
                                      </p:cBhvr>
                                      <p:tavLst>
                                        <p:tav tm="0">
                                          <p:val>
                                            <p:strVal val="ppt_h"/>
                                          </p:val>
                                        </p:tav>
                                        <p:tav tm="100000">
                                          <p:val>
                                            <p:fltVal val="0"/>
                                          </p:val>
                                        </p:tav>
                                      </p:tavLst>
                                    </p:anim>
                                    <p:anim calcmode="lin" valueType="num">
                                      <p:cBhvr>
                                        <p:cTn id="62" dur="1000"/>
                                        <p:tgtEl>
                                          <p:spTgt spid="25"/>
                                        </p:tgtEl>
                                        <p:attrNameLst>
                                          <p:attrName>style.rotation</p:attrName>
                                        </p:attrNameLst>
                                      </p:cBhvr>
                                      <p:tavLst>
                                        <p:tav tm="0">
                                          <p:val>
                                            <p:fltVal val="0"/>
                                          </p:val>
                                        </p:tav>
                                        <p:tav tm="100000">
                                          <p:val>
                                            <p:fltVal val="90"/>
                                          </p:val>
                                        </p:tav>
                                      </p:tavLst>
                                    </p:anim>
                                    <p:animEffect transition="out" filter="fade">
                                      <p:cBhvr>
                                        <p:cTn id="63" dur="1000"/>
                                        <p:tgtEl>
                                          <p:spTgt spid="25"/>
                                        </p:tgtEl>
                                      </p:cBhvr>
                                    </p:animEffect>
                                    <p:set>
                                      <p:cBhvr>
                                        <p:cTn id="64" dur="1" fill="hold">
                                          <p:stCondLst>
                                            <p:cond delay="999"/>
                                          </p:stCondLst>
                                        </p:cTn>
                                        <p:tgtEl>
                                          <p:spTgt spid="25"/>
                                        </p:tgtEl>
                                        <p:attrNameLst>
                                          <p:attrName>style.visibility</p:attrName>
                                        </p:attrNameLst>
                                      </p:cBhvr>
                                      <p:to>
                                        <p:strVal val="hidden"/>
                                      </p:to>
                                    </p:set>
                                  </p:childTnLst>
                                </p:cTn>
                              </p:par>
                              <p:par>
                                <p:cTn id="65" presetID="3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000" fill="hold"/>
                                        <p:tgtEl>
                                          <p:spTgt spid="22"/>
                                        </p:tgtEl>
                                        <p:attrNameLst>
                                          <p:attrName>ppt_w</p:attrName>
                                        </p:attrNameLst>
                                      </p:cBhvr>
                                      <p:tavLst>
                                        <p:tav tm="0">
                                          <p:val>
                                            <p:fltVal val="0"/>
                                          </p:val>
                                        </p:tav>
                                        <p:tav tm="100000">
                                          <p:val>
                                            <p:strVal val="#ppt_w"/>
                                          </p:val>
                                        </p:tav>
                                      </p:tavLst>
                                    </p:anim>
                                    <p:anim calcmode="lin" valueType="num">
                                      <p:cBhvr>
                                        <p:cTn id="68" dur="1000" fill="hold"/>
                                        <p:tgtEl>
                                          <p:spTgt spid="22"/>
                                        </p:tgtEl>
                                        <p:attrNameLst>
                                          <p:attrName>ppt_h</p:attrName>
                                        </p:attrNameLst>
                                      </p:cBhvr>
                                      <p:tavLst>
                                        <p:tav tm="0">
                                          <p:val>
                                            <p:fltVal val="0"/>
                                          </p:val>
                                        </p:tav>
                                        <p:tav tm="100000">
                                          <p:val>
                                            <p:strVal val="#ppt_h"/>
                                          </p:val>
                                        </p:tav>
                                      </p:tavLst>
                                    </p:anim>
                                    <p:anim calcmode="lin" valueType="num">
                                      <p:cBhvr>
                                        <p:cTn id="69" dur="1000" fill="hold"/>
                                        <p:tgtEl>
                                          <p:spTgt spid="22"/>
                                        </p:tgtEl>
                                        <p:attrNameLst>
                                          <p:attrName>style.rotation</p:attrName>
                                        </p:attrNameLst>
                                      </p:cBhvr>
                                      <p:tavLst>
                                        <p:tav tm="0">
                                          <p:val>
                                            <p:fltVal val="90"/>
                                          </p:val>
                                        </p:tav>
                                        <p:tav tm="100000">
                                          <p:val>
                                            <p:fltVal val="0"/>
                                          </p:val>
                                        </p:tav>
                                      </p:tavLst>
                                    </p:anim>
                                    <p:animEffect transition="in" filter="fade">
                                      <p:cBhvr>
                                        <p:cTn id="70" dur="10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09532 -0.15092 C 0.10243 -0.16481 0.11632 -0.17847 0.12813 -0.18426 C 0.13299 -0.19028 0.13924 -0.19907 0.14532 -0.20162 C 0.14896 -0.20671 0.15469 -0.20995 0.15973 -0.21227 C 0.16858 -0.22338 0.18421 -0.22268 0.19532 -0.22268 " pathEditMode="relative" rAng="0" ptsTypes="ffffA">
                                      <p:cBhvr>
                                        <p:cTn id="74" dur="2000" fill="hold"/>
                                        <p:tgtEl>
                                          <p:spTgt spid="23"/>
                                        </p:tgtEl>
                                        <p:attrNameLst>
                                          <p:attrName>ppt_x</p:attrName>
                                          <p:attrName>ppt_y</p:attrName>
                                        </p:attrNameLst>
                                      </p:cBhvr>
                                      <p:rCtr x="5000" y="-3634"/>
                                    </p:animMotion>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fltVal val="0"/>
                                          </p:val>
                                        </p:tav>
                                        <p:tav tm="100000">
                                          <p:val>
                                            <p:strVal val="#ppt_w"/>
                                          </p:val>
                                        </p:tav>
                                      </p:tavLst>
                                    </p:anim>
                                    <p:anim calcmode="lin" valueType="num">
                                      <p:cBhvr>
                                        <p:cTn id="80" dur="1000" fill="hold"/>
                                        <p:tgtEl>
                                          <p:spTgt spid="25"/>
                                        </p:tgtEl>
                                        <p:attrNameLst>
                                          <p:attrName>ppt_h</p:attrName>
                                        </p:attrNameLst>
                                      </p:cBhvr>
                                      <p:tavLst>
                                        <p:tav tm="0">
                                          <p:val>
                                            <p:fltVal val="0"/>
                                          </p:val>
                                        </p:tav>
                                        <p:tav tm="100000">
                                          <p:val>
                                            <p:strVal val="#ppt_h"/>
                                          </p:val>
                                        </p:tav>
                                      </p:tavLst>
                                    </p:anim>
                                    <p:anim calcmode="lin" valueType="num">
                                      <p:cBhvr>
                                        <p:cTn id="81" dur="1000" fill="hold"/>
                                        <p:tgtEl>
                                          <p:spTgt spid="25"/>
                                        </p:tgtEl>
                                        <p:attrNameLst>
                                          <p:attrName>style.rotation</p:attrName>
                                        </p:attrNameLst>
                                      </p:cBhvr>
                                      <p:tavLst>
                                        <p:tav tm="0">
                                          <p:val>
                                            <p:fltVal val="90"/>
                                          </p:val>
                                        </p:tav>
                                        <p:tav tm="100000">
                                          <p:val>
                                            <p:fltVal val="0"/>
                                          </p:val>
                                        </p:tav>
                                      </p:tavLst>
                                    </p:anim>
                                    <p:animEffect transition="in" filter="fade">
                                      <p:cBhvr>
                                        <p:cTn id="82" dur="1000"/>
                                        <p:tgtEl>
                                          <p:spTgt spid="25"/>
                                        </p:tgtEl>
                                      </p:cBhvr>
                                    </p:animEffect>
                                  </p:childTnLst>
                                </p:cTn>
                              </p:par>
                              <p:par>
                                <p:cTn id="83" presetID="31" presetClass="exit" presetSubtype="0" fill="hold" nodeType="withEffect">
                                  <p:stCondLst>
                                    <p:cond delay="0"/>
                                  </p:stCondLst>
                                  <p:childTnLst>
                                    <p:anim calcmode="lin" valueType="num">
                                      <p:cBhvr>
                                        <p:cTn id="84" dur="1000"/>
                                        <p:tgtEl>
                                          <p:spTgt spid="22"/>
                                        </p:tgtEl>
                                        <p:attrNameLst>
                                          <p:attrName>ppt_w</p:attrName>
                                        </p:attrNameLst>
                                      </p:cBhvr>
                                      <p:tavLst>
                                        <p:tav tm="0">
                                          <p:val>
                                            <p:strVal val="ppt_w"/>
                                          </p:val>
                                        </p:tav>
                                        <p:tav tm="100000">
                                          <p:val>
                                            <p:fltVal val="0"/>
                                          </p:val>
                                        </p:tav>
                                      </p:tavLst>
                                    </p:anim>
                                    <p:anim calcmode="lin" valueType="num">
                                      <p:cBhvr>
                                        <p:cTn id="85" dur="1000"/>
                                        <p:tgtEl>
                                          <p:spTgt spid="22"/>
                                        </p:tgtEl>
                                        <p:attrNameLst>
                                          <p:attrName>ppt_h</p:attrName>
                                        </p:attrNameLst>
                                      </p:cBhvr>
                                      <p:tavLst>
                                        <p:tav tm="0">
                                          <p:val>
                                            <p:strVal val="ppt_h"/>
                                          </p:val>
                                        </p:tav>
                                        <p:tav tm="100000">
                                          <p:val>
                                            <p:fltVal val="0"/>
                                          </p:val>
                                        </p:tav>
                                      </p:tavLst>
                                    </p:anim>
                                    <p:anim calcmode="lin" valueType="num">
                                      <p:cBhvr>
                                        <p:cTn id="86" dur="1000"/>
                                        <p:tgtEl>
                                          <p:spTgt spid="22"/>
                                        </p:tgtEl>
                                        <p:attrNameLst>
                                          <p:attrName>style.rotation</p:attrName>
                                        </p:attrNameLst>
                                      </p:cBhvr>
                                      <p:tavLst>
                                        <p:tav tm="0">
                                          <p:val>
                                            <p:fltVal val="0"/>
                                          </p:val>
                                        </p:tav>
                                        <p:tav tm="100000">
                                          <p:val>
                                            <p:fltVal val="90"/>
                                          </p:val>
                                        </p:tav>
                                      </p:tavLst>
                                    </p:anim>
                                    <p:animEffect transition="out" filter="fade">
                                      <p:cBhvr>
                                        <p:cTn id="87" dur="1000"/>
                                        <p:tgtEl>
                                          <p:spTgt spid="22"/>
                                        </p:tgtEl>
                                      </p:cBhvr>
                                    </p:animEffect>
                                    <p:set>
                                      <p:cBhvr>
                                        <p:cTn id="88" dur="1" fill="hold">
                                          <p:stCondLst>
                                            <p:cond delay="999"/>
                                          </p:stCondLst>
                                        </p:cTn>
                                        <p:tgtEl>
                                          <p:spTgt spid="22"/>
                                        </p:tgtEl>
                                        <p:attrNameLst>
                                          <p:attrName>style.visibility</p:attrName>
                                        </p:attrNameLst>
                                      </p:cBhvr>
                                      <p:to>
                                        <p:strVal val="hidden"/>
                                      </p:to>
                                    </p:set>
                                  </p:childTnLst>
                                </p:cTn>
                              </p:par>
                              <p:par>
                                <p:cTn id="89" presetID="31" presetClass="entr" presetSubtype="0" fill="hold" nodeType="withEffect">
                                  <p:stCondLst>
                                    <p:cond delay="0"/>
                                  </p:stCondLst>
                                  <p:childTnLst>
                                    <p:set>
                                      <p:cBhvr>
                                        <p:cTn id="90" dur="1" fill="hold">
                                          <p:stCondLst>
                                            <p:cond delay="0"/>
                                          </p:stCondLst>
                                        </p:cTn>
                                        <p:tgtEl>
                                          <p:spTgt spid="2050"/>
                                        </p:tgtEl>
                                        <p:attrNameLst>
                                          <p:attrName>style.visibility</p:attrName>
                                        </p:attrNameLst>
                                      </p:cBhvr>
                                      <p:to>
                                        <p:strVal val="visible"/>
                                      </p:to>
                                    </p:set>
                                    <p:anim calcmode="lin" valueType="num">
                                      <p:cBhvr>
                                        <p:cTn id="91" dur="1000" fill="hold"/>
                                        <p:tgtEl>
                                          <p:spTgt spid="2050"/>
                                        </p:tgtEl>
                                        <p:attrNameLst>
                                          <p:attrName>ppt_w</p:attrName>
                                        </p:attrNameLst>
                                      </p:cBhvr>
                                      <p:tavLst>
                                        <p:tav tm="0">
                                          <p:val>
                                            <p:fltVal val="0"/>
                                          </p:val>
                                        </p:tav>
                                        <p:tav tm="100000">
                                          <p:val>
                                            <p:strVal val="#ppt_w"/>
                                          </p:val>
                                        </p:tav>
                                      </p:tavLst>
                                    </p:anim>
                                    <p:anim calcmode="lin" valueType="num">
                                      <p:cBhvr>
                                        <p:cTn id="92" dur="1000" fill="hold"/>
                                        <p:tgtEl>
                                          <p:spTgt spid="2050"/>
                                        </p:tgtEl>
                                        <p:attrNameLst>
                                          <p:attrName>ppt_h</p:attrName>
                                        </p:attrNameLst>
                                      </p:cBhvr>
                                      <p:tavLst>
                                        <p:tav tm="0">
                                          <p:val>
                                            <p:fltVal val="0"/>
                                          </p:val>
                                        </p:tav>
                                        <p:tav tm="100000">
                                          <p:val>
                                            <p:strVal val="#ppt_h"/>
                                          </p:val>
                                        </p:tav>
                                      </p:tavLst>
                                    </p:anim>
                                    <p:anim calcmode="lin" valueType="num">
                                      <p:cBhvr>
                                        <p:cTn id="93" dur="1000" fill="hold"/>
                                        <p:tgtEl>
                                          <p:spTgt spid="2050"/>
                                        </p:tgtEl>
                                        <p:attrNameLst>
                                          <p:attrName>style.rotation</p:attrName>
                                        </p:attrNameLst>
                                      </p:cBhvr>
                                      <p:tavLst>
                                        <p:tav tm="0">
                                          <p:val>
                                            <p:fltVal val="90"/>
                                          </p:val>
                                        </p:tav>
                                        <p:tav tm="100000">
                                          <p:val>
                                            <p:fltVal val="0"/>
                                          </p:val>
                                        </p:tav>
                                      </p:tavLst>
                                    </p:anim>
                                    <p:animEffect transition="in" filter="fade">
                                      <p:cBhvr>
                                        <p:cTn id="94" dur="1000"/>
                                        <p:tgtEl>
                                          <p:spTgt spid="2050"/>
                                        </p:tgtEl>
                                      </p:cBhvr>
                                    </p:animEffect>
                                  </p:childTnLst>
                                </p:cTn>
                              </p:par>
                              <p:par>
                                <p:cTn id="95" presetID="31" presetClass="exit" presetSubtype="0" fill="hold" nodeType="withEffect">
                                  <p:stCondLst>
                                    <p:cond delay="0"/>
                                  </p:stCondLst>
                                  <p:childTnLst>
                                    <p:anim calcmode="lin" valueType="num">
                                      <p:cBhvr>
                                        <p:cTn id="96" dur="1000"/>
                                        <p:tgtEl>
                                          <p:spTgt spid="2051"/>
                                        </p:tgtEl>
                                        <p:attrNameLst>
                                          <p:attrName>ppt_w</p:attrName>
                                        </p:attrNameLst>
                                      </p:cBhvr>
                                      <p:tavLst>
                                        <p:tav tm="0">
                                          <p:val>
                                            <p:strVal val="ppt_w"/>
                                          </p:val>
                                        </p:tav>
                                        <p:tav tm="100000">
                                          <p:val>
                                            <p:fltVal val="0"/>
                                          </p:val>
                                        </p:tav>
                                      </p:tavLst>
                                    </p:anim>
                                    <p:anim calcmode="lin" valueType="num">
                                      <p:cBhvr>
                                        <p:cTn id="97" dur="1000"/>
                                        <p:tgtEl>
                                          <p:spTgt spid="2051"/>
                                        </p:tgtEl>
                                        <p:attrNameLst>
                                          <p:attrName>ppt_h</p:attrName>
                                        </p:attrNameLst>
                                      </p:cBhvr>
                                      <p:tavLst>
                                        <p:tav tm="0">
                                          <p:val>
                                            <p:strVal val="ppt_h"/>
                                          </p:val>
                                        </p:tav>
                                        <p:tav tm="100000">
                                          <p:val>
                                            <p:fltVal val="0"/>
                                          </p:val>
                                        </p:tav>
                                      </p:tavLst>
                                    </p:anim>
                                    <p:anim calcmode="lin" valueType="num">
                                      <p:cBhvr>
                                        <p:cTn id="98" dur="1000"/>
                                        <p:tgtEl>
                                          <p:spTgt spid="2051"/>
                                        </p:tgtEl>
                                        <p:attrNameLst>
                                          <p:attrName>style.rotation</p:attrName>
                                        </p:attrNameLst>
                                      </p:cBhvr>
                                      <p:tavLst>
                                        <p:tav tm="0">
                                          <p:val>
                                            <p:fltVal val="0"/>
                                          </p:val>
                                        </p:tav>
                                        <p:tav tm="100000">
                                          <p:val>
                                            <p:fltVal val="90"/>
                                          </p:val>
                                        </p:tav>
                                      </p:tavLst>
                                    </p:anim>
                                    <p:animEffect transition="out" filter="fade">
                                      <p:cBhvr>
                                        <p:cTn id="99" dur="1000"/>
                                        <p:tgtEl>
                                          <p:spTgt spid="2051"/>
                                        </p:tgtEl>
                                      </p:cBhvr>
                                    </p:animEffect>
                                    <p:set>
                                      <p:cBhvr>
                                        <p:cTn id="100" dur="1" fill="hold">
                                          <p:stCondLst>
                                            <p:cond delay="999"/>
                                          </p:stCondLst>
                                        </p:cTn>
                                        <p:tgtEl>
                                          <p:spTgt spid="205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0" presetClass="path" presetSubtype="0" accel="50000" decel="50000" fill="hold" grpId="2" nodeType="clickEffect">
                                  <p:stCondLst>
                                    <p:cond delay="0"/>
                                  </p:stCondLst>
                                  <p:childTnLst>
                                    <p:animMotion origin="layout" path="M 0.19601 -0.23473 C 0.22987 -0.22963 0.2625 -0.20926 0.29601 -0.20139 C 0.30209 -0.19746 0.30834 -0.19653 0.31441 -0.1926 C 0.3257 -0.18496 0.33646 -0.17732 0.34862 -0.17153 C 0.35296 -0.16945 0.35764 -0.16899 0.36181 -0.16644 C 0.38507 -0.15209 0.37257 -0.15625 0.38681 -0.15232 C 0.39948 -0.14399 0.41285 -0.13727 0.42622 -0.13125 C 0.43421 -0.12778 0.44028 -0.11991 0.44862 -0.11737 C 0.45365 -0.11274 0.45921 -0.11065 0.46441 -0.10672 C 0.47257 -0.1007 0.48212 -0.09098 0.4908 -0.0875 C 0.49671 -0.0794 0.50313 -0.07616 0.50921 -0.06806 C 0.51372 -0.06227 0.52362 -0.04838 0.52882 -0.04352 C 0.53473 -0.03241 0.54046 -0.02037 0.54862 -0.01204 C 0.55296 4.07407E-6 0.56389 0.0118 0.57101 0.02129 C 0.57483 0.02638 0.57761 0.03356 0.5816 0.03888 C 0.58334 0.04652 0.58959 0.05162 0.59341 0.0581 C 0.59636 0.06296 0.59601 0.05995 0.59601 0.06342 " pathEditMode="relative" rAng="0" ptsTypes="ffffffffffffffffA">
                                      <p:cBhvr>
                                        <p:cTn id="104" dur="2000" fill="hold"/>
                                        <p:tgtEl>
                                          <p:spTgt spid="23"/>
                                        </p:tgtEl>
                                        <p:attrNameLst>
                                          <p:attrName>ppt_x</p:attrName>
                                          <p:attrName>ppt_y</p:attrName>
                                        </p:attrNameLst>
                                      </p:cBhvr>
                                      <p:rCtr x="20017" y="14907"/>
                                    </p:animMotion>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xit" presetSubtype="0" fill="hold" nodeType="withEffect">
                                  <p:stCondLst>
                                    <p:cond delay="0"/>
                                  </p:stCondLst>
                                  <p:childTnLst>
                                    <p:anim calcmode="lin" valueType="num">
                                      <p:cBhvr>
                                        <p:cTn id="114" dur="1000"/>
                                        <p:tgtEl>
                                          <p:spTgt spid="25"/>
                                        </p:tgtEl>
                                        <p:attrNameLst>
                                          <p:attrName>ppt_w</p:attrName>
                                        </p:attrNameLst>
                                      </p:cBhvr>
                                      <p:tavLst>
                                        <p:tav tm="0">
                                          <p:val>
                                            <p:strVal val="ppt_w"/>
                                          </p:val>
                                        </p:tav>
                                        <p:tav tm="100000">
                                          <p:val>
                                            <p:fltVal val="0"/>
                                          </p:val>
                                        </p:tav>
                                      </p:tavLst>
                                    </p:anim>
                                    <p:anim calcmode="lin" valueType="num">
                                      <p:cBhvr>
                                        <p:cTn id="115" dur="1000"/>
                                        <p:tgtEl>
                                          <p:spTgt spid="25"/>
                                        </p:tgtEl>
                                        <p:attrNameLst>
                                          <p:attrName>ppt_h</p:attrName>
                                        </p:attrNameLst>
                                      </p:cBhvr>
                                      <p:tavLst>
                                        <p:tav tm="0">
                                          <p:val>
                                            <p:strVal val="ppt_h"/>
                                          </p:val>
                                        </p:tav>
                                        <p:tav tm="100000">
                                          <p:val>
                                            <p:fltVal val="0"/>
                                          </p:val>
                                        </p:tav>
                                      </p:tavLst>
                                    </p:anim>
                                    <p:anim calcmode="lin" valueType="num">
                                      <p:cBhvr>
                                        <p:cTn id="116" dur="1000"/>
                                        <p:tgtEl>
                                          <p:spTgt spid="25"/>
                                        </p:tgtEl>
                                        <p:attrNameLst>
                                          <p:attrName>style.rotation</p:attrName>
                                        </p:attrNameLst>
                                      </p:cBhvr>
                                      <p:tavLst>
                                        <p:tav tm="0">
                                          <p:val>
                                            <p:fltVal val="0"/>
                                          </p:val>
                                        </p:tav>
                                        <p:tav tm="100000">
                                          <p:val>
                                            <p:fltVal val="90"/>
                                          </p:val>
                                        </p:tav>
                                      </p:tavLst>
                                    </p:anim>
                                    <p:animEffect transition="out" filter="fade">
                                      <p:cBhvr>
                                        <p:cTn id="117" dur="1000"/>
                                        <p:tgtEl>
                                          <p:spTgt spid="25"/>
                                        </p:tgtEl>
                                      </p:cBhvr>
                                    </p:animEffect>
                                    <p:set>
                                      <p:cBhvr>
                                        <p:cTn id="118" dur="1" fill="hold">
                                          <p:stCondLst>
                                            <p:cond delay="999"/>
                                          </p:stCondLst>
                                        </p:cTn>
                                        <p:tgtEl>
                                          <p:spTgt spid="25"/>
                                        </p:tgtEl>
                                        <p:attrNameLst>
                                          <p:attrName>style.visibility</p:attrName>
                                        </p:attrNameLst>
                                      </p:cBhvr>
                                      <p:to>
                                        <p:strVal val="hidden"/>
                                      </p:to>
                                    </p:set>
                                  </p:childTnLst>
                                </p:cTn>
                              </p:par>
                              <p:par>
                                <p:cTn id="119" presetID="31" presetClass="exit" presetSubtype="0" fill="hold" nodeType="withEffect">
                                  <p:stCondLst>
                                    <p:cond delay="0"/>
                                  </p:stCondLst>
                                  <p:childTnLst>
                                    <p:anim calcmode="lin" valueType="num">
                                      <p:cBhvr>
                                        <p:cTn id="120" dur="1000"/>
                                        <p:tgtEl>
                                          <p:spTgt spid="2050"/>
                                        </p:tgtEl>
                                        <p:attrNameLst>
                                          <p:attrName>ppt_w</p:attrName>
                                        </p:attrNameLst>
                                      </p:cBhvr>
                                      <p:tavLst>
                                        <p:tav tm="0">
                                          <p:val>
                                            <p:strVal val="ppt_w"/>
                                          </p:val>
                                        </p:tav>
                                        <p:tav tm="100000">
                                          <p:val>
                                            <p:fltVal val="0"/>
                                          </p:val>
                                        </p:tav>
                                      </p:tavLst>
                                    </p:anim>
                                    <p:anim calcmode="lin" valueType="num">
                                      <p:cBhvr>
                                        <p:cTn id="121" dur="1000"/>
                                        <p:tgtEl>
                                          <p:spTgt spid="2050"/>
                                        </p:tgtEl>
                                        <p:attrNameLst>
                                          <p:attrName>ppt_h</p:attrName>
                                        </p:attrNameLst>
                                      </p:cBhvr>
                                      <p:tavLst>
                                        <p:tav tm="0">
                                          <p:val>
                                            <p:strVal val="ppt_h"/>
                                          </p:val>
                                        </p:tav>
                                        <p:tav tm="100000">
                                          <p:val>
                                            <p:fltVal val="0"/>
                                          </p:val>
                                        </p:tav>
                                      </p:tavLst>
                                    </p:anim>
                                    <p:anim calcmode="lin" valueType="num">
                                      <p:cBhvr>
                                        <p:cTn id="122" dur="1000"/>
                                        <p:tgtEl>
                                          <p:spTgt spid="2050"/>
                                        </p:tgtEl>
                                        <p:attrNameLst>
                                          <p:attrName>style.rotation</p:attrName>
                                        </p:attrNameLst>
                                      </p:cBhvr>
                                      <p:tavLst>
                                        <p:tav tm="0">
                                          <p:val>
                                            <p:fltVal val="0"/>
                                          </p:val>
                                        </p:tav>
                                        <p:tav tm="100000">
                                          <p:val>
                                            <p:fltVal val="90"/>
                                          </p:val>
                                        </p:tav>
                                      </p:tavLst>
                                    </p:anim>
                                    <p:animEffect transition="out" filter="fade">
                                      <p:cBhvr>
                                        <p:cTn id="123" dur="1000"/>
                                        <p:tgtEl>
                                          <p:spTgt spid="2050"/>
                                        </p:tgtEl>
                                      </p:cBhvr>
                                    </p:animEffect>
                                    <p:set>
                                      <p:cBhvr>
                                        <p:cTn id="124" dur="1" fill="hold">
                                          <p:stCondLst>
                                            <p:cond delay="999"/>
                                          </p:stCondLst>
                                        </p:cTn>
                                        <p:tgtEl>
                                          <p:spTgt spid="2050"/>
                                        </p:tgtEl>
                                        <p:attrNameLst>
                                          <p:attrName>style.visibility</p:attrName>
                                        </p:attrNameLst>
                                      </p:cBhvr>
                                      <p:to>
                                        <p:strVal val="hidden"/>
                                      </p:to>
                                    </p:set>
                                  </p:childTnLst>
                                </p:cTn>
                              </p:par>
                              <p:par>
                                <p:cTn id="125" presetID="31" presetClass="entr" presetSubtype="0" fill="hold" nodeType="withEffect">
                                  <p:stCondLst>
                                    <p:cond delay="0"/>
                                  </p:stCondLst>
                                  <p:childTnLst>
                                    <p:set>
                                      <p:cBhvr>
                                        <p:cTn id="126" dur="1" fill="hold">
                                          <p:stCondLst>
                                            <p:cond delay="0"/>
                                          </p:stCondLst>
                                        </p:cTn>
                                        <p:tgtEl>
                                          <p:spTgt spid="2051"/>
                                        </p:tgtEl>
                                        <p:attrNameLst>
                                          <p:attrName>style.visibility</p:attrName>
                                        </p:attrNameLst>
                                      </p:cBhvr>
                                      <p:to>
                                        <p:strVal val="visible"/>
                                      </p:to>
                                    </p:set>
                                    <p:anim calcmode="lin" valueType="num">
                                      <p:cBhvr>
                                        <p:cTn id="127" dur="1000" fill="hold"/>
                                        <p:tgtEl>
                                          <p:spTgt spid="2051"/>
                                        </p:tgtEl>
                                        <p:attrNameLst>
                                          <p:attrName>ppt_w</p:attrName>
                                        </p:attrNameLst>
                                      </p:cBhvr>
                                      <p:tavLst>
                                        <p:tav tm="0">
                                          <p:val>
                                            <p:fltVal val="0"/>
                                          </p:val>
                                        </p:tav>
                                        <p:tav tm="100000">
                                          <p:val>
                                            <p:strVal val="#ppt_w"/>
                                          </p:val>
                                        </p:tav>
                                      </p:tavLst>
                                    </p:anim>
                                    <p:anim calcmode="lin" valueType="num">
                                      <p:cBhvr>
                                        <p:cTn id="128" dur="1000" fill="hold"/>
                                        <p:tgtEl>
                                          <p:spTgt spid="2051"/>
                                        </p:tgtEl>
                                        <p:attrNameLst>
                                          <p:attrName>ppt_h</p:attrName>
                                        </p:attrNameLst>
                                      </p:cBhvr>
                                      <p:tavLst>
                                        <p:tav tm="0">
                                          <p:val>
                                            <p:fltVal val="0"/>
                                          </p:val>
                                        </p:tav>
                                        <p:tav tm="100000">
                                          <p:val>
                                            <p:strVal val="#ppt_h"/>
                                          </p:val>
                                        </p:tav>
                                      </p:tavLst>
                                    </p:anim>
                                    <p:anim calcmode="lin" valueType="num">
                                      <p:cBhvr>
                                        <p:cTn id="129" dur="1000" fill="hold"/>
                                        <p:tgtEl>
                                          <p:spTgt spid="2051"/>
                                        </p:tgtEl>
                                        <p:attrNameLst>
                                          <p:attrName>style.rotation</p:attrName>
                                        </p:attrNameLst>
                                      </p:cBhvr>
                                      <p:tavLst>
                                        <p:tav tm="0">
                                          <p:val>
                                            <p:fltVal val="90"/>
                                          </p:val>
                                        </p:tav>
                                        <p:tav tm="100000">
                                          <p:val>
                                            <p:fltVal val="0"/>
                                          </p:val>
                                        </p:tav>
                                      </p:tavLst>
                                    </p:anim>
                                    <p:animEffect transition="in" filter="fade">
                                      <p:cBhvr>
                                        <p:cTn id="130" dur="1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23" grpId="0" animBg="1"/>
      <p:bldP spid="23" grpId="1" animBg="1"/>
      <p:bldP spid="23"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107504" y="2636912"/>
            <a:ext cx="8856984" cy="36004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err="1"/>
              <a:t>Produc</a:t>
            </a:r>
            <a:r>
              <a:rPr lang="ro-RO" dirty="0"/>
              <a:t>ă</a:t>
            </a:r>
            <a:r>
              <a:rPr lang="en-US" dirty="0"/>
              <a:t>tori </a:t>
            </a:r>
            <a:r>
              <a:rPr lang="ro-RO" dirty="0"/>
              <a:t>ș</a:t>
            </a:r>
            <a:r>
              <a:rPr lang="en-US" dirty="0" err="1"/>
              <a:t>i</a:t>
            </a:r>
            <a:r>
              <a:rPr lang="en-US" dirty="0"/>
              <a:t> </a:t>
            </a:r>
            <a:r>
              <a:rPr lang="en-US" dirty="0" err="1"/>
              <a:t>consumatori</a:t>
            </a:r>
            <a:endParaRPr lang="en-US" dirty="0"/>
          </a:p>
        </p:txBody>
      </p:sp>
      <p:sp>
        <p:nvSpPr>
          <p:cNvPr id="3" name="Content Placeholder 2"/>
          <p:cNvSpPr>
            <a:spLocks noGrp="1"/>
          </p:cNvSpPr>
          <p:nvPr>
            <p:ph idx="1"/>
          </p:nvPr>
        </p:nvSpPr>
        <p:spPr>
          <a:xfrm>
            <a:off x="-396552" y="1958107"/>
            <a:ext cx="9433048" cy="4525962"/>
          </a:xfrm>
        </p:spPr>
        <p:txBody>
          <a:bodyPr/>
          <a:lstStyle/>
          <a:p>
            <a:pPr lvl="1">
              <a:lnSpc>
                <a:spcPct val="80000"/>
              </a:lnSpc>
              <a:spcAft>
                <a:spcPts val="600"/>
              </a:spcAft>
              <a:buFontTx/>
              <a:buNone/>
            </a:pPr>
            <a:r>
              <a:rPr lang="sv-SE" sz="1900" dirty="0" smtClean="0">
                <a:solidFill>
                  <a:srgbClr val="C00000"/>
                </a:solidFill>
                <a:latin typeface="Courier New" pitchFamily="49" charset="0"/>
              </a:rPr>
              <a:t>typeT buf;</a:t>
            </a:r>
            <a:r>
              <a:rPr lang="ro-RO" sz="1900" dirty="0" smtClean="0">
                <a:solidFill>
                  <a:srgbClr val="C00000"/>
                </a:solidFill>
                <a:latin typeface="Courier New" pitchFamily="49" charset="0"/>
              </a:rPr>
              <a:t> </a:t>
            </a:r>
            <a:r>
              <a:rPr lang="ro-RO" sz="1900" dirty="0">
                <a:solidFill>
                  <a:schemeClr val="tx2"/>
                </a:solidFill>
                <a:latin typeface="Courier New" pitchFamily="49" charset="0"/>
              </a:rPr>
              <a:t>/* T – tipul datelor */</a:t>
            </a:r>
            <a:endParaRPr lang="sv-SE" sz="1900" b="1" dirty="0">
              <a:solidFill>
                <a:schemeClr val="tx2"/>
              </a:solidFill>
              <a:latin typeface="Courier New" pitchFamily="49" charset="0"/>
            </a:endParaRPr>
          </a:p>
          <a:p>
            <a:pPr lvl="1">
              <a:lnSpc>
                <a:spcPct val="80000"/>
              </a:lnSpc>
              <a:spcAft>
                <a:spcPts val="600"/>
              </a:spcAft>
              <a:buFontTx/>
              <a:buNone/>
            </a:pPr>
            <a:r>
              <a:rPr lang="sv-SE" sz="1900" dirty="0" smtClean="0">
                <a:solidFill>
                  <a:srgbClr val="00823B"/>
                </a:solidFill>
                <a:latin typeface="Courier New" pitchFamily="49" charset="0"/>
              </a:rPr>
              <a:t>sem gol= </a:t>
            </a:r>
            <a:r>
              <a:rPr lang="sv-SE" sz="1900" dirty="0">
                <a:solidFill>
                  <a:srgbClr val="00823B"/>
                </a:solidFill>
                <a:latin typeface="Courier New" pitchFamily="49" charset="0"/>
              </a:rPr>
              <a:t>1</a:t>
            </a:r>
            <a:r>
              <a:rPr lang="en-US" sz="1900" dirty="0">
                <a:solidFill>
                  <a:srgbClr val="00823B"/>
                </a:solidFill>
                <a:latin typeface="Courier New" pitchFamily="49" charset="0"/>
              </a:rPr>
              <a:t>,</a:t>
            </a:r>
            <a:r>
              <a:rPr lang="sv-SE" sz="1900" dirty="0">
                <a:solidFill>
                  <a:srgbClr val="00823B"/>
                </a:solidFill>
                <a:latin typeface="Courier New" pitchFamily="49" charset="0"/>
              </a:rPr>
              <a:t> </a:t>
            </a:r>
            <a:r>
              <a:rPr lang="sv-SE" sz="1900" dirty="0" smtClean="0">
                <a:solidFill>
                  <a:srgbClr val="00823B"/>
                </a:solidFill>
                <a:latin typeface="Courier New" pitchFamily="49" charset="0"/>
              </a:rPr>
              <a:t>plin= </a:t>
            </a:r>
            <a:r>
              <a:rPr lang="sv-SE" sz="1900" dirty="0">
                <a:solidFill>
                  <a:srgbClr val="00823B"/>
                </a:solidFill>
                <a:latin typeface="Courier New" pitchFamily="49" charset="0"/>
              </a:rPr>
              <a:t>0;</a:t>
            </a:r>
            <a:r>
              <a:rPr lang="ro-RO" sz="1900" dirty="0">
                <a:solidFill>
                  <a:srgbClr val="00B050"/>
                </a:solidFill>
                <a:latin typeface="Courier New" pitchFamily="49" charset="0"/>
              </a:rPr>
              <a:t> </a:t>
            </a:r>
            <a:r>
              <a:rPr lang="sv-SE" sz="1900" dirty="0">
                <a:solidFill>
                  <a:schemeClr val="tx2"/>
                </a:solidFill>
                <a:latin typeface="Courier New" pitchFamily="49" charset="0"/>
              </a:rPr>
              <a:t>/* sem binare */</a:t>
            </a:r>
          </a:p>
          <a:p>
            <a:pPr lvl="1">
              <a:lnSpc>
                <a:spcPct val="80000"/>
              </a:lnSpc>
              <a:spcAft>
                <a:spcPts val="600"/>
              </a:spcAft>
              <a:buNone/>
            </a:pPr>
            <a:r>
              <a:rPr lang="sv-SE" sz="1900" b="1" dirty="0" smtClean="0">
                <a:solidFill>
                  <a:srgbClr val="C00000"/>
                </a:solidFill>
                <a:latin typeface="Courier New" pitchFamily="49" charset="0"/>
              </a:rPr>
              <a:t>process</a:t>
            </a:r>
            <a:r>
              <a:rPr lang="sv-SE" sz="1900" dirty="0" smtClean="0">
                <a:solidFill>
                  <a:srgbClr val="C00000"/>
                </a:solidFill>
                <a:latin typeface="Courier New" pitchFamily="49" charset="0"/>
              </a:rPr>
              <a:t> </a:t>
            </a:r>
            <a:r>
              <a:rPr lang="sv-SE" sz="1900" dirty="0">
                <a:solidFill>
                  <a:srgbClr val="C00000"/>
                </a:solidFill>
                <a:latin typeface="Courier New" pitchFamily="49" charset="0"/>
              </a:rPr>
              <a:t>Produc</a:t>
            </a:r>
            <a:r>
              <a:rPr lang="ro-RO" sz="1900" dirty="0">
                <a:solidFill>
                  <a:srgbClr val="C00000"/>
                </a:solidFill>
                <a:latin typeface="Courier New" pitchFamily="49" charset="0"/>
              </a:rPr>
              <a:t>ă</a:t>
            </a:r>
            <a:r>
              <a:rPr lang="sv-SE" sz="1900" dirty="0" smtClean="0">
                <a:solidFill>
                  <a:srgbClr val="C00000"/>
                </a:solidFill>
                <a:latin typeface="Courier New" pitchFamily="49" charset="0"/>
              </a:rPr>
              <a:t>tor[i=1 to M]{</a:t>
            </a:r>
            <a:r>
              <a:rPr lang="en-US" sz="1900" dirty="0" smtClean="0">
                <a:solidFill>
                  <a:srgbClr val="C00000"/>
                </a:solidFill>
                <a:latin typeface="Courier New" pitchFamily="49" charset="0"/>
              </a:rPr>
              <a:t>  </a:t>
            </a:r>
            <a:r>
              <a:rPr lang="en-US" sz="1900" b="1" dirty="0" smtClean="0">
                <a:solidFill>
                  <a:srgbClr val="C00000"/>
                </a:solidFill>
                <a:latin typeface="Courier New" pitchFamily="49" charset="0"/>
              </a:rPr>
              <a:t>process </a:t>
            </a:r>
            <a:r>
              <a:rPr lang="sv-SE" sz="1900" dirty="0" smtClean="0">
                <a:solidFill>
                  <a:srgbClr val="C00000"/>
                </a:solidFill>
                <a:latin typeface="Courier New" pitchFamily="49" charset="0"/>
              </a:rPr>
              <a:t>Consumator[i=1 to N]{</a:t>
            </a:r>
            <a:endParaRPr lang="sv-SE" sz="1900" b="1" dirty="0">
              <a:solidFill>
                <a:srgbClr val="C00000"/>
              </a:solidFill>
              <a:latin typeface="Courier New" pitchFamily="49" charset="0"/>
            </a:endParaRPr>
          </a:p>
          <a:p>
            <a:pPr lvl="1">
              <a:lnSpc>
                <a:spcPct val="80000"/>
              </a:lnSpc>
              <a:spcAft>
                <a:spcPts val="600"/>
              </a:spcAft>
              <a:buFontTx/>
              <a:buNone/>
            </a:pPr>
            <a:r>
              <a:rPr lang="sv-SE" sz="1900" b="1" dirty="0">
                <a:solidFill>
                  <a:srgbClr val="C00000"/>
                </a:solidFill>
                <a:latin typeface="Courier New" pitchFamily="49" charset="0"/>
              </a:rPr>
              <a:t>   </a:t>
            </a:r>
            <a:r>
              <a:rPr lang="sv-SE" sz="1900" dirty="0" smtClean="0">
                <a:solidFill>
                  <a:srgbClr val="C00000"/>
                </a:solidFill>
                <a:latin typeface="Courier New" pitchFamily="49" charset="0"/>
              </a:rPr>
              <a:t>typeT v;</a:t>
            </a:r>
            <a:r>
              <a:rPr lang="en-US" sz="1900" dirty="0" smtClean="0">
                <a:solidFill>
                  <a:srgbClr val="C00000"/>
                </a:solidFill>
                <a:latin typeface="Courier New" pitchFamily="49" charset="0"/>
              </a:rPr>
              <a:t>                    	</a:t>
            </a:r>
            <a:r>
              <a:rPr lang="sv-SE" sz="1900" dirty="0" smtClean="0">
                <a:solidFill>
                  <a:srgbClr val="C00000"/>
                </a:solidFill>
                <a:latin typeface="Courier New" pitchFamily="49" charset="0"/>
              </a:rPr>
              <a:t>typeT w;</a:t>
            </a:r>
            <a:endParaRPr lang="en-US" sz="1900" b="1" dirty="0">
              <a:solidFill>
                <a:srgbClr val="C00000"/>
              </a:solidFill>
              <a:latin typeface="Courier New" pitchFamily="49" charset="0"/>
            </a:endParaRPr>
          </a:p>
          <a:p>
            <a:pPr lvl="1">
              <a:lnSpc>
                <a:spcPct val="80000"/>
              </a:lnSpc>
              <a:spcAft>
                <a:spcPts val="600"/>
              </a:spcAft>
              <a:buNone/>
            </a:pPr>
            <a:r>
              <a:rPr lang="en-US" sz="1900" b="1" dirty="0">
                <a:solidFill>
                  <a:srgbClr val="C00000"/>
                </a:solidFill>
                <a:latin typeface="Courier New" pitchFamily="49" charset="0"/>
              </a:rPr>
              <a:t>   </a:t>
            </a:r>
            <a:r>
              <a:rPr lang="en-US" sz="1900" b="1" dirty="0" smtClean="0">
                <a:solidFill>
                  <a:srgbClr val="C00000"/>
                </a:solidFill>
                <a:latin typeface="Courier New" pitchFamily="49" charset="0"/>
              </a:rPr>
              <a:t>while</a:t>
            </a:r>
            <a:r>
              <a:rPr lang="en-US" sz="1900" dirty="0" smtClean="0">
                <a:solidFill>
                  <a:srgbClr val="C00000"/>
                </a:solidFill>
                <a:latin typeface="Courier New" pitchFamily="49" charset="0"/>
              </a:rPr>
              <a:t>(true</a:t>
            </a:r>
            <a:r>
              <a:rPr lang="en-US" sz="1900" dirty="0" smtClean="0">
                <a:solidFill>
                  <a:srgbClr val="C00000"/>
                </a:solidFill>
                <a:latin typeface="Courier New" pitchFamily="49" charset="0"/>
              </a:rPr>
              <a:t>) {                  </a:t>
            </a:r>
            <a:r>
              <a:rPr lang="en-US" sz="1900" b="1" dirty="0" smtClean="0">
                <a:solidFill>
                  <a:srgbClr val="C00000"/>
                </a:solidFill>
                <a:latin typeface="Courier New" pitchFamily="49" charset="0"/>
              </a:rPr>
              <a:t>while</a:t>
            </a:r>
            <a:r>
              <a:rPr lang="en-US" sz="1900" dirty="0" smtClean="0">
                <a:solidFill>
                  <a:srgbClr val="C00000"/>
                </a:solidFill>
                <a:latin typeface="Courier New" pitchFamily="49" charset="0"/>
              </a:rPr>
              <a:t>(true</a:t>
            </a:r>
            <a:r>
              <a:rPr lang="en-US" sz="1900" dirty="0" smtClean="0">
                <a:solidFill>
                  <a:srgbClr val="C00000"/>
                </a:solidFill>
                <a:latin typeface="Courier New" pitchFamily="49" charset="0"/>
              </a:rPr>
              <a:t>) {</a:t>
            </a:r>
            <a:endParaRPr lang="en-US" sz="1900" dirty="0">
              <a:solidFill>
                <a:srgbClr val="C00000"/>
              </a:solidFill>
              <a:latin typeface="Courier New" pitchFamily="49" charset="0"/>
            </a:endParaRPr>
          </a:p>
          <a:p>
            <a:pPr lvl="1">
              <a:lnSpc>
                <a:spcPct val="80000"/>
              </a:lnSpc>
              <a:spcAft>
                <a:spcPts val="600"/>
              </a:spcAft>
              <a:buNone/>
            </a:pPr>
            <a:r>
              <a:rPr lang="en-US" sz="1900" dirty="0">
                <a:solidFill>
                  <a:srgbClr val="C00000"/>
                </a:solidFill>
                <a:latin typeface="Courier New" pitchFamily="49" charset="0"/>
              </a:rPr>
              <a:t>     v </a:t>
            </a:r>
            <a:r>
              <a:rPr lang="en-US" sz="1900" dirty="0" smtClean="0">
                <a:solidFill>
                  <a:srgbClr val="C00000"/>
                </a:solidFill>
                <a:latin typeface="Courier New" pitchFamily="49" charset="0"/>
              </a:rPr>
              <a:t>= </a:t>
            </a:r>
            <a:r>
              <a:rPr lang="en-US" sz="1900" dirty="0">
                <a:solidFill>
                  <a:srgbClr val="C00000"/>
                </a:solidFill>
                <a:latin typeface="Courier New" pitchFamily="49" charset="0"/>
              </a:rPr>
              <a:t>produce();             </a:t>
            </a:r>
            <a:r>
              <a:rPr lang="en-US" sz="1900" dirty="0" smtClean="0">
                <a:solidFill>
                  <a:srgbClr val="C00000"/>
                </a:solidFill>
                <a:latin typeface="Courier New" pitchFamily="49" charset="0"/>
              </a:rPr>
              <a:t>		</a:t>
            </a:r>
            <a:r>
              <a:rPr lang="en-US" sz="1900" dirty="0" smtClean="0">
                <a:solidFill>
                  <a:srgbClr val="00823B"/>
                </a:solidFill>
                <a:latin typeface="Courier New" pitchFamily="49" charset="0"/>
              </a:rPr>
              <a:t>P(</a:t>
            </a:r>
            <a:r>
              <a:rPr lang="en-US" sz="1900" dirty="0" err="1" smtClean="0">
                <a:solidFill>
                  <a:srgbClr val="00823B"/>
                </a:solidFill>
                <a:latin typeface="Courier New" pitchFamily="49" charset="0"/>
              </a:rPr>
              <a:t>plin</a:t>
            </a:r>
            <a:r>
              <a:rPr lang="en-US" sz="1900" dirty="0">
                <a:solidFill>
                  <a:srgbClr val="00823B"/>
                </a:solidFill>
                <a:latin typeface="Courier New" pitchFamily="49" charset="0"/>
              </a:rPr>
              <a:t>);</a:t>
            </a:r>
          </a:p>
          <a:p>
            <a:pPr lvl="1">
              <a:lnSpc>
                <a:spcPct val="80000"/>
              </a:lnSpc>
              <a:spcAft>
                <a:spcPts val="600"/>
              </a:spcAft>
              <a:buNone/>
            </a:pPr>
            <a:r>
              <a:rPr lang="en-US" sz="1900" dirty="0">
                <a:solidFill>
                  <a:srgbClr val="C00000"/>
                </a:solidFill>
                <a:latin typeface="Courier New" pitchFamily="49" charset="0"/>
              </a:rPr>
              <a:t>     </a:t>
            </a:r>
            <a:r>
              <a:rPr lang="en-US" sz="1900" dirty="0">
                <a:solidFill>
                  <a:srgbClr val="00823B"/>
                </a:solidFill>
                <a:latin typeface="Courier New" pitchFamily="49" charset="0"/>
              </a:rPr>
              <a:t>P(</a:t>
            </a:r>
            <a:r>
              <a:rPr lang="en-US" sz="1900" dirty="0" err="1">
                <a:solidFill>
                  <a:srgbClr val="00823B"/>
                </a:solidFill>
                <a:latin typeface="Courier New" pitchFamily="49" charset="0"/>
              </a:rPr>
              <a:t>gol</a:t>
            </a:r>
            <a:r>
              <a:rPr lang="en-US" sz="1900" dirty="0">
                <a:solidFill>
                  <a:srgbClr val="00823B"/>
                </a:solidFill>
                <a:latin typeface="Courier New" pitchFamily="49" charset="0"/>
              </a:rPr>
              <a:t>);</a:t>
            </a:r>
            <a:r>
              <a:rPr lang="en-US" sz="1900" dirty="0">
                <a:solidFill>
                  <a:srgbClr val="C00000"/>
                </a:solidFill>
                <a:latin typeface="Courier New" pitchFamily="49" charset="0"/>
              </a:rPr>
              <a:t>                     </a:t>
            </a:r>
            <a:r>
              <a:rPr lang="en-US" sz="1900" dirty="0" smtClean="0">
                <a:solidFill>
                  <a:srgbClr val="C00000"/>
                </a:solidFill>
                <a:latin typeface="Courier New" pitchFamily="49" charset="0"/>
              </a:rPr>
              <a:t>		w = </a:t>
            </a:r>
            <a:r>
              <a:rPr lang="en-US" sz="1900" dirty="0" err="1">
                <a:solidFill>
                  <a:srgbClr val="C00000"/>
                </a:solidFill>
                <a:latin typeface="Courier New" pitchFamily="49" charset="0"/>
              </a:rPr>
              <a:t>buf</a:t>
            </a:r>
            <a:r>
              <a:rPr lang="en-US" sz="1900" dirty="0">
                <a:solidFill>
                  <a:srgbClr val="C00000"/>
                </a:solidFill>
                <a:latin typeface="Courier New" pitchFamily="49" charset="0"/>
              </a:rPr>
              <a:t>;</a:t>
            </a:r>
            <a:endParaRPr lang="de-DE" sz="1900" dirty="0">
              <a:solidFill>
                <a:srgbClr val="C00000"/>
              </a:solidFill>
              <a:latin typeface="Courier New" pitchFamily="49" charset="0"/>
            </a:endParaRPr>
          </a:p>
          <a:p>
            <a:pPr lvl="1">
              <a:lnSpc>
                <a:spcPct val="80000"/>
              </a:lnSpc>
              <a:spcAft>
                <a:spcPts val="600"/>
              </a:spcAft>
              <a:buNone/>
            </a:pPr>
            <a:r>
              <a:rPr lang="de-DE" sz="1900" dirty="0">
                <a:solidFill>
                  <a:srgbClr val="C00000"/>
                </a:solidFill>
                <a:latin typeface="Courier New" pitchFamily="49" charset="0"/>
              </a:rPr>
              <a:t>     buf </a:t>
            </a:r>
            <a:r>
              <a:rPr lang="de-DE" sz="1900" dirty="0" smtClean="0">
                <a:solidFill>
                  <a:srgbClr val="C00000"/>
                </a:solidFill>
                <a:latin typeface="Courier New" pitchFamily="49" charset="0"/>
              </a:rPr>
              <a:t>= </a:t>
            </a:r>
            <a:r>
              <a:rPr lang="de-DE" sz="1900" dirty="0">
                <a:solidFill>
                  <a:srgbClr val="C00000"/>
                </a:solidFill>
                <a:latin typeface="Courier New" pitchFamily="49" charset="0"/>
              </a:rPr>
              <a:t>v;</a:t>
            </a:r>
            <a:r>
              <a:rPr lang="en-US" sz="1900" dirty="0">
                <a:solidFill>
                  <a:srgbClr val="C00000"/>
                </a:solidFill>
                <a:latin typeface="Courier New" pitchFamily="49" charset="0"/>
              </a:rPr>
              <a:t>                   </a:t>
            </a:r>
            <a:r>
              <a:rPr lang="en-US" sz="1900" dirty="0" smtClean="0">
                <a:solidFill>
                  <a:srgbClr val="C00000"/>
                </a:solidFill>
                <a:latin typeface="Courier New" pitchFamily="49" charset="0"/>
              </a:rPr>
              <a:t>		</a:t>
            </a:r>
            <a:r>
              <a:rPr lang="en-US" sz="1900" dirty="0" smtClean="0">
                <a:solidFill>
                  <a:srgbClr val="00823B"/>
                </a:solidFill>
                <a:latin typeface="Courier New" pitchFamily="49" charset="0"/>
              </a:rPr>
              <a:t>V(</a:t>
            </a:r>
            <a:r>
              <a:rPr lang="en-US" sz="1900" dirty="0" err="1" smtClean="0">
                <a:solidFill>
                  <a:srgbClr val="00823B"/>
                </a:solidFill>
                <a:latin typeface="Courier New" pitchFamily="49" charset="0"/>
              </a:rPr>
              <a:t>gol</a:t>
            </a:r>
            <a:r>
              <a:rPr lang="en-US" sz="1900" dirty="0">
                <a:solidFill>
                  <a:srgbClr val="00823B"/>
                </a:solidFill>
                <a:latin typeface="Courier New" pitchFamily="49" charset="0"/>
              </a:rPr>
              <a:t>);</a:t>
            </a:r>
            <a:endParaRPr lang="de-DE" sz="1900" dirty="0">
              <a:solidFill>
                <a:srgbClr val="00823B"/>
              </a:solidFill>
              <a:latin typeface="Courier New" pitchFamily="49" charset="0"/>
            </a:endParaRPr>
          </a:p>
          <a:p>
            <a:pPr lvl="1">
              <a:lnSpc>
                <a:spcPct val="80000"/>
              </a:lnSpc>
              <a:spcAft>
                <a:spcPts val="600"/>
              </a:spcAft>
              <a:buNone/>
            </a:pPr>
            <a:r>
              <a:rPr lang="de-DE" sz="1900" dirty="0">
                <a:solidFill>
                  <a:srgbClr val="C00000"/>
                </a:solidFill>
                <a:latin typeface="Courier New" pitchFamily="49" charset="0"/>
              </a:rPr>
              <a:t>     </a:t>
            </a:r>
            <a:r>
              <a:rPr lang="de-DE" sz="1900" dirty="0">
                <a:solidFill>
                  <a:srgbClr val="00823B"/>
                </a:solidFill>
                <a:latin typeface="Courier New" pitchFamily="49" charset="0"/>
              </a:rPr>
              <a:t>V(plin);</a:t>
            </a:r>
            <a:r>
              <a:rPr lang="en-US" sz="1900" dirty="0">
                <a:solidFill>
                  <a:srgbClr val="00823B"/>
                </a:solidFill>
                <a:latin typeface="Courier New" pitchFamily="49" charset="0"/>
              </a:rPr>
              <a:t> </a:t>
            </a:r>
            <a:r>
              <a:rPr lang="en-US" sz="1900" dirty="0">
                <a:solidFill>
                  <a:srgbClr val="C00000"/>
                </a:solidFill>
                <a:latin typeface="Courier New" pitchFamily="49" charset="0"/>
              </a:rPr>
              <a:t>                   </a:t>
            </a:r>
            <a:r>
              <a:rPr lang="en-US" sz="1900" dirty="0" smtClean="0">
                <a:solidFill>
                  <a:srgbClr val="C00000"/>
                </a:solidFill>
                <a:latin typeface="Courier New" pitchFamily="49" charset="0"/>
              </a:rPr>
              <a:t>		</a:t>
            </a:r>
            <a:r>
              <a:rPr lang="en-US" sz="1900" dirty="0" err="1" smtClean="0">
                <a:solidFill>
                  <a:srgbClr val="C00000"/>
                </a:solidFill>
                <a:latin typeface="Courier New" pitchFamily="49" charset="0"/>
              </a:rPr>
              <a:t>consum</a:t>
            </a:r>
            <a:r>
              <a:rPr lang="ro-RO" sz="1900" dirty="0">
                <a:solidFill>
                  <a:srgbClr val="C00000"/>
                </a:solidFill>
                <a:latin typeface="Courier New" pitchFamily="49" charset="0"/>
              </a:rPr>
              <a:t>ă</a:t>
            </a:r>
            <a:r>
              <a:rPr lang="en-US" sz="1900" dirty="0">
                <a:solidFill>
                  <a:srgbClr val="C00000"/>
                </a:solidFill>
                <a:latin typeface="Courier New" pitchFamily="49" charset="0"/>
              </a:rPr>
              <a:t>(w);</a:t>
            </a:r>
            <a:endParaRPr lang="de-DE" sz="1900" b="1" dirty="0">
              <a:solidFill>
                <a:srgbClr val="C00000"/>
              </a:solidFill>
              <a:latin typeface="Courier New" pitchFamily="49" charset="0"/>
            </a:endParaRPr>
          </a:p>
          <a:p>
            <a:pPr lvl="1">
              <a:lnSpc>
                <a:spcPct val="80000"/>
              </a:lnSpc>
              <a:spcAft>
                <a:spcPts val="600"/>
              </a:spcAft>
              <a:buNone/>
            </a:pPr>
            <a:r>
              <a:rPr lang="de-DE" sz="1900" b="1" dirty="0">
                <a:solidFill>
                  <a:srgbClr val="C00000"/>
                </a:solidFill>
                <a:latin typeface="Courier New" pitchFamily="49" charset="0"/>
              </a:rPr>
              <a:t>   </a:t>
            </a:r>
            <a:r>
              <a:rPr lang="de-DE" sz="1900" dirty="0" smtClean="0">
                <a:solidFill>
                  <a:srgbClr val="C00000"/>
                </a:solidFill>
                <a:latin typeface="Courier New" pitchFamily="49" charset="0"/>
              </a:rPr>
              <a:t>}</a:t>
            </a:r>
            <a:r>
              <a:rPr lang="en-US" sz="1900" dirty="0" smtClean="0">
                <a:solidFill>
                  <a:srgbClr val="C00000"/>
                </a:solidFill>
                <a:latin typeface="Courier New" pitchFamily="49" charset="0"/>
              </a:rPr>
              <a:t>                         	}</a:t>
            </a:r>
            <a:endParaRPr lang="en-US" sz="1900" dirty="0">
              <a:solidFill>
                <a:srgbClr val="C00000"/>
              </a:solidFill>
              <a:latin typeface="Courier New" pitchFamily="49" charset="0"/>
            </a:endParaRPr>
          </a:p>
          <a:p>
            <a:pPr lvl="1">
              <a:lnSpc>
                <a:spcPct val="80000"/>
              </a:lnSpc>
              <a:spcAft>
                <a:spcPts val="600"/>
              </a:spcAft>
              <a:buFontTx/>
              <a:buNone/>
            </a:pPr>
            <a:r>
              <a:rPr lang="en-US" sz="1900" dirty="0" smtClean="0">
                <a:solidFill>
                  <a:srgbClr val="C00000"/>
                </a:solidFill>
                <a:latin typeface="Courier New" pitchFamily="49" charset="0"/>
              </a:rPr>
              <a:t>}</a:t>
            </a:r>
            <a:r>
              <a:rPr lang="en-US" sz="1900" b="1" dirty="0" smtClean="0">
                <a:solidFill>
                  <a:srgbClr val="C00000"/>
                </a:solidFill>
                <a:latin typeface="Courier New" pitchFamily="49" charset="0"/>
              </a:rPr>
              <a:t>                          	   </a:t>
            </a:r>
            <a:r>
              <a:rPr lang="en-US" sz="1900" dirty="0" smtClean="0">
                <a:solidFill>
                  <a:srgbClr val="C00000"/>
                </a:solidFill>
                <a:latin typeface="Courier New" pitchFamily="49" charset="0"/>
              </a:rPr>
              <a:t>}</a:t>
            </a:r>
            <a:endParaRPr lang="sv-SE" sz="1900" dirty="0">
              <a:solidFill>
                <a:srgbClr val="C00000"/>
              </a:solidFill>
              <a:latin typeface="Courier New" pitchFamily="49" charset="0"/>
            </a:endParaRPr>
          </a:p>
          <a:p>
            <a:endParaRPr lang="en-US" dirty="0"/>
          </a:p>
        </p:txBody>
      </p:sp>
      <p:cxnSp>
        <p:nvCxnSpPr>
          <p:cNvPr id="5" name="Straight Arrow Connector 4"/>
          <p:cNvCxnSpPr/>
          <p:nvPr/>
        </p:nvCxnSpPr>
        <p:spPr bwMode="auto">
          <a:xfrm>
            <a:off x="2123728" y="4293096"/>
            <a:ext cx="3744416" cy="468052"/>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6" name="Straight Arrow Connector 5"/>
          <p:cNvCxnSpPr/>
          <p:nvPr/>
        </p:nvCxnSpPr>
        <p:spPr bwMode="auto">
          <a:xfrm flipV="1">
            <a:off x="2123728" y="3933056"/>
            <a:ext cx="3816424" cy="1080120"/>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sp>
        <p:nvSpPr>
          <p:cNvPr id="9" name="TextBox 8"/>
          <p:cNvSpPr txBox="1"/>
          <p:nvPr/>
        </p:nvSpPr>
        <p:spPr>
          <a:xfrm>
            <a:off x="2934160" y="4653136"/>
            <a:ext cx="1651414" cy="461665"/>
          </a:xfrm>
          <a:prstGeom prst="rect">
            <a:avLst/>
          </a:prstGeom>
          <a:noFill/>
        </p:spPr>
        <p:txBody>
          <a:bodyPr wrap="none" rtlCol="0">
            <a:spAutoFit/>
          </a:bodyPr>
          <a:lstStyle/>
          <a:p>
            <a:r>
              <a:rPr lang="en-US" dirty="0" err="1" smtClean="0">
                <a:solidFill>
                  <a:srgbClr val="FF0000"/>
                </a:solidFill>
              </a:rPr>
              <a:t>semnalizare</a:t>
            </a:r>
            <a:endParaRPr lang="en-US" dirty="0">
              <a:solidFill>
                <a:srgbClr val="FF0000"/>
              </a:solidFill>
            </a:endParaRPr>
          </a:p>
        </p:txBody>
      </p:sp>
      <p:cxnSp>
        <p:nvCxnSpPr>
          <p:cNvPr id="13" name="Straight Connector 12"/>
          <p:cNvCxnSpPr/>
          <p:nvPr/>
        </p:nvCxnSpPr>
        <p:spPr bwMode="auto">
          <a:xfrm>
            <a:off x="4427984" y="2636912"/>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002708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1268413"/>
            <a:ext cx="9144000" cy="1223962"/>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9219" name="Rectangle 6"/>
          <p:cNvSpPr>
            <a:spLocks noChangeArrowheads="1"/>
          </p:cNvSpPr>
          <p:nvPr/>
        </p:nvSpPr>
        <p:spPr bwMode="auto">
          <a:xfrm>
            <a:off x="0" y="1412875"/>
            <a:ext cx="9144000" cy="12239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319491" name="Rectangle 3"/>
          <p:cNvSpPr>
            <a:spLocks noGrp="1" noChangeArrowheads="1"/>
          </p:cNvSpPr>
          <p:nvPr>
            <p:ph type="body" idx="1"/>
          </p:nvPr>
        </p:nvSpPr>
        <p:spPr>
          <a:xfrm>
            <a:off x="381000" y="1289810"/>
            <a:ext cx="8382000" cy="5451558"/>
          </a:xfrm>
        </p:spPr>
        <p:txBody>
          <a:bodyPr/>
          <a:lstStyle/>
          <a:p>
            <a:pPr>
              <a:lnSpc>
                <a:spcPct val="80000"/>
              </a:lnSpc>
              <a:buFontTx/>
              <a:buNone/>
            </a:pPr>
            <a:r>
              <a:rPr lang="en-US" sz="1600" dirty="0" err="1" smtClean="0">
                <a:solidFill>
                  <a:srgbClr val="C00000"/>
                </a:solidFill>
                <a:latin typeface="Courier New" pitchFamily="49" charset="0"/>
              </a:rPr>
              <a:t>typeT</a:t>
            </a:r>
            <a:r>
              <a:rPr lang="en-US" sz="1600" dirty="0" smtClean="0">
                <a:solidFill>
                  <a:srgbClr val="C00000"/>
                </a:solidFill>
                <a:latin typeface="Courier New" pitchFamily="49" charset="0"/>
              </a:rPr>
              <a:t> </a:t>
            </a:r>
            <a:r>
              <a:rPr lang="en-US" sz="1600" dirty="0" err="1" smtClean="0">
                <a:solidFill>
                  <a:srgbClr val="C00000"/>
                </a:solidFill>
                <a:latin typeface="Courier New" pitchFamily="49" charset="0"/>
              </a:rPr>
              <a:t>buf</a:t>
            </a:r>
            <a:r>
              <a:rPr lang="en-US" sz="1600" dirty="0" smtClean="0">
                <a:solidFill>
                  <a:srgbClr val="C00000"/>
                </a:solidFill>
                <a:latin typeface="Courier New" pitchFamily="49" charset="0"/>
              </a:rPr>
              <a:t>[1:k];</a:t>
            </a:r>
            <a:endParaRPr lang="pt-BR" sz="1600" b="1" dirty="0" smtClean="0">
              <a:solidFill>
                <a:srgbClr val="C00000"/>
              </a:solidFill>
              <a:latin typeface="Courier New" pitchFamily="49" charset="0"/>
            </a:endParaRPr>
          </a:p>
          <a:p>
            <a:pPr>
              <a:lnSpc>
                <a:spcPct val="80000"/>
              </a:lnSpc>
              <a:buFontTx/>
              <a:buNone/>
            </a:pPr>
            <a:r>
              <a:rPr lang="pt-BR" sz="1600" b="1" dirty="0" smtClean="0">
                <a:solidFill>
                  <a:srgbClr val="C00000"/>
                </a:solidFill>
                <a:latin typeface="Courier New" pitchFamily="49" charset="0"/>
              </a:rPr>
              <a:t>sem</a:t>
            </a:r>
            <a:r>
              <a:rPr lang="pt-BR" sz="1600" dirty="0" smtClean="0">
                <a:solidFill>
                  <a:srgbClr val="C00000"/>
                </a:solidFill>
                <a:latin typeface="Courier New" pitchFamily="49" charset="0"/>
              </a:rPr>
              <a:t> gol = k</a:t>
            </a:r>
            <a:r>
              <a:rPr lang="en-US" sz="1600" dirty="0">
                <a:solidFill>
                  <a:srgbClr val="C00000"/>
                </a:solidFill>
                <a:latin typeface="Courier New" pitchFamily="49" charset="0"/>
              </a:rPr>
              <a:t>,</a:t>
            </a:r>
            <a:r>
              <a:rPr lang="pt-BR" sz="1600" dirty="0" smtClean="0">
                <a:solidFill>
                  <a:srgbClr val="C00000"/>
                </a:solidFill>
                <a:latin typeface="Courier New" pitchFamily="49" charset="0"/>
              </a:rPr>
              <a:t> plin = 0;  </a:t>
            </a:r>
            <a:r>
              <a:rPr lang="pt-BR" sz="1600" dirty="0" smtClean="0">
                <a:solidFill>
                  <a:schemeClr val="tx2"/>
                </a:solidFill>
                <a:latin typeface="Courier New" pitchFamily="49" charset="0"/>
              </a:rPr>
              <a:t>/* semafoare generale */</a:t>
            </a:r>
          </a:p>
          <a:p>
            <a:pPr>
              <a:lnSpc>
                <a:spcPct val="80000"/>
              </a:lnSpc>
              <a:buFontTx/>
              <a:buNone/>
            </a:pPr>
            <a:r>
              <a:rPr lang="pt-BR" sz="1600" b="1" dirty="0" smtClean="0">
                <a:solidFill>
                  <a:srgbClr val="C00000"/>
                </a:solidFill>
                <a:latin typeface="Courier New" pitchFamily="49" charset="0"/>
              </a:rPr>
              <a:t>process</a:t>
            </a:r>
            <a:r>
              <a:rPr lang="pt-BR" sz="1600" dirty="0" smtClean="0">
                <a:solidFill>
                  <a:srgbClr val="C00000"/>
                </a:solidFill>
                <a:latin typeface="Courier New" pitchFamily="49" charset="0"/>
              </a:rPr>
              <a:t> Produc</a:t>
            </a:r>
            <a:r>
              <a:rPr lang="ro-RO" sz="1600" dirty="0" smtClean="0">
                <a:solidFill>
                  <a:srgbClr val="C00000"/>
                </a:solidFill>
                <a:latin typeface="Courier New" pitchFamily="49" charset="0"/>
              </a:rPr>
              <a:t>ă</a:t>
            </a:r>
            <a:r>
              <a:rPr lang="pt-BR" sz="1600" dirty="0" smtClean="0">
                <a:solidFill>
                  <a:srgbClr val="C00000"/>
                </a:solidFill>
                <a:latin typeface="Courier New" pitchFamily="49" charset="0"/>
              </a:rPr>
              <a:t>tor {</a:t>
            </a:r>
            <a:endParaRPr lang="sv-SE" sz="1600" b="1" dirty="0">
              <a:solidFill>
                <a:srgbClr val="C00000"/>
              </a:solidFill>
              <a:latin typeface="Courier New" pitchFamily="49" charset="0"/>
            </a:endParaRPr>
          </a:p>
          <a:p>
            <a:pPr>
              <a:lnSpc>
                <a:spcPct val="80000"/>
              </a:lnSpc>
              <a:buFontTx/>
              <a:buNone/>
            </a:pPr>
            <a:r>
              <a:rPr lang="sv-SE" sz="1600" b="1" dirty="0" smtClean="0">
                <a:solidFill>
                  <a:srgbClr val="C00000"/>
                </a:solidFill>
                <a:latin typeface="Courier New" pitchFamily="49" charset="0"/>
              </a:rPr>
              <a:t>     </a:t>
            </a:r>
            <a:r>
              <a:rPr lang="sv-SE" sz="1600" dirty="0" smtClean="0">
                <a:solidFill>
                  <a:srgbClr val="C00000"/>
                </a:solidFill>
                <a:latin typeface="Courier New" pitchFamily="49" charset="0"/>
              </a:rPr>
              <a:t>typeT v;</a:t>
            </a:r>
            <a:endParaRPr lang="sv-SE" sz="1600" b="1" dirty="0">
              <a:solidFill>
                <a:srgbClr val="C00000"/>
              </a:solidFill>
              <a:latin typeface="Courier New" pitchFamily="49" charset="0"/>
            </a:endParaRPr>
          </a:p>
          <a:p>
            <a:pPr>
              <a:lnSpc>
                <a:spcPct val="80000"/>
              </a:lnSpc>
              <a:buFontTx/>
              <a:buNone/>
            </a:pPr>
            <a:r>
              <a:rPr lang="sv-SE" sz="1600" b="1" dirty="0" smtClean="0">
                <a:solidFill>
                  <a:srgbClr val="C00000"/>
                </a:solidFill>
                <a:latin typeface="Courier New" pitchFamily="49" charset="0"/>
              </a:rPr>
              <a:t>     </a:t>
            </a:r>
            <a:r>
              <a:rPr lang="sv-SE" sz="1600" dirty="0" smtClean="0">
                <a:solidFill>
                  <a:srgbClr val="C00000"/>
                </a:solidFill>
                <a:latin typeface="Courier New" pitchFamily="49" charset="0"/>
              </a:rPr>
              <a:t>int ultim= 1;</a:t>
            </a:r>
            <a:endParaRPr lang="en-US" sz="1600" b="1" dirty="0">
              <a:solidFill>
                <a:srgbClr val="C00000"/>
              </a:solidFill>
              <a:latin typeface="Courier New" pitchFamily="49" charset="0"/>
            </a:endParaRPr>
          </a:p>
          <a:p>
            <a:pPr>
              <a:lnSpc>
                <a:spcPct val="80000"/>
              </a:lnSpc>
              <a:buFontTx/>
              <a:buNone/>
            </a:pPr>
            <a:r>
              <a:rPr lang="en-US" sz="1600" b="1" dirty="0" smtClean="0">
                <a:solidFill>
                  <a:srgbClr val="C00000"/>
                </a:solidFill>
                <a:latin typeface="Courier New" pitchFamily="49" charset="0"/>
              </a:rPr>
              <a:t>     while</a:t>
            </a:r>
            <a:r>
              <a:rPr lang="en-US" sz="1600" dirty="0" smtClean="0">
                <a:solidFill>
                  <a:srgbClr val="C00000"/>
                </a:solidFill>
                <a:latin typeface="Courier New" pitchFamily="49" charset="0"/>
              </a:rPr>
              <a:t> (true) {</a:t>
            </a:r>
          </a:p>
          <a:p>
            <a:pPr>
              <a:lnSpc>
                <a:spcPct val="80000"/>
              </a:lnSpc>
              <a:buFontTx/>
              <a:buNone/>
            </a:pPr>
            <a:r>
              <a:rPr lang="en-US" sz="1600" dirty="0">
                <a:solidFill>
                  <a:srgbClr val="C00000"/>
                </a:solidFill>
                <a:latin typeface="Courier New" pitchFamily="49" charset="0"/>
              </a:rPr>
              <a:t> </a:t>
            </a:r>
            <a:r>
              <a:rPr lang="en-US" sz="1600" dirty="0" smtClean="0">
                <a:solidFill>
                  <a:srgbClr val="C00000"/>
                </a:solidFill>
                <a:latin typeface="Courier New" pitchFamily="49" charset="0"/>
              </a:rPr>
              <a:t>      v = produce();</a:t>
            </a:r>
          </a:p>
          <a:p>
            <a:pPr>
              <a:lnSpc>
                <a:spcPct val="80000"/>
              </a:lnSpc>
              <a:buFontTx/>
              <a:buNone/>
            </a:pPr>
            <a:r>
              <a:rPr lang="en-US" sz="1600" dirty="0">
                <a:solidFill>
                  <a:srgbClr val="C00000"/>
                </a:solidFill>
                <a:latin typeface="Courier New" pitchFamily="49" charset="0"/>
              </a:rPr>
              <a:t> </a:t>
            </a:r>
            <a:r>
              <a:rPr lang="en-US" sz="1600" dirty="0" smtClean="0">
                <a:solidFill>
                  <a:srgbClr val="C00000"/>
                </a:solidFill>
                <a:latin typeface="Courier New" pitchFamily="49" charset="0"/>
              </a:rPr>
              <a:t>      P(</a:t>
            </a:r>
            <a:r>
              <a:rPr lang="en-US" sz="1600" dirty="0" err="1" smtClean="0">
                <a:solidFill>
                  <a:srgbClr val="C00000"/>
                </a:solidFill>
                <a:latin typeface="Courier New" pitchFamily="49" charset="0"/>
              </a:rPr>
              <a:t>gol</a:t>
            </a:r>
            <a:r>
              <a:rPr lang="en-US" sz="1600" dirty="0" smtClean="0">
                <a:solidFill>
                  <a:srgbClr val="C00000"/>
                </a:solidFill>
                <a:latin typeface="Courier New" pitchFamily="49" charset="0"/>
              </a:rPr>
              <a:t>);                   </a:t>
            </a:r>
            <a:r>
              <a:rPr lang="en-US" sz="1600" dirty="0" smtClean="0">
                <a:solidFill>
                  <a:schemeClr val="tx2"/>
                </a:solidFill>
                <a:latin typeface="Courier New" pitchFamily="49" charset="0"/>
              </a:rPr>
              <a:t>/*</a:t>
            </a:r>
            <a:r>
              <a:rPr lang="ro-RO" sz="1600" dirty="0" smtClean="0">
                <a:solidFill>
                  <a:schemeClr val="tx2"/>
                </a:solidFill>
                <a:latin typeface="Courier New" pitchFamily="49" charset="0"/>
              </a:rPr>
              <a:t> </a:t>
            </a:r>
            <a:r>
              <a:rPr lang="en-US" sz="1600" dirty="0" smtClean="0">
                <a:solidFill>
                  <a:schemeClr val="tx2"/>
                </a:solidFill>
                <a:latin typeface="Courier New" pitchFamily="49" charset="0"/>
              </a:rPr>
              <a:t>exist</a:t>
            </a:r>
            <a:r>
              <a:rPr lang="ro-RO" sz="1600" dirty="0" smtClean="0">
                <a:solidFill>
                  <a:schemeClr val="tx2"/>
                </a:solidFill>
                <a:latin typeface="Courier New" pitchFamily="49" charset="0"/>
              </a:rPr>
              <a:t>ă</a:t>
            </a:r>
            <a:r>
              <a:rPr lang="en-US" sz="1600" dirty="0" smtClean="0">
                <a:solidFill>
                  <a:schemeClr val="tx2"/>
                </a:solidFill>
                <a:latin typeface="Courier New" pitchFamily="49" charset="0"/>
              </a:rPr>
              <a:t> </a:t>
            </a:r>
            <a:r>
              <a:rPr lang="en-US" sz="1600" dirty="0" err="1" smtClean="0">
                <a:solidFill>
                  <a:schemeClr val="tx2"/>
                </a:solidFill>
                <a:latin typeface="Courier New" pitchFamily="49" charset="0"/>
              </a:rPr>
              <a:t>locuri</a:t>
            </a:r>
            <a:r>
              <a:rPr lang="en-US" sz="1600" dirty="0" smtClean="0">
                <a:solidFill>
                  <a:schemeClr val="tx2"/>
                </a:solidFill>
                <a:latin typeface="Courier New" pitchFamily="49" charset="0"/>
              </a:rPr>
              <a:t> </a:t>
            </a:r>
            <a:r>
              <a:rPr lang="en-US" sz="1600" dirty="0" err="1" smtClean="0">
                <a:solidFill>
                  <a:schemeClr val="tx2"/>
                </a:solidFill>
                <a:latin typeface="Courier New" pitchFamily="49" charset="0"/>
              </a:rPr>
              <a:t>goale</a:t>
            </a:r>
            <a:r>
              <a:rPr lang="en-US" sz="1600" dirty="0" smtClean="0">
                <a:solidFill>
                  <a:schemeClr val="tx2"/>
                </a:solidFill>
                <a:latin typeface="Courier New" pitchFamily="49" charset="0"/>
              </a:rPr>
              <a:t>?</a:t>
            </a:r>
            <a:r>
              <a:rPr lang="ro-RO" sz="1600" dirty="0" smtClean="0">
                <a:solidFill>
                  <a:schemeClr val="tx2"/>
                </a:solidFill>
                <a:latin typeface="Courier New" pitchFamily="49" charset="0"/>
              </a:rPr>
              <a:t> </a:t>
            </a:r>
            <a:r>
              <a:rPr lang="en-US" sz="1600" dirty="0" smtClean="0">
                <a:solidFill>
                  <a:schemeClr val="tx2"/>
                </a:solidFill>
                <a:latin typeface="Courier New" pitchFamily="49" charset="0"/>
              </a:rPr>
              <a:t>*/</a:t>
            </a:r>
            <a:endParaRPr lang="pt-BR" sz="1600" dirty="0">
              <a:solidFill>
                <a:schemeClr val="tx2"/>
              </a:solidFill>
              <a:latin typeface="Courier New" pitchFamily="49" charset="0"/>
            </a:endParaRPr>
          </a:p>
          <a:p>
            <a:pPr>
              <a:lnSpc>
                <a:spcPct val="80000"/>
              </a:lnSpc>
              <a:buFontTx/>
              <a:buNone/>
            </a:pPr>
            <a:r>
              <a:rPr lang="pt-BR" sz="1600" dirty="0" smtClean="0">
                <a:solidFill>
                  <a:schemeClr val="tx2"/>
                </a:solidFill>
                <a:latin typeface="Courier New" pitchFamily="49" charset="0"/>
              </a:rPr>
              <a:t>       </a:t>
            </a:r>
            <a:r>
              <a:rPr lang="pt-BR" sz="1600" dirty="0" smtClean="0">
                <a:solidFill>
                  <a:srgbClr val="C00000"/>
                </a:solidFill>
                <a:latin typeface="Courier New" pitchFamily="49" charset="0"/>
              </a:rPr>
              <a:t>buf[ultim] = v; </a:t>
            </a:r>
            <a:endParaRPr lang="pt-BR" sz="1600" dirty="0">
              <a:solidFill>
                <a:srgbClr val="C00000"/>
              </a:solidFill>
              <a:latin typeface="Courier New" pitchFamily="49" charset="0"/>
            </a:endParaRPr>
          </a:p>
          <a:p>
            <a:pPr>
              <a:lnSpc>
                <a:spcPct val="80000"/>
              </a:lnSpc>
              <a:buFontTx/>
              <a:buNone/>
            </a:pPr>
            <a:r>
              <a:rPr lang="pt-BR" sz="1600" dirty="0" smtClean="0">
                <a:solidFill>
                  <a:srgbClr val="C00000"/>
                </a:solidFill>
                <a:latin typeface="Courier New" pitchFamily="49" charset="0"/>
              </a:rPr>
              <a:t>       ultim = ultim mod k + 1;</a:t>
            </a:r>
            <a:r>
              <a:rPr lang="en-US" sz="1600" dirty="0">
                <a:solidFill>
                  <a:srgbClr val="C00000"/>
                </a:solidFill>
                <a:latin typeface="Courier New" pitchFamily="49" charset="0"/>
              </a:rPr>
              <a:t> </a:t>
            </a:r>
            <a:r>
              <a:rPr lang="ro-RO" sz="1600" dirty="0" smtClean="0">
                <a:solidFill>
                  <a:schemeClr val="tx2"/>
                </a:solidFill>
                <a:latin typeface="Courier New" pitchFamily="49" charset="0"/>
              </a:rPr>
              <a:t>/* circular */</a:t>
            </a:r>
            <a:endParaRPr lang="pt-BR" sz="1600" dirty="0">
              <a:solidFill>
                <a:schemeClr val="tx2"/>
              </a:solidFill>
              <a:latin typeface="Courier New" pitchFamily="49" charset="0"/>
            </a:endParaRPr>
          </a:p>
          <a:p>
            <a:pPr>
              <a:lnSpc>
                <a:spcPct val="80000"/>
              </a:lnSpc>
              <a:buFontTx/>
              <a:buNone/>
            </a:pPr>
            <a:r>
              <a:rPr lang="pt-BR" sz="1600" dirty="0" smtClean="0">
                <a:solidFill>
                  <a:schemeClr val="tx2"/>
                </a:solidFill>
                <a:latin typeface="Courier New" pitchFamily="49" charset="0"/>
              </a:rPr>
              <a:t>       </a:t>
            </a:r>
            <a:r>
              <a:rPr lang="pt-BR" sz="1600" dirty="0" smtClean="0">
                <a:solidFill>
                  <a:srgbClr val="C00000"/>
                </a:solidFill>
                <a:latin typeface="Courier New" pitchFamily="49" charset="0"/>
              </a:rPr>
              <a:t>V(plin)</a:t>
            </a:r>
            <a:r>
              <a:rPr lang="ro-RO" sz="1600" dirty="0" smtClean="0">
                <a:solidFill>
                  <a:srgbClr val="C00000"/>
                </a:solidFill>
                <a:latin typeface="Courier New" pitchFamily="49" charset="0"/>
              </a:rPr>
              <a:t>;</a:t>
            </a:r>
            <a:endParaRPr lang="pt-BR" sz="1600" b="1" dirty="0">
              <a:solidFill>
                <a:srgbClr val="C00000"/>
              </a:solidFill>
              <a:latin typeface="Courier New" pitchFamily="49" charset="0"/>
            </a:endParaRPr>
          </a:p>
          <a:p>
            <a:pPr>
              <a:lnSpc>
                <a:spcPct val="80000"/>
              </a:lnSpc>
              <a:buFontTx/>
              <a:buNone/>
            </a:pPr>
            <a:r>
              <a:rPr lang="pt-BR" sz="1600" b="1" dirty="0" smtClean="0">
                <a:solidFill>
                  <a:srgbClr val="C00000"/>
                </a:solidFill>
                <a:latin typeface="Courier New" pitchFamily="49" charset="0"/>
              </a:rPr>
              <a:t>     </a:t>
            </a:r>
            <a:r>
              <a:rPr lang="pt-BR" sz="1600" dirty="0" smtClean="0">
                <a:solidFill>
                  <a:srgbClr val="C00000"/>
                </a:solidFill>
                <a:latin typeface="Courier New" pitchFamily="49" charset="0"/>
              </a:rPr>
              <a:t>} }</a:t>
            </a:r>
          </a:p>
          <a:p>
            <a:pPr>
              <a:lnSpc>
                <a:spcPct val="80000"/>
              </a:lnSpc>
              <a:buFontTx/>
              <a:buNone/>
            </a:pPr>
            <a:r>
              <a:rPr lang="pt-BR" sz="1600" b="1" dirty="0" smtClean="0">
                <a:solidFill>
                  <a:srgbClr val="C00000"/>
                </a:solidFill>
                <a:latin typeface="Courier New" pitchFamily="49" charset="0"/>
              </a:rPr>
              <a:t>process</a:t>
            </a:r>
            <a:r>
              <a:rPr lang="pt-BR" sz="1600" dirty="0" smtClean="0">
                <a:solidFill>
                  <a:srgbClr val="C00000"/>
                </a:solidFill>
                <a:latin typeface="Courier New" pitchFamily="49" charset="0"/>
              </a:rPr>
              <a:t> Consumator {</a:t>
            </a:r>
            <a:endParaRPr lang="sv-SE" sz="1600" b="1" dirty="0">
              <a:solidFill>
                <a:srgbClr val="C00000"/>
              </a:solidFill>
              <a:latin typeface="Courier New" pitchFamily="49" charset="0"/>
            </a:endParaRPr>
          </a:p>
          <a:p>
            <a:pPr>
              <a:lnSpc>
                <a:spcPct val="80000"/>
              </a:lnSpc>
              <a:buFontTx/>
              <a:buNone/>
            </a:pPr>
            <a:r>
              <a:rPr lang="sv-SE" sz="1600" b="1" dirty="0" smtClean="0">
                <a:solidFill>
                  <a:srgbClr val="C00000"/>
                </a:solidFill>
                <a:latin typeface="Courier New" pitchFamily="49" charset="0"/>
              </a:rPr>
              <a:t>     </a:t>
            </a:r>
            <a:r>
              <a:rPr lang="sv-SE" sz="1600" dirty="0" smtClean="0">
                <a:solidFill>
                  <a:srgbClr val="C00000"/>
                </a:solidFill>
                <a:latin typeface="Courier New" pitchFamily="49" charset="0"/>
              </a:rPr>
              <a:t>typeT w;</a:t>
            </a:r>
            <a:endParaRPr lang="sv-SE" sz="1600" b="1" dirty="0">
              <a:solidFill>
                <a:srgbClr val="C00000"/>
              </a:solidFill>
              <a:latin typeface="Courier New" pitchFamily="49" charset="0"/>
            </a:endParaRPr>
          </a:p>
          <a:p>
            <a:pPr>
              <a:lnSpc>
                <a:spcPct val="80000"/>
              </a:lnSpc>
              <a:buFontTx/>
              <a:buNone/>
            </a:pPr>
            <a:r>
              <a:rPr lang="sv-SE" sz="1600" b="1" dirty="0" smtClean="0">
                <a:solidFill>
                  <a:srgbClr val="C00000"/>
                </a:solidFill>
                <a:latin typeface="Courier New" pitchFamily="49" charset="0"/>
              </a:rPr>
              <a:t>     </a:t>
            </a:r>
            <a:r>
              <a:rPr lang="sv-SE" sz="1600" dirty="0" smtClean="0">
                <a:solidFill>
                  <a:srgbClr val="C00000"/>
                </a:solidFill>
                <a:latin typeface="Courier New" pitchFamily="49" charset="0"/>
              </a:rPr>
              <a:t>int prim= 1;</a:t>
            </a:r>
            <a:endParaRPr lang="pt-BR" sz="1600" b="1" dirty="0">
              <a:solidFill>
                <a:srgbClr val="C00000"/>
              </a:solidFill>
              <a:latin typeface="Courier New" pitchFamily="49" charset="0"/>
            </a:endParaRPr>
          </a:p>
          <a:p>
            <a:pPr>
              <a:lnSpc>
                <a:spcPct val="80000"/>
              </a:lnSpc>
              <a:buFontTx/>
              <a:buNone/>
            </a:pPr>
            <a:r>
              <a:rPr lang="pt-BR" sz="1600" b="1" dirty="0" smtClean="0">
                <a:solidFill>
                  <a:srgbClr val="C00000"/>
                </a:solidFill>
                <a:latin typeface="Courier New" pitchFamily="49" charset="0"/>
              </a:rPr>
              <a:t>     while</a:t>
            </a:r>
            <a:r>
              <a:rPr lang="pt-BR" sz="1600" dirty="0" smtClean="0">
                <a:solidFill>
                  <a:srgbClr val="C00000"/>
                </a:solidFill>
                <a:latin typeface="Courier New" pitchFamily="49" charset="0"/>
              </a:rPr>
              <a:t> (true) {</a:t>
            </a:r>
          </a:p>
          <a:p>
            <a:pPr>
              <a:lnSpc>
                <a:spcPct val="80000"/>
              </a:lnSpc>
              <a:buFontTx/>
              <a:buNone/>
            </a:pPr>
            <a:r>
              <a:rPr lang="pt-BR" sz="1600" dirty="0">
                <a:solidFill>
                  <a:srgbClr val="C00000"/>
                </a:solidFill>
                <a:latin typeface="Courier New" pitchFamily="49" charset="0"/>
              </a:rPr>
              <a:t> </a:t>
            </a:r>
            <a:r>
              <a:rPr lang="pt-BR" sz="1600" dirty="0" smtClean="0">
                <a:solidFill>
                  <a:srgbClr val="C00000"/>
                </a:solidFill>
                <a:latin typeface="Courier New" pitchFamily="49" charset="0"/>
              </a:rPr>
              <a:t>      P(plin);                  </a:t>
            </a:r>
            <a:r>
              <a:rPr lang="en-US" sz="1600" dirty="0" smtClean="0">
                <a:solidFill>
                  <a:schemeClr val="tx2"/>
                </a:solidFill>
                <a:latin typeface="Courier New" pitchFamily="49" charset="0"/>
              </a:rPr>
              <a:t>/*</a:t>
            </a:r>
            <a:r>
              <a:rPr lang="ro-RO" sz="1600" dirty="0" smtClean="0">
                <a:solidFill>
                  <a:schemeClr val="tx2"/>
                </a:solidFill>
                <a:latin typeface="Courier New" pitchFamily="49" charset="0"/>
              </a:rPr>
              <a:t> </a:t>
            </a:r>
            <a:r>
              <a:rPr lang="en-US" sz="1600" dirty="0" smtClean="0">
                <a:solidFill>
                  <a:schemeClr val="tx2"/>
                </a:solidFill>
                <a:latin typeface="Courier New" pitchFamily="49" charset="0"/>
              </a:rPr>
              <a:t>exist</a:t>
            </a:r>
            <a:r>
              <a:rPr lang="ro-RO" sz="1600" dirty="0" smtClean="0">
                <a:solidFill>
                  <a:schemeClr val="tx2"/>
                </a:solidFill>
                <a:latin typeface="Courier New" pitchFamily="49" charset="0"/>
              </a:rPr>
              <a:t>ă</a:t>
            </a:r>
            <a:r>
              <a:rPr lang="en-US" sz="1600" dirty="0" smtClean="0">
                <a:solidFill>
                  <a:schemeClr val="tx2"/>
                </a:solidFill>
                <a:latin typeface="Courier New" pitchFamily="49" charset="0"/>
              </a:rPr>
              <a:t> </a:t>
            </a:r>
            <a:r>
              <a:rPr lang="en-US" sz="1600" dirty="0" err="1" smtClean="0">
                <a:solidFill>
                  <a:schemeClr val="tx2"/>
                </a:solidFill>
                <a:latin typeface="Courier New" pitchFamily="49" charset="0"/>
              </a:rPr>
              <a:t>valori</a:t>
            </a:r>
            <a:r>
              <a:rPr lang="en-US" sz="1600" dirty="0" smtClean="0">
                <a:solidFill>
                  <a:schemeClr val="tx2"/>
                </a:solidFill>
                <a:latin typeface="Courier New" pitchFamily="49" charset="0"/>
              </a:rPr>
              <a:t> </a:t>
            </a:r>
            <a:r>
              <a:rPr lang="ro-RO" sz="1600" dirty="0" smtClean="0">
                <a:solidFill>
                  <a:schemeClr val="tx2"/>
                </a:solidFill>
                <a:latin typeface="Courier New" pitchFamily="49" charset="0"/>
              </a:rPr>
              <a:t>î</a:t>
            </a:r>
            <a:r>
              <a:rPr lang="en-US" sz="1600" dirty="0" smtClean="0">
                <a:solidFill>
                  <a:schemeClr val="tx2"/>
                </a:solidFill>
                <a:latin typeface="Courier New" pitchFamily="49" charset="0"/>
              </a:rPr>
              <a:t>n buffer?</a:t>
            </a:r>
            <a:r>
              <a:rPr lang="ro-RO" sz="1600" dirty="0" smtClean="0">
                <a:solidFill>
                  <a:schemeClr val="tx2"/>
                </a:solidFill>
                <a:latin typeface="Courier New" pitchFamily="49" charset="0"/>
              </a:rPr>
              <a:t> </a:t>
            </a:r>
            <a:r>
              <a:rPr lang="en-US" sz="1600" dirty="0" smtClean="0">
                <a:solidFill>
                  <a:schemeClr val="tx2"/>
                </a:solidFill>
                <a:latin typeface="Courier New" pitchFamily="49" charset="0"/>
              </a:rPr>
              <a:t>*/</a:t>
            </a:r>
            <a:endParaRPr lang="pt-BR" sz="1600" dirty="0">
              <a:solidFill>
                <a:schemeClr val="tx2"/>
              </a:solidFill>
              <a:latin typeface="Courier New" pitchFamily="49" charset="0"/>
            </a:endParaRPr>
          </a:p>
          <a:p>
            <a:pPr>
              <a:lnSpc>
                <a:spcPct val="80000"/>
              </a:lnSpc>
              <a:buFontTx/>
              <a:buNone/>
            </a:pPr>
            <a:r>
              <a:rPr lang="pt-BR" sz="1600" dirty="0" smtClean="0">
                <a:solidFill>
                  <a:schemeClr val="tx2"/>
                </a:solidFill>
                <a:latin typeface="Courier New" pitchFamily="49" charset="0"/>
              </a:rPr>
              <a:t>       </a:t>
            </a:r>
            <a:r>
              <a:rPr lang="pt-BR" sz="1600" dirty="0" smtClean="0">
                <a:solidFill>
                  <a:srgbClr val="C00000"/>
                </a:solidFill>
                <a:latin typeface="Courier New" pitchFamily="49" charset="0"/>
              </a:rPr>
              <a:t>w = buf[prim]; prim = prim mod k + 1;</a:t>
            </a:r>
          </a:p>
          <a:p>
            <a:pPr>
              <a:lnSpc>
                <a:spcPct val="80000"/>
              </a:lnSpc>
              <a:buFontTx/>
              <a:buNone/>
            </a:pPr>
            <a:r>
              <a:rPr lang="pt-BR" sz="1600" dirty="0">
                <a:solidFill>
                  <a:srgbClr val="C00000"/>
                </a:solidFill>
                <a:latin typeface="Courier New" pitchFamily="49" charset="0"/>
              </a:rPr>
              <a:t> </a:t>
            </a:r>
            <a:r>
              <a:rPr lang="pt-BR" sz="1600" dirty="0" smtClean="0">
                <a:solidFill>
                  <a:srgbClr val="C00000"/>
                </a:solidFill>
                <a:latin typeface="Courier New" pitchFamily="49" charset="0"/>
              </a:rPr>
              <a:t>      V(gol);</a:t>
            </a:r>
          </a:p>
          <a:p>
            <a:pPr>
              <a:lnSpc>
                <a:spcPct val="80000"/>
              </a:lnSpc>
              <a:buFontTx/>
              <a:buNone/>
            </a:pPr>
            <a:r>
              <a:rPr lang="pt-BR" sz="1600" dirty="0">
                <a:solidFill>
                  <a:srgbClr val="C00000"/>
                </a:solidFill>
                <a:latin typeface="Courier New" pitchFamily="49" charset="0"/>
              </a:rPr>
              <a:t> </a:t>
            </a:r>
            <a:r>
              <a:rPr lang="pt-BR" sz="1600" dirty="0" smtClean="0">
                <a:solidFill>
                  <a:srgbClr val="C00000"/>
                </a:solidFill>
                <a:latin typeface="Courier New" pitchFamily="49" charset="0"/>
              </a:rPr>
              <a:t>      consum</a:t>
            </a:r>
            <a:r>
              <a:rPr lang="ro-RO" sz="1600" dirty="0" smtClean="0">
                <a:solidFill>
                  <a:srgbClr val="C00000"/>
                </a:solidFill>
                <a:latin typeface="Courier New" pitchFamily="49" charset="0"/>
              </a:rPr>
              <a:t>ă</a:t>
            </a:r>
            <a:r>
              <a:rPr lang="pt-BR" sz="1600" dirty="0" smtClean="0">
                <a:solidFill>
                  <a:srgbClr val="C00000"/>
                </a:solidFill>
                <a:latin typeface="Courier New" pitchFamily="49" charset="0"/>
              </a:rPr>
              <a:t>(w);</a:t>
            </a:r>
            <a:endParaRPr lang="pt-BR" sz="1600" b="1" dirty="0">
              <a:solidFill>
                <a:srgbClr val="C00000"/>
              </a:solidFill>
              <a:latin typeface="Courier New" pitchFamily="49" charset="0"/>
            </a:endParaRPr>
          </a:p>
          <a:p>
            <a:pPr>
              <a:lnSpc>
                <a:spcPct val="80000"/>
              </a:lnSpc>
              <a:buFontTx/>
              <a:buNone/>
            </a:pPr>
            <a:r>
              <a:rPr lang="pt-BR" sz="1600" b="1" dirty="0" smtClean="0">
                <a:solidFill>
                  <a:srgbClr val="C00000"/>
                </a:solidFill>
                <a:latin typeface="Courier New" pitchFamily="49" charset="0"/>
              </a:rPr>
              <a:t>     </a:t>
            </a:r>
            <a:r>
              <a:rPr lang="pt-BR" sz="1600" dirty="0" smtClean="0">
                <a:solidFill>
                  <a:srgbClr val="C00000"/>
                </a:solidFill>
                <a:latin typeface="Courier New" pitchFamily="49" charset="0"/>
              </a:rPr>
              <a:t>}</a:t>
            </a:r>
            <a:endParaRPr lang="pt-BR" sz="1600" dirty="0" smtClean="0">
              <a:solidFill>
                <a:srgbClr val="FF0000"/>
              </a:solidFill>
              <a:latin typeface="Courier New" pitchFamily="49" charset="0"/>
            </a:endParaRPr>
          </a:p>
          <a:p>
            <a:pPr>
              <a:lnSpc>
                <a:spcPct val="80000"/>
              </a:lnSpc>
              <a:buFontTx/>
              <a:buNone/>
            </a:pPr>
            <a:r>
              <a:rPr lang="pt-BR" sz="1600" dirty="0" smtClean="0">
                <a:solidFill>
                  <a:srgbClr val="C00000"/>
                </a:solidFill>
                <a:latin typeface="Courier New" pitchFamily="49" charset="0"/>
              </a:rPr>
              <a:t>}</a:t>
            </a:r>
            <a:endParaRPr lang="en-US" sz="1600" dirty="0" smtClean="0">
              <a:solidFill>
                <a:srgbClr val="C00000"/>
              </a:solidFill>
              <a:latin typeface="Courier New" pitchFamily="49" charset="0"/>
            </a:endParaRPr>
          </a:p>
        </p:txBody>
      </p:sp>
      <p:sp>
        <p:nvSpPr>
          <p:cNvPr id="2" name="Title 1"/>
          <p:cNvSpPr>
            <a:spLocks noGrp="1"/>
          </p:cNvSpPr>
          <p:nvPr>
            <p:ph type="title"/>
          </p:nvPr>
        </p:nvSpPr>
        <p:spPr/>
        <p:txBody>
          <a:bodyPr/>
          <a:lstStyle/>
          <a:p>
            <a:r>
              <a:rPr lang="en-US" sz="2800" dirty="0" err="1"/>
              <a:t>Comunicarea</a:t>
            </a:r>
            <a:r>
              <a:rPr lang="en-US" sz="2800" dirty="0"/>
              <a:t> </a:t>
            </a:r>
            <a:r>
              <a:rPr lang="en-US" sz="2800" dirty="0" err="1"/>
              <a:t>produc</a:t>
            </a:r>
            <a:r>
              <a:rPr lang="ro-RO" sz="2800" dirty="0"/>
              <a:t>ă</a:t>
            </a:r>
            <a:r>
              <a:rPr lang="en-US" sz="2800" dirty="0"/>
              <a:t>tor </a:t>
            </a:r>
            <a:r>
              <a:rPr lang="ro-RO" sz="2800" dirty="0"/>
              <a:t>ș</a:t>
            </a:r>
            <a:r>
              <a:rPr lang="en-US" sz="2800" dirty="0" err="1"/>
              <a:t>i</a:t>
            </a:r>
            <a:r>
              <a:rPr lang="en-US" sz="2800" dirty="0"/>
              <a:t> </a:t>
            </a:r>
            <a:r>
              <a:rPr lang="en-US" sz="2800" dirty="0" err="1"/>
              <a:t>consumator</a:t>
            </a:r>
            <a:r>
              <a:rPr lang="en-US" sz="2800" dirty="0"/>
              <a:t> </a:t>
            </a:r>
            <a:r>
              <a:rPr lang="en-US" sz="2800" dirty="0" err="1"/>
              <a:t>prin</a:t>
            </a:r>
            <a:r>
              <a:rPr lang="en-US" sz="2800" dirty="0"/>
              <a:t> tampon </a:t>
            </a:r>
            <a:r>
              <a:rPr lang="en-US" sz="2800" dirty="0" err="1"/>
              <a:t>limitat</a:t>
            </a:r>
            <a:endParaRPr lang="en-US" sz="2800" dirty="0"/>
          </a:p>
        </p:txBody>
      </p:sp>
      <p:sp>
        <p:nvSpPr>
          <p:cNvPr id="3" name="Rectangle 2"/>
          <p:cNvSpPr/>
          <p:nvPr/>
        </p:nvSpPr>
        <p:spPr bwMode="auto">
          <a:xfrm>
            <a:off x="395536" y="1196752"/>
            <a:ext cx="3456384" cy="360040"/>
          </a:xfrm>
          <a:prstGeom prst="rect">
            <a:avLst/>
          </a:prstGeom>
          <a:no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ghtbar">
  <a:themeElements>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Lightbar">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HardDisk:Applications:Microsoft Office X:Templates:Presentations:Designs:Lightbar</Template>
  <TotalTime>2786</TotalTime>
  <Words>3520</Words>
  <Application>Microsoft Office PowerPoint</Application>
  <PresentationFormat>On-screen Show (4:3)</PresentationFormat>
  <Paragraphs>625</Paragraphs>
  <Slides>43</Slides>
  <Notes>15</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Lightbar</vt:lpstr>
      <vt:lpstr>Dezvoltarea algoritmilor folosind variabile partajate (MIMD). Semafoare. Probleme clasice.</vt:lpstr>
      <vt:lpstr>Dezvoltarea algoritmilor folosind  variabile partajate (MIMD)</vt:lpstr>
      <vt:lpstr>Sectiuni critice</vt:lpstr>
      <vt:lpstr>Semafoare</vt:lpstr>
      <vt:lpstr>Secțiuni critice</vt:lpstr>
      <vt:lpstr>Exemplu executie…</vt:lpstr>
      <vt:lpstr>Producători și consumatori</vt:lpstr>
      <vt:lpstr>Producători și consumatori</vt:lpstr>
      <vt:lpstr>Comunicarea producător și consumator prin tampon limitat</vt:lpstr>
      <vt:lpstr>Comunicarea producător și consumator prin tampon limitat</vt:lpstr>
      <vt:lpstr>Mai mulți producători și mai mulți consumatori</vt:lpstr>
      <vt:lpstr>Problema filozofilor</vt:lpstr>
      <vt:lpstr>Problema filozofilor (2)</vt:lpstr>
      <vt:lpstr>Problema cititorilor și scriitorilor  Excludere mutuală</vt:lpstr>
      <vt:lpstr>Problema cititorilor și scriitorilor  Excludere mutuală</vt:lpstr>
      <vt:lpstr>PowerPoint Presentation</vt:lpstr>
      <vt:lpstr>Problema cititorilor si scriitorilor  Excludere mutuală (2)</vt:lpstr>
      <vt:lpstr>PowerPoint Presentation</vt:lpstr>
      <vt:lpstr>Problema cititorilor și scriitorilor  Sincronizare condiționată</vt:lpstr>
      <vt:lpstr>Problema cititorilor și scriitorilor Sincronizare condiționată (2)</vt:lpstr>
      <vt:lpstr>Problema cititorilor și scriitorilor  Sincronizare condiționată (3)</vt:lpstr>
      <vt:lpstr>Problema cititorilor și scriitorilor Sincronizare condiționată (4)</vt:lpstr>
      <vt:lpstr>Problema cititorilor și scriitorilor  Sincronizare condiționată (5)</vt:lpstr>
      <vt:lpstr>Problema cititorilor și scriitorilor  Sincronizare condiționată (6)</vt:lpstr>
      <vt:lpstr>Problema bărbierului</vt:lpstr>
      <vt:lpstr>Ce se poate intampla rau?</vt:lpstr>
      <vt:lpstr>Pas 1</vt:lpstr>
      <vt:lpstr>Pas 2</vt:lpstr>
      <vt:lpstr>Pas 3</vt:lpstr>
      <vt:lpstr>Pas 4</vt:lpstr>
      <vt:lpstr>Problema bărbierului (2)</vt:lpstr>
      <vt:lpstr>Problema bărbierului (2)</vt:lpstr>
      <vt:lpstr>Sumar</vt:lpstr>
      <vt:lpstr>Quiz</vt:lpstr>
      <vt:lpstr>Un pic de practice: Cigarette smokers problem</vt:lpstr>
      <vt:lpstr>Cigarette smokers problem</vt:lpstr>
      <vt:lpstr>Cigarette smokers problem - deadlock</vt:lpstr>
      <vt:lpstr>Quiz</vt:lpstr>
      <vt:lpstr>Cigarette smokers problem</vt:lpstr>
      <vt:lpstr>Cigarette smokers problem</vt:lpstr>
      <vt:lpstr>Cigarette smokers problem</vt:lpstr>
      <vt:lpstr>Posibila solutie… pentru bariera</vt:lpstr>
      <vt:lpstr>Întrebări?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Complexitatea algoritmilor paraleli</dc:title>
  <dc:creator>Ciprian Dobre</dc:creator>
  <cp:lastModifiedBy>cipsm</cp:lastModifiedBy>
  <cp:revision>565</cp:revision>
  <dcterms:created xsi:type="dcterms:W3CDTF">2003-12-18T12:29:33Z</dcterms:created>
  <dcterms:modified xsi:type="dcterms:W3CDTF">2015-10-20T20:23:07Z</dcterms:modified>
</cp:coreProperties>
</file>