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bold.fntdata"/><Relationship Id="rId10" Type="http://schemas.openxmlformats.org/officeDocument/2006/relationships/slide" Target="slides/slide6.xml"/><Relationship Id="rId32" Type="http://schemas.openxmlformats.org/officeDocument/2006/relationships/font" Target="fonts/Roboto-regular.fntdata"/><Relationship Id="rId13" Type="http://schemas.openxmlformats.org/officeDocument/2006/relationships/slide" Target="slides/slide9.xml"/><Relationship Id="rId35" Type="http://schemas.openxmlformats.org/officeDocument/2006/relationships/font" Target="fonts/Roboto-boldItalic.fntdata"/><Relationship Id="rId12" Type="http://schemas.openxmlformats.org/officeDocument/2006/relationships/slide" Target="slides/slide8.xml"/><Relationship Id="rId34" Type="http://schemas.openxmlformats.org/officeDocument/2006/relationships/font" Target="fonts/Roboto-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List Building blocks</a:t>
            </a:r>
            <a:endParaRPr/>
          </a:p>
          <a:p>
            <a:pPr indent="0" lvl="0" marL="0" rtl="0">
              <a:spcBef>
                <a:spcPts val="0"/>
              </a:spcBef>
              <a:spcAft>
                <a:spcPts val="0"/>
              </a:spcAft>
              <a:buNone/>
            </a:pPr>
            <a:r>
              <a:rPr lang="fr"/>
              <a:t>List of assumptions for pseudonym party:</a:t>
            </a:r>
            <a:endParaRPr/>
          </a:p>
          <a:p>
            <a:pPr indent="0" lvl="0" marL="0" rtl="0">
              <a:spcBef>
                <a:spcPts val="0"/>
              </a:spcBef>
              <a:spcAft>
                <a:spcPts val="0"/>
              </a:spcAft>
              <a:buNone/>
            </a:pPr>
            <a:r>
              <a:rPr lang="fr"/>
              <a:t>Organizers each responsible for a node</a:t>
            </a:r>
            <a:endParaRPr/>
          </a:p>
          <a:p>
            <a:pPr indent="0" lvl="0" marL="0" rtl="0">
              <a:spcBef>
                <a:spcPts val="0"/>
              </a:spcBef>
              <a:spcAft>
                <a:spcPts val="0"/>
              </a:spcAft>
              <a:buNone/>
            </a:pPr>
            <a:r>
              <a:rPr lang="fr"/>
              <a:t>Anytrust model</a:t>
            </a:r>
            <a:endParaRPr/>
          </a:p>
          <a:p>
            <a:pPr indent="0" lvl="0" marL="0" rtl="0">
              <a:spcBef>
                <a:spcPts val="0"/>
              </a:spcBef>
              <a:spcAft>
                <a:spcPts val="0"/>
              </a:spcAft>
              <a:buNone/>
            </a:pPr>
            <a:r>
              <a:rPr lang="fr"/>
              <a:t>Attendees are trusted to safely store their private key</a:t>
            </a:r>
            <a:endParaRPr/>
          </a:p>
          <a:p>
            <a:pPr indent="0" lvl="0" marL="0" rtl="0">
              <a:spcBef>
                <a:spcPts val="0"/>
              </a:spcBef>
              <a:spcAft>
                <a:spcPts val="0"/>
              </a:spcAft>
              <a:buNone/>
            </a:pPr>
            <a:r>
              <a:rPr lang="fr"/>
              <a:t>After the time barrier, no one gets in</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fr"/>
              <a:t>Linkable ring signatures, even though they share anonymity group. The tags produced at different services, that is with different context, output distinct tags. That is the signatures are not realted between different anonymity groups.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Lets take a first look at the pseudonym party setup, lets meet some of its main “actors”</a:t>
            </a:r>
            <a:endParaRPr/>
          </a:p>
          <a:p>
            <a:pPr indent="0" lvl="0" marL="0" rtl="0">
              <a:spcBef>
                <a:spcPts val="0"/>
              </a:spcBef>
              <a:spcAft>
                <a:spcPts val="0"/>
              </a:spcAft>
              <a:buNone/>
            </a:pPr>
            <a:r>
              <a:rPr lang="fr"/>
              <a:t>First, we have the organizers</a:t>
            </a:r>
            <a:endParaRPr/>
          </a:p>
          <a:p>
            <a:pPr indent="0" lvl="0" marL="0" rtl="0">
              <a:spcBef>
                <a:spcPts val="0"/>
              </a:spcBef>
              <a:spcAft>
                <a:spcPts val="0"/>
              </a:spcAft>
              <a:buNone/>
            </a:pPr>
            <a:r>
              <a:rPr lang="fr"/>
              <a:t>Organizers may be a group of volunteers, part of an entity, an association, an entity, basically any group of people.</a:t>
            </a:r>
            <a:endParaRPr/>
          </a:p>
          <a:p>
            <a:pPr indent="0" lvl="0" marL="0" rtl="0">
              <a:spcBef>
                <a:spcPts val="0"/>
              </a:spcBef>
              <a:spcAft>
                <a:spcPts val="0"/>
              </a:spcAft>
              <a:buNone/>
            </a:pPr>
            <a:r>
              <a:rPr lang="fr"/>
              <a:t>Each organizer is associated to one server, that from now on is going to be called a conode.</a:t>
            </a:r>
            <a:endParaRPr/>
          </a:p>
          <a:p>
            <a:pPr indent="0" lvl="0" marL="0" rtl="0">
              <a:spcBef>
                <a:spcPts val="0"/>
              </a:spcBef>
              <a:spcAft>
                <a:spcPts val="0"/>
              </a:spcAft>
              <a:buNone/>
            </a:pPr>
            <a:r>
              <a:rPr lang="fr"/>
              <a:t>The conodes and the organizers together form a collective authority.</a:t>
            </a:r>
            <a:endParaRPr/>
          </a:p>
          <a:p>
            <a:pPr indent="0" lvl="0" marL="0" rtl="0">
              <a:spcBef>
                <a:spcPts val="0"/>
              </a:spcBef>
              <a:spcAft>
                <a:spcPts val="0"/>
              </a:spcAft>
              <a:buNone/>
            </a:pPr>
            <a:r>
              <a:t/>
            </a:r>
            <a:endParaRPr/>
          </a:p>
          <a:p>
            <a:pPr indent="0" lvl="0" marL="0" rtl="0">
              <a:spcBef>
                <a:spcPts val="0"/>
              </a:spcBef>
              <a:spcAft>
                <a:spcPts val="0"/>
              </a:spcAft>
              <a:buNone/>
            </a:pPr>
            <a:r>
              <a:rPr lang="fr"/>
              <a:t>We assume an anytrust model, in which people do not need to trust all organizer, they just need to trust that one of the organizers is honest and that he/she is not colluding with anyone else. And that their conode is also honest.</a:t>
            </a:r>
            <a:endParaRPr/>
          </a:p>
          <a:p>
            <a:pPr indent="0" lvl="0" marL="0" rtl="0">
              <a:spcBef>
                <a:spcPts val="0"/>
              </a:spcBef>
              <a:spcAft>
                <a:spcPts val="0"/>
              </a:spcAft>
              <a:buNone/>
            </a:pPr>
            <a:r>
              <a:t/>
            </a:r>
            <a:endParaRPr/>
          </a:p>
          <a:p>
            <a:pPr indent="0" lvl="0" marL="0" rtl="0">
              <a:spcBef>
                <a:spcPts val="0"/>
              </a:spcBef>
              <a:spcAft>
                <a:spcPts val="0"/>
              </a:spcAft>
              <a:buNone/>
            </a:pPr>
            <a:r>
              <a:rPr lang="fr"/>
              <a:t>Some time before the party the organizers meet, to setup the details.</a:t>
            </a:r>
            <a:endParaRPr/>
          </a:p>
          <a:p>
            <a:pPr indent="0" lvl="0" marL="0" rtl="0">
              <a:spcBef>
                <a:spcPts val="0"/>
              </a:spcBef>
              <a:spcAft>
                <a:spcPts val="0"/>
              </a:spcAft>
              <a:buNone/>
            </a:pPr>
            <a:r>
              <a:rPr lang="fr"/>
              <a:t>In particular start, end, location, use, expiration date, servers and they exchange their public keys. All of these details go to a configuration file that is made public after these meeting.</a:t>
            </a:r>
            <a:endParaRPr/>
          </a:p>
          <a:p>
            <a:pPr indent="0" lvl="0" marL="0" rtl="0">
              <a:spcBef>
                <a:spcPts val="0"/>
              </a:spcBef>
              <a:spcAft>
                <a:spcPts val="0"/>
              </a:spcAft>
              <a:buNone/>
            </a:pPr>
            <a:r>
              <a:t/>
            </a:r>
            <a:endParaRPr/>
          </a:p>
          <a:p>
            <a:pPr indent="0" lvl="0" marL="0" rtl="0">
              <a:spcBef>
                <a:spcPts val="0"/>
              </a:spcBef>
              <a:spcAft>
                <a:spcPts val="0"/>
              </a:spcAft>
              <a:buNone/>
            </a:pPr>
            <a:r>
              <a:rPr lang="fr"/>
              <a:t>A set of independet of servers, in charge of taping the party are also selected. These observers do not belong to the organizers set of people, they are selected completely appart and independently.</a:t>
            </a:r>
            <a:endParaRPr/>
          </a:p>
          <a:p>
            <a:pPr indent="0" lvl="0" marL="0" rtl="0">
              <a:spcBef>
                <a:spcPts val="0"/>
              </a:spcBef>
              <a:spcAft>
                <a:spcPts val="0"/>
              </a:spcAft>
              <a:buNone/>
            </a:pPr>
            <a:r>
              <a:rPr lang="fr"/>
              <a:t>They are in charge of taping the party for transparency issues. The tapes allow to prove if for example an organizer refused to sign a User PoP token, or if someone is getting double PoP-tokens.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Attendees also need to do a setup before the party, we trust them to bring an ephemeral public key to use only at the party.</a:t>
            </a:r>
            <a:endParaRPr/>
          </a:p>
          <a:p>
            <a:pPr indent="0" lvl="0" marL="0" rtl="0">
              <a:spcBef>
                <a:spcPts val="0"/>
              </a:spcBef>
              <a:spcAft>
                <a:spcPts val="0"/>
              </a:spcAft>
              <a:buNone/>
            </a:pPr>
            <a:r>
              <a:rPr lang="fr"/>
              <a:t>They need to download the configuration file that was uploaded by the organizers.</a:t>
            </a:r>
            <a:endParaRPr/>
          </a:p>
          <a:p>
            <a:pPr indent="0" lvl="0" marL="0" rtl="0">
              <a:spcBef>
                <a:spcPts val="0"/>
              </a:spcBef>
              <a:spcAft>
                <a:spcPts val="0"/>
              </a:spcAft>
              <a:buNone/>
            </a:pPr>
            <a:r>
              <a:t/>
            </a:r>
            <a:endParaRPr/>
          </a:p>
          <a:p>
            <a:pPr indent="0" lvl="0" marL="0" rtl="0">
              <a:spcBef>
                <a:spcPts val="0"/>
              </a:spcBef>
              <a:spcAft>
                <a:spcPts val="0"/>
              </a:spcAft>
              <a:buNone/>
            </a:pPr>
            <a:r>
              <a:rPr lang="fr"/>
              <a:t>Attendees must downlaod the configuration file, as well as a software to generate the public/private/ephemeral keys. They input the configuration file and get a file as an output</a:t>
            </a:r>
            <a:endParaRPr/>
          </a:p>
          <a:p>
            <a:pPr indent="0" lvl="0" marL="0" rtl="0">
              <a:spcBef>
                <a:spcPts val="0"/>
              </a:spcBef>
              <a:spcAft>
                <a:spcPts val="0"/>
              </a:spcAft>
              <a:buNone/>
            </a:pPr>
            <a:r>
              <a:rPr lang="fr"/>
              <a:t>These file contains three keys, one public key and one private key, to not be used at the party. And an ephemeral public key to be used at the party.</a:t>
            </a:r>
            <a:endParaRPr/>
          </a:p>
          <a:p>
            <a:pPr indent="0" lvl="0" marL="0" rtl="0">
              <a:spcBef>
                <a:spcPts val="0"/>
              </a:spcBef>
              <a:spcAft>
                <a:spcPts val="0"/>
              </a:spcAft>
              <a:buNone/>
            </a:pPr>
            <a:r>
              <a:rPr lang="fr"/>
              <a:t>These will ideally prevent the user from using the same public key on different services. That is the user can reuse the public key on different services and that should not compromise</a:t>
            </a:r>
            <a:endParaRPr/>
          </a:p>
          <a:p>
            <a:pPr indent="0" lvl="0" marL="0" rtl="0">
              <a:spcBef>
                <a:spcPts val="0"/>
              </a:spcBef>
              <a:spcAft>
                <a:spcPts val="0"/>
              </a:spcAft>
              <a:buNone/>
            </a:pPr>
            <a:r>
              <a:rPr lang="fr"/>
              <a:t>his/her anonymity.</a:t>
            </a:r>
            <a:endParaRPr/>
          </a:p>
          <a:p>
            <a:pPr indent="0" lvl="0" marL="0" rtl="0">
              <a:spcBef>
                <a:spcPts val="0"/>
              </a:spcBef>
              <a:spcAft>
                <a:spcPts val="0"/>
              </a:spcAft>
              <a:buNone/>
            </a:pPr>
            <a:r>
              <a:rPr lang="fr"/>
              <a:t>So at the end of the step the attendees end up with a set of ephemeral public keys, and some private keys.</a:t>
            </a:r>
            <a:endParaRPr/>
          </a:p>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The pseudonym party is divided in two rooms.</a:t>
            </a:r>
            <a:endParaRPr/>
          </a:p>
          <a:p>
            <a:pPr indent="0" lvl="0" marL="0" rtl="0">
              <a:spcBef>
                <a:spcPts val="0"/>
              </a:spcBef>
              <a:spcAft>
                <a:spcPts val="0"/>
              </a:spcAft>
              <a:buNone/>
            </a:pPr>
            <a:r>
              <a:rPr lang="fr"/>
              <a:t>A registration room and a party room.</a:t>
            </a:r>
            <a:endParaRPr/>
          </a:p>
          <a:p>
            <a:pPr indent="0" lvl="0" marL="0" rtl="0">
              <a:spcBef>
                <a:spcPts val="0"/>
              </a:spcBef>
              <a:spcAft>
                <a:spcPts val="0"/>
              </a:spcAft>
              <a:buNone/>
            </a:pPr>
            <a:r>
              <a:rPr lang="fr"/>
              <a:t>Initially everyone enters to the registration room.</a:t>
            </a:r>
            <a:endParaRPr/>
          </a:p>
          <a:p>
            <a:pPr indent="0" lvl="0" marL="0" rtl="0">
              <a:spcBef>
                <a:spcPts val="0"/>
              </a:spcBef>
              <a:spcAft>
                <a:spcPts val="0"/>
              </a:spcAft>
              <a:buNone/>
            </a:pPr>
            <a:r>
              <a:rPr lang="fr"/>
              <a:t>Everyone is allowed to enter to the registration room up to a point, the barrier point.</a:t>
            </a:r>
            <a:endParaRPr/>
          </a:p>
          <a:p>
            <a:pPr indent="0" lvl="0" marL="0" rtl="0">
              <a:spcBef>
                <a:spcPts val="0"/>
              </a:spcBef>
              <a:spcAft>
                <a:spcPts val="0"/>
              </a:spcAft>
              <a:buNone/>
            </a:pPr>
            <a:r>
              <a:rPr lang="fr"/>
              <a:t>Once this point is reached no one can get in, but everyone can get out for security purposes.</a:t>
            </a:r>
            <a:endParaRPr/>
          </a:p>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At the barrier point both organizers and attendees line up to collect the ephemeral public keys.</a:t>
            </a:r>
            <a:endParaRPr/>
          </a:p>
          <a:p>
            <a:pPr indent="0" lvl="0" marL="0" rtl="0">
              <a:spcBef>
                <a:spcPts val="0"/>
              </a:spcBef>
              <a:spcAft>
                <a:spcPts val="0"/>
              </a:spcAft>
              <a:buNone/>
            </a:pPr>
            <a:r>
              <a:rPr lang="fr"/>
              <a:t>First organizers form a line, and the attendees also form a line, following the organizers.</a:t>
            </a:r>
            <a:endParaRPr/>
          </a:p>
          <a:p>
            <a:pPr indent="0" lvl="0" marL="0" rtl="0">
              <a:spcBef>
                <a:spcPts val="0"/>
              </a:spcBef>
              <a:spcAft>
                <a:spcPts val="0"/>
              </a:spcAft>
              <a:buNone/>
            </a:pPr>
            <a:r>
              <a:rPr lang="fr"/>
              <a:t>Each attendee carries their ephemeral public key.</a:t>
            </a:r>
            <a:endParaRPr/>
          </a:p>
          <a:p>
            <a:pPr indent="0" lvl="0" marL="0" rtl="0">
              <a:spcBef>
                <a:spcPts val="0"/>
              </a:spcBef>
              <a:spcAft>
                <a:spcPts val="0"/>
              </a:spcAft>
              <a:buNone/>
            </a:pPr>
            <a:r>
              <a:rPr lang="fr"/>
              <a:t>Organizers will collect each attendees eph public key.</a:t>
            </a:r>
            <a:endParaRPr/>
          </a:p>
          <a:p>
            <a:pPr indent="0" lvl="0" marL="0" rtl="0">
              <a:spcBef>
                <a:spcPts val="0"/>
              </a:spcBef>
              <a:spcAft>
                <a:spcPts val="0"/>
              </a:spcAft>
              <a:buNone/>
            </a:pPr>
            <a:r>
              <a:rPr lang="fr"/>
              <a:t>Each organizer stamps an attendee, that way if an attendee attempts to go back in line, the organizer just needs to recognize his/her stamp, if the attendee has the stamp, then that means that he/she got in line for a second time.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Once attendees get to the end of line they move to the next room. The party room. They are not allowed to go back. Lets think of the door as a one way door. If they attempt to go back the observers will be recording all the process.</a:t>
            </a:r>
            <a:endParaRPr/>
          </a:p>
          <a:p>
            <a:pPr indent="0" lvl="0" marL="0" rtl="0">
              <a:spcBef>
                <a:spcPts val="0"/>
              </a:spcBef>
              <a:spcAft>
                <a:spcPts val="0"/>
              </a:spcAft>
              <a:buNone/>
            </a:pPr>
            <a:r>
              <a:rPr lang="fr"/>
              <a:t>In the party room there might be an actual party or something, another incentive for people to go there.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By the end of the party Organizers upload all the ephemeral public keys collected at the party to their respective conodes.</a:t>
            </a:r>
            <a:endParaRPr/>
          </a:p>
          <a:p>
            <a:pPr indent="0" lvl="0" marL="0" rtl="0">
              <a:spcBef>
                <a:spcPts val="0"/>
              </a:spcBef>
              <a:spcAft>
                <a:spcPts val="0"/>
              </a:spcAft>
              <a:buNone/>
            </a:pPr>
            <a:r>
              <a:rPr lang="fr"/>
              <a:t>With them a Final transcript is created. And collectively signed by the cothority.</a:t>
            </a:r>
            <a:endParaRPr/>
          </a:p>
          <a:p>
            <a:pPr indent="0" lvl="0" marL="0" rtl="0">
              <a:spcBef>
                <a:spcPts val="0"/>
              </a:spcBef>
              <a:spcAft>
                <a:spcPts val="0"/>
              </a:spcAft>
              <a:buNone/>
            </a:pPr>
            <a:r>
              <a:t/>
            </a:r>
            <a:endParaRPr/>
          </a:p>
          <a:p>
            <a:pPr indent="0" lvl="0" marL="0" rtl="0">
              <a:spcBef>
                <a:spcPts val="0"/>
              </a:spcBef>
              <a:spcAft>
                <a:spcPts val="0"/>
              </a:spcAft>
              <a:buNone/>
            </a:pPr>
            <a:r>
              <a:rPr lang="fr"/>
              <a:t>Each attendee ends up with a PoP-Token, formed by their private key and the party transcript.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Shape 4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1" name="Shape 4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9" name="Shape 4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Shape 4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6" name="Shape 4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4" name="Shape 4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2" name="Shape 4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Shape 4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0" name="Shape 4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Shape 4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6" name="Shape 4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El punto es que al final de la fiesta cada personita sale con un PoP token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9.png"/><Relationship Id="rId11" Type="http://schemas.openxmlformats.org/officeDocument/2006/relationships/image" Target="../media/image7.png"/><Relationship Id="rId10" Type="http://schemas.openxmlformats.org/officeDocument/2006/relationships/image" Target="../media/image9.png"/><Relationship Id="rId9"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1.png"/><Relationship Id="rId7" Type="http://schemas.openxmlformats.org/officeDocument/2006/relationships/image" Target="../media/image5.gif"/><Relationship Id="rId8"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5.gif"/><Relationship Id="rId7"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2.png"/><Relationship Id="rId10" Type="http://schemas.openxmlformats.org/officeDocument/2006/relationships/image" Target="../media/image13.png"/><Relationship Id="rId9"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5.gif"/><Relationship Id="rId7" Type="http://schemas.openxmlformats.org/officeDocument/2006/relationships/image" Target="../media/image10.png"/><Relationship Id="rId8"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2.png"/><Relationship Id="rId10" Type="http://schemas.openxmlformats.org/officeDocument/2006/relationships/image" Target="../media/image13.png"/><Relationship Id="rId9"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5.gif"/><Relationship Id="rId7" Type="http://schemas.openxmlformats.org/officeDocument/2006/relationships/image" Target="../media/image10.png"/><Relationship Id="rId8"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20.png"/><Relationship Id="rId10" Type="http://schemas.openxmlformats.org/officeDocument/2006/relationships/image" Target="../media/image8.png"/><Relationship Id="rId9" Type="http://schemas.openxmlformats.org/officeDocument/2006/relationships/image" Target="../media/image9.png"/><Relationship Id="rId5" Type="http://schemas.openxmlformats.org/officeDocument/2006/relationships/image" Target="../media/image5.gif"/><Relationship Id="rId6" Type="http://schemas.openxmlformats.org/officeDocument/2006/relationships/image" Target="../media/image10.png"/><Relationship Id="rId7" Type="http://schemas.openxmlformats.org/officeDocument/2006/relationships/image" Target="../media/image18.png"/><Relationship Id="rId8"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22.png"/><Relationship Id="rId11" Type="http://schemas.openxmlformats.org/officeDocument/2006/relationships/image" Target="../media/image5.gif"/><Relationship Id="rId10" Type="http://schemas.openxmlformats.org/officeDocument/2006/relationships/image" Target="../media/image18.png"/><Relationship Id="rId12" Type="http://schemas.openxmlformats.org/officeDocument/2006/relationships/image" Target="../media/image10.png"/><Relationship Id="rId9" Type="http://schemas.openxmlformats.org/officeDocument/2006/relationships/image" Target="../media/image8.png"/><Relationship Id="rId5" Type="http://schemas.openxmlformats.org/officeDocument/2006/relationships/image" Target="../media/image24.png"/><Relationship Id="rId6" Type="http://schemas.openxmlformats.org/officeDocument/2006/relationships/image" Target="../media/image16.png"/><Relationship Id="rId7" Type="http://schemas.openxmlformats.org/officeDocument/2006/relationships/image" Target="../media/image13.png"/><Relationship Id="rId8"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gif"/><Relationship Id="rId4" Type="http://schemas.openxmlformats.org/officeDocument/2006/relationships/image" Target="../media/image10.png"/><Relationship Id="rId5" Type="http://schemas.openxmlformats.org/officeDocument/2006/relationships/image" Target="../media/image4.gif"/><Relationship Id="rId6"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444475"/>
            <a:ext cx="8520600" cy="2052600"/>
          </a:xfrm>
          <a:prstGeom prst="rect">
            <a:avLst/>
          </a:prstGeom>
        </p:spPr>
        <p:txBody>
          <a:bodyPr anchorCtr="0" anchor="b" bIns="91425" lIns="91425" spcFirstLastPara="1" rIns="91425" wrap="square" tIns="91425">
            <a:noAutofit/>
          </a:bodyPr>
          <a:lstStyle/>
          <a:p>
            <a:pPr indent="0" lvl="0" marL="0" marR="0" rtl="0">
              <a:lnSpc>
                <a:spcPct val="100000"/>
              </a:lnSpc>
              <a:spcBef>
                <a:spcPts val="0"/>
              </a:spcBef>
              <a:spcAft>
                <a:spcPts val="0"/>
              </a:spcAft>
              <a:buNone/>
            </a:pPr>
            <a:r>
              <a:rPr lang="fr" sz="4000">
                <a:latin typeface="Roboto"/>
                <a:ea typeface="Roboto"/>
                <a:cs typeface="Roboto"/>
                <a:sym typeface="Roboto"/>
              </a:rPr>
              <a:t>Proof-of-Personhood</a:t>
            </a:r>
            <a:r>
              <a:rPr b="1" lang="fr" sz="4000">
                <a:solidFill>
                  <a:srgbClr val="333333"/>
                </a:solidFill>
                <a:highlight>
                  <a:srgbClr val="FFFFFF"/>
                </a:highlight>
              </a:rPr>
              <a:t>: </a:t>
            </a:r>
            <a:r>
              <a:rPr lang="fr" sz="4000">
                <a:latin typeface="Roboto"/>
                <a:ea typeface="Roboto"/>
                <a:cs typeface="Roboto"/>
                <a:sym typeface="Roboto"/>
              </a:rPr>
              <a:t>Redemocratizing</a:t>
            </a:r>
            <a:r>
              <a:rPr b="1" lang="fr" sz="4000">
                <a:solidFill>
                  <a:srgbClr val="333333"/>
                </a:solidFill>
                <a:highlight>
                  <a:srgbClr val="FFFFFF"/>
                </a:highlight>
              </a:rPr>
              <a:t> </a:t>
            </a:r>
            <a:r>
              <a:rPr lang="fr" sz="4000">
                <a:latin typeface="Roboto"/>
                <a:ea typeface="Roboto"/>
                <a:cs typeface="Roboto"/>
                <a:sym typeface="Roboto"/>
              </a:rPr>
              <a:t>Permissionless</a:t>
            </a:r>
            <a:r>
              <a:rPr b="1" lang="fr" sz="4000">
                <a:solidFill>
                  <a:srgbClr val="333333"/>
                </a:solidFill>
                <a:highlight>
                  <a:srgbClr val="FFFFFF"/>
                </a:highlight>
              </a:rPr>
              <a:t> </a:t>
            </a:r>
            <a:r>
              <a:rPr lang="fr" sz="4000">
                <a:latin typeface="Roboto"/>
                <a:ea typeface="Roboto"/>
                <a:cs typeface="Roboto"/>
                <a:sym typeface="Roboto"/>
              </a:rPr>
              <a:t>Cryptocurrencies</a:t>
            </a:r>
            <a:endParaRPr sz="4000">
              <a:latin typeface="Roboto"/>
              <a:ea typeface="Roboto"/>
              <a:cs typeface="Roboto"/>
              <a:sym typeface="Roboto"/>
            </a:endParaRPr>
          </a:p>
        </p:txBody>
      </p:sp>
      <p:sp>
        <p:nvSpPr>
          <p:cNvPr id="55" name="Shape 55"/>
          <p:cNvSpPr txBox="1"/>
          <p:nvPr>
            <p:ph idx="1" type="subTitle"/>
          </p:nvPr>
        </p:nvSpPr>
        <p:spPr>
          <a:xfrm>
            <a:off x="51275" y="2635075"/>
            <a:ext cx="89700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fr">
                <a:latin typeface="Roboto"/>
                <a:ea typeface="Roboto"/>
                <a:cs typeface="Roboto"/>
                <a:sym typeface="Roboto"/>
              </a:rPr>
              <a:t>Maria</a:t>
            </a:r>
            <a:r>
              <a:rPr b="1" lang="fr" sz="1300">
                <a:solidFill>
                  <a:srgbClr val="333333"/>
                </a:solidFill>
                <a:highlight>
                  <a:srgbClr val="FFFFFF"/>
                </a:highlight>
              </a:rPr>
              <a:t> </a:t>
            </a:r>
            <a:r>
              <a:rPr b="1" lang="fr">
                <a:latin typeface="Roboto"/>
                <a:ea typeface="Roboto"/>
                <a:cs typeface="Roboto"/>
                <a:sym typeface="Roboto"/>
              </a:rPr>
              <a:t>Borge</a:t>
            </a:r>
            <a:r>
              <a:rPr lang="fr">
                <a:latin typeface="Roboto"/>
                <a:ea typeface="Roboto"/>
                <a:cs typeface="Roboto"/>
                <a:sym typeface="Roboto"/>
              </a:rPr>
              <a:t>, Eleftherios Kokoris-Kogias, Philipp Jovanovic, Linus Gasser, Nicolas Gailly and Bryan Ford</a:t>
            </a:r>
            <a:endParaRPr>
              <a:latin typeface="Roboto"/>
              <a:ea typeface="Roboto"/>
              <a:cs typeface="Roboto"/>
              <a:sym typeface="Roboto"/>
            </a:endParaRPr>
          </a:p>
        </p:txBody>
      </p:sp>
      <p:sp>
        <p:nvSpPr>
          <p:cNvPr id="56" name="Shape 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fr"/>
              <a:t>‹#›</a:t>
            </a:fld>
            <a:endParaRPr/>
          </a:p>
        </p:txBody>
      </p:sp>
      <p:sp>
        <p:nvSpPr>
          <p:cNvPr id="57" name="Shape 57"/>
          <p:cNvSpPr txBox="1"/>
          <p:nvPr>
            <p:ph idx="1" type="subTitle"/>
          </p:nvPr>
        </p:nvSpPr>
        <p:spPr>
          <a:xfrm>
            <a:off x="275975" y="396377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sz="2400">
                <a:latin typeface="Roboto"/>
                <a:ea typeface="Roboto"/>
                <a:cs typeface="Roboto"/>
                <a:sym typeface="Roboto"/>
              </a:rPr>
              <a:t>EPFL</a:t>
            </a:r>
            <a:endParaRPr sz="24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1788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lang="fr">
                <a:latin typeface="Roboto"/>
                <a:ea typeface="Roboto"/>
                <a:cs typeface="Roboto"/>
                <a:sym typeface="Roboto"/>
              </a:rPr>
              <a:t>Proof-of-Personhood (PoP)</a:t>
            </a:r>
            <a:endParaRPr>
              <a:latin typeface="Roboto"/>
              <a:ea typeface="Roboto"/>
              <a:cs typeface="Roboto"/>
              <a:sym typeface="Roboto"/>
            </a:endParaRPr>
          </a:p>
        </p:txBody>
      </p:sp>
      <p:sp>
        <p:nvSpPr>
          <p:cNvPr id="137" name="Shape 1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fr"/>
              <a:t>‹#›</a:t>
            </a:fld>
            <a:endParaRPr/>
          </a:p>
        </p:txBody>
      </p:sp>
      <p:cxnSp>
        <p:nvCxnSpPr>
          <p:cNvPr id="138" name="Shape 138"/>
          <p:cNvCxnSpPr/>
          <p:nvPr/>
        </p:nvCxnSpPr>
        <p:spPr>
          <a:xfrm>
            <a:off x="311700" y="785150"/>
            <a:ext cx="8520600" cy="0"/>
          </a:xfrm>
          <a:prstGeom prst="straightConnector1">
            <a:avLst/>
          </a:prstGeom>
          <a:noFill/>
          <a:ln cap="flat" cmpd="sng" w="19050">
            <a:solidFill>
              <a:srgbClr val="999999"/>
            </a:solidFill>
            <a:prstDash val="solid"/>
            <a:round/>
            <a:headEnd len="med" w="med" type="none"/>
            <a:tailEnd len="med" w="med" type="none"/>
          </a:ln>
        </p:spPr>
      </p:cxnSp>
      <p:sp>
        <p:nvSpPr>
          <p:cNvPr id="139" name="Shape 139"/>
          <p:cNvSpPr txBox="1"/>
          <p:nvPr/>
        </p:nvSpPr>
        <p:spPr>
          <a:xfrm>
            <a:off x="391800" y="967600"/>
            <a:ext cx="8440500" cy="2508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fr" sz="2400">
                <a:solidFill>
                  <a:schemeClr val="dk2"/>
                </a:solidFill>
                <a:latin typeface="Roboto"/>
                <a:ea typeface="Roboto"/>
                <a:cs typeface="Roboto"/>
                <a:sym typeface="Roboto"/>
              </a:rPr>
              <a:t>CoSi</a:t>
            </a:r>
            <a:r>
              <a:rPr lang="fr" sz="2400">
                <a:solidFill>
                  <a:schemeClr val="dk2"/>
                </a:solidFill>
                <a:latin typeface="Roboto"/>
                <a:ea typeface="Roboto"/>
                <a:cs typeface="Roboto"/>
                <a:sym typeface="Roboto"/>
              </a:rPr>
              <a:t> - Scalable collective signing</a:t>
            </a:r>
            <a:endParaRPr sz="2400">
              <a:solidFill>
                <a:schemeClr val="dk2"/>
              </a:solidFill>
              <a:latin typeface="Roboto"/>
              <a:ea typeface="Roboto"/>
              <a:cs typeface="Roboto"/>
              <a:sym typeface="Roboto"/>
            </a:endParaRPr>
          </a:p>
          <a:p>
            <a:pPr indent="0" lvl="0" marL="0" rtl="0" algn="just">
              <a:spcBef>
                <a:spcPts val="1600"/>
              </a:spcBef>
              <a:spcAft>
                <a:spcPts val="0"/>
              </a:spcAft>
              <a:buNone/>
            </a:pPr>
            <a:r>
              <a:rPr b="1" lang="fr" sz="2400">
                <a:solidFill>
                  <a:schemeClr val="dk2"/>
                </a:solidFill>
                <a:latin typeface="Roboto"/>
                <a:ea typeface="Roboto"/>
                <a:cs typeface="Roboto"/>
                <a:sym typeface="Roboto"/>
              </a:rPr>
              <a:t>Cothority</a:t>
            </a:r>
            <a:r>
              <a:rPr lang="fr" sz="2400">
                <a:solidFill>
                  <a:schemeClr val="dk2"/>
                </a:solidFill>
                <a:latin typeface="Roboto"/>
                <a:ea typeface="Roboto"/>
                <a:cs typeface="Roboto"/>
                <a:sym typeface="Roboto"/>
              </a:rPr>
              <a:t> - Collective Authority</a:t>
            </a:r>
            <a:endParaRPr sz="2400">
              <a:solidFill>
                <a:schemeClr val="dk2"/>
              </a:solidFill>
              <a:latin typeface="Roboto"/>
              <a:ea typeface="Roboto"/>
              <a:cs typeface="Roboto"/>
              <a:sym typeface="Roboto"/>
            </a:endParaRPr>
          </a:p>
          <a:p>
            <a:pPr indent="0" lvl="0" marL="0" rtl="0" algn="just">
              <a:spcBef>
                <a:spcPts val="1600"/>
              </a:spcBef>
              <a:spcAft>
                <a:spcPts val="1600"/>
              </a:spcAft>
              <a:buNone/>
            </a:pPr>
            <a:r>
              <a:rPr b="1" lang="fr" sz="2400">
                <a:solidFill>
                  <a:schemeClr val="dk2"/>
                </a:solidFill>
                <a:latin typeface="Roboto"/>
                <a:ea typeface="Roboto"/>
                <a:cs typeface="Roboto"/>
                <a:sym typeface="Roboto"/>
              </a:rPr>
              <a:t>Linkable ring signatures</a:t>
            </a:r>
            <a:r>
              <a:rPr lang="fr" sz="2400">
                <a:solidFill>
                  <a:schemeClr val="dk2"/>
                </a:solidFill>
                <a:latin typeface="Roboto"/>
                <a:ea typeface="Roboto"/>
                <a:cs typeface="Roboto"/>
                <a:sym typeface="Roboto"/>
              </a:rPr>
              <a:t> - Anonymity and accountability in the same context</a:t>
            </a:r>
            <a:endParaRPr b="1" sz="24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1788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lang="fr">
                <a:latin typeface="Roboto"/>
                <a:ea typeface="Roboto"/>
                <a:cs typeface="Roboto"/>
                <a:sym typeface="Roboto"/>
              </a:rPr>
              <a:t>Pseudonym party - Setup</a:t>
            </a:r>
            <a:endParaRPr>
              <a:latin typeface="Roboto"/>
              <a:ea typeface="Roboto"/>
              <a:cs typeface="Roboto"/>
              <a:sym typeface="Roboto"/>
            </a:endParaRPr>
          </a:p>
        </p:txBody>
      </p:sp>
      <p:sp>
        <p:nvSpPr>
          <p:cNvPr id="145" name="Shape 1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fr"/>
              <a:t>‹#›</a:t>
            </a:fld>
            <a:endParaRPr/>
          </a:p>
        </p:txBody>
      </p:sp>
      <p:cxnSp>
        <p:nvCxnSpPr>
          <p:cNvPr id="146" name="Shape 146"/>
          <p:cNvCxnSpPr/>
          <p:nvPr/>
        </p:nvCxnSpPr>
        <p:spPr>
          <a:xfrm>
            <a:off x="311700" y="785150"/>
            <a:ext cx="8520600" cy="0"/>
          </a:xfrm>
          <a:prstGeom prst="straightConnector1">
            <a:avLst/>
          </a:prstGeom>
          <a:noFill/>
          <a:ln cap="flat" cmpd="sng" w="19050">
            <a:solidFill>
              <a:srgbClr val="999999"/>
            </a:solidFill>
            <a:prstDash val="solid"/>
            <a:round/>
            <a:headEnd len="med" w="med" type="none"/>
            <a:tailEnd len="med" w="med" type="none"/>
          </a:ln>
        </p:spPr>
      </p:cxnSp>
      <p:pic>
        <p:nvPicPr>
          <p:cNvPr id="147" name="Shape 147"/>
          <p:cNvPicPr preferRelativeResize="0"/>
          <p:nvPr/>
        </p:nvPicPr>
        <p:blipFill>
          <a:blip r:embed="rId3">
            <a:alphaModFix/>
          </a:blip>
          <a:stretch>
            <a:fillRect/>
          </a:stretch>
        </p:blipFill>
        <p:spPr>
          <a:xfrm>
            <a:off x="3840725" y="1236850"/>
            <a:ext cx="829050" cy="829050"/>
          </a:xfrm>
          <a:prstGeom prst="rect">
            <a:avLst/>
          </a:prstGeom>
          <a:noFill/>
          <a:ln>
            <a:noFill/>
          </a:ln>
        </p:spPr>
      </p:pic>
      <p:sp>
        <p:nvSpPr>
          <p:cNvPr id="148" name="Shape 148"/>
          <p:cNvSpPr/>
          <p:nvPr/>
        </p:nvSpPr>
        <p:spPr>
          <a:xfrm>
            <a:off x="834125" y="2039550"/>
            <a:ext cx="1178100" cy="1131600"/>
          </a:xfrm>
          <a:prstGeom prst="pentagon">
            <a:avLst>
              <a:gd fmla="val 105146" name="hf"/>
              <a:gd fmla="val 110557" name="vf"/>
            </a:avLst>
          </a:prstGeom>
          <a:solidFill>
            <a:srgbClr val="3C78D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solidFill>
                  <a:srgbClr val="FFFFFF"/>
                </a:solidFill>
                <a:latin typeface="Roboto"/>
                <a:ea typeface="Roboto"/>
                <a:cs typeface="Roboto"/>
                <a:sym typeface="Roboto"/>
              </a:rPr>
              <a:t>Conode</a:t>
            </a:r>
            <a:endParaRPr b="1" sz="1200">
              <a:solidFill>
                <a:srgbClr val="FFFFFF"/>
              </a:solidFill>
              <a:latin typeface="Roboto"/>
              <a:ea typeface="Roboto"/>
              <a:cs typeface="Roboto"/>
              <a:sym typeface="Roboto"/>
            </a:endParaRPr>
          </a:p>
        </p:txBody>
      </p:sp>
      <p:sp>
        <p:nvSpPr>
          <p:cNvPr id="149" name="Shape 149"/>
          <p:cNvSpPr/>
          <p:nvPr/>
        </p:nvSpPr>
        <p:spPr>
          <a:xfrm>
            <a:off x="1856225" y="3769075"/>
            <a:ext cx="1178100" cy="1131600"/>
          </a:xfrm>
          <a:prstGeom prst="pentagon">
            <a:avLst>
              <a:gd fmla="val 105146" name="hf"/>
              <a:gd fmla="val 110557" name="vf"/>
            </a:avLst>
          </a:prstGeom>
          <a:solidFill>
            <a:srgbClr val="3C78D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solidFill>
                  <a:srgbClr val="FFFFFF"/>
                </a:solidFill>
                <a:latin typeface="Roboto"/>
                <a:ea typeface="Roboto"/>
                <a:cs typeface="Roboto"/>
                <a:sym typeface="Roboto"/>
              </a:rPr>
              <a:t>Conode</a:t>
            </a:r>
            <a:endParaRPr b="1" sz="1200">
              <a:solidFill>
                <a:srgbClr val="FFFFFF"/>
              </a:solidFill>
              <a:latin typeface="Roboto"/>
              <a:ea typeface="Roboto"/>
              <a:cs typeface="Roboto"/>
              <a:sym typeface="Roboto"/>
            </a:endParaRPr>
          </a:p>
        </p:txBody>
      </p:sp>
      <p:sp>
        <p:nvSpPr>
          <p:cNvPr id="150" name="Shape 150"/>
          <p:cNvSpPr/>
          <p:nvPr/>
        </p:nvSpPr>
        <p:spPr>
          <a:xfrm>
            <a:off x="2164450" y="1030775"/>
            <a:ext cx="1178100" cy="1131600"/>
          </a:xfrm>
          <a:prstGeom prst="pentagon">
            <a:avLst>
              <a:gd fmla="val 105146" name="hf"/>
              <a:gd fmla="val 110557" name="vf"/>
            </a:avLst>
          </a:prstGeom>
          <a:solidFill>
            <a:srgbClr val="3C78D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solidFill>
                  <a:srgbClr val="FFFFFF"/>
                </a:solidFill>
                <a:latin typeface="Roboto"/>
                <a:ea typeface="Roboto"/>
                <a:cs typeface="Roboto"/>
                <a:sym typeface="Roboto"/>
              </a:rPr>
              <a:t>Conode</a:t>
            </a:r>
            <a:endParaRPr b="1" sz="1200">
              <a:solidFill>
                <a:srgbClr val="FFFFFF"/>
              </a:solidFill>
              <a:latin typeface="Roboto"/>
              <a:ea typeface="Roboto"/>
              <a:cs typeface="Roboto"/>
              <a:sym typeface="Roboto"/>
            </a:endParaRPr>
          </a:p>
        </p:txBody>
      </p:sp>
      <p:cxnSp>
        <p:nvCxnSpPr>
          <p:cNvPr id="151" name="Shape 151"/>
          <p:cNvCxnSpPr>
            <a:stCxn id="150" idx="2"/>
            <a:endCxn id="148" idx="5"/>
          </p:cNvCxnSpPr>
          <p:nvPr/>
        </p:nvCxnSpPr>
        <p:spPr>
          <a:xfrm flipH="1">
            <a:off x="2012348" y="2162372"/>
            <a:ext cx="377100" cy="309300"/>
          </a:xfrm>
          <a:prstGeom prst="straightConnector1">
            <a:avLst/>
          </a:prstGeom>
          <a:noFill/>
          <a:ln cap="flat" cmpd="sng" w="28575">
            <a:solidFill>
              <a:srgbClr val="3C78D8"/>
            </a:solidFill>
            <a:prstDash val="solid"/>
            <a:round/>
            <a:headEnd len="med" w="med" type="none"/>
            <a:tailEnd len="med" w="med" type="none"/>
          </a:ln>
        </p:spPr>
      </p:cxnSp>
      <p:cxnSp>
        <p:nvCxnSpPr>
          <p:cNvPr id="152" name="Shape 152"/>
          <p:cNvCxnSpPr>
            <a:stCxn id="148" idx="3"/>
            <a:endCxn id="149" idx="1"/>
          </p:cNvCxnSpPr>
          <p:nvPr/>
        </p:nvCxnSpPr>
        <p:spPr>
          <a:xfrm>
            <a:off x="1423175" y="3171150"/>
            <a:ext cx="433200" cy="1030200"/>
          </a:xfrm>
          <a:prstGeom prst="straightConnector1">
            <a:avLst/>
          </a:prstGeom>
          <a:noFill/>
          <a:ln cap="flat" cmpd="sng" w="28575">
            <a:solidFill>
              <a:srgbClr val="3C78D8"/>
            </a:solidFill>
            <a:prstDash val="solid"/>
            <a:round/>
            <a:headEnd len="med" w="med" type="none"/>
            <a:tailEnd len="med" w="med" type="none"/>
          </a:ln>
        </p:spPr>
      </p:cxnSp>
      <p:cxnSp>
        <p:nvCxnSpPr>
          <p:cNvPr id="153" name="Shape 153"/>
          <p:cNvCxnSpPr>
            <a:stCxn id="150" idx="3"/>
            <a:endCxn id="149" idx="0"/>
          </p:cNvCxnSpPr>
          <p:nvPr/>
        </p:nvCxnSpPr>
        <p:spPr>
          <a:xfrm flipH="1">
            <a:off x="2445400" y="2162375"/>
            <a:ext cx="308100" cy="1606800"/>
          </a:xfrm>
          <a:prstGeom prst="straightConnector1">
            <a:avLst/>
          </a:prstGeom>
          <a:noFill/>
          <a:ln cap="flat" cmpd="sng" w="28575">
            <a:solidFill>
              <a:srgbClr val="4A86E8"/>
            </a:solidFill>
            <a:prstDash val="solid"/>
            <a:round/>
            <a:headEnd len="med" w="med" type="none"/>
            <a:tailEnd len="med" w="med" type="none"/>
          </a:ln>
        </p:spPr>
      </p:cxnSp>
      <p:pic>
        <p:nvPicPr>
          <p:cNvPr id="154" name="Shape 154"/>
          <p:cNvPicPr preferRelativeResize="0"/>
          <p:nvPr/>
        </p:nvPicPr>
        <p:blipFill>
          <a:blip r:embed="rId3">
            <a:alphaModFix/>
          </a:blip>
          <a:stretch>
            <a:fillRect/>
          </a:stretch>
        </p:blipFill>
        <p:spPr>
          <a:xfrm>
            <a:off x="3876675" y="2578600"/>
            <a:ext cx="829050" cy="829050"/>
          </a:xfrm>
          <a:prstGeom prst="rect">
            <a:avLst/>
          </a:prstGeom>
          <a:noFill/>
          <a:ln>
            <a:noFill/>
          </a:ln>
        </p:spPr>
      </p:pic>
      <p:pic>
        <p:nvPicPr>
          <p:cNvPr id="155" name="Shape 155"/>
          <p:cNvPicPr preferRelativeResize="0"/>
          <p:nvPr/>
        </p:nvPicPr>
        <p:blipFill>
          <a:blip r:embed="rId3">
            <a:alphaModFix/>
          </a:blip>
          <a:stretch>
            <a:fillRect/>
          </a:stretch>
        </p:blipFill>
        <p:spPr>
          <a:xfrm>
            <a:off x="3876675" y="4034850"/>
            <a:ext cx="829050" cy="829050"/>
          </a:xfrm>
          <a:prstGeom prst="rect">
            <a:avLst/>
          </a:prstGeom>
          <a:noFill/>
          <a:ln>
            <a:noFill/>
          </a:ln>
        </p:spPr>
      </p:pic>
      <p:cxnSp>
        <p:nvCxnSpPr>
          <p:cNvPr id="156" name="Shape 156"/>
          <p:cNvCxnSpPr>
            <a:stCxn id="154" idx="1"/>
          </p:cNvCxnSpPr>
          <p:nvPr/>
        </p:nvCxnSpPr>
        <p:spPr>
          <a:xfrm rot="10800000">
            <a:off x="1902375" y="2819725"/>
            <a:ext cx="1974300" cy="173400"/>
          </a:xfrm>
          <a:prstGeom prst="straightConnector1">
            <a:avLst/>
          </a:prstGeom>
          <a:noFill/>
          <a:ln cap="flat" cmpd="sng" w="28575">
            <a:solidFill>
              <a:srgbClr val="000000"/>
            </a:solidFill>
            <a:prstDash val="solid"/>
            <a:round/>
            <a:headEnd len="med" w="med" type="none"/>
            <a:tailEnd len="med" w="med" type="triangle"/>
          </a:ln>
        </p:spPr>
      </p:cxnSp>
      <p:cxnSp>
        <p:nvCxnSpPr>
          <p:cNvPr id="157" name="Shape 157"/>
          <p:cNvCxnSpPr>
            <a:stCxn id="155" idx="1"/>
          </p:cNvCxnSpPr>
          <p:nvPr/>
        </p:nvCxnSpPr>
        <p:spPr>
          <a:xfrm rot="10800000">
            <a:off x="3201375" y="4382775"/>
            <a:ext cx="675300" cy="66600"/>
          </a:xfrm>
          <a:prstGeom prst="straightConnector1">
            <a:avLst/>
          </a:prstGeom>
          <a:noFill/>
          <a:ln cap="flat" cmpd="sng" w="28575">
            <a:solidFill>
              <a:srgbClr val="000000"/>
            </a:solidFill>
            <a:prstDash val="solid"/>
            <a:round/>
            <a:headEnd len="med" w="med" type="none"/>
            <a:tailEnd len="med" w="med" type="triangle"/>
          </a:ln>
        </p:spPr>
      </p:cxnSp>
      <p:cxnSp>
        <p:nvCxnSpPr>
          <p:cNvPr id="158" name="Shape 158"/>
          <p:cNvCxnSpPr>
            <a:stCxn id="147" idx="1"/>
          </p:cNvCxnSpPr>
          <p:nvPr/>
        </p:nvCxnSpPr>
        <p:spPr>
          <a:xfrm rot="10800000">
            <a:off x="3402425" y="1607275"/>
            <a:ext cx="438300" cy="44100"/>
          </a:xfrm>
          <a:prstGeom prst="straightConnector1">
            <a:avLst/>
          </a:prstGeom>
          <a:noFill/>
          <a:ln cap="flat" cmpd="sng" w="28575">
            <a:solidFill>
              <a:srgbClr val="000000"/>
            </a:solidFill>
            <a:prstDash val="solid"/>
            <a:round/>
            <a:headEnd len="med" w="med" type="none"/>
            <a:tailEnd len="med" w="med" type="triangle"/>
          </a:ln>
        </p:spPr>
      </p:cxnSp>
      <p:sp>
        <p:nvSpPr>
          <p:cNvPr id="159" name="Shape 159"/>
          <p:cNvSpPr txBox="1"/>
          <p:nvPr/>
        </p:nvSpPr>
        <p:spPr>
          <a:xfrm>
            <a:off x="3763100" y="848050"/>
            <a:ext cx="1161300" cy="41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a:solidFill>
                  <a:schemeClr val="dk2"/>
                </a:solidFill>
                <a:latin typeface="Roboto"/>
                <a:ea typeface="Roboto"/>
                <a:cs typeface="Roboto"/>
                <a:sym typeface="Roboto"/>
              </a:rPr>
              <a:t>Organizers</a:t>
            </a:r>
            <a:endParaRPr b="1"/>
          </a:p>
        </p:txBody>
      </p:sp>
      <p:sp>
        <p:nvSpPr>
          <p:cNvPr id="160" name="Shape 160"/>
          <p:cNvSpPr txBox="1"/>
          <p:nvPr/>
        </p:nvSpPr>
        <p:spPr>
          <a:xfrm>
            <a:off x="5895500" y="2534400"/>
            <a:ext cx="1795500" cy="1833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a:solidFill>
                  <a:schemeClr val="dk2"/>
                </a:solidFill>
                <a:latin typeface="Roboto"/>
                <a:ea typeface="Roboto"/>
                <a:cs typeface="Roboto"/>
                <a:sym typeface="Roboto"/>
              </a:rPr>
              <a:t>Configuration-file:</a:t>
            </a:r>
            <a:endParaRPr b="1">
              <a:solidFill>
                <a:schemeClr val="dk2"/>
              </a:solidFill>
              <a:latin typeface="Roboto"/>
              <a:ea typeface="Roboto"/>
              <a:cs typeface="Roboto"/>
              <a:sym typeface="Roboto"/>
            </a:endParaRPr>
          </a:p>
          <a:p>
            <a:pPr indent="0" lvl="0" marL="0" rtl="0">
              <a:spcBef>
                <a:spcPts val="0"/>
              </a:spcBef>
              <a:spcAft>
                <a:spcPts val="0"/>
              </a:spcAft>
              <a:buNone/>
            </a:pPr>
            <a:r>
              <a:rPr lang="fr">
                <a:solidFill>
                  <a:schemeClr val="dk2"/>
                </a:solidFill>
                <a:latin typeface="Roboto"/>
                <a:ea typeface="Roboto"/>
                <a:cs typeface="Roboto"/>
                <a:sym typeface="Roboto"/>
              </a:rPr>
              <a:t>- Start, End</a:t>
            </a:r>
            <a:endParaRPr>
              <a:solidFill>
                <a:schemeClr val="dk2"/>
              </a:solidFill>
              <a:latin typeface="Roboto"/>
              <a:ea typeface="Roboto"/>
              <a:cs typeface="Roboto"/>
              <a:sym typeface="Roboto"/>
            </a:endParaRPr>
          </a:p>
          <a:p>
            <a:pPr indent="0" lvl="0" marL="0" rtl="0">
              <a:spcBef>
                <a:spcPts val="0"/>
              </a:spcBef>
              <a:spcAft>
                <a:spcPts val="0"/>
              </a:spcAft>
              <a:buNone/>
            </a:pPr>
            <a:r>
              <a:rPr lang="fr">
                <a:solidFill>
                  <a:schemeClr val="dk2"/>
                </a:solidFill>
                <a:latin typeface="Roboto"/>
                <a:ea typeface="Roboto"/>
                <a:cs typeface="Roboto"/>
                <a:sym typeface="Roboto"/>
              </a:rPr>
              <a:t>- Location, Use</a:t>
            </a:r>
            <a:endParaRPr>
              <a:solidFill>
                <a:schemeClr val="dk2"/>
              </a:solidFill>
              <a:latin typeface="Roboto"/>
              <a:ea typeface="Roboto"/>
              <a:cs typeface="Roboto"/>
              <a:sym typeface="Roboto"/>
            </a:endParaRPr>
          </a:p>
          <a:p>
            <a:pPr indent="0" lvl="0" marL="0" rtl="0">
              <a:spcBef>
                <a:spcPts val="0"/>
              </a:spcBef>
              <a:spcAft>
                <a:spcPts val="0"/>
              </a:spcAft>
              <a:buNone/>
            </a:pPr>
            <a:r>
              <a:rPr lang="fr">
                <a:solidFill>
                  <a:schemeClr val="dk2"/>
                </a:solidFill>
                <a:latin typeface="Roboto"/>
                <a:ea typeface="Roboto"/>
                <a:cs typeface="Roboto"/>
                <a:sym typeface="Roboto"/>
              </a:rPr>
              <a:t>- Expiration</a:t>
            </a:r>
            <a:endParaRPr>
              <a:solidFill>
                <a:schemeClr val="dk2"/>
              </a:solidFill>
              <a:latin typeface="Roboto"/>
              <a:ea typeface="Roboto"/>
              <a:cs typeface="Roboto"/>
              <a:sym typeface="Roboto"/>
            </a:endParaRPr>
          </a:p>
          <a:p>
            <a:pPr indent="0" lvl="0" marL="0" rtl="0">
              <a:spcBef>
                <a:spcPts val="0"/>
              </a:spcBef>
              <a:spcAft>
                <a:spcPts val="0"/>
              </a:spcAft>
              <a:buNone/>
            </a:pPr>
            <a:r>
              <a:rPr lang="fr">
                <a:solidFill>
                  <a:schemeClr val="dk2"/>
                </a:solidFill>
                <a:latin typeface="Roboto"/>
                <a:ea typeface="Roboto"/>
                <a:cs typeface="Roboto"/>
                <a:sym typeface="Roboto"/>
              </a:rPr>
              <a:t>- Organizers’ public keys</a:t>
            </a:r>
            <a:endParaRPr>
              <a:solidFill>
                <a:schemeClr val="dk2"/>
              </a:solidFill>
              <a:latin typeface="Roboto"/>
              <a:ea typeface="Roboto"/>
              <a:cs typeface="Roboto"/>
              <a:sym typeface="Roboto"/>
            </a:endParaRPr>
          </a:p>
        </p:txBody>
      </p:sp>
      <p:sp>
        <p:nvSpPr>
          <p:cNvPr id="161" name="Shape 161"/>
          <p:cNvSpPr txBox="1"/>
          <p:nvPr/>
        </p:nvSpPr>
        <p:spPr>
          <a:xfrm>
            <a:off x="694925" y="818750"/>
            <a:ext cx="1161300" cy="41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a:solidFill>
                  <a:schemeClr val="dk2"/>
                </a:solidFill>
                <a:latin typeface="Roboto"/>
                <a:ea typeface="Roboto"/>
                <a:cs typeface="Roboto"/>
                <a:sym typeface="Roboto"/>
              </a:rPr>
              <a:t>Cothority</a:t>
            </a:r>
            <a:endParaRPr b="1"/>
          </a:p>
        </p:txBody>
      </p:sp>
      <p:pic>
        <p:nvPicPr>
          <p:cNvPr descr="Configuration-Settings.png" id="162" name="Shape 162"/>
          <p:cNvPicPr preferRelativeResize="0"/>
          <p:nvPr/>
        </p:nvPicPr>
        <p:blipFill>
          <a:blip r:embed="rId4">
            <a:alphaModFix/>
          </a:blip>
          <a:stretch>
            <a:fillRect/>
          </a:stretch>
        </p:blipFill>
        <p:spPr>
          <a:xfrm>
            <a:off x="6219800" y="1550750"/>
            <a:ext cx="988525" cy="988525"/>
          </a:xfrm>
          <a:prstGeom prst="rect">
            <a:avLst/>
          </a:prstGeom>
          <a:noFill/>
          <a:ln>
            <a:noFill/>
          </a:ln>
        </p:spPr>
      </p:pic>
      <p:pic>
        <p:nvPicPr>
          <p:cNvPr id="163" name="Shape 163"/>
          <p:cNvPicPr preferRelativeResize="0"/>
          <p:nvPr/>
        </p:nvPicPr>
        <p:blipFill>
          <a:blip r:embed="rId5">
            <a:alphaModFix/>
          </a:blip>
          <a:stretch>
            <a:fillRect/>
          </a:stretch>
        </p:blipFill>
        <p:spPr>
          <a:xfrm rot="1200857">
            <a:off x="7534407" y="930381"/>
            <a:ext cx="558414" cy="438333"/>
          </a:xfrm>
          <a:prstGeom prst="rect">
            <a:avLst/>
          </a:prstGeom>
          <a:noFill/>
          <a:ln>
            <a:noFill/>
          </a:ln>
        </p:spPr>
      </p:pic>
      <p:pic>
        <p:nvPicPr>
          <p:cNvPr id="164" name="Shape 164"/>
          <p:cNvPicPr preferRelativeResize="0"/>
          <p:nvPr/>
        </p:nvPicPr>
        <p:blipFill>
          <a:blip r:embed="rId5">
            <a:alphaModFix/>
          </a:blip>
          <a:stretch>
            <a:fillRect/>
          </a:stretch>
        </p:blipFill>
        <p:spPr>
          <a:xfrm flipH="1" rot="-1200857">
            <a:off x="8031257" y="1432218"/>
            <a:ext cx="558414" cy="4383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1788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lang="fr">
                <a:latin typeface="Roboto"/>
                <a:ea typeface="Roboto"/>
                <a:cs typeface="Roboto"/>
                <a:sym typeface="Roboto"/>
              </a:rPr>
              <a:t>Pseudonym party - Setup</a:t>
            </a:r>
            <a:endParaRPr>
              <a:latin typeface="Roboto"/>
              <a:ea typeface="Roboto"/>
              <a:cs typeface="Roboto"/>
              <a:sym typeface="Roboto"/>
            </a:endParaRPr>
          </a:p>
        </p:txBody>
      </p:sp>
      <p:sp>
        <p:nvSpPr>
          <p:cNvPr id="170" name="Shape 1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fr"/>
              <a:t>‹#›</a:t>
            </a:fld>
            <a:endParaRPr/>
          </a:p>
        </p:txBody>
      </p:sp>
      <p:cxnSp>
        <p:nvCxnSpPr>
          <p:cNvPr id="171" name="Shape 171"/>
          <p:cNvCxnSpPr/>
          <p:nvPr/>
        </p:nvCxnSpPr>
        <p:spPr>
          <a:xfrm>
            <a:off x="311700" y="785150"/>
            <a:ext cx="8520600" cy="0"/>
          </a:xfrm>
          <a:prstGeom prst="straightConnector1">
            <a:avLst/>
          </a:prstGeom>
          <a:noFill/>
          <a:ln cap="flat" cmpd="sng" w="19050">
            <a:solidFill>
              <a:srgbClr val="999999"/>
            </a:solidFill>
            <a:prstDash val="solid"/>
            <a:round/>
            <a:headEnd len="med" w="med" type="none"/>
            <a:tailEnd len="med" w="med" type="none"/>
          </a:ln>
        </p:spPr>
      </p:cxnSp>
      <p:sp>
        <p:nvSpPr>
          <p:cNvPr id="172" name="Shape 172"/>
          <p:cNvSpPr txBox="1"/>
          <p:nvPr/>
        </p:nvSpPr>
        <p:spPr>
          <a:xfrm>
            <a:off x="4673000" y="871025"/>
            <a:ext cx="1161300" cy="4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fr">
                <a:solidFill>
                  <a:schemeClr val="dk2"/>
                </a:solidFill>
                <a:latin typeface="Roboto"/>
                <a:ea typeface="Roboto"/>
                <a:cs typeface="Roboto"/>
                <a:sym typeface="Roboto"/>
              </a:rPr>
              <a:t>Attendees</a:t>
            </a:r>
            <a:endParaRPr b="1"/>
          </a:p>
        </p:txBody>
      </p:sp>
      <p:pic>
        <p:nvPicPr>
          <p:cNvPr id="173" name="Shape 173"/>
          <p:cNvPicPr preferRelativeResize="0"/>
          <p:nvPr/>
        </p:nvPicPr>
        <p:blipFill>
          <a:blip r:embed="rId3">
            <a:alphaModFix/>
          </a:blip>
          <a:stretch>
            <a:fillRect/>
          </a:stretch>
        </p:blipFill>
        <p:spPr>
          <a:xfrm rot="5400000">
            <a:off x="7066593" y="1482625"/>
            <a:ext cx="377098" cy="377098"/>
          </a:xfrm>
          <a:prstGeom prst="rect">
            <a:avLst/>
          </a:prstGeom>
          <a:noFill/>
          <a:ln>
            <a:noFill/>
          </a:ln>
        </p:spPr>
      </p:pic>
      <p:pic>
        <p:nvPicPr>
          <p:cNvPr id="174" name="Shape 174"/>
          <p:cNvPicPr preferRelativeResize="0"/>
          <p:nvPr/>
        </p:nvPicPr>
        <p:blipFill>
          <a:blip r:embed="rId4">
            <a:alphaModFix amt="74000"/>
          </a:blip>
          <a:stretch>
            <a:fillRect/>
          </a:stretch>
        </p:blipFill>
        <p:spPr>
          <a:xfrm rot="5400000">
            <a:off x="7093893" y="2848250"/>
            <a:ext cx="377098" cy="377098"/>
          </a:xfrm>
          <a:prstGeom prst="rect">
            <a:avLst/>
          </a:prstGeom>
          <a:noFill/>
          <a:ln>
            <a:noFill/>
          </a:ln>
        </p:spPr>
      </p:pic>
      <p:pic>
        <p:nvPicPr>
          <p:cNvPr id="175" name="Shape 175"/>
          <p:cNvPicPr preferRelativeResize="0"/>
          <p:nvPr/>
        </p:nvPicPr>
        <p:blipFill>
          <a:blip r:embed="rId5">
            <a:alphaModFix amt="80000"/>
          </a:blip>
          <a:stretch>
            <a:fillRect/>
          </a:stretch>
        </p:blipFill>
        <p:spPr>
          <a:xfrm rot="5400000">
            <a:off x="7093893" y="4126325"/>
            <a:ext cx="377098" cy="377098"/>
          </a:xfrm>
          <a:prstGeom prst="rect">
            <a:avLst/>
          </a:prstGeom>
          <a:noFill/>
          <a:ln>
            <a:noFill/>
          </a:ln>
        </p:spPr>
      </p:pic>
      <p:sp>
        <p:nvSpPr>
          <p:cNvPr id="176" name="Shape 176"/>
          <p:cNvSpPr txBox="1"/>
          <p:nvPr/>
        </p:nvSpPr>
        <p:spPr>
          <a:xfrm>
            <a:off x="5618400" y="865750"/>
            <a:ext cx="1373700" cy="41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a:solidFill>
                  <a:schemeClr val="dk2"/>
                </a:solidFill>
                <a:latin typeface="Roboto"/>
                <a:ea typeface="Roboto"/>
                <a:cs typeface="Roboto"/>
                <a:sym typeface="Roboto"/>
              </a:rPr>
              <a:t>E Public</a:t>
            </a:r>
            <a:r>
              <a:rPr b="1" lang="fr"/>
              <a:t> </a:t>
            </a:r>
            <a:r>
              <a:rPr b="1" lang="fr">
                <a:solidFill>
                  <a:schemeClr val="dk2"/>
                </a:solidFill>
                <a:latin typeface="Roboto"/>
                <a:ea typeface="Roboto"/>
                <a:cs typeface="Roboto"/>
                <a:sym typeface="Roboto"/>
              </a:rPr>
              <a:t>keys</a:t>
            </a:r>
            <a:endParaRPr b="1"/>
          </a:p>
        </p:txBody>
      </p:sp>
      <p:sp>
        <p:nvSpPr>
          <p:cNvPr id="177" name="Shape 177"/>
          <p:cNvSpPr txBox="1"/>
          <p:nvPr/>
        </p:nvSpPr>
        <p:spPr>
          <a:xfrm>
            <a:off x="6770950" y="894950"/>
            <a:ext cx="1232700" cy="41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a:solidFill>
                  <a:schemeClr val="dk2"/>
                </a:solidFill>
                <a:latin typeface="Roboto"/>
                <a:ea typeface="Roboto"/>
                <a:cs typeface="Roboto"/>
                <a:sym typeface="Roboto"/>
              </a:rPr>
              <a:t>Private</a:t>
            </a:r>
            <a:r>
              <a:rPr b="1" lang="fr">
                <a:latin typeface="Roboto"/>
                <a:ea typeface="Roboto"/>
                <a:cs typeface="Roboto"/>
                <a:sym typeface="Roboto"/>
              </a:rPr>
              <a:t> </a:t>
            </a:r>
            <a:r>
              <a:rPr b="1" lang="fr">
                <a:solidFill>
                  <a:schemeClr val="dk2"/>
                </a:solidFill>
                <a:latin typeface="Roboto"/>
                <a:ea typeface="Roboto"/>
                <a:cs typeface="Roboto"/>
                <a:sym typeface="Roboto"/>
              </a:rPr>
              <a:t>keys</a:t>
            </a:r>
            <a:endParaRPr b="1">
              <a:latin typeface="Roboto"/>
              <a:ea typeface="Roboto"/>
              <a:cs typeface="Roboto"/>
              <a:sym typeface="Roboto"/>
            </a:endParaRPr>
          </a:p>
        </p:txBody>
      </p:sp>
      <p:sp>
        <p:nvSpPr>
          <p:cNvPr id="178" name="Shape 178"/>
          <p:cNvSpPr txBox="1"/>
          <p:nvPr/>
        </p:nvSpPr>
        <p:spPr>
          <a:xfrm>
            <a:off x="1494075" y="2508575"/>
            <a:ext cx="1795500" cy="1833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a:solidFill>
                  <a:schemeClr val="dk2"/>
                </a:solidFill>
                <a:latin typeface="Roboto"/>
                <a:ea typeface="Roboto"/>
                <a:cs typeface="Roboto"/>
                <a:sym typeface="Roboto"/>
              </a:rPr>
              <a:t>Configuration-file:</a:t>
            </a:r>
            <a:endParaRPr b="1">
              <a:solidFill>
                <a:schemeClr val="dk2"/>
              </a:solidFill>
              <a:latin typeface="Roboto"/>
              <a:ea typeface="Roboto"/>
              <a:cs typeface="Roboto"/>
              <a:sym typeface="Roboto"/>
            </a:endParaRPr>
          </a:p>
          <a:p>
            <a:pPr indent="0" lvl="0" marL="0" rtl="0">
              <a:spcBef>
                <a:spcPts val="0"/>
              </a:spcBef>
              <a:spcAft>
                <a:spcPts val="0"/>
              </a:spcAft>
              <a:buNone/>
            </a:pPr>
            <a:r>
              <a:rPr lang="fr">
                <a:solidFill>
                  <a:schemeClr val="dk2"/>
                </a:solidFill>
                <a:latin typeface="Roboto"/>
                <a:ea typeface="Roboto"/>
                <a:cs typeface="Roboto"/>
                <a:sym typeface="Roboto"/>
              </a:rPr>
              <a:t>- Start, End</a:t>
            </a:r>
            <a:endParaRPr>
              <a:solidFill>
                <a:schemeClr val="dk2"/>
              </a:solidFill>
              <a:latin typeface="Roboto"/>
              <a:ea typeface="Roboto"/>
              <a:cs typeface="Roboto"/>
              <a:sym typeface="Roboto"/>
            </a:endParaRPr>
          </a:p>
          <a:p>
            <a:pPr indent="0" lvl="0" marL="0" rtl="0">
              <a:spcBef>
                <a:spcPts val="0"/>
              </a:spcBef>
              <a:spcAft>
                <a:spcPts val="0"/>
              </a:spcAft>
              <a:buNone/>
            </a:pPr>
            <a:r>
              <a:rPr lang="fr">
                <a:solidFill>
                  <a:schemeClr val="dk2"/>
                </a:solidFill>
                <a:latin typeface="Roboto"/>
                <a:ea typeface="Roboto"/>
                <a:cs typeface="Roboto"/>
                <a:sym typeface="Roboto"/>
              </a:rPr>
              <a:t>- Location, Use</a:t>
            </a:r>
            <a:endParaRPr>
              <a:solidFill>
                <a:schemeClr val="dk2"/>
              </a:solidFill>
              <a:latin typeface="Roboto"/>
              <a:ea typeface="Roboto"/>
              <a:cs typeface="Roboto"/>
              <a:sym typeface="Roboto"/>
            </a:endParaRPr>
          </a:p>
          <a:p>
            <a:pPr indent="0" lvl="0" marL="0" rtl="0">
              <a:spcBef>
                <a:spcPts val="0"/>
              </a:spcBef>
              <a:spcAft>
                <a:spcPts val="0"/>
              </a:spcAft>
              <a:buNone/>
            </a:pPr>
            <a:r>
              <a:rPr lang="fr">
                <a:solidFill>
                  <a:schemeClr val="dk2"/>
                </a:solidFill>
                <a:latin typeface="Roboto"/>
                <a:ea typeface="Roboto"/>
                <a:cs typeface="Roboto"/>
                <a:sym typeface="Roboto"/>
              </a:rPr>
              <a:t>- Expiration</a:t>
            </a:r>
            <a:endParaRPr>
              <a:solidFill>
                <a:schemeClr val="dk2"/>
              </a:solidFill>
              <a:latin typeface="Roboto"/>
              <a:ea typeface="Roboto"/>
              <a:cs typeface="Roboto"/>
              <a:sym typeface="Roboto"/>
            </a:endParaRPr>
          </a:p>
          <a:p>
            <a:pPr indent="0" lvl="0" marL="0" rtl="0">
              <a:spcBef>
                <a:spcPts val="0"/>
              </a:spcBef>
              <a:spcAft>
                <a:spcPts val="0"/>
              </a:spcAft>
              <a:buNone/>
            </a:pPr>
            <a:r>
              <a:rPr lang="fr">
                <a:solidFill>
                  <a:schemeClr val="dk2"/>
                </a:solidFill>
                <a:latin typeface="Roboto"/>
                <a:ea typeface="Roboto"/>
                <a:cs typeface="Roboto"/>
                <a:sym typeface="Roboto"/>
              </a:rPr>
              <a:t>- Organizers’ public keys</a:t>
            </a:r>
            <a:endParaRPr>
              <a:solidFill>
                <a:schemeClr val="dk2"/>
              </a:solidFill>
              <a:latin typeface="Roboto"/>
              <a:ea typeface="Roboto"/>
              <a:cs typeface="Roboto"/>
              <a:sym typeface="Roboto"/>
            </a:endParaRPr>
          </a:p>
        </p:txBody>
      </p:sp>
      <p:pic>
        <p:nvPicPr>
          <p:cNvPr descr="Configuration-Settings.png" id="179" name="Shape 179"/>
          <p:cNvPicPr preferRelativeResize="0"/>
          <p:nvPr/>
        </p:nvPicPr>
        <p:blipFill>
          <a:blip r:embed="rId6">
            <a:alphaModFix/>
          </a:blip>
          <a:stretch>
            <a:fillRect/>
          </a:stretch>
        </p:blipFill>
        <p:spPr>
          <a:xfrm>
            <a:off x="1818375" y="1524925"/>
            <a:ext cx="988525" cy="988525"/>
          </a:xfrm>
          <a:prstGeom prst="rect">
            <a:avLst/>
          </a:prstGeom>
          <a:noFill/>
          <a:ln>
            <a:noFill/>
          </a:ln>
        </p:spPr>
      </p:pic>
      <p:pic>
        <p:nvPicPr>
          <p:cNvPr id="180" name="Shape 180"/>
          <p:cNvPicPr preferRelativeResize="0"/>
          <p:nvPr/>
        </p:nvPicPr>
        <p:blipFill>
          <a:blip r:embed="rId7">
            <a:alphaModFix/>
          </a:blip>
          <a:stretch>
            <a:fillRect/>
          </a:stretch>
        </p:blipFill>
        <p:spPr>
          <a:xfrm>
            <a:off x="4713375" y="1284550"/>
            <a:ext cx="988525" cy="1030200"/>
          </a:xfrm>
          <a:prstGeom prst="rect">
            <a:avLst/>
          </a:prstGeom>
          <a:noFill/>
          <a:ln>
            <a:noFill/>
          </a:ln>
        </p:spPr>
      </p:pic>
      <p:pic>
        <p:nvPicPr>
          <p:cNvPr id="181" name="Shape 181"/>
          <p:cNvPicPr preferRelativeResize="0"/>
          <p:nvPr/>
        </p:nvPicPr>
        <p:blipFill>
          <a:blip r:embed="rId8">
            <a:alphaModFix/>
          </a:blip>
          <a:stretch>
            <a:fillRect/>
          </a:stretch>
        </p:blipFill>
        <p:spPr>
          <a:xfrm>
            <a:off x="5077141" y="1447993"/>
            <a:ext cx="260994" cy="263881"/>
          </a:xfrm>
          <a:prstGeom prst="rect">
            <a:avLst/>
          </a:prstGeom>
          <a:noFill/>
          <a:ln>
            <a:noFill/>
          </a:ln>
        </p:spPr>
      </p:pic>
      <p:pic>
        <p:nvPicPr>
          <p:cNvPr id="182" name="Shape 182"/>
          <p:cNvPicPr preferRelativeResize="0"/>
          <p:nvPr/>
        </p:nvPicPr>
        <p:blipFill>
          <a:blip r:embed="rId7">
            <a:alphaModFix/>
          </a:blip>
          <a:stretch>
            <a:fillRect/>
          </a:stretch>
        </p:blipFill>
        <p:spPr>
          <a:xfrm>
            <a:off x="4713375" y="2418600"/>
            <a:ext cx="988525" cy="1030200"/>
          </a:xfrm>
          <a:prstGeom prst="rect">
            <a:avLst/>
          </a:prstGeom>
          <a:noFill/>
          <a:ln>
            <a:noFill/>
          </a:ln>
        </p:spPr>
      </p:pic>
      <p:pic>
        <p:nvPicPr>
          <p:cNvPr id="183" name="Shape 183"/>
          <p:cNvPicPr preferRelativeResize="0"/>
          <p:nvPr/>
        </p:nvPicPr>
        <p:blipFill>
          <a:blip r:embed="rId8">
            <a:alphaModFix/>
          </a:blip>
          <a:stretch>
            <a:fillRect/>
          </a:stretch>
        </p:blipFill>
        <p:spPr>
          <a:xfrm>
            <a:off x="5077141" y="2582043"/>
            <a:ext cx="260994" cy="263881"/>
          </a:xfrm>
          <a:prstGeom prst="rect">
            <a:avLst/>
          </a:prstGeom>
          <a:noFill/>
          <a:ln>
            <a:noFill/>
          </a:ln>
        </p:spPr>
      </p:pic>
      <p:pic>
        <p:nvPicPr>
          <p:cNvPr id="184" name="Shape 184"/>
          <p:cNvPicPr preferRelativeResize="0"/>
          <p:nvPr/>
        </p:nvPicPr>
        <p:blipFill>
          <a:blip r:embed="rId7">
            <a:alphaModFix/>
          </a:blip>
          <a:stretch>
            <a:fillRect/>
          </a:stretch>
        </p:blipFill>
        <p:spPr>
          <a:xfrm>
            <a:off x="4713375" y="3716100"/>
            <a:ext cx="988525" cy="1030200"/>
          </a:xfrm>
          <a:prstGeom prst="rect">
            <a:avLst/>
          </a:prstGeom>
          <a:noFill/>
          <a:ln>
            <a:noFill/>
          </a:ln>
        </p:spPr>
      </p:pic>
      <p:pic>
        <p:nvPicPr>
          <p:cNvPr id="185" name="Shape 185"/>
          <p:cNvPicPr preferRelativeResize="0"/>
          <p:nvPr/>
        </p:nvPicPr>
        <p:blipFill>
          <a:blip r:embed="rId8">
            <a:alphaModFix/>
          </a:blip>
          <a:stretch>
            <a:fillRect/>
          </a:stretch>
        </p:blipFill>
        <p:spPr>
          <a:xfrm>
            <a:off x="5077141" y="3879543"/>
            <a:ext cx="260994" cy="263881"/>
          </a:xfrm>
          <a:prstGeom prst="rect">
            <a:avLst/>
          </a:prstGeom>
          <a:noFill/>
          <a:ln>
            <a:noFill/>
          </a:ln>
        </p:spPr>
      </p:pic>
      <p:pic>
        <p:nvPicPr>
          <p:cNvPr id="186" name="Shape 186"/>
          <p:cNvPicPr preferRelativeResize="0"/>
          <p:nvPr/>
        </p:nvPicPr>
        <p:blipFill>
          <a:blip r:embed="rId9">
            <a:alphaModFix/>
          </a:blip>
          <a:stretch>
            <a:fillRect/>
          </a:stretch>
        </p:blipFill>
        <p:spPr>
          <a:xfrm>
            <a:off x="6062025" y="1454575"/>
            <a:ext cx="433200" cy="433200"/>
          </a:xfrm>
          <a:prstGeom prst="rect">
            <a:avLst/>
          </a:prstGeom>
          <a:noFill/>
          <a:ln>
            <a:noFill/>
          </a:ln>
        </p:spPr>
      </p:pic>
      <p:pic>
        <p:nvPicPr>
          <p:cNvPr id="187" name="Shape 187"/>
          <p:cNvPicPr preferRelativeResize="0"/>
          <p:nvPr/>
        </p:nvPicPr>
        <p:blipFill>
          <a:blip r:embed="rId10">
            <a:alphaModFix/>
          </a:blip>
          <a:stretch>
            <a:fillRect/>
          </a:stretch>
        </p:blipFill>
        <p:spPr>
          <a:xfrm>
            <a:off x="6062025" y="2820200"/>
            <a:ext cx="433200" cy="433200"/>
          </a:xfrm>
          <a:prstGeom prst="rect">
            <a:avLst/>
          </a:prstGeom>
          <a:noFill/>
          <a:ln>
            <a:noFill/>
          </a:ln>
        </p:spPr>
      </p:pic>
      <p:pic>
        <p:nvPicPr>
          <p:cNvPr id="188" name="Shape 188"/>
          <p:cNvPicPr preferRelativeResize="0"/>
          <p:nvPr/>
        </p:nvPicPr>
        <p:blipFill>
          <a:blip r:embed="rId11">
            <a:alphaModFix/>
          </a:blip>
          <a:stretch>
            <a:fillRect/>
          </a:stretch>
        </p:blipFill>
        <p:spPr>
          <a:xfrm>
            <a:off x="6062025" y="4098275"/>
            <a:ext cx="433200" cy="43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1788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lang="fr">
                <a:latin typeface="Roboto"/>
                <a:ea typeface="Roboto"/>
                <a:cs typeface="Roboto"/>
                <a:sym typeface="Roboto"/>
              </a:rPr>
              <a:t>Pseudonym party</a:t>
            </a:r>
            <a:endParaRPr>
              <a:latin typeface="Roboto"/>
              <a:ea typeface="Roboto"/>
              <a:cs typeface="Roboto"/>
              <a:sym typeface="Roboto"/>
            </a:endParaRPr>
          </a:p>
        </p:txBody>
      </p:sp>
      <p:sp>
        <p:nvSpPr>
          <p:cNvPr id="194" name="Shape 1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fr"/>
              <a:t>‹#›</a:t>
            </a:fld>
            <a:endParaRPr/>
          </a:p>
        </p:txBody>
      </p:sp>
      <p:cxnSp>
        <p:nvCxnSpPr>
          <p:cNvPr id="195" name="Shape 195"/>
          <p:cNvCxnSpPr/>
          <p:nvPr/>
        </p:nvCxnSpPr>
        <p:spPr>
          <a:xfrm>
            <a:off x="311700" y="785150"/>
            <a:ext cx="8520600" cy="0"/>
          </a:xfrm>
          <a:prstGeom prst="straightConnector1">
            <a:avLst/>
          </a:prstGeom>
          <a:noFill/>
          <a:ln cap="flat" cmpd="sng" w="19050">
            <a:solidFill>
              <a:srgbClr val="999999"/>
            </a:solidFill>
            <a:prstDash val="solid"/>
            <a:round/>
            <a:headEnd len="med" w="med" type="none"/>
            <a:tailEnd len="med" w="med" type="none"/>
          </a:ln>
        </p:spPr>
      </p:cxnSp>
      <p:sp>
        <p:nvSpPr>
          <p:cNvPr id="196" name="Shape 196"/>
          <p:cNvSpPr/>
          <p:nvPr/>
        </p:nvSpPr>
        <p:spPr>
          <a:xfrm>
            <a:off x="311700" y="938700"/>
            <a:ext cx="4167300" cy="3724500"/>
          </a:xfrm>
          <a:prstGeom prst="rect">
            <a:avLst/>
          </a:pr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Clr>
                <a:srgbClr val="000000"/>
              </a:buClr>
              <a:buSzPts val="1100"/>
              <a:buFont typeface="Arial"/>
              <a:buNone/>
            </a:pPr>
            <a:r>
              <a:t/>
            </a:r>
            <a:endParaRPr/>
          </a:p>
        </p:txBody>
      </p:sp>
      <p:sp>
        <p:nvSpPr>
          <p:cNvPr id="197" name="Shape 197"/>
          <p:cNvSpPr/>
          <p:nvPr/>
        </p:nvSpPr>
        <p:spPr>
          <a:xfrm>
            <a:off x="4479094" y="938700"/>
            <a:ext cx="4511400" cy="3724500"/>
          </a:xfrm>
          <a:prstGeom prst="rect">
            <a:avLst/>
          </a:pr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p:txBody>
      </p:sp>
      <p:cxnSp>
        <p:nvCxnSpPr>
          <p:cNvPr id="198" name="Shape 198"/>
          <p:cNvCxnSpPr/>
          <p:nvPr/>
        </p:nvCxnSpPr>
        <p:spPr>
          <a:xfrm rot="10800000">
            <a:off x="4561416" y="3477968"/>
            <a:ext cx="2100" cy="1145400"/>
          </a:xfrm>
          <a:prstGeom prst="straightConnector1">
            <a:avLst/>
          </a:prstGeom>
          <a:noFill/>
          <a:ln cap="flat" cmpd="sng" w="114300">
            <a:solidFill>
              <a:schemeClr val="lt2"/>
            </a:solidFill>
            <a:prstDash val="solid"/>
            <a:round/>
            <a:headEnd len="med" w="med" type="none"/>
            <a:tailEnd len="med" w="med" type="none"/>
          </a:ln>
        </p:spPr>
      </p:cxnSp>
      <p:pic>
        <p:nvPicPr>
          <p:cNvPr descr="6ce21b97128b8ac04dd412338e227172.jpg.png" id="199" name="Shape 199"/>
          <p:cNvPicPr preferRelativeResize="0"/>
          <p:nvPr/>
        </p:nvPicPr>
        <p:blipFill>
          <a:blip r:embed="rId3">
            <a:alphaModFix/>
          </a:blip>
          <a:stretch>
            <a:fillRect/>
          </a:stretch>
        </p:blipFill>
        <p:spPr>
          <a:xfrm rot="5400000">
            <a:off x="4459452" y="3423471"/>
            <a:ext cx="1188695" cy="1254219"/>
          </a:xfrm>
          <a:prstGeom prst="rect">
            <a:avLst/>
          </a:prstGeom>
          <a:noFill/>
          <a:ln>
            <a:noFill/>
          </a:ln>
        </p:spPr>
      </p:pic>
      <p:pic>
        <p:nvPicPr>
          <p:cNvPr id="200" name="Shape 200"/>
          <p:cNvPicPr preferRelativeResize="0"/>
          <p:nvPr/>
        </p:nvPicPr>
        <p:blipFill>
          <a:blip r:embed="rId4">
            <a:alphaModFix/>
          </a:blip>
          <a:stretch>
            <a:fillRect/>
          </a:stretch>
        </p:blipFill>
        <p:spPr>
          <a:xfrm rot="1200857">
            <a:off x="401257" y="1067156"/>
            <a:ext cx="558414" cy="438333"/>
          </a:xfrm>
          <a:prstGeom prst="rect">
            <a:avLst/>
          </a:prstGeom>
          <a:noFill/>
          <a:ln>
            <a:noFill/>
          </a:ln>
        </p:spPr>
      </p:pic>
      <p:pic>
        <p:nvPicPr>
          <p:cNvPr id="201" name="Shape 201"/>
          <p:cNvPicPr preferRelativeResize="0"/>
          <p:nvPr/>
        </p:nvPicPr>
        <p:blipFill>
          <a:blip r:embed="rId4">
            <a:alphaModFix/>
          </a:blip>
          <a:stretch>
            <a:fillRect/>
          </a:stretch>
        </p:blipFill>
        <p:spPr>
          <a:xfrm flipH="1" rot="-1200857">
            <a:off x="8336657" y="986431"/>
            <a:ext cx="558414" cy="438333"/>
          </a:xfrm>
          <a:prstGeom prst="rect">
            <a:avLst/>
          </a:prstGeom>
          <a:noFill/>
          <a:ln>
            <a:noFill/>
          </a:ln>
        </p:spPr>
      </p:pic>
      <p:sp>
        <p:nvSpPr>
          <p:cNvPr id="202" name="Shape 202"/>
          <p:cNvSpPr txBox="1"/>
          <p:nvPr/>
        </p:nvSpPr>
        <p:spPr>
          <a:xfrm>
            <a:off x="1481750" y="1093088"/>
            <a:ext cx="1722300" cy="225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fr">
                <a:solidFill>
                  <a:schemeClr val="dk2"/>
                </a:solidFill>
                <a:latin typeface="Roboto"/>
                <a:ea typeface="Roboto"/>
                <a:cs typeface="Roboto"/>
                <a:sym typeface="Roboto"/>
              </a:rPr>
              <a:t>Registration-room</a:t>
            </a:r>
            <a:endParaRPr/>
          </a:p>
        </p:txBody>
      </p:sp>
      <p:sp>
        <p:nvSpPr>
          <p:cNvPr id="203" name="Shape 203"/>
          <p:cNvSpPr txBox="1"/>
          <p:nvPr/>
        </p:nvSpPr>
        <p:spPr>
          <a:xfrm>
            <a:off x="5873650" y="1093088"/>
            <a:ext cx="1722300" cy="22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Roboto"/>
                <a:ea typeface="Roboto"/>
                <a:cs typeface="Roboto"/>
                <a:sym typeface="Roboto"/>
              </a:rPr>
              <a:t>Party-room</a:t>
            </a:r>
            <a:endParaRPr/>
          </a:p>
        </p:txBody>
      </p:sp>
      <p:pic>
        <p:nvPicPr>
          <p:cNvPr id="204" name="Shape 204"/>
          <p:cNvPicPr preferRelativeResize="0"/>
          <p:nvPr/>
        </p:nvPicPr>
        <p:blipFill>
          <a:blip r:embed="rId5">
            <a:alphaModFix/>
          </a:blip>
          <a:stretch>
            <a:fillRect/>
          </a:stretch>
        </p:blipFill>
        <p:spPr>
          <a:xfrm>
            <a:off x="645175" y="3070900"/>
            <a:ext cx="829050" cy="829050"/>
          </a:xfrm>
          <a:prstGeom prst="rect">
            <a:avLst/>
          </a:prstGeom>
          <a:noFill/>
          <a:ln>
            <a:noFill/>
          </a:ln>
        </p:spPr>
      </p:pic>
      <p:pic>
        <p:nvPicPr>
          <p:cNvPr id="205" name="Shape 205"/>
          <p:cNvPicPr preferRelativeResize="0"/>
          <p:nvPr/>
        </p:nvPicPr>
        <p:blipFill>
          <a:blip r:embed="rId5">
            <a:alphaModFix/>
          </a:blip>
          <a:stretch>
            <a:fillRect/>
          </a:stretch>
        </p:blipFill>
        <p:spPr>
          <a:xfrm>
            <a:off x="3137562" y="1726800"/>
            <a:ext cx="829050" cy="829050"/>
          </a:xfrm>
          <a:prstGeom prst="rect">
            <a:avLst/>
          </a:prstGeom>
          <a:noFill/>
          <a:ln>
            <a:noFill/>
          </a:ln>
        </p:spPr>
      </p:pic>
      <p:pic>
        <p:nvPicPr>
          <p:cNvPr id="206" name="Shape 206"/>
          <p:cNvPicPr preferRelativeResize="0"/>
          <p:nvPr/>
        </p:nvPicPr>
        <p:blipFill>
          <a:blip r:embed="rId5">
            <a:alphaModFix/>
          </a:blip>
          <a:stretch>
            <a:fillRect/>
          </a:stretch>
        </p:blipFill>
        <p:spPr>
          <a:xfrm>
            <a:off x="2487437" y="2574138"/>
            <a:ext cx="829050" cy="829050"/>
          </a:xfrm>
          <a:prstGeom prst="rect">
            <a:avLst/>
          </a:prstGeom>
          <a:noFill/>
          <a:ln>
            <a:noFill/>
          </a:ln>
        </p:spPr>
      </p:pic>
      <p:pic>
        <p:nvPicPr>
          <p:cNvPr id="207" name="Shape 207"/>
          <p:cNvPicPr preferRelativeResize="0"/>
          <p:nvPr/>
        </p:nvPicPr>
        <p:blipFill>
          <a:blip r:embed="rId6">
            <a:alphaModFix/>
          </a:blip>
          <a:stretch>
            <a:fillRect/>
          </a:stretch>
        </p:blipFill>
        <p:spPr>
          <a:xfrm>
            <a:off x="1481750" y="1679638"/>
            <a:ext cx="829050" cy="829050"/>
          </a:xfrm>
          <a:prstGeom prst="rect">
            <a:avLst/>
          </a:prstGeom>
          <a:noFill/>
          <a:ln>
            <a:noFill/>
          </a:ln>
        </p:spPr>
      </p:pic>
      <p:pic>
        <p:nvPicPr>
          <p:cNvPr id="208" name="Shape 208"/>
          <p:cNvPicPr preferRelativeResize="0"/>
          <p:nvPr/>
        </p:nvPicPr>
        <p:blipFill>
          <a:blip r:embed="rId7">
            <a:alphaModFix/>
          </a:blip>
          <a:stretch>
            <a:fillRect/>
          </a:stretch>
        </p:blipFill>
        <p:spPr>
          <a:xfrm>
            <a:off x="1786831" y="1811167"/>
            <a:ext cx="218889" cy="212358"/>
          </a:xfrm>
          <a:prstGeom prst="rect">
            <a:avLst/>
          </a:prstGeom>
          <a:noFill/>
          <a:ln>
            <a:noFill/>
          </a:ln>
        </p:spPr>
      </p:pic>
      <p:pic>
        <p:nvPicPr>
          <p:cNvPr id="209" name="Shape 209"/>
          <p:cNvPicPr preferRelativeResize="0"/>
          <p:nvPr/>
        </p:nvPicPr>
        <p:blipFill>
          <a:blip r:embed="rId6">
            <a:alphaModFix/>
          </a:blip>
          <a:stretch>
            <a:fillRect/>
          </a:stretch>
        </p:blipFill>
        <p:spPr>
          <a:xfrm>
            <a:off x="3316475" y="2964550"/>
            <a:ext cx="829050" cy="829050"/>
          </a:xfrm>
          <a:prstGeom prst="rect">
            <a:avLst/>
          </a:prstGeom>
          <a:noFill/>
          <a:ln>
            <a:noFill/>
          </a:ln>
        </p:spPr>
      </p:pic>
      <p:pic>
        <p:nvPicPr>
          <p:cNvPr id="210" name="Shape 210"/>
          <p:cNvPicPr preferRelativeResize="0"/>
          <p:nvPr/>
        </p:nvPicPr>
        <p:blipFill>
          <a:blip r:embed="rId7">
            <a:alphaModFix/>
          </a:blip>
          <a:stretch>
            <a:fillRect/>
          </a:stretch>
        </p:blipFill>
        <p:spPr>
          <a:xfrm>
            <a:off x="3621556" y="3096080"/>
            <a:ext cx="218889" cy="212358"/>
          </a:xfrm>
          <a:prstGeom prst="rect">
            <a:avLst/>
          </a:prstGeom>
          <a:noFill/>
          <a:ln>
            <a:noFill/>
          </a:ln>
        </p:spPr>
      </p:pic>
      <p:pic>
        <p:nvPicPr>
          <p:cNvPr id="211" name="Shape 211"/>
          <p:cNvPicPr preferRelativeResize="0"/>
          <p:nvPr/>
        </p:nvPicPr>
        <p:blipFill>
          <a:blip r:embed="rId6">
            <a:alphaModFix/>
          </a:blip>
          <a:stretch>
            <a:fillRect/>
          </a:stretch>
        </p:blipFill>
        <p:spPr>
          <a:xfrm>
            <a:off x="1653150" y="3403175"/>
            <a:ext cx="829050" cy="829050"/>
          </a:xfrm>
          <a:prstGeom prst="rect">
            <a:avLst/>
          </a:prstGeom>
          <a:noFill/>
          <a:ln>
            <a:noFill/>
          </a:ln>
        </p:spPr>
      </p:pic>
      <p:pic>
        <p:nvPicPr>
          <p:cNvPr id="212" name="Shape 212"/>
          <p:cNvPicPr preferRelativeResize="0"/>
          <p:nvPr/>
        </p:nvPicPr>
        <p:blipFill>
          <a:blip r:embed="rId7">
            <a:alphaModFix/>
          </a:blip>
          <a:stretch>
            <a:fillRect/>
          </a:stretch>
        </p:blipFill>
        <p:spPr>
          <a:xfrm>
            <a:off x="1958231" y="3534705"/>
            <a:ext cx="218889" cy="21235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1788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lang="fr">
                <a:latin typeface="Roboto"/>
                <a:ea typeface="Roboto"/>
                <a:cs typeface="Roboto"/>
                <a:sym typeface="Roboto"/>
              </a:rPr>
              <a:t>Pseudonym party - Barrier Point</a:t>
            </a:r>
            <a:endParaRPr>
              <a:latin typeface="Roboto"/>
              <a:ea typeface="Roboto"/>
              <a:cs typeface="Roboto"/>
              <a:sym typeface="Roboto"/>
            </a:endParaRPr>
          </a:p>
        </p:txBody>
      </p:sp>
      <p:sp>
        <p:nvSpPr>
          <p:cNvPr id="218" name="Shape 2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fr"/>
              <a:t>‹#›</a:t>
            </a:fld>
            <a:endParaRPr/>
          </a:p>
        </p:txBody>
      </p:sp>
      <p:sp>
        <p:nvSpPr>
          <p:cNvPr id="219" name="Shape 219"/>
          <p:cNvSpPr/>
          <p:nvPr/>
        </p:nvSpPr>
        <p:spPr>
          <a:xfrm>
            <a:off x="311700" y="938700"/>
            <a:ext cx="4167300" cy="3724500"/>
          </a:xfrm>
          <a:prstGeom prst="rect">
            <a:avLst/>
          </a:pr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220" name="Shape 220"/>
          <p:cNvCxnSpPr/>
          <p:nvPr/>
        </p:nvCxnSpPr>
        <p:spPr>
          <a:xfrm>
            <a:off x="311700" y="785150"/>
            <a:ext cx="8520600" cy="0"/>
          </a:xfrm>
          <a:prstGeom prst="straightConnector1">
            <a:avLst/>
          </a:prstGeom>
          <a:noFill/>
          <a:ln cap="flat" cmpd="sng" w="19050">
            <a:solidFill>
              <a:srgbClr val="999999"/>
            </a:solidFill>
            <a:prstDash val="solid"/>
            <a:round/>
            <a:headEnd len="med" w="med" type="none"/>
            <a:tailEnd len="med" w="med" type="none"/>
          </a:ln>
        </p:spPr>
      </p:cxnSp>
      <p:sp>
        <p:nvSpPr>
          <p:cNvPr id="221" name="Shape 221"/>
          <p:cNvSpPr/>
          <p:nvPr/>
        </p:nvSpPr>
        <p:spPr>
          <a:xfrm>
            <a:off x="4479094" y="938700"/>
            <a:ext cx="4511400" cy="3724500"/>
          </a:xfrm>
          <a:prstGeom prst="rect">
            <a:avLst/>
          </a:pr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chemeClr val="dk1"/>
              </a:solidFill>
              <a:latin typeface="Roboto"/>
              <a:ea typeface="Roboto"/>
              <a:cs typeface="Roboto"/>
              <a:sym typeface="Roboto"/>
            </a:endParaRPr>
          </a:p>
        </p:txBody>
      </p:sp>
      <p:cxnSp>
        <p:nvCxnSpPr>
          <p:cNvPr id="222" name="Shape 222"/>
          <p:cNvCxnSpPr/>
          <p:nvPr/>
        </p:nvCxnSpPr>
        <p:spPr>
          <a:xfrm rot="10800000">
            <a:off x="4561416" y="3477968"/>
            <a:ext cx="2100" cy="1145400"/>
          </a:xfrm>
          <a:prstGeom prst="straightConnector1">
            <a:avLst/>
          </a:prstGeom>
          <a:noFill/>
          <a:ln cap="flat" cmpd="sng" w="114300">
            <a:solidFill>
              <a:schemeClr val="lt2"/>
            </a:solidFill>
            <a:prstDash val="solid"/>
            <a:round/>
            <a:headEnd len="med" w="med" type="none"/>
            <a:tailEnd len="med" w="med" type="none"/>
          </a:ln>
        </p:spPr>
      </p:cxnSp>
      <p:pic>
        <p:nvPicPr>
          <p:cNvPr descr="6ce21b97128b8ac04dd412338e227172.jpg.png" id="223" name="Shape 223"/>
          <p:cNvPicPr preferRelativeResize="0"/>
          <p:nvPr/>
        </p:nvPicPr>
        <p:blipFill>
          <a:blip r:embed="rId3">
            <a:alphaModFix/>
          </a:blip>
          <a:stretch>
            <a:fillRect/>
          </a:stretch>
        </p:blipFill>
        <p:spPr>
          <a:xfrm rot="5400000">
            <a:off x="4459452" y="3423471"/>
            <a:ext cx="1188695" cy="1254219"/>
          </a:xfrm>
          <a:prstGeom prst="rect">
            <a:avLst/>
          </a:prstGeom>
          <a:noFill/>
          <a:ln>
            <a:noFill/>
          </a:ln>
        </p:spPr>
      </p:pic>
      <p:pic>
        <p:nvPicPr>
          <p:cNvPr id="224" name="Shape 224"/>
          <p:cNvPicPr preferRelativeResize="0"/>
          <p:nvPr/>
        </p:nvPicPr>
        <p:blipFill>
          <a:blip r:embed="rId4">
            <a:alphaModFix/>
          </a:blip>
          <a:stretch>
            <a:fillRect/>
          </a:stretch>
        </p:blipFill>
        <p:spPr>
          <a:xfrm rot="1200857">
            <a:off x="401257" y="1067156"/>
            <a:ext cx="558414" cy="438333"/>
          </a:xfrm>
          <a:prstGeom prst="rect">
            <a:avLst/>
          </a:prstGeom>
          <a:noFill/>
          <a:ln>
            <a:noFill/>
          </a:ln>
        </p:spPr>
      </p:pic>
      <p:pic>
        <p:nvPicPr>
          <p:cNvPr id="225" name="Shape 225"/>
          <p:cNvPicPr preferRelativeResize="0"/>
          <p:nvPr/>
        </p:nvPicPr>
        <p:blipFill>
          <a:blip r:embed="rId4">
            <a:alphaModFix/>
          </a:blip>
          <a:stretch>
            <a:fillRect/>
          </a:stretch>
        </p:blipFill>
        <p:spPr>
          <a:xfrm flipH="1" rot="-1200857">
            <a:off x="8336657" y="986431"/>
            <a:ext cx="558414" cy="438333"/>
          </a:xfrm>
          <a:prstGeom prst="rect">
            <a:avLst/>
          </a:prstGeom>
          <a:noFill/>
          <a:ln>
            <a:noFill/>
          </a:ln>
        </p:spPr>
      </p:pic>
      <p:sp>
        <p:nvSpPr>
          <p:cNvPr id="226" name="Shape 226"/>
          <p:cNvSpPr txBox="1"/>
          <p:nvPr/>
        </p:nvSpPr>
        <p:spPr>
          <a:xfrm>
            <a:off x="1481750" y="1093088"/>
            <a:ext cx="1722300" cy="225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fr">
                <a:solidFill>
                  <a:schemeClr val="dk2"/>
                </a:solidFill>
                <a:latin typeface="Roboto"/>
                <a:ea typeface="Roboto"/>
                <a:cs typeface="Roboto"/>
                <a:sym typeface="Roboto"/>
              </a:rPr>
              <a:t>Registration-room</a:t>
            </a:r>
            <a:endParaRPr/>
          </a:p>
        </p:txBody>
      </p:sp>
      <p:sp>
        <p:nvSpPr>
          <p:cNvPr id="227" name="Shape 227"/>
          <p:cNvSpPr txBox="1"/>
          <p:nvPr/>
        </p:nvSpPr>
        <p:spPr>
          <a:xfrm>
            <a:off x="5873650" y="1093088"/>
            <a:ext cx="1722300" cy="22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Roboto"/>
                <a:ea typeface="Roboto"/>
                <a:cs typeface="Roboto"/>
                <a:sym typeface="Roboto"/>
              </a:rPr>
              <a:t>Party-room</a:t>
            </a:r>
            <a:endParaRPr/>
          </a:p>
        </p:txBody>
      </p:sp>
      <p:pic>
        <p:nvPicPr>
          <p:cNvPr id="228" name="Shape 228"/>
          <p:cNvPicPr preferRelativeResize="0"/>
          <p:nvPr/>
        </p:nvPicPr>
        <p:blipFill>
          <a:blip r:embed="rId5">
            <a:alphaModFix/>
          </a:blip>
          <a:stretch>
            <a:fillRect/>
          </a:stretch>
        </p:blipFill>
        <p:spPr>
          <a:xfrm>
            <a:off x="652700" y="1603488"/>
            <a:ext cx="829050" cy="829050"/>
          </a:xfrm>
          <a:prstGeom prst="rect">
            <a:avLst/>
          </a:prstGeom>
          <a:noFill/>
          <a:ln>
            <a:noFill/>
          </a:ln>
        </p:spPr>
      </p:pic>
      <p:pic>
        <p:nvPicPr>
          <p:cNvPr id="229" name="Shape 229"/>
          <p:cNvPicPr preferRelativeResize="0"/>
          <p:nvPr/>
        </p:nvPicPr>
        <p:blipFill>
          <a:blip r:embed="rId5">
            <a:alphaModFix/>
          </a:blip>
          <a:stretch>
            <a:fillRect/>
          </a:stretch>
        </p:blipFill>
        <p:spPr>
          <a:xfrm>
            <a:off x="697612" y="3563300"/>
            <a:ext cx="829050" cy="829050"/>
          </a:xfrm>
          <a:prstGeom prst="rect">
            <a:avLst/>
          </a:prstGeom>
          <a:noFill/>
          <a:ln>
            <a:noFill/>
          </a:ln>
        </p:spPr>
      </p:pic>
      <p:pic>
        <p:nvPicPr>
          <p:cNvPr id="230" name="Shape 230"/>
          <p:cNvPicPr preferRelativeResize="0"/>
          <p:nvPr/>
        </p:nvPicPr>
        <p:blipFill>
          <a:blip r:embed="rId5">
            <a:alphaModFix/>
          </a:blip>
          <a:stretch>
            <a:fillRect/>
          </a:stretch>
        </p:blipFill>
        <p:spPr>
          <a:xfrm>
            <a:off x="652712" y="2540725"/>
            <a:ext cx="829050" cy="829050"/>
          </a:xfrm>
          <a:prstGeom prst="rect">
            <a:avLst/>
          </a:prstGeom>
          <a:noFill/>
          <a:ln>
            <a:noFill/>
          </a:ln>
        </p:spPr>
      </p:pic>
      <p:pic>
        <p:nvPicPr>
          <p:cNvPr id="231" name="Shape 231"/>
          <p:cNvPicPr preferRelativeResize="0"/>
          <p:nvPr/>
        </p:nvPicPr>
        <p:blipFill>
          <a:blip r:embed="rId6">
            <a:alphaModFix/>
          </a:blip>
          <a:stretch>
            <a:fillRect/>
          </a:stretch>
        </p:blipFill>
        <p:spPr>
          <a:xfrm>
            <a:off x="2263138" y="1603488"/>
            <a:ext cx="829050" cy="829050"/>
          </a:xfrm>
          <a:prstGeom prst="rect">
            <a:avLst/>
          </a:prstGeom>
          <a:noFill/>
          <a:ln>
            <a:noFill/>
          </a:ln>
        </p:spPr>
      </p:pic>
      <p:pic>
        <p:nvPicPr>
          <p:cNvPr id="232" name="Shape 232"/>
          <p:cNvPicPr preferRelativeResize="0"/>
          <p:nvPr/>
        </p:nvPicPr>
        <p:blipFill>
          <a:blip r:embed="rId7">
            <a:alphaModFix/>
          </a:blip>
          <a:stretch>
            <a:fillRect/>
          </a:stretch>
        </p:blipFill>
        <p:spPr>
          <a:xfrm>
            <a:off x="2568219" y="1735017"/>
            <a:ext cx="218889" cy="212358"/>
          </a:xfrm>
          <a:prstGeom prst="rect">
            <a:avLst/>
          </a:prstGeom>
          <a:noFill/>
          <a:ln>
            <a:noFill/>
          </a:ln>
        </p:spPr>
      </p:pic>
      <p:pic>
        <p:nvPicPr>
          <p:cNvPr id="233" name="Shape 233"/>
          <p:cNvPicPr preferRelativeResize="0"/>
          <p:nvPr/>
        </p:nvPicPr>
        <p:blipFill>
          <a:blip r:embed="rId8">
            <a:alphaModFix/>
          </a:blip>
          <a:stretch>
            <a:fillRect/>
          </a:stretch>
        </p:blipFill>
        <p:spPr>
          <a:xfrm>
            <a:off x="3014875" y="1985500"/>
            <a:ext cx="218900" cy="218900"/>
          </a:xfrm>
          <a:prstGeom prst="rect">
            <a:avLst/>
          </a:prstGeom>
          <a:noFill/>
          <a:ln>
            <a:noFill/>
          </a:ln>
        </p:spPr>
      </p:pic>
      <p:pic>
        <p:nvPicPr>
          <p:cNvPr id="234" name="Shape 234"/>
          <p:cNvPicPr preferRelativeResize="0"/>
          <p:nvPr/>
        </p:nvPicPr>
        <p:blipFill>
          <a:blip r:embed="rId6">
            <a:alphaModFix/>
          </a:blip>
          <a:stretch>
            <a:fillRect/>
          </a:stretch>
        </p:blipFill>
        <p:spPr>
          <a:xfrm>
            <a:off x="2263138" y="2540713"/>
            <a:ext cx="829050" cy="829050"/>
          </a:xfrm>
          <a:prstGeom prst="rect">
            <a:avLst/>
          </a:prstGeom>
          <a:noFill/>
          <a:ln>
            <a:noFill/>
          </a:ln>
        </p:spPr>
      </p:pic>
      <p:pic>
        <p:nvPicPr>
          <p:cNvPr id="235" name="Shape 235"/>
          <p:cNvPicPr preferRelativeResize="0"/>
          <p:nvPr/>
        </p:nvPicPr>
        <p:blipFill>
          <a:blip r:embed="rId7">
            <a:alphaModFix/>
          </a:blip>
          <a:stretch>
            <a:fillRect/>
          </a:stretch>
        </p:blipFill>
        <p:spPr>
          <a:xfrm>
            <a:off x="2568219" y="2672242"/>
            <a:ext cx="218889" cy="212358"/>
          </a:xfrm>
          <a:prstGeom prst="rect">
            <a:avLst/>
          </a:prstGeom>
          <a:noFill/>
          <a:ln>
            <a:noFill/>
          </a:ln>
        </p:spPr>
      </p:pic>
      <p:pic>
        <p:nvPicPr>
          <p:cNvPr id="236" name="Shape 236"/>
          <p:cNvPicPr preferRelativeResize="0"/>
          <p:nvPr/>
        </p:nvPicPr>
        <p:blipFill>
          <a:blip r:embed="rId9">
            <a:alphaModFix/>
          </a:blip>
          <a:stretch>
            <a:fillRect/>
          </a:stretch>
        </p:blipFill>
        <p:spPr>
          <a:xfrm>
            <a:off x="3014875" y="2922725"/>
            <a:ext cx="218900" cy="218900"/>
          </a:xfrm>
          <a:prstGeom prst="rect">
            <a:avLst/>
          </a:prstGeom>
          <a:noFill/>
          <a:ln>
            <a:noFill/>
          </a:ln>
        </p:spPr>
      </p:pic>
      <p:pic>
        <p:nvPicPr>
          <p:cNvPr id="237" name="Shape 237"/>
          <p:cNvPicPr preferRelativeResize="0"/>
          <p:nvPr/>
        </p:nvPicPr>
        <p:blipFill>
          <a:blip r:embed="rId6">
            <a:alphaModFix/>
          </a:blip>
          <a:stretch>
            <a:fillRect/>
          </a:stretch>
        </p:blipFill>
        <p:spPr>
          <a:xfrm>
            <a:off x="2263138" y="3563288"/>
            <a:ext cx="829050" cy="829050"/>
          </a:xfrm>
          <a:prstGeom prst="rect">
            <a:avLst/>
          </a:prstGeom>
          <a:noFill/>
          <a:ln>
            <a:noFill/>
          </a:ln>
        </p:spPr>
      </p:pic>
      <p:pic>
        <p:nvPicPr>
          <p:cNvPr id="238" name="Shape 238"/>
          <p:cNvPicPr preferRelativeResize="0"/>
          <p:nvPr/>
        </p:nvPicPr>
        <p:blipFill>
          <a:blip r:embed="rId7">
            <a:alphaModFix/>
          </a:blip>
          <a:stretch>
            <a:fillRect/>
          </a:stretch>
        </p:blipFill>
        <p:spPr>
          <a:xfrm>
            <a:off x="2568219" y="3694817"/>
            <a:ext cx="218889" cy="212357"/>
          </a:xfrm>
          <a:prstGeom prst="rect">
            <a:avLst/>
          </a:prstGeom>
          <a:noFill/>
          <a:ln>
            <a:noFill/>
          </a:ln>
        </p:spPr>
      </p:pic>
      <p:pic>
        <p:nvPicPr>
          <p:cNvPr id="239" name="Shape 239"/>
          <p:cNvPicPr preferRelativeResize="0"/>
          <p:nvPr/>
        </p:nvPicPr>
        <p:blipFill>
          <a:blip r:embed="rId10">
            <a:alphaModFix/>
          </a:blip>
          <a:stretch>
            <a:fillRect/>
          </a:stretch>
        </p:blipFill>
        <p:spPr>
          <a:xfrm>
            <a:off x="3014875" y="3945300"/>
            <a:ext cx="218900" cy="218900"/>
          </a:xfrm>
          <a:prstGeom prst="rect">
            <a:avLst/>
          </a:prstGeom>
          <a:noFill/>
          <a:ln>
            <a:noFill/>
          </a:ln>
        </p:spPr>
      </p:pic>
      <p:pic>
        <p:nvPicPr>
          <p:cNvPr id="240" name="Shape 240"/>
          <p:cNvPicPr preferRelativeResize="0"/>
          <p:nvPr/>
        </p:nvPicPr>
        <p:blipFill>
          <a:blip r:embed="rId8">
            <a:alphaModFix/>
          </a:blip>
          <a:stretch>
            <a:fillRect/>
          </a:stretch>
        </p:blipFill>
        <p:spPr>
          <a:xfrm>
            <a:off x="1147550" y="2355850"/>
            <a:ext cx="218900" cy="218900"/>
          </a:xfrm>
          <a:prstGeom prst="rect">
            <a:avLst/>
          </a:prstGeom>
          <a:noFill/>
          <a:ln>
            <a:noFill/>
          </a:ln>
        </p:spPr>
      </p:pic>
      <p:pic>
        <p:nvPicPr>
          <p:cNvPr id="241" name="Shape 241"/>
          <p:cNvPicPr preferRelativeResize="0"/>
          <p:nvPr/>
        </p:nvPicPr>
        <p:blipFill>
          <a:blip r:embed="rId9">
            <a:alphaModFix/>
          </a:blip>
          <a:stretch>
            <a:fillRect/>
          </a:stretch>
        </p:blipFill>
        <p:spPr>
          <a:xfrm>
            <a:off x="928650" y="2355850"/>
            <a:ext cx="218900" cy="218900"/>
          </a:xfrm>
          <a:prstGeom prst="rect">
            <a:avLst/>
          </a:prstGeom>
          <a:noFill/>
          <a:ln>
            <a:noFill/>
          </a:ln>
        </p:spPr>
      </p:pic>
      <p:pic>
        <p:nvPicPr>
          <p:cNvPr id="242" name="Shape 242"/>
          <p:cNvPicPr preferRelativeResize="0"/>
          <p:nvPr/>
        </p:nvPicPr>
        <p:blipFill>
          <a:blip r:embed="rId9">
            <a:alphaModFix/>
          </a:blip>
          <a:stretch>
            <a:fillRect/>
          </a:stretch>
        </p:blipFill>
        <p:spPr>
          <a:xfrm>
            <a:off x="928650" y="3339275"/>
            <a:ext cx="218900" cy="218900"/>
          </a:xfrm>
          <a:prstGeom prst="rect">
            <a:avLst/>
          </a:prstGeom>
          <a:noFill/>
          <a:ln>
            <a:noFill/>
          </a:ln>
        </p:spPr>
      </p:pic>
      <p:pic>
        <p:nvPicPr>
          <p:cNvPr id="243" name="Shape 243"/>
          <p:cNvPicPr preferRelativeResize="0"/>
          <p:nvPr/>
        </p:nvPicPr>
        <p:blipFill>
          <a:blip r:embed="rId10">
            <a:alphaModFix/>
          </a:blip>
          <a:stretch>
            <a:fillRect/>
          </a:stretch>
        </p:blipFill>
        <p:spPr>
          <a:xfrm>
            <a:off x="709750" y="4322700"/>
            <a:ext cx="218900" cy="218900"/>
          </a:xfrm>
          <a:prstGeom prst="rect">
            <a:avLst/>
          </a:prstGeom>
          <a:noFill/>
          <a:ln>
            <a:noFill/>
          </a:ln>
        </p:spPr>
      </p:pic>
      <p:pic>
        <p:nvPicPr>
          <p:cNvPr id="244" name="Shape 244"/>
          <p:cNvPicPr preferRelativeResize="0"/>
          <p:nvPr/>
        </p:nvPicPr>
        <p:blipFill>
          <a:blip r:embed="rId10">
            <a:alphaModFix/>
          </a:blip>
          <a:stretch>
            <a:fillRect/>
          </a:stretch>
        </p:blipFill>
        <p:spPr>
          <a:xfrm>
            <a:off x="709750" y="3342788"/>
            <a:ext cx="218900" cy="218900"/>
          </a:xfrm>
          <a:prstGeom prst="rect">
            <a:avLst/>
          </a:prstGeom>
          <a:noFill/>
          <a:ln>
            <a:noFill/>
          </a:ln>
        </p:spPr>
      </p:pic>
      <p:pic>
        <p:nvPicPr>
          <p:cNvPr id="245" name="Shape 245"/>
          <p:cNvPicPr preferRelativeResize="0"/>
          <p:nvPr/>
        </p:nvPicPr>
        <p:blipFill>
          <a:blip r:embed="rId10">
            <a:alphaModFix/>
          </a:blip>
          <a:stretch>
            <a:fillRect/>
          </a:stretch>
        </p:blipFill>
        <p:spPr>
          <a:xfrm>
            <a:off x="709750" y="2355850"/>
            <a:ext cx="218900" cy="218900"/>
          </a:xfrm>
          <a:prstGeom prst="rect">
            <a:avLst/>
          </a:prstGeom>
          <a:noFill/>
          <a:ln>
            <a:noFill/>
          </a:ln>
        </p:spPr>
      </p:pic>
      <p:cxnSp>
        <p:nvCxnSpPr>
          <p:cNvPr id="246" name="Shape 246"/>
          <p:cNvCxnSpPr/>
          <p:nvPr/>
        </p:nvCxnSpPr>
        <p:spPr>
          <a:xfrm>
            <a:off x="1877425" y="1598125"/>
            <a:ext cx="0" cy="2808300"/>
          </a:xfrm>
          <a:prstGeom prst="straightConnector1">
            <a:avLst/>
          </a:prstGeom>
          <a:noFill/>
          <a:ln cap="flat" cmpd="sng" w="19050">
            <a:solidFill>
              <a:srgbClr val="000000"/>
            </a:solidFill>
            <a:prstDash val="dash"/>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311700" y="1788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lang="fr">
                <a:latin typeface="Roboto"/>
                <a:ea typeface="Roboto"/>
                <a:cs typeface="Roboto"/>
                <a:sym typeface="Roboto"/>
              </a:rPr>
              <a:t>Pseudonym party</a:t>
            </a:r>
            <a:endParaRPr>
              <a:latin typeface="Roboto"/>
              <a:ea typeface="Roboto"/>
              <a:cs typeface="Roboto"/>
              <a:sym typeface="Roboto"/>
            </a:endParaRPr>
          </a:p>
        </p:txBody>
      </p:sp>
      <p:sp>
        <p:nvSpPr>
          <p:cNvPr id="252" name="Shape 2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fr"/>
              <a:t>‹#›</a:t>
            </a:fld>
            <a:endParaRPr/>
          </a:p>
        </p:txBody>
      </p:sp>
      <p:sp>
        <p:nvSpPr>
          <p:cNvPr id="253" name="Shape 253"/>
          <p:cNvSpPr/>
          <p:nvPr/>
        </p:nvSpPr>
        <p:spPr>
          <a:xfrm>
            <a:off x="311700" y="938700"/>
            <a:ext cx="4167300" cy="3724500"/>
          </a:xfrm>
          <a:prstGeom prst="rect">
            <a:avLst/>
          </a:pr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54" name="Shape 254"/>
          <p:cNvSpPr/>
          <p:nvPr/>
        </p:nvSpPr>
        <p:spPr>
          <a:xfrm>
            <a:off x="4479094" y="938700"/>
            <a:ext cx="4511400" cy="3724500"/>
          </a:xfrm>
          <a:prstGeom prst="rect">
            <a:avLst/>
          </a:pr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chemeClr val="dk1"/>
              </a:solidFill>
              <a:latin typeface="Roboto"/>
              <a:ea typeface="Roboto"/>
              <a:cs typeface="Roboto"/>
              <a:sym typeface="Roboto"/>
            </a:endParaRPr>
          </a:p>
        </p:txBody>
      </p:sp>
      <p:cxnSp>
        <p:nvCxnSpPr>
          <p:cNvPr id="255" name="Shape 255"/>
          <p:cNvCxnSpPr/>
          <p:nvPr/>
        </p:nvCxnSpPr>
        <p:spPr>
          <a:xfrm>
            <a:off x="311700" y="785150"/>
            <a:ext cx="8520600" cy="0"/>
          </a:xfrm>
          <a:prstGeom prst="straightConnector1">
            <a:avLst/>
          </a:prstGeom>
          <a:noFill/>
          <a:ln cap="flat" cmpd="sng" w="19050">
            <a:solidFill>
              <a:srgbClr val="999999"/>
            </a:solidFill>
            <a:prstDash val="solid"/>
            <a:round/>
            <a:headEnd len="med" w="med" type="none"/>
            <a:tailEnd len="med" w="med" type="none"/>
          </a:ln>
        </p:spPr>
      </p:cxnSp>
      <p:cxnSp>
        <p:nvCxnSpPr>
          <p:cNvPr id="256" name="Shape 256"/>
          <p:cNvCxnSpPr/>
          <p:nvPr/>
        </p:nvCxnSpPr>
        <p:spPr>
          <a:xfrm rot="10800000">
            <a:off x="4561416" y="3477968"/>
            <a:ext cx="2100" cy="1145400"/>
          </a:xfrm>
          <a:prstGeom prst="straightConnector1">
            <a:avLst/>
          </a:prstGeom>
          <a:noFill/>
          <a:ln cap="flat" cmpd="sng" w="114300">
            <a:solidFill>
              <a:schemeClr val="lt2"/>
            </a:solidFill>
            <a:prstDash val="solid"/>
            <a:round/>
            <a:headEnd len="med" w="med" type="none"/>
            <a:tailEnd len="med" w="med" type="none"/>
          </a:ln>
        </p:spPr>
      </p:cxnSp>
      <p:pic>
        <p:nvPicPr>
          <p:cNvPr descr="6ce21b97128b8ac04dd412338e227172.jpg.png" id="257" name="Shape 257"/>
          <p:cNvPicPr preferRelativeResize="0"/>
          <p:nvPr/>
        </p:nvPicPr>
        <p:blipFill>
          <a:blip r:embed="rId3">
            <a:alphaModFix/>
          </a:blip>
          <a:stretch>
            <a:fillRect/>
          </a:stretch>
        </p:blipFill>
        <p:spPr>
          <a:xfrm rot="5400000">
            <a:off x="4459452" y="3423471"/>
            <a:ext cx="1188695" cy="1254219"/>
          </a:xfrm>
          <a:prstGeom prst="rect">
            <a:avLst/>
          </a:prstGeom>
          <a:noFill/>
          <a:ln>
            <a:noFill/>
          </a:ln>
        </p:spPr>
      </p:pic>
      <p:pic>
        <p:nvPicPr>
          <p:cNvPr id="258" name="Shape 258"/>
          <p:cNvPicPr preferRelativeResize="0"/>
          <p:nvPr/>
        </p:nvPicPr>
        <p:blipFill>
          <a:blip r:embed="rId4">
            <a:alphaModFix/>
          </a:blip>
          <a:stretch>
            <a:fillRect/>
          </a:stretch>
        </p:blipFill>
        <p:spPr>
          <a:xfrm rot="1200857">
            <a:off x="401257" y="1067156"/>
            <a:ext cx="558414" cy="438333"/>
          </a:xfrm>
          <a:prstGeom prst="rect">
            <a:avLst/>
          </a:prstGeom>
          <a:noFill/>
          <a:ln>
            <a:noFill/>
          </a:ln>
        </p:spPr>
      </p:pic>
      <p:pic>
        <p:nvPicPr>
          <p:cNvPr id="259" name="Shape 259"/>
          <p:cNvPicPr preferRelativeResize="0"/>
          <p:nvPr/>
        </p:nvPicPr>
        <p:blipFill>
          <a:blip r:embed="rId4">
            <a:alphaModFix/>
          </a:blip>
          <a:stretch>
            <a:fillRect/>
          </a:stretch>
        </p:blipFill>
        <p:spPr>
          <a:xfrm flipH="1" rot="-1200857">
            <a:off x="8336657" y="986431"/>
            <a:ext cx="558414" cy="438333"/>
          </a:xfrm>
          <a:prstGeom prst="rect">
            <a:avLst/>
          </a:prstGeom>
          <a:noFill/>
          <a:ln>
            <a:noFill/>
          </a:ln>
        </p:spPr>
      </p:pic>
      <p:sp>
        <p:nvSpPr>
          <p:cNvPr id="260" name="Shape 260"/>
          <p:cNvSpPr txBox="1"/>
          <p:nvPr/>
        </p:nvSpPr>
        <p:spPr>
          <a:xfrm>
            <a:off x="1481750" y="1093088"/>
            <a:ext cx="1722300" cy="225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fr">
                <a:solidFill>
                  <a:schemeClr val="dk2"/>
                </a:solidFill>
                <a:latin typeface="Roboto"/>
                <a:ea typeface="Roboto"/>
                <a:cs typeface="Roboto"/>
                <a:sym typeface="Roboto"/>
              </a:rPr>
              <a:t>Registration-room</a:t>
            </a:r>
            <a:endParaRPr/>
          </a:p>
        </p:txBody>
      </p:sp>
      <p:sp>
        <p:nvSpPr>
          <p:cNvPr id="261" name="Shape 261"/>
          <p:cNvSpPr txBox="1"/>
          <p:nvPr/>
        </p:nvSpPr>
        <p:spPr>
          <a:xfrm>
            <a:off x="5873650" y="1093088"/>
            <a:ext cx="1722300" cy="22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Roboto"/>
                <a:ea typeface="Roboto"/>
                <a:cs typeface="Roboto"/>
                <a:sym typeface="Roboto"/>
              </a:rPr>
              <a:t>Party-room</a:t>
            </a:r>
            <a:endParaRPr/>
          </a:p>
        </p:txBody>
      </p:sp>
      <p:pic>
        <p:nvPicPr>
          <p:cNvPr id="262" name="Shape 262"/>
          <p:cNvPicPr preferRelativeResize="0"/>
          <p:nvPr/>
        </p:nvPicPr>
        <p:blipFill>
          <a:blip r:embed="rId5">
            <a:alphaModFix/>
          </a:blip>
          <a:stretch>
            <a:fillRect/>
          </a:stretch>
        </p:blipFill>
        <p:spPr>
          <a:xfrm>
            <a:off x="652700" y="1603488"/>
            <a:ext cx="829050" cy="829050"/>
          </a:xfrm>
          <a:prstGeom prst="rect">
            <a:avLst/>
          </a:prstGeom>
          <a:noFill/>
          <a:ln>
            <a:noFill/>
          </a:ln>
        </p:spPr>
      </p:pic>
      <p:pic>
        <p:nvPicPr>
          <p:cNvPr id="263" name="Shape 263"/>
          <p:cNvPicPr preferRelativeResize="0"/>
          <p:nvPr/>
        </p:nvPicPr>
        <p:blipFill>
          <a:blip r:embed="rId5">
            <a:alphaModFix/>
          </a:blip>
          <a:stretch>
            <a:fillRect/>
          </a:stretch>
        </p:blipFill>
        <p:spPr>
          <a:xfrm>
            <a:off x="697612" y="3563300"/>
            <a:ext cx="829050" cy="829050"/>
          </a:xfrm>
          <a:prstGeom prst="rect">
            <a:avLst/>
          </a:prstGeom>
          <a:noFill/>
          <a:ln>
            <a:noFill/>
          </a:ln>
        </p:spPr>
      </p:pic>
      <p:pic>
        <p:nvPicPr>
          <p:cNvPr id="264" name="Shape 264"/>
          <p:cNvPicPr preferRelativeResize="0"/>
          <p:nvPr/>
        </p:nvPicPr>
        <p:blipFill>
          <a:blip r:embed="rId5">
            <a:alphaModFix/>
          </a:blip>
          <a:stretch>
            <a:fillRect/>
          </a:stretch>
        </p:blipFill>
        <p:spPr>
          <a:xfrm>
            <a:off x="652712" y="2540725"/>
            <a:ext cx="829050" cy="829050"/>
          </a:xfrm>
          <a:prstGeom prst="rect">
            <a:avLst/>
          </a:prstGeom>
          <a:noFill/>
          <a:ln>
            <a:noFill/>
          </a:ln>
        </p:spPr>
      </p:pic>
      <p:pic>
        <p:nvPicPr>
          <p:cNvPr id="265" name="Shape 265"/>
          <p:cNvPicPr preferRelativeResize="0"/>
          <p:nvPr/>
        </p:nvPicPr>
        <p:blipFill>
          <a:blip r:embed="rId6">
            <a:alphaModFix/>
          </a:blip>
          <a:stretch>
            <a:fillRect/>
          </a:stretch>
        </p:blipFill>
        <p:spPr>
          <a:xfrm>
            <a:off x="2263138" y="1603488"/>
            <a:ext cx="829050" cy="829050"/>
          </a:xfrm>
          <a:prstGeom prst="rect">
            <a:avLst/>
          </a:prstGeom>
          <a:noFill/>
          <a:ln>
            <a:noFill/>
          </a:ln>
        </p:spPr>
      </p:pic>
      <p:pic>
        <p:nvPicPr>
          <p:cNvPr id="266" name="Shape 266"/>
          <p:cNvPicPr preferRelativeResize="0"/>
          <p:nvPr/>
        </p:nvPicPr>
        <p:blipFill>
          <a:blip r:embed="rId7">
            <a:alphaModFix/>
          </a:blip>
          <a:stretch>
            <a:fillRect/>
          </a:stretch>
        </p:blipFill>
        <p:spPr>
          <a:xfrm>
            <a:off x="2568219" y="1735017"/>
            <a:ext cx="218889" cy="212358"/>
          </a:xfrm>
          <a:prstGeom prst="rect">
            <a:avLst/>
          </a:prstGeom>
          <a:noFill/>
          <a:ln>
            <a:noFill/>
          </a:ln>
        </p:spPr>
      </p:pic>
      <p:pic>
        <p:nvPicPr>
          <p:cNvPr id="267" name="Shape 267"/>
          <p:cNvPicPr preferRelativeResize="0"/>
          <p:nvPr/>
        </p:nvPicPr>
        <p:blipFill>
          <a:blip r:embed="rId8">
            <a:alphaModFix/>
          </a:blip>
          <a:stretch>
            <a:fillRect/>
          </a:stretch>
        </p:blipFill>
        <p:spPr>
          <a:xfrm>
            <a:off x="3014875" y="1985500"/>
            <a:ext cx="218900" cy="218900"/>
          </a:xfrm>
          <a:prstGeom prst="rect">
            <a:avLst/>
          </a:prstGeom>
          <a:noFill/>
          <a:ln>
            <a:noFill/>
          </a:ln>
        </p:spPr>
      </p:pic>
      <p:pic>
        <p:nvPicPr>
          <p:cNvPr id="268" name="Shape 268"/>
          <p:cNvPicPr preferRelativeResize="0"/>
          <p:nvPr/>
        </p:nvPicPr>
        <p:blipFill>
          <a:blip r:embed="rId6">
            <a:alphaModFix/>
          </a:blip>
          <a:stretch>
            <a:fillRect/>
          </a:stretch>
        </p:blipFill>
        <p:spPr>
          <a:xfrm>
            <a:off x="2263138" y="2540713"/>
            <a:ext cx="829050" cy="829050"/>
          </a:xfrm>
          <a:prstGeom prst="rect">
            <a:avLst/>
          </a:prstGeom>
          <a:noFill/>
          <a:ln>
            <a:noFill/>
          </a:ln>
        </p:spPr>
      </p:pic>
      <p:pic>
        <p:nvPicPr>
          <p:cNvPr id="269" name="Shape 269"/>
          <p:cNvPicPr preferRelativeResize="0"/>
          <p:nvPr/>
        </p:nvPicPr>
        <p:blipFill>
          <a:blip r:embed="rId7">
            <a:alphaModFix/>
          </a:blip>
          <a:stretch>
            <a:fillRect/>
          </a:stretch>
        </p:blipFill>
        <p:spPr>
          <a:xfrm>
            <a:off x="2568219" y="2672242"/>
            <a:ext cx="218889" cy="212358"/>
          </a:xfrm>
          <a:prstGeom prst="rect">
            <a:avLst/>
          </a:prstGeom>
          <a:noFill/>
          <a:ln>
            <a:noFill/>
          </a:ln>
        </p:spPr>
      </p:pic>
      <p:pic>
        <p:nvPicPr>
          <p:cNvPr id="270" name="Shape 270"/>
          <p:cNvPicPr preferRelativeResize="0"/>
          <p:nvPr/>
        </p:nvPicPr>
        <p:blipFill>
          <a:blip r:embed="rId9">
            <a:alphaModFix/>
          </a:blip>
          <a:stretch>
            <a:fillRect/>
          </a:stretch>
        </p:blipFill>
        <p:spPr>
          <a:xfrm>
            <a:off x="3014875" y="2922725"/>
            <a:ext cx="218900" cy="218900"/>
          </a:xfrm>
          <a:prstGeom prst="rect">
            <a:avLst/>
          </a:prstGeom>
          <a:noFill/>
          <a:ln>
            <a:noFill/>
          </a:ln>
        </p:spPr>
      </p:pic>
      <p:pic>
        <p:nvPicPr>
          <p:cNvPr id="271" name="Shape 271"/>
          <p:cNvPicPr preferRelativeResize="0"/>
          <p:nvPr/>
        </p:nvPicPr>
        <p:blipFill>
          <a:blip r:embed="rId6">
            <a:alphaModFix/>
          </a:blip>
          <a:stretch>
            <a:fillRect/>
          </a:stretch>
        </p:blipFill>
        <p:spPr>
          <a:xfrm>
            <a:off x="2263138" y="3563288"/>
            <a:ext cx="829050" cy="829050"/>
          </a:xfrm>
          <a:prstGeom prst="rect">
            <a:avLst/>
          </a:prstGeom>
          <a:noFill/>
          <a:ln>
            <a:noFill/>
          </a:ln>
        </p:spPr>
      </p:pic>
      <p:pic>
        <p:nvPicPr>
          <p:cNvPr id="272" name="Shape 272"/>
          <p:cNvPicPr preferRelativeResize="0"/>
          <p:nvPr/>
        </p:nvPicPr>
        <p:blipFill>
          <a:blip r:embed="rId7">
            <a:alphaModFix/>
          </a:blip>
          <a:stretch>
            <a:fillRect/>
          </a:stretch>
        </p:blipFill>
        <p:spPr>
          <a:xfrm>
            <a:off x="2568219" y="3694817"/>
            <a:ext cx="218889" cy="212357"/>
          </a:xfrm>
          <a:prstGeom prst="rect">
            <a:avLst/>
          </a:prstGeom>
          <a:noFill/>
          <a:ln>
            <a:noFill/>
          </a:ln>
        </p:spPr>
      </p:pic>
      <p:pic>
        <p:nvPicPr>
          <p:cNvPr id="273" name="Shape 273"/>
          <p:cNvPicPr preferRelativeResize="0"/>
          <p:nvPr/>
        </p:nvPicPr>
        <p:blipFill>
          <a:blip r:embed="rId10">
            <a:alphaModFix/>
          </a:blip>
          <a:stretch>
            <a:fillRect/>
          </a:stretch>
        </p:blipFill>
        <p:spPr>
          <a:xfrm>
            <a:off x="3014875" y="3945300"/>
            <a:ext cx="218900" cy="218900"/>
          </a:xfrm>
          <a:prstGeom prst="rect">
            <a:avLst/>
          </a:prstGeom>
          <a:noFill/>
          <a:ln>
            <a:noFill/>
          </a:ln>
        </p:spPr>
      </p:pic>
      <p:pic>
        <p:nvPicPr>
          <p:cNvPr id="274" name="Shape 274"/>
          <p:cNvPicPr preferRelativeResize="0"/>
          <p:nvPr/>
        </p:nvPicPr>
        <p:blipFill>
          <a:blip r:embed="rId8">
            <a:alphaModFix/>
          </a:blip>
          <a:stretch>
            <a:fillRect/>
          </a:stretch>
        </p:blipFill>
        <p:spPr>
          <a:xfrm>
            <a:off x="1147550" y="2355850"/>
            <a:ext cx="218900" cy="218900"/>
          </a:xfrm>
          <a:prstGeom prst="rect">
            <a:avLst/>
          </a:prstGeom>
          <a:noFill/>
          <a:ln>
            <a:noFill/>
          </a:ln>
        </p:spPr>
      </p:pic>
      <p:pic>
        <p:nvPicPr>
          <p:cNvPr id="275" name="Shape 275"/>
          <p:cNvPicPr preferRelativeResize="0"/>
          <p:nvPr/>
        </p:nvPicPr>
        <p:blipFill>
          <a:blip r:embed="rId9">
            <a:alphaModFix/>
          </a:blip>
          <a:stretch>
            <a:fillRect/>
          </a:stretch>
        </p:blipFill>
        <p:spPr>
          <a:xfrm>
            <a:off x="928650" y="2355850"/>
            <a:ext cx="218900" cy="218900"/>
          </a:xfrm>
          <a:prstGeom prst="rect">
            <a:avLst/>
          </a:prstGeom>
          <a:noFill/>
          <a:ln>
            <a:noFill/>
          </a:ln>
        </p:spPr>
      </p:pic>
      <p:pic>
        <p:nvPicPr>
          <p:cNvPr id="276" name="Shape 276"/>
          <p:cNvPicPr preferRelativeResize="0"/>
          <p:nvPr/>
        </p:nvPicPr>
        <p:blipFill>
          <a:blip r:embed="rId9">
            <a:alphaModFix/>
          </a:blip>
          <a:stretch>
            <a:fillRect/>
          </a:stretch>
        </p:blipFill>
        <p:spPr>
          <a:xfrm>
            <a:off x="928650" y="3339275"/>
            <a:ext cx="218900" cy="218900"/>
          </a:xfrm>
          <a:prstGeom prst="rect">
            <a:avLst/>
          </a:prstGeom>
          <a:noFill/>
          <a:ln>
            <a:noFill/>
          </a:ln>
        </p:spPr>
      </p:pic>
      <p:pic>
        <p:nvPicPr>
          <p:cNvPr id="277" name="Shape 277"/>
          <p:cNvPicPr preferRelativeResize="0"/>
          <p:nvPr/>
        </p:nvPicPr>
        <p:blipFill>
          <a:blip r:embed="rId10">
            <a:alphaModFix/>
          </a:blip>
          <a:stretch>
            <a:fillRect/>
          </a:stretch>
        </p:blipFill>
        <p:spPr>
          <a:xfrm>
            <a:off x="709750" y="4322700"/>
            <a:ext cx="218900" cy="218900"/>
          </a:xfrm>
          <a:prstGeom prst="rect">
            <a:avLst/>
          </a:prstGeom>
          <a:noFill/>
          <a:ln>
            <a:noFill/>
          </a:ln>
        </p:spPr>
      </p:pic>
      <p:pic>
        <p:nvPicPr>
          <p:cNvPr id="278" name="Shape 278"/>
          <p:cNvPicPr preferRelativeResize="0"/>
          <p:nvPr/>
        </p:nvPicPr>
        <p:blipFill>
          <a:blip r:embed="rId10">
            <a:alphaModFix/>
          </a:blip>
          <a:stretch>
            <a:fillRect/>
          </a:stretch>
        </p:blipFill>
        <p:spPr>
          <a:xfrm>
            <a:off x="709750" y="3342788"/>
            <a:ext cx="218900" cy="218900"/>
          </a:xfrm>
          <a:prstGeom prst="rect">
            <a:avLst/>
          </a:prstGeom>
          <a:noFill/>
          <a:ln>
            <a:noFill/>
          </a:ln>
        </p:spPr>
      </p:pic>
      <p:pic>
        <p:nvPicPr>
          <p:cNvPr id="279" name="Shape 279"/>
          <p:cNvPicPr preferRelativeResize="0"/>
          <p:nvPr/>
        </p:nvPicPr>
        <p:blipFill>
          <a:blip r:embed="rId10">
            <a:alphaModFix/>
          </a:blip>
          <a:stretch>
            <a:fillRect/>
          </a:stretch>
        </p:blipFill>
        <p:spPr>
          <a:xfrm>
            <a:off x="709750" y="2355850"/>
            <a:ext cx="218900" cy="218900"/>
          </a:xfrm>
          <a:prstGeom prst="rect">
            <a:avLst/>
          </a:prstGeom>
          <a:noFill/>
          <a:ln>
            <a:noFill/>
          </a:ln>
        </p:spPr>
      </p:pic>
      <p:cxnSp>
        <p:nvCxnSpPr>
          <p:cNvPr id="280" name="Shape 280"/>
          <p:cNvCxnSpPr/>
          <p:nvPr/>
        </p:nvCxnSpPr>
        <p:spPr>
          <a:xfrm>
            <a:off x="1877425" y="1598125"/>
            <a:ext cx="0" cy="2808300"/>
          </a:xfrm>
          <a:prstGeom prst="straightConnector1">
            <a:avLst/>
          </a:prstGeom>
          <a:noFill/>
          <a:ln cap="flat" cmpd="sng" w="19050">
            <a:solidFill>
              <a:srgbClr val="000000"/>
            </a:solidFill>
            <a:prstDash val="dash"/>
            <a:round/>
            <a:headEnd len="med" w="med" type="none"/>
            <a:tailEnd len="med" w="med" type="triangle"/>
          </a:ln>
        </p:spPr>
      </p:cxnSp>
      <p:cxnSp>
        <p:nvCxnSpPr>
          <p:cNvPr id="281" name="Shape 281"/>
          <p:cNvCxnSpPr/>
          <p:nvPr/>
        </p:nvCxnSpPr>
        <p:spPr>
          <a:xfrm>
            <a:off x="1869650" y="4437525"/>
            <a:ext cx="2218800" cy="7800"/>
          </a:xfrm>
          <a:prstGeom prst="straightConnector1">
            <a:avLst/>
          </a:prstGeom>
          <a:noFill/>
          <a:ln cap="flat" cmpd="sng" w="19050">
            <a:solidFill>
              <a:srgbClr val="000000"/>
            </a:solidFill>
            <a:prstDash val="dash"/>
            <a:round/>
            <a:headEnd len="med" w="med" type="none"/>
            <a:tailEnd len="med" w="med" type="triangle"/>
          </a:ln>
        </p:spPr>
      </p:cxnSp>
      <p:pic>
        <p:nvPicPr>
          <p:cNvPr id="282" name="Shape 282"/>
          <p:cNvPicPr preferRelativeResize="0"/>
          <p:nvPr/>
        </p:nvPicPr>
        <p:blipFill>
          <a:blip r:embed="rId6">
            <a:alphaModFix/>
          </a:blip>
          <a:stretch>
            <a:fillRect/>
          </a:stretch>
        </p:blipFill>
        <p:spPr>
          <a:xfrm>
            <a:off x="5204113" y="1318100"/>
            <a:ext cx="829050" cy="829050"/>
          </a:xfrm>
          <a:prstGeom prst="rect">
            <a:avLst/>
          </a:prstGeom>
          <a:noFill/>
          <a:ln>
            <a:noFill/>
          </a:ln>
        </p:spPr>
      </p:pic>
      <p:pic>
        <p:nvPicPr>
          <p:cNvPr id="283" name="Shape 283"/>
          <p:cNvPicPr preferRelativeResize="0"/>
          <p:nvPr/>
        </p:nvPicPr>
        <p:blipFill>
          <a:blip r:embed="rId7">
            <a:alphaModFix/>
          </a:blip>
          <a:stretch>
            <a:fillRect/>
          </a:stretch>
        </p:blipFill>
        <p:spPr>
          <a:xfrm>
            <a:off x="5509206" y="1457067"/>
            <a:ext cx="218889" cy="212358"/>
          </a:xfrm>
          <a:prstGeom prst="rect">
            <a:avLst/>
          </a:prstGeom>
          <a:noFill/>
          <a:ln>
            <a:noFill/>
          </a:ln>
        </p:spPr>
      </p:pic>
      <p:pic>
        <p:nvPicPr>
          <p:cNvPr id="284" name="Shape 284"/>
          <p:cNvPicPr preferRelativeResize="0"/>
          <p:nvPr/>
        </p:nvPicPr>
        <p:blipFill>
          <a:blip r:embed="rId6">
            <a:alphaModFix/>
          </a:blip>
          <a:stretch>
            <a:fillRect/>
          </a:stretch>
        </p:blipFill>
        <p:spPr>
          <a:xfrm>
            <a:off x="6148138" y="2386425"/>
            <a:ext cx="829050" cy="829050"/>
          </a:xfrm>
          <a:prstGeom prst="rect">
            <a:avLst/>
          </a:prstGeom>
          <a:noFill/>
          <a:ln>
            <a:noFill/>
          </a:ln>
        </p:spPr>
      </p:pic>
      <p:pic>
        <p:nvPicPr>
          <p:cNvPr id="285" name="Shape 285"/>
          <p:cNvPicPr preferRelativeResize="0"/>
          <p:nvPr/>
        </p:nvPicPr>
        <p:blipFill>
          <a:blip r:embed="rId7">
            <a:alphaModFix/>
          </a:blip>
          <a:stretch>
            <a:fillRect/>
          </a:stretch>
        </p:blipFill>
        <p:spPr>
          <a:xfrm>
            <a:off x="6453231" y="2525392"/>
            <a:ext cx="218889" cy="212358"/>
          </a:xfrm>
          <a:prstGeom prst="rect">
            <a:avLst/>
          </a:prstGeom>
          <a:noFill/>
          <a:ln>
            <a:noFill/>
          </a:ln>
        </p:spPr>
      </p:pic>
      <p:pic>
        <p:nvPicPr>
          <p:cNvPr id="286" name="Shape 286"/>
          <p:cNvPicPr preferRelativeResize="0"/>
          <p:nvPr/>
        </p:nvPicPr>
        <p:blipFill>
          <a:blip r:embed="rId6">
            <a:alphaModFix/>
          </a:blip>
          <a:stretch>
            <a:fillRect/>
          </a:stretch>
        </p:blipFill>
        <p:spPr>
          <a:xfrm>
            <a:off x="5937300" y="3423325"/>
            <a:ext cx="829050" cy="829050"/>
          </a:xfrm>
          <a:prstGeom prst="rect">
            <a:avLst/>
          </a:prstGeom>
          <a:noFill/>
          <a:ln>
            <a:noFill/>
          </a:ln>
        </p:spPr>
      </p:pic>
      <p:pic>
        <p:nvPicPr>
          <p:cNvPr id="287" name="Shape 287"/>
          <p:cNvPicPr preferRelativeResize="0"/>
          <p:nvPr/>
        </p:nvPicPr>
        <p:blipFill>
          <a:blip r:embed="rId7">
            <a:alphaModFix/>
          </a:blip>
          <a:stretch>
            <a:fillRect/>
          </a:stretch>
        </p:blipFill>
        <p:spPr>
          <a:xfrm>
            <a:off x="6242394" y="3562292"/>
            <a:ext cx="218889" cy="212357"/>
          </a:xfrm>
          <a:prstGeom prst="rect">
            <a:avLst/>
          </a:prstGeom>
          <a:noFill/>
          <a:ln>
            <a:noFill/>
          </a:ln>
        </p:spPr>
      </p:pic>
      <p:pic>
        <p:nvPicPr>
          <p:cNvPr id="288" name="Shape 288"/>
          <p:cNvPicPr preferRelativeResize="0"/>
          <p:nvPr/>
        </p:nvPicPr>
        <p:blipFill>
          <a:blip r:embed="rId6">
            <a:alphaModFix/>
          </a:blip>
          <a:stretch>
            <a:fillRect/>
          </a:stretch>
        </p:blipFill>
        <p:spPr>
          <a:xfrm>
            <a:off x="4899038" y="2387163"/>
            <a:ext cx="829050" cy="829050"/>
          </a:xfrm>
          <a:prstGeom prst="rect">
            <a:avLst/>
          </a:prstGeom>
          <a:noFill/>
          <a:ln>
            <a:noFill/>
          </a:ln>
        </p:spPr>
      </p:pic>
      <p:pic>
        <p:nvPicPr>
          <p:cNvPr id="289" name="Shape 289"/>
          <p:cNvPicPr preferRelativeResize="0"/>
          <p:nvPr/>
        </p:nvPicPr>
        <p:blipFill>
          <a:blip r:embed="rId7">
            <a:alphaModFix/>
          </a:blip>
          <a:stretch>
            <a:fillRect/>
          </a:stretch>
        </p:blipFill>
        <p:spPr>
          <a:xfrm>
            <a:off x="5204131" y="2526130"/>
            <a:ext cx="218889" cy="212358"/>
          </a:xfrm>
          <a:prstGeom prst="rect">
            <a:avLst/>
          </a:prstGeom>
          <a:noFill/>
          <a:ln>
            <a:noFill/>
          </a:ln>
        </p:spPr>
      </p:pic>
      <p:pic>
        <p:nvPicPr>
          <p:cNvPr id="290" name="Shape 290"/>
          <p:cNvPicPr preferRelativeResize="0"/>
          <p:nvPr/>
        </p:nvPicPr>
        <p:blipFill>
          <a:blip r:embed="rId6">
            <a:alphaModFix/>
          </a:blip>
          <a:stretch>
            <a:fillRect/>
          </a:stretch>
        </p:blipFill>
        <p:spPr>
          <a:xfrm>
            <a:off x="7449438" y="3386475"/>
            <a:ext cx="829050" cy="829050"/>
          </a:xfrm>
          <a:prstGeom prst="rect">
            <a:avLst/>
          </a:prstGeom>
          <a:noFill/>
          <a:ln>
            <a:noFill/>
          </a:ln>
        </p:spPr>
      </p:pic>
      <p:pic>
        <p:nvPicPr>
          <p:cNvPr id="291" name="Shape 291"/>
          <p:cNvPicPr preferRelativeResize="0"/>
          <p:nvPr/>
        </p:nvPicPr>
        <p:blipFill>
          <a:blip r:embed="rId7">
            <a:alphaModFix/>
          </a:blip>
          <a:stretch>
            <a:fillRect/>
          </a:stretch>
        </p:blipFill>
        <p:spPr>
          <a:xfrm>
            <a:off x="7754531" y="3525442"/>
            <a:ext cx="218889" cy="212357"/>
          </a:xfrm>
          <a:prstGeom prst="rect">
            <a:avLst/>
          </a:prstGeom>
          <a:noFill/>
          <a:ln>
            <a:noFill/>
          </a:ln>
        </p:spPr>
      </p:pic>
      <p:pic>
        <p:nvPicPr>
          <p:cNvPr id="292" name="Shape 292"/>
          <p:cNvPicPr preferRelativeResize="0"/>
          <p:nvPr/>
        </p:nvPicPr>
        <p:blipFill>
          <a:blip r:embed="rId6">
            <a:alphaModFix/>
          </a:blip>
          <a:stretch>
            <a:fillRect/>
          </a:stretch>
        </p:blipFill>
        <p:spPr>
          <a:xfrm>
            <a:off x="7840038" y="2249138"/>
            <a:ext cx="829050" cy="829050"/>
          </a:xfrm>
          <a:prstGeom prst="rect">
            <a:avLst/>
          </a:prstGeom>
          <a:noFill/>
          <a:ln>
            <a:noFill/>
          </a:ln>
        </p:spPr>
      </p:pic>
      <p:pic>
        <p:nvPicPr>
          <p:cNvPr id="293" name="Shape 293"/>
          <p:cNvPicPr preferRelativeResize="0"/>
          <p:nvPr/>
        </p:nvPicPr>
        <p:blipFill>
          <a:blip r:embed="rId7">
            <a:alphaModFix/>
          </a:blip>
          <a:stretch>
            <a:fillRect/>
          </a:stretch>
        </p:blipFill>
        <p:spPr>
          <a:xfrm>
            <a:off x="8145131" y="2388105"/>
            <a:ext cx="218889" cy="212358"/>
          </a:xfrm>
          <a:prstGeom prst="rect">
            <a:avLst/>
          </a:prstGeom>
          <a:noFill/>
          <a:ln>
            <a:noFill/>
          </a:ln>
        </p:spPr>
      </p:pic>
      <p:pic>
        <p:nvPicPr>
          <p:cNvPr id="294" name="Shape 294"/>
          <p:cNvPicPr preferRelativeResize="0"/>
          <p:nvPr/>
        </p:nvPicPr>
        <p:blipFill>
          <a:blip r:embed="rId6">
            <a:alphaModFix/>
          </a:blip>
          <a:stretch>
            <a:fillRect/>
          </a:stretch>
        </p:blipFill>
        <p:spPr>
          <a:xfrm>
            <a:off x="6977188" y="1557375"/>
            <a:ext cx="829050" cy="829050"/>
          </a:xfrm>
          <a:prstGeom prst="rect">
            <a:avLst/>
          </a:prstGeom>
          <a:noFill/>
          <a:ln>
            <a:noFill/>
          </a:ln>
        </p:spPr>
      </p:pic>
      <p:pic>
        <p:nvPicPr>
          <p:cNvPr id="295" name="Shape 295"/>
          <p:cNvPicPr preferRelativeResize="0"/>
          <p:nvPr/>
        </p:nvPicPr>
        <p:blipFill>
          <a:blip r:embed="rId7">
            <a:alphaModFix/>
          </a:blip>
          <a:stretch>
            <a:fillRect/>
          </a:stretch>
        </p:blipFill>
        <p:spPr>
          <a:xfrm>
            <a:off x="7282281" y="1696342"/>
            <a:ext cx="218889" cy="21235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title"/>
          </p:nvPr>
        </p:nvSpPr>
        <p:spPr>
          <a:xfrm>
            <a:off x="311700" y="1788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lang="fr">
                <a:latin typeface="Roboto"/>
                <a:ea typeface="Roboto"/>
                <a:cs typeface="Roboto"/>
                <a:sym typeface="Roboto"/>
              </a:rPr>
              <a:t>Pseudonym party - Termination / Finalization</a:t>
            </a:r>
            <a:endParaRPr>
              <a:latin typeface="Roboto"/>
              <a:ea typeface="Roboto"/>
              <a:cs typeface="Roboto"/>
              <a:sym typeface="Roboto"/>
            </a:endParaRPr>
          </a:p>
        </p:txBody>
      </p:sp>
      <p:sp>
        <p:nvSpPr>
          <p:cNvPr id="301" name="Shape 3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fr"/>
              <a:t>‹#›</a:t>
            </a:fld>
            <a:endParaRPr/>
          </a:p>
        </p:txBody>
      </p:sp>
      <p:cxnSp>
        <p:nvCxnSpPr>
          <p:cNvPr id="302" name="Shape 302"/>
          <p:cNvCxnSpPr/>
          <p:nvPr/>
        </p:nvCxnSpPr>
        <p:spPr>
          <a:xfrm>
            <a:off x="311700" y="785150"/>
            <a:ext cx="8520600" cy="0"/>
          </a:xfrm>
          <a:prstGeom prst="straightConnector1">
            <a:avLst/>
          </a:prstGeom>
          <a:noFill/>
          <a:ln cap="flat" cmpd="sng" w="19050">
            <a:solidFill>
              <a:srgbClr val="999999"/>
            </a:solidFill>
            <a:prstDash val="solid"/>
            <a:round/>
            <a:headEnd len="med" w="med" type="none"/>
            <a:tailEnd len="med" w="med" type="none"/>
          </a:ln>
        </p:spPr>
      </p:cxnSp>
      <p:pic>
        <p:nvPicPr>
          <p:cNvPr id="303" name="Shape 303"/>
          <p:cNvPicPr preferRelativeResize="0"/>
          <p:nvPr/>
        </p:nvPicPr>
        <p:blipFill>
          <a:blip r:embed="rId3">
            <a:alphaModFix/>
          </a:blip>
          <a:stretch>
            <a:fillRect/>
          </a:stretch>
        </p:blipFill>
        <p:spPr>
          <a:xfrm>
            <a:off x="7809950" y="1203250"/>
            <a:ext cx="829050" cy="829050"/>
          </a:xfrm>
          <a:prstGeom prst="rect">
            <a:avLst/>
          </a:prstGeom>
          <a:noFill/>
          <a:ln>
            <a:noFill/>
          </a:ln>
        </p:spPr>
      </p:pic>
      <p:sp>
        <p:nvSpPr>
          <p:cNvPr id="304" name="Shape 304"/>
          <p:cNvSpPr/>
          <p:nvPr/>
        </p:nvSpPr>
        <p:spPr>
          <a:xfrm>
            <a:off x="4803350" y="2005950"/>
            <a:ext cx="1178100" cy="1131600"/>
          </a:xfrm>
          <a:prstGeom prst="pentagon">
            <a:avLst>
              <a:gd fmla="val 105146" name="hf"/>
              <a:gd fmla="val 110557" name="vf"/>
            </a:avLst>
          </a:prstGeom>
          <a:solidFill>
            <a:srgbClr val="3C78D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solidFill>
                  <a:srgbClr val="FFFFFF"/>
                </a:solidFill>
                <a:latin typeface="Roboto"/>
                <a:ea typeface="Roboto"/>
                <a:cs typeface="Roboto"/>
                <a:sym typeface="Roboto"/>
              </a:rPr>
              <a:t>Conode</a:t>
            </a:r>
            <a:endParaRPr b="1" sz="1200">
              <a:solidFill>
                <a:srgbClr val="FFFFFF"/>
              </a:solidFill>
              <a:latin typeface="Roboto"/>
              <a:ea typeface="Roboto"/>
              <a:cs typeface="Roboto"/>
              <a:sym typeface="Roboto"/>
            </a:endParaRPr>
          </a:p>
        </p:txBody>
      </p:sp>
      <p:sp>
        <p:nvSpPr>
          <p:cNvPr id="305" name="Shape 305"/>
          <p:cNvSpPr/>
          <p:nvPr/>
        </p:nvSpPr>
        <p:spPr>
          <a:xfrm>
            <a:off x="5825450" y="3735475"/>
            <a:ext cx="1178100" cy="1131600"/>
          </a:xfrm>
          <a:prstGeom prst="pentagon">
            <a:avLst>
              <a:gd fmla="val 105146" name="hf"/>
              <a:gd fmla="val 110557" name="vf"/>
            </a:avLst>
          </a:prstGeom>
          <a:solidFill>
            <a:srgbClr val="3C78D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solidFill>
                  <a:srgbClr val="FFFFFF"/>
                </a:solidFill>
                <a:latin typeface="Roboto"/>
                <a:ea typeface="Roboto"/>
                <a:cs typeface="Roboto"/>
                <a:sym typeface="Roboto"/>
              </a:rPr>
              <a:t>Conode</a:t>
            </a:r>
            <a:endParaRPr b="1" sz="1200">
              <a:solidFill>
                <a:srgbClr val="FFFFFF"/>
              </a:solidFill>
              <a:latin typeface="Roboto"/>
              <a:ea typeface="Roboto"/>
              <a:cs typeface="Roboto"/>
              <a:sym typeface="Roboto"/>
            </a:endParaRPr>
          </a:p>
        </p:txBody>
      </p:sp>
      <p:sp>
        <p:nvSpPr>
          <p:cNvPr id="306" name="Shape 306"/>
          <p:cNvSpPr/>
          <p:nvPr/>
        </p:nvSpPr>
        <p:spPr>
          <a:xfrm>
            <a:off x="6133675" y="997175"/>
            <a:ext cx="1178100" cy="1131600"/>
          </a:xfrm>
          <a:prstGeom prst="pentagon">
            <a:avLst>
              <a:gd fmla="val 105146" name="hf"/>
              <a:gd fmla="val 110557" name="vf"/>
            </a:avLst>
          </a:prstGeom>
          <a:solidFill>
            <a:srgbClr val="3C78D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solidFill>
                  <a:srgbClr val="FFFFFF"/>
                </a:solidFill>
                <a:latin typeface="Roboto"/>
                <a:ea typeface="Roboto"/>
                <a:cs typeface="Roboto"/>
                <a:sym typeface="Roboto"/>
              </a:rPr>
              <a:t>Conode</a:t>
            </a:r>
            <a:endParaRPr b="1" sz="1200">
              <a:solidFill>
                <a:srgbClr val="FFFFFF"/>
              </a:solidFill>
              <a:latin typeface="Roboto"/>
              <a:ea typeface="Roboto"/>
              <a:cs typeface="Roboto"/>
              <a:sym typeface="Roboto"/>
            </a:endParaRPr>
          </a:p>
        </p:txBody>
      </p:sp>
      <p:cxnSp>
        <p:nvCxnSpPr>
          <p:cNvPr id="307" name="Shape 307"/>
          <p:cNvCxnSpPr>
            <a:stCxn id="306" idx="2"/>
            <a:endCxn id="304" idx="5"/>
          </p:cNvCxnSpPr>
          <p:nvPr/>
        </p:nvCxnSpPr>
        <p:spPr>
          <a:xfrm flipH="1">
            <a:off x="5981573" y="2128772"/>
            <a:ext cx="377100" cy="309300"/>
          </a:xfrm>
          <a:prstGeom prst="straightConnector1">
            <a:avLst/>
          </a:prstGeom>
          <a:noFill/>
          <a:ln cap="flat" cmpd="sng" w="28575">
            <a:solidFill>
              <a:srgbClr val="3C78D8"/>
            </a:solidFill>
            <a:prstDash val="solid"/>
            <a:round/>
            <a:headEnd len="med" w="med" type="none"/>
            <a:tailEnd len="med" w="med" type="none"/>
          </a:ln>
        </p:spPr>
      </p:cxnSp>
      <p:cxnSp>
        <p:nvCxnSpPr>
          <p:cNvPr id="308" name="Shape 308"/>
          <p:cNvCxnSpPr>
            <a:stCxn id="304" idx="3"/>
            <a:endCxn id="305" idx="1"/>
          </p:cNvCxnSpPr>
          <p:nvPr/>
        </p:nvCxnSpPr>
        <p:spPr>
          <a:xfrm>
            <a:off x="5392400" y="3137550"/>
            <a:ext cx="433200" cy="1030200"/>
          </a:xfrm>
          <a:prstGeom prst="straightConnector1">
            <a:avLst/>
          </a:prstGeom>
          <a:noFill/>
          <a:ln cap="flat" cmpd="sng" w="28575">
            <a:solidFill>
              <a:srgbClr val="3C78D8"/>
            </a:solidFill>
            <a:prstDash val="solid"/>
            <a:round/>
            <a:headEnd len="med" w="med" type="none"/>
            <a:tailEnd len="med" w="med" type="none"/>
          </a:ln>
        </p:spPr>
      </p:cxnSp>
      <p:cxnSp>
        <p:nvCxnSpPr>
          <p:cNvPr id="309" name="Shape 309"/>
          <p:cNvCxnSpPr>
            <a:stCxn id="306" idx="3"/>
            <a:endCxn id="305" idx="0"/>
          </p:cNvCxnSpPr>
          <p:nvPr/>
        </p:nvCxnSpPr>
        <p:spPr>
          <a:xfrm flipH="1">
            <a:off x="6414625" y="2128775"/>
            <a:ext cx="308100" cy="1606800"/>
          </a:xfrm>
          <a:prstGeom prst="straightConnector1">
            <a:avLst/>
          </a:prstGeom>
          <a:noFill/>
          <a:ln cap="flat" cmpd="sng" w="28575">
            <a:solidFill>
              <a:srgbClr val="4A86E8"/>
            </a:solidFill>
            <a:prstDash val="solid"/>
            <a:round/>
            <a:headEnd len="med" w="med" type="none"/>
            <a:tailEnd len="med" w="med" type="none"/>
          </a:ln>
        </p:spPr>
      </p:cxnSp>
      <p:cxnSp>
        <p:nvCxnSpPr>
          <p:cNvPr id="310" name="Shape 310"/>
          <p:cNvCxnSpPr>
            <a:stCxn id="311" idx="1"/>
          </p:cNvCxnSpPr>
          <p:nvPr/>
        </p:nvCxnSpPr>
        <p:spPr>
          <a:xfrm rot="10800000">
            <a:off x="5871600" y="2786125"/>
            <a:ext cx="1974300" cy="173400"/>
          </a:xfrm>
          <a:prstGeom prst="straightConnector1">
            <a:avLst/>
          </a:prstGeom>
          <a:noFill/>
          <a:ln cap="flat" cmpd="sng" w="28575">
            <a:solidFill>
              <a:srgbClr val="000000"/>
            </a:solidFill>
            <a:prstDash val="solid"/>
            <a:round/>
            <a:headEnd len="med" w="med" type="none"/>
            <a:tailEnd len="med" w="med" type="triangle"/>
          </a:ln>
        </p:spPr>
      </p:cxnSp>
      <p:cxnSp>
        <p:nvCxnSpPr>
          <p:cNvPr id="312" name="Shape 312"/>
          <p:cNvCxnSpPr>
            <a:stCxn id="313" idx="1"/>
          </p:cNvCxnSpPr>
          <p:nvPr/>
        </p:nvCxnSpPr>
        <p:spPr>
          <a:xfrm rot="10800000">
            <a:off x="7170600" y="4272975"/>
            <a:ext cx="675300" cy="66600"/>
          </a:xfrm>
          <a:prstGeom prst="straightConnector1">
            <a:avLst/>
          </a:prstGeom>
          <a:noFill/>
          <a:ln cap="flat" cmpd="sng" w="28575">
            <a:solidFill>
              <a:srgbClr val="000000"/>
            </a:solidFill>
            <a:prstDash val="solid"/>
            <a:round/>
            <a:headEnd len="med" w="med" type="none"/>
            <a:tailEnd len="med" w="med" type="triangle"/>
          </a:ln>
        </p:spPr>
      </p:cxnSp>
      <p:cxnSp>
        <p:nvCxnSpPr>
          <p:cNvPr id="314" name="Shape 314"/>
          <p:cNvCxnSpPr>
            <a:stCxn id="303" idx="1"/>
          </p:cNvCxnSpPr>
          <p:nvPr/>
        </p:nvCxnSpPr>
        <p:spPr>
          <a:xfrm rot="10800000">
            <a:off x="7371650" y="1573675"/>
            <a:ext cx="438300" cy="44100"/>
          </a:xfrm>
          <a:prstGeom prst="straightConnector1">
            <a:avLst/>
          </a:prstGeom>
          <a:noFill/>
          <a:ln cap="flat" cmpd="sng" w="28575">
            <a:solidFill>
              <a:srgbClr val="000000"/>
            </a:solidFill>
            <a:prstDash val="solid"/>
            <a:round/>
            <a:headEnd len="med" w="med" type="none"/>
            <a:tailEnd len="med" w="med" type="triangle"/>
          </a:ln>
        </p:spPr>
      </p:cxnSp>
      <p:cxnSp>
        <p:nvCxnSpPr>
          <p:cNvPr id="315" name="Shape 315"/>
          <p:cNvCxnSpPr>
            <a:stCxn id="306" idx="1"/>
            <a:endCxn id="316" idx="3"/>
          </p:cNvCxnSpPr>
          <p:nvPr/>
        </p:nvCxnSpPr>
        <p:spPr>
          <a:xfrm flipH="1">
            <a:off x="3327176" y="1429407"/>
            <a:ext cx="2806500" cy="1513500"/>
          </a:xfrm>
          <a:prstGeom prst="straightConnector1">
            <a:avLst/>
          </a:prstGeom>
          <a:noFill/>
          <a:ln cap="flat" cmpd="sng" w="9525">
            <a:solidFill>
              <a:schemeClr val="dk2"/>
            </a:solidFill>
            <a:prstDash val="solid"/>
            <a:round/>
            <a:headEnd len="med" w="med" type="none"/>
            <a:tailEnd len="med" w="med" type="triangle"/>
          </a:ln>
        </p:spPr>
      </p:cxnSp>
      <p:cxnSp>
        <p:nvCxnSpPr>
          <p:cNvPr id="317" name="Shape 317"/>
          <p:cNvCxnSpPr>
            <a:stCxn id="304" idx="1"/>
            <a:endCxn id="316" idx="3"/>
          </p:cNvCxnSpPr>
          <p:nvPr/>
        </p:nvCxnSpPr>
        <p:spPr>
          <a:xfrm flipH="1">
            <a:off x="3327051" y="2438182"/>
            <a:ext cx="1476300" cy="504600"/>
          </a:xfrm>
          <a:prstGeom prst="straightConnector1">
            <a:avLst/>
          </a:prstGeom>
          <a:noFill/>
          <a:ln cap="flat" cmpd="sng" w="9525">
            <a:solidFill>
              <a:schemeClr val="dk2"/>
            </a:solidFill>
            <a:prstDash val="solid"/>
            <a:round/>
            <a:headEnd len="med" w="med" type="none"/>
            <a:tailEnd len="med" w="med" type="triangle"/>
          </a:ln>
        </p:spPr>
      </p:cxnSp>
      <p:cxnSp>
        <p:nvCxnSpPr>
          <p:cNvPr id="318" name="Shape 318"/>
          <p:cNvCxnSpPr>
            <a:stCxn id="305" idx="1"/>
            <a:endCxn id="316" idx="3"/>
          </p:cNvCxnSpPr>
          <p:nvPr/>
        </p:nvCxnSpPr>
        <p:spPr>
          <a:xfrm rot="10800000">
            <a:off x="3327051" y="2942807"/>
            <a:ext cx="2498400" cy="1224900"/>
          </a:xfrm>
          <a:prstGeom prst="straightConnector1">
            <a:avLst/>
          </a:prstGeom>
          <a:noFill/>
          <a:ln cap="flat" cmpd="sng" w="9525">
            <a:solidFill>
              <a:schemeClr val="dk2"/>
            </a:solidFill>
            <a:prstDash val="solid"/>
            <a:round/>
            <a:headEnd len="med" w="med" type="none"/>
            <a:tailEnd len="med" w="med" type="triangle"/>
          </a:ln>
        </p:spPr>
      </p:cxnSp>
      <p:sp>
        <p:nvSpPr>
          <p:cNvPr id="319" name="Shape 319"/>
          <p:cNvSpPr txBox="1"/>
          <p:nvPr/>
        </p:nvSpPr>
        <p:spPr>
          <a:xfrm>
            <a:off x="1924225" y="3295200"/>
            <a:ext cx="2841300" cy="1471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fr" sz="1800">
                <a:solidFill>
                  <a:schemeClr val="dk2"/>
                </a:solidFill>
                <a:latin typeface="Roboto"/>
                <a:ea typeface="Roboto"/>
                <a:cs typeface="Roboto"/>
                <a:sym typeface="Roboto"/>
              </a:rPr>
              <a:t>Party Transcript:</a:t>
            </a:r>
            <a:endParaRPr b="1" sz="1800">
              <a:solidFill>
                <a:schemeClr val="dk2"/>
              </a:solidFill>
              <a:latin typeface="Roboto"/>
              <a:ea typeface="Roboto"/>
              <a:cs typeface="Roboto"/>
              <a:sym typeface="Roboto"/>
            </a:endParaRPr>
          </a:p>
          <a:p>
            <a:pPr indent="0" lvl="0" marL="0" rtl="0" algn="just">
              <a:spcBef>
                <a:spcPts val="0"/>
              </a:spcBef>
              <a:spcAft>
                <a:spcPts val="0"/>
              </a:spcAft>
              <a:buNone/>
            </a:pPr>
            <a:r>
              <a:rPr lang="fr" sz="1800">
                <a:solidFill>
                  <a:schemeClr val="dk2"/>
                </a:solidFill>
                <a:latin typeface="Roboto"/>
                <a:ea typeface="Roboto"/>
                <a:cs typeface="Roboto"/>
                <a:sym typeface="Roboto"/>
              </a:rPr>
              <a:t>-Configuration file</a:t>
            </a:r>
            <a:endParaRPr sz="1800">
              <a:solidFill>
                <a:schemeClr val="dk2"/>
              </a:solidFill>
              <a:latin typeface="Roboto"/>
              <a:ea typeface="Roboto"/>
              <a:cs typeface="Roboto"/>
              <a:sym typeface="Roboto"/>
            </a:endParaRPr>
          </a:p>
          <a:p>
            <a:pPr indent="0" lvl="0" marL="0" rtl="0" algn="just">
              <a:spcBef>
                <a:spcPts val="0"/>
              </a:spcBef>
              <a:spcAft>
                <a:spcPts val="0"/>
              </a:spcAft>
              <a:buNone/>
            </a:pPr>
            <a:r>
              <a:rPr lang="fr" sz="1800">
                <a:solidFill>
                  <a:schemeClr val="dk2"/>
                </a:solidFill>
                <a:latin typeface="Roboto"/>
                <a:ea typeface="Roboto"/>
                <a:cs typeface="Roboto"/>
                <a:sym typeface="Roboto"/>
              </a:rPr>
              <a:t>-Public keys of attendees</a:t>
            </a:r>
            <a:endParaRPr sz="1800">
              <a:solidFill>
                <a:schemeClr val="dk2"/>
              </a:solidFill>
              <a:latin typeface="Roboto"/>
              <a:ea typeface="Roboto"/>
              <a:cs typeface="Roboto"/>
              <a:sym typeface="Roboto"/>
            </a:endParaRPr>
          </a:p>
          <a:p>
            <a:pPr indent="0" lvl="0" marL="0" rtl="0" algn="just">
              <a:spcBef>
                <a:spcPts val="0"/>
              </a:spcBef>
              <a:spcAft>
                <a:spcPts val="0"/>
              </a:spcAft>
              <a:buNone/>
            </a:pPr>
            <a:r>
              <a:rPr lang="fr" sz="1800">
                <a:solidFill>
                  <a:schemeClr val="dk2"/>
                </a:solidFill>
                <a:latin typeface="Roboto"/>
                <a:ea typeface="Roboto"/>
                <a:cs typeface="Roboto"/>
                <a:sym typeface="Roboto"/>
              </a:rPr>
              <a:t>-Hash-file of videos</a:t>
            </a:r>
            <a:endParaRPr sz="1800">
              <a:solidFill>
                <a:schemeClr val="dk2"/>
              </a:solidFill>
              <a:latin typeface="Roboto"/>
              <a:ea typeface="Roboto"/>
              <a:cs typeface="Roboto"/>
              <a:sym typeface="Roboto"/>
            </a:endParaRPr>
          </a:p>
          <a:p>
            <a:pPr indent="0" lvl="0" marL="0" rtl="0" algn="just">
              <a:spcBef>
                <a:spcPts val="0"/>
              </a:spcBef>
              <a:spcAft>
                <a:spcPts val="0"/>
              </a:spcAft>
              <a:buNone/>
            </a:pPr>
            <a:r>
              <a:rPr lang="fr" sz="1800">
                <a:solidFill>
                  <a:schemeClr val="dk2"/>
                </a:solidFill>
                <a:latin typeface="Roboto"/>
                <a:ea typeface="Roboto"/>
                <a:cs typeface="Roboto"/>
                <a:sym typeface="Roboto"/>
              </a:rPr>
              <a:t>-Collective signature</a:t>
            </a:r>
            <a:endParaRPr sz="1800"/>
          </a:p>
        </p:txBody>
      </p:sp>
      <p:sp>
        <p:nvSpPr>
          <p:cNvPr id="320" name="Shape 320"/>
          <p:cNvSpPr/>
          <p:nvPr/>
        </p:nvSpPr>
        <p:spPr>
          <a:xfrm>
            <a:off x="182175" y="990525"/>
            <a:ext cx="3948900" cy="1365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321" name="Shape 321"/>
          <p:cNvPicPr preferRelativeResize="0"/>
          <p:nvPr/>
        </p:nvPicPr>
        <p:blipFill>
          <a:blip r:embed="rId4">
            <a:alphaModFix/>
          </a:blip>
          <a:stretch>
            <a:fillRect/>
          </a:stretch>
        </p:blipFill>
        <p:spPr>
          <a:xfrm rot="5400000">
            <a:off x="1406518" y="1499650"/>
            <a:ext cx="377098" cy="377098"/>
          </a:xfrm>
          <a:prstGeom prst="rect">
            <a:avLst/>
          </a:prstGeom>
          <a:noFill/>
          <a:ln>
            <a:noFill/>
          </a:ln>
        </p:spPr>
      </p:pic>
      <p:sp>
        <p:nvSpPr>
          <p:cNvPr id="322" name="Shape 322"/>
          <p:cNvSpPr txBox="1"/>
          <p:nvPr/>
        </p:nvSpPr>
        <p:spPr>
          <a:xfrm>
            <a:off x="1154700" y="1173100"/>
            <a:ext cx="1071600" cy="309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a:solidFill>
                  <a:schemeClr val="dk2"/>
                </a:solidFill>
                <a:latin typeface="Roboto"/>
                <a:ea typeface="Roboto"/>
                <a:cs typeface="Roboto"/>
                <a:sym typeface="Roboto"/>
              </a:rPr>
              <a:t>Private</a:t>
            </a:r>
            <a:r>
              <a:rPr lang="fr">
                <a:latin typeface="Roboto"/>
                <a:ea typeface="Roboto"/>
                <a:cs typeface="Roboto"/>
                <a:sym typeface="Roboto"/>
              </a:rPr>
              <a:t> </a:t>
            </a:r>
            <a:r>
              <a:rPr lang="fr">
                <a:solidFill>
                  <a:schemeClr val="dk2"/>
                </a:solidFill>
                <a:latin typeface="Roboto"/>
                <a:ea typeface="Roboto"/>
                <a:cs typeface="Roboto"/>
                <a:sym typeface="Roboto"/>
              </a:rPr>
              <a:t>key</a:t>
            </a:r>
            <a:endParaRPr>
              <a:latin typeface="Roboto"/>
              <a:ea typeface="Roboto"/>
              <a:cs typeface="Roboto"/>
              <a:sym typeface="Roboto"/>
            </a:endParaRPr>
          </a:p>
        </p:txBody>
      </p:sp>
      <p:sp>
        <p:nvSpPr>
          <p:cNvPr id="323" name="Shape 323"/>
          <p:cNvSpPr txBox="1"/>
          <p:nvPr/>
        </p:nvSpPr>
        <p:spPr>
          <a:xfrm>
            <a:off x="1817775" y="1546825"/>
            <a:ext cx="377100" cy="37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a:solidFill>
                  <a:schemeClr val="dk2"/>
                </a:solidFill>
                <a:latin typeface="Roboto"/>
                <a:ea typeface="Roboto"/>
                <a:cs typeface="Roboto"/>
                <a:sym typeface="Roboto"/>
              </a:rPr>
              <a:t>+</a:t>
            </a:r>
            <a:endParaRPr>
              <a:latin typeface="Roboto"/>
              <a:ea typeface="Roboto"/>
              <a:cs typeface="Roboto"/>
              <a:sym typeface="Roboto"/>
            </a:endParaRPr>
          </a:p>
        </p:txBody>
      </p:sp>
      <p:sp>
        <p:nvSpPr>
          <p:cNvPr id="324" name="Shape 324"/>
          <p:cNvSpPr txBox="1"/>
          <p:nvPr/>
        </p:nvSpPr>
        <p:spPr>
          <a:xfrm>
            <a:off x="2676422" y="1546825"/>
            <a:ext cx="169200" cy="37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a:solidFill>
                  <a:schemeClr val="dk2"/>
                </a:solidFill>
                <a:latin typeface="Roboto"/>
                <a:ea typeface="Roboto"/>
                <a:cs typeface="Roboto"/>
                <a:sym typeface="Roboto"/>
              </a:rPr>
              <a:t>= </a:t>
            </a:r>
            <a:endParaRPr>
              <a:latin typeface="Roboto"/>
              <a:ea typeface="Roboto"/>
              <a:cs typeface="Roboto"/>
              <a:sym typeface="Roboto"/>
            </a:endParaRPr>
          </a:p>
        </p:txBody>
      </p:sp>
      <p:sp>
        <p:nvSpPr>
          <p:cNvPr id="325" name="Shape 325"/>
          <p:cNvSpPr txBox="1"/>
          <p:nvPr/>
        </p:nvSpPr>
        <p:spPr>
          <a:xfrm>
            <a:off x="7650600" y="818750"/>
            <a:ext cx="1161300" cy="41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a:solidFill>
                  <a:schemeClr val="dk2"/>
                </a:solidFill>
                <a:latin typeface="Roboto"/>
                <a:ea typeface="Roboto"/>
                <a:cs typeface="Roboto"/>
                <a:sym typeface="Roboto"/>
              </a:rPr>
              <a:t>Organizers</a:t>
            </a:r>
            <a:endParaRPr>
              <a:latin typeface="Roboto"/>
              <a:ea typeface="Roboto"/>
              <a:cs typeface="Roboto"/>
              <a:sym typeface="Roboto"/>
            </a:endParaRPr>
          </a:p>
        </p:txBody>
      </p:sp>
      <p:sp>
        <p:nvSpPr>
          <p:cNvPr id="326" name="Shape 326"/>
          <p:cNvSpPr txBox="1"/>
          <p:nvPr/>
        </p:nvSpPr>
        <p:spPr>
          <a:xfrm>
            <a:off x="5028350" y="818750"/>
            <a:ext cx="1161300" cy="41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a:solidFill>
                  <a:schemeClr val="dk2"/>
                </a:solidFill>
                <a:latin typeface="Roboto"/>
                <a:ea typeface="Roboto"/>
                <a:cs typeface="Roboto"/>
                <a:sym typeface="Roboto"/>
              </a:rPr>
              <a:t>Cothority</a:t>
            </a:r>
            <a:endParaRPr/>
          </a:p>
        </p:txBody>
      </p:sp>
      <p:pic>
        <p:nvPicPr>
          <p:cNvPr id="327" name="Shape 327"/>
          <p:cNvPicPr preferRelativeResize="0"/>
          <p:nvPr/>
        </p:nvPicPr>
        <p:blipFill>
          <a:blip r:embed="rId5">
            <a:alphaModFix/>
          </a:blip>
          <a:stretch>
            <a:fillRect/>
          </a:stretch>
        </p:blipFill>
        <p:spPr>
          <a:xfrm>
            <a:off x="220475" y="1173100"/>
            <a:ext cx="988525" cy="1030200"/>
          </a:xfrm>
          <a:prstGeom prst="rect">
            <a:avLst/>
          </a:prstGeom>
          <a:noFill/>
          <a:ln>
            <a:noFill/>
          </a:ln>
        </p:spPr>
      </p:pic>
      <p:pic>
        <p:nvPicPr>
          <p:cNvPr id="328" name="Shape 328"/>
          <p:cNvPicPr preferRelativeResize="0"/>
          <p:nvPr/>
        </p:nvPicPr>
        <p:blipFill>
          <a:blip r:embed="rId6">
            <a:alphaModFix/>
          </a:blip>
          <a:stretch>
            <a:fillRect/>
          </a:stretch>
        </p:blipFill>
        <p:spPr>
          <a:xfrm>
            <a:off x="584241" y="1336543"/>
            <a:ext cx="260994" cy="263881"/>
          </a:xfrm>
          <a:prstGeom prst="rect">
            <a:avLst/>
          </a:prstGeom>
          <a:noFill/>
          <a:ln>
            <a:noFill/>
          </a:ln>
        </p:spPr>
      </p:pic>
      <p:pic>
        <p:nvPicPr>
          <p:cNvPr descr="transcripts.png" id="329" name="Shape 329"/>
          <p:cNvPicPr preferRelativeResize="0"/>
          <p:nvPr/>
        </p:nvPicPr>
        <p:blipFill>
          <a:blip r:embed="rId7">
            <a:alphaModFix/>
          </a:blip>
          <a:stretch>
            <a:fillRect/>
          </a:stretch>
        </p:blipFill>
        <p:spPr>
          <a:xfrm>
            <a:off x="2161550" y="1449025"/>
            <a:ext cx="572700" cy="572700"/>
          </a:xfrm>
          <a:prstGeom prst="rect">
            <a:avLst/>
          </a:prstGeom>
          <a:noFill/>
          <a:ln>
            <a:noFill/>
          </a:ln>
        </p:spPr>
      </p:pic>
      <p:pic>
        <p:nvPicPr>
          <p:cNvPr descr="transcripts.png" id="330" name="Shape 330"/>
          <p:cNvPicPr preferRelativeResize="0"/>
          <p:nvPr/>
        </p:nvPicPr>
        <p:blipFill>
          <a:blip r:embed="rId7">
            <a:alphaModFix/>
          </a:blip>
          <a:stretch>
            <a:fillRect/>
          </a:stretch>
        </p:blipFill>
        <p:spPr>
          <a:xfrm>
            <a:off x="2473525" y="2561500"/>
            <a:ext cx="733700" cy="733700"/>
          </a:xfrm>
          <a:prstGeom prst="rect">
            <a:avLst/>
          </a:prstGeom>
          <a:noFill/>
          <a:ln>
            <a:noFill/>
          </a:ln>
        </p:spPr>
      </p:pic>
      <p:pic>
        <p:nvPicPr>
          <p:cNvPr id="331" name="Shape 331"/>
          <p:cNvPicPr preferRelativeResize="0"/>
          <p:nvPr/>
        </p:nvPicPr>
        <p:blipFill>
          <a:blip r:embed="rId8">
            <a:alphaModFix/>
          </a:blip>
          <a:stretch>
            <a:fillRect/>
          </a:stretch>
        </p:blipFill>
        <p:spPr>
          <a:xfrm>
            <a:off x="7747913" y="1892825"/>
            <a:ext cx="377100" cy="377100"/>
          </a:xfrm>
          <a:prstGeom prst="rect">
            <a:avLst/>
          </a:prstGeom>
          <a:noFill/>
          <a:ln>
            <a:noFill/>
          </a:ln>
        </p:spPr>
      </p:pic>
      <p:pic>
        <p:nvPicPr>
          <p:cNvPr id="332" name="Shape 332"/>
          <p:cNvPicPr preferRelativeResize="0"/>
          <p:nvPr/>
        </p:nvPicPr>
        <p:blipFill>
          <a:blip r:embed="rId9">
            <a:alphaModFix/>
          </a:blip>
          <a:stretch>
            <a:fillRect/>
          </a:stretch>
        </p:blipFill>
        <p:spPr>
          <a:xfrm>
            <a:off x="8003900" y="2043488"/>
            <a:ext cx="377100" cy="377100"/>
          </a:xfrm>
          <a:prstGeom prst="rect">
            <a:avLst/>
          </a:prstGeom>
          <a:noFill/>
          <a:ln>
            <a:noFill/>
          </a:ln>
        </p:spPr>
      </p:pic>
      <p:pic>
        <p:nvPicPr>
          <p:cNvPr id="333" name="Shape 333"/>
          <p:cNvPicPr preferRelativeResize="0"/>
          <p:nvPr/>
        </p:nvPicPr>
        <p:blipFill>
          <a:blip r:embed="rId10">
            <a:alphaModFix/>
          </a:blip>
          <a:stretch>
            <a:fillRect/>
          </a:stretch>
        </p:blipFill>
        <p:spPr>
          <a:xfrm>
            <a:off x="8251850" y="1892813"/>
            <a:ext cx="377100" cy="377100"/>
          </a:xfrm>
          <a:prstGeom prst="rect">
            <a:avLst/>
          </a:prstGeom>
          <a:noFill/>
          <a:ln>
            <a:noFill/>
          </a:ln>
        </p:spPr>
      </p:pic>
      <p:pic>
        <p:nvPicPr>
          <p:cNvPr id="334" name="Shape 334"/>
          <p:cNvPicPr preferRelativeResize="0"/>
          <p:nvPr/>
        </p:nvPicPr>
        <p:blipFill>
          <a:blip r:embed="rId3">
            <a:alphaModFix/>
          </a:blip>
          <a:stretch>
            <a:fillRect/>
          </a:stretch>
        </p:blipFill>
        <p:spPr>
          <a:xfrm>
            <a:off x="7840962" y="2564150"/>
            <a:ext cx="829050" cy="829050"/>
          </a:xfrm>
          <a:prstGeom prst="rect">
            <a:avLst/>
          </a:prstGeom>
          <a:noFill/>
          <a:ln>
            <a:noFill/>
          </a:ln>
        </p:spPr>
      </p:pic>
      <p:pic>
        <p:nvPicPr>
          <p:cNvPr id="335" name="Shape 335"/>
          <p:cNvPicPr preferRelativeResize="0"/>
          <p:nvPr/>
        </p:nvPicPr>
        <p:blipFill>
          <a:blip r:embed="rId8">
            <a:alphaModFix/>
          </a:blip>
          <a:stretch>
            <a:fillRect/>
          </a:stretch>
        </p:blipFill>
        <p:spPr>
          <a:xfrm>
            <a:off x="7778925" y="3253725"/>
            <a:ext cx="377100" cy="377100"/>
          </a:xfrm>
          <a:prstGeom prst="rect">
            <a:avLst/>
          </a:prstGeom>
          <a:noFill/>
          <a:ln>
            <a:noFill/>
          </a:ln>
        </p:spPr>
      </p:pic>
      <p:pic>
        <p:nvPicPr>
          <p:cNvPr id="336" name="Shape 336"/>
          <p:cNvPicPr preferRelativeResize="0"/>
          <p:nvPr/>
        </p:nvPicPr>
        <p:blipFill>
          <a:blip r:embed="rId9">
            <a:alphaModFix/>
          </a:blip>
          <a:stretch>
            <a:fillRect/>
          </a:stretch>
        </p:blipFill>
        <p:spPr>
          <a:xfrm>
            <a:off x="8034913" y="3404388"/>
            <a:ext cx="377100" cy="377100"/>
          </a:xfrm>
          <a:prstGeom prst="rect">
            <a:avLst/>
          </a:prstGeom>
          <a:noFill/>
          <a:ln>
            <a:noFill/>
          </a:ln>
        </p:spPr>
      </p:pic>
      <p:pic>
        <p:nvPicPr>
          <p:cNvPr id="337" name="Shape 337"/>
          <p:cNvPicPr preferRelativeResize="0"/>
          <p:nvPr/>
        </p:nvPicPr>
        <p:blipFill>
          <a:blip r:embed="rId10">
            <a:alphaModFix/>
          </a:blip>
          <a:stretch>
            <a:fillRect/>
          </a:stretch>
        </p:blipFill>
        <p:spPr>
          <a:xfrm>
            <a:off x="8282863" y="3253713"/>
            <a:ext cx="377100" cy="377100"/>
          </a:xfrm>
          <a:prstGeom prst="rect">
            <a:avLst/>
          </a:prstGeom>
          <a:noFill/>
          <a:ln>
            <a:noFill/>
          </a:ln>
        </p:spPr>
      </p:pic>
      <p:pic>
        <p:nvPicPr>
          <p:cNvPr id="338" name="Shape 338"/>
          <p:cNvPicPr preferRelativeResize="0"/>
          <p:nvPr/>
        </p:nvPicPr>
        <p:blipFill>
          <a:blip r:embed="rId3">
            <a:alphaModFix/>
          </a:blip>
          <a:stretch>
            <a:fillRect/>
          </a:stretch>
        </p:blipFill>
        <p:spPr>
          <a:xfrm>
            <a:off x="7847737" y="3781500"/>
            <a:ext cx="829050" cy="829050"/>
          </a:xfrm>
          <a:prstGeom prst="rect">
            <a:avLst/>
          </a:prstGeom>
          <a:noFill/>
          <a:ln>
            <a:noFill/>
          </a:ln>
        </p:spPr>
      </p:pic>
      <p:pic>
        <p:nvPicPr>
          <p:cNvPr id="339" name="Shape 339"/>
          <p:cNvPicPr preferRelativeResize="0"/>
          <p:nvPr/>
        </p:nvPicPr>
        <p:blipFill>
          <a:blip r:embed="rId8">
            <a:alphaModFix/>
          </a:blip>
          <a:stretch>
            <a:fillRect/>
          </a:stretch>
        </p:blipFill>
        <p:spPr>
          <a:xfrm>
            <a:off x="7785700" y="4471075"/>
            <a:ext cx="377100" cy="377100"/>
          </a:xfrm>
          <a:prstGeom prst="rect">
            <a:avLst/>
          </a:prstGeom>
          <a:noFill/>
          <a:ln>
            <a:noFill/>
          </a:ln>
        </p:spPr>
      </p:pic>
      <p:pic>
        <p:nvPicPr>
          <p:cNvPr id="340" name="Shape 340"/>
          <p:cNvPicPr preferRelativeResize="0"/>
          <p:nvPr/>
        </p:nvPicPr>
        <p:blipFill>
          <a:blip r:embed="rId9">
            <a:alphaModFix/>
          </a:blip>
          <a:stretch>
            <a:fillRect/>
          </a:stretch>
        </p:blipFill>
        <p:spPr>
          <a:xfrm>
            <a:off x="8041688" y="4621738"/>
            <a:ext cx="377100" cy="377100"/>
          </a:xfrm>
          <a:prstGeom prst="rect">
            <a:avLst/>
          </a:prstGeom>
          <a:noFill/>
          <a:ln>
            <a:noFill/>
          </a:ln>
        </p:spPr>
      </p:pic>
      <p:pic>
        <p:nvPicPr>
          <p:cNvPr id="341" name="Shape 341"/>
          <p:cNvPicPr preferRelativeResize="0"/>
          <p:nvPr/>
        </p:nvPicPr>
        <p:blipFill>
          <a:blip r:embed="rId10">
            <a:alphaModFix/>
          </a:blip>
          <a:stretch>
            <a:fillRect/>
          </a:stretch>
        </p:blipFill>
        <p:spPr>
          <a:xfrm>
            <a:off x="8289638" y="4471063"/>
            <a:ext cx="377100" cy="377100"/>
          </a:xfrm>
          <a:prstGeom prst="rect">
            <a:avLst/>
          </a:prstGeom>
          <a:noFill/>
          <a:ln>
            <a:noFill/>
          </a:ln>
        </p:spPr>
      </p:pic>
      <p:sp>
        <p:nvSpPr>
          <p:cNvPr id="342" name="Shape 342"/>
          <p:cNvSpPr/>
          <p:nvPr/>
        </p:nvSpPr>
        <p:spPr>
          <a:xfrm>
            <a:off x="2939538" y="1503475"/>
            <a:ext cx="1099800" cy="463800"/>
          </a:xfrm>
          <a:prstGeom prst="doubleWave">
            <a:avLst>
              <a:gd fmla="val 6250" name="adj1"/>
              <a:gd fmla="val 0" name="adj2"/>
            </a:avLst>
          </a:prstGeom>
          <a:solidFill>
            <a:srgbClr val="F3F3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fr"/>
              <a:t>PoP-Token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type="title"/>
          </p:nvPr>
        </p:nvSpPr>
        <p:spPr>
          <a:xfrm>
            <a:off x="311700" y="1788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lang="fr">
                <a:latin typeface="Roboto"/>
                <a:ea typeface="Roboto"/>
                <a:cs typeface="Roboto"/>
                <a:sym typeface="Roboto"/>
              </a:rPr>
              <a:t>Usage of PoP-Tokens</a:t>
            </a:r>
            <a:endParaRPr>
              <a:latin typeface="Roboto"/>
              <a:ea typeface="Roboto"/>
              <a:cs typeface="Roboto"/>
              <a:sym typeface="Roboto"/>
            </a:endParaRPr>
          </a:p>
        </p:txBody>
      </p:sp>
      <p:sp>
        <p:nvSpPr>
          <p:cNvPr id="348" name="Shape 3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fr"/>
              <a:t>‹#›</a:t>
            </a:fld>
            <a:endParaRPr/>
          </a:p>
        </p:txBody>
      </p:sp>
      <p:cxnSp>
        <p:nvCxnSpPr>
          <p:cNvPr id="349" name="Shape 349"/>
          <p:cNvCxnSpPr/>
          <p:nvPr/>
        </p:nvCxnSpPr>
        <p:spPr>
          <a:xfrm>
            <a:off x="311700" y="785150"/>
            <a:ext cx="8520600" cy="0"/>
          </a:xfrm>
          <a:prstGeom prst="straightConnector1">
            <a:avLst/>
          </a:prstGeom>
          <a:noFill/>
          <a:ln cap="flat" cmpd="sng" w="19050">
            <a:solidFill>
              <a:srgbClr val="999999"/>
            </a:solidFill>
            <a:prstDash val="solid"/>
            <a:round/>
            <a:headEnd len="med" w="med" type="none"/>
            <a:tailEnd len="med" w="med" type="none"/>
          </a:ln>
        </p:spPr>
      </p:cxnSp>
      <p:sp>
        <p:nvSpPr>
          <p:cNvPr id="350" name="Shape 350"/>
          <p:cNvSpPr txBox="1"/>
          <p:nvPr/>
        </p:nvSpPr>
        <p:spPr>
          <a:xfrm>
            <a:off x="6829000" y="2376300"/>
            <a:ext cx="1603500" cy="90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fr">
                <a:solidFill>
                  <a:schemeClr val="dk2"/>
                </a:solidFill>
                <a:latin typeface="Roboto"/>
                <a:ea typeface="Roboto"/>
                <a:cs typeface="Roboto"/>
                <a:sym typeface="Roboto"/>
              </a:rPr>
              <a:t>Aggregate</a:t>
            </a:r>
            <a:r>
              <a:rPr lang="fr"/>
              <a:t> </a:t>
            </a:r>
            <a:r>
              <a:rPr lang="fr">
                <a:solidFill>
                  <a:schemeClr val="dk2"/>
                </a:solidFill>
                <a:latin typeface="Roboto"/>
                <a:ea typeface="Roboto"/>
                <a:cs typeface="Roboto"/>
                <a:sym typeface="Roboto"/>
              </a:rPr>
              <a:t>public</a:t>
            </a:r>
            <a:r>
              <a:rPr lang="fr"/>
              <a:t> </a:t>
            </a:r>
            <a:r>
              <a:rPr lang="fr">
                <a:solidFill>
                  <a:schemeClr val="dk2"/>
                </a:solidFill>
                <a:latin typeface="Roboto"/>
                <a:ea typeface="Roboto"/>
                <a:cs typeface="Roboto"/>
                <a:sym typeface="Roboto"/>
              </a:rPr>
              <a:t>key of</a:t>
            </a:r>
            <a:r>
              <a:rPr lang="fr"/>
              <a:t> </a:t>
            </a:r>
            <a:r>
              <a:rPr lang="fr">
                <a:solidFill>
                  <a:schemeClr val="dk2"/>
                </a:solidFill>
                <a:latin typeface="Roboto"/>
                <a:ea typeface="Roboto"/>
                <a:cs typeface="Roboto"/>
                <a:sym typeface="Roboto"/>
              </a:rPr>
              <a:t>trustworthy</a:t>
            </a:r>
            <a:r>
              <a:rPr lang="fr"/>
              <a:t> </a:t>
            </a:r>
            <a:r>
              <a:rPr lang="fr">
                <a:solidFill>
                  <a:schemeClr val="dk2"/>
                </a:solidFill>
                <a:latin typeface="Roboto"/>
                <a:ea typeface="Roboto"/>
                <a:cs typeface="Roboto"/>
                <a:sym typeface="Roboto"/>
              </a:rPr>
              <a:t>cothorities</a:t>
            </a:r>
            <a:endParaRPr/>
          </a:p>
        </p:txBody>
      </p:sp>
      <p:cxnSp>
        <p:nvCxnSpPr>
          <p:cNvPr id="351" name="Shape 351"/>
          <p:cNvCxnSpPr/>
          <p:nvPr/>
        </p:nvCxnSpPr>
        <p:spPr>
          <a:xfrm>
            <a:off x="2065275" y="3154375"/>
            <a:ext cx="3008400" cy="0"/>
          </a:xfrm>
          <a:prstGeom prst="straightConnector1">
            <a:avLst/>
          </a:prstGeom>
          <a:noFill/>
          <a:ln cap="flat" cmpd="sng" w="9525">
            <a:solidFill>
              <a:schemeClr val="dk2"/>
            </a:solidFill>
            <a:prstDash val="solid"/>
            <a:round/>
            <a:headEnd len="med" w="med" type="none"/>
            <a:tailEnd len="med" w="med" type="triangle"/>
          </a:ln>
        </p:spPr>
      </p:cxnSp>
      <p:sp>
        <p:nvSpPr>
          <p:cNvPr id="352" name="Shape 352"/>
          <p:cNvSpPr txBox="1"/>
          <p:nvPr/>
        </p:nvSpPr>
        <p:spPr>
          <a:xfrm>
            <a:off x="2772125" y="2542175"/>
            <a:ext cx="1843800" cy="72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fr" sz="1800">
                <a:solidFill>
                  <a:schemeClr val="dk2"/>
                </a:solidFill>
                <a:latin typeface="Roboto"/>
                <a:ea typeface="Roboto"/>
                <a:cs typeface="Roboto"/>
                <a:sym typeface="Roboto"/>
              </a:rPr>
              <a:t>Linkable</a:t>
            </a:r>
            <a:r>
              <a:rPr lang="fr">
                <a:latin typeface="Roboto"/>
                <a:ea typeface="Roboto"/>
                <a:cs typeface="Roboto"/>
                <a:sym typeface="Roboto"/>
              </a:rPr>
              <a:t> </a:t>
            </a:r>
            <a:r>
              <a:rPr lang="fr" sz="1800">
                <a:solidFill>
                  <a:schemeClr val="dk2"/>
                </a:solidFill>
                <a:latin typeface="Roboto"/>
                <a:ea typeface="Roboto"/>
                <a:cs typeface="Roboto"/>
                <a:sym typeface="Roboto"/>
              </a:rPr>
              <a:t>Ring</a:t>
            </a:r>
            <a:r>
              <a:rPr lang="fr">
                <a:latin typeface="Roboto"/>
                <a:ea typeface="Roboto"/>
                <a:cs typeface="Roboto"/>
                <a:sym typeface="Roboto"/>
              </a:rPr>
              <a:t> </a:t>
            </a:r>
            <a:r>
              <a:rPr lang="fr" sz="1800">
                <a:solidFill>
                  <a:schemeClr val="dk2"/>
                </a:solidFill>
                <a:latin typeface="Roboto"/>
                <a:ea typeface="Roboto"/>
                <a:cs typeface="Roboto"/>
                <a:sym typeface="Roboto"/>
              </a:rPr>
              <a:t>Signature</a:t>
            </a:r>
            <a:endParaRPr>
              <a:latin typeface="Roboto"/>
              <a:ea typeface="Roboto"/>
              <a:cs typeface="Roboto"/>
              <a:sym typeface="Roboto"/>
            </a:endParaRPr>
          </a:p>
        </p:txBody>
      </p:sp>
      <p:cxnSp>
        <p:nvCxnSpPr>
          <p:cNvPr id="353" name="Shape 353"/>
          <p:cNvCxnSpPr/>
          <p:nvPr/>
        </p:nvCxnSpPr>
        <p:spPr>
          <a:xfrm rot="10800000">
            <a:off x="2066575" y="2262775"/>
            <a:ext cx="3000300" cy="0"/>
          </a:xfrm>
          <a:prstGeom prst="straightConnector1">
            <a:avLst/>
          </a:prstGeom>
          <a:noFill/>
          <a:ln cap="flat" cmpd="sng" w="9525">
            <a:solidFill>
              <a:schemeClr val="dk2"/>
            </a:solidFill>
            <a:prstDash val="solid"/>
            <a:round/>
            <a:headEnd len="med" w="med" type="none"/>
            <a:tailEnd len="med" w="med" type="triangle"/>
          </a:ln>
        </p:spPr>
      </p:cxnSp>
      <p:sp>
        <p:nvSpPr>
          <p:cNvPr id="354" name="Shape 354"/>
          <p:cNvSpPr txBox="1"/>
          <p:nvPr/>
        </p:nvSpPr>
        <p:spPr>
          <a:xfrm>
            <a:off x="3084888" y="1941325"/>
            <a:ext cx="1332300" cy="305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sz="1800">
                <a:solidFill>
                  <a:schemeClr val="dk2"/>
                </a:solidFill>
                <a:latin typeface="Roboto"/>
                <a:ea typeface="Roboto"/>
                <a:cs typeface="Roboto"/>
                <a:sym typeface="Roboto"/>
              </a:rPr>
              <a:t>Context, M</a:t>
            </a:r>
            <a:endParaRPr>
              <a:latin typeface="Roboto"/>
              <a:ea typeface="Roboto"/>
              <a:cs typeface="Roboto"/>
              <a:sym typeface="Roboto"/>
            </a:endParaRPr>
          </a:p>
        </p:txBody>
      </p:sp>
      <p:cxnSp>
        <p:nvCxnSpPr>
          <p:cNvPr id="355" name="Shape 355"/>
          <p:cNvCxnSpPr/>
          <p:nvPr/>
        </p:nvCxnSpPr>
        <p:spPr>
          <a:xfrm>
            <a:off x="2062525" y="1856000"/>
            <a:ext cx="3008400" cy="0"/>
          </a:xfrm>
          <a:prstGeom prst="straightConnector1">
            <a:avLst/>
          </a:prstGeom>
          <a:noFill/>
          <a:ln cap="flat" cmpd="sng" w="9525">
            <a:solidFill>
              <a:schemeClr val="dk2"/>
            </a:solidFill>
            <a:prstDash val="solid"/>
            <a:round/>
            <a:headEnd len="med" w="med" type="none"/>
            <a:tailEnd len="med" w="med" type="triangle"/>
          </a:ln>
        </p:spPr>
      </p:cxnSp>
      <p:sp>
        <p:nvSpPr>
          <p:cNvPr id="356" name="Shape 356"/>
          <p:cNvSpPr/>
          <p:nvPr/>
        </p:nvSpPr>
        <p:spPr>
          <a:xfrm>
            <a:off x="1070275" y="3492450"/>
            <a:ext cx="1130100" cy="3936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 name="Shape 357"/>
          <p:cNvSpPr txBox="1"/>
          <p:nvPr/>
        </p:nvSpPr>
        <p:spPr>
          <a:xfrm>
            <a:off x="1582975" y="3530538"/>
            <a:ext cx="366600" cy="351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a:t>...</a:t>
            </a:r>
            <a:endParaRPr/>
          </a:p>
        </p:txBody>
      </p:sp>
      <p:pic>
        <p:nvPicPr>
          <p:cNvPr id="358" name="Shape 358"/>
          <p:cNvPicPr preferRelativeResize="0"/>
          <p:nvPr/>
        </p:nvPicPr>
        <p:blipFill>
          <a:blip r:embed="rId3">
            <a:alphaModFix/>
          </a:blip>
          <a:stretch>
            <a:fillRect/>
          </a:stretch>
        </p:blipFill>
        <p:spPr>
          <a:xfrm rot="5400000">
            <a:off x="1495649" y="3031100"/>
            <a:ext cx="428076" cy="428076"/>
          </a:xfrm>
          <a:prstGeom prst="rect">
            <a:avLst/>
          </a:prstGeom>
          <a:noFill/>
          <a:ln>
            <a:noFill/>
          </a:ln>
        </p:spPr>
      </p:pic>
      <p:sp>
        <p:nvSpPr>
          <p:cNvPr id="359" name="Shape 359"/>
          <p:cNvSpPr/>
          <p:nvPr/>
        </p:nvSpPr>
        <p:spPr>
          <a:xfrm>
            <a:off x="5563450" y="3492450"/>
            <a:ext cx="639600" cy="92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60" name="Shape 360"/>
          <p:cNvCxnSpPr/>
          <p:nvPr/>
        </p:nvCxnSpPr>
        <p:spPr>
          <a:xfrm>
            <a:off x="5580850" y="3772350"/>
            <a:ext cx="622200" cy="1800"/>
          </a:xfrm>
          <a:prstGeom prst="straightConnector1">
            <a:avLst/>
          </a:prstGeom>
          <a:noFill/>
          <a:ln cap="flat" cmpd="sng" w="9525">
            <a:solidFill>
              <a:schemeClr val="dk2"/>
            </a:solidFill>
            <a:prstDash val="solid"/>
            <a:round/>
            <a:headEnd len="med" w="med" type="none"/>
            <a:tailEnd len="med" w="med" type="none"/>
          </a:ln>
        </p:spPr>
      </p:cxnSp>
      <p:cxnSp>
        <p:nvCxnSpPr>
          <p:cNvPr id="361" name="Shape 361"/>
          <p:cNvCxnSpPr/>
          <p:nvPr/>
        </p:nvCxnSpPr>
        <p:spPr>
          <a:xfrm>
            <a:off x="5572150" y="4125500"/>
            <a:ext cx="622200" cy="1800"/>
          </a:xfrm>
          <a:prstGeom prst="straightConnector1">
            <a:avLst/>
          </a:prstGeom>
          <a:noFill/>
          <a:ln cap="flat" cmpd="sng" w="9525">
            <a:solidFill>
              <a:schemeClr val="dk2"/>
            </a:solidFill>
            <a:prstDash val="solid"/>
            <a:round/>
            <a:headEnd len="med" w="med" type="none"/>
            <a:tailEnd len="med" w="med" type="none"/>
          </a:ln>
        </p:spPr>
      </p:cxnSp>
      <p:sp>
        <p:nvSpPr>
          <p:cNvPr id="362" name="Shape 362"/>
          <p:cNvSpPr txBox="1"/>
          <p:nvPr/>
        </p:nvSpPr>
        <p:spPr>
          <a:xfrm rot="5400000">
            <a:off x="5782075" y="3779688"/>
            <a:ext cx="366600" cy="351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a:t>...</a:t>
            </a:r>
            <a:endParaRPr/>
          </a:p>
        </p:txBody>
      </p:sp>
      <p:pic>
        <p:nvPicPr>
          <p:cNvPr id="363" name="Shape 363"/>
          <p:cNvPicPr preferRelativeResize="0"/>
          <p:nvPr/>
        </p:nvPicPr>
        <p:blipFill>
          <a:blip r:embed="rId4">
            <a:alphaModFix/>
          </a:blip>
          <a:stretch>
            <a:fillRect/>
          </a:stretch>
        </p:blipFill>
        <p:spPr>
          <a:xfrm>
            <a:off x="5743300" y="3492452"/>
            <a:ext cx="279880" cy="279900"/>
          </a:xfrm>
          <a:prstGeom prst="rect">
            <a:avLst/>
          </a:prstGeom>
          <a:noFill/>
          <a:ln>
            <a:noFill/>
          </a:ln>
        </p:spPr>
      </p:pic>
      <p:pic>
        <p:nvPicPr>
          <p:cNvPr id="364" name="Shape 364"/>
          <p:cNvPicPr preferRelativeResize="0"/>
          <p:nvPr/>
        </p:nvPicPr>
        <p:blipFill>
          <a:blip r:embed="rId5">
            <a:alphaModFix/>
          </a:blip>
          <a:stretch>
            <a:fillRect/>
          </a:stretch>
        </p:blipFill>
        <p:spPr>
          <a:xfrm>
            <a:off x="5752000" y="4143152"/>
            <a:ext cx="279880" cy="279900"/>
          </a:xfrm>
          <a:prstGeom prst="rect">
            <a:avLst/>
          </a:prstGeom>
          <a:noFill/>
          <a:ln>
            <a:noFill/>
          </a:ln>
        </p:spPr>
      </p:pic>
      <p:sp>
        <p:nvSpPr>
          <p:cNvPr id="365" name="Shape 365"/>
          <p:cNvSpPr txBox="1"/>
          <p:nvPr/>
        </p:nvSpPr>
        <p:spPr>
          <a:xfrm>
            <a:off x="1008638" y="1327075"/>
            <a:ext cx="931500" cy="41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a:solidFill>
                  <a:srgbClr val="666666"/>
                </a:solidFill>
                <a:latin typeface="Roboto"/>
                <a:ea typeface="Roboto"/>
                <a:cs typeface="Roboto"/>
                <a:sym typeface="Roboto"/>
              </a:rPr>
              <a:t>Attendee</a:t>
            </a:r>
            <a:endParaRPr>
              <a:solidFill>
                <a:srgbClr val="666666"/>
              </a:solidFill>
              <a:latin typeface="Roboto"/>
              <a:ea typeface="Roboto"/>
              <a:cs typeface="Roboto"/>
              <a:sym typeface="Roboto"/>
            </a:endParaRPr>
          </a:p>
        </p:txBody>
      </p:sp>
      <p:sp>
        <p:nvSpPr>
          <p:cNvPr id="366" name="Shape 366"/>
          <p:cNvSpPr txBox="1"/>
          <p:nvPr/>
        </p:nvSpPr>
        <p:spPr>
          <a:xfrm>
            <a:off x="5225775" y="4322725"/>
            <a:ext cx="1332300" cy="30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Roboto"/>
                <a:ea typeface="Roboto"/>
                <a:cs typeface="Roboto"/>
                <a:sym typeface="Roboto"/>
              </a:rPr>
              <a:t>Table with tags</a:t>
            </a:r>
            <a:endParaRPr>
              <a:latin typeface="Roboto"/>
              <a:ea typeface="Roboto"/>
              <a:cs typeface="Roboto"/>
              <a:sym typeface="Roboto"/>
            </a:endParaRPr>
          </a:p>
        </p:txBody>
      </p:sp>
      <p:sp>
        <p:nvSpPr>
          <p:cNvPr id="367" name="Shape 367"/>
          <p:cNvSpPr/>
          <p:nvPr/>
        </p:nvSpPr>
        <p:spPr>
          <a:xfrm>
            <a:off x="7009413" y="3391325"/>
            <a:ext cx="1130100" cy="3936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 name="Shape 368"/>
          <p:cNvSpPr txBox="1"/>
          <p:nvPr/>
        </p:nvSpPr>
        <p:spPr>
          <a:xfrm>
            <a:off x="7930625" y="3277200"/>
            <a:ext cx="1332300" cy="30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Roboto"/>
                <a:ea typeface="Roboto"/>
                <a:cs typeface="Roboto"/>
                <a:sym typeface="Roboto"/>
              </a:rPr>
              <a:t>Attendees public keys</a:t>
            </a:r>
            <a:endParaRPr>
              <a:latin typeface="Roboto"/>
              <a:ea typeface="Roboto"/>
              <a:cs typeface="Roboto"/>
              <a:sym typeface="Roboto"/>
            </a:endParaRPr>
          </a:p>
        </p:txBody>
      </p:sp>
      <p:sp>
        <p:nvSpPr>
          <p:cNvPr id="369" name="Shape 369"/>
          <p:cNvSpPr txBox="1"/>
          <p:nvPr/>
        </p:nvSpPr>
        <p:spPr>
          <a:xfrm>
            <a:off x="-152075" y="3315125"/>
            <a:ext cx="1332300" cy="30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Roboto"/>
                <a:ea typeface="Roboto"/>
                <a:cs typeface="Roboto"/>
                <a:sym typeface="Roboto"/>
              </a:rPr>
              <a:t>Attendees public keys</a:t>
            </a:r>
            <a:endParaRPr>
              <a:latin typeface="Roboto"/>
              <a:ea typeface="Roboto"/>
              <a:cs typeface="Roboto"/>
              <a:sym typeface="Roboto"/>
            </a:endParaRPr>
          </a:p>
        </p:txBody>
      </p:sp>
      <p:pic>
        <p:nvPicPr>
          <p:cNvPr id="370" name="Shape 370"/>
          <p:cNvPicPr preferRelativeResize="0"/>
          <p:nvPr/>
        </p:nvPicPr>
        <p:blipFill>
          <a:blip r:embed="rId6">
            <a:alphaModFix/>
          </a:blip>
          <a:stretch>
            <a:fillRect/>
          </a:stretch>
        </p:blipFill>
        <p:spPr>
          <a:xfrm>
            <a:off x="1180213" y="3031088"/>
            <a:ext cx="377100" cy="377100"/>
          </a:xfrm>
          <a:prstGeom prst="rect">
            <a:avLst/>
          </a:prstGeom>
          <a:noFill/>
          <a:ln>
            <a:noFill/>
          </a:ln>
        </p:spPr>
      </p:pic>
      <p:pic>
        <p:nvPicPr>
          <p:cNvPr id="371" name="Shape 371"/>
          <p:cNvPicPr preferRelativeResize="0"/>
          <p:nvPr/>
        </p:nvPicPr>
        <p:blipFill>
          <a:blip r:embed="rId7">
            <a:alphaModFix/>
          </a:blip>
          <a:stretch>
            <a:fillRect/>
          </a:stretch>
        </p:blipFill>
        <p:spPr>
          <a:xfrm>
            <a:off x="1070263" y="3492450"/>
            <a:ext cx="377100" cy="377100"/>
          </a:xfrm>
          <a:prstGeom prst="rect">
            <a:avLst/>
          </a:prstGeom>
          <a:noFill/>
          <a:ln>
            <a:noFill/>
          </a:ln>
        </p:spPr>
      </p:pic>
      <p:pic>
        <p:nvPicPr>
          <p:cNvPr id="372" name="Shape 372"/>
          <p:cNvPicPr preferRelativeResize="0"/>
          <p:nvPr/>
        </p:nvPicPr>
        <p:blipFill>
          <a:blip r:embed="rId8">
            <a:alphaModFix/>
          </a:blip>
          <a:stretch>
            <a:fillRect/>
          </a:stretch>
        </p:blipFill>
        <p:spPr>
          <a:xfrm>
            <a:off x="1356638" y="3492438"/>
            <a:ext cx="377100" cy="377100"/>
          </a:xfrm>
          <a:prstGeom prst="rect">
            <a:avLst/>
          </a:prstGeom>
          <a:noFill/>
          <a:ln>
            <a:noFill/>
          </a:ln>
        </p:spPr>
      </p:pic>
      <p:pic>
        <p:nvPicPr>
          <p:cNvPr id="373" name="Shape 373"/>
          <p:cNvPicPr preferRelativeResize="0"/>
          <p:nvPr/>
        </p:nvPicPr>
        <p:blipFill>
          <a:blip r:embed="rId9">
            <a:alphaModFix/>
          </a:blip>
          <a:stretch>
            <a:fillRect/>
          </a:stretch>
        </p:blipFill>
        <p:spPr>
          <a:xfrm>
            <a:off x="1823275" y="3492438"/>
            <a:ext cx="377100" cy="377100"/>
          </a:xfrm>
          <a:prstGeom prst="rect">
            <a:avLst/>
          </a:prstGeom>
          <a:noFill/>
          <a:ln>
            <a:noFill/>
          </a:ln>
        </p:spPr>
      </p:pic>
      <p:sp>
        <p:nvSpPr>
          <p:cNvPr id="374" name="Shape 374"/>
          <p:cNvSpPr txBox="1"/>
          <p:nvPr/>
        </p:nvSpPr>
        <p:spPr>
          <a:xfrm>
            <a:off x="7496925" y="3429413"/>
            <a:ext cx="366600" cy="351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a:t>...</a:t>
            </a:r>
            <a:endParaRPr/>
          </a:p>
        </p:txBody>
      </p:sp>
      <p:pic>
        <p:nvPicPr>
          <p:cNvPr id="375" name="Shape 375"/>
          <p:cNvPicPr preferRelativeResize="0"/>
          <p:nvPr/>
        </p:nvPicPr>
        <p:blipFill>
          <a:blip r:embed="rId7">
            <a:alphaModFix/>
          </a:blip>
          <a:stretch>
            <a:fillRect/>
          </a:stretch>
        </p:blipFill>
        <p:spPr>
          <a:xfrm>
            <a:off x="6984213" y="3391325"/>
            <a:ext cx="377100" cy="377100"/>
          </a:xfrm>
          <a:prstGeom prst="rect">
            <a:avLst/>
          </a:prstGeom>
          <a:noFill/>
          <a:ln>
            <a:noFill/>
          </a:ln>
        </p:spPr>
      </p:pic>
      <p:pic>
        <p:nvPicPr>
          <p:cNvPr id="376" name="Shape 376"/>
          <p:cNvPicPr preferRelativeResize="0"/>
          <p:nvPr/>
        </p:nvPicPr>
        <p:blipFill>
          <a:blip r:embed="rId8">
            <a:alphaModFix/>
          </a:blip>
          <a:stretch>
            <a:fillRect/>
          </a:stretch>
        </p:blipFill>
        <p:spPr>
          <a:xfrm>
            <a:off x="7270588" y="3391313"/>
            <a:ext cx="377100" cy="377100"/>
          </a:xfrm>
          <a:prstGeom prst="rect">
            <a:avLst/>
          </a:prstGeom>
          <a:noFill/>
          <a:ln>
            <a:noFill/>
          </a:ln>
        </p:spPr>
      </p:pic>
      <p:pic>
        <p:nvPicPr>
          <p:cNvPr id="377" name="Shape 377"/>
          <p:cNvPicPr preferRelativeResize="0"/>
          <p:nvPr/>
        </p:nvPicPr>
        <p:blipFill>
          <a:blip r:embed="rId9">
            <a:alphaModFix/>
          </a:blip>
          <a:stretch>
            <a:fillRect/>
          </a:stretch>
        </p:blipFill>
        <p:spPr>
          <a:xfrm>
            <a:off x="7737225" y="3391313"/>
            <a:ext cx="377100" cy="377100"/>
          </a:xfrm>
          <a:prstGeom prst="rect">
            <a:avLst/>
          </a:prstGeom>
          <a:noFill/>
          <a:ln>
            <a:noFill/>
          </a:ln>
        </p:spPr>
      </p:pic>
      <p:pic>
        <p:nvPicPr>
          <p:cNvPr descr="transcripts.png" id="378" name="Shape 378"/>
          <p:cNvPicPr preferRelativeResize="0"/>
          <p:nvPr/>
        </p:nvPicPr>
        <p:blipFill>
          <a:blip r:embed="rId10">
            <a:alphaModFix/>
          </a:blip>
          <a:stretch>
            <a:fillRect/>
          </a:stretch>
        </p:blipFill>
        <p:spPr>
          <a:xfrm>
            <a:off x="3207200" y="1140313"/>
            <a:ext cx="733700" cy="733700"/>
          </a:xfrm>
          <a:prstGeom prst="rect">
            <a:avLst/>
          </a:prstGeom>
          <a:noFill/>
          <a:ln>
            <a:noFill/>
          </a:ln>
        </p:spPr>
      </p:pic>
      <p:pic>
        <p:nvPicPr>
          <p:cNvPr descr="transcripts.png" id="379" name="Shape 379"/>
          <p:cNvPicPr preferRelativeResize="0"/>
          <p:nvPr/>
        </p:nvPicPr>
        <p:blipFill>
          <a:blip r:embed="rId10">
            <a:alphaModFix/>
          </a:blip>
          <a:stretch>
            <a:fillRect/>
          </a:stretch>
        </p:blipFill>
        <p:spPr>
          <a:xfrm>
            <a:off x="7207625" y="1647525"/>
            <a:ext cx="733700" cy="733700"/>
          </a:xfrm>
          <a:prstGeom prst="rect">
            <a:avLst/>
          </a:prstGeom>
          <a:noFill/>
          <a:ln>
            <a:noFill/>
          </a:ln>
        </p:spPr>
      </p:pic>
      <p:pic>
        <p:nvPicPr>
          <p:cNvPr id="380" name="Shape 380"/>
          <p:cNvPicPr preferRelativeResize="0"/>
          <p:nvPr/>
        </p:nvPicPr>
        <p:blipFill>
          <a:blip r:embed="rId11">
            <a:alphaModFix/>
          </a:blip>
          <a:stretch>
            <a:fillRect/>
          </a:stretch>
        </p:blipFill>
        <p:spPr>
          <a:xfrm>
            <a:off x="909350" y="1737777"/>
            <a:ext cx="1130100" cy="1187350"/>
          </a:xfrm>
          <a:prstGeom prst="rect">
            <a:avLst/>
          </a:prstGeom>
          <a:noFill/>
          <a:ln>
            <a:noFill/>
          </a:ln>
        </p:spPr>
      </p:pic>
      <p:pic>
        <p:nvPicPr>
          <p:cNvPr id="381" name="Shape 381"/>
          <p:cNvPicPr preferRelativeResize="0"/>
          <p:nvPr/>
        </p:nvPicPr>
        <p:blipFill>
          <a:blip r:embed="rId12">
            <a:alphaModFix/>
          </a:blip>
          <a:stretch>
            <a:fillRect/>
          </a:stretch>
        </p:blipFill>
        <p:spPr>
          <a:xfrm>
            <a:off x="1325214" y="1926152"/>
            <a:ext cx="298373" cy="304135"/>
          </a:xfrm>
          <a:prstGeom prst="rect">
            <a:avLst/>
          </a:prstGeom>
          <a:noFill/>
          <a:ln>
            <a:noFill/>
          </a:ln>
        </p:spPr>
      </p:pic>
      <p:sp>
        <p:nvSpPr>
          <p:cNvPr id="382" name="Shape 382"/>
          <p:cNvSpPr/>
          <p:nvPr/>
        </p:nvSpPr>
        <p:spPr>
          <a:xfrm>
            <a:off x="5148213" y="1500100"/>
            <a:ext cx="1603500" cy="152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Service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Shape 387"/>
          <p:cNvSpPr txBox="1"/>
          <p:nvPr>
            <p:ph type="title"/>
          </p:nvPr>
        </p:nvSpPr>
        <p:spPr>
          <a:xfrm>
            <a:off x="311700" y="1788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lang="fr">
                <a:latin typeface="Roboto"/>
                <a:ea typeface="Roboto"/>
                <a:cs typeface="Roboto"/>
                <a:sym typeface="Roboto"/>
              </a:rPr>
              <a:t>Talk overview</a:t>
            </a:r>
            <a:endParaRPr>
              <a:latin typeface="Roboto"/>
              <a:ea typeface="Roboto"/>
              <a:cs typeface="Roboto"/>
              <a:sym typeface="Roboto"/>
            </a:endParaRPr>
          </a:p>
        </p:txBody>
      </p:sp>
      <p:sp>
        <p:nvSpPr>
          <p:cNvPr id="388" name="Shape 388"/>
          <p:cNvSpPr txBox="1"/>
          <p:nvPr>
            <p:ph idx="1" type="body"/>
          </p:nvPr>
        </p:nvSpPr>
        <p:spPr>
          <a:xfrm>
            <a:off x="311700" y="1151588"/>
            <a:ext cx="8520600" cy="3416400"/>
          </a:xfrm>
          <a:prstGeom prst="rect">
            <a:avLst/>
          </a:prstGeom>
        </p:spPr>
        <p:txBody>
          <a:bodyPr anchorCtr="0" anchor="t" bIns="91425" lIns="91425" spcFirstLastPara="1" rIns="91425" wrap="square" tIns="91425">
            <a:noAutofit/>
          </a:bodyPr>
          <a:lstStyle/>
          <a:p>
            <a:pPr indent="-381000" lvl="0" marL="457200" rtl="0">
              <a:lnSpc>
                <a:spcPct val="150000"/>
              </a:lnSpc>
              <a:spcBef>
                <a:spcPts val="0"/>
              </a:spcBef>
              <a:spcAft>
                <a:spcPts val="0"/>
              </a:spcAft>
              <a:buSzPts val="2400"/>
              <a:buFont typeface="Roboto"/>
              <a:buChar char="●"/>
            </a:pPr>
            <a:r>
              <a:rPr lang="fr" sz="2400">
                <a:latin typeface="Roboto"/>
                <a:ea typeface="Roboto"/>
                <a:cs typeface="Roboto"/>
                <a:sym typeface="Roboto"/>
              </a:rPr>
              <a:t>Problem</a:t>
            </a:r>
            <a:endParaRPr sz="2400">
              <a:latin typeface="Roboto"/>
              <a:ea typeface="Roboto"/>
              <a:cs typeface="Roboto"/>
              <a:sym typeface="Roboto"/>
            </a:endParaRPr>
          </a:p>
          <a:p>
            <a:pPr indent="-381000" lvl="0" marL="457200" rtl="0">
              <a:lnSpc>
                <a:spcPct val="150000"/>
              </a:lnSpc>
              <a:spcBef>
                <a:spcPts val="0"/>
              </a:spcBef>
              <a:spcAft>
                <a:spcPts val="0"/>
              </a:spcAft>
              <a:buSzPts val="2400"/>
              <a:buFont typeface="Roboto"/>
              <a:buChar char="●"/>
            </a:pPr>
            <a:r>
              <a:rPr lang="fr" sz="2400">
                <a:latin typeface="Roboto"/>
                <a:ea typeface="Roboto"/>
                <a:cs typeface="Roboto"/>
                <a:sym typeface="Roboto"/>
              </a:rPr>
              <a:t>Proof of personhood (PoP)</a:t>
            </a:r>
            <a:endParaRPr sz="2400">
              <a:latin typeface="Roboto"/>
              <a:ea typeface="Roboto"/>
              <a:cs typeface="Roboto"/>
              <a:sym typeface="Roboto"/>
            </a:endParaRPr>
          </a:p>
          <a:p>
            <a:pPr indent="-381000" lvl="0" marL="457200" rtl="0">
              <a:lnSpc>
                <a:spcPct val="150000"/>
              </a:lnSpc>
              <a:spcBef>
                <a:spcPts val="0"/>
              </a:spcBef>
              <a:spcAft>
                <a:spcPts val="0"/>
              </a:spcAft>
              <a:buSzPts val="2400"/>
              <a:buFont typeface="Roboto"/>
              <a:buChar char="●"/>
            </a:pPr>
            <a:r>
              <a:rPr b="1" lang="fr" sz="2400">
                <a:latin typeface="Roboto"/>
                <a:ea typeface="Roboto"/>
                <a:cs typeface="Roboto"/>
                <a:sym typeface="Roboto"/>
              </a:rPr>
              <a:t>PoPCoin</a:t>
            </a:r>
            <a:endParaRPr b="1" sz="2400">
              <a:latin typeface="Roboto"/>
              <a:ea typeface="Roboto"/>
              <a:cs typeface="Roboto"/>
              <a:sym typeface="Roboto"/>
            </a:endParaRPr>
          </a:p>
          <a:p>
            <a:pPr indent="-381000" lvl="0" marL="457200" rtl="0">
              <a:lnSpc>
                <a:spcPct val="150000"/>
              </a:lnSpc>
              <a:spcBef>
                <a:spcPts val="0"/>
              </a:spcBef>
              <a:spcAft>
                <a:spcPts val="0"/>
              </a:spcAft>
              <a:buSzPts val="2400"/>
              <a:buFont typeface="Roboto"/>
              <a:buChar char="●"/>
            </a:pPr>
            <a:r>
              <a:rPr lang="fr" sz="2400">
                <a:latin typeface="Roboto"/>
                <a:ea typeface="Roboto"/>
                <a:cs typeface="Roboto"/>
                <a:sym typeface="Roboto"/>
              </a:rPr>
              <a:t>Conclusions</a:t>
            </a:r>
            <a:endParaRPr sz="2400">
              <a:latin typeface="Roboto"/>
              <a:ea typeface="Roboto"/>
              <a:cs typeface="Roboto"/>
              <a:sym typeface="Roboto"/>
            </a:endParaRPr>
          </a:p>
        </p:txBody>
      </p:sp>
      <p:sp>
        <p:nvSpPr>
          <p:cNvPr id="389" name="Shape 3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fr"/>
              <a:t>‹#›</a:t>
            </a:fld>
            <a:endParaRPr/>
          </a:p>
        </p:txBody>
      </p:sp>
      <p:cxnSp>
        <p:nvCxnSpPr>
          <p:cNvPr id="390" name="Shape 390"/>
          <p:cNvCxnSpPr/>
          <p:nvPr/>
        </p:nvCxnSpPr>
        <p:spPr>
          <a:xfrm>
            <a:off x="311700" y="937550"/>
            <a:ext cx="8520600" cy="0"/>
          </a:xfrm>
          <a:prstGeom prst="straightConnector1">
            <a:avLst/>
          </a:prstGeom>
          <a:noFill/>
          <a:ln cap="flat" cmpd="sng" w="19050">
            <a:solidFill>
              <a:srgbClr val="999999"/>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Shape 395"/>
          <p:cNvSpPr txBox="1"/>
          <p:nvPr>
            <p:ph type="title"/>
          </p:nvPr>
        </p:nvSpPr>
        <p:spPr>
          <a:xfrm>
            <a:off x="311700" y="1788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lang="fr">
                <a:latin typeface="Roboto"/>
                <a:ea typeface="Roboto"/>
                <a:cs typeface="Roboto"/>
                <a:sym typeface="Roboto"/>
              </a:rPr>
              <a:t>PoPCoin</a:t>
            </a:r>
            <a:endParaRPr>
              <a:latin typeface="Roboto"/>
              <a:ea typeface="Roboto"/>
              <a:cs typeface="Roboto"/>
              <a:sym typeface="Roboto"/>
            </a:endParaRPr>
          </a:p>
        </p:txBody>
      </p:sp>
      <p:sp>
        <p:nvSpPr>
          <p:cNvPr id="396" name="Shape 396"/>
          <p:cNvSpPr txBox="1"/>
          <p:nvPr>
            <p:ph idx="1" type="body"/>
          </p:nvPr>
        </p:nvSpPr>
        <p:spPr>
          <a:xfrm>
            <a:off x="311700" y="999227"/>
            <a:ext cx="8520600" cy="3341700"/>
          </a:xfrm>
          <a:prstGeom prst="rect">
            <a:avLst/>
          </a:prstGeom>
        </p:spPr>
        <p:txBody>
          <a:bodyPr anchorCtr="0" anchor="t" bIns="91425" lIns="91425" spcFirstLastPara="1" rIns="91425" wrap="square" tIns="91425">
            <a:noAutofit/>
          </a:bodyPr>
          <a:lstStyle/>
          <a:p>
            <a:pPr indent="-381000" lvl="0" marL="457200" rtl="0">
              <a:lnSpc>
                <a:spcPct val="100000"/>
              </a:lnSpc>
              <a:spcBef>
                <a:spcPts val="0"/>
              </a:spcBef>
              <a:spcAft>
                <a:spcPts val="0"/>
              </a:spcAft>
              <a:buSzPts val="2400"/>
              <a:buFont typeface="Roboto"/>
              <a:buChar char="●"/>
            </a:pPr>
            <a:r>
              <a:rPr b="1" lang="fr" sz="2400">
                <a:latin typeface="Roboto"/>
                <a:ea typeface="Roboto"/>
                <a:cs typeface="Roboto"/>
                <a:sym typeface="Roboto"/>
              </a:rPr>
              <a:t>Open membership</a:t>
            </a:r>
            <a:r>
              <a:rPr lang="fr" sz="2400">
                <a:latin typeface="Roboto"/>
                <a:ea typeface="Roboto"/>
                <a:cs typeface="Roboto"/>
                <a:sym typeface="Roboto"/>
              </a:rPr>
              <a:t>: </a:t>
            </a:r>
            <a:r>
              <a:rPr lang="fr" sz="2400">
                <a:latin typeface="Roboto"/>
                <a:ea typeface="Roboto"/>
                <a:cs typeface="Roboto"/>
                <a:sym typeface="Roboto"/>
              </a:rPr>
              <a:t>Proof-of-Personhood</a:t>
            </a:r>
            <a:endParaRPr sz="2400">
              <a:latin typeface="Roboto"/>
              <a:ea typeface="Roboto"/>
              <a:cs typeface="Roboto"/>
              <a:sym typeface="Roboto"/>
            </a:endParaRPr>
          </a:p>
          <a:p>
            <a:pPr indent="0" lvl="0" marL="0" rtl="0">
              <a:lnSpc>
                <a:spcPct val="100000"/>
              </a:lnSpc>
              <a:spcBef>
                <a:spcPts val="0"/>
              </a:spcBef>
              <a:spcAft>
                <a:spcPts val="0"/>
              </a:spcAft>
              <a:buNone/>
            </a:pPr>
            <a:r>
              <a:t/>
            </a:r>
            <a:endParaRPr sz="2400">
              <a:latin typeface="Roboto"/>
              <a:ea typeface="Roboto"/>
              <a:cs typeface="Roboto"/>
              <a:sym typeface="Roboto"/>
            </a:endParaRPr>
          </a:p>
          <a:p>
            <a:pPr indent="-381000" lvl="0" marL="457200" rtl="0">
              <a:lnSpc>
                <a:spcPct val="100000"/>
              </a:lnSpc>
              <a:spcBef>
                <a:spcPts val="0"/>
              </a:spcBef>
              <a:spcAft>
                <a:spcPts val="0"/>
              </a:spcAft>
              <a:buSzPts val="2400"/>
              <a:buFont typeface="Roboto"/>
              <a:buChar char="●"/>
            </a:pPr>
            <a:r>
              <a:rPr b="1" lang="fr" sz="2400">
                <a:latin typeface="Roboto"/>
                <a:ea typeface="Roboto"/>
                <a:cs typeface="Roboto"/>
                <a:sym typeface="Roboto"/>
              </a:rPr>
              <a:t>Fairness</a:t>
            </a:r>
            <a:r>
              <a:rPr lang="fr" sz="2400">
                <a:latin typeface="Roboto"/>
                <a:ea typeface="Roboto"/>
                <a:cs typeface="Roboto"/>
                <a:sym typeface="Roboto"/>
              </a:rPr>
              <a:t>: </a:t>
            </a:r>
            <a:r>
              <a:rPr lang="fr" sz="2400">
                <a:latin typeface="Roboto"/>
                <a:ea typeface="Roboto"/>
                <a:cs typeface="Roboto"/>
                <a:sym typeface="Roboto"/>
              </a:rPr>
              <a:t>Randhound</a:t>
            </a:r>
            <a:endParaRPr sz="2400">
              <a:latin typeface="Roboto"/>
              <a:ea typeface="Roboto"/>
              <a:cs typeface="Roboto"/>
              <a:sym typeface="Roboto"/>
            </a:endParaRPr>
          </a:p>
          <a:p>
            <a:pPr indent="0" lvl="0" marL="0" rtl="0">
              <a:lnSpc>
                <a:spcPct val="100000"/>
              </a:lnSpc>
              <a:spcBef>
                <a:spcPts val="0"/>
              </a:spcBef>
              <a:spcAft>
                <a:spcPts val="0"/>
              </a:spcAft>
              <a:buNone/>
            </a:pPr>
            <a:r>
              <a:t/>
            </a:r>
            <a:endParaRPr sz="2400">
              <a:latin typeface="Roboto"/>
              <a:ea typeface="Roboto"/>
              <a:cs typeface="Roboto"/>
              <a:sym typeface="Roboto"/>
            </a:endParaRPr>
          </a:p>
          <a:p>
            <a:pPr indent="-381000" lvl="0" marL="457200" rtl="0">
              <a:lnSpc>
                <a:spcPct val="100000"/>
              </a:lnSpc>
              <a:spcBef>
                <a:spcPts val="0"/>
              </a:spcBef>
              <a:spcAft>
                <a:spcPts val="0"/>
              </a:spcAft>
              <a:buSzPts val="2400"/>
              <a:buFont typeface="Roboto"/>
              <a:buChar char="●"/>
            </a:pPr>
            <a:r>
              <a:rPr b="1" lang="fr" sz="2400">
                <a:latin typeface="Roboto"/>
                <a:ea typeface="Roboto"/>
                <a:cs typeface="Roboto"/>
                <a:sym typeface="Roboto"/>
              </a:rPr>
              <a:t>Consensus</a:t>
            </a:r>
            <a:r>
              <a:rPr lang="fr" sz="2400">
                <a:latin typeface="Roboto"/>
                <a:ea typeface="Roboto"/>
                <a:cs typeface="Roboto"/>
                <a:sym typeface="Roboto"/>
              </a:rPr>
              <a:t>: </a:t>
            </a:r>
            <a:r>
              <a:rPr lang="fr" sz="2400">
                <a:latin typeface="Roboto"/>
                <a:ea typeface="Roboto"/>
                <a:cs typeface="Roboto"/>
                <a:sym typeface="Roboto"/>
              </a:rPr>
              <a:t>Byzcoin</a:t>
            </a:r>
            <a:endParaRPr sz="2400">
              <a:latin typeface="Roboto"/>
              <a:ea typeface="Roboto"/>
              <a:cs typeface="Roboto"/>
              <a:sym typeface="Roboto"/>
            </a:endParaRPr>
          </a:p>
        </p:txBody>
      </p:sp>
      <p:sp>
        <p:nvSpPr>
          <p:cNvPr id="397" name="Shape 3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fr"/>
              <a:t>‹#›</a:t>
            </a:fld>
            <a:endParaRPr/>
          </a:p>
        </p:txBody>
      </p:sp>
      <p:cxnSp>
        <p:nvCxnSpPr>
          <p:cNvPr id="398" name="Shape 398"/>
          <p:cNvCxnSpPr/>
          <p:nvPr/>
        </p:nvCxnSpPr>
        <p:spPr>
          <a:xfrm>
            <a:off x="311700" y="861350"/>
            <a:ext cx="8520600" cy="0"/>
          </a:xfrm>
          <a:prstGeom prst="straightConnector1">
            <a:avLst/>
          </a:prstGeom>
          <a:noFill/>
          <a:ln cap="flat" cmpd="sng" w="19050">
            <a:solidFill>
              <a:srgbClr val="999999"/>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1788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lang="fr">
                <a:latin typeface="Roboto"/>
                <a:ea typeface="Roboto"/>
                <a:cs typeface="Roboto"/>
                <a:sym typeface="Roboto"/>
              </a:rPr>
              <a:t>Talk overview</a:t>
            </a:r>
            <a:endParaRPr>
              <a:latin typeface="Roboto"/>
              <a:ea typeface="Roboto"/>
              <a:cs typeface="Roboto"/>
              <a:sym typeface="Roboto"/>
            </a:endParaRPr>
          </a:p>
        </p:txBody>
      </p:sp>
      <p:sp>
        <p:nvSpPr>
          <p:cNvPr id="63" name="Shape 63"/>
          <p:cNvSpPr txBox="1"/>
          <p:nvPr>
            <p:ph idx="1" type="body"/>
          </p:nvPr>
        </p:nvSpPr>
        <p:spPr>
          <a:xfrm>
            <a:off x="311700" y="1151588"/>
            <a:ext cx="8520600" cy="3416400"/>
          </a:xfrm>
          <a:prstGeom prst="rect">
            <a:avLst/>
          </a:prstGeom>
        </p:spPr>
        <p:txBody>
          <a:bodyPr anchorCtr="0" anchor="t" bIns="91425" lIns="91425" spcFirstLastPara="1" rIns="91425" wrap="square" tIns="91425">
            <a:noAutofit/>
          </a:bodyPr>
          <a:lstStyle/>
          <a:p>
            <a:pPr indent="-381000" lvl="0" marL="457200" rtl="0">
              <a:lnSpc>
                <a:spcPct val="150000"/>
              </a:lnSpc>
              <a:spcBef>
                <a:spcPts val="0"/>
              </a:spcBef>
              <a:spcAft>
                <a:spcPts val="0"/>
              </a:spcAft>
              <a:buSzPts val="2400"/>
              <a:buFont typeface="Roboto"/>
              <a:buChar char="●"/>
            </a:pPr>
            <a:r>
              <a:rPr b="1" lang="fr" sz="2400">
                <a:latin typeface="Roboto"/>
                <a:ea typeface="Roboto"/>
                <a:cs typeface="Roboto"/>
                <a:sym typeface="Roboto"/>
              </a:rPr>
              <a:t>Problem</a:t>
            </a:r>
            <a:endParaRPr b="1" sz="2400">
              <a:latin typeface="Roboto"/>
              <a:ea typeface="Roboto"/>
              <a:cs typeface="Roboto"/>
              <a:sym typeface="Roboto"/>
            </a:endParaRPr>
          </a:p>
          <a:p>
            <a:pPr indent="-381000" lvl="0" marL="457200" rtl="0">
              <a:lnSpc>
                <a:spcPct val="150000"/>
              </a:lnSpc>
              <a:spcBef>
                <a:spcPts val="0"/>
              </a:spcBef>
              <a:spcAft>
                <a:spcPts val="0"/>
              </a:spcAft>
              <a:buSzPts val="2400"/>
              <a:buFont typeface="Roboto"/>
              <a:buChar char="●"/>
            </a:pPr>
            <a:r>
              <a:rPr lang="fr" sz="2400">
                <a:latin typeface="Roboto"/>
                <a:ea typeface="Roboto"/>
                <a:cs typeface="Roboto"/>
                <a:sym typeface="Roboto"/>
              </a:rPr>
              <a:t>Proof of personhood (PoP)</a:t>
            </a:r>
            <a:endParaRPr sz="2400">
              <a:latin typeface="Roboto"/>
              <a:ea typeface="Roboto"/>
              <a:cs typeface="Roboto"/>
              <a:sym typeface="Roboto"/>
            </a:endParaRPr>
          </a:p>
          <a:p>
            <a:pPr indent="-381000" lvl="0" marL="457200" rtl="0">
              <a:lnSpc>
                <a:spcPct val="150000"/>
              </a:lnSpc>
              <a:spcBef>
                <a:spcPts val="0"/>
              </a:spcBef>
              <a:spcAft>
                <a:spcPts val="0"/>
              </a:spcAft>
              <a:buSzPts val="2400"/>
              <a:buFont typeface="Roboto"/>
              <a:buChar char="●"/>
            </a:pPr>
            <a:r>
              <a:rPr lang="fr" sz="2400">
                <a:latin typeface="Roboto"/>
                <a:ea typeface="Roboto"/>
                <a:cs typeface="Roboto"/>
                <a:sym typeface="Roboto"/>
              </a:rPr>
              <a:t>PoPCoin</a:t>
            </a:r>
            <a:endParaRPr sz="2400">
              <a:latin typeface="Roboto"/>
              <a:ea typeface="Roboto"/>
              <a:cs typeface="Roboto"/>
              <a:sym typeface="Roboto"/>
            </a:endParaRPr>
          </a:p>
          <a:p>
            <a:pPr indent="-381000" lvl="0" marL="457200" rtl="0">
              <a:lnSpc>
                <a:spcPct val="150000"/>
              </a:lnSpc>
              <a:spcBef>
                <a:spcPts val="0"/>
              </a:spcBef>
              <a:spcAft>
                <a:spcPts val="0"/>
              </a:spcAft>
              <a:buSzPts val="2400"/>
              <a:buFont typeface="Roboto"/>
              <a:buChar char="●"/>
            </a:pPr>
            <a:r>
              <a:rPr lang="fr" sz="2400">
                <a:latin typeface="Roboto"/>
                <a:ea typeface="Roboto"/>
                <a:cs typeface="Roboto"/>
                <a:sym typeface="Roboto"/>
              </a:rPr>
              <a:t>Conclusions</a:t>
            </a:r>
            <a:endParaRPr sz="2400">
              <a:latin typeface="Roboto"/>
              <a:ea typeface="Roboto"/>
              <a:cs typeface="Roboto"/>
              <a:sym typeface="Roboto"/>
            </a:endParaRPr>
          </a:p>
        </p:txBody>
      </p:sp>
      <p:sp>
        <p:nvSpPr>
          <p:cNvPr id="64" name="Shape 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fr"/>
              <a:t>‹#›</a:t>
            </a:fld>
            <a:endParaRPr/>
          </a:p>
        </p:txBody>
      </p:sp>
      <p:cxnSp>
        <p:nvCxnSpPr>
          <p:cNvPr id="65" name="Shape 65"/>
          <p:cNvCxnSpPr/>
          <p:nvPr/>
        </p:nvCxnSpPr>
        <p:spPr>
          <a:xfrm>
            <a:off x="311700" y="937550"/>
            <a:ext cx="8520600" cy="0"/>
          </a:xfrm>
          <a:prstGeom prst="straightConnector1">
            <a:avLst/>
          </a:prstGeom>
          <a:noFill/>
          <a:ln cap="flat" cmpd="sng" w="19050">
            <a:solidFill>
              <a:srgbClr val="999999"/>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Shape 403"/>
          <p:cNvSpPr txBox="1"/>
          <p:nvPr>
            <p:ph type="title"/>
          </p:nvPr>
        </p:nvSpPr>
        <p:spPr>
          <a:xfrm>
            <a:off x="311700" y="1788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lang="fr">
                <a:latin typeface="Roboto"/>
                <a:ea typeface="Roboto"/>
                <a:cs typeface="Roboto"/>
                <a:sym typeface="Roboto"/>
              </a:rPr>
              <a:t>PoPCoin - Implementation - Setup</a:t>
            </a:r>
            <a:endParaRPr>
              <a:latin typeface="Roboto"/>
              <a:ea typeface="Roboto"/>
              <a:cs typeface="Roboto"/>
              <a:sym typeface="Roboto"/>
            </a:endParaRPr>
          </a:p>
        </p:txBody>
      </p:sp>
      <p:sp>
        <p:nvSpPr>
          <p:cNvPr id="404" name="Shape 404"/>
          <p:cNvSpPr txBox="1"/>
          <p:nvPr>
            <p:ph idx="1" type="body"/>
          </p:nvPr>
        </p:nvSpPr>
        <p:spPr>
          <a:xfrm>
            <a:off x="311700" y="999227"/>
            <a:ext cx="8520600" cy="3341700"/>
          </a:xfrm>
          <a:prstGeom prst="rect">
            <a:avLst/>
          </a:prstGeom>
        </p:spPr>
        <p:txBody>
          <a:bodyPr anchorCtr="0" anchor="t" bIns="91425" lIns="91425" spcFirstLastPara="1" rIns="91425" wrap="square" tIns="91425">
            <a:noAutofit/>
          </a:bodyPr>
          <a:lstStyle/>
          <a:p>
            <a:pPr indent="-381000" lvl="0" marL="457200" rtl="0">
              <a:lnSpc>
                <a:spcPct val="100000"/>
              </a:lnSpc>
              <a:spcBef>
                <a:spcPts val="0"/>
              </a:spcBef>
              <a:spcAft>
                <a:spcPts val="0"/>
              </a:spcAft>
              <a:buSzPts val="2400"/>
              <a:buFont typeface="Roboto"/>
              <a:buAutoNum type="arabicPeriod"/>
            </a:pPr>
            <a:r>
              <a:rPr lang="fr" sz="2400">
                <a:latin typeface="Roboto"/>
                <a:ea typeface="Roboto"/>
                <a:cs typeface="Roboto"/>
                <a:sym typeface="Roboto"/>
              </a:rPr>
              <a:t>Set of organizers throw a pseudonym party to create PoP-tokens</a:t>
            </a:r>
            <a:endParaRPr sz="2400">
              <a:latin typeface="Roboto"/>
              <a:ea typeface="Roboto"/>
              <a:cs typeface="Roboto"/>
              <a:sym typeface="Roboto"/>
            </a:endParaRPr>
          </a:p>
          <a:p>
            <a:pPr indent="0" lvl="0" marL="0" rtl="0">
              <a:lnSpc>
                <a:spcPct val="100000"/>
              </a:lnSpc>
              <a:spcBef>
                <a:spcPts val="0"/>
              </a:spcBef>
              <a:spcAft>
                <a:spcPts val="0"/>
              </a:spcAft>
              <a:buNone/>
            </a:pPr>
            <a:r>
              <a:t/>
            </a:r>
            <a:endParaRPr sz="2400">
              <a:latin typeface="Roboto"/>
              <a:ea typeface="Roboto"/>
              <a:cs typeface="Roboto"/>
              <a:sym typeface="Roboto"/>
            </a:endParaRPr>
          </a:p>
          <a:p>
            <a:pPr indent="-381000" lvl="0" marL="457200" rtl="0">
              <a:lnSpc>
                <a:spcPct val="100000"/>
              </a:lnSpc>
              <a:spcBef>
                <a:spcPts val="0"/>
              </a:spcBef>
              <a:spcAft>
                <a:spcPts val="0"/>
              </a:spcAft>
              <a:buSzPts val="2400"/>
              <a:buFont typeface="Roboto"/>
              <a:buAutoNum type="arabicPeriod"/>
            </a:pPr>
            <a:r>
              <a:rPr lang="fr" sz="2400">
                <a:latin typeface="Roboto"/>
                <a:ea typeface="Roboto"/>
                <a:cs typeface="Roboto"/>
                <a:sym typeface="Roboto"/>
              </a:rPr>
              <a:t>Attendees authenticate their PoP-tokens</a:t>
            </a:r>
            <a:endParaRPr sz="2400">
              <a:latin typeface="Roboto"/>
              <a:ea typeface="Roboto"/>
              <a:cs typeface="Roboto"/>
              <a:sym typeface="Roboto"/>
            </a:endParaRPr>
          </a:p>
          <a:p>
            <a:pPr indent="0" lvl="0" marL="0" rtl="0">
              <a:lnSpc>
                <a:spcPct val="100000"/>
              </a:lnSpc>
              <a:spcBef>
                <a:spcPts val="0"/>
              </a:spcBef>
              <a:spcAft>
                <a:spcPts val="0"/>
              </a:spcAft>
              <a:buNone/>
            </a:pPr>
            <a:r>
              <a:t/>
            </a:r>
            <a:endParaRPr sz="2400">
              <a:latin typeface="Roboto"/>
              <a:ea typeface="Roboto"/>
              <a:cs typeface="Roboto"/>
              <a:sym typeface="Roboto"/>
            </a:endParaRPr>
          </a:p>
          <a:p>
            <a:pPr indent="-381000" lvl="0" marL="457200" rtl="0">
              <a:lnSpc>
                <a:spcPct val="100000"/>
              </a:lnSpc>
              <a:spcBef>
                <a:spcPts val="0"/>
              </a:spcBef>
              <a:spcAft>
                <a:spcPts val="0"/>
              </a:spcAft>
              <a:buSzPts val="2400"/>
              <a:buFont typeface="Roboto"/>
              <a:buAutoNum type="arabicPeriod"/>
            </a:pPr>
            <a:r>
              <a:rPr lang="fr" sz="2400">
                <a:latin typeface="Roboto"/>
                <a:ea typeface="Roboto"/>
                <a:cs typeface="Roboto"/>
                <a:sym typeface="Roboto"/>
              </a:rPr>
              <a:t>If successfully authenticated attendee deposits a public key, to identify as a minter</a:t>
            </a:r>
            <a:endParaRPr sz="2400">
              <a:latin typeface="Roboto"/>
              <a:ea typeface="Roboto"/>
              <a:cs typeface="Roboto"/>
              <a:sym typeface="Roboto"/>
            </a:endParaRPr>
          </a:p>
          <a:p>
            <a:pPr indent="0" lvl="0" marL="0" rtl="0">
              <a:lnSpc>
                <a:spcPct val="100000"/>
              </a:lnSpc>
              <a:spcBef>
                <a:spcPts val="0"/>
              </a:spcBef>
              <a:spcAft>
                <a:spcPts val="0"/>
              </a:spcAft>
              <a:buNone/>
            </a:pPr>
            <a:r>
              <a:t/>
            </a:r>
            <a:endParaRPr sz="2400">
              <a:latin typeface="Roboto"/>
              <a:ea typeface="Roboto"/>
              <a:cs typeface="Roboto"/>
              <a:sym typeface="Roboto"/>
            </a:endParaRPr>
          </a:p>
          <a:p>
            <a:pPr indent="-381000" lvl="0" marL="457200" rtl="0">
              <a:lnSpc>
                <a:spcPct val="100000"/>
              </a:lnSpc>
              <a:spcBef>
                <a:spcPts val="0"/>
              </a:spcBef>
              <a:spcAft>
                <a:spcPts val="0"/>
              </a:spcAft>
              <a:buSzPts val="2400"/>
              <a:buFont typeface="Roboto"/>
              <a:buAutoNum type="arabicPeriod"/>
            </a:pPr>
            <a:r>
              <a:rPr lang="fr" sz="2400">
                <a:latin typeface="Roboto"/>
                <a:ea typeface="Roboto"/>
                <a:cs typeface="Roboto"/>
                <a:sym typeface="Roboto"/>
              </a:rPr>
              <a:t>The set of public keys form a </a:t>
            </a:r>
            <a:r>
              <a:rPr b="1" lang="fr" sz="2400">
                <a:latin typeface="Roboto"/>
                <a:ea typeface="Roboto"/>
                <a:cs typeface="Roboto"/>
                <a:sym typeface="Roboto"/>
              </a:rPr>
              <a:t>minting-pool</a:t>
            </a:r>
            <a:endParaRPr sz="2400">
              <a:latin typeface="Roboto"/>
              <a:ea typeface="Roboto"/>
              <a:cs typeface="Roboto"/>
              <a:sym typeface="Roboto"/>
            </a:endParaRPr>
          </a:p>
        </p:txBody>
      </p:sp>
      <p:sp>
        <p:nvSpPr>
          <p:cNvPr id="405" name="Shape 4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fr"/>
              <a:t>‹#›</a:t>
            </a:fld>
            <a:endParaRPr/>
          </a:p>
        </p:txBody>
      </p:sp>
      <p:cxnSp>
        <p:nvCxnSpPr>
          <p:cNvPr id="406" name="Shape 406"/>
          <p:cNvCxnSpPr/>
          <p:nvPr/>
        </p:nvCxnSpPr>
        <p:spPr>
          <a:xfrm>
            <a:off x="311700" y="937550"/>
            <a:ext cx="8520600" cy="0"/>
          </a:xfrm>
          <a:prstGeom prst="straightConnector1">
            <a:avLst/>
          </a:prstGeom>
          <a:noFill/>
          <a:ln cap="flat" cmpd="sng" w="19050">
            <a:solidFill>
              <a:srgbClr val="999999"/>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Shape 411"/>
          <p:cNvSpPr txBox="1"/>
          <p:nvPr>
            <p:ph type="title"/>
          </p:nvPr>
        </p:nvSpPr>
        <p:spPr>
          <a:xfrm>
            <a:off x="311700" y="1788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lang="fr">
                <a:latin typeface="Roboto"/>
                <a:ea typeface="Roboto"/>
                <a:cs typeface="Roboto"/>
                <a:sym typeface="Roboto"/>
              </a:rPr>
              <a:t>PoPCoin - Implementation - Minting</a:t>
            </a:r>
            <a:endParaRPr>
              <a:latin typeface="Roboto"/>
              <a:ea typeface="Roboto"/>
              <a:cs typeface="Roboto"/>
              <a:sym typeface="Roboto"/>
            </a:endParaRPr>
          </a:p>
        </p:txBody>
      </p:sp>
      <p:sp>
        <p:nvSpPr>
          <p:cNvPr id="412" name="Shape 412"/>
          <p:cNvSpPr txBox="1"/>
          <p:nvPr>
            <p:ph idx="1" type="body"/>
          </p:nvPr>
        </p:nvSpPr>
        <p:spPr>
          <a:xfrm>
            <a:off x="311700" y="999227"/>
            <a:ext cx="8520600" cy="3341700"/>
          </a:xfrm>
          <a:prstGeom prst="rect">
            <a:avLst/>
          </a:prstGeom>
        </p:spPr>
        <p:txBody>
          <a:bodyPr anchorCtr="0" anchor="t" bIns="91425" lIns="91425" spcFirstLastPara="1" rIns="91425" wrap="square" tIns="91425">
            <a:noAutofit/>
          </a:bodyPr>
          <a:lstStyle/>
          <a:p>
            <a:pPr indent="-381000" lvl="0" marL="457200" rtl="0">
              <a:lnSpc>
                <a:spcPct val="100000"/>
              </a:lnSpc>
              <a:spcBef>
                <a:spcPts val="0"/>
              </a:spcBef>
              <a:spcAft>
                <a:spcPts val="0"/>
              </a:spcAft>
              <a:buSzPts val="2400"/>
              <a:buFont typeface="Roboto"/>
              <a:buAutoNum type="arabicPeriod"/>
            </a:pPr>
            <a:r>
              <a:rPr lang="fr" sz="2400">
                <a:latin typeface="Roboto"/>
                <a:ea typeface="Roboto"/>
                <a:cs typeface="Roboto"/>
                <a:sym typeface="Roboto"/>
              </a:rPr>
              <a:t>Minters part of the minting-pool are eligible to create new blocks</a:t>
            </a:r>
            <a:endParaRPr sz="2400">
              <a:latin typeface="Roboto"/>
              <a:ea typeface="Roboto"/>
              <a:cs typeface="Roboto"/>
              <a:sym typeface="Roboto"/>
            </a:endParaRPr>
          </a:p>
          <a:p>
            <a:pPr indent="0" lvl="0" marL="0" rtl="0">
              <a:lnSpc>
                <a:spcPct val="100000"/>
              </a:lnSpc>
              <a:spcBef>
                <a:spcPts val="0"/>
              </a:spcBef>
              <a:spcAft>
                <a:spcPts val="0"/>
              </a:spcAft>
              <a:buNone/>
            </a:pPr>
            <a:r>
              <a:t/>
            </a:r>
            <a:endParaRPr sz="2400">
              <a:latin typeface="Roboto"/>
              <a:ea typeface="Roboto"/>
              <a:cs typeface="Roboto"/>
              <a:sym typeface="Roboto"/>
            </a:endParaRPr>
          </a:p>
          <a:p>
            <a:pPr indent="-381000" lvl="0" marL="457200" rtl="0">
              <a:lnSpc>
                <a:spcPct val="100000"/>
              </a:lnSpc>
              <a:spcBef>
                <a:spcPts val="0"/>
              </a:spcBef>
              <a:spcAft>
                <a:spcPts val="0"/>
              </a:spcAft>
              <a:buSzPts val="2400"/>
              <a:buFont typeface="Roboto"/>
              <a:buAutoNum type="arabicPeriod"/>
            </a:pPr>
            <a:r>
              <a:rPr lang="fr" sz="2400">
                <a:latin typeface="Roboto"/>
                <a:ea typeface="Roboto"/>
                <a:cs typeface="Roboto"/>
                <a:sym typeface="Roboto"/>
              </a:rPr>
              <a:t>Last N miners run RandHound, to select the next minter allowed to create next block</a:t>
            </a:r>
            <a:endParaRPr sz="2400">
              <a:latin typeface="Roboto"/>
              <a:ea typeface="Roboto"/>
              <a:cs typeface="Roboto"/>
              <a:sym typeface="Roboto"/>
            </a:endParaRPr>
          </a:p>
          <a:p>
            <a:pPr indent="0" lvl="0" marL="0" rtl="0">
              <a:lnSpc>
                <a:spcPct val="100000"/>
              </a:lnSpc>
              <a:spcBef>
                <a:spcPts val="0"/>
              </a:spcBef>
              <a:spcAft>
                <a:spcPts val="0"/>
              </a:spcAft>
              <a:buNone/>
            </a:pPr>
            <a:r>
              <a:t/>
            </a:r>
            <a:endParaRPr sz="2400">
              <a:latin typeface="Roboto"/>
              <a:ea typeface="Roboto"/>
              <a:cs typeface="Roboto"/>
              <a:sym typeface="Roboto"/>
            </a:endParaRPr>
          </a:p>
          <a:p>
            <a:pPr indent="-381000" lvl="0" marL="457200" rtl="0">
              <a:lnSpc>
                <a:spcPct val="100000"/>
              </a:lnSpc>
              <a:spcBef>
                <a:spcPts val="0"/>
              </a:spcBef>
              <a:spcAft>
                <a:spcPts val="0"/>
              </a:spcAft>
              <a:buSzPts val="2400"/>
              <a:buFont typeface="Roboto"/>
              <a:buAutoNum type="arabicPeriod"/>
            </a:pPr>
            <a:r>
              <a:rPr lang="fr" sz="2400">
                <a:latin typeface="Roboto"/>
                <a:ea typeface="Roboto"/>
                <a:cs typeface="Roboto"/>
                <a:sym typeface="Roboto"/>
              </a:rPr>
              <a:t>The process repeats every M minutes, if minter fails a new one is selected</a:t>
            </a:r>
            <a:endParaRPr sz="2400">
              <a:latin typeface="Roboto"/>
              <a:ea typeface="Roboto"/>
              <a:cs typeface="Roboto"/>
              <a:sym typeface="Roboto"/>
            </a:endParaRPr>
          </a:p>
          <a:p>
            <a:pPr indent="0" lvl="0" marL="0" rtl="0">
              <a:lnSpc>
                <a:spcPct val="100000"/>
              </a:lnSpc>
              <a:spcBef>
                <a:spcPts val="0"/>
              </a:spcBef>
              <a:spcAft>
                <a:spcPts val="0"/>
              </a:spcAft>
              <a:buNone/>
            </a:pPr>
            <a:r>
              <a:t/>
            </a:r>
            <a:endParaRPr sz="2400">
              <a:latin typeface="Roboto"/>
              <a:ea typeface="Roboto"/>
              <a:cs typeface="Roboto"/>
              <a:sym typeface="Roboto"/>
            </a:endParaRPr>
          </a:p>
        </p:txBody>
      </p:sp>
      <p:sp>
        <p:nvSpPr>
          <p:cNvPr id="413" name="Shape 4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fr"/>
              <a:t>‹#›</a:t>
            </a:fld>
            <a:endParaRPr/>
          </a:p>
        </p:txBody>
      </p:sp>
      <p:cxnSp>
        <p:nvCxnSpPr>
          <p:cNvPr id="414" name="Shape 414"/>
          <p:cNvCxnSpPr/>
          <p:nvPr/>
        </p:nvCxnSpPr>
        <p:spPr>
          <a:xfrm>
            <a:off x="311700" y="785150"/>
            <a:ext cx="8520600" cy="0"/>
          </a:xfrm>
          <a:prstGeom prst="straightConnector1">
            <a:avLst/>
          </a:prstGeom>
          <a:noFill/>
          <a:ln cap="flat" cmpd="sng" w="19050">
            <a:solidFill>
              <a:srgbClr val="999999"/>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Shape 419"/>
          <p:cNvSpPr txBox="1"/>
          <p:nvPr>
            <p:ph type="title"/>
          </p:nvPr>
        </p:nvSpPr>
        <p:spPr>
          <a:xfrm>
            <a:off x="311700" y="1788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lang="fr">
                <a:latin typeface="Roboto"/>
                <a:ea typeface="Roboto"/>
                <a:cs typeface="Roboto"/>
                <a:sym typeface="Roboto"/>
              </a:rPr>
              <a:t>PoPCoin - Overview</a:t>
            </a:r>
            <a:endParaRPr>
              <a:latin typeface="Roboto"/>
              <a:ea typeface="Roboto"/>
              <a:cs typeface="Roboto"/>
              <a:sym typeface="Roboto"/>
            </a:endParaRPr>
          </a:p>
        </p:txBody>
      </p:sp>
      <p:sp>
        <p:nvSpPr>
          <p:cNvPr id="420" name="Shape 4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fr"/>
              <a:t>‹#›</a:t>
            </a:fld>
            <a:endParaRPr/>
          </a:p>
        </p:txBody>
      </p:sp>
      <p:cxnSp>
        <p:nvCxnSpPr>
          <p:cNvPr id="421" name="Shape 421"/>
          <p:cNvCxnSpPr/>
          <p:nvPr/>
        </p:nvCxnSpPr>
        <p:spPr>
          <a:xfrm>
            <a:off x="311700" y="785150"/>
            <a:ext cx="8520600" cy="0"/>
          </a:xfrm>
          <a:prstGeom prst="straightConnector1">
            <a:avLst/>
          </a:prstGeom>
          <a:noFill/>
          <a:ln cap="flat" cmpd="sng" w="19050">
            <a:solidFill>
              <a:srgbClr val="999999"/>
            </a:solidFill>
            <a:prstDash val="solid"/>
            <a:round/>
            <a:headEnd len="med" w="med" type="none"/>
            <a:tailEnd len="med" w="med" type="none"/>
          </a:ln>
        </p:spPr>
      </p:cxnSp>
      <p:pic>
        <p:nvPicPr>
          <p:cNvPr descr="Captura de pantalla 2017-04-09 a las 23.49.52.png" id="422" name="Shape 422"/>
          <p:cNvPicPr preferRelativeResize="0"/>
          <p:nvPr/>
        </p:nvPicPr>
        <p:blipFill rotWithShape="1">
          <a:blip r:embed="rId3">
            <a:alphaModFix/>
          </a:blip>
          <a:srcRect b="23283" l="0" r="1584" t="0"/>
          <a:stretch/>
        </p:blipFill>
        <p:spPr>
          <a:xfrm>
            <a:off x="450700" y="1066625"/>
            <a:ext cx="5060849" cy="2781550"/>
          </a:xfrm>
          <a:prstGeom prst="rect">
            <a:avLst/>
          </a:prstGeom>
          <a:noFill/>
          <a:ln>
            <a:noFill/>
          </a:ln>
        </p:spPr>
      </p:pic>
      <p:pic>
        <p:nvPicPr>
          <p:cNvPr descr="Captura de pantalla 2017-04-09 a las 23.49.52.png" id="423" name="Shape 423"/>
          <p:cNvPicPr preferRelativeResize="0"/>
          <p:nvPr/>
        </p:nvPicPr>
        <p:blipFill rotWithShape="1">
          <a:blip r:embed="rId3">
            <a:alphaModFix/>
          </a:blip>
          <a:srcRect b="0" l="21162" r="14258" t="76119"/>
          <a:stretch/>
        </p:blipFill>
        <p:spPr>
          <a:xfrm>
            <a:off x="5511550" y="2291275"/>
            <a:ext cx="3320750" cy="865825"/>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Shape 428"/>
          <p:cNvSpPr txBox="1"/>
          <p:nvPr>
            <p:ph type="title"/>
          </p:nvPr>
        </p:nvSpPr>
        <p:spPr>
          <a:xfrm>
            <a:off x="311700" y="1788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lang="fr">
                <a:latin typeface="Roboto"/>
                <a:ea typeface="Roboto"/>
                <a:cs typeface="Roboto"/>
                <a:sym typeface="Roboto"/>
              </a:rPr>
              <a:t>PoPCoin - Deployment</a:t>
            </a:r>
            <a:endParaRPr>
              <a:latin typeface="Roboto"/>
              <a:ea typeface="Roboto"/>
              <a:cs typeface="Roboto"/>
              <a:sym typeface="Roboto"/>
            </a:endParaRPr>
          </a:p>
        </p:txBody>
      </p:sp>
      <p:sp>
        <p:nvSpPr>
          <p:cNvPr id="429" name="Shape 429"/>
          <p:cNvSpPr txBox="1"/>
          <p:nvPr>
            <p:ph idx="1" type="body"/>
          </p:nvPr>
        </p:nvSpPr>
        <p:spPr>
          <a:xfrm>
            <a:off x="311700" y="999227"/>
            <a:ext cx="8520600" cy="33417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fr" sz="2400">
                <a:latin typeface="Roboto"/>
                <a:ea typeface="Roboto"/>
                <a:cs typeface="Roboto"/>
                <a:sym typeface="Roboto"/>
              </a:rPr>
              <a:t>Local cryptocurrency</a:t>
            </a:r>
            <a:endParaRPr sz="2400">
              <a:latin typeface="Roboto"/>
              <a:ea typeface="Roboto"/>
              <a:cs typeface="Roboto"/>
              <a:sym typeface="Roboto"/>
            </a:endParaRPr>
          </a:p>
          <a:p>
            <a:pPr indent="0" lvl="0" marL="0" rtl="0">
              <a:lnSpc>
                <a:spcPct val="100000"/>
              </a:lnSpc>
              <a:spcBef>
                <a:spcPts val="0"/>
              </a:spcBef>
              <a:spcAft>
                <a:spcPts val="0"/>
              </a:spcAft>
              <a:buNone/>
            </a:pPr>
            <a:r>
              <a:t/>
            </a:r>
            <a:endParaRPr sz="2400">
              <a:latin typeface="Roboto"/>
              <a:ea typeface="Roboto"/>
              <a:cs typeface="Roboto"/>
              <a:sym typeface="Roboto"/>
            </a:endParaRPr>
          </a:p>
        </p:txBody>
      </p:sp>
      <p:sp>
        <p:nvSpPr>
          <p:cNvPr id="430" name="Shape 4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fr"/>
              <a:t>‹#›</a:t>
            </a:fld>
            <a:endParaRPr/>
          </a:p>
        </p:txBody>
      </p:sp>
      <p:cxnSp>
        <p:nvCxnSpPr>
          <p:cNvPr id="431" name="Shape 431"/>
          <p:cNvCxnSpPr/>
          <p:nvPr/>
        </p:nvCxnSpPr>
        <p:spPr>
          <a:xfrm>
            <a:off x="311700" y="785150"/>
            <a:ext cx="8520600" cy="0"/>
          </a:xfrm>
          <a:prstGeom prst="straightConnector1">
            <a:avLst/>
          </a:prstGeom>
          <a:noFill/>
          <a:ln cap="flat" cmpd="sng" w="19050">
            <a:solidFill>
              <a:srgbClr val="999999"/>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Shape 436"/>
          <p:cNvSpPr txBox="1"/>
          <p:nvPr>
            <p:ph type="title"/>
          </p:nvPr>
        </p:nvSpPr>
        <p:spPr>
          <a:xfrm>
            <a:off x="311700" y="1788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lang="fr">
                <a:latin typeface="Roboto"/>
                <a:ea typeface="Roboto"/>
                <a:cs typeface="Roboto"/>
                <a:sym typeface="Roboto"/>
              </a:rPr>
              <a:t>Challenges</a:t>
            </a:r>
            <a:endParaRPr>
              <a:latin typeface="Roboto"/>
              <a:ea typeface="Roboto"/>
              <a:cs typeface="Roboto"/>
              <a:sym typeface="Roboto"/>
            </a:endParaRPr>
          </a:p>
        </p:txBody>
      </p:sp>
      <p:sp>
        <p:nvSpPr>
          <p:cNvPr id="437" name="Shape 437"/>
          <p:cNvSpPr txBox="1"/>
          <p:nvPr>
            <p:ph idx="1" type="body"/>
          </p:nvPr>
        </p:nvSpPr>
        <p:spPr>
          <a:xfrm>
            <a:off x="311700" y="999227"/>
            <a:ext cx="8520600" cy="33417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fr" sz="2400">
                <a:latin typeface="Roboto"/>
                <a:ea typeface="Roboto"/>
                <a:cs typeface="Roboto"/>
                <a:sym typeface="Roboto"/>
              </a:rPr>
              <a:t>We propose a cryptocurrency that builds on:</a:t>
            </a:r>
            <a:endParaRPr sz="2400">
              <a:latin typeface="Roboto"/>
              <a:ea typeface="Roboto"/>
              <a:cs typeface="Roboto"/>
              <a:sym typeface="Roboto"/>
            </a:endParaRPr>
          </a:p>
          <a:p>
            <a:pPr indent="0" lvl="0" marL="0" rtl="0">
              <a:lnSpc>
                <a:spcPct val="100000"/>
              </a:lnSpc>
              <a:spcBef>
                <a:spcPts val="0"/>
              </a:spcBef>
              <a:spcAft>
                <a:spcPts val="0"/>
              </a:spcAft>
              <a:buNone/>
            </a:pPr>
            <a:r>
              <a:t/>
            </a:r>
            <a:endParaRPr sz="2400">
              <a:latin typeface="Roboto"/>
              <a:ea typeface="Roboto"/>
              <a:cs typeface="Roboto"/>
              <a:sym typeface="Roboto"/>
            </a:endParaRPr>
          </a:p>
          <a:p>
            <a:pPr indent="-381000" lvl="0" marL="457200" rtl="0">
              <a:lnSpc>
                <a:spcPct val="100000"/>
              </a:lnSpc>
              <a:spcBef>
                <a:spcPts val="0"/>
              </a:spcBef>
              <a:spcAft>
                <a:spcPts val="0"/>
              </a:spcAft>
              <a:buSzPts val="2400"/>
              <a:buFont typeface="Roboto"/>
              <a:buChar char="●"/>
            </a:pPr>
            <a:r>
              <a:rPr lang="fr" sz="2400">
                <a:latin typeface="Roboto"/>
                <a:ea typeface="Roboto"/>
                <a:cs typeface="Roboto"/>
                <a:sym typeface="Roboto"/>
              </a:rPr>
              <a:t>Proof-of-Personhood</a:t>
            </a:r>
            <a:endParaRPr sz="2400">
              <a:latin typeface="Roboto"/>
              <a:ea typeface="Roboto"/>
              <a:cs typeface="Roboto"/>
              <a:sym typeface="Roboto"/>
            </a:endParaRPr>
          </a:p>
          <a:p>
            <a:pPr indent="-381000" lvl="0" marL="457200" rtl="0">
              <a:lnSpc>
                <a:spcPct val="100000"/>
              </a:lnSpc>
              <a:spcBef>
                <a:spcPts val="0"/>
              </a:spcBef>
              <a:spcAft>
                <a:spcPts val="0"/>
              </a:spcAft>
              <a:buSzPts val="2400"/>
              <a:buFont typeface="Roboto"/>
              <a:buChar char="●"/>
            </a:pPr>
            <a:r>
              <a:rPr lang="fr" sz="2400">
                <a:latin typeface="Roboto"/>
                <a:ea typeface="Roboto"/>
                <a:cs typeface="Roboto"/>
                <a:sym typeface="Roboto"/>
              </a:rPr>
              <a:t>Randhound</a:t>
            </a:r>
            <a:endParaRPr sz="2400">
              <a:latin typeface="Roboto"/>
              <a:ea typeface="Roboto"/>
              <a:cs typeface="Roboto"/>
              <a:sym typeface="Roboto"/>
            </a:endParaRPr>
          </a:p>
          <a:p>
            <a:pPr indent="-381000" lvl="0" marL="457200" rtl="0">
              <a:lnSpc>
                <a:spcPct val="100000"/>
              </a:lnSpc>
              <a:spcBef>
                <a:spcPts val="0"/>
              </a:spcBef>
              <a:spcAft>
                <a:spcPts val="0"/>
              </a:spcAft>
              <a:buSzPts val="2400"/>
              <a:buFont typeface="Roboto"/>
              <a:buChar char="●"/>
            </a:pPr>
            <a:r>
              <a:rPr lang="fr" sz="2400">
                <a:latin typeface="Roboto"/>
                <a:ea typeface="Roboto"/>
                <a:cs typeface="Roboto"/>
                <a:sym typeface="Roboto"/>
              </a:rPr>
              <a:t>Byzcoin</a:t>
            </a:r>
            <a:endParaRPr sz="2400">
              <a:latin typeface="Roboto"/>
              <a:ea typeface="Roboto"/>
              <a:cs typeface="Roboto"/>
              <a:sym typeface="Roboto"/>
            </a:endParaRPr>
          </a:p>
        </p:txBody>
      </p:sp>
      <p:sp>
        <p:nvSpPr>
          <p:cNvPr id="438" name="Shape 4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fr"/>
              <a:t>‹#›</a:t>
            </a:fld>
            <a:endParaRPr/>
          </a:p>
        </p:txBody>
      </p:sp>
      <p:cxnSp>
        <p:nvCxnSpPr>
          <p:cNvPr id="439" name="Shape 439"/>
          <p:cNvCxnSpPr/>
          <p:nvPr/>
        </p:nvCxnSpPr>
        <p:spPr>
          <a:xfrm>
            <a:off x="311700" y="785150"/>
            <a:ext cx="8520600" cy="0"/>
          </a:xfrm>
          <a:prstGeom prst="straightConnector1">
            <a:avLst/>
          </a:prstGeom>
          <a:noFill/>
          <a:ln cap="flat" cmpd="sng" w="19050">
            <a:solidFill>
              <a:srgbClr val="999999"/>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Shape 444"/>
          <p:cNvSpPr txBox="1"/>
          <p:nvPr>
            <p:ph type="title"/>
          </p:nvPr>
        </p:nvSpPr>
        <p:spPr>
          <a:xfrm>
            <a:off x="311700" y="1788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lang="fr">
                <a:latin typeface="Roboto"/>
                <a:ea typeface="Roboto"/>
                <a:cs typeface="Roboto"/>
                <a:sym typeface="Roboto"/>
              </a:rPr>
              <a:t>Related Work</a:t>
            </a:r>
            <a:endParaRPr>
              <a:latin typeface="Roboto"/>
              <a:ea typeface="Roboto"/>
              <a:cs typeface="Roboto"/>
              <a:sym typeface="Roboto"/>
            </a:endParaRPr>
          </a:p>
        </p:txBody>
      </p:sp>
      <p:sp>
        <p:nvSpPr>
          <p:cNvPr id="445" name="Shape 445"/>
          <p:cNvSpPr txBox="1"/>
          <p:nvPr>
            <p:ph idx="1" type="body"/>
          </p:nvPr>
        </p:nvSpPr>
        <p:spPr>
          <a:xfrm>
            <a:off x="311700" y="999227"/>
            <a:ext cx="8520600" cy="33417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fr" sz="2400">
                <a:latin typeface="Roboto"/>
                <a:ea typeface="Roboto"/>
                <a:cs typeface="Roboto"/>
                <a:sym typeface="Roboto"/>
              </a:rPr>
              <a:t>We propose a cryptocurrency that builds on:</a:t>
            </a:r>
            <a:endParaRPr sz="2400">
              <a:latin typeface="Roboto"/>
              <a:ea typeface="Roboto"/>
              <a:cs typeface="Roboto"/>
              <a:sym typeface="Roboto"/>
            </a:endParaRPr>
          </a:p>
          <a:p>
            <a:pPr indent="0" lvl="0" marL="0" rtl="0">
              <a:lnSpc>
                <a:spcPct val="100000"/>
              </a:lnSpc>
              <a:spcBef>
                <a:spcPts val="0"/>
              </a:spcBef>
              <a:spcAft>
                <a:spcPts val="0"/>
              </a:spcAft>
              <a:buNone/>
            </a:pPr>
            <a:r>
              <a:t/>
            </a:r>
            <a:endParaRPr sz="2400">
              <a:latin typeface="Roboto"/>
              <a:ea typeface="Roboto"/>
              <a:cs typeface="Roboto"/>
              <a:sym typeface="Roboto"/>
            </a:endParaRPr>
          </a:p>
          <a:p>
            <a:pPr indent="-381000" lvl="0" marL="457200" rtl="0">
              <a:lnSpc>
                <a:spcPct val="100000"/>
              </a:lnSpc>
              <a:spcBef>
                <a:spcPts val="0"/>
              </a:spcBef>
              <a:spcAft>
                <a:spcPts val="0"/>
              </a:spcAft>
              <a:buSzPts val="2400"/>
              <a:buFont typeface="Roboto"/>
              <a:buChar char="●"/>
            </a:pPr>
            <a:r>
              <a:rPr lang="fr" sz="2400">
                <a:latin typeface="Roboto"/>
                <a:ea typeface="Roboto"/>
                <a:cs typeface="Roboto"/>
                <a:sym typeface="Roboto"/>
              </a:rPr>
              <a:t>Proof-of-Personhood</a:t>
            </a:r>
            <a:endParaRPr sz="2400">
              <a:latin typeface="Roboto"/>
              <a:ea typeface="Roboto"/>
              <a:cs typeface="Roboto"/>
              <a:sym typeface="Roboto"/>
            </a:endParaRPr>
          </a:p>
          <a:p>
            <a:pPr indent="-381000" lvl="0" marL="457200" rtl="0">
              <a:lnSpc>
                <a:spcPct val="100000"/>
              </a:lnSpc>
              <a:spcBef>
                <a:spcPts val="0"/>
              </a:spcBef>
              <a:spcAft>
                <a:spcPts val="0"/>
              </a:spcAft>
              <a:buSzPts val="2400"/>
              <a:buFont typeface="Roboto"/>
              <a:buChar char="●"/>
            </a:pPr>
            <a:r>
              <a:rPr lang="fr" sz="2400">
                <a:latin typeface="Roboto"/>
                <a:ea typeface="Roboto"/>
                <a:cs typeface="Roboto"/>
                <a:sym typeface="Roboto"/>
              </a:rPr>
              <a:t>Randhound</a:t>
            </a:r>
            <a:endParaRPr sz="2400">
              <a:latin typeface="Roboto"/>
              <a:ea typeface="Roboto"/>
              <a:cs typeface="Roboto"/>
              <a:sym typeface="Roboto"/>
            </a:endParaRPr>
          </a:p>
          <a:p>
            <a:pPr indent="-381000" lvl="0" marL="457200" rtl="0">
              <a:lnSpc>
                <a:spcPct val="100000"/>
              </a:lnSpc>
              <a:spcBef>
                <a:spcPts val="0"/>
              </a:spcBef>
              <a:spcAft>
                <a:spcPts val="0"/>
              </a:spcAft>
              <a:buSzPts val="2400"/>
              <a:buFont typeface="Roboto"/>
              <a:buChar char="●"/>
            </a:pPr>
            <a:r>
              <a:rPr lang="fr" sz="2400">
                <a:latin typeface="Roboto"/>
                <a:ea typeface="Roboto"/>
                <a:cs typeface="Roboto"/>
                <a:sym typeface="Roboto"/>
              </a:rPr>
              <a:t>Byzcoin</a:t>
            </a:r>
            <a:endParaRPr sz="2400">
              <a:latin typeface="Roboto"/>
              <a:ea typeface="Roboto"/>
              <a:cs typeface="Roboto"/>
              <a:sym typeface="Roboto"/>
            </a:endParaRPr>
          </a:p>
        </p:txBody>
      </p:sp>
      <p:sp>
        <p:nvSpPr>
          <p:cNvPr id="446" name="Shape 4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fr"/>
              <a:t>‹#›</a:t>
            </a:fld>
            <a:endParaRPr/>
          </a:p>
        </p:txBody>
      </p:sp>
      <p:cxnSp>
        <p:nvCxnSpPr>
          <p:cNvPr id="447" name="Shape 447"/>
          <p:cNvCxnSpPr/>
          <p:nvPr/>
        </p:nvCxnSpPr>
        <p:spPr>
          <a:xfrm>
            <a:off x="311700" y="785150"/>
            <a:ext cx="8520600" cy="0"/>
          </a:xfrm>
          <a:prstGeom prst="straightConnector1">
            <a:avLst/>
          </a:prstGeom>
          <a:noFill/>
          <a:ln cap="flat" cmpd="sng" w="19050">
            <a:solidFill>
              <a:srgbClr val="999999"/>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Shape 452"/>
          <p:cNvSpPr txBox="1"/>
          <p:nvPr>
            <p:ph idx="1" type="body"/>
          </p:nvPr>
        </p:nvSpPr>
        <p:spPr>
          <a:xfrm>
            <a:off x="2319000" y="1836850"/>
            <a:ext cx="4506000" cy="1225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fr" sz="4800">
                <a:latin typeface="Roboto"/>
                <a:ea typeface="Roboto"/>
                <a:cs typeface="Roboto"/>
                <a:sym typeface="Roboto"/>
              </a:rPr>
              <a:t>Thank you!</a:t>
            </a:r>
            <a:endParaRPr sz="4800">
              <a:latin typeface="Roboto"/>
              <a:ea typeface="Roboto"/>
              <a:cs typeface="Roboto"/>
              <a:sym typeface="Roboto"/>
            </a:endParaRPr>
          </a:p>
        </p:txBody>
      </p:sp>
      <p:sp>
        <p:nvSpPr>
          <p:cNvPr id="453" name="Shape 4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f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Shape 458"/>
          <p:cNvSpPr txBox="1"/>
          <p:nvPr>
            <p:ph idx="1" type="body"/>
          </p:nvPr>
        </p:nvSpPr>
        <p:spPr>
          <a:xfrm>
            <a:off x="2319000" y="1836850"/>
            <a:ext cx="4506000" cy="1225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fr" sz="4800">
                <a:latin typeface="Roboto"/>
                <a:ea typeface="Roboto"/>
                <a:cs typeface="Roboto"/>
                <a:sym typeface="Roboto"/>
              </a:rPr>
              <a:t>Questions?</a:t>
            </a:r>
            <a:endParaRPr sz="4800">
              <a:latin typeface="Roboto"/>
              <a:ea typeface="Roboto"/>
              <a:cs typeface="Roboto"/>
              <a:sym typeface="Roboto"/>
            </a:endParaRPr>
          </a:p>
        </p:txBody>
      </p:sp>
      <p:sp>
        <p:nvSpPr>
          <p:cNvPr id="459" name="Shape 4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00" y="1788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b="1" lang="fr">
                <a:latin typeface="Roboto"/>
                <a:ea typeface="Roboto"/>
                <a:cs typeface="Roboto"/>
                <a:sym typeface="Roboto"/>
              </a:rPr>
              <a:t>Problem</a:t>
            </a:r>
            <a:endParaRPr b="1">
              <a:latin typeface="Roboto"/>
              <a:ea typeface="Roboto"/>
              <a:cs typeface="Roboto"/>
              <a:sym typeface="Roboto"/>
            </a:endParaRPr>
          </a:p>
        </p:txBody>
      </p:sp>
      <p:sp>
        <p:nvSpPr>
          <p:cNvPr id="71" name="Shape 71"/>
          <p:cNvSpPr txBox="1"/>
          <p:nvPr>
            <p:ph idx="1" type="body"/>
          </p:nvPr>
        </p:nvSpPr>
        <p:spPr>
          <a:xfrm>
            <a:off x="311700" y="1151588"/>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fr" sz="2400">
                <a:latin typeface="Roboto"/>
                <a:ea typeface="Roboto"/>
                <a:cs typeface="Roboto"/>
                <a:sym typeface="Roboto"/>
              </a:rPr>
              <a:t>Control in current permissionless blockchain-based cryptocurrencies systems lies in hands of a small number of entities</a:t>
            </a:r>
            <a:endParaRPr sz="2400">
              <a:latin typeface="Roboto"/>
              <a:ea typeface="Roboto"/>
              <a:cs typeface="Roboto"/>
              <a:sym typeface="Roboto"/>
            </a:endParaRPr>
          </a:p>
          <a:p>
            <a:pPr indent="0" lvl="0" marL="0" rtl="0">
              <a:lnSpc>
                <a:spcPct val="150000"/>
              </a:lnSpc>
              <a:spcBef>
                <a:spcPts val="1600"/>
              </a:spcBef>
              <a:spcAft>
                <a:spcPts val="1600"/>
              </a:spcAft>
              <a:buNone/>
            </a:pPr>
            <a:r>
              <a:t/>
            </a:r>
            <a:endParaRPr b="1" sz="2400">
              <a:latin typeface="Roboto"/>
              <a:ea typeface="Roboto"/>
              <a:cs typeface="Roboto"/>
              <a:sym typeface="Roboto"/>
            </a:endParaRPr>
          </a:p>
        </p:txBody>
      </p:sp>
      <p:sp>
        <p:nvSpPr>
          <p:cNvPr id="72" name="Shape 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fr"/>
              <a:t>‹#›</a:t>
            </a:fld>
            <a:endParaRPr/>
          </a:p>
        </p:txBody>
      </p:sp>
      <p:cxnSp>
        <p:nvCxnSpPr>
          <p:cNvPr id="73" name="Shape 73"/>
          <p:cNvCxnSpPr/>
          <p:nvPr/>
        </p:nvCxnSpPr>
        <p:spPr>
          <a:xfrm>
            <a:off x="311700" y="937550"/>
            <a:ext cx="8520600" cy="0"/>
          </a:xfrm>
          <a:prstGeom prst="straightConnector1">
            <a:avLst/>
          </a:prstGeom>
          <a:noFill/>
          <a:ln cap="flat" cmpd="sng" w="19050">
            <a:solidFill>
              <a:srgbClr val="999999"/>
            </a:solidFill>
            <a:prstDash val="solid"/>
            <a:round/>
            <a:headEnd len="med" w="med" type="none"/>
            <a:tailEnd len="med" w="med" type="none"/>
          </a:ln>
        </p:spPr>
      </p:cxnSp>
      <p:sp>
        <p:nvSpPr>
          <p:cNvPr id="74" name="Shape 74"/>
          <p:cNvSpPr txBox="1"/>
          <p:nvPr/>
        </p:nvSpPr>
        <p:spPr>
          <a:xfrm>
            <a:off x="2092650" y="3041575"/>
            <a:ext cx="4958700" cy="10581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0"/>
              </a:spcBef>
              <a:spcAft>
                <a:spcPts val="1600"/>
              </a:spcAft>
              <a:buNone/>
            </a:pPr>
            <a:r>
              <a:rPr b="1" lang="fr" sz="4800">
                <a:solidFill>
                  <a:srgbClr val="FF0000"/>
                </a:solidFill>
                <a:latin typeface="Roboto"/>
                <a:ea typeface="Roboto"/>
                <a:cs typeface="Roboto"/>
                <a:sym typeface="Roboto"/>
              </a:rPr>
              <a:t>Re-centralization</a:t>
            </a:r>
            <a:endParaRPr b="1" sz="480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1788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b="1" lang="fr">
                <a:latin typeface="Roboto"/>
                <a:ea typeface="Roboto"/>
                <a:cs typeface="Roboto"/>
                <a:sym typeface="Roboto"/>
              </a:rPr>
              <a:t>Permissionless cryptocurrencies</a:t>
            </a:r>
            <a:endParaRPr b="1">
              <a:latin typeface="Roboto"/>
              <a:ea typeface="Roboto"/>
              <a:cs typeface="Roboto"/>
              <a:sym typeface="Roboto"/>
            </a:endParaRPr>
          </a:p>
        </p:txBody>
      </p:sp>
      <p:sp>
        <p:nvSpPr>
          <p:cNvPr id="80" name="Shape 80"/>
          <p:cNvSpPr txBox="1"/>
          <p:nvPr>
            <p:ph idx="1" type="body"/>
          </p:nvPr>
        </p:nvSpPr>
        <p:spPr>
          <a:xfrm>
            <a:off x="311700" y="1151588"/>
            <a:ext cx="8520600" cy="3416400"/>
          </a:xfrm>
          <a:prstGeom prst="rect">
            <a:avLst/>
          </a:prstGeom>
        </p:spPr>
        <p:txBody>
          <a:bodyPr anchorCtr="0" anchor="t" bIns="91425" lIns="91425" spcFirstLastPara="1" rIns="91425" wrap="square" tIns="91425">
            <a:noAutofit/>
          </a:bodyPr>
          <a:lstStyle/>
          <a:p>
            <a:pPr indent="-381000" lvl="0" marL="457200" rtl="0">
              <a:lnSpc>
                <a:spcPct val="150000"/>
              </a:lnSpc>
              <a:spcBef>
                <a:spcPts val="0"/>
              </a:spcBef>
              <a:spcAft>
                <a:spcPts val="0"/>
              </a:spcAft>
              <a:buSzPts val="2400"/>
              <a:buFont typeface="Roboto"/>
              <a:buChar char="●"/>
            </a:pPr>
            <a:r>
              <a:rPr lang="fr" sz="2400">
                <a:latin typeface="Roboto"/>
                <a:ea typeface="Roboto"/>
                <a:cs typeface="Roboto"/>
                <a:sym typeface="Roboto"/>
              </a:rPr>
              <a:t>Enable open participation</a:t>
            </a:r>
            <a:endParaRPr sz="2400">
              <a:latin typeface="Roboto"/>
              <a:ea typeface="Roboto"/>
              <a:cs typeface="Roboto"/>
              <a:sym typeface="Roboto"/>
            </a:endParaRPr>
          </a:p>
          <a:p>
            <a:pPr indent="-381000" lvl="0" marL="457200" rtl="0">
              <a:lnSpc>
                <a:spcPct val="150000"/>
              </a:lnSpc>
              <a:spcBef>
                <a:spcPts val="0"/>
              </a:spcBef>
              <a:spcAft>
                <a:spcPts val="0"/>
              </a:spcAft>
              <a:buSzPts val="2400"/>
              <a:buFont typeface="Roboto"/>
              <a:buChar char="●"/>
            </a:pPr>
            <a:r>
              <a:rPr lang="fr" sz="2400">
                <a:latin typeface="Roboto"/>
                <a:ea typeface="Roboto"/>
                <a:cs typeface="Roboto"/>
                <a:sym typeface="Roboto"/>
              </a:rPr>
              <a:t>Provide pseudonymity</a:t>
            </a:r>
            <a:endParaRPr sz="2400">
              <a:latin typeface="Roboto"/>
              <a:ea typeface="Roboto"/>
              <a:cs typeface="Roboto"/>
              <a:sym typeface="Roboto"/>
            </a:endParaRPr>
          </a:p>
          <a:p>
            <a:pPr indent="-381000" lvl="0" marL="457200" rtl="0">
              <a:lnSpc>
                <a:spcPct val="150000"/>
              </a:lnSpc>
              <a:spcBef>
                <a:spcPts val="0"/>
              </a:spcBef>
              <a:spcAft>
                <a:spcPts val="0"/>
              </a:spcAft>
              <a:buSzPts val="2400"/>
              <a:buFont typeface="Roboto"/>
              <a:buChar char="●"/>
            </a:pPr>
            <a:r>
              <a:rPr lang="fr" sz="2400">
                <a:latin typeface="Roboto"/>
                <a:ea typeface="Roboto"/>
                <a:cs typeface="Roboto"/>
                <a:sym typeface="Roboto"/>
              </a:rPr>
              <a:t>Avoid double spending attacks</a:t>
            </a:r>
            <a:endParaRPr sz="2400">
              <a:latin typeface="Roboto"/>
              <a:ea typeface="Roboto"/>
              <a:cs typeface="Roboto"/>
              <a:sym typeface="Roboto"/>
            </a:endParaRPr>
          </a:p>
          <a:p>
            <a:pPr indent="-381000" lvl="0" marL="457200" rtl="0">
              <a:lnSpc>
                <a:spcPct val="150000"/>
              </a:lnSpc>
              <a:spcBef>
                <a:spcPts val="0"/>
              </a:spcBef>
              <a:spcAft>
                <a:spcPts val="0"/>
              </a:spcAft>
              <a:buSzPts val="2400"/>
              <a:buFont typeface="Roboto"/>
              <a:buChar char="●"/>
            </a:pPr>
            <a:r>
              <a:rPr lang="fr" sz="2400">
                <a:latin typeface="Roboto"/>
                <a:ea typeface="Roboto"/>
                <a:cs typeface="Roboto"/>
                <a:sym typeface="Roboto"/>
              </a:rPr>
              <a:t>Extend the blockchain in a secure manner</a:t>
            </a:r>
            <a:endParaRPr sz="2400">
              <a:latin typeface="Roboto"/>
              <a:ea typeface="Roboto"/>
              <a:cs typeface="Roboto"/>
              <a:sym typeface="Roboto"/>
            </a:endParaRPr>
          </a:p>
        </p:txBody>
      </p:sp>
      <p:sp>
        <p:nvSpPr>
          <p:cNvPr id="81" name="Shape 8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fr"/>
              <a:t>‹#›</a:t>
            </a:fld>
            <a:endParaRPr/>
          </a:p>
        </p:txBody>
      </p:sp>
      <p:cxnSp>
        <p:nvCxnSpPr>
          <p:cNvPr id="82" name="Shape 82"/>
          <p:cNvCxnSpPr/>
          <p:nvPr/>
        </p:nvCxnSpPr>
        <p:spPr>
          <a:xfrm>
            <a:off x="311700" y="937550"/>
            <a:ext cx="8520600" cy="0"/>
          </a:xfrm>
          <a:prstGeom prst="straightConnector1">
            <a:avLst/>
          </a:prstGeom>
          <a:noFill/>
          <a:ln cap="flat" cmpd="sng" w="19050">
            <a:solidFill>
              <a:srgbClr val="999999"/>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1788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b="1" lang="fr">
                <a:latin typeface="Roboto"/>
                <a:ea typeface="Roboto"/>
                <a:cs typeface="Roboto"/>
                <a:sym typeface="Roboto"/>
              </a:rPr>
              <a:t>Proof-of-Work</a:t>
            </a:r>
            <a:endParaRPr b="1">
              <a:latin typeface="Roboto"/>
              <a:ea typeface="Roboto"/>
              <a:cs typeface="Roboto"/>
              <a:sym typeface="Roboto"/>
            </a:endParaRPr>
          </a:p>
        </p:txBody>
      </p:sp>
      <p:sp>
        <p:nvSpPr>
          <p:cNvPr id="88" name="Shape 88"/>
          <p:cNvSpPr txBox="1"/>
          <p:nvPr>
            <p:ph idx="1" type="body"/>
          </p:nvPr>
        </p:nvSpPr>
        <p:spPr>
          <a:xfrm>
            <a:off x="311700" y="1151588"/>
            <a:ext cx="8520600" cy="3416400"/>
          </a:xfrm>
          <a:prstGeom prst="rect">
            <a:avLst/>
          </a:prstGeom>
        </p:spPr>
        <p:txBody>
          <a:bodyPr anchorCtr="0" anchor="t" bIns="91425" lIns="91425" spcFirstLastPara="1" rIns="91425" wrap="square" tIns="91425">
            <a:noAutofit/>
          </a:bodyPr>
          <a:lstStyle/>
          <a:p>
            <a:pPr indent="-381000" lvl="0" marL="457200" rtl="0">
              <a:lnSpc>
                <a:spcPct val="150000"/>
              </a:lnSpc>
              <a:spcBef>
                <a:spcPts val="0"/>
              </a:spcBef>
              <a:spcAft>
                <a:spcPts val="0"/>
              </a:spcAft>
              <a:buSzPts val="2400"/>
              <a:buFont typeface="Roboto"/>
              <a:buChar char="●"/>
            </a:pPr>
            <a:r>
              <a:rPr lang="fr" sz="2400">
                <a:latin typeface="Roboto"/>
                <a:ea typeface="Roboto"/>
                <a:cs typeface="Roboto"/>
                <a:sym typeface="Roboto"/>
              </a:rPr>
              <a:t>Special purpose hardware</a:t>
            </a:r>
            <a:endParaRPr sz="2400">
              <a:latin typeface="Roboto"/>
              <a:ea typeface="Roboto"/>
              <a:cs typeface="Roboto"/>
              <a:sym typeface="Roboto"/>
            </a:endParaRPr>
          </a:p>
          <a:p>
            <a:pPr indent="-381000" lvl="0" marL="457200" rtl="0">
              <a:lnSpc>
                <a:spcPct val="150000"/>
              </a:lnSpc>
              <a:spcBef>
                <a:spcPts val="0"/>
              </a:spcBef>
              <a:spcAft>
                <a:spcPts val="0"/>
              </a:spcAft>
              <a:buSzPts val="2400"/>
              <a:buFont typeface="Roboto"/>
              <a:buChar char="●"/>
            </a:pPr>
            <a:r>
              <a:rPr lang="fr" sz="2400">
                <a:latin typeface="Roboto"/>
                <a:ea typeface="Roboto"/>
                <a:cs typeface="Roboto"/>
                <a:sym typeface="Roboto"/>
              </a:rPr>
              <a:t>Massive consumption of electricity</a:t>
            </a:r>
            <a:endParaRPr sz="2400">
              <a:latin typeface="Roboto"/>
              <a:ea typeface="Roboto"/>
              <a:cs typeface="Roboto"/>
              <a:sym typeface="Roboto"/>
            </a:endParaRPr>
          </a:p>
          <a:p>
            <a:pPr indent="-381000" lvl="0" marL="457200" rtl="0">
              <a:lnSpc>
                <a:spcPct val="150000"/>
              </a:lnSpc>
              <a:spcBef>
                <a:spcPts val="0"/>
              </a:spcBef>
              <a:spcAft>
                <a:spcPts val="0"/>
              </a:spcAft>
              <a:buSzPts val="2400"/>
              <a:buFont typeface="Roboto"/>
              <a:buChar char="●"/>
            </a:pPr>
            <a:r>
              <a:rPr lang="fr" sz="2400">
                <a:latin typeface="Roboto"/>
                <a:ea typeface="Roboto"/>
                <a:cs typeface="Roboto"/>
                <a:sym typeface="Roboto"/>
              </a:rPr>
              <a:t>Only entities with the resources are able to mine</a:t>
            </a:r>
            <a:endParaRPr sz="2400">
              <a:latin typeface="Roboto"/>
              <a:ea typeface="Roboto"/>
              <a:cs typeface="Roboto"/>
              <a:sym typeface="Roboto"/>
            </a:endParaRPr>
          </a:p>
          <a:p>
            <a:pPr indent="-381000" lvl="0" marL="457200" rtl="0">
              <a:lnSpc>
                <a:spcPct val="150000"/>
              </a:lnSpc>
              <a:spcBef>
                <a:spcPts val="0"/>
              </a:spcBef>
              <a:spcAft>
                <a:spcPts val="0"/>
              </a:spcAft>
              <a:buClr>
                <a:srgbClr val="FF0000"/>
              </a:buClr>
              <a:buSzPts val="2400"/>
              <a:buFont typeface="Roboto"/>
              <a:buChar char="●"/>
            </a:pPr>
            <a:r>
              <a:rPr b="1" lang="fr" sz="2400">
                <a:solidFill>
                  <a:srgbClr val="FF0000"/>
                </a:solidFill>
                <a:latin typeface="Roboto"/>
                <a:ea typeface="Roboto"/>
                <a:cs typeface="Roboto"/>
                <a:sym typeface="Roboto"/>
              </a:rPr>
              <a:t>Re-centralization!</a:t>
            </a:r>
            <a:endParaRPr b="1" sz="2400">
              <a:solidFill>
                <a:srgbClr val="FF0000"/>
              </a:solidFill>
              <a:latin typeface="Roboto"/>
              <a:ea typeface="Roboto"/>
              <a:cs typeface="Roboto"/>
              <a:sym typeface="Roboto"/>
            </a:endParaRPr>
          </a:p>
        </p:txBody>
      </p:sp>
      <p:sp>
        <p:nvSpPr>
          <p:cNvPr id="89" name="Shape 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fr"/>
              <a:t>‹#›</a:t>
            </a:fld>
            <a:endParaRPr/>
          </a:p>
        </p:txBody>
      </p:sp>
      <p:cxnSp>
        <p:nvCxnSpPr>
          <p:cNvPr id="90" name="Shape 90"/>
          <p:cNvCxnSpPr/>
          <p:nvPr/>
        </p:nvCxnSpPr>
        <p:spPr>
          <a:xfrm>
            <a:off x="311700" y="937550"/>
            <a:ext cx="8520600" cy="0"/>
          </a:xfrm>
          <a:prstGeom prst="straightConnector1">
            <a:avLst/>
          </a:prstGeom>
          <a:noFill/>
          <a:ln cap="flat" cmpd="sng" w="19050">
            <a:solidFill>
              <a:srgbClr val="999999"/>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1788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b="1" lang="fr">
                <a:latin typeface="Roboto"/>
                <a:ea typeface="Roboto"/>
                <a:cs typeface="Roboto"/>
                <a:sym typeface="Roboto"/>
              </a:rPr>
              <a:t>Proof-of-Stake</a:t>
            </a:r>
            <a:endParaRPr b="1">
              <a:latin typeface="Roboto"/>
              <a:ea typeface="Roboto"/>
              <a:cs typeface="Roboto"/>
              <a:sym typeface="Roboto"/>
            </a:endParaRPr>
          </a:p>
        </p:txBody>
      </p:sp>
      <p:sp>
        <p:nvSpPr>
          <p:cNvPr id="96" name="Shape 96"/>
          <p:cNvSpPr txBox="1"/>
          <p:nvPr>
            <p:ph idx="1" type="body"/>
          </p:nvPr>
        </p:nvSpPr>
        <p:spPr>
          <a:xfrm>
            <a:off x="311700" y="1151588"/>
            <a:ext cx="8520600" cy="3416400"/>
          </a:xfrm>
          <a:prstGeom prst="rect">
            <a:avLst/>
          </a:prstGeom>
        </p:spPr>
        <p:txBody>
          <a:bodyPr anchorCtr="0" anchor="t" bIns="91425" lIns="91425" spcFirstLastPara="1" rIns="91425" wrap="square" tIns="91425">
            <a:noAutofit/>
          </a:bodyPr>
          <a:lstStyle/>
          <a:p>
            <a:pPr indent="-381000" lvl="0" marL="457200" rtl="0">
              <a:lnSpc>
                <a:spcPct val="150000"/>
              </a:lnSpc>
              <a:spcBef>
                <a:spcPts val="0"/>
              </a:spcBef>
              <a:spcAft>
                <a:spcPts val="0"/>
              </a:spcAft>
              <a:buSzPts val="2400"/>
              <a:buFont typeface="Roboto"/>
              <a:buChar char="●"/>
            </a:pPr>
            <a:r>
              <a:rPr lang="fr" sz="2400">
                <a:latin typeface="Roboto"/>
                <a:ea typeface="Roboto"/>
                <a:cs typeface="Roboto"/>
                <a:sym typeface="Roboto"/>
              </a:rPr>
              <a:t>Participants use </a:t>
            </a:r>
            <a:r>
              <a:rPr b="1" lang="fr" sz="2400">
                <a:latin typeface="Roboto"/>
                <a:ea typeface="Roboto"/>
                <a:cs typeface="Roboto"/>
                <a:sym typeface="Roboto"/>
              </a:rPr>
              <a:t>their</a:t>
            </a:r>
            <a:r>
              <a:rPr lang="fr" sz="2400">
                <a:latin typeface="Roboto"/>
                <a:ea typeface="Roboto"/>
                <a:cs typeface="Roboto"/>
                <a:sym typeface="Roboto"/>
              </a:rPr>
              <a:t> assets to create new assets</a:t>
            </a:r>
            <a:endParaRPr sz="2400">
              <a:latin typeface="Roboto"/>
              <a:ea typeface="Roboto"/>
              <a:cs typeface="Roboto"/>
              <a:sym typeface="Roboto"/>
            </a:endParaRPr>
          </a:p>
          <a:p>
            <a:pPr indent="-381000" lvl="0" marL="457200" rtl="0">
              <a:lnSpc>
                <a:spcPct val="150000"/>
              </a:lnSpc>
              <a:spcBef>
                <a:spcPts val="0"/>
              </a:spcBef>
              <a:spcAft>
                <a:spcPts val="0"/>
              </a:spcAft>
              <a:buSzPts val="2400"/>
              <a:buFont typeface="Roboto"/>
              <a:buChar char="●"/>
            </a:pPr>
            <a:r>
              <a:rPr lang="fr" sz="2400">
                <a:latin typeface="Roboto"/>
                <a:ea typeface="Roboto"/>
                <a:cs typeface="Roboto"/>
                <a:sym typeface="Roboto"/>
              </a:rPr>
              <a:t>Rich participants have an advantage, more assets implies faster creation of new assets</a:t>
            </a:r>
            <a:endParaRPr sz="2400">
              <a:latin typeface="Roboto"/>
              <a:ea typeface="Roboto"/>
              <a:cs typeface="Roboto"/>
              <a:sym typeface="Roboto"/>
            </a:endParaRPr>
          </a:p>
          <a:p>
            <a:pPr indent="-381000" lvl="0" marL="457200" rtl="0">
              <a:lnSpc>
                <a:spcPct val="150000"/>
              </a:lnSpc>
              <a:spcBef>
                <a:spcPts val="0"/>
              </a:spcBef>
              <a:spcAft>
                <a:spcPts val="0"/>
              </a:spcAft>
              <a:buSzPts val="2400"/>
              <a:buFont typeface="Roboto"/>
              <a:buChar char="●"/>
            </a:pPr>
            <a:r>
              <a:rPr lang="fr" sz="2400">
                <a:latin typeface="Roboto"/>
                <a:ea typeface="Roboto"/>
                <a:cs typeface="Roboto"/>
                <a:sym typeface="Roboto"/>
              </a:rPr>
              <a:t>Shareholder corporation that favors the rich</a:t>
            </a:r>
            <a:endParaRPr sz="2400">
              <a:latin typeface="Roboto"/>
              <a:ea typeface="Roboto"/>
              <a:cs typeface="Roboto"/>
              <a:sym typeface="Roboto"/>
            </a:endParaRPr>
          </a:p>
        </p:txBody>
      </p:sp>
      <p:sp>
        <p:nvSpPr>
          <p:cNvPr id="97" name="Shape 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fr"/>
              <a:t>‹#›</a:t>
            </a:fld>
            <a:endParaRPr/>
          </a:p>
        </p:txBody>
      </p:sp>
      <p:cxnSp>
        <p:nvCxnSpPr>
          <p:cNvPr id="98" name="Shape 98"/>
          <p:cNvCxnSpPr/>
          <p:nvPr/>
        </p:nvCxnSpPr>
        <p:spPr>
          <a:xfrm>
            <a:off x="311700" y="937550"/>
            <a:ext cx="8520600" cy="0"/>
          </a:xfrm>
          <a:prstGeom prst="straightConnector1">
            <a:avLst/>
          </a:prstGeom>
          <a:noFill/>
          <a:ln cap="flat" cmpd="sng" w="19050">
            <a:solidFill>
              <a:srgbClr val="999999"/>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1788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b="1" lang="fr">
                <a:latin typeface="Roboto"/>
                <a:ea typeface="Roboto"/>
                <a:cs typeface="Roboto"/>
                <a:sym typeface="Roboto"/>
              </a:rPr>
              <a:t>Goal</a:t>
            </a:r>
            <a:endParaRPr b="1">
              <a:latin typeface="Roboto"/>
              <a:ea typeface="Roboto"/>
              <a:cs typeface="Roboto"/>
              <a:sym typeface="Roboto"/>
            </a:endParaRPr>
          </a:p>
        </p:txBody>
      </p:sp>
      <p:sp>
        <p:nvSpPr>
          <p:cNvPr id="104" name="Shape 104"/>
          <p:cNvSpPr txBox="1"/>
          <p:nvPr>
            <p:ph idx="1" type="body"/>
          </p:nvPr>
        </p:nvSpPr>
        <p:spPr>
          <a:xfrm>
            <a:off x="311700" y="1151594"/>
            <a:ext cx="8520600" cy="16863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1600"/>
              </a:spcAft>
              <a:buNone/>
            </a:pPr>
            <a:r>
              <a:rPr lang="fr" sz="2400">
                <a:latin typeface="Roboto"/>
                <a:ea typeface="Roboto"/>
                <a:cs typeface="Roboto"/>
                <a:sym typeface="Roboto"/>
              </a:rPr>
              <a:t>Create a </a:t>
            </a:r>
            <a:r>
              <a:rPr b="1" lang="fr" sz="2400">
                <a:latin typeface="Roboto"/>
                <a:ea typeface="Roboto"/>
                <a:cs typeface="Roboto"/>
                <a:sym typeface="Roboto"/>
              </a:rPr>
              <a:t>sybil attack resistant</a:t>
            </a:r>
            <a:r>
              <a:rPr lang="fr" sz="2400">
                <a:latin typeface="Roboto"/>
                <a:ea typeface="Roboto"/>
                <a:cs typeface="Roboto"/>
                <a:sym typeface="Roboto"/>
              </a:rPr>
              <a:t> cryptocurrency that ensures </a:t>
            </a:r>
            <a:r>
              <a:rPr b="1" lang="fr" sz="2400">
                <a:latin typeface="Roboto"/>
                <a:ea typeface="Roboto"/>
                <a:cs typeface="Roboto"/>
                <a:sym typeface="Roboto"/>
              </a:rPr>
              <a:t>fair</a:t>
            </a:r>
            <a:r>
              <a:rPr lang="fr" sz="2400">
                <a:latin typeface="Roboto"/>
                <a:ea typeface="Roboto"/>
                <a:cs typeface="Roboto"/>
                <a:sym typeface="Roboto"/>
              </a:rPr>
              <a:t> and </a:t>
            </a:r>
            <a:r>
              <a:rPr b="1" lang="fr" sz="2400">
                <a:latin typeface="Roboto"/>
                <a:ea typeface="Roboto"/>
                <a:cs typeface="Roboto"/>
                <a:sym typeface="Roboto"/>
              </a:rPr>
              <a:t>accessible</a:t>
            </a:r>
            <a:r>
              <a:rPr lang="fr" sz="2400">
                <a:latin typeface="Roboto"/>
                <a:ea typeface="Roboto"/>
                <a:cs typeface="Roboto"/>
                <a:sym typeface="Roboto"/>
              </a:rPr>
              <a:t> wealth creation process</a:t>
            </a:r>
            <a:endParaRPr sz="2400">
              <a:latin typeface="Roboto"/>
              <a:ea typeface="Roboto"/>
              <a:cs typeface="Roboto"/>
              <a:sym typeface="Roboto"/>
            </a:endParaRPr>
          </a:p>
        </p:txBody>
      </p:sp>
      <p:sp>
        <p:nvSpPr>
          <p:cNvPr id="105" name="Shape 1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fr"/>
              <a:t>‹#›</a:t>
            </a:fld>
            <a:endParaRPr/>
          </a:p>
        </p:txBody>
      </p:sp>
      <p:cxnSp>
        <p:nvCxnSpPr>
          <p:cNvPr id="106" name="Shape 106"/>
          <p:cNvCxnSpPr/>
          <p:nvPr/>
        </p:nvCxnSpPr>
        <p:spPr>
          <a:xfrm>
            <a:off x="311700" y="937550"/>
            <a:ext cx="8520600" cy="0"/>
          </a:xfrm>
          <a:prstGeom prst="straightConnector1">
            <a:avLst/>
          </a:prstGeom>
          <a:noFill/>
          <a:ln cap="flat" cmpd="sng" w="19050">
            <a:solidFill>
              <a:srgbClr val="999999"/>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1788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lang="fr">
                <a:latin typeface="Roboto"/>
                <a:ea typeface="Roboto"/>
                <a:cs typeface="Roboto"/>
                <a:sym typeface="Roboto"/>
              </a:rPr>
              <a:t>Talk overview</a:t>
            </a:r>
            <a:endParaRPr>
              <a:latin typeface="Roboto"/>
              <a:ea typeface="Roboto"/>
              <a:cs typeface="Roboto"/>
              <a:sym typeface="Roboto"/>
            </a:endParaRPr>
          </a:p>
        </p:txBody>
      </p:sp>
      <p:sp>
        <p:nvSpPr>
          <p:cNvPr id="112" name="Shape 112"/>
          <p:cNvSpPr txBox="1"/>
          <p:nvPr>
            <p:ph idx="1" type="body"/>
          </p:nvPr>
        </p:nvSpPr>
        <p:spPr>
          <a:xfrm>
            <a:off x="311700" y="1151588"/>
            <a:ext cx="8520600" cy="3416400"/>
          </a:xfrm>
          <a:prstGeom prst="rect">
            <a:avLst/>
          </a:prstGeom>
        </p:spPr>
        <p:txBody>
          <a:bodyPr anchorCtr="0" anchor="t" bIns="91425" lIns="91425" spcFirstLastPara="1" rIns="91425" wrap="square" tIns="91425">
            <a:noAutofit/>
          </a:bodyPr>
          <a:lstStyle/>
          <a:p>
            <a:pPr indent="-381000" lvl="0" marL="457200" rtl="0">
              <a:lnSpc>
                <a:spcPct val="150000"/>
              </a:lnSpc>
              <a:spcBef>
                <a:spcPts val="0"/>
              </a:spcBef>
              <a:spcAft>
                <a:spcPts val="0"/>
              </a:spcAft>
              <a:buSzPts val="2400"/>
              <a:buFont typeface="Roboto"/>
              <a:buChar char="●"/>
            </a:pPr>
            <a:r>
              <a:rPr lang="fr" sz="2400">
                <a:latin typeface="Roboto"/>
                <a:ea typeface="Roboto"/>
                <a:cs typeface="Roboto"/>
                <a:sym typeface="Roboto"/>
              </a:rPr>
              <a:t>Problem</a:t>
            </a:r>
            <a:endParaRPr sz="2400">
              <a:latin typeface="Roboto"/>
              <a:ea typeface="Roboto"/>
              <a:cs typeface="Roboto"/>
              <a:sym typeface="Roboto"/>
            </a:endParaRPr>
          </a:p>
          <a:p>
            <a:pPr indent="-381000" lvl="0" marL="457200" rtl="0">
              <a:lnSpc>
                <a:spcPct val="150000"/>
              </a:lnSpc>
              <a:spcBef>
                <a:spcPts val="0"/>
              </a:spcBef>
              <a:spcAft>
                <a:spcPts val="0"/>
              </a:spcAft>
              <a:buSzPts val="2400"/>
              <a:buFont typeface="Roboto"/>
              <a:buChar char="●"/>
            </a:pPr>
            <a:r>
              <a:rPr b="1" lang="fr" sz="2400">
                <a:latin typeface="Roboto"/>
                <a:ea typeface="Roboto"/>
                <a:cs typeface="Roboto"/>
                <a:sym typeface="Roboto"/>
              </a:rPr>
              <a:t>Proof of personhood (PoP)</a:t>
            </a:r>
            <a:endParaRPr b="1" sz="2400">
              <a:latin typeface="Roboto"/>
              <a:ea typeface="Roboto"/>
              <a:cs typeface="Roboto"/>
              <a:sym typeface="Roboto"/>
            </a:endParaRPr>
          </a:p>
          <a:p>
            <a:pPr indent="-381000" lvl="0" marL="457200" rtl="0">
              <a:lnSpc>
                <a:spcPct val="150000"/>
              </a:lnSpc>
              <a:spcBef>
                <a:spcPts val="0"/>
              </a:spcBef>
              <a:spcAft>
                <a:spcPts val="0"/>
              </a:spcAft>
              <a:buSzPts val="2400"/>
              <a:buFont typeface="Roboto"/>
              <a:buChar char="●"/>
            </a:pPr>
            <a:r>
              <a:rPr lang="fr" sz="2400">
                <a:latin typeface="Roboto"/>
                <a:ea typeface="Roboto"/>
                <a:cs typeface="Roboto"/>
                <a:sym typeface="Roboto"/>
              </a:rPr>
              <a:t>PoPCoin</a:t>
            </a:r>
            <a:endParaRPr sz="2400">
              <a:latin typeface="Roboto"/>
              <a:ea typeface="Roboto"/>
              <a:cs typeface="Roboto"/>
              <a:sym typeface="Roboto"/>
            </a:endParaRPr>
          </a:p>
          <a:p>
            <a:pPr indent="-381000" lvl="0" marL="457200" rtl="0">
              <a:lnSpc>
                <a:spcPct val="150000"/>
              </a:lnSpc>
              <a:spcBef>
                <a:spcPts val="0"/>
              </a:spcBef>
              <a:spcAft>
                <a:spcPts val="0"/>
              </a:spcAft>
              <a:buSzPts val="2400"/>
              <a:buFont typeface="Roboto"/>
              <a:buChar char="●"/>
            </a:pPr>
            <a:r>
              <a:rPr lang="fr" sz="2400">
                <a:latin typeface="Roboto"/>
                <a:ea typeface="Roboto"/>
                <a:cs typeface="Roboto"/>
                <a:sym typeface="Roboto"/>
              </a:rPr>
              <a:t>Conclusions</a:t>
            </a:r>
            <a:endParaRPr sz="2400">
              <a:latin typeface="Roboto"/>
              <a:ea typeface="Roboto"/>
              <a:cs typeface="Roboto"/>
              <a:sym typeface="Roboto"/>
            </a:endParaRPr>
          </a:p>
        </p:txBody>
      </p:sp>
      <p:sp>
        <p:nvSpPr>
          <p:cNvPr id="113" name="Shape 1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fr"/>
              <a:t>‹#›</a:t>
            </a:fld>
            <a:endParaRPr/>
          </a:p>
        </p:txBody>
      </p:sp>
      <p:cxnSp>
        <p:nvCxnSpPr>
          <p:cNvPr id="114" name="Shape 114"/>
          <p:cNvCxnSpPr/>
          <p:nvPr/>
        </p:nvCxnSpPr>
        <p:spPr>
          <a:xfrm>
            <a:off x="311700" y="937550"/>
            <a:ext cx="8520600" cy="0"/>
          </a:xfrm>
          <a:prstGeom prst="straightConnector1">
            <a:avLst/>
          </a:prstGeom>
          <a:noFill/>
          <a:ln cap="flat" cmpd="sng" w="19050">
            <a:solidFill>
              <a:srgbClr val="999999"/>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Shape 119"/>
          <p:cNvPicPr preferRelativeResize="0"/>
          <p:nvPr/>
        </p:nvPicPr>
        <p:blipFill>
          <a:blip r:embed="rId3">
            <a:alphaModFix/>
          </a:blip>
          <a:stretch>
            <a:fillRect/>
          </a:stretch>
        </p:blipFill>
        <p:spPr>
          <a:xfrm>
            <a:off x="1115475" y="2444550"/>
            <a:ext cx="1756100" cy="1810100"/>
          </a:xfrm>
          <a:prstGeom prst="rect">
            <a:avLst/>
          </a:prstGeom>
          <a:noFill/>
          <a:ln>
            <a:noFill/>
          </a:ln>
        </p:spPr>
      </p:pic>
      <p:sp>
        <p:nvSpPr>
          <p:cNvPr id="120" name="Shape 120"/>
          <p:cNvSpPr txBox="1"/>
          <p:nvPr>
            <p:ph type="title"/>
          </p:nvPr>
        </p:nvSpPr>
        <p:spPr>
          <a:xfrm>
            <a:off x="311700" y="178850"/>
            <a:ext cx="8520600" cy="5727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lang="fr">
                <a:latin typeface="Roboto"/>
                <a:ea typeface="Roboto"/>
                <a:cs typeface="Roboto"/>
                <a:sym typeface="Roboto"/>
              </a:rPr>
              <a:t>Proof-of-Personhood (PoP)</a:t>
            </a:r>
            <a:endParaRPr>
              <a:latin typeface="Roboto"/>
              <a:ea typeface="Roboto"/>
              <a:cs typeface="Roboto"/>
              <a:sym typeface="Roboto"/>
            </a:endParaRPr>
          </a:p>
        </p:txBody>
      </p:sp>
      <p:sp>
        <p:nvSpPr>
          <p:cNvPr id="121" name="Shape 1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fr"/>
              <a:t>‹#›</a:t>
            </a:fld>
            <a:endParaRPr/>
          </a:p>
        </p:txBody>
      </p:sp>
      <p:cxnSp>
        <p:nvCxnSpPr>
          <p:cNvPr id="122" name="Shape 122"/>
          <p:cNvCxnSpPr/>
          <p:nvPr/>
        </p:nvCxnSpPr>
        <p:spPr>
          <a:xfrm>
            <a:off x="311700" y="785150"/>
            <a:ext cx="8520600" cy="0"/>
          </a:xfrm>
          <a:prstGeom prst="straightConnector1">
            <a:avLst/>
          </a:prstGeom>
          <a:noFill/>
          <a:ln cap="flat" cmpd="sng" w="19050">
            <a:solidFill>
              <a:srgbClr val="999999"/>
            </a:solidFill>
            <a:prstDash val="solid"/>
            <a:round/>
            <a:headEnd len="med" w="med" type="none"/>
            <a:tailEnd len="med" w="med" type="none"/>
          </a:ln>
        </p:spPr>
      </p:cxnSp>
      <p:pic>
        <p:nvPicPr>
          <p:cNvPr id="123" name="Shape 123"/>
          <p:cNvPicPr preferRelativeResize="0"/>
          <p:nvPr/>
        </p:nvPicPr>
        <p:blipFill>
          <a:blip r:embed="rId4">
            <a:alphaModFix/>
          </a:blip>
          <a:stretch>
            <a:fillRect/>
          </a:stretch>
        </p:blipFill>
        <p:spPr>
          <a:xfrm>
            <a:off x="1761701" y="2731725"/>
            <a:ext cx="463650" cy="463650"/>
          </a:xfrm>
          <a:prstGeom prst="rect">
            <a:avLst/>
          </a:prstGeom>
          <a:noFill/>
          <a:ln>
            <a:noFill/>
          </a:ln>
        </p:spPr>
      </p:pic>
      <p:sp>
        <p:nvSpPr>
          <p:cNvPr id="124" name="Shape 124"/>
          <p:cNvSpPr txBox="1"/>
          <p:nvPr/>
        </p:nvSpPr>
        <p:spPr>
          <a:xfrm>
            <a:off x="391800" y="967600"/>
            <a:ext cx="8440500" cy="1094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2400">
                <a:solidFill>
                  <a:schemeClr val="dk2"/>
                </a:solidFill>
                <a:latin typeface="Roboto"/>
                <a:ea typeface="Roboto"/>
                <a:cs typeface="Roboto"/>
                <a:sym typeface="Roboto"/>
              </a:rPr>
              <a:t>Objective</a:t>
            </a:r>
            <a:r>
              <a:rPr lang="fr" sz="2400">
                <a:solidFill>
                  <a:schemeClr val="dk2"/>
                </a:solidFill>
                <a:latin typeface="Roboto"/>
                <a:ea typeface="Roboto"/>
                <a:cs typeface="Roboto"/>
                <a:sym typeface="Roboto"/>
              </a:rPr>
              <a:t>: Verify people, rather than identify them</a:t>
            </a:r>
            <a:endParaRPr sz="2400">
              <a:solidFill>
                <a:schemeClr val="dk2"/>
              </a:solidFill>
              <a:latin typeface="Roboto"/>
              <a:ea typeface="Roboto"/>
              <a:cs typeface="Roboto"/>
              <a:sym typeface="Roboto"/>
            </a:endParaRPr>
          </a:p>
          <a:p>
            <a:pPr indent="0" lvl="0" marL="0" rtl="0">
              <a:spcBef>
                <a:spcPts val="0"/>
              </a:spcBef>
              <a:spcAft>
                <a:spcPts val="0"/>
              </a:spcAft>
              <a:buNone/>
            </a:pPr>
            <a:r>
              <a:t/>
            </a:r>
            <a:endParaRPr sz="2400">
              <a:solidFill>
                <a:schemeClr val="dk2"/>
              </a:solidFill>
              <a:latin typeface="Roboto"/>
              <a:ea typeface="Roboto"/>
              <a:cs typeface="Roboto"/>
              <a:sym typeface="Roboto"/>
            </a:endParaRPr>
          </a:p>
          <a:p>
            <a:pPr indent="0" lvl="0" marL="0" rtl="0">
              <a:spcBef>
                <a:spcPts val="0"/>
              </a:spcBef>
              <a:spcAft>
                <a:spcPts val="0"/>
              </a:spcAft>
              <a:buNone/>
            </a:pPr>
            <a:r>
              <a:rPr b="1" lang="fr" sz="2400">
                <a:solidFill>
                  <a:schemeClr val="dk2"/>
                </a:solidFill>
                <a:latin typeface="Roboto"/>
                <a:ea typeface="Roboto"/>
                <a:cs typeface="Roboto"/>
                <a:sym typeface="Roboto"/>
              </a:rPr>
              <a:t>How</a:t>
            </a:r>
            <a:r>
              <a:rPr lang="fr" sz="2400">
                <a:solidFill>
                  <a:schemeClr val="dk2"/>
                </a:solidFill>
                <a:latin typeface="Roboto"/>
                <a:ea typeface="Roboto"/>
                <a:cs typeface="Roboto"/>
                <a:sym typeface="Roboto"/>
              </a:rPr>
              <a:t>: Organizing a party  and generate tokens</a:t>
            </a:r>
            <a:endParaRPr/>
          </a:p>
        </p:txBody>
      </p:sp>
      <p:pic>
        <p:nvPicPr>
          <p:cNvPr id="125" name="Shape 125"/>
          <p:cNvPicPr preferRelativeResize="0"/>
          <p:nvPr/>
        </p:nvPicPr>
        <p:blipFill>
          <a:blip r:embed="rId5">
            <a:alphaModFix/>
          </a:blip>
          <a:stretch>
            <a:fillRect/>
          </a:stretch>
        </p:blipFill>
        <p:spPr>
          <a:xfrm>
            <a:off x="3471800" y="2444550"/>
            <a:ext cx="1756100" cy="1810100"/>
          </a:xfrm>
          <a:prstGeom prst="rect">
            <a:avLst/>
          </a:prstGeom>
          <a:noFill/>
          <a:ln>
            <a:noFill/>
          </a:ln>
        </p:spPr>
      </p:pic>
      <p:pic>
        <p:nvPicPr>
          <p:cNvPr id="126" name="Shape 126"/>
          <p:cNvPicPr preferRelativeResize="0"/>
          <p:nvPr/>
        </p:nvPicPr>
        <p:blipFill>
          <a:blip r:embed="rId4">
            <a:alphaModFix/>
          </a:blip>
          <a:stretch>
            <a:fillRect/>
          </a:stretch>
        </p:blipFill>
        <p:spPr>
          <a:xfrm>
            <a:off x="4118026" y="2731725"/>
            <a:ext cx="463650" cy="463650"/>
          </a:xfrm>
          <a:prstGeom prst="rect">
            <a:avLst/>
          </a:prstGeom>
          <a:noFill/>
          <a:ln>
            <a:noFill/>
          </a:ln>
        </p:spPr>
      </p:pic>
      <p:pic>
        <p:nvPicPr>
          <p:cNvPr id="127" name="Shape 127"/>
          <p:cNvPicPr preferRelativeResize="0"/>
          <p:nvPr/>
        </p:nvPicPr>
        <p:blipFill>
          <a:blip r:embed="rId6">
            <a:alphaModFix/>
          </a:blip>
          <a:stretch>
            <a:fillRect/>
          </a:stretch>
        </p:blipFill>
        <p:spPr>
          <a:xfrm>
            <a:off x="6289100" y="2444550"/>
            <a:ext cx="1756100" cy="1810100"/>
          </a:xfrm>
          <a:prstGeom prst="rect">
            <a:avLst/>
          </a:prstGeom>
          <a:noFill/>
          <a:ln>
            <a:noFill/>
          </a:ln>
        </p:spPr>
      </p:pic>
      <p:pic>
        <p:nvPicPr>
          <p:cNvPr id="128" name="Shape 128"/>
          <p:cNvPicPr preferRelativeResize="0"/>
          <p:nvPr/>
        </p:nvPicPr>
        <p:blipFill>
          <a:blip r:embed="rId4">
            <a:alphaModFix/>
          </a:blip>
          <a:stretch>
            <a:fillRect/>
          </a:stretch>
        </p:blipFill>
        <p:spPr>
          <a:xfrm>
            <a:off x="6935326" y="2731725"/>
            <a:ext cx="463650" cy="463650"/>
          </a:xfrm>
          <a:prstGeom prst="rect">
            <a:avLst/>
          </a:prstGeom>
          <a:noFill/>
          <a:ln>
            <a:noFill/>
          </a:ln>
        </p:spPr>
      </p:pic>
      <p:sp>
        <p:nvSpPr>
          <p:cNvPr id="129" name="Shape 129"/>
          <p:cNvSpPr/>
          <p:nvPr/>
        </p:nvSpPr>
        <p:spPr>
          <a:xfrm>
            <a:off x="1388700" y="4254650"/>
            <a:ext cx="1099800" cy="463800"/>
          </a:xfrm>
          <a:prstGeom prst="doubleWave">
            <a:avLst>
              <a:gd fmla="val 6250" name="adj1"/>
              <a:gd fmla="val 0" name="adj2"/>
            </a:avLst>
          </a:prstGeom>
          <a:solidFill>
            <a:srgbClr val="F3F3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fr"/>
              <a:t>PoP-Token</a:t>
            </a:r>
            <a:endParaRPr/>
          </a:p>
        </p:txBody>
      </p:sp>
      <p:sp>
        <p:nvSpPr>
          <p:cNvPr id="130" name="Shape 130"/>
          <p:cNvSpPr/>
          <p:nvPr/>
        </p:nvSpPr>
        <p:spPr>
          <a:xfrm>
            <a:off x="3799950" y="4254650"/>
            <a:ext cx="1099800" cy="463800"/>
          </a:xfrm>
          <a:prstGeom prst="doubleWave">
            <a:avLst>
              <a:gd fmla="val 6250" name="adj1"/>
              <a:gd fmla="val 0" name="adj2"/>
            </a:avLst>
          </a:prstGeom>
          <a:solidFill>
            <a:srgbClr val="F3F3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fr"/>
              <a:t>PoP-Token</a:t>
            </a:r>
            <a:endParaRPr/>
          </a:p>
        </p:txBody>
      </p:sp>
      <p:sp>
        <p:nvSpPr>
          <p:cNvPr id="131" name="Shape 131"/>
          <p:cNvSpPr/>
          <p:nvPr/>
        </p:nvSpPr>
        <p:spPr>
          <a:xfrm>
            <a:off x="6581000" y="4254650"/>
            <a:ext cx="1099800" cy="463800"/>
          </a:xfrm>
          <a:prstGeom prst="doubleWave">
            <a:avLst>
              <a:gd fmla="val 6250" name="adj1"/>
              <a:gd fmla="val 0" name="adj2"/>
            </a:avLst>
          </a:prstGeom>
          <a:solidFill>
            <a:srgbClr val="F3F3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fr"/>
              <a:t>PoP-Token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