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07" r:id="rId3"/>
    <p:sldId id="258" r:id="rId4"/>
    <p:sldId id="327" r:id="rId5"/>
    <p:sldId id="325" r:id="rId6"/>
    <p:sldId id="328" r:id="rId7"/>
    <p:sldId id="294" r:id="rId8"/>
    <p:sldId id="359" r:id="rId9"/>
    <p:sldId id="331" r:id="rId10"/>
    <p:sldId id="332" r:id="rId11"/>
    <p:sldId id="270" r:id="rId12"/>
    <p:sldId id="339" r:id="rId13"/>
    <p:sldId id="306" r:id="rId14"/>
    <p:sldId id="273" r:id="rId15"/>
    <p:sldId id="310" r:id="rId16"/>
    <p:sldId id="308" r:id="rId17"/>
    <p:sldId id="311" r:id="rId18"/>
    <p:sldId id="362" r:id="rId19"/>
    <p:sldId id="281" r:id="rId20"/>
    <p:sldId id="295" r:id="rId21"/>
    <p:sldId id="342" r:id="rId22"/>
    <p:sldId id="293" r:id="rId23"/>
    <p:sldId id="344" r:id="rId24"/>
    <p:sldId id="316" r:id="rId25"/>
    <p:sldId id="317" r:id="rId26"/>
    <p:sldId id="320" r:id="rId27"/>
    <p:sldId id="322" r:id="rId28"/>
    <p:sldId id="349" r:id="rId29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31"/>
    </p:embeddedFont>
    <p:embeddedFont>
      <p:font typeface="Google Sans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0E9F78-0DFA-3145-ABD6-968079286AB3}">
          <p14:sldIdLst>
            <p14:sldId id="256"/>
          </p14:sldIdLst>
        </p14:section>
        <p14:section name="Intro" id="{90BDE850-B3F3-694F-9427-5AD9DA0D22F0}">
          <p14:sldIdLst>
            <p14:sldId id="307"/>
            <p14:sldId id="258"/>
            <p14:sldId id="327"/>
            <p14:sldId id="325"/>
            <p14:sldId id="328"/>
          </p14:sldIdLst>
        </p14:section>
        <p14:section name="Aether" id="{2B657804-E468-6347-BE65-B31B5081E80A}">
          <p14:sldIdLst>
            <p14:sldId id="294"/>
            <p14:sldId id="359"/>
            <p14:sldId id="331"/>
            <p14:sldId id="332"/>
            <p14:sldId id="270"/>
            <p14:sldId id="339"/>
            <p14:sldId id="306"/>
            <p14:sldId id="273"/>
            <p14:sldId id="310"/>
            <p14:sldId id="308"/>
            <p14:sldId id="311"/>
            <p14:sldId id="362"/>
            <p14:sldId id="281"/>
          </p14:sldIdLst>
        </p14:section>
        <p14:section name="Anonymity" id="{8F6CBCF5-8D64-054A-89B4-2A7890431663}">
          <p14:sldIdLst>
            <p14:sldId id="295"/>
            <p14:sldId id="342"/>
            <p14:sldId id="293"/>
            <p14:sldId id="344"/>
            <p14:sldId id="316"/>
            <p14:sldId id="317"/>
            <p14:sldId id="320"/>
            <p14:sldId id="322"/>
          </p14:sldIdLst>
        </p14:section>
        <p14:section name="Conclusion" id="{88E7598D-10CA-684A-8059-F7F4D85686E0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998"/>
    <a:srgbClr val="595959"/>
    <a:srgbClr val="EC7627"/>
    <a:srgbClr val="4F94D2"/>
    <a:srgbClr val="6AA93D"/>
    <a:srgbClr val="941651"/>
    <a:srgbClr val="F4E45E"/>
    <a:srgbClr val="DFDFD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53779"/>
  </p:normalViewPr>
  <p:slideViewPr>
    <p:cSldViewPr snapToGrid="0">
      <p:cViewPr varScale="1">
        <p:scale>
          <a:sx n="97" d="100"/>
          <a:sy n="97" d="100"/>
        </p:scale>
        <p:origin x="2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30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1a53e8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1a53e8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a7f9d63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a7f9d63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3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8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a7f9d63ef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a7f9d63ef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9773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32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a7f9d63e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a7f9d63e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58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a7f9d63ef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a7f9d63ef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a7f9d63ef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a7f9d63ef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83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17b2be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17b2be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6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3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08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8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7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7145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9579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18382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d3c4f5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ed3c4f5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128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8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2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5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393e9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393e9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dad6cbf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dad6cbf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dad6cbfe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dad6cbfe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3773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08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A3AC-19DE-A0D4-0DE0-423A7E6F9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4360964"/>
            <a:ext cx="8521700" cy="782536"/>
          </a:xfrm>
        </p:spPr>
        <p:txBody>
          <a:bodyPr/>
          <a:lstStyle>
            <a:lvl1pPr marL="114300" indent="0" algn="ctr">
              <a:buNone/>
              <a:defRPr>
                <a:solidFill>
                  <a:srgbClr val="FF0000"/>
                </a:solidFill>
              </a:defRPr>
            </a:lvl1pPr>
            <a:lvl2pPr marL="596900" indent="0">
              <a:buNone/>
              <a:defRPr>
                <a:solidFill>
                  <a:srgbClr val="FF0000"/>
                </a:solidFill>
              </a:defRPr>
            </a:lvl2pPr>
          </a:lstStyle>
          <a:p>
            <a:pPr lvl="0"/>
            <a:r>
              <a:rPr lang="en-GB" dirty="0"/>
              <a:t>Click to add punchline</a:t>
            </a:r>
            <a:endParaRPr lang="en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8775"/>
            <a:ext cx="9144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Internet Performance Transparency</a:t>
            </a:r>
            <a:endParaRPr sz="34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400825"/>
            <a:ext cx="8520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Georgia Fragkouli</a:t>
            </a:r>
            <a:endParaRPr sz="20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Public Thesis 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29/08/2022</a:t>
            </a:r>
            <a:endParaRPr sz="20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903" y="4293025"/>
            <a:ext cx="1448202" cy="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Creating incentives for honesty through conflict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0" name="Google Shape;420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Networks have an incentive to honestly report packet delay 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22" name="Google Shape;422;p26"/>
          <p:cNvGrpSpPr/>
          <p:nvPr/>
        </p:nvGrpSpPr>
        <p:grpSpPr>
          <a:xfrm>
            <a:off x="2851438" y="1169400"/>
            <a:ext cx="3376262" cy="1685544"/>
            <a:chOff x="2851438" y="1169400"/>
            <a:chExt cx="3376262" cy="1685544"/>
          </a:xfrm>
        </p:grpSpPr>
        <p:grpSp>
          <p:nvGrpSpPr>
            <p:cNvPr id="423" name="Google Shape;423;p26"/>
            <p:cNvGrpSpPr/>
            <p:nvPr/>
          </p:nvGrpSpPr>
          <p:grpSpPr>
            <a:xfrm rot="5400000">
              <a:off x="4350161" y="-307885"/>
              <a:ext cx="400254" cy="3354824"/>
              <a:chOff x="8666266" y="2809942"/>
              <a:chExt cx="401700" cy="1996800"/>
            </a:xfrm>
          </p:grpSpPr>
          <p:cxnSp>
            <p:nvCxnSpPr>
              <p:cNvPr id="424" name="Google Shape;424;p26"/>
              <p:cNvCxnSpPr/>
              <p:nvPr/>
            </p:nvCxnSpPr>
            <p:spPr>
              <a:xfrm rot="-5400000" flipH="1">
                <a:off x="7992147" y="3805192"/>
                <a:ext cx="19968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425" name="Google Shape;425;p26"/>
              <p:cNvSpPr txBox="1"/>
              <p:nvPr/>
            </p:nvSpPr>
            <p:spPr>
              <a:xfrm rot="-5400000">
                <a:off x="7899316" y="3637763"/>
                <a:ext cx="19356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100ms</a:t>
                </a:r>
                <a:endParaRPr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26" name="Google Shape;426;p26"/>
            <p:cNvGrpSpPr/>
            <p:nvPr/>
          </p:nvGrpSpPr>
          <p:grpSpPr>
            <a:xfrm>
              <a:off x="2851438" y="1818638"/>
              <a:ext cx="3371723" cy="793812"/>
              <a:chOff x="2851438" y="2352038"/>
              <a:chExt cx="3371723" cy="793812"/>
            </a:xfrm>
          </p:grpSpPr>
          <p:pic>
            <p:nvPicPr>
              <p:cNvPr id="427" name="Google Shape;427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" name="Google Shape;428;p26"/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431" name="Google Shape;431;p26"/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32" name="Google Shape;432;p26"/>
            <p:cNvGrpSpPr/>
            <p:nvPr/>
          </p:nvGrpSpPr>
          <p:grpSpPr>
            <a:xfrm>
              <a:off x="4209158" y="2562444"/>
              <a:ext cx="959984" cy="292500"/>
              <a:chOff x="4209158" y="2562444"/>
              <a:chExt cx="959984" cy="292500"/>
            </a:xfrm>
          </p:grpSpPr>
          <p:sp>
            <p:nvSpPr>
              <p:cNvPr id="434" name="Google Shape;434;p26"/>
              <p:cNvSpPr/>
              <p:nvPr/>
            </p:nvSpPr>
            <p:spPr>
              <a:xfrm>
                <a:off x="4209158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4894942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26"/>
          <p:cNvGrpSpPr/>
          <p:nvPr/>
        </p:nvGrpSpPr>
        <p:grpSpPr>
          <a:xfrm>
            <a:off x="2872798" y="3342475"/>
            <a:ext cx="3355527" cy="402925"/>
            <a:chOff x="2872798" y="3342475"/>
            <a:chExt cx="3355527" cy="402925"/>
          </a:xfrm>
        </p:grpSpPr>
        <p:cxnSp>
          <p:nvCxnSpPr>
            <p:cNvPr id="438" name="Google Shape;438;p26"/>
            <p:cNvCxnSpPr/>
            <p:nvPr/>
          </p:nvCxnSpPr>
          <p:spPr>
            <a:xfrm rot="10800000" flipH="1">
              <a:off x="2897025" y="3668475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39" name="Google Shape;439;p26"/>
            <p:cNvCxnSpPr/>
            <p:nvPr/>
          </p:nvCxnSpPr>
          <p:spPr>
            <a:xfrm rot="10800000" flipH="1">
              <a:off x="4667425" y="3668000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40" name="Google Shape;440;p26"/>
            <p:cNvSpPr txBox="1"/>
            <p:nvPr/>
          </p:nvSpPr>
          <p:spPr>
            <a:xfrm>
              <a:off x="2872798" y="3342475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4695525" y="3345200"/>
              <a:ext cx="152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5205362" y="3406501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H" dirty="0"/>
          </a:p>
        </p:txBody>
      </p:sp>
      <p:sp>
        <p:nvSpPr>
          <p:cNvPr id="447" name="Google Shape;447;p26"/>
          <p:cNvSpPr txBox="1"/>
          <p:nvPr/>
        </p:nvSpPr>
        <p:spPr>
          <a:xfrm>
            <a:off x="5147190" y="3136883"/>
            <a:ext cx="1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70ms</a:t>
            </a:r>
            <a:endParaRPr dirty="0">
              <a:solidFill>
                <a:srgbClr val="DC322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9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9BE8B6E6-D145-DC30-8882-9D7DA67E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00" y="2145600"/>
            <a:ext cx="733804" cy="5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452;p26">
            <a:extLst>
              <a:ext uri="{FF2B5EF4-FFF2-40B4-BE49-F238E27FC236}">
                <a16:creationId xmlns:a16="http://schemas.microsoft.com/office/drawing/2014/main" id="{7AEA506A-D37F-70E0-D915-8DB93B2E7677}"/>
              </a:ext>
            </a:extLst>
          </p:cNvPr>
          <p:cNvSpPr txBox="1"/>
          <p:nvPr/>
        </p:nvSpPr>
        <p:spPr>
          <a:xfrm>
            <a:off x="3464467" y="3140273"/>
            <a:ext cx="136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30ms</a:t>
            </a:r>
          </a:p>
        </p:txBody>
      </p:sp>
      <p:sp>
        <p:nvSpPr>
          <p:cNvPr id="44" name="Google Shape;446;p26">
            <a:extLst>
              <a:ext uri="{FF2B5EF4-FFF2-40B4-BE49-F238E27FC236}">
                <a16:creationId xmlns:a16="http://schemas.microsoft.com/office/drawing/2014/main" id="{EAE3DE0F-136A-1433-B72B-EF160A2EDF7D}"/>
              </a:ext>
            </a:extLst>
          </p:cNvPr>
          <p:cNvSpPr/>
          <p:nvPr/>
        </p:nvSpPr>
        <p:spPr>
          <a:xfrm>
            <a:off x="3500108" y="3406500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H" dirty="0"/>
          </a:p>
        </p:txBody>
      </p:sp>
      <p:sp>
        <p:nvSpPr>
          <p:cNvPr id="45" name="Google Shape;410;p25">
            <a:extLst>
              <a:ext uri="{FF2B5EF4-FFF2-40B4-BE49-F238E27FC236}">
                <a16:creationId xmlns:a16="http://schemas.microsoft.com/office/drawing/2014/main" id="{58AF4AB1-5491-4988-2B17-A2D6143E7735}"/>
              </a:ext>
            </a:extLst>
          </p:cNvPr>
          <p:cNvSpPr txBox="1"/>
          <p:nvPr/>
        </p:nvSpPr>
        <p:spPr>
          <a:xfrm>
            <a:off x="3398463" y="2763685"/>
            <a:ext cx="18433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t’ = t - 40ms</a:t>
            </a:r>
            <a:endParaRPr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81;p25">
            <a:extLst>
              <a:ext uri="{FF2B5EF4-FFF2-40B4-BE49-F238E27FC236}">
                <a16:creationId xmlns:a16="http://schemas.microsoft.com/office/drawing/2014/main" id="{7F6A1F17-B048-B3DB-60A3-41F649F83574}"/>
              </a:ext>
            </a:extLst>
          </p:cNvPr>
          <p:cNvSpPr txBox="1"/>
          <p:nvPr/>
        </p:nvSpPr>
        <p:spPr>
          <a:xfrm>
            <a:off x="5579509" y="3438303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pkt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0;p25">
            <a:extLst>
              <a:ext uri="{FF2B5EF4-FFF2-40B4-BE49-F238E27FC236}">
                <a16:creationId xmlns:a16="http://schemas.microsoft.com/office/drawing/2014/main" id="{2BC90EB5-8F96-D617-0E94-DB7BADF570F3}"/>
              </a:ext>
            </a:extLst>
          </p:cNvPr>
          <p:cNvSpPr txBox="1"/>
          <p:nvPr/>
        </p:nvSpPr>
        <p:spPr>
          <a:xfrm>
            <a:off x="6261640" y="3107845"/>
            <a:ext cx="359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381;p25">
            <a:extLst>
              <a:ext uri="{FF2B5EF4-FFF2-40B4-BE49-F238E27FC236}">
                <a16:creationId xmlns:a16="http://schemas.microsoft.com/office/drawing/2014/main" id="{CB8C5609-F47B-A203-89A1-88901A53927A}"/>
              </a:ext>
            </a:extLst>
          </p:cNvPr>
          <p:cNvSpPr txBox="1"/>
          <p:nvPr/>
        </p:nvSpPr>
        <p:spPr>
          <a:xfrm>
            <a:off x="6227698" y="3732373"/>
            <a:ext cx="2454827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=&gt; 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381;p25">
            <a:extLst>
              <a:ext uri="{FF2B5EF4-FFF2-40B4-BE49-F238E27FC236}">
                <a16:creationId xmlns:a16="http://schemas.microsoft.com/office/drawing/2014/main" id="{D4D35200-41B1-8258-FB88-03AF2A62A097}"/>
              </a:ext>
            </a:extLst>
          </p:cNvPr>
          <p:cNvSpPr txBox="1"/>
          <p:nvPr/>
        </p:nvSpPr>
        <p:spPr>
          <a:xfrm>
            <a:off x="6216825" y="4023553"/>
            <a:ext cx="2454827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=&gt; 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489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/>
      <p:bldP spid="446" grpId="0" animBg="1"/>
      <p:bldP spid="447" grpId="0"/>
      <p:bldP spid="42" grpId="0"/>
      <p:bldP spid="44" grpId="0" animBg="1"/>
      <p:bldP spid="45" grpId="0"/>
      <p:bldP spid="37" grpId="0"/>
      <p:bldP spid="38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impact of lying about individual packets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381;p25">
            <a:extLst>
              <a:ext uri="{FF2B5EF4-FFF2-40B4-BE49-F238E27FC236}">
                <a16:creationId xmlns:a16="http://schemas.microsoft.com/office/drawing/2014/main" id="{E725BB1E-3ED8-3777-1918-73DD87B3364A}"/>
              </a:ext>
            </a:extLst>
          </p:cNvPr>
          <p:cNvSpPr txBox="1"/>
          <p:nvPr/>
        </p:nvSpPr>
        <p:spPr>
          <a:xfrm>
            <a:off x="3038099" y="969018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packet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FDF35D83-FB77-F1E1-10C7-C7FC0B8C7DDF}"/>
              </a:ext>
            </a:extLst>
          </p:cNvPr>
          <p:cNvSpPr/>
          <p:nvPr/>
        </p:nvSpPr>
        <p:spPr>
          <a:xfrm>
            <a:off x="4478995" y="142609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8" name="Google Shape;381;p25">
            <a:extLst>
              <a:ext uri="{FF2B5EF4-FFF2-40B4-BE49-F238E27FC236}">
                <a16:creationId xmlns:a16="http://schemas.microsoft.com/office/drawing/2014/main" id="{48927938-2572-874A-1DB1-257AA8B3C70D}"/>
              </a:ext>
            </a:extLst>
          </p:cNvPr>
          <p:cNvSpPr txBox="1"/>
          <p:nvPr/>
        </p:nvSpPr>
        <p:spPr>
          <a:xfrm>
            <a:off x="3038099" y="184082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381;p25">
            <a:extLst>
              <a:ext uri="{FF2B5EF4-FFF2-40B4-BE49-F238E27FC236}">
                <a16:creationId xmlns:a16="http://schemas.microsoft.com/office/drawing/2014/main" id="{0BE2839B-663B-1C3E-08E7-0708272157E5}"/>
              </a:ext>
            </a:extLst>
          </p:cNvPr>
          <p:cNvSpPr txBox="1"/>
          <p:nvPr/>
        </p:nvSpPr>
        <p:spPr>
          <a:xfrm>
            <a:off x="3020491" y="272959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82B021C6-B967-4819-5EDB-FAE00FC9144D}"/>
              </a:ext>
            </a:extLst>
          </p:cNvPr>
          <p:cNvSpPr/>
          <p:nvPr/>
        </p:nvSpPr>
        <p:spPr>
          <a:xfrm>
            <a:off x="4478995" y="2348631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C324B4-3817-6B0D-B512-5DD7C7C5F1A0}"/>
              </a:ext>
            </a:extLst>
          </p:cNvPr>
          <p:cNvGrpSpPr/>
          <p:nvPr/>
        </p:nvGrpSpPr>
        <p:grpSpPr>
          <a:xfrm>
            <a:off x="6249770" y="1218932"/>
            <a:ext cx="2426316" cy="845846"/>
            <a:chOff x="6249770" y="1513896"/>
            <a:chExt cx="2426316" cy="845846"/>
          </a:xfrm>
        </p:grpSpPr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03DA39E5-0033-A496-4EC1-DD3879B0AD8E}"/>
                </a:ext>
              </a:extLst>
            </p:cNvPr>
            <p:cNvSpPr/>
            <p:nvPr/>
          </p:nvSpPr>
          <p:spPr>
            <a:xfrm>
              <a:off x="6249770" y="1513896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3" name="Google Shape;380;p25">
              <a:extLst>
                <a:ext uri="{FF2B5EF4-FFF2-40B4-BE49-F238E27FC236}">
                  <a16:creationId xmlns:a16="http://schemas.microsoft.com/office/drawing/2014/main" id="{B44C3019-35A7-67F5-948F-ECA0F6880013}"/>
                </a:ext>
              </a:extLst>
            </p:cNvPr>
            <p:cNvSpPr txBox="1"/>
            <p:nvPr/>
          </p:nvSpPr>
          <p:spPr>
            <a:xfrm>
              <a:off x="6367757" y="1703770"/>
              <a:ext cx="2308329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0F19A83-1F5F-FC4E-0D24-5531392A6DE4}"/>
              </a:ext>
            </a:extLst>
          </p:cNvPr>
          <p:cNvGrpSpPr/>
          <p:nvPr/>
        </p:nvGrpSpPr>
        <p:grpSpPr>
          <a:xfrm>
            <a:off x="6249770" y="2101660"/>
            <a:ext cx="2426316" cy="923299"/>
            <a:chOff x="6249770" y="2396624"/>
            <a:chExt cx="2426316" cy="92329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2217954E-60F1-75E7-1D61-1A21C31CA5A1}"/>
                </a:ext>
              </a:extLst>
            </p:cNvPr>
            <p:cNvSpPr/>
            <p:nvPr/>
          </p:nvSpPr>
          <p:spPr>
            <a:xfrm>
              <a:off x="6249770" y="2435351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Google Shape;380;p25">
              <a:extLst>
                <a:ext uri="{FF2B5EF4-FFF2-40B4-BE49-F238E27FC236}">
                  <a16:creationId xmlns:a16="http://schemas.microsoft.com/office/drawing/2014/main" id="{5E8B6B8A-0429-8B64-6C57-E602839FA766}"/>
                </a:ext>
              </a:extLst>
            </p:cNvPr>
            <p:cNvSpPr txBox="1"/>
            <p:nvPr/>
          </p:nvSpPr>
          <p:spPr>
            <a:xfrm>
              <a:off x="6367757" y="2396624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requires that individual packet delay impacts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impact of lying about individual packets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Lying does not always lead to conflict =&gt; inaccurate packet delays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381;p25">
            <a:extLst>
              <a:ext uri="{FF2B5EF4-FFF2-40B4-BE49-F238E27FC236}">
                <a16:creationId xmlns:a16="http://schemas.microsoft.com/office/drawing/2014/main" id="{E725BB1E-3ED8-3777-1918-73DD87B3364A}"/>
              </a:ext>
            </a:extLst>
          </p:cNvPr>
          <p:cNvSpPr txBox="1"/>
          <p:nvPr/>
        </p:nvSpPr>
        <p:spPr>
          <a:xfrm>
            <a:off x="3038099" y="969018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packet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FDF35D83-FB77-F1E1-10C7-C7FC0B8C7DDF}"/>
              </a:ext>
            </a:extLst>
          </p:cNvPr>
          <p:cNvSpPr/>
          <p:nvPr/>
        </p:nvSpPr>
        <p:spPr>
          <a:xfrm>
            <a:off x="4478995" y="142609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8" name="Google Shape;381;p25">
            <a:extLst>
              <a:ext uri="{FF2B5EF4-FFF2-40B4-BE49-F238E27FC236}">
                <a16:creationId xmlns:a16="http://schemas.microsoft.com/office/drawing/2014/main" id="{48927938-2572-874A-1DB1-257AA8B3C70D}"/>
              </a:ext>
            </a:extLst>
          </p:cNvPr>
          <p:cNvSpPr txBox="1"/>
          <p:nvPr/>
        </p:nvSpPr>
        <p:spPr>
          <a:xfrm>
            <a:off x="3038099" y="184082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381;p25">
            <a:extLst>
              <a:ext uri="{FF2B5EF4-FFF2-40B4-BE49-F238E27FC236}">
                <a16:creationId xmlns:a16="http://schemas.microsoft.com/office/drawing/2014/main" id="{0BE2839B-663B-1C3E-08E7-0708272157E5}"/>
              </a:ext>
            </a:extLst>
          </p:cNvPr>
          <p:cNvSpPr txBox="1"/>
          <p:nvPr/>
        </p:nvSpPr>
        <p:spPr>
          <a:xfrm>
            <a:off x="2364190" y="272959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82B021C6-B967-4819-5EDB-FAE00FC9144D}"/>
              </a:ext>
            </a:extLst>
          </p:cNvPr>
          <p:cNvSpPr/>
          <p:nvPr/>
        </p:nvSpPr>
        <p:spPr>
          <a:xfrm rot="2700000">
            <a:off x="4033684" y="2337616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DAC324B4-3817-6B0D-B512-5DD7C7C5F1A0}"/>
              </a:ext>
            </a:extLst>
          </p:cNvPr>
          <p:cNvGrpSpPr/>
          <p:nvPr/>
        </p:nvGrpSpPr>
        <p:grpSpPr>
          <a:xfrm>
            <a:off x="6249770" y="1218932"/>
            <a:ext cx="2426316" cy="845846"/>
            <a:chOff x="6249770" y="1513896"/>
            <a:chExt cx="2426316" cy="845846"/>
          </a:xfrm>
        </p:grpSpPr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03DA39E5-0033-A496-4EC1-DD3879B0AD8E}"/>
                </a:ext>
              </a:extLst>
            </p:cNvPr>
            <p:cNvSpPr/>
            <p:nvPr/>
          </p:nvSpPr>
          <p:spPr>
            <a:xfrm>
              <a:off x="6249770" y="1513896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3" name="Google Shape;380;p25">
              <a:extLst>
                <a:ext uri="{FF2B5EF4-FFF2-40B4-BE49-F238E27FC236}">
                  <a16:creationId xmlns:a16="http://schemas.microsoft.com/office/drawing/2014/main" id="{B44C3019-35A7-67F5-948F-ECA0F6880013}"/>
                </a:ext>
              </a:extLst>
            </p:cNvPr>
            <p:cNvSpPr txBox="1"/>
            <p:nvPr/>
          </p:nvSpPr>
          <p:spPr>
            <a:xfrm>
              <a:off x="6367757" y="1703766"/>
              <a:ext cx="2308329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0F19A83-1F5F-FC4E-0D24-5531392A6DE4}"/>
              </a:ext>
            </a:extLst>
          </p:cNvPr>
          <p:cNvGrpSpPr/>
          <p:nvPr/>
        </p:nvGrpSpPr>
        <p:grpSpPr>
          <a:xfrm>
            <a:off x="2247997" y="3229652"/>
            <a:ext cx="2308329" cy="1119001"/>
            <a:chOff x="2247997" y="3524616"/>
            <a:chExt cx="2308329" cy="1119001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2217954E-60F1-75E7-1D61-1A21C31CA5A1}"/>
                </a:ext>
              </a:extLst>
            </p:cNvPr>
            <p:cNvSpPr/>
            <p:nvPr/>
          </p:nvSpPr>
          <p:spPr>
            <a:xfrm rot="5400000">
              <a:off x="3779442" y="3219680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Google Shape;380;p25">
              <a:extLst>
                <a:ext uri="{FF2B5EF4-FFF2-40B4-BE49-F238E27FC236}">
                  <a16:creationId xmlns:a16="http://schemas.microsoft.com/office/drawing/2014/main" id="{5E8B6B8A-0429-8B64-6C57-E602839FA766}"/>
                </a:ext>
              </a:extLst>
            </p:cNvPr>
            <p:cNvSpPr txBox="1"/>
            <p:nvPr/>
          </p:nvSpPr>
          <p:spPr>
            <a:xfrm>
              <a:off x="2247997" y="3720318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requires that individual packet delay impacts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B81164FD-7287-AE82-E08A-424B8C3BD548}"/>
              </a:ext>
            </a:extLst>
          </p:cNvPr>
          <p:cNvSpPr/>
          <p:nvPr/>
        </p:nvSpPr>
        <p:spPr>
          <a:xfrm rot="18900000" flipH="1">
            <a:off x="4889093" y="2337616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" name="Google Shape;381;p25">
            <a:extLst>
              <a:ext uri="{FF2B5EF4-FFF2-40B4-BE49-F238E27FC236}">
                <a16:creationId xmlns:a16="http://schemas.microsoft.com/office/drawing/2014/main" id="{A36A946C-F9FB-6275-A84A-576392C59845}"/>
              </a:ext>
            </a:extLst>
          </p:cNvPr>
          <p:cNvSpPr txBox="1"/>
          <p:nvPr/>
        </p:nvSpPr>
        <p:spPr>
          <a:xfrm>
            <a:off x="3883132" y="272450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 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4B5E4-0C37-F674-1961-5579655E4F12}"/>
              </a:ext>
            </a:extLst>
          </p:cNvPr>
          <p:cNvGrpSpPr/>
          <p:nvPr/>
        </p:nvGrpSpPr>
        <p:grpSpPr>
          <a:xfrm>
            <a:off x="4227416" y="3224716"/>
            <a:ext cx="5565308" cy="1306903"/>
            <a:chOff x="4227416" y="3224716"/>
            <a:chExt cx="5565308" cy="13069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9A2D00-1E05-9B12-73E6-7439C15310BB}"/>
                </a:ext>
              </a:extLst>
            </p:cNvPr>
            <p:cNvGrpSpPr/>
            <p:nvPr/>
          </p:nvGrpSpPr>
          <p:grpSpPr>
            <a:xfrm>
              <a:off x="4677821" y="3224716"/>
              <a:ext cx="2308329" cy="1126375"/>
              <a:chOff x="3272007" y="3480372"/>
              <a:chExt cx="2308329" cy="1126375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FF13117C-47A4-B836-0B74-4287CCD8FD9E}"/>
                  </a:ext>
                </a:extLst>
              </p:cNvPr>
              <p:cNvSpPr/>
              <p:nvPr/>
            </p:nvSpPr>
            <p:spPr>
              <a:xfrm rot="5400000">
                <a:off x="3932404" y="3022474"/>
                <a:ext cx="235974" cy="1151770"/>
              </a:xfrm>
              <a:prstGeom prst="rightBrace">
                <a:avLst>
                  <a:gd name="adj1" fmla="val 73958"/>
                  <a:gd name="adj2" fmla="val 5000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0" name="Google Shape;380;p25">
                <a:extLst>
                  <a:ext uri="{FF2B5EF4-FFF2-40B4-BE49-F238E27FC236}">
                    <a16:creationId xmlns:a16="http://schemas.microsoft.com/office/drawing/2014/main" id="{8226609A-8A90-5CCC-F3A7-5DBC482113FE}"/>
                  </a:ext>
                </a:extLst>
              </p:cNvPr>
              <p:cNvSpPr txBox="1"/>
              <p:nvPr/>
            </p:nvSpPr>
            <p:spPr>
              <a:xfrm>
                <a:off x="3272007" y="3683448"/>
                <a:ext cx="2308329" cy="923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e.g., “no real need to recover all missing [video] packets”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21" name="Google Shape;99;p14">
              <a:extLst>
                <a:ext uri="{FF2B5EF4-FFF2-40B4-BE49-F238E27FC236}">
                  <a16:creationId xmlns:a16="http://schemas.microsoft.com/office/drawing/2014/main" id="{5E650205-6F0C-33C2-2C95-5DA4C9920E7C}"/>
                </a:ext>
              </a:extLst>
            </p:cNvPr>
            <p:cNvSpPr txBox="1"/>
            <p:nvPr/>
          </p:nvSpPr>
          <p:spPr>
            <a:xfrm>
              <a:off x="4227416" y="4162317"/>
              <a:ext cx="5565308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indent="457200"/>
              <a:r>
                <a:rPr lang="en" sz="1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[</a:t>
              </a:r>
              <a:r>
                <a:rPr lang="en" sz="1200" dirty="0" err="1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Feamster</a:t>
              </a:r>
              <a:r>
                <a:rPr lang="en" sz="1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and Balakrishnan 2002]</a:t>
              </a:r>
              <a:endParaRPr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6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459;p27">
            <a:extLst>
              <a:ext uri="{FF2B5EF4-FFF2-40B4-BE49-F238E27FC236}">
                <a16:creationId xmlns:a16="http://schemas.microsoft.com/office/drawing/2014/main" id="{AF0B0C51-57BF-D4A0-240D-FE7CEC542A79}"/>
              </a:ext>
            </a:extLst>
          </p:cNvPr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Accurate delay averages by adapting to user interests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381;p25">
            <a:extLst>
              <a:ext uri="{FF2B5EF4-FFF2-40B4-BE49-F238E27FC236}">
                <a16:creationId xmlns:a16="http://schemas.microsoft.com/office/drawing/2014/main" id="{62B31BAA-D6F4-DBA6-CFDD-2F4504DB0865}"/>
              </a:ext>
            </a:extLst>
          </p:cNvPr>
          <p:cNvSpPr txBox="1"/>
          <p:nvPr/>
        </p:nvSpPr>
        <p:spPr>
          <a:xfrm>
            <a:off x="2713703" y="1403178"/>
            <a:ext cx="3753465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&lt;traffic unit&gt;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9" name="Down Arrow 238">
            <a:extLst>
              <a:ext uri="{FF2B5EF4-FFF2-40B4-BE49-F238E27FC236}">
                <a16:creationId xmlns:a16="http://schemas.microsoft.com/office/drawing/2014/main" id="{D4AA1FB8-8751-AAB5-4A51-365C12BEC3CD}"/>
              </a:ext>
            </a:extLst>
          </p:cNvPr>
          <p:cNvSpPr/>
          <p:nvPr/>
        </p:nvSpPr>
        <p:spPr>
          <a:xfrm>
            <a:off x="4476135" y="1860254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0" name="Google Shape;381;p25">
            <a:extLst>
              <a:ext uri="{FF2B5EF4-FFF2-40B4-BE49-F238E27FC236}">
                <a16:creationId xmlns:a16="http://schemas.microsoft.com/office/drawing/2014/main" id="{FA4E99AB-9959-07CE-A326-ACDFC88D60EA}"/>
              </a:ext>
            </a:extLst>
          </p:cNvPr>
          <p:cNvSpPr txBox="1"/>
          <p:nvPr/>
        </p:nvSpPr>
        <p:spPr>
          <a:xfrm>
            <a:off x="3035239" y="2274985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blaming neighbor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1" name="Google Shape;381;p25">
            <a:extLst>
              <a:ext uri="{FF2B5EF4-FFF2-40B4-BE49-F238E27FC236}">
                <a16:creationId xmlns:a16="http://schemas.microsoft.com/office/drawing/2014/main" id="{770A92C5-C089-C600-213D-F53775CCF411}"/>
              </a:ext>
            </a:extLst>
          </p:cNvPr>
          <p:cNvSpPr txBox="1"/>
          <p:nvPr/>
        </p:nvSpPr>
        <p:spPr>
          <a:xfrm>
            <a:off x="3017631" y="3163750"/>
            <a:ext cx="310301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Down Arrow 241">
            <a:extLst>
              <a:ext uri="{FF2B5EF4-FFF2-40B4-BE49-F238E27FC236}">
                <a16:creationId xmlns:a16="http://schemas.microsoft.com/office/drawing/2014/main" id="{89090F3B-F0A3-2E1B-BAD0-78E0C58AD110}"/>
              </a:ext>
            </a:extLst>
          </p:cNvPr>
          <p:cNvSpPr/>
          <p:nvPr/>
        </p:nvSpPr>
        <p:spPr>
          <a:xfrm>
            <a:off x="4476135" y="2780115"/>
            <a:ext cx="221226" cy="47702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1B4D1-EA3C-21FB-DCAB-D68D9C814529}"/>
              </a:ext>
            </a:extLst>
          </p:cNvPr>
          <p:cNvGrpSpPr/>
          <p:nvPr/>
        </p:nvGrpSpPr>
        <p:grpSpPr>
          <a:xfrm>
            <a:off x="6537362" y="1319981"/>
            <a:ext cx="2426316" cy="1179873"/>
            <a:chOff x="6537362" y="884905"/>
            <a:chExt cx="2426316" cy="1179873"/>
          </a:xfrm>
        </p:grpSpPr>
        <p:sp>
          <p:nvSpPr>
            <p:cNvPr id="250" name="Right Brace 249">
              <a:extLst>
                <a:ext uri="{FF2B5EF4-FFF2-40B4-BE49-F238E27FC236}">
                  <a16:creationId xmlns:a16="http://schemas.microsoft.com/office/drawing/2014/main" id="{5351F739-2F48-743C-F992-B05987A7878F}"/>
                </a:ext>
              </a:extLst>
            </p:cNvPr>
            <p:cNvSpPr/>
            <p:nvPr/>
          </p:nvSpPr>
          <p:spPr>
            <a:xfrm>
              <a:off x="6537362" y="884905"/>
              <a:ext cx="235974" cy="1179873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1" name="Google Shape;380;p25">
              <a:extLst>
                <a:ext uri="{FF2B5EF4-FFF2-40B4-BE49-F238E27FC236}">
                  <a16:creationId xmlns:a16="http://schemas.microsoft.com/office/drawing/2014/main" id="{3A41B08C-01D3-E510-FA74-ED4A937BBA74}"/>
                </a:ext>
              </a:extLst>
            </p:cNvPr>
            <p:cNvSpPr txBox="1"/>
            <p:nvPr/>
          </p:nvSpPr>
          <p:spPr>
            <a:xfrm>
              <a:off x="6655349" y="1017976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split-responsibility aggregate delay averages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808A8-ACD4-A3A6-DEE3-4E09EE6BAC42}"/>
              </a:ext>
            </a:extLst>
          </p:cNvPr>
          <p:cNvGrpSpPr/>
          <p:nvPr/>
        </p:nvGrpSpPr>
        <p:grpSpPr>
          <a:xfrm>
            <a:off x="6537362" y="2536736"/>
            <a:ext cx="2426316" cy="923299"/>
            <a:chOff x="6537362" y="2101660"/>
            <a:chExt cx="2426316" cy="923299"/>
          </a:xfrm>
        </p:grpSpPr>
        <p:sp>
          <p:nvSpPr>
            <p:cNvPr id="253" name="Right Brace 252">
              <a:extLst>
                <a:ext uri="{FF2B5EF4-FFF2-40B4-BE49-F238E27FC236}">
                  <a16:creationId xmlns:a16="http://schemas.microsoft.com/office/drawing/2014/main" id="{E3AF4E3D-EE1F-B7AD-9C80-5712D2C9D5F4}"/>
                </a:ext>
              </a:extLst>
            </p:cNvPr>
            <p:cNvSpPr/>
            <p:nvPr/>
          </p:nvSpPr>
          <p:spPr>
            <a:xfrm>
              <a:off x="6537362" y="2140387"/>
              <a:ext cx="235974" cy="845846"/>
            </a:xfrm>
            <a:prstGeom prst="rightBrace">
              <a:avLst>
                <a:gd name="adj1" fmla="val 73958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4" name="Google Shape;380;p25">
              <a:extLst>
                <a:ext uri="{FF2B5EF4-FFF2-40B4-BE49-F238E27FC236}">
                  <a16:creationId xmlns:a16="http://schemas.microsoft.com/office/drawing/2014/main" id="{64CD894A-9C01-5E91-DE94-3FB4902521A2}"/>
                </a:ext>
              </a:extLst>
            </p:cNvPr>
            <p:cNvSpPr txBox="1"/>
            <p:nvPr/>
          </p:nvSpPr>
          <p:spPr>
            <a:xfrm>
              <a:off x="6655349" y="2101660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by definition, traffic aggregates impact user experience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55" name="Google Shape;457;p27">
            <a:extLst>
              <a:ext uri="{FF2B5EF4-FFF2-40B4-BE49-F238E27FC236}">
                <a16:creationId xmlns:a16="http://schemas.microsoft.com/office/drawing/2014/main" id="{165BDF16-92C1-AB40-379A-66C5F3430387}"/>
              </a:ext>
            </a:extLst>
          </p:cNvPr>
          <p:cNvSpPr txBox="1"/>
          <p:nvPr/>
        </p:nvSpPr>
        <p:spPr>
          <a:xfrm>
            <a:off x="-117987" y="292625"/>
            <a:ext cx="9387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metrics from inaccurate packet delays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381;p25">
            <a:extLst>
              <a:ext uri="{FF2B5EF4-FFF2-40B4-BE49-F238E27FC236}">
                <a16:creationId xmlns:a16="http://schemas.microsoft.com/office/drawing/2014/main" id="{7BB84C69-9C65-70E7-CEF4-8925FA300390}"/>
              </a:ext>
            </a:extLst>
          </p:cNvPr>
          <p:cNvSpPr txBox="1"/>
          <p:nvPr/>
        </p:nvSpPr>
        <p:spPr>
          <a:xfrm>
            <a:off x="2698953" y="1120767"/>
            <a:ext cx="3753465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lying about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traffic aggregates = user-defined sets of packets</a:t>
            </a:r>
          </a:p>
        </p:txBody>
      </p:sp>
    </p:spTree>
    <p:extLst>
      <p:ext uri="{BB962C8B-B14F-4D97-AF65-F5344CB8AC3E}">
        <p14:creationId xmlns:p14="http://schemas.microsoft.com/office/powerpoint/2010/main" val="30475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38" grpId="0"/>
      <p:bldP spid="238" grpId="1"/>
      <p:bldP spid="239" grpId="0" animBg="1"/>
      <p:bldP spid="240" grpId="0"/>
      <p:bldP spid="241" grpId="0"/>
      <p:bldP spid="242" grpId="0" animBg="1"/>
      <p:bldP spid="2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Jitter not externalizable =&gt; conflicts not enough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73D4755A-DEAE-BE41-56E9-778CD342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4000"/>
            <a:ext cx="5411509" cy="32766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Conflicts on jitter?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BUT jitter not externalizable:</a:t>
            </a:r>
          </a:p>
          <a:p>
            <a:pPr marL="596900" lvl="1" indent="0">
              <a:buClr>
                <a:schemeClr val="tx1"/>
              </a:buClr>
              <a:buNone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    jitter(X + Y) = jitter(X) + jitter(Y)</a:t>
            </a:r>
            <a:endParaRPr lang="en-GB" sz="16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" name="Google Shape;426;p26">
            <a:extLst>
              <a:ext uri="{FF2B5EF4-FFF2-40B4-BE49-F238E27FC236}">
                <a16:creationId xmlns:a16="http://schemas.microsoft.com/office/drawing/2014/main" id="{936BD8E7-794C-A021-AD70-95C90E2F5212}"/>
              </a:ext>
            </a:extLst>
          </p:cNvPr>
          <p:cNvGrpSpPr/>
          <p:nvPr/>
        </p:nvGrpSpPr>
        <p:grpSpPr>
          <a:xfrm>
            <a:off x="5577374" y="1818638"/>
            <a:ext cx="3371723" cy="793812"/>
            <a:chOff x="2877316" y="2352038"/>
            <a:chExt cx="3371723" cy="793812"/>
          </a:xfrm>
        </p:grpSpPr>
        <p:pic>
          <p:nvPicPr>
            <p:cNvPr id="38" name="Google Shape;427;p26">
              <a:extLst>
                <a:ext uri="{FF2B5EF4-FFF2-40B4-BE49-F238E27FC236}">
                  <a16:creationId xmlns:a16="http://schemas.microsoft.com/office/drawing/2014/main" id="{371B378F-0128-E1D5-2806-33C46E37FE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28653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428;p26">
              <a:extLst>
                <a:ext uri="{FF2B5EF4-FFF2-40B4-BE49-F238E27FC236}">
                  <a16:creationId xmlns:a16="http://schemas.microsoft.com/office/drawing/2014/main" id="{7B98E6AC-060A-6B0D-1FB4-B1829AD12967}"/>
                </a:ext>
              </a:extLst>
            </p:cNvPr>
            <p:cNvSpPr/>
            <p:nvPr/>
          </p:nvSpPr>
          <p:spPr>
            <a:xfrm>
              <a:off x="5010939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29;p26">
              <a:extLst>
                <a:ext uri="{FF2B5EF4-FFF2-40B4-BE49-F238E27FC236}">
                  <a16:creationId xmlns:a16="http://schemas.microsoft.com/office/drawing/2014/main" id="{9894817F-38A4-4674-9E2D-A7FC7BEDC8C9}"/>
                </a:ext>
              </a:extLst>
            </p:cNvPr>
            <p:cNvSpPr/>
            <p:nvPr/>
          </p:nvSpPr>
          <p:spPr>
            <a:xfrm>
              <a:off x="2877316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30;p26">
              <a:extLst>
                <a:ext uri="{FF2B5EF4-FFF2-40B4-BE49-F238E27FC236}">
                  <a16:creationId xmlns:a16="http://schemas.microsoft.com/office/drawing/2014/main" id="{09EEA9B0-85AB-5610-8E09-7656EDD4DB1C}"/>
                </a:ext>
              </a:extLst>
            </p:cNvPr>
            <p:cNvSpPr txBox="1"/>
            <p:nvPr/>
          </p:nvSpPr>
          <p:spPr>
            <a:xfrm>
              <a:off x="2877327" y="2516063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2" name="Google Shape;431;p26">
              <a:extLst>
                <a:ext uri="{FF2B5EF4-FFF2-40B4-BE49-F238E27FC236}">
                  <a16:creationId xmlns:a16="http://schemas.microsoft.com/office/drawing/2014/main" id="{072E9E2D-DD4A-895E-DFCC-F0609B704A40}"/>
                </a:ext>
              </a:extLst>
            </p:cNvPr>
            <p:cNvSpPr txBox="1"/>
            <p:nvPr/>
          </p:nvSpPr>
          <p:spPr>
            <a:xfrm>
              <a:off x="5010928" y="2516063"/>
              <a:ext cx="12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D816B-6460-928F-C146-9236A107C9FA}"/>
              </a:ext>
            </a:extLst>
          </p:cNvPr>
          <p:cNvGrpSpPr/>
          <p:nvPr/>
        </p:nvGrpSpPr>
        <p:grpSpPr>
          <a:xfrm>
            <a:off x="5572856" y="2807205"/>
            <a:ext cx="3359400" cy="554962"/>
            <a:chOff x="5572856" y="2562109"/>
            <a:chExt cx="3359400" cy="554962"/>
          </a:xfrm>
        </p:grpSpPr>
        <p:cxnSp>
          <p:nvCxnSpPr>
            <p:cNvPr id="46" name="Google Shape;438;p26">
              <a:extLst>
                <a:ext uri="{FF2B5EF4-FFF2-40B4-BE49-F238E27FC236}">
                  <a16:creationId xmlns:a16="http://schemas.microsoft.com/office/drawing/2014/main" id="{B048C7EB-FA21-FE2C-F616-3531111C8217}"/>
                </a:ext>
              </a:extLst>
            </p:cNvPr>
            <p:cNvCxnSpPr/>
            <p:nvPr/>
          </p:nvCxnSpPr>
          <p:spPr>
            <a:xfrm rot="10800000" flipH="1">
              <a:off x="5597083" y="2900996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8" name="Google Shape;440;p26">
              <a:extLst>
                <a:ext uri="{FF2B5EF4-FFF2-40B4-BE49-F238E27FC236}">
                  <a16:creationId xmlns:a16="http://schemas.microsoft.com/office/drawing/2014/main" id="{DADB8B3B-1088-E6AD-B9DE-A4F5B2523F40}"/>
                </a:ext>
              </a:extLst>
            </p:cNvPr>
            <p:cNvSpPr txBox="1"/>
            <p:nvPr/>
          </p:nvSpPr>
          <p:spPr>
            <a:xfrm>
              <a:off x="5572856" y="2574996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delay X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63" name="Google Shape;438;p26">
              <a:extLst>
                <a:ext uri="{FF2B5EF4-FFF2-40B4-BE49-F238E27FC236}">
                  <a16:creationId xmlns:a16="http://schemas.microsoft.com/office/drawing/2014/main" id="{B52FA2BB-3C6B-CA23-C2F2-5E44383F84F9}"/>
                </a:ext>
              </a:extLst>
            </p:cNvPr>
            <p:cNvCxnSpPr/>
            <p:nvPr/>
          </p:nvCxnSpPr>
          <p:spPr>
            <a:xfrm rot="10800000" flipH="1">
              <a:off x="5597083" y="2968200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4" name="Google Shape;438;p26">
              <a:extLst>
                <a:ext uri="{FF2B5EF4-FFF2-40B4-BE49-F238E27FC236}">
                  <a16:creationId xmlns:a16="http://schemas.microsoft.com/office/drawing/2014/main" id="{F813B0A4-1FF4-C1FE-E58B-901DE3FE6643}"/>
                </a:ext>
              </a:extLst>
            </p:cNvPr>
            <p:cNvCxnSpPr/>
            <p:nvPr/>
          </p:nvCxnSpPr>
          <p:spPr>
            <a:xfrm rot="10800000" flipH="1">
              <a:off x="5597083" y="3033999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6" name="Google Shape;438;p26">
              <a:extLst>
                <a:ext uri="{FF2B5EF4-FFF2-40B4-BE49-F238E27FC236}">
                  <a16:creationId xmlns:a16="http://schemas.microsoft.com/office/drawing/2014/main" id="{05043296-EBE3-F8A9-3319-328BB58B2EDE}"/>
                </a:ext>
              </a:extLst>
            </p:cNvPr>
            <p:cNvCxnSpPr/>
            <p:nvPr/>
          </p:nvCxnSpPr>
          <p:spPr>
            <a:xfrm rot="10800000" flipH="1">
              <a:off x="5597082" y="3108671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0" name="Google Shape;439;p26">
              <a:extLst>
                <a:ext uri="{FF2B5EF4-FFF2-40B4-BE49-F238E27FC236}">
                  <a16:creationId xmlns:a16="http://schemas.microsoft.com/office/drawing/2014/main" id="{DC0E115C-E8F7-3481-D309-404FDD0A5EFE}"/>
                </a:ext>
              </a:extLst>
            </p:cNvPr>
            <p:cNvCxnSpPr/>
            <p:nvPr/>
          </p:nvCxnSpPr>
          <p:spPr>
            <a:xfrm rot="10800000" flipH="1">
              <a:off x="7371356" y="2899387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1" name="Google Shape;439;p26">
              <a:extLst>
                <a:ext uri="{FF2B5EF4-FFF2-40B4-BE49-F238E27FC236}">
                  <a16:creationId xmlns:a16="http://schemas.microsoft.com/office/drawing/2014/main" id="{A194E2E4-5E2F-917D-78FF-9DAA5A8A7537}"/>
                </a:ext>
              </a:extLst>
            </p:cNvPr>
            <p:cNvCxnSpPr/>
            <p:nvPr/>
          </p:nvCxnSpPr>
          <p:spPr>
            <a:xfrm rot="10800000" flipH="1">
              <a:off x="7371356" y="2963547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2" name="Google Shape;439;p26">
              <a:extLst>
                <a:ext uri="{FF2B5EF4-FFF2-40B4-BE49-F238E27FC236}">
                  <a16:creationId xmlns:a16="http://schemas.microsoft.com/office/drawing/2014/main" id="{9D573523-FEE3-0DD8-A46D-91B8766BC206}"/>
                </a:ext>
              </a:extLst>
            </p:cNvPr>
            <p:cNvCxnSpPr/>
            <p:nvPr/>
          </p:nvCxnSpPr>
          <p:spPr>
            <a:xfrm rot="10800000" flipH="1">
              <a:off x="7371356" y="3040866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5" name="Google Shape;439;p26">
              <a:extLst>
                <a:ext uri="{FF2B5EF4-FFF2-40B4-BE49-F238E27FC236}">
                  <a16:creationId xmlns:a16="http://schemas.microsoft.com/office/drawing/2014/main" id="{F16D473A-3B7F-2B5E-CEA6-858015FDD645}"/>
                </a:ext>
              </a:extLst>
            </p:cNvPr>
            <p:cNvCxnSpPr/>
            <p:nvPr/>
          </p:nvCxnSpPr>
          <p:spPr>
            <a:xfrm rot="10800000" flipH="1">
              <a:off x="7371356" y="3105732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6" name="Google Shape;440;p26">
              <a:extLst>
                <a:ext uri="{FF2B5EF4-FFF2-40B4-BE49-F238E27FC236}">
                  <a16:creationId xmlns:a16="http://schemas.microsoft.com/office/drawing/2014/main" id="{68258778-4BBF-0DAE-D634-E605C3F8C74D}"/>
                </a:ext>
              </a:extLst>
            </p:cNvPr>
            <p:cNvSpPr txBox="1"/>
            <p:nvPr/>
          </p:nvSpPr>
          <p:spPr>
            <a:xfrm>
              <a:off x="7395582" y="2562109"/>
              <a:ext cx="1527626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delay Y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2367E0-7217-6E97-D1C4-B7DFC6D7F33B}"/>
              </a:ext>
            </a:extLst>
          </p:cNvPr>
          <p:cNvGrpSpPr/>
          <p:nvPr/>
        </p:nvGrpSpPr>
        <p:grpSpPr>
          <a:xfrm>
            <a:off x="6745316" y="2324383"/>
            <a:ext cx="1097084" cy="473608"/>
            <a:chOff x="6745316" y="3201074"/>
            <a:chExt cx="1097084" cy="473608"/>
          </a:xfrm>
        </p:grpSpPr>
        <p:grpSp>
          <p:nvGrpSpPr>
            <p:cNvPr id="35" name="Google Shape;432;p26">
              <a:extLst>
                <a:ext uri="{FF2B5EF4-FFF2-40B4-BE49-F238E27FC236}">
                  <a16:creationId xmlns:a16="http://schemas.microsoft.com/office/drawing/2014/main" id="{244583B8-7F10-E7A6-ADA2-761B3CA93E05}"/>
                </a:ext>
              </a:extLst>
            </p:cNvPr>
            <p:cNvGrpSpPr/>
            <p:nvPr/>
          </p:nvGrpSpPr>
          <p:grpSpPr>
            <a:xfrm>
              <a:off x="6745316" y="3201074"/>
              <a:ext cx="959984" cy="292500"/>
              <a:chOff x="4209158" y="2562444"/>
              <a:chExt cx="959984" cy="292500"/>
            </a:xfrm>
          </p:grpSpPr>
          <p:sp>
            <p:nvSpPr>
              <p:cNvPr id="36" name="Google Shape;434;p26">
                <a:extLst>
                  <a:ext uri="{FF2B5EF4-FFF2-40B4-BE49-F238E27FC236}">
                    <a16:creationId xmlns:a16="http://schemas.microsoft.com/office/drawing/2014/main" id="{80B170CB-5E0D-8EE4-D7B5-DF6B2398151D}"/>
                  </a:ext>
                </a:extLst>
              </p:cNvPr>
              <p:cNvSpPr/>
              <p:nvPr/>
            </p:nvSpPr>
            <p:spPr>
              <a:xfrm>
                <a:off x="4209158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35;p26">
                <a:extLst>
                  <a:ext uri="{FF2B5EF4-FFF2-40B4-BE49-F238E27FC236}">
                    <a16:creationId xmlns:a16="http://schemas.microsoft.com/office/drawing/2014/main" id="{3F29E278-4667-F9C1-A3FC-B57BCD155E7A}"/>
                  </a:ext>
                </a:extLst>
              </p:cNvPr>
              <p:cNvSpPr/>
              <p:nvPr/>
            </p:nvSpPr>
            <p:spPr>
              <a:xfrm>
                <a:off x="4894942" y="2562444"/>
                <a:ext cx="274200" cy="292500"/>
              </a:xfrm>
              <a:prstGeom prst="verticalScroll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434;p26">
              <a:extLst>
                <a:ext uri="{FF2B5EF4-FFF2-40B4-BE49-F238E27FC236}">
                  <a16:creationId xmlns:a16="http://schemas.microsoft.com/office/drawing/2014/main" id="{578229C6-A474-6C98-F225-209639C05D07}"/>
                </a:ext>
              </a:extLst>
            </p:cNvPr>
            <p:cNvSpPr/>
            <p:nvPr/>
          </p:nvSpPr>
          <p:spPr>
            <a:xfrm>
              <a:off x="6792285" y="324844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5;p26">
              <a:extLst>
                <a:ext uri="{FF2B5EF4-FFF2-40B4-BE49-F238E27FC236}">
                  <a16:creationId xmlns:a16="http://schemas.microsoft.com/office/drawing/2014/main" id="{2677A6F5-A133-FCDC-DB72-8729C2F5B580}"/>
                </a:ext>
              </a:extLst>
            </p:cNvPr>
            <p:cNvSpPr/>
            <p:nvPr/>
          </p:nvSpPr>
          <p:spPr>
            <a:xfrm>
              <a:off x="7478069" y="324844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;p26">
              <a:extLst>
                <a:ext uri="{FF2B5EF4-FFF2-40B4-BE49-F238E27FC236}">
                  <a16:creationId xmlns:a16="http://schemas.microsoft.com/office/drawing/2014/main" id="{0C747C22-CC09-59AC-670A-5F5346C265C5}"/>
                </a:ext>
              </a:extLst>
            </p:cNvPr>
            <p:cNvSpPr/>
            <p:nvPr/>
          </p:nvSpPr>
          <p:spPr>
            <a:xfrm>
              <a:off x="6835424" y="3314401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5;p26">
              <a:extLst>
                <a:ext uri="{FF2B5EF4-FFF2-40B4-BE49-F238E27FC236}">
                  <a16:creationId xmlns:a16="http://schemas.microsoft.com/office/drawing/2014/main" id="{5ADB2492-48A1-CBE0-B3FD-ABD15C9AC3F7}"/>
                </a:ext>
              </a:extLst>
            </p:cNvPr>
            <p:cNvSpPr/>
            <p:nvPr/>
          </p:nvSpPr>
          <p:spPr>
            <a:xfrm>
              <a:off x="7521208" y="3314401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4;p26">
              <a:extLst>
                <a:ext uri="{FF2B5EF4-FFF2-40B4-BE49-F238E27FC236}">
                  <a16:creationId xmlns:a16="http://schemas.microsoft.com/office/drawing/2014/main" id="{30CB15DC-DC7B-5F93-1C99-1B06E1F8532D}"/>
                </a:ext>
              </a:extLst>
            </p:cNvPr>
            <p:cNvSpPr/>
            <p:nvPr/>
          </p:nvSpPr>
          <p:spPr>
            <a:xfrm>
              <a:off x="6882416" y="338218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;p26">
              <a:extLst>
                <a:ext uri="{FF2B5EF4-FFF2-40B4-BE49-F238E27FC236}">
                  <a16:creationId xmlns:a16="http://schemas.microsoft.com/office/drawing/2014/main" id="{6A8BFF7C-E624-758D-7BC0-0697357D324C}"/>
                </a:ext>
              </a:extLst>
            </p:cNvPr>
            <p:cNvSpPr/>
            <p:nvPr/>
          </p:nvSpPr>
          <p:spPr>
            <a:xfrm>
              <a:off x="7568200" y="3382182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440;p26">
            <a:extLst>
              <a:ext uri="{FF2B5EF4-FFF2-40B4-BE49-F238E27FC236}">
                <a16:creationId xmlns:a16="http://schemas.microsoft.com/office/drawing/2014/main" id="{B27CF24B-2D6F-6E31-8910-D6DF533B049B}"/>
              </a:ext>
            </a:extLst>
          </p:cNvPr>
          <p:cNvSpPr txBox="1"/>
          <p:nvPr/>
        </p:nvSpPr>
        <p:spPr>
          <a:xfrm>
            <a:off x="3841576" y="1871640"/>
            <a:ext cx="1798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+ 2cov(X,Y)</a:t>
            </a:r>
            <a:endParaRPr sz="16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36CB95-D6D0-3781-F75B-79E3F56CC65E}"/>
              </a:ext>
            </a:extLst>
          </p:cNvPr>
          <p:cNvGrpSpPr/>
          <p:nvPr/>
        </p:nvGrpSpPr>
        <p:grpSpPr>
          <a:xfrm>
            <a:off x="5572856" y="3493292"/>
            <a:ext cx="3359400" cy="413087"/>
            <a:chOff x="5572856" y="2823990"/>
            <a:chExt cx="3359400" cy="413087"/>
          </a:xfrm>
        </p:grpSpPr>
        <p:cxnSp>
          <p:nvCxnSpPr>
            <p:cNvPr id="156" name="Google Shape;438;p26">
              <a:extLst>
                <a:ext uri="{FF2B5EF4-FFF2-40B4-BE49-F238E27FC236}">
                  <a16:creationId xmlns:a16="http://schemas.microsoft.com/office/drawing/2014/main" id="{F4BA739C-2391-96AE-3B84-177AEFA05D3B}"/>
                </a:ext>
              </a:extLst>
            </p:cNvPr>
            <p:cNvCxnSpPr/>
            <p:nvPr/>
          </p:nvCxnSpPr>
          <p:spPr>
            <a:xfrm rot="10800000" flipH="1">
              <a:off x="5597083" y="3162877"/>
              <a:ext cx="1798500" cy="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7" name="Google Shape;440;p26">
              <a:extLst>
                <a:ext uri="{FF2B5EF4-FFF2-40B4-BE49-F238E27FC236}">
                  <a16:creationId xmlns:a16="http://schemas.microsoft.com/office/drawing/2014/main" id="{BE90CA0D-3689-9B40-703A-C56D3F550C52}"/>
                </a:ext>
              </a:extLst>
            </p:cNvPr>
            <p:cNvSpPr txBox="1"/>
            <p:nvPr/>
          </p:nvSpPr>
          <p:spPr>
            <a:xfrm>
              <a:off x="5572856" y="2836877"/>
              <a:ext cx="17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jitter(X)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58" name="Google Shape;439;p26">
              <a:extLst>
                <a:ext uri="{FF2B5EF4-FFF2-40B4-BE49-F238E27FC236}">
                  <a16:creationId xmlns:a16="http://schemas.microsoft.com/office/drawing/2014/main" id="{9BED05A0-69B2-4F49-6B97-03800D83DC88}"/>
                </a:ext>
              </a:extLst>
            </p:cNvPr>
            <p:cNvCxnSpPr/>
            <p:nvPr/>
          </p:nvCxnSpPr>
          <p:spPr>
            <a:xfrm rot="10800000" flipH="1">
              <a:off x="7371356" y="3169894"/>
              <a:ext cx="1560900" cy="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9" name="Google Shape;440;p26">
              <a:extLst>
                <a:ext uri="{FF2B5EF4-FFF2-40B4-BE49-F238E27FC236}">
                  <a16:creationId xmlns:a16="http://schemas.microsoft.com/office/drawing/2014/main" id="{538E90EE-F34D-3CF8-059D-AD6C75CA4D71}"/>
                </a:ext>
              </a:extLst>
            </p:cNvPr>
            <p:cNvSpPr txBox="1"/>
            <p:nvPr/>
          </p:nvSpPr>
          <p:spPr>
            <a:xfrm>
              <a:off x="7395582" y="2823990"/>
              <a:ext cx="1527626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jitter(Y)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903A6D-C0B4-A767-8C75-AC1B2425C933}"/>
              </a:ext>
            </a:extLst>
          </p:cNvPr>
          <p:cNvGrpSpPr/>
          <p:nvPr/>
        </p:nvGrpSpPr>
        <p:grpSpPr>
          <a:xfrm>
            <a:off x="5595274" y="1169276"/>
            <a:ext cx="3327934" cy="400200"/>
            <a:chOff x="5595274" y="3205465"/>
            <a:chExt cx="3327934" cy="400200"/>
          </a:xfrm>
        </p:grpSpPr>
        <p:cxnSp>
          <p:nvCxnSpPr>
            <p:cNvPr id="160" name="Google Shape;438;p26">
              <a:extLst>
                <a:ext uri="{FF2B5EF4-FFF2-40B4-BE49-F238E27FC236}">
                  <a16:creationId xmlns:a16="http://schemas.microsoft.com/office/drawing/2014/main" id="{DA3DFC86-30CE-4416-D5B3-C1F8319F6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274" y="3533808"/>
              <a:ext cx="3327934" cy="701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1" name="Google Shape;440;p26">
              <a:extLst>
                <a:ext uri="{FF2B5EF4-FFF2-40B4-BE49-F238E27FC236}">
                  <a16:creationId xmlns:a16="http://schemas.microsoft.com/office/drawing/2014/main" id="{DBF42CF1-8DD8-8C65-FE00-91EE6ABF1462}"/>
                </a:ext>
              </a:extLst>
            </p:cNvPr>
            <p:cNvSpPr txBox="1"/>
            <p:nvPr/>
          </p:nvSpPr>
          <p:spPr>
            <a:xfrm>
              <a:off x="5595274" y="3205465"/>
              <a:ext cx="3327934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jitter(X + Y)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Accuracy for jitter: a unifying perspective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50A7C2E-E3D0-5DB8-A11A-24BCF284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94163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Similarly treated traffic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subject to </a:t>
            </a: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math constraints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reliably extracted from delay averages &amp; math constraints</a:t>
            </a:r>
          </a:p>
        </p:txBody>
      </p:sp>
    </p:spTree>
    <p:extLst>
      <p:ext uri="{BB962C8B-B14F-4D97-AF65-F5344CB8AC3E}">
        <p14:creationId xmlns:p14="http://schemas.microsoft.com/office/powerpoint/2010/main" val="101678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0"/>
          <p:cNvGrpSpPr/>
          <p:nvPr/>
        </p:nvGrpSpPr>
        <p:grpSpPr>
          <a:xfrm>
            <a:off x="5276149" y="886534"/>
            <a:ext cx="4390127" cy="1787566"/>
            <a:chOff x="5733349" y="734134"/>
            <a:chExt cx="4390127" cy="1787566"/>
          </a:xfrm>
        </p:grpSpPr>
        <p:cxnSp>
          <p:nvCxnSpPr>
            <p:cNvPr id="513" name="Google Shape;513;p30"/>
            <p:cNvCxnSpPr/>
            <p:nvPr/>
          </p:nvCxnSpPr>
          <p:spPr>
            <a:xfrm>
              <a:off x="6640150" y="1155725"/>
              <a:ext cx="8700" cy="97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14" name="Google Shape;514;p30"/>
            <p:cNvCxnSpPr/>
            <p:nvPr/>
          </p:nvCxnSpPr>
          <p:spPr>
            <a:xfrm rot="10800000">
              <a:off x="6641450" y="2120275"/>
              <a:ext cx="228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15" name="Google Shape;515;p30"/>
            <p:cNvSpPr txBox="1"/>
            <p:nvPr/>
          </p:nvSpPr>
          <p:spPr>
            <a:xfrm>
              <a:off x="8489376" y="2075300"/>
              <a:ext cx="1634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16" name="Google Shape;516;p30"/>
            <p:cNvSpPr txBox="1"/>
            <p:nvPr/>
          </p:nvSpPr>
          <p:spPr>
            <a:xfrm>
              <a:off x="5733349" y="734134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 delay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17" name="Google Shape;517;p30"/>
            <p:cNvSpPr txBox="1"/>
            <p:nvPr/>
          </p:nvSpPr>
          <p:spPr>
            <a:xfrm>
              <a:off x="6779385" y="1750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0B0A6"/>
                  </a:solidFill>
                </a:rPr>
                <a:t>x</a:t>
              </a:r>
              <a:endParaRPr sz="1100" b="1" dirty="0">
                <a:solidFill>
                  <a:srgbClr val="40B0A6"/>
                </a:solidFill>
              </a:endParaRPr>
            </a:p>
          </p:txBody>
        </p:sp>
        <p:sp>
          <p:nvSpPr>
            <p:cNvPr id="518" name="Google Shape;518;p30"/>
            <p:cNvSpPr txBox="1"/>
            <p:nvPr/>
          </p:nvSpPr>
          <p:spPr>
            <a:xfrm>
              <a:off x="70079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19" name="Google Shape;519;p30"/>
            <p:cNvSpPr txBox="1"/>
            <p:nvPr/>
          </p:nvSpPr>
          <p:spPr>
            <a:xfrm>
              <a:off x="7084185" y="1293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0" name="Google Shape;520;p30"/>
            <p:cNvSpPr txBox="1"/>
            <p:nvPr/>
          </p:nvSpPr>
          <p:spPr>
            <a:xfrm>
              <a:off x="7236585" y="1522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1" name="Google Shape;521;p30"/>
            <p:cNvSpPr txBox="1"/>
            <p:nvPr/>
          </p:nvSpPr>
          <p:spPr>
            <a:xfrm>
              <a:off x="7312785" y="11410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2" name="Google Shape;522;p30"/>
            <p:cNvSpPr txBox="1"/>
            <p:nvPr/>
          </p:nvSpPr>
          <p:spPr>
            <a:xfrm>
              <a:off x="75413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3" name="Google Shape;523;p30"/>
            <p:cNvSpPr txBox="1"/>
            <p:nvPr/>
          </p:nvSpPr>
          <p:spPr>
            <a:xfrm>
              <a:off x="7769985" y="1445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4" name="Google Shape;524;p30"/>
            <p:cNvSpPr txBox="1"/>
            <p:nvPr/>
          </p:nvSpPr>
          <p:spPr>
            <a:xfrm>
              <a:off x="78461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5" name="Google Shape;525;p30"/>
            <p:cNvSpPr txBox="1"/>
            <p:nvPr/>
          </p:nvSpPr>
          <p:spPr>
            <a:xfrm>
              <a:off x="8150985" y="9886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sp>
          <p:nvSpPr>
            <p:cNvPr id="526" name="Google Shape;526;p30"/>
            <p:cNvSpPr txBox="1"/>
            <p:nvPr/>
          </p:nvSpPr>
          <p:spPr>
            <a:xfrm>
              <a:off x="8150985" y="15982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7" name="Google Shape;527;p30"/>
            <p:cNvSpPr txBox="1"/>
            <p:nvPr/>
          </p:nvSpPr>
          <p:spPr>
            <a:xfrm>
              <a:off x="8303385" y="10648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sp>
          <p:nvSpPr>
            <p:cNvPr id="528" name="Google Shape;528;p30"/>
            <p:cNvSpPr txBox="1"/>
            <p:nvPr/>
          </p:nvSpPr>
          <p:spPr>
            <a:xfrm>
              <a:off x="8455785" y="1674400"/>
              <a:ext cx="29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6181200" y="2273813"/>
            <a:ext cx="3928529" cy="2228933"/>
            <a:chOff x="6181200" y="2426213"/>
            <a:chExt cx="3928529" cy="2228933"/>
          </a:xfrm>
        </p:grpSpPr>
        <p:grpSp>
          <p:nvGrpSpPr>
            <p:cNvPr id="533" name="Google Shape;533;p30"/>
            <p:cNvGrpSpPr/>
            <p:nvPr/>
          </p:nvGrpSpPr>
          <p:grpSpPr>
            <a:xfrm>
              <a:off x="6181200" y="4208900"/>
              <a:ext cx="3928529" cy="446246"/>
              <a:chOff x="5876400" y="3142100"/>
              <a:chExt cx="3928529" cy="446246"/>
            </a:xfrm>
          </p:grpSpPr>
          <p:cxnSp>
            <p:nvCxnSpPr>
              <p:cNvPr id="534" name="Google Shape;534;p30"/>
              <p:cNvCxnSpPr/>
              <p:nvPr/>
            </p:nvCxnSpPr>
            <p:spPr>
              <a:xfrm flipH="1">
                <a:off x="5876400" y="3187575"/>
                <a:ext cx="2776500" cy="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535" name="Google Shape;535;p30"/>
              <p:cNvSpPr txBox="1"/>
              <p:nvPr/>
            </p:nvSpPr>
            <p:spPr>
              <a:xfrm>
                <a:off x="6096000" y="3142100"/>
                <a:ext cx="3708929" cy="446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 delay average</a:t>
                </a:r>
                <a:endParaRPr sz="1700" dirty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538" name="Google Shape;538;p30"/>
            <p:cNvSpPr txBox="1"/>
            <p:nvPr/>
          </p:nvSpPr>
          <p:spPr>
            <a:xfrm>
              <a:off x="7502750" y="3904875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DC3220"/>
                  </a:solidFill>
                </a:rPr>
                <a:t>x</a:t>
              </a:r>
              <a:endParaRPr sz="1100" b="1">
                <a:solidFill>
                  <a:srgbClr val="DC3220"/>
                </a:solidFill>
              </a:endParaRPr>
            </a:p>
          </p:txBody>
        </p:sp>
        <p:cxnSp>
          <p:nvCxnSpPr>
            <p:cNvPr id="539" name="Google Shape;539;p30"/>
            <p:cNvCxnSpPr/>
            <p:nvPr/>
          </p:nvCxnSpPr>
          <p:spPr>
            <a:xfrm>
              <a:off x="7595125" y="4038373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30"/>
            <p:cNvSpPr txBox="1"/>
            <p:nvPr/>
          </p:nvSpPr>
          <p:spPr>
            <a:xfrm>
              <a:off x="7086099" y="3900800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0B0A6"/>
                  </a:solidFill>
                </a:rPr>
                <a:t>x</a:t>
              </a:r>
              <a:endParaRPr sz="1100" b="1">
                <a:solidFill>
                  <a:srgbClr val="40B0A6"/>
                </a:solidFill>
              </a:endParaRPr>
            </a:p>
          </p:txBody>
        </p:sp>
        <p:cxnSp>
          <p:nvCxnSpPr>
            <p:cNvPr id="541" name="Google Shape;541;p30"/>
            <p:cNvCxnSpPr/>
            <p:nvPr/>
          </p:nvCxnSpPr>
          <p:spPr>
            <a:xfrm>
              <a:off x="7178473" y="40343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40B0A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2" name="Google Shape;542;p30"/>
            <p:cNvGrpSpPr/>
            <p:nvPr/>
          </p:nvGrpSpPr>
          <p:grpSpPr>
            <a:xfrm>
              <a:off x="6963787" y="2426213"/>
              <a:ext cx="1474800" cy="858762"/>
              <a:chOff x="6354187" y="3188213"/>
              <a:chExt cx="1474800" cy="858762"/>
            </a:xfrm>
          </p:grpSpPr>
          <p:grpSp>
            <p:nvGrpSpPr>
              <p:cNvPr id="543" name="Google Shape;543;p30"/>
              <p:cNvGrpSpPr/>
              <p:nvPr/>
            </p:nvGrpSpPr>
            <p:grpSpPr>
              <a:xfrm>
                <a:off x="6354187" y="3188213"/>
                <a:ext cx="1474800" cy="431100"/>
                <a:chOff x="3940299" y="3173238"/>
                <a:chExt cx="1474800" cy="431100"/>
              </a:xfrm>
            </p:grpSpPr>
            <p:sp>
              <p:nvSpPr>
                <p:cNvPr id="544" name="Google Shape;544;p30"/>
                <p:cNvSpPr txBox="1"/>
                <p:nvPr/>
              </p:nvSpPr>
              <p:spPr>
                <a:xfrm>
                  <a:off x="3940299" y="3173238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40B0A6"/>
                      </a:solidFill>
                    </a:rPr>
                    <a:t>x</a:t>
                  </a:r>
                  <a:endParaRPr sz="1100" b="1">
                    <a:solidFill>
                      <a:srgbClr val="40B0A6"/>
                    </a:solidFill>
                  </a:endParaRPr>
                </a:p>
              </p:txBody>
            </p:sp>
            <p:cxnSp>
              <p:nvCxnSpPr>
                <p:cNvPr id="545" name="Google Shape;545;p30"/>
                <p:cNvCxnSpPr/>
                <p:nvPr/>
              </p:nvCxnSpPr>
              <p:spPr>
                <a:xfrm>
                  <a:off x="4032675" y="3306738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6" name="Google Shape;546;p30"/>
              <p:cNvCxnSpPr/>
              <p:nvPr/>
            </p:nvCxnSpPr>
            <p:spPr>
              <a:xfrm>
                <a:off x="6679000" y="3269075"/>
                <a:ext cx="9600" cy="777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47" name="Google Shape;547;p30"/>
            <p:cNvGrpSpPr/>
            <p:nvPr/>
          </p:nvGrpSpPr>
          <p:grpSpPr>
            <a:xfrm>
              <a:off x="7344787" y="2426213"/>
              <a:ext cx="1474800" cy="858762"/>
              <a:chOff x="6354187" y="3188213"/>
              <a:chExt cx="1474800" cy="858762"/>
            </a:xfrm>
          </p:grpSpPr>
          <p:grpSp>
            <p:nvGrpSpPr>
              <p:cNvPr id="548" name="Google Shape;548;p30"/>
              <p:cNvGrpSpPr/>
              <p:nvPr/>
            </p:nvGrpSpPr>
            <p:grpSpPr>
              <a:xfrm>
                <a:off x="6354187" y="3188213"/>
                <a:ext cx="1474800" cy="431100"/>
                <a:chOff x="3940299" y="3173238"/>
                <a:chExt cx="1474800" cy="431100"/>
              </a:xfrm>
            </p:grpSpPr>
            <p:sp>
              <p:nvSpPr>
                <p:cNvPr id="549" name="Google Shape;549;p30"/>
                <p:cNvSpPr txBox="1"/>
                <p:nvPr/>
              </p:nvSpPr>
              <p:spPr>
                <a:xfrm>
                  <a:off x="3940299" y="3173238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550" name="Google Shape;550;p30"/>
                <p:cNvCxnSpPr/>
                <p:nvPr/>
              </p:nvCxnSpPr>
              <p:spPr>
                <a:xfrm>
                  <a:off x="4032675" y="3306738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51" name="Google Shape;551;p30"/>
              <p:cNvCxnSpPr/>
              <p:nvPr/>
            </p:nvCxnSpPr>
            <p:spPr>
              <a:xfrm>
                <a:off x="6679000" y="3269075"/>
                <a:ext cx="9600" cy="777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552" name="Google Shape;552;p3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200"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Gap between metric of interest and 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incentivizable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info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E65030A-6BF3-8A75-0DDD-0DE01C49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Defining neutrality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exposing packets to same network conditions</a:t>
            </a: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same packet delay distribution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Measuring neutrality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“draw” distributions &amp; check if similar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BUT cannot directly see distributions</a:t>
            </a:r>
          </a:p>
          <a:p>
            <a:pPr marL="114300" indent="0"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EB7D8E-0CE9-9EE6-9347-6D967141E161}"/>
              </a:ext>
            </a:extLst>
          </p:cNvPr>
          <p:cNvGrpSpPr/>
          <p:nvPr/>
        </p:nvGrpSpPr>
        <p:grpSpPr>
          <a:xfrm>
            <a:off x="5580949" y="2819363"/>
            <a:ext cx="1474800" cy="1287087"/>
            <a:chOff x="5580949" y="2819363"/>
            <a:chExt cx="1474800" cy="1287087"/>
          </a:xfrm>
        </p:grpSpPr>
        <p:cxnSp>
          <p:nvCxnSpPr>
            <p:cNvPr id="567" name="Google Shape;567;p31"/>
            <p:cNvCxnSpPr/>
            <p:nvPr/>
          </p:nvCxnSpPr>
          <p:spPr>
            <a:xfrm>
              <a:off x="6182175" y="3120350"/>
              <a:ext cx="6600" cy="98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68" name="Google Shape;568;p31"/>
            <p:cNvSpPr txBox="1"/>
            <p:nvPr/>
          </p:nvSpPr>
          <p:spPr>
            <a:xfrm>
              <a:off x="5580949" y="2819363"/>
              <a:ext cx="1474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PDF</a:t>
              </a:r>
              <a:endParaRPr sz="17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598" name="Google Shape;598;p31"/>
          <p:cNvCxnSpPr/>
          <p:nvPr/>
        </p:nvCxnSpPr>
        <p:spPr>
          <a:xfrm>
            <a:off x="7178473" y="3881911"/>
            <a:ext cx="113100" cy="0"/>
          </a:xfrm>
          <a:prstGeom prst="straightConnector1">
            <a:avLst/>
          </a:prstGeom>
          <a:noFill/>
          <a:ln w="19050" cap="flat" cmpd="sng">
            <a:solidFill>
              <a:srgbClr val="40B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Neutrality imposes constraints</a:t>
            </a:r>
          </a:p>
        </p:txBody>
      </p:sp>
      <p:sp>
        <p:nvSpPr>
          <p:cNvPr id="624" name="Google Shape;624;p31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Reliably extract neutrality via normality check over delay averages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C48E0548-1519-1088-5B3D-32470AD3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CLT ties together aggregate delay averages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each average follows same normal distribution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take many averages to draw normal distribution</a:t>
            </a: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0E42E6-B9F5-7AA4-9866-479BD8B0EEFB}"/>
              </a:ext>
            </a:extLst>
          </p:cNvPr>
          <p:cNvGrpSpPr/>
          <p:nvPr/>
        </p:nvGrpSpPr>
        <p:grpSpPr>
          <a:xfrm>
            <a:off x="6880897" y="2677208"/>
            <a:ext cx="1068266" cy="1387624"/>
            <a:chOff x="6880897" y="2677208"/>
            <a:chExt cx="1068266" cy="1387624"/>
          </a:xfrm>
        </p:grpSpPr>
        <p:sp>
          <p:nvSpPr>
            <p:cNvPr id="566" name="Google Shape;566;p31"/>
            <p:cNvSpPr txBox="1"/>
            <p:nvPr/>
          </p:nvSpPr>
          <p:spPr>
            <a:xfrm rot="18885789">
              <a:off x="6432782" y="3125323"/>
              <a:ext cx="1327337" cy="431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normal</a:t>
              </a:r>
              <a:endParaRPr sz="1600" dirty="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622;p31">
              <a:extLst>
                <a:ext uri="{FF2B5EF4-FFF2-40B4-BE49-F238E27FC236}">
                  <a16:creationId xmlns:a16="http://schemas.microsoft.com/office/drawing/2014/main" id="{C07B25C0-894A-7311-7CFD-2DD97ECBC959}"/>
                </a:ext>
              </a:extLst>
            </p:cNvPr>
            <p:cNvSpPr/>
            <p:nvPr/>
          </p:nvSpPr>
          <p:spPr>
            <a:xfrm>
              <a:off x="6996438" y="3187007"/>
              <a:ext cx="952725" cy="877825"/>
            </a:xfrm>
            <a:custGeom>
              <a:avLst/>
              <a:gdLst/>
              <a:ahLst/>
              <a:cxnLst/>
              <a:rect l="l" t="t" r="r" b="b"/>
              <a:pathLst>
                <a:path w="38109" h="35113" extrusionOk="0">
                  <a:moveTo>
                    <a:pt x="0" y="35113"/>
                  </a:moveTo>
                  <a:cubicBezTo>
                    <a:pt x="9146" y="32068"/>
                    <a:pt x="9056" y="17994"/>
                    <a:pt x="12102" y="8848"/>
                  </a:cubicBezTo>
                  <a:cubicBezTo>
                    <a:pt x="13145" y="5715"/>
                    <a:pt x="13480" y="636"/>
                    <a:pt x="16737" y="94"/>
                  </a:cubicBezTo>
                  <a:cubicBezTo>
                    <a:pt x="21244" y="-656"/>
                    <a:pt x="22183" y="7736"/>
                    <a:pt x="23174" y="12196"/>
                  </a:cubicBezTo>
                  <a:cubicBezTo>
                    <a:pt x="25074" y="20749"/>
                    <a:pt x="29799" y="31049"/>
                    <a:pt x="38109" y="33826"/>
                  </a:cubicBez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FAF526-2CA5-2E0D-AD14-CF8EE3C54542}"/>
              </a:ext>
            </a:extLst>
          </p:cNvPr>
          <p:cNvGrpSpPr/>
          <p:nvPr/>
        </p:nvGrpSpPr>
        <p:grpSpPr>
          <a:xfrm>
            <a:off x="7159039" y="3132575"/>
            <a:ext cx="1594138" cy="1051225"/>
            <a:chOff x="7159039" y="3132575"/>
            <a:chExt cx="1594138" cy="1051225"/>
          </a:xfrm>
        </p:grpSpPr>
        <p:grpSp>
          <p:nvGrpSpPr>
            <p:cNvPr id="130" name="Google Shape;609;p31">
              <a:extLst>
                <a:ext uri="{FF2B5EF4-FFF2-40B4-BE49-F238E27FC236}">
                  <a16:creationId xmlns:a16="http://schemas.microsoft.com/office/drawing/2014/main" id="{EA3F57F6-566B-0E10-A57E-BD78139F52E5}"/>
                </a:ext>
              </a:extLst>
            </p:cNvPr>
            <p:cNvGrpSpPr/>
            <p:nvPr/>
          </p:nvGrpSpPr>
          <p:grpSpPr>
            <a:xfrm>
              <a:off x="7159039" y="3132575"/>
              <a:ext cx="1594138" cy="826302"/>
              <a:chOff x="3503649" y="3308148"/>
              <a:chExt cx="1594138" cy="826302"/>
            </a:xfrm>
          </p:grpSpPr>
          <p:sp>
            <p:nvSpPr>
              <p:cNvPr id="135" name="Google Shape;610;p31">
                <a:extLst>
                  <a:ext uri="{FF2B5EF4-FFF2-40B4-BE49-F238E27FC236}">
                    <a16:creationId xmlns:a16="http://schemas.microsoft.com/office/drawing/2014/main" id="{AB9382A4-3851-CF43-FC7A-C3A61D824B14}"/>
                  </a:ext>
                </a:extLst>
              </p:cNvPr>
              <p:cNvSpPr txBox="1"/>
              <p:nvPr/>
            </p:nvSpPr>
            <p:spPr>
              <a:xfrm>
                <a:off x="3763559" y="3701200"/>
                <a:ext cx="267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36" name="Google Shape;611;p31">
                <a:extLst>
                  <a:ext uri="{FF2B5EF4-FFF2-40B4-BE49-F238E27FC236}">
                    <a16:creationId xmlns:a16="http://schemas.microsoft.com/office/drawing/2014/main" id="{5484C393-7854-6D7D-250D-EDEF2E4586C6}"/>
                  </a:ext>
                </a:extLst>
              </p:cNvPr>
              <p:cNvCxnSpPr/>
              <p:nvPr/>
            </p:nvCxnSpPr>
            <p:spPr>
              <a:xfrm>
                <a:off x="3855936" y="3834712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612;p31">
                <a:extLst>
                  <a:ext uri="{FF2B5EF4-FFF2-40B4-BE49-F238E27FC236}">
                    <a16:creationId xmlns:a16="http://schemas.microsoft.com/office/drawing/2014/main" id="{EC7F86B7-29D6-2D06-7E20-45E0CE5E4EF7}"/>
                  </a:ext>
                </a:extLst>
              </p:cNvPr>
              <p:cNvSpPr txBox="1"/>
              <p:nvPr/>
            </p:nvSpPr>
            <p:spPr>
              <a:xfrm>
                <a:off x="3622987" y="3308148"/>
                <a:ext cx="14748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38" name="Google Shape;613;p31">
                <a:extLst>
                  <a:ext uri="{FF2B5EF4-FFF2-40B4-BE49-F238E27FC236}">
                    <a16:creationId xmlns:a16="http://schemas.microsoft.com/office/drawing/2014/main" id="{272D6697-08AA-7F14-6308-2607B080DD8F}"/>
                  </a:ext>
                </a:extLst>
              </p:cNvPr>
              <p:cNvCxnSpPr/>
              <p:nvPr/>
            </p:nvCxnSpPr>
            <p:spPr>
              <a:xfrm>
                <a:off x="3715362" y="3441648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614;p31">
                <a:extLst>
                  <a:ext uri="{FF2B5EF4-FFF2-40B4-BE49-F238E27FC236}">
                    <a16:creationId xmlns:a16="http://schemas.microsoft.com/office/drawing/2014/main" id="{5C9D55E1-B9AB-DB60-A63A-AB632056814E}"/>
                  </a:ext>
                </a:extLst>
              </p:cNvPr>
              <p:cNvSpPr txBox="1"/>
              <p:nvPr/>
            </p:nvSpPr>
            <p:spPr>
              <a:xfrm>
                <a:off x="3559660" y="3518475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40" name="Google Shape;615;p31">
                <a:extLst>
                  <a:ext uri="{FF2B5EF4-FFF2-40B4-BE49-F238E27FC236}">
                    <a16:creationId xmlns:a16="http://schemas.microsoft.com/office/drawing/2014/main" id="{E394DBF1-7FAF-E600-FDC0-2A20AE318F9E}"/>
                  </a:ext>
                </a:extLst>
              </p:cNvPr>
              <p:cNvCxnSpPr/>
              <p:nvPr/>
            </p:nvCxnSpPr>
            <p:spPr>
              <a:xfrm>
                <a:off x="3652037" y="3651985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" name="Google Shape;616;p31">
                <a:extLst>
                  <a:ext uri="{FF2B5EF4-FFF2-40B4-BE49-F238E27FC236}">
                    <a16:creationId xmlns:a16="http://schemas.microsoft.com/office/drawing/2014/main" id="{AE036347-CA51-C7FF-92FD-008EC44E3283}"/>
                  </a:ext>
                </a:extLst>
              </p:cNvPr>
              <p:cNvSpPr txBox="1"/>
              <p:nvPr/>
            </p:nvSpPr>
            <p:spPr>
              <a:xfrm>
                <a:off x="3699185" y="3516375"/>
                <a:ext cx="267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42" name="Google Shape;617;p31">
                <a:extLst>
                  <a:ext uri="{FF2B5EF4-FFF2-40B4-BE49-F238E27FC236}">
                    <a16:creationId xmlns:a16="http://schemas.microsoft.com/office/drawing/2014/main" id="{35ECE78C-E0B2-0A8D-5357-BEB43F361B7C}"/>
                  </a:ext>
                </a:extLst>
              </p:cNvPr>
              <p:cNvCxnSpPr/>
              <p:nvPr/>
            </p:nvCxnSpPr>
            <p:spPr>
              <a:xfrm>
                <a:off x="3791562" y="3649887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" name="Google Shape;618;p31">
                <a:extLst>
                  <a:ext uri="{FF2B5EF4-FFF2-40B4-BE49-F238E27FC236}">
                    <a16:creationId xmlns:a16="http://schemas.microsoft.com/office/drawing/2014/main" id="{FCAD63F6-6998-E64D-E1B2-C096A7405675}"/>
                  </a:ext>
                </a:extLst>
              </p:cNvPr>
              <p:cNvSpPr txBox="1"/>
              <p:nvPr/>
            </p:nvSpPr>
            <p:spPr>
              <a:xfrm>
                <a:off x="3503649" y="3703350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DC3220"/>
                    </a:solidFill>
                  </a:rPr>
                  <a:t>x</a:t>
                </a:r>
                <a:endParaRPr sz="1100" b="1" dirty="0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44" name="Google Shape;619;p31">
                <a:extLst>
                  <a:ext uri="{FF2B5EF4-FFF2-40B4-BE49-F238E27FC236}">
                    <a16:creationId xmlns:a16="http://schemas.microsoft.com/office/drawing/2014/main" id="{8F19592F-5504-EE40-5E5F-7DAACD456612}"/>
                  </a:ext>
                </a:extLst>
              </p:cNvPr>
              <p:cNvCxnSpPr/>
              <p:nvPr/>
            </p:nvCxnSpPr>
            <p:spPr>
              <a:xfrm>
                <a:off x="3596024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620;p31">
                <a:extLst>
                  <a:ext uri="{FF2B5EF4-FFF2-40B4-BE49-F238E27FC236}">
                    <a16:creationId xmlns:a16="http://schemas.microsoft.com/office/drawing/2014/main" id="{9A056757-CB0A-2FD4-B50C-1747C4017893}"/>
                  </a:ext>
                </a:extLst>
              </p:cNvPr>
              <p:cNvSpPr txBox="1"/>
              <p:nvPr/>
            </p:nvSpPr>
            <p:spPr>
              <a:xfrm>
                <a:off x="3636735" y="3703350"/>
                <a:ext cx="219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46" name="Google Shape;621;p31">
                <a:extLst>
                  <a:ext uri="{FF2B5EF4-FFF2-40B4-BE49-F238E27FC236}">
                    <a16:creationId xmlns:a16="http://schemas.microsoft.com/office/drawing/2014/main" id="{7D7428CD-4227-5C65-781A-18761D7B51A6}"/>
                  </a:ext>
                </a:extLst>
              </p:cNvPr>
              <p:cNvCxnSpPr/>
              <p:nvPr/>
            </p:nvCxnSpPr>
            <p:spPr>
              <a:xfrm>
                <a:off x="3729112" y="3836849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1" name="Google Shape;588;p31">
              <a:extLst>
                <a:ext uri="{FF2B5EF4-FFF2-40B4-BE49-F238E27FC236}">
                  <a16:creationId xmlns:a16="http://schemas.microsoft.com/office/drawing/2014/main" id="{2CE945EA-EA2A-B6D0-39D7-98F78DFF9CE1}"/>
                </a:ext>
              </a:extLst>
            </p:cNvPr>
            <p:cNvSpPr txBox="1"/>
            <p:nvPr/>
          </p:nvSpPr>
          <p:spPr>
            <a:xfrm>
              <a:off x="7219186" y="3748411"/>
              <a:ext cx="221603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DC3220"/>
                  </a:solidFill>
                </a:rPr>
                <a:t>x</a:t>
              </a:r>
              <a:endParaRPr sz="1100" b="1" dirty="0">
                <a:solidFill>
                  <a:srgbClr val="DC3220"/>
                </a:solidFill>
              </a:endParaRPr>
            </a:p>
          </p:txBody>
        </p:sp>
        <p:cxnSp>
          <p:nvCxnSpPr>
            <p:cNvPr id="132" name="Google Shape;589;p31">
              <a:extLst>
                <a:ext uri="{FF2B5EF4-FFF2-40B4-BE49-F238E27FC236}">
                  <a16:creationId xmlns:a16="http://schemas.microsoft.com/office/drawing/2014/main" id="{20188504-3AB2-A6DB-E781-B14513E2CCB6}"/>
                </a:ext>
              </a:extLst>
            </p:cNvPr>
            <p:cNvCxnSpPr/>
            <p:nvPr/>
          </p:nvCxnSpPr>
          <p:spPr>
            <a:xfrm>
              <a:off x="7311562" y="38819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593;p31">
              <a:extLst>
                <a:ext uri="{FF2B5EF4-FFF2-40B4-BE49-F238E27FC236}">
                  <a16:creationId xmlns:a16="http://schemas.microsoft.com/office/drawing/2014/main" id="{7754C69C-E1FD-F776-EB7C-30D3D8E7BA41}"/>
                </a:ext>
              </a:extLst>
            </p:cNvPr>
            <p:cNvSpPr txBox="1"/>
            <p:nvPr/>
          </p:nvSpPr>
          <p:spPr>
            <a:xfrm>
              <a:off x="7364274" y="3752700"/>
              <a:ext cx="20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40B0A6"/>
                  </a:solidFill>
                </a:rPr>
                <a:t>x</a:t>
              </a:r>
              <a:endParaRPr sz="1100" b="1" dirty="0">
                <a:solidFill>
                  <a:srgbClr val="40B0A6"/>
                </a:solidFill>
              </a:endParaRPr>
            </a:p>
          </p:txBody>
        </p:sp>
        <p:cxnSp>
          <p:nvCxnSpPr>
            <p:cNvPr id="134" name="Google Shape;594;p31">
              <a:extLst>
                <a:ext uri="{FF2B5EF4-FFF2-40B4-BE49-F238E27FC236}">
                  <a16:creationId xmlns:a16="http://schemas.microsoft.com/office/drawing/2014/main" id="{4C56BB33-7584-C759-7581-9920D8EC38A6}"/>
                </a:ext>
              </a:extLst>
            </p:cNvPr>
            <p:cNvCxnSpPr/>
            <p:nvPr/>
          </p:nvCxnSpPr>
          <p:spPr>
            <a:xfrm>
              <a:off x="7456649" y="3886211"/>
              <a:ext cx="113100" cy="0"/>
            </a:xfrm>
            <a:prstGeom prst="straightConnector1">
              <a:avLst/>
            </a:prstGeom>
            <a:noFill/>
            <a:ln w="19050" cap="flat" cmpd="sng">
              <a:solidFill>
                <a:srgbClr val="40B0A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5C24481-2488-D6A0-204D-DD42AF6920C4}"/>
              </a:ext>
            </a:extLst>
          </p:cNvPr>
          <p:cNvGrpSpPr/>
          <p:nvPr/>
        </p:nvGrpSpPr>
        <p:grpSpPr>
          <a:xfrm>
            <a:off x="5276149" y="886534"/>
            <a:ext cx="4833580" cy="3616212"/>
            <a:chOff x="5276149" y="886534"/>
            <a:chExt cx="4833580" cy="3616212"/>
          </a:xfrm>
        </p:grpSpPr>
        <p:grpSp>
          <p:nvGrpSpPr>
            <p:cNvPr id="149" name="Google Shape;512;p30">
              <a:extLst>
                <a:ext uri="{FF2B5EF4-FFF2-40B4-BE49-F238E27FC236}">
                  <a16:creationId xmlns:a16="http://schemas.microsoft.com/office/drawing/2014/main" id="{5574CADC-1310-B3FF-B0A0-00B42413E1FC}"/>
                </a:ext>
              </a:extLst>
            </p:cNvPr>
            <p:cNvGrpSpPr/>
            <p:nvPr/>
          </p:nvGrpSpPr>
          <p:grpSpPr>
            <a:xfrm>
              <a:off x="5276149" y="886534"/>
              <a:ext cx="4390127" cy="1787566"/>
              <a:chOff x="5733349" y="734134"/>
              <a:chExt cx="4390127" cy="1787566"/>
            </a:xfrm>
          </p:grpSpPr>
          <p:cxnSp>
            <p:nvCxnSpPr>
              <p:cNvPr id="168" name="Google Shape;513;p30">
                <a:extLst>
                  <a:ext uri="{FF2B5EF4-FFF2-40B4-BE49-F238E27FC236}">
                    <a16:creationId xmlns:a16="http://schemas.microsoft.com/office/drawing/2014/main" id="{CA32B291-0C0D-4187-49EF-5D596F3E94B9}"/>
                  </a:ext>
                </a:extLst>
              </p:cNvPr>
              <p:cNvCxnSpPr/>
              <p:nvPr/>
            </p:nvCxnSpPr>
            <p:spPr>
              <a:xfrm>
                <a:off x="6640150" y="1155725"/>
                <a:ext cx="8700" cy="97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9" name="Google Shape;514;p30">
                <a:extLst>
                  <a:ext uri="{FF2B5EF4-FFF2-40B4-BE49-F238E27FC236}">
                    <a16:creationId xmlns:a16="http://schemas.microsoft.com/office/drawing/2014/main" id="{D0DFC0B3-7B79-F2BA-7A25-58E114AE4664}"/>
                  </a:ext>
                </a:extLst>
              </p:cNvPr>
              <p:cNvCxnSpPr/>
              <p:nvPr/>
            </p:nvCxnSpPr>
            <p:spPr>
              <a:xfrm rot="10800000">
                <a:off x="6641450" y="2120275"/>
                <a:ext cx="228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Google Shape;515;p30">
                <a:extLst>
                  <a:ext uri="{FF2B5EF4-FFF2-40B4-BE49-F238E27FC236}">
                    <a16:creationId xmlns:a16="http://schemas.microsoft.com/office/drawing/2014/main" id="{A33059DC-9BE1-2D06-8DF3-CAF69A196EFA}"/>
                  </a:ext>
                </a:extLst>
              </p:cNvPr>
              <p:cNvSpPr txBox="1"/>
              <p:nvPr/>
            </p:nvSpPr>
            <p:spPr>
              <a:xfrm>
                <a:off x="8489376" y="2075300"/>
                <a:ext cx="1634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Time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1" name="Google Shape;516;p30">
                <a:extLst>
                  <a:ext uri="{FF2B5EF4-FFF2-40B4-BE49-F238E27FC236}">
                    <a16:creationId xmlns:a16="http://schemas.microsoft.com/office/drawing/2014/main" id="{559C721E-3C08-7F98-F109-2B4A6737F1E6}"/>
                  </a:ext>
                </a:extLst>
              </p:cNvPr>
              <p:cNvSpPr txBox="1"/>
              <p:nvPr/>
            </p:nvSpPr>
            <p:spPr>
              <a:xfrm>
                <a:off x="5733349" y="734134"/>
                <a:ext cx="1474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Pkt delay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2" name="Google Shape;517;p30">
                <a:extLst>
                  <a:ext uri="{FF2B5EF4-FFF2-40B4-BE49-F238E27FC236}">
                    <a16:creationId xmlns:a16="http://schemas.microsoft.com/office/drawing/2014/main" id="{35ABC811-55DE-C777-A953-027A7CAC9C27}"/>
                  </a:ext>
                </a:extLst>
              </p:cNvPr>
              <p:cNvSpPr txBox="1"/>
              <p:nvPr/>
            </p:nvSpPr>
            <p:spPr>
              <a:xfrm>
                <a:off x="6779385" y="1750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40B0A6"/>
                    </a:solidFill>
                  </a:rPr>
                  <a:t>x</a:t>
                </a:r>
                <a:endParaRPr sz="1100" b="1" dirty="0">
                  <a:solidFill>
                    <a:srgbClr val="40B0A6"/>
                  </a:solidFill>
                </a:endParaRPr>
              </a:p>
            </p:txBody>
          </p:sp>
          <p:sp>
            <p:nvSpPr>
              <p:cNvPr id="173" name="Google Shape;518;p30">
                <a:extLst>
                  <a:ext uri="{FF2B5EF4-FFF2-40B4-BE49-F238E27FC236}">
                    <a16:creationId xmlns:a16="http://schemas.microsoft.com/office/drawing/2014/main" id="{64D6E554-08B5-ECEB-4EBC-E74CEDEC038A}"/>
                  </a:ext>
                </a:extLst>
              </p:cNvPr>
              <p:cNvSpPr txBox="1"/>
              <p:nvPr/>
            </p:nvSpPr>
            <p:spPr>
              <a:xfrm>
                <a:off x="70079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4" name="Google Shape;519;p30">
                <a:extLst>
                  <a:ext uri="{FF2B5EF4-FFF2-40B4-BE49-F238E27FC236}">
                    <a16:creationId xmlns:a16="http://schemas.microsoft.com/office/drawing/2014/main" id="{B0B00948-BB83-0E07-C985-23E83EF700B8}"/>
                  </a:ext>
                </a:extLst>
              </p:cNvPr>
              <p:cNvSpPr txBox="1"/>
              <p:nvPr/>
            </p:nvSpPr>
            <p:spPr>
              <a:xfrm>
                <a:off x="7084185" y="1293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5" name="Google Shape;520;p30">
                <a:extLst>
                  <a:ext uri="{FF2B5EF4-FFF2-40B4-BE49-F238E27FC236}">
                    <a16:creationId xmlns:a16="http://schemas.microsoft.com/office/drawing/2014/main" id="{7888ADEB-D059-DBB8-3544-6AEF8A91C6FD}"/>
                  </a:ext>
                </a:extLst>
              </p:cNvPr>
              <p:cNvSpPr txBox="1"/>
              <p:nvPr/>
            </p:nvSpPr>
            <p:spPr>
              <a:xfrm>
                <a:off x="7236585" y="1522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6" name="Google Shape;521;p30">
                <a:extLst>
                  <a:ext uri="{FF2B5EF4-FFF2-40B4-BE49-F238E27FC236}">
                    <a16:creationId xmlns:a16="http://schemas.microsoft.com/office/drawing/2014/main" id="{B85CB256-8110-DC4E-D2FA-D8C05129CBC9}"/>
                  </a:ext>
                </a:extLst>
              </p:cNvPr>
              <p:cNvSpPr txBox="1"/>
              <p:nvPr/>
            </p:nvSpPr>
            <p:spPr>
              <a:xfrm>
                <a:off x="7312785" y="1141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7" name="Google Shape;522;p30">
                <a:extLst>
                  <a:ext uri="{FF2B5EF4-FFF2-40B4-BE49-F238E27FC236}">
                    <a16:creationId xmlns:a16="http://schemas.microsoft.com/office/drawing/2014/main" id="{927225C5-BDF3-6B9B-3D39-A462F90B5251}"/>
                  </a:ext>
                </a:extLst>
              </p:cNvPr>
              <p:cNvSpPr txBox="1"/>
              <p:nvPr/>
            </p:nvSpPr>
            <p:spPr>
              <a:xfrm>
                <a:off x="75413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8" name="Google Shape;523;p30">
                <a:extLst>
                  <a:ext uri="{FF2B5EF4-FFF2-40B4-BE49-F238E27FC236}">
                    <a16:creationId xmlns:a16="http://schemas.microsoft.com/office/drawing/2014/main" id="{3752A5F3-874D-24F2-7E69-6BB01B78CFC9}"/>
                  </a:ext>
                </a:extLst>
              </p:cNvPr>
              <p:cNvSpPr txBox="1"/>
              <p:nvPr/>
            </p:nvSpPr>
            <p:spPr>
              <a:xfrm>
                <a:off x="7769985" y="1445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9" name="Google Shape;524;p30">
                <a:extLst>
                  <a:ext uri="{FF2B5EF4-FFF2-40B4-BE49-F238E27FC236}">
                    <a16:creationId xmlns:a16="http://schemas.microsoft.com/office/drawing/2014/main" id="{10430ADA-640A-42B2-4049-CA1C65B3BF83}"/>
                  </a:ext>
                </a:extLst>
              </p:cNvPr>
              <p:cNvSpPr txBox="1"/>
              <p:nvPr/>
            </p:nvSpPr>
            <p:spPr>
              <a:xfrm>
                <a:off x="78461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0" name="Google Shape;525;p30">
                <a:extLst>
                  <a:ext uri="{FF2B5EF4-FFF2-40B4-BE49-F238E27FC236}">
                    <a16:creationId xmlns:a16="http://schemas.microsoft.com/office/drawing/2014/main" id="{9212A8CD-33AC-5065-7897-2B595889CD13}"/>
                  </a:ext>
                </a:extLst>
              </p:cNvPr>
              <p:cNvSpPr txBox="1"/>
              <p:nvPr/>
            </p:nvSpPr>
            <p:spPr>
              <a:xfrm>
                <a:off x="81509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81" name="Google Shape;526;p30">
                <a:extLst>
                  <a:ext uri="{FF2B5EF4-FFF2-40B4-BE49-F238E27FC236}">
                    <a16:creationId xmlns:a16="http://schemas.microsoft.com/office/drawing/2014/main" id="{BBBA716F-866C-5783-7134-640259E89396}"/>
                  </a:ext>
                </a:extLst>
              </p:cNvPr>
              <p:cNvSpPr txBox="1"/>
              <p:nvPr/>
            </p:nvSpPr>
            <p:spPr>
              <a:xfrm>
                <a:off x="8150985" y="15982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2" name="Google Shape;527;p30">
                <a:extLst>
                  <a:ext uri="{FF2B5EF4-FFF2-40B4-BE49-F238E27FC236}">
                    <a16:creationId xmlns:a16="http://schemas.microsoft.com/office/drawing/2014/main" id="{B32F2D1C-1369-6E2E-00B9-5A6B9E694070}"/>
                  </a:ext>
                </a:extLst>
              </p:cNvPr>
              <p:cNvSpPr txBox="1"/>
              <p:nvPr/>
            </p:nvSpPr>
            <p:spPr>
              <a:xfrm>
                <a:off x="83033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3" name="Google Shape;528;p30">
                <a:extLst>
                  <a:ext uri="{FF2B5EF4-FFF2-40B4-BE49-F238E27FC236}">
                    <a16:creationId xmlns:a16="http://schemas.microsoft.com/office/drawing/2014/main" id="{29FA31CD-F4EF-1DDA-768F-A2D6E7E56AA3}"/>
                  </a:ext>
                </a:extLst>
              </p:cNvPr>
              <p:cNvSpPr txBox="1"/>
              <p:nvPr/>
            </p:nvSpPr>
            <p:spPr>
              <a:xfrm>
                <a:off x="84557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</p:grpSp>
        <p:grpSp>
          <p:nvGrpSpPr>
            <p:cNvPr id="150" name="Google Shape;529;p30">
              <a:extLst>
                <a:ext uri="{FF2B5EF4-FFF2-40B4-BE49-F238E27FC236}">
                  <a16:creationId xmlns:a16="http://schemas.microsoft.com/office/drawing/2014/main" id="{D350C0BE-7024-B16B-3323-15290DEF2A00}"/>
                </a:ext>
              </a:extLst>
            </p:cNvPr>
            <p:cNvGrpSpPr/>
            <p:nvPr/>
          </p:nvGrpSpPr>
          <p:grpSpPr>
            <a:xfrm>
              <a:off x="6181200" y="2273813"/>
              <a:ext cx="3928529" cy="2228933"/>
              <a:chOff x="6181200" y="2426213"/>
              <a:chExt cx="3928529" cy="2228933"/>
            </a:xfrm>
          </p:grpSpPr>
          <p:grpSp>
            <p:nvGrpSpPr>
              <p:cNvPr id="151" name="Google Shape;533;p30">
                <a:extLst>
                  <a:ext uri="{FF2B5EF4-FFF2-40B4-BE49-F238E27FC236}">
                    <a16:creationId xmlns:a16="http://schemas.microsoft.com/office/drawing/2014/main" id="{1D4D9F46-7B09-10A5-CCA9-945261F7CDB0}"/>
                  </a:ext>
                </a:extLst>
              </p:cNvPr>
              <p:cNvGrpSpPr/>
              <p:nvPr/>
            </p:nvGrpSpPr>
            <p:grpSpPr>
              <a:xfrm>
                <a:off x="6181200" y="4208900"/>
                <a:ext cx="3928529" cy="446246"/>
                <a:chOff x="5876400" y="3142100"/>
                <a:chExt cx="3928529" cy="446246"/>
              </a:xfrm>
            </p:grpSpPr>
            <p:cxnSp>
              <p:nvCxnSpPr>
                <p:cNvPr id="166" name="Google Shape;534;p30">
                  <a:extLst>
                    <a:ext uri="{FF2B5EF4-FFF2-40B4-BE49-F238E27FC236}">
                      <a16:creationId xmlns:a16="http://schemas.microsoft.com/office/drawing/2014/main" id="{75F45A59-D51B-4EE0-B9D7-5B6BB56B3A4D}"/>
                    </a:ext>
                  </a:extLst>
                </p:cNvPr>
                <p:cNvCxnSpPr/>
                <p:nvPr/>
              </p:nvCxnSpPr>
              <p:spPr>
                <a:xfrm flipH="1">
                  <a:off x="5876400" y="3187575"/>
                  <a:ext cx="2776500" cy="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167" name="Google Shape;535;p30">
                  <a:extLst>
                    <a:ext uri="{FF2B5EF4-FFF2-40B4-BE49-F238E27FC236}">
                      <a16:creationId xmlns:a16="http://schemas.microsoft.com/office/drawing/2014/main" id="{CEDFD4BE-7C8E-3E9F-3303-3DC16F7EFE28}"/>
                    </a:ext>
                  </a:extLst>
                </p:cNvPr>
                <p:cNvSpPr txBox="1"/>
                <p:nvPr/>
              </p:nvSpPr>
              <p:spPr>
                <a:xfrm>
                  <a:off x="6096000" y="3142100"/>
                  <a:ext cx="3708929" cy="446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dirty="0">
                      <a:solidFill>
                        <a:srgbClr val="66666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Aggregate delay average</a:t>
                  </a:r>
                  <a:endParaRPr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152" name="Google Shape;538;p30">
                <a:extLst>
                  <a:ext uri="{FF2B5EF4-FFF2-40B4-BE49-F238E27FC236}">
                    <a16:creationId xmlns:a16="http://schemas.microsoft.com/office/drawing/2014/main" id="{B729772E-75EE-7577-E7C5-19CC3E1387D0}"/>
                  </a:ext>
                </a:extLst>
              </p:cNvPr>
              <p:cNvSpPr txBox="1"/>
              <p:nvPr/>
            </p:nvSpPr>
            <p:spPr>
              <a:xfrm>
                <a:off x="7502750" y="3904875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DC3220"/>
                    </a:solidFill>
                  </a:rPr>
                  <a:t>x</a:t>
                </a:r>
                <a:endParaRPr sz="1100" b="1" dirty="0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153" name="Google Shape;539;p30">
                <a:extLst>
                  <a:ext uri="{FF2B5EF4-FFF2-40B4-BE49-F238E27FC236}">
                    <a16:creationId xmlns:a16="http://schemas.microsoft.com/office/drawing/2014/main" id="{F948124A-13FC-17EF-ABD4-A085CE3F37E7}"/>
                  </a:ext>
                </a:extLst>
              </p:cNvPr>
              <p:cNvCxnSpPr/>
              <p:nvPr/>
            </p:nvCxnSpPr>
            <p:spPr>
              <a:xfrm>
                <a:off x="7595125" y="403837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540;p30">
                <a:extLst>
                  <a:ext uri="{FF2B5EF4-FFF2-40B4-BE49-F238E27FC236}">
                    <a16:creationId xmlns:a16="http://schemas.microsoft.com/office/drawing/2014/main" id="{42B76CEF-9546-1380-8C24-FA78E4491BCD}"/>
                  </a:ext>
                </a:extLst>
              </p:cNvPr>
              <p:cNvSpPr txBox="1"/>
              <p:nvPr/>
            </p:nvSpPr>
            <p:spPr>
              <a:xfrm>
                <a:off x="7086099" y="3900800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155" name="Google Shape;541;p30">
                <a:extLst>
                  <a:ext uri="{FF2B5EF4-FFF2-40B4-BE49-F238E27FC236}">
                    <a16:creationId xmlns:a16="http://schemas.microsoft.com/office/drawing/2014/main" id="{A8664D42-7964-522E-4A0F-40A932B8AC71}"/>
                  </a:ext>
                </a:extLst>
              </p:cNvPr>
              <p:cNvCxnSpPr/>
              <p:nvPr/>
            </p:nvCxnSpPr>
            <p:spPr>
              <a:xfrm>
                <a:off x="7178473" y="40343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6" name="Google Shape;542;p30">
                <a:extLst>
                  <a:ext uri="{FF2B5EF4-FFF2-40B4-BE49-F238E27FC236}">
                    <a16:creationId xmlns:a16="http://schemas.microsoft.com/office/drawing/2014/main" id="{9EBB5305-460D-A37A-426C-77FFDAE8A96E}"/>
                  </a:ext>
                </a:extLst>
              </p:cNvPr>
              <p:cNvGrpSpPr/>
              <p:nvPr/>
            </p:nvGrpSpPr>
            <p:grpSpPr>
              <a:xfrm>
                <a:off x="6963787" y="2426213"/>
                <a:ext cx="1474800" cy="858762"/>
                <a:chOff x="6354187" y="3188213"/>
                <a:chExt cx="1474800" cy="858762"/>
              </a:xfrm>
            </p:grpSpPr>
            <p:grpSp>
              <p:nvGrpSpPr>
                <p:cNvPr id="162" name="Google Shape;543;p30">
                  <a:extLst>
                    <a:ext uri="{FF2B5EF4-FFF2-40B4-BE49-F238E27FC236}">
                      <a16:creationId xmlns:a16="http://schemas.microsoft.com/office/drawing/2014/main" id="{47EBAE0A-0D37-4088-0CA4-733BE91FD643}"/>
                    </a:ext>
                  </a:extLst>
                </p:cNvPr>
                <p:cNvGrpSpPr/>
                <p:nvPr/>
              </p:nvGrpSpPr>
              <p:grpSpPr>
                <a:xfrm>
                  <a:off x="6354187" y="3188213"/>
                  <a:ext cx="1474800" cy="431100"/>
                  <a:chOff x="3940299" y="3173238"/>
                  <a:chExt cx="1474800" cy="431100"/>
                </a:xfrm>
              </p:grpSpPr>
              <p:sp>
                <p:nvSpPr>
                  <p:cNvPr id="164" name="Google Shape;544;p30">
                    <a:extLst>
                      <a:ext uri="{FF2B5EF4-FFF2-40B4-BE49-F238E27FC236}">
                        <a16:creationId xmlns:a16="http://schemas.microsoft.com/office/drawing/2014/main" id="{7C33D370-FA05-9B49-2C40-6527BA8E22F3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173238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>
                        <a:solidFill>
                          <a:srgbClr val="40B0A6"/>
                        </a:solidFill>
                      </a:rPr>
                      <a:t>x</a:t>
                    </a:r>
                    <a:endParaRPr sz="1100" b="1">
                      <a:solidFill>
                        <a:srgbClr val="40B0A6"/>
                      </a:solidFill>
                    </a:endParaRPr>
                  </a:p>
                </p:txBody>
              </p:sp>
              <p:cxnSp>
                <p:nvCxnSpPr>
                  <p:cNvPr id="165" name="Google Shape;545;p30">
                    <a:extLst>
                      <a:ext uri="{FF2B5EF4-FFF2-40B4-BE49-F238E27FC236}">
                        <a16:creationId xmlns:a16="http://schemas.microsoft.com/office/drawing/2014/main" id="{01915038-A938-AE0A-5846-9F9FA38F543C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306738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40B0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63" name="Google Shape;546;p30">
                  <a:extLst>
                    <a:ext uri="{FF2B5EF4-FFF2-40B4-BE49-F238E27FC236}">
                      <a16:creationId xmlns:a16="http://schemas.microsoft.com/office/drawing/2014/main" id="{F611BE03-CE7F-CDC5-7F28-E9BA4E4D2FA9}"/>
                    </a:ext>
                  </a:extLst>
                </p:cNvPr>
                <p:cNvCxnSpPr/>
                <p:nvPr/>
              </p:nvCxnSpPr>
              <p:spPr>
                <a:xfrm>
                  <a:off x="6679000" y="3269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157" name="Google Shape;547;p30">
                <a:extLst>
                  <a:ext uri="{FF2B5EF4-FFF2-40B4-BE49-F238E27FC236}">
                    <a16:creationId xmlns:a16="http://schemas.microsoft.com/office/drawing/2014/main" id="{A64DC08F-0CB2-9D93-B860-76E172BC3E0A}"/>
                  </a:ext>
                </a:extLst>
              </p:cNvPr>
              <p:cNvGrpSpPr/>
              <p:nvPr/>
            </p:nvGrpSpPr>
            <p:grpSpPr>
              <a:xfrm>
                <a:off x="7344787" y="2426213"/>
                <a:ext cx="1474800" cy="858762"/>
                <a:chOff x="6354187" y="3188213"/>
                <a:chExt cx="1474800" cy="858762"/>
              </a:xfrm>
            </p:grpSpPr>
            <p:grpSp>
              <p:nvGrpSpPr>
                <p:cNvPr id="158" name="Google Shape;548;p30">
                  <a:extLst>
                    <a:ext uri="{FF2B5EF4-FFF2-40B4-BE49-F238E27FC236}">
                      <a16:creationId xmlns:a16="http://schemas.microsoft.com/office/drawing/2014/main" id="{E944FCFB-AEAE-0BC8-BAC6-798B8D2B591E}"/>
                    </a:ext>
                  </a:extLst>
                </p:cNvPr>
                <p:cNvGrpSpPr/>
                <p:nvPr/>
              </p:nvGrpSpPr>
              <p:grpSpPr>
                <a:xfrm>
                  <a:off x="6354187" y="3188213"/>
                  <a:ext cx="1474800" cy="431100"/>
                  <a:chOff x="3940299" y="3173238"/>
                  <a:chExt cx="1474800" cy="431100"/>
                </a:xfrm>
              </p:grpSpPr>
              <p:sp>
                <p:nvSpPr>
                  <p:cNvPr id="160" name="Google Shape;549;p30">
                    <a:extLst>
                      <a:ext uri="{FF2B5EF4-FFF2-40B4-BE49-F238E27FC236}">
                        <a16:creationId xmlns:a16="http://schemas.microsoft.com/office/drawing/2014/main" id="{F45B80EE-D430-060D-B05F-90C9D3095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173238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>
                        <a:solidFill>
                          <a:srgbClr val="DC3220"/>
                        </a:solidFill>
                      </a:rPr>
                      <a:t>x</a:t>
                    </a:r>
                    <a:endParaRPr sz="1100" b="1">
                      <a:solidFill>
                        <a:srgbClr val="DC3220"/>
                      </a:solidFill>
                    </a:endParaRPr>
                  </a:p>
                </p:txBody>
              </p:sp>
              <p:cxnSp>
                <p:nvCxnSpPr>
                  <p:cNvPr id="161" name="Google Shape;550;p30">
                    <a:extLst>
                      <a:ext uri="{FF2B5EF4-FFF2-40B4-BE49-F238E27FC236}">
                        <a16:creationId xmlns:a16="http://schemas.microsoft.com/office/drawing/2014/main" id="{7080028C-4929-EE8D-D954-ECA011D9CA71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306738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DC322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59" name="Google Shape;551;p30">
                  <a:extLst>
                    <a:ext uri="{FF2B5EF4-FFF2-40B4-BE49-F238E27FC236}">
                      <a16:creationId xmlns:a16="http://schemas.microsoft.com/office/drawing/2014/main" id="{18C541D8-766F-ADD3-C9BB-74E25CF03E36}"/>
                    </a:ext>
                  </a:extLst>
                </p:cNvPr>
                <p:cNvCxnSpPr/>
                <p:nvPr/>
              </p:nvCxnSpPr>
              <p:spPr>
                <a:xfrm>
                  <a:off x="6679000" y="3269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994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</a:t>
            </a:r>
          </a:p>
        </p:txBody>
      </p:sp>
      <p:sp>
        <p:nvSpPr>
          <p:cNvPr id="624" name="Google Shape;624;p31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Reliably extracted from delay averages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AE3A2A-B2F2-6571-E944-C1C01732E3D5}"/>
              </a:ext>
            </a:extLst>
          </p:cNvPr>
          <p:cNvGrpSpPr/>
          <p:nvPr/>
        </p:nvGrpSpPr>
        <p:grpSpPr>
          <a:xfrm>
            <a:off x="5276149" y="849600"/>
            <a:ext cx="4390127" cy="1824500"/>
            <a:chOff x="5276149" y="849600"/>
            <a:chExt cx="4390127" cy="1824500"/>
          </a:xfrm>
        </p:grpSpPr>
        <p:grpSp>
          <p:nvGrpSpPr>
            <p:cNvPr id="149" name="Google Shape;512;p30">
              <a:extLst>
                <a:ext uri="{FF2B5EF4-FFF2-40B4-BE49-F238E27FC236}">
                  <a16:creationId xmlns:a16="http://schemas.microsoft.com/office/drawing/2014/main" id="{5574CADC-1310-B3FF-B0A0-00B42413E1FC}"/>
                </a:ext>
              </a:extLst>
            </p:cNvPr>
            <p:cNvGrpSpPr/>
            <p:nvPr/>
          </p:nvGrpSpPr>
          <p:grpSpPr>
            <a:xfrm>
              <a:off x="5276149" y="886534"/>
              <a:ext cx="4390127" cy="1787566"/>
              <a:chOff x="5733349" y="734134"/>
              <a:chExt cx="4390127" cy="1787566"/>
            </a:xfrm>
          </p:grpSpPr>
          <p:cxnSp>
            <p:nvCxnSpPr>
              <p:cNvPr id="168" name="Google Shape;513;p30">
                <a:extLst>
                  <a:ext uri="{FF2B5EF4-FFF2-40B4-BE49-F238E27FC236}">
                    <a16:creationId xmlns:a16="http://schemas.microsoft.com/office/drawing/2014/main" id="{CA32B291-0C0D-4187-49EF-5D596F3E94B9}"/>
                  </a:ext>
                </a:extLst>
              </p:cNvPr>
              <p:cNvCxnSpPr/>
              <p:nvPr/>
            </p:nvCxnSpPr>
            <p:spPr>
              <a:xfrm>
                <a:off x="6640150" y="1155725"/>
                <a:ext cx="8700" cy="97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9" name="Google Shape;514;p30">
                <a:extLst>
                  <a:ext uri="{FF2B5EF4-FFF2-40B4-BE49-F238E27FC236}">
                    <a16:creationId xmlns:a16="http://schemas.microsoft.com/office/drawing/2014/main" id="{D0DFC0B3-7B79-F2BA-7A25-58E114AE4664}"/>
                  </a:ext>
                </a:extLst>
              </p:cNvPr>
              <p:cNvCxnSpPr/>
              <p:nvPr/>
            </p:nvCxnSpPr>
            <p:spPr>
              <a:xfrm rot="10800000">
                <a:off x="6641450" y="2120275"/>
                <a:ext cx="228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Google Shape;515;p30">
                <a:extLst>
                  <a:ext uri="{FF2B5EF4-FFF2-40B4-BE49-F238E27FC236}">
                    <a16:creationId xmlns:a16="http://schemas.microsoft.com/office/drawing/2014/main" id="{A33059DC-9BE1-2D06-8DF3-CAF69A196EFA}"/>
                  </a:ext>
                </a:extLst>
              </p:cNvPr>
              <p:cNvSpPr txBox="1"/>
              <p:nvPr/>
            </p:nvSpPr>
            <p:spPr>
              <a:xfrm>
                <a:off x="8489376" y="2075300"/>
                <a:ext cx="1634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Time</a:t>
                </a:r>
                <a:endParaRPr sz="170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1" name="Google Shape;516;p30">
                <a:extLst>
                  <a:ext uri="{FF2B5EF4-FFF2-40B4-BE49-F238E27FC236}">
                    <a16:creationId xmlns:a16="http://schemas.microsoft.com/office/drawing/2014/main" id="{559C721E-3C08-7F98-F109-2B4A6737F1E6}"/>
                  </a:ext>
                </a:extLst>
              </p:cNvPr>
              <p:cNvSpPr txBox="1"/>
              <p:nvPr/>
            </p:nvSpPr>
            <p:spPr>
              <a:xfrm>
                <a:off x="5733349" y="734134"/>
                <a:ext cx="1474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Pkt delay</a:t>
                </a:r>
                <a:endParaRPr sz="1700" dirty="0">
                  <a:solidFill>
                    <a:srgbClr val="666666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72" name="Google Shape;517;p30">
                <a:extLst>
                  <a:ext uri="{FF2B5EF4-FFF2-40B4-BE49-F238E27FC236}">
                    <a16:creationId xmlns:a16="http://schemas.microsoft.com/office/drawing/2014/main" id="{35ABC811-55DE-C777-A953-027A7CAC9C27}"/>
                  </a:ext>
                </a:extLst>
              </p:cNvPr>
              <p:cNvSpPr txBox="1"/>
              <p:nvPr/>
            </p:nvSpPr>
            <p:spPr>
              <a:xfrm>
                <a:off x="6779385" y="1750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40B0A6"/>
                    </a:solidFill>
                  </a:rPr>
                  <a:t>x</a:t>
                </a:r>
                <a:endParaRPr sz="1100" b="1" dirty="0">
                  <a:solidFill>
                    <a:srgbClr val="40B0A6"/>
                  </a:solidFill>
                </a:endParaRPr>
              </a:p>
            </p:txBody>
          </p:sp>
          <p:sp>
            <p:nvSpPr>
              <p:cNvPr id="173" name="Google Shape;518;p30">
                <a:extLst>
                  <a:ext uri="{FF2B5EF4-FFF2-40B4-BE49-F238E27FC236}">
                    <a16:creationId xmlns:a16="http://schemas.microsoft.com/office/drawing/2014/main" id="{64D6E554-08B5-ECEB-4EBC-E74CEDEC038A}"/>
                  </a:ext>
                </a:extLst>
              </p:cNvPr>
              <p:cNvSpPr txBox="1"/>
              <p:nvPr/>
            </p:nvSpPr>
            <p:spPr>
              <a:xfrm>
                <a:off x="70079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4" name="Google Shape;519;p30">
                <a:extLst>
                  <a:ext uri="{FF2B5EF4-FFF2-40B4-BE49-F238E27FC236}">
                    <a16:creationId xmlns:a16="http://schemas.microsoft.com/office/drawing/2014/main" id="{B0B00948-BB83-0E07-C985-23E83EF700B8}"/>
                  </a:ext>
                </a:extLst>
              </p:cNvPr>
              <p:cNvSpPr txBox="1"/>
              <p:nvPr/>
            </p:nvSpPr>
            <p:spPr>
              <a:xfrm>
                <a:off x="7084185" y="1293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5" name="Google Shape;520;p30">
                <a:extLst>
                  <a:ext uri="{FF2B5EF4-FFF2-40B4-BE49-F238E27FC236}">
                    <a16:creationId xmlns:a16="http://schemas.microsoft.com/office/drawing/2014/main" id="{7888ADEB-D059-DBB8-3544-6AEF8A91C6FD}"/>
                  </a:ext>
                </a:extLst>
              </p:cNvPr>
              <p:cNvSpPr txBox="1"/>
              <p:nvPr/>
            </p:nvSpPr>
            <p:spPr>
              <a:xfrm>
                <a:off x="7236585" y="1522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6" name="Google Shape;521;p30">
                <a:extLst>
                  <a:ext uri="{FF2B5EF4-FFF2-40B4-BE49-F238E27FC236}">
                    <a16:creationId xmlns:a16="http://schemas.microsoft.com/office/drawing/2014/main" id="{B85CB256-8110-DC4E-D2FA-D8C05129CBC9}"/>
                  </a:ext>
                </a:extLst>
              </p:cNvPr>
              <p:cNvSpPr txBox="1"/>
              <p:nvPr/>
            </p:nvSpPr>
            <p:spPr>
              <a:xfrm>
                <a:off x="7312785" y="11410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77" name="Google Shape;522;p30">
                <a:extLst>
                  <a:ext uri="{FF2B5EF4-FFF2-40B4-BE49-F238E27FC236}">
                    <a16:creationId xmlns:a16="http://schemas.microsoft.com/office/drawing/2014/main" id="{927225C5-BDF3-6B9B-3D39-A462F90B5251}"/>
                  </a:ext>
                </a:extLst>
              </p:cNvPr>
              <p:cNvSpPr txBox="1"/>
              <p:nvPr/>
            </p:nvSpPr>
            <p:spPr>
              <a:xfrm>
                <a:off x="75413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8" name="Google Shape;523;p30">
                <a:extLst>
                  <a:ext uri="{FF2B5EF4-FFF2-40B4-BE49-F238E27FC236}">
                    <a16:creationId xmlns:a16="http://schemas.microsoft.com/office/drawing/2014/main" id="{3752A5F3-874D-24F2-7E69-6BB01B78CFC9}"/>
                  </a:ext>
                </a:extLst>
              </p:cNvPr>
              <p:cNvSpPr txBox="1"/>
              <p:nvPr/>
            </p:nvSpPr>
            <p:spPr>
              <a:xfrm>
                <a:off x="7769985" y="1445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79" name="Google Shape;524;p30">
                <a:extLst>
                  <a:ext uri="{FF2B5EF4-FFF2-40B4-BE49-F238E27FC236}">
                    <a16:creationId xmlns:a16="http://schemas.microsoft.com/office/drawing/2014/main" id="{10430ADA-640A-42B2-4049-CA1C65B3BF83}"/>
                  </a:ext>
                </a:extLst>
              </p:cNvPr>
              <p:cNvSpPr txBox="1"/>
              <p:nvPr/>
            </p:nvSpPr>
            <p:spPr>
              <a:xfrm>
                <a:off x="78461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0" name="Google Shape;525;p30">
                <a:extLst>
                  <a:ext uri="{FF2B5EF4-FFF2-40B4-BE49-F238E27FC236}">
                    <a16:creationId xmlns:a16="http://schemas.microsoft.com/office/drawing/2014/main" id="{9212A8CD-33AC-5065-7897-2B595889CD13}"/>
                  </a:ext>
                </a:extLst>
              </p:cNvPr>
              <p:cNvSpPr txBox="1"/>
              <p:nvPr/>
            </p:nvSpPr>
            <p:spPr>
              <a:xfrm>
                <a:off x="8150985" y="9886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sp>
            <p:nvSpPr>
              <p:cNvPr id="181" name="Google Shape;526;p30">
                <a:extLst>
                  <a:ext uri="{FF2B5EF4-FFF2-40B4-BE49-F238E27FC236}">
                    <a16:creationId xmlns:a16="http://schemas.microsoft.com/office/drawing/2014/main" id="{BBBA716F-866C-5783-7134-640259E89396}"/>
                  </a:ext>
                </a:extLst>
              </p:cNvPr>
              <p:cNvSpPr txBox="1"/>
              <p:nvPr/>
            </p:nvSpPr>
            <p:spPr>
              <a:xfrm>
                <a:off x="8150985" y="15982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2" name="Google Shape;527;p30">
                <a:extLst>
                  <a:ext uri="{FF2B5EF4-FFF2-40B4-BE49-F238E27FC236}">
                    <a16:creationId xmlns:a16="http://schemas.microsoft.com/office/drawing/2014/main" id="{B32F2D1C-1369-6E2E-00B9-5A6B9E694070}"/>
                  </a:ext>
                </a:extLst>
              </p:cNvPr>
              <p:cNvSpPr txBox="1"/>
              <p:nvPr/>
            </p:nvSpPr>
            <p:spPr>
              <a:xfrm>
                <a:off x="8303385" y="10648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DC3220"/>
                    </a:solidFill>
                  </a:rPr>
                  <a:t>x</a:t>
                </a:r>
                <a:endParaRPr sz="1100" b="1">
                  <a:solidFill>
                    <a:srgbClr val="DC3220"/>
                  </a:solidFill>
                </a:endParaRPr>
              </a:p>
            </p:txBody>
          </p:sp>
          <p:sp>
            <p:nvSpPr>
              <p:cNvPr id="183" name="Google Shape;528;p30">
                <a:extLst>
                  <a:ext uri="{FF2B5EF4-FFF2-40B4-BE49-F238E27FC236}">
                    <a16:creationId xmlns:a16="http://schemas.microsoft.com/office/drawing/2014/main" id="{29FA31CD-F4EF-1DDA-768F-A2D6E7E56AA3}"/>
                  </a:ext>
                </a:extLst>
              </p:cNvPr>
              <p:cNvSpPr txBox="1"/>
              <p:nvPr/>
            </p:nvSpPr>
            <p:spPr>
              <a:xfrm>
                <a:off x="8455785" y="1674400"/>
                <a:ext cx="2934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40B0A6"/>
                    </a:solidFill>
                  </a:rPr>
                  <a:t>x</a:t>
                </a:r>
                <a:endParaRPr sz="1100" b="1" dirty="0">
                  <a:solidFill>
                    <a:srgbClr val="40B0A6"/>
                  </a:solidFill>
                </a:endParaRPr>
              </a:p>
            </p:txBody>
          </p:sp>
        </p:grpSp>
        <p:sp>
          <p:nvSpPr>
            <p:cNvPr id="14" name="Google Shape;816;p33">
              <a:extLst>
                <a:ext uri="{FF2B5EF4-FFF2-40B4-BE49-F238E27FC236}">
                  <a16:creationId xmlns:a16="http://schemas.microsoft.com/office/drawing/2014/main" id="{D766C8F7-6E6A-D8C6-E2C1-627B4787C119}"/>
                </a:ext>
              </a:extLst>
            </p:cNvPr>
            <p:cNvSpPr txBox="1"/>
            <p:nvPr/>
          </p:nvSpPr>
          <p:spPr>
            <a:xfrm>
              <a:off x="7865030" y="849600"/>
              <a:ext cx="1474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l-GR" sz="1800" b="1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σ = ?</a:t>
              </a:r>
              <a:endParaRPr sz="1800" b="1" dirty="0">
                <a:solidFill>
                  <a:srgbClr val="75499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A53160-E4C2-0E10-293E-110D8842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Estimate jitter using CLT</a:t>
            </a:r>
          </a:p>
          <a:p>
            <a:pPr lvl="1">
              <a:buClr>
                <a:schemeClr val="tx1"/>
              </a:buClr>
              <a:buFont typeface="Symbol" pitchFamily="2" charset="2"/>
              <a:buChar char="Þ"/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= known function of known quantities</a:t>
            </a: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596900" lvl="1" indent="0">
              <a:buNone/>
            </a:pP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25" name="Google Shape;816;p33">
            <a:extLst>
              <a:ext uri="{FF2B5EF4-FFF2-40B4-BE49-F238E27FC236}">
                <a16:creationId xmlns:a16="http://schemas.microsoft.com/office/drawing/2014/main" id="{5CEDBE75-1A07-C519-15C1-466FB8B246C4}"/>
              </a:ext>
            </a:extLst>
          </p:cNvPr>
          <p:cNvSpPr txBox="1"/>
          <p:nvPr/>
        </p:nvSpPr>
        <p:spPr>
          <a:xfrm>
            <a:off x="8255264" y="3040968"/>
            <a:ext cx="1474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l-GR" sz="1800" b="1" dirty="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rPr>
              <a:t>σ’</a:t>
            </a:r>
            <a:endParaRPr sz="1800" b="1" dirty="0">
              <a:solidFill>
                <a:srgbClr val="75499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04E61FF-43CF-3EB3-C5C2-59C123AC5564}"/>
              </a:ext>
            </a:extLst>
          </p:cNvPr>
          <p:cNvGrpSpPr/>
          <p:nvPr/>
        </p:nvGrpSpPr>
        <p:grpSpPr>
          <a:xfrm>
            <a:off x="5868235" y="2273813"/>
            <a:ext cx="4241494" cy="2228933"/>
            <a:chOff x="5868235" y="2273813"/>
            <a:chExt cx="4241494" cy="2228933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16C154CC-BA2B-82DE-2EDA-1CC536AB291E}"/>
                </a:ext>
              </a:extLst>
            </p:cNvPr>
            <p:cNvGrpSpPr/>
            <p:nvPr/>
          </p:nvGrpSpPr>
          <p:grpSpPr>
            <a:xfrm>
              <a:off x="6181200" y="2273813"/>
              <a:ext cx="3928529" cy="2228933"/>
              <a:chOff x="6181200" y="2273813"/>
              <a:chExt cx="3928529" cy="2228933"/>
            </a:xfrm>
          </p:grpSpPr>
          <p:grpSp>
            <p:nvGrpSpPr>
              <p:cNvPr id="516" name="Google Shape;533;p30">
                <a:extLst>
                  <a:ext uri="{FF2B5EF4-FFF2-40B4-BE49-F238E27FC236}">
                    <a16:creationId xmlns:a16="http://schemas.microsoft.com/office/drawing/2014/main" id="{B7081BF2-4C55-DEAC-2C38-F0C8184F6A11}"/>
                  </a:ext>
                </a:extLst>
              </p:cNvPr>
              <p:cNvGrpSpPr/>
              <p:nvPr/>
            </p:nvGrpSpPr>
            <p:grpSpPr>
              <a:xfrm>
                <a:off x="6181200" y="4056500"/>
                <a:ext cx="3928529" cy="446246"/>
                <a:chOff x="5876400" y="3142100"/>
                <a:chExt cx="3928529" cy="446246"/>
              </a:xfrm>
            </p:grpSpPr>
            <p:cxnSp>
              <p:nvCxnSpPr>
                <p:cNvPr id="524" name="Google Shape;534;p30">
                  <a:extLst>
                    <a:ext uri="{FF2B5EF4-FFF2-40B4-BE49-F238E27FC236}">
                      <a16:creationId xmlns:a16="http://schemas.microsoft.com/office/drawing/2014/main" id="{23181042-5CCD-3B03-5396-1471FEE921D7}"/>
                    </a:ext>
                  </a:extLst>
                </p:cNvPr>
                <p:cNvCxnSpPr/>
                <p:nvPr/>
              </p:nvCxnSpPr>
              <p:spPr>
                <a:xfrm flipH="1">
                  <a:off x="5876400" y="3187575"/>
                  <a:ext cx="2776500" cy="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525" name="Google Shape;535;p30">
                  <a:extLst>
                    <a:ext uri="{FF2B5EF4-FFF2-40B4-BE49-F238E27FC236}">
                      <a16:creationId xmlns:a16="http://schemas.microsoft.com/office/drawing/2014/main" id="{51222649-F0D9-F083-1726-B83B4EFD4833}"/>
                    </a:ext>
                  </a:extLst>
                </p:cNvPr>
                <p:cNvSpPr txBox="1"/>
                <p:nvPr/>
              </p:nvSpPr>
              <p:spPr>
                <a:xfrm>
                  <a:off x="6096000" y="3142100"/>
                  <a:ext cx="3708929" cy="446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dirty="0">
                      <a:solidFill>
                        <a:srgbClr val="66666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Aggregate delay average</a:t>
                  </a:r>
                  <a:endParaRPr sz="1700" dirty="0">
                    <a:solidFill>
                      <a:srgbClr val="666666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517" name="Google Shape;540;p30">
                <a:extLst>
                  <a:ext uri="{FF2B5EF4-FFF2-40B4-BE49-F238E27FC236}">
                    <a16:creationId xmlns:a16="http://schemas.microsoft.com/office/drawing/2014/main" id="{35FCD52C-31B8-660F-2701-CEC370AEA90D}"/>
                  </a:ext>
                </a:extLst>
              </p:cNvPr>
              <p:cNvSpPr txBox="1"/>
              <p:nvPr/>
            </p:nvSpPr>
            <p:spPr>
              <a:xfrm>
                <a:off x="7086099" y="3748400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rgbClr val="40B0A6"/>
                    </a:solidFill>
                  </a:rPr>
                  <a:t>x</a:t>
                </a:r>
                <a:endParaRPr sz="1100" b="1">
                  <a:solidFill>
                    <a:srgbClr val="40B0A6"/>
                  </a:solidFill>
                </a:endParaRPr>
              </a:p>
            </p:txBody>
          </p:sp>
          <p:cxnSp>
            <p:nvCxnSpPr>
              <p:cNvPr id="518" name="Google Shape;541;p30">
                <a:extLst>
                  <a:ext uri="{FF2B5EF4-FFF2-40B4-BE49-F238E27FC236}">
                    <a16:creationId xmlns:a16="http://schemas.microsoft.com/office/drawing/2014/main" id="{6C67A793-A57A-52D6-FEA0-303D6E9CDA6F}"/>
                  </a:ext>
                </a:extLst>
              </p:cNvPr>
              <p:cNvCxnSpPr/>
              <p:nvPr/>
            </p:nvCxnSpPr>
            <p:spPr>
              <a:xfrm>
                <a:off x="7178473" y="3881911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0B0A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19" name="Google Shape;542;p30">
                <a:extLst>
                  <a:ext uri="{FF2B5EF4-FFF2-40B4-BE49-F238E27FC236}">
                    <a16:creationId xmlns:a16="http://schemas.microsoft.com/office/drawing/2014/main" id="{FED25DEF-9FB6-3F8B-4474-4277DDC189FF}"/>
                  </a:ext>
                </a:extLst>
              </p:cNvPr>
              <p:cNvGrpSpPr/>
              <p:nvPr/>
            </p:nvGrpSpPr>
            <p:grpSpPr>
              <a:xfrm>
                <a:off x="6963787" y="2273813"/>
                <a:ext cx="1474800" cy="858762"/>
                <a:chOff x="6354187" y="3188213"/>
                <a:chExt cx="1474800" cy="858762"/>
              </a:xfrm>
            </p:grpSpPr>
            <p:grpSp>
              <p:nvGrpSpPr>
                <p:cNvPr id="520" name="Google Shape;543;p30">
                  <a:extLst>
                    <a:ext uri="{FF2B5EF4-FFF2-40B4-BE49-F238E27FC236}">
                      <a16:creationId xmlns:a16="http://schemas.microsoft.com/office/drawing/2014/main" id="{4D9EB1CB-44FC-D33E-8ECC-6E62699002FD}"/>
                    </a:ext>
                  </a:extLst>
                </p:cNvPr>
                <p:cNvGrpSpPr/>
                <p:nvPr/>
              </p:nvGrpSpPr>
              <p:grpSpPr>
                <a:xfrm>
                  <a:off x="6354187" y="3188213"/>
                  <a:ext cx="1474800" cy="431100"/>
                  <a:chOff x="3940299" y="3173238"/>
                  <a:chExt cx="1474800" cy="431100"/>
                </a:xfrm>
              </p:grpSpPr>
              <p:sp>
                <p:nvSpPr>
                  <p:cNvPr id="522" name="Google Shape;544;p30">
                    <a:extLst>
                      <a:ext uri="{FF2B5EF4-FFF2-40B4-BE49-F238E27FC236}">
                        <a16:creationId xmlns:a16="http://schemas.microsoft.com/office/drawing/2014/main" id="{B5881860-1E87-AC25-8BE2-A5178F9FA246}"/>
                      </a:ext>
                    </a:extLst>
                  </p:cNvPr>
                  <p:cNvSpPr txBox="1"/>
                  <p:nvPr/>
                </p:nvSpPr>
                <p:spPr>
                  <a:xfrm>
                    <a:off x="3940299" y="3173238"/>
                    <a:ext cx="14748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 dirty="0">
                        <a:solidFill>
                          <a:srgbClr val="40B0A6"/>
                        </a:solidFill>
                      </a:rPr>
                      <a:t>x</a:t>
                    </a:r>
                    <a:endParaRPr sz="1100" b="1" dirty="0">
                      <a:solidFill>
                        <a:srgbClr val="40B0A6"/>
                      </a:solidFill>
                    </a:endParaRPr>
                  </a:p>
                </p:txBody>
              </p:sp>
              <p:cxnSp>
                <p:nvCxnSpPr>
                  <p:cNvPr id="523" name="Google Shape;545;p30">
                    <a:extLst>
                      <a:ext uri="{FF2B5EF4-FFF2-40B4-BE49-F238E27FC236}">
                        <a16:creationId xmlns:a16="http://schemas.microsoft.com/office/drawing/2014/main" id="{5AE56767-5024-DAFC-20BE-CB5F312380F1}"/>
                      </a:ext>
                    </a:extLst>
                  </p:cNvPr>
                  <p:cNvCxnSpPr/>
                  <p:nvPr/>
                </p:nvCxnSpPr>
                <p:spPr>
                  <a:xfrm>
                    <a:off x="4032675" y="3306738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40B0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21" name="Google Shape;546;p30">
                  <a:extLst>
                    <a:ext uri="{FF2B5EF4-FFF2-40B4-BE49-F238E27FC236}">
                      <a16:creationId xmlns:a16="http://schemas.microsoft.com/office/drawing/2014/main" id="{3EEDD72D-B0AF-594C-87F2-436B90CB1C89}"/>
                    </a:ext>
                  </a:extLst>
                </p:cNvPr>
                <p:cNvCxnSpPr/>
                <p:nvPr/>
              </p:nvCxnSpPr>
              <p:spPr>
                <a:xfrm>
                  <a:off x="6679000" y="32690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515" name="Google Shape;768;p33">
              <a:extLst>
                <a:ext uri="{FF2B5EF4-FFF2-40B4-BE49-F238E27FC236}">
                  <a16:creationId xmlns:a16="http://schemas.microsoft.com/office/drawing/2014/main" id="{ED4B72DD-4C61-E88D-DAE2-EC696CE30EA1}"/>
                </a:ext>
              </a:extLst>
            </p:cNvPr>
            <p:cNvSpPr txBox="1"/>
            <p:nvPr/>
          </p:nvSpPr>
          <p:spPr>
            <a:xfrm>
              <a:off x="5868235" y="2281375"/>
              <a:ext cx="1474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aggregate</a:t>
              </a:r>
              <a:endParaRPr sz="1600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40B0A6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of size n</a:t>
              </a:r>
              <a:endParaRPr sz="1600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E8F31F16-12C7-949E-ED51-A24A615D2EC2}"/>
              </a:ext>
            </a:extLst>
          </p:cNvPr>
          <p:cNvGrpSpPr/>
          <p:nvPr/>
        </p:nvGrpSpPr>
        <p:grpSpPr>
          <a:xfrm>
            <a:off x="7841091" y="3034913"/>
            <a:ext cx="2163088" cy="738633"/>
            <a:chOff x="7841091" y="3034913"/>
            <a:chExt cx="2163088" cy="738633"/>
          </a:xfrm>
        </p:grpSpPr>
        <p:sp>
          <p:nvSpPr>
            <p:cNvPr id="528" name="Google Shape;816;p33">
              <a:extLst>
                <a:ext uri="{FF2B5EF4-FFF2-40B4-BE49-F238E27FC236}">
                  <a16:creationId xmlns:a16="http://schemas.microsoft.com/office/drawing/2014/main" id="{427A7927-CDDE-E0F1-F6B2-7C1A0108CCDD}"/>
                </a:ext>
              </a:extLst>
            </p:cNvPr>
            <p:cNvSpPr txBox="1"/>
            <p:nvPr/>
          </p:nvSpPr>
          <p:spPr>
            <a:xfrm>
              <a:off x="7841091" y="3041527"/>
              <a:ext cx="1474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l-GR" sz="1800" b="1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σ =</a:t>
              </a:r>
              <a:endParaRPr sz="1800" b="1" dirty="0">
                <a:solidFill>
                  <a:srgbClr val="75499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29" name="Google Shape;741;p33">
              <a:extLst>
                <a:ext uri="{FF2B5EF4-FFF2-40B4-BE49-F238E27FC236}">
                  <a16:creationId xmlns:a16="http://schemas.microsoft.com/office/drawing/2014/main" id="{D3CBAE00-5EF2-DEFC-51AB-94096824B223}"/>
                </a:ext>
              </a:extLst>
            </p:cNvPr>
            <p:cNvSpPr txBox="1"/>
            <p:nvPr/>
          </p:nvSpPr>
          <p:spPr>
            <a:xfrm>
              <a:off x="8529379" y="3034913"/>
              <a:ext cx="14748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GB" sz="1800" b="1" dirty="0">
                  <a:solidFill>
                    <a:srgbClr val="9900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√n</a:t>
              </a:r>
              <a:endParaRPr lang="el-GR" sz="1800" b="1" dirty="0">
                <a:solidFill>
                  <a:srgbClr val="75499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40B0A6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87E43EAD-FC9F-A182-FAD7-2475D55B5970}"/>
              </a:ext>
            </a:extLst>
          </p:cNvPr>
          <p:cNvGrpSpPr/>
          <p:nvPr/>
        </p:nvGrpSpPr>
        <p:grpSpPr>
          <a:xfrm>
            <a:off x="5580949" y="2273813"/>
            <a:ext cx="3238638" cy="1909987"/>
            <a:chOff x="5580949" y="2273813"/>
            <a:chExt cx="3238638" cy="1909987"/>
          </a:xfrm>
        </p:grpSpPr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526FEB32-A9B3-EE05-0607-82CA6A5BFD9E}"/>
                </a:ext>
              </a:extLst>
            </p:cNvPr>
            <p:cNvGrpSpPr/>
            <p:nvPr/>
          </p:nvGrpSpPr>
          <p:grpSpPr>
            <a:xfrm>
              <a:off x="7502750" y="3752475"/>
              <a:ext cx="205500" cy="431100"/>
              <a:chOff x="7502750" y="3752475"/>
              <a:chExt cx="205500" cy="431100"/>
            </a:xfrm>
          </p:grpSpPr>
          <p:sp>
            <p:nvSpPr>
              <p:cNvPr id="563" name="Google Shape;538;p30">
                <a:extLst>
                  <a:ext uri="{FF2B5EF4-FFF2-40B4-BE49-F238E27FC236}">
                    <a16:creationId xmlns:a16="http://schemas.microsoft.com/office/drawing/2014/main" id="{34432CC8-C997-E40A-EF5F-F8663D6DF5E8}"/>
                  </a:ext>
                </a:extLst>
              </p:cNvPr>
              <p:cNvSpPr txBox="1"/>
              <p:nvPr/>
            </p:nvSpPr>
            <p:spPr>
              <a:xfrm>
                <a:off x="7502750" y="3752475"/>
                <a:ext cx="205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DC3220"/>
                    </a:solidFill>
                  </a:rPr>
                  <a:t>x</a:t>
                </a:r>
                <a:endParaRPr sz="1100" b="1" dirty="0">
                  <a:solidFill>
                    <a:srgbClr val="DC3220"/>
                  </a:solidFill>
                </a:endParaRPr>
              </a:p>
            </p:txBody>
          </p:sp>
          <p:cxnSp>
            <p:nvCxnSpPr>
              <p:cNvPr id="564" name="Google Shape;539;p30">
                <a:extLst>
                  <a:ext uri="{FF2B5EF4-FFF2-40B4-BE49-F238E27FC236}">
                    <a16:creationId xmlns:a16="http://schemas.microsoft.com/office/drawing/2014/main" id="{A9AE283A-D083-BDF4-CA81-E9D159FB0680}"/>
                  </a:ext>
                </a:extLst>
              </p:cNvPr>
              <p:cNvCxnSpPr/>
              <p:nvPr/>
            </p:nvCxnSpPr>
            <p:spPr>
              <a:xfrm>
                <a:off x="7595125" y="3885973"/>
                <a:ext cx="113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C322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7E4E1945-EE11-85AA-4D3C-39F8C28B9272}"/>
                </a:ext>
              </a:extLst>
            </p:cNvPr>
            <p:cNvGrpSpPr/>
            <p:nvPr/>
          </p:nvGrpSpPr>
          <p:grpSpPr>
            <a:xfrm>
              <a:off x="5580949" y="2273813"/>
              <a:ext cx="3238638" cy="1909987"/>
              <a:chOff x="5580949" y="2273813"/>
              <a:chExt cx="3238638" cy="1909987"/>
            </a:xfrm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9D7522CA-ED93-4DDA-EE21-E71F1BD60D75}"/>
                  </a:ext>
                </a:extLst>
              </p:cNvPr>
              <p:cNvGrpSpPr/>
              <p:nvPr/>
            </p:nvGrpSpPr>
            <p:grpSpPr>
              <a:xfrm>
                <a:off x="7344787" y="2273813"/>
                <a:ext cx="1474800" cy="858762"/>
                <a:chOff x="7344787" y="2273813"/>
                <a:chExt cx="1474800" cy="858762"/>
              </a:xfrm>
            </p:grpSpPr>
            <p:sp>
              <p:nvSpPr>
                <p:cNvPr id="560" name="Google Shape;549;p30">
                  <a:extLst>
                    <a:ext uri="{FF2B5EF4-FFF2-40B4-BE49-F238E27FC236}">
                      <a16:creationId xmlns:a16="http://schemas.microsoft.com/office/drawing/2014/main" id="{2EA40713-15C0-8145-EC05-6F26CC2A0D6A}"/>
                    </a:ext>
                  </a:extLst>
                </p:cNvPr>
                <p:cNvSpPr txBox="1"/>
                <p:nvPr/>
              </p:nvSpPr>
              <p:spPr>
                <a:xfrm>
                  <a:off x="7344787" y="2273813"/>
                  <a:ext cx="1474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b="1">
                      <a:solidFill>
                        <a:srgbClr val="DC3220"/>
                      </a:solidFill>
                    </a:rPr>
                    <a:t>x</a:t>
                  </a:r>
                  <a:endParaRPr sz="1100" b="1">
                    <a:solidFill>
                      <a:srgbClr val="DC3220"/>
                    </a:solidFill>
                  </a:endParaRPr>
                </a:p>
              </p:txBody>
            </p:sp>
            <p:cxnSp>
              <p:nvCxnSpPr>
                <p:cNvPr id="561" name="Google Shape;550;p30">
                  <a:extLst>
                    <a:ext uri="{FF2B5EF4-FFF2-40B4-BE49-F238E27FC236}">
                      <a16:creationId xmlns:a16="http://schemas.microsoft.com/office/drawing/2014/main" id="{7548A732-2936-A9F0-9484-52282482D571}"/>
                    </a:ext>
                  </a:extLst>
                </p:cNvPr>
                <p:cNvCxnSpPr/>
                <p:nvPr/>
              </p:nvCxnSpPr>
              <p:spPr>
                <a:xfrm>
                  <a:off x="7437163" y="2407313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51;p30">
                  <a:extLst>
                    <a:ext uri="{FF2B5EF4-FFF2-40B4-BE49-F238E27FC236}">
                      <a16:creationId xmlns:a16="http://schemas.microsoft.com/office/drawing/2014/main" id="{9367143E-BAA9-4DA7-3F2C-D942D6AAA168}"/>
                    </a:ext>
                  </a:extLst>
                </p:cNvPr>
                <p:cNvCxnSpPr/>
                <p:nvPr/>
              </p:nvCxnSpPr>
              <p:spPr>
                <a:xfrm>
                  <a:off x="7669600" y="2354675"/>
                  <a:ext cx="9600" cy="777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C322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95BFEC0-5206-2E03-6831-2406D2B33897}"/>
                  </a:ext>
                </a:extLst>
              </p:cNvPr>
              <p:cNvGrpSpPr/>
              <p:nvPr/>
            </p:nvGrpSpPr>
            <p:grpSpPr>
              <a:xfrm>
                <a:off x="5580949" y="2677208"/>
                <a:ext cx="3172228" cy="1506592"/>
                <a:chOff x="5580949" y="2677208"/>
                <a:chExt cx="3172228" cy="1506592"/>
              </a:xfrm>
            </p:grpSpPr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6197008-F4EC-6E02-E447-82D97B132A28}"/>
                    </a:ext>
                  </a:extLst>
                </p:cNvPr>
                <p:cNvGrpSpPr/>
                <p:nvPr/>
              </p:nvGrpSpPr>
              <p:grpSpPr>
                <a:xfrm>
                  <a:off x="5580949" y="2819363"/>
                  <a:ext cx="1474800" cy="1287087"/>
                  <a:chOff x="5580949" y="2819363"/>
                  <a:chExt cx="1474800" cy="1287087"/>
                </a:xfrm>
              </p:grpSpPr>
              <p:cxnSp>
                <p:nvCxnSpPr>
                  <p:cNvPr id="558" name="Google Shape;567;p31">
                    <a:extLst>
                      <a:ext uri="{FF2B5EF4-FFF2-40B4-BE49-F238E27FC236}">
                        <a16:creationId xmlns:a16="http://schemas.microsoft.com/office/drawing/2014/main" id="{098388C9-2EEE-06CF-3886-567E841A36F6}"/>
                      </a:ext>
                    </a:extLst>
                  </p:cNvPr>
                  <p:cNvCxnSpPr/>
                  <p:nvPr/>
                </p:nvCxnSpPr>
                <p:spPr>
                  <a:xfrm>
                    <a:off x="6182175" y="3120350"/>
                    <a:ext cx="6600" cy="986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</p:spPr>
              </p:cxnSp>
              <p:sp>
                <p:nvSpPr>
                  <p:cNvPr id="559" name="Google Shape;568;p31">
                    <a:extLst>
                      <a:ext uri="{FF2B5EF4-FFF2-40B4-BE49-F238E27FC236}">
                        <a16:creationId xmlns:a16="http://schemas.microsoft.com/office/drawing/2014/main" id="{4E378261-0BCB-52E9-6899-0067C99D98B8}"/>
                      </a:ext>
                    </a:extLst>
                  </p:cNvPr>
                  <p:cNvSpPr txBox="1"/>
                  <p:nvPr/>
                </p:nvSpPr>
                <p:spPr>
                  <a:xfrm>
                    <a:off x="5580949" y="2819363"/>
                    <a:ext cx="1474800" cy="44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700">
                        <a:solidFill>
                          <a:srgbClr val="66666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rPr>
                      <a:t>PDF</a:t>
                    </a:r>
                    <a:endParaRPr sz="1700">
                      <a:solidFill>
                        <a:srgbClr val="666666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endParaRPr>
                  </a:p>
                </p:txBody>
              </p:sp>
            </p:grpSp>
            <p:cxnSp>
              <p:nvCxnSpPr>
                <p:cNvPr id="537" name="Google Shape;598;p31">
                  <a:extLst>
                    <a:ext uri="{FF2B5EF4-FFF2-40B4-BE49-F238E27FC236}">
                      <a16:creationId xmlns:a16="http://schemas.microsoft.com/office/drawing/2014/main" id="{21E94CED-E8B3-EEB7-DC08-BD53F8D3B863}"/>
                    </a:ext>
                  </a:extLst>
                </p:cNvPr>
                <p:cNvCxnSpPr/>
                <p:nvPr/>
              </p:nvCxnSpPr>
              <p:spPr>
                <a:xfrm>
                  <a:off x="7178473" y="3881911"/>
                  <a:ext cx="113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0B0A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38" name="Google Shape;622;p31">
                  <a:extLst>
                    <a:ext uri="{FF2B5EF4-FFF2-40B4-BE49-F238E27FC236}">
                      <a16:creationId xmlns:a16="http://schemas.microsoft.com/office/drawing/2014/main" id="{793395E5-84C4-DB49-AADA-19E09FF27422}"/>
                    </a:ext>
                  </a:extLst>
                </p:cNvPr>
                <p:cNvSpPr/>
                <p:nvPr/>
              </p:nvSpPr>
              <p:spPr>
                <a:xfrm>
                  <a:off x="6996438" y="3187007"/>
                  <a:ext cx="952725" cy="8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9" h="35113" extrusionOk="0">
                      <a:moveTo>
                        <a:pt x="0" y="35113"/>
                      </a:moveTo>
                      <a:cubicBezTo>
                        <a:pt x="9146" y="32068"/>
                        <a:pt x="9056" y="17994"/>
                        <a:pt x="12102" y="8848"/>
                      </a:cubicBezTo>
                      <a:cubicBezTo>
                        <a:pt x="13145" y="5715"/>
                        <a:pt x="13480" y="636"/>
                        <a:pt x="16737" y="94"/>
                      </a:cubicBezTo>
                      <a:cubicBezTo>
                        <a:pt x="21244" y="-656"/>
                        <a:pt x="22183" y="7736"/>
                        <a:pt x="23174" y="12196"/>
                      </a:cubicBezTo>
                      <a:cubicBezTo>
                        <a:pt x="25074" y="20749"/>
                        <a:pt x="29799" y="31049"/>
                        <a:pt x="38109" y="3382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82383DAD-19C1-3333-3351-ECBC1CF2A5C5}"/>
                    </a:ext>
                  </a:extLst>
                </p:cNvPr>
                <p:cNvGrpSpPr/>
                <p:nvPr/>
              </p:nvGrpSpPr>
              <p:grpSpPr>
                <a:xfrm>
                  <a:off x="7159039" y="3132575"/>
                  <a:ext cx="1594138" cy="1051225"/>
                  <a:chOff x="7159039" y="3132575"/>
                  <a:chExt cx="1594138" cy="1051225"/>
                </a:xfrm>
              </p:grpSpPr>
              <p:grpSp>
                <p:nvGrpSpPr>
                  <p:cNvPr id="541" name="Google Shape;609;p31">
                    <a:extLst>
                      <a:ext uri="{FF2B5EF4-FFF2-40B4-BE49-F238E27FC236}">
                        <a16:creationId xmlns:a16="http://schemas.microsoft.com/office/drawing/2014/main" id="{C06721A3-1E20-597B-A3EB-89FB033A1880}"/>
                      </a:ext>
                    </a:extLst>
                  </p:cNvPr>
                  <p:cNvGrpSpPr/>
                  <p:nvPr/>
                </p:nvGrpSpPr>
                <p:grpSpPr>
                  <a:xfrm>
                    <a:off x="7159039" y="3132575"/>
                    <a:ext cx="1594138" cy="826302"/>
                    <a:chOff x="3503649" y="3308148"/>
                    <a:chExt cx="1594138" cy="826302"/>
                  </a:xfrm>
                </p:grpSpPr>
                <p:sp>
                  <p:nvSpPr>
                    <p:cNvPr id="546" name="Google Shape;610;p31">
                      <a:extLst>
                        <a:ext uri="{FF2B5EF4-FFF2-40B4-BE49-F238E27FC236}">
                          <a16:creationId xmlns:a16="http://schemas.microsoft.com/office/drawing/2014/main" id="{89456C87-4774-49F2-63BB-5CCBC8414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63559" y="3701200"/>
                      <a:ext cx="2673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DC3220"/>
                          </a:solidFill>
                        </a:rPr>
                        <a:t>x</a:t>
                      </a:r>
                      <a:endParaRPr sz="1100" b="1">
                        <a:solidFill>
                          <a:srgbClr val="DC3220"/>
                        </a:solidFill>
                      </a:endParaRPr>
                    </a:p>
                  </p:txBody>
                </p:sp>
                <p:cxnSp>
                  <p:nvCxnSpPr>
                    <p:cNvPr id="547" name="Google Shape;611;p31">
                      <a:extLst>
                        <a:ext uri="{FF2B5EF4-FFF2-40B4-BE49-F238E27FC236}">
                          <a16:creationId xmlns:a16="http://schemas.microsoft.com/office/drawing/2014/main" id="{F740670B-6A96-8793-1741-D96C2FFD25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5936" y="3834712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DC32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48" name="Google Shape;612;p31">
                      <a:extLst>
                        <a:ext uri="{FF2B5EF4-FFF2-40B4-BE49-F238E27FC236}">
                          <a16:creationId xmlns:a16="http://schemas.microsoft.com/office/drawing/2014/main" id="{F0F5773A-996B-C2BA-2DC8-C77D2A326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2987" y="3308148"/>
                      <a:ext cx="14748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40B0A6"/>
                          </a:solidFill>
                        </a:rPr>
                        <a:t>x</a:t>
                      </a:r>
                      <a:endParaRPr sz="1100" b="1">
                        <a:solidFill>
                          <a:srgbClr val="40B0A6"/>
                        </a:solidFill>
                      </a:endParaRPr>
                    </a:p>
                  </p:txBody>
                </p:sp>
                <p:cxnSp>
                  <p:nvCxnSpPr>
                    <p:cNvPr id="549" name="Google Shape;613;p31">
                      <a:extLst>
                        <a:ext uri="{FF2B5EF4-FFF2-40B4-BE49-F238E27FC236}">
                          <a16:creationId xmlns:a16="http://schemas.microsoft.com/office/drawing/2014/main" id="{D647F294-D28A-D409-B1EE-40BD8DE378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15362" y="3441648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40B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50" name="Google Shape;614;p31">
                      <a:extLst>
                        <a:ext uri="{FF2B5EF4-FFF2-40B4-BE49-F238E27FC236}">
                          <a16:creationId xmlns:a16="http://schemas.microsoft.com/office/drawing/2014/main" id="{D7C8C256-5FEC-54B2-581C-4E13E889C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9660" y="3518475"/>
                      <a:ext cx="2193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40B0A6"/>
                          </a:solidFill>
                        </a:rPr>
                        <a:t>x</a:t>
                      </a:r>
                      <a:endParaRPr sz="1100" b="1">
                        <a:solidFill>
                          <a:srgbClr val="40B0A6"/>
                        </a:solidFill>
                      </a:endParaRPr>
                    </a:p>
                  </p:txBody>
                </p:sp>
                <p:cxnSp>
                  <p:nvCxnSpPr>
                    <p:cNvPr id="551" name="Google Shape;615;p31">
                      <a:extLst>
                        <a:ext uri="{FF2B5EF4-FFF2-40B4-BE49-F238E27FC236}">
                          <a16:creationId xmlns:a16="http://schemas.microsoft.com/office/drawing/2014/main" id="{1306E298-B51C-4AA0-7AFD-A90C500BA2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52037" y="3651985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40B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52" name="Google Shape;616;p31">
                      <a:extLst>
                        <a:ext uri="{FF2B5EF4-FFF2-40B4-BE49-F238E27FC236}">
                          <a16:creationId xmlns:a16="http://schemas.microsoft.com/office/drawing/2014/main" id="{C201D814-934F-6EAA-3430-D9E44765AA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9185" y="3516375"/>
                      <a:ext cx="2673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DC3220"/>
                          </a:solidFill>
                        </a:rPr>
                        <a:t>x</a:t>
                      </a:r>
                      <a:endParaRPr sz="1100" b="1">
                        <a:solidFill>
                          <a:srgbClr val="DC3220"/>
                        </a:solidFill>
                      </a:endParaRPr>
                    </a:p>
                  </p:txBody>
                </p:sp>
                <p:cxnSp>
                  <p:nvCxnSpPr>
                    <p:cNvPr id="553" name="Google Shape;617;p31">
                      <a:extLst>
                        <a:ext uri="{FF2B5EF4-FFF2-40B4-BE49-F238E27FC236}">
                          <a16:creationId xmlns:a16="http://schemas.microsoft.com/office/drawing/2014/main" id="{4055B222-427A-7BD5-CC72-E60BC2EBDF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91562" y="3649887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DC32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54" name="Google Shape;618;p31">
                      <a:extLst>
                        <a:ext uri="{FF2B5EF4-FFF2-40B4-BE49-F238E27FC236}">
                          <a16:creationId xmlns:a16="http://schemas.microsoft.com/office/drawing/2014/main" id="{7CFED3D7-7941-561B-A6FC-A2EAA9C583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3649" y="3703350"/>
                      <a:ext cx="2193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DC3220"/>
                          </a:solidFill>
                        </a:rPr>
                        <a:t>x</a:t>
                      </a:r>
                      <a:endParaRPr sz="1100" b="1" dirty="0">
                        <a:solidFill>
                          <a:srgbClr val="DC3220"/>
                        </a:solidFill>
                      </a:endParaRPr>
                    </a:p>
                  </p:txBody>
                </p:sp>
                <p:cxnSp>
                  <p:nvCxnSpPr>
                    <p:cNvPr id="555" name="Google Shape;619;p31">
                      <a:extLst>
                        <a:ext uri="{FF2B5EF4-FFF2-40B4-BE49-F238E27FC236}">
                          <a16:creationId xmlns:a16="http://schemas.microsoft.com/office/drawing/2014/main" id="{D1056ADD-5310-760F-971F-18731635017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96024" y="3836849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DC32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56" name="Google Shape;620;p31">
                      <a:extLst>
                        <a:ext uri="{FF2B5EF4-FFF2-40B4-BE49-F238E27FC236}">
                          <a16:creationId xmlns:a16="http://schemas.microsoft.com/office/drawing/2014/main" id="{AD427966-A166-1BBE-BD8D-7F6A903C4E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6735" y="3703350"/>
                      <a:ext cx="2193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sp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40B0A6"/>
                          </a:solidFill>
                        </a:rPr>
                        <a:t>x</a:t>
                      </a:r>
                      <a:endParaRPr sz="1100" b="1">
                        <a:solidFill>
                          <a:srgbClr val="40B0A6"/>
                        </a:solidFill>
                      </a:endParaRPr>
                    </a:p>
                  </p:txBody>
                </p:sp>
                <p:cxnSp>
                  <p:nvCxnSpPr>
                    <p:cNvPr id="557" name="Google Shape;621;p31">
                      <a:extLst>
                        <a:ext uri="{FF2B5EF4-FFF2-40B4-BE49-F238E27FC236}">
                          <a16:creationId xmlns:a16="http://schemas.microsoft.com/office/drawing/2014/main" id="{7207A57B-B75F-1793-F9B7-069BB67036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29112" y="3836849"/>
                      <a:ext cx="113100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40B0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42" name="Google Shape;588;p31">
                    <a:extLst>
                      <a:ext uri="{FF2B5EF4-FFF2-40B4-BE49-F238E27FC236}">
                        <a16:creationId xmlns:a16="http://schemas.microsoft.com/office/drawing/2014/main" id="{380EA6FA-CA3B-998F-6C06-3E3CD5A9AC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186" y="3748411"/>
                    <a:ext cx="221603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 dirty="0">
                        <a:solidFill>
                          <a:srgbClr val="DC3220"/>
                        </a:solidFill>
                      </a:rPr>
                      <a:t>x</a:t>
                    </a:r>
                    <a:endParaRPr sz="1100" b="1" dirty="0">
                      <a:solidFill>
                        <a:srgbClr val="DC3220"/>
                      </a:solidFill>
                    </a:endParaRPr>
                  </a:p>
                </p:txBody>
              </p:sp>
              <p:cxnSp>
                <p:nvCxnSpPr>
                  <p:cNvPr id="543" name="Google Shape;589;p31">
                    <a:extLst>
                      <a:ext uri="{FF2B5EF4-FFF2-40B4-BE49-F238E27FC236}">
                        <a16:creationId xmlns:a16="http://schemas.microsoft.com/office/drawing/2014/main" id="{0392DC9B-7231-2820-9277-9733901A577D}"/>
                      </a:ext>
                    </a:extLst>
                  </p:cNvPr>
                  <p:cNvCxnSpPr/>
                  <p:nvPr/>
                </p:nvCxnSpPr>
                <p:spPr>
                  <a:xfrm>
                    <a:off x="7311562" y="3881911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DC322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44" name="Google Shape;593;p31">
                    <a:extLst>
                      <a:ext uri="{FF2B5EF4-FFF2-40B4-BE49-F238E27FC236}">
                        <a16:creationId xmlns:a16="http://schemas.microsoft.com/office/drawing/2014/main" id="{D36A4C7E-F2DA-5B0D-B248-C20AB21B76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274" y="3752700"/>
                    <a:ext cx="205500" cy="431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b="1" dirty="0">
                        <a:solidFill>
                          <a:srgbClr val="40B0A6"/>
                        </a:solidFill>
                      </a:rPr>
                      <a:t>x</a:t>
                    </a:r>
                    <a:endParaRPr sz="1100" b="1" dirty="0">
                      <a:solidFill>
                        <a:srgbClr val="40B0A6"/>
                      </a:solidFill>
                    </a:endParaRPr>
                  </a:p>
                </p:txBody>
              </p:sp>
              <p:cxnSp>
                <p:nvCxnSpPr>
                  <p:cNvPr id="545" name="Google Shape;594;p31">
                    <a:extLst>
                      <a:ext uri="{FF2B5EF4-FFF2-40B4-BE49-F238E27FC236}">
                        <a16:creationId xmlns:a16="http://schemas.microsoft.com/office/drawing/2014/main" id="{A3EE782F-7E32-9461-2012-7B2049794C3B}"/>
                      </a:ext>
                    </a:extLst>
                  </p:cNvPr>
                  <p:cNvCxnSpPr/>
                  <p:nvPr/>
                </p:nvCxnSpPr>
                <p:spPr>
                  <a:xfrm>
                    <a:off x="7456649" y="3886211"/>
                    <a:ext cx="1131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40B0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540" name="Google Shape;566;p31">
                  <a:extLst>
                    <a:ext uri="{FF2B5EF4-FFF2-40B4-BE49-F238E27FC236}">
                      <a16:creationId xmlns:a16="http://schemas.microsoft.com/office/drawing/2014/main" id="{9F14014D-E78B-5529-5AF5-7CA5A08F3DC5}"/>
                    </a:ext>
                  </a:extLst>
                </p:cNvPr>
                <p:cNvSpPr txBox="1"/>
                <p:nvPr/>
              </p:nvSpPr>
              <p:spPr>
                <a:xfrm rot="18885789">
                  <a:off x="6432782" y="3125323"/>
                  <a:ext cx="1327337" cy="431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9900FF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normal</a:t>
                  </a:r>
                  <a:endParaRPr sz="1600" dirty="0">
                    <a:solidFill>
                      <a:srgbClr val="9900FF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795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" grpId="0" build="p"/>
      <p:bldP spid="1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38"/>
          <p:cNvGrpSpPr/>
          <p:nvPr/>
        </p:nvGrpSpPr>
        <p:grpSpPr>
          <a:xfrm>
            <a:off x="2846250" y="1612400"/>
            <a:ext cx="3248700" cy="2422851"/>
            <a:chOff x="2998650" y="1764800"/>
            <a:chExt cx="3248700" cy="2422851"/>
          </a:xfrm>
        </p:grpSpPr>
        <p:pic>
          <p:nvPicPr>
            <p:cNvPr id="922" name="Google Shape;922;p38" title="Chart"/>
            <p:cNvPicPr preferRelativeResize="0"/>
            <p:nvPr/>
          </p:nvPicPr>
          <p:blipFill rotWithShape="1">
            <a:blip r:embed="rId3">
              <a:alphaModFix/>
            </a:blip>
            <a:srcRect l="37233" b="34271"/>
            <a:stretch/>
          </p:blipFill>
          <p:spPr>
            <a:xfrm>
              <a:off x="3574675" y="1764800"/>
              <a:ext cx="2526951" cy="163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38"/>
            <p:cNvSpPr/>
            <p:nvPr/>
          </p:nvSpPr>
          <p:spPr>
            <a:xfrm rot="9191016">
              <a:off x="3017376" y="2662173"/>
              <a:ext cx="3211248" cy="846856"/>
            </a:xfrm>
            <a:prstGeom prst="triangle">
              <a:avLst>
                <a:gd name="adj" fmla="val 13652"/>
              </a:avLst>
            </a:prstGeom>
            <a:solidFill>
              <a:srgbClr val="FBBC05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Glimpse of results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3x better accuracy by relying on 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incentivizable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information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926" name="Google Shape;926;p38"/>
          <p:cNvGrpSpPr/>
          <p:nvPr/>
        </p:nvGrpSpPr>
        <p:grpSpPr>
          <a:xfrm>
            <a:off x="2681743" y="3248600"/>
            <a:ext cx="3359350" cy="779600"/>
            <a:chOff x="5196343" y="3782000"/>
            <a:chExt cx="3359350" cy="779600"/>
          </a:xfrm>
        </p:grpSpPr>
        <p:sp>
          <p:nvSpPr>
            <p:cNvPr id="927" name="Google Shape;927;p38"/>
            <p:cNvSpPr txBox="1"/>
            <p:nvPr/>
          </p:nvSpPr>
          <p:spPr>
            <a:xfrm>
              <a:off x="519634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8" name="Google Shape;928;p38"/>
            <p:cNvSpPr txBox="1"/>
            <p:nvPr/>
          </p:nvSpPr>
          <p:spPr>
            <a:xfrm>
              <a:off x="5745969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9" name="Google Shape;929;p38"/>
            <p:cNvSpPr txBox="1"/>
            <p:nvPr/>
          </p:nvSpPr>
          <p:spPr>
            <a:xfrm>
              <a:off x="6301788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0" name="Google Shape;930;p38"/>
            <p:cNvSpPr txBox="1"/>
            <p:nvPr/>
          </p:nvSpPr>
          <p:spPr>
            <a:xfrm>
              <a:off x="6880037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75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1" name="Google Shape;931;p38"/>
            <p:cNvSpPr txBox="1"/>
            <p:nvPr/>
          </p:nvSpPr>
          <p:spPr>
            <a:xfrm>
              <a:off x="7413426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2" name="Google Shape;932;p38"/>
            <p:cNvSpPr txBox="1"/>
            <p:nvPr/>
          </p:nvSpPr>
          <p:spPr>
            <a:xfrm>
              <a:off x="8006993" y="3817025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33" name="Google Shape;933;p38"/>
            <p:cNvCxnSpPr/>
            <p:nvPr/>
          </p:nvCxnSpPr>
          <p:spPr>
            <a:xfrm>
              <a:off x="5927925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38"/>
            <p:cNvCxnSpPr/>
            <p:nvPr/>
          </p:nvCxnSpPr>
          <p:spPr>
            <a:xfrm>
              <a:off x="6492701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38"/>
            <p:cNvCxnSpPr/>
            <p:nvPr/>
          </p:nvCxnSpPr>
          <p:spPr>
            <a:xfrm>
              <a:off x="7068684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38"/>
            <p:cNvCxnSpPr/>
            <p:nvPr/>
          </p:nvCxnSpPr>
          <p:spPr>
            <a:xfrm>
              <a:off x="7646907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38"/>
            <p:cNvCxnSpPr/>
            <p:nvPr/>
          </p:nvCxnSpPr>
          <p:spPr>
            <a:xfrm>
              <a:off x="8222890" y="3782000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38"/>
            <p:cNvCxnSpPr/>
            <p:nvPr/>
          </p:nvCxnSpPr>
          <p:spPr>
            <a:xfrm>
              <a:off x="5356400" y="3832400"/>
              <a:ext cx="31824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9" name="Google Shape;939;p38"/>
            <p:cNvSpPr txBox="1"/>
            <p:nvPr/>
          </p:nvSpPr>
          <p:spPr>
            <a:xfrm>
              <a:off x="5356350" y="4130500"/>
              <a:ext cx="3182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True estimate (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ms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)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40" name="Google Shape;940;p38"/>
          <p:cNvGrpSpPr/>
          <p:nvPr/>
        </p:nvGrpSpPr>
        <p:grpSpPr>
          <a:xfrm>
            <a:off x="1857054" y="459899"/>
            <a:ext cx="1217089" cy="3931315"/>
            <a:chOff x="4371654" y="993299"/>
            <a:chExt cx="1217089" cy="3931315"/>
          </a:xfrm>
        </p:grpSpPr>
        <p:sp>
          <p:nvSpPr>
            <p:cNvPr id="941" name="Google Shape;941;p38"/>
            <p:cNvSpPr txBox="1"/>
            <p:nvPr/>
          </p:nvSpPr>
          <p:spPr>
            <a:xfrm>
              <a:off x="4882793" y="2131660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42" name="Google Shape;942;p38"/>
            <p:cNvCxnSpPr/>
            <p:nvPr/>
          </p:nvCxnSpPr>
          <p:spPr>
            <a:xfrm rot="10800000">
              <a:off x="5356375" y="2073200"/>
              <a:ext cx="9000" cy="17592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3" name="Google Shape;943;p38"/>
            <p:cNvSpPr txBox="1"/>
            <p:nvPr/>
          </p:nvSpPr>
          <p:spPr>
            <a:xfrm rot="16200000">
              <a:off x="2621425" y="2743528"/>
              <a:ext cx="393131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Exaggerated </a:t>
              </a: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es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timate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(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ms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)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4" name="Google Shape;944;p38"/>
            <p:cNvSpPr txBox="1"/>
            <p:nvPr/>
          </p:nvSpPr>
          <p:spPr>
            <a:xfrm>
              <a:off x="5040043" y="3618521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5" name="Google Shape;945;p38"/>
            <p:cNvSpPr txBox="1"/>
            <p:nvPr/>
          </p:nvSpPr>
          <p:spPr>
            <a:xfrm>
              <a:off x="4941412" y="332844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6" name="Google Shape;946;p38"/>
            <p:cNvSpPr txBox="1"/>
            <p:nvPr/>
          </p:nvSpPr>
          <p:spPr>
            <a:xfrm>
              <a:off x="4941394" y="3021407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50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7" name="Google Shape;947;p38"/>
            <p:cNvSpPr txBox="1"/>
            <p:nvPr/>
          </p:nvSpPr>
          <p:spPr>
            <a:xfrm>
              <a:off x="4941419" y="271884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75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8" name="Google Shape;948;p38"/>
            <p:cNvSpPr txBox="1"/>
            <p:nvPr/>
          </p:nvSpPr>
          <p:spPr>
            <a:xfrm>
              <a:off x="4854003" y="2434219"/>
              <a:ext cx="54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100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49" name="Google Shape;949;p38"/>
            <p:cNvCxnSpPr>
              <a:cxnSpLocks/>
            </p:cNvCxnSpPr>
            <p:nvPr/>
          </p:nvCxnSpPr>
          <p:spPr>
            <a:xfrm rot="5400000">
              <a:off x="5358671" y="3480047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38"/>
            <p:cNvCxnSpPr>
              <a:cxnSpLocks/>
            </p:cNvCxnSpPr>
            <p:nvPr/>
          </p:nvCxnSpPr>
          <p:spPr>
            <a:xfrm rot="5400000">
              <a:off x="5358671" y="3184212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38"/>
            <p:cNvCxnSpPr>
              <a:cxnSpLocks/>
            </p:cNvCxnSpPr>
            <p:nvPr/>
          </p:nvCxnSpPr>
          <p:spPr>
            <a:xfrm rot="5400000">
              <a:off x="5358671" y="2892859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38"/>
            <p:cNvCxnSpPr>
              <a:cxnSpLocks/>
            </p:cNvCxnSpPr>
            <p:nvPr/>
          </p:nvCxnSpPr>
          <p:spPr>
            <a:xfrm rot="5400000">
              <a:off x="5358671" y="2588059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38"/>
            <p:cNvCxnSpPr>
              <a:cxnSpLocks/>
            </p:cNvCxnSpPr>
            <p:nvPr/>
          </p:nvCxnSpPr>
          <p:spPr>
            <a:xfrm rot="5400000">
              <a:off x="5358671" y="2294465"/>
              <a:ext cx="0" cy="1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4" name="Google Shape;954;p38"/>
          <p:cNvGrpSpPr/>
          <p:nvPr/>
        </p:nvGrpSpPr>
        <p:grpSpPr>
          <a:xfrm>
            <a:off x="2841875" y="1245514"/>
            <a:ext cx="2879824" cy="2053186"/>
            <a:chOff x="2994275" y="1397914"/>
            <a:chExt cx="2879824" cy="2053186"/>
          </a:xfrm>
        </p:grpSpPr>
        <p:grpSp>
          <p:nvGrpSpPr>
            <p:cNvPr id="955" name="Google Shape;955;p38"/>
            <p:cNvGrpSpPr/>
            <p:nvPr/>
          </p:nvGrpSpPr>
          <p:grpSpPr>
            <a:xfrm>
              <a:off x="3207226" y="1397914"/>
              <a:ext cx="2666873" cy="431100"/>
              <a:chOff x="5569426" y="1778914"/>
              <a:chExt cx="2666873" cy="431100"/>
            </a:xfrm>
          </p:grpSpPr>
          <p:cxnSp>
            <p:nvCxnSpPr>
              <p:cNvPr id="956" name="Google Shape;956;p38"/>
              <p:cNvCxnSpPr/>
              <p:nvPr/>
            </p:nvCxnSpPr>
            <p:spPr>
              <a:xfrm flipH="1">
                <a:off x="5569426" y="1996264"/>
                <a:ext cx="217500" cy="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7" name="Google Shape;957;p38"/>
              <p:cNvSpPr txBox="1"/>
              <p:nvPr/>
            </p:nvSpPr>
            <p:spPr>
              <a:xfrm>
                <a:off x="5816199" y="1778914"/>
                <a:ext cx="2420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ideal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cxnSp>
          <p:nvCxnSpPr>
            <p:cNvPr id="958" name="Google Shape;958;p38"/>
            <p:cNvCxnSpPr/>
            <p:nvPr/>
          </p:nvCxnSpPr>
          <p:spPr>
            <a:xfrm flipH="1">
              <a:off x="2994275" y="1965500"/>
              <a:ext cx="2877600" cy="14856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9" name="Google Shape;959;p38"/>
          <p:cNvGrpSpPr/>
          <p:nvPr/>
        </p:nvGrpSpPr>
        <p:grpSpPr>
          <a:xfrm>
            <a:off x="2841875" y="1511210"/>
            <a:ext cx="3253075" cy="2524041"/>
            <a:chOff x="2994275" y="-12790"/>
            <a:chExt cx="3253075" cy="2524041"/>
          </a:xfrm>
        </p:grpSpPr>
        <p:pic>
          <p:nvPicPr>
            <p:cNvPr id="960" name="Google Shape;960;p38" title="Chart"/>
            <p:cNvPicPr preferRelativeResize="0"/>
            <p:nvPr/>
          </p:nvPicPr>
          <p:blipFill rotWithShape="1">
            <a:blip r:embed="rId4">
              <a:alphaModFix/>
            </a:blip>
            <a:srcRect l="26318" b="34271"/>
            <a:stretch/>
          </p:blipFill>
          <p:spPr>
            <a:xfrm>
              <a:off x="3137650" y="86525"/>
              <a:ext cx="2965275" cy="163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1" name="Google Shape;961;p38"/>
            <p:cNvSpPr/>
            <p:nvPr/>
          </p:nvSpPr>
          <p:spPr>
            <a:xfrm rot="8895917">
              <a:off x="2880980" y="835839"/>
              <a:ext cx="3372516" cy="510742"/>
            </a:xfrm>
            <a:prstGeom prst="triangle">
              <a:avLst>
                <a:gd name="adj" fmla="val 9377"/>
              </a:avLst>
            </a:prstGeom>
            <a:solidFill>
              <a:srgbClr val="4285F4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9191016">
              <a:off x="3017376" y="985773"/>
              <a:ext cx="3211248" cy="846856"/>
            </a:xfrm>
            <a:prstGeom prst="triangle">
              <a:avLst>
                <a:gd name="adj" fmla="val 13652"/>
              </a:avLst>
            </a:prstGeom>
            <a:solidFill>
              <a:srgbClr val="FBBC05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8"/>
            <p:cNvCxnSpPr/>
            <p:nvPr/>
          </p:nvCxnSpPr>
          <p:spPr>
            <a:xfrm flipH="1">
              <a:off x="2994275" y="289100"/>
              <a:ext cx="2877600" cy="14856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4" name="Google Shape;964;p38"/>
          <p:cNvGrpSpPr/>
          <p:nvPr/>
        </p:nvGrpSpPr>
        <p:grpSpPr>
          <a:xfrm>
            <a:off x="3069675" y="1519409"/>
            <a:ext cx="1809220" cy="431100"/>
            <a:chOff x="3222075" y="1671809"/>
            <a:chExt cx="1809220" cy="431100"/>
          </a:xfrm>
        </p:grpSpPr>
        <p:sp>
          <p:nvSpPr>
            <p:cNvPr id="965" name="Google Shape;965;p38"/>
            <p:cNvSpPr/>
            <p:nvPr/>
          </p:nvSpPr>
          <p:spPr>
            <a:xfrm>
              <a:off x="3222075" y="1805281"/>
              <a:ext cx="164700" cy="168000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 txBox="1"/>
            <p:nvPr/>
          </p:nvSpPr>
          <p:spPr>
            <a:xfrm>
              <a:off x="3444595" y="1671809"/>
              <a:ext cx="158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baseline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3065300" y="1820969"/>
            <a:ext cx="1914395" cy="431100"/>
            <a:chOff x="3217700" y="1744769"/>
            <a:chExt cx="1914395" cy="431100"/>
          </a:xfrm>
        </p:grpSpPr>
        <p:sp>
          <p:nvSpPr>
            <p:cNvPr id="968" name="Google Shape;968;p38"/>
            <p:cNvSpPr/>
            <p:nvPr/>
          </p:nvSpPr>
          <p:spPr>
            <a:xfrm>
              <a:off x="3217700" y="1869307"/>
              <a:ext cx="182400" cy="168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 txBox="1"/>
            <p:nvPr/>
          </p:nvSpPr>
          <p:spPr>
            <a:xfrm>
              <a:off x="3444595" y="1744769"/>
              <a:ext cx="1687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1600" dirty="0" err="1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ur</a:t>
              </a: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approach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70" name="Google Shape;970;p38"/>
          <p:cNvGrpSpPr/>
          <p:nvPr/>
        </p:nvGrpSpPr>
        <p:grpSpPr>
          <a:xfrm>
            <a:off x="5855188" y="1849700"/>
            <a:ext cx="4188512" cy="956175"/>
            <a:chOff x="6007588" y="2002100"/>
            <a:chExt cx="4188512" cy="956175"/>
          </a:xfrm>
        </p:grpSpPr>
        <p:cxnSp>
          <p:nvCxnSpPr>
            <p:cNvPr id="971" name="Google Shape;971;p38"/>
            <p:cNvCxnSpPr>
              <a:cxnSpLocks/>
            </p:cNvCxnSpPr>
            <p:nvPr/>
          </p:nvCxnSpPr>
          <p:spPr>
            <a:xfrm>
              <a:off x="6007588" y="2002100"/>
              <a:ext cx="0" cy="944508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972" name="Google Shape;972;p38"/>
            <p:cNvSpPr txBox="1"/>
            <p:nvPr/>
          </p:nvSpPr>
          <p:spPr>
            <a:xfrm>
              <a:off x="6013200" y="2527175"/>
              <a:ext cx="4182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&lt;65%</a:t>
              </a:r>
              <a:endParaRPr sz="1600" dirty="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5757600" y="1782950"/>
            <a:ext cx="3813000" cy="431100"/>
            <a:chOff x="5910000" y="1935350"/>
            <a:chExt cx="3813000" cy="431100"/>
          </a:xfrm>
        </p:grpSpPr>
        <p:sp>
          <p:nvSpPr>
            <p:cNvPr id="974" name="Google Shape;974;p38"/>
            <p:cNvSpPr txBox="1"/>
            <p:nvPr/>
          </p:nvSpPr>
          <p:spPr>
            <a:xfrm>
              <a:off x="6013200" y="1935350"/>
              <a:ext cx="3709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&lt;19% </a:t>
              </a:r>
              <a:r>
                <a:rPr lang="en" sz="1600" dirty="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6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975" name="Google Shape;975;p38"/>
            <p:cNvCxnSpPr/>
            <p:nvPr/>
          </p:nvCxnSpPr>
          <p:spPr>
            <a:xfrm flipH="1">
              <a:off x="5910000" y="2002100"/>
              <a:ext cx="1500" cy="262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grpSp>
        <p:nvGrpSpPr>
          <p:cNvPr id="976" name="Google Shape;976;p38"/>
          <p:cNvGrpSpPr/>
          <p:nvPr/>
        </p:nvGrpSpPr>
        <p:grpSpPr>
          <a:xfrm>
            <a:off x="6190594" y="2073244"/>
            <a:ext cx="4074750" cy="431100"/>
            <a:chOff x="6342994" y="1997044"/>
            <a:chExt cx="4074750" cy="431100"/>
          </a:xfrm>
        </p:grpSpPr>
        <p:cxnSp>
          <p:nvCxnSpPr>
            <p:cNvPr id="978" name="Google Shape;978;p38"/>
            <p:cNvCxnSpPr/>
            <p:nvPr/>
          </p:nvCxnSpPr>
          <p:spPr>
            <a:xfrm>
              <a:off x="6342994" y="2074100"/>
              <a:ext cx="0" cy="264600"/>
            </a:xfrm>
            <a:prstGeom prst="straightConnector1">
              <a:avLst/>
            </a:prstGeom>
            <a:noFill/>
            <a:ln w="19050" cap="flat" cmpd="sng">
              <a:solidFill>
                <a:srgbClr val="34A853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979" name="Google Shape;979;p38"/>
            <p:cNvSpPr txBox="1"/>
            <p:nvPr/>
          </p:nvSpPr>
          <p:spPr>
            <a:xfrm>
              <a:off x="6408844" y="1997044"/>
              <a:ext cx="4008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1600" b="1" dirty="0" err="1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ur</a:t>
              </a:r>
              <a:r>
                <a:rPr lang="en" sz="1600" b="1"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approach: 3x better</a:t>
              </a:r>
              <a:endParaRPr sz="1600" b="1" dirty="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996" name="Google Shape;996;p38"/>
          <p:cNvSpPr txBox="1"/>
          <p:nvPr/>
        </p:nvSpPr>
        <p:spPr>
          <a:xfrm>
            <a:off x="5701950" y="1231400"/>
            <a:ext cx="343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max absolute</a:t>
            </a:r>
            <a:endParaRPr sz="16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relative </a:t>
            </a:r>
            <a:r>
              <a:rPr lang="en" sz="1600" dirty="0" err="1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est</a:t>
            </a:r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 error</a:t>
            </a:r>
            <a:endParaRPr sz="1600" dirty="0">
              <a:solidFill>
                <a:srgbClr val="595959"/>
              </a:solidFill>
            </a:endParaRPr>
          </a:p>
        </p:txBody>
      </p:sp>
      <p:sp>
        <p:nvSpPr>
          <p:cNvPr id="80" name="Google Shape;844;p36">
            <a:extLst>
              <a:ext uri="{FF2B5EF4-FFF2-40B4-BE49-F238E27FC236}">
                <a16:creationId xmlns:a16="http://schemas.microsoft.com/office/drawing/2014/main" id="{A97A1278-0E99-A062-E5E5-02B90E2515B6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Internet’s goal: enable end-systems to communicate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136800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Users &amp; regulators need to localize performance issues to networks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571FCF-82CC-5465-C497-481EB0F8F856}"/>
              </a:ext>
            </a:extLst>
          </p:cNvPr>
          <p:cNvGrpSpPr/>
          <p:nvPr/>
        </p:nvGrpSpPr>
        <p:grpSpPr>
          <a:xfrm>
            <a:off x="2905653" y="750436"/>
            <a:ext cx="8520600" cy="581892"/>
            <a:chOff x="2905652" y="813075"/>
            <a:chExt cx="8520600" cy="581892"/>
          </a:xfrm>
        </p:grpSpPr>
        <p:cxnSp>
          <p:nvCxnSpPr>
            <p:cNvPr id="112" name="Google Shape;65;p14">
              <a:extLst>
                <a:ext uri="{FF2B5EF4-FFF2-40B4-BE49-F238E27FC236}">
                  <a16:creationId xmlns:a16="http://schemas.microsoft.com/office/drawing/2014/main" id="{B6862A94-2AA3-0049-C827-ECAB9D01D2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628450" y="813075"/>
              <a:ext cx="2308800" cy="21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66;p14">
              <a:extLst>
                <a:ext uri="{FF2B5EF4-FFF2-40B4-BE49-F238E27FC236}">
                  <a16:creationId xmlns:a16="http://schemas.microsoft.com/office/drawing/2014/main" id="{208ECF75-C9A9-91CA-D506-A8DF5656D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84350" y="813075"/>
              <a:ext cx="0" cy="185145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67;p14">
              <a:extLst>
                <a:ext uri="{FF2B5EF4-FFF2-40B4-BE49-F238E27FC236}">
                  <a16:creationId xmlns:a16="http://schemas.microsoft.com/office/drawing/2014/main" id="{337EAB5A-1063-8631-BEED-1ECC7E1BD7C2}"/>
                </a:ext>
              </a:extLst>
            </p:cNvPr>
            <p:cNvSpPr txBox="1"/>
            <p:nvPr/>
          </p:nvSpPr>
          <p:spPr>
            <a:xfrm>
              <a:off x="2905652" y="822267"/>
              <a:ext cx="852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i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w/ good performance</a:t>
              </a:r>
              <a:endParaRPr sz="2720" b="1" i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5" name="Google Shape;68;p14">
            <a:extLst>
              <a:ext uri="{FF2B5EF4-FFF2-40B4-BE49-F238E27FC236}">
                <a16:creationId xmlns:a16="http://schemas.microsoft.com/office/drawing/2014/main" id="{78D58092-CED8-3EFE-5B11-E08D758D33C9}"/>
              </a:ext>
            </a:extLst>
          </p:cNvPr>
          <p:cNvGrpSpPr/>
          <p:nvPr/>
        </p:nvGrpSpPr>
        <p:grpSpPr>
          <a:xfrm>
            <a:off x="2444029" y="1564583"/>
            <a:ext cx="4060931" cy="593961"/>
            <a:chOff x="2016925" y="2352038"/>
            <a:chExt cx="5031600" cy="793812"/>
          </a:xfrm>
        </p:grpSpPr>
        <p:pic>
          <p:nvPicPr>
            <p:cNvPr id="116" name="Google Shape;69;p14">
              <a:extLst>
                <a:ext uri="{FF2B5EF4-FFF2-40B4-BE49-F238E27FC236}">
                  <a16:creationId xmlns:a16="http://schemas.microsoft.com/office/drawing/2014/main" id="{7DEA047F-04B9-BCFD-78AE-B7CC80B2B33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925" y="2722925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70;p14">
              <a:extLst>
                <a:ext uri="{FF2B5EF4-FFF2-40B4-BE49-F238E27FC236}">
                  <a16:creationId xmlns:a16="http://schemas.microsoft.com/office/drawing/2014/main" id="{6903EA83-6553-D022-6A4F-74ABA7B60E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07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71;p14">
              <a:extLst>
                <a:ext uri="{FF2B5EF4-FFF2-40B4-BE49-F238E27FC236}">
                  <a16:creationId xmlns:a16="http://schemas.microsoft.com/office/drawing/2014/main" id="{ECFED859-53C5-DC02-773F-A91E6E73B7D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02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72;p14">
              <a:extLst>
                <a:ext uri="{FF2B5EF4-FFF2-40B4-BE49-F238E27FC236}">
                  <a16:creationId xmlns:a16="http://schemas.microsoft.com/office/drawing/2014/main" id="{7D1F2722-60A6-0B59-1A82-37939FAD8091}"/>
                </a:ext>
              </a:extLst>
            </p:cNvPr>
            <p:cNvSpPr/>
            <p:nvPr/>
          </p:nvSpPr>
          <p:spPr>
            <a:xfrm>
              <a:off x="4985061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73;p14">
              <a:extLst>
                <a:ext uri="{FF2B5EF4-FFF2-40B4-BE49-F238E27FC236}">
                  <a16:creationId xmlns:a16="http://schemas.microsoft.com/office/drawing/2014/main" id="{5390D980-0B5A-F88D-77D7-E8A298D25675}"/>
                </a:ext>
              </a:extLst>
            </p:cNvPr>
            <p:cNvSpPr/>
            <p:nvPr/>
          </p:nvSpPr>
          <p:spPr>
            <a:xfrm>
              <a:off x="2851438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74;p14">
              <a:extLst>
                <a:ext uri="{FF2B5EF4-FFF2-40B4-BE49-F238E27FC236}">
                  <a16:creationId xmlns:a16="http://schemas.microsoft.com/office/drawing/2014/main" id="{DF1AD4E9-EFB2-EF7D-2C1C-123E603A7276}"/>
                </a:ext>
              </a:extLst>
            </p:cNvPr>
            <p:cNvSpPr txBox="1"/>
            <p:nvPr/>
          </p:nvSpPr>
          <p:spPr>
            <a:xfrm>
              <a:off x="2851449" y="2451175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4" name="Google Shape;75;p14">
              <a:extLst>
                <a:ext uri="{FF2B5EF4-FFF2-40B4-BE49-F238E27FC236}">
                  <a16:creationId xmlns:a16="http://schemas.microsoft.com/office/drawing/2014/main" id="{939127EC-791C-DF06-87A7-76E0BD340DD0}"/>
                </a:ext>
              </a:extLst>
            </p:cNvPr>
            <p:cNvSpPr txBox="1"/>
            <p:nvPr/>
          </p:nvSpPr>
          <p:spPr>
            <a:xfrm>
              <a:off x="4985049" y="2451175"/>
              <a:ext cx="1238099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28" name="Google Shape;91;p14">
            <a:extLst>
              <a:ext uri="{FF2B5EF4-FFF2-40B4-BE49-F238E27FC236}">
                <a16:creationId xmlns:a16="http://schemas.microsoft.com/office/drawing/2014/main" id="{EDCF4FB1-AB1F-E66F-796C-4DA7BF34861A}"/>
              </a:ext>
            </a:extLst>
          </p:cNvPr>
          <p:cNvSpPr txBox="1"/>
          <p:nvPr/>
        </p:nvSpPr>
        <p:spPr>
          <a:xfrm>
            <a:off x="692662" y="1421200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end-users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9" name="Google Shape;91;p14">
            <a:extLst>
              <a:ext uri="{FF2B5EF4-FFF2-40B4-BE49-F238E27FC236}">
                <a16:creationId xmlns:a16="http://schemas.microsoft.com/office/drawing/2014/main" id="{085E0407-8E9C-3118-6E73-5061A7C09408}"/>
              </a:ext>
            </a:extLst>
          </p:cNvPr>
          <p:cNvSpPr txBox="1"/>
          <p:nvPr/>
        </p:nvSpPr>
        <p:spPr>
          <a:xfrm>
            <a:off x="6628450" y="1223348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end-users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0" name="Google Shape;91;p14">
            <a:extLst>
              <a:ext uri="{FF2B5EF4-FFF2-40B4-BE49-F238E27FC236}">
                <a16:creationId xmlns:a16="http://schemas.microsoft.com/office/drawing/2014/main" id="{5A25DCD5-D0B6-2C3C-14B2-3C21148937C8}"/>
              </a:ext>
            </a:extLst>
          </p:cNvPr>
          <p:cNvSpPr txBox="1"/>
          <p:nvPr/>
        </p:nvSpPr>
        <p:spPr>
          <a:xfrm>
            <a:off x="6249600" y="1515892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Netflix servers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1" name="Google Shape;91;p14">
            <a:extLst>
              <a:ext uri="{FF2B5EF4-FFF2-40B4-BE49-F238E27FC236}">
                <a16:creationId xmlns:a16="http://schemas.microsoft.com/office/drawing/2014/main" id="{BBA1C500-1A01-EE88-D9D1-D438B5F8251F}"/>
              </a:ext>
            </a:extLst>
          </p:cNvPr>
          <p:cNvSpPr txBox="1"/>
          <p:nvPr/>
        </p:nvSpPr>
        <p:spPr>
          <a:xfrm>
            <a:off x="692662" y="1945239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Bitcoin node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2" name="Google Shape;91;p14">
            <a:extLst>
              <a:ext uri="{FF2B5EF4-FFF2-40B4-BE49-F238E27FC236}">
                <a16:creationId xmlns:a16="http://schemas.microsoft.com/office/drawing/2014/main" id="{701551F2-FCB5-EB53-7E67-907BA382FABE}"/>
              </a:ext>
            </a:extLst>
          </p:cNvPr>
          <p:cNvSpPr txBox="1"/>
          <p:nvPr/>
        </p:nvSpPr>
        <p:spPr>
          <a:xfrm>
            <a:off x="6403541" y="1944000"/>
            <a:ext cx="2738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457200"/>
            <a:r>
              <a: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Bitcoin node</a:t>
            </a:r>
            <a:endParaRPr sz="1600" dirty="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EFB8ECA2-80D4-9347-28CC-4680795C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539088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Users need to trace performance attacks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need to prove competitive performance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Regulators need to verify SLAs and neutrality rules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4" name="Google Shape;99;p14">
            <a:extLst>
              <a:ext uri="{FF2B5EF4-FFF2-40B4-BE49-F238E27FC236}">
                <a16:creationId xmlns:a16="http://schemas.microsoft.com/office/drawing/2014/main" id="{44D099AE-5F30-8B90-0ED4-EC2D85D816A8}"/>
              </a:ext>
            </a:extLst>
          </p:cNvPr>
          <p:cNvSpPr txBox="1"/>
          <p:nvPr/>
        </p:nvSpPr>
        <p:spPr>
          <a:xfrm>
            <a:off x="3271710" y="2785747"/>
            <a:ext cx="3324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[</a:t>
            </a:r>
            <a:r>
              <a:rPr lang="en" sz="12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Apostolaki</a:t>
            </a:r>
            <a:r>
              <a:rPr lang="en" sz="1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et al. 2017]</a:t>
            </a:r>
            <a:endParaRPr sz="12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254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28" grpId="0"/>
      <p:bldP spid="219" grpId="0"/>
      <p:bldP spid="220" grpId="0"/>
      <p:bldP spid="221" grpId="0"/>
      <p:bldP spid="222" grpId="0"/>
      <p:bldP spid="2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FCE8A-240A-4FFF-4800-1D67ADFB949D}"/>
              </a:ext>
            </a:extLst>
          </p:cNvPr>
          <p:cNvSpPr/>
          <p:nvPr/>
        </p:nvSpPr>
        <p:spPr>
          <a:xfrm>
            <a:off x="4578983" y="-16175"/>
            <a:ext cx="5745192" cy="5175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89D892-9792-0BB3-7F35-E07B8E5D439D}"/>
              </a:ext>
            </a:extLst>
          </p:cNvPr>
          <p:cNvGrpSpPr/>
          <p:nvPr/>
        </p:nvGrpSpPr>
        <p:grpSpPr>
          <a:xfrm>
            <a:off x="0" y="516913"/>
            <a:ext cx="3835878" cy="1145400"/>
            <a:chOff x="0" y="516913"/>
            <a:chExt cx="3835878" cy="1145400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5169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Transparency</a:t>
              </a:r>
              <a:endParaRPr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" name="Google Shape;125;p15">
              <a:extLst>
                <a:ext uri="{FF2B5EF4-FFF2-40B4-BE49-F238E27FC236}">
                  <a16:creationId xmlns:a16="http://schemas.microsoft.com/office/drawing/2014/main" id="{A0698089-F2B6-FBB5-DA27-7A4F15DB322B}"/>
                </a:ext>
              </a:extLst>
            </p:cNvPr>
            <p:cNvSpPr txBox="1"/>
            <p:nvPr/>
          </p:nvSpPr>
          <p:spPr>
            <a:xfrm>
              <a:off x="307675" y="10896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SLAs &amp; neutrality</a:t>
              </a:r>
              <a:endParaRPr sz="22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DF542-B127-88D1-6F6B-DE0A8E68787D}"/>
              </a:ext>
            </a:extLst>
          </p:cNvPr>
          <p:cNvGrpSpPr/>
          <p:nvPr/>
        </p:nvGrpSpPr>
        <p:grpSpPr>
          <a:xfrm>
            <a:off x="5668164" y="3493003"/>
            <a:ext cx="3835878" cy="1145400"/>
            <a:chOff x="0" y="516913"/>
            <a:chExt cx="3835878" cy="1145400"/>
          </a:xfrm>
        </p:grpSpPr>
        <p:sp>
          <p:nvSpPr>
            <p:cNvPr id="11" name="Google Shape;125;p15">
              <a:extLst>
                <a:ext uri="{FF2B5EF4-FFF2-40B4-BE49-F238E27FC236}">
                  <a16:creationId xmlns:a16="http://schemas.microsoft.com/office/drawing/2014/main" id="{8D78733A-EB6F-3450-59CF-182A45130AB7}"/>
                </a:ext>
              </a:extLst>
            </p:cNvPr>
            <p:cNvSpPr txBox="1"/>
            <p:nvPr/>
          </p:nvSpPr>
          <p:spPr>
            <a:xfrm>
              <a:off x="0" y="5169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20" b="1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sz="2720" b="1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" name="Google Shape;125;p15">
              <a:extLst>
                <a:ext uri="{FF2B5EF4-FFF2-40B4-BE49-F238E27FC236}">
                  <a16:creationId xmlns:a16="http://schemas.microsoft.com/office/drawing/2014/main" id="{D2151945-9CD3-24BF-2D12-0FC5A0391831}"/>
                </a:ext>
              </a:extLst>
            </p:cNvPr>
            <p:cNvSpPr txBox="1"/>
            <p:nvPr/>
          </p:nvSpPr>
          <p:spPr>
            <a:xfrm>
              <a:off x="307675" y="1089613"/>
              <a:ext cx="352820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Tor-like overlays</a:t>
              </a:r>
              <a:endParaRPr sz="2200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0715D7-E6E9-44AB-9815-3053F9D330E5}"/>
              </a:ext>
            </a:extLst>
          </p:cNvPr>
          <p:cNvGrpSpPr/>
          <p:nvPr/>
        </p:nvGrpSpPr>
        <p:grpSpPr>
          <a:xfrm>
            <a:off x="3352311" y="1512277"/>
            <a:ext cx="2411193" cy="2413175"/>
            <a:chOff x="3352311" y="1512277"/>
            <a:chExt cx="2411193" cy="2413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EB8618-39E9-E45D-5FF9-46CA5EE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154" y="1512277"/>
              <a:ext cx="1187350" cy="24043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BABCDD-EE73-C7E8-D9F0-084A6CB1C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982"/>
            <a:stretch/>
          </p:blipFill>
          <p:spPr>
            <a:xfrm>
              <a:off x="3352311" y="1521069"/>
              <a:ext cx="1226672" cy="2404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1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Outline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0491EF5-0FC3-C37F-A919-6DB48F21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4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62;p14">
            <a:extLst>
              <a:ext uri="{FF2B5EF4-FFF2-40B4-BE49-F238E27FC236}">
                <a16:creationId xmlns:a16="http://schemas.microsoft.com/office/drawing/2014/main" id="{ACD1668E-409B-A0EB-DFB0-851607846E6B}"/>
              </a:ext>
            </a:extLst>
          </p:cNvPr>
          <p:cNvSpPr txBox="1"/>
          <p:nvPr/>
        </p:nvSpPr>
        <p:spPr>
          <a:xfrm>
            <a:off x="-136025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introduces global adversary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weakens Tor anonymity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4C5658-C728-D3FB-7A18-FED9945F8924}"/>
              </a:ext>
            </a:extLst>
          </p:cNvPr>
          <p:cNvGrpSpPr/>
          <p:nvPr/>
        </p:nvGrpSpPr>
        <p:grpSpPr>
          <a:xfrm>
            <a:off x="846466" y="2342028"/>
            <a:ext cx="8556596" cy="908006"/>
            <a:chOff x="846466" y="2431236"/>
            <a:chExt cx="8556596" cy="908006"/>
          </a:xfrm>
        </p:grpSpPr>
        <p:grpSp>
          <p:nvGrpSpPr>
            <p:cNvPr id="62" name="Google Shape;68;p14">
              <a:extLst>
                <a:ext uri="{FF2B5EF4-FFF2-40B4-BE49-F238E27FC236}">
                  <a16:creationId xmlns:a16="http://schemas.microsoft.com/office/drawing/2014/main" id="{DC9194CB-B192-15A0-E275-0090CC99B333}"/>
                </a:ext>
              </a:extLst>
            </p:cNvPr>
            <p:cNvGrpSpPr/>
            <p:nvPr/>
          </p:nvGrpSpPr>
          <p:grpSpPr>
            <a:xfrm>
              <a:off x="2056200" y="2431236"/>
              <a:ext cx="5031600" cy="793812"/>
              <a:chOff x="2016925" y="2352038"/>
              <a:chExt cx="5031600" cy="793812"/>
            </a:xfrm>
          </p:grpSpPr>
          <p:pic>
            <p:nvPicPr>
              <p:cNvPr id="63" name="Google Shape;69;p14">
                <a:extLst>
                  <a:ext uri="{FF2B5EF4-FFF2-40B4-BE49-F238E27FC236}">
                    <a16:creationId xmlns:a16="http://schemas.microsoft.com/office/drawing/2014/main" id="{B68B613D-434B-BA56-B34B-8A6B08F8D08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016925" y="2722925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70;p14">
                <a:extLst>
                  <a:ext uri="{FF2B5EF4-FFF2-40B4-BE49-F238E27FC236}">
                    <a16:creationId xmlns:a16="http://schemas.microsoft.com/office/drawing/2014/main" id="{BF4928D7-0AA4-01CE-409A-48BA526B083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007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71;p14">
                <a:extLst>
                  <a:ext uri="{FF2B5EF4-FFF2-40B4-BE49-F238E27FC236}">
                    <a16:creationId xmlns:a16="http://schemas.microsoft.com/office/drawing/2014/main" id="{1CEECB37-6E97-EB14-0F76-1026A058F16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" name="Google Shape;72;p14">
                <a:extLst>
                  <a:ext uri="{FF2B5EF4-FFF2-40B4-BE49-F238E27FC236}">
                    <a16:creationId xmlns:a16="http://schemas.microsoft.com/office/drawing/2014/main" id="{BD1A06ED-A071-3EA4-E16D-E0CADF4445D3}"/>
                  </a:ext>
                </a:extLst>
              </p:cNvPr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73;p14">
                <a:extLst>
                  <a:ext uri="{FF2B5EF4-FFF2-40B4-BE49-F238E27FC236}">
                    <a16:creationId xmlns:a16="http://schemas.microsoft.com/office/drawing/2014/main" id="{2F407A52-C1B4-6E82-4A9F-A7583A732B0C}"/>
                  </a:ext>
                </a:extLst>
              </p:cNvPr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74;p14">
                <a:extLst>
                  <a:ext uri="{FF2B5EF4-FFF2-40B4-BE49-F238E27FC236}">
                    <a16:creationId xmlns:a16="http://schemas.microsoft.com/office/drawing/2014/main" id="{8DE3974A-D5F4-4125-046D-20699FE7D1C1}"/>
                  </a:ext>
                </a:extLst>
              </p:cNvPr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5;p14">
                <a:extLst>
                  <a:ext uri="{FF2B5EF4-FFF2-40B4-BE49-F238E27FC236}">
                    <a16:creationId xmlns:a16="http://schemas.microsoft.com/office/drawing/2014/main" id="{138BA7DA-5A5C-EFBC-54CB-D88477F44932}"/>
                  </a:ext>
                </a:extLst>
              </p:cNvPr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1307EF7-323A-A3A9-62DB-577A1063D64B}"/>
                </a:ext>
              </a:extLst>
            </p:cNvPr>
            <p:cNvGrpSpPr/>
            <p:nvPr/>
          </p:nvGrpSpPr>
          <p:grpSpPr>
            <a:xfrm>
              <a:off x="846466" y="2729455"/>
              <a:ext cx="2738100" cy="609787"/>
              <a:chOff x="441416" y="2971041"/>
              <a:chExt cx="2738100" cy="609787"/>
            </a:xfrm>
          </p:grpSpPr>
          <p:sp>
            <p:nvSpPr>
              <p:cNvPr id="72" name="Google Shape;88;p14">
                <a:extLst>
                  <a:ext uri="{FF2B5EF4-FFF2-40B4-BE49-F238E27FC236}">
                    <a16:creationId xmlns:a16="http://schemas.microsoft.com/office/drawing/2014/main" id="{A5ACD5DC-59AC-3057-E6B7-8997AB37C76B}"/>
                  </a:ext>
                </a:extLst>
              </p:cNvPr>
              <p:cNvSpPr/>
              <p:nvPr/>
            </p:nvSpPr>
            <p:spPr>
              <a:xfrm>
                <a:off x="1348189" y="2971041"/>
                <a:ext cx="228600" cy="228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1;p14">
                <a:extLst>
                  <a:ext uri="{FF2B5EF4-FFF2-40B4-BE49-F238E27FC236}">
                    <a16:creationId xmlns:a16="http://schemas.microsoft.com/office/drawing/2014/main" id="{6204A39E-3500-F03C-561D-3BDACC1B7DC2}"/>
                  </a:ext>
                </a:extLst>
              </p:cNvPr>
              <p:cNvSpPr txBox="1"/>
              <p:nvPr/>
            </p:nvSpPr>
            <p:spPr>
              <a:xfrm>
                <a:off x="441416" y="3103828"/>
                <a:ext cx="27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dirty="0" err="1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alice</a:t>
                </a:r>
                <a:endParaRPr sz="1900" dirty="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AB3B1A4-F3E0-0823-80F5-77B402AA32B7}"/>
                </a:ext>
              </a:extLst>
            </p:cNvPr>
            <p:cNvGrpSpPr/>
            <p:nvPr/>
          </p:nvGrpSpPr>
          <p:grpSpPr>
            <a:xfrm>
              <a:off x="6664962" y="2724267"/>
              <a:ext cx="2738100" cy="609787"/>
              <a:chOff x="6259912" y="2965853"/>
              <a:chExt cx="2738100" cy="609787"/>
            </a:xfrm>
          </p:grpSpPr>
          <p:sp>
            <p:nvSpPr>
              <p:cNvPr id="74" name="Google Shape;88;p14">
                <a:extLst>
                  <a:ext uri="{FF2B5EF4-FFF2-40B4-BE49-F238E27FC236}">
                    <a16:creationId xmlns:a16="http://schemas.microsoft.com/office/drawing/2014/main" id="{4B796E97-FA8F-EF65-203C-9170978398BD}"/>
                  </a:ext>
                </a:extLst>
              </p:cNvPr>
              <p:cNvSpPr/>
              <p:nvPr/>
            </p:nvSpPr>
            <p:spPr>
              <a:xfrm>
                <a:off x="6721625" y="2965853"/>
                <a:ext cx="228600" cy="228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1;p14">
                <a:extLst>
                  <a:ext uri="{FF2B5EF4-FFF2-40B4-BE49-F238E27FC236}">
                    <a16:creationId xmlns:a16="http://schemas.microsoft.com/office/drawing/2014/main" id="{E2702621-9DD9-322F-8B09-E385244F7854}"/>
                  </a:ext>
                </a:extLst>
              </p:cNvPr>
              <p:cNvSpPr txBox="1"/>
              <p:nvPr/>
            </p:nvSpPr>
            <p:spPr>
              <a:xfrm>
                <a:off x="6259912" y="3098640"/>
                <a:ext cx="27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dirty="0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bob</a:t>
                </a:r>
                <a:endParaRPr sz="1900" dirty="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CB3B43B0-092E-38DC-CB07-6C904DBC3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984" y="1129106"/>
            <a:ext cx="2130293" cy="21285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3D26F4-6CF3-DD1D-3806-B9C7531BDCB1}"/>
              </a:ext>
            </a:extLst>
          </p:cNvPr>
          <p:cNvGrpSpPr/>
          <p:nvPr/>
        </p:nvGrpSpPr>
        <p:grpSpPr>
          <a:xfrm>
            <a:off x="1012615" y="3748219"/>
            <a:ext cx="2738100" cy="624412"/>
            <a:chOff x="1136908" y="3659099"/>
            <a:chExt cx="2738100" cy="624412"/>
          </a:xfrm>
        </p:grpSpPr>
        <p:sp>
          <p:nvSpPr>
            <p:cNvPr id="87" name="Google Shape;88;p14">
              <a:extLst>
                <a:ext uri="{FF2B5EF4-FFF2-40B4-BE49-F238E27FC236}">
                  <a16:creationId xmlns:a16="http://schemas.microsoft.com/office/drawing/2014/main" id="{23192B57-1920-E8C9-9889-1492C80A4243}"/>
                </a:ext>
              </a:extLst>
            </p:cNvPr>
            <p:cNvSpPr/>
            <p:nvPr/>
          </p:nvSpPr>
          <p:spPr>
            <a:xfrm>
              <a:off x="2569663" y="3659099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14">
              <a:extLst>
                <a:ext uri="{FF2B5EF4-FFF2-40B4-BE49-F238E27FC236}">
                  <a16:creationId xmlns:a16="http://schemas.microsoft.com/office/drawing/2014/main" id="{8D81A323-AE8B-F701-B6A7-6F300CC74BD8}"/>
                </a:ext>
              </a:extLst>
            </p:cNvPr>
            <p:cNvSpPr txBox="1"/>
            <p:nvPr/>
          </p:nvSpPr>
          <p:spPr>
            <a:xfrm>
              <a:off x="1136908" y="3806511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1900" dirty="0" err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ve</a:t>
              </a:r>
              <a:r>
                <a:rPr lang="en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@ left</a:t>
              </a:r>
              <a:endParaRPr sz="19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BCD06C6-F48A-ED50-9AA4-938F99871FAB}"/>
              </a:ext>
            </a:extLst>
          </p:cNvPr>
          <p:cNvGrpSpPr/>
          <p:nvPr/>
        </p:nvGrpSpPr>
        <p:grpSpPr>
          <a:xfrm>
            <a:off x="5986225" y="3746860"/>
            <a:ext cx="2738100" cy="624412"/>
            <a:chOff x="5543414" y="3722661"/>
            <a:chExt cx="2738100" cy="624412"/>
          </a:xfrm>
        </p:grpSpPr>
        <p:sp>
          <p:nvSpPr>
            <p:cNvPr id="90" name="Google Shape;88;p14">
              <a:extLst>
                <a:ext uri="{FF2B5EF4-FFF2-40B4-BE49-F238E27FC236}">
                  <a16:creationId xmlns:a16="http://schemas.microsoft.com/office/drawing/2014/main" id="{75E3BA16-E511-1DA7-ACA5-D26FAAAC8BDE}"/>
                </a:ext>
              </a:extLst>
            </p:cNvPr>
            <p:cNvSpPr/>
            <p:nvPr/>
          </p:nvSpPr>
          <p:spPr>
            <a:xfrm>
              <a:off x="6094141" y="3722661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>
              <a:extLst>
                <a:ext uri="{FF2B5EF4-FFF2-40B4-BE49-F238E27FC236}">
                  <a16:creationId xmlns:a16="http://schemas.microsoft.com/office/drawing/2014/main" id="{9470D83C-7CF3-75A4-B849-597581E572FE}"/>
                </a:ext>
              </a:extLst>
            </p:cNvPr>
            <p:cNvSpPr txBox="1"/>
            <p:nvPr/>
          </p:nvSpPr>
          <p:spPr>
            <a:xfrm>
              <a:off x="5543414" y="3870073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</a:t>
              </a:r>
              <a:r>
                <a:rPr lang="en" sz="1900" dirty="0" err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ve</a:t>
              </a:r>
              <a:r>
                <a:rPr lang="en"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@ right</a:t>
              </a:r>
              <a:endParaRPr sz="1900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60993-5020-B72A-1B29-41A4775F8AEE}"/>
              </a:ext>
            </a:extLst>
          </p:cNvPr>
          <p:cNvGrpSpPr/>
          <p:nvPr/>
        </p:nvGrpSpPr>
        <p:grpSpPr>
          <a:xfrm>
            <a:off x="1356060" y="820721"/>
            <a:ext cx="2308329" cy="1684902"/>
            <a:chOff x="1356060" y="909929"/>
            <a:chExt cx="2308329" cy="168490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B60071D-AAE8-D766-58F2-DBE6925C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007" y="1805164"/>
              <a:ext cx="556900" cy="789667"/>
            </a:xfrm>
            <a:prstGeom prst="rect">
              <a:avLst/>
            </a:prstGeom>
          </p:spPr>
        </p:pic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B85E460A-196D-8018-4B05-916B2C8375A5}"/>
                </a:ext>
              </a:extLst>
            </p:cNvPr>
            <p:cNvSpPr/>
            <p:nvPr/>
          </p:nvSpPr>
          <p:spPr>
            <a:xfrm rot="5400000" flipH="1">
              <a:off x="2374046" y="1373717"/>
              <a:ext cx="235974" cy="602288"/>
            </a:xfrm>
            <a:prstGeom prst="rightBrace">
              <a:avLst>
                <a:gd name="adj1" fmla="val 77684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" name="Google Shape;380;p25">
              <a:extLst>
                <a:ext uri="{FF2B5EF4-FFF2-40B4-BE49-F238E27FC236}">
                  <a16:creationId xmlns:a16="http://schemas.microsoft.com/office/drawing/2014/main" id="{71CACE34-1E85-F701-A346-976B9A33BD46}"/>
                </a:ext>
              </a:extLst>
            </p:cNvPr>
            <p:cNvSpPr txBox="1"/>
            <p:nvPr/>
          </p:nvSpPr>
          <p:spPr>
            <a:xfrm>
              <a:off x="1356060" y="909929"/>
              <a:ext cx="2308329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=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lang="en-GB" sz="1600" dirty="0" err="1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cnt</a:t>
              </a:r>
              <a:r>
                <a:rPr lang="en-GB" sz="1600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series</a:t>
              </a:r>
              <a:endParaRPr lang="en-CH" sz="1600" dirty="0">
                <a:solidFill>
                  <a:srgbClr val="94165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EDAAA683-D038-77B2-7298-AD05F5EE2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000" y="1715956"/>
            <a:ext cx="556900" cy="789667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16DE49F-70B4-B7EA-1C7C-A397ADB90FD3}"/>
              </a:ext>
            </a:extLst>
          </p:cNvPr>
          <p:cNvGrpSpPr/>
          <p:nvPr/>
        </p:nvGrpSpPr>
        <p:grpSpPr>
          <a:xfrm>
            <a:off x="159518" y="3706176"/>
            <a:ext cx="4665029" cy="668979"/>
            <a:chOff x="275212" y="3612950"/>
            <a:chExt cx="4665029" cy="66897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60D7790-FC57-78BA-69E8-0DC06F84E9C8}"/>
                </a:ext>
              </a:extLst>
            </p:cNvPr>
            <p:cNvGrpSpPr/>
            <p:nvPr/>
          </p:nvGrpSpPr>
          <p:grpSpPr>
            <a:xfrm>
              <a:off x="275212" y="3655991"/>
              <a:ext cx="2738100" cy="625938"/>
              <a:chOff x="3799829" y="3722661"/>
              <a:chExt cx="2738100" cy="625938"/>
            </a:xfrm>
          </p:grpSpPr>
          <p:sp>
            <p:nvSpPr>
              <p:cNvPr id="164" name="Google Shape;88;p14">
                <a:extLst>
                  <a:ext uri="{FF2B5EF4-FFF2-40B4-BE49-F238E27FC236}">
                    <a16:creationId xmlns:a16="http://schemas.microsoft.com/office/drawing/2014/main" id="{496C5807-5379-677A-2F84-BA05EF051F7A}"/>
                  </a:ext>
                </a:extLst>
              </p:cNvPr>
              <p:cNvSpPr/>
              <p:nvPr/>
            </p:nvSpPr>
            <p:spPr>
              <a:xfrm>
                <a:off x="6094141" y="3722661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1;p14">
                <a:extLst>
                  <a:ext uri="{FF2B5EF4-FFF2-40B4-BE49-F238E27FC236}">
                    <a16:creationId xmlns:a16="http://schemas.microsoft.com/office/drawing/2014/main" id="{5F17A21C-5E0F-DFCC-FC09-478D8E6AA6D7}"/>
                  </a:ext>
                </a:extLst>
              </p:cNvPr>
              <p:cNvSpPr txBox="1"/>
              <p:nvPr/>
            </p:nvSpPr>
            <p:spPr>
              <a:xfrm>
                <a:off x="3799829" y="3871576"/>
                <a:ext cx="2738100" cy="47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</a:t>
                </a:r>
                <a:r>
                  <a:rPr lang="en" sz="1900" dirty="0" err="1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ve</a:t>
                </a:r>
                <a:r>
                  <a:rPr lang="en" sz="19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 @ everywhere</a:t>
                </a:r>
                <a:endParaRPr sz="19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48" name="Rectangular Callout 147">
              <a:extLst>
                <a:ext uri="{FF2B5EF4-FFF2-40B4-BE49-F238E27FC236}">
                  <a16:creationId xmlns:a16="http://schemas.microsoft.com/office/drawing/2014/main" id="{8371CD57-8F4B-B8F1-E276-140ACF85C74D}"/>
                </a:ext>
              </a:extLst>
            </p:cNvPr>
            <p:cNvSpPr/>
            <p:nvPr/>
          </p:nvSpPr>
          <p:spPr>
            <a:xfrm rot="5400000">
              <a:off x="3187930" y="3490657"/>
              <a:ext cx="615522" cy="860108"/>
            </a:xfrm>
            <a:prstGeom prst="wedgeRectCallou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49" name="Google Shape;100;p14">
              <a:extLst>
                <a:ext uri="{FF2B5EF4-FFF2-40B4-BE49-F238E27FC236}">
                  <a16:creationId xmlns:a16="http://schemas.microsoft.com/office/drawing/2014/main" id="{A624A756-E7A7-D71F-DA31-CE77ACB72960}"/>
                </a:ext>
              </a:extLst>
            </p:cNvPr>
            <p:cNvSpPr txBox="1"/>
            <p:nvPr/>
          </p:nvSpPr>
          <p:spPr>
            <a:xfrm>
              <a:off x="1616241" y="3632384"/>
              <a:ext cx="33240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</a:t>
              </a:r>
              <a:r>
                <a: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lice talks</a:t>
              </a:r>
            </a:p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 bob!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D4F0B0-7B17-1152-52E8-C2E9BD25B4EB}"/>
              </a:ext>
            </a:extLst>
          </p:cNvPr>
          <p:cNvGrpSpPr/>
          <p:nvPr/>
        </p:nvGrpSpPr>
        <p:grpSpPr>
          <a:xfrm>
            <a:off x="338869" y="2565742"/>
            <a:ext cx="6051697" cy="1226970"/>
            <a:chOff x="338869" y="2654950"/>
            <a:chExt cx="6051697" cy="122697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22A4382-9611-3E9B-16A0-FE6002B1B468}"/>
                </a:ext>
              </a:extLst>
            </p:cNvPr>
            <p:cNvSpPr/>
            <p:nvPr/>
          </p:nvSpPr>
          <p:spPr>
            <a:xfrm>
              <a:off x="2752153" y="2654950"/>
              <a:ext cx="312331" cy="313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DB28F863-62F2-73F8-0D9E-5978DE6FCD80}"/>
                </a:ext>
              </a:extLst>
            </p:cNvPr>
            <p:cNvSpPr/>
            <p:nvPr/>
          </p:nvSpPr>
          <p:spPr>
            <a:xfrm>
              <a:off x="6078235" y="2674484"/>
              <a:ext cx="312331" cy="313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FF4291-ABF9-E1F8-A643-66D3F1413D1B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129566" y="2968150"/>
              <a:ext cx="778753" cy="657545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5036B03-FAB7-863F-7EC4-FB685A590F80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 flipH="1">
              <a:off x="2129566" y="2987684"/>
              <a:ext cx="4104835" cy="698568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367C6135-A295-C1DC-CE74-938AF84FBF97}"/>
                </a:ext>
              </a:extLst>
            </p:cNvPr>
            <p:cNvSpPr/>
            <p:nvPr/>
          </p:nvSpPr>
          <p:spPr>
            <a:xfrm>
              <a:off x="1816522" y="3539341"/>
              <a:ext cx="352122" cy="3337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8" name="Google Shape;91;p14">
              <a:extLst>
                <a:ext uri="{FF2B5EF4-FFF2-40B4-BE49-F238E27FC236}">
                  <a16:creationId xmlns:a16="http://schemas.microsoft.com/office/drawing/2014/main" id="{9AAE643C-1CD2-DAC8-CBF9-65FA3B0CE20D}"/>
                </a:ext>
              </a:extLst>
            </p:cNvPr>
            <p:cNvSpPr txBox="1"/>
            <p:nvPr/>
          </p:nvSpPr>
          <p:spPr>
            <a:xfrm>
              <a:off x="338869" y="3404920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accent4">
                      <a:lumMod val="75000"/>
                    </a:schemeClr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monitor</a:t>
              </a:r>
              <a:endParaRPr sz="1900" dirty="0">
                <a:solidFill>
                  <a:schemeClr val="accent4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254A2-A17F-05D3-D2A0-9AE9148CA18E}"/>
              </a:ext>
            </a:extLst>
          </p:cNvPr>
          <p:cNvGrpSpPr/>
          <p:nvPr/>
        </p:nvGrpSpPr>
        <p:grpSpPr>
          <a:xfrm>
            <a:off x="5588068" y="624470"/>
            <a:ext cx="3487194" cy="1876411"/>
            <a:chOff x="5588068" y="624470"/>
            <a:chExt cx="3487194" cy="1876411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4DAEEE2-2DFE-38FA-B9C4-FFC997102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2071" y="810896"/>
              <a:ext cx="562254" cy="810437"/>
            </a:xfrm>
            <a:prstGeom prst="rect">
              <a:avLst/>
            </a:prstGeom>
          </p:spPr>
        </p:pic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899D15F3-C0AA-BF1B-7F5E-3249E1F34683}"/>
                </a:ext>
              </a:extLst>
            </p:cNvPr>
            <p:cNvSpPr/>
            <p:nvPr/>
          </p:nvSpPr>
          <p:spPr>
            <a:xfrm rot="5400000" flipH="1">
              <a:off x="6624246" y="1298775"/>
              <a:ext cx="235974" cy="602288"/>
            </a:xfrm>
            <a:prstGeom prst="rightBrace">
              <a:avLst>
                <a:gd name="adj1" fmla="val 77684"/>
                <a:gd name="adj2" fmla="val 50000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0" name="Google Shape;380;p25">
              <a:extLst>
                <a:ext uri="{FF2B5EF4-FFF2-40B4-BE49-F238E27FC236}">
                  <a16:creationId xmlns:a16="http://schemas.microsoft.com/office/drawing/2014/main" id="{5FF0FB3D-1F24-12E7-2DF6-DE08146498D3}"/>
                </a:ext>
              </a:extLst>
            </p:cNvPr>
            <p:cNvSpPr txBox="1"/>
            <p:nvPr/>
          </p:nvSpPr>
          <p:spPr>
            <a:xfrm>
              <a:off x="5588068" y="624470"/>
              <a:ext cx="2308329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aggregate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=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pkt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lang="en-GB" sz="1600" dirty="0" err="1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cnt</a:t>
              </a: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series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of multiple flows</a:t>
              </a:r>
              <a:endParaRPr sz="1600" dirty="0">
                <a:solidFill>
                  <a:srgbClr val="7030A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348A51B1-6447-374B-E841-88ABF3514618}"/>
                </a:ext>
              </a:extLst>
            </p:cNvPr>
            <p:cNvSpPr/>
            <p:nvPr/>
          </p:nvSpPr>
          <p:spPr>
            <a:xfrm>
              <a:off x="7774022" y="758465"/>
              <a:ext cx="1301240" cy="999464"/>
            </a:xfrm>
            <a:prstGeom prst="wedgeEllipseCallout">
              <a:avLst>
                <a:gd name="adj1" fmla="val -99714"/>
                <a:gd name="adj2" fmla="val 712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9986D2-0175-59C8-DDA8-ADC0C4E5DC52}"/>
                </a:ext>
              </a:extLst>
            </p:cNvPr>
            <p:cNvGrpSpPr/>
            <p:nvPr/>
          </p:nvGrpSpPr>
          <p:grpSpPr>
            <a:xfrm>
              <a:off x="6399109" y="1690881"/>
              <a:ext cx="563276" cy="810000"/>
              <a:chOff x="5832606" y="3560949"/>
              <a:chExt cx="563276" cy="81000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7ED129-DB89-1E44-6A2D-9BCC460128A7}"/>
                  </a:ext>
                </a:extLst>
              </p:cNvPr>
              <p:cNvSpPr/>
              <p:nvPr/>
            </p:nvSpPr>
            <p:spPr>
              <a:xfrm>
                <a:off x="5832606" y="4296374"/>
                <a:ext cx="93600" cy="7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DAB636A-7D3F-796F-0ABA-7C7777E5AE81}"/>
                  </a:ext>
                </a:extLst>
              </p:cNvPr>
              <p:cNvSpPr/>
              <p:nvPr/>
            </p:nvSpPr>
            <p:spPr>
              <a:xfrm>
                <a:off x="5946232" y="3586149"/>
                <a:ext cx="93600" cy="784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9C6D350-5031-6B88-50AB-7B53DEDE411B}"/>
                  </a:ext>
                </a:extLst>
              </p:cNvPr>
              <p:cNvSpPr/>
              <p:nvPr/>
            </p:nvSpPr>
            <p:spPr>
              <a:xfrm>
                <a:off x="6067444" y="4111749"/>
                <a:ext cx="93600" cy="2592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0518D06-99A8-C002-0268-E2247B27DC86}"/>
                  </a:ext>
                </a:extLst>
              </p:cNvPr>
              <p:cNvSpPr/>
              <p:nvPr/>
            </p:nvSpPr>
            <p:spPr>
              <a:xfrm>
                <a:off x="6188656" y="4273396"/>
                <a:ext cx="93600" cy="93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8604312-9F5B-0236-1786-5CEABAB02DBF}"/>
                  </a:ext>
                </a:extLst>
              </p:cNvPr>
              <p:cNvSpPr/>
              <p:nvPr/>
            </p:nvSpPr>
            <p:spPr>
              <a:xfrm>
                <a:off x="6302282" y="3560949"/>
                <a:ext cx="93600" cy="81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D269E0A-3F2A-B3FF-F006-967BA87D9FDD}"/>
              </a:ext>
            </a:extLst>
          </p:cNvPr>
          <p:cNvSpPr/>
          <p:nvPr/>
        </p:nvSpPr>
        <p:spPr>
          <a:xfrm>
            <a:off x="-207967" y="2263842"/>
            <a:ext cx="9419700" cy="434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900" b="1" dirty="0">
                <a:solidFill>
                  <a:schemeClr val="bg1"/>
                </a:solidFill>
                <a:latin typeface="Google Sans"/>
                <a:ea typeface="Google Sans"/>
                <a:cs typeface="Google Sans"/>
                <a:sym typeface="Google Sans"/>
              </a:rPr>
              <a:t>Such global adversaries are rare</a:t>
            </a:r>
            <a:endParaRPr lang="en-CH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31 L 0.45937 -0.000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212" grpId="0" animBg="1"/>
      <p:bldP spid="2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925;p38">
            <a:extLst>
              <a:ext uri="{FF2B5EF4-FFF2-40B4-BE49-F238E27FC236}">
                <a16:creationId xmlns:a16="http://schemas.microsoft.com/office/drawing/2014/main" id="{0BBBDBA5-8040-0DF9-0DC9-93BB778D0472}"/>
              </a:ext>
            </a:extLst>
          </p:cNvPr>
          <p:cNvSpPr txBox="1"/>
          <p:nvPr/>
        </p:nvSpPr>
        <p:spPr>
          <a:xfrm>
            <a:off x="-121921" y="4586400"/>
            <a:ext cx="939654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T-anonymity set size captures deviation from ground truth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125;p15">
            <a:extLst>
              <a:ext uri="{FF2B5EF4-FFF2-40B4-BE49-F238E27FC236}">
                <a16:creationId xmlns:a16="http://schemas.microsoft.com/office/drawing/2014/main" id="{C79DF49B-30C7-0FD1-30EA-8D6E9BF0C946}"/>
              </a:ext>
            </a:extLst>
          </p:cNvPr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Quantifying anonymity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126;p15">
            <a:extLst>
              <a:ext uri="{FF2B5EF4-FFF2-40B4-BE49-F238E27FC236}">
                <a16:creationId xmlns:a16="http://schemas.microsoft.com/office/drawing/2014/main" id="{76586314-CFC8-662B-DF44-AA039459430D}"/>
              </a:ext>
            </a:extLst>
          </p:cNvPr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312A0-1847-5E20-8505-F8400902E73D}"/>
              </a:ext>
            </a:extLst>
          </p:cNvPr>
          <p:cNvGrpSpPr/>
          <p:nvPr/>
        </p:nvGrpSpPr>
        <p:grpSpPr>
          <a:xfrm>
            <a:off x="815373" y="1343111"/>
            <a:ext cx="8205785" cy="3013814"/>
            <a:chOff x="-162168" y="1334280"/>
            <a:chExt cx="8205785" cy="301381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DE32C4C-8391-48DA-8203-580B9555C3A5}"/>
                </a:ext>
              </a:extLst>
            </p:cNvPr>
            <p:cNvGrpSpPr/>
            <p:nvPr/>
          </p:nvGrpSpPr>
          <p:grpSpPr>
            <a:xfrm>
              <a:off x="-23973" y="3695435"/>
              <a:ext cx="1112283" cy="508864"/>
              <a:chOff x="5288031" y="3722661"/>
              <a:chExt cx="1112283" cy="508864"/>
            </a:xfrm>
          </p:grpSpPr>
          <p:sp>
            <p:nvSpPr>
              <p:cNvPr id="69" name="Google Shape;88;p14">
                <a:extLst>
                  <a:ext uri="{FF2B5EF4-FFF2-40B4-BE49-F238E27FC236}">
                    <a16:creationId xmlns:a16="http://schemas.microsoft.com/office/drawing/2014/main" id="{D211377A-9750-9E50-85B4-6B8CE3C792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141" y="372266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1;p14">
                <a:extLst>
                  <a:ext uri="{FF2B5EF4-FFF2-40B4-BE49-F238E27FC236}">
                    <a16:creationId xmlns:a16="http://schemas.microsoft.com/office/drawing/2014/main" id="{48401181-1A42-39B4-958E-66FEA3B75576}"/>
                  </a:ext>
                </a:extLst>
              </p:cNvPr>
              <p:cNvSpPr txBox="1"/>
              <p:nvPr/>
            </p:nvSpPr>
            <p:spPr>
              <a:xfrm>
                <a:off x="5288031" y="3800668"/>
                <a:ext cx="111228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e</a:t>
                </a:r>
                <a:r>
                  <a:rPr lang="en" sz="1600" dirty="0" err="1">
                    <a:solidFill>
                      <a:srgbClr val="FF0000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ve</a:t>
                </a:r>
                <a:endParaRPr sz="1600" dirty="0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4C5658-C728-D3FB-7A18-FED9945F8924}"/>
                </a:ext>
              </a:extLst>
            </p:cNvPr>
            <p:cNvGrpSpPr/>
            <p:nvPr/>
          </p:nvGrpSpPr>
          <p:grpSpPr>
            <a:xfrm>
              <a:off x="1020513" y="2342028"/>
              <a:ext cx="7023104" cy="805457"/>
              <a:chOff x="2183193" y="2431236"/>
              <a:chExt cx="7023104" cy="805457"/>
            </a:xfrm>
          </p:grpSpPr>
          <p:grpSp>
            <p:nvGrpSpPr>
              <p:cNvPr id="62" name="Google Shape;68;p14">
                <a:extLst>
                  <a:ext uri="{FF2B5EF4-FFF2-40B4-BE49-F238E27FC236}">
                    <a16:creationId xmlns:a16="http://schemas.microsoft.com/office/drawing/2014/main" id="{DC9194CB-B192-15A0-E275-0090CC99B333}"/>
                  </a:ext>
                </a:extLst>
              </p:cNvPr>
              <p:cNvGrpSpPr/>
              <p:nvPr/>
            </p:nvGrpSpPr>
            <p:grpSpPr>
              <a:xfrm>
                <a:off x="2413487" y="2431236"/>
                <a:ext cx="4468418" cy="723312"/>
                <a:chOff x="2374212" y="2352038"/>
                <a:chExt cx="4468418" cy="723312"/>
              </a:xfrm>
            </p:grpSpPr>
            <p:pic>
              <p:nvPicPr>
                <p:cNvPr id="63" name="Google Shape;69;p14">
                  <a:extLst>
                    <a:ext uri="{FF2B5EF4-FFF2-40B4-BE49-F238E27FC236}">
                      <a16:creationId xmlns:a16="http://schemas.microsoft.com/office/drawing/2014/main" id="{B68B613D-434B-BA56-B34B-8A6B08F8D0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374212" y="2722925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70;p14">
                  <a:extLst>
                    <a:ext uri="{FF2B5EF4-FFF2-40B4-BE49-F238E27FC236}">
                      <a16:creationId xmlns:a16="http://schemas.microsoft.com/office/drawing/2014/main" id="{BF4928D7-0AA4-01CE-409A-48BA526B083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1880" y="2733350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71;p14">
                  <a:extLst>
                    <a:ext uri="{FF2B5EF4-FFF2-40B4-BE49-F238E27FC236}">
                      <a16:creationId xmlns:a16="http://schemas.microsoft.com/office/drawing/2014/main" id="{1CEECB37-6E97-EB14-0F76-1026A058F16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884770" y="2733350"/>
                  <a:ext cx="1040750" cy="52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" name="Google Shape;72;p14">
                  <a:extLst>
                    <a:ext uri="{FF2B5EF4-FFF2-40B4-BE49-F238E27FC236}">
                      <a16:creationId xmlns:a16="http://schemas.microsoft.com/office/drawing/2014/main" id="{BD1A06ED-A071-3EA4-E16D-E0CADF4445D3}"/>
                    </a:ext>
                  </a:extLst>
                </p:cNvPr>
                <p:cNvSpPr/>
                <p:nvPr/>
              </p:nvSpPr>
              <p:spPr>
                <a:xfrm>
                  <a:off x="4792732" y="2391350"/>
                  <a:ext cx="1102631" cy="684000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73;p14">
                  <a:extLst>
                    <a:ext uri="{FF2B5EF4-FFF2-40B4-BE49-F238E27FC236}">
                      <a16:creationId xmlns:a16="http://schemas.microsoft.com/office/drawing/2014/main" id="{2F407A52-C1B4-6E82-4A9F-A7583A732B0C}"/>
                    </a:ext>
                  </a:extLst>
                </p:cNvPr>
                <p:cNvSpPr/>
                <p:nvPr/>
              </p:nvSpPr>
              <p:spPr>
                <a:xfrm>
                  <a:off x="3051314" y="2352038"/>
                  <a:ext cx="1255123" cy="711325"/>
                </a:xfrm>
                <a:prstGeom prst="ellipse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74;p14">
                  <a:extLst>
                    <a:ext uri="{FF2B5EF4-FFF2-40B4-BE49-F238E27FC236}">
                      <a16:creationId xmlns:a16="http://schemas.microsoft.com/office/drawing/2014/main" id="{8DE3974A-D5F4-4125-046D-20699FE7D1C1}"/>
                    </a:ext>
                  </a:extLst>
                </p:cNvPr>
                <p:cNvSpPr txBox="1"/>
                <p:nvPr/>
              </p:nvSpPr>
              <p:spPr>
                <a:xfrm>
                  <a:off x="3075046" y="2504027"/>
                  <a:ext cx="1235101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N</a:t>
                  </a:r>
                  <a:r>
                    <a:rPr lang="en" sz="1300" i="0" u="none" strike="noStrike" cap="none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</a:t>
                  </a:r>
                  <a:endParaRPr sz="1300" i="0" u="none" strike="noStrike" cap="none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72" name="Google Shape;88;p14">
                <a:extLst>
                  <a:ext uri="{FF2B5EF4-FFF2-40B4-BE49-F238E27FC236}">
                    <a16:creationId xmlns:a16="http://schemas.microsoft.com/office/drawing/2014/main" id="{A5ACD5DC-59AC-3057-E6B7-8997AB37C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3193" y="2729455"/>
                <a:ext cx="180000" cy="1800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B3B1A4-F3E0-0823-80F5-77B402AA32B7}"/>
                  </a:ext>
                </a:extLst>
              </p:cNvPr>
              <p:cNvGrpSpPr/>
              <p:nvPr/>
            </p:nvGrpSpPr>
            <p:grpSpPr>
              <a:xfrm>
                <a:off x="6468197" y="2724267"/>
                <a:ext cx="2738100" cy="512426"/>
                <a:chOff x="6063147" y="2965853"/>
                <a:chExt cx="2738100" cy="512426"/>
              </a:xfrm>
            </p:grpSpPr>
            <p:sp>
              <p:nvSpPr>
                <p:cNvPr id="74" name="Google Shape;88;p14">
                  <a:extLst>
                    <a:ext uri="{FF2B5EF4-FFF2-40B4-BE49-F238E27FC236}">
                      <a16:creationId xmlns:a16="http://schemas.microsoft.com/office/drawing/2014/main" id="{4B796E97-FA8F-EF65-203C-917097839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01992" y="2965853"/>
                  <a:ext cx="180000" cy="180000"/>
                </a:xfrm>
                <a:prstGeom prst="ellipse">
                  <a:avLst/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" name="Google Shape;91;p14">
                  <a:extLst>
                    <a:ext uri="{FF2B5EF4-FFF2-40B4-BE49-F238E27FC236}">
                      <a16:creationId xmlns:a16="http://schemas.microsoft.com/office/drawing/2014/main" id="{E2702621-9DD9-322F-8B09-E385244F7854}"/>
                    </a:ext>
                  </a:extLst>
                </p:cNvPr>
                <p:cNvSpPr txBox="1"/>
                <p:nvPr/>
              </p:nvSpPr>
              <p:spPr>
                <a:xfrm>
                  <a:off x="6063147" y="3047422"/>
                  <a:ext cx="27381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45720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4285F4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bob</a:t>
                  </a:r>
                  <a:endParaRPr sz="1600" dirty="0">
                    <a:solidFill>
                      <a:srgbClr val="4285F4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B60071D-AAE8-D766-58F2-DBE6925C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638" y="1919714"/>
              <a:ext cx="413203" cy="585909"/>
            </a:xfrm>
            <a:prstGeom prst="rect">
              <a:avLst/>
            </a:prstGeom>
          </p:spPr>
        </p:pic>
        <p:sp>
          <p:nvSpPr>
            <p:cNvPr id="80" name="Google Shape;380;p25">
              <a:extLst>
                <a:ext uri="{FF2B5EF4-FFF2-40B4-BE49-F238E27FC236}">
                  <a16:creationId xmlns:a16="http://schemas.microsoft.com/office/drawing/2014/main" id="{0C706C26-672C-AAA9-E10B-540069EB77ED}"/>
                </a:ext>
              </a:extLst>
            </p:cNvPr>
            <p:cNvSpPr txBox="1"/>
            <p:nvPr/>
          </p:nvSpPr>
          <p:spPr>
            <a:xfrm>
              <a:off x="-11457" y="1690069"/>
              <a:ext cx="230832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94165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flow</a:t>
              </a:r>
              <a:endParaRPr lang="en-CH" dirty="0">
                <a:solidFill>
                  <a:srgbClr val="94165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" name="Google Shape;380;p25">
              <a:extLst>
                <a:ext uri="{FF2B5EF4-FFF2-40B4-BE49-F238E27FC236}">
                  <a16:creationId xmlns:a16="http://schemas.microsoft.com/office/drawing/2014/main" id="{52CEBFFC-B67A-6F19-812D-91B55B14BFB1}"/>
                </a:ext>
              </a:extLst>
            </p:cNvPr>
            <p:cNvSpPr txBox="1"/>
            <p:nvPr/>
          </p:nvSpPr>
          <p:spPr>
            <a:xfrm>
              <a:off x="4411765" y="1334280"/>
              <a:ext cx="230832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correct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7030A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aggregate</a:t>
              </a:r>
              <a:endParaRPr lang="en-CH" dirty="0">
                <a:solidFill>
                  <a:srgbClr val="7030A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5180604-99D8-9792-6215-45086CB3C8DD}"/>
                </a:ext>
              </a:extLst>
            </p:cNvPr>
            <p:cNvGrpSpPr/>
            <p:nvPr/>
          </p:nvGrpSpPr>
          <p:grpSpPr>
            <a:xfrm>
              <a:off x="5006503" y="1910961"/>
              <a:ext cx="409442" cy="615523"/>
              <a:chOff x="5832606" y="3560949"/>
              <a:chExt cx="563276" cy="8134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FE13512-E42C-E834-7384-BF960D62A012}"/>
                  </a:ext>
                </a:extLst>
              </p:cNvPr>
              <p:cNvSpPr/>
              <p:nvPr/>
            </p:nvSpPr>
            <p:spPr>
              <a:xfrm>
                <a:off x="5832606" y="4302430"/>
                <a:ext cx="93600" cy="7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3455238-0037-B650-FC70-CAF168423CEF}"/>
                  </a:ext>
                </a:extLst>
              </p:cNvPr>
              <p:cNvSpPr/>
              <p:nvPr/>
            </p:nvSpPr>
            <p:spPr>
              <a:xfrm>
                <a:off x="5946232" y="3586149"/>
                <a:ext cx="93600" cy="784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68BF185-39DA-CD84-94EE-D80F8A514107}"/>
                  </a:ext>
                </a:extLst>
              </p:cNvPr>
              <p:cNvSpPr/>
              <p:nvPr/>
            </p:nvSpPr>
            <p:spPr>
              <a:xfrm>
                <a:off x="6067444" y="4111749"/>
                <a:ext cx="93600" cy="2592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FACADEF-0C7B-1AE1-6073-9ED44C8592B4}"/>
                  </a:ext>
                </a:extLst>
              </p:cNvPr>
              <p:cNvSpPr/>
              <p:nvPr/>
            </p:nvSpPr>
            <p:spPr>
              <a:xfrm>
                <a:off x="6188656" y="4273396"/>
                <a:ext cx="93600" cy="93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F27BFEF-C642-ECF8-34D0-A516E5A60CE1}"/>
                  </a:ext>
                </a:extLst>
              </p:cNvPr>
              <p:cNvSpPr/>
              <p:nvPr/>
            </p:nvSpPr>
            <p:spPr>
              <a:xfrm>
                <a:off x="6302282" y="3560949"/>
                <a:ext cx="93600" cy="81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5F704566-06B4-FF94-DC21-0233D17DA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818" y="2612918"/>
              <a:ext cx="251301" cy="25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09" name="Google Shape;75;p14">
              <a:extLst>
                <a:ext uri="{FF2B5EF4-FFF2-40B4-BE49-F238E27FC236}">
                  <a16:creationId xmlns:a16="http://schemas.microsoft.com/office/drawing/2014/main" id="{39FC4584-B55C-D924-B0B5-C9217215A78A}"/>
                </a:ext>
              </a:extLst>
            </p:cNvPr>
            <p:cNvSpPr txBox="1"/>
            <p:nvPr/>
          </p:nvSpPr>
          <p:spPr>
            <a:xfrm>
              <a:off x="3673037" y="2501199"/>
              <a:ext cx="1060098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3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3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5" name="Google Shape;91;p14">
              <a:extLst>
                <a:ext uri="{FF2B5EF4-FFF2-40B4-BE49-F238E27FC236}">
                  <a16:creationId xmlns:a16="http://schemas.microsoft.com/office/drawing/2014/main" id="{D9FCE20D-201E-7702-F2F3-F98D095A637E}"/>
                </a:ext>
              </a:extLst>
            </p:cNvPr>
            <p:cNvSpPr txBox="1"/>
            <p:nvPr/>
          </p:nvSpPr>
          <p:spPr>
            <a:xfrm>
              <a:off x="149032" y="2712855"/>
              <a:ext cx="27381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err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alice</a:t>
              </a:r>
              <a:endParaRPr sz="1600" dirty="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12CDC0-B26B-4A95-9603-439AD605C467}"/>
                </a:ext>
              </a:extLst>
            </p:cNvPr>
            <p:cNvGrpSpPr/>
            <p:nvPr/>
          </p:nvGrpSpPr>
          <p:grpSpPr>
            <a:xfrm>
              <a:off x="-162168" y="3517128"/>
              <a:ext cx="3324000" cy="830966"/>
              <a:chOff x="-162168" y="3517128"/>
              <a:chExt cx="3324000" cy="830966"/>
            </a:xfrm>
          </p:grpSpPr>
          <p:sp>
            <p:nvSpPr>
              <p:cNvPr id="276" name="Rectangular Callout 275">
                <a:extLst>
                  <a:ext uri="{FF2B5EF4-FFF2-40B4-BE49-F238E27FC236}">
                    <a16:creationId xmlns:a16="http://schemas.microsoft.com/office/drawing/2014/main" id="{818480AE-F367-86DD-DDB1-9C107F78752A}"/>
                  </a:ext>
                </a:extLst>
              </p:cNvPr>
              <p:cNvSpPr/>
              <p:nvPr/>
            </p:nvSpPr>
            <p:spPr>
              <a:xfrm rot="5400000">
                <a:off x="1337890" y="3379877"/>
                <a:ext cx="764943" cy="1112281"/>
              </a:xfrm>
              <a:prstGeom prst="wedgeRectCallout">
                <a:avLst/>
              </a:prstGeom>
              <a:solidFill>
                <a:srgbClr val="FF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20" name="Google Shape;100;p14">
                <a:extLst>
                  <a:ext uri="{FF2B5EF4-FFF2-40B4-BE49-F238E27FC236}">
                    <a16:creationId xmlns:a16="http://schemas.microsoft.com/office/drawing/2014/main" id="{C9E0AA5F-C0CC-6547-BA5B-46CB84C9ED50}"/>
                  </a:ext>
                </a:extLst>
              </p:cNvPr>
              <p:cNvSpPr txBox="1"/>
              <p:nvPr/>
            </p:nvSpPr>
            <p:spPr>
              <a:xfrm>
                <a:off x="-162168" y="3517128"/>
                <a:ext cx="3324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flow in </a:t>
                </a:r>
              </a:p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which </a:t>
                </a:r>
              </a:p>
              <a:p>
                <a:pPr marL="0" lvl="0" indent="45720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bg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aggregate?</a:t>
                </a:r>
                <a:endParaRPr lang="en" dirty="0">
                  <a:solidFill>
                    <a:schemeClr val="bg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2BD4044-6C43-5C8B-C801-528B6487E5BB}"/>
              </a:ext>
            </a:extLst>
          </p:cNvPr>
          <p:cNvGrpSpPr/>
          <p:nvPr/>
        </p:nvGrpSpPr>
        <p:grpSpPr>
          <a:xfrm>
            <a:off x="2905031" y="809080"/>
            <a:ext cx="3638440" cy="3332249"/>
            <a:chOff x="3090170" y="800249"/>
            <a:chExt cx="3638440" cy="3332249"/>
          </a:xfrm>
        </p:grpSpPr>
        <p:sp>
          <p:nvSpPr>
            <p:cNvPr id="343" name="Cloud 342">
              <a:extLst>
                <a:ext uri="{FF2B5EF4-FFF2-40B4-BE49-F238E27FC236}">
                  <a16:creationId xmlns:a16="http://schemas.microsoft.com/office/drawing/2014/main" id="{23BC4304-02DD-FDB3-EC5A-74E01D77C474}"/>
                </a:ext>
              </a:extLst>
            </p:cNvPr>
            <p:cNvSpPr/>
            <p:nvPr/>
          </p:nvSpPr>
          <p:spPr>
            <a:xfrm>
              <a:off x="3090170" y="2062705"/>
              <a:ext cx="2863978" cy="1433718"/>
            </a:xfrm>
            <a:prstGeom prst="cloud">
              <a:avLst/>
            </a:prstGeom>
            <a:solidFill>
              <a:srgbClr val="D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internet</a:t>
              </a: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745B536-1144-C329-7A41-43208DFD3D40}"/>
                </a:ext>
              </a:extLst>
            </p:cNvPr>
            <p:cNvGrpSpPr/>
            <p:nvPr/>
          </p:nvGrpSpPr>
          <p:grpSpPr>
            <a:xfrm>
              <a:off x="4420281" y="800249"/>
              <a:ext cx="2308329" cy="1350361"/>
              <a:chOff x="4420281" y="739692"/>
              <a:chExt cx="2308329" cy="135036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0A1050FA-0979-1DEF-5831-C9B1E67B0BC9}"/>
                  </a:ext>
                </a:extLst>
              </p:cNvPr>
              <p:cNvGrpSpPr/>
              <p:nvPr/>
            </p:nvGrpSpPr>
            <p:grpSpPr>
              <a:xfrm>
                <a:off x="4777338" y="952002"/>
                <a:ext cx="419887" cy="741917"/>
                <a:chOff x="5274357" y="3569029"/>
                <a:chExt cx="569324" cy="794711"/>
              </a:xfrm>
            </p:grpSpPr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CAABC61C-F859-DA85-B70A-9AF2CA1C79CC}"/>
                    </a:ext>
                  </a:extLst>
                </p:cNvPr>
                <p:cNvSpPr/>
                <p:nvPr/>
              </p:nvSpPr>
              <p:spPr>
                <a:xfrm>
                  <a:off x="5274357" y="3679740"/>
                  <a:ext cx="93600" cy="68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0FA15B92-6CDD-C201-7FA0-DBB5DA409E68}"/>
                    </a:ext>
                  </a:extLst>
                </p:cNvPr>
                <p:cNvSpPr/>
                <p:nvPr/>
              </p:nvSpPr>
              <p:spPr>
                <a:xfrm>
                  <a:off x="5387980" y="3569029"/>
                  <a:ext cx="93600" cy="79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3AC59EF4-1A73-F626-0AE7-893E05E24F33}"/>
                    </a:ext>
                  </a:extLst>
                </p:cNvPr>
                <p:cNvSpPr/>
                <p:nvPr/>
              </p:nvSpPr>
              <p:spPr>
                <a:xfrm>
                  <a:off x="5509190" y="3822120"/>
                  <a:ext cx="93600" cy="5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5A59DBE8-D673-4661-4EE1-373A08081E58}"/>
                    </a:ext>
                  </a:extLst>
                </p:cNvPr>
                <p:cNvSpPr/>
                <p:nvPr/>
              </p:nvSpPr>
              <p:spPr>
                <a:xfrm>
                  <a:off x="5630398" y="4001938"/>
                  <a:ext cx="936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CEE4AC3-DF7C-33D4-F7F0-5EF5FD7FF3D1}"/>
                    </a:ext>
                  </a:extLst>
                </p:cNvPr>
                <p:cNvSpPr/>
                <p:nvPr/>
              </p:nvSpPr>
              <p:spPr>
                <a:xfrm>
                  <a:off x="5750081" y="4033903"/>
                  <a:ext cx="93600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</p:grpSp>
          <p:sp>
            <p:nvSpPr>
              <p:cNvPr id="356" name="Google Shape;380;p25">
                <a:extLst>
                  <a:ext uri="{FF2B5EF4-FFF2-40B4-BE49-F238E27FC236}">
                    <a16:creationId xmlns:a16="http://schemas.microsoft.com/office/drawing/2014/main" id="{BE0E88B2-20E0-ADBA-A436-A9421BABC552}"/>
                  </a:ext>
                </a:extLst>
              </p:cNvPr>
              <p:cNvSpPr txBox="1"/>
              <p:nvPr/>
            </p:nvSpPr>
            <p:spPr>
              <a:xfrm>
                <a:off x="4420281" y="739692"/>
                <a:ext cx="230832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aggregate</a:t>
                </a:r>
                <a:endParaRPr lang="en-CH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2F41FDC6-F0A3-9661-A351-0013F98A0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305" y="1838053"/>
                <a:ext cx="251301" cy="252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E8A8DB37-0B72-C431-BA57-90E90B14D0DB}"/>
                </a:ext>
              </a:extLst>
            </p:cNvPr>
            <p:cNvGrpSpPr/>
            <p:nvPr/>
          </p:nvGrpSpPr>
          <p:grpSpPr>
            <a:xfrm>
              <a:off x="5076330" y="3255724"/>
              <a:ext cx="567148" cy="876774"/>
              <a:chOff x="5076330" y="3255724"/>
              <a:chExt cx="567148" cy="876774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F3B0DC9-9F7C-9651-AE19-778C50CEB120}"/>
                  </a:ext>
                </a:extLst>
              </p:cNvPr>
              <p:cNvGrpSpPr/>
              <p:nvPr/>
            </p:nvGrpSpPr>
            <p:grpSpPr>
              <a:xfrm flipH="1">
                <a:off x="5223584" y="3324142"/>
                <a:ext cx="419894" cy="808356"/>
                <a:chOff x="5832606" y="3618557"/>
                <a:chExt cx="569332" cy="75689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48102858-432A-76CE-3E87-FD4EE28AF9CC}"/>
                    </a:ext>
                  </a:extLst>
                </p:cNvPr>
                <p:cNvSpPr/>
                <p:nvPr/>
              </p:nvSpPr>
              <p:spPr>
                <a:xfrm>
                  <a:off x="5832606" y="3939087"/>
                  <a:ext cx="936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47A8F222-A1C5-8F80-25CD-125D5678A2CB}"/>
                    </a:ext>
                  </a:extLst>
                </p:cNvPr>
                <p:cNvSpPr/>
                <p:nvPr/>
              </p:nvSpPr>
              <p:spPr>
                <a:xfrm>
                  <a:off x="5946232" y="3618557"/>
                  <a:ext cx="93600" cy="752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1FCB14A-E979-C3C2-9536-EF207E4723A9}"/>
                    </a:ext>
                  </a:extLst>
                </p:cNvPr>
                <p:cNvSpPr/>
                <p:nvPr/>
              </p:nvSpPr>
              <p:spPr>
                <a:xfrm>
                  <a:off x="6067444" y="3833185"/>
                  <a:ext cx="93600" cy="54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753A9DC-6147-DED0-B8C6-8A6E60B7107A}"/>
                    </a:ext>
                  </a:extLst>
                </p:cNvPr>
                <p:cNvSpPr/>
                <p:nvPr/>
              </p:nvSpPr>
              <p:spPr>
                <a:xfrm>
                  <a:off x="6308338" y="4051455"/>
                  <a:ext cx="93600" cy="324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2621C3BE-BC6D-DCEC-DD62-0D4820294973}"/>
                    </a:ext>
                  </a:extLst>
                </p:cNvPr>
                <p:cNvSpPr/>
                <p:nvPr/>
              </p:nvSpPr>
              <p:spPr>
                <a:xfrm>
                  <a:off x="6188656" y="4013003"/>
                  <a:ext cx="93600" cy="36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</p:grpSp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244B265C-DBFE-D927-36F3-2ED680584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330" y="3255724"/>
                <a:ext cx="251301" cy="2520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</p:grp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50C85136-820F-9667-48A7-D2E8C2D6D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8497" y="2612918"/>
              <a:ext cx="251301" cy="252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E2F8A4B-4AF7-A012-1568-2279EE976004}"/>
              </a:ext>
            </a:extLst>
          </p:cNvPr>
          <p:cNvGrpSpPr/>
          <p:nvPr/>
        </p:nvGrpSpPr>
        <p:grpSpPr>
          <a:xfrm>
            <a:off x="8354909" y="1047776"/>
            <a:ext cx="525914" cy="3047948"/>
            <a:chOff x="8084704" y="1088577"/>
            <a:chExt cx="525914" cy="3047948"/>
          </a:xfrm>
        </p:grpSpPr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4FB5056-9730-B439-7022-E1A23261448D}"/>
                </a:ext>
              </a:extLst>
            </p:cNvPr>
            <p:cNvCxnSpPr/>
            <p:nvPr/>
          </p:nvCxnSpPr>
          <p:spPr>
            <a:xfrm>
              <a:off x="8454291" y="1088577"/>
              <a:ext cx="0" cy="304794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Google Shape;318;p23">
              <a:extLst>
                <a:ext uri="{FF2B5EF4-FFF2-40B4-BE49-F238E27FC236}">
                  <a16:creationId xmlns:a16="http://schemas.microsoft.com/office/drawing/2014/main" id="{7ED6AEDE-9162-0E34-1795-F4B830D34EFC}"/>
                </a:ext>
              </a:extLst>
            </p:cNvPr>
            <p:cNvSpPr txBox="1"/>
            <p:nvPr/>
          </p:nvSpPr>
          <p:spPr>
            <a:xfrm rot="16200000">
              <a:off x="6778855" y="2412511"/>
              <a:ext cx="3011778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B7EA20C2-AA1E-07C3-1EFC-E5BA311CD777}"/>
                </a:ext>
              </a:extLst>
            </p:cNvPr>
            <p:cNvSpPr txBox="1"/>
            <p:nvPr/>
          </p:nvSpPr>
          <p:spPr>
            <a:xfrm>
              <a:off x="8247256" y="1125139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855E49-9657-9703-D7DC-FA67A5B2D52B}"/>
              </a:ext>
            </a:extLst>
          </p:cNvPr>
          <p:cNvGrpSpPr/>
          <p:nvPr/>
        </p:nvGrpSpPr>
        <p:grpSpPr>
          <a:xfrm>
            <a:off x="7221809" y="1473307"/>
            <a:ext cx="562247" cy="1211367"/>
            <a:chOff x="7351307" y="1505600"/>
            <a:chExt cx="562247" cy="1211367"/>
          </a:xfrm>
        </p:grpSpPr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7B3B8379-DC45-5507-246A-59A885CBB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57227" y="1509731"/>
              <a:ext cx="0" cy="113828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Google Shape;318;p23">
              <a:extLst>
                <a:ext uri="{FF2B5EF4-FFF2-40B4-BE49-F238E27FC236}">
                  <a16:creationId xmlns:a16="http://schemas.microsoft.com/office/drawing/2014/main" id="{99529BC0-E8CD-92E6-52A7-C6A404C1C831}"/>
                </a:ext>
              </a:extLst>
            </p:cNvPr>
            <p:cNvSpPr txBox="1"/>
            <p:nvPr/>
          </p:nvSpPr>
          <p:spPr>
            <a:xfrm rot="16200000">
              <a:off x="6982202" y="1874705"/>
              <a:ext cx="113828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57997B8A-9EF4-7108-C556-DB9B8036F33F}"/>
                </a:ext>
              </a:extLst>
            </p:cNvPr>
            <p:cNvSpPr txBox="1"/>
            <p:nvPr/>
          </p:nvSpPr>
          <p:spPr>
            <a:xfrm>
              <a:off x="7550192" y="2193747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ADF930E-73B8-7541-53AC-897A17646386}"/>
              </a:ext>
            </a:extLst>
          </p:cNvPr>
          <p:cNvGrpSpPr/>
          <p:nvPr/>
        </p:nvGrpSpPr>
        <p:grpSpPr>
          <a:xfrm>
            <a:off x="5763202" y="3207799"/>
            <a:ext cx="562247" cy="1142419"/>
            <a:chOff x="7351307" y="1505600"/>
            <a:chExt cx="562247" cy="1142419"/>
          </a:xfrm>
        </p:grpSpPr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67D53467-4CF0-5EB4-A742-77797CDCD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57227" y="1509731"/>
              <a:ext cx="0" cy="113828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Google Shape;318;p23">
              <a:extLst>
                <a:ext uri="{FF2B5EF4-FFF2-40B4-BE49-F238E27FC236}">
                  <a16:creationId xmlns:a16="http://schemas.microsoft.com/office/drawing/2014/main" id="{A97DC761-FDA4-6FBF-C5C9-3752E00F6FD6}"/>
                </a:ext>
              </a:extLst>
            </p:cNvPr>
            <p:cNvSpPr txBox="1"/>
            <p:nvPr/>
          </p:nvSpPr>
          <p:spPr>
            <a:xfrm rot="16200000">
              <a:off x="6982202" y="1874705"/>
              <a:ext cx="1138289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9D65596-5E71-0501-EC20-4898AE6FF4FE}"/>
                </a:ext>
              </a:extLst>
            </p:cNvPr>
            <p:cNvSpPr txBox="1"/>
            <p:nvPr/>
          </p:nvSpPr>
          <p:spPr>
            <a:xfrm>
              <a:off x="7550192" y="1509459"/>
              <a:ext cx="36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800" b="1" dirty="0">
                  <a:solidFill>
                    <a:srgbClr val="00B0F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6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Effect of transparency on anonymity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-121921" y="4586400"/>
            <a:ext cx="939654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Given enough time, adversary deanonymizes ~60% of cases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23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140;p15">
            <a:extLst>
              <a:ext uri="{FF2B5EF4-FFF2-40B4-BE49-F238E27FC236}">
                <a16:creationId xmlns:a16="http://schemas.microsoft.com/office/drawing/2014/main" id="{6A8F952E-EB00-29E4-FF4A-05CC8770075F}"/>
              </a:ext>
            </a:extLst>
          </p:cNvPr>
          <p:cNvSpPr txBox="1"/>
          <p:nvPr/>
        </p:nvSpPr>
        <p:spPr>
          <a:xfrm>
            <a:off x="6514011" y="732223"/>
            <a:ext cx="262999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2018 CAIDA traces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50 target flows/aggregates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512 flows per aggregate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reports per 1ms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DF7E16-26A2-F8E1-5832-940CB8808C13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04F8E7-264F-7B4C-D659-DD322D4375FF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6D60D15-4D0A-D64B-00D6-A0F755618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1" t="-1" r="4621" b="27187"/>
          <a:stretch/>
        </p:blipFill>
        <p:spPr>
          <a:xfrm>
            <a:off x="2903456" y="1094953"/>
            <a:ext cx="5569002" cy="279638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F5725FE-3D4F-BA74-EC50-49948FF39438}"/>
              </a:ext>
            </a:extLst>
          </p:cNvPr>
          <p:cNvSpPr/>
          <p:nvPr/>
        </p:nvSpPr>
        <p:spPr>
          <a:xfrm>
            <a:off x="5339197" y="3332032"/>
            <a:ext cx="1174813" cy="49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F2AE2-5BA8-F2C2-D001-4DA5AAA24485}"/>
              </a:ext>
            </a:extLst>
          </p:cNvPr>
          <p:cNvGrpSpPr/>
          <p:nvPr/>
        </p:nvGrpSpPr>
        <p:grpSpPr>
          <a:xfrm>
            <a:off x="7064267" y="2418916"/>
            <a:ext cx="1282592" cy="921317"/>
            <a:chOff x="546755" y="3316304"/>
            <a:chExt cx="1282592" cy="9213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697E2-4F54-A7F4-3B91-10CEE67B1BA0}"/>
                </a:ext>
              </a:extLst>
            </p:cNvPr>
            <p:cNvGrpSpPr/>
            <p:nvPr/>
          </p:nvGrpSpPr>
          <p:grpSpPr>
            <a:xfrm>
              <a:off x="546755" y="3316304"/>
              <a:ext cx="1282592" cy="430857"/>
              <a:chOff x="546755" y="3316304"/>
              <a:chExt cx="1282592" cy="4308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81A14CB-CF1C-3078-8B9A-56D526546E1F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6AA9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Google Shape;872;p36">
                <a:extLst>
                  <a:ext uri="{FF2B5EF4-FFF2-40B4-BE49-F238E27FC236}">
                    <a16:creationId xmlns:a16="http://schemas.microsoft.com/office/drawing/2014/main" id="{BE44B4D5-4562-E4A5-7C58-77DA402700AD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10min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B9E612-4646-35E1-D572-CA1C9EA6EC3F}"/>
                </a:ext>
              </a:extLst>
            </p:cNvPr>
            <p:cNvGrpSpPr/>
            <p:nvPr/>
          </p:nvGrpSpPr>
          <p:grpSpPr>
            <a:xfrm>
              <a:off x="546755" y="3560035"/>
              <a:ext cx="1282592" cy="430857"/>
              <a:chOff x="546755" y="3316304"/>
              <a:chExt cx="1282592" cy="4308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60CAAD-54DA-C651-DEE5-51DBB71CE36D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4F94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Google Shape;872;p36">
                <a:extLst>
                  <a:ext uri="{FF2B5EF4-FFF2-40B4-BE49-F238E27FC236}">
                    <a16:creationId xmlns:a16="http://schemas.microsoft.com/office/drawing/2014/main" id="{0A2F212B-4D1C-E688-31B8-175163621EF4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1min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E85E4-6114-0D2D-63EC-C4E97B391B7F}"/>
                </a:ext>
              </a:extLst>
            </p:cNvPr>
            <p:cNvGrpSpPr/>
            <p:nvPr/>
          </p:nvGrpSpPr>
          <p:grpSpPr>
            <a:xfrm>
              <a:off x="546755" y="3806764"/>
              <a:ext cx="1282592" cy="430857"/>
              <a:chOff x="546755" y="3316304"/>
              <a:chExt cx="1282592" cy="43085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EB32936-BB03-C279-3474-661FDC6CC855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7549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Google Shape;872;p36">
                <a:extLst>
                  <a:ext uri="{FF2B5EF4-FFF2-40B4-BE49-F238E27FC236}">
                    <a16:creationId xmlns:a16="http://schemas.microsoft.com/office/drawing/2014/main" id="{F9DDE78B-E3E3-1ED4-1AEF-A01D5A5A3A26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10s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3C4C6-9EC0-7BC6-AE7B-A0DD1E54BCFB}"/>
              </a:ext>
            </a:extLst>
          </p:cNvPr>
          <p:cNvGrpSpPr/>
          <p:nvPr/>
        </p:nvGrpSpPr>
        <p:grpSpPr>
          <a:xfrm>
            <a:off x="6908078" y="1850019"/>
            <a:ext cx="1438781" cy="1733945"/>
            <a:chOff x="6908078" y="1850019"/>
            <a:chExt cx="1438781" cy="1733945"/>
          </a:xfrm>
        </p:grpSpPr>
        <p:sp>
          <p:nvSpPr>
            <p:cNvPr id="20" name="Google Shape;872;p36">
              <a:extLst>
                <a:ext uri="{FF2B5EF4-FFF2-40B4-BE49-F238E27FC236}">
                  <a16:creationId xmlns:a16="http://schemas.microsoft.com/office/drawing/2014/main" id="{4932E861-BCC4-9597-7091-AAC6522A4BDE}"/>
                </a:ext>
              </a:extLst>
            </p:cNvPr>
            <p:cNvSpPr txBox="1"/>
            <p:nvPr/>
          </p:nvSpPr>
          <p:spPr>
            <a:xfrm>
              <a:off x="6908078" y="1850019"/>
              <a:ext cx="1338118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Observation</a:t>
              </a:r>
              <a:endParaRPr lang="en"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duration</a:t>
              </a:r>
              <a:endParaRPr sz="16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08B1B6D-7810-2C96-E450-D4A1BF1920FD}"/>
                </a:ext>
              </a:extLst>
            </p:cNvPr>
            <p:cNvGrpSpPr/>
            <p:nvPr/>
          </p:nvGrpSpPr>
          <p:grpSpPr>
            <a:xfrm>
              <a:off x="7064267" y="3153107"/>
              <a:ext cx="1282592" cy="430857"/>
              <a:chOff x="546755" y="3316304"/>
              <a:chExt cx="1282592" cy="4308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8659725-404B-1533-6EA1-AEAA3AA60929}"/>
                  </a:ext>
                </a:extLst>
              </p:cNvPr>
              <p:cNvCxnSpPr/>
              <p:nvPr/>
            </p:nvCxnSpPr>
            <p:spPr>
              <a:xfrm>
                <a:off x="546755" y="3528413"/>
                <a:ext cx="179109" cy="0"/>
              </a:xfrm>
              <a:prstGeom prst="line">
                <a:avLst/>
              </a:prstGeom>
              <a:ln w="38100">
                <a:solidFill>
                  <a:srgbClr val="EC76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Google Shape;872;p36">
                <a:extLst>
                  <a:ext uri="{FF2B5EF4-FFF2-40B4-BE49-F238E27FC236}">
                    <a16:creationId xmlns:a16="http://schemas.microsoft.com/office/drawing/2014/main" id="{D182DF51-716D-7F84-5519-55145D75F171}"/>
                  </a:ext>
                </a:extLst>
              </p:cNvPr>
              <p:cNvSpPr txBox="1"/>
              <p:nvPr/>
            </p:nvSpPr>
            <p:spPr>
              <a:xfrm>
                <a:off x="794384" y="3316304"/>
                <a:ext cx="1034963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1s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9F93C3F7-91B0-D994-48EE-92189FCD6AC8}"/>
              </a:ext>
            </a:extLst>
          </p:cNvPr>
          <p:cNvGrpSpPr/>
          <p:nvPr/>
        </p:nvGrpSpPr>
        <p:grpSpPr>
          <a:xfrm>
            <a:off x="1895346" y="978927"/>
            <a:ext cx="5084219" cy="3656987"/>
            <a:chOff x="1895346" y="978927"/>
            <a:chExt cx="5084219" cy="3656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0423A77-0FDA-95E6-36D1-037BE8B42601}"/>
                </a:ext>
              </a:extLst>
            </p:cNvPr>
            <p:cNvGrpSpPr/>
            <p:nvPr/>
          </p:nvGrpSpPr>
          <p:grpSpPr>
            <a:xfrm>
              <a:off x="2675179" y="3891339"/>
              <a:ext cx="4304386" cy="744575"/>
              <a:chOff x="2675179" y="3938474"/>
              <a:chExt cx="4304386" cy="744575"/>
            </a:xfrm>
          </p:grpSpPr>
          <p:sp>
            <p:nvSpPr>
              <p:cNvPr id="88" name="Google Shape;927;p38">
                <a:extLst>
                  <a:ext uri="{FF2B5EF4-FFF2-40B4-BE49-F238E27FC236}">
                    <a16:creationId xmlns:a16="http://schemas.microsoft.com/office/drawing/2014/main" id="{2749911D-3E25-C5A8-4ECA-F1C5220A2628}"/>
                  </a:ext>
                </a:extLst>
              </p:cNvPr>
              <p:cNvSpPr txBox="1"/>
              <p:nvPr/>
            </p:nvSpPr>
            <p:spPr>
              <a:xfrm>
                <a:off x="2675179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9" name="Google Shape;928;p38">
                <a:extLst>
                  <a:ext uri="{FF2B5EF4-FFF2-40B4-BE49-F238E27FC236}">
                    <a16:creationId xmlns:a16="http://schemas.microsoft.com/office/drawing/2014/main" id="{7055A357-D5C1-FF2F-BEB5-E126092F49C2}"/>
                  </a:ext>
                </a:extLst>
              </p:cNvPr>
              <p:cNvSpPr txBox="1"/>
              <p:nvPr/>
            </p:nvSpPr>
            <p:spPr>
              <a:xfrm>
                <a:off x="3396521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0" name="Google Shape;929;p38">
                <a:extLst>
                  <a:ext uri="{FF2B5EF4-FFF2-40B4-BE49-F238E27FC236}">
                    <a16:creationId xmlns:a16="http://schemas.microsoft.com/office/drawing/2014/main" id="{BBC98460-035E-53F9-09A0-5EEF078DC81F}"/>
                  </a:ext>
                </a:extLst>
              </p:cNvPr>
              <p:cNvSpPr txBox="1"/>
              <p:nvPr/>
            </p:nvSpPr>
            <p:spPr>
              <a:xfrm>
                <a:off x="4150303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1" name="Google Shape;931;p38">
                <a:extLst>
                  <a:ext uri="{FF2B5EF4-FFF2-40B4-BE49-F238E27FC236}">
                    <a16:creationId xmlns:a16="http://schemas.microsoft.com/office/drawing/2014/main" id="{2D684308-9487-6343-DE12-FD35619BBCD9}"/>
                  </a:ext>
                </a:extLst>
              </p:cNvPr>
              <p:cNvSpPr txBox="1"/>
              <p:nvPr/>
            </p:nvSpPr>
            <p:spPr>
              <a:xfrm>
                <a:off x="6430865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50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2" name="Google Shape;932;p38">
                <a:extLst>
                  <a:ext uri="{FF2B5EF4-FFF2-40B4-BE49-F238E27FC236}">
                    <a16:creationId xmlns:a16="http://schemas.microsoft.com/office/drawing/2014/main" id="{26D43B07-409F-DC81-7EB9-2D38716F807A}"/>
                  </a:ext>
                </a:extLst>
              </p:cNvPr>
              <p:cNvSpPr txBox="1"/>
              <p:nvPr/>
            </p:nvSpPr>
            <p:spPr>
              <a:xfrm>
                <a:off x="5657547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40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3" name="Google Shape;939;p38">
                <a:extLst>
                  <a:ext uri="{FF2B5EF4-FFF2-40B4-BE49-F238E27FC236}">
                    <a16:creationId xmlns:a16="http://schemas.microsoft.com/office/drawing/2014/main" id="{6D8E7D79-7ACC-B868-3B33-0C14FEABD29D}"/>
                  </a:ext>
                </a:extLst>
              </p:cNvPr>
              <p:cNvSpPr txBox="1"/>
              <p:nvPr/>
            </p:nvSpPr>
            <p:spPr>
              <a:xfrm>
                <a:off x="2837218" y="4251949"/>
                <a:ext cx="3799251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T-anonymity set size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4" name="Google Shape;930;p38">
                <a:extLst>
                  <a:ext uri="{FF2B5EF4-FFF2-40B4-BE49-F238E27FC236}">
                    <a16:creationId xmlns:a16="http://schemas.microsoft.com/office/drawing/2014/main" id="{76261F42-6C75-74FB-5110-5C844730B6FF}"/>
                  </a:ext>
                </a:extLst>
              </p:cNvPr>
              <p:cNvSpPr txBox="1"/>
              <p:nvPr/>
            </p:nvSpPr>
            <p:spPr>
              <a:xfrm>
                <a:off x="4907663" y="3938474"/>
                <a:ext cx="548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30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103" name="Google Shape;854;p36">
              <a:extLst>
                <a:ext uri="{FF2B5EF4-FFF2-40B4-BE49-F238E27FC236}">
                  <a16:creationId xmlns:a16="http://schemas.microsoft.com/office/drawing/2014/main" id="{E46238AE-307C-CA1E-886C-A096CEA7C891}"/>
                </a:ext>
              </a:extLst>
            </p:cNvPr>
            <p:cNvGrpSpPr/>
            <p:nvPr/>
          </p:nvGrpSpPr>
          <p:grpSpPr>
            <a:xfrm>
              <a:off x="1895346" y="978927"/>
              <a:ext cx="918661" cy="3178939"/>
              <a:chOff x="1393465" y="771293"/>
              <a:chExt cx="918661" cy="3178939"/>
            </a:xfrm>
          </p:grpSpPr>
          <p:sp>
            <p:nvSpPr>
              <p:cNvPr id="104" name="Google Shape;856;p36">
                <a:extLst>
                  <a:ext uri="{FF2B5EF4-FFF2-40B4-BE49-F238E27FC236}">
                    <a16:creationId xmlns:a16="http://schemas.microsoft.com/office/drawing/2014/main" id="{96E82206-5C09-9070-9E02-5E6424DD5D24}"/>
                  </a:ext>
                </a:extLst>
              </p:cNvPr>
              <p:cNvSpPr txBox="1"/>
              <p:nvPr/>
            </p:nvSpPr>
            <p:spPr>
              <a:xfrm rot="16200000">
                <a:off x="295765" y="2183925"/>
                <a:ext cx="2626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CDF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5" name="Google Shape;862;p36">
                <a:extLst>
                  <a:ext uri="{FF2B5EF4-FFF2-40B4-BE49-F238E27FC236}">
                    <a16:creationId xmlns:a16="http://schemas.microsoft.com/office/drawing/2014/main" id="{C69B0654-8098-5BFA-8F92-EF4787731E37}"/>
                  </a:ext>
                </a:extLst>
              </p:cNvPr>
              <p:cNvSpPr txBox="1"/>
              <p:nvPr/>
            </p:nvSpPr>
            <p:spPr>
              <a:xfrm>
                <a:off x="1708826" y="3519375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6" name="Google Shape;863;p36">
                <a:extLst>
                  <a:ext uri="{FF2B5EF4-FFF2-40B4-BE49-F238E27FC236}">
                    <a16:creationId xmlns:a16="http://schemas.microsoft.com/office/drawing/2014/main" id="{6A503321-4235-0A79-A313-1C2D7419E369}"/>
                  </a:ext>
                </a:extLst>
              </p:cNvPr>
              <p:cNvSpPr txBox="1"/>
              <p:nvPr/>
            </p:nvSpPr>
            <p:spPr>
              <a:xfrm>
                <a:off x="1708826" y="2959250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7" name="Google Shape;864;p36">
                <a:extLst>
                  <a:ext uri="{FF2B5EF4-FFF2-40B4-BE49-F238E27FC236}">
                    <a16:creationId xmlns:a16="http://schemas.microsoft.com/office/drawing/2014/main" id="{4312719F-BEDA-2E10-7924-2E808CC98F66}"/>
                  </a:ext>
                </a:extLst>
              </p:cNvPr>
              <p:cNvSpPr txBox="1"/>
              <p:nvPr/>
            </p:nvSpPr>
            <p:spPr>
              <a:xfrm>
                <a:off x="1708826" y="2425105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40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8" name="Google Shape;865;p36">
                <a:extLst>
                  <a:ext uri="{FF2B5EF4-FFF2-40B4-BE49-F238E27FC236}">
                    <a16:creationId xmlns:a16="http://schemas.microsoft.com/office/drawing/2014/main" id="{9B386B49-D636-F648-93CF-A5AEDA1126D4}"/>
                  </a:ext>
                </a:extLst>
              </p:cNvPr>
              <p:cNvSpPr txBox="1"/>
              <p:nvPr/>
            </p:nvSpPr>
            <p:spPr>
              <a:xfrm>
                <a:off x="1708826" y="1884781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60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9" name="Google Shape;866;p36">
                <a:extLst>
                  <a:ext uri="{FF2B5EF4-FFF2-40B4-BE49-F238E27FC236}">
                    <a16:creationId xmlns:a16="http://schemas.microsoft.com/office/drawing/2014/main" id="{C66109F3-DE02-49DD-0B52-5B41196A98C5}"/>
                  </a:ext>
                </a:extLst>
              </p:cNvPr>
              <p:cNvSpPr txBox="1"/>
              <p:nvPr/>
            </p:nvSpPr>
            <p:spPr>
              <a:xfrm>
                <a:off x="1708826" y="1331790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80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" name="Google Shape;867;p36">
                <a:extLst>
                  <a:ext uri="{FF2B5EF4-FFF2-40B4-BE49-F238E27FC236}">
                    <a16:creationId xmlns:a16="http://schemas.microsoft.com/office/drawing/2014/main" id="{12F5AAEF-EC05-2E88-FA29-85266EDCB779}"/>
                  </a:ext>
                </a:extLst>
              </p:cNvPr>
              <p:cNvSpPr txBox="1"/>
              <p:nvPr/>
            </p:nvSpPr>
            <p:spPr>
              <a:xfrm>
                <a:off x="1708826" y="771293"/>
                <a:ext cx="603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cxnSp>
          <p:nvCxnSpPr>
            <p:cNvPr id="115" name="Google Shape;938;p38">
              <a:extLst>
                <a:ext uri="{FF2B5EF4-FFF2-40B4-BE49-F238E27FC236}">
                  <a16:creationId xmlns:a16="http://schemas.microsoft.com/office/drawing/2014/main" id="{49D8DE89-EA00-372B-7BDB-82A119D72525}"/>
                </a:ext>
              </a:extLst>
            </p:cNvPr>
            <p:cNvCxnSpPr>
              <a:cxnSpLocks/>
            </p:cNvCxnSpPr>
            <p:nvPr/>
          </p:nvCxnSpPr>
          <p:spPr>
            <a:xfrm>
              <a:off x="2837218" y="3920359"/>
              <a:ext cx="3799251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938;p38">
              <a:extLst>
                <a:ext uri="{FF2B5EF4-FFF2-40B4-BE49-F238E27FC236}">
                  <a16:creationId xmlns:a16="http://schemas.microsoft.com/office/drawing/2014/main" id="{17B31F07-F1C0-23E9-EC2C-E21138962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290" y="1146737"/>
              <a:ext cx="2" cy="27720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F873C3D-F888-CBF9-F66B-021A735D29E3}"/>
              </a:ext>
            </a:extLst>
          </p:cNvPr>
          <p:cNvGrpSpPr/>
          <p:nvPr/>
        </p:nvGrpSpPr>
        <p:grpSpPr>
          <a:xfrm>
            <a:off x="2903456" y="1094324"/>
            <a:ext cx="3879021" cy="2806413"/>
            <a:chOff x="2903456" y="1094324"/>
            <a:chExt cx="3879021" cy="2806413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16D4233E-9230-9996-C7A5-1998E5324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612" t="-1" r="30074" b="26976"/>
            <a:stretch/>
          </p:blipFill>
          <p:spPr>
            <a:xfrm>
              <a:off x="2903456" y="1094324"/>
              <a:ext cx="3879021" cy="2806413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73D637-2E4C-103A-0C99-99F0FAF2A1A9}"/>
                </a:ext>
              </a:extLst>
            </p:cNvPr>
            <p:cNvSpPr/>
            <p:nvPr/>
          </p:nvSpPr>
          <p:spPr>
            <a:xfrm>
              <a:off x="5339197" y="3332032"/>
              <a:ext cx="1174813" cy="494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A1F109-184E-AF0E-6A92-6F3B7E6A54A9}"/>
              </a:ext>
            </a:extLst>
          </p:cNvPr>
          <p:cNvSpPr/>
          <p:nvPr/>
        </p:nvSpPr>
        <p:spPr>
          <a:xfrm>
            <a:off x="2838994" y="2287395"/>
            <a:ext cx="357052" cy="1637210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1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  <p:bldP spid="57" grpId="0"/>
      <p:bldP spid="1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Constraints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Improve anonymity for all flows with network-local decisions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Google Sans"/>
                <a:sym typeface="Roboto"/>
              </a:rPr>
              <a:t>24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A01182-3DBD-F811-F13F-DA44EB4A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Any flow could be a target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No network coordination</a:t>
            </a:r>
          </a:p>
        </p:txBody>
      </p:sp>
    </p:spTree>
    <p:extLst>
      <p:ext uri="{BB962C8B-B14F-4D97-AF65-F5344CB8AC3E}">
        <p14:creationId xmlns:p14="http://schemas.microsoft.com/office/powerpoint/2010/main" val="2845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Time granularity as noise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Hides sensitive flow patterns but impacts report utility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Google Sans"/>
                <a:sym typeface="Roboto"/>
              </a:rPr>
              <a:t>25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143BF2-1B03-5AB4-649D-541C51C8C153}"/>
              </a:ext>
            </a:extLst>
          </p:cNvPr>
          <p:cNvGrpSpPr/>
          <p:nvPr/>
        </p:nvGrpSpPr>
        <p:grpSpPr>
          <a:xfrm>
            <a:off x="-122646" y="1371548"/>
            <a:ext cx="5975154" cy="2479154"/>
            <a:chOff x="-407264" y="1371548"/>
            <a:chExt cx="5975154" cy="24791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9DCDCD-DB1B-5498-0B0B-3F660996D4F7}"/>
                </a:ext>
              </a:extLst>
            </p:cNvPr>
            <p:cNvGrpSpPr/>
            <p:nvPr/>
          </p:nvGrpSpPr>
          <p:grpSpPr>
            <a:xfrm>
              <a:off x="-407264" y="1371548"/>
              <a:ext cx="2168700" cy="2032853"/>
              <a:chOff x="1174409" y="1371548"/>
              <a:chExt cx="2168700" cy="2032853"/>
            </a:xfrm>
          </p:grpSpPr>
          <p:sp>
            <p:nvSpPr>
              <p:cNvPr id="34" name="Google Shape;315;p23">
                <a:extLst>
                  <a:ext uri="{FF2B5EF4-FFF2-40B4-BE49-F238E27FC236}">
                    <a16:creationId xmlns:a16="http://schemas.microsoft.com/office/drawing/2014/main" id="{D86339F9-05C2-4408-0268-CB3BD7F63088}"/>
                  </a:ext>
                </a:extLst>
              </p:cNvPr>
              <p:cNvSpPr txBox="1"/>
              <p:nvPr/>
            </p:nvSpPr>
            <p:spPr>
              <a:xfrm>
                <a:off x="1174409" y="1371548"/>
                <a:ext cx="21687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Transparency</a:t>
                </a:r>
                <a:endParaRPr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cxnSp>
            <p:nvCxnSpPr>
              <p:cNvPr id="35" name="Google Shape;316;p23">
                <a:extLst>
                  <a:ext uri="{FF2B5EF4-FFF2-40B4-BE49-F238E27FC236}">
                    <a16:creationId xmlns:a16="http://schemas.microsoft.com/office/drawing/2014/main" id="{440F5448-4B89-18C7-A4D5-F4C99D19E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299" y="1555534"/>
                <a:ext cx="0" cy="184886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60B489-538F-D1A9-DDB7-B15A79A406C2}"/>
                </a:ext>
              </a:extLst>
            </p:cNvPr>
            <p:cNvGrpSpPr/>
            <p:nvPr/>
          </p:nvGrpSpPr>
          <p:grpSpPr>
            <a:xfrm>
              <a:off x="1527027" y="3373702"/>
              <a:ext cx="2669112" cy="477000"/>
              <a:chOff x="3108700" y="3389886"/>
              <a:chExt cx="2669112" cy="477000"/>
            </a:xfrm>
          </p:grpSpPr>
          <p:cxnSp>
            <p:nvCxnSpPr>
              <p:cNvPr id="37" name="Google Shape;316;p23">
                <a:extLst>
                  <a:ext uri="{FF2B5EF4-FFF2-40B4-BE49-F238E27FC236}">
                    <a16:creationId xmlns:a16="http://schemas.microsoft.com/office/drawing/2014/main" id="{0D21FECB-423F-04F5-EB4A-4AB0C12D53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103732" y="2488106"/>
                <a:ext cx="0" cy="184886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8" name="Google Shape;318;p23">
                <a:extLst>
                  <a:ext uri="{FF2B5EF4-FFF2-40B4-BE49-F238E27FC236}">
                    <a16:creationId xmlns:a16="http://schemas.microsoft.com/office/drawing/2014/main" id="{962CC039-4DF3-A9B1-5E7B-4362DDF001A6}"/>
                  </a:ext>
                </a:extLst>
              </p:cNvPr>
              <p:cNvSpPr txBox="1"/>
              <p:nvPr/>
            </p:nvSpPr>
            <p:spPr>
              <a:xfrm>
                <a:off x="3108700" y="3389886"/>
                <a:ext cx="2669112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 b="1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Anonymity</a:t>
                </a:r>
                <a:endParaRPr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39" name="Google Shape;320;p23">
              <a:extLst>
                <a:ext uri="{FF2B5EF4-FFF2-40B4-BE49-F238E27FC236}">
                  <a16:creationId xmlns:a16="http://schemas.microsoft.com/office/drawing/2014/main" id="{7436AE82-5AAA-F16D-E3BB-FD4E04AE9CB9}"/>
                </a:ext>
              </a:extLst>
            </p:cNvPr>
            <p:cNvGrpSpPr/>
            <p:nvPr/>
          </p:nvGrpSpPr>
          <p:grpSpPr>
            <a:xfrm>
              <a:off x="1484241" y="2016495"/>
              <a:ext cx="1548300" cy="1313100"/>
              <a:chOff x="3292428" y="2235681"/>
              <a:chExt cx="1548300" cy="1313100"/>
            </a:xfrm>
          </p:grpSpPr>
          <p:sp>
            <p:nvSpPr>
              <p:cNvPr id="40" name="Google Shape;321;p23">
                <a:extLst>
                  <a:ext uri="{FF2B5EF4-FFF2-40B4-BE49-F238E27FC236}">
                    <a16:creationId xmlns:a16="http://schemas.microsoft.com/office/drawing/2014/main" id="{FE744F10-B57C-E244-3679-5C14C55BF4E4}"/>
                  </a:ext>
                </a:extLst>
              </p:cNvPr>
              <p:cNvSpPr/>
              <p:nvPr/>
            </p:nvSpPr>
            <p:spPr>
              <a:xfrm rot="-2233125">
                <a:off x="3591246" y="3241831"/>
                <a:ext cx="374467" cy="19758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Google Shape;322;p23">
                <a:extLst>
                  <a:ext uri="{FF2B5EF4-FFF2-40B4-BE49-F238E27FC236}">
                    <a16:creationId xmlns:a16="http://schemas.microsoft.com/office/drawing/2014/main" id="{05D3E017-1901-8C6A-38A0-E7DC6E3BEC7E}"/>
                  </a:ext>
                </a:extLst>
              </p:cNvPr>
              <p:cNvSpPr txBox="1"/>
              <p:nvPr/>
            </p:nvSpPr>
            <p:spPr>
              <a:xfrm rot="-2238332">
                <a:off x="3245874" y="2692095"/>
                <a:ext cx="1641407" cy="400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34A853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better</a:t>
                </a:r>
                <a:endParaRPr dirty="0">
                  <a:solidFill>
                    <a:srgbClr val="34A853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2" name="Google Shape;303;p23">
              <a:extLst>
                <a:ext uri="{FF2B5EF4-FFF2-40B4-BE49-F238E27FC236}">
                  <a16:creationId xmlns:a16="http://schemas.microsoft.com/office/drawing/2014/main" id="{C350D04D-8BCA-84F2-E912-D98D50CAC299}"/>
                </a:ext>
              </a:extLst>
            </p:cNvPr>
            <p:cNvGrpSpPr/>
            <p:nvPr/>
          </p:nvGrpSpPr>
          <p:grpSpPr>
            <a:xfrm>
              <a:off x="1710959" y="1592549"/>
              <a:ext cx="1681500" cy="430857"/>
              <a:chOff x="3628150" y="2434000"/>
              <a:chExt cx="1681500" cy="430857"/>
            </a:xfrm>
          </p:grpSpPr>
          <p:sp>
            <p:nvSpPr>
              <p:cNvPr id="43" name="Google Shape;304;p23">
                <a:extLst>
                  <a:ext uri="{FF2B5EF4-FFF2-40B4-BE49-F238E27FC236}">
                    <a16:creationId xmlns:a16="http://schemas.microsoft.com/office/drawing/2014/main" id="{666F6143-C044-60D8-2B58-1AF3DAA12F5F}"/>
                  </a:ext>
                </a:extLst>
              </p:cNvPr>
              <p:cNvSpPr/>
              <p:nvPr/>
            </p:nvSpPr>
            <p:spPr>
              <a:xfrm>
                <a:off x="3628150" y="2481400"/>
                <a:ext cx="116400" cy="1191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5;p23">
                <a:extLst>
                  <a:ext uri="{FF2B5EF4-FFF2-40B4-BE49-F238E27FC236}">
                    <a16:creationId xmlns:a16="http://schemas.microsoft.com/office/drawing/2014/main" id="{283CF599-FD8D-D5F2-6E15-846953638D14}"/>
                  </a:ext>
                </a:extLst>
              </p:cNvPr>
              <p:cNvSpPr txBox="1"/>
              <p:nvPr/>
            </p:nvSpPr>
            <p:spPr>
              <a:xfrm>
                <a:off x="3668350" y="2434000"/>
                <a:ext cx="16413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packet reports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00C69F-E0EC-7C1F-9620-94F1DCFE6673}"/>
                </a:ext>
              </a:extLst>
            </p:cNvPr>
            <p:cNvGrpSpPr/>
            <p:nvPr/>
          </p:nvGrpSpPr>
          <p:grpSpPr>
            <a:xfrm>
              <a:off x="3277990" y="3035329"/>
              <a:ext cx="2289900" cy="430857"/>
              <a:chOff x="4705915" y="2889476"/>
              <a:chExt cx="2289900" cy="430857"/>
            </a:xfrm>
          </p:grpSpPr>
          <p:sp>
            <p:nvSpPr>
              <p:cNvPr id="46" name="Google Shape;307;p23">
                <a:extLst>
                  <a:ext uri="{FF2B5EF4-FFF2-40B4-BE49-F238E27FC236}">
                    <a16:creationId xmlns:a16="http://schemas.microsoft.com/office/drawing/2014/main" id="{A75A41B8-2604-A191-349A-F9C36D54D18B}"/>
                  </a:ext>
                </a:extLst>
              </p:cNvPr>
              <p:cNvSpPr/>
              <p:nvPr/>
            </p:nvSpPr>
            <p:spPr>
              <a:xfrm>
                <a:off x="4705915" y="2936876"/>
                <a:ext cx="116400" cy="1191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8;p23">
                <a:extLst>
                  <a:ext uri="{FF2B5EF4-FFF2-40B4-BE49-F238E27FC236}">
                    <a16:creationId xmlns:a16="http://schemas.microsoft.com/office/drawing/2014/main" id="{F2963E94-246B-C567-8E9A-49C483A8FBA9}"/>
                  </a:ext>
                </a:extLst>
              </p:cNvPr>
              <p:cNvSpPr txBox="1"/>
              <p:nvPr/>
            </p:nvSpPr>
            <p:spPr>
              <a:xfrm>
                <a:off x="4746115" y="2889476"/>
                <a:ext cx="22497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no reports</a:t>
                </a:r>
                <a:endParaRPr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2FFD866-4B73-6314-BC52-D0071773F978}"/>
              </a:ext>
            </a:extLst>
          </p:cNvPr>
          <p:cNvGrpSpPr/>
          <p:nvPr/>
        </p:nvGrpSpPr>
        <p:grpSpPr>
          <a:xfrm>
            <a:off x="2508012" y="2155436"/>
            <a:ext cx="2148760" cy="631993"/>
            <a:chOff x="2323070" y="1991881"/>
            <a:chExt cx="2148760" cy="6319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7C8124-2C32-1198-D755-18E8453DAE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3070" y="2073137"/>
              <a:ext cx="757785" cy="550737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Google Shape;305;p23">
              <a:extLst>
                <a:ext uri="{FF2B5EF4-FFF2-40B4-BE49-F238E27FC236}">
                  <a16:creationId xmlns:a16="http://schemas.microsoft.com/office/drawing/2014/main" id="{958D3F0E-FC80-8050-D99B-3C98E9147FB8}"/>
                </a:ext>
              </a:extLst>
            </p:cNvPr>
            <p:cNvSpPr txBox="1"/>
            <p:nvPr/>
          </p:nvSpPr>
          <p:spPr>
            <a:xfrm>
              <a:off x="2637479" y="1991881"/>
              <a:ext cx="183435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C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coarser reports</a:t>
              </a:r>
              <a:endParaRPr sz="16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84AE77-E00A-E3C2-1372-9525B2562D09}"/>
              </a:ext>
            </a:extLst>
          </p:cNvPr>
          <p:cNvGrpSpPr/>
          <p:nvPr/>
        </p:nvGrpSpPr>
        <p:grpSpPr>
          <a:xfrm>
            <a:off x="4816356" y="679940"/>
            <a:ext cx="3958887" cy="2168700"/>
            <a:chOff x="5040417" y="679940"/>
            <a:chExt cx="3958887" cy="2168700"/>
          </a:xfrm>
        </p:grpSpPr>
        <p:cxnSp>
          <p:nvCxnSpPr>
            <p:cNvPr id="88" name="Google Shape;316;p23">
              <a:extLst>
                <a:ext uri="{FF2B5EF4-FFF2-40B4-BE49-F238E27FC236}">
                  <a16:creationId xmlns:a16="http://schemas.microsoft.com/office/drawing/2014/main" id="{CA27FA09-6499-AA9D-D5DF-907449197CD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48" y="1198791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316;p23">
              <a:extLst>
                <a:ext uri="{FF2B5EF4-FFF2-40B4-BE49-F238E27FC236}">
                  <a16:creationId xmlns:a16="http://schemas.microsoft.com/office/drawing/2014/main" id="{EDEE1E91-61AB-09A5-71C1-B514FBBAD6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2523" y="1746826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78FC2F2-E3D9-6061-95BA-BE5F17DE1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839" y="1473801"/>
              <a:ext cx="562254" cy="810437"/>
            </a:xfrm>
            <a:prstGeom prst="rect">
              <a:avLst/>
            </a:prstGeom>
          </p:spPr>
        </p:pic>
        <p:sp>
          <p:nvSpPr>
            <p:cNvPr id="143" name="Google Shape;315;p23">
              <a:extLst>
                <a:ext uri="{FF2B5EF4-FFF2-40B4-BE49-F238E27FC236}">
                  <a16:creationId xmlns:a16="http://schemas.microsoft.com/office/drawing/2014/main" id="{38D122A3-0794-A71C-1904-F13743312405}"/>
                </a:ext>
              </a:extLst>
            </p:cNvPr>
            <p:cNvSpPr txBox="1"/>
            <p:nvPr/>
          </p:nvSpPr>
          <p:spPr>
            <a:xfrm rot="16200000">
              <a:off x="5746253" y="1548861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44" name="Google Shape;315;p23">
              <a:extLst>
                <a:ext uri="{FF2B5EF4-FFF2-40B4-BE49-F238E27FC236}">
                  <a16:creationId xmlns:a16="http://schemas.microsoft.com/office/drawing/2014/main" id="{4E6BE1F2-AC76-AE84-9098-1E2F66D0F88C}"/>
                </a:ext>
              </a:extLst>
            </p:cNvPr>
            <p:cNvSpPr txBox="1"/>
            <p:nvPr/>
          </p:nvSpPr>
          <p:spPr>
            <a:xfrm>
              <a:off x="6830604" y="2230212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5" name="Google Shape;315;p23">
              <a:extLst>
                <a:ext uri="{FF2B5EF4-FFF2-40B4-BE49-F238E27FC236}">
                  <a16:creationId xmlns:a16="http://schemas.microsoft.com/office/drawing/2014/main" id="{43684AE8-449D-48F9-D3DE-06B6715C7D95}"/>
                </a:ext>
              </a:extLst>
            </p:cNvPr>
            <p:cNvSpPr txBox="1"/>
            <p:nvPr/>
          </p:nvSpPr>
          <p:spPr>
            <a:xfrm>
              <a:off x="5040417" y="990437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FAFE69-3F67-9332-6D4E-52B24B610A85}"/>
              </a:ext>
            </a:extLst>
          </p:cNvPr>
          <p:cNvGrpSpPr/>
          <p:nvPr/>
        </p:nvGrpSpPr>
        <p:grpSpPr>
          <a:xfrm>
            <a:off x="4816455" y="2240224"/>
            <a:ext cx="3958788" cy="2168700"/>
            <a:chOff x="5040516" y="2240224"/>
            <a:chExt cx="3958788" cy="21687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BC7D84-23CE-B95F-0958-07FC81039C6D}"/>
                </a:ext>
              </a:extLst>
            </p:cNvPr>
            <p:cNvSpPr/>
            <p:nvPr/>
          </p:nvSpPr>
          <p:spPr>
            <a:xfrm>
              <a:off x="7715128" y="3029643"/>
              <a:ext cx="93600" cy="81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51" name="Google Shape;316;p23">
              <a:extLst>
                <a:ext uri="{FF2B5EF4-FFF2-40B4-BE49-F238E27FC236}">
                  <a16:creationId xmlns:a16="http://schemas.microsoft.com/office/drawing/2014/main" id="{F81F6C19-203B-C478-63ED-881840D9520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448" y="2757678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52" name="Google Shape;316;p23">
              <a:extLst>
                <a:ext uri="{FF2B5EF4-FFF2-40B4-BE49-F238E27FC236}">
                  <a16:creationId xmlns:a16="http://schemas.microsoft.com/office/drawing/2014/main" id="{2DEC2A56-75C3-BCAB-4DC2-70135B040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2523" y="3305713"/>
              <a:ext cx="0" cy="109606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315;p23">
              <a:extLst>
                <a:ext uri="{FF2B5EF4-FFF2-40B4-BE49-F238E27FC236}">
                  <a16:creationId xmlns:a16="http://schemas.microsoft.com/office/drawing/2014/main" id="{E74FC049-25FB-3DF0-F19C-DE4116CE4110}"/>
                </a:ext>
              </a:extLst>
            </p:cNvPr>
            <p:cNvSpPr txBox="1"/>
            <p:nvPr/>
          </p:nvSpPr>
          <p:spPr>
            <a:xfrm>
              <a:off x="6830604" y="3789099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418AFB2-F8BE-06D8-FDCC-F224177C7FC8}"/>
                </a:ext>
              </a:extLst>
            </p:cNvPr>
            <p:cNvSpPr/>
            <p:nvPr/>
          </p:nvSpPr>
          <p:spPr>
            <a:xfrm>
              <a:off x="7245452" y="3433306"/>
              <a:ext cx="207226" cy="402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9725C9D-7065-80AF-EACE-C14F8D6A331E}"/>
                </a:ext>
              </a:extLst>
            </p:cNvPr>
            <p:cNvSpPr/>
            <p:nvPr/>
          </p:nvSpPr>
          <p:spPr>
            <a:xfrm>
              <a:off x="7480290" y="3663660"/>
              <a:ext cx="207226" cy="17203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3" name="Google Shape;315;p23">
              <a:extLst>
                <a:ext uri="{FF2B5EF4-FFF2-40B4-BE49-F238E27FC236}">
                  <a16:creationId xmlns:a16="http://schemas.microsoft.com/office/drawing/2014/main" id="{E3763BAA-017E-3049-6A9F-A1FE33396E79}"/>
                </a:ext>
              </a:extLst>
            </p:cNvPr>
            <p:cNvSpPr txBox="1"/>
            <p:nvPr/>
          </p:nvSpPr>
          <p:spPr>
            <a:xfrm rot="16200000">
              <a:off x="5746253" y="310914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Packet count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69" name="Google Shape;315;p23">
              <a:extLst>
                <a:ext uri="{FF2B5EF4-FFF2-40B4-BE49-F238E27FC236}">
                  <a16:creationId xmlns:a16="http://schemas.microsoft.com/office/drawing/2014/main" id="{87D9293A-033F-3303-B5A5-D45074D86F97}"/>
                </a:ext>
              </a:extLst>
            </p:cNvPr>
            <p:cNvSpPr txBox="1"/>
            <p:nvPr/>
          </p:nvSpPr>
          <p:spPr>
            <a:xfrm>
              <a:off x="5040516" y="2548295"/>
              <a:ext cx="21687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Output</a:t>
              </a:r>
              <a:endParaRPr sz="16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" grpId="0"/>
      <p:bldP spid="9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D6C3FE-3E40-F5B2-C55A-C30AFF10BFC5}"/>
              </a:ext>
            </a:extLst>
          </p:cNvPr>
          <p:cNvGrpSpPr/>
          <p:nvPr/>
        </p:nvGrpSpPr>
        <p:grpSpPr>
          <a:xfrm>
            <a:off x="1895346" y="978927"/>
            <a:ext cx="6451513" cy="3656987"/>
            <a:chOff x="1895346" y="978927"/>
            <a:chExt cx="6451513" cy="36569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685D8B-7ABD-009F-234D-428DE47B5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78" b="17441"/>
            <a:stretch/>
          </p:blipFill>
          <p:spPr>
            <a:xfrm>
              <a:off x="2875174" y="1042737"/>
              <a:ext cx="4379715" cy="285053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BEC62E-FBB8-90DA-CBA9-EBC56CD7EDA4}"/>
                </a:ext>
              </a:extLst>
            </p:cNvPr>
            <p:cNvSpPr/>
            <p:nvPr/>
          </p:nvSpPr>
          <p:spPr>
            <a:xfrm>
              <a:off x="5339197" y="3332032"/>
              <a:ext cx="1570617" cy="561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249436-678B-3178-1A6F-7781454B175B}"/>
                </a:ext>
              </a:extLst>
            </p:cNvPr>
            <p:cNvGrpSpPr/>
            <p:nvPr/>
          </p:nvGrpSpPr>
          <p:grpSpPr>
            <a:xfrm>
              <a:off x="1895346" y="978927"/>
              <a:ext cx="5084219" cy="3656987"/>
              <a:chOff x="1895346" y="978927"/>
              <a:chExt cx="5084219" cy="365698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0F06372-63B4-E106-212B-E79E852B7337}"/>
                  </a:ext>
                </a:extLst>
              </p:cNvPr>
              <p:cNvGrpSpPr/>
              <p:nvPr/>
            </p:nvGrpSpPr>
            <p:grpSpPr>
              <a:xfrm>
                <a:off x="2675179" y="3891339"/>
                <a:ext cx="4304386" cy="744575"/>
                <a:chOff x="2675179" y="3938474"/>
                <a:chExt cx="4304386" cy="744575"/>
              </a:xfrm>
            </p:grpSpPr>
            <p:sp>
              <p:nvSpPr>
                <p:cNvPr id="47" name="Google Shape;927;p38">
                  <a:extLst>
                    <a:ext uri="{FF2B5EF4-FFF2-40B4-BE49-F238E27FC236}">
                      <a16:creationId xmlns:a16="http://schemas.microsoft.com/office/drawing/2014/main" id="{EEE1BAD9-AEC2-9270-4D4C-6F581BD667BB}"/>
                    </a:ext>
                  </a:extLst>
                </p:cNvPr>
                <p:cNvSpPr txBox="1"/>
                <p:nvPr/>
              </p:nvSpPr>
              <p:spPr>
                <a:xfrm>
                  <a:off x="2675179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8" name="Google Shape;928;p38">
                  <a:extLst>
                    <a:ext uri="{FF2B5EF4-FFF2-40B4-BE49-F238E27FC236}">
                      <a16:creationId xmlns:a16="http://schemas.microsoft.com/office/drawing/2014/main" id="{631F07DC-2F65-B856-2676-B14735928914}"/>
                    </a:ext>
                  </a:extLst>
                </p:cNvPr>
                <p:cNvSpPr txBox="1"/>
                <p:nvPr/>
              </p:nvSpPr>
              <p:spPr>
                <a:xfrm>
                  <a:off x="3396521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9" name="Google Shape;929;p38">
                  <a:extLst>
                    <a:ext uri="{FF2B5EF4-FFF2-40B4-BE49-F238E27FC236}">
                      <a16:creationId xmlns:a16="http://schemas.microsoft.com/office/drawing/2014/main" id="{6F3A2FEC-5C58-3681-2629-A8038112716F}"/>
                    </a:ext>
                  </a:extLst>
                </p:cNvPr>
                <p:cNvSpPr txBox="1"/>
                <p:nvPr/>
              </p:nvSpPr>
              <p:spPr>
                <a:xfrm>
                  <a:off x="4150303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20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0" name="Google Shape;931;p38">
                  <a:extLst>
                    <a:ext uri="{FF2B5EF4-FFF2-40B4-BE49-F238E27FC236}">
                      <a16:creationId xmlns:a16="http://schemas.microsoft.com/office/drawing/2014/main" id="{43117596-0BDE-C579-79F9-32E6B74B2033}"/>
                    </a:ext>
                  </a:extLst>
                </p:cNvPr>
                <p:cNvSpPr txBox="1"/>
                <p:nvPr/>
              </p:nvSpPr>
              <p:spPr>
                <a:xfrm>
                  <a:off x="6430865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50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1" name="Google Shape;932;p38">
                  <a:extLst>
                    <a:ext uri="{FF2B5EF4-FFF2-40B4-BE49-F238E27FC236}">
                      <a16:creationId xmlns:a16="http://schemas.microsoft.com/office/drawing/2014/main" id="{2849A5EF-AF1A-FF4B-6468-3F6CF2EB2EB7}"/>
                    </a:ext>
                  </a:extLst>
                </p:cNvPr>
                <p:cNvSpPr txBox="1"/>
                <p:nvPr/>
              </p:nvSpPr>
              <p:spPr>
                <a:xfrm>
                  <a:off x="5657547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40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2" name="Google Shape;939;p38">
                  <a:extLst>
                    <a:ext uri="{FF2B5EF4-FFF2-40B4-BE49-F238E27FC236}">
                      <a16:creationId xmlns:a16="http://schemas.microsoft.com/office/drawing/2014/main" id="{1B747C3F-E736-C8D2-DBBB-BE7C5890DDA2}"/>
                    </a:ext>
                  </a:extLst>
                </p:cNvPr>
                <p:cNvSpPr txBox="1"/>
                <p:nvPr/>
              </p:nvSpPr>
              <p:spPr>
                <a:xfrm>
                  <a:off x="2837218" y="4251949"/>
                  <a:ext cx="3799251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T-anonymity set size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53" name="Google Shape;930;p38">
                  <a:extLst>
                    <a:ext uri="{FF2B5EF4-FFF2-40B4-BE49-F238E27FC236}">
                      <a16:creationId xmlns:a16="http://schemas.microsoft.com/office/drawing/2014/main" id="{257E6A77-D4C1-0792-9EC2-1D77E64D8AFB}"/>
                    </a:ext>
                  </a:extLst>
                </p:cNvPr>
                <p:cNvSpPr txBox="1"/>
                <p:nvPr/>
              </p:nvSpPr>
              <p:spPr>
                <a:xfrm>
                  <a:off x="4907663" y="3938474"/>
                  <a:ext cx="5487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30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grpSp>
            <p:nvGrpSpPr>
              <p:cNvPr id="37" name="Google Shape;854;p36">
                <a:extLst>
                  <a:ext uri="{FF2B5EF4-FFF2-40B4-BE49-F238E27FC236}">
                    <a16:creationId xmlns:a16="http://schemas.microsoft.com/office/drawing/2014/main" id="{E69E3C70-4E3E-941D-4A47-AA73B3C3A308}"/>
                  </a:ext>
                </a:extLst>
              </p:cNvPr>
              <p:cNvGrpSpPr/>
              <p:nvPr/>
            </p:nvGrpSpPr>
            <p:grpSpPr>
              <a:xfrm>
                <a:off x="1895346" y="978927"/>
                <a:ext cx="918661" cy="3178939"/>
                <a:chOff x="1393465" y="771293"/>
                <a:chExt cx="918661" cy="3178939"/>
              </a:xfrm>
            </p:grpSpPr>
            <p:sp>
              <p:nvSpPr>
                <p:cNvPr id="40" name="Google Shape;856;p36">
                  <a:extLst>
                    <a:ext uri="{FF2B5EF4-FFF2-40B4-BE49-F238E27FC236}">
                      <a16:creationId xmlns:a16="http://schemas.microsoft.com/office/drawing/2014/main" id="{4A75A93A-A22E-144A-8613-7542539506E0}"/>
                    </a:ext>
                  </a:extLst>
                </p:cNvPr>
                <p:cNvSpPr txBox="1"/>
                <p:nvPr/>
              </p:nvSpPr>
              <p:spPr>
                <a:xfrm rot="16200000">
                  <a:off x="295765" y="2183925"/>
                  <a:ext cx="262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CDF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1" name="Google Shape;862;p36">
                  <a:extLst>
                    <a:ext uri="{FF2B5EF4-FFF2-40B4-BE49-F238E27FC236}">
                      <a16:creationId xmlns:a16="http://schemas.microsoft.com/office/drawing/2014/main" id="{D2554DC5-E519-89F4-0EBF-7DBF9DA74924}"/>
                    </a:ext>
                  </a:extLst>
                </p:cNvPr>
                <p:cNvSpPr txBox="1"/>
                <p:nvPr/>
              </p:nvSpPr>
              <p:spPr>
                <a:xfrm>
                  <a:off x="1708826" y="3519375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2" name="Google Shape;863;p36">
                  <a:extLst>
                    <a:ext uri="{FF2B5EF4-FFF2-40B4-BE49-F238E27FC236}">
                      <a16:creationId xmlns:a16="http://schemas.microsoft.com/office/drawing/2014/main" id="{4BF5706F-E2D6-07AE-EF85-B9105BCD1EA5}"/>
                    </a:ext>
                  </a:extLst>
                </p:cNvPr>
                <p:cNvSpPr txBox="1"/>
                <p:nvPr/>
              </p:nvSpPr>
              <p:spPr>
                <a:xfrm>
                  <a:off x="1708826" y="2959250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20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3" name="Google Shape;864;p36">
                  <a:extLst>
                    <a:ext uri="{FF2B5EF4-FFF2-40B4-BE49-F238E27FC236}">
                      <a16:creationId xmlns:a16="http://schemas.microsoft.com/office/drawing/2014/main" id="{FFD19644-A2A0-0457-090D-8E2C0D9DEFB0}"/>
                    </a:ext>
                  </a:extLst>
                </p:cNvPr>
                <p:cNvSpPr txBox="1"/>
                <p:nvPr/>
              </p:nvSpPr>
              <p:spPr>
                <a:xfrm>
                  <a:off x="1708826" y="2425105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40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4" name="Google Shape;865;p36">
                  <a:extLst>
                    <a:ext uri="{FF2B5EF4-FFF2-40B4-BE49-F238E27FC236}">
                      <a16:creationId xmlns:a16="http://schemas.microsoft.com/office/drawing/2014/main" id="{C4C3175F-05B5-A7EE-27DE-B76C66A8BDFC}"/>
                    </a:ext>
                  </a:extLst>
                </p:cNvPr>
                <p:cNvSpPr txBox="1"/>
                <p:nvPr/>
              </p:nvSpPr>
              <p:spPr>
                <a:xfrm>
                  <a:off x="1708826" y="1884781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60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5" name="Google Shape;866;p36">
                  <a:extLst>
                    <a:ext uri="{FF2B5EF4-FFF2-40B4-BE49-F238E27FC236}">
                      <a16:creationId xmlns:a16="http://schemas.microsoft.com/office/drawing/2014/main" id="{2DB6D18A-131A-7271-A1DB-9B6E6720AA6F}"/>
                    </a:ext>
                  </a:extLst>
                </p:cNvPr>
                <p:cNvSpPr txBox="1"/>
                <p:nvPr/>
              </p:nvSpPr>
              <p:spPr>
                <a:xfrm>
                  <a:off x="1708826" y="1331790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80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  <p:sp>
              <p:nvSpPr>
                <p:cNvPr id="46" name="Google Shape;867;p36">
                  <a:extLst>
                    <a:ext uri="{FF2B5EF4-FFF2-40B4-BE49-F238E27FC236}">
                      <a16:creationId xmlns:a16="http://schemas.microsoft.com/office/drawing/2014/main" id="{E95C87EE-4EBE-1DEF-F9B0-7E10E8CAE410}"/>
                    </a:ext>
                  </a:extLst>
                </p:cNvPr>
                <p:cNvSpPr txBox="1"/>
                <p:nvPr/>
              </p:nvSpPr>
              <p:spPr>
                <a:xfrm>
                  <a:off x="1708826" y="771293"/>
                  <a:ext cx="603300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100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cxnSp>
            <p:nvCxnSpPr>
              <p:cNvPr id="38" name="Google Shape;938;p38">
                <a:extLst>
                  <a:ext uri="{FF2B5EF4-FFF2-40B4-BE49-F238E27FC236}">
                    <a16:creationId xmlns:a16="http://schemas.microsoft.com/office/drawing/2014/main" id="{A6946734-5FEE-7968-F704-1E25FDAB5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8" y="3920359"/>
                <a:ext cx="379925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" name="Google Shape;938;p38">
                <a:extLst>
                  <a:ext uri="{FF2B5EF4-FFF2-40B4-BE49-F238E27FC236}">
                    <a16:creationId xmlns:a16="http://schemas.microsoft.com/office/drawing/2014/main" id="{0454704A-44A5-58D5-4E9B-D6A2C7338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5290" y="1146737"/>
                <a:ext cx="2" cy="277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249BCC-137A-500F-0DA6-DDCBF050A0EA}"/>
                </a:ext>
              </a:extLst>
            </p:cNvPr>
            <p:cNvGrpSpPr/>
            <p:nvPr/>
          </p:nvGrpSpPr>
          <p:grpSpPr>
            <a:xfrm>
              <a:off x="6776235" y="2104542"/>
              <a:ext cx="1570624" cy="988962"/>
              <a:chOff x="6776235" y="2104542"/>
              <a:chExt cx="1570624" cy="98896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5C07F08-50AF-472A-F952-B87CEC0966BF}"/>
                  </a:ext>
                </a:extLst>
              </p:cNvPr>
              <p:cNvGrpSpPr/>
              <p:nvPr/>
            </p:nvGrpSpPr>
            <p:grpSpPr>
              <a:xfrm>
                <a:off x="7064267" y="2418916"/>
                <a:ext cx="1282592" cy="430857"/>
                <a:chOff x="546755" y="3316304"/>
                <a:chExt cx="1282592" cy="430857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8578444-3C8B-4134-C4D5-412C0A456072}"/>
                    </a:ext>
                  </a:extLst>
                </p:cNvPr>
                <p:cNvCxnSpPr/>
                <p:nvPr/>
              </p:nvCxnSpPr>
              <p:spPr>
                <a:xfrm>
                  <a:off x="546755" y="3528413"/>
                  <a:ext cx="179109" cy="0"/>
                </a:xfrm>
                <a:prstGeom prst="line">
                  <a:avLst/>
                </a:prstGeom>
                <a:ln w="38100">
                  <a:solidFill>
                    <a:srgbClr val="6AA9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Google Shape;872;p36">
                  <a:extLst>
                    <a:ext uri="{FF2B5EF4-FFF2-40B4-BE49-F238E27FC236}">
                      <a16:creationId xmlns:a16="http://schemas.microsoft.com/office/drawing/2014/main" id="{4C7DD486-C628-814C-85A1-A85C996F39AC}"/>
                    </a:ext>
                  </a:extLst>
                </p:cNvPr>
                <p:cNvSpPr txBox="1"/>
                <p:nvPr/>
              </p:nvSpPr>
              <p:spPr>
                <a:xfrm>
                  <a:off x="794384" y="3316304"/>
                  <a:ext cx="1034963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1ms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16EC8A4-D67E-8110-8005-7BDF66548139}"/>
                  </a:ext>
                </a:extLst>
              </p:cNvPr>
              <p:cNvGrpSpPr/>
              <p:nvPr/>
            </p:nvGrpSpPr>
            <p:grpSpPr>
              <a:xfrm>
                <a:off x="7064267" y="2662647"/>
                <a:ext cx="1282592" cy="430857"/>
                <a:chOff x="546755" y="3316304"/>
                <a:chExt cx="1282592" cy="4308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2424937-8E9F-0082-0446-82846EE459C1}"/>
                    </a:ext>
                  </a:extLst>
                </p:cNvPr>
                <p:cNvCxnSpPr/>
                <p:nvPr/>
              </p:nvCxnSpPr>
              <p:spPr>
                <a:xfrm>
                  <a:off x="546755" y="3528413"/>
                  <a:ext cx="179109" cy="0"/>
                </a:xfrm>
                <a:prstGeom prst="line">
                  <a:avLst/>
                </a:prstGeom>
                <a:ln w="38100">
                  <a:solidFill>
                    <a:srgbClr val="4F94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Google Shape;872;p36">
                  <a:extLst>
                    <a:ext uri="{FF2B5EF4-FFF2-40B4-BE49-F238E27FC236}">
                      <a16:creationId xmlns:a16="http://schemas.microsoft.com/office/drawing/2014/main" id="{8B1CA4F6-8966-7FDE-7BF8-C476B3EFF668}"/>
                    </a:ext>
                  </a:extLst>
                </p:cNvPr>
                <p:cNvSpPr txBox="1"/>
                <p:nvPr/>
              </p:nvSpPr>
              <p:spPr>
                <a:xfrm>
                  <a:off x="794384" y="3316304"/>
                  <a:ext cx="1034963" cy="430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solidFill>
                        <a:srgbClr val="595959"/>
                      </a:solidFill>
                      <a:latin typeface="Google Sans"/>
                      <a:ea typeface="Google Sans"/>
                      <a:cs typeface="Google Sans"/>
                      <a:sym typeface="Google Sans"/>
                    </a:rPr>
                    <a:t>64ms</a:t>
                  </a:r>
                  <a:endParaRPr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endParaRPr>
                </a:p>
              </p:txBody>
            </p:sp>
          </p:grpSp>
          <p:sp>
            <p:nvSpPr>
              <p:cNvPr id="65" name="Google Shape;872;p36">
                <a:extLst>
                  <a:ext uri="{FF2B5EF4-FFF2-40B4-BE49-F238E27FC236}">
                    <a16:creationId xmlns:a16="http://schemas.microsoft.com/office/drawing/2014/main" id="{DFB699B4-CBEB-117B-A217-97DB91D5171E}"/>
                  </a:ext>
                </a:extLst>
              </p:cNvPr>
              <p:cNvSpPr txBox="1"/>
              <p:nvPr/>
            </p:nvSpPr>
            <p:spPr>
              <a:xfrm>
                <a:off x="6776235" y="2104542"/>
                <a:ext cx="1570617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Coarsest bin</a:t>
                </a:r>
                <a:endParaRPr sz="16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sp>
        <p:nvSpPr>
          <p:cNvPr id="924" name="Google Shape;924;p38"/>
          <p:cNvSpPr txBox="1">
            <a:spLocks noGrp="1"/>
          </p:cNvSpPr>
          <p:nvPr>
            <p:ph type="title"/>
          </p:nvPr>
        </p:nvSpPr>
        <p:spPr>
          <a:xfrm>
            <a:off x="-1" y="292625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 dirty="0">
                <a:solidFill>
                  <a:schemeClr val="tx1"/>
                </a:solidFill>
              </a:rPr>
              <a:t>Effect of coarser reports on anonymity</a:t>
            </a:r>
            <a:endParaRPr sz="2720" b="1" dirty="0">
              <a:solidFill>
                <a:schemeClr val="tx1"/>
              </a:solidFill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4x improvement at sub-second granularity</a:t>
            </a:r>
          </a:p>
        </p:txBody>
      </p:sp>
      <p:sp>
        <p:nvSpPr>
          <p:cNvPr id="995" name="Google Shape;995;p3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Google Sans"/>
                <a:sym typeface="Roboto"/>
              </a:rPr>
              <a:t>26</a:t>
            </a:r>
            <a:endParaRPr sz="12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889351-DEAB-2EBF-70BB-8D1025AAD3F2}"/>
              </a:ext>
            </a:extLst>
          </p:cNvPr>
          <p:cNvGrpSpPr/>
          <p:nvPr/>
        </p:nvGrpSpPr>
        <p:grpSpPr>
          <a:xfrm>
            <a:off x="2708576" y="2289477"/>
            <a:ext cx="1732792" cy="1251950"/>
            <a:chOff x="2708576" y="2214061"/>
            <a:chExt cx="1732792" cy="12519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942E89-B633-B354-2149-8C0C679BBA26}"/>
                </a:ext>
              </a:extLst>
            </p:cNvPr>
            <p:cNvCxnSpPr>
              <a:cxnSpLocks/>
            </p:cNvCxnSpPr>
            <p:nvPr/>
          </p:nvCxnSpPr>
          <p:spPr>
            <a:xfrm>
              <a:off x="3213463" y="2214061"/>
              <a:ext cx="0" cy="1251950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oogle Shape;91;p14">
              <a:extLst>
                <a:ext uri="{FF2B5EF4-FFF2-40B4-BE49-F238E27FC236}">
                  <a16:creationId xmlns:a16="http://schemas.microsoft.com/office/drawing/2014/main" id="{5E73D525-0DA5-7B0F-928A-4E1ACD80A429}"/>
                </a:ext>
              </a:extLst>
            </p:cNvPr>
            <p:cNvSpPr txBox="1"/>
            <p:nvPr/>
          </p:nvSpPr>
          <p:spPr>
            <a:xfrm>
              <a:off x="2708576" y="2571750"/>
              <a:ext cx="173279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C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4x</a:t>
              </a:r>
              <a:endParaRPr sz="16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4" name="Google Shape;140;p15">
            <a:extLst>
              <a:ext uri="{FF2B5EF4-FFF2-40B4-BE49-F238E27FC236}">
                <a16:creationId xmlns:a16="http://schemas.microsoft.com/office/drawing/2014/main" id="{EB3102CD-D802-1DDC-E706-210A7F9CE7A0}"/>
              </a:ext>
            </a:extLst>
          </p:cNvPr>
          <p:cNvSpPr txBox="1"/>
          <p:nvPr/>
        </p:nvSpPr>
        <p:spPr>
          <a:xfrm>
            <a:off x="6514011" y="732223"/>
            <a:ext cx="262999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2018 CAIDA traces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50 target flows/aggregates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512 flows per aggregate</a:t>
            </a:r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10min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86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Accurate, efficient &amp; anonymous transparency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 sz="12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7F074E-BAF3-04DB-A20E-6A57B068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4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Why is localizing performance issues hard?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62;p14">
            <a:extLst>
              <a:ext uri="{FF2B5EF4-FFF2-40B4-BE49-F238E27FC236}">
                <a16:creationId xmlns:a16="http://schemas.microsoft.com/office/drawing/2014/main" id="{71F88DE8-F40A-C3FC-283D-C673418E2C70}"/>
              </a:ext>
            </a:extLst>
          </p:cNvPr>
          <p:cNvSpPr txBox="1"/>
          <p:nvPr/>
        </p:nvSpPr>
        <p:spPr>
          <a:xfrm>
            <a:off x="-136025" y="4586400"/>
            <a:ext cx="9419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Bridge gap to enable network performance transparency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4" name="Google Shape;84;p15">
            <a:extLst>
              <a:ext uri="{FF2B5EF4-FFF2-40B4-BE49-F238E27FC236}">
                <a16:creationId xmlns:a16="http://schemas.microsoft.com/office/drawing/2014/main" id="{6EACD883-FD29-46AB-9C1B-B7DFAFA9BEC2}"/>
              </a:ext>
            </a:extLst>
          </p:cNvPr>
          <p:cNvGrpSpPr/>
          <p:nvPr/>
        </p:nvGrpSpPr>
        <p:grpSpPr>
          <a:xfrm>
            <a:off x="-76200" y="1504438"/>
            <a:ext cx="4780925" cy="2335283"/>
            <a:chOff x="-76200" y="1224817"/>
            <a:chExt cx="4780925" cy="2335283"/>
          </a:xfrm>
        </p:grpSpPr>
        <p:sp>
          <p:nvSpPr>
            <p:cNvPr id="45" name="Google Shape;85;p15">
              <a:extLst>
                <a:ext uri="{FF2B5EF4-FFF2-40B4-BE49-F238E27FC236}">
                  <a16:creationId xmlns:a16="http://schemas.microsoft.com/office/drawing/2014/main" id="{13D4D87B-B6ED-45B4-98C2-2A41392D21E0}"/>
                </a:ext>
              </a:extLst>
            </p:cNvPr>
            <p:cNvSpPr/>
            <p:nvPr/>
          </p:nvSpPr>
          <p:spPr>
            <a:xfrm>
              <a:off x="3224825" y="1645150"/>
              <a:ext cx="1479900" cy="15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" name="Google Shape;86;p15">
              <a:extLst>
                <a:ext uri="{FF2B5EF4-FFF2-40B4-BE49-F238E27FC236}">
                  <a16:creationId xmlns:a16="http://schemas.microsoft.com/office/drawing/2014/main" id="{406ECBDF-02A6-B44D-7353-99A7E78E903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5070" y="2040600"/>
              <a:ext cx="1519525" cy="151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87;p15">
              <a:extLst>
                <a:ext uri="{FF2B5EF4-FFF2-40B4-BE49-F238E27FC236}">
                  <a16:creationId xmlns:a16="http://schemas.microsoft.com/office/drawing/2014/main" id="{30401AA7-9450-4251-3D46-A55CDAAFFDB2}"/>
                </a:ext>
              </a:extLst>
            </p:cNvPr>
            <p:cNvSpPr txBox="1"/>
            <p:nvPr/>
          </p:nvSpPr>
          <p:spPr>
            <a:xfrm>
              <a:off x="-76200" y="1743867"/>
              <a:ext cx="32058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Generate performance 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measurements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8" name="Google Shape;88;p15">
              <a:extLst>
                <a:ext uri="{FF2B5EF4-FFF2-40B4-BE49-F238E27FC236}">
                  <a16:creationId xmlns:a16="http://schemas.microsoft.com/office/drawing/2014/main" id="{F32CF5CD-2B9B-545D-5F0F-108FC1DE2219}"/>
                </a:ext>
              </a:extLst>
            </p:cNvPr>
            <p:cNvSpPr txBox="1"/>
            <p:nvPr/>
          </p:nvSpPr>
          <p:spPr>
            <a:xfrm>
              <a:off x="-76200" y="1224817"/>
              <a:ext cx="2738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Networks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49" name="Google Shape;89;p15">
              <a:extLst>
                <a:ext uri="{FF2B5EF4-FFF2-40B4-BE49-F238E27FC236}">
                  <a16:creationId xmlns:a16="http://schemas.microsoft.com/office/drawing/2014/main" id="{B06395AA-5A55-C3BB-2E20-455CA91217A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87377" y="1919785"/>
              <a:ext cx="683100" cy="817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90;p15">
            <a:extLst>
              <a:ext uri="{FF2B5EF4-FFF2-40B4-BE49-F238E27FC236}">
                <a16:creationId xmlns:a16="http://schemas.microsoft.com/office/drawing/2014/main" id="{44DA48A7-72B0-BDFA-7762-FDD05A36C846}"/>
              </a:ext>
            </a:extLst>
          </p:cNvPr>
          <p:cNvGrpSpPr/>
          <p:nvPr/>
        </p:nvGrpSpPr>
        <p:grpSpPr>
          <a:xfrm>
            <a:off x="4517675" y="1504438"/>
            <a:ext cx="4473925" cy="2335266"/>
            <a:chOff x="4517675" y="1224817"/>
            <a:chExt cx="4473925" cy="2335266"/>
          </a:xfrm>
        </p:grpSpPr>
        <p:sp>
          <p:nvSpPr>
            <p:cNvPr id="51" name="Google Shape;91;p15">
              <a:extLst>
                <a:ext uri="{FF2B5EF4-FFF2-40B4-BE49-F238E27FC236}">
                  <a16:creationId xmlns:a16="http://schemas.microsoft.com/office/drawing/2014/main" id="{09A8A565-B8AD-55C2-C1C8-201556D76180}"/>
                </a:ext>
              </a:extLst>
            </p:cNvPr>
            <p:cNvSpPr/>
            <p:nvPr/>
          </p:nvSpPr>
          <p:spPr>
            <a:xfrm>
              <a:off x="4517675" y="1645150"/>
              <a:ext cx="1519500" cy="1558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Google Shape;92;p15">
              <a:extLst>
                <a:ext uri="{FF2B5EF4-FFF2-40B4-BE49-F238E27FC236}">
                  <a16:creationId xmlns:a16="http://schemas.microsoft.com/office/drawing/2014/main" id="{070F3D9F-6783-1833-621E-784151503DD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9053" y="2040583"/>
              <a:ext cx="1519525" cy="151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93;p15">
              <a:extLst>
                <a:ext uri="{FF2B5EF4-FFF2-40B4-BE49-F238E27FC236}">
                  <a16:creationId xmlns:a16="http://schemas.microsoft.com/office/drawing/2014/main" id="{EF1DEAB1-E016-F415-CDD3-8768A9924BA6}"/>
                </a:ext>
              </a:extLst>
            </p:cNvPr>
            <p:cNvSpPr txBox="1"/>
            <p:nvPr/>
          </p:nvSpPr>
          <p:spPr>
            <a:xfrm>
              <a:off x="5943600" y="1224817"/>
              <a:ext cx="2849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Users</a:t>
              </a:r>
              <a:endParaRPr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" name="Google Shape;94;p15">
              <a:extLst>
                <a:ext uri="{FF2B5EF4-FFF2-40B4-BE49-F238E27FC236}">
                  <a16:creationId xmlns:a16="http://schemas.microsoft.com/office/drawing/2014/main" id="{B27299F9-3850-CEAB-40F2-D02ED28ED30E}"/>
                </a:ext>
              </a:extLst>
            </p:cNvPr>
            <p:cNvSpPr txBox="1"/>
            <p:nvPr/>
          </p:nvSpPr>
          <p:spPr>
            <a:xfrm>
              <a:off x="5950500" y="1743867"/>
              <a:ext cx="30411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Unreliable access to measurements</a:t>
              </a:r>
              <a:endParaRPr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56" name="Google Shape;95;p15">
              <a:extLst>
                <a:ext uri="{FF2B5EF4-FFF2-40B4-BE49-F238E27FC236}">
                  <a16:creationId xmlns:a16="http://schemas.microsoft.com/office/drawing/2014/main" id="{019CF3B2-1AB5-92CD-944B-A7664AAFE38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29700" y="1916975"/>
              <a:ext cx="821850" cy="82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96;p15">
            <a:extLst>
              <a:ext uri="{FF2B5EF4-FFF2-40B4-BE49-F238E27FC236}">
                <a16:creationId xmlns:a16="http://schemas.microsoft.com/office/drawing/2014/main" id="{505D3550-8CA0-6104-BD1E-30D0E258FC4A}"/>
              </a:ext>
            </a:extLst>
          </p:cNvPr>
          <p:cNvGrpSpPr/>
          <p:nvPr/>
        </p:nvGrpSpPr>
        <p:grpSpPr>
          <a:xfrm>
            <a:off x="2917100" y="2795196"/>
            <a:ext cx="3335325" cy="1107175"/>
            <a:chOff x="2917100" y="2286975"/>
            <a:chExt cx="3335325" cy="1107175"/>
          </a:xfrm>
        </p:grpSpPr>
        <p:sp>
          <p:nvSpPr>
            <p:cNvPr id="58" name="Google Shape;97;p15">
              <a:extLst>
                <a:ext uri="{FF2B5EF4-FFF2-40B4-BE49-F238E27FC236}">
                  <a16:creationId xmlns:a16="http://schemas.microsoft.com/office/drawing/2014/main" id="{8A6B7387-FD85-AC93-EA62-78F463E32CD2}"/>
                </a:ext>
              </a:extLst>
            </p:cNvPr>
            <p:cNvSpPr/>
            <p:nvPr/>
          </p:nvSpPr>
          <p:spPr>
            <a:xfrm>
              <a:off x="2940550" y="2872750"/>
              <a:ext cx="3281700" cy="52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;p15">
              <a:extLst>
                <a:ext uri="{FF2B5EF4-FFF2-40B4-BE49-F238E27FC236}">
                  <a16:creationId xmlns:a16="http://schemas.microsoft.com/office/drawing/2014/main" id="{CC5BF3EF-2D7E-89BF-0DB9-334227BE9F88}"/>
                </a:ext>
              </a:extLst>
            </p:cNvPr>
            <p:cNvSpPr/>
            <p:nvPr/>
          </p:nvSpPr>
          <p:spPr>
            <a:xfrm>
              <a:off x="2917100" y="2286975"/>
              <a:ext cx="307800" cy="76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9;p15">
              <a:extLst>
                <a:ext uri="{FF2B5EF4-FFF2-40B4-BE49-F238E27FC236}">
                  <a16:creationId xmlns:a16="http://schemas.microsoft.com/office/drawing/2014/main" id="{67222052-A00B-22DF-0D7F-0FE5D46874C0}"/>
                </a:ext>
              </a:extLst>
            </p:cNvPr>
            <p:cNvSpPr/>
            <p:nvPr/>
          </p:nvSpPr>
          <p:spPr>
            <a:xfrm>
              <a:off x="6037325" y="2306525"/>
              <a:ext cx="215100" cy="84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0;p15">
            <a:extLst>
              <a:ext uri="{FF2B5EF4-FFF2-40B4-BE49-F238E27FC236}">
                <a16:creationId xmlns:a16="http://schemas.microsoft.com/office/drawing/2014/main" id="{6C56202E-FA7B-B12C-4CA8-591241C4A252}"/>
              </a:ext>
            </a:extLst>
          </p:cNvPr>
          <p:cNvSpPr txBox="1"/>
          <p:nvPr/>
        </p:nvSpPr>
        <p:spPr>
          <a:xfrm>
            <a:off x="-76200" y="2772896"/>
            <a:ext cx="34878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Exaggerate network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</a:p>
        </p:txBody>
      </p:sp>
      <p:sp>
        <p:nvSpPr>
          <p:cNvPr id="62" name="Google Shape;101;p15">
            <a:extLst>
              <a:ext uri="{FF2B5EF4-FFF2-40B4-BE49-F238E27FC236}">
                <a16:creationId xmlns:a16="http://schemas.microsoft.com/office/drawing/2014/main" id="{51752D66-8D23-21A5-F5DD-3EED7D81676B}"/>
              </a:ext>
            </a:extLst>
          </p:cNvPr>
          <p:cNvSpPr txBox="1"/>
          <p:nvPr/>
        </p:nvSpPr>
        <p:spPr>
          <a:xfrm>
            <a:off x="5943600" y="2772896"/>
            <a:ext cx="3048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Reliably assess   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 performance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goals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62;p14">
            <a:extLst>
              <a:ext uri="{FF2B5EF4-FFF2-40B4-BE49-F238E27FC236}">
                <a16:creationId xmlns:a16="http://schemas.microsoft.com/office/drawing/2014/main" id="{4FB5C7AD-5DE9-73AE-D0C2-B800322BB741}"/>
              </a:ext>
            </a:extLst>
          </p:cNvPr>
          <p:cNvSpPr txBox="1"/>
          <p:nvPr/>
        </p:nvSpPr>
        <p:spPr>
          <a:xfrm>
            <a:off x="-136025" y="4586400"/>
            <a:ext cx="9419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No existing design with good balance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5E06A8-3631-083A-E16F-A51C75CB9232}"/>
              </a:ext>
            </a:extLst>
          </p:cNvPr>
          <p:cNvGrpSpPr/>
          <p:nvPr/>
        </p:nvGrpSpPr>
        <p:grpSpPr>
          <a:xfrm>
            <a:off x="4205738" y="1173893"/>
            <a:ext cx="2595420" cy="1637376"/>
            <a:chOff x="4205738" y="1173893"/>
            <a:chExt cx="2595420" cy="1637376"/>
          </a:xfrm>
        </p:grpSpPr>
        <p:sp>
          <p:nvSpPr>
            <p:cNvPr id="85" name="Google Shape;315;p23">
              <a:extLst>
                <a:ext uri="{FF2B5EF4-FFF2-40B4-BE49-F238E27FC236}">
                  <a16:creationId xmlns:a16="http://schemas.microsoft.com/office/drawing/2014/main" id="{C162A163-34A5-E3B7-7F57-DCB7AC01C1DC}"/>
                </a:ext>
              </a:extLst>
            </p:cNvPr>
            <p:cNvSpPr txBox="1"/>
            <p:nvPr/>
          </p:nvSpPr>
          <p:spPr>
            <a:xfrm>
              <a:off x="4205738" y="1173893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Accuracy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86" name="Google Shape;316;p23">
              <a:extLst>
                <a:ext uri="{FF2B5EF4-FFF2-40B4-BE49-F238E27FC236}">
                  <a16:creationId xmlns:a16="http://schemas.microsoft.com/office/drawing/2014/main" id="{166197CE-C100-9735-9648-BC524CA99A68}"/>
                </a:ext>
              </a:extLst>
            </p:cNvPr>
            <p:cNvCxnSpPr>
              <a:cxnSpLocks/>
            </p:cNvCxnSpPr>
            <p:nvPr/>
          </p:nvCxnSpPr>
          <p:spPr>
            <a:xfrm>
              <a:off x="4614931" y="1403308"/>
              <a:ext cx="1" cy="1407961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6" name="Google Shape;315;p23">
              <a:extLst>
                <a:ext uri="{FF2B5EF4-FFF2-40B4-BE49-F238E27FC236}">
                  <a16:creationId xmlns:a16="http://schemas.microsoft.com/office/drawing/2014/main" id="{DAD72CD8-7076-9328-DA84-6B2FE5F5818D}"/>
                </a:ext>
              </a:extLst>
            </p:cNvPr>
            <p:cNvSpPr txBox="1"/>
            <p:nvPr/>
          </p:nvSpPr>
          <p:spPr>
            <a:xfrm>
              <a:off x="4632458" y="1450009"/>
              <a:ext cx="2168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Usefulness of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performance conclusions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3529C-4C53-0BA4-1D40-C5B2890EEE89}"/>
              </a:ext>
            </a:extLst>
          </p:cNvPr>
          <p:cNvGrpSpPr/>
          <p:nvPr/>
        </p:nvGrpSpPr>
        <p:grpSpPr>
          <a:xfrm>
            <a:off x="4614238" y="2778759"/>
            <a:ext cx="2755420" cy="1199415"/>
            <a:chOff x="4614238" y="2778759"/>
            <a:chExt cx="2755420" cy="1199415"/>
          </a:xfrm>
        </p:grpSpPr>
        <p:cxnSp>
          <p:nvCxnSpPr>
            <p:cNvPr id="92" name="Google Shape;316;p23">
              <a:extLst>
                <a:ext uri="{FF2B5EF4-FFF2-40B4-BE49-F238E27FC236}">
                  <a16:creationId xmlns:a16="http://schemas.microsoft.com/office/drawing/2014/main" id="{DCAA80FA-BBA7-5ABA-D2FB-C53FF5032E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8038" y="2099423"/>
              <a:ext cx="0" cy="1407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2" name="Google Shape;315;p23">
              <a:extLst>
                <a:ext uri="{FF2B5EF4-FFF2-40B4-BE49-F238E27FC236}">
                  <a16:creationId xmlns:a16="http://schemas.microsoft.com/office/drawing/2014/main" id="{C95102C4-F952-4474-8573-6F549CA2F24C}"/>
                </a:ext>
              </a:extLst>
            </p:cNvPr>
            <p:cNvSpPr txBox="1"/>
            <p:nvPr/>
          </p:nvSpPr>
          <p:spPr>
            <a:xfrm>
              <a:off x="4797098" y="2778759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Efficiency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315;p23">
              <a:extLst>
                <a:ext uri="{FF2B5EF4-FFF2-40B4-BE49-F238E27FC236}">
                  <a16:creationId xmlns:a16="http://schemas.microsoft.com/office/drawing/2014/main" id="{4931ACAB-0AAF-970D-43F9-BFB15C3C0311}"/>
                </a:ext>
              </a:extLst>
            </p:cNvPr>
            <p:cNvSpPr txBox="1"/>
            <p:nvPr/>
          </p:nvSpPr>
          <p:spPr>
            <a:xfrm>
              <a:off x="5200958" y="3054875"/>
              <a:ext cx="2168700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Bandwidth for publishing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reports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534286-AC2D-9243-3DC6-13D29CAE76F7}"/>
              </a:ext>
            </a:extLst>
          </p:cNvPr>
          <p:cNvGrpSpPr/>
          <p:nvPr/>
        </p:nvGrpSpPr>
        <p:grpSpPr>
          <a:xfrm>
            <a:off x="1757408" y="2803223"/>
            <a:ext cx="2856830" cy="1245134"/>
            <a:chOff x="1757408" y="2803223"/>
            <a:chExt cx="2856830" cy="1245134"/>
          </a:xfrm>
        </p:grpSpPr>
        <p:cxnSp>
          <p:nvCxnSpPr>
            <p:cNvPr id="34" name="Google Shape;316;p23">
              <a:extLst>
                <a:ext uri="{FF2B5EF4-FFF2-40B4-BE49-F238E27FC236}">
                  <a16:creationId xmlns:a16="http://schemas.microsoft.com/office/drawing/2014/main" id="{203D4110-BCE8-DD3A-1FF0-5B2F13B92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3" y="2803223"/>
              <a:ext cx="1128825" cy="499652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6" name="Google Shape;315;p23">
              <a:extLst>
                <a:ext uri="{FF2B5EF4-FFF2-40B4-BE49-F238E27FC236}">
                  <a16:creationId xmlns:a16="http://schemas.microsoft.com/office/drawing/2014/main" id="{F2683135-814C-DA9A-45E7-C7DD57CA87E3}"/>
                </a:ext>
              </a:extLst>
            </p:cNvPr>
            <p:cNvSpPr txBox="1"/>
            <p:nvPr/>
          </p:nvSpPr>
          <p:spPr>
            <a:xfrm>
              <a:off x="1757408" y="2848942"/>
              <a:ext cx="2168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Anonymity</a:t>
              </a:r>
              <a:endParaRPr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7" name="Google Shape;315;p23">
              <a:extLst>
                <a:ext uri="{FF2B5EF4-FFF2-40B4-BE49-F238E27FC236}">
                  <a16:creationId xmlns:a16="http://schemas.microsoft.com/office/drawing/2014/main" id="{FA661460-6A77-65D8-49BC-7B649A7AAB76}"/>
                </a:ext>
              </a:extLst>
            </p:cNvPr>
            <p:cNvSpPr txBox="1"/>
            <p:nvPr/>
          </p:nvSpPr>
          <p:spPr>
            <a:xfrm>
              <a:off x="2100307" y="3125058"/>
              <a:ext cx="2237281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Hiding users’ communication patterns</a:t>
              </a:r>
              <a:endParaRPr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6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0" y="2926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Existing designs rely on fine-grained reporting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62;p14">
            <a:extLst>
              <a:ext uri="{FF2B5EF4-FFF2-40B4-BE49-F238E27FC236}">
                <a16:creationId xmlns:a16="http://schemas.microsoft.com/office/drawing/2014/main" id="{71F88DE8-F40A-C3FC-283D-C673418E2C70}"/>
              </a:ext>
            </a:extLst>
          </p:cNvPr>
          <p:cNvSpPr txBox="1"/>
          <p:nvPr/>
        </p:nvSpPr>
        <p:spPr>
          <a:xfrm>
            <a:off x="-136025" y="4586400"/>
            <a:ext cx="9419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200"/>
            </a:pPr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Inaccuracy because of unrealistic incentives &amp; lower anonymity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F4E6D1D-7E0A-BAE8-D85D-27FF2D21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771340" cy="329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report on individual packets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sample packet reports</a:t>
            </a:r>
          </a:p>
          <a:p>
            <a:pPr>
              <a:buClr>
                <a:schemeClr val="tx1"/>
              </a:buClr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Networks accurately report fate of individual packets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Requires incentives for honestly reporting fate of individual packets</a:t>
            </a: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Reveals users’ communication patterns</a:t>
            </a: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567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76200" y="300717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Thesis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38D9A-56FA-1D56-16EA-DE4897AC0C98}"/>
              </a:ext>
            </a:extLst>
          </p:cNvPr>
          <p:cNvSpPr txBox="1"/>
          <p:nvPr/>
        </p:nvSpPr>
        <p:spPr>
          <a:xfrm>
            <a:off x="347958" y="2087002"/>
            <a:ext cx="84480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and efficient Internet performance transparency is possible 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by adapting the incentive structure to the underlying honesty incentives and combining incentives with mathematical tools;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adapting the report granularity eases the transparency-anonymity tussle.</a:t>
            </a:r>
          </a:p>
        </p:txBody>
      </p:sp>
    </p:spTree>
    <p:extLst>
      <p:ext uri="{BB962C8B-B14F-4D97-AF65-F5344CB8AC3E}">
        <p14:creationId xmlns:p14="http://schemas.microsoft.com/office/powerpoint/2010/main" val="4119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-84667" y="292625"/>
            <a:ext cx="929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Outline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54170B-8893-8B19-38A9-534F429D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8520600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Accurate &amp; efficient Internet performance transparency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Split-responsibility for verifiable, user-based average metrics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Policy-based grouping of traffic for verifiable jitter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Reconcile transparency with anonymity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Time granularity as noise</a:t>
            </a:r>
          </a:p>
          <a:p>
            <a:pPr lvl="1">
              <a:buClr>
                <a:schemeClr val="tx1"/>
              </a:buClr>
            </a:pP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Adaptive reports for anonymity</a:t>
            </a:r>
          </a:p>
          <a:p>
            <a:endParaRPr lang="en-GB"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2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Transparency protocols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Need: accurate network statistics despite inaccurate packet reports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2F775D-C715-F667-02EE-E5C9288D21CF}"/>
              </a:ext>
            </a:extLst>
          </p:cNvPr>
          <p:cNvSpPr/>
          <p:nvPr/>
        </p:nvSpPr>
        <p:spPr>
          <a:xfrm>
            <a:off x="4685285" y="3138719"/>
            <a:ext cx="4216047" cy="388418"/>
          </a:xfrm>
          <a:prstGeom prst="rect">
            <a:avLst/>
          </a:prstGeom>
          <a:solidFill>
            <a:srgbClr val="7030A0">
              <a:alpha val="2553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900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monitor</a:t>
            </a:r>
            <a:endParaRPr lang="en-CH" sz="1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E07182-325D-0C88-9C66-AC8658108EB1}"/>
              </a:ext>
            </a:extLst>
          </p:cNvPr>
          <p:cNvSpPr/>
          <p:nvPr/>
        </p:nvSpPr>
        <p:spPr>
          <a:xfrm>
            <a:off x="4685285" y="1171617"/>
            <a:ext cx="4216047" cy="1236377"/>
          </a:xfrm>
          <a:prstGeom prst="rect">
            <a:avLst/>
          </a:prstGeom>
          <a:solidFill>
            <a:schemeClr val="accent4">
              <a:lumMod val="60000"/>
              <a:lumOff val="40000"/>
              <a:alpha val="2553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3" name="Google Shape;68;p14">
            <a:extLst>
              <a:ext uri="{FF2B5EF4-FFF2-40B4-BE49-F238E27FC236}">
                <a16:creationId xmlns:a16="http://schemas.microsoft.com/office/drawing/2014/main" id="{EC88EDC3-9F52-5DDE-43F8-E7B59B53F5B6}"/>
              </a:ext>
            </a:extLst>
          </p:cNvPr>
          <p:cNvGrpSpPr/>
          <p:nvPr/>
        </p:nvGrpSpPr>
        <p:grpSpPr>
          <a:xfrm>
            <a:off x="4774296" y="1465557"/>
            <a:ext cx="4060931" cy="593961"/>
            <a:chOff x="2016925" y="2352038"/>
            <a:chExt cx="5031600" cy="793812"/>
          </a:xfrm>
        </p:grpSpPr>
        <p:pic>
          <p:nvPicPr>
            <p:cNvPr id="64" name="Google Shape;69;p14">
              <a:extLst>
                <a:ext uri="{FF2B5EF4-FFF2-40B4-BE49-F238E27FC236}">
                  <a16:creationId xmlns:a16="http://schemas.microsoft.com/office/drawing/2014/main" id="{D30AC2BD-A512-FA60-F6FE-AC89A0571D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925" y="2722925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70;p14">
              <a:extLst>
                <a:ext uri="{FF2B5EF4-FFF2-40B4-BE49-F238E27FC236}">
                  <a16:creationId xmlns:a16="http://schemas.microsoft.com/office/drawing/2014/main" id="{BBC010CD-9F2E-9D28-B824-7F585A60F76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07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71;p14">
              <a:extLst>
                <a:ext uri="{FF2B5EF4-FFF2-40B4-BE49-F238E27FC236}">
                  <a16:creationId xmlns:a16="http://schemas.microsoft.com/office/drawing/2014/main" id="{DC270399-332F-710C-BE20-9F1D1F68DB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02775" y="2733350"/>
              <a:ext cx="1040750" cy="5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72;p14">
              <a:extLst>
                <a:ext uri="{FF2B5EF4-FFF2-40B4-BE49-F238E27FC236}">
                  <a16:creationId xmlns:a16="http://schemas.microsoft.com/office/drawing/2014/main" id="{A6A0BD45-D477-5348-80B3-195B158EB70C}"/>
                </a:ext>
              </a:extLst>
            </p:cNvPr>
            <p:cNvSpPr/>
            <p:nvPr/>
          </p:nvSpPr>
          <p:spPr>
            <a:xfrm>
              <a:off x="4985061" y="2352050"/>
              <a:ext cx="12381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73;p14">
              <a:extLst>
                <a:ext uri="{FF2B5EF4-FFF2-40B4-BE49-F238E27FC236}">
                  <a16:creationId xmlns:a16="http://schemas.microsoft.com/office/drawing/2014/main" id="{5479CF20-5B92-6D05-98FB-1501D417C983}"/>
                </a:ext>
              </a:extLst>
            </p:cNvPr>
            <p:cNvSpPr/>
            <p:nvPr/>
          </p:nvSpPr>
          <p:spPr>
            <a:xfrm>
              <a:off x="2851438" y="2352038"/>
              <a:ext cx="1455000" cy="7938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74;p14">
              <a:extLst>
                <a:ext uri="{FF2B5EF4-FFF2-40B4-BE49-F238E27FC236}">
                  <a16:creationId xmlns:a16="http://schemas.microsoft.com/office/drawing/2014/main" id="{3762D550-5DE3-30B9-60B3-CFD430DBA819}"/>
                </a:ext>
              </a:extLst>
            </p:cNvPr>
            <p:cNvSpPr txBox="1"/>
            <p:nvPr/>
          </p:nvSpPr>
          <p:spPr>
            <a:xfrm>
              <a:off x="2851449" y="2451175"/>
              <a:ext cx="1455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endParaRPr sz="1400"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0" name="Google Shape;75;p14">
              <a:extLst>
                <a:ext uri="{FF2B5EF4-FFF2-40B4-BE49-F238E27FC236}">
                  <a16:creationId xmlns:a16="http://schemas.microsoft.com/office/drawing/2014/main" id="{3A4A928D-8E60-B626-4336-47DBA62606A7}"/>
                </a:ext>
              </a:extLst>
            </p:cNvPr>
            <p:cNvSpPr txBox="1"/>
            <p:nvPr/>
          </p:nvSpPr>
          <p:spPr>
            <a:xfrm>
              <a:off x="4985049" y="2451175"/>
              <a:ext cx="1238099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</a:t>
              </a:r>
              <a:endParaRPr sz="1400" i="0" u="none" strike="noStrike" cap="none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D97C480-A904-6E7B-DCD5-902E061ACE80}"/>
              </a:ext>
            </a:extLst>
          </p:cNvPr>
          <p:cNvSpPr/>
          <p:nvPr/>
        </p:nvSpPr>
        <p:spPr>
          <a:xfrm>
            <a:off x="5023081" y="1278761"/>
            <a:ext cx="125611" cy="25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F35EFE-76A1-7C8A-9EF5-F180EA3BDFD9}"/>
              </a:ext>
            </a:extLst>
          </p:cNvPr>
          <p:cNvSpPr/>
          <p:nvPr/>
        </p:nvSpPr>
        <p:spPr>
          <a:xfrm>
            <a:off x="5418778" y="2016893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6425F2-234C-6CCC-93E6-1006B2169257}"/>
              </a:ext>
            </a:extLst>
          </p:cNvPr>
          <p:cNvSpPr/>
          <p:nvPr/>
        </p:nvSpPr>
        <p:spPr>
          <a:xfrm>
            <a:off x="6583603" y="201517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C1C785-020E-8A47-247B-15D338E124D3}"/>
              </a:ext>
            </a:extLst>
          </p:cNvPr>
          <p:cNvSpPr/>
          <p:nvPr/>
        </p:nvSpPr>
        <p:spPr>
          <a:xfrm>
            <a:off x="7131301" y="202183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0DFFFA-E843-5FCF-772D-502A402C51A8}"/>
              </a:ext>
            </a:extLst>
          </p:cNvPr>
          <p:cNvSpPr/>
          <p:nvPr/>
        </p:nvSpPr>
        <p:spPr>
          <a:xfrm>
            <a:off x="8163286" y="2021832"/>
            <a:ext cx="125611" cy="25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BA3904-4184-3EE2-1CB3-1E96389AD227}"/>
              </a:ext>
            </a:extLst>
          </p:cNvPr>
          <p:cNvSpPr/>
          <p:nvPr/>
        </p:nvSpPr>
        <p:spPr>
          <a:xfrm>
            <a:off x="4855014" y="1278761"/>
            <a:ext cx="125611" cy="2543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0AD5800F-455B-FB80-873C-4155BC0D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4000"/>
            <a:ext cx="4668924" cy="359975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Data plane: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sampling packets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consistent =&gt; same samples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+ secure =&gt; representative samples</a:t>
            </a:r>
          </a:p>
          <a:p>
            <a:pPr marL="114300" indent="0">
              <a:buClr>
                <a:schemeClr val="tx1"/>
              </a:buClr>
              <a:buNone/>
            </a:pPr>
            <a:endParaRPr lang="en-GB"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endParaRPr lang="en-GB" sz="12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14300" indent="0">
              <a:buClr>
                <a:schemeClr val="tx1"/>
              </a:buClr>
              <a:buNone/>
            </a:pPr>
            <a:endParaRPr lang="en-GB" sz="12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chemeClr val="tx1"/>
              </a:buClr>
            </a:pPr>
            <a:r>
              <a:rPr lang="en-GB" sz="190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Control plane: </a:t>
            </a:r>
            <a:r>
              <a:rPr lang="en-GB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per-network performance estimation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loss rates &amp; delay averages</a:t>
            </a:r>
          </a:p>
          <a:p>
            <a:pPr lvl="1"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jitter &amp; neutrality</a:t>
            </a:r>
            <a:endParaRPr lang="en-CH" sz="1600" dirty="0">
              <a:solidFill>
                <a:schemeClr val="tx1"/>
              </a:solidFill>
            </a:endParaRPr>
          </a:p>
          <a:p>
            <a:pPr lvl="1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A5F0F5-B406-9FC6-CB9B-D6DD35CCC1C0}"/>
              </a:ext>
            </a:extLst>
          </p:cNvPr>
          <p:cNvCxnSpPr>
            <a:cxnSpLocks/>
          </p:cNvCxnSpPr>
          <p:nvPr/>
        </p:nvCxnSpPr>
        <p:spPr>
          <a:xfrm>
            <a:off x="5481583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424AAF-2888-F74F-E181-6DC748B3E95C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646408" y="2269486"/>
            <a:ext cx="1" cy="864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18EDCC-3439-BAF4-0D72-2E36E9D178C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194107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FFE4D7A-48EC-3477-7287-2AD13DE0D629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226092" y="2276146"/>
            <a:ext cx="0" cy="86257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E6D99E-D243-9801-F1A3-AED7EA9202B7}"/>
              </a:ext>
            </a:extLst>
          </p:cNvPr>
          <p:cNvGrpSpPr/>
          <p:nvPr/>
        </p:nvGrpSpPr>
        <p:grpSpPr>
          <a:xfrm>
            <a:off x="6877742" y="3647759"/>
            <a:ext cx="1881348" cy="903016"/>
            <a:chOff x="6877742" y="3647759"/>
            <a:chExt cx="1881348" cy="903016"/>
          </a:xfrm>
        </p:grpSpPr>
        <p:sp>
          <p:nvSpPr>
            <p:cNvPr id="129" name="Google Shape;74;p14">
              <a:extLst>
                <a:ext uri="{FF2B5EF4-FFF2-40B4-BE49-F238E27FC236}">
                  <a16:creationId xmlns:a16="http://schemas.microsoft.com/office/drawing/2014/main" id="{E3107C0B-27F1-D9F9-ACA4-8B771F538588}"/>
                </a:ext>
              </a:extLst>
            </p:cNvPr>
            <p:cNvSpPr txBox="1"/>
            <p:nvPr/>
          </p:nvSpPr>
          <p:spPr>
            <a:xfrm>
              <a:off x="6928934" y="4150696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jitter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0" name="Oval Callout 129">
              <a:extLst>
                <a:ext uri="{FF2B5EF4-FFF2-40B4-BE49-F238E27FC236}">
                  <a16:creationId xmlns:a16="http://schemas.microsoft.com/office/drawing/2014/main" id="{493CBE60-1A7D-1975-59A4-24D85799AB03}"/>
                </a:ext>
              </a:extLst>
            </p:cNvPr>
            <p:cNvSpPr/>
            <p:nvPr/>
          </p:nvSpPr>
          <p:spPr>
            <a:xfrm>
              <a:off x="6987350" y="3647759"/>
              <a:ext cx="1646852" cy="875690"/>
            </a:xfrm>
            <a:prstGeom prst="wedgeEllipseCallout">
              <a:avLst>
                <a:gd name="adj1" fmla="val -52609"/>
                <a:gd name="adj2" fmla="val -78342"/>
              </a:avLst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1" name="Google Shape;74;p14">
              <a:extLst>
                <a:ext uri="{FF2B5EF4-FFF2-40B4-BE49-F238E27FC236}">
                  <a16:creationId xmlns:a16="http://schemas.microsoft.com/office/drawing/2014/main" id="{70631F8F-A682-827A-109A-67C1FB571745}"/>
                </a:ext>
              </a:extLst>
            </p:cNvPr>
            <p:cNvSpPr txBox="1"/>
            <p:nvPr/>
          </p:nvSpPr>
          <p:spPr>
            <a:xfrm>
              <a:off x="6877742" y="3698501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loss rate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2" name="Google Shape;74;p14">
              <a:extLst>
                <a:ext uri="{FF2B5EF4-FFF2-40B4-BE49-F238E27FC236}">
                  <a16:creationId xmlns:a16="http://schemas.microsoft.com/office/drawing/2014/main" id="{BC10BC3C-D371-F823-8F38-E3597DB1552B}"/>
                </a:ext>
              </a:extLst>
            </p:cNvPr>
            <p:cNvSpPr txBox="1"/>
            <p:nvPr/>
          </p:nvSpPr>
          <p:spPr>
            <a:xfrm>
              <a:off x="6895698" y="3919496"/>
              <a:ext cx="1830156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r>
                <a:rPr lang="en" sz="1100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1</a:t>
              </a:r>
              <a:r>
                <a:rPr lang="en" i="0" u="none" strike="noStrike" cap="none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’s average delay</a:t>
              </a:r>
              <a:endParaRPr i="0" u="none" strike="noStrike" cap="none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3FBE8A3-BA21-2779-F9CD-B23FBD61B5F3}"/>
              </a:ext>
            </a:extLst>
          </p:cNvPr>
          <p:cNvSpPr/>
          <p:nvPr/>
        </p:nvSpPr>
        <p:spPr>
          <a:xfrm>
            <a:off x="5593863" y="201517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179B8-38CD-2E13-88D4-5193A9D40CC2}"/>
              </a:ext>
            </a:extLst>
          </p:cNvPr>
          <p:cNvSpPr/>
          <p:nvPr/>
        </p:nvSpPr>
        <p:spPr>
          <a:xfrm>
            <a:off x="6758687" y="201517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8524CE-0E0C-E4E6-684B-C4F2D54200B9}"/>
              </a:ext>
            </a:extLst>
          </p:cNvPr>
          <p:cNvSpPr/>
          <p:nvPr/>
        </p:nvSpPr>
        <p:spPr>
          <a:xfrm>
            <a:off x="7306384" y="202183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C80DB-30DD-246A-5075-9EC55DA15C77}"/>
              </a:ext>
            </a:extLst>
          </p:cNvPr>
          <p:cNvSpPr/>
          <p:nvPr/>
        </p:nvSpPr>
        <p:spPr>
          <a:xfrm>
            <a:off x="8334651" y="2021832"/>
            <a:ext cx="125611" cy="254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EDCD0BB-D0D8-482C-DF38-44A9DCABBA9F}"/>
              </a:ext>
            </a:extLst>
          </p:cNvPr>
          <p:cNvCxnSpPr>
            <a:cxnSpLocks/>
          </p:cNvCxnSpPr>
          <p:nvPr/>
        </p:nvCxnSpPr>
        <p:spPr>
          <a:xfrm>
            <a:off x="5656668" y="226948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7A2436-DBCB-6814-416F-50E22A4C2043}"/>
              </a:ext>
            </a:extLst>
          </p:cNvPr>
          <p:cNvCxnSpPr>
            <a:cxnSpLocks/>
          </p:cNvCxnSpPr>
          <p:nvPr/>
        </p:nvCxnSpPr>
        <p:spPr>
          <a:xfrm>
            <a:off x="6821492" y="2269485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2C54BE-9CF1-8884-E756-9481BC7A5397}"/>
              </a:ext>
            </a:extLst>
          </p:cNvPr>
          <p:cNvCxnSpPr>
            <a:cxnSpLocks/>
          </p:cNvCxnSpPr>
          <p:nvPr/>
        </p:nvCxnSpPr>
        <p:spPr>
          <a:xfrm>
            <a:off x="7359654" y="227614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6483674-8C42-7C76-1072-10BC458D5D2E}"/>
              </a:ext>
            </a:extLst>
          </p:cNvPr>
          <p:cNvCxnSpPr>
            <a:cxnSpLocks/>
          </p:cNvCxnSpPr>
          <p:nvPr/>
        </p:nvCxnSpPr>
        <p:spPr>
          <a:xfrm>
            <a:off x="8397456" y="2276146"/>
            <a:ext cx="0" cy="8625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070901-4892-F04E-10FF-7805D50D3033}"/>
              </a:ext>
            </a:extLst>
          </p:cNvPr>
          <p:cNvSpPr/>
          <p:nvPr/>
        </p:nvSpPr>
        <p:spPr>
          <a:xfrm rot="21074594">
            <a:off x="6317317" y="3899335"/>
            <a:ext cx="2817833" cy="320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arbitrarily inaccurate</a:t>
            </a:r>
            <a:endParaRPr lang="en-CH" sz="19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199905-380F-1C64-541E-C1E6ED99A647}"/>
              </a:ext>
            </a:extLst>
          </p:cNvPr>
          <p:cNvSpPr/>
          <p:nvPr/>
        </p:nvSpPr>
        <p:spPr>
          <a:xfrm rot="21074594">
            <a:off x="5541050" y="2569272"/>
            <a:ext cx="2924023" cy="320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 sz="2000" b="1" dirty="0" err="1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rbitrarily</a:t>
            </a: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 inaccurate</a:t>
            </a:r>
            <a:endParaRPr lang="en-CH" sz="19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0.04479 3.2098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3.20988E-6 L 0.17309 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9 3.20988E-6 L 0.23298 3.2098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98 3.20988E-6 L 0.34652 3.2098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2 3.20988E-6 L 0.40573 3.2098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20988E-6 L 0.06164 3.20988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4 3.20988E-6 L 0.19271 3.20988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3.20988E-6 L 0.25261 3.20988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61 3.20988E-6 L 0.36546 3.2098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46 3.20988E-6 L 0.40695 3.20988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/>
      <p:bldP spid="2" grpId="0" animBg="1"/>
      <p:bldP spid="54" grpId="0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5" animBg="1"/>
      <p:bldP spid="133" grpId="0" animBg="1"/>
      <p:bldP spid="134" grpId="0" animBg="1"/>
      <p:bldP spid="135" grpId="0" animBg="1"/>
      <p:bldP spid="137" grpId="0" animBg="1"/>
      <p:bldP spid="143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/>
        </p:nvSpPr>
        <p:spPr>
          <a:xfrm>
            <a:off x="6614466" y="3107845"/>
            <a:ext cx="359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externalizability</a:t>
            </a:r>
            <a:endParaRPr sz="190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086265" y="3438303"/>
            <a:ext cx="2596262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someone has to  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take responsibility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  for orphan delay</a:t>
            </a:r>
            <a:endParaRPr sz="19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0" b="1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Packet delay</a:t>
            </a:r>
            <a:endParaRPr sz="2720" b="1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4" name="Google Shape;384;p25"/>
          <p:cNvGrpSpPr/>
          <p:nvPr/>
        </p:nvGrpSpPr>
        <p:grpSpPr>
          <a:xfrm>
            <a:off x="2851438" y="1169400"/>
            <a:ext cx="3376262" cy="1443050"/>
            <a:chOff x="2851438" y="1169400"/>
            <a:chExt cx="3376262" cy="1443050"/>
          </a:xfrm>
        </p:grpSpPr>
        <p:grpSp>
          <p:nvGrpSpPr>
            <p:cNvPr id="385" name="Google Shape;385;p25"/>
            <p:cNvGrpSpPr/>
            <p:nvPr/>
          </p:nvGrpSpPr>
          <p:grpSpPr>
            <a:xfrm rot="5400000">
              <a:off x="4350161" y="-307885"/>
              <a:ext cx="400254" cy="3354824"/>
              <a:chOff x="8666266" y="2809942"/>
              <a:chExt cx="401700" cy="1996800"/>
            </a:xfrm>
          </p:grpSpPr>
          <p:cxnSp>
            <p:nvCxnSpPr>
              <p:cNvPr id="386" name="Google Shape;386;p25"/>
              <p:cNvCxnSpPr/>
              <p:nvPr/>
            </p:nvCxnSpPr>
            <p:spPr>
              <a:xfrm rot="-5400000" flipH="1">
                <a:off x="7992147" y="3805192"/>
                <a:ext cx="1996800" cy="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87" name="Google Shape;387;p25"/>
              <p:cNvSpPr txBox="1"/>
              <p:nvPr/>
            </p:nvSpPr>
            <p:spPr>
              <a:xfrm rot="-5400000">
                <a:off x="7899316" y="3637763"/>
                <a:ext cx="1935600" cy="4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100ms</a:t>
                </a:r>
                <a:endParaRPr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388" name="Google Shape;388;p25"/>
            <p:cNvGrpSpPr/>
            <p:nvPr/>
          </p:nvGrpSpPr>
          <p:grpSpPr>
            <a:xfrm>
              <a:off x="2851438" y="1818638"/>
              <a:ext cx="3371723" cy="793812"/>
              <a:chOff x="2851438" y="2352038"/>
              <a:chExt cx="3371723" cy="793812"/>
            </a:xfrm>
          </p:grpSpPr>
          <p:pic>
            <p:nvPicPr>
              <p:cNvPr id="389" name="Google Shape;389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02775" y="2733350"/>
                <a:ext cx="1040750" cy="520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25"/>
              <p:cNvSpPr/>
              <p:nvPr/>
            </p:nvSpPr>
            <p:spPr>
              <a:xfrm>
                <a:off x="4985061" y="2352050"/>
                <a:ext cx="12381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851438" y="2352038"/>
                <a:ext cx="1455000" cy="7938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5"/>
              <p:cNvSpPr txBox="1"/>
              <p:nvPr/>
            </p:nvSpPr>
            <p:spPr>
              <a:xfrm>
                <a:off x="2851449" y="2516063"/>
                <a:ext cx="1455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1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393" name="Google Shape;393;p25"/>
              <p:cNvSpPr txBox="1"/>
              <p:nvPr/>
            </p:nvSpPr>
            <p:spPr>
              <a:xfrm>
                <a:off x="4985050" y="2516063"/>
                <a:ext cx="12381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lang="en" sz="1900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N</a:t>
                </a:r>
                <a:r>
                  <a:rPr lang="en" sz="1400" i="0" u="none" strike="noStrike" cap="none">
                    <a:solidFill>
                      <a:srgbClr val="595959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2</a:t>
                </a:r>
                <a:endParaRPr sz="1400" i="0" u="none" strike="noStrike" cap="none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sp>
        <p:nvSpPr>
          <p:cNvPr id="394" name="Google Shape;394;p25"/>
          <p:cNvSpPr txBox="1"/>
          <p:nvPr/>
        </p:nvSpPr>
        <p:spPr>
          <a:xfrm>
            <a:off x="0" y="458640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dirty="0">
                <a:solidFill>
                  <a:srgbClr val="C00000"/>
                </a:solidFill>
                <a:latin typeface="Google Sans"/>
                <a:ea typeface="Google Sans"/>
                <a:cs typeface="Google Sans"/>
                <a:sym typeface="Google Sans"/>
              </a:rPr>
              <a:t>Externalizability not enough for accuracy</a:t>
            </a:r>
            <a:endParaRPr sz="2000" b="1" i="0" u="none" strike="noStrike" cap="none" dirty="0">
              <a:solidFill>
                <a:srgbClr val="C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2872808" y="3342475"/>
            <a:ext cx="3354967" cy="402925"/>
            <a:chOff x="2872808" y="3266275"/>
            <a:chExt cx="3354967" cy="402925"/>
          </a:xfrm>
        </p:grpSpPr>
        <p:cxnSp>
          <p:nvCxnSpPr>
            <p:cNvPr id="396" name="Google Shape;396;p25"/>
            <p:cNvCxnSpPr/>
            <p:nvPr/>
          </p:nvCxnSpPr>
          <p:spPr>
            <a:xfrm rot="10800000" flipH="1">
              <a:off x="2897025" y="3598275"/>
              <a:ext cx="1379700" cy="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97" name="Google Shape;397;p25"/>
            <p:cNvCxnSpPr/>
            <p:nvPr/>
          </p:nvCxnSpPr>
          <p:spPr>
            <a:xfrm rot="10800000" flipH="1">
              <a:off x="5022075" y="3591925"/>
              <a:ext cx="1205700" cy="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98" name="Google Shape;398;p25"/>
            <p:cNvCxnSpPr/>
            <p:nvPr/>
          </p:nvCxnSpPr>
          <p:spPr>
            <a:xfrm>
              <a:off x="4250097" y="3598225"/>
              <a:ext cx="7980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99" name="Google Shape;399;p25"/>
            <p:cNvSpPr txBox="1"/>
            <p:nvPr/>
          </p:nvSpPr>
          <p:spPr>
            <a:xfrm>
              <a:off x="2872808" y="32662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00" name="Google Shape;400;p25"/>
            <p:cNvSpPr txBox="1"/>
            <p:nvPr/>
          </p:nvSpPr>
          <p:spPr>
            <a:xfrm>
              <a:off x="5018100" y="3269000"/>
              <a:ext cx="11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40ms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01" name="Google Shape;401;p25"/>
            <p:cNvSpPr txBox="1"/>
            <p:nvPr/>
          </p:nvSpPr>
          <p:spPr>
            <a:xfrm>
              <a:off x="4123675" y="3266275"/>
              <a:ext cx="106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20ms</a:t>
              </a:r>
              <a:endParaRPr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4209158" y="2562444"/>
            <a:ext cx="959984" cy="292500"/>
            <a:chOff x="4209158" y="2562444"/>
            <a:chExt cx="959984" cy="292500"/>
          </a:xfrm>
        </p:grpSpPr>
        <p:sp>
          <p:nvSpPr>
            <p:cNvPr id="404" name="Google Shape;404;p25"/>
            <p:cNvSpPr/>
            <p:nvPr/>
          </p:nvSpPr>
          <p:spPr>
            <a:xfrm>
              <a:off x="4209158" y="2562444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4894942" y="2562444"/>
              <a:ext cx="274200" cy="292500"/>
            </a:xfrm>
            <a:prstGeom prst="verticalScroll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25"/>
          <p:cNvSpPr txBox="1"/>
          <p:nvPr/>
        </p:nvSpPr>
        <p:spPr>
          <a:xfrm>
            <a:off x="3343952" y="3140273"/>
            <a:ext cx="136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0ms</a:t>
            </a:r>
            <a:endParaRPr dirty="0">
              <a:solidFill>
                <a:srgbClr val="40B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261" y="1612763"/>
            <a:ext cx="793764" cy="7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evil Face Transparent Background PNG, SVG Clip art for Web - Download Clip  Art, PNG Icon Arts">
            <a:extLst>
              <a:ext uri="{FF2B5EF4-FFF2-40B4-BE49-F238E27FC236}">
                <a16:creationId xmlns:a16="http://schemas.microsoft.com/office/drawing/2014/main" id="{30E1D670-5F78-1399-0BD6-0970D62F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65" y="2146037"/>
            <a:ext cx="733804" cy="5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410;p25">
            <a:extLst>
              <a:ext uri="{FF2B5EF4-FFF2-40B4-BE49-F238E27FC236}">
                <a16:creationId xmlns:a16="http://schemas.microsoft.com/office/drawing/2014/main" id="{6EEDB5C7-D718-DEFE-B4B0-F5C6FE40FE0B}"/>
              </a:ext>
            </a:extLst>
          </p:cNvPr>
          <p:cNvSpPr txBox="1"/>
          <p:nvPr/>
        </p:nvSpPr>
        <p:spPr>
          <a:xfrm>
            <a:off x="3398463" y="2763685"/>
            <a:ext cx="18433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>
                <a:solidFill>
                  <a:srgbClr val="DC3220"/>
                </a:solidFill>
                <a:latin typeface="Google Sans"/>
                <a:ea typeface="Google Sans"/>
                <a:cs typeface="Google Sans"/>
                <a:sym typeface="Google Sans"/>
              </a:rPr>
              <a:t>t’ = t - 40ms</a:t>
            </a:r>
            <a:endParaRPr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12;p25">
            <a:extLst>
              <a:ext uri="{FF2B5EF4-FFF2-40B4-BE49-F238E27FC236}">
                <a16:creationId xmlns:a16="http://schemas.microsoft.com/office/drawing/2014/main" id="{D1B725E5-7C75-92A8-E2FA-7013E97EA8B7}"/>
              </a:ext>
            </a:extLst>
          </p:cNvPr>
          <p:cNvSpPr/>
          <p:nvPr/>
        </p:nvSpPr>
        <p:spPr>
          <a:xfrm>
            <a:off x="3291502" y="3407601"/>
            <a:ext cx="309000" cy="225325"/>
          </a:xfrm>
          <a:custGeom>
            <a:avLst/>
            <a:gdLst/>
            <a:ahLst/>
            <a:cxnLst/>
            <a:rect l="l" t="t" r="r" b="b"/>
            <a:pathLst>
              <a:path w="12360" h="9013" extrusionOk="0">
                <a:moveTo>
                  <a:pt x="0" y="9013"/>
                </a:moveTo>
                <a:cubicBezTo>
                  <a:pt x="4078" y="5952"/>
                  <a:pt x="8116" y="2827"/>
                  <a:pt x="12360" y="0"/>
                </a:cubicBezTo>
              </a:path>
            </a:pathLst>
          </a:custGeom>
          <a:noFill/>
          <a:ln w="38100" cap="flat" cmpd="sng">
            <a:solidFill>
              <a:srgbClr val="DC322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" name="Google Shape;411;p25">
            <a:extLst>
              <a:ext uri="{FF2B5EF4-FFF2-40B4-BE49-F238E27FC236}">
                <a16:creationId xmlns:a16="http://schemas.microsoft.com/office/drawing/2014/main" id="{D9ED8A63-5DE7-F40D-A425-EA55628877A3}"/>
              </a:ext>
            </a:extLst>
          </p:cNvPr>
          <p:cNvGrpSpPr/>
          <p:nvPr/>
        </p:nvGrpSpPr>
        <p:grpSpPr>
          <a:xfrm>
            <a:off x="4344291" y="3136883"/>
            <a:ext cx="1368300" cy="494943"/>
            <a:chOff x="2297124" y="1076158"/>
            <a:chExt cx="1368300" cy="494943"/>
          </a:xfrm>
        </p:grpSpPr>
        <p:sp>
          <p:nvSpPr>
            <p:cNvPr id="51" name="Google Shape;412;p25">
              <a:extLst>
                <a:ext uri="{FF2B5EF4-FFF2-40B4-BE49-F238E27FC236}">
                  <a16:creationId xmlns:a16="http://schemas.microsoft.com/office/drawing/2014/main" id="{1A012DFF-E331-1316-FE78-C137E4C3D5C8}"/>
                </a:ext>
              </a:extLst>
            </p:cNvPr>
            <p:cNvSpPr/>
            <p:nvPr/>
          </p:nvSpPr>
          <p:spPr>
            <a:xfrm>
              <a:off x="2345330" y="1345776"/>
              <a:ext cx="309000" cy="225325"/>
            </a:xfrm>
            <a:custGeom>
              <a:avLst/>
              <a:gdLst/>
              <a:ahLst/>
              <a:cxnLst/>
              <a:rect l="l" t="t" r="r" b="b"/>
              <a:pathLst>
                <a:path w="12360" h="9013" extrusionOk="0">
                  <a:moveTo>
                    <a:pt x="0" y="9013"/>
                  </a:moveTo>
                  <a:cubicBezTo>
                    <a:pt x="4078" y="5952"/>
                    <a:pt x="8116" y="2827"/>
                    <a:pt x="12360" y="0"/>
                  </a:cubicBezTo>
                </a:path>
              </a:pathLst>
            </a:custGeom>
            <a:noFill/>
            <a:ln w="38100" cap="flat" cmpd="sng">
              <a:solidFill>
                <a:srgbClr val="DC322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Google Shape;413;p25">
              <a:extLst>
                <a:ext uri="{FF2B5EF4-FFF2-40B4-BE49-F238E27FC236}">
                  <a16:creationId xmlns:a16="http://schemas.microsoft.com/office/drawing/2014/main" id="{D43548F3-2DBB-9A22-7118-FE3109F0D588}"/>
                </a:ext>
              </a:extLst>
            </p:cNvPr>
            <p:cNvSpPr txBox="1"/>
            <p:nvPr/>
          </p:nvSpPr>
          <p:spPr>
            <a:xfrm>
              <a:off x="2297124" y="1076158"/>
              <a:ext cx="13683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dirty="0">
                  <a:solidFill>
                    <a:srgbClr val="DC322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60ms</a:t>
              </a:r>
              <a:endParaRPr lang="en-GB" dirty="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  <p:bldP spid="394" grpId="0"/>
      <p:bldP spid="410" grpId="0"/>
      <p:bldP spid="4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1148</Words>
  <Application>Microsoft Macintosh PowerPoint</Application>
  <PresentationFormat>On-screen Show (16:9)</PresentationFormat>
  <Paragraphs>438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Google Sans</vt:lpstr>
      <vt:lpstr>Roboto</vt:lpstr>
      <vt:lpstr>Symbol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Glimpse of results</vt:lpstr>
      <vt:lpstr>PowerPoint Presentation</vt:lpstr>
      <vt:lpstr>PowerPoint Presentation</vt:lpstr>
      <vt:lpstr>PowerPoint Presentation</vt:lpstr>
      <vt:lpstr>PowerPoint Presentation</vt:lpstr>
      <vt:lpstr>Effect of transparency on anonymity</vt:lpstr>
      <vt:lpstr>Constraints</vt:lpstr>
      <vt:lpstr>Time granularity as noise</vt:lpstr>
      <vt:lpstr>Effect of coarser reports on anonymity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Fragkouli  Georgia</cp:lastModifiedBy>
  <cp:revision>550</cp:revision>
  <cp:lastPrinted>2022-06-22T22:03:50Z</cp:lastPrinted>
  <dcterms:modified xsi:type="dcterms:W3CDTF">2022-10-11T20:27:52Z</dcterms:modified>
</cp:coreProperties>
</file>