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82" r:id="rId4"/>
    <p:sldId id="258" r:id="rId5"/>
    <p:sldId id="257" r:id="rId6"/>
    <p:sldId id="268" r:id="rId7"/>
    <p:sldId id="283" r:id="rId8"/>
    <p:sldId id="284" r:id="rId9"/>
    <p:sldId id="286" r:id="rId10"/>
    <p:sldId id="287" r:id="rId11"/>
    <p:sldId id="262" r:id="rId12"/>
    <p:sldId id="276" r:id="rId13"/>
    <p:sldId id="263" r:id="rId14"/>
    <p:sldId id="269" r:id="rId15"/>
    <p:sldId id="271" r:id="rId16"/>
    <p:sldId id="264" r:id="rId17"/>
    <p:sldId id="272" r:id="rId18"/>
    <p:sldId id="280" r:id="rId19"/>
    <p:sldId id="281" r:id="rId20"/>
    <p:sldId id="277" r:id="rId21"/>
    <p:sldId id="279" r:id="rId22"/>
    <p:sldId id="266" r:id="rId23"/>
    <p:sldId id="273" r:id="rId2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07D3E7-7028-ED4B-984D-6CA58A714584}">
          <p14:sldIdLst>
            <p14:sldId id="256"/>
            <p14:sldId id="270"/>
            <p14:sldId id="282"/>
            <p14:sldId id="258"/>
            <p14:sldId id="257"/>
            <p14:sldId id="268"/>
            <p14:sldId id="283"/>
            <p14:sldId id="284"/>
            <p14:sldId id="286"/>
            <p14:sldId id="287"/>
            <p14:sldId id="262"/>
            <p14:sldId id="276"/>
            <p14:sldId id="263"/>
            <p14:sldId id="269"/>
            <p14:sldId id="271"/>
            <p14:sldId id="264"/>
            <p14:sldId id="272"/>
            <p14:sldId id="280"/>
            <p14:sldId id="281"/>
            <p14:sldId id="277"/>
            <p14:sldId id="279"/>
            <p14:sldId id="26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/>
    <p:restoredTop sz="86526"/>
  </p:normalViewPr>
  <p:slideViewPr>
    <p:cSldViewPr snapToGrid="0" snapToObjects="1">
      <p:cViewPr varScale="1">
        <p:scale>
          <a:sx n="95" d="100"/>
          <a:sy n="95" d="100"/>
        </p:scale>
        <p:origin x="13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7515C-67F7-7B45-A535-D135EFED9068}" type="datetimeFigureOut">
              <a:rPr lang="en-CH" smtClean="0"/>
              <a:t>10.07.22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3808-DFC2-B048-B8FA-BD3DD3BD6C4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8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CH" sz="2000" dirty="0"/>
              <a:t>Customer: Sends an order to buy 400,000 shares of some stock</a:t>
            </a:r>
          </a:p>
          <a:p>
            <a:pPr marL="457200" indent="-457200">
              <a:buFont typeface="+mj-lt"/>
              <a:buAutoNum type="arabicParenR"/>
            </a:pPr>
            <a:r>
              <a:rPr lang="en-CH" sz="2000" dirty="0"/>
              <a:t>Broker: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buys 20,000 shares of the same stock for his own account at $100 per share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Places customer's order for 400,000 shares, driving the price up to $102 per share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Sells his shares for, say, $101.75, generating a significant profit of $35,000 in just a short time</a:t>
            </a:r>
            <a:endParaRPr lang="en-CH" sz="2000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3808-DFC2-B048-B8FA-BD3DD3BD6C4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90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3808-DFC2-B048-B8FA-BD3DD3BD6C43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594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loss of generality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3808-DFC2-B048-B8FA-BD3DD3BD6C43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87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F3808-DFC2-B048-B8FA-BD3DD3BD6C43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510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5904-E820-8D47-A661-8102EF2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7370F-7227-5647-BA67-02690BE0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AA3E-C5C6-C140-A450-C79D5DEA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5E62-D9F6-B84A-B494-6CF765C5AA57}" type="datetime1">
              <a:rPr lang="de-CH" smtClean="0"/>
              <a:t>10.07.22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0E96-C4F8-AB4E-9864-46716F98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32AB-60FB-FA4B-B9D8-52511B3C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88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63AD-8929-4743-B4AA-89A355DA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E08C0-803A-3047-B2FA-77C161A9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583C-C7F7-6443-B9ED-1D34DCF8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CD1E-3FDC-B149-949A-215DCB6682B0}" type="datetime1">
              <a:rPr lang="de-CH" smtClean="0"/>
              <a:t>10.07.22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E6E2-1201-AA4C-8AB4-C1B77052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AE57-ECD3-ED4C-91CE-BD9A2E0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227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5765D-E46C-DD45-87C3-454ACC3FC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2078-273F-4441-8FBD-2F8AACFFB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A166-4161-F24B-A1AA-924E27B2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871-774E-8D48-9145-EC5C8DB5A2FA}" type="datetime1">
              <a:rPr lang="de-CH" smtClean="0"/>
              <a:t>10.07.22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9F23-91BC-C845-9AC1-36C93061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F2AD-D560-5D4F-B8A2-3DBCEE17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2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4D25-2076-6B49-8A5A-09F83A2E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B1A6-1D40-C94D-98E4-6FA1C812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02B9-C6B5-6F4C-8E6C-479EA700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9D14-59F9-D945-A0BC-01DA44140381}" type="datetime1">
              <a:rPr lang="de-CH" smtClean="0"/>
              <a:t>10.07.22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40E0-BAFC-F84C-9916-593B5F8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0B91-0F7E-1940-8F03-BF0FC36A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916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5B2A-BD91-CA4C-92E6-04DAC02E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A639-5011-DA48-B253-6CF7B5C2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B1DD-EEED-3244-9522-58401316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CFBA-A3B8-7B4B-95DF-DD7B08BB5BCC}" type="datetime1">
              <a:rPr lang="de-CH" smtClean="0"/>
              <a:t>10.07.22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9209-8037-A44F-97CD-92C2CD26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814E-0F20-9D42-8CB6-5D4ED101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0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F373-5A2D-A745-8848-277F495D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93C6-D15C-4245-9251-23447F2A6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97EC-1998-2E48-B9B4-05207481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A7F0-63F6-FB4C-A160-891B032F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5BC1-D51D-6F40-8294-EE78452B5A0F}" type="datetime1">
              <a:rPr lang="de-CH" smtClean="0"/>
              <a:t>10.07.22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D0C8-70AF-3A46-A26C-3F1A9A42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F9EDF-69F9-F94F-9C20-63C6EB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36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FAD7-F64C-234D-9A6E-0DC54F35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29F4-D483-CE4C-AD8D-E6B0C27A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1F58B-0182-7946-A7EE-523E4658F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B53B8-F840-7549-861C-DF722A93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297F6-EB34-CB46-BA6F-DC7E59F13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BB6EF-55E7-B340-8588-B54561EB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5DEA-9F15-A44B-BC32-6FECEED959FC}" type="datetime1">
              <a:rPr lang="de-CH" smtClean="0"/>
              <a:t>10.07.22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07881-784B-8345-9EF3-1C35BD4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341D7-7D72-6A4E-A389-B851AE8B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0CB-8678-5845-BEEC-9D90AFDC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4B877-A5EB-7E42-BDA5-6345AD4D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E985-88B6-EA4B-8EC0-53241179FDF3}" type="datetime1">
              <a:rPr lang="de-CH" smtClean="0"/>
              <a:t>10.07.22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B9150-2A8D-2E40-BB8E-8FEE0B4A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D1539-F830-1C47-9817-6A457190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953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DE34D-CAC8-8844-B691-9C278138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7D98-DBD4-CA42-B0CE-56F6B77C24DA}" type="datetime1">
              <a:rPr lang="de-CH" smtClean="0"/>
              <a:t>10.07.22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FFF2E-B80A-B54B-A245-2650D797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FDC9-3244-AF43-8ACD-F9D009B6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0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EB4E-0E07-5A4A-A682-6E17E3DE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C566-8E9D-E041-A4F5-0CA1FA44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CB459-32FE-8544-A591-1E9568DA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7489-0EEB-6241-AA18-E068A277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7E9-DEB8-A446-8A4B-EAF62A2304B5}" type="datetime1">
              <a:rPr lang="de-CH" smtClean="0"/>
              <a:t>10.07.22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2404-DBA0-D74C-917A-DDE2955C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1E2C5-F4DF-D748-903C-58668FA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27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3F-ED2A-F740-A443-ED458411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47A13-7765-434E-92AB-420A6C20C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E9F2-7F68-0241-9DD2-CF0FD01A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B5EC3-F5AE-134C-B096-6BBEE09F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A7E6-8852-B241-B806-3EA498EE4ADB}" type="datetime1">
              <a:rPr lang="de-CH" smtClean="0"/>
              <a:t>10.07.22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CBC9-7CED-1C46-AEE2-9015B3FA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5A01-F39F-FC46-91AE-0BDEE75F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60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D1E8-146D-8647-A60D-8E91AE5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E00-2038-CC47-A5F4-A19F2C15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C836-3A20-1149-A229-CE294F16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E79F-432B-3E40-AF4D-F137BB2444C5}" type="datetime1">
              <a:rPr lang="de-CH" smtClean="0"/>
              <a:t>10.07.22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38E2-D9E0-C341-B8E1-B45BDB3A6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09A-2E5D-A044-9730-1BA200897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BE8A-13EA-C247-B222-F3043C98F6F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974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D661-B780-6E4F-9D5A-E77E868BE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17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Flash Freezing Flash Boys:</a:t>
            </a:r>
            <a:br>
              <a:rPr lang="en-US" dirty="0"/>
            </a:br>
            <a:r>
              <a:rPr lang="en-US" dirty="0"/>
              <a:t>Countering Blockchain Front-Running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9ADF-30F1-0E44-AAB8-8BA0053B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4944"/>
            <a:ext cx="9144000" cy="1655762"/>
          </a:xfrm>
        </p:spPr>
        <p:txBody>
          <a:bodyPr>
            <a:normAutofit/>
          </a:bodyPr>
          <a:lstStyle/>
          <a:p>
            <a:r>
              <a:rPr lang="en-CH" b="1" dirty="0"/>
              <a:t>Haoqian Zhang</a:t>
            </a:r>
            <a:r>
              <a:rPr lang="en-CH" dirty="0"/>
              <a:t>, </a:t>
            </a:r>
            <a:r>
              <a:rPr lang="en-US" dirty="0"/>
              <a:t>Louis-Henri Merino, </a:t>
            </a:r>
          </a:p>
          <a:p>
            <a:r>
              <a:rPr lang="en-US" dirty="0"/>
              <a:t>Vero Estrada-</a:t>
            </a:r>
            <a:r>
              <a:rPr lang="en-US" dirty="0" err="1"/>
              <a:t>Galiñanes</a:t>
            </a:r>
            <a:r>
              <a:rPr lang="en-US" dirty="0"/>
              <a:t> and Bryan Ford</a:t>
            </a:r>
          </a:p>
          <a:p>
            <a:endParaRPr lang="en-CH" sz="700" dirty="0"/>
          </a:p>
          <a:p>
            <a:r>
              <a:rPr lang="en-US" dirty="0"/>
              <a:t>École Polytechnique </a:t>
            </a:r>
            <a:r>
              <a:rPr lang="en-US" dirty="0" err="1"/>
              <a:t>Fédérale</a:t>
            </a:r>
            <a:r>
              <a:rPr lang="en-US" dirty="0"/>
              <a:t> de Lausanne (EPFL) 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1421A-9485-3144-A99B-0A2602E2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909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87DC8EC-2BC8-7A4D-9743-A28F6C41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715" y="316796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489F3-5C66-4C43-9BEE-81CE804A3164}"/>
              </a:ext>
            </a:extLst>
          </p:cNvPr>
          <p:cNvCxnSpPr/>
          <p:nvPr/>
        </p:nvCxnSpPr>
        <p:spPr>
          <a:xfrm>
            <a:off x="3084635" y="3625161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E96869-9027-2440-A318-6E25F5C40AD0}"/>
              </a:ext>
            </a:extLst>
          </p:cNvPr>
          <p:cNvCxnSpPr/>
          <p:nvPr/>
        </p:nvCxnSpPr>
        <p:spPr>
          <a:xfrm>
            <a:off x="6255591" y="3627012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4AD8FF2-1888-0E48-95C7-D3546CEB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16796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828622-6337-164F-99CE-3BF9E471CB23}"/>
              </a:ext>
            </a:extLst>
          </p:cNvPr>
          <p:cNvSpPr txBox="1"/>
          <p:nvPr/>
        </p:nvSpPr>
        <p:spPr>
          <a:xfrm>
            <a:off x="1915075" y="4287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F16C-DD36-774F-9982-8CB3A65462A6}"/>
              </a:ext>
            </a:extLst>
          </p:cNvPr>
          <p:cNvSpPr txBox="1"/>
          <p:nvPr/>
        </p:nvSpPr>
        <p:spPr>
          <a:xfrm>
            <a:off x="5252339" y="430826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10</a:t>
            </a:fld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1222A-AB60-A338-F35B-5B3E31FBC50B}"/>
              </a:ext>
            </a:extLst>
          </p:cNvPr>
          <p:cNvSpPr txBox="1"/>
          <p:nvPr/>
        </p:nvSpPr>
        <p:spPr>
          <a:xfrm>
            <a:off x="3192486" y="3149288"/>
            <a:ext cx="122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Transaction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EF0F1-A3A8-A36C-8A05-9E9ED25EAF51}"/>
              </a:ext>
            </a:extLst>
          </p:cNvPr>
          <p:cNvSpPr txBox="1"/>
          <p:nvPr/>
        </p:nvSpPr>
        <p:spPr>
          <a:xfrm>
            <a:off x="8450153" y="4287987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Blockchain</a:t>
            </a:r>
          </a:p>
        </p:txBody>
      </p:sp>
      <p:pic>
        <p:nvPicPr>
          <p:cNvPr id="18" name="Graphic 17" descr="Blockchain outline">
            <a:extLst>
              <a:ext uri="{FF2B5EF4-FFF2-40B4-BE49-F238E27FC236}">
                <a16:creationId xmlns:a16="http://schemas.microsoft.com/office/drawing/2014/main" id="{16920B02-C666-8C9B-18D0-DED2E521C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6318" y="2714467"/>
            <a:ext cx="1493637" cy="14936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26A9E0-8D62-1883-D360-B20386DB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Front-running in Blockchain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2C03AB1-CD03-3B1E-11FE-9D4A557C3840}"/>
              </a:ext>
            </a:extLst>
          </p:cNvPr>
          <p:cNvSpPr txBox="1">
            <a:spLocks/>
          </p:cNvSpPr>
          <p:nvPr/>
        </p:nvSpPr>
        <p:spPr>
          <a:xfrm>
            <a:off x="838200" y="1832089"/>
            <a:ext cx="10515600" cy="63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Suppression Attack</a:t>
            </a:r>
            <a:r>
              <a:rPr lang="en-CH" sz="2400" dirty="0"/>
              <a:t>: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1140B-B217-D88F-EF07-B82439EDD308}"/>
              </a:ext>
            </a:extLst>
          </p:cNvPr>
          <p:cNvSpPr txBox="1"/>
          <p:nvPr/>
        </p:nvSpPr>
        <p:spPr>
          <a:xfrm>
            <a:off x="6392686" y="3149288"/>
            <a:ext cx="122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strike="sngStrike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7217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D394-990E-0944-96AA-F0E74765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Front-running in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D5B4-E504-4E48-BCB7-D7DE9A8E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front-running attack is a practice where an entity </a:t>
            </a:r>
            <a:r>
              <a:rPr lang="en-US" dirty="0">
                <a:solidFill>
                  <a:srgbClr val="FF0000"/>
                </a:solidFill>
              </a:rPr>
              <a:t>benefits</a:t>
            </a:r>
            <a:r>
              <a:rPr lang="en-US" dirty="0"/>
              <a:t> from early access to some </a:t>
            </a:r>
            <a:r>
              <a:rPr lang="en-US" dirty="0">
                <a:solidFill>
                  <a:srgbClr val="FF0000"/>
                </a:solidFill>
              </a:rPr>
              <a:t>pending transactions</a:t>
            </a:r>
            <a:r>
              <a:rPr lang="en-US" dirty="0"/>
              <a:t>.</a:t>
            </a:r>
          </a:p>
          <a:p>
            <a:r>
              <a:rPr lang="en-US" dirty="0"/>
              <a:t>No regulation.</a:t>
            </a:r>
          </a:p>
          <a:p>
            <a:r>
              <a:rPr lang="en-US" dirty="0"/>
              <a:t>Front-running attacks cause a loss of 280M each month worldwide*.</a:t>
            </a:r>
          </a:p>
          <a:p>
            <a:endParaRPr lang="en-US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F6B9B-2125-E44C-9709-1189ADC1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11</a:t>
            </a:fld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39645-B6EF-9A42-A604-09C343028465}"/>
              </a:ext>
            </a:extLst>
          </p:cNvPr>
          <p:cNvSpPr txBox="1"/>
          <p:nvPr/>
        </p:nvSpPr>
        <p:spPr>
          <a:xfrm>
            <a:off x="238531" y="6081991"/>
            <a:ext cx="1171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* </a:t>
            </a:r>
            <a:r>
              <a:rPr lang="en-US" dirty="0"/>
              <a:t>https://</a:t>
            </a:r>
            <a:r>
              <a:rPr lang="en-US" dirty="0" err="1"/>
              <a:t>cybernews.com</a:t>
            </a:r>
            <a:r>
              <a:rPr lang="en-US" dirty="0"/>
              <a:t>/crypto/flash-boys-2-0-front-runners-draining-280-million-per-month-from-crypto-transactions/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2023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2E83-DE7E-CA5D-87F2-D75A883D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Strawman: Commit-and-Reveal by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61A5-7CFE-0FEC-01E2-ED25D324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12</a:t>
            </a:fld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88A6E-598D-FD96-E48D-D12D4CE2F1E9}"/>
              </a:ext>
            </a:extLst>
          </p:cNvPr>
          <p:cNvSpPr txBox="1"/>
          <p:nvPr/>
        </p:nvSpPr>
        <p:spPr>
          <a:xfrm>
            <a:off x="2221917" y="2108745"/>
            <a:ext cx="2503357" cy="21236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CH" sz="2400" dirty="0"/>
              <a:t>Tx:</a:t>
            </a:r>
          </a:p>
          <a:p>
            <a:endParaRPr lang="en-CH" sz="2400" dirty="0"/>
          </a:p>
          <a:p>
            <a:r>
              <a:rPr lang="en-CH" sz="2400" dirty="0"/>
              <a:t>Commit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4FEB5-2ADA-1AC6-ACFE-9B8C988CF762}"/>
              </a:ext>
            </a:extLst>
          </p:cNvPr>
          <p:cNvSpPr txBox="1"/>
          <p:nvPr/>
        </p:nvSpPr>
        <p:spPr>
          <a:xfrm>
            <a:off x="6963806" y="2108745"/>
            <a:ext cx="2503357" cy="212365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H" sz="2400" dirty="0"/>
              <a:t>Tx:</a:t>
            </a:r>
          </a:p>
          <a:p>
            <a:endParaRPr lang="en-CH" dirty="0"/>
          </a:p>
          <a:p>
            <a:r>
              <a:rPr lang="en-CH" sz="2400" dirty="0"/>
              <a:t>Value so that</a:t>
            </a:r>
          </a:p>
          <a:p>
            <a:r>
              <a:rPr lang="en-US" sz="2400" dirty="0"/>
              <a:t>H</a:t>
            </a:r>
            <a:r>
              <a:rPr lang="en-CH" sz="2400" dirty="0"/>
              <a:t>ash(Value) = Commit</a:t>
            </a:r>
          </a:p>
          <a:p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3E7328-CC22-DCB0-3A0C-D482BC61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4007"/>
            <a:ext cx="10363200" cy="152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Drawbacks:</a:t>
            </a:r>
          </a:p>
          <a:p>
            <a:pPr marL="0" indent="0">
              <a:buNone/>
            </a:pPr>
            <a:r>
              <a:rPr lang="en-CH" sz="2400" dirty="0"/>
              <a:t>(1) Two transactions</a:t>
            </a:r>
          </a:p>
          <a:p>
            <a:pPr marL="0" indent="0">
              <a:buNone/>
            </a:pPr>
            <a:r>
              <a:rPr lang="en-CH" sz="2400" dirty="0"/>
              <a:t>(2) </a:t>
            </a:r>
            <a:r>
              <a:rPr lang="en-US" sz="2400" dirty="0"/>
              <a:t>Suppression Attack possible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36410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D394-990E-0944-96AA-F0E74765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Transaction Commitment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F6B9B-2125-E44C-9709-1189ADC1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13</a:t>
            </a:fld>
            <a:endParaRPr lang="en-CH" dirty="0"/>
          </a:p>
        </p:txBody>
      </p:sp>
      <p:sp>
        <p:nvSpPr>
          <p:cNvPr id="41" name="Square">
            <a:extLst>
              <a:ext uri="{FF2B5EF4-FFF2-40B4-BE49-F238E27FC236}">
                <a16:creationId xmlns:a16="http://schemas.microsoft.com/office/drawing/2014/main" id="{1E081147-F784-88DF-0DCE-C36B0B1D5C0D}"/>
              </a:ext>
            </a:extLst>
          </p:cNvPr>
          <p:cNvSpPr/>
          <p:nvPr/>
        </p:nvSpPr>
        <p:spPr>
          <a:xfrm>
            <a:off x="1467719" y="3262726"/>
            <a:ext cx="635001" cy="635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Square">
            <a:extLst>
              <a:ext uri="{FF2B5EF4-FFF2-40B4-BE49-F238E27FC236}">
                <a16:creationId xmlns:a16="http://schemas.microsoft.com/office/drawing/2014/main" id="{D433D4E8-A8D4-D302-88F8-3A748E12483F}"/>
              </a:ext>
            </a:extLst>
          </p:cNvPr>
          <p:cNvSpPr/>
          <p:nvPr/>
        </p:nvSpPr>
        <p:spPr>
          <a:xfrm>
            <a:off x="2735456" y="3262726"/>
            <a:ext cx="635001" cy="635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" name="Square">
            <a:extLst>
              <a:ext uri="{FF2B5EF4-FFF2-40B4-BE49-F238E27FC236}">
                <a16:creationId xmlns:a16="http://schemas.microsoft.com/office/drawing/2014/main" id="{33BEB824-F6BB-D5A5-8B2B-875411DAC9BB}"/>
              </a:ext>
            </a:extLst>
          </p:cNvPr>
          <p:cNvSpPr/>
          <p:nvPr/>
        </p:nvSpPr>
        <p:spPr>
          <a:xfrm>
            <a:off x="4010086" y="3262726"/>
            <a:ext cx="635001" cy="635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B3D58-1ADB-9725-71D6-7C5AFB477E84}"/>
              </a:ext>
            </a:extLst>
          </p:cNvPr>
          <p:cNvCxnSpPr>
            <a:cxnSpLocks/>
          </p:cNvCxnSpPr>
          <p:nvPr/>
        </p:nvCxnSpPr>
        <p:spPr>
          <a:xfrm rot="10800000">
            <a:off x="2102720" y="3580227"/>
            <a:ext cx="63273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Square">
            <a:extLst>
              <a:ext uri="{FF2B5EF4-FFF2-40B4-BE49-F238E27FC236}">
                <a16:creationId xmlns:a16="http://schemas.microsoft.com/office/drawing/2014/main" id="{4D883295-25BF-6333-880D-7DE1062FEED7}"/>
              </a:ext>
            </a:extLst>
          </p:cNvPr>
          <p:cNvSpPr/>
          <p:nvPr/>
        </p:nvSpPr>
        <p:spPr>
          <a:xfrm>
            <a:off x="5277340" y="3260728"/>
            <a:ext cx="635001" cy="635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Square">
            <a:extLst>
              <a:ext uri="{FF2B5EF4-FFF2-40B4-BE49-F238E27FC236}">
                <a16:creationId xmlns:a16="http://schemas.microsoft.com/office/drawing/2014/main" id="{27495EA0-8082-C36D-E464-D4ED3759280D}"/>
              </a:ext>
            </a:extLst>
          </p:cNvPr>
          <p:cNvSpPr/>
          <p:nvPr/>
        </p:nvSpPr>
        <p:spPr>
          <a:xfrm>
            <a:off x="6551970" y="3260728"/>
            <a:ext cx="635001" cy="635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9DBE0-740E-1A0C-F6B0-52D6BC7C38B7}"/>
              </a:ext>
            </a:extLst>
          </p:cNvPr>
          <p:cNvCxnSpPr>
            <a:cxnSpLocks/>
          </p:cNvCxnSpPr>
          <p:nvPr/>
        </p:nvCxnSpPr>
        <p:spPr>
          <a:xfrm rot="10800000">
            <a:off x="4644604" y="3578229"/>
            <a:ext cx="63273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Square">
            <a:extLst>
              <a:ext uri="{FF2B5EF4-FFF2-40B4-BE49-F238E27FC236}">
                <a16:creationId xmlns:a16="http://schemas.microsoft.com/office/drawing/2014/main" id="{B7AF333A-3854-6EF3-A92A-B4F0F5422A90}"/>
              </a:ext>
            </a:extLst>
          </p:cNvPr>
          <p:cNvSpPr/>
          <p:nvPr/>
        </p:nvSpPr>
        <p:spPr>
          <a:xfrm>
            <a:off x="7864655" y="3260728"/>
            <a:ext cx="635001" cy="635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quare">
            <a:extLst>
              <a:ext uri="{FF2B5EF4-FFF2-40B4-BE49-F238E27FC236}">
                <a16:creationId xmlns:a16="http://schemas.microsoft.com/office/drawing/2014/main" id="{77D45D45-38D0-766E-6FE7-882934CD113E}"/>
              </a:ext>
            </a:extLst>
          </p:cNvPr>
          <p:cNvSpPr/>
          <p:nvPr/>
        </p:nvSpPr>
        <p:spPr>
          <a:xfrm>
            <a:off x="9139285" y="3260728"/>
            <a:ext cx="635001" cy="635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1CFEDB-2D7E-0974-806B-5CAC756156F3}"/>
              </a:ext>
            </a:extLst>
          </p:cNvPr>
          <p:cNvCxnSpPr>
            <a:cxnSpLocks/>
          </p:cNvCxnSpPr>
          <p:nvPr/>
        </p:nvCxnSpPr>
        <p:spPr>
          <a:xfrm rot="10800000">
            <a:off x="7186971" y="3578229"/>
            <a:ext cx="67768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35B078-75A0-962D-A10D-0DFF8224A1CE}"/>
              </a:ext>
            </a:extLst>
          </p:cNvPr>
          <p:cNvCxnSpPr>
            <a:cxnSpLocks/>
          </p:cNvCxnSpPr>
          <p:nvPr/>
        </p:nvCxnSpPr>
        <p:spPr>
          <a:xfrm rot="10800000">
            <a:off x="8499656" y="3578229"/>
            <a:ext cx="6396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EA9FA1-BFE3-16F3-E4F7-A24AF998D482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1028700" y="3578229"/>
            <a:ext cx="439019" cy="19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6322E9-D70E-C87C-A00F-0CB543139F47}"/>
              </a:ext>
            </a:extLst>
          </p:cNvPr>
          <p:cNvCxnSpPr>
            <a:cxnSpLocks/>
          </p:cNvCxnSpPr>
          <p:nvPr/>
        </p:nvCxnSpPr>
        <p:spPr>
          <a:xfrm flipV="1">
            <a:off x="838200" y="5687073"/>
            <a:ext cx="9179113" cy="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2165F1-C65D-F5C4-56D2-5B22B64469C3}"/>
              </a:ext>
            </a:extLst>
          </p:cNvPr>
          <p:cNvCxnSpPr>
            <a:cxnSpLocks/>
          </p:cNvCxnSpPr>
          <p:nvPr/>
        </p:nvCxnSpPr>
        <p:spPr>
          <a:xfrm flipH="1">
            <a:off x="1780468" y="3912543"/>
            <a:ext cx="1" cy="1754364"/>
          </a:xfrm>
          <a:prstGeom prst="straightConnector1">
            <a:avLst/>
          </a:prstGeom>
          <a:noFill/>
          <a:ln w="31750" cap="flat" cmpd="sng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3050B8-2163-101D-4C73-EB267C663FD1}"/>
              </a:ext>
            </a:extLst>
          </p:cNvPr>
          <p:cNvCxnSpPr/>
          <p:nvPr/>
        </p:nvCxnSpPr>
        <p:spPr>
          <a:xfrm flipH="1">
            <a:off x="3061566" y="3912543"/>
            <a:ext cx="1" cy="1754364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DAC56-3F63-F8B2-191E-3E44F32C6896}"/>
              </a:ext>
            </a:extLst>
          </p:cNvPr>
          <p:cNvCxnSpPr>
            <a:cxnSpLocks/>
          </p:cNvCxnSpPr>
          <p:nvPr/>
        </p:nvCxnSpPr>
        <p:spPr>
          <a:xfrm flipH="1">
            <a:off x="9236507" y="4699768"/>
            <a:ext cx="442702" cy="0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8A777D-A68E-214D-ABD5-F0C345D8FFD2}"/>
              </a:ext>
            </a:extLst>
          </p:cNvPr>
          <p:cNvCxnSpPr/>
          <p:nvPr/>
        </p:nvCxnSpPr>
        <p:spPr>
          <a:xfrm flipH="1">
            <a:off x="4322834" y="3909863"/>
            <a:ext cx="1" cy="1754364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5EBBB7-D08C-1D1F-7D70-B31D05C2E157}"/>
              </a:ext>
            </a:extLst>
          </p:cNvPr>
          <p:cNvCxnSpPr/>
          <p:nvPr/>
        </p:nvCxnSpPr>
        <p:spPr>
          <a:xfrm flipH="1">
            <a:off x="5603931" y="3912543"/>
            <a:ext cx="1" cy="1754364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AE1DEC-78E2-EFD6-401B-EF8771B49793}"/>
              </a:ext>
            </a:extLst>
          </p:cNvPr>
          <p:cNvCxnSpPr/>
          <p:nvPr/>
        </p:nvCxnSpPr>
        <p:spPr>
          <a:xfrm flipH="1">
            <a:off x="6885028" y="3917205"/>
            <a:ext cx="1" cy="1754364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C19E94-B18F-F6D7-724C-8B2351F3B4E0}"/>
              </a:ext>
            </a:extLst>
          </p:cNvPr>
          <p:cNvCxnSpPr/>
          <p:nvPr/>
        </p:nvCxnSpPr>
        <p:spPr>
          <a:xfrm flipH="1">
            <a:off x="8177404" y="3919441"/>
            <a:ext cx="1" cy="1754364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BC6D92-A495-BBCD-E582-15E6D4738128}"/>
              </a:ext>
            </a:extLst>
          </p:cNvPr>
          <p:cNvCxnSpPr>
            <a:cxnSpLocks/>
          </p:cNvCxnSpPr>
          <p:nvPr/>
        </p:nvCxnSpPr>
        <p:spPr>
          <a:xfrm rot="10800000">
            <a:off x="5912341" y="3578228"/>
            <a:ext cx="6396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Right Brace 61">
            <a:extLst>
              <a:ext uri="{FF2B5EF4-FFF2-40B4-BE49-F238E27FC236}">
                <a16:creationId xmlns:a16="http://schemas.microsoft.com/office/drawing/2014/main" id="{C3B45090-4268-AE06-3A29-824188DAD161}"/>
              </a:ext>
            </a:extLst>
          </p:cNvPr>
          <p:cNvSpPr/>
          <p:nvPr/>
        </p:nvSpPr>
        <p:spPr>
          <a:xfrm rot="16200000">
            <a:off x="2896080" y="1479044"/>
            <a:ext cx="301277" cy="3176884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3" name="Secret-management committee">
            <a:extLst>
              <a:ext uri="{FF2B5EF4-FFF2-40B4-BE49-F238E27FC236}">
                <a16:creationId xmlns:a16="http://schemas.microsoft.com/office/drawing/2014/main" id="{38B21B8C-C4AA-55E7-5E81-7CE2F9544C56}"/>
              </a:ext>
            </a:extLst>
          </p:cNvPr>
          <p:cNvSpPr txBox="1"/>
          <p:nvPr/>
        </p:nvSpPr>
        <p:spPr>
          <a:xfrm>
            <a:off x="1466046" y="2402013"/>
            <a:ext cx="31322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2400" dirty="0"/>
              <a:t>m block confirmations</a:t>
            </a:r>
            <a:endParaRPr sz="2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FEF0C8-168C-8152-DD1A-8D6B89C0B773}"/>
              </a:ext>
            </a:extLst>
          </p:cNvPr>
          <p:cNvCxnSpPr>
            <a:cxnSpLocks/>
          </p:cNvCxnSpPr>
          <p:nvPr/>
        </p:nvCxnSpPr>
        <p:spPr>
          <a:xfrm>
            <a:off x="1797819" y="3917228"/>
            <a:ext cx="2538443" cy="1743316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7C675A-035B-DFF2-D424-1B27E38FAB15}"/>
              </a:ext>
            </a:extLst>
          </p:cNvPr>
          <p:cNvCxnSpPr>
            <a:cxnSpLocks/>
          </p:cNvCxnSpPr>
          <p:nvPr/>
        </p:nvCxnSpPr>
        <p:spPr>
          <a:xfrm>
            <a:off x="6969728" y="2576330"/>
            <a:ext cx="851460" cy="1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5DE3352-9653-1B97-62EB-5FDE6E2B7A2A}"/>
              </a:ext>
            </a:extLst>
          </p:cNvPr>
          <p:cNvSpPr txBox="1"/>
          <p:nvPr/>
        </p:nvSpPr>
        <p:spPr>
          <a:xfrm>
            <a:off x="7958746" y="2358967"/>
            <a:ext cx="151323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kumimoji="0" lang="en-CH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xecution Time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FB0C18-5389-7566-CD36-AB55DC726129}"/>
              </a:ext>
            </a:extLst>
          </p:cNvPr>
          <p:cNvCxnSpPr>
            <a:cxnSpLocks/>
          </p:cNvCxnSpPr>
          <p:nvPr/>
        </p:nvCxnSpPr>
        <p:spPr>
          <a:xfrm>
            <a:off x="6969728" y="2772407"/>
            <a:ext cx="851460" cy="1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22EFD8-6DEF-5099-AAEA-895777588A9C}"/>
              </a:ext>
            </a:extLst>
          </p:cNvPr>
          <p:cNvSpPr txBox="1"/>
          <p:nvPr/>
        </p:nvSpPr>
        <p:spPr>
          <a:xfrm>
            <a:off x="7958746" y="2579528"/>
            <a:ext cx="179376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Commitment </a:t>
            </a:r>
            <a:r>
              <a:rPr kumimoji="0" lang="en-CH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8ACD2A-A1C5-9FFC-414F-6752D4612849}"/>
              </a:ext>
            </a:extLst>
          </p:cNvPr>
          <p:cNvCxnSpPr>
            <a:cxnSpLocks/>
          </p:cNvCxnSpPr>
          <p:nvPr/>
        </p:nvCxnSpPr>
        <p:spPr>
          <a:xfrm rot="10800000">
            <a:off x="3370457" y="3578228"/>
            <a:ext cx="6396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Secret-management committee">
            <a:extLst>
              <a:ext uri="{FF2B5EF4-FFF2-40B4-BE49-F238E27FC236}">
                <a16:creationId xmlns:a16="http://schemas.microsoft.com/office/drawing/2014/main" id="{1E3ECE1A-8DA9-0D4E-8864-64ED1BAF3733}"/>
              </a:ext>
            </a:extLst>
          </p:cNvPr>
          <p:cNvSpPr txBox="1"/>
          <p:nvPr/>
        </p:nvSpPr>
        <p:spPr>
          <a:xfrm>
            <a:off x="857373" y="5195986"/>
            <a:ext cx="73096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l"/>
            <a:r>
              <a:rPr lang="en-US" sz="2000" b="1" dirty="0"/>
              <a:t>Time:</a:t>
            </a:r>
            <a:endParaRPr sz="20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BAE971-F6AF-2168-C1DC-C353C9D26FAB}"/>
              </a:ext>
            </a:extLst>
          </p:cNvPr>
          <p:cNvCxnSpPr>
            <a:cxnSpLocks/>
          </p:cNvCxnSpPr>
          <p:nvPr/>
        </p:nvCxnSpPr>
        <p:spPr>
          <a:xfrm>
            <a:off x="3064384" y="3931543"/>
            <a:ext cx="2528269" cy="1729001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585A74-1029-348B-A813-C189BF13E475}"/>
              </a:ext>
            </a:extLst>
          </p:cNvPr>
          <p:cNvCxnSpPr>
            <a:cxnSpLocks/>
          </p:cNvCxnSpPr>
          <p:nvPr/>
        </p:nvCxnSpPr>
        <p:spPr>
          <a:xfrm>
            <a:off x="4329885" y="3913545"/>
            <a:ext cx="2517965" cy="1730618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3311A1-8BAF-5E21-4CB2-9D37F17E2842}"/>
              </a:ext>
            </a:extLst>
          </p:cNvPr>
          <p:cNvCxnSpPr>
            <a:cxnSpLocks/>
          </p:cNvCxnSpPr>
          <p:nvPr/>
        </p:nvCxnSpPr>
        <p:spPr>
          <a:xfrm>
            <a:off x="5610989" y="3926813"/>
            <a:ext cx="2517965" cy="1730618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83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 animBg="1"/>
      <p:bldP spid="48" grpId="0" animBg="1"/>
      <p:bldP spid="49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quare">
            <a:extLst>
              <a:ext uri="{FF2B5EF4-FFF2-40B4-BE49-F238E27FC236}">
                <a16:creationId xmlns:a16="http://schemas.microsoft.com/office/drawing/2014/main" id="{E8278B64-1FC3-DD34-CB9D-A8FA11E98B93}"/>
              </a:ext>
            </a:extLst>
          </p:cNvPr>
          <p:cNvSpPr/>
          <p:nvPr/>
        </p:nvSpPr>
        <p:spPr>
          <a:xfrm>
            <a:off x="9139285" y="3227142"/>
            <a:ext cx="635001" cy="635001"/>
          </a:xfrm>
          <a:prstGeom prst="rect">
            <a:avLst/>
          </a:prstGeom>
          <a:pattFill prst="wdDnDiag">
            <a:fgClr>
              <a:srgbClr val="D5D5D5"/>
            </a:fgClr>
            <a:bgClr>
              <a:schemeClr val="bg1"/>
            </a:bgClr>
          </a:pattFill>
          <a:ln w="381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" name="Square">
            <a:extLst>
              <a:ext uri="{FF2B5EF4-FFF2-40B4-BE49-F238E27FC236}">
                <a16:creationId xmlns:a16="http://schemas.microsoft.com/office/drawing/2014/main" id="{6A4ED003-23C0-1C73-7E9B-2E713AF98EF8}"/>
              </a:ext>
            </a:extLst>
          </p:cNvPr>
          <p:cNvSpPr/>
          <p:nvPr/>
        </p:nvSpPr>
        <p:spPr>
          <a:xfrm>
            <a:off x="7864655" y="3227142"/>
            <a:ext cx="635001" cy="635001"/>
          </a:xfrm>
          <a:prstGeom prst="rect">
            <a:avLst/>
          </a:prstGeom>
          <a:pattFill prst="wdDnDiag">
            <a:fgClr>
              <a:srgbClr val="D5D5D5"/>
            </a:fgClr>
            <a:bgClr>
              <a:schemeClr val="bg1"/>
            </a:bgClr>
          </a:pattFill>
          <a:ln w="381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" name="Square">
            <a:extLst>
              <a:ext uri="{FF2B5EF4-FFF2-40B4-BE49-F238E27FC236}">
                <a16:creationId xmlns:a16="http://schemas.microsoft.com/office/drawing/2014/main" id="{8806E489-435C-9E19-AB02-ACC9EE1E85D6}"/>
              </a:ext>
            </a:extLst>
          </p:cNvPr>
          <p:cNvSpPr/>
          <p:nvPr/>
        </p:nvSpPr>
        <p:spPr>
          <a:xfrm>
            <a:off x="6551970" y="3224827"/>
            <a:ext cx="635001" cy="635001"/>
          </a:xfrm>
          <a:prstGeom prst="rect">
            <a:avLst/>
          </a:prstGeom>
          <a:pattFill prst="wdDnDiag">
            <a:fgClr>
              <a:srgbClr val="D5D5D5"/>
            </a:fgClr>
            <a:bgClr>
              <a:schemeClr val="bg1"/>
            </a:bgClr>
          </a:pattFill>
          <a:ln w="381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" name="Square">
            <a:extLst>
              <a:ext uri="{FF2B5EF4-FFF2-40B4-BE49-F238E27FC236}">
                <a16:creationId xmlns:a16="http://schemas.microsoft.com/office/drawing/2014/main" id="{3C0C12DB-9BF4-7180-2432-BE6EF7B049E8}"/>
              </a:ext>
            </a:extLst>
          </p:cNvPr>
          <p:cNvSpPr/>
          <p:nvPr/>
        </p:nvSpPr>
        <p:spPr>
          <a:xfrm>
            <a:off x="5274275" y="3224828"/>
            <a:ext cx="635001" cy="635001"/>
          </a:xfrm>
          <a:prstGeom prst="rect">
            <a:avLst/>
          </a:prstGeom>
          <a:pattFill prst="wdDnDiag">
            <a:fgClr>
              <a:srgbClr val="D5D5D5"/>
            </a:fgClr>
            <a:bgClr>
              <a:schemeClr val="bg1"/>
            </a:bgClr>
          </a:pattFill>
          <a:ln w="381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" name="Square">
            <a:extLst>
              <a:ext uri="{FF2B5EF4-FFF2-40B4-BE49-F238E27FC236}">
                <a16:creationId xmlns:a16="http://schemas.microsoft.com/office/drawing/2014/main" id="{627DE86B-71F4-E80B-AA56-71B80FB8B500}"/>
              </a:ext>
            </a:extLst>
          </p:cNvPr>
          <p:cNvSpPr/>
          <p:nvPr/>
        </p:nvSpPr>
        <p:spPr>
          <a:xfrm>
            <a:off x="4008905" y="3232253"/>
            <a:ext cx="635001" cy="635001"/>
          </a:xfrm>
          <a:prstGeom prst="rect">
            <a:avLst/>
          </a:prstGeom>
          <a:pattFill prst="wdDnDiag">
            <a:fgClr>
              <a:srgbClr val="D5D5D5"/>
            </a:fgClr>
            <a:bgClr>
              <a:schemeClr val="bg1"/>
            </a:bgClr>
          </a:pattFill>
          <a:ln w="381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" name="Square">
            <a:extLst>
              <a:ext uri="{FF2B5EF4-FFF2-40B4-BE49-F238E27FC236}">
                <a16:creationId xmlns:a16="http://schemas.microsoft.com/office/drawing/2014/main" id="{F7B351FB-383D-340C-BA4B-FCFE18323512}"/>
              </a:ext>
            </a:extLst>
          </p:cNvPr>
          <p:cNvSpPr/>
          <p:nvPr/>
        </p:nvSpPr>
        <p:spPr>
          <a:xfrm>
            <a:off x="2712141" y="3230724"/>
            <a:ext cx="635001" cy="635001"/>
          </a:xfrm>
          <a:prstGeom prst="rect">
            <a:avLst/>
          </a:prstGeom>
          <a:pattFill prst="wdDnDiag">
            <a:fgClr>
              <a:srgbClr val="D5D5D5"/>
            </a:fgClr>
            <a:bgClr>
              <a:schemeClr val="bg1"/>
            </a:bgClr>
          </a:pattFill>
          <a:ln w="381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Square">
            <a:extLst>
              <a:ext uri="{FF2B5EF4-FFF2-40B4-BE49-F238E27FC236}">
                <a16:creationId xmlns:a16="http://schemas.microsoft.com/office/drawing/2014/main" id="{5391440A-D712-3609-61CD-C238C2644D95}"/>
              </a:ext>
            </a:extLst>
          </p:cNvPr>
          <p:cNvSpPr/>
          <p:nvPr/>
        </p:nvSpPr>
        <p:spPr>
          <a:xfrm>
            <a:off x="1449744" y="3229917"/>
            <a:ext cx="635001" cy="635001"/>
          </a:xfrm>
          <a:prstGeom prst="rect">
            <a:avLst/>
          </a:prstGeom>
          <a:pattFill prst="wdDnDiag">
            <a:fgClr>
              <a:srgbClr val="D5D5D5"/>
            </a:fgClr>
            <a:bgClr>
              <a:schemeClr val="bg1"/>
            </a:bgClr>
          </a:pattFill>
          <a:ln w="381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92974-60DE-1173-7310-B3203DF1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F3B: </a:t>
            </a:r>
            <a:r>
              <a:rPr lang="en-US" dirty="0"/>
              <a:t>Supporting</a:t>
            </a:r>
            <a:r>
              <a:rPr lang="en-CH"/>
              <a:t> encrypted </a:t>
            </a:r>
            <a:r>
              <a:rPr lang="en-CH" dirty="0"/>
              <a:t>t</a:t>
            </a:r>
            <a:r>
              <a:rPr lang="en-CH"/>
              <a:t>ransactions</a:t>
            </a:r>
            <a:r>
              <a:rPr lang="en-CH" dirty="0"/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EBB04-6389-15EB-41B2-B9C43C5B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14</a:t>
            </a:fld>
            <a:endParaRPr lang="en-CH"/>
          </a:p>
        </p:txBody>
      </p:sp>
      <p:sp>
        <p:nvSpPr>
          <p:cNvPr id="42" name="Square">
            <a:extLst>
              <a:ext uri="{FF2B5EF4-FFF2-40B4-BE49-F238E27FC236}">
                <a16:creationId xmlns:a16="http://schemas.microsoft.com/office/drawing/2014/main" id="{C4449EBA-7B67-A260-682A-B94F35BCAA24}"/>
              </a:ext>
            </a:extLst>
          </p:cNvPr>
          <p:cNvSpPr/>
          <p:nvPr/>
        </p:nvSpPr>
        <p:spPr>
          <a:xfrm>
            <a:off x="4010086" y="3229140"/>
            <a:ext cx="635001" cy="635001"/>
          </a:xfrm>
          <a:prstGeom prst="rect">
            <a:avLst/>
          </a:prstGeom>
          <a:noFill/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" name="Square">
            <a:extLst>
              <a:ext uri="{FF2B5EF4-FFF2-40B4-BE49-F238E27FC236}">
                <a16:creationId xmlns:a16="http://schemas.microsoft.com/office/drawing/2014/main" id="{CC376C4C-41CF-7CE4-D85C-A4258DF0BB34}"/>
              </a:ext>
            </a:extLst>
          </p:cNvPr>
          <p:cNvSpPr/>
          <p:nvPr/>
        </p:nvSpPr>
        <p:spPr>
          <a:xfrm>
            <a:off x="5277340" y="3227142"/>
            <a:ext cx="635001" cy="635001"/>
          </a:xfrm>
          <a:prstGeom prst="rect">
            <a:avLst/>
          </a:prstGeom>
          <a:noFill/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Square">
            <a:extLst>
              <a:ext uri="{FF2B5EF4-FFF2-40B4-BE49-F238E27FC236}">
                <a16:creationId xmlns:a16="http://schemas.microsoft.com/office/drawing/2014/main" id="{2BB556E6-8A2C-898F-FBC2-926F6B55BB33}"/>
              </a:ext>
            </a:extLst>
          </p:cNvPr>
          <p:cNvSpPr/>
          <p:nvPr/>
        </p:nvSpPr>
        <p:spPr>
          <a:xfrm>
            <a:off x="6551970" y="3227142"/>
            <a:ext cx="635001" cy="635001"/>
          </a:xfrm>
          <a:prstGeom prst="rect">
            <a:avLst/>
          </a:prstGeom>
          <a:noFill/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4082F6-A6E3-8205-AE6B-D7ED0ABD51D0}"/>
              </a:ext>
            </a:extLst>
          </p:cNvPr>
          <p:cNvCxnSpPr>
            <a:cxnSpLocks/>
          </p:cNvCxnSpPr>
          <p:nvPr/>
        </p:nvCxnSpPr>
        <p:spPr>
          <a:xfrm rot="10800000">
            <a:off x="4644604" y="3544643"/>
            <a:ext cx="63273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CDB6D0-73D7-B7FB-E517-B9A5F13BF361}"/>
              </a:ext>
            </a:extLst>
          </p:cNvPr>
          <p:cNvCxnSpPr>
            <a:cxnSpLocks/>
          </p:cNvCxnSpPr>
          <p:nvPr/>
        </p:nvCxnSpPr>
        <p:spPr>
          <a:xfrm rot="10800000">
            <a:off x="5912341" y="3544643"/>
            <a:ext cx="6396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Square">
            <a:extLst>
              <a:ext uri="{FF2B5EF4-FFF2-40B4-BE49-F238E27FC236}">
                <a16:creationId xmlns:a16="http://schemas.microsoft.com/office/drawing/2014/main" id="{30DD2883-70D9-EC51-C8CC-BEBE2D287F7D}"/>
              </a:ext>
            </a:extLst>
          </p:cNvPr>
          <p:cNvSpPr/>
          <p:nvPr/>
        </p:nvSpPr>
        <p:spPr>
          <a:xfrm>
            <a:off x="7864655" y="3227142"/>
            <a:ext cx="635001" cy="635001"/>
          </a:xfrm>
          <a:prstGeom prst="rect">
            <a:avLst/>
          </a:prstGeom>
          <a:noFill/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Square">
            <a:extLst>
              <a:ext uri="{FF2B5EF4-FFF2-40B4-BE49-F238E27FC236}">
                <a16:creationId xmlns:a16="http://schemas.microsoft.com/office/drawing/2014/main" id="{393CAC6E-3E30-F2E8-4F2C-5B6880EF9C83}"/>
              </a:ext>
            </a:extLst>
          </p:cNvPr>
          <p:cNvSpPr/>
          <p:nvPr/>
        </p:nvSpPr>
        <p:spPr>
          <a:xfrm>
            <a:off x="9139285" y="3227142"/>
            <a:ext cx="635001" cy="635001"/>
          </a:xfrm>
          <a:prstGeom prst="rect">
            <a:avLst/>
          </a:prstGeom>
          <a:noFill/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FAB745-768F-29A9-4C1A-B5121BFE815C}"/>
              </a:ext>
            </a:extLst>
          </p:cNvPr>
          <p:cNvCxnSpPr>
            <a:cxnSpLocks/>
          </p:cNvCxnSpPr>
          <p:nvPr/>
        </p:nvCxnSpPr>
        <p:spPr>
          <a:xfrm rot="10800000">
            <a:off x="7186971" y="3544643"/>
            <a:ext cx="67768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BAFDCD-8B78-979C-7FEB-A57C1F58BE85}"/>
              </a:ext>
            </a:extLst>
          </p:cNvPr>
          <p:cNvCxnSpPr>
            <a:cxnSpLocks/>
          </p:cNvCxnSpPr>
          <p:nvPr/>
        </p:nvCxnSpPr>
        <p:spPr>
          <a:xfrm rot="10800000">
            <a:off x="8499656" y="3544643"/>
            <a:ext cx="6396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8D69A6-F27F-23A9-F7B2-1DC289BB1B9F}"/>
              </a:ext>
            </a:extLst>
          </p:cNvPr>
          <p:cNvCxnSpPr>
            <a:cxnSpLocks/>
          </p:cNvCxnSpPr>
          <p:nvPr/>
        </p:nvCxnSpPr>
        <p:spPr>
          <a:xfrm flipH="1" flipV="1">
            <a:off x="1028700" y="3544643"/>
            <a:ext cx="439019" cy="19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E6A766-43C1-BCFD-9312-9FE65BFF3FA8}"/>
              </a:ext>
            </a:extLst>
          </p:cNvPr>
          <p:cNvCxnSpPr>
            <a:cxnSpLocks/>
          </p:cNvCxnSpPr>
          <p:nvPr/>
        </p:nvCxnSpPr>
        <p:spPr>
          <a:xfrm flipV="1">
            <a:off x="838200" y="5666934"/>
            <a:ext cx="9179113" cy="9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0B0CAE84-CF16-7005-DD59-3F2ECF8AA20D}"/>
              </a:ext>
            </a:extLst>
          </p:cNvPr>
          <p:cNvSpPr/>
          <p:nvPr/>
        </p:nvSpPr>
        <p:spPr>
          <a:xfrm rot="16200000">
            <a:off x="2896080" y="1456137"/>
            <a:ext cx="301277" cy="3176884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Secret-management committee">
            <a:extLst>
              <a:ext uri="{FF2B5EF4-FFF2-40B4-BE49-F238E27FC236}">
                <a16:creationId xmlns:a16="http://schemas.microsoft.com/office/drawing/2014/main" id="{558512D6-B654-3804-3339-A5BD926AFD22}"/>
              </a:ext>
            </a:extLst>
          </p:cNvPr>
          <p:cNvSpPr txBox="1"/>
          <p:nvPr/>
        </p:nvSpPr>
        <p:spPr>
          <a:xfrm>
            <a:off x="1466046" y="2379106"/>
            <a:ext cx="31322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2400" dirty="0"/>
              <a:t>m block confirmations</a:t>
            </a:r>
            <a:endParaRPr sz="2400" dirty="0"/>
          </a:p>
        </p:txBody>
      </p:sp>
      <p:sp>
        <p:nvSpPr>
          <p:cNvPr id="55" name="Square">
            <a:extLst>
              <a:ext uri="{FF2B5EF4-FFF2-40B4-BE49-F238E27FC236}">
                <a16:creationId xmlns:a16="http://schemas.microsoft.com/office/drawing/2014/main" id="{20C3BDB0-AA0D-2F2A-AA3A-EA2389F06929}"/>
              </a:ext>
            </a:extLst>
          </p:cNvPr>
          <p:cNvSpPr/>
          <p:nvPr/>
        </p:nvSpPr>
        <p:spPr>
          <a:xfrm>
            <a:off x="1449789" y="3233030"/>
            <a:ext cx="635001" cy="635001"/>
          </a:xfrm>
          <a:prstGeom prst="rect">
            <a:avLst/>
          </a:prstGeom>
          <a:noFill/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Square">
            <a:extLst>
              <a:ext uri="{FF2B5EF4-FFF2-40B4-BE49-F238E27FC236}">
                <a16:creationId xmlns:a16="http://schemas.microsoft.com/office/drawing/2014/main" id="{FDD250FD-5FC6-5E3D-632A-72D519143CD9}"/>
              </a:ext>
            </a:extLst>
          </p:cNvPr>
          <p:cNvSpPr/>
          <p:nvPr/>
        </p:nvSpPr>
        <p:spPr>
          <a:xfrm>
            <a:off x="2717043" y="3231032"/>
            <a:ext cx="635001" cy="635001"/>
          </a:xfrm>
          <a:prstGeom prst="rect">
            <a:avLst/>
          </a:prstGeom>
          <a:noFill/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endParaRPr sz="32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DF03D7-3300-1E12-F5D9-48B5CDCC8CF9}"/>
              </a:ext>
            </a:extLst>
          </p:cNvPr>
          <p:cNvCxnSpPr>
            <a:cxnSpLocks/>
          </p:cNvCxnSpPr>
          <p:nvPr/>
        </p:nvCxnSpPr>
        <p:spPr>
          <a:xfrm rot="10800000">
            <a:off x="2084307" y="3548533"/>
            <a:ext cx="63273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8862C2-BF7D-7251-0538-53B631C374C9}"/>
              </a:ext>
            </a:extLst>
          </p:cNvPr>
          <p:cNvCxnSpPr>
            <a:cxnSpLocks/>
          </p:cNvCxnSpPr>
          <p:nvPr/>
        </p:nvCxnSpPr>
        <p:spPr>
          <a:xfrm rot="10800000">
            <a:off x="3364949" y="3544642"/>
            <a:ext cx="6396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Secret-management committee">
            <a:extLst>
              <a:ext uri="{FF2B5EF4-FFF2-40B4-BE49-F238E27FC236}">
                <a16:creationId xmlns:a16="http://schemas.microsoft.com/office/drawing/2014/main" id="{C3EA3396-2A60-B6D6-DF62-BF2B65FD30EC}"/>
              </a:ext>
            </a:extLst>
          </p:cNvPr>
          <p:cNvSpPr txBox="1"/>
          <p:nvPr/>
        </p:nvSpPr>
        <p:spPr>
          <a:xfrm>
            <a:off x="838200" y="5174848"/>
            <a:ext cx="73096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2000" b="1" dirty="0"/>
              <a:t>Time:</a:t>
            </a:r>
            <a:endParaRPr sz="20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C2CF2-294F-D5FC-DED5-594A1BF49264}"/>
              </a:ext>
            </a:extLst>
          </p:cNvPr>
          <p:cNvCxnSpPr>
            <a:cxnSpLocks/>
          </p:cNvCxnSpPr>
          <p:nvPr/>
        </p:nvCxnSpPr>
        <p:spPr>
          <a:xfrm flipH="1">
            <a:off x="9236506" y="4673643"/>
            <a:ext cx="442702" cy="0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41763F-5AAB-FE53-2B2B-BDCB3AD5A532}"/>
              </a:ext>
            </a:extLst>
          </p:cNvPr>
          <p:cNvCxnSpPr>
            <a:cxnSpLocks/>
          </p:cNvCxnSpPr>
          <p:nvPr/>
        </p:nvCxnSpPr>
        <p:spPr>
          <a:xfrm>
            <a:off x="1797818" y="3891103"/>
            <a:ext cx="2538443" cy="1743316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14794A-CF3E-5EA3-578D-881BFA06922C}"/>
              </a:ext>
            </a:extLst>
          </p:cNvPr>
          <p:cNvCxnSpPr>
            <a:cxnSpLocks/>
          </p:cNvCxnSpPr>
          <p:nvPr/>
        </p:nvCxnSpPr>
        <p:spPr>
          <a:xfrm>
            <a:off x="3064383" y="3905418"/>
            <a:ext cx="2528269" cy="1729001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49D5C4-F281-4599-CAAA-84FDFEBE4C41}"/>
              </a:ext>
            </a:extLst>
          </p:cNvPr>
          <p:cNvCxnSpPr>
            <a:cxnSpLocks/>
          </p:cNvCxnSpPr>
          <p:nvPr/>
        </p:nvCxnSpPr>
        <p:spPr>
          <a:xfrm>
            <a:off x="4329884" y="3887420"/>
            <a:ext cx="2517965" cy="1730618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4C5EA4-3883-1888-2248-0DD5383DD855}"/>
              </a:ext>
            </a:extLst>
          </p:cNvPr>
          <p:cNvCxnSpPr>
            <a:cxnSpLocks/>
          </p:cNvCxnSpPr>
          <p:nvPr/>
        </p:nvCxnSpPr>
        <p:spPr>
          <a:xfrm>
            <a:off x="5610988" y="3900688"/>
            <a:ext cx="2517965" cy="1730618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850D34-A80D-EB39-B0B5-CAC9906D4DC4}"/>
              </a:ext>
            </a:extLst>
          </p:cNvPr>
          <p:cNvCxnSpPr>
            <a:cxnSpLocks/>
          </p:cNvCxnSpPr>
          <p:nvPr/>
        </p:nvCxnSpPr>
        <p:spPr>
          <a:xfrm>
            <a:off x="1956830" y="3887990"/>
            <a:ext cx="2538443" cy="1743316"/>
          </a:xfrm>
          <a:prstGeom prst="straightConnector1">
            <a:avLst/>
          </a:prstGeom>
          <a:noFill/>
          <a:ln w="31750" cap="flat" cmpd="sng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DDB7D0-DCC5-E4DD-252C-EB9F29D327C6}"/>
              </a:ext>
            </a:extLst>
          </p:cNvPr>
          <p:cNvCxnSpPr>
            <a:cxnSpLocks/>
          </p:cNvCxnSpPr>
          <p:nvPr/>
        </p:nvCxnSpPr>
        <p:spPr>
          <a:xfrm>
            <a:off x="3207378" y="3901258"/>
            <a:ext cx="2538443" cy="1743316"/>
          </a:xfrm>
          <a:prstGeom prst="straightConnector1">
            <a:avLst/>
          </a:prstGeom>
          <a:noFill/>
          <a:ln w="31750" cap="flat" cmpd="sng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8D7924-5F90-1F8B-8E23-2E3EE72E37F4}"/>
              </a:ext>
            </a:extLst>
          </p:cNvPr>
          <p:cNvCxnSpPr>
            <a:cxnSpLocks/>
          </p:cNvCxnSpPr>
          <p:nvPr/>
        </p:nvCxnSpPr>
        <p:spPr>
          <a:xfrm>
            <a:off x="4491552" y="3867031"/>
            <a:ext cx="2538443" cy="1743316"/>
          </a:xfrm>
          <a:prstGeom prst="straightConnector1">
            <a:avLst/>
          </a:prstGeom>
          <a:noFill/>
          <a:ln w="31750" cap="flat" cmpd="sng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DB5D84B-B164-7E3B-FB14-15FB143967A2}"/>
              </a:ext>
            </a:extLst>
          </p:cNvPr>
          <p:cNvCxnSpPr>
            <a:cxnSpLocks/>
          </p:cNvCxnSpPr>
          <p:nvPr/>
        </p:nvCxnSpPr>
        <p:spPr>
          <a:xfrm>
            <a:off x="5774666" y="3895111"/>
            <a:ext cx="2538443" cy="1743316"/>
          </a:xfrm>
          <a:prstGeom prst="straightConnector1">
            <a:avLst/>
          </a:prstGeom>
          <a:noFill/>
          <a:ln w="31750" cap="flat" cmpd="sng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473C5E-68A7-9553-978C-4D9B371D4E9C}"/>
              </a:ext>
            </a:extLst>
          </p:cNvPr>
          <p:cNvCxnSpPr>
            <a:cxnSpLocks/>
          </p:cNvCxnSpPr>
          <p:nvPr/>
        </p:nvCxnSpPr>
        <p:spPr>
          <a:xfrm>
            <a:off x="6969728" y="2576330"/>
            <a:ext cx="851460" cy="1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EAA665-838B-3E37-AB80-E586F0B19CB2}"/>
              </a:ext>
            </a:extLst>
          </p:cNvPr>
          <p:cNvSpPr txBox="1"/>
          <p:nvPr/>
        </p:nvSpPr>
        <p:spPr>
          <a:xfrm>
            <a:off x="7958746" y="2358967"/>
            <a:ext cx="151323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kumimoji="0" lang="en-CH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xecution Time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FF0285-D601-0D36-A62A-1092A411687B}"/>
              </a:ext>
            </a:extLst>
          </p:cNvPr>
          <p:cNvCxnSpPr>
            <a:cxnSpLocks/>
          </p:cNvCxnSpPr>
          <p:nvPr/>
        </p:nvCxnSpPr>
        <p:spPr>
          <a:xfrm>
            <a:off x="6969728" y="2772407"/>
            <a:ext cx="851460" cy="1"/>
          </a:xfrm>
          <a:prstGeom prst="straightConnector1">
            <a:avLst/>
          </a:prstGeom>
          <a:noFill/>
          <a:ln w="31750" cap="flat" cmpd="sng">
            <a:solidFill>
              <a:srgbClr val="00B05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F7A81E-43F8-F743-50B2-D3FCCD1856A7}"/>
              </a:ext>
            </a:extLst>
          </p:cNvPr>
          <p:cNvSpPr txBox="1"/>
          <p:nvPr/>
        </p:nvSpPr>
        <p:spPr>
          <a:xfrm>
            <a:off x="7958746" y="2579528"/>
            <a:ext cx="179376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Commitment </a:t>
            </a:r>
            <a:r>
              <a:rPr kumimoji="0" lang="en-CH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39D41A-3190-3A53-E9D0-A44BC2546D1C}"/>
              </a:ext>
            </a:extLst>
          </p:cNvPr>
          <p:cNvSpPr txBox="1"/>
          <p:nvPr/>
        </p:nvSpPr>
        <p:spPr>
          <a:xfrm>
            <a:off x="238531" y="6081991"/>
            <a:ext cx="610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* </a:t>
            </a:r>
            <a:r>
              <a:rPr lang="en-US" dirty="0"/>
              <a:t>Requires the modification at the blockchain architecture layer.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524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73" grpId="0" animBg="1"/>
      <p:bldP spid="72" grpId="0" animBg="1"/>
      <p:bldP spid="72" grpId="1" animBg="1"/>
      <p:bldP spid="71" grpId="0" animBg="1"/>
      <p:bldP spid="71" grpId="1" animBg="1"/>
      <p:bldP spid="70" grpId="0" animBg="1"/>
      <p:bldP spid="70" grpId="1" animBg="1"/>
      <p:bldP spid="69" grpId="0" animBg="1"/>
      <p:bldP spid="69" grpId="1" animBg="1"/>
      <p:bldP spid="42" grpId="0" animBg="1"/>
      <p:bldP spid="43" grpId="0" animBg="1"/>
      <p:bldP spid="44" grpId="0" animBg="1"/>
      <p:bldP spid="47" grpId="0" animBg="1"/>
      <p:bldP spid="48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F64F-6A3B-57EE-1533-4A288476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does F3B mitigate front-running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30D7-0195-0F71-BCFA-02558002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front-running attack is a practice where an entity </a:t>
            </a:r>
            <a:r>
              <a:rPr lang="en-US" dirty="0">
                <a:solidFill>
                  <a:srgbClr val="FF0000"/>
                </a:solidFill>
              </a:rPr>
              <a:t>benefits</a:t>
            </a:r>
            <a:r>
              <a:rPr lang="en-US" dirty="0"/>
              <a:t> from early access to some </a:t>
            </a:r>
            <a:r>
              <a:rPr lang="en-US" dirty="0">
                <a:solidFill>
                  <a:srgbClr val="FF0000"/>
                </a:solidFill>
              </a:rPr>
              <a:t>pending transactions</a:t>
            </a:r>
            <a:r>
              <a:rPr lang="en-US" dirty="0"/>
              <a:t>.</a:t>
            </a:r>
            <a:endParaRPr lang="en-CH" dirty="0"/>
          </a:p>
          <a:p>
            <a:r>
              <a:rPr lang="en-CH" dirty="0"/>
              <a:t>Reasoning from definition: transactions are encrypted before </a:t>
            </a:r>
            <a:r>
              <a:rPr lang="en-US" dirty="0"/>
              <a:t>commitment</a:t>
            </a:r>
            <a:r>
              <a:rPr lang="en-CH" dirty="0"/>
              <a:t> -&gt; attackers </a:t>
            </a:r>
            <a:r>
              <a:rPr lang="en-CH" dirty="0">
                <a:solidFill>
                  <a:srgbClr val="FF0000"/>
                </a:solidFill>
              </a:rPr>
              <a:t>can not benefit </a:t>
            </a:r>
            <a:r>
              <a:rPr lang="en-CH" dirty="0"/>
              <a:t>from </a:t>
            </a:r>
            <a:r>
              <a:rPr lang="en-CH" dirty="0">
                <a:solidFill>
                  <a:srgbClr val="FF0000"/>
                </a:solidFill>
              </a:rPr>
              <a:t>pending transactions</a:t>
            </a:r>
            <a:r>
              <a:rPr lang="en-CH" dirty="0"/>
              <a:t>.</a:t>
            </a:r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02085-BD43-A5BA-A7ED-41FF3BE3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58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A54E-6EBC-D04B-8245-0F6FEE88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E8872-124E-5942-9F5A-AAB33F4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16</a:t>
            </a:fld>
            <a:endParaRPr lang="en-CH"/>
          </a:p>
        </p:txBody>
      </p:sp>
      <p:pic>
        <p:nvPicPr>
          <p:cNvPr id="5" name="010-computer-1.png" descr="010-computer-1.png">
            <a:extLst>
              <a:ext uri="{FF2B5EF4-FFF2-40B4-BE49-F238E27FC236}">
                <a16:creationId xmlns:a16="http://schemas.microsoft.com/office/drawing/2014/main" id="{FD7BF1CF-EBFC-98A6-A84E-49C440A1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54" y="2811373"/>
            <a:ext cx="486173" cy="486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1-server-1.png" descr="011-server-1.png">
            <a:extLst>
              <a:ext uri="{FF2B5EF4-FFF2-40B4-BE49-F238E27FC236}">
                <a16:creationId xmlns:a16="http://schemas.microsoft.com/office/drawing/2014/main" id="{DBFDCE46-0547-8FAB-F625-CBACACDE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53" y="2776380"/>
            <a:ext cx="486173" cy="486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012-server.png" descr="012-server.png">
            <a:extLst>
              <a:ext uri="{FF2B5EF4-FFF2-40B4-BE49-F238E27FC236}">
                <a16:creationId xmlns:a16="http://schemas.microsoft.com/office/drawing/2014/main" id="{10C58088-1CFA-AFA7-E87A-75F0F7BC1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764" y="1912414"/>
            <a:ext cx="486173" cy="48617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nnection Line">
            <a:extLst>
              <a:ext uri="{FF2B5EF4-FFF2-40B4-BE49-F238E27FC236}">
                <a16:creationId xmlns:a16="http://schemas.microsoft.com/office/drawing/2014/main" id="{1B1827E8-B00B-FE64-1719-5FFF08EFABD4}"/>
              </a:ext>
            </a:extLst>
          </p:cNvPr>
          <p:cNvSpPr/>
          <p:nvPr/>
        </p:nvSpPr>
        <p:spPr>
          <a:xfrm>
            <a:off x="8854170" y="2260096"/>
            <a:ext cx="224034" cy="476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8" h="21600" extrusionOk="0">
                <a:moveTo>
                  <a:pt x="0" y="0"/>
                </a:moveTo>
                <a:cubicBezTo>
                  <a:pt x="16698" y="4802"/>
                  <a:pt x="21600" y="12002"/>
                  <a:pt x="14706" y="21600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" name="Connection Line">
            <a:extLst>
              <a:ext uri="{FF2B5EF4-FFF2-40B4-BE49-F238E27FC236}">
                <a16:creationId xmlns:a16="http://schemas.microsoft.com/office/drawing/2014/main" id="{9D2F0DF2-CD01-B733-DA58-CC8F93E0DDF4}"/>
              </a:ext>
            </a:extLst>
          </p:cNvPr>
          <p:cNvSpPr/>
          <p:nvPr/>
        </p:nvSpPr>
        <p:spPr>
          <a:xfrm>
            <a:off x="7279676" y="2107390"/>
            <a:ext cx="893854" cy="60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0" extrusionOk="0">
                <a:moveTo>
                  <a:pt x="0" y="21130"/>
                </a:moveTo>
                <a:cubicBezTo>
                  <a:pt x="3756" y="6565"/>
                  <a:pt x="10956" y="-470"/>
                  <a:pt x="21600" y="24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" name="Connection Line">
            <a:extLst>
              <a:ext uri="{FF2B5EF4-FFF2-40B4-BE49-F238E27FC236}">
                <a16:creationId xmlns:a16="http://schemas.microsoft.com/office/drawing/2014/main" id="{02078600-F328-B655-18BE-87B890BF60C4}"/>
              </a:ext>
            </a:extLst>
          </p:cNvPr>
          <p:cNvSpPr/>
          <p:nvPr/>
        </p:nvSpPr>
        <p:spPr>
          <a:xfrm>
            <a:off x="7538968" y="3210794"/>
            <a:ext cx="1038438" cy="11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27"/>
                </a:moveTo>
                <a:cubicBezTo>
                  <a:pt x="14780" y="21600"/>
                  <a:pt x="7580" y="21558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" name="Secret-management committee">
            <a:extLst>
              <a:ext uri="{FF2B5EF4-FFF2-40B4-BE49-F238E27FC236}">
                <a16:creationId xmlns:a16="http://schemas.microsoft.com/office/drawing/2014/main" id="{0003C9E7-D476-F625-0A2F-173B3C63AD6D}"/>
              </a:ext>
            </a:extLst>
          </p:cNvPr>
          <p:cNvSpPr txBox="1"/>
          <p:nvPr/>
        </p:nvSpPr>
        <p:spPr>
          <a:xfrm>
            <a:off x="6550659" y="3470341"/>
            <a:ext cx="334707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dirty="0"/>
              <a:t>Secret-management committee</a:t>
            </a:r>
          </a:p>
        </p:txBody>
      </p:sp>
      <p:sp>
        <p:nvSpPr>
          <p:cNvPr id="13" name="(4) Release key">
            <a:extLst>
              <a:ext uri="{FF2B5EF4-FFF2-40B4-BE49-F238E27FC236}">
                <a16:creationId xmlns:a16="http://schemas.microsoft.com/office/drawing/2014/main" id="{08DF8DD8-256D-77E7-317F-7FAFF85BCBDB}"/>
              </a:ext>
            </a:extLst>
          </p:cNvPr>
          <p:cNvSpPr txBox="1"/>
          <p:nvPr/>
        </p:nvSpPr>
        <p:spPr>
          <a:xfrm>
            <a:off x="1741366" y="4485354"/>
            <a:ext cx="238526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dirty="0"/>
              <a:t>(1) Publish encrypted </a:t>
            </a:r>
          </a:p>
          <a:p>
            <a:r>
              <a:rPr lang="en-US" sz="1800" dirty="0"/>
              <a:t>transactions</a:t>
            </a:r>
          </a:p>
        </p:txBody>
      </p:sp>
      <p:pic>
        <p:nvPicPr>
          <p:cNvPr id="14" name="Graphic 13" descr="Group of men outline">
            <a:extLst>
              <a:ext uri="{FF2B5EF4-FFF2-40B4-BE49-F238E27FC236}">
                <a16:creationId xmlns:a16="http://schemas.microsoft.com/office/drawing/2014/main" id="{A88947EE-5C69-EEA9-1924-E078DEFF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6115" y="1684606"/>
            <a:ext cx="1756875" cy="1756874"/>
          </a:xfrm>
          <a:prstGeom prst="rect">
            <a:avLst/>
          </a:prstGeom>
        </p:spPr>
      </p:pic>
      <p:sp>
        <p:nvSpPr>
          <p:cNvPr id="15" name="Secret-management committee">
            <a:extLst>
              <a:ext uri="{FF2B5EF4-FFF2-40B4-BE49-F238E27FC236}">
                <a16:creationId xmlns:a16="http://schemas.microsoft.com/office/drawing/2014/main" id="{F68220F4-B289-CB7D-5E6A-143DFA11E49D}"/>
              </a:ext>
            </a:extLst>
          </p:cNvPr>
          <p:cNvSpPr txBox="1"/>
          <p:nvPr/>
        </p:nvSpPr>
        <p:spPr>
          <a:xfrm>
            <a:off x="2776519" y="3470341"/>
            <a:ext cx="96180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dirty="0"/>
              <a:t>Senders</a:t>
            </a:r>
            <a:endParaRPr sz="1800" dirty="0"/>
          </a:p>
        </p:txBody>
      </p:sp>
      <p:sp>
        <p:nvSpPr>
          <p:cNvPr id="16" name="(4) Release key">
            <a:extLst>
              <a:ext uri="{FF2B5EF4-FFF2-40B4-BE49-F238E27FC236}">
                <a16:creationId xmlns:a16="http://schemas.microsoft.com/office/drawing/2014/main" id="{63501217-4ABA-39FA-D194-FD3E702D5778}"/>
              </a:ext>
            </a:extLst>
          </p:cNvPr>
          <p:cNvSpPr txBox="1"/>
          <p:nvPr/>
        </p:nvSpPr>
        <p:spPr>
          <a:xfrm>
            <a:off x="7445985" y="4480901"/>
            <a:ext cx="189795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dirty="0"/>
              <a:t>(2) Release keys</a:t>
            </a:r>
          </a:p>
          <a:p>
            <a:r>
              <a:rPr lang="en-US" sz="1800" dirty="0"/>
              <a:t>after commitment</a:t>
            </a:r>
          </a:p>
        </p:txBody>
      </p:sp>
      <p:pic>
        <p:nvPicPr>
          <p:cNvPr id="17" name="010-computer-1.png" descr="010-computer-1.png">
            <a:extLst>
              <a:ext uri="{FF2B5EF4-FFF2-40B4-BE49-F238E27FC236}">
                <a16:creationId xmlns:a16="http://schemas.microsoft.com/office/drawing/2014/main" id="{E9742AE3-1BEF-45A6-47A2-948DC38A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172960" y="5364925"/>
            <a:ext cx="486173" cy="486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011-server-1.png" descr="011-server-1.png">
            <a:extLst>
              <a:ext uri="{FF2B5EF4-FFF2-40B4-BE49-F238E27FC236}">
                <a16:creationId xmlns:a16="http://schemas.microsoft.com/office/drawing/2014/main" id="{E8F4C3F1-3405-481E-3ED6-8DF6F07A9B8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39359" y="5329932"/>
            <a:ext cx="486173" cy="486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012-server.png" descr="012-server.png">
            <a:extLst>
              <a:ext uri="{FF2B5EF4-FFF2-40B4-BE49-F238E27FC236}">
                <a16:creationId xmlns:a16="http://schemas.microsoft.com/office/drawing/2014/main" id="{FB613A22-6009-8724-0982-C4D35CAD516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854469" y="4465967"/>
            <a:ext cx="486173" cy="48617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Connection Line">
            <a:extLst>
              <a:ext uri="{FF2B5EF4-FFF2-40B4-BE49-F238E27FC236}">
                <a16:creationId xmlns:a16="http://schemas.microsoft.com/office/drawing/2014/main" id="{19403FE8-600B-836A-8111-AB6FE6B40260}"/>
              </a:ext>
            </a:extLst>
          </p:cNvPr>
          <p:cNvSpPr/>
          <p:nvPr/>
        </p:nvSpPr>
        <p:spPr>
          <a:xfrm>
            <a:off x="6437876" y="4813649"/>
            <a:ext cx="224034" cy="476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8" h="21600" extrusionOk="0">
                <a:moveTo>
                  <a:pt x="0" y="0"/>
                </a:moveTo>
                <a:cubicBezTo>
                  <a:pt x="16698" y="4802"/>
                  <a:pt x="21600" y="12002"/>
                  <a:pt x="14706" y="21600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" name="Connection Line">
            <a:extLst>
              <a:ext uri="{FF2B5EF4-FFF2-40B4-BE49-F238E27FC236}">
                <a16:creationId xmlns:a16="http://schemas.microsoft.com/office/drawing/2014/main" id="{1E0DD52B-BD9B-DEA9-F0CC-D196E1E4E3A4}"/>
              </a:ext>
            </a:extLst>
          </p:cNvPr>
          <p:cNvSpPr/>
          <p:nvPr/>
        </p:nvSpPr>
        <p:spPr>
          <a:xfrm>
            <a:off x="4863382" y="4660942"/>
            <a:ext cx="893854" cy="60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0" extrusionOk="0">
                <a:moveTo>
                  <a:pt x="0" y="21130"/>
                </a:moveTo>
                <a:cubicBezTo>
                  <a:pt x="3756" y="6565"/>
                  <a:pt x="10956" y="-470"/>
                  <a:pt x="21600" y="24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" name="Connection Line">
            <a:extLst>
              <a:ext uri="{FF2B5EF4-FFF2-40B4-BE49-F238E27FC236}">
                <a16:creationId xmlns:a16="http://schemas.microsoft.com/office/drawing/2014/main" id="{7FCC093C-8E62-DC17-5017-D6B66085C4A6}"/>
              </a:ext>
            </a:extLst>
          </p:cNvPr>
          <p:cNvSpPr/>
          <p:nvPr/>
        </p:nvSpPr>
        <p:spPr>
          <a:xfrm>
            <a:off x="5122673" y="5764346"/>
            <a:ext cx="1038438" cy="11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27"/>
                </a:moveTo>
                <a:cubicBezTo>
                  <a:pt x="14780" y="21600"/>
                  <a:pt x="7580" y="21558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" name="Secret-management committee">
            <a:extLst>
              <a:ext uri="{FF2B5EF4-FFF2-40B4-BE49-F238E27FC236}">
                <a16:creationId xmlns:a16="http://schemas.microsoft.com/office/drawing/2014/main" id="{43E1B12B-B268-A953-584E-F9852BCC1F5C}"/>
              </a:ext>
            </a:extLst>
          </p:cNvPr>
          <p:cNvSpPr txBox="1"/>
          <p:nvPr/>
        </p:nvSpPr>
        <p:spPr>
          <a:xfrm>
            <a:off x="4722003" y="5985896"/>
            <a:ext cx="281696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dirty="0"/>
              <a:t>Consensus Group</a:t>
            </a:r>
            <a:endParaRPr sz="1800" dirty="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664FECDB-DB55-7EEF-1AED-DA4E84CC1741}"/>
              </a:ext>
            </a:extLst>
          </p:cNvPr>
          <p:cNvSpPr/>
          <p:nvPr/>
        </p:nvSpPr>
        <p:spPr>
          <a:xfrm flipV="1">
            <a:off x="6925226" y="3981725"/>
            <a:ext cx="1248304" cy="83192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8B86CA0D-EBC5-CE1F-A119-29B871297E9D}"/>
              </a:ext>
            </a:extLst>
          </p:cNvPr>
          <p:cNvSpPr/>
          <p:nvPr/>
        </p:nvSpPr>
        <p:spPr>
          <a:xfrm rot="10800000">
            <a:off x="3305196" y="3977272"/>
            <a:ext cx="1248304" cy="831923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7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7905-43F1-8BF9-27BD-3C3F6225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93641-8B1B-0B69-71CE-5BAC7ED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17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DC873-00C3-ECB5-AC46-3737152C5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43"/>
          <a:stretch/>
        </p:blipFill>
        <p:spPr>
          <a:xfrm>
            <a:off x="2692090" y="1515234"/>
            <a:ext cx="6807820" cy="20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7905-43F1-8BF9-27BD-3C3F6225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93641-8B1B-0B69-71CE-5BAC7ED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18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DC873-00C3-ECB5-AC46-3737152C5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14"/>
          <a:stretch/>
        </p:blipFill>
        <p:spPr>
          <a:xfrm>
            <a:off x="2692090" y="1515234"/>
            <a:ext cx="6807820" cy="31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7905-43F1-8BF9-27BD-3C3F6225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93641-8B1B-0B69-71CE-5BAC7ED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19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DC873-00C3-ECB5-AC46-3737152C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90" y="1515234"/>
            <a:ext cx="6807820" cy="48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B495-6BC9-5366-1D6C-20D8AF0D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3105-5F02-9437-507A-83A4962F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Front-running in Traditional Exchange</a:t>
            </a:r>
          </a:p>
          <a:p>
            <a:r>
              <a:rPr lang="en-CH" dirty="0"/>
              <a:t>Front-running in Blockchain</a:t>
            </a:r>
          </a:p>
          <a:p>
            <a:r>
              <a:rPr lang="en-US" dirty="0"/>
              <a:t>Flash Freezing Flash Boys(F3B)</a:t>
            </a:r>
            <a:r>
              <a:rPr lang="en-CH" dirty="0"/>
              <a:t> Overview</a:t>
            </a:r>
          </a:p>
          <a:p>
            <a:r>
              <a:rPr lang="en-CH"/>
              <a:t>Experiment</a:t>
            </a: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BB38-D3FC-6152-E2D2-F06B1B9E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797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0BF2-DC8A-C417-CEAE-9F0096AD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Latency*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F073-0597-976C-70B1-242B6125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14245"/>
            <a:ext cx="5181600" cy="3854744"/>
          </a:xfrm>
        </p:spPr>
        <p:txBody>
          <a:bodyPr>
            <a:noAutofit/>
          </a:bodyPr>
          <a:lstStyle/>
          <a:p>
            <a:r>
              <a:rPr lang="en-CH" dirty="0"/>
              <a:t>Ethereum</a:t>
            </a:r>
          </a:p>
          <a:p>
            <a:pPr lvl="1"/>
            <a:r>
              <a:rPr lang="en-CH" dirty="0"/>
              <a:t>Block Time = 13s</a:t>
            </a:r>
          </a:p>
          <a:p>
            <a:pPr lvl="1"/>
            <a:r>
              <a:rPr lang="en-CH" dirty="0"/>
              <a:t>Block confirmations = 20</a:t>
            </a:r>
          </a:p>
          <a:p>
            <a:pPr lvl="1"/>
            <a:r>
              <a:rPr lang="en-CH" dirty="0"/>
              <a:t>=&gt; Latency = 260s</a:t>
            </a:r>
          </a:p>
          <a:p>
            <a:r>
              <a:rPr lang="en-CH" dirty="0"/>
              <a:t>F3B with 128 nodes</a:t>
            </a:r>
          </a:p>
          <a:p>
            <a:pPr lvl="1"/>
            <a:r>
              <a:rPr lang="en-CH" dirty="0"/>
              <a:t>Latency 1.77s</a:t>
            </a:r>
          </a:p>
          <a:p>
            <a:pPr lvl="1"/>
            <a:r>
              <a:rPr lang="en-CH" dirty="0"/>
              <a:t>0.68% latency overhead in Ethereum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99DB-7152-2A86-7DCE-F99A1EF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20</a:t>
            </a:fld>
            <a:endParaRPr lang="en-CH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BE6CE3-30A1-D459-E4CA-3449D0C48C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3922"/>
            <a:ext cx="5181600" cy="385474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4FA81-DF70-1E7C-C43F-CDA516383F7E}"/>
              </a:ext>
            </a:extLst>
          </p:cNvPr>
          <p:cNvSpPr txBox="1"/>
          <p:nvPr/>
        </p:nvSpPr>
        <p:spPr>
          <a:xfrm>
            <a:off x="238531" y="6081991"/>
            <a:ext cx="929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* </a:t>
            </a:r>
            <a:r>
              <a:rPr lang="en-US" dirty="0"/>
              <a:t>We ran our experiment on a server with 32GB of memory and 40 CPU cores running at 2.1GHz.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9590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0BF2-DC8A-C417-CEAE-9F0096AD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Throughput*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F073-0597-976C-70B1-242B6125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91385"/>
            <a:ext cx="5181600" cy="2769235"/>
          </a:xfrm>
        </p:spPr>
        <p:txBody>
          <a:bodyPr>
            <a:normAutofit lnSpcReduction="10000"/>
          </a:bodyPr>
          <a:lstStyle/>
          <a:p>
            <a:r>
              <a:rPr lang="en-CH" dirty="0"/>
              <a:t>Ethereum</a:t>
            </a:r>
          </a:p>
          <a:p>
            <a:pPr lvl="1"/>
            <a:r>
              <a:rPr lang="en-US" dirty="0"/>
              <a:t>Around 15tps</a:t>
            </a:r>
          </a:p>
          <a:p>
            <a:r>
              <a:rPr lang="en-US" dirty="0"/>
              <a:t>F3B </a:t>
            </a:r>
            <a:r>
              <a:rPr lang="en-CH" dirty="0"/>
              <a:t>with 128 nodes</a:t>
            </a:r>
            <a:endParaRPr lang="en-US" dirty="0"/>
          </a:p>
          <a:p>
            <a:pPr lvl="1"/>
            <a:r>
              <a:rPr lang="en-CH" dirty="0"/>
              <a:t>13.2tps</a:t>
            </a:r>
          </a:p>
          <a:p>
            <a:pPr lvl="1"/>
            <a:r>
              <a:rPr lang="en-CH" dirty="0"/>
              <a:t>Latency 9.7 seconds</a:t>
            </a:r>
          </a:p>
          <a:p>
            <a:pPr lvl="1"/>
            <a:r>
              <a:rPr lang="en-CH" dirty="0"/>
              <a:t>3.7% latency overhead in Ethereum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99DB-7152-2A86-7DCE-F99A1EF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21</a:t>
            </a:fld>
            <a:endParaRPr lang="en-CH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33B3B1-375B-888E-E84C-1051374BA5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69658"/>
            <a:ext cx="5181600" cy="38632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73E3D-3245-6E91-4051-7EDF745278A9}"/>
              </a:ext>
            </a:extLst>
          </p:cNvPr>
          <p:cNvSpPr txBox="1"/>
          <p:nvPr/>
        </p:nvSpPr>
        <p:spPr>
          <a:xfrm>
            <a:off x="238531" y="6081991"/>
            <a:ext cx="929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* </a:t>
            </a:r>
            <a:r>
              <a:rPr lang="en-US" dirty="0"/>
              <a:t>We ran our experiment on a server with 32GB of memory and 40 CPU cores running at 2.1GHz.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4855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378B-2566-0149-B1B7-CBAB7028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E28C-69BF-344F-BEB8-A95943C4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Front-running is a big issue in blockchain/DeFi</a:t>
            </a:r>
          </a:p>
          <a:p>
            <a:r>
              <a:rPr lang="en-US" dirty="0"/>
              <a:t>Mitigates front-running attacks</a:t>
            </a:r>
          </a:p>
          <a:p>
            <a:r>
              <a:rPr lang="en-US" dirty="0"/>
              <a:t>Requires modification of blockchain architecture</a:t>
            </a:r>
          </a:p>
          <a:p>
            <a:r>
              <a:rPr lang="en-US" dirty="0"/>
              <a:t>Presents low latency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AD86-F339-994E-B58B-F8ECCC65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056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5F1B-8879-DA40-E9A2-43C0D8C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Latency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8382-AE92-56F7-D8C0-2A234AA2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23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C8D9-B268-922D-6247-D20C90E2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90688"/>
            <a:ext cx="57531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4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Traditional Exchange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87DC8EC-2BC8-7A4D-9743-A28F6C41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715" y="316796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489F3-5C66-4C43-9BEE-81CE804A3164}"/>
              </a:ext>
            </a:extLst>
          </p:cNvPr>
          <p:cNvCxnSpPr/>
          <p:nvPr/>
        </p:nvCxnSpPr>
        <p:spPr>
          <a:xfrm>
            <a:off x="3084635" y="3625161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E96869-9027-2440-A318-6E25F5C40AD0}"/>
              </a:ext>
            </a:extLst>
          </p:cNvPr>
          <p:cNvCxnSpPr/>
          <p:nvPr/>
        </p:nvCxnSpPr>
        <p:spPr>
          <a:xfrm>
            <a:off x="6255591" y="3627012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ourt outline">
            <a:extLst>
              <a:ext uri="{FF2B5EF4-FFF2-40B4-BE49-F238E27FC236}">
                <a16:creationId xmlns:a16="http://schemas.microsoft.com/office/drawing/2014/main" id="{041EEFCF-2AFE-3947-84F4-E80184CBC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3959" y="2627423"/>
            <a:ext cx="1758184" cy="1758184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4AD8FF2-1888-0E48-95C7-D3546CEB7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316796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828622-6337-164F-99CE-3BF9E471CB23}"/>
              </a:ext>
            </a:extLst>
          </p:cNvPr>
          <p:cNvSpPr txBox="1"/>
          <p:nvPr/>
        </p:nvSpPr>
        <p:spPr>
          <a:xfrm>
            <a:off x="1915075" y="4287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F16C-DD36-774F-9982-8CB3A65462A6}"/>
              </a:ext>
            </a:extLst>
          </p:cNvPr>
          <p:cNvSpPr txBox="1"/>
          <p:nvPr/>
        </p:nvSpPr>
        <p:spPr>
          <a:xfrm>
            <a:off x="5252339" y="4308261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48360-D555-1048-8784-ACAF60F9A70E}"/>
              </a:ext>
            </a:extLst>
          </p:cNvPr>
          <p:cNvSpPr txBox="1"/>
          <p:nvPr/>
        </p:nvSpPr>
        <p:spPr>
          <a:xfrm>
            <a:off x="8410244" y="4357826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3</a:t>
            </a:fld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1222A-AB60-A338-F35B-5B3E31FBC50B}"/>
              </a:ext>
            </a:extLst>
          </p:cNvPr>
          <p:cNvSpPr txBox="1"/>
          <p:nvPr/>
        </p:nvSpPr>
        <p:spPr>
          <a:xfrm>
            <a:off x="2928115" y="3149288"/>
            <a:ext cx="1845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Buy 400,000 shares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27AEDE-8001-4C5C-CD96-ACDC7C091547}"/>
              </a:ext>
            </a:extLst>
          </p:cNvPr>
          <p:cNvSpPr txBox="1"/>
          <p:nvPr/>
        </p:nvSpPr>
        <p:spPr>
          <a:xfrm>
            <a:off x="6135569" y="3149288"/>
            <a:ext cx="1845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Buy 400,000 shares</a:t>
            </a:r>
          </a:p>
        </p:txBody>
      </p:sp>
    </p:spTree>
    <p:extLst>
      <p:ext uri="{BB962C8B-B14F-4D97-AF65-F5344CB8AC3E}">
        <p14:creationId xmlns:p14="http://schemas.microsoft.com/office/powerpoint/2010/main" val="197376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Front-running in Traditional Exchange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87DC8EC-2BC8-7A4D-9743-A28F6C41F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15" y="316796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489F3-5C66-4C43-9BEE-81CE804A3164}"/>
              </a:ext>
            </a:extLst>
          </p:cNvPr>
          <p:cNvCxnSpPr/>
          <p:nvPr/>
        </p:nvCxnSpPr>
        <p:spPr>
          <a:xfrm>
            <a:off x="3084635" y="3625161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E96869-9027-2440-A318-6E25F5C40AD0}"/>
              </a:ext>
            </a:extLst>
          </p:cNvPr>
          <p:cNvCxnSpPr/>
          <p:nvPr/>
        </p:nvCxnSpPr>
        <p:spPr>
          <a:xfrm>
            <a:off x="6255591" y="3627012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ourt outline">
            <a:extLst>
              <a:ext uri="{FF2B5EF4-FFF2-40B4-BE49-F238E27FC236}">
                <a16:creationId xmlns:a16="http://schemas.microsoft.com/office/drawing/2014/main" id="{041EEFCF-2AFE-3947-84F4-E80184CBC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3959" y="2627423"/>
            <a:ext cx="1758184" cy="1758184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4AD8FF2-1888-0E48-95C7-D3546CEB70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1600" y="316796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828622-6337-164F-99CE-3BF9E471CB23}"/>
              </a:ext>
            </a:extLst>
          </p:cNvPr>
          <p:cNvSpPr txBox="1"/>
          <p:nvPr/>
        </p:nvSpPr>
        <p:spPr>
          <a:xfrm>
            <a:off x="1915075" y="4287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F16C-DD36-774F-9982-8CB3A65462A6}"/>
              </a:ext>
            </a:extLst>
          </p:cNvPr>
          <p:cNvSpPr txBox="1"/>
          <p:nvPr/>
        </p:nvSpPr>
        <p:spPr>
          <a:xfrm>
            <a:off x="5252339" y="4308261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48360-D555-1048-8784-ACAF60F9A70E}"/>
              </a:ext>
            </a:extLst>
          </p:cNvPr>
          <p:cNvSpPr txBox="1"/>
          <p:nvPr/>
        </p:nvSpPr>
        <p:spPr>
          <a:xfrm>
            <a:off x="8410244" y="4357826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4</a:t>
            </a:fld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1222A-AB60-A338-F35B-5B3E31FBC50B}"/>
              </a:ext>
            </a:extLst>
          </p:cNvPr>
          <p:cNvSpPr txBox="1"/>
          <p:nvPr/>
        </p:nvSpPr>
        <p:spPr>
          <a:xfrm>
            <a:off x="2928115" y="3149288"/>
            <a:ext cx="1845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Buy 400,000 shares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27AEDE-8001-4C5C-CD96-ACDC7C091547}"/>
              </a:ext>
            </a:extLst>
          </p:cNvPr>
          <p:cNvSpPr txBox="1"/>
          <p:nvPr/>
        </p:nvSpPr>
        <p:spPr>
          <a:xfrm>
            <a:off x="6109504" y="2794164"/>
            <a:ext cx="1845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Buy 20,000 shares</a:t>
            </a:r>
            <a:r>
              <a:rPr lang="en-CH" sz="1600" dirty="0">
                <a:solidFill>
                  <a:srgbClr val="0070C0"/>
                </a:solidFill>
              </a:rPr>
              <a:t> </a:t>
            </a:r>
          </a:p>
          <a:p>
            <a:r>
              <a:rPr lang="en-CH" sz="1600" dirty="0"/>
              <a:t>Buy 400,000 shares</a:t>
            </a:r>
          </a:p>
          <a:p>
            <a:r>
              <a:rPr lang="en-CH" sz="1600" dirty="0">
                <a:solidFill>
                  <a:srgbClr val="0070C0"/>
                </a:solidFill>
              </a:rPr>
              <a:t>Sell 20,000 shares</a:t>
            </a:r>
          </a:p>
        </p:txBody>
      </p:sp>
    </p:spTree>
    <p:extLst>
      <p:ext uri="{BB962C8B-B14F-4D97-AF65-F5344CB8AC3E}">
        <p14:creationId xmlns:p14="http://schemas.microsoft.com/office/powerpoint/2010/main" val="239003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702B-BF6F-2F44-B085-EDC96FCD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Front-running in Traditional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906E-E8FE-264C-AC48-275A5194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running is the practice of entering into a trade to capitalize on advanced, </a:t>
            </a:r>
            <a:r>
              <a:rPr lang="en-US" dirty="0">
                <a:solidFill>
                  <a:srgbClr val="FF0000"/>
                </a:solidFill>
              </a:rPr>
              <a:t>nonpublic knowledge</a:t>
            </a:r>
            <a:r>
              <a:rPr lang="en-US" dirty="0"/>
              <a:t> of a large </a:t>
            </a:r>
            <a:r>
              <a:rPr lang="en-US" dirty="0">
                <a:solidFill>
                  <a:srgbClr val="FF0000"/>
                </a:solidFill>
              </a:rPr>
              <a:t>pending transaction</a:t>
            </a:r>
            <a:r>
              <a:rPr lang="en-US" dirty="0"/>
              <a:t> that will influence the price of the underlying security.</a:t>
            </a:r>
          </a:p>
          <a:p>
            <a:r>
              <a:rPr lang="en-US" dirty="0"/>
              <a:t>Prohibited practice by regulations.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51EF2-9CA8-E149-8769-CD0BCE94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46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477-DC66-EA4F-94F5-33FD763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Flash Boys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B7D06-0F49-7A4D-99C8-5BFA7593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6</a:t>
            </a:fld>
            <a:endParaRPr lang="en-CH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0FB17D4-EC78-2D41-BBD3-72588AE6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50" y="2118518"/>
            <a:ext cx="254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Michael Lewis – Flash Boys. A Wall Street Revolt / Flash Boys – Revolte an  der Wall Street | Buchwurm.info">
            <a:extLst>
              <a:ext uri="{FF2B5EF4-FFF2-40B4-BE49-F238E27FC236}">
                <a16:creationId xmlns:a16="http://schemas.microsoft.com/office/drawing/2014/main" id="{B7B24EBB-7B82-6945-9E8D-E58B0489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12" y="2118518"/>
            <a:ext cx="2540882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917-A7EF-4A4D-ABA0-89C55D5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Blockchain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87DC8EC-2BC8-7A4D-9743-A28F6C41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715" y="316796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489F3-5C66-4C43-9BEE-81CE804A3164}"/>
              </a:ext>
            </a:extLst>
          </p:cNvPr>
          <p:cNvCxnSpPr/>
          <p:nvPr/>
        </p:nvCxnSpPr>
        <p:spPr>
          <a:xfrm>
            <a:off x="3084635" y="3625161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E96869-9027-2440-A318-6E25F5C40AD0}"/>
              </a:ext>
            </a:extLst>
          </p:cNvPr>
          <p:cNvCxnSpPr/>
          <p:nvPr/>
        </p:nvCxnSpPr>
        <p:spPr>
          <a:xfrm>
            <a:off x="6255591" y="3627012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4AD8FF2-1888-0E48-95C7-D3546CEB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16796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828622-6337-164F-99CE-3BF9E471CB23}"/>
              </a:ext>
            </a:extLst>
          </p:cNvPr>
          <p:cNvSpPr txBox="1"/>
          <p:nvPr/>
        </p:nvSpPr>
        <p:spPr>
          <a:xfrm>
            <a:off x="1915075" y="4287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F16C-DD36-774F-9982-8CB3A65462A6}"/>
              </a:ext>
            </a:extLst>
          </p:cNvPr>
          <p:cNvSpPr txBox="1"/>
          <p:nvPr/>
        </p:nvSpPr>
        <p:spPr>
          <a:xfrm>
            <a:off x="5252339" y="430826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7</a:t>
            </a:fld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1222A-AB60-A338-F35B-5B3E31FBC50B}"/>
              </a:ext>
            </a:extLst>
          </p:cNvPr>
          <p:cNvSpPr txBox="1"/>
          <p:nvPr/>
        </p:nvSpPr>
        <p:spPr>
          <a:xfrm>
            <a:off x="3192486" y="3149288"/>
            <a:ext cx="122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Transaction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EF0F1-A3A8-A36C-8A05-9E9ED25EAF51}"/>
              </a:ext>
            </a:extLst>
          </p:cNvPr>
          <p:cNvSpPr txBox="1"/>
          <p:nvPr/>
        </p:nvSpPr>
        <p:spPr>
          <a:xfrm>
            <a:off x="8450153" y="4287987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Blockchain</a:t>
            </a:r>
          </a:p>
        </p:txBody>
      </p:sp>
      <p:pic>
        <p:nvPicPr>
          <p:cNvPr id="18" name="Graphic 17" descr="Blockchain outline">
            <a:extLst>
              <a:ext uri="{FF2B5EF4-FFF2-40B4-BE49-F238E27FC236}">
                <a16:creationId xmlns:a16="http://schemas.microsoft.com/office/drawing/2014/main" id="{16920B02-C666-8C9B-18D0-DED2E521C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6318" y="2714467"/>
            <a:ext cx="1493637" cy="1493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A9890-4321-DA27-65A1-3A72BA220410}"/>
              </a:ext>
            </a:extLst>
          </p:cNvPr>
          <p:cNvSpPr txBox="1"/>
          <p:nvPr/>
        </p:nvSpPr>
        <p:spPr>
          <a:xfrm>
            <a:off x="6392686" y="3149288"/>
            <a:ext cx="122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67775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87DC8EC-2BC8-7A4D-9743-A28F6C41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715" y="316796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489F3-5C66-4C43-9BEE-81CE804A3164}"/>
              </a:ext>
            </a:extLst>
          </p:cNvPr>
          <p:cNvCxnSpPr/>
          <p:nvPr/>
        </p:nvCxnSpPr>
        <p:spPr>
          <a:xfrm>
            <a:off x="3084635" y="3625161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E96869-9027-2440-A318-6E25F5C40AD0}"/>
              </a:ext>
            </a:extLst>
          </p:cNvPr>
          <p:cNvCxnSpPr/>
          <p:nvPr/>
        </p:nvCxnSpPr>
        <p:spPr>
          <a:xfrm>
            <a:off x="6255591" y="3627012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4AD8FF2-1888-0E48-95C7-D3546CEB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16796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828622-6337-164F-99CE-3BF9E471CB23}"/>
              </a:ext>
            </a:extLst>
          </p:cNvPr>
          <p:cNvSpPr txBox="1"/>
          <p:nvPr/>
        </p:nvSpPr>
        <p:spPr>
          <a:xfrm>
            <a:off x="1915075" y="4287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F16C-DD36-774F-9982-8CB3A65462A6}"/>
              </a:ext>
            </a:extLst>
          </p:cNvPr>
          <p:cNvSpPr txBox="1"/>
          <p:nvPr/>
        </p:nvSpPr>
        <p:spPr>
          <a:xfrm>
            <a:off x="5252339" y="430826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8</a:t>
            </a:fld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1222A-AB60-A338-F35B-5B3E31FBC50B}"/>
              </a:ext>
            </a:extLst>
          </p:cNvPr>
          <p:cNvSpPr txBox="1"/>
          <p:nvPr/>
        </p:nvSpPr>
        <p:spPr>
          <a:xfrm>
            <a:off x="3192486" y="3149288"/>
            <a:ext cx="122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Transaction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EF0F1-A3A8-A36C-8A05-9E9ED25EAF51}"/>
              </a:ext>
            </a:extLst>
          </p:cNvPr>
          <p:cNvSpPr txBox="1"/>
          <p:nvPr/>
        </p:nvSpPr>
        <p:spPr>
          <a:xfrm>
            <a:off x="8450153" y="4287987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Blockchain</a:t>
            </a:r>
          </a:p>
        </p:txBody>
      </p:sp>
      <p:pic>
        <p:nvPicPr>
          <p:cNvPr id="18" name="Graphic 17" descr="Blockchain outline">
            <a:extLst>
              <a:ext uri="{FF2B5EF4-FFF2-40B4-BE49-F238E27FC236}">
                <a16:creationId xmlns:a16="http://schemas.microsoft.com/office/drawing/2014/main" id="{16920B02-C666-8C9B-18D0-DED2E521C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6318" y="2714467"/>
            <a:ext cx="1493637" cy="1493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A9890-4321-DA27-65A1-3A72BA220410}"/>
              </a:ext>
            </a:extLst>
          </p:cNvPr>
          <p:cNvSpPr txBox="1"/>
          <p:nvPr/>
        </p:nvSpPr>
        <p:spPr>
          <a:xfrm>
            <a:off x="6392686" y="3149288"/>
            <a:ext cx="122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>
                <a:solidFill>
                  <a:srgbClr val="0070C0"/>
                </a:solidFill>
              </a:rPr>
              <a:t>Transaction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26A9E0-8D62-1883-D360-B20386DB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Front-running in Blockchain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2C03AB1-CD03-3B1E-11FE-9D4A557C3840}"/>
              </a:ext>
            </a:extLst>
          </p:cNvPr>
          <p:cNvSpPr txBox="1">
            <a:spLocks/>
          </p:cNvSpPr>
          <p:nvPr/>
        </p:nvSpPr>
        <p:spPr>
          <a:xfrm>
            <a:off x="838200" y="1832089"/>
            <a:ext cx="10515600" cy="63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Displacement Attack: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6025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87DC8EC-2BC8-7A4D-9743-A28F6C41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715" y="316796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489F3-5C66-4C43-9BEE-81CE804A3164}"/>
              </a:ext>
            </a:extLst>
          </p:cNvPr>
          <p:cNvCxnSpPr/>
          <p:nvPr/>
        </p:nvCxnSpPr>
        <p:spPr>
          <a:xfrm>
            <a:off x="3084635" y="3625161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E96869-9027-2440-A318-6E25F5C40AD0}"/>
              </a:ext>
            </a:extLst>
          </p:cNvPr>
          <p:cNvCxnSpPr/>
          <p:nvPr/>
        </p:nvCxnSpPr>
        <p:spPr>
          <a:xfrm>
            <a:off x="6255591" y="3627012"/>
            <a:ext cx="1495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4AD8FF2-1888-0E48-95C7-D3546CEB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16796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828622-6337-164F-99CE-3BF9E471CB23}"/>
              </a:ext>
            </a:extLst>
          </p:cNvPr>
          <p:cNvSpPr txBox="1"/>
          <p:nvPr/>
        </p:nvSpPr>
        <p:spPr>
          <a:xfrm>
            <a:off x="1915075" y="428798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F16C-DD36-774F-9982-8CB3A65462A6}"/>
              </a:ext>
            </a:extLst>
          </p:cNvPr>
          <p:cNvSpPr txBox="1"/>
          <p:nvPr/>
        </p:nvSpPr>
        <p:spPr>
          <a:xfrm>
            <a:off x="5252339" y="430826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</a:t>
            </a:r>
            <a:endParaRPr lang="en-CH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2305C8-03CE-E24E-9057-9F056DB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BE8A-13EA-C247-B222-F3043C98F6FE}" type="slidenum">
              <a:rPr lang="en-CH" smtClean="0"/>
              <a:t>9</a:t>
            </a:fld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1222A-AB60-A338-F35B-5B3E31FBC50B}"/>
              </a:ext>
            </a:extLst>
          </p:cNvPr>
          <p:cNvSpPr txBox="1"/>
          <p:nvPr/>
        </p:nvSpPr>
        <p:spPr>
          <a:xfrm>
            <a:off x="3192486" y="3149288"/>
            <a:ext cx="122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Transaction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EF0F1-A3A8-A36C-8A05-9E9ED25EAF51}"/>
              </a:ext>
            </a:extLst>
          </p:cNvPr>
          <p:cNvSpPr txBox="1"/>
          <p:nvPr/>
        </p:nvSpPr>
        <p:spPr>
          <a:xfrm>
            <a:off x="8450153" y="4287987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Blockchain</a:t>
            </a:r>
          </a:p>
        </p:txBody>
      </p:sp>
      <p:pic>
        <p:nvPicPr>
          <p:cNvPr id="18" name="Graphic 17" descr="Blockchain outline">
            <a:extLst>
              <a:ext uri="{FF2B5EF4-FFF2-40B4-BE49-F238E27FC236}">
                <a16:creationId xmlns:a16="http://schemas.microsoft.com/office/drawing/2014/main" id="{16920B02-C666-8C9B-18D0-DED2E521C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6318" y="2714467"/>
            <a:ext cx="1493637" cy="1493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A9890-4321-DA27-65A1-3A72BA220410}"/>
              </a:ext>
            </a:extLst>
          </p:cNvPr>
          <p:cNvSpPr txBox="1"/>
          <p:nvPr/>
        </p:nvSpPr>
        <p:spPr>
          <a:xfrm>
            <a:off x="6392686" y="2806543"/>
            <a:ext cx="1220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>
                <a:solidFill>
                  <a:srgbClr val="0070C0"/>
                </a:solidFill>
              </a:rPr>
              <a:t>Transaction</a:t>
            </a:r>
          </a:p>
          <a:p>
            <a:r>
              <a:rPr lang="en-CH" sz="1600" dirty="0"/>
              <a:t>Transaction</a:t>
            </a:r>
          </a:p>
          <a:p>
            <a:r>
              <a:rPr lang="en-CH" sz="1600" dirty="0">
                <a:solidFill>
                  <a:srgbClr val="0070C0"/>
                </a:solidFill>
              </a:rPr>
              <a:t>Transaction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26A9E0-8D62-1883-D360-B20386DB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Front-running in Blockchain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2C03AB1-CD03-3B1E-11FE-9D4A557C3840}"/>
              </a:ext>
            </a:extLst>
          </p:cNvPr>
          <p:cNvSpPr txBox="1">
            <a:spLocks/>
          </p:cNvSpPr>
          <p:nvPr/>
        </p:nvSpPr>
        <p:spPr>
          <a:xfrm>
            <a:off x="838200" y="1832089"/>
            <a:ext cx="10515600" cy="63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Insertion Attack: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41774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550</Words>
  <Application>Microsoft Macintosh PowerPoint</Application>
  <PresentationFormat>Widescreen</PresentationFormat>
  <Paragraphs>154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Light</vt:lpstr>
      <vt:lpstr>Helvetica Neue</vt:lpstr>
      <vt:lpstr>Office Theme</vt:lpstr>
      <vt:lpstr>Flash Freezing Flash Boys: Countering Blockchain Front-Running</vt:lpstr>
      <vt:lpstr>Outline</vt:lpstr>
      <vt:lpstr>Traditional Exchange</vt:lpstr>
      <vt:lpstr>Front-running in Traditional Exchange</vt:lpstr>
      <vt:lpstr>Front-running in Traditional Exchange</vt:lpstr>
      <vt:lpstr>Flash Boys</vt:lpstr>
      <vt:lpstr>Blockchain</vt:lpstr>
      <vt:lpstr>Front-running in Blockchain</vt:lpstr>
      <vt:lpstr>Front-running in Blockchain</vt:lpstr>
      <vt:lpstr>Front-running in Blockchain</vt:lpstr>
      <vt:lpstr>Front-running in Blockchain</vt:lpstr>
      <vt:lpstr>Strawman: Commit-and-Reveal by User</vt:lpstr>
      <vt:lpstr>Transaction Commitment</vt:lpstr>
      <vt:lpstr>F3B: Supporting encrypted transactions*</vt:lpstr>
      <vt:lpstr>How does F3B mitigate front-running</vt:lpstr>
      <vt:lpstr>Architecture Overview</vt:lpstr>
      <vt:lpstr>Protocol</vt:lpstr>
      <vt:lpstr>Protocol</vt:lpstr>
      <vt:lpstr>Protocol</vt:lpstr>
      <vt:lpstr>Latency*</vt:lpstr>
      <vt:lpstr>Throughput*</vt:lpstr>
      <vt:lpstr>Conclusion</vt:lpstr>
      <vt:lpstr>Latency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Front-running protection</dc:title>
  <dc:creator>Zhang Haoqian</dc:creator>
  <cp:lastModifiedBy>Zhang Haoqian</cp:lastModifiedBy>
  <cp:revision>47</cp:revision>
  <dcterms:created xsi:type="dcterms:W3CDTF">2022-02-15T08:52:27Z</dcterms:created>
  <dcterms:modified xsi:type="dcterms:W3CDTF">2022-07-10T10:49:08Z</dcterms:modified>
</cp:coreProperties>
</file>