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82" r:id="rId4"/>
    <p:sldId id="298" r:id="rId5"/>
    <p:sldId id="295" r:id="rId6"/>
    <p:sldId id="296" r:id="rId7"/>
    <p:sldId id="297" r:id="rId8"/>
    <p:sldId id="299" r:id="rId9"/>
    <p:sldId id="304" r:id="rId10"/>
    <p:sldId id="301" r:id="rId11"/>
    <p:sldId id="305" r:id="rId12"/>
    <p:sldId id="306" r:id="rId13"/>
    <p:sldId id="307" r:id="rId14"/>
    <p:sldId id="315" r:id="rId15"/>
    <p:sldId id="308" r:id="rId16"/>
    <p:sldId id="317" r:id="rId17"/>
    <p:sldId id="318" r:id="rId18"/>
    <p:sldId id="312" r:id="rId19"/>
    <p:sldId id="310" r:id="rId20"/>
    <p:sldId id="319" r:id="rId21"/>
    <p:sldId id="313" r:id="rId22"/>
    <p:sldId id="314" r:id="rId23"/>
    <p:sldId id="266" r:id="rId24"/>
    <p:sldId id="316" r:id="rId2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07D3E7-7028-ED4B-984D-6CA58A714584}">
          <p14:sldIdLst>
            <p14:sldId id="256"/>
            <p14:sldId id="270"/>
            <p14:sldId id="282"/>
            <p14:sldId id="298"/>
            <p14:sldId id="295"/>
            <p14:sldId id="296"/>
            <p14:sldId id="297"/>
            <p14:sldId id="299"/>
            <p14:sldId id="304"/>
            <p14:sldId id="301"/>
            <p14:sldId id="305"/>
            <p14:sldId id="306"/>
            <p14:sldId id="307"/>
            <p14:sldId id="315"/>
            <p14:sldId id="308"/>
            <p14:sldId id="317"/>
            <p14:sldId id="318"/>
            <p14:sldId id="312"/>
            <p14:sldId id="310"/>
            <p14:sldId id="319"/>
            <p14:sldId id="313"/>
            <p14:sldId id="314"/>
            <p14:sldId id="266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86800"/>
  </p:normalViewPr>
  <p:slideViewPr>
    <p:cSldViewPr snapToGrid="0" snapToObjects="1">
      <p:cViewPr varScale="1">
        <p:scale>
          <a:sx n="121" d="100"/>
          <a:sy n="121" d="100"/>
        </p:scale>
        <p:origin x="1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7515C-67F7-7B45-A535-D135EFED9068}" type="datetimeFigureOut">
              <a:rPr lang="en-CH" smtClean="0"/>
              <a:t>3/4/24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3808-DFC2-B048-B8FA-BD3DD3BD6C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86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EPFL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3808-DFC2-B048-B8FA-BD3DD3BD6C43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998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per-transaction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3808-DFC2-B048-B8FA-BD3DD3BD6C43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887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3808-DFC2-B048-B8FA-BD3DD3BD6C43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828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5904-E820-8D47-A661-8102EF2F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7370F-7227-5647-BA67-02690BE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AA3E-C5C6-C140-A450-C79D5DEA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EBB7-9C44-F045-8359-FE7CA39011E7}" type="datetime1">
              <a:rPr lang="en-US" smtClean="0"/>
              <a:t>3/4/24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0E96-C4F8-AB4E-9864-46716F98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32AB-60FB-FA4B-B9D8-52511B3C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88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63AD-8929-4743-B4AA-89A355DA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E08C0-803A-3047-B2FA-77C161A9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583C-C7F7-6443-B9ED-1D34DCF8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1436-FA64-4C43-AFFA-6B0C24600C62}" type="datetime1">
              <a:rPr lang="en-US" smtClean="0"/>
              <a:t>3/4/24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E6E2-1201-AA4C-8AB4-C1B77052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AE57-ECD3-ED4C-91CE-BD9A2E0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227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5765D-E46C-DD45-87C3-454ACC3FC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22078-273F-4441-8FBD-2F8AACFFB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A166-4161-F24B-A1AA-924E27B2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1CA1-FE56-DC4E-975B-DD9C87948E65}" type="datetime1">
              <a:rPr lang="en-US" smtClean="0"/>
              <a:t>3/4/24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9F23-91BC-C845-9AC1-36C93061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F2AD-D560-5D4F-B8A2-3DBCEE17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2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4D25-2076-6B49-8A5A-09F83A2E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B1A6-1D40-C94D-98E4-6FA1C812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02B9-C6B5-6F4C-8E6C-479EA700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BF-7AA9-0D45-98DD-F981AC4C14C8}" type="datetime1">
              <a:rPr lang="en-US" smtClean="0"/>
              <a:t>3/4/24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040E0-BAFC-F84C-9916-593B5F8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50B91-0F7E-1940-8F03-BF0FC36A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916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5B2A-BD91-CA4C-92E6-04DAC02E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DA639-5011-DA48-B253-6CF7B5C2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B1DD-EEED-3244-9522-58401316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9032-86A5-DE46-B5B5-FED6C3A7509A}" type="datetime1">
              <a:rPr lang="en-US" smtClean="0"/>
              <a:t>3/4/24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B9209-8037-A44F-97CD-92C2CD26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814E-0F20-9D42-8CB6-5D4ED101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80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F373-5A2D-A745-8848-277F495D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93C6-D15C-4245-9251-23447F2A6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97EC-1998-2E48-B9B4-05207481F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A7F0-63F6-FB4C-A160-891B032F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5195-4BD7-404D-9451-432DDAFFBC30}" type="datetime1">
              <a:rPr lang="en-US" smtClean="0"/>
              <a:t>3/4/24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D0C8-70AF-3A46-A26C-3F1A9A42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F9EDF-69F9-F94F-9C20-63C6EBD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36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FAD7-F64C-234D-9A6E-0DC54F35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929F4-D483-CE4C-AD8D-E6B0C27A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1F58B-0182-7946-A7EE-523E4658F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B53B8-F840-7549-861C-DF722A93F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297F6-EB34-CB46-BA6F-DC7E59F13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BB6EF-55E7-B340-8588-B54561EB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63E-1685-B94B-AFDB-F6D972FB1827}" type="datetime1">
              <a:rPr lang="en-US" smtClean="0"/>
              <a:t>3/4/24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07881-784B-8345-9EF3-1C35BD4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341D7-7D72-6A4E-A389-B851AE8B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0CB-8678-5845-BEEC-9D90AFDC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4B877-A5EB-7E42-BDA5-6345AD4D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2052-593F-5E47-950F-39C3B2DE419A}" type="datetime1">
              <a:rPr lang="en-US" smtClean="0"/>
              <a:t>3/4/24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B9150-2A8D-2E40-BB8E-8FEE0B4A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D1539-F830-1C47-9817-6A457190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953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DE34D-CAC8-8844-B691-9C278138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8BCC-1E94-9142-9855-68F16114BAF2}" type="datetime1">
              <a:rPr lang="en-US" smtClean="0"/>
              <a:t>3/4/24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FFF2E-B80A-B54B-A245-2650D797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FDC9-3244-AF43-8ACD-F9D009B6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0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EB4E-0E07-5A4A-A682-6E17E3DE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C566-8E9D-E041-A4F5-0CA1FA44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CB459-32FE-8544-A591-1E9568DA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7489-0EEB-6241-AA18-E068A277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CD9E-5E0B-3F4C-AED0-2E0024073585}" type="datetime1">
              <a:rPr lang="en-US" smtClean="0"/>
              <a:t>3/4/24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2404-DBA0-D74C-917A-DDE2955C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1E2C5-F4DF-D748-903C-58668FAC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273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3F-ED2A-F740-A443-ED458411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47A13-7765-434E-92AB-420A6C20C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0E9F2-7F68-0241-9DD2-CF0FD01A9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B5EC3-F5AE-134C-B096-6BBEE09F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B30B-912B-1846-B1B0-82F1F5B89E7B}" type="datetime1">
              <a:rPr lang="en-US" smtClean="0"/>
              <a:t>3/4/24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CBC9-7CED-1C46-AEE2-9015B3FA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5A01-F39F-FC46-91AE-0BDEE75F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160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D1E8-146D-8647-A60D-8E91AE54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5E00-2038-CC47-A5F4-A19F2C15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8C836-3A20-1149-A229-CE294F16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DB18-51D9-A14D-A8A2-883EF32CA3EA}" type="datetime1">
              <a:rPr lang="en-US" smtClean="0"/>
              <a:t>3/4/24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38E2-D9E0-C341-B8E1-B45BDB3A6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09A-2E5D-A044-9730-1BA200897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974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D661-B780-6E4F-9D5A-E77E868BE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319" y="1621590"/>
            <a:ext cx="9685361" cy="1807410"/>
          </a:xfrm>
        </p:spPr>
        <p:txBody>
          <a:bodyPr>
            <a:noAutofit/>
          </a:bodyPr>
          <a:lstStyle/>
          <a:p>
            <a:r>
              <a:rPr lang="en-US" sz="3600" b="1" i="0" u="none" strike="noStrike" dirty="0">
                <a:effectLst/>
                <a:latin typeface="Arial" panose="020B0604020202020204" pitchFamily="34" charset="0"/>
              </a:rPr>
              <a:t>ZeroAuction</a:t>
            </a: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:</a:t>
            </a:r>
            <a:br>
              <a:rPr lang="en-US" sz="3600" dirty="0">
                <a:latin typeface="Arial" panose="020B0604020202020204" pitchFamily="34" charset="0"/>
              </a:rPr>
            </a:b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Zero-Deposit Sealed-bid Auction </a:t>
            </a:r>
            <a:br>
              <a:rPr lang="en-US" sz="36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via Delayed Execution</a:t>
            </a:r>
            <a:endParaRPr lang="en-CH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C9ADF-30F1-0E44-AAB8-8BA0053B9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5527"/>
            <a:ext cx="9144000" cy="2147455"/>
          </a:xfrm>
        </p:spPr>
        <p:txBody>
          <a:bodyPr>
            <a:normAutofit lnSpcReduction="10000"/>
          </a:bodyPr>
          <a:lstStyle/>
          <a:p>
            <a:r>
              <a:rPr lang="en-CH" b="1"/>
              <a:t>Haoqian Zhang</a:t>
            </a:r>
            <a:r>
              <a:rPr lang="en-CH"/>
              <a:t>, Michelle Yeo</a:t>
            </a:r>
            <a:r>
              <a:rPr lang="en-US" dirty="0"/>
              <a:t>, </a:t>
            </a:r>
            <a:r>
              <a:rPr lang="en-CH"/>
              <a:t>Vero Estrada-Galinanes, Bryan Ford</a:t>
            </a:r>
            <a:endParaRPr lang="en-US" dirty="0"/>
          </a:p>
          <a:p>
            <a:r>
              <a:rPr lang="en-US" dirty="0"/>
              <a:t>Swiss Federal Institute of Technology Lausanne (EPFL) &amp;</a:t>
            </a:r>
          </a:p>
          <a:p>
            <a:r>
              <a:rPr lang="en-US" dirty="0"/>
              <a:t>National University of Singapore (NUS)</a:t>
            </a:r>
          </a:p>
          <a:p>
            <a:r>
              <a:rPr lang="en-CH"/>
              <a:t>Workshop on Trusted Smart Contracts - WTSC 202</a:t>
            </a:r>
            <a:r>
              <a:rPr lang="en-US"/>
              <a:t>4 </a:t>
            </a:r>
            <a:endParaRPr lang="en-US" dirty="0"/>
          </a:p>
          <a:p>
            <a:r>
              <a:rPr lang="en-US" dirty="0"/>
              <a:t>March 8, 2024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1421A-9485-3144-A99B-0A2602E2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</a:t>
            </a:fld>
            <a:endParaRPr lang="en-CH"/>
          </a:p>
        </p:txBody>
      </p:sp>
      <p:pic>
        <p:nvPicPr>
          <p:cNvPr id="1026" name="Picture 2" descr="Le logo de l'EPFL">
            <a:extLst>
              <a:ext uri="{FF2B5EF4-FFF2-40B4-BE49-F238E27FC236}">
                <a16:creationId xmlns:a16="http://schemas.microsoft.com/office/drawing/2014/main" id="{81DF4C2B-119D-E0F8-566E-899DD359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13173" cy="18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and orange logo&#10;&#10;Description automatically generated">
            <a:extLst>
              <a:ext uri="{FF2B5EF4-FFF2-40B4-BE49-F238E27FC236}">
                <a16:creationId xmlns:a16="http://schemas.microsoft.com/office/drawing/2014/main" id="{F4DDDF0C-5DC3-C662-095A-3A8CC9BA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673" y="486303"/>
            <a:ext cx="2328794" cy="11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Impossibility </a:t>
            </a:r>
            <a:r>
              <a:rPr lang="en-US" altLang="zh-CN" dirty="0"/>
              <a:t>2</a:t>
            </a:r>
            <a:r>
              <a:rPr lang="en-US" dirty="0"/>
              <a:t>: Eliminating Deposit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10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A3FE33E-EC9D-1514-80B6-6D138738B827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A7CC0DF-559A-B650-CE86-98A4D170AC79}"/>
              </a:ext>
            </a:extLst>
          </p:cNvPr>
          <p:cNvSpPr/>
          <p:nvPr/>
        </p:nvSpPr>
        <p:spPr>
          <a:xfrm rot="16200000" flipV="1">
            <a:off x="7399122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E24A-1FEB-2CDC-54CB-E25C5E86AED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39F470-6064-0867-B900-4BA8B7A01735}"/>
              </a:ext>
            </a:extLst>
          </p:cNvPr>
          <p:cNvSpPr txBox="1"/>
          <p:nvPr/>
        </p:nvSpPr>
        <p:spPr>
          <a:xfrm>
            <a:off x="1312369" y="2776765"/>
            <a:ext cx="999376" cy="923330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Commit</a:t>
            </a:r>
            <a:r>
              <a:rPr lang="en-US" baseline="-25000" dirty="0"/>
              <a:t>a</a:t>
            </a:r>
          </a:p>
          <a:p>
            <a:r>
              <a:rPr lang="en-US" strike="sngStrike" dirty="0"/>
              <a:t>Deposit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ECF33-7EB0-F67D-A000-CAF6079CE5B7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DA7DC-953B-BC29-EBCD-B4681E2744A8}"/>
              </a:ext>
            </a:extLst>
          </p:cNvPr>
          <p:cNvCxnSpPr>
            <a:cxnSpLocks/>
          </p:cNvCxnSpPr>
          <p:nvPr/>
        </p:nvCxnSpPr>
        <p:spPr>
          <a:xfrm>
            <a:off x="4908167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C5B2A-2D69-3416-7D0D-0E1FCDD34B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38893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2D170D-FDAD-E6F9-5A9A-19419D44A28B}"/>
              </a:ext>
            </a:extLst>
          </p:cNvPr>
          <p:cNvSpPr txBox="1"/>
          <p:nvPr/>
        </p:nvSpPr>
        <p:spPr>
          <a:xfrm>
            <a:off x="9874348" y="3053764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90036-0FBC-93D3-7B3D-C7977F00E090}"/>
              </a:ext>
            </a:extLst>
          </p:cNvPr>
          <p:cNvCxnSpPr>
            <a:cxnSpLocks/>
          </p:cNvCxnSpPr>
          <p:nvPr/>
        </p:nvCxnSpPr>
        <p:spPr>
          <a:xfrm>
            <a:off x="6147581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EF2E8A-AE40-7CD7-FE8E-26339AAF6FAA}"/>
              </a:ext>
            </a:extLst>
          </p:cNvPr>
          <p:cNvSpPr txBox="1"/>
          <p:nvPr/>
        </p:nvSpPr>
        <p:spPr>
          <a:xfrm>
            <a:off x="5730639" y="3053765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997369-73BF-6C89-5690-498A060EF16E}"/>
              </a:ext>
            </a:extLst>
          </p:cNvPr>
          <p:cNvCxnSpPr>
            <a:cxnSpLocks/>
          </p:cNvCxnSpPr>
          <p:nvPr/>
        </p:nvCxnSpPr>
        <p:spPr>
          <a:xfrm>
            <a:off x="7100476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2EF917-C019-C62A-6FF7-0CF05004C99D}"/>
              </a:ext>
            </a:extLst>
          </p:cNvPr>
          <p:cNvSpPr txBox="1"/>
          <p:nvPr/>
        </p:nvSpPr>
        <p:spPr>
          <a:xfrm>
            <a:off x="6683534" y="3053765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9CEA7E-7642-BD41-D81C-A5410C6B3F99}"/>
              </a:ext>
            </a:extLst>
          </p:cNvPr>
          <p:cNvCxnSpPr>
            <a:cxnSpLocks/>
          </p:cNvCxnSpPr>
          <p:nvPr/>
        </p:nvCxnSpPr>
        <p:spPr>
          <a:xfrm>
            <a:off x="9240200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3497FD-44AD-4DD1-60C1-5B8AA77D2448}"/>
              </a:ext>
            </a:extLst>
          </p:cNvPr>
          <p:cNvSpPr txBox="1"/>
          <p:nvPr/>
        </p:nvSpPr>
        <p:spPr>
          <a:xfrm>
            <a:off x="8823258" y="3053765"/>
            <a:ext cx="915635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Charlie</a:t>
            </a:r>
            <a:endParaRPr lang="en-US" dirty="0"/>
          </a:p>
          <a:p>
            <a:r>
              <a:rPr lang="en-US" dirty="0"/>
              <a:t>Bid: 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787E8-356A-8AEF-22F6-4131A1E2F2DB}"/>
              </a:ext>
            </a:extLst>
          </p:cNvPr>
          <p:cNvSpPr txBox="1"/>
          <p:nvPr/>
        </p:nvSpPr>
        <p:spPr>
          <a:xfrm>
            <a:off x="2378200" y="2776765"/>
            <a:ext cx="1008609" cy="923330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Commit</a:t>
            </a:r>
            <a:r>
              <a:rPr lang="en-US" baseline="-25000" dirty="0"/>
              <a:t>b</a:t>
            </a:r>
          </a:p>
          <a:p>
            <a:r>
              <a:rPr lang="en-US" strike="sngStrike" dirty="0"/>
              <a:t>Deposit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ADE5E-7A56-A46E-BE3D-8E9AEF6C697A}"/>
              </a:ext>
            </a:extLst>
          </p:cNvPr>
          <p:cNvSpPr txBox="1"/>
          <p:nvPr/>
        </p:nvSpPr>
        <p:spPr>
          <a:xfrm>
            <a:off x="4424798" y="2776765"/>
            <a:ext cx="991362" cy="923330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Charlie</a:t>
            </a:r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/>
              <a:t>Commit</a:t>
            </a:r>
            <a:r>
              <a:rPr lang="en-US" baseline="-25000" dirty="0"/>
              <a:t>c</a:t>
            </a:r>
          </a:p>
          <a:p>
            <a:r>
              <a:rPr lang="en-US" strike="sngStrike" dirty="0"/>
              <a:t>Deposit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046351-A02B-7180-2DAE-719E8FDAF817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0EFE3-D56B-B485-33E5-2268EC75B409}"/>
              </a:ext>
            </a:extLst>
          </p:cNvPr>
          <p:cNvSpPr txBox="1"/>
          <p:nvPr/>
        </p:nvSpPr>
        <p:spPr>
          <a:xfrm>
            <a:off x="6860034" y="5238500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Revealing</a:t>
            </a:r>
          </a:p>
        </p:txBody>
      </p:sp>
    </p:spTree>
    <p:extLst>
      <p:ext uri="{BB962C8B-B14F-4D97-AF65-F5344CB8AC3E}">
        <p14:creationId xmlns:p14="http://schemas.microsoft.com/office/powerpoint/2010/main" val="54584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Impossibility 3: Multiple Auctions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11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A3FE33E-EC9D-1514-80B6-6D138738B827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A7CC0DF-559A-B650-CE86-98A4D170AC79}"/>
              </a:ext>
            </a:extLst>
          </p:cNvPr>
          <p:cNvSpPr/>
          <p:nvPr/>
        </p:nvSpPr>
        <p:spPr>
          <a:xfrm rot="16200000" flipV="1">
            <a:off x="4587560" y="2928637"/>
            <a:ext cx="365127" cy="4379844"/>
          </a:xfrm>
          <a:prstGeom prst="lef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E24A-1FEB-2CDC-54CB-E25C5E86AED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ECF33-7EB0-F67D-A000-CAF6079CE5B7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DA7DC-953B-BC29-EBCD-B4681E2744A8}"/>
              </a:ext>
            </a:extLst>
          </p:cNvPr>
          <p:cNvCxnSpPr>
            <a:cxnSpLocks/>
          </p:cNvCxnSpPr>
          <p:nvPr/>
        </p:nvCxnSpPr>
        <p:spPr>
          <a:xfrm>
            <a:off x="4139539" y="3751444"/>
            <a:ext cx="376927" cy="1100511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C5B2A-2D69-3416-7D0D-0E1FCDD34B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77600" y="3728928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2D170D-FDAD-E6F9-5A9A-19419D44A28B}"/>
              </a:ext>
            </a:extLst>
          </p:cNvPr>
          <p:cNvSpPr txBox="1"/>
          <p:nvPr/>
        </p:nvSpPr>
        <p:spPr>
          <a:xfrm>
            <a:off x="5377600" y="3049907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CH"/>
            </a:defPPr>
            <a:lvl1pPr>
              <a:defRPr i="1">
                <a:solidFill>
                  <a:srgbClr val="20212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Winner:</a:t>
            </a:r>
          </a:p>
          <a:p>
            <a:r>
              <a:rPr lang="en-US" dirty="0"/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8DA26-B69C-6E04-2462-F1EC7BE7B68A}"/>
              </a:ext>
            </a:extLst>
          </p:cNvPr>
          <p:cNvSpPr txBox="1"/>
          <p:nvPr/>
        </p:nvSpPr>
        <p:spPr>
          <a:xfrm>
            <a:off x="1398606" y="3053764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C0B58-088D-2063-4821-EBADC01E4AC8}"/>
              </a:ext>
            </a:extLst>
          </p:cNvPr>
          <p:cNvSpPr txBox="1"/>
          <p:nvPr/>
        </p:nvSpPr>
        <p:spPr>
          <a:xfrm>
            <a:off x="2351501" y="3053764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5483E-708A-D91B-15E7-D4F2A6CAC679}"/>
              </a:ext>
            </a:extLst>
          </p:cNvPr>
          <p:cNvSpPr txBox="1"/>
          <p:nvPr/>
        </p:nvSpPr>
        <p:spPr>
          <a:xfrm>
            <a:off x="3706267" y="3049907"/>
            <a:ext cx="833883" cy="646331"/>
          </a:xfrm>
          <a:prstGeom prst="rect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FDB52A-4F10-0575-BD1F-7EB31F5A26D9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60046" y="3732685"/>
            <a:ext cx="376927" cy="1100511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7E1783-A5FD-1184-5FC2-AA352B2C6A2E}"/>
              </a:ext>
            </a:extLst>
          </p:cNvPr>
          <p:cNvSpPr txBox="1"/>
          <p:nvPr/>
        </p:nvSpPr>
        <p:spPr>
          <a:xfrm>
            <a:off x="6960046" y="3053664"/>
            <a:ext cx="977704" cy="646331"/>
          </a:xfrm>
          <a:prstGeom prst="rect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CH"/>
            </a:defPPr>
            <a:lvl1pPr>
              <a:defRPr i="1">
                <a:solidFill>
                  <a:srgbClr val="20212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Winner:</a:t>
            </a:r>
          </a:p>
          <a:p>
            <a:r>
              <a:rPr lang="en-US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C3FF5-4A06-9FA7-10DC-F6E75F371736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EC341-B59C-C3D8-F400-07467C12BA74}"/>
              </a:ext>
            </a:extLst>
          </p:cNvPr>
          <p:cNvSpPr txBox="1"/>
          <p:nvPr/>
        </p:nvSpPr>
        <p:spPr>
          <a:xfrm>
            <a:off x="4230897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Bidding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4BC72-D70F-86A9-84F3-91DE907AD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96281"/>
              </p:ext>
            </p:extLst>
          </p:nvPr>
        </p:nvGraphicFramePr>
        <p:xfrm>
          <a:off x="987286" y="1619853"/>
          <a:ext cx="3657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059930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4334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707042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49955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Auction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8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7358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9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Impossibility 3: Multiple Auctions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12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A3FE33E-EC9D-1514-80B6-6D138738B827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A7CC0DF-559A-B650-CE86-98A4D170AC79}"/>
              </a:ext>
            </a:extLst>
          </p:cNvPr>
          <p:cNvSpPr/>
          <p:nvPr/>
        </p:nvSpPr>
        <p:spPr>
          <a:xfrm rot="16200000" flipV="1">
            <a:off x="4587560" y="2928637"/>
            <a:ext cx="365127" cy="4379844"/>
          </a:xfrm>
          <a:prstGeom prst="lef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E24A-1FEB-2CDC-54CB-E25C5E86AED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ECF33-7EB0-F67D-A000-CAF6079CE5B7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DA7DC-953B-BC29-EBCD-B4681E2744A8}"/>
              </a:ext>
            </a:extLst>
          </p:cNvPr>
          <p:cNvCxnSpPr>
            <a:cxnSpLocks/>
          </p:cNvCxnSpPr>
          <p:nvPr/>
        </p:nvCxnSpPr>
        <p:spPr>
          <a:xfrm>
            <a:off x="4139539" y="3751444"/>
            <a:ext cx="376927" cy="1100511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C5B2A-2D69-3416-7D0D-0E1FCDD34B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77600" y="3728928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2D170D-FDAD-E6F9-5A9A-19419D44A28B}"/>
              </a:ext>
            </a:extLst>
          </p:cNvPr>
          <p:cNvSpPr txBox="1"/>
          <p:nvPr/>
        </p:nvSpPr>
        <p:spPr>
          <a:xfrm>
            <a:off x="5377600" y="3049907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CH"/>
            </a:defPPr>
            <a:lvl1pPr>
              <a:defRPr i="1">
                <a:solidFill>
                  <a:srgbClr val="20212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Winner:</a:t>
            </a:r>
          </a:p>
          <a:p>
            <a:r>
              <a:rPr lang="en-US" dirty="0"/>
              <a:t>???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FDB52A-4F10-0575-BD1F-7EB31F5A26D9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60046" y="3732685"/>
            <a:ext cx="376927" cy="1100511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7E1783-A5FD-1184-5FC2-AA352B2C6A2E}"/>
              </a:ext>
            </a:extLst>
          </p:cNvPr>
          <p:cNvSpPr txBox="1"/>
          <p:nvPr/>
        </p:nvSpPr>
        <p:spPr>
          <a:xfrm>
            <a:off x="6960046" y="3053664"/>
            <a:ext cx="977704" cy="646331"/>
          </a:xfrm>
          <a:prstGeom prst="rect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CH"/>
            </a:defPPr>
            <a:lvl1pPr>
              <a:defRPr i="1">
                <a:solidFill>
                  <a:srgbClr val="20212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Winner:</a:t>
            </a:r>
          </a:p>
          <a:p>
            <a:r>
              <a:rPr lang="en-US" dirty="0"/>
              <a:t>???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C3FF5-4A06-9FA7-10DC-F6E75F371736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EC341-B59C-C3D8-F400-07467C12BA74}"/>
              </a:ext>
            </a:extLst>
          </p:cNvPr>
          <p:cNvSpPr txBox="1"/>
          <p:nvPr/>
        </p:nvSpPr>
        <p:spPr>
          <a:xfrm>
            <a:off x="4230897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Bidding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746ED-CC00-D5A0-0FD5-BFE3A96D4AE6}"/>
              </a:ext>
            </a:extLst>
          </p:cNvPr>
          <p:cNvSpPr txBox="1"/>
          <p:nvPr/>
        </p:nvSpPr>
        <p:spPr>
          <a:xfrm>
            <a:off x="1398606" y="3053764"/>
            <a:ext cx="852727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9047A-C2B3-9046-C5CB-25510301E415}"/>
              </a:ext>
            </a:extLst>
          </p:cNvPr>
          <p:cNvSpPr txBox="1"/>
          <p:nvPr/>
        </p:nvSpPr>
        <p:spPr>
          <a:xfrm>
            <a:off x="2351501" y="3053764"/>
            <a:ext cx="915635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A10C1-2220-5A51-5C37-D4E11A7A92D4}"/>
              </a:ext>
            </a:extLst>
          </p:cNvPr>
          <p:cNvSpPr/>
          <p:nvPr/>
        </p:nvSpPr>
        <p:spPr>
          <a:xfrm>
            <a:off x="1879028" y="3407717"/>
            <a:ext cx="313447" cy="212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549C3-AA1A-A5DF-5FF0-ADED2A95DB2B}"/>
              </a:ext>
            </a:extLst>
          </p:cNvPr>
          <p:cNvSpPr/>
          <p:nvPr/>
        </p:nvSpPr>
        <p:spPr>
          <a:xfrm>
            <a:off x="2852109" y="3407717"/>
            <a:ext cx="313447" cy="212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48646-9340-6223-37CD-8876E88A0676}"/>
              </a:ext>
            </a:extLst>
          </p:cNvPr>
          <p:cNvSpPr txBox="1"/>
          <p:nvPr/>
        </p:nvSpPr>
        <p:spPr>
          <a:xfrm>
            <a:off x="3767744" y="3049907"/>
            <a:ext cx="852727" cy="646331"/>
          </a:xfrm>
          <a:prstGeom prst="rect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47C44-7857-07BF-5980-9FCF4A430546}"/>
              </a:ext>
            </a:extLst>
          </p:cNvPr>
          <p:cNvSpPr/>
          <p:nvPr/>
        </p:nvSpPr>
        <p:spPr>
          <a:xfrm>
            <a:off x="4248166" y="3403860"/>
            <a:ext cx="313447" cy="212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500D23-1B1F-4730-F1DE-192BE3F2D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91539"/>
              </p:ext>
            </p:extLst>
          </p:nvPr>
        </p:nvGraphicFramePr>
        <p:xfrm>
          <a:off x="987286" y="1619853"/>
          <a:ext cx="3657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059930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4334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707042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49955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Auction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8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7358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08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13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E24A-1FEB-2CDC-54CB-E25C5E86AED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39F470-6064-0867-B900-4BA8B7A01735}"/>
              </a:ext>
            </a:extLst>
          </p:cNvPr>
          <p:cNvSpPr txBox="1"/>
          <p:nvPr/>
        </p:nvSpPr>
        <p:spPr>
          <a:xfrm>
            <a:off x="1398606" y="3053764"/>
            <a:ext cx="684803" cy="646331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pPr algn="ctr"/>
            <a:r>
              <a:rPr lang="en-US" dirty="0" err="1"/>
              <a:t>tx</a:t>
            </a:r>
            <a:r>
              <a:rPr lang="en-US" baseline="-25000" dirty="0" err="1"/>
              <a:t>a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ECF33-7EB0-F67D-A000-CAF6079CE5B7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7EE3DF-8C1E-0E28-1807-CB7923540F04}"/>
              </a:ext>
            </a:extLst>
          </p:cNvPr>
          <p:cNvSpPr txBox="1"/>
          <p:nvPr/>
        </p:nvSpPr>
        <p:spPr>
          <a:xfrm>
            <a:off x="2426041" y="3053763"/>
            <a:ext cx="719329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pPr algn="ctr"/>
            <a:r>
              <a:rPr lang="en-US" dirty="0" err="1"/>
              <a:t>tx</a:t>
            </a:r>
            <a:r>
              <a:rPr lang="en-US" baseline="-25000" dirty="0" err="1"/>
              <a:t>b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95E301-4D89-3555-D7AE-026BF816932B}"/>
              </a:ext>
            </a:extLst>
          </p:cNvPr>
          <p:cNvCxnSpPr>
            <a:cxnSpLocks/>
          </p:cNvCxnSpPr>
          <p:nvPr/>
        </p:nvCxnSpPr>
        <p:spPr>
          <a:xfrm>
            <a:off x="6195392" y="3755532"/>
            <a:ext cx="376927" cy="1100511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98A87B-21D8-3A71-4A4E-751E79069D9D}"/>
              </a:ext>
            </a:extLst>
          </p:cNvPr>
          <p:cNvSpPr txBox="1"/>
          <p:nvPr/>
        </p:nvSpPr>
        <p:spPr>
          <a:xfrm>
            <a:off x="5778450" y="3057852"/>
            <a:ext cx="684803" cy="646331"/>
          </a:xfrm>
          <a:prstGeom prst="rect">
            <a:avLst/>
          </a:prstGeom>
          <a:noFill/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pPr algn="ctr"/>
            <a:r>
              <a:rPr lang="en-US" dirty="0" err="1"/>
              <a:t>tx</a:t>
            </a:r>
            <a:r>
              <a:rPr lang="en-US" baseline="-25000" dirty="0" err="1"/>
              <a:t>a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78DB2E-921B-1F5C-F584-06BCBF9871D1}"/>
              </a:ext>
            </a:extLst>
          </p:cNvPr>
          <p:cNvCxnSpPr>
            <a:cxnSpLocks/>
          </p:cNvCxnSpPr>
          <p:nvPr/>
        </p:nvCxnSpPr>
        <p:spPr>
          <a:xfrm>
            <a:off x="7148287" y="3755532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4BC41D-63D7-8F75-24CA-22E02280D9B5}"/>
              </a:ext>
            </a:extLst>
          </p:cNvPr>
          <p:cNvSpPr txBox="1"/>
          <p:nvPr/>
        </p:nvSpPr>
        <p:spPr>
          <a:xfrm>
            <a:off x="6805885" y="3057851"/>
            <a:ext cx="719329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pPr algn="ctr"/>
            <a:r>
              <a:rPr lang="en-US" dirty="0" err="1"/>
              <a:t>tx</a:t>
            </a:r>
            <a:r>
              <a:rPr lang="en-US" baseline="-25000" dirty="0" err="1"/>
              <a:t>b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80D886-5EF6-9212-D3F5-9DFC8770762C}"/>
              </a:ext>
            </a:extLst>
          </p:cNvPr>
          <p:cNvCxnSpPr/>
          <p:nvPr/>
        </p:nvCxnSpPr>
        <p:spPr>
          <a:xfrm>
            <a:off x="1953934" y="4154576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CCCF8F-1092-2D24-72B0-552C2198485C}"/>
              </a:ext>
            </a:extLst>
          </p:cNvPr>
          <p:cNvCxnSpPr/>
          <p:nvPr/>
        </p:nvCxnSpPr>
        <p:spPr>
          <a:xfrm>
            <a:off x="3039353" y="4519011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34ED19-44D9-585D-9962-33188C2192C0}"/>
              </a:ext>
            </a:extLst>
          </p:cNvPr>
          <p:cNvCxnSpPr>
            <a:cxnSpLocks/>
          </p:cNvCxnSpPr>
          <p:nvPr/>
        </p:nvCxnSpPr>
        <p:spPr>
          <a:xfrm>
            <a:off x="583626" y="6069516"/>
            <a:ext cx="727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2F2DE1-1D6D-CDE0-1266-FA802962669B}"/>
              </a:ext>
            </a:extLst>
          </p:cNvPr>
          <p:cNvSpPr txBox="1"/>
          <p:nvPr/>
        </p:nvSpPr>
        <p:spPr>
          <a:xfrm>
            <a:off x="1398606" y="5884850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Delay Time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5C0A4BF-1D02-2156-D0FA-8D5BF109D11A}"/>
              </a:ext>
            </a:extLst>
          </p:cNvPr>
          <p:cNvSpPr/>
          <p:nvPr/>
        </p:nvSpPr>
        <p:spPr>
          <a:xfrm>
            <a:off x="701726" y="429794"/>
            <a:ext cx="5394274" cy="1443210"/>
          </a:xfrm>
          <a:prstGeom prst="cub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E288197-5AE5-BC45-8C5E-270E7ADA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44" y="64890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Delayed Execution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*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C7CFA-A037-5C4B-ED48-6CD3209FF04A}"/>
              </a:ext>
            </a:extLst>
          </p:cNvPr>
          <p:cNvSpPr txBox="1"/>
          <p:nvPr/>
        </p:nvSpPr>
        <p:spPr>
          <a:xfrm>
            <a:off x="491534" y="6224101"/>
            <a:ext cx="105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*Zhang, Haoqian, et al. "F3B: A low-overhead blockchain architecture with per-transaction front-running protection." 5th Conference on Advances in Financial Technologies (AFT 2023)</a:t>
            </a:r>
          </a:p>
        </p:txBody>
      </p:sp>
    </p:spTree>
    <p:extLst>
      <p:ext uri="{BB962C8B-B14F-4D97-AF65-F5344CB8AC3E}">
        <p14:creationId xmlns:p14="http://schemas.microsoft.com/office/powerpoint/2010/main" val="87773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DFBF-027E-45B4-B6BC-5FCE5E3B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Execution without Latency Overhead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DC94D-532A-9DCA-8323-E6E884DC4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618" y="1830343"/>
            <a:ext cx="8386582" cy="43863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4134-0789-F220-2623-97BF4ADA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138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ZeroAuction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15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80D886-5EF6-9212-D3F5-9DFC8770762C}"/>
              </a:ext>
            </a:extLst>
          </p:cNvPr>
          <p:cNvCxnSpPr/>
          <p:nvPr/>
        </p:nvCxnSpPr>
        <p:spPr>
          <a:xfrm>
            <a:off x="1953934" y="4154576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CCCF8F-1092-2D24-72B0-552C2198485C}"/>
              </a:ext>
            </a:extLst>
          </p:cNvPr>
          <p:cNvCxnSpPr/>
          <p:nvPr/>
        </p:nvCxnSpPr>
        <p:spPr>
          <a:xfrm>
            <a:off x="3039353" y="4519011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34ED19-44D9-585D-9962-33188C2192C0}"/>
              </a:ext>
            </a:extLst>
          </p:cNvPr>
          <p:cNvCxnSpPr>
            <a:cxnSpLocks/>
          </p:cNvCxnSpPr>
          <p:nvPr/>
        </p:nvCxnSpPr>
        <p:spPr>
          <a:xfrm>
            <a:off x="583626" y="6069516"/>
            <a:ext cx="727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2F2DE1-1D6D-CDE0-1266-FA802962669B}"/>
              </a:ext>
            </a:extLst>
          </p:cNvPr>
          <p:cNvSpPr txBox="1"/>
          <p:nvPr/>
        </p:nvSpPr>
        <p:spPr>
          <a:xfrm>
            <a:off x="1398606" y="5884850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Delay Time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E1E24C4-E82F-EE20-CC2D-DC1443BFFD64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FAD4A-5C3D-83C4-356A-3F1E3B50178E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1DE426-2195-1760-D50B-3163D49686C6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4BFD4C-7730-CFF8-4EDA-5B2A1EAF585D}"/>
              </a:ext>
            </a:extLst>
          </p:cNvPr>
          <p:cNvSpPr txBox="1"/>
          <p:nvPr/>
        </p:nvSpPr>
        <p:spPr>
          <a:xfrm>
            <a:off x="1398606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63749F-327F-4B6E-838F-BD378F978CA9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73785E-2AF8-8FB7-E3F4-5022B89452F1}"/>
              </a:ext>
            </a:extLst>
          </p:cNvPr>
          <p:cNvSpPr txBox="1"/>
          <p:nvPr/>
        </p:nvSpPr>
        <p:spPr>
          <a:xfrm>
            <a:off x="2351501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214C31-871C-10F3-E282-5E1C9D36CE0D}"/>
              </a:ext>
            </a:extLst>
          </p:cNvPr>
          <p:cNvCxnSpPr>
            <a:cxnSpLocks/>
          </p:cNvCxnSpPr>
          <p:nvPr/>
        </p:nvCxnSpPr>
        <p:spPr>
          <a:xfrm>
            <a:off x="6207466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D3BFDF-9F50-5DFE-60F2-80B4EA00011F}"/>
              </a:ext>
            </a:extLst>
          </p:cNvPr>
          <p:cNvSpPr txBox="1"/>
          <p:nvPr/>
        </p:nvSpPr>
        <p:spPr>
          <a:xfrm>
            <a:off x="5790524" y="3053764"/>
            <a:ext cx="833883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4FF1E7-34F7-0860-CE0E-E3295AE40D71}"/>
              </a:ext>
            </a:extLst>
          </p:cNvPr>
          <p:cNvCxnSpPr>
            <a:cxnSpLocks/>
          </p:cNvCxnSpPr>
          <p:nvPr/>
        </p:nvCxnSpPr>
        <p:spPr>
          <a:xfrm>
            <a:off x="7160361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5E8AE2-39F9-0B7C-A6F8-D840535D9911}"/>
              </a:ext>
            </a:extLst>
          </p:cNvPr>
          <p:cNvSpPr txBox="1"/>
          <p:nvPr/>
        </p:nvSpPr>
        <p:spPr>
          <a:xfrm>
            <a:off x="6743419" y="3053764"/>
            <a:ext cx="833883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D63C3AAB-4E36-906F-08C9-AECAC3AC16E8}"/>
              </a:ext>
            </a:extLst>
          </p:cNvPr>
          <p:cNvSpPr/>
          <p:nvPr/>
        </p:nvSpPr>
        <p:spPr>
          <a:xfrm rot="16200000" flipV="1">
            <a:off x="7399122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A5FB41-9A4F-3172-958C-6865EAE80C37}"/>
              </a:ext>
            </a:extLst>
          </p:cNvPr>
          <p:cNvSpPr txBox="1"/>
          <p:nvPr/>
        </p:nvSpPr>
        <p:spPr>
          <a:xfrm>
            <a:off x="6860034" y="5238500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Revealing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D9E38D-CD83-A4EB-D7A2-9B53013F05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46975" y="3717769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2E75BB-984F-C81B-D5D0-920FCFA86016}"/>
              </a:ext>
            </a:extLst>
          </p:cNvPr>
          <p:cNvSpPr txBox="1"/>
          <p:nvPr/>
        </p:nvSpPr>
        <p:spPr>
          <a:xfrm>
            <a:off x="9746974" y="3053764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6E9B-C131-0440-3BE5-AFAE4DB1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Open-bid Auction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8DFF-D7C1-BE31-FCAE-812FB489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16</a:t>
            </a:fld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BE739-5413-0950-47B3-664E11739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8" t="17066" r="36546" b="68774"/>
          <a:stretch/>
        </p:blipFill>
        <p:spPr>
          <a:xfrm>
            <a:off x="2534355" y="2022268"/>
            <a:ext cx="7123289" cy="3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6E9B-C131-0440-3BE5-AFAE4DB1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ZeroAuction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8DFF-D7C1-BE31-FCAE-812FB489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17</a:t>
            </a:fld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BE739-5413-0950-47B3-664E11739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8" t="17066" r="36546" b="68774"/>
          <a:stretch/>
        </p:blipFill>
        <p:spPr>
          <a:xfrm>
            <a:off x="2534355" y="2022268"/>
            <a:ext cx="7123289" cy="3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Impossibility </a:t>
            </a:r>
            <a:r>
              <a:rPr lang="en-US" altLang="zh-CN" strike="sngStrike" dirty="0"/>
              <a:t>1</a:t>
            </a:r>
            <a:r>
              <a:rPr lang="en-US" dirty="0"/>
              <a:t>: One Round Communication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18</a:t>
            </a:fld>
            <a:endParaRPr lang="en-C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C2376-5D01-3351-2912-B052EA76F91D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F09A1-3392-2512-1356-4850CE3AC837}"/>
              </a:ext>
            </a:extLst>
          </p:cNvPr>
          <p:cNvCxnSpPr/>
          <p:nvPr/>
        </p:nvCxnSpPr>
        <p:spPr>
          <a:xfrm>
            <a:off x="1953934" y="4154576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9F51BF-E52E-41C4-915A-27A3422F0235}"/>
              </a:ext>
            </a:extLst>
          </p:cNvPr>
          <p:cNvCxnSpPr/>
          <p:nvPr/>
        </p:nvCxnSpPr>
        <p:spPr>
          <a:xfrm>
            <a:off x="3039353" y="4519011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EE93FE-AE81-3068-7B95-4AD9B1BAC6F3}"/>
              </a:ext>
            </a:extLst>
          </p:cNvPr>
          <p:cNvSpPr txBox="1"/>
          <p:nvPr/>
        </p:nvSpPr>
        <p:spPr>
          <a:xfrm>
            <a:off x="1398606" y="5884850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Delay Time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7119F5C-5A12-3280-1AB2-1878329BB396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E4E921-366A-D38E-6B34-449630FD8C58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F3E558-9F93-E692-853D-32A3A954A69C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065D94-4F6E-A9A1-CB00-5C64CA4920E6}"/>
              </a:ext>
            </a:extLst>
          </p:cNvPr>
          <p:cNvSpPr txBox="1"/>
          <p:nvPr/>
        </p:nvSpPr>
        <p:spPr>
          <a:xfrm>
            <a:off x="1398606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88D0F5-85EE-2F40-3BFC-1A78CDB688EB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9DD7D2-1F09-847B-A682-D78E43BF160F}"/>
              </a:ext>
            </a:extLst>
          </p:cNvPr>
          <p:cNvSpPr txBox="1"/>
          <p:nvPr/>
        </p:nvSpPr>
        <p:spPr>
          <a:xfrm>
            <a:off x="2351501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455FB0-1FAF-A3DD-FED6-A29828EC3200}"/>
              </a:ext>
            </a:extLst>
          </p:cNvPr>
          <p:cNvCxnSpPr>
            <a:cxnSpLocks/>
          </p:cNvCxnSpPr>
          <p:nvPr/>
        </p:nvCxnSpPr>
        <p:spPr>
          <a:xfrm>
            <a:off x="6207466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0AA4BF-5932-EC85-BB7D-3CC93E3EA90A}"/>
              </a:ext>
            </a:extLst>
          </p:cNvPr>
          <p:cNvSpPr txBox="1"/>
          <p:nvPr/>
        </p:nvSpPr>
        <p:spPr>
          <a:xfrm>
            <a:off x="5790524" y="3053764"/>
            <a:ext cx="833883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E18C95-08F3-C361-1583-87B41D7CB1B1}"/>
              </a:ext>
            </a:extLst>
          </p:cNvPr>
          <p:cNvCxnSpPr>
            <a:cxnSpLocks/>
          </p:cNvCxnSpPr>
          <p:nvPr/>
        </p:nvCxnSpPr>
        <p:spPr>
          <a:xfrm>
            <a:off x="7160361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562026-BE88-2F29-5F2D-0F1F3051A49F}"/>
              </a:ext>
            </a:extLst>
          </p:cNvPr>
          <p:cNvSpPr txBox="1"/>
          <p:nvPr/>
        </p:nvSpPr>
        <p:spPr>
          <a:xfrm>
            <a:off x="6743419" y="3053764"/>
            <a:ext cx="833883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67AD80C-C768-C856-A7D1-D2BEF3F43C18}"/>
              </a:ext>
            </a:extLst>
          </p:cNvPr>
          <p:cNvSpPr/>
          <p:nvPr/>
        </p:nvSpPr>
        <p:spPr>
          <a:xfrm rot="16200000" flipV="1">
            <a:off x="7399122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4BC08F-627C-53C3-35C6-5A722EA1E16A}"/>
              </a:ext>
            </a:extLst>
          </p:cNvPr>
          <p:cNvSpPr txBox="1"/>
          <p:nvPr/>
        </p:nvSpPr>
        <p:spPr>
          <a:xfrm>
            <a:off x="6860034" y="5238500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Revealing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781E1C-CF02-B4DA-C09D-C4BE960D64D7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46975" y="3717769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5CFA1E-1023-838D-5F2A-46E62699C63F}"/>
              </a:ext>
            </a:extLst>
          </p:cNvPr>
          <p:cNvSpPr txBox="1"/>
          <p:nvPr/>
        </p:nvSpPr>
        <p:spPr>
          <a:xfrm>
            <a:off x="9746974" y="3053764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B9E5D4-EA84-885C-6624-143D4A4204BE}"/>
              </a:ext>
            </a:extLst>
          </p:cNvPr>
          <p:cNvCxnSpPr>
            <a:cxnSpLocks/>
          </p:cNvCxnSpPr>
          <p:nvPr/>
        </p:nvCxnSpPr>
        <p:spPr>
          <a:xfrm>
            <a:off x="583626" y="6069516"/>
            <a:ext cx="727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Impossibility </a:t>
            </a:r>
            <a:r>
              <a:rPr lang="en-US" altLang="zh-CN" strike="sngStrike" dirty="0"/>
              <a:t>2</a:t>
            </a:r>
            <a:r>
              <a:rPr lang="en-US" dirty="0"/>
              <a:t>: Eliminating Deposit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19</a:t>
            </a:fld>
            <a:endParaRPr lang="en-C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9FC14E-677F-4964-1378-015A4F6380CE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027B3-6E63-470A-3D80-7C159210533F}"/>
              </a:ext>
            </a:extLst>
          </p:cNvPr>
          <p:cNvCxnSpPr/>
          <p:nvPr/>
        </p:nvCxnSpPr>
        <p:spPr>
          <a:xfrm>
            <a:off x="1953934" y="4154576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2FD1E-A17E-7920-B799-E2AB279707B6}"/>
              </a:ext>
            </a:extLst>
          </p:cNvPr>
          <p:cNvCxnSpPr/>
          <p:nvPr/>
        </p:nvCxnSpPr>
        <p:spPr>
          <a:xfrm>
            <a:off x="3039353" y="4519011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FD714C-0532-40EE-9BAF-F224745FEEC6}"/>
              </a:ext>
            </a:extLst>
          </p:cNvPr>
          <p:cNvCxnSpPr>
            <a:cxnSpLocks/>
          </p:cNvCxnSpPr>
          <p:nvPr/>
        </p:nvCxnSpPr>
        <p:spPr>
          <a:xfrm>
            <a:off x="583626" y="6069516"/>
            <a:ext cx="727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7C9D54-E497-6368-E807-FE9BDC0336D9}"/>
              </a:ext>
            </a:extLst>
          </p:cNvPr>
          <p:cNvSpPr txBox="1"/>
          <p:nvPr/>
        </p:nvSpPr>
        <p:spPr>
          <a:xfrm>
            <a:off x="1398606" y="5884850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Delay Time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7D59DF48-1812-750B-CC19-AF02A09FE915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98C7FD-0CB0-20FD-E9FD-BE96D294A97C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96D801-BB33-AA31-6DA5-5E5AA0FDF4DD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B6001E-4524-0D24-9921-9DEEB7AC647C}"/>
              </a:ext>
            </a:extLst>
          </p:cNvPr>
          <p:cNvSpPr txBox="1"/>
          <p:nvPr/>
        </p:nvSpPr>
        <p:spPr>
          <a:xfrm>
            <a:off x="1398606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331421-0C22-BB91-A352-ED353D7F4204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B27F4B-C07F-BD12-6A78-AAC5CD987ADF}"/>
              </a:ext>
            </a:extLst>
          </p:cNvPr>
          <p:cNvSpPr txBox="1"/>
          <p:nvPr/>
        </p:nvSpPr>
        <p:spPr>
          <a:xfrm>
            <a:off x="2351501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EA228-9BE5-4AD3-EAF6-A6FE8EA6736F}"/>
              </a:ext>
            </a:extLst>
          </p:cNvPr>
          <p:cNvCxnSpPr>
            <a:cxnSpLocks/>
          </p:cNvCxnSpPr>
          <p:nvPr/>
        </p:nvCxnSpPr>
        <p:spPr>
          <a:xfrm>
            <a:off x="6207466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D12AFD-CD77-3F0D-DC1C-9D65863200CA}"/>
              </a:ext>
            </a:extLst>
          </p:cNvPr>
          <p:cNvSpPr txBox="1"/>
          <p:nvPr/>
        </p:nvSpPr>
        <p:spPr>
          <a:xfrm>
            <a:off x="5790524" y="3053764"/>
            <a:ext cx="833883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39287-B227-9004-1FCB-07EE32C35F4D}"/>
              </a:ext>
            </a:extLst>
          </p:cNvPr>
          <p:cNvCxnSpPr>
            <a:cxnSpLocks/>
          </p:cNvCxnSpPr>
          <p:nvPr/>
        </p:nvCxnSpPr>
        <p:spPr>
          <a:xfrm>
            <a:off x="7160361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04275C-CE45-9D84-A8AC-1F477BAD4593}"/>
              </a:ext>
            </a:extLst>
          </p:cNvPr>
          <p:cNvSpPr txBox="1"/>
          <p:nvPr/>
        </p:nvSpPr>
        <p:spPr>
          <a:xfrm>
            <a:off x="6743419" y="3053764"/>
            <a:ext cx="833883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8592A43-CF3C-CDE2-41D5-E4A75479F725}"/>
              </a:ext>
            </a:extLst>
          </p:cNvPr>
          <p:cNvSpPr/>
          <p:nvPr/>
        </p:nvSpPr>
        <p:spPr>
          <a:xfrm rot="16200000" flipV="1">
            <a:off x="7399122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CD293B-23D5-8DC9-21E2-6060BA0841F9}"/>
              </a:ext>
            </a:extLst>
          </p:cNvPr>
          <p:cNvSpPr txBox="1"/>
          <p:nvPr/>
        </p:nvSpPr>
        <p:spPr>
          <a:xfrm>
            <a:off x="6860034" y="5238500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Revealing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4FFE3B-94B0-D7B5-3BE1-AACED4DEED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46975" y="3717769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8D5AB6-9FB1-3A39-D144-93DB9EF62818}"/>
              </a:ext>
            </a:extLst>
          </p:cNvPr>
          <p:cNvSpPr txBox="1"/>
          <p:nvPr/>
        </p:nvSpPr>
        <p:spPr>
          <a:xfrm>
            <a:off x="9746974" y="3053764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A770FF-A9A0-6ECC-49CB-810CD9F52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01914"/>
              </p:ext>
            </p:extLst>
          </p:nvPr>
        </p:nvGraphicFramePr>
        <p:xfrm>
          <a:off x="987286" y="1619853"/>
          <a:ext cx="2743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059930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4334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7070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8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8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9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B495-6BC9-5366-1D6C-20D8AF0D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3105-5F02-9437-507A-83A4962F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Sealed-bid Auction</a:t>
            </a:r>
            <a:endParaRPr lang="en-CH" dirty="0"/>
          </a:p>
          <a:p>
            <a:r>
              <a:rPr lang="en-US" dirty="0"/>
              <a:t>Impossibilities</a:t>
            </a:r>
            <a:endParaRPr lang="en-CH" dirty="0"/>
          </a:p>
          <a:p>
            <a:r>
              <a:rPr lang="en-US" dirty="0"/>
              <a:t>ZeroAuction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6BB38-D3FC-6152-E2D2-F06B1B9E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797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Impossibility </a:t>
            </a:r>
            <a:r>
              <a:rPr lang="en-US" altLang="zh-CN" strike="sngStrike" dirty="0"/>
              <a:t>2</a:t>
            </a:r>
            <a:r>
              <a:rPr lang="en-US" dirty="0"/>
              <a:t>: Eliminating Deposit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20</a:t>
            </a:fld>
            <a:endParaRPr lang="en-C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9FC14E-677F-4964-1378-015A4F6380CE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027B3-6E63-470A-3D80-7C159210533F}"/>
              </a:ext>
            </a:extLst>
          </p:cNvPr>
          <p:cNvCxnSpPr/>
          <p:nvPr/>
        </p:nvCxnSpPr>
        <p:spPr>
          <a:xfrm>
            <a:off x="1953934" y="4154576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2FD1E-A17E-7920-B799-E2AB279707B6}"/>
              </a:ext>
            </a:extLst>
          </p:cNvPr>
          <p:cNvCxnSpPr/>
          <p:nvPr/>
        </p:nvCxnSpPr>
        <p:spPr>
          <a:xfrm>
            <a:off x="3039353" y="4519011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FD714C-0532-40EE-9BAF-F224745FEEC6}"/>
              </a:ext>
            </a:extLst>
          </p:cNvPr>
          <p:cNvCxnSpPr>
            <a:cxnSpLocks/>
          </p:cNvCxnSpPr>
          <p:nvPr/>
        </p:nvCxnSpPr>
        <p:spPr>
          <a:xfrm>
            <a:off x="583626" y="6069516"/>
            <a:ext cx="727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7C9D54-E497-6368-E807-FE9BDC0336D9}"/>
              </a:ext>
            </a:extLst>
          </p:cNvPr>
          <p:cNvSpPr txBox="1"/>
          <p:nvPr/>
        </p:nvSpPr>
        <p:spPr>
          <a:xfrm>
            <a:off x="1398606" y="5884850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Delay Time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7D59DF48-1812-750B-CC19-AF02A09FE915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98C7FD-0CB0-20FD-E9FD-BE96D294A97C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96D801-BB33-AA31-6DA5-5E5AA0FDF4DD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B6001E-4524-0D24-9921-9DEEB7AC647C}"/>
              </a:ext>
            </a:extLst>
          </p:cNvPr>
          <p:cNvSpPr txBox="1"/>
          <p:nvPr/>
        </p:nvSpPr>
        <p:spPr>
          <a:xfrm>
            <a:off x="1398606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331421-0C22-BB91-A352-ED353D7F4204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B27F4B-C07F-BD12-6A78-AAC5CD987ADF}"/>
              </a:ext>
            </a:extLst>
          </p:cNvPr>
          <p:cNvSpPr txBox="1"/>
          <p:nvPr/>
        </p:nvSpPr>
        <p:spPr>
          <a:xfrm>
            <a:off x="2351501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EA228-9BE5-4AD3-EAF6-A6FE8EA6736F}"/>
              </a:ext>
            </a:extLst>
          </p:cNvPr>
          <p:cNvCxnSpPr>
            <a:cxnSpLocks/>
          </p:cNvCxnSpPr>
          <p:nvPr/>
        </p:nvCxnSpPr>
        <p:spPr>
          <a:xfrm>
            <a:off x="6207466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D12AFD-CD77-3F0D-DC1C-9D65863200CA}"/>
              </a:ext>
            </a:extLst>
          </p:cNvPr>
          <p:cNvSpPr txBox="1"/>
          <p:nvPr/>
        </p:nvSpPr>
        <p:spPr>
          <a:xfrm>
            <a:off x="5790524" y="3053764"/>
            <a:ext cx="833883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39287-B227-9004-1FCB-07EE32C35F4D}"/>
              </a:ext>
            </a:extLst>
          </p:cNvPr>
          <p:cNvCxnSpPr>
            <a:cxnSpLocks/>
          </p:cNvCxnSpPr>
          <p:nvPr/>
        </p:nvCxnSpPr>
        <p:spPr>
          <a:xfrm>
            <a:off x="7160361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04275C-CE45-9D84-A8AC-1F477BAD4593}"/>
              </a:ext>
            </a:extLst>
          </p:cNvPr>
          <p:cNvSpPr txBox="1"/>
          <p:nvPr/>
        </p:nvSpPr>
        <p:spPr>
          <a:xfrm>
            <a:off x="6743419" y="3053764"/>
            <a:ext cx="833883" cy="646331"/>
          </a:xfrm>
          <a:prstGeom prst="rect">
            <a:avLst/>
          </a:prstGeom>
          <a:solidFill>
            <a:srgbClr val="FF0000">
              <a:alpha val="79527"/>
            </a:srgbClr>
          </a:solid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8592A43-CF3C-CDE2-41D5-E4A75479F725}"/>
              </a:ext>
            </a:extLst>
          </p:cNvPr>
          <p:cNvSpPr/>
          <p:nvPr/>
        </p:nvSpPr>
        <p:spPr>
          <a:xfrm rot="16200000" flipV="1">
            <a:off x="7399122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CD293B-23D5-8DC9-21E2-6060BA0841F9}"/>
              </a:ext>
            </a:extLst>
          </p:cNvPr>
          <p:cNvSpPr txBox="1"/>
          <p:nvPr/>
        </p:nvSpPr>
        <p:spPr>
          <a:xfrm>
            <a:off x="6860034" y="5238500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Revealing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4FFE3B-94B0-D7B5-3BE1-AACED4DEED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46975" y="3717769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8D5AB6-9FB1-3A39-D144-93DB9EF62818}"/>
              </a:ext>
            </a:extLst>
          </p:cNvPr>
          <p:cNvSpPr txBox="1"/>
          <p:nvPr/>
        </p:nvSpPr>
        <p:spPr>
          <a:xfrm>
            <a:off x="9746974" y="3053764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A770FF-A9A0-6ECC-49CB-810CD9F52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90927"/>
              </p:ext>
            </p:extLst>
          </p:nvPr>
        </p:nvGraphicFramePr>
        <p:xfrm>
          <a:off x="987286" y="1619853"/>
          <a:ext cx="2743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059930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4334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7070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8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894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094FE9-DD80-EE43-497C-F01C07712E6D}"/>
              </a:ext>
            </a:extLst>
          </p:cNvPr>
          <p:cNvSpPr txBox="1"/>
          <p:nvPr/>
        </p:nvSpPr>
        <p:spPr>
          <a:xfrm>
            <a:off x="6624407" y="266947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Valid</a:t>
            </a:r>
          </a:p>
        </p:txBody>
      </p:sp>
    </p:spTree>
    <p:extLst>
      <p:ext uri="{BB962C8B-B14F-4D97-AF65-F5344CB8AC3E}">
        <p14:creationId xmlns:p14="http://schemas.microsoft.com/office/powerpoint/2010/main" val="392156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Impossibility 3</a:t>
            </a:r>
            <a:r>
              <a:rPr lang="en-US" dirty="0"/>
              <a:t>: Multiple Auctions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21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A3FE33E-EC9D-1514-80B6-6D138738B827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A7CC0DF-559A-B650-CE86-98A4D170AC79}"/>
              </a:ext>
            </a:extLst>
          </p:cNvPr>
          <p:cNvSpPr/>
          <p:nvPr/>
        </p:nvSpPr>
        <p:spPr>
          <a:xfrm rot="16200000" flipV="1">
            <a:off x="4145438" y="2943630"/>
            <a:ext cx="365127" cy="4379844"/>
          </a:xfrm>
          <a:prstGeom prst="lef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DA7DC-953B-BC29-EBCD-B4681E2744A8}"/>
              </a:ext>
            </a:extLst>
          </p:cNvPr>
          <p:cNvCxnSpPr>
            <a:cxnSpLocks/>
          </p:cNvCxnSpPr>
          <p:nvPr/>
        </p:nvCxnSpPr>
        <p:spPr>
          <a:xfrm>
            <a:off x="4139539" y="3751444"/>
            <a:ext cx="376927" cy="1100511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6C3FF5-4A06-9FA7-10DC-F6E75F371736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EC341-B59C-C3D8-F400-07467C12BA74}"/>
              </a:ext>
            </a:extLst>
          </p:cNvPr>
          <p:cNvSpPr txBox="1"/>
          <p:nvPr/>
        </p:nvSpPr>
        <p:spPr>
          <a:xfrm>
            <a:off x="3746595" y="5251992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Bidding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48646-9340-6223-37CD-8876E88A0676}"/>
              </a:ext>
            </a:extLst>
          </p:cNvPr>
          <p:cNvSpPr txBox="1"/>
          <p:nvPr/>
        </p:nvSpPr>
        <p:spPr>
          <a:xfrm>
            <a:off x="3767744" y="3049907"/>
            <a:ext cx="852727" cy="646331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CAA012-D1FB-A1AE-732F-8224A5F07DD5}"/>
              </a:ext>
            </a:extLst>
          </p:cNvPr>
          <p:cNvCxnSpPr/>
          <p:nvPr/>
        </p:nvCxnSpPr>
        <p:spPr>
          <a:xfrm>
            <a:off x="1953934" y="4154576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F6D917-9C05-07BF-53AD-C12C1A6FF13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67F503-3D84-6E9C-B4BE-1A70FAB05B7B}"/>
              </a:ext>
            </a:extLst>
          </p:cNvPr>
          <p:cNvSpPr txBox="1"/>
          <p:nvPr/>
        </p:nvSpPr>
        <p:spPr>
          <a:xfrm>
            <a:off x="1398606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BA8EF9-461C-50B6-2C55-E01F895D35A5}"/>
              </a:ext>
            </a:extLst>
          </p:cNvPr>
          <p:cNvCxnSpPr>
            <a:cxnSpLocks/>
          </p:cNvCxnSpPr>
          <p:nvPr/>
        </p:nvCxnSpPr>
        <p:spPr>
          <a:xfrm>
            <a:off x="6207466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D6FB03-08EE-B026-8707-881460DD3109}"/>
              </a:ext>
            </a:extLst>
          </p:cNvPr>
          <p:cNvSpPr txBox="1"/>
          <p:nvPr/>
        </p:nvSpPr>
        <p:spPr>
          <a:xfrm>
            <a:off x="5790524" y="3053764"/>
            <a:ext cx="833883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B5A4BF-A151-E1F6-FE56-D6522D516961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DFD39F-60D1-4A15-09AC-D4B1DAD060BC}"/>
              </a:ext>
            </a:extLst>
          </p:cNvPr>
          <p:cNvSpPr txBox="1"/>
          <p:nvPr/>
        </p:nvSpPr>
        <p:spPr>
          <a:xfrm>
            <a:off x="2351501" y="3053764"/>
            <a:ext cx="833883" cy="646331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FE58379D-C0E9-3C06-A8AF-4A0CD9CFD2A3}"/>
              </a:ext>
            </a:extLst>
          </p:cNvPr>
          <p:cNvSpPr/>
          <p:nvPr/>
        </p:nvSpPr>
        <p:spPr>
          <a:xfrm rot="16200000" flipV="1">
            <a:off x="7399122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7E2F95-5674-C5BA-0432-B12548391453}"/>
              </a:ext>
            </a:extLst>
          </p:cNvPr>
          <p:cNvSpPr txBox="1"/>
          <p:nvPr/>
        </p:nvSpPr>
        <p:spPr>
          <a:xfrm>
            <a:off x="6820278" y="5238500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Revealing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86C3ED5F-7F96-1F19-4D2C-5045C9B0DC13}"/>
              </a:ext>
            </a:extLst>
          </p:cNvPr>
          <p:cNvSpPr/>
          <p:nvPr/>
        </p:nvSpPr>
        <p:spPr>
          <a:xfrm rot="16200000" flipV="1">
            <a:off x="8526245" y="2937454"/>
            <a:ext cx="365127" cy="4379844"/>
          </a:xfrm>
          <a:prstGeom prst="lef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53EED4-61AF-4FF4-F4A2-F98999805CE5}"/>
              </a:ext>
            </a:extLst>
          </p:cNvPr>
          <p:cNvCxnSpPr/>
          <p:nvPr/>
        </p:nvCxnSpPr>
        <p:spPr>
          <a:xfrm>
            <a:off x="3039353" y="4519011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8AEBE1-8732-31E4-2393-7C3837C18529}"/>
              </a:ext>
            </a:extLst>
          </p:cNvPr>
          <p:cNvCxnSpPr>
            <a:cxnSpLocks/>
          </p:cNvCxnSpPr>
          <p:nvPr/>
        </p:nvCxnSpPr>
        <p:spPr>
          <a:xfrm>
            <a:off x="7160361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D80388-B256-4922-3603-34DC638DF438}"/>
              </a:ext>
            </a:extLst>
          </p:cNvPr>
          <p:cNvSpPr txBox="1"/>
          <p:nvPr/>
        </p:nvSpPr>
        <p:spPr>
          <a:xfrm>
            <a:off x="6743419" y="3053764"/>
            <a:ext cx="833883" cy="646331"/>
          </a:xfrm>
          <a:prstGeom prst="rect">
            <a:avLst/>
          </a:prstGeom>
          <a:noFill/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0EA3BE-BA66-E6C8-2BA7-04899BD2E80F}"/>
              </a:ext>
            </a:extLst>
          </p:cNvPr>
          <p:cNvCxnSpPr/>
          <p:nvPr/>
        </p:nvCxnSpPr>
        <p:spPr>
          <a:xfrm>
            <a:off x="4340930" y="4340107"/>
            <a:ext cx="4379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DAA9E7-1CED-F5CE-7CBB-E9A8203757F4}"/>
              </a:ext>
            </a:extLst>
          </p:cNvPr>
          <p:cNvCxnSpPr>
            <a:cxnSpLocks/>
          </p:cNvCxnSpPr>
          <p:nvPr/>
        </p:nvCxnSpPr>
        <p:spPr>
          <a:xfrm>
            <a:off x="8520346" y="3764443"/>
            <a:ext cx="376927" cy="1100511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9F4180-C101-4FAA-D1B7-49FFA46414D7}"/>
              </a:ext>
            </a:extLst>
          </p:cNvPr>
          <p:cNvSpPr txBox="1"/>
          <p:nvPr/>
        </p:nvSpPr>
        <p:spPr>
          <a:xfrm>
            <a:off x="8148551" y="3062906"/>
            <a:ext cx="852727" cy="646331"/>
          </a:xfrm>
          <a:prstGeom prst="rect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8A8A05-8BD3-742F-3843-A4B8DF6F23B3}"/>
              </a:ext>
            </a:extLst>
          </p:cNvPr>
          <p:cNvSpPr txBox="1"/>
          <p:nvPr/>
        </p:nvSpPr>
        <p:spPr>
          <a:xfrm>
            <a:off x="8107259" y="5230758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Revealing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D72143-03A3-D93A-C4F0-29B4193823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46974" y="3741927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6EBD3D-6167-4DF3-0644-EE420902ED20}"/>
              </a:ext>
            </a:extLst>
          </p:cNvPr>
          <p:cNvSpPr txBox="1"/>
          <p:nvPr/>
        </p:nvSpPr>
        <p:spPr>
          <a:xfrm>
            <a:off x="9746974" y="3062906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CH"/>
            </a:defPPr>
            <a:lvl1pPr>
              <a:defRPr i="1">
                <a:solidFill>
                  <a:srgbClr val="20212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Winner:</a:t>
            </a:r>
          </a:p>
          <a:p>
            <a:r>
              <a:rPr lang="en-US" dirty="0"/>
              <a:t>Bob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893D3B-ADE0-82F3-D118-668295E7752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923090" y="3744837"/>
            <a:ext cx="376927" cy="1100511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3C9613-F1EB-E84B-674C-ED2D1D737327}"/>
              </a:ext>
            </a:extLst>
          </p:cNvPr>
          <p:cNvSpPr txBox="1"/>
          <p:nvPr/>
        </p:nvSpPr>
        <p:spPr>
          <a:xfrm>
            <a:off x="10923090" y="3065816"/>
            <a:ext cx="977704" cy="646331"/>
          </a:xfrm>
          <a:prstGeom prst="rect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CH"/>
            </a:defPPr>
            <a:lvl1pPr>
              <a:defRPr i="1">
                <a:solidFill>
                  <a:srgbClr val="20212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Winner:</a:t>
            </a:r>
          </a:p>
          <a:p>
            <a:r>
              <a:rPr lang="en-US" dirty="0"/>
              <a:t>Alice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48AC8-E24B-E1DB-7814-C5B367BE8F0B}"/>
              </a:ext>
            </a:extLst>
          </p:cNvPr>
          <p:cNvCxnSpPr>
            <a:cxnSpLocks/>
          </p:cNvCxnSpPr>
          <p:nvPr/>
        </p:nvCxnSpPr>
        <p:spPr>
          <a:xfrm>
            <a:off x="583626" y="6069516"/>
            <a:ext cx="727844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919700-193B-9483-C2B0-A6E93CD08296}"/>
              </a:ext>
            </a:extLst>
          </p:cNvPr>
          <p:cNvSpPr txBox="1"/>
          <p:nvPr/>
        </p:nvSpPr>
        <p:spPr>
          <a:xfrm>
            <a:off x="1398606" y="5884850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Delay Time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072EC-18CE-283F-6B8E-EEAB1C9C2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91539"/>
              </p:ext>
            </p:extLst>
          </p:nvPr>
        </p:nvGraphicFramePr>
        <p:xfrm>
          <a:off x="987286" y="1619853"/>
          <a:ext cx="3657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059930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4334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707042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49955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Auction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8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7358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5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16CA-B968-5983-C239-385EB9B5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E9E59-BC6A-AC0F-1BA8-ED171DBE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22</a:t>
            </a:fld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CE8F1-6D27-4724-9D4A-BC526B06C48E}"/>
              </a:ext>
            </a:extLst>
          </p:cNvPr>
          <p:cNvSpPr txBox="1"/>
          <p:nvPr/>
        </p:nvSpPr>
        <p:spPr>
          <a:xfrm>
            <a:off x="2623595" y="1969405"/>
            <a:ext cx="6944810" cy="4108228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A596D-06DC-4EE0-A8C8-6E46E3327543}"/>
              </a:ext>
            </a:extLst>
          </p:cNvPr>
          <p:cNvSpPr txBox="1"/>
          <p:nvPr/>
        </p:nvSpPr>
        <p:spPr>
          <a:xfrm>
            <a:off x="740835" y="6171684"/>
            <a:ext cx="254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 Delayed Execution</a:t>
            </a:r>
          </a:p>
        </p:txBody>
      </p:sp>
    </p:spTree>
    <p:extLst>
      <p:ext uri="{BB962C8B-B14F-4D97-AF65-F5344CB8AC3E}">
        <p14:creationId xmlns:p14="http://schemas.microsoft.com/office/powerpoint/2010/main" val="73024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378B-2566-0149-B1B7-CBAB7028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E28C-69BF-344F-BEB8-A95943C4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ZeroAuction </a:t>
            </a:r>
            <a:r>
              <a:rPr lang="en-US" dirty="0"/>
              <a:t>achieves</a:t>
            </a:r>
          </a:p>
          <a:p>
            <a:pPr lvl="1"/>
            <a:r>
              <a:rPr lang="en-US" dirty="0"/>
              <a:t>One round of communication</a:t>
            </a:r>
          </a:p>
          <a:p>
            <a:pPr lvl="1"/>
            <a:r>
              <a:rPr lang="en-US" dirty="0"/>
              <a:t>Zero deposit requirement</a:t>
            </a:r>
          </a:p>
          <a:p>
            <a:pPr lvl="1"/>
            <a:r>
              <a:rPr lang="en-US" dirty="0"/>
              <a:t>Same fund for multiple auctions</a:t>
            </a:r>
          </a:p>
          <a:p>
            <a:r>
              <a:rPr lang="en-US" sz="2800" dirty="0"/>
              <a:t>ZeroAuction</a:t>
            </a:r>
            <a:r>
              <a:rPr lang="en-US" dirty="0"/>
              <a:t> requires</a:t>
            </a:r>
          </a:p>
          <a:p>
            <a:pPr lvl="1"/>
            <a:r>
              <a:rPr lang="en-US"/>
              <a:t>Delayed </a:t>
            </a:r>
            <a:r>
              <a:rPr lang="en-US" dirty="0"/>
              <a:t>e</a:t>
            </a:r>
            <a:r>
              <a:rPr lang="en-US"/>
              <a:t>xecution </a:t>
            </a:r>
            <a:r>
              <a:rPr lang="en-US" dirty="0"/>
              <a:t>for all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AD86-F339-994E-B58B-F8ECCC65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23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861E2-6479-0B16-B4AD-D6F657AB2874}"/>
              </a:ext>
            </a:extLst>
          </p:cNvPr>
          <p:cNvSpPr txBox="1"/>
          <p:nvPr/>
        </p:nvSpPr>
        <p:spPr>
          <a:xfrm>
            <a:off x="8438492" y="6121634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Workshop Paper</a:t>
            </a:r>
            <a:endParaRPr lang="en-CH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788F6-C138-6FE7-47F9-78702003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47" y="3317939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518D-C5D8-0EA2-705E-EAF40817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7CAD2-2887-4E67-2244-0254381D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24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E7D48-2F82-46C0-ACCA-A9983C9D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798959"/>
            <a:ext cx="8286750" cy="44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Open-bid Auction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3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A3FE33E-EC9D-1514-80B6-6D138738B827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6C76A-45D4-1118-8272-3743C1F6418F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E24A-1FEB-2CDC-54CB-E25C5E86AED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39F470-6064-0867-B900-4BA8B7A01735}"/>
              </a:ext>
            </a:extLst>
          </p:cNvPr>
          <p:cNvSpPr txBox="1"/>
          <p:nvPr/>
        </p:nvSpPr>
        <p:spPr>
          <a:xfrm>
            <a:off x="1398606" y="3053764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ECF33-7EB0-F67D-A000-CAF6079CE5B7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23F498-D4E4-C6E7-0F69-1846B922BAEF}"/>
              </a:ext>
            </a:extLst>
          </p:cNvPr>
          <p:cNvSpPr txBox="1"/>
          <p:nvPr/>
        </p:nvSpPr>
        <p:spPr>
          <a:xfrm>
            <a:off x="2351501" y="3053764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DA7DC-953B-BC29-EBCD-B4681E2744A8}"/>
              </a:ext>
            </a:extLst>
          </p:cNvPr>
          <p:cNvCxnSpPr>
            <a:cxnSpLocks/>
          </p:cNvCxnSpPr>
          <p:nvPr/>
        </p:nvCxnSpPr>
        <p:spPr>
          <a:xfrm>
            <a:off x="4908167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48F03B-9078-AB51-7CDF-D0D38EB83EC7}"/>
              </a:ext>
            </a:extLst>
          </p:cNvPr>
          <p:cNvSpPr txBox="1"/>
          <p:nvPr/>
        </p:nvSpPr>
        <p:spPr>
          <a:xfrm>
            <a:off x="4371957" y="3053764"/>
            <a:ext cx="915635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Charlie</a:t>
            </a:r>
            <a:endParaRPr lang="en-US" dirty="0"/>
          </a:p>
          <a:p>
            <a:r>
              <a:rPr lang="en-US" dirty="0"/>
              <a:t>Bid: 15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C5B2A-2D69-3416-7D0D-0E1FCDD34B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06861" y="3717769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2D170D-FDAD-E6F9-5A9A-19419D44A28B}"/>
              </a:ext>
            </a:extLst>
          </p:cNvPr>
          <p:cNvSpPr txBox="1"/>
          <p:nvPr/>
        </p:nvSpPr>
        <p:spPr>
          <a:xfrm>
            <a:off x="5406860" y="3053764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6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6E9B-C131-0440-3BE5-AFAE4DB1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Open-bid Auction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8DFF-D7C1-BE31-FCAE-812FB489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4</a:t>
            </a:fld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BE739-5413-0950-47B3-664E11739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8" t="17066" r="36546" b="68774"/>
          <a:stretch/>
        </p:blipFill>
        <p:spPr>
          <a:xfrm>
            <a:off x="2534355" y="2022268"/>
            <a:ext cx="7123289" cy="3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Sealed-bid Auction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5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A3FE33E-EC9D-1514-80B6-6D138738B827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E24A-1FEB-2CDC-54CB-E25C5E86AED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39F470-6064-0867-B900-4BA8B7A01735}"/>
              </a:ext>
            </a:extLst>
          </p:cNvPr>
          <p:cNvSpPr txBox="1"/>
          <p:nvPr/>
        </p:nvSpPr>
        <p:spPr>
          <a:xfrm>
            <a:off x="1398606" y="3053764"/>
            <a:ext cx="852727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ECF33-7EB0-F67D-A000-CAF6079CE5B7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23F498-D4E4-C6E7-0F69-1846B922BAEF}"/>
              </a:ext>
            </a:extLst>
          </p:cNvPr>
          <p:cNvSpPr txBox="1"/>
          <p:nvPr/>
        </p:nvSpPr>
        <p:spPr>
          <a:xfrm>
            <a:off x="2351501" y="3053764"/>
            <a:ext cx="915635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DA7DC-953B-BC29-EBCD-B4681E2744A8}"/>
              </a:ext>
            </a:extLst>
          </p:cNvPr>
          <p:cNvCxnSpPr>
            <a:cxnSpLocks/>
          </p:cNvCxnSpPr>
          <p:nvPr/>
        </p:nvCxnSpPr>
        <p:spPr>
          <a:xfrm>
            <a:off x="4908167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48F03B-9078-AB51-7CDF-D0D38EB83EC7}"/>
              </a:ext>
            </a:extLst>
          </p:cNvPr>
          <p:cNvSpPr txBox="1"/>
          <p:nvPr/>
        </p:nvSpPr>
        <p:spPr>
          <a:xfrm>
            <a:off x="4398461" y="3053764"/>
            <a:ext cx="915635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Charlie</a:t>
            </a:r>
            <a:endParaRPr lang="en-US" dirty="0"/>
          </a:p>
          <a:p>
            <a:r>
              <a:rPr lang="en-US" dirty="0"/>
              <a:t>Bid: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FE546-AD5B-E8E4-AEF2-B51D31F7CB1C}"/>
              </a:ext>
            </a:extLst>
          </p:cNvPr>
          <p:cNvSpPr/>
          <p:nvPr/>
        </p:nvSpPr>
        <p:spPr>
          <a:xfrm>
            <a:off x="1879028" y="3407717"/>
            <a:ext cx="313447" cy="212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682B9-83D8-577E-3DD4-38E880857EBB}"/>
              </a:ext>
            </a:extLst>
          </p:cNvPr>
          <p:cNvSpPr/>
          <p:nvPr/>
        </p:nvSpPr>
        <p:spPr>
          <a:xfrm>
            <a:off x="2852109" y="3407717"/>
            <a:ext cx="313447" cy="212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4FF485-3D1A-5FD9-C07C-5122C2C31AA3}"/>
              </a:ext>
            </a:extLst>
          </p:cNvPr>
          <p:cNvSpPr/>
          <p:nvPr/>
        </p:nvSpPr>
        <p:spPr>
          <a:xfrm>
            <a:off x="4943424" y="3407966"/>
            <a:ext cx="313447" cy="212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483E0-B32A-149F-2370-06CA91F9FAEA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6AE375-226E-4307-4065-9F33DCA931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06861" y="3704517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6E84DF-FF85-47B4-C239-BC2674810FF1}"/>
              </a:ext>
            </a:extLst>
          </p:cNvPr>
          <p:cNvSpPr txBox="1"/>
          <p:nvPr/>
        </p:nvSpPr>
        <p:spPr>
          <a:xfrm>
            <a:off x="5406860" y="3053764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Commit-and-Reveal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6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A3FE33E-EC9D-1514-80B6-6D138738B827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A7CC0DF-559A-B650-CE86-98A4D170AC79}"/>
              </a:ext>
            </a:extLst>
          </p:cNvPr>
          <p:cNvSpPr/>
          <p:nvPr/>
        </p:nvSpPr>
        <p:spPr>
          <a:xfrm rot="16200000" flipV="1">
            <a:off x="7399122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E24A-1FEB-2CDC-54CB-E25C5E86AED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39F470-6064-0867-B900-4BA8B7A01735}"/>
              </a:ext>
            </a:extLst>
          </p:cNvPr>
          <p:cNvSpPr txBox="1"/>
          <p:nvPr/>
        </p:nvSpPr>
        <p:spPr>
          <a:xfrm>
            <a:off x="1319094" y="3053764"/>
            <a:ext cx="9718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commit</a:t>
            </a:r>
            <a:r>
              <a:rPr lang="en-US" baseline="-25000" dirty="0"/>
              <a:t>a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ECF33-7EB0-F67D-A000-CAF6079CE5B7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23F498-D4E4-C6E7-0F69-1846B922BAEF}"/>
              </a:ext>
            </a:extLst>
          </p:cNvPr>
          <p:cNvSpPr txBox="1"/>
          <p:nvPr/>
        </p:nvSpPr>
        <p:spPr>
          <a:xfrm>
            <a:off x="2351501" y="3053764"/>
            <a:ext cx="981038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commit</a:t>
            </a:r>
            <a:r>
              <a:rPr lang="en-US" baseline="-25000" dirty="0"/>
              <a:t>b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DA7DC-953B-BC29-EBCD-B4681E2744A8}"/>
              </a:ext>
            </a:extLst>
          </p:cNvPr>
          <p:cNvCxnSpPr>
            <a:cxnSpLocks/>
          </p:cNvCxnSpPr>
          <p:nvPr/>
        </p:nvCxnSpPr>
        <p:spPr>
          <a:xfrm>
            <a:off x="4908167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48F03B-9078-AB51-7CDF-D0D38EB83EC7}"/>
              </a:ext>
            </a:extLst>
          </p:cNvPr>
          <p:cNvSpPr txBox="1"/>
          <p:nvPr/>
        </p:nvSpPr>
        <p:spPr>
          <a:xfrm>
            <a:off x="4491225" y="3053764"/>
            <a:ext cx="963790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Charlie</a:t>
            </a:r>
            <a:endParaRPr lang="en-US" dirty="0"/>
          </a:p>
          <a:p>
            <a:r>
              <a:rPr lang="en-US" dirty="0"/>
              <a:t>commit</a:t>
            </a:r>
            <a:r>
              <a:rPr lang="en-US" baseline="-25000" dirty="0"/>
              <a:t>c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C5B2A-2D69-3416-7D0D-0E1FCDD34B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38893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2D170D-FDAD-E6F9-5A9A-19419D44A28B}"/>
              </a:ext>
            </a:extLst>
          </p:cNvPr>
          <p:cNvSpPr txBox="1"/>
          <p:nvPr/>
        </p:nvSpPr>
        <p:spPr>
          <a:xfrm>
            <a:off x="9927356" y="3053764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90036-0FBC-93D3-7B3D-C7977F00E090}"/>
              </a:ext>
            </a:extLst>
          </p:cNvPr>
          <p:cNvCxnSpPr>
            <a:cxnSpLocks/>
          </p:cNvCxnSpPr>
          <p:nvPr/>
        </p:nvCxnSpPr>
        <p:spPr>
          <a:xfrm>
            <a:off x="6147581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EF2E8A-AE40-7CD7-FE8E-26339AAF6FAA}"/>
              </a:ext>
            </a:extLst>
          </p:cNvPr>
          <p:cNvSpPr txBox="1"/>
          <p:nvPr/>
        </p:nvSpPr>
        <p:spPr>
          <a:xfrm>
            <a:off x="5730639" y="3053765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997369-73BF-6C89-5690-498A060EF16E}"/>
              </a:ext>
            </a:extLst>
          </p:cNvPr>
          <p:cNvCxnSpPr>
            <a:cxnSpLocks/>
          </p:cNvCxnSpPr>
          <p:nvPr/>
        </p:nvCxnSpPr>
        <p:spPr>
          <a:xfrm>
            <a:off x="7100476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2EF917-C019-C62A-6FF7-0CF05004C99D}"/>
              </a:ext>
            </a:extLst>
          </p:cNvPr>
          <p:cNvSpPr txBox="1"/>
          <p:nvPr/>
        </p:nvSpPr>
        <p:spPr>
          <a:xfrm>
            <a:off x="6683534" y="3053765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9CEA7E-7642-BD41-D81C-A5410C6B3F99}"/>
              </a:ext>
            </a:extLst>
          </p:cNvPr>
          <p:cNvCxnSpPr>
            <a:cxnSpLocks/>
          </p:cNvCxnSpPr>
          <p:nvPr/>
        </p:nvCxnSpPr>
        <p:spPr>
          <a:xfrm>
            <a:off x="9240200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3497FD-44AD-4DD1-60C1-5B8AA77D2448}"/>
              </a:ext>
            </a:extLst>
          </p:cNvPr>
          <p:cNvSpPr txBox="1"/>
          <p:nvPr/>
        </p:nvSpPr>
        <p:spPr>
          <a:xfrm>
            <a:off x="8823258" y="3053765"/>
            <a:ext cx="915635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Charlie</a:t>
            </a:r>
            <a:endParaRPr lang="en-US" dirty="0"/>
          </a:p>
          <a:p>
            <a:r>
              <a:rPr lang="en-US" dirty="0"/>
              <a:t>Bid: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48E62-99FD-DECC-FB5C-19454EDD1385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D58D6-7265-B0A1-F609-31927B405BC0}"/>
              </a:ext>
            </a:extLst>
          </p:cNvPr>
          <p:cNvSpPr txBox="1"/>
          <p:nvPr/>
        </p:nvSpPr>
        <p:spPr>
          <a:xfrm>
            <a:off x="6860034" y="5238500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Revealing</a:t>
            </a:r>
          </a:p>
        </p:txBody>
      </p:sp>
    </p:spTree>
    <p:extLst>
      <p:ext uri="{BB962C8B-B14F-4D97-AF65-F5344CB8AC3E}">
        <p14:creationId xmlns:p14="http://schemas.microsoft.com/office/powerpoint/2010/main" val="89132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7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A3FE33E-EC9D-1514-80B6-6D138738B827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A7CC0DF-559A-B650-CE86-98A4D170AC79}"/>
              </a:ext>
            </a:extLst>
          </p:cNvPr>
          <p:cNvSpPr/>
          <p:nvPr/>
        </p:nvSpPr>
        <p:spPr>
          <a:xfrm rot="16200000" flipV="1">
            <a:off x="7399122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E24A-1FEB-2CDC-54CB-E25C5E86AED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39F470-6064-0867-B900-4BA8B7A01735}"/>
              </a:ext>
            </a:extLst>
          </p:cNvPr>
          <p:cNvSpPr txBox="1"/>
          <p:nvPr/>
        </p:nvSpPr>
        <p:spPr>
          <a:xfrm>
            <a:off x="1312369" y="2776765"/>
            <a:ext cx="999376" cy="923330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Commit</a:t>
            </a:r>
            <a:r>
              <a:rPr lang="en-US" baseline="-25000" dirty="0"/>
              <a:t>a</a:t>
            </a:r>
          </a:p>
          <a:p>
            <a:r>
              <a:rPr lang="en-US" dirty="0"/>
              <a:t>Deposit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ECF33-7EB0-F67D-A000-CAF6079CE5B7}"/>
              </a:ext>
            </a:extLst>
          </p:cNvPr>
          <p:cNvCxnSpPr>
            <a:cxnSpLocks/>
          </p:cNvCxnSpPr>
          <p:nvPr/>
        </p:nvCxnSpPr>
        <p:spPr>
          <a:xfrm>
            <a:off x="2768443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DA7DC-953B-BC29-EBCD-B4681E2744A8}"/>
              </a:ext>
            </a:extLst>
          </p:cNvPr>
          <p:cNvCxnSpPr>
            <a:cxnSpLocks/>
          </p:cNvCxnSpPr>
          <p:nvPr/>
        </p:nvCxnSpPr>
        <p:spPr>
          <a:xfrm>
            <a:off x="4908167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C5B2A-2D69-3416-7D0D-0E1FCDD34B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38893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2D170D-FDAD-E6F9-5A9A-19419D44A28B}"/>
              </a:ext>
            </a:extLst>
          </p:cNvPr>
          <p:cNvSpPr txBox="1"/>
          <p:nvPr/>
        </p:nvSpPr>
        <p:spPr>
          <a:xfrm>
            <a:off x="9861096" y="3053764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90036-0FBC-93D3-7B3D-C7977F00E090}"/>
              </a:ext>
            </a:extLst>
          </p:cNvPr>
          <p:cNvCxnSpPr>
            <a:cxnSpLocks/>
          </p:cNvCxnSpPr>
          <p:nvPr/>
        </p:nvCxnSpPr>
        <p:spPr>
          <a:xfrm>
            <a:off x="6147581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EF2E8A-AE40-7CD7-FE8E-26339AAF6FAA}"/>
              </a:ext>
            </a:extLst>
          </p:cNvPr>
          <p:cNvSpPr txBox="1"/>
          <p:nvPr/>
        </p:nvSpPr>
        <p:spPr>
          <a:xfrm>
            <a:off x="5730639" y="3053765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Bid: 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997369-73BF-6C89-5690-498A060EF16E}"/>
              </a:ext>
            </a:extLst>
          </p:cNvPr>
          <p:cNvCxnSpPr>
            <a:cxnSpLocks/>
          </p:cNvCxnSpPr>
          <p:nvPr/>
        </p:nvCxnSpPr>
        <p:spPr>
          <a:xfrm>
            <a:off x="7100476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2EF917-C019-C62A-6FF7-0CF05004C99D}"/>
              </a:ext>
            </a:extLst>
          </p:cNvPr>
          <p:cNvSpPr txBox="1"/>
          <p:nvPr/>
        </p:nvSpPr>
        <p:spPr>
          <a:xfrm>
            <a:off x="6683534" y="3053765"/>
            <a:ext cx="833883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Bid: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9CEA7E-7642-BD41-D81C-A5410C6B3F99}"/>
              </a:ext>
            </a:extLst>
          </p:cNvPr>
          <p:cNvCxnSpPr>
            <a:cxnSpLocks/>
          </p:cNvCxnSpPr>
          <p:nvPr/>
        </p:nvCxnSpPr>
        <p:spPr>
          <a:xfrm>
            <a:off x="9240200" y="3751445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3497FD-44AD-4DD1-60C1-5B8AA77D2448}"/>
              </a:ext>
            </a:extLst>
          </p:cNvPr>
          <p:cNvSpPr txBox="1"/>
          <p:nvPr/>
        </p:nvSpPr>
        <p:spPr>
          <a:xfrm>
            <a:off x="8823258" y="3053765"/>
            <a:ext cx="915635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Charlie</a:t>
            </a:r>
            <a:endParaRPr lang="en-US" dirty="0"/>
          </a:p>
          <a:p>
            <a:r>
              <a:rPr lang="en-US" dirty="0"/>
              <a:t>Bid: 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787E8-356A-8AEF-22F6-4131A1E2F2DB}"/>
              </a:ext>
            </a:extLst>
          </p:cNvPr>
          <p:cNvSpPr txBox="1"/>
          <p:nvPr/>
        </p:nvSpPr>
        <p:spPr>
          <a:xfrm>
            <a:off x="2378200" y="2776765"/>
            <a:ext cx="1008609" cy="923330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Commit</a:t>
            </a:r>
            <a:r>
              <a:rPr lang="en-US" baseline="-25000" dirty="0"/>
              <a:t>b</a:t>
            </a:r>
          </a:p>
          <a:p>
            <a:r>
              <a:rPr lang="en-US" dirty="0"/>
              <a:t>Deposit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ADE5E-7A56-A46E-BE3D-8E9AEF6C697A}"/>
              </a:ext>
            </a:extLst>
          </p:cNvPr>
          <p:cNvSpPr txBox="1"/>
          <p:nvPr/>
        </p:nvSpPr>
        <p:spPr>
          <a:xfrm>
            <a:off x="4424798" y="2776765"/>
            <a:ext cx="991362" cy="923330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Charlie</a:t>
            </a:r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/>
              <a:t>Commit</a:t>
            </a:r>
            <a:r>
              <a:rPr lang="en-US" baseline="-25000" dirty="0"/>
              <a:t>c</a:t>
            </a:r>
          </a:p>
          <a:p>
            <a:r>
              <a:rPr lang="en-US" dirty="0"/>
              <a:t>Deposit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31677-21A3-AB90-4707-D6C143A57B69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A83CB-EC6D-30FE-3EEC-DF1F595BD46C}"/>
              </a:ext>
            </a:extLst>
          </p:cNvPr>
          <p:cNvSpPr txBox="1"/>
          <p:nvPr/>
        </p:nvSpPr>
        <p:spPr>
          <a:xfrm>
            <a:off x="6860034" y="5238500"/>
            <a:ext cx="139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Revealing</a:t>
            </a:r>
          </a:p>
        </p:txBody>
      </p:sp>
    </p:spTree>
    <p:extLst>
      <p:ext uri="{BB962C8B-B14F-4D97-AF65-F5344CB8AC3E}">
        <p14:creationId xmlns:p14="http://schemas.microsoft.com/office/powerpoint/2010/main" val="378264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6E9B-C131-0440-3BE5-AFAE4DB1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Sealed-bid Auction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8DFF-D7C1-BE31-FCAE-812FB489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8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25464-FEB6-821B-1E48-D0E3BF1D3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6" t="17236" r="25731" b="55610"/>
          <a:stretch/>
        </p:blipFill>
        <p:spPr>
          <a:xfrm>
            <a:off x="2854712" y="1833992"/>
            <a:ext cx="6492797" cy="43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Impossibility </a:t>
            </a:r>
            <a:r>
              <a:rPr lang="en-US" altLang="zh-CN" dirty="0"/>
              <a:t>1</a:t>
            </a:r>
            <a:r>
              <a:rPr lang="en-US" dirty="0"/>
              <a:t>: One Round Communication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9</a:t>
            </a:fld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F433D-308D-0745-269B-054A1894A308}"/>
              </a:ext>
            </a:extLst>
          </p:cNvPr>
          <p:cNvCxnSpPr/>
          <p:nvPr/>
        </p:nvCxnSpPr>
        <p:spPr>
          <a:xfrm>
            <a:off x="987287" y="4903304"/>
            <a:ext cx="10005391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A3FE33E-EC9D-1514-80B6-6D138738B827}"/>
              </a:ext>
            </a:extLst>
          </p:cNvPr>
          <p:cNvSpPr/>
          <p:nvPr/>
        </p:nvSpPr>
        <p:spPr>
          <a:xfrm rot="16200000" flipV="1">
            <a:off x="3019278" y="2882906"/>
            <a:ext cx="315860" cy="4379844"/>
          </a:xfrm>
          <a:prstGeom prst="lef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1E24A-1FEB-2CDC-54CB-E25C5E86AEDE}"/>
              </a:ext>
            </a:extLst>
          </p:cNvPr>
          <p:cNvCxnSpPr>
            <a:cxnSpLocks/>
          </p:cNvCxnSpPr>
          <p:nvPr/>
        </p:nvCxnSpPr>
        <p:spPr>
          <a:xfrm>
            <a:off x="181554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39F470-6064-0867-B900-4BA8B7A01735}"/>
              </a:ext>
            </a:extLst>
          </p:cNvPr>
          <p:cNvSpPr txBox="1"/>
          <p:nvPr/>
        </p:nvSpPr>
        <p:spPr>
          <a:xfrm>
            <a:off x="1299117" y="2776765"/>
            <a:ext cx="1035861" cy="923330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Alice</a:t>
            </a:r>
          </a:p>
          <a:p>
            <a:r>
              <a:rPr lang="en-US" dirty="0"/>
              <a:t>Bid?</a:t>
            </a:r>
          </a:p>
          <a:p>
            <a:r>
              <a:rPr lang="en-US" dirty="0"/>
              <a:t>Commit?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ECF33-7EB0-F67D-A000-CAF6079CE5B7}"/>
              </a:ext>
            </a:extLst>
          </p:cNvPr>
          <p:cNvCxnSpPr>
            <a:cxnSpLocks/>
          </p:cNvCxnSpPr>
          <p:nvPr/>
        </p:nvCxnSpPr>
        <p:spPr>
          <a:xfrm>
            <a:off x="2824198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DA7DC-953B-BC29-EBCD-B4681E2744A8}"/>
              </a:ext>
            </a:extLst>
          </p:cNvPr>
          <p:cNvCxnSpPr>
            <a:cxnSpLocks/>
          </p:cNvCxnSpPr>
          <p:nvPr/>
        </p:nvCxnSpPr>
        <p:spPr>
          <a:xfrm>
            <a:off x="4908167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C5B2A-2D69-3416-7D0D-0E1FCDD34B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67130" y="3751444"/>
            <a:ext cx="376927" cy="1100511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2D170D-FDAD-E6F9-5A9A-19419D44A28B}"/>
              </a:ext>
            </a:extLst>
          </p:cNvPr>
          <p:cNvSpPr txBox="1"/>
          <p:nvPr/>
        </p:nvSpPr>
        <p:spPr>
          <a:xfrm>
            <a:off x="5555593" y="3053763"/>
            <a:ext cx="977704" cy="646331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Winner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???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787E8-356A-8AEF-22F6-4131A1E2F2DB}"/>
              </a:ext>
            </a:extLst>
          </p:cNvPr>
          <p:cNvSpPr txBox="1"/>
          <p:nvPr/>
        </p:nvSpPr>
        <p:spPr>
          <a:xfrm>
            <a:off x="2433955" y="2776765"/>
            <a:ext cx="1035861" cy="923330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Bob</a:t>
            </a:r>
          </a:p>
          <a:p>
            <a:r>
              <a:rPr lang="en-US" dirty="0"/>
              <a:t>Bid?</a:t>
            </a:r>
          </a:p>
          <a:p>
            <a:r>
              <a:rPr lang="en-US" dirty="0"/>
              <a:t>Commit?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ADE5E-7A56-A46E-BE3D-8E9AEF6C697A}"/>
              </a:ext>
            </a:extLst>
          </p:cNvPr>
          <p:cNvSpPr txBox="1"/>
          <p:nvPr/>
        </p:nvSpPr>
        <p:spPr>
          <a:xfrm>
            <a:off x="4424798" y="2776765"/>
            <a:ext cx="1035861" cy="923330"/>
          </a:xfrm>
          <a:prstGeom prst="rect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Charlie</a:t>
            </a:r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/>
              <a:t>Bid?</a:t>
            </a:r>
          </a:p>
          <a:p>
            <a:r>
              <a:rPr lang="en-US" dirty="0"/>
              <a:t>Commit?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B3401C-84A2-9514-8552-DC1A8F962DA2}"/>
              </a:ext>
            </a:extLst>
          </p:cNvPr>
          <p:cNvSpPr txBox="1"/>
          <p:nvPr/>
        </p:nvSpPr>
        <p:spPr>
          <a:xfrm>
            <a:off x="2624172" y="523850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Bidding</a:t>
            </a:r>
          </a:p>
        </p:txBody>
      </p:sp>
    </p:spTree>
    <p:extLst>
      <p:ext uri="{BB962C8B-B14F-4D97-AF65-F5344CB8AC3E}">
        <p14:creationId xmlns:p14="http://schemas.microsoft.com/office/powerpoint/2010/main" val="26184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567</Words>
  <Application>Microsoft Macintosh PowerPoint</Application>
  <PresentationFormat>Widescreen</PresentationFormat>
  <Paragraphs>309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ZeroAuction: Zero-Deposit Sealed-bid Auction  via Delayed Execution</vt:lpstr>
      <vt:lpstr>Outline</vt:lpstr>
      <vt:lpstr>Open-bid Auction</vt:lpstr>
      <vt:lpstr>Open-bid Auction</vt:lpstr>
      <vt:lpstr>Sealed-bid Auction</vt:lpstr>
      <vt:lpstr>Commit-and-Reveal</vt:lpstr>
      <vt:lpstr>Deposit</vt:lpstr>
      <vt:lpstr>Sealed-bid Auction</vt:lpstr>
      <vt:lpstr>Impossibility 1: One Round Communication</vt:lpstr>
      <vt:lpstr>Impossibility 2: Eliminating Deposit</vt:lpstr>
      <vt:lpstr>Impossibility 3: Multiple Auctions</vt:lpstr>
      <vt:lpstr>Impossibility 3: Multiple Auctions</vt:lpstr>
      <vt:lpstr>Delayed Execution*</vt:lpstr>
      <vt:lpstr>Delayed Execution without Latency Overhead</vt:lpstr>
      <vt:lpstr>ZeroAuction</vt:lpstr>
      <vt:lpstr>Open-bid Auction</vt:lpstr>
      <vt:lpstr>ZeroAuction</vt:lpstr>
      <vt:lpstr>Impossibility 1: One Round Communication</vt:lpstr>
      <vt:lpstr>Impossibility 2: Eliminating Deposit</vt:lpstr>
      <vt:lpstr>Impossibility 2: Eliminating Deposit</vt:lpstr>
      <vt:lpstr>Impossibility 3: Multiple Auctions</vt:lpstr>
      <vt:lpstr>Experimental Results</vt:lpstr>
      <vt:lpstr>Conclusion</vt:lpstr>
      <vt:lpstr>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Front-running protection</dc:title>
  <dc:creator>Zhang Haoqian</dc:creator>
  <cp:lastModifiedBy>Haoqian Zhang</cp:lastModifiedBy>
  <cp:revision>203</cp:revision>
  <dcterms:created xsi:type="dcterms:W3CDTF">2022-02-15T08:52:27Z</dcterms:created>
  <dcterms:modified xsi:type="dcterms:W3CDTF">2024-03-04T22:25:20Z</dcterms:modified>
</cp:coreProperties>
</file>