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de-DE"/>
    </a:defPPr>
    <a:lvl1pPr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ctr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2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2" hidden="0"/>
          <p:cNvSpPr>
            <a:spLocks noGrp="1"/>
          </p:cNvSpPr>
          <p:nvPr isPhoto="0" userDrawn="0">
            <p:ph type="dt" idx="3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1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Fett markiet: Punkte, die wir bereits umgesetzt haben</a:t>
            </a:r>
            <a:endParaRPr/>
          </a:p>
          <a:p>
            <a:pPr>
              <a:defRPr/>
            </a:pPr>
            <a:r>
              <a:rPr/>
              <a:t>Durchgestrichen: wird nach Feedback der 1. Präsentation nicht umgesetzt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-&gt; Frontend zeigen und Settings einblenden</a:t>
            </a:r>
            <a:endParaRPr/>
          </a:p>
          <a:p>
            <a:pPr>
              <a:defRPr/>
            </a:pPr>
            <a:r>
              <a:rPr/>
              <a:t>-&gt; im Code: settingGroup zeigen und die sortierung und beschreibungen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6" name="Line 8" hidden="0"/>
          <p:cNvSpPr>
            <a:spLocks noChangeShapeType="1"/>
          </p:cNvSpPr>
          <p:nvPr isPhoto="0" userDrawn="0"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" name="Picture 9" descr="TU_Logo_lang_RGB_rot_PPT-1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pic>
        <p:nvPicPr>
          <p:cNvPr id="8" name="Picture 19" descr="TU_130227_PPT_Bild-Hausecke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Vertikaler Textplatzhalter 2" hidden="0"/>
          <p:cNvSpPr>
            <a:spLocks noGrp="1"/>
          </p:cNvSpPr>
          <p:nvPr isPhoto="0" userDrawn="0"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EDA23C7-85BB-4E54-B97B-635B21ED0F9C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86538" y="1717675"/>
            <a:ext cx="2014537" cy="4273550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Vertikaler Textplatzhalter 2" hidden="0"/>
          <p:cNvSpPr>
            <a:spLocks noGrp="1"/>
          </p:cNvSpPr>
          <p:nvPr isPhoto="0" userDrawn="0">
            <p:ph type="body" orient="vert" idx="1" hasCustomPrompt="1"/>
          </p:nvPr>
        </p:nvSpPr>
        <p:spPr bwMode="auto">
          <a:xfrm>
            <a:off x="539750" y="1717675"/>
            <a:ext cx="5894388" cy="4273550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AAA547C2-1FFB-4A16-AA13-58B4AAE5896E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50" y="6165304"/>
            <a:ext cx="6624638" cy="35932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</a:t>
            </a:r>
            <a:br>
              <a:rPr lang="de-DE"/>
            </a:br>
            <a:r>
              <a:rPr lang="de-DE"/>
              <a:t>Philipp Wachholz, Johannes Beyer, Jonas Gläsel</a:t>
            </a:r>
            <a:endParaRPr lang="de-DE" b="0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65841511-618F-4388-9EAD-B3A0151A7863}" type="slidenum">
              <a:rPr lang="de-DE"/>
              <a:t/>
            </a:fld>
            <a:endParaRPr lang="de-DE"/>
          </a:p>
        </p:txBody>
      </p:sp>
      <p:sp>
        <p:nvSpPr>
          <p:cNvPr id="7" name="Titel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Textplatzhalt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7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41A31A7-8E36-4719-9DDE-5FDEF3705DC2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sz="half" idx="1" hasCustomPrompt="1"/>
          </p:nvPr>
        </p:nvSpPr>
        <p:spPr bwMode="auto"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Inhaltsplatzhalt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CB4FC05-3909-4472-9015-F5D2E1681A1E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Textplatzhalt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6" name="Inhaltsplatzhalter 3" hidden="0"/>
          <p:cNvSpPr>
            <a:spLocks noGrp="1"/>
          </p:cNvSpPr>
          <p:nvPr isPhoto="0" userDrawn="0">
            <p:ph sz="half" idx="2" hasCustomPrompt="1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7" name="Textplatzhalter 4" hidden="0"/>
          <p:cNvSpPr>
            <a:spLocks noGrp="1"/>
          </p:cNvSpPr>
          <p:nvPr isPhoto="0" userDrawn="0">
            <p:ph type="body" sz="quarter" idx="3" hasCustomPrompt="1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8" name="Inhaltsplatzhalter 5" hidden="0"/>
          <p:cNvSpPr>
            <a:spLocks noGrp="1"/>
          </p:cNvSpPr>
          <p:nvPr isPhoto="0" userDrawn="0">
            <p:ph sz="quarter" idx="4" hasCustomPrompt="1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Fußzeilenplatzhalter 6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10" name="Foliennummernplatzhalter 7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5BFDD8F-F7F0-42B9-98A4-E869A0422F6B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Fußzeilenplatzhalter 2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6" name="Foliennummernplatzhalter 3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F56FDDA-3F2E-470D-A9ED-B206B73FCB27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ußzeilenplatzhalter 1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5" name="Foliennummernplatzhalter 2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D9CA35F-83D8-4901-9F84-1A4D4DEB593A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Textplatzhalt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03C1D23-040A-4D31-8B12-147E36BCFA52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Textplatzhalt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</p:txBody>
      </p:sp>
      <p:sp>
        <p:nvSpPr>
          <p:cNvPr id="7" name="Fußzeilenplatzhalter 4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Foliennummernplatzhalter 5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9627F33-462D-4969-BE13-7E41295B1B0F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>
              <a:defRPr/>
            </a:pPr>
            <a:r>
              <a:rPr lang="de-DE"/>
              <a:t>Titel durch Klicken hinzufügen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lvl="0">
              <a:defRPr/>
            </a:pPr>
            <a:r>
              <a:rPr lang="de-DE"/>
              <a:t>Text durck Klicken hinzufügen</a:t>
            </a:r>
            <a:endParaRPr lang="de-DE"/>
          </a:p>
          <a:p>
            <a:pPr lvl="1">
              <a:defRPr/>
            </a:pPr>
            <a:r>
              <a:rPr lang="de-DE"/>
              <a:t>Xxx</a:t>
            </a:r>
            <a:endParaRPr lang="de-DE"/>
          </a:p>
        </p:txBody>
      </p:sp>
      <p:pic>
        <p:nvPicPr>
          <p:cNvPr id="6" name="Picture 7" descr="TU_Logo_lang_RGB_rot_PPT-2" hidden="0"/>
          <p:cNvPicPr>
            <a:picLocks noChangeAspect="1" noChangeArrowheads="1"/>
          </p:cNvPicPr>
          <p:nvPr isPhoto="0" userDrawn="0"/>
        </p:nvPicPr>
        <p:blipFill>
          <a:blip r:embed="rId13"/>
          <a:stretch/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7" name="Rectangle 13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auto">
          <a:xfrm>
            <a:off x="572988" y="62023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Projekt: Elektromagnetische Feldsimulation - Elektromagnetische Feldsimulation eines optischen Kopplers Philipp Wachholz, Johannes Beyer, Jonas Gläsel</a:t>
            </a:r>
            <a:endParaRPr lang="de-DE" b="0"/>
          </a:p>
        </p:txBody>
      </p:sp>
      <p:sp>
        <p:nvSpPr>
          <p:cNvPr id="8" name="Rectangle 14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320F1736-2C7C-46B9-B423-D7E8EB620A5E}" type="slidenum">
              <a:rPr lang="de-DE"/>
              <a:t/>
            </a:fld>
            <a:endParaRPr lang="de-DE"/>
          </a:p>
        </p:txBody>
      </p:sp>
      <p:pic>
        <p:nvPicPr>
          <p:cNvPr id="9" name="Picture 22" descr="TU_130227_PPT_Bild-Hausecke_Streifen" hidden="0"/>
          <p:cNvPicPr>
            <a:picLocks noChangeAspect="1" noChangeArrowheads="1"/>
          </p:cNvPicPr>
          <p:nvPr isPhoto="0" userDrawn="0"/>
        </p:nvPicPr>
        <p:blipFill>
          <a:blip r:embed="rId14"/>
          <a:stretch/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2pPr>
      <a:lvl3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3pPr>
      <a:lvl4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4pPr>
      <a:lvl5pPr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5pPr>
      <a:lvl6pPr marL="4572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6pPr>
      <a:lvl7pPr marL="9144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7pPr>
      <a:lvl8pPr marL="13716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8pPr>
      <a:lvl9pPr marL="1828800" algn="l">
        <a:lnSpc>
          <a:spcPts val="3000"/>
        </a:lnSpc>
        <a:spcBef>
          <a:spcPts val="0"/>
        </a:spcBef>
        <a:spcAft>
          <a:spcPts val="0"/>
        </a:spcAft>
        <a:defRPr sz="2400">
          <a:solidFill>
            <a:schemeClr val="tx2"/>
          </a:solidFill>
          <a:latin typeface="Arial"/>
        </a:defRPr>
      </a:lvl9pPr>
    </p:titleStyle>
    <p:bodyStyle>
      <a:lvl1pPr marL="342900" indent="-342900" algn="l">
        <a:lnSpc>
          <a:spcPts val="2200"/>
        </a:lnSpc>
        <a:spcBef>
          <a:spcPts val="0"/>
        </a:spcBef>
        <a:spcAft>
          <a:spcPts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>
        <a:spcBef>
          <a:spcPts val="0"/>
        </a:spcBef>
        <a:spcAft>
          <a:spcPts val="0"/>
        </a:spcAft>
        <a:buFont typeface="Arial"/>
        <a:buChar char="–"/>
        <a:defRPr sz="1400">
          <a:solidFill>
            <a:srgbClr val="000000"/>
          </a:solidFill>
          <a:latin typeface="+mn-lt"/>
        </a:defRPr>
      </a:lvl2pPr>
      <a:lvl3pPr marL="1192530" indent="-228600" algn="l">
        <a:spcBef>
          <a:spcPts val="0"/>
        </a:spcBef>
        <a:spcAft>
          <a:spcPts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552" y="4629001"/>
            <a:ext cx="8496944" cy="384175"/>
          </a:xfrm>
        </p:spPr>
        <p:txBody>
          <a:bodyPr/>
          <a:lstStyle/>
          <a:p>
            <a:pPr>
              <a:defRPr/>
            </a:pPr>
            <a:r>
              <a:rPr lang="de-DE"/>
              <a:t>Projekt dash.js – Advanced Web Technologies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50" y="5667341"/>
            <a:ext cx="8061325" cy="281940"/>
          </a:xfrm>
        </p:spPr>
        <p:txBody>
          <a:bodyPr/>
          <a:lstStyle/>
          <a:p>
            <a:pPr>
              <a:defRPr/>
            </a:pPr>
            <a:r>
              <a:rPr lang="de-DE" sz="1800"/>
              <a:t>Anna Mockenhaupt, Berit Frech, Johannes Beyer</a:t>
            </a:r>
            <a:endParaRPr 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9" y="2247899"/>
            <a:ext cx="8061324" cy="3743324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indent="-327660">
              <a:buFont typeface="Arial"/>
              <a:buChar char="•"/>
              <a:defRPr/>
            </a:pPr>
            <a:r>
              <a:rPr sz="1600"/>
              <a:t>Berechnung hauptsächlich aus alter UI übernommen</a:t>
            </a:r>
            <a:endParaRPr sz="1600"/>
          </a:p>
          <a:p>
            <a:pPr marL="327660" indent="-327660">
              <a:buFont typeface="Arial"/>
              <a:buChar char="•"/>
              <a:defRPr/>
            </a:pPr>
            <a:r>
              <a:rPr sz="1600"/>
              <a:t>Code typsicher in TypeScript refaktorisiert </a:t>
            </a:r>
            <a:endParaRPr sz="1600"/>
          </a:p>
          <a:p>
            <a:pPr marL="327660" indent="-327660">
              <a:buFont typeface="Arial"/>
              <a:buChar char="•"/>
              <a:defRPr/>
            </a:pPr>
            <a:r>
              <a:rPr sz="1600"/>
              <a:t>Schwierigkeit: Fehlende Deklarationen in index.d.ts von dash.js</a:t>
            </a:r>
            <a:br>
              <a:rPr sz="1600"/>
            </a:br>
            <a:r>
              <a:rPr sz="1600"/>
              <a:t>z. B. Methode </a:t>
            </a:r>
            <a:r>
              <a:rPr sz="1600" i="1"/>
              <a:t>getPeriodById() </a:t>
            </a:r>
            <a:r>
              <a:rPr sz="1600" i="0"/>
              <a:t>fehlt:</a:t>
            </a:r>
            <a:endParaRPr sz="1600" i="1"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BD7659E-51BC-83DB-C0FF-BA0CF0DCCFF1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2818"/>
            <a:ext cx="8066506" cy="381035"/>
          </a:xfrm>
        </p:spPr>
        <p:txBody>
          <a:bodyPr/>
          <a:lstStyle/>
          <a:p>
            <a:pPr>
              <a:defRPr/>
            </a:pPr>
            <a:r>
              <a:rPr/>
              <a:t>Metrics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rcRect l="12705" t="0" r="9965" b="0"/>
          <a:stretch/>
        </p:blipFill>
        <p:spPr bwMode="auto">
          <a:xfrm>
            <a:off x="539749" y="3611401"/>
            <a:ext cx="6981824" cy="2553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9" y="2257424"/>
            <a:ext cx="8061324" cy="3733799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indent="-327660">
              <a:buFont typeface="Arial"/>
              <a:buChar char="•"/>
              <a:defRPr/>
            </a:pPr>
            <a:r>
              <a:rPr sz="1600"/>
              <a:t>Lösung: Erweiterung der Deklarationen über Modul-Augmentierung</a:t>
            </a:r>
            <a:br>
              <a:rPr sz="1600"/>
            </a:br>
            <a:r>
              <a:rPr sz="1600"/>
              <a:t>app/types/dashjs-types.ts: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D4EE61F-729E-3837-DFFA-C62CECD7791E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2817"/>
            <a:ext cx="8066506" cy="381035"/>
          </a:xfrm>
        </p:spPr>
        <p:txBody>
          <a:bodyPr/>
          <a:lstStyle/>
          <a:p>
            <a:pPr>
              <a:defRPr/>
            </a:pPr>
            <a:r>
              <a:rPr/>
              <a:t>Metrics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rcRect l="5148" t="1348" r="26347" b="0"/>
          <a:stretch/>
        </p:blipFill>
        <p:spPr bwMode="auto">
          <a:xfrm>
            <a:off x="539749" y="3143250"/>
            <a:ext cx="6772275" cy="2747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8" y="2257423"/>
            <a:ext cx="8061324" cy="3733799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indent="-327660">
              <a:buFont typeface="Arial"/>
              <a:buChar char="•"/>
              <a:defRPr/>
            </a:pPr>
            <a:r>
              <a:rPr sz="1600"/>
              <a:t>Schwierigkeit: Typsicherer Zugriff auf dynamische Objekt-Eigenschaften</a:t>
            </a:r>
            <a:endParaRPr sz="1600"/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JavaScript-Methode Obj.hasOwnProperty() prüft auf Eigenschaft</a:t>
            </a:r>
            <a:endParaRPr sz="1600"/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TypeScript kann Typ von Obj jedoch nicht erweitern:</a:t>
            </a: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JavaScript: </a:t>
            </a:r>
            <a:r>
              <a:rPr sz="1600">
                <a:solidFill>
                  <a:srgbClr val="00B050"/>
                </a:solidFill>
              </a:rPr>
              <a:t>OK!</a:t>
            </a:r>
            <a:endParaRPr sz="1600">
              <a:solidFill>
                <a:srgbClr val="00B050"/>
              </a:solidFill>
            </a:endParaRPr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TypeScript: </a:t>
            </a:r>
            <a:r>
              <a:rPr lang="de-DE" sz="16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TS2339: Property 'avg' does not exist on type 'object'.</a:t>
            </a:r>
            <a:endParaRPr sz="160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CDA11227-44AA-73FE-4F0E-46654ADB8BA0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2817"/>
            <a:ext cx="8066505" cy="381035"/>
          </a:xfrm>
        </p:spPr>
        <p:txBody>
          <a:bodyPr/>
          <a:lstStyle/>
          <a:p>
            <a:pPr>
              <a:defRPr/>
            </a:pPr>
            <a:r>
              <a:rPr/>
              <a:t>Metrics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8648" y="3571875"/>
            <a:ext cx="8152423" cy="888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8" y="2257423"/>
            <a:ext cx="8061324" cy="3733799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lvl="0" indent="-327660">
              <a:buFont typeface="Arial"/>
              <a:buChar char="•"/>
              <a:defRPr/>
            </a:pPr>
            <a:r>
              <a:rPr sz="1600"/>
              <a:t>Lösung: Eigene Helfer-Methode hasOwnProperty() prüft auf Eigenschaft und erweitert Objekt-Typ</a:t>
            </a: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91EAEA9-A606-5290-076D-F40B3F3A7CC6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2817"/>
            <a:ext cx="8066505" cy="381035"/>
          </a:xfrm>
        </p:spPr>
        <p:txBody>
          <a:bodyPr/>
          <a:lstStyle/>
          <a:p>
            <a:pPr>
              <a:defRPr/>
            </a:pPr>
            <a:r>
              <a:rPr/>
              <a:t>Metrics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rcRect l="476" t="0" r="4727" b="0"/>
          <a:stretch/>
        </p:blipFill>
        <p:spPr bwMode="auto">
          <a:xfrm>
            <a:off x="539747" y="3124199"/>
            <a:ext cx="8401050" cy="1382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8" y="1952624"/>
            <a:ext cx="8061324" cy="4076699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lvl="0"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JavaScript: </a:t>
            </a:r>
            <a:r>
              <a:rPr sz="1600">
                <a:solidFill>
                  <a:srgbClr val="00B050"/>
                </a:solidFill>
              </a:rPr>
              <a:t>OK!</a:t>
            </a:r>
            <a:endParaRPr sz="1600">
              <a:solidFill>
                <a:srgbClr val="00B050"/>
              </a:solidFill>
            </a:endParaRPr>
          </a:p>
          <a:p>
            <a:pPr marL="327660" lvl="0" indent="-327660">
              <a:buFont typeface="Arial"/>
              <a:buChar char="•"/>
              <a:defRPr/>
            </a:pPr>
            <a:r>
              <a:rPr sz="1600"/>
              <a:t>TypeScript: </a:t>
            </a:r>
            <a:r>
              <a:rPr lang="de-DE" sz="16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TS2339: Property 'avg' does not exist on type 'object'.</a:t>
            </a:r>
            <a:endParaRPr lang="de-DE" sz="1600" b="0" i="0" u="none" strike="noStrike" cap="none" spc="0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327660" lvl="0" indent="-327660">
              <a:buFont typeface="Arial"/>
              <a:buChar char="•"/>
              <a:defRPr/>
            </a:pPr>
            <a:endParaRPr sz="1600"/>
          </a:p>
          <a:p>
            <a:pPr marL="327660" lvl="0" indent="-327660">
              <a:buFont typeface="Arial"/>
              <a:buChar char="•"/>
              <a:defRPr/>
            </a:pPr>
            <a:endParaRPr lang="de-DE" sz="1600"/>
          </a:p>
          <a:p>
            <a:pPr marL="327660" lvl="0" indent="-327660">
              <a:buFont typeface="Arial"/>
              <a:buChar char="•"/>
              <a:defRPr/>
            </a:pPr>
            <a:endParaRPr lang="de-DE" sz="1600"/>
          </a:p>
          <a:p>
            <a:pPr marL="327660" lvl="0" indent="-327660">
              <a:buFont typeface="Arial"/>
              <a:buChar char="•"/>
              <a:defRPr/>
            </a:pPr>
            <a:endParaRPr lang="de-DE" sz="1600"/>
          </a:p>
          <a:p>
            <a:pPr marL="327660" lvl="0" indent="-327660">
              <a:buFont typeface="Arial"/>
              <a:buChar char="•"/>
              <a:defRPr/>
            </a:pPr>
            <a:endParaRPr lang="de-DE" sz="1600"/>
          </a:p>
          <a:p>
            <a:pPr marL="327660" lvl="0" indent="-327660">
              <a:buFont typeface="Arial"/>
              <a:buChar char="•"/>
              <a:defRPr/>
            </a:pPr>
            <a:endParaRPr lang="de-DE" sz="1600"/>
          </a:p>
          <a:p>
            <a:pPr marL="327660" lvl="0" indent="-327660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JavaScript: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OK!</a:t>
            </a:r>
            <a:endParaRPr sz="1600">
              <a:solidFill>
                <a:srgbClr val="00B050"/>
              </a:solidFill>
            </a:endParaRPr>
          </a:p>
          <a:p>
            <a:pPr marL="327660" lvl="0" indent="-327660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TypeScript: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OK!</a:t>
            </a:r>
            <a:endParaRPr sz="1600"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739F77E3-2284-9652-98D4-643A9EB577E5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579942"/>
            <a:ext cx="8066505" cy="381035"/>
          </a:xfrm>
        </p:spPr>
        <p:txBody>
          <a:bodyPr/>
          <a:lstStyle/>
          <a:p>
            <a:pPr>
              <a:defRPr/>
            </a:pPr>
            <a:r>
              <a:rPr/>
              <a:t>Metrics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8648" y="2143124"/>
            <a:ext cx="8152423" cy="888332"/>
          </a:xfrm>
          <a:prstGeom prst="rect">
            <a:avLst/>
          </a:prstGeom>
        </p:spPr>
      </p:pic>
      <p:pic>
        <p:nvPicPr>
          <p:cNvPr id="9" name="Picture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39747" y="4138611"/>
            <a:ext cx="8606447" cy="11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498878D-9A86-1C77-109C-9D45E473A1C3}" type="slidenum">
              <a:rPr lang="de-DE"/>
              <a:t/>
            </a:fld>
            <a:endParaRPr lang="de-DE"/>
          </a:p>
        </p:txBody>
      </p:sp>
      <p:sp>
        <p:nvSpPr>
          <p:cNvPr id="5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9" y="1718286"/>
            <a:ext cx="8061972" cy="381035"/>
          </a:xfrm>
        </p:spPr>
        <p:txBody>
          <a:bodyPr/>
          <a:lstStyle/>
          <a:p>
            <a:pPr>
              <a:defRPr/>
            </a:pPr>
            <a:r>
              <a:rPr/>
              <a:t>Fazit</a:t>
            </a:r>
            <a:endParaRPr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sp>
        <p:nvSpPr>
          <p:cNvPr id="7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9" y="2349499"/>
            <a:ext cx="8061324" cy="3641724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195580" indent="-19558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Neue, übersichtlichere Projektstruktur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95580" indent="-19558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Darstellung der FlowCharts mit neuer Library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95580" indent="-19558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Neues (responsives) Design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95580" indent="-19558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Hinzufügen fehlender Beschreibungen zu den einzelnen Features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95580" indent="-19558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Automatisches laden von neuen Settings in die UI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>
              <a:lnSpc>
                <a:spcPct val="114999"/>
              </a:lnSpc>
              <a:defRPr/>
            </a:pPr>
            <a:r>
              <a:rPr sz="1600"/>
              <a:t>Mögliche Erweiterungen</a:t>
            </a:r>
            <a:endParaRPr sz="1600"/>
          </a:p>
          <a:p>
            <a:pPr marL="327660" indent="-327660">
              <a:lnSpc>
                <a:spcPct val="114999"/>
              </a:lnSpc>
              <a:buFont typeface="Arial"/>
              <a:buChar char="•"/>
              <a:defRPr/>
            </a:pPr>
            <a:r>
              <a:rPr sz="1600"/>
              <a:t>Fehlermeldung für ungültige Videos</a:t>
            </a:r>
            <a:endParaRPr sz="1600"/>
          </a:p>
          <a:p>
            <a:pPr marL="327660" indent="-327660">
              <a:lnSpc>
                <a:spcPct val="114999"/>
              </a:lnSpc>
              <a:buFont typeface="Arial"/>
              <a:buChar char="•"/>
              <a:defRPr/>
            </a:pPr>
            <a:endParaRPr sz="1600"/>
          </a:p>
          <a:p>
            <a:pPr>
              <a:lnSpc>
                <a:spcPct val="114999"/>
              </a:lnSpc>
              <a:defRPr/>
            </a:pPr>
            <a:endParaRPr sz="1600"/>
          </a:p>
          <a:p>
            <a:pPr>
              <a:lnSpc>
                <a:spcPct val="114999"/>
              </a:lnSpc>
              <a:defRPr/>
            </a:pPr>
            <a:r>
              <a:rPr sz="1600"/>
              <a:t>Projekt</a:t>
            </a:r>
            <a:endParaRPr sz="1600"/>
          </a:p>
          <a:p>
            <a:pPr marL="327660" indent="-327660">
              <a:lnSpc>
                <a:spcPct val="114999"/>
              </a:lnSpc>
              <a:buFont typeface="Arial"/>
              <a:buChar char="•"/>
              <a:defRPr/>
            </a:pPr>
            <a:r>
              <a:rPr sz="1600"/>
              <a:t>Code Clean-Up</a:t>
            </a:r>
            <a:endParaRPr sz="1600"/>
          </a:p>
          <a:p>
            <a:pPr marL="327659" indent="-327659">
              <a:lnSpc>
                <a:spcPct val="114999"/>
              </a:lnSpc>
              <a:buFont typeface="Arial"/>
              <a:buChar char="•"/>
              <a:defRPr/>
            </a:pPr>
            <a:r>
              <a:rPr sz="1600"/>
              <a:t>Dokumentation abschließen</a:t>
            </a:r>
            <a:endParaRPr sz="1600"/>
          </a:p>
          <a:p>
            <a:pPr marL="327660" indent="-327660">
              <a:lnSpc>
                <a:spcPct val="114999"/>
              </a:lnSpc>
              <a:buFont typeface="Arial"/>
              <a:buChar char="•"/>
              <a:defRPr/>
            </a:pPr>
            <a:r>
              <a:rPr sz="1600"/>
              <a:t>Tests durchführen</a:t>
            </a:r>
            <a:endParaRPr sz="1600"/>
          </a:p>
          <a:p>
            <a:pPr>
              <a:lnSpc>
                <a:spcPct val="114999"/>
              </a:lnSpc>
              <a:defRPr/>
            </a:pP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1784286-B31D-BECD-E49A-B7008165A1D9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9" y="1718574"/>
            <a:ext cx="8062260" cy="381035"/>
          </a:xfrm>
        </p:spPr>
        <p:txBody>
          <a:bodyPr/>
          <a:lstStyle/>
          <a:p>
            <a:pPr>
              <a:defRPr/>
            </a:pPr>
            <a:r>
              <a:rPr/>
              <a:t>Ausblick, nächste Schritte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>
            <a:off x="539551" y="4629000"/>
            <a:ext cx="8496943" cy="384174"/>
          </a:xfrm>
        </p:spPr>
        <p:txBody>
          <a:bodyPr/>
          <a:lstStyle/>
          <a:p>
            <a:pPr>
              <a:defRPr/>
            </a:pPr>
            <a:r>
              <a:rPr lang="de-DE"/>
              <a:t>Projekt dash.js – Advanced Web Technologies</a:t>
            </a:r>
            <a:endParaRPr lang="de-DE"/>
          </a:p>
        </p:txBody>
      </p:sp>
      <p:sp>
        <p:nvSpPr>
          <p:cNvPr id="5" name="Rectangle 3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auto">
          <a:xfrm>
            <a:off x="539749" y="5667340"/>
            <a:ext cx="8061324" cy="281939"/>
          </a:xfrm>
        </p:spPr>
        <p:txBody>
          <a:bodyPr/>
          <a:lstStyle/>
          <a:p>
            <a:pPr>
              <a:defRPr/>
            </a:pPr>
            <a:r>
              <a:rPr lang="de-DE" sz="1800"/>
              <a:t>Anna Mockenhaupt, Berit Frech, Johannes Beyer</a:t>
            </a:r>
            <a:endParaRPr lang="de-DE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8BAFC55-7AAB-C476-82C6-67F36080D8D7}" type="slidenum">
              <a:rPr lang="de-DE"/>
              <a:t/>
            </a:fld>
            <a:endParaRPr lang="de-DE"/>
          </a:p>
        </p:txBody>
      </p:sp>
      <p:sp>
        <p:nvSpPr>
          <p:cNvPr id="5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18605"/>
            <a:ext cx="8062293" cy="381035"/>
          </a:xfrm>
        </p:spPr>
        <p:txBody>
          <a:bodyPr/>
          <a:lstStyle/>
          <a:p>
            <a:pPr>
              <a:defRPr/>
            </a:pPr>
            <a:r>
              <a:rPr lang="de-DE" sz="2400" b="0"/>
              <a:t>Gliederung</a:t>
            </a:r>
            <a:endParaRPr sz="2400" b="0"/>
          </a:p>
        </p:txBody>
      </p:sp>
      <p:sp>
        <p:nvSpPr>
          <p:cNvPr id="6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48" y="2228850"/>
            <a:ext cx="8136703" cy="3762373"/>
          </a:xfrm>
        </p:spPr>
        <p:txBody>
          <a:bodyPr/>
          <a:lstStyle/>
          <a:p>
            <a:pPr marL="261620" indent="-261620">
              <a:lnSpc>
                <a:spcPct val="150000"/>
              </a:lnSpc>
              <a:buAutoNum type="arabicPeriod"/>
              <a:defRPr/>
            </a:pPr>
            <a:r>
              <a:rPr lang="fr-FR" sz="1600">
                <a:latin typeface="Arial"/>
                <a:ea typeface="Arial"/>
                <a:cs typeface="Arial"/>
              </a:rPr>
              <a:t>Problemstellung</a:t>
            </a:r>
            <a:endParaRPr lang="fr-FR" sz="1600"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15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Neue UI (Live Demo)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15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Implementierung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15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Fazit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150000"/>
              </a:lnSpc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Ausblick, nächste Schritte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41DB4E23-CD6B-D414-0B6C-ADC0DE813DBF}" type="slidenum">
              <a:rPr lang="de-DE"/>
              <a:t/>
            </a:fld>
            <a:endParaRPr lang="de-DE"/>
          </a:p>
        </p:txBody>
      </p:sp>
      <p:sp>
        <p:nvSpPr>
          <p:cNvPr id="5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19938"/>
            <a:ext cx="8063625" cy="381035"/>
          </a:xfrm>
        </p:spPr>
        <p:txBody>
          <a:bodyPr/>
          <a:lstStyle/>
          <a:p>
            <a:pPr>
              <a:defRPr/>
            </a:pPr>
            <a:r>
              <a:rPr lang="de-DE" sz="2400" b="0"/>
              <a:t>Problemstellung</a:t>
            </a:r>
            <a:endParaRPr sz="2400" b="0"/>
          </a:p>
        </p:txBody>
      </p:sp>
      <p:sp>
        <p:nvSpPr>
          <p:cNvPr id="6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48" y="2204861"/>
            <a:ext cx="7769972" cy="3786361"/>
          </a:xfrm>
        </p:spPr>
        <p:txBody>
          <a:bodyPr/>
          <a:lstStyle/>
          <a:p>
            <a:pPr marL="261620" indent="-261620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latin typeface="Arial"/>
                <a:ea typeface="Arial"/>
                <a:cs typeface="Arial"/>
              </a:rPr>
              <a:t>Entwurf und Entwicklung einer neuen Referenz UI für den dash.js Client</a:t>
            </a:r>
            <a:endParaRPr sz="1800">
              <a:latin typeface="Arial"/>
              <a:ea typeface="Arial"/>
              <a:cs typeface="Arial"/>
            </a:endParaRPr>
          </a:p>
          <a:p>
            <a:pPr marL="661670" lvl="1" indent="-261620">
              <a:lnSpc>
                <a:spcPct val="150000"/>
              </a:lnSpc>
              <a:buFont typeface="Arial"/>
              <a:buChar char="•"/>
              <a:defRPr/>
            </a:pP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rcRect l="0" t="10383" r="-1456" b="2593"/>
          <a:stretch/>
        </p:blipFill>
        <p:spPr bwMode="auto">
          <a:xfrm>
            <a:off x="1885714" y="3013758"/>
            <a:ext cx="4895824" cy="2709344"/>
          </a:xfrm>
          <a:prstGeom prst="rect">
            <a:avLst/>
          </a:prstGeom>
        </p:spPr>
      </p:pic>
      <p:sp>
        <p:nvSpPr>
          <p:cNvPr id="8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Seite </a:t>
            </a:r>
            <a:fld id="{00E9B76E-A6CE-DCD8-112D-73869D0DEB09}" type="slidenum">
              <a:rPr lang="de-DE"/>
              <a:t/>
            </a:fld>
            <a:endParaRPr lang="de-DE"/>
          </a:p>
        </p:txBody>
      </p:sp>
      <p:sp>
        <p:nvSpPr>
          <p:cNvPr id="5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539748" y="1720652"/>
            <a:ext cx="8064343" cy="381035"/>
          </a:xfrm>
        </p:spPr>
        <p:txBody>
          <a:bodyPr/>
          <a:lstStyle/>
          <a:p>
            <a:pPr>
              <a:defRPr/>
            </a:pPr>
            <a:r>
              <a:rPr lang="de-DE" sz="2400" b="0"/>
              <a:t>Reference Client Version 3.1.3 </a:t>
            </a:r>
            <a:r>
              <a:rPr lang="de-DE" sz="2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de-DE" sz="2400" b="0"/>
              <a:t>Probleme </a:t>
            </a:r>
            <a:endParaRPr sz="2400" b="0"/>
          </a:p>
        </p:txBody>
      </p:sp>
      <p:sp>
        <p:nvSpPr>
          <p:cNvPr id="6" name="Rectangle 3" hidden="0"/>
          <p:cNvSpPr>
            <a:spLocks noChangeArrowheads="1" noGrp="1"/>
          </p:cNvSpPr>
          <p:nvPr isPhoto="0" userDrawn="0">
            <p:ph type="body" idx="1" hasCustomPrompt="0"/>
          </p:nvPr>
        </p:nvSpPr>
        <p:spPr bwMode="auto">
          <a:xfrm>
            <a:off x="539748" y="2349498"/>
            <a:ext cx="8136703" cy="3641724"/>
          </a:xfrm>
        </p:spPr>
        <p:txBody>
          <a:bodyPr/>
          <a:lstStyle/>
          <a:p>
            <a:pPr marL="261620" indent="-261620">
              <a:lnSpc>
                <a:spcPct val="200000"/>
              </a:lnSpc>
              <a:buAutoNum type="arabicPeriod"/>
              <a:defRPr/>
            </a:pPr>
            <a:r>
              <a:rPr lang="fr-FR" sz="1600" b="0">
                <a:latin typeface="Arial"/>
                <a:ea typeface="Arial"/>
                <a:cs typeface="Arial"/>
              </a:rPr>
              <a:t>Alte Frameworks </a:t>
            </a:r>
            <a:endParaRPr sz="1600" b="0"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200000"/>
              </a:lnSpc>
              <a:buAutoNum type="arabicPeriod"/>
              <a:defRPr/>
            </a:pPr>
            <a:r>
              <a:rPr lang="fr-FR" sz="1600" b="0">
                <a:latin typeface="Arial"/>
                <a:ea typeface="Arial"/>
                <a:cs typeface="Arial"/>
              </a:rPr>
              <a:t>überladener Bildschirm / Einstellungen unübersichtlich</a:t>
            </a:r>
            <a:endParaRPr sz="1600" b="0"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sz="1600" b="0">
                <a:latin typeface="Arial"/>
                <a:ea typeface="Arial"/>
                <a:cs typeface="Arial"/>
              </a:rPr>
              <a:t>3. Funktionsbeschreibungen fehlen teilweise / nicht sichtbar</a:t>
            </a:r>
            <a:endParaRPr sz="1600" b="0"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sz="1600" b="0">
                <a:latin typeface="Arial"/>
                <a:ea typeface="Arial"/>
                <a:cs typeface="Arial"/>
              </a:rPr>
              <a:t>4. Viele Settings nicht umgesetzt </a:t>
            </a:r>
            <a:endParaRPr sz="1600" b="0"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sz="1600" b="0">
                <a:latin typeface="Arial"/>
                <a:ea typeface="Arial"/>
                <a:cs typeface="Arial"/>
              </a:rPr>
              <a:t>5. Wenige Einstellungsmöglichkeiten zu Low Latency Mode</a:t>
            </a:r>
            <a:endParaRPr sz="1600" b="0"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endParaRPr sz="1600" strike="sngStrike">
              <a:latin typeface="Arial"/>
              <a:ea typeface="Arial"/>
              <a:cs typeface="Arial"/>
            </a:endParaRPr>
          </a:p>
          <a:p>
            <a:pPr marL="261620" indent="-261620">
              <a:lnSpc>
                <a:spcPct val="150000"/>
              </a:lnSpc>
              <a:buAutoNum type="arabicPeriod"/>
              <a:defRPr/>
            </a:pPr>
            <a:endParaRPr sz="1600">
              <a:latin typeface="Arial"/>
              <a:ea typeface="Arial"/>
              <a:cs typeface="Arial"/>
            </a:endParaRPr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B8DD81C-0D5A-5FEF-15CB-534FCFDAAA63}" type="slidenum">
              <a:rPr lang="de-DE"/>
              <a:t/>
            </a:fld>
            <a:endParaRPr lang="de-DE"/>
          </a:p>
        </p:txBody>
      </p:sp>
      <p:sp>
        <p:nvSpPr>
          <p:cNvPr id="5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19686"/>
            <a:ext cx="8063374" cy="381035"/>
          </a:xfrm>
        </p:spPr>
        <p:txBody>
          <a:bodyPr/>
          <a:lstStyle/>
          <a:p>
            <a:pPr>
              <a:defRPr/>
            </a:pPr>
            <a:r>
              <a:rPr/>
              <a:t>Neue UI </a:t>
            </a:r>
            <a:endParaRPr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2411339" y="3063444"/>
            <a:ext cx="3132094" cy="12699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/>
              <a:t>LIVE DEMO</a:t>
            </a:r>
            <a:endParaRPr sz="2000"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327660" indent="-327660">
              <a:buFont typeface="Arial"/>
              <a:buChar char="•"/>
              <a:defRPr/>
            </a:pPr>
            <a:r>
              <a:rPr sz="1600"/>
              <a:t>Default Settings werden eingelesen und formatiert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Zusammenhängende Settings (z.b. audio und video) bleiben gruppiert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Eigene flattenObject Funktion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flattenObject speichert Pfad durch das verschachtelte Setting Object der einzelnen Einstellungen</a:t>
            </a:r>
            <a:endParaRPr sz="1600"/>
          </a:p>
          <a:p>
            <a:pPr marL="327660" indent="-327660">
              <a:buFont typeface="Arial"/>
              <a:buChar char="•"/>
              <a:defRPr/>
            </a:pPr>
            <a:endParaRPr sz="1600"/>
          </a:p>
          <a:p>
            <a:pPr marL="327660" indent="-327660">
              <a:buFont typeface="Arial"/>
              <a:buChar char="•"/>
              <a:defRPr/>
            </a:pPr>
            <a:r>
              <a:rPr sz="1600"/>
              <a:t>Mapping auf die in settingGroups.ts definierte Gruppierung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'NONE' Gruppe für Werte die nicht angezeigt werden sollen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Neue Settings werden in die 'OTHER' Gruppe zugeordnet 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327660" indent="-327660">
              <a:buFont typeface="Arial"/>
              <a:buChar char="•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Update Settings Funktion wird über gespeicherten Pfad und settingName aufgerufen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eine update Funktion für alle Settings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CD870133-BD8F-C6DC-FF7E-57064CD5B3B6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9" y="1720770"/>
            <a:ext cx="8064456" cy="381035"/>
          </a:xfrm>
        </p:spPr>
        <p:txBody>
          <a:bodyPr/>
          <a:lstStyle/>
          <a:p>
            <a:pPr>
              <a:defRPr/>
            </a:pPr>
            <a:r>
              <a:rPr/>
              <a:t>Dynamisches Laden der Einstellungen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9" y="6165303"/>
            <a:ext cx="6624636" cy="359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A6110D1-044E-6656-3C0F-CEDA5FBE2C40}" type="slidenum">
              <a:rPr lang="de-DE"/>
              <a:t/>
            </a:fld>
            <a:endParaRPr lang="de-DE"/>
          </a:p>
        </p:txBody>
      </p:sp>
      <p:sp>
        <p:nvSpPr>
          <p:cNvPr id="5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1631"/>
            <a:ext cx="8065318" cy="381034"/>
          </a:xfrm>
        </p:spPr>
        <p:txBody>
          <a:bodyPr/>
          <a:lstStyle/>
          <a:p>
            <a:pPr>
              <a:defRPr/>
            </a:pPr>
            <a:r>
              <a:rPr/>
              <a:t>Update Settings Funktion</a:t>
            </a:r>
            <a:endParaRPr/>
          </a:p>
        </p:txBody>
      </p:sp>
      <p:sp>
        <p:nvSpPr>
          <p:cNvPr id="6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Advanced Web Technologies </a:t>
            </a: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Anna Mockenhaupt, Berit Frech, Johannes Beyer</a:t>
            </a:r>
            <a:endParaRPr sz="1000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2207" y="2363837"/>
            <a:ext cx="8544273" cy="345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539749" y="2264139"/>
            <a:ext cx="8061324" cy="3727085"/>
          </a:xfrm>
        </p:spPr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 marL="228600" indent="-228600">
              <a:buFont typeface="Arial"/>
              <a:buChar char="•"/>
              <a:defRPr/>
            </a:pPr>
            <a:r>
              <a:rPr sz="1300"/>
              <a:t>Settings wiederkehrende Elemente</a:t>
            </a:r>
            <a:endParaRPr sz="1300"/>
          </a:p>
          <a:p>
            <a:pPr marL="228600" indent="-228600">
              <a:buFont typeface="Arial"/>
              <a:buChar char="•"/>
              <a:defRPr/>
            </a:pPr>
            <a:r>
              <a:rPr sz="1300"/>
              <a:t>Iteration über die sortierten Gruppen</a:t>
            </a:r>
            <a:endParaRPr sz="1300"/>
          </a:p>
          <a:p>
            <a:pPr marL="228600" indent="-228600">
              <a:buFont typeface="Arial"/>
              <a:buChar char="•"/>
              <a:defRPr/>
            </a:pPr>
            <a:r>
              <a:rPr sz="1300"/>
              <a:t>Pro Gruppe wird auf den Typ geprüft und entsprechend aufgebaut </a:t>
            </a:r>
            <a:endParaRPr sz="1300"/>
          </a:p>
        </p:txBody>
      </p:sp>
      <p:sp>
        <p:nvSpPr>
          <p:cNvPr id="5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2"/>
            <a:ext cx="6624635" cy="3593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sp>
        <p:nvSpPr>
          <p:cNvPr id="6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3544FA36-6A86-6D72-A275-B7163590A618}" type="slidenum">
              <a:rPr lang="de-DE"/>
              <a:t/>
            </a:fld>
            <a:endParaRPr lang="de-DE"/>
          </a:p>
        </p:txBody>
      </p:sp>
      <p:sp>
        <p:nvSpPr>
          <p:cNvPr id="7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18969"/>
            <a:ext cx="8062654" cy="381034"/>
          </a:xfrm>
        </p:spPr>
        <p:txBody>
          <a:bodyPr/>
          <a:lstStyle/>
          <a:p>
            <a:pPr>
              <a:defRPr/>
            </a:pPr>
            <a:r>
              <a:rPr/>
              <a:t>Komponentenbasierte Projektstruktur</a:t>
            </a:r>
            <a:endParaRPr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39749" y="3411328"/>
            <a:ext cx="7759134" cy="2642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 hidden="0"/>
          <p:cNvSpPr>
            <a:spLocks noGrp="1"/>
          </p:cNvSpPr>
          <p:nvPr isPhoto="0" userDrawn="0">
            <p:ph idx="1" hasCustomPrompt="1"/>
          </p:nvPr>
        </p:nvSpPr>
        <p:spPr bwMode="auto"/>
        <p:txBody>
          <a:bodyPr/>
          <a:lstStyle>
            <a:lvl1pPr>
              <a:defRPr sz="2200"/>
            </a:lvl1pPr>
            <a:lvl2pPr algn="l">
              <a:defRPr sz="2000"/>
            </a:lvl2pPr>
            <a:lvl3pPr>
              <a:defRPr sz="1800"/>
            </a:lvl3pPr>
          </a:lstStyle>
          <a:p>
            <a:pPr>
              <a:defRPr/>
            </a:pPr>
            <a:endParaRPr sz="1600"/>
          </a:p>
          <a:p>
            <a:pPr marL="327660" indent="-327660">
              <a:buFont typeface="Arial"/>
              <a:buChar char="•"/>
              <a:defRPr/>
            </a:pPr>
            <a:r>
              <a:rPr sz="1600"/>
              <a:t>Konstante Werte für die Radio Button werden in constants.ts definiert 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dynamisches auslesen der möglichen Werte erfolgt über constants.ts </a:t>
            </a:r>
            <a:endParaRPr sz="1600"/>
          </a:p>
          <a:p>
            <a:pPr marL="727710" lvl="1" indent="-327660">
              <a:buFont typeface="Arial"/>
              <a:buChar char="•"/>
              <a:defRPr/>
            </a:pPr>
            <a:r>
              <a:rPr sz="1600"/>
              <a:t>Neue Werte oder Settings mit konstanten Werten werden ohne Eintrag bei constants.ts nicht angezeigt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400050" lvl="1" indent="0">
              <a:buFont typeface="Arial"/>
              <a:buNone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  <a:p>
            <a:pPr marL="727710" lvl="1" indent="-327660">
              <a:buFont typeface="Arial"/>
              <a:buChar char="•"/>
              <a:defRPr/>
            </a:pP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1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35C34CE2-867A-503A-368D-168EF6550FA3}" type="slidenum">
              <a:rPr lang="de-DE"/>
              <a:t/>
            </a:fld>
            <a:endParaRPr lang="de-DE"/>
          </a:p>
        </p:txBody>
      </p:sp>
      <p:sp>
        <p:nvSpPr>
          <p:cNvPr id="6" name="Titel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39748" y="1722567"/>
            <a:ext cx="8066254" cy="381034"/>
          </a:xfrm>
        </p:spPr>
        <p:txBody>
          <a:bodyPr/>
          <a:lstStyle/>
          <a:p>
            <a:pPr>
              <a:defRPr/>
            </a:pPr>
            <a:r>
              <a:rPr/>
              <a:t>Einlesen der Constants für Radio Buttons</a:t>
            </a:r>
            <a:endParaRPr/>
          </a:p>
        </p:txBody>
      </p:sp>
      <p:sp>
        <p:nvSpPr>
          <p:cNvPr id="7" name="Fußzeilenplatzhalter 3" hidden="0"/>
          <p:cNvSpPr>
            <a:spLocks noGrp="1"/>
          </p:cNvSpPr>
          <p:nvPr isPhoto="0" userDrawn="0">
            <p:ph type="ftr" sz="quarter" idx="10" hasCustomPrompt="0"/>
          </p:nvPr>
        </p:nvSpPr>
        <p:spPr bwMode="auto">
          <a:xfrm>
            <a:off x="539748" y="6165301"/>
            <a:ext cx="6624634" cy="3593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sz="1000" b="1" i="0" u="none" strike="noStrike" cap="none" spc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de-DE" sz="1000" b="1" i="0" u="none" strike="noStrike" cap="none" spc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Projekt dash.js – Advanced Web Technologies Anna Mockenhaupt, Berit Frech, Johannes Beyer</a:t>
            </a:r>
            <a:endParaRPr sz="1000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12459" y="3805421"/>
            <a:ext cx="4066289" cy="1843583"/>
          </a:xfrm>
          <a:prstGeom prst="rect">
            <a:avLst/>
          </a:prstGeom>
        </p:spPr>
      </p:pic>
      <p:pic>
        <p:nvPicPr>
          <p:cNvPr id="9" name="Picture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073675" y="3805421"/>
            <a:ext cx="4768349" cy="1452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_PPT_Master_mitBild_V03_Hausecke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line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line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_PPT_Master_mitBild_V03_Hausecke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line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line">
          <a:avLst/>
        </a:pr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TU_PPT_Master_mitBild_V03_Hausecke</Template>
  <TotalTime>0</TotalTime>
  <Words>0</Words>
  <Application>ONLYOFFICE/6.0.2.5</Application>
  <DocSecurity>0</DocSecurity>
  <PresentationFormat>Bildschirmpräsentation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</dc:title>
  <dc:subject/>
  <dc:creator>Jonas</dc:creator>
  <cp:keywords/>
  <dc:description/>
  <dc:identifier/>
  <dc:language/>
  <cp:lastModifiedBy>johannes.beyer@campus.tu-berlin.de</cp:lastModifiedBy>
  <cp:revision>254</cp:revision>
  <dcterms:created xsi:type="dcterms:W3CDTF">2021-02-21T17:08:49Z</dcterms:created>
  <dcterms:modified xsi:type="dcterms:W3CDTF">2021-02-21T17:23:42Z</dcterms:modified>
  <cp:category/>
  <cp:contentStatus/>
  <cp:version/>
</cp:coreProperties>
</file>