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ink/ink1.xml" ContentType="application/inkml+xml"/>
  <Override PartName="/ppt/notesSlides/notesSlide90.xml" ContentType="application/vnd.openxmlformats-officedocument.presentationml.notesSlide+xml"/>
  <Override PartName="/ppt/ink/ink2.xml" ContentType="application/inkml+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ink/ink3.xml" ContentType="application/inkml+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08"/>
  </p:notesMasterIdLst>
  <p:sldIdLst>
    <p:sldId id="256" r:id="rId2"/>
    <p:sldId id="347" r:id="rId3"/>
    <p:sldId id="349" r:id="rId4"/>
    <p:sldId id="350" r:id="rId5"/>
    <p:sldId id="351" r:id="rId6"/>
    <p:sldId id="352" r:id="rId7"/>
    <p:sldId id="353" r:id="rId8"/>
    <p:sldId id="354" r:id="rId9"/>
    <p:sldId id="355" r:id="rId10"/>
    <p:sldId id="356" r:id="rId11"/>
    <p:sldId id="357" r:id="rId12"/>
    <p:sldId id="358" r:id="rId13"/>
    <p:sldId id="348" r:id="rId14"/>
    <p:sldId id="359" r:id="rId15"/>
    <p:sldId id="360" r:id="rId16"/>
    <p:sldId id="361" r:id="rId17"/>
    <p:sldId id="362"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63"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259" r:id="rId73"/>
    <p:sldId id="260" r:id="rId74"/>
    <p:sldId id="261" r:id="rId75"/>
    <p:sldId id="262" r:id="rId76"/>
    <p:sldId id="263" r:id="rId77"/>
    <p:sldId id="264" r:id="rId78"/>
    <p:sldId id="265" r:id="rId79"/>
    <p:sldId id="266" r:id="rId80"/>
    <p:sldId id="267" r:id="rId81"/>
    <p:sldId id="268" r:id="rId82"/>
    <p:sldId id="269" r:id="rId83"/>
    <p:sldId id="270" r:id="rId84"/>
    <p:sldId id="271" r:id="rId85"/>
    <p:sldId id="272" r:id="rId86"/>
    <p:sldId id="273" r:id="rId87"/>
    <p:sldId id="274" r:id="rId88"/>
    <p:sldId id="275" r:id="rId89"/>
    <p:sldId id="276" r:id="rId90"/>
    <p:sldId id="277" r:id="rId91"/>
    <p:sldId id="278" r:id="rId92"/>
    <p:sldId id="279" r:id="rId93"/>
    <p:sldId id="280" r:id="rId94"/>
    <p:sldId id="281" r:id="rId95"/>
    <p:sldId id="282" r:id="rId96"/>
    <p:sldId id="283" r:id="rId97"/>
    <p:sldId id="284" r:id="rId98"/>
    <p:sldId id="285" r:id="rId99"/>
    <p:sldId id="286" r:id="rId100"/>
    <p:sldId id="287" r:id="rId101"/>
    <p:sldId id="288" r:id="rId102"/>
    <p:sldId id="289" r:id="rId103"/>
    <p:sldId id="290" r:id="rId104"/>
    <p:sldId id="291" r:id="rId105"/>
    <p:sldId id="292" r:id="rId106"/>
    <p:sldId id="293" r:id="rId10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83" autoAdjust="0"/>
    <p:restoredTop sz="89831" autoAdjust="0"/>
  </p:normalViewPr>
  <p:slideViewPr>
    <p:cSldViewPr>
      <p:cViewPr varScale="1">
        <p:scale>
          <a:sx n="86" d="100"/>
          <a:sy n="86" d="100"/>
        </p:scale>
        <p:origin x="1468"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67.1916" units="1/cm"/>
          <inkml:channelProperty channel="Y" name="resolution" value="67.28972" units="1/cm"/>
          <inkml:channelProperty channel="T" name="resolution" value="1" units="1/dev"/>
        </inkml:channelProperties>
      </inkml:inkSource>
      <inkml:timestamp xml:id="ts0" timeString="2024-03-09T14:33:57.843"/>
    </inkml:context>
    <inkml:brush xml:id="br0">
      <inkml:brushProperty name="width" value="0.05292" units="cm"/>
      <inkml:brushProperty name="height" value="0.05292" units="cm"/>
      <inkml:brushProperty name="color" value="#FF0000"/>
    </inkml:brush>
  </inkml:definitions>
  <inkml:trace contextRef="#ctx0" brushRef="#br0">7448 9671 0,'0'-14'125,"14"14"-94,-1 0-15,26 0 15,1 0-16,0 0 1,66 0 0,26 0 15,14 0 0,-41 0 0,-65 0-15,-13 0 0,-1 0-1,14 0 1,-1 0 0,107 0 15,39 0 0,-132 0-15,40 0-1,-27 14-15,92-14 32,-91 26-17,38-26 1,-52 0-1,66 0 17,-66 0-17,80 13 17,-54-13-17,-13 0 1,14 0-1,39 0 17,-106 0-17,0 0 1,0 0 15,14 0 1079,12 0-1079,14 0-16,0 0 1,13 0 0,40 0-16,304 0 31,-79 0-15,410-13 15,0-27-16,-609 1 1,186 25 15,-146 14-15,79-39 15,66-54 0,-12 14 1,105-54-1,-291 133-31,-40-13 16,53 13 15,-118-13-31,-1 0 15,-3982 13 17,8057 39-1,-3982 14 0,0 0 0,-67-40 1,-12 54 140,-14-41-157,53 80 1,-39-66 15</inkml:trace>
  <inkml:trace contextRef="#ctx0" brushRef="#br0" timeOffset="1896.27">15889 9684 0,'26'-13'109,"27"13"-77,92 0-17,464 0 16,-199 0-15,-13 0 0,-13 0-1,171 0 17,-211 0-1,-119-53 0,-159 53-15,14-14-1,-54 14 1,27-13 0,-13 13-1,-14 0-15,-13 0 16,14 0-1,-1-26 17</inkml:trace>
  <inkml:trace contextRef="#ctx0" brushRef="#br0" timeOffset="4245.67">2501 10689 0,'13'-13'47,"132"13"-1,239-13-30,-238 13 0,422 0-1,306 0 17,-676 0-17,384 0 1,66 0 15,-79 0 0,40 0 1,-133 0-1,-331 0-16,318 0 1,-185 0 0,0 0-1,-132 0 1,277 0 0,-185 0-1,371 0 16,-477 0-15,331 0 0,93-14 15,-424 14-15,238-39-1,-158 12 1,26 27 15,-106 0-15,-66 0-16,-13 0 15,0 0 1,66 0 0,-79 0-1,39 0 1,-52 0-1,118 0 1,-39 0 0,-26 0-1,78 0 1,-91 0 0,118 0-1,-132 0 1,-14 0 15</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67.1916" units="1/cm"/>
          <inkml:channelProperty channel="Y" name="resolution" value="67.28972" units="1/cm"/>
          <inkml:channelProperty channel="T" name="resolution" value="1" units="1/dev"/>
        </inkml:channelProperties>
      </inkml:inkSource>
      <inkml:timestamp xml:id="ts0" timeString="2024-03-09T14:34:14.642"/>
    </inkml:context>
    <inkml:brush xml:id="br0">
      <inkml:brushProperty name="width" value="0.05292" units="cm"/>
      <inkml:brushProperty name="height" value="0.05292" units="cm"/>
      <inkml:brushProperty name="color" value="#FF0000"/>
    </inkml:brush>
  </inkml:definitions>
  <inkml:trace contextRef="#ctx0" brushRef="#br0">13997 7964 0,'26'13'250,"67"-13"-234,105 0-1,80 0 1,410 0 15,-344 0-15,119 0 15,-198 0-15,-27 0-1,-40 13 1,106-13 15,-39 0 1,-133 0-17,-13 0 1,199 0 15,-146 0-15,-40 0-1,0 0 1,173 0 15,-80 0 0,-93 0-15,-79 0 0,66 0-1,-13 0 1,-53 0-16,0 0 16,-14 0-16,107 0 31,-67 0-16,80 0 17,-106 0-17,0 0 1,-14 0 0,-12 0-1</inkml:trace>
  <inkml:trace contextRef="#ctx0" brushRef="#br0" timeOffset="2890.1">5239 10239 0,'0'-13'79,"13"0"-64,225-14 1,53-12-1,477 39 17,-54 0-1,-357 0 0,-264 0-15,39 0-1,-119 0 1,27 0 78,0 0-79,158 0 1,-79 0 0,212 0-1,-225 0 1,238 0 0,-212 0 15,-92 0-16</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67.1916" units="1/cm"/>
          <inkml:channelProperty channel="Y" name="resolution" value="67.28972" units="1/cm"/>
          <inkml:channelProperty channel="T" name="resolution" value="1" units="1/dev"/>
        </inkml:channelProperties>
      </inkml:inkSource>
      <inkml:timestamp xml:id="ts0" timeString="2024-03-09T14:34:38.627"/>
    </inkml:context>
    <inkml:brush xml:id="br0">
      <inkml:brushProperty name="width" value="0.05292" units="cm"/>
      <inkml:brushProperty name="height" value="0.05292" units="cm"/>
      <inkml:brushProperty name="color" value="#FF0000"/>
    </inkml:brush>
  </inkml:definitions>
  <inkml:trace contextRef="#ctx0" brushRef="#br0">4247 6271 0,'40'0'32,"39"0"-17,27 0 1,198 0 15,0 0-15,-13 0-1,-145 0 1,304 0 0,-199 0-1,-132 0 1,212 0-1,-239 0 1,186 0 0,-119 0-1,26 0 1,-132 0 0,198 0-1,93 0 32,-53 0-31,-92-14-1,13 1 1,92-40 15,-198 40-15,-27-13 15,-52 26 0,-1 0-15,-13 0 0</inkml:trace>
  <inkml:trace contextRef="#ctx0" brushRef="#br0" timeOffset="5127.92">4948 7183 0,'40'0'125,"92"0"-109,-53 0-16,54 0 15,316-39 1,-277 12 15,-66 14-15,-40 0 15,-52 13-15,52-13 15,13 13-16,14 0 1,52 0 0,1 0-1,26 0 1,92 0 15,-171 0-15,-53 0-1,-14-14 1,1 14 0,26 0-1,13 0 1,92 0 15,-78 0-31,-14 0 16,106 0-1,172 0 17,-238 0-17,105 0 17,-144 0-17,-28 0 16,-26 0-15,40 0 15,13 0-15,27 0 0,26 0-1,-53 0 1,14 0-1,-41 0 17,-25-13 452</inkml:trace>
  <inkml:trace contextRef="#ctx0" brushRef="#br0" timeOffset="7311.94">3625 8123 0,'13'0'140,"358"-40"-108,-54 40-17,305 0 17,-357 0-17,39 0 16,-251 0-15,0 0 0,-27 0-1,1 0 1,-1 0 0,27 0-1,26 0 1,1 0-1,-14 0 1,-53 0 0,27 0-16,-27 0 15,0 0 1,1 0 0,65 0 62,0 0-63,54 0 1,-14 0 0,-27 0-1,-39 0 1,-4035 0-1</inkml:trace>
  <inkml:trace contextRef="#ctx0" brushRef="#br0" timeOffset="9751.92">9314 7223 0,'0'13'375,"0"1"-359,26-14 15,54 26 0,39-13-15,53 0 0,145 1 15,-171-14 0,-54 0 0,1 0 1,-67 0-17,80 0 1,-79-27-1,25 27 17,-25 0-32,26 0 31,-27 0-15,14 0-1,0 0 1,-1-13-1,14 13 17,-13-13-17,26 13 17,-39-13-17,-1 13 1,40-27 15,-13 27-15,-13 0-1,-27-26 17</inkml:trace>
  <inkml:trace contextRef="#ctx0" brushRef="#br0" timeOffset="18656.9">4789 11324 0,'14'0'156,"52"0"-140,66 0-1,27 0 1,105 0 15,-171 0-15,-53 0 0,-14 0 93,1 0-93,25 0 15,1 0-16,-13 0 1,0 0 0,-14 0 15,40-13 0,27-14-15,92 1-1,14 0 1,-1 12 0,146-25 15,-265 39-15,-26 0-1,0 0 1,-40 0-1,14 0-15,52-27 32,-39 27-17,13 0 1,0-13 0,-14 0-1,28 13 1,-15 0-1,28 0 1,-1 0 0,27 0-1,13 0 1,93 0 15,-120 0-15,-12 0-1,-1 0 1,-13 0 0,-26 0-1,119 0 17,-106 0-17,-27 0 1,53 0 15,-52 0-15,66 0 15,-41 0-15,28 0-1,52 0 16,-39 0-15,-40 0 0,53 0 15,-67-14-15,-26 14-1,14-13 16,13 13-15,12-13 0,-12 13-1,0 0 1,-14 0 0,1 0-1,-14 0 1,27-26-1,-14 26 17,1 0-17,12 0 17,-25 0-17,-1 0 1,13 0-1,1 0 17,26 0-17,-53 13-15,26-13 32,-13 0 202,14 0-203,12 26 0,-25-26 1,-1 0-1</inkml:trace>
  <inkml:trace contextRef="#ctx0" brushRef="#br0" timeOffset="21161.1">10703 11271 0,'13'0'62,"53"0"-15,199 0-16,-67 0-15,40 0-1,0 0 1,80 0 15,-146 0-15,0 0 0,-80 0-1,80 0 16,-105 13-15,157-13 15,-65 0-15,172 0 15,-172 0-15,26 0-1,146 0 17,-173 0-17,-91 0 1,184 0 15,-185 0-31,-13 0 16,66 0-1,13 0 1,133 40 15,-146-40-15,-13 0 0,92 0 15,-105 0-16,-40 0 1,39 0 0,-26-13-1,54 13 1,-15 0 0,41 0-1,39 0 16,-119 0-15,-13 0 15,-40 0-15,1 0-16,-1 0 31,0 0 16,106-27-16,-79 27-15,119-13 0,-1 13 15,-131 0-16,-14 0 48</inkml:trace>
  <inkml:trace contextRef="#ctx0" brushRef="#br0" timeOffset="25319.53">2024 11681 0,'0'14'1078,"0"39"-1062,0-1-1,0 41 17,0-67-17,0 27 16,0-13-15,0-13 0,0-1-1,0 14 17,0-1-1,0-12 0,0 13 0,0-27 1,0 0-17,0 0 1,14 0-1,-1-13 17,119 27-1,40-14-15,93-13-1,383 0 16,-357 0-15,-79 0 0,-80 0-1,-39 13 1,-27-13 0,-40 0-1,27 0 1,-40 0-16,67 0 31,-1 0-15,119 0 15,-78 0-15,-15 0-1,28 0 1,105 0 15,-146 0-15,54 0 15,-106 0-15,-14 0-1,14 0 1,-14 0-1,27 0 1,106-26 15,-67-1-15,28 27 0,-15-13-1,-52 13 1,13 0-1,40-39 17,-66 39-17,-14 0 17</inkml:trace>
  <inkml:trace contextRef="#ctx0" brushRef="#br0" timeOffset="27170.46">596 7078 0,'0'-14'62,"13"14"-46,0 14 15,27-14-15,13 0-1,-27 0 1,67 13 15,-27 13-15,13-26 0,173 53 15,-107-40-16,1 14 1,39-1 0,-66-12-1,-13-1 17,-67-13 61,107-13-61,-93 13-17,-27 0 1</inkml:trace>
  <inkml:trace contextRef="#ctx0" brushRef="#br0" timeOffset="34750.33">1892 14724 0,'27'0'219,"224"0"-188,80-13 1,39 13-1,-158 0 0,-133 0 0,-13-13-15,40-14 15,13 27 0,-92 0-15,118-26 0,-79 26-1,-13-27 1,66 14 0,-79 13-1,66 0 1,-67 0-1,41 0 1,-14 0 0,-26 0-1,26 0 1,79 0 15,-105 0-15,-27 0-16,106 0 31,-53 0-15,1 0-1,25 0 1,-12 0 0,12 0-1,-26 0 1,27 0-1,13 0 1,39 0 15,-79 0-15,-13 0 0,-26 0-1,13 0 1,-1 0 15,-26 0 63,14 0-63,26 0-15,0 0-1,-14 0 1,94 0 0,-27 0-1,132 0 16,-133 0-15,28 0 0,-14 0-1,0 0 1,-26 0 0,-41 0-1,94 0 16,-93 0-15,0-13 0,-27 13-1,67 0 17,-27 0-17,-13 0 1,53 0 15,-80 0-15,1-27 46,12 27-46,14 0-1,40 0 1,26 0 0,79 0 15,-39 0 0,-93 0-15,-53 0-1,54 0 17,-41 0-1,1 0 156,131 0-155,-65 0-17,-1 0 1,-25 0 15</inkml:trace>
  <inkml:trace contextRef="#ctx0" brushRef="#br0" timeOffset="39117.76">754 7951 0,'14'0'141,"-1"0"-126,106 0 1,-53 0-1,159 0 1,13 0 15,-185 0-15,13 0 0,-13 0 15,-26 0 0,39 0 0,-40 0-15,80 0 0,-66 0-1,105 0 1,-92 0-1,13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EBE0A1-768D-438D-8317-4A7E099FCD1B}" type="datetimeFigureOut">
              <a:rPr lang="pl-PL" smtClean="0"/>
              <a:pPr/>
              <a:t>09.03.2024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E3F46-939E-48E0-83D6-F6E79D83786C}" type="slidenum">
              <a:rPr lang="pl-PL" smtClean="0"/>
              <a:pPr/>
              <a:t>‹#›</a:t>
            </a:fld>
            <a:endParaRPr lang="pl-PL"/>
          </a:p>
        </p:txBody>
      </p:sp>
    </p:spTree>
    <p:extLst>
      <p:ext uri="{BB962C8B-B14F-4D97-AF65-F5344CB8AC3E}">
        <p14:creationId xmlns:p14="http://schemas.microsoft.com/office/powerpoint/2010/main" val="266956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pl.wikipedia.org/wiki/Dziedziczenie_(programowanie)"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pl.wikipedia.org/wiki/Optymalizacja_oprogramowania_(informatyka)"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57AE3F46-939E-48E0-83D6-F6E79D83786C}"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a:t>
            </a:fld>
            <a:endParaRPr lang="pl-PL"/>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101</a:t>
            </a:fld>
            <a:endParaRPr lang="pl-PL"/>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102</a:t>
            </a:fld>
            <a:endParaRPr lang="pl-PL"/>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103</a:t>
            </a:fld>
            <a:endParaRPr lang="pl-PL"/>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104</a:t>
            </a:fld>
            <a:endParaRPr lang="pl-PL"/>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105</a:t>
            </a:fld>
            <a:endParaRPr lang="pl-PL"/>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106</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11</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12</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13</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14</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15</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16</a:t>
            </a:fld>
            <a:endParaRPr lang="pl-P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17</a:t>
            </a:fld>
            <a:endParaRPr lang="pl-P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18</a:t>
            </a:fld>
            <a:endParaRPr lang="pl-P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19</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57AE3F46-939E-48E0-83D6-F6E79D83786C}"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20</a:t>
            </a:fld>
            <a:endParaRPr lang="pl-P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21</a:t>
            </a:fld>
            <a:endParaRPr lang="pl-P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22</a:t>
            </a:fld>
            <a:endParaRPr 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23</a:t>
            </a:fld>
            <a:endParaRPr lang="pl-P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24</a:t>
            </a:fld>
            <a:endParaRPr lang="pl-P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25</a:t>
            </a:fld>
            <a:endParaRPr lang="pl-P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26</a:t>
            </a:fld>
            <a:endParaRPr lang="pl-P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27</a:t>
            </a:fld>
            <a:endParaRPr lang="pl-P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28</a:t>
            </a:fld>
            <a:endParaRPr lang="pl-P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https://javappa.com/kurs-java/typ-wyliczeniowy-enum</a:t>
            </a:r>
          </a:p>
          <a:p>
            <a:endParaRPr lang="pl-PL" dirty="0"/>
          </a:p>
        </p:txBody>
      </p:sp>
      <p:sp>
        <p:nvSpPr>
          <p:cNvPr id="4" name="Symbol zastępczy numeru slajdu 3"/>
          <p:cNvSpPr>
            <a:spLocks noGrp="1"/>
          </p:cNvSpPr>
          <p:nvPr>
            <p:ph type="sldNum" sz="quarter" idx="10"/>
          </p:nvPr>
        </p:nvSpPr>
        <p:spPr/>
        <p:txBody>
          <a:bodyPr/>
          <a:lstStyle/>
          <a:p>
            <a:fld id="{57AE3F46-939E-48E0-83D6-F6E79D83786C}" type="slidenum">
              <a:rPr lang="pl-PL" smtClean="0"/>
              <a:pPr/>
              <a:t>29</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a:t>
            </a:fld>
            <a:endParaRPr lang="pl-P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31</a:t>
            </a:fld>
            <a:endParaRPr lang="pl-P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32</a:t>
            </a:fld>
            <a:endParaRPr lang="pl-P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33</a:t>
            </a:fld>
            <a:endParaRPr lang="pl-P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34</a:t>
            </a:fld>
            <a:endParaRPr lang="pl-P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35</a:t>
            </a:fld>
            <a:endParaRPr lang="pl-P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36</a:t>
            </a:fld>
            <a:endParaRPr lang="pl-P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37</a:t>
            </a:fld>
            <a:endParaRPr lang="pl-P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38</a:t>
            </a:fld>
            <a:endParaRPr lang="pl-PL"/>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39</a:t>
            </a:fld>
            <a:endParaRPr lang="pl-PL"/>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40</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a:t>
            </a:fld>
            <a:endParaRPr lang="pl-PL"/>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41</a:t>
            </a:fld>
            <a:endParaRPr lang="pl-PL"/>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42</a:t>
            </a:fld>
            <a:endParaRPr lang="pl-PL"/>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43</a:t>
            </a:fld>
            <a:endParaRPr lang="pl-PL"/>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44</a:t>
            </a:fld>
            <a:endParaRPr lang="pl-PL"/>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45</a:t>
            </a:fld>
            <a:endParaRPr lang="pl-PL"/>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46</a:t>
            </a:fld>
            <a:endParaRPr lang="pl-PL"/>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47</a:t>
            </a:fld>
            <a:endParaRPr lang="pl-PL"/>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https://koziolekweb.pl/2016/03/24/malo-znane-slowa-kluczowe-strictfp/</a:t>
            </a:r>
          </a:p>
          <a:p>
            <a:endParaRPr lang="pl-PL" dirty="0"/>
          </a:p>
          <a:p>
            <a:r>
              <a:rPr lang="pl-PL" dirty="0"/>
              <a:t>Zadeklarowanie klasy jako finalnej oznacza, że nie może być ona </a:t>
            </a:r>
            <a:r>
              <a:rPr lang="pl-PL" dirty="0">
                <a:hlinkClick r:id="rId3" tooltip="Dziedziczenie (programowanie)"/>
              </a:rPr>
              <a:t>dziedziczona</a:t>
            </a:r>
            <a:r>
              <a:rPr lang="pl-PL" dirty="0"/>
              <a:t> przez inne klasy co może być podyktowane względami bezpieczeństwa lub </a:t>
            </a:r>
            <a:r>
              <a:rPr lang="pl-PL" dirty="0">
                <a:hlinkClick r:id="rId4" tooltip="Optymalizacja oprogramowania (informatyka)"/>
              </a:rPr>
              <a:t>efektywności</a:t>
            </a:r>
            <a:r>
              <a:rPr lang="pl-PL" dirty="0"/>
              <a:t>. Wiele standardowych klas Javy jest klasami finalnymi np.: </a:t>
            </a:r>
            <a:r>
              <a:rPr lang="pl-PL" dirty="0" err="1"/>
              <a:t>java.lang.System</a:t>
            </a:r>
            <a:r>
              <a:rPr lang="pl-PL" dirty="0"/>
              <a:t> i </a:t>
            </a:r>
            <a:r>
              <a:rPr lang="pl-PL" dirty="0" err="1"/>
              <a:t>java.lang.String</a:t>
            </a:r>
            <a:r>
              <a:rPr lang="pl-PL" dirty="0"/>
              <a:t>. Wszystkie metody w klasie finalnej są automatycznie finalne. </a:t>
            </a:r>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48</a:t>
            </a:fld>
            <a:endParaRPr lang="pl-PL"/>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49</a:t>
            </a:fld>
            <a:endParaRPr lang="pl-PL"/>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50</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a:t>
            </a:fld>
            <a:endParaRPr lang="pl-PL"/>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51</a:t>
            </a:fld>
            <a:endParaRPr lang="pl-PL"/>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52</a:t>
            </a:fld>
            <a:endParaRPr lang="pl-PL"/>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53</a:t>
            </a:fld>
            <a:endParaRPr lang="pl-PL"/>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54</a:t>
            </a:fld>
            <a:endParaRPr lang="pl-PL"/>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55</a:t>
            </a:fld>
            <a:endParaRPr lang="pl-PL"/>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56</a:t>
            </a:fld>
            <a:endParaRPr lang="pl-PL"/>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57</a:t>
            </a:fld>
            <a:endParaRPr lang="pl-PL"/>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58</a:t>
            </a:fld>
            <a:endParaRPr lang="pl-PL"/>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59</a:t>
            </a:fld>
            <a:endParaRPr lang="pl-PL"/>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60</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a:t>
            </a:fld>
            <a:endParaRPr lang="pl-PL"/>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61</a:t>
            </a:fld>
            <a:endParaRPr lang="pl-PL"/>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62</a:t>
            </a:fld>
            <a:endParaRPr lang="pl-PL"/>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63</a:t>
            </a:fld>
            <a:endParaRPr lang="pl-PL"/>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64</a:t>
            </a:fld>
            <a:endParaRPr lang="pl-PL"/>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65</a:t>
            </a:fld>
            <a:endParaRPr lang="pl-P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66</a:t>
            </a:fld>
            <a:endParaRPr lang="pl-PL"/>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67</a:t>
            </a:fld>
            <a:endParaRPr lang="pl-PL"/>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68</a:t>
            </a:fld>
            <a:endParaRPr lang="pl-PL"/>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69</a:t>
            </a:fld>
            <a:endParaRPr lang="pl-PL"/>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70</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a:t>
            </a:fld>
            <a:endParaRPr lang="pl-PL"/>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71</a:t>
            </a:fld>
            <a:endParaRPr lang="pl-PL"/>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72</a:t>
            </a:fld>
            <a:endParaRPr lang="pl-PL"/>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73</a:t>
            </a:fld>
            <a:endParaRPr lang="pl-PL"/>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74</a:t>
            </a:fld>
            <a:endParaRPr lang="pl-PL"/>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75</a:t>
            </a:fld>
            <a:endParaRPr lang="pl-PL"/>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76</a:t>
            </a:fld>
            <a:endParaRPr lang="pl-PL"/>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77</a:t>
            </a:fld>
            <a:endParaRPr lang="pl-PL"/>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78</a:t>
            </a:fld>
            <a:endParaRPr lang="pl-PL"/>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79</a:t>
            </a:fld>
            <a:endParaRPr lang="pl-PL"/>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80</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a:t>
            </a:fld>
            <a:endParaRPr lang="pl-PL"/>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81</a:t>
            </a:fld>
            <a:endParaRPr lang="pl-PL"/>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82</a:t>
            </a:fld>
            <a:endParaRPr lang="pl-PL"/>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83</a:t>
            </a:fld>
            <a:endParaRPr lang="pl-PL"/>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84</a:t>
            </a:fld>
            <a:endParaRPr lang="pl-PL"/>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85</a:t>
            </a:fld>
            <a:endParaRPr lang="pl-PL"/>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86</a:t>
            </a:fld>
            <a:endParaRPr lang="pl-PL"/>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87</a:t>
            </a:fld>
            <a:endParaRPr lang="pl-PL"/>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88</a:t>
            </a:fld>
            <a:endParaRPr lang="pl-PL"/>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89</a:t>
            </a:fld>
            <a:endParaRPr lang="pl-PL"/>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90</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a:t>
            </a:fld>
            <a:endParaRPr lang="pl-PL"/>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91</a:t>
            </a:fld>
            <a:endParaRPr lang="pl-PL"/>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92</a:t>
            </a:fld>
            <a:endParaRPr lang="pl-PL"/>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93</a:t>
            </a:fld>
            <a:endParaRPr lang="pl-PL"/>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94</a:t>
            </a:fld>
            <a:endParaRPr lang="pl-PL"/>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95</a:t>
            </a:fld>
            <a:endParaRPr lang="pl-PL"/>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96</a:t>
            </a:fld>
            <a:endParaRPr lang="pl-PL"/>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97</a:t>
            </a:fld>
            <a:endParaRPr lang="pl-PL"/>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98</a:t>
            </a:fld>
            <a:endParaRPr lang="pl-PL"/>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99</a:t>
            </a:fld>
            <a:endParaRPr lang="pl-PL"/>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67BC96ED-F0B6-4E5E-90F8-EA493EB0542E}" type="slidenum">
              <a:rPr lang="pl-PL" smtClean="0"/>
              <a:pPr/>
              <a:t>100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2">
        <a:schemeClr val="bg1"/>
      </p:bgRef>
    </p:bg>
    <p:spTree>
      <p:nvGrpSpPr>
        <p:cNvPr id="1" name=""/>
        <p:cNvGrpSpPr/>
        <p:nvPr/>
      </p:nvGrpSpPr>
      <p:grpSpPr>
        <a:xfrm>
          <a:off x="0" y="0"/>
          <a:ext cx="0" cy="0"/>
          <a:chOff x="0" y="0"/>
          <a:chExt cx="0" cy="0"/>
        </a:xfrm>
      </p:grpSpPr>
      <p:sp>
        <p:nvSpPr>
          <p:cNvPr id="8" name="Prostokąt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Łącznik prosty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ytuł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pl-PL"/>
              <a:t>Kliknij, aby edytować styl</a:t>
            </a:r>
            <a:endParaRPr kumimoji="0" lang="en-US"/>
          </a:p>
        </p:txBody>
      </p:sp>
      <p:sp>
        <p:nvSpPr>
          <p:cNvPr id="25" name="Podtytuł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a:t>Kliknij, aby edytować styl wzorca podtytułu</a:t>
            </a:r>
            <a:endParaRPr kumimoji="0" lang="en-US"/>
          </a:p>
        </p:txBody>
      </p:sp>
      <p:sp>
        <p:nvSpPr>
          <p:cNvPr id="31" name="Symbol zastępczy daty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D17FA3B-C404-4317-B0BC-953931111309}" type="datetimeFigureOut">
              <a:rPr lang="pl-PL" smtClean="0"/>
              <a:pPr/>
              <a:t>09.03.2024</a:t>
            </a:fld>
            <a:endParaRPr lang="pl-PL"/>
          </a:p>
        </p:txBody>
      </p:sp>
      <p:sp>
        <p:nvSpPr>
          <p:cNvPr id="18" name="Symbol zastępczy stopki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pl-PL"/>
          </a:p>
        </p:txBody>
      </p:sp>
      <p:sp>
        <p:nvSpPr>
          <p:cNvPr id="29" name="Symbol zastępczy numeru slajdu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931897F-8F23-433E-A660-EFF8D3EDA506}"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553200" y="274955"/>
            <a:ext cx="1524000" cy="5851525"/>
          </a:xfrm>
        </p:spPr>
        <p:txBody>
          <a:bodyPr vert="eaVert" anchor="t"/>
          <a:lstStyle/>
          <a:p>
            <a:r>
              <a:rPr kumimoji="0" lang="pl-PL"/>
              <a:t>Kliknij, aby edytować styl</a:t>
            </a:r>
            <a:endParaRPr kumimoji="0" lang="en-US"/>
          </a:p>
        </p:txBody>
      </p:sp>
      <p:sp>
        <p:nvSpPr>
          <p:cNvPr id="3" name="Symbol zastępczy tytułu pionowego 2"/>
          <p:cNvSpPr>
            <a:spLocks noGrp="1"/>
          </p:cNvSpPr>
          <p:nvPr>
            <p:ph type="body" orient="vert" idx="1"/>
          </p:nvPr>
        </p:nvSpPr>
        <p:spPr>
          <a:xfrm>
            <a:off x="457200" y="274642"/>
            <a:ext cx="6019800" cy="5851525"/>
          </a:xfrm>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a:xfrm>
            <a:off x="4242816" y="6557946"/>
            <a:ext cx="2002464" cy="226902"/>
          </a:xfrm>
        </p:spPr>
        <p:txBody>
          <a:bodyPr/>
          <a:lstStyle/>
          <a:p>
            <a:fld id="{FD17FA3B-C404-4317-B0BC-953931111309}" type="datetimeFigureOut">
              <a:rPr lang="pl-PL" smtClean="0"/>
              <a:pPr/>
              <a:t>09.03.2024</a:t>
            </a:fld>
            <a:endParaRPr lang="pl-PL"/>
          </a:p>
        </p:txBody>
      </p:sp>
      <p:sp>
        <p:nvSpPr>
          <p:cNvPr id="5" name="Symbol zastępczy stopki 4"/>
          <p:cNvSpPr>
            <a:spLocks noGrp="1"/>
          </p:cNvSpPr>
          <p:nvPr>
            <p:ph type="ftr" sz="quarter" idx="11"/>
          </p:nvPr>
        </p:nvSpPr>
        <p:spPr>
          <a:xfrm>
            <a:off x="457200" y="6556248"/>
            <a:ext cx="3657600" cy="228600"/>
          </a:xfrm>
        </p:spPr>
        <p:txBody>
          <a:bodyPr/>
          <a:lstStyle/>
          <a:p>
            <a:endParaRPr lang="pl-PL"/>
          </a:p>
        </p:txBody>
      </p:sp>
      <p:sp>
        <p:nvSpPr>
          <p:cNvPr id="6" name="Symbol zastępczy numeru slajdu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931897F-8F23-433E-A660-EFF8D3EDA50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a:t>Kliknij, aby edytować style wzorca tekstu</a:t>
            </a:r>
          </a:p>
        </p:txBody>
      </p:sp>
      <p:sp>
        <p:nvSpPr>
          <p:cNvPr id="4" name="Symbol zastępczy daty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D17FA3B-C404-4317-B0BC-953931111309}" type="datetimeFigureOut">
              <a:rPr lang="pl-PL" smtClean="0"/>
              <a:pPr/>
              <a:t>09.03.2024</a:t>
            </a:fld>
            <a:endParaRPr lang="pl-PL"/>
          </a:p>
        </p:txBody>
      </p:sp>
      <p:sp>
        <p:nvSpPr>
          <p:cNvPr id="5" name="Symbol zastępczy stopki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pl-PL"/>
          </a:p>
        </p:txBody>
      </p:sp>
      <p:sp>
        <p:nvSpPr>
          <p:cNvPr id="6" name="Symbol zastępczy numeru slajdu 5"/>
          <p:cNvSpPr>
            <a:spLocks noGrp="1"/>
          </p:cNvSpPr>
          <p:nvPr>
            <p:ph type="sldNum" sz="quarter" idx="12"/>
          </p:nvPr>
        </p:nvSpPr>
        <p:spPr>
          <a:xfrm>
            <a:off x="6733952" y="6555112"/>
            <a:ext cx="588336" cy="228600"/>
          </a:xfrm>
        </p:spPr>
        <p:txBody>
          <a:bodyPr/>
          <a:lstStyle/>
          <a:p>
            <a:fld id="{0931897F-8F23-433E-A660-EFF8D3EDA506}"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320040"/>
            <a:ext cx="7242048" cy="1143000"/>
          </a:xfrm>
        </p:spPr>
        <p:txBody>
          <a:bodyPr/>
          <a:lstStyle/>
          <a:p>
            <a:r>
              <a:rPr kumimoji="0" lang="pl-PL"/>
              <a:t>Kliknij, aby edytować styl</a:t>
            </a:r>
            <a:endParaRPr kumimoji="0" lang="en-US"/>
          </a:p>
        </p:txBody>
      </p:sp>
      <p:sp>
        <p:nvSpPr>
          <p:cNvPr id="3" name="Symbol zastępczy zawartości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zawartości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320040"/>
            <a:ext cx="7242048" cy="1143000"/>
          </a:xfrm>
        </p:spPr>
        <p:txBody>
          <a:bodyPr anchor="b"/>
          <a:lstStyle>
            <a:lvl1pPr>
              <a:defRPr/>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4" name="Symbol zastępczy tekstu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5" name="Symbol zastępczy zawartości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6" name="Symbol zastępczy zawartości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7" name="Symbol zastępczy daty 6"/>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320040"/>
            <a:ext cx="7242048" cy="1143000"/>
          </a:xfrm>
        </p:spPr>
        <p:txBody>
          <a:bodyPr/>
          <a:lstStyle/>
          <a:p>
            <a:r>
              <a:rPr kumimoji="0" lang="pl-PL"/>
              <a:t>Kliknij, aby edytować styl</a:t>
            </a:r>
            <a:endParaRPr kumimoji="0" lang="en-US"/>
          </a:p>
        </p:txBody>
      </p:sp>
      <p:sp>
        <p:nvSpPr>
          <p:cNvPr id="3" name="Symbol zastępczy daty 2"/>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lvl1pPr>
              <a:defRPr>
                <a:solidFill>
                  <a:schemeClr val="tx2"/>
                </a:solidFill>
              </a:defRPr>
            </a:lvl1pPr>
            <a:extLst/>
          </a:lstStyle>
          <a:p>
            <a:fld id="{FD17FA3B-C404-4317-B0BC-953931111309}" type="datetimeFigureOut">
              <a:rPr lang="pl-PL" smtClean="0"/>
              <a:pPr/>
              <a:t>09.03.2024</a:t>
            </a:fld>
            <a:endParaRPr lang="pl-PL"/>
          </a:p>
        </p:txBody>
      </p:sp>
      <p:sp>
        <p:nvSpPr>
          <p:cNvPr id="3" name="Symbol zastępczy stopki 2"/>
          <p:cNvSpPr>
            <a:spLocks noGrp="1"/>
          </p:cNvSpPr>
          <p:nvPr>
            <p:ph type="ftr" sz="quarter" idx="11"/>
          </p:nvPr>
        </p:nvSpPr>
        <p:spPr/>
        <p:txBody>
          <a:bodyPr/>
          <a:lstStyle>
            <a:lvl1pPr>
              <a:defRPr>
                <a:solidFill>
                  <a:schemeClr val="tx2"/>
                </a:solidFill>
              </a:defRPr>
            </a:lvl1pPr>
            <a:extLst/>
          </a:lstStyle>
          <a:p>
            <a:endParaRPr lang="pl-PL"/>
          </a:p>
        </p:txBody>
      </p:sp>
      <p:sp>
        <p:nvSpPr>
          <p:cNvPr id="4" name="Symbol zastępczy numeru slajdu 3"/>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pl-PL"/>
              <a:t>Kliknij, aby edytować styl</a:t>
            </a:r>
            <a:endParaRPr kumimoji="0" lang="en-US"/>
          </a:p>
        </p:txBody>
      </p:sp>
      <p:sp>
        <p:nvSpPr>
          <p:cNvPr id="3" name="Symbol zastępczy tekstu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l-PL"/>
              <a:t>Kliknij, aby edytować style wzorca tekstu</a:t>
            </a:r>
          </a:p>
        </p:txBody>
      </p:sp>
      <p:sp>
        <p:nvSpPr>
          <p:cNvPr id="4" name="Symbol zastępczy zawartości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2"/>
      </p:bgRef>
    </p:bg>
    <p:spTree>
      <p:nvGrpSpPr>
        <p:cNvPr id="1" name=""/>
        <p:cNvGrpSpPr/>
        <p:nvPr/>
      </p:nvGrpSpPr>
      <p:grpSpPr>
        <a:xfrm>
          <a:off x="0" y="0"/>
          <a:ext cx="0" cy="0"/>
          <a:chOff x="0" y="0"/>
          <a:chExt cx="0" cy="0"/>
        </a:xfrm>
      </p:grpSpPr>
      <p:sp>
        <p:nvSpPr>
          <p:cNvPr id="8" name="Prostokąt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Prostokąt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ytuł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pl-PL"/>
              <a:t>Kliknij, aby edytować styl</a:t>
            </a:r>
            <a:endParaRPr kumimoji="0" lang="en-US" dirty="0"/>
          </a:p>
        </p:txBody>
      </p:sp>
      <p:sp>
        <p:nvSpPr>
          <p:cNvPr id="4" name="Symbol zastępczy tekstu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pl-PL"/>
              <a:t>Kliknij, aby edytować style wzorca tekstu</a:t>
            </a:r>
          </a:p>
        </p:txBody>
      </p:sp>
      <p:sp>
        <p:nvSpPr>
          <p:cNvPr id="5" name="Symbol zastępczy daty 4"/>
          <p:cNvSpPr>
            <a:spLocks noGrp="1"/>
          </p:cNvSpPr>
          <p:nvPr>
            <p:ph type="dt" sz="half" idx="10"/>
          </p:nvPr>
        </p:nvSpPr>
        <p:spPr/>
        <p:txBody>
          <a:bodyPr/>
          <a:lstStyle/>
          <a:p>
            <a:fld id="{FD17FA3B-C404-4317-B0BC-953931111309}" type="datetimeFigureOut">
              <a:rPr lang="pl-PL" smtClean="0"/>
              <a:pPr/>
              <a:t>09.03.2024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931897F-8F23-433E-A660-EFF8D3EDA506}" type="slidenum">
              <a:rPr lang="pl-PL" smtClean="0"/>
              <a:pPr/>
              <a:t>‹#›</a:t>
            </a:fld>
            <a:endParaRPr lang="pl-PL"/>
          </a:p>
        </p:txBody>
      </p:sp>
      <p:sp>
        <p:nvSpPr>
          <p:cNvPr id="10" name="Symbol zastępczy obrazu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pl-PL"/>
              <a:t>Kliknij ikonę, aby dodać obraz</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rostokąt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ymbol zastępczy tytułu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pl-PL" dirty="0"/>
              <a:t>Kliknij, aby edytować styl</a:t>
            </a:r>
            <a:endParaRPr kumimoji="0" lang="en-US" dirty="0"/>
          </a:p>
        </p:txBody>
      </p:sp>
      <p:sp>
        <p:nvSpPr>
          <p:cNvPr id="31" name="Symbol zastępczy tekstu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pl-PL"/>
              <a:t>Kliknij, aby edytować style wzorca tekstu</a:t>
            </a:r>
          </a:p>
          <a:p>
            <a:pPr lvl="1" eaLnBrk="1" latinLnBrk="0" hangingPunct="1"/>
            <a:r>
              <a:rPr kumimoji="0" lang="pl-PL"/>
              <a:t>Drugi poziom</a:t>
            </a:r>
          </a:p>
          <a:p>
            <a:pPr lvl="2" eaLnBrk="1" latinLnBrk="0" hangingPunct="1"/>
            <a:r>
              <a:rPr kumimoji="0" lang="pl-PL"/>
              <a:t>Trzeci poziom</a:t>
            </a:r>
          </a:p>
          <a:p>
            <a:pPr lvl="3" eaLnBrk="1" latinLnBrk="0" hangingPunct="1"/>
            <a:r>
              <a:rPr kumimoji="0" lang="pl-PL"/>
              <a:t>Czwarty poziom</a:t>
            </a:r>
          </a:p>
          <a:p>
            <a:pPr lvl="4" eaLnBrk="1" latinLnBrk="0" hangingPunct="1"/>
            <a:r>
              <a:rPr kumimoji="0" lang="pl-PL"/>
              <a:t>Piąty poziom</a:t>
            </a:r>
            <a:endParaRPr kumimoji="0" lang="en-US"/>
          </a:p>
        </p:txBody>
      </p:sp>
      <p:sp>
        <p:nvSpPr>
          <p:cNvPr id="27" name="Symbol zastępczy daty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D17FA3B-C404-4317-B0BC-953931111309}" type="datetimeFigureOut">
              <a:rPr lang="pl-PL" smtClean="0"/>
              <a:pPr/>
              <a:t>09.03.2024</a:t>
            </a:fld>
            <a:endParaRPr lang="pl-PL"/>
          </a:p>
        </p:txBody>
      </p:sp>
      <p:sp>
        <p:nvSpPr>
          <p:cNvPr id="4" name="Symbol zastępczy stopki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pl-PL"/>
          </a:p>
        </p:txBody>
      </p:sp>
      <p:sp>
        <p:nvSpPr>
          <p:cNvPr id="16" name="Symbol zastępczy numeru slajdu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931897F-8F23-433E-A660-EFF8D3EDA50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907704" y="909340"/>
            <a:ext cx="7406640" cy="1472184"/>
          </a:xfrm>
        </p:spPr>
        <p:txBody>
          <a:bodyPr/>
          <a:lstStyle/>
          <a:p>
            <a:pPr algn="ctr"/>
            <a:r>
              <a:rPr lang="pl-PL" dirty="0">
                <a:solidFill>
                  <a:schemeClr val="bg1"/>
                </a:solidFill>
              </a:rPr>
              <a:t>Języki programowania</a:t>
            </a:r>
            <a:br>
              <a:rPr lang="pl-PL" dirty="0">
                <a:solidFill>
                  <a:schemeClr val="bg1"/>
                </a:solidFill>
              </a:rPr>
            </a:br>
            <a:r>
              <a:rPr lang="pl-PL" dirty="0">
                <a:solidFill>
                  <a:schemeClr val="bg1"/>
                </a:solidFill>
              </a:rPr>
              <a:t>Część II</a:t>
            </a:r>
            <a:endParaRPr lang="pl-PL" cap="all" dirty="0">
              <a:solidFill>
                <a:schemeClr val="bg1"/>
              </a:solidFill>
            </a:endParaRPr>
          </a:p>
        </p:txBody>
      </p:sp>
      <p:sp>
        <p:nvSpPr>
          <p:cNvPr id="3" name="Podtytuł 2"/>
          <p:cNvSpPr>
            <a:spLocks noGrp="1"/>
          </p:cNvSpPr>
          <p:nvPr>
            <p:ph type="subTitle" idx="1"/>
          </p:nvPr>
        </p:nvSpPr>
        <p:spPr>
          <a:xfrm>
            <a:off x="1737360" y="5373216"/>
            <a:ext cx="7406640" cy="1752600"/>
          </a:xfrm>
        </p:spPr>
        <p:txBody>
          <a:bodyPr/>
          <a:lstStyle/>
          <a:p>
            <a:pPr algn="ctr"/>
            <a:r>
              <a:rPr lang="pl-PL" dirty="0"/>
              <a:t>dr inż. Barbara Fryc</a:t>
            </a:r>
          </a:p>
          <a:p>
            <a:pPr algn="ctr"/>
            <a:r>
              <a:rPr lang="pl-PL" dirty="0"/>
              <a:t>bfryc@wsiz.edu.pl</a:t>
            </a:r>
          </a:p>
        </p:txBody>
      </p:sp>
      <p:pic>
        <p:nvPicPr>
          <p:cNvPr id="5" name="Grafika 7">
            <a:extLst>
              <a:ext uri="{FF2B5EF4-FFF2-40B4-BE49-F238E27FC236}">
                <a16:creationId xmlns:a16="http://schemas.microsoft.com/office/drawing/2014/main" id="{A3457EDE-FE40-44EB-9149-5B2421FB4250}"/>
              </a:ext>
            </a:extLst>
          </p:cNvPr>
          <p:cNvPicPr>
            <a:picLocks noChangeAspect="1"/>
          </p:cNvPicPr>
          <p:nvPr/>
        </p:nvPicPr>
        <p:blipFill>
          <a:blip r:embed="rId3" cstate="print">
            <a:extLst>
              <a:ext uri="{96DAC541-7B7A-43D3-8B79-37D633B846F1}">
                <asvg:svgBlip xmlns:asvg="http://schemas.microsoft.com/office/drawing/2016/SVG/main" r:embed="rId4"/>
              </a:ext>
            </a:extLst>
          </a:blip>
          <a:srcRect l="21092" r="21960"/>
          <a:stretch>
            <a:fillRect/>
          </a:stretch>
        </p:blipFill>
        <p:spPr>
          <a:xfrm>
            <a:off x="467544" y="1916832"/>
            <a:ext cx="1665702" cy="2924944"/>
          </a:xfrm>
          <a:prstGeom prst="rect">
            <a:avLst/>
          </a:prstGeom>
          <a:effectLst/>
        </p:spPr>
      </p:pic>
      <p:sp>
        <p:nvSpPr>
          <p:cNvPr id="6" name="Tytuł 1"/>
          <p:cNvSpPr txBox="1">
            <a:spLocks/>
          </p:cNvSpPr>
          <p:nvPr/>
        </p:nvSpPr>
        <p:spPr>
          <a:xfrm>
            <a:off x="2843808" y="2276872"/>
            <a:ext cx="5760640" cy="2868168"/>
          </a:xfrm>
          <a:prstGeom prst="rect">
            <a:avLst/>
          </a:prstGeom>
        </p:spPr>
        <p:txBody>
          <a:bodyPr vert="horz" lIns="45720" tIns="0" rIns="45720" bIns="0" anchor="b" anchorCtr="0">
            <a:noAutofit/>
          </a:bodyPr>
          <a:lstStyle/>
          <a:p>
            <a:pPr lvl="0" algn="r">
              <a:spcBef>
                <a:spcPct val="0"/>
              </a:spcBef>
              <a:defRPr/>
            </a:pPr>
            <a:r>
              <a:rPr lang="pl-PL" sz="2400" dirty="0"/>
              <a:t>Paradygmat programowania obiektowego</a:t>
            </a:r>
            <a:endParaRPr kumimoji="0" lang="pl-PL" sz="2400" b="1" i="0" u="none" strike="noStrike" kern="1200" cap="all" spc="0" normalizeH="0" baseline="0" noProof="0" dirty="0">
              <a:ln w="500">
                <a:solidFill>
                  <a:schemeClr val="tx2">
                    <a:shade val="20000"/>
                    <a:satMod val="120000"/>
                  </a:schemeClr>
                </a:solidFill>
              </a:ln>
              <a:solidFill>
                <a:srgbClr val="FF0000"/>
              </a:solidFill>
              <a:uLnTx/>
              <a:uFillTx/>
              <a:latin typeface="+mj-lt"/>
              <a:ea typeface="+mj-ea"/>
              <a:cs typeface="+mj-cs"/>
            </a:endParaRPr>
          </a:p>
        </p:txBody>
      </p:sp>
    </p:spTree>
    <p:extLst>
      <p:ext uri="{BB962C8B-B14F-4D97-AF65-F5344CB8AC3E}">
        <p14:creationId xmlns:p14="http://schemas.microsoft.com/office/powerpoint/2010/main" val="376736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Referencje</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Na dany obiekt może wskazywać kilka referencji. Ustawienie referencji na konkretny obiekt odbywa się za pośrednictwem operatora przypisania,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mojSamochod1;</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mojSamochod2;	</a:t>
            </a:r>
          </a:p>
          <a:p>
            <a:pPr>
              <a:buNone/>
            </a:pPr>
            <a:r>
              <a:rPr lang="pl-PL" sz="2000" dirty="0">
                <a:solidFill>
                  <a:srgbClr val="0070C0"/>
                </a:solidFill>
                <a:latin typeface="Arial" pitchFamily="34" charset="0"/>
                <a:cs typeface="Arial" pitchFamily="34" charset="0"/>
              </a:rPr>
              <a:t>	mojSamochod1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a:solidFill>
                  <a:srgbClr val="0070C0"/>
                </a:solidFill>
                <a:latin typeface="Arial" pitchFamily="34" charset="0"/>
                <a:cs typeface="Arial" pitchFamily="34" charset="0"/>
              </a:rPr>
              <a:t>mojSamochod2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mojSamochod1 = mojSamochod2;</a:t>
            </a:r>
            <a:endParaRPr lang="pl-PL" sz="2000" dirty="0">
              <a:latin typeface="Arial" pitchFamily="34" charset="0"/>
              <a:cs typeface="Arial" pitchFamily="34" charset="0"/>
            </a:endParaRPr>
          </a:p>
          <a:p>
            <a:r>
              <a:rPr lang="pl-PL" sz="2000" dirty="0">
                <a:latin typeface="Arial" pitchFamily="34" charset="0"/>
                <a:cs typeface="Arial" pitchFamily="34" charset="0"/>
              </a:rPr>
              <a:t>W powyższym przykładzie zdefiniowane zostały 2 referencje, do tych referencji przypisane zostały dwa osobne obiekty, a na końcu jedna referencja została przypisana do drugiej. W efekcie obydwie referencja wskazują na obiekt utworzony jako drugi, a an obiekt utworzony jako pierwszy nie wskazuje żadna z referencji.</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pola danych</a:t>
            </a:r>
          </a:p>
        </p:txBody>
      </p:sp>
      <p:sp>
        <p:nvSpPr>
          <p:cNvPr id="3" name="Symbol zastępczy zawartości 2"/>
          <p:cNvSpPr>
            <a:spLocks noGrp="1"/>
          </p:cNvSpPr>
          <p:nvPr>
            <p:ph idx="1"/>
          </p:nvPr>
        </p:nvSpPr>
        <p:spPr>
          <a:xfrm>
            <a:off x="539552" y="1700808"/>
            <a:ext cx="7560840" cy="4608576"/>
          </a:xfrm>
        </p:spPr>
        <p:txBody>
          <a:bodyPr>
            <a:normAutofit/>
          </a:bodyPr>
          <a:lstStyle/>
          <a:p>
            <a:r>
              <a:rPr lang="pl-PL" sz="2000" dirty="0">
                <a:latin typeface="Arial" pitchFamily="34" charset="0"/>
                <a:cs typeface="Arial" pitchFamily="34" charset="0"/>
              </a:rPr>
              <a:t>Statyczne pola danych nazywane są często </a:t>
            </a:r>
            <a:r>
              <a:rPr lang="pl-PL" sz="2000" b="1" u="sng" dirty="0">
                <a:latin typeface="Arial" pitchFamily="34" charset="0"/>
                <a:cs typeface="Arial" pitchFamily="34" charset="0"/>
              </a:rPr>
              <a:t>polami danych klasy</a:t>
            </a:r>
            <a:r>
              <a:rPr lang="pl-PL" sz="2000" dirty="0">
                <a:latin typeface="Arial" pitchFamily="34" charset="0"/>
                <a:cs typeface="Arial" pitchFamily="34" charset="0"/>
              </a:rPr>
              <a:t>, w odróżnieniu od zwykłych pól danych, które są nazywane </a:t>
            </a:r>
            <a:r>
              <a:rPr lang="pl-PL" sz="2000" b="1" u="sng" dirty="0">
                <a:latin typeface="Arial" pitchFamily="34" charset="0"/>
                <a:cs typeface="Arial" pitchFamily="34" charset="0"/>
              </a:rPr>
              <a:t>polami danych obiektu</a:t>
            </a:r>
            <a:r>
              <a:rPr lang="pl-PL" sz="2000" dirty="0">
                <a:latin typeface="Arial" pitchFamily="34" charset="0"/>
                <a:cs typeface="Arial" pitchFamily="34" charset="0"/>
              </a:rPr>
              <a:t>.</a:t>
            </a:r>
          </a:p>
          <a:p>
            <a:r>
              <a:rPr lang="pl-PL" sz="2000" dirty="0">
                <a:latin typeface="Arial" pitchFamily="34" charset="0"/>
                <a:cs typeface="Arial" pitchFamily="34" charset="0"/>
              </a:rPr>
              <a:t>Rozróżnienie to wynika z faktu, że statyczne pole danych nie jest związane z żadnym konkretnym obiektem klasy (jest współdzielone przez wszystkie obiekty tej klasy). W przypadku zwykłych pól każdy obiekt posiada swoją własną kopię tego pola i może przechowywać w nim inną wartość.</a:t>
            </a:r>
          </a:p>
          <a:p>
            <a:r>
              <a:rPr lang="pl-PL" sz="2000" dirty="0">
                <a:latin typeface="Arial" pitchFamily="34" charset="0"/>
                <a:cs typeface="Arial" pitchFamily="34" charset="0"/>
              </a:rPr>
              <a:t>Do pól statycznych klasy możemy odwoływać się zarówno za pośrednictwem referencji do obiektu jak i nazwy klasy (do zwykłych pól danych możemy się odwoływać tylko za pośrednictwem referencji).</a:t>
            </a:r>
          </a:p>
          <a:p>
            <a:r>
              <a:rPr lang="pl-PL" sz="2000" dirty="0">
                <a:latin typeface="Arial" pitchFamily="34" charset="0"/>
                <a:cs typeface="Arial" pitchFamily="34" charset="0"/>
              </a:rPr>
              <a:t>Zmiana wartości statycznego pola danych jest natychmiast widoczna we wszystkich obiektach tej klasy.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pola danych</a:t>
            </a:r>
          </a:p>
        </p:txBody>
      </p:sp>
      <p:sp>
        <p:nvSpPr>
          <p:cNvPr id="3" name="Symbol zastępczy zawartości 2"/>
          <p:cNvSpPr>
            <a:spLocks noGrp="1"/>
          </p:cNvSpPr>
          <p:nvPr>
            <p:ph idx="1"/>
          </p:nvPr>
        </p:nvSpPr>
        <p:spPr>
          <a:xfrm>
            <a:off x="467544" y="1772816"/>
            <a:ext cx="7560840" cy="4608576"/>
          </a:xfrm>
        </p:spPr>
        <p:txBody>
          <a:bodyPr>
            <a:normAutofit fontScale="92500" lnSpcReduction="10000"/>
          </a:bodyPr>
          <a:lstStyle/>
          <a:p>
            <a:r>
              <a:rPr lang="pl-PL" sz="2000" dirty="0">
                <a:latin typeface="Arial" pitchFamily="34" charset="0"/>
                <a:cs typeface="Arial" pitchFamily="34" charset="0"/>
              </a:rPr>
              <a:t>Załóżmy, że mamy następującą klasę z definicją pola statycznego:</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static</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poleStatyczne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Możemy wykonać teraz następujące operacje:</a:t>
            </a:r>
          </a:p>
          <a:p>
            <a:pPr>
              <a:buNone/>
            </a:pPr>
            <a:r>
              <a:rPr lang="pl-PL" sz="2000" dirty="0">
                <a:solidFill>
                  <a:srgbClr val="0070C0"/>
                </a:solidFill>
                <a:latin typeface="Arial" pitchFamily="34" charset="0"/>
                <a:cs typeface="Arial" pitchFamily="34" charset="0"/>
              </a:rPr>
              <a:t>A.poleStatyczne=5;</a:t>
            </a:r>
          </a:p>
          <a:p>
            <a:pPr>
              <a:buNone/>
            </a:pP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A.poleStatyczne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A ref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a:t>
            </a:r>
          </a:p>
          <a:p>
            <a:pPr>
              <a:buNone/>
            </a:pPr>
            <a:r>
              <a:rPr lang="pl-PL" sz="2000" dirty="0" err="1">
                <a:solidFill>
                  <a:srgbClr val="0070C0"/>
                </a:solidFill>
                <a:latin typeface="Arial" pitchFamily="34" charset="0"/>
                <a:cs typeface="Arial" pitchFamily="34" charset="0"/>
              </a:rPr>
              <a:t>ref.poleStatyczne</a:t>
            </a:r>
            <a:r>
              <a:rPr lang="pl-PL" sz="2000" dirty="0">
                <a:solidFill>
                  <a:srgbClr val="0070C0"/>
                </a:solidFill>
                <a:latin typeface="Arial" pitchFamily="34" charset="0"/>
                <a:cs typeface="Arial" pitchFamily="34" charset="0"/>
              </a:rPr>
              <a:t> = 10;</a:t>
            </a:r>
          </a:p>
          <a:p>
            <a:pPr>
              <a:buNone/>
            </a:pP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A.poleStatyczne</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ref.poleStatyczne</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Wyświetlona wartość nie zależy od tego, czy użyjemy nazwy klasy, czy też referencji.</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metody</a:t>
            </a:r>
          </a:p>
        </p:txBody>
      </p:sp>
      <p:sp>
        <p:nvSpPr>
          <p:cNvPr id="3" name="Symbol zastępczy zawartości 2"/>
          <p:cNvSpPr>
            <a:spLocks noGrp="1"/>
          </p:cNvSpPr>
          <p:nvPr>
            <p:ph idx="1"/>
          </p:nvPr>
        </p:nvSpPr>
        <p:spPr>
          <a:xfrm>
            <a:off x="395536" y="1700808"/>
            <a:ext cx="7704856" cy="4608576"/>
          </a:xfrm>
        </p:spPr>
        <p:txBody>
          <a:bodyPr>
            <a:normAutofit lnSpcReduction="10000"/>
          </a:bodyPr>
          <a:lstStyle/>
          <a:p>
            <a:r>
              <a:rPr lang="pl-PL" sz="2000" dirty="0">
                <a:latin typeface="Arial" pitchFamily="34" charset="0"/>
                <a:cs typeface="Arial" pitchFamily="34" charset="0"/>
              </a:rPr>
              <a:t>Metodę statyczną definiuje się używając modyfikatora </a:t>
            </a:r>
            <a:r>
              <a:rPr lang="pl-PL" sz="2000" dirty="0" err="1">
                <a:solidFill>
                  <a:srgbClr val="0070C0"/>
                </a:solidFill>
                <a:latin typeface="Arial" pitchFamily="34" charset="0"/>
                <a:cs typeface="Arial" pitchFamily="34" charset="0"/>
              </a:rPr>
              <a:t>static</a:t>
            </a:r>
            <a:r>
              <a:rPr lang="pl-PL" sz="2000" dirty="0">
                <a:latin typeface="Arial" pitchFamily="34" charset="0"/>
                <a:cs typeface="Arial" pitchFamily="34" charset="0"/>
              </a:rPr>
              <a:t>.</a:t>
            </a:r>
          </a:p>
          <a:p>
            <a:r>
              <a:rPr lang="pl-PL" sz="2000" dirty="0">
                <a:latin typeface="Arial" pitchFamily="34" charset="0"/>
                <a:cs typeface="Arial" pitchFamily="34" charset="0"/>
              </a:rPr>
              <a:t>Metoda deklarowana jako statyczna, podobnie jak w przypadku pól danych jest nazywana </a:t>
            </a:r>
            <a:r>
              <a:rPr lang="pl-PL" sz="2000" b="1" u="sng" dirty="0">
                <a:latin typeface="Arial" pitchFamily="34" charset="0"/>
                <a:cs typeface="Arial" pitchFamily="34" charset="0"/>
              </a:rPr>
              <a:t>metodą klasy</a:t>
            </a:r>
            <a:r>
              <a:rPr lang="pl-PL" sz="2000" dirty="0">
                <a:latin typeface="Arial" pitchFamily="34" charset="0"/>
                <a:cs typeface="Arial" pitchFamily="34" charset="0"/>
              </a:rPr>
              <a:t>.</a:t>
            </a:r>
          </a:p>
          <a:p>
            <a:r>
              <a:rPr lang="pl-PL" sz="2000" dirty="0">
                <a:latin typeface="Arial" pitchFamily="34" charset="0"/>
                <a:cs typeface="Arial" pitchFamily="34" charset="0"/>
              </a:rPr>
              <a:t>Metoda statyczna może być wywoływana za pośrednictwem nazwy klasy lub też referencji do obiektu określonej klasy.</a:t>
            </a:r>
          </a:p>
          <a:p>
            <a:r>
              <a:rPr lang="pl-PL" sz="2000" dirty="0">
                <a:latin typeface="Arial" pitchFamily="34" charset="0"/>
                <a:cs typeface="Arial" pitchFamily="34" charset="0"/>
              </a:rPr>
              <a:t>Oprócz sposobu wywoływania, metodę statyczną od </a:t>
            </a:r>
            <a:r>
              <a:rPr lang="pl-PL" sz="2000" dirty="0" err="1">
                <a:latin typeface="Arial" pitchFamily="34" charset="0"/>
                <a:cs typeface="Arial" pitchFamily="34" charset="0"/>
              </a:rPr>
              <a:t>niestatycznej</a:t>
            </a:r>
            <a:r>
              <a:rPr lang="pl-PL" sz="2000" dirty="0">
                <a:latin typeface="Arial" pitchFamily="34" charset="0"/>
                <a:cs typeface="Arial" pitchFamily="34" charset="0"/>
              </a:rPr>
              <a:t> różni to, że ta pierwsza ma dostęp jedynie do składników statycznych klasy. Metoda </a:t>
            </a:r>
            <a:r>
              <a:rPr lang="pl-PL" sz="2000" dirty="0" err="1">
                <a:latin typeface="Arial" pitchFamily="34" charset="0"/>
                <a:cs typeface="Arial" pitchFamily="34" charset="0"/>
              </a:rPr>
              <a:t>niestatyczna</a:t>
            </a:r>
            <a:r>
              <a:rPr lang="pl-PL" sz="2000" dirty="0">
                <a:latin typeface="Arial" pitchFamily="34" charset="0"/>
                <a:cs typeface="Arial" pitchFamily="34" charset="0"/>
              </a:rPr>
              <a:t> ma dostęp do jednych jak i drugich.</a:t>
            </a:r>
          </a:p>
          <a:p>
            <a:r>
              <a:rPr lang="pl-PL" sz="2000" dirty="0">
                <a:latin typeface="Arial" pitchFamily="34" charset="0"/>
                <a:cs typeface="Arial" pitchFamily="34" charset="0"/>
              </a:rPr>
              <a:t>Podobnie jak w przypadku pól danych metody </a:t>
            </a:r>
            <a:r>
              <a:rPr lang="pl-PL" sz="2000" dirty="0" err="1">
                <a:latin typeface="Arial" pitchFamily="34" charset="0"/>
                <a:cs typeface="Arial" pitchFamily="34" charset="0"/>
              </a:rPr>
              <a:t>niestatyczne</a:t>
            </a:r>
            <a:r>
              <a:rPr lang="pl-PL" sz="2000" dirty="0">
                <a:latin typeface="Arial" pitchFamily="34" charset="0"/>
                <a:cs typeface="Arial" pitchFamily="34" charset="0"/>
              </a:rPr>
              <a:t> nazywane są </a:t>
            </a:r>
            <a:r>
              <a:rPr lang="pl-PL" sz="2000" b="1" u="sng" dirty="0">
                <a:latin typeface="Arial" pitchFamily="34" charset="0"/>
                <a:cs typeface="Arial" pitchFamily="34" charset="0"/>
              </a:rPr>
              <a:t>metodami obiektu</a:t>
            </a:r>
            <a:r>
              <a:rPr lang="pl-PL" sz="2000" dirty="0">
                <a:latin typeface="Arial" pitchFamily="34" charset="0"/>
                <a:cs typeface="Arial" pitchFamily="34" charset="0"/>
              </a:rPr>
              <a:t> i mogą być wywoływane jedynie za pomocą referencji do obiektu tej klasy (lub jednej z klas potomnych).</a:t>
            </a:r>
          </a:p>
          <a:p>
            <a:r>
              <a:rPr lang="pl-PL" sz="2000" dirty="0">
                <a:latin typeface="Arial" pitchFamily="34" charset="0"/>
                <a:cs typeface="Arial" pitchFamily="34" charset="0"/>
              </a:rPr>
              <a:t>Metody statyczne można przedefiniować jedynie metodami statycznymi.</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metody</a:t>
            </a:r>
          </a:p>
        </p:txBody>
      </p:sp>
      <p:sp>
        <p:nvSpPr>
          <p:cNvPr id="3" name="Symbol zastępczy zawartości 2"/>
          <p:cNvSpPr>
            <a:spLocks noGrp="1"/>
          </p:cNvSpPr>
          <p:nvPr>
            <p:ph idx="1"/>
          </p:nvPr>
        </p:nvSpPr>
        <p:spPr>
          <a:xfrm>
            <a:off x="395536" y="1844824"/>
            <a:ext cx="8229600" cy="4608576"/>
          </a:xfrm>
        </p:spPr>
        <p:txBody>
          <a:bodyPr>
            <a:normAutofit fontScale="92500" lnSpcReduction="20000"/>
          </a:bodyPr>
          <a:lstStyle/>
          <a:p>
            <a:r>
              <a:rPr lang="pl-PL" sz="2000" dirty="0">
                <a:latin typeface="Arial" pitchFamily="34" charset="0"/>
                <a:cs typeface="Arial" pitchFamily="34" charset="0"/>
              </a:rPr>
              <a:t>Załóżmy, że mamy następującą klasę z polem statycznym i metodą statyczną:</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static</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poleStatyczne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poleNiestatyczne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static</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metodaStatyczna</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poleStatyczne</a:t>
            </a:r>
            <a:r>
              <a:rPr lang="pl-PL" sz="2000" dirty="0">
                <a:solidFill>
                  <a:srgbClr val="0070C0"/>
                </a:solidFill>
                <a:latin typeface="Arial" pitchFamily="34" charset="0"/>
                <a:cs typeface="Arial" pitchFamily="34" charset="0"/>
              </a:rPr>
              <a:t> = a;</a:t>
            </a:r>
          </a:p>
          <a:p>
            <a:pPr>
              <a:buNone/>
            </a:pPr>
            <a:r>
              <a:rPr lang="pl-PL" sz="2000" dirty="0">
                <a:solidFill>
                  <a:srgbClr val="0070C0"/>
                </a:solidFill>
                <a:latin typeface="Arial" pitchFamily="34" charset="0"/>
                <a:cs typeface="Arial" pitchFamily="34" charset="0"/>
              </a:rPr>
              <a:t>		//błąd: </a:t>
            </a:r>
            <a:r>
              <a:rPr lang="pl-PL" sz="2000" dirty="0" err="1">
                <a:solidFill>
                  <a:srgbClr val="0070C0"/>
                </a:solidFill>
                <a:latin typeface="Arial" pitchFamily="34" charset="0"/>
                <a:cs typeface="Arial" pitchFamily="34" charset="0"/>
              </a:rPr>
              <a:t>poleNiestatyczne</a:t>
            </a:r>
            <a:r>
              <a:rPr lang="pl-PL" sz="2000" dirty="0">
                <a:solidFill>
                  <a:srgbClr val="0070C0"/>
                </a:solidFill>
                <a:latin typeface="Arial" pitchFamily="34" charset="0"/>
                <a:cs typeface="Arial" pitchFamily="34" charset="0"/>
              </a:rPr>
              <a:t> = a;</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metodaNiestatyczna</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poleStatyczne</a:t>
            </a:r>
            <a:r>
              <a:rPr lang="pl-PL" sz="2000" dirty="0">
                <a:solidFill>
                  <a:srgbClr val="0070C0"/>
                </a:solidFill>
                <a:latin typeface="Arial" pitchFamily="34" charset="0"/>
                <a:cs typeface="Arial" pitchFamily="34" charset="0"/>
              </a:rPr>
              <a:t> = 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poleNiestatyczne</a:t>
            </a:r>
            <a:r>
              <a:rPr lang="pl-PL" sz="2000" dirty="0">
                <a:solidFill>
                  <a:srgbClr val="0070C0"/>
                </a:solidFill>
                <a:latin typeface="Arial" pitchFamily="34" charset="0"/>
                <a:cs typeface="Arial" pitchFamily="34" charset="0"/>
              </a:rPr>
              <a:t> = a;  //dobrze</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metody</a:t>
            </a:r>
          </a:p>
        </p:txBody>
      </p:sp>
      <p:sp>
        <p:nvSpPr>
          <p:cNvPr id="3" name="Symbol zastępczy zawartości 2"/>
          <p:cNvSpPr>
            <a:spLocks noGrp="1"/>
          </p:cNvSpPr>
          <p:nvPr>
            <p:ph idx="1"/>
          </p:nvPr>
        </p:nvSpPr>
        <p:spPr>
          <a:xfrm>
            <a:off x="395536" y="1772816"/>
            <a:ext cx="7632848" cy="4608576"/>
          </a:xfrm>
        </p:spPr>
        <p:txBody>
          <a:bodyPr>
            <a:normAutofit/>
          </a:bodyPr>
          <a:lstStyle/>
          <a:p>
            <a:r>
              <a:rPr lang="pl-PL" sz="2000" dirty="0">
                <a:latin typeface="Arial" pitchFamily="34" charset="0"/>
                <a:cs typeface="Arial" pitchFamily="34" charset="0"/>
              </a:rPr>
              <a:t>Mając zdefiniowaną klasę możemy wykonać następujące operacje:</a:t>
            </a:r>
          </a:p>
          <a:p>
            <a:pPr>
              <a:buNone/>
            </a:pPr>
            <a:r>
              <a:rPr lang="pl-PL" sz="2000" dirty="0" err="1">
                <a:solidFill>
                  <a:srgbClr val="0070C0"/>
                </a:solidFill>
                <a:latin typeface="Arial" pitchFamily="34" charset="0"/>
                <a:cs typeface="Arial" pitchFamily="34" charset="0"/>
              </a:rPr>
              <a:t>A.metodaStatyczna</a:t>
            </a:r>
            <a:r>
              <a:rPr lang="pl-PL" sz="2000" dirty="0">
                <a:solidFill>
                  <a:srgbClr val="0070C0"/>
                </a:solidFill>
                <a:latin typeface="Arial" pitchFamily="34" charset="0"/>
                <a:cs typeface="Arial" pitchFamily="34" charset="0"/>
              </a:rPr>
              <a:t>(5);</a:t>
            </a:r>
          </a:p>
          <a:p>
            <a:pPr>
              <a:buNone/>
            </a:pPr>
            <a:r>
              <a:rPr lang="pl-PL" sz="2000" dirty="0">
                <a:solidFill>
                  <a:srgbClr val="0070C0"/>
                </a:solidFill>
                <a:latin typeface="Arial" pitchFamily="34" charset="0"/>
                <a:cs typeface="Arial" pitchFamily="34" charset="0"/>
              </a:rPr>
              <a:t>//błąd: </a:t>
            </a:r>
            <a:r>
              <a:rPr lang="pl-PL" sz="2000" dirty="0" err="1">
                <a:solidFill>
                  <a:srgbClr val="0070C0"/>
                </a:solidFill>
                <a:latin typeface="Arial" pitchFamily="34" charset="0"/>
                <a:cs typeface="Arial" pitchFamily="34" charset="0"/>
              </a:rPr>
              <a:t>A.metodaNiestatyczna</a:t>
            </a:r>
            <a:r>
              <a:rPr lang="pl-PL" sz="2000" dirty="0">
                <a:solidFill>
                  <a:srgbClr val="0070C0"/>
                </a:solidFill>
                <a:latin typeface="Arial" pitchFamily="34" charset="0"/>
                <a:cs typeface="Arial" pitchFamily="34" charset="0"/>
              </a:rPr>
              <a:t>(10);</a:t>
            </a:r>
          </a:p>
          <a:p>
            <a:pPr>
              <a:buNone/>
            </a:pPr>
            <a:r>
              <a:rPr lang="pl-PL" sz="2000" dirty="0">
                <a:solidFill>
                  <a:srgbClr val="0070C0"/>
                </a:solidFill>
                <a:latin typeface="Arial" pitchFamily="34" charset="0"/>
                <a:cs typeface="Arial" pitchFamily="34" charset="0"/>
              </a:rPr>
              <a:t>A ref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a:t>
            </a:r>
          </a:p>
          <a:p>
            <a:pPr>
              <a:buNone/>
            </a:pPr>
            <a:r>
              <a:rPr lang="pl-PL" sz="2000" dirty="0" err="1">
                <a:solidFill>
                  <a:srgbClr val="0070C0"/>
                </a:solidFill>
                <a:latin typeface="Arial" pitchFamily="34" charset="0"/>
                <a:cs typeface="Arial" pitchFamily="34" charset="0"/>
              </a:rPr>
              <a:t>ref.metodaStatyczna</a:t>
            </a:r>
            <a:r>
              <a:rPr lang="pl-PL" sz="2000" dirty="0">
                <a:solidFill>
                  <a:srgbClr val="0070C0"/>
                </a:solidFill>
                <a:latin typeface="Arial" pitchFamily="34" charset="0"/>
                <a:cs typeface="Arial" pitchFamily="34" charset="0"/>
              </a:rPr>
              <a:t>(15);</a:t>
            </a:r>
          </a:p>
          <a:p>
            <a:pPr>
              <a:buNone/>
            </a:pPr>
            <a:r>
              <a:rPr lang="pl-PL" sz="2000" dirty="0" err="1">
                <a:solidFill>
                  <a:srgbClr val="0070C0"/>
                </a:solidFill>
                <a:latin typeface="Arial" pitchFamily="34" charset="0"/>
                <a:cs typeface="Arial" pitchFamily="34" charset="0"/>
              </a:rPr>
              <a:t>ref.metodaNiestatyczna</a:t>
            </a:r>
            <a:r>
              <a:rPr lang="pl-PL" sz="2000" dirty="0">
                <a:solidFill>
                  <a:srgbClr val="0070C0"/>
                </a:solidFill>
                <a:latin typeface="Arial" pitchFamily="34" charset="0"/>
                <a:cs typeface="Arial" pitchFamily="34" charset="0"/>
              </a:rPr>
              <a:t>(15);</a:t>
            </a:r>
          </a:p>
          <a:p>
            <a:r>
              <a:rPr lang="pl-PL" sz="2000" dirty="0">
                <a:latin typeface="Arial" pitchFamily="34" charset="0"/>
                <a:cs typeface="Arial" pitchFamily="34" charset="0"/>
              </a:rPr>
              <a:t>Rezultat wywołania metody statycznej jest zawsze taki sam, niezależnie czy wywołano ją przez referencję, czy też poprzez nazwę klasy.</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err="1">
                <a:latin typeface="Arial" pitchFamily="34" charset="0"/>
                <a:cs typeface="Arial" pitchFamily="34" charset="0"/>
              </a:rPr>
              <a:t>Inicjalizator</a:t>
            </a:r>
            <a:r>
              <a:rPr lang="pl-PL" dirty="0">
                <a:latin typeface="Arial" pitchFamily="34" charset="0"/>
                <a:cs typeface="Arial" pitchFamily="34" charset="0"/>
              </a:rPr>
              <a:t> statycznych pól danych</a:t>
            </a:r>
          </a:p>
        </p:txBody>
      </p:sp>
      <p:sp>
        <p:nvSpPr>
          <p:cNvPr id="3" name="Symbol zastępczy zawartości 2"/>
          <p:cNvSpPr>
            <a:spLocks noGrp="1"/>
          </p:cNvSpPr>
          <p:nvPr>
            <p:ph idx="1"/>
          </p:nvPr>
        </p:nvSpPr>
        <p:spPr>
          <a:xfrm>
            <a:off x="467544" y="1628800"/>
            <a:ext cx="7560840" cy="4608576"/>
          </a:xfrm>
        </p:spPr>
        <p:txBody>
          <a:bodyPr>
            <a:normAutofit lnSpcReduction="10000"/>
          </a:bodyPr>
          <a:lstStyle/>
          <a:p>
            <a:r>
              <a:rPr lang="pl-PL" sz="2000" dirty="0">
                <a:latin typeface="Arial" pitchFamily="34" charset="0"/>
                <a:cs typeface="Arial" pitchFamily="34" charset="0"/>
              </a:rPr>
              <a:t>Niekiedy istnieje potrzeba inicjalizacji statycznych pól danych, która nie jest tylko przypisaniem gotowej wartości, ale może mieć postać bardziej złożoną, np. może wymagać wykonania pewnej operacji w pętli.</a:t>
            </a:r>
          </a:p>
          <a:p>
            <a:r>
              <a:rPr lang="pl-PL" sz="2000" dirty="0">
                <a:latin typeface="Arial" pitchFamily="34" charset="0"/>
                <a:cs typeface="Arial" pitchFamily="34" charset="0"/>
              </a:rPr>
              <a:t>W takim przypadku nie możemy wykorzystać konstruktora, gdyż inicjalizacja musi być dokonana jeszcze przed utworzeniem obiektów danej klasy.</a:t>
            </a:r>
          </a:p>
          <a:p>
            <a:r>
              <a:rPr lang="pl-PL" sz="2000" dirty="0">
                <a:latin typeface="Arial" pitchFamily="34" charset="0"/>
                <a:cs typeface="Arial" pitchFamily="34" charset="0"/>
              </a:rPr>
              <a:t>W takiej sytuacji stosuje się </a:t>
            </a:r>
            <a:r>
              <a:rPr lang="pl-PL" sz="2000" b="1" u="sng" dirty="0" err="1">
                <a:latin typeface="Arial" pitchFamily="34" charset="0"/>
                <a:cs typeface="Arial" pitchFamily="34" charset="0"/>
              </a:rPr>
              <a:t>inicjalizator</a:t>
            </a:r>
            <a:r>
              <a:rPr lang="pl-PL" sz="2000" b="1" u="sng" dirty="0">
                <a:latin typeface="Arial" pitchFamily="34" charset="0"/>
                <a:cs typeface="Arial" pitchFamily="34" charset="0"/>
              </a:rPr>
              <a:t> statycznych pól danych</a:t>
            </a:r>
            <a:r>
              <a:rPr lang="pl-PL" sz="2000" dirty="0">
                <a:latin typeface="Arial" pitchFamily="34" charset="0"/>
                <a:cs typeface="Arial" pitchFamily="34" charset="0"/>
              </a:rPr>
              <a:t>.</a:t>
            </a:r>
          </a:p>
          <a:p>
            <a:r>
              <a:rPr lang="pl-PL" sz="2000" dirty="0">
                <a:latin typeface="Arial" pitchFamily="34" charset="0"/>
                <a:cs typeface="Arial" pitchFamily="34" charset="0"/>
              </a:rPr>
              <a:t>Operacje inicjalizujące umieszcza się w obszarze klasy, zamknięte w klamry poprzedzone słowem </a:t>
            </a:r>
            <a:r>
              <a:rPr lang="pl-PL" sz="2000" dirty="0" err="1">
                <a:latin typeface="Arial" pitchFamily="34" charset="0"/>
                <a:cs typeface="Arial" pitchFamily="34" charset="0"/>
              </a:rPr>
              <a:t>static</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static</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//tutaj umieszczamy instrukcje inicjalizujące</a:t>
            </a:r>
          </a:p>
          <a:p>
            <a:pPr>
              <a:buNone/>
            </a:pPr>
            <a:r>
              <a:rPr lang="pl-PL" sz="2000" dirty="0">
                <a:solidFill>
                  <a:srgbClr val="0070C0"/>
                </a:solidFill>
                <a:latin typeface="Arial" pitchFamily="34" charset="0"/>
                <a:cs typeface="Arial" pitchFamily="34"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err="1">
                <a:latin typeface="Arial" pitchFamily="34" charset="0"/>
                <a:cs typeface="Arial" pitchFamily="34" charset="0"/>
              </a:rPr>
              <a:t>Inicjalizator</a:t>
            </a:r>
            <a:r>
              <a:rPr lang="pl-PL" dirty="0">
                <a:latin typeface="Arial" pitchFamily="34" charset="0"/>
                <a:cs typeface="Arial" pitchFamily="34" charset="0"/>
              </a:rPr>
              <a:t> statycznych pól danych</a:t>
            </a:r>
          </a:p>
        </p:txBody>
      </p:sp>
      <p:sp>
        <p:nvSpPr>
          <p:cNvPr id="3" name="Symbol zastępczy zawartości 2"/>
          <p:cNvSpPr>
            <a:spLocks noGrp="1"/>
          </p:cNvSpPr>
          <p:nvPr>
            <p:ph idx="1"/>
          </p:nvPr>
        </p:nvSpPr>
        <p:spPr>
          <a:xfrm>
            <a:off x="467544" y="1628800"/>
            <a:ext cx="7632848" cy="4608576"/>
          </a:xfrm>
        </p:spPr>
        <p:txBody>
          <a:bodyPr>
            <a:normAutofit fontScale="92500" lnSpcReduction="10000"/>
          </a:bodyPr>
          <a:lstStyle/>
          <a:p>
            <a:r>
              <a:rPr lang="pl-PL" sz="2000" dirty="0">
                <a:latin typeface="Arial" pitchFamily="34" charset="0"/>
                <a:cs typeface="Arial" pitchFamily="34" charset="0"/>
              </a:rPr>
              <a:t>Przykład klasy z </a:t>
            </a:r>
            <a:r>
              <a:rPr lang="pl-PL" sz="2000" dirty="0" err="1">
                <a:latin typeface="Arial" pitchFamily="34" charset="0"/>
                <a:cs typeface="Arial" pitchFamily="34" charset="0"/>
              </a:rPr>
              <a:t>inicjalizatorem</a:t>
            </a:r>
            <a:r>
              <a:rPr lang="pl-PL" sz="2000" dirty="0">
                <a:latin typeface="Arial" pitchFamily="34" charset="0"/>
                <a:cs typeface="Arial" pitchFamily="34" charset="0"/>
              </a:rPr>
              <a:t> wykorzystanym do inicjalizacji tablicy:</a:t>
            </a:r>
          </a:p>
          <a:p>
            <a:pPr marL="803275" indent="-803275">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WektorStatyczny</a:t>
            </a:r>
            <a:r>
              <a:rPr lang="pl-PL" sz="2000" dirty="0">
                <a:solidFill>
                  <a:srgbClr val="0070C0"/>
                </a:solidFill>
                <a:latin typeface="Arial" pitchFamily="34" charset="0"/>
                <a:cs typeface="Arial" pitchFamily="34" charset="0"/>
              </a:rPr>
              <a:t>{</a:t>
            </a:r>
          </a:p>
          <a:p>
            <a:pPr marL="803275" indent="-803275">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static final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n = 10;</a:t>
            </a:r>
            <a:endParaRPr lang="pl-PL" sz="2000" dirty="0">
              <a:solidFill>
                <a:srgbClr val="0070C0"/>
              </a:solidFill>
              <a:latin typeface="Arial" pitchFamily="34" charset="0"/>
              <a:cs typeface="Arial" pitchFamily="34" charset="0"/>
            </a:endParaRPr>
          </a:p>
          <a:p>
            <a:pPr marL="803275" indent="-803275">
              <a:buNone/>
            </a:pPr>
            <a:r>
              <a:rPr lang="en-US" sz="2000" dirty="0">
                <a:solidFill>
                  <a:srgbClr val="0070C0"/>
                </a:solidFill>
                <a:latin typeface="Arial" pitchFamily="34" charset="0"/>
                <a:cs typeface="Arial" pitchFamily="34" charset="0"/>
              </a:rPr>
              <a:t>	static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tab[] = new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[n];</a:t>
            </a:r>
            <a:endParaRPr lang="pl-PL" sz="2000" dirty="0">
              <a:solidFill>
                <a:srgbClr val="0070C0"/>
              </a:solidFill>
              <a:latin typeface="Arial" pitchFamily="34" charset="0"/>
              <a:cs typeface="Arial" pitchFamily="34" charset="0"/>
            </a:endParaRPr>
          </a:p>
          <a:p>
            <a:pPr marL="803275" indent="-803275">
              <a:buNone/>
            </a:pPr>
            <a:r>
              <a:rPr lang="en-US" sz="2000" dirty="0">
                <a:solidFill>
                  <a:srgbClr val="0070C0"/>
                </a:solidFill>
                <a:latin typeface="Arial" pitchFamily="34" charset="0"/>
                <a:cs typeface="Arial" pitchFamily="34" charset="0"/>
              </a:rPr>
              <a:t>	static{</a:t>
            </a:r>
            <a:endParaRPr lang="pl-PL" sz="2000" dirty="0">
              <a:solidFill>
                <a:srgbClr val="0070C0"/>
              </a:solidFill>
              <a:latin typeface="Arial" pitchFamily="34" charset="0"/>
              <a:cs typeface="Arial" pitchFamily="34" charset="0"/>
            </a:endParaRPr>
          </a:p>
          <a:p>
            <a:pPr marL="803275" indent="-803275">
              <a:buNone/>
            </a:pPr>
            <a:r>
              <a:rPr lang="en-US" sz="2000" dirty="0">
                <a:solidFill>
                  <a:srgbClr val="0070C0"/>
                </a:solidFill>
                <a:latin typeface="Arial" pitchFamily="34" charset="0"/>
                <a:cs typeface="Arial" pitchFamily="34" charset="0"/>
              </a:rPr>
              <a:t>		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=0;i&lt;</a:t>
            </a:r>
            <a:r>
              <a:rPr lang="en-US" sz="2000" dirty="0" err="1">
                <a:solidFill>
                  <a:srgbClr val="0070C0"/>
                </a:solidFill>
                <a:latin typeface="Arial" pitchFamily="34" charset="0"/>
                <a:cs typeface="Arial" pitchFamily="34" charset="0"/>
              </a:rPr>
              <a:t>tab.length;i</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marL="803275" indent="-803275">
              <a:buNone/>
            </a:pPr>
            <a:r>
              <a:rPr lang="en-US" sz="2000" dirty="0">
                <a:solidFill>
                  <a:srgbClr val="0070C0"/>
                </a:solidFill>
                <a:latin typeface="Arial" pitchFamily="34" charset="0"/>
                <a:cs typeface="Arial" pitchFamily="34" charset="0"/>
              </a:rPr>
              <a:t>			tab[</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]=1;</a:t>
            </a:r>
            <a:endParaRPr lang="pl-PL" sz="2000" dirty="0">
              <a:solidFill>
                <a:srgbClr val="0070C0"/>
              </a:solidFill>
              <a:latin typeface="Arial" pitchFamily="34" charset="0"/>
              <a:cs typeface="Arial" pitchFamily="34" charset="0"/>
            </a:endParaRPr>
          </a:p>
          <a:p>
            <a:pPr marL="803275" indent="-803275">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marL="803275" indent="-803275">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Rozmiar tablicy statycznej musi być statyczny.</a:t>
            </a:r>
          </a:p>
          <a:p>
            <a:r>
              <a:rPr lang="pl-PL" sz="2000" dirty="0">
                <a:latin typeface="Arial" pitchFamily="34" charset="0"/>
                <a:cs typeface="Arial" pitchFamily="34" charset="0"/>
              </a:rPr>
              <a:t>Wykonanie inicjalizacji nie wymaga dodatkowych czynności. Zostanie wykonane przy uruchomieniu programu zawierającego klasę.</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Wywoływanie metod</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lnSpcReduction="10000"/>
          </a:bodyPr>
          <a:lstStyle/>
          <a:p>
            <a:r>
              <a:rPr lang="pl-PL" sz="2000" dirty="0">
                <a:latin typeface="Arial" pitchFamily="34" charset="0"/>
                <a:cs typeface="Arial" pitchFamily="34" charset="0"/>
              </a:rPr>
              <a:t>Mając referencję do obiektu możemy wykonywać na nim wszelkie dostępne operacje.</a:t>
            </a:r>
          </a:p>
          <a:p>
            <a:r>
              <a:rPr lang="pl-PL" sz="2000" dirty="0">
                <a:latin typeface="Arial" pitchFamily="34" charset="0"/>
                <a:cs typeface="Arial" pitchFamily="34" charset="0"/>
              </a:rPr>
              <a:t>Najczęściej wykonywaną operacją jest wywołanie metody na rzecz obiektu. </a:t>
            </a:r>
          </a:p>
          <a:p>
            <a:r>
              <a:rPr lang="pl-PL" sz="2000" dirty="0">
                <a:latin typeface="Arial" pitchFamily="34" charset="0"/>
                <a:cs typeface="Arial" pitchFamily="34" charset="0"/>
              </a:rPr>
              <a:t>Wywołanie metody odbywa się z wykorzystaniem notacji kropkowej:</a:t>
            </a:r>
          </a:p>
          <a:p>
            <a:pPr>
              <a:buNone/>
            </a:pPr>
            <a:r>
              <a:rPr lang="pl-PL" sz="2000" dirty="0">
                <a:latin typeface="Arial" pitchFamily="34" charset="0"/>
                <a:cs typeface="Arial" pitchFamily="34" charset="0"/>
              </a:rPr>
              <a:t>	</a:t>
            </a:r>
            <a:r>
              <a:rPr lang="pl-PL" sz="2000" dirty="0" err="1">
                <a:solidFill>
                  <a:srgbClr val="00B050"/>
                </a:solidFill>
                <a:latin typeface="Arial" pitchFamily="34" charset="0"/>
                <a:cs typeface="Arial" pitchFamily="34" charset="0"/>
              </a:rPr>
              <a:t>referencja.nazwaMetody</a:t>
            </a:r>
            <a:r>
              <a:rPr lang="pl-PL" sz="2000" dirty="0">
                <a:solidFill>
                  <a:srgbClr val="00B050"/>
                </a:solidFill>
                <a:latin typeface="Arial" pitchFamily="34" charset="0"/>
                <a:cs typeface="Arial" pitchFamily="34" charset="0"/>
              </a:rPr>
              <a:t>();</a:t>
            </a:r>
            <a:r>
              <a:rPr lang="pl-PL" sz="2000" dirty="0">
                <a:latin typeface="Arial" pitchFamily="34" charset="0"/>
                <a:cs typeface="Arial" pitchFamily="34" charset="0"/>
              </a:rPr>
              <a:t> </a:t>
            </a:r>
          </a:p>
          <a:p>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mojSamochod.podajPredkosc</a:t>
            </a:r>
            <a:r>
              <a:rPr lang="pl-PL" sz="2000" dirty="0">
                <a:solidFill>
                  <a:srgbClr val="0070C0"/>
                </a:solidFill>
                <a:latin typeface="Arial" pitchFamily="34" charset="0"/>
                <a:cs typeface="Arial" pitchFamily="34" charset="0"/>
              </a:rPr>
              <a:t>()</a:t>
            </a:r>
            <a:r>
              <a:rPr lang="pl-PL" sz="2000" dirty="0">
                <a:latin typeface="Arial" pitchFamily="34" charset="0"/>
                <a:cs typeface="Arial" pitchFamily="34" charset="0"/>
              </a:rPr>
              <a:t>;</a:t>
            </a:r>
          </a:p>
          <a:p>
            <a:r>
              <a:rPr lang="pl-PL" sz="2000" dirty="0">
                <a:latin typeface="Arial" pitchFamily="34" charset="0"/>
                <a:cs typeface="Arial" pitchFamily="34" charset="0"/>
              </a:rPr>
              <a:t>Cechą odróżniającą wywołanie metody od wywołania funkcji jest to, że metoda jest wywoływana na rzecz obiektu i operacje przez nią wykonywane dotyczą tego właśnie obiektu. Funkcję wywołuje się na rzecz całego programu.</a:t>
            </a:r>
          </a:p>
          <a:p>
            <a:pPr>
              <a:buNone/>
            </a:pPr>
            <a:r>
              <a:rPr lang="pl-PL" sz="2000" dirty="0">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Operacje na polach danych</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lnSpcReduction="10000"/>
          </a:bodyPr>
          <a:lstStyle/>
          <a:p>
            <a:r>
              <a:rPr lang="pl-PL" sz="2000" dirty="0">
                <a:latin typeface="Arial" pitchFamily="34" charset="0"/>
                <a:cs typeface="Arial" pitchFamily="34" charset="0"/>
              </a:rPr>
              <a:t>Referencje mogą zostać także wykorzystane do operacji na polach danych. Robi się to w sposób analogiczny jak przy wywoływaniu metod, czyli poprzez notację kropkową:</a:t>
            </a:r>
          </a:p>
          <a:p>
            <a:r>
              <a:rPr lang="pl-PL" sz="2000" dirty="0">
                <a:latin typeface="Arial" pitchFamily="34" charset="0"/>
                <a:cs typeface="Arial" pitchFamily="34" charset="0"/>
              </a:rPr>
              <a:t>Ogólna składnia:</a:t>
            </a:r>
          </a:p>
          <a:p>
            <a:pPr>
              <a:buNone/>
            </a:pPr>
            <a:r>
              <a:rPr lang="pl-PL" sz="2000" dirty="0">
                <a:latin typeface="Arial" pitchFamily="34" charset="0"/>
                <a:cs typeface="Arial" pitchFamily="34" charset="0"/>
              </a:rPr>
              <a:t>	</a:t>
            </a:r>
            <a:r>
              <a:rPr lang="pl-PL" sz="2000" dirty="0" err="1">
                <a:solidFill>
                  <a:srgbClr val="00B050"/>
                </a:solidFill>
                <a:latin typeface="Arial" pitchFamily="34" charset="0"/>
                <a:cs typeface="Arial" pitchFamily="34" charset="0"/>
              </a:rPr>
              <a:t>referencja.poleDanych</a:t>
            </a:r>
            <a:endParaRPr lang="pl-PL" sz="2000" dirty="0">
              <a:solidFill>
                <a:srgbClr val="00B050"/>
              </a:solidFill>
              <a:latin typeface="Arial" pitchFamily="34" charset="0"/>
              <a:cs typeface="Arial" pitchFamily="34" charset="0"/>
            </a:endParaRPr>
          </a:p>
          <a:p>
            <a:r>
              <a:rPr lang="pl-PL" sz="2000" dirty="0">
                <a:latin typeface="Arial" pitchFamily="34" charset="0"/>
                <a:cs typeface="Arial" pitchFamily="34" charset="0"/>
              </a:rPr>
              <a:t>Przypisanie wartości polu danych będzie wyglądało następująco:</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mojSamochod.predkoscSamochodu</a:t>
            </a:r>
            <a:r>
              <a:rPr lang="pl-PL" sz="2000" dirty="0">
                <a:solidFill>
                  <a:srgbClr val="0070C0"/>
                </a:solidFill>
                <a:latin typeface="Arial" pitchFamily="34" charset="0"/>
                <a:cs typeface="Arial" pitchFamily="34" charset="0"/>
              </a:rPr>
              <a:t> = 100;</a:t>
            </a:r>
          </a:p>
          <a:p>
            <a:r>
              <a:rPr lang="pl-PL" sz="2000" dirty="0">
                <a:latin typeface="Arial" pitchFamily="34" charset="0"/>
                <a:cs typeface="Arial" pitchFamily="34" charset="0"/>
              </a:rPr>
              <a:t>Odczyt wartości z pola danych i wypisanie tej wartości na ekranie wygląda następująco:</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mojSamochod.predkoscSamochodu</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Opisane tutaj operacje będą raczej rzadko występowały w profesjonalnych programach. Bezpośredni dostęp do pól danych jest niezgodny z zasadami </a:t>
            </a:r>
            <a:r>
              <a:rPr lang="pl-PL" sz="2000" dirty="0" err="1">
                <a:latin typeface="Arial" pitchFamily="34" charset="0"/>
                <a:cs typeface="Arial" pitchFamily="34" charset="0"/>
              </a:rPr>
              <a:t>enkapsulacji</a:t>
            </a:r>
            <a:r>
              <a:rPr lang="pl-PL" sz="2000" dirty="0">
                <a:latin typeface="Arial" pitchFamily="34" charset="0"/>
                <a:cs typeface="Arial" pitchFamily="34" charset="0"/>
              </a:rPr>
              <a:t> (stan obiektu ma być dostępny poprzez metody).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latin typeface="Arial" pitchFamily="34" charset="0"/>
                <a:cs typeface="Arial" pitchFamily="34" charset="0"/>
              </a:rPr>
              <a:t>Enkapsulacja</a:t>
            </a:r>
            <a:endParaRPr lang="pl-PL" dirty="0">
              <a:latin typeface="Arial" pitchFamily="34" charset="0"/>
              <a:cs typeface="Arial" pitchFamily="34" charset="0"/>
            </a:endParaRPr>
          </a:p>
        </p:txBody>
      </p:sp>
      <p:sp>
        <p:nvSpPr>
          <p:cNvPr id="3" name="Symbol zastępczy zawartości 2"/>
          <p:cNvSpPr>
            <a:spLocks noGrp="1"/>
          </p:cNvSpPr>
          <p:nvPr>
            <p:ph idx="1"/>
          </p:nvPr>
        </p:nvSpPr>
        <p:spPr/>
        <p:txBody>
          <a:bodyPr>
            <a:normAutofit lnSpcReduction="10000"/>
          </a:bodyPr>
          <a:lstStyle/>
          <a:p>
            <a:r>
              <a:rPr lang="pl-PL" sz="2000" dirty="0">
                <a:latin typeface="Arial" pitchFamily="34" charset="0"/>
                <a:cs typeface="Arial" pitchFamily="34" charset="0"/>
              </a:rPr>
              <a:t>Jak widać na rysunku, metody stanowią rodzaj płaszcza ochronnego (kapsuły) uniemożliwiającej bezpośredni dostęp do zmiennych. Jest to </a:t>
            </a:r>
            <a:r>
              <a:rPr lang="pl-PL" sz="2000" b="1" u="sng" dirty="0">
                <a:latin typeface="Arial" pitchFamily="34" charset="0"/>
                <a:cs typeface="Arial" pitchFamily="34" charset="0"/>
              </a:rPr>
              <a:t>interfejs obiektu</a:t>
            </a:r>
            <a:r>
              <a:rPr lang="pl-PL" sz="2000" dirty="0">
                <a:latin typeface="Arial" pitchFamily="34" charset="0"/>
                <a:cs typeface="Arial" pitchFamily="34" charset="0"/>
              </a:rPr>
              <a:t> (to co jest widoczne na zewnątrz)</a:t>
            </a:r>
          </a:p>
          <a:p>
            <a:r>
              <a:rPr lang="pl-PL" sz="2000" dirty="0">
                <a:latin typeface="Arial" pitchFamily="34" charset="0"/>
                <a:cs typeface="Arial" pitchFamily="34" charset="0"/>
              </a:rPr>
              <a:t>Zaletą stosowania </a:t>
            </a:r>
            <a:r>
              <a:rPr lang="pl-PL" sz="2000" dirty="0" err="1">
                <a:latin typeface="Arial" pitchFamily="34" charset="0"/>
                <a:cs typeface="Arial" pitchFamily="34" charset="0"/>
              </a:rPr>
              <a:t>enkapsulacji</a:t>
            </a:r>
            <a:r>
              <a:rPr lang="pl-PL" sz="2000" dirty="0">
                <a:latin typeface="Arial" pitchFamily="34" charset="0"/>
                <a:cs typeface="Arial" pitchFamily="34" charset="0"/>
              </a:rPr>
              <a:t> jest ułatwienie użytkownikowi posługiwania się obiektem oraz zabezpieczenie tego obiektu przed nieumyślnym uszkodzeniem (metodę można tak napisać, aby zmieniała stan obiektu w sposób dla niego bezpieczny).</a:t>
            </a:r>
          </a:p>
          <a:p>
            <a:r>
              <a:rPr lang="pl-PL" sz="2000" dirty="0" err="1">
                <a:latin typeface="Arial" pitchFamily="34" charset="0"/>
                <a:cs typeface="Arial" pitchFamily="34" charset="0"/>
              </a:rPr>
              <a:t>Enkapsulacja</a:t>
            </a:r>
            <a:r>
              <a:rPr lang="pl-PL" sz="2000" dirty="0">
                <a:latin typeface="Arial" pitchFamily="34" charset="0"/>
                <a:cs typeface="Arial" pitchFamily="34" charset="0"/>
              </a:rPr>
              <a:t> znacznie ułatwia </a:t>
            </a:r>
            <a:r>
              <a:rPr lang="pl-PL" sz="2000" b="1" u="sng" dirty="0">
                <a:latin typeface="Arial" pitchFamily="34" charset="0"/>
                <a:cs typeface="Arial" pitchFamily="34" charset="0"/>
              </a:rPr>
              <a:t>modularyzację</a:t>
            </a:r>
            <a:r>
              <a:rPr lang="pl-PL" sz="2000" dirty="0">
                <a:latin typeface="Arial" pitchFamily="34" charset="0"/>
                <a:cs typeface="Arial" pitchFamily="34" charset="0"/>
              </a:rPr>
              <a:t> programów. </a:t>
            </a:r>
          </a:p>
          <a:p>
            <a:r>
              <a:rPr lang="pl-PL" sz="2000" dirty="0">
                <a:latin typeface="Arial" pitchFamily="34" charset="0"/>
                <a:cs typeface="Arial" pitchFamily="34" charset="0"/>
              </a:rPr>
              <a:t>Kody o dobrej strukturze modularnej mogą być wielokrotnie wykorzystane.</a:t>
            </a:r>
          </a:p>
          <a:p>
            <a:r>
              <a:rPr lang="pl-PL" sz="2000" dirty="0">
                <a:latin typeface="Arial" pitchFamily="34" charset="0"/>
                <a:cs typeface="Arial" pitchFamily="34" charset="0"/>
              </a:rPr>
              <a:t>Modularyzacja ma szczególne znaczenie w przypadku przemysłowej produkcji oprogramowania, gdzie pracują zespoły wieloosobowe w długich przedziałach czasowych.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latin typeface="Arial" pitchFamily="34" charset="0"/>
                <a:cs typeface="Arial" pitchFamily="34" charset="0"/>
              </a:rPr>
              <a:t>Konstruktory</a:t>
            </a:r>
            <a:endParaRPr lang="pl-PL" dirty="0">
              <a:latin typeface="Arial" pitchFamily="34" charset="0"/>
              <a:cs typeface="Arial" pitchFamily="34" charset="0"/>
            </a:endParaRPr>
          </a:p>
        </p:txBody>
      </p:sp>
      <p:sp>
        <p:nvSpPr>
          <p:cNvPr id="3" name="Symbol zastępczy zawartości 2"/>
          <p:cNvSpPr>
            <a:spLocks noGrp="1"/>
          </p:cNvSpPr>
          <p:nvPr>
            <p:ph idx="1"/>
          </p:nvPr>
        </p:nvSpPr>
        <p:spPr>
          <a:xfrm>
            <a:off x="395536" y="1556792"/>
            <a:ext cx="7571184" cy="4608576"/>
          </a:xfrm>
        </p:spPr>
        <p:txBody>
          <a:bodyPr>
            <a:normAutofit fontScale="92500" lnSpcReduction="10000"/>
          </a:bodyPr>
          <a:lstStyle/>
          <a:p>
            <a:r>
              <a:rPr lang="pl-PL" sz="2000" b="1" u="sng" dirty="0" err="1">
                <a:latin typeface="Arial" pitchFamily="34" charset="0"/>
                <a:cs typeface="Arial" pitchFamily="34" charset="0"/>
              </a:rPr>
              <a:t>Konstruktory</a:t>
            </a:r>
            <a:r>
              <a:rPr lang="pl-PL" sz="2000" dirty="0">
                <a:latin typeface="Arial" pitchFamily="34" charset="0"/>
                <a:cs typeface="Arial" pitchFamily="34" charset="0"/>
              </a:rPr>
              <a:t> są kolejnym elementem programu, który możemy umieszczać w definicji klasy.</a:t>
            </a:r>
          </a:p>
          <a:p>
            <a:r>
              <a:rPr lang="pl-PL" sz="2000" dirty="0">
                <a:latin typeface="Arial" pitchFamily="34" charset="0"/>
                <a:cs typeface="Arial" pitchFamily="34" charset="0"/>
              </a:rPr>
              <a:t>Jak sama nazwa wskazuje, konstruktor jest narzędziem tworzenia obiektów danej klasy (najczęściej konstruktor inicjalizuje stan obiektu, czyli przypisuje wartości polom danych).</a:t>
            </a:r>
          </a:p>
          <a:p>
            <a:r>
              <a:rPr lang="pl-PL" sz="2000" dirty="0">
                <a:latin typeface="Arial" pitchFamily="34" charset="0"/>
                <a:cs typeface="Arial" pitchFamily="34" charset="0"/>
              </a:rPr>
              <a:t>Konstruktor jest bardzo podobny do metody, tzn. posiada listę argumentów i ciało, czyli zbiór instrukcji wykonywany podczas wywołania konstruktora.</a:t>
            </a:r>
          </a:p>
          <a:p>
            <a:r>
              <a:rPr lang="pl-PL" sz="2000" dirty="0">
                <a:latin typeface="Arial" pitchFamily="34" charset="0"/>
                <a:cs typeface="Arial" pitchFamily="34" charset="0"/>
              </a:rPr>
              <a:t>Nazwa konstruktora jest zawsze identyczna z nazwą klasy, dla której został on zdefiniowany.</a:t>
            </a:r>
          </a:p>
          <a:p>
            <a:r>
              <a:rPr lang="pl-PL" sz="2000" dirty="0">
                <a:latin typeface="Arial" pitchFamily="34" charset="0"/>
                <a:cs typeface="Arial" pitchFamily="34" charset="0"/>
              </a:rPr>
              <a:t>W przeciwieństwie do metod, </a:t>
            </a:r>
            <a:r>
              <a:rPr lang="pl-PL" sz="2000" dirty="0" err="1">
                <a:latin typeface="Arial" pitchFamily="34" charset="0"/>
                <a:cs typeface="Arial" pitchFamily="34" charset="0"/>
              </a:rPr>
              <a:t>konstruktory</a:t>
            </a:r>
            <a:r>
              <a:rPr lang="pl-PL" sz="2000" dirty="0">
                <a:latin typeface="Arial" pitchFamily="34" charset="0"/>
                <a:cs typeface="Arial" pitchFamily="34" charset="0"/>
              </a:rPr>
              <a:t> nie zwracają żadnej wartości (nie określamy typu zwracanego w definicji konstruktora).</a:t>
            </a:r>
          </a:p>
          <a:p>
            <a:r>
              <a:rPr lang="pl-PL" sz="2000" dirty="0">
                <a:latin typeface="Arial" pitchFamily="34" charset="0"/>
                <a:cs typeface="Arial" pitchFamily="34" charset="0"/>
              </a:rPr>
              <a:t>Konstruktora nie wywołuje się na rzecz istniejącego obiektu. Jest on wywoływany w momencie tworzenia obiektu, wraz z operatorem </a:t>
            </a:r>
            <a:r>
              <a:rPr lang="pl-PL" sz="2000" dirty="0" err="1">
                <a:solidFill>
                  <a:srgbClr val="0070C0"/>
                </a:solidFill>
                <a:latin typeface="Arial" pitchFamily="34" charset="0"/>
                <a:cs typeface="Arial" pitchFamily="34" charset="0"/>
              </a:rPr>
              <a:t>new</a:t>
            </a:r>
            <a:r>
              <a:rPr lang="pl-PL" sz="2000" dirty="0">
                <a:latin typeface="Arial" pitchFamily="34" charset="0"/>
                <a:cs typeface="Arial"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latin typeface="Arial" pitchFamily="34" charset="0"/>
                <a:cs typeface="Arial" pitchFamily="34" charset="0"/>
              </a:rPr>
              <a:t>Konstruktory</a:t>
            </a:r>
            <a:endParaRPr lang="pl-PL" dirty="0">
              <a:latin typeface="Arial" pitchFamily="34" charset="0"/>
              <a:cs typeface="Arial" pitchFamily="34" charset="0"/>
            </a:endParaRPr>
          </a:p>
        </p:txBody>
      </p:sp>
      <p:sp>
        <p:nvSpPr>
          <p:cNvPr id="3" name="Symbol zastępczy zawartości 2"/>
          <p:cNvSpPr>
            <a:spLocks noGrp="1"/>
          </p:cNvSpPr>
          <p:nvPr>
            <p:ph idx="1"/>
          </p:nvPr>
        </p:nvSpPr>
        <p:spPr>
          <a:xfrm>
            <a:off x="457200" y="2249424"/>
            <a:ext cx="8229600" cy="4608576"/>
          </a:xfrm>
        </p:spPr>
        <p:txBody>
          <a:bodyPr>
            <a:normAutofit fontScale="92500" lnSpcReduction="20000"/>
          </a:bodyPr>
          <a:lstStyle/>
          <a:p>
            <a:r>
              <a:rPr lang="pl-PL" sz="2000" dirty="0">
                <a:latin typeface="Arial" pitchFamily="34" charset="0"/>
                <a:cs typeface="Arial" pitchFamily="34" charset="0"/>
              </a:rPr>
              <a:t>Ogólna składnia definicji konstruktora:</a:t>
            </a:r>
          </a:p>
          <a:p>
            <a:pPr>
              <a:buNone/>
            </a:pPr>
            <a:r>
              <a:rPr lang="pl-PL" sz="2000" dirty="0" err="1">
                <a:solidFill>
                  <a:srgbClr val="00B050"/>
                </a:solidFill>
                <a:latin typeface="Arial" pitchFamily="34" charset="0"/>
                <a:cs typeface="Arial" pitchFamily="34" charset="0"/>
              </a:rPr>
              <a:t>NazwaKonstruktora</a:t>
            </a:r>
            <a:r>
              <a:rPr lang="pl-PL" sz="2000" dirty="0">
                <a:solidFill>
                  <a:srgbClr val="00B050"/>
                </a:solidFill>
                <a:latin typeface="Arial" pitchFamily="34" charset="0"/>
                <a:cs typeface="Arial" pitchFamily="34" charset="0"/>
              </a:rPr>
              <a:t>(lista argumentów formalnych){</a:t>
            </a:r>
          </a:p>
          <a:p>
            <a:pPr>
              <a:buNone/>
            </a:pPr>
            <a:r>
              <a:rPr lang="pl-PL" sz="2000" dirty="0">
                <a:solidFill>
                  <a:srgbClr val="00B050"/>
                </a:solidFill>
                <a:latin typeface="Arial" pitchFamily="34" charset="0"/>
                <a:cs typeface="Arial" pitchFamily="34" charset="0"/>
              </a:rPr>
              <a:t>	//zbiór instrukcji wykonywanych przez konstruktor</a:t>
            </a:r>
          </a:p>
          <a:p>
            <a:pPr>
              <a:buNone/>
            </a:pPr>
            <a:r>
              <a:rPr lang="pl-PL" sz="2000" dirty="0">
                <a:solidFill>
                  <a:srgbClr val="00B05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W przykładowej klasie </a:t>
            </a:r>
            <a:r>
              <a:rPr lang="pl-PL" sz="2000" dirty="0" err="1">
                <a:latin typeface="Arial" pitchFamily="34" charset="0"/>
                <a:cs typeface="Arial" pitchFamily="34" charset="0"/>
              </a:rPr>
              <a:t>Samochod</a:t>
            </a:r>
            <a:r>
              <a:rPr lang="pl-PL" sz="2000" dirty="0">
                <a:latin typeface="Arial" pitchFamily="34" charset="0"/>
                <a:cs typeface="Arial" pitchFamily="34" charset="0"/>
              </a:rPr>
              <a:t>, konstruktor może przyjąć następującą postać:</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a:t>
            </a:r>
          </a:p>
          <a:p>
            <a:pPr>
              <a:buNone/>
            </a:pP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predkoscPoczatkowa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predkoscPoczatkowa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latin typeface="Arial" pitchFamily="34" charset="0"/>
                <a:cs typeface="Arial" pitchFamily="34" charset="0"/>
              </a:rPr>
              <a:t>Konstruktory</a:t>
            </a:r>
            <a:endParaRPr lang="pl-PL" dirty="0">
              <a:latin typeface="Arial" pitchFamily="34" charset="0"/>
              <a:cs typeface="Arial" pitchFamily="34" charset="0"/>
            </a:endParaRPr>
          </a:p>
        </p:txBody>
      </p:sp>
      <p:sp>
        <p:nvSpPr>
          <p:cNvPr id="3" name="Symbol zastępczy zawartości 2"/>
          <p:cNvSpPr>
            <a:spLocks noGrp="1"/>
          </p:cNvSpPr>
          <p:nvPr>
            <p:ph idx="1"/>
          </p:nvPr>
        </p:nvSpPr>
        <p:spPr>
          <a:xfrm>
            <a:off x="539552" y="1700808"/>
            <a:ext cx="7643192" cy="4608576"/>
          </a:xfrm>
        </p:spPr>
        <p:txBody>
          <a:bodyPr>
            <a:normAutofit/>
          </a:bodyPr>
          <a:lstStyle/>
          <a:p>
            <a:r>
              <a:rPr lang="pl-PL" sz="2000" dirty="0">
                <a:latin typeface="Arial" pitchFamily="34" charset="0"/>
                <a:cs typeface="Arial" pitchFamily="34" charset="0"/>
              </a:rPr>
              <a:t>Mając zdefiniowany konstruktor dla klasy </a:t>
            </a:r>
            <a:r>
              <a:rPr lang="pl-PL" sz="2000" dirty="0" err="1">
                <a:latin typeface="Arial" pitchFamily="34" charset="0"/>
                <a:cs typeface="Arial" pitchFamily="34" charset="0"/>
              </a:rPr>
              <a:t>Samochod</a:t>
            </a:r>
            <a:r>
              <a:rPr lang="pl-PL" sz="2000" dirty="0">
                <a:latin typeface="Arial" pitchFamily="34" charset="0"/>
                <a:cs typeface="Arial" pitchFamily="34" charset="0"/>
              </a:rPr>
              <a:t>, mamy możliwość utworzenia obiektu w następujący sposób:</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(20);</a:t>
            </a:r>
            <a:endParaRPr lang="pl-PL" sz="2000" dirty="0">
              <a:latin typeface="Arial" pitchFamily="34" charset="0"/>
              <a:cs typeface="Arial" pitchFamily="34" charset="0"/>
            </a:endParaRPr>
          </a:p>
          <a:p>
            <a:r>
              <a:rPr lang="pl-PL" sz="2000" dirty="0">
                <a:latin typeface="Arial" pitchFamily="34" charset="0"/>
                <a:cs typeface="Arial" pitchFamily="34" charset="0"/>
              </a:rPr>
              <a:t>Każda klasa, którą definiujemy bez konstruktora jest wyposażona w domyślny konstruktor bezargumentowy. W przypadku zdefiniowania własnego konstruktora klasy domyślny konstruktor staje się niedostępny. W takiej sytuacji operacja, która wcześniej była poprawna:</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teraz jest już błędem kompilacji.</a:t>
            </a:r>
          </a:p>
          <a:p>
            <a:r>
              <a:rPr lang="pl-PL" sz="2000" dirty="0">
                <a:latin typeface="Arial" pitchFamily="34" charset="0"/>
                <a:cs typeface="Arial" pitchFamily="34" charset="0"/>
              </a:rPr>
              <a:t>Jeśli chcemy, aby klasa miała do dyspozycji konstruktor bezargumentowy, to należy go zdefiniować w sposób jawny.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latin typeface="Arial" pitchFamily="34" charset="0"/>
                <a:cs typeface="Arial" pitchFamily="34" charset="0"/>
              </a:rPr>
              <a:t>Konstruktory</a:t>
            </a:r>
            <a:endParaRPr lang="pl-PL" dirty="0">
              <a:latin typeface="Arial" pitchFamily="34" charset="0"/>
              <a:cs typeface="Arial" pitchFamily="34" charset="0"/>
            </a:endParaRPr>
          </a:p>
        </p:txBody>
      </p:sp>
      <p:sp>
        <p:nvSpPr>
          <p:cNvPr id="3" name="Symbol zastępczy zawartości 2"/>
          <p:cNvSpPr>
            <a:spLocks noGrp="1"/>
          </p:cNvSpPr>
          <p:nvPr>
            <p:ph idx="1"/>
          </p:nvPr>
        </p:nvSpPr>
        <p:spPr>
          <a:xfrm>
            <a:off x="467544" y="1700808"/>
            <a:ext cx="7643192" cy="4608576"/>
          </a:xfrm>
        </p:spPr>
        <p:txBody>
          <a:bodyPr>
            <a:normAutofit fontScale="92500" lnSpcReduction="10000"/>
          </a:bodyPr>
          <a:lstStyle/>
          <a:p>
            <a:r>
              <a:rPr lang="pl-PL" sz="2000" dirty="0">
                <a:latin typeface="Arial" pitchFamily="34" charset="0"/>
                <a:cs typeface="Arial" pitchFamily="34" charset="0"/>
              </a:rPr>
              <a:t>Klasa z dwoma konstruktorami będzie wyglądała następująco:</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a:t>
            </a:r>
          </a:p>
          <a:p>
            <a:pPr>
              <a:buNone/>
            </a:pP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predkoscPoczatkowa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predkoscPoczatkowa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Powyższa sytuacja nosi nazwę </a:t>
            </a:r>
            <a:r>
              <a:rPr lang="pl-PL" sz="2000" b="1" u="sng" dirty="0">
                <a:latin typeface="Arial" pitchFamily="34" charset="0"/>
                <a:cs typeface="Arial" pitchFamily="34" charset="0"/>
              </a:rPr>
              <a:t>przeciążenia konstruktora</a:t>
            </a:r>
            <a:r>
              <a:rPr lang="pl-PL" sz="2000" dirty="0">
                <a:latin typeface="Arial" pitchFamily="34" charset="0"/>
                <a:cs typeface="Arial" pitchFamily="34" charset="0"/>
              </a:rPr>
              <a:t>. Jest to przypadek analogiczny do przeciążenia metody. O tym który konstruktor zostanie wywołany zdecyduje lista argumentów.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a:t>
            </a:r>
            <a:r>
              <a:rPr lang="pl-PL" i="1" dirty="0" err="1">
                <a:latin typeface="Arial" pitchFamily="34" charset="0"/>
                <a:cs typeface="Arial" pitchFamily="34" charset="0"/>
              </a:rPr>
              <a:t>this</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628800"/>
            <a:ext cx="7643192" cy="4608576"/>
          </a:xfrm>
        </p:spPr>
        <p:txBody>
          <a:bodyPr>
            <a:normAutofit/>
          </a:bodyPr>
          <a:lstStyle/>
          <a:p>
            <a:r>
              <a:rPr lang="pl-PL" sz="2000" dirty="0">
                <a:latin typeface="Arial" pitchFamily="34" charset="0"/>
                <a:cs typeface="Arial" pitchFamily="34" charset="0"/>
              </a:rPr>
              <a:t>Słowo kluczowe </a:t>
            </a:r>
            <a:r>
              <a:rPr lang="pl-PL" sz="2000" b="1" u="sng" dirty="0" err="1">
                <a:latin typeface="Arial" pitchFamily="34" charset="0"/>
                <a:cs typeface="Arial" pitchFamily="34" charset="0"/>
              </a:rPr>
              <a:t>this</a:t>
            </a:r>
            <a:r>
              <a:rPr lang="pl-PL" sz="2000" dirty="0">
                <a:latin typeface="Arial" pitchFamily="34" charset="0"/>
                <a:cs typeface="Arial" pitchFamily="34" charset="0"/>
              </a:rPr>
              <a:t> identyfikuje obiekt, w którym zostało użyte (jest referencją do tego obiektu, czyli sposobem na to, aby obiekt miał referencję do samego siebie).</a:t>
            </a:r>
          </a:p>
          <a:p>
            <a:r>
              <a:rPr lang="pl-PL" sz="2000" dirty="0">
                <a:latin typeface="Arial" pitchFamily="34" charset="0"/>
                <a:cs typeface="Arial" pitchFamily="34" charset="0"/>
              </a:rPr>
              <a:t>Słowo to pozwala odnosić się do pól danych i metod obiektu, a także umieszczać w ciele konstruktora wywołania innych konstruktorów.</a:t>
            </a:r>
          </a:p>
          <a:p>
            <a:r>
              <a:rPr lang="pl-PL" sz="2000" dirty="0">
                <a:latin typeface="Arial" pitchFamily="34" charset="0"/>
                <a:cs typeface="Arial" pitchFamily="34" charset="0"/>
              </a:rPr>
              <a:t>Ściślej rzecz ujmując, słowo </a:t>
            </a:r>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dodawane jest w sposób niejawny przed wszystkimi polami danych i wywołaniami metod, które odnoszą się do obiektu.</a:t>
            </a:r>
          </a:p>
          <a:p>
            <a:pPr>
              <a:buNone/>
            </a:pPr>
            <a:endParaRPr lang="pl-PL" sz="20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a:t>
            </a:r>
            <a:r>
              <a:rPr lang="pl-PL" i="1" dirty="0" err="1">
                <a:latin typeface="Arial" pitchFamily="34" charset="0"/>
                <a:cs typeface="Arial" pitchFamily="34" charset="0"/>
              </a:rPr>
              <a:t>this</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179512" y="1628800"/>
            <a:ext cx="8229600" cy="4608576"/>
          </a:xfrm>
        </p:spPr>
        <p:txBody>
          <a:bodyPr>
            <a:normAutofit fontScale="92500"/>
          </a:bodyPr>
          <a:lstStyle/>
          <a:p>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może być użyteczne w sytuacji przesłonięcia pola danych klasy,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de-DE" sz="2000" dirty="0" err="1">
                <a:solidFill>
                  <a:srgbClr val="0070C0"/>
                </a:solidFill>
                <a:latin typeface="Arial" pitchFamily="34" charset="0"/>
                <a:cs typeface="Arial" pitchFamily="34" charset="0"/>
              </a:rPr>
              <a:t>class</a:t>
            </a:r>
            <a:r>
              <a:rPr lang="de-DE" sz="2000" dirty="0">
                <a:solidFill>
                  <a:srgbClr val="0070C0"/>
                </a:solidFill>
                <a:latin typeface="Arial" pitchFamily="34" charset="0"/>
                <a:cs typeface="Arial" pitchFamily="34" charset="0"/>
              </a:rPr>
              <a:t> </a:t>
            </a:r>
            <a:r>
              <a:rPr lang="de-DE" sz="2000" dirty="0" err="1">
                <a:solidFill>
                  <a:srgbClr val="0070C0"/>
                </a:solidFill>
                <a:latin typeface="Arial" pitchFamily="34" charset="0"/>
                <a:cs typeface="Arial" pitchFamily="34" charset="0"/>
              </a:rPr>
              <a:t>Klasa</a:t>
            </a:r>
            <a:r>
              <a:rPr lang="de-DE"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de-DE" sz="2000" dirty="0">
                <a:solidFill>
                  <a:srgbClr val="0070C0"/>
                </a:solidFill>
                <a:latin typeface="Arial" pitchFamily="34" charset="0"/>
                <a:cs typeface="Arial" pitchFamily="34" charset="0"/>
              </a:rPr>
              <a:t>	</a:t>
            </a:r>
            <a:r>
              <a:rPr lang="de-DE" sz="2000" dirty="0" err="1">
                <a:solidFill>
                  <a:srgbClr val="0070C0"/>
                </a:solidFill>
                <a:latin typeface="Arial" pitchFamily="34" charset="0"/>
                <a:cs typeface="Arial" pitchFamily="34" charset="0"/>
              </a:rPr>
              <a:t>int</a:t>
            </a:r>
            <a:r>
              <a:rPr lang="de-DE" sz="2000" dirty="0">
                <a:solidFill>
                  <a:srgbClr val="0070C0"/>
                </a:solidFill>
                <a:latin typeface="Arial" pitchFamily="34" charset="0"/>
                <a:cs typeface="Arial" pitchFamily="34" charset="0"/>
              </a:rPr>
              <a:t> </a:t>
            </a:r>
            <a:r>
              <a:rPr lang="pl-PL" sz="2000" dirty="0">
                <a:solidFill>
                  <a:srgbClr val="0070C0"/>
                </a:solidFill>
                <a:latin typeface="Arial" pitchFamily="34" charset="0"/>
                <a:cs typeface="Arial" pitchFamily="34" charset="0"/>
              </a:rPr>
              <a:t>a</a:t>
            </a:r>
            <a:r>
              <a:rPr lang="de-DE"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de-DE"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pl-PL" sz="2000" dirty="0">
                <a:solidFill>
                  <a:srgbClr val="0070C0"/>
                </a:solidFill>
                <a:latin typeface="Arial" pitchFamily="34" charset="0"/>
                <a:cs typeface="Arial" pitchFamily="34" charset="0"/>
              </a:rPr>
              <a:t>b</a:t>
            </a:r>
            <a:r>
              <a:rPr lang="en-US" sz="2000" dirty="0">
                <a:solidFill>
                  <a:srgbClr val="0070C0"/>
                </a:solidFill>
                <a:latin typeface="Arial" pitchFamily="34" charset="0"/>
                <a:cs typeface="Arial" pitchFamily="34" charset="0"/>
              </a:rPr>
              <a:t>=this.</a:t>
            </a:r>
            <a:r>
              <a:rPr lang="pl-PL" sz="2000" dirty="0">
                <a:solidFill>
                  <a:srgbClr val="0070C0"/>
                </a:solidFill>
                <a:latin typeface="Arial" pitchFamily="34" charset="0"/>
                <a:cs typeface="Arial" pitchFamily="34" charset="0"/>
              </a:rPr>
              <a:t>a</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	void </a:t>
            </a:r>
            <a:r>
              <a:rPr lang="en-US" sz="2000" dirty="0" err="1">
                <a:solidFill>
                  <a:srgbClr val="0070C0"/>
                </a:solidFill>
                <a:latin typeface="Arial" pitchFamily="34" charset="0"/>
                <a:cs typeface="Arial" pitchFamily="34" charset="0"/>
              </a:rPr>
              <a:t>metoda</a:t>
            </a:r>
            <a:r>
              <a:rPr lang="en-US" sz="2000" dirty="0">
                <a:solidFill>
                  <a:srgbClr val="0070C0"/>
                </a:solidFill>
                <a:latin typeface="Arial" pitchFamily="34" charset="0"/>
                <a:cs typeface="Arial" pitchFamily="34" charset="0"/>
              </a:rPr>
              <a:t>(</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pl-PL" sz="2000" dirty="0">
                <a:solidFill>
                  <a:srgbClr val="0070C0"/>
                </a:solidFill>
                <a:latin typeface="Arial" pitchFamily="34" charset="0"/>
                <a:cs typeface="Arial" pitchFamily="34" charset="0"/>
              </a:rPr>
              <a:t>a</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		this.</a:t>
            </a:r>
            <a:r>
              <a:rPr lang="pl-PL" sz="2000" dirty="0">
                <a:solidFill>
                  <a:srgbClr val="0070C0"/>
                </a:solidFill>
                <a:latin typeface="Arial" pitchFamily="34" charset="0"/>
                <a:cs typeface="Arial" pitchFamily="34" charset="0"/>
              </a:rPr>
              <a:t>a</a:t>
            </a:r>
            <a:r>
              <a:rPr lang="en-US" sz="2000" dirty="0">
                <a:solidFill>
                  <a:srgbClr val="0070C0"/>
                </a:solidFill>
                <a:latin typeface="Arial" pitchFamily="34" charset="0"/>
                <a:cs typeface="Arial" pitchFamily="34" charset="0"/>
              </a:rPr>
              <a:t>=</a:t>
            </a:r>
            <a:r>
              <a:rPr lang="pl-PL" sz="2000" dirty="0">
                <a:solidFill>
                  <a:srgbClr val="0070C0"/>
                </a:solidFill>
                <a:latin typeface="Arial" pitchFamily="34" charset="0"/>
                <a:cs typeface="Arial" pitchFamily="34" charset="0"/>
              </a:rPr>
              <a:t>a</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 powyższym przykładzie argument metody ma taką samą nazwę jak pole danych i </a:t>
            </a:r>
            <a:r>
              <a:rPr lang="pl-PL" sz="2000" u="sng" dirty="0">
                <a:latin typeface="Arial" pitchFamily="34" charset="0"/>
                <a:cs typeface="Arial" pitchFamily="34" charset="0"/>
              </a:rPr>
              <a:t>przesłania je</a:t>
            </a:r>
            <a:r>
              <a:rPr lang="pl-PL" sz="2000" dirty="0">
                <a:latin typeface="Arial" pitchFamily="34" charset="0"/>
                <a:cs typeface="Arial" pitchFamily="34" charset="0"/>
              </a:rPr>
              <a:t>. W takiej sytuacji słowo </a:t>
            </a:r>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wskazuje, że chodzi o pole danych obiektu, a nie argument metody.</a:t>
            </a:r>
          </a:p>
          <a:p>
            <a:r>
              <a:rPr lang="pl-PL" sz="2000" dirty="0">
                <a:latin typeface="Arial" pitchFamily="34" charset="0"/>
                <a:cs typeface="Arial" pitchFamily="34" charset="0"/>
              </a:rPr>
              <a:t>W przypadku inicjalizacji jednego pola danych drugim, słowo </a:t>
            </a:r>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jest zbędne, ale nie jest błędem.</a:t>
            </a:r>
          </a:p>
          <a:p>
            <a:pPr>
              <a:buNone/>
            </a:pPr>
            <a:endParaRPr lang="pl-PL"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E8EC-B318-4231-8CE8-9DF4931B7C8C}"/>
              </a:ext>
            </a:extLst>
          </p:cNvPr>
          <p:cNvSpPr>
            <a:spLocks noGrp="1"/>
          </p:cNvSpPr>
          <p:nvPr>
            <p:ph type="title"/>
          </p:nvPr>
        </p:nvSpPr>
        <p:spPr/>
        <p:txBody>
          <a:bodyPr>
            <a:normAutofit fontScale="90000"/>
          </a:bodyPr>
          <a:lstStyle/>
          <a:p>
            <a:r>
              <a:rPr lang="pl-PL" dirty="0">
                <a:latin typeface="Arial" pitchFamily="34" charset="0"/>
                <a:cs typeface="Arial" pitchFamily="34" charset="0"/>
              </a:rPr>
              <a:t>Programowanie obiektowe</a:t>
            </a:r>
            <a:endParaRPr lang="pl-PL" dirty="0"/>
          </a:p>
        </p:txBody>
      </p:sp>
      <p:sp>
        <p:nvSpPr>
          <p:cNvPr id="3" name="Content Placeholder 2">
            <a:extLst>
              <a:ext uri="{FF2B5EF4-FFF2-40B4-BE49-F238E27FC236}">
                <a16:creationId xmlns:a16="http://schemas.microsoft.com/office/drawing/2014/main" id="{13C4F195-05B8-48DA-B5F6-5C49CF8D1943}"/>
              </a:ext>
            </a:extLst>
          </p:cNvPr>
          <p:cNvSpPr>
            <a:spLocks noGrp="1"/>
          </p:cNvSpPr>
          <p:nvPr>
            <p:ph idx="1"/>
          </p:nvPr>
        </p:nvSpPr>
        <p:spPr/>
        <p:txBody>
          <a:bodyPr>
            <a:normAutofit fontScale="70000" lnSpcReduction="20000"/>
          </a:bodyPr>
          <a:lstStyle/>
          <a:p>
            <a:pPr marL="0" indent="0" algn="l" fontAlgn="base">
              <a:buNone/>
            </a:pPr>
            <a:r>
              <a:rPr lang="pl-PL" b="0" i="0" dirty="0">
                <a:solidFill>
                  <a:srgbClr val="000000"/>
                </a:solidFill>
                <a:effectLst/>
                <a:latin typeface="Satoshi"/>
              </a:rPr>
              <a:t>Programowanie obiektowe zakłada stworzenie stanów, czyli obiektów, które posiadają swoje dane oraz zachowań, czyli procesów lub metod. To, co odróżnia je od tradycyjnego proceduralnego programowania to fakt, że dane i procesy w programowaniu obiektowym nie tworzą ze sobą bezpośrednio tak ścisłego związku. </a:t>
            </a:r>
          </a:p>
          <a:p>
            <a:pPr marL="0" indent="0" algn="l" fontAlgn="base">
              <a:buNone/>
            </a:pPr>
            <a:endParaRPr lang="pl-PL" b="0" i="0" dirty="0">
              <a:solidFill>
                <a:srgbClr val="000000"/>
              </a:solidFill>
              <a:effectLst/>
              <a:latin typeface="Satoshi"/>
            </a:endParaRPr>
          </a:p>
          <a:p>
            <a:pPr marL="0" indent="0" algn="l" fontAlgn="base">
              <a:buNone/>
            </a:pPr>
            <a:r>
              <a:rPr lang="pl-PL" b="0" i="0" dirty="0">
                <a:solidFill>
                  <a:srgbClr val="000000"/>
                </a:solidFill>
                <a:effectLst/>
                <a:latin typeface="Satoshi"/>
              </a:rPr>
              <a:t>Podstawowymi pojęciami związanymi z programowaniem obiektowym są:</a:t>
            </a:r>
          </a:p>
          <a:p>
            <a:pPr algn="l" fontAlgn="base">
              <a:buFont typeface="+mj-lt"/>
              <a:buAutoNum type="arabicPeriod"/>
            </a:pPr>
            <a:r>
              <a:rPr lang="pl-PL" b="1" i="0" dirty="0">
                <a:solidFill>
                  <a:srgbClr val="000000"/>
                </a:solidFill>
                <a:effectLst/>
                <a:latin typeface="Satoshi"/>
              </a:rPr>
              <a:t>Klasa</a:t>
            </a:r>
            <a:r>
              <a:rPr lang="pl-PL" b="0" i="0" dirty="0">
                <a:solidFill>
                  <a:srgbClr val="000000"/>
                </a:solidFill>
                <a:effectLst/>
                <a:latin typeface="Satoshi"/>
              </a:rPr>
              <a:t>, która stanowi częściowy lub całościowy opis budowy i działania obiektów.</a:t>
            </a:r>
          </a:p>
          <a:p>
            <a:pPr algn="l" fontAlgn="base">
              <a:buFont typeface="+mj-lt"/>
              <a:buAutoNum type="arabicPeriod"/>
            </a:pPr>
            <a:r>
              <a:rPr lang="pl-PL" b="1" i="0" dirty="0">
                <a:solidFill>
                  <a:srgbClr val="000000"/>
                </a:solidFill>
                <a:effectLst/>
                <a:latin typeface="Satoshi"/>
              </a:rPr>
              <a:t>Obiekty</a:t>
            </a:r>
            <a:r>
              <a:rPr lang="pl-PL" b="0" i="0" dirty="0">
                <a:solidFill>
                  <a:srgbClr val="000000"/>
                </a:solidFill>
                <a:effectLst/>
                <a:latin typeface="Satoshi"/>
              </a:rPr>
              <a:t>, czyli fizyczne reprezentacje klasy, które zawierają dane oraz metody, które wykonują na nich określone zadania. Każdy obiekt dodatkowo posiadać trzy cechy:</a:t>
            </a:r>
          </a:p>
          <a:p>
            <a:pPr lvl="1" fontAlgn="base">
              <a:buFont typeface="Arial" panose="020B0604020202020204" pitchFamily="34" charset="0"/>
              <a:buChar char="•"/>
            </a:pPr>
            <a:r>
              <a:rPr lang="pl-PL" b="1" i="0" dirty="0">
                <a:solidFill>
                  <a:srgbClr val="FF0000"/>
                </a:solidFill>
                <a:effectLst/>
                <a:latin typeface="Satoshi"/>
              </a:rPr>
              <a:t>tożsamość</a:t>
            </a:r>
            <a:r>
              <a:rPr lang="pl-PL" b="0" i="0" dirty="0">
                <a:solidFill>
                  <a:srgbClr val="000000"/>
                </a:solidFill>
                <a:effectLst/>
                <a:latin typeface="Satoshi"/>
              </a:rPr>
              <a:t> — cecha pozwalająca na odróżnienie go od innych obiektów;</a:t>
            </a:r>
          </a:p>
          <a:p>
            <a:pPr lvl="1" fontAlgn="base">
              <a:buFont typeface="Arial" panose="020B0604020202020204" pitchFamily="34" charset="0"/>
              <a:buChar char="•"/>
            </a:pPr>
            <a:r>
              <a:rPr lang="pl-PL" b="1" i="0" dirty="0">
                <a:solidFill>
                  <a:srgbClr val="FF0000"/>
                </a:solidFill>
                <a:effectLst/>
                <a:latin typeface="Satoshi"/>
              </a:rPr>
              <a:t>stan</a:t>
            </a:r>
            <a:r>
              <a:rPr lang="pl-PL" b="0" i="0" dirty="0">
                <a:solidFill>
                  <a:srgbClr val="000000"/>
                </a:solidFill>
                <a:effectLst/>
                <a:latin typeface="Satoshi"/>
              </a:rPr>
              <a:t> — dane obiektu;</a:t>
            </a:r>
          </a:p>
          <a:p>
            <a:pPr lvl="1" fontAlgn="base">
              <a:buFont typeface="Arial" panose="020B0604020202020204" pitchFamily="34" charset="0"/>
              <a:buChar char="•"/>
            </a:pPr>
            <a:r>
              <a:rPr lang="pl-PL" b="1" i="0" dirty="0">
                <a:solidFill>
                  <a:srgbClr val="FF0000"/>
                </a:solidFill>
                <a:effectLst/>
                <a:latin typeface="Satoshi"/>
              </a:rPr>
              <a:t>zachowanie</a:t>
            </a:r>
            <a:r>
              <a:rPr lang="pl-PL" b="0" i="0" dirty="0">
                <a:solidFill>
                  <a:srgbClr val="000000"/>
                </a:solidFill>
                <a:effectLst/>
                <a:latin typeface="Satoshi"/>
              </a:rPr>
              <a:t> — zestaw metod (funkcji) wykonujących zadania na danych.</a:t>
            </a:r>
          </a:p>
          <a:p>
            <a:endParaRPr lang="pl-PL" dirty="0"/>
          </a:p>
        </p:txBody>
      </p:sp>
    </p:spTree>
    <p:extLst>
      <p:ext uri="{BB962C8B-B14F-4D97-AF65-F5344CB8AC3E}">
        <p14:creationId xmlns:p14="http://schemas.microsoft.com/office/powerpoint/2010/main" val="206099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a:t>
            </a:r>
            <a:r>
              <a:rPr lang="pl-PL" i="1" dirty="0" err="1">
                <a:latin typeface="Arial" pitchFamily="34" charset="0"/>
                <a:cs typeface="Arial" pitchFamily="34" charset="0"/>
              </a:rPr>
              <a:t>this</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23528" y="1844824"/>
            <a:ext cx="7643192" cy="4608576"/>
          </a:xfrm>
        </p:spPr>
        <p:txBody>
          <a:bodyPr>
            <a:normAutofit fontScale="85000" lnSpcReduction="10000"/>
          </a:bodyPr>
          <a:lstStyle/>
          <a:p>
            <a:r>
              <a:rPr lang="pl-PL" sz="2200" dirty="0">
                <a:latin typeface="Arial" pitchFamily="34" charset="0"/>
                <a:cs typeface="Arial" pitchFamily="34" charset="0"/>
              </a:rPr>
              <a:t>Słowo </a:t>
            </a:r>
            <a:r>
              <a:rPr lang="pl-PL" sz="2200" dirty="0" err="1">
                <a:solidFill>
                  <a:srgbClr val="0070C0"/>
                </a:solidFill>
                <a:latin typeface="Arial" pitchFamily="34" charset="0"/>
                <a:cs typeface="Arial" pitchFamily="34" charset="0"/>
              </a:rPr>
              <a:t>this</a:t>
            </a:r>
            <a:r>
              <a:rPr lang="pl-PL" sz="2200" dirty="0">
                <a:latin typeface="Arial" pitchFamily="34" charset="0"/>
                <a:cs typeface="Arial" pitchFamily="34" charset="0"/>
              </a:rPr>
              <a:t> można także wykorzystać do wywołania konstruktora. </a:t>
            </a:r>
          </a:p>
          <a:p>
            <a:r>
              <a:rPr lang="pl-PL" sz="2200" dirty="0">
                <a:latin typeface="Arial" pitchFamily="34" charset="0"/>
                <a:cs typeface="Arial" pitchFamily="34" charset="0"/>
              </a:rPr>
              <a:t>Wywołanie takie może się znaleźć tylko w innym konstruktorze tej samej klasy (przeciążenie konstruktora).</a:t>
            </a:r>
          </a:p>
          <a:p>
            <a:r>
              <a:rPr lang="pl-PL" sz="2200" dirty="0">
                <a:latin typeface="Arial" pitchFamily="34" charset="0"/>
                <a:cs typeface="Arial" pitchFamily="34" charset="0"/>
              </a:rPr>
              <a:t>Przykład:</a:t>
            </a:r>
          </a:p>
          <a:p>
            <a:pPr>
              <a:buNone/>
            </a:pPr>
            <a:r>
              <a:rPr lang="pl-PL" sz="1900" dirty="0" err="1">
                <a:solidFill>
                  <a:srgbClr val="0070C0"/>
                </a:solidFill>
                <a:latin typeface="Arial" pitchFamily="34" charset="0"/>
                <a:cs typeface="Arial" pitchFamily="34" charset="0"/>
              </a:rPr>
              <a:t>class</a:t>
            </a:r>
            <a:r>
              <a:rPr lang="pl-PL" sz="1900" dirty="0">
                <a:solidFill>
                  <a:srgbClr val="0070C0"/>
                </a:solidFill>
                <a:latin typeface="Arial" pitchFamily="34" charset="0"/>
                <a:cs typeface="Arial" pitchFamily="34" charset="0"/>
              </a:rPr>
              <a:t> A{ </a:t>
            </a:r>
          </a:p>
          <a:p>
            <a:pPr>
              <a:buNone/>
            </a:pP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a;</a:t>
            </a:r>
          </a:p>
          <a:p>
            <a:pPr>
              <a:buNone/>
            </a:pP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b;</a:t>
            </a:r>
          </a:p>
          <a:p>
            <a:pPr>
              <a:buNone/>
            </a:pPr>
            <a:r>
              <a:rPr lang="pl-PL" sz="1900" dirty="0">
                <a:solidFill>
                  <a:srgbClr val="0070C0"/>
                </a:solidFill>
                <a:latin typeface="Arial" pitchFamily="34" charset="0"/>
                <a:cs typeface="Arial" pitchFamily="34" charset="0"/>
              </a:rPr>
              <a:t>	A(</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a){</a:t>
            </a:r>
          </a:p>
          <a:p>
            <a:pPr>
              <a:buNone/>
            </a:pP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this.a</a:t>
            </a:r>
            <a:r>
              <a:rPr lang="pl-PL" sz="1900" dirty="0">
                <a:solidFill>
                  <a:srgbClr val="0070C0"/>
                </a:solidFill>
                <a:latin typeface="Arial" pitchFamily="34" charset="0"/>
                <a:cs typeface="Arial" pitchFamily="34" charset="0"/>
              </a:rPr>
              <a:t> = a;</a:t>
            </a:r>
          </a:p>
          <a:p>
            <a:pPr>
              <a:buNone/>
            </a:pPr>
            <a:r>
              <a:rPr lang="pl-PL" sz="1900" dirty="0">
                <a:solidFill>
                  <a:srgbClr val="0070C0"/>
                </a:solidFill>
                <a:latin typeface="Arial" pitchFamily="34" charset="0"/>
                <a:cs typeface="Arial" pitchFamily="34" charset="0"/>
              </a:rPr>
              <a:t>	}</a:t>
            </a:r>
          </a:p>
          <a:p>
            <a:pPr>
              <a:buNone/>
            </a:pPr>
            <a:r>
              <a:rPr lang="pl-PL" sz="1900" dirty="0">
                <a:solidFill>
                  <a:srgbClr val="0070C0"/>
                </a:solidFill>
                <a:latin typeface="Arial" pitchFamily="34" charset="0"/>
                <a:cs typeface="Arial" pitchFamily="34" charset="0"/>
              </a:rPr>
              <a:t>	A(</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a, </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b){</a:t>
            </a:r>
          </a:p>
          <a:p>
            <a:pPr>
              <a:buNone/>
            </a:pP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this</a:t>
            </a:r>
            <a:r>
              <a:rPr lang="pl-PL" sz="1900" dirty="0">
                <a:solidFill>
                  <a:srgbClr val="0070C0"/>
                </a:solidFill>
                <a:latin typeface="Arial" pitchFamily="34" charset="0"/>
                <a:cs typeface="Arial" pitchFamily="34" charset="0"/>
              </a:rPr>
              <a:t>(a);	//to wywołanie musi być zawsze na pierwszym miejscu</a:t>
            </a:r>
          </a:p>
          <a:p>
            <a:pPr>
              <a:buNone/>
            </a:pP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this.b</a:t>
            </a:r>
            <a:r>
              <a:rPr lang="pl-PL" sz="1900" dirty="0">
                <a:solidFill>
                  <a:srgbClr val="0070C0"/>
                </a:solidFill>
                <a:latin typeface="Arial" pitchFamily="34" charset="0"/>
                <a:cs typeface="Arial" pitchFamily="34" charset="0"/>
              </a:rPr>
              <a:t> = b;</a:t>
            </a:r>
          </a:p>
          <a:p>
            <a:pPr>
              <a:buNone/>
            </a:pPr>
            <a:r>
              <a:rPr lang="pl-PL" sz="1900" dirty="0">
                <a:solidFill>
                  <a:srgbClr val="0070C0"/>
                </a:solidFill>
                <a:latin typeface="Arial" pitchFamily="34" charset="0"/>
                <a:cs typeface="Arial" pitchFamily="34" charset="0"/>
              </a:rPr>
              <a:t>	}</a:t>
            </a:r>
          </a:p>
          <a:p>
            <a:pPr>
              <a:buNone/>
            </a:pPr>
            <a:r>
              <a:rPr lang="pl-PL" sz="1900" dirty="0">
                <a:solidFill>
                  <a:srgbClr val="0070C0"/>
                </a:solidFill>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Tablice</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700808"/>
            <a:ext cx="7571184" cy="4608576"/>
          </a:xfrm>
        </p:spPr>
        <p:txBody>
          <a:bodyPr>
            <a:normAutofit/>
          </a:bodyPr>
          <a:lstStyle/>
          <a:p>
            <a:r>
              <a:rPr lang="pl-PL" sz="2200" dirty="0">
                <a:latin typeface="Arial" pitchFamily="34" charset="0"/>
                <a:cs typeface="Arial" pitchFamily="34" charset="0"/>
              </a:rPr>
              <a:t>Tablica w Javie jest typem referencyjnym. Oznacza to, że jest ona tworzona dynamicznie, a dostęp do niej jest możliwy tylko za pośrednictwem referencji.</a:t>
            </a:r>
          </a:p>
          <a:p>
            <a:r>
              <a:rPr lang="pl-PL" sz="2200" dirty="0">
                <a:latin typeface="Arial" pitchFamily="34" charset="0"/>
                <a:cs typeface="Arial" pitchFamily="34" charset="0"/>
              </a:rPr>
              <a:t>Deklaracja referencji jest możliwa na dwa sposoby:</a:t>
            </a:r>
          </a:p>
          <a:p>
            <a:pPr>
              <a:buNone/>
            </a:pPr>
            <a:r>
              <a:rPr lang="pl-PL" sz="2200" dirty="0">
                <a:latin typeface="Arial" pitchFamily="34" charset="0"/>
                <a:cs typeface="Arial" pitchFamily="34" charset="0"/>
              </a:rPr>
              <a:t>	</a:t>
            </a:r>
            <a:r>
              <a:rPr lang="pl-PL" sz="2200" dirty="0">
                <a:solidFill>
                  <a:srgbClr val="0070C0"/>
                </a:solidFill>
                <a:latin typeface="Arial" pitchFamily="34" charset="0"/>
                <a:cs typeface="Arial" pitchFamily="34" charset="0"/>
              </a:rPr>
              <a:t>Typ [ ] referencja;</a:t>
            </a:r>
          </a:p>
          <a:p>
            <a:r>
              <a:rPr lang="pl-PL" sz="2200" dirty="0">
                <a:latin typeface="Arial" pitchFamily="34" charset="0"/>
                <a:cs typeface="Arial" pitchFamily="34" charset="0"/>
              </a:rPr>
              <a:t>lub</a:t>
            </a:r>
          </a:p>
          <a:p>
            <a:pPr>
              <a:buNone/>
            </a:pPr>
            <a:r>
              <a:rPr lang="pl-PL" sz="2200" dirty="0">
                <a:latin typeface="Arial" pitchFamily="34" charset="0"/>
                <a:cs typeface="Arial" pitchFamily="34" charset="0"/>
              </a:rPr>
              <a:t>	</a:t>
            </a:r>
            <a:r>
              <a:rPr lang="pl-PL" sz="2200" dirty="0">
                <a:solidFill>
                  <a:srgbClr val="0070C0"/>
                </a:solidFill>
                <a:latin typeface="Arial" pitchFamily="34" charset="0"/>
                <a:cs typeface="Arial" pitchFamily="34" charset="0"/>
              </a:rPr>
              <a:t>Typ referencja  [ ];</a:t>
            </a:r>
          </a:p>
          <a:p>
            <a:r>
              <a:rPr lang="pl-PL" sz="2200" dirty="0">
                <a:latin typeface="Arial" pitchFamily="34" charset="0"/>
                <a:cs typeface="Arial" pitchFamily="34" charset="0"/>
              </a:rPr>
              <a:t>Np. dla typu prymitywnego </a:t>
            </a:r>
            <a:r>
              <a:rPr lang="pl-PL" sz="2200" dirty="0" err="1">
                <a:latin typeface="Arial" pitchFamily="34" charset="0"/>
                <a:cs typeface="Arial" pitchFamily="34" charset="0"/>
              </a:rPr>
              <a:t>int</a:t>
            </a:r>
            <a:r>
              <a:rPr lang="pl-PL" sz="2200" dirty="0">
                <a:latin typeface="Arial" pitchFamily="34" charset="0"/>
                <a:cs typeface="Arial" pitchFamily="34" charset="0"/>
              </a:rPr>
              <a:t>:</a:t>
            </a:r>
            <a:endParaRPr lang="pl-PL" sz="1900" dirty="0">
              <a:latin typeface="Arial" pitchFamily="34" charset="0"/>
              <a:cs typeface="Arial" pitchFamily="34" charset="0"/>
            </a:endParaRPr>
          </a:p>
          <a:p>
            <a:pPr>
              <a:buNone/>
            </a:pPr>
            <a:r>
              <a:rPr lang="pl-PL" sz="2000" dirty="0"/>
              <a:t>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 tab;</a:t>
            </a:r>
            <a:endParaRPr lang="pl-PL" sz="1900" dirty="0">
              <a:solidFill>
                <a:srgbClr val="0070C0"/>
              </a:solidFill>
              <a:latin typeface="Arial" pitchFamily="34" charset="0"/>
              <a:cs typeface="Arial" pitchFamily="34" charset="0"/>
            </a:endParaRPr>
          </a:p>
          <a:p>
            <a:r>
              <a:rPr lang="pl-PL" sz="2000" dirty="0">
                <a:latin typeface="Arial" pitchFamily="34" charset="0"/>
                <a:cs typeface="Arial" pitchFamily="34" charset="0"/>
              </a:rPr>
              <a:t>lub</a:t>
            </a:r>
          </a:p>
          <a:p>
            <a:pPr>
              <a:buNone/>
            </a:pPr>
            <a:r>
              <a:rPr lang="pl-PL" sz="2000" dirty="0">
                <a:latin typeface="Arial" pitchFamily="34" charset="0"/>
                <a:cs typeface="Arial" pitchFamily="34" charset="0"/>
              </a:rPr>
              <a:t>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tab</a:t>
            </a: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Tablice</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57200" y="2249424"/>
            <a:ext cx="7499176" cy="4608576"/>
          </a:xfrm>
        </p:spPr>
        <p:txBody>
          <a:bodyPr>
            <a:normAutofit/>
          </a:bodyPr>
          <a:lstStyle/>
          <a:p>
            <a:r>
              <a:rPr lang="pl-PL" sz="2200" dirty="0">
                <a:latin typeface="Arial" pitchFamily="34" charset="0"/>
                <a:cs typeface="Arial" pitchFamily="34" charset="0"/>
              </a:rPr>
              <a:t>Utworzenie obiektu tablicy odbywa się z pomocą operatora </a:t>
            </a:r>
            <a:r>
              <a:rPr lang="pl-PL" sz="2200" dirty="0" err="1">
                <a:solidFill>
                  <a:srgbClr val="0070C0"/>
                </a:solidFill>
                <a:latin typeface="Arial" pitchFamily="34" charset="0"/>
                <a:cs typeface="Arial" pitchFamily="34" charset="0"/>
              </a:rPr>
              <a:t>new</a:t>
            </a:r>
            <a:r>
              <a:rPr lang="pl-PL" sz="2200" dirty="0">
                <a:latin typeface="Arial" pitchFamily="34" charset="0"/>
                <a:cs typeface="Arial" pitchFamily="34" charset="0"/>
              </a:rPr>
              <a:t> lub poprzez inicjalizację zbiorczą:</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tab</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[10];</a:t>
            </a:r>
          </a:p>
          <a:p>
            <a:r>
              <a:rPr lang="pl-PL" sz="2000" dirty="0">
                <a:latin typeface="Arial" pitchFamily="34" charset="0"/>
                <a:cs typeface="Arial" pitchFamily="34" charset="0"/>
              </a:rPr>
              <a:t>lub</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tab</a:t>
            </a:r>
            <a:r>
              <a:rPr lang="pl-PL" sz="2000" dirty="0">
                <a:solidFill>
                  <a:srgbClr val="0070C0"/>
                </a:solidFill>
                <a:latin typeface="Arial" pitchFamily="34" charset="0"/>
                <a:cs typeface="Arial" pitchFamily="34" charset="0"/>
              </a:rPr>
              <a:t>={1,2,3,4};</a:t>
            </a:r>
          </a:p>
          <a:p>
            <a:r>
              <a:rPr lang="pl-PL" sz="2000" dirty="0">
                <a:latin typeface="Arial" pitchFamily="34" charset="0"/>
                <a:cs typeface="Arial" pitchFamily="34" charset="0"/>
              </a:rPr>
              <a:t>Wygodną właściwością tablicy jest poje </a:t>
            </a:r>
            <a:r>
              <a:rPr lang="pl-PL" sz="2000" dirty="0" err="1">
                <a:solidFill>
                  <a:srgbClr val="0070C0"/>
                </a:solidFill>
                <a:latin typeface="Arial" pitchFamily="34" charset="0"/>
                <a:cs typeface="Arial" pitchFamily="34" charset="0"/>
              </a:rPr>
              <a:t>length</a:t>
            </a:r>
            <a:r>
              <a:rPr lang="pl-PL" sz="2000" dirty="0">
                <a:latin typeface="Arial" pitchFamily="34" charset="0"/>
                <a:cs typeface="Arial" pitchFamily="34" charset="0"/>
              </a:rPr>
              <a:t> pozwalające w każdej chwili odczytać rozmiar tablicy, np.</a:t>
            </a: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=0;i&lt;</a:t>
            </a:r>
            <a:r>
              <a:rPr lang="en-US" sz="2000" dirty="0" err="1">
                <a:solidFill>
                  <a:srgbClr val="0070C0"/>
                </a:solidFill>
                <a:latin typeface="Arial" pitchFamily="34" charset="0"/>
                <a:cs typeface="Arial" pitchFamily="34" charset="0"/>
              </a:rPr>
              <a:t>tab.length;i</a:t>
            </a: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tab</a:t>
            </a:r>
            <a:r>
              <a:rPr lang="pl-PL" sz="2000" dirty="0">
                <a:solidFill>
                  <a:srgbClr val="0070C0"/>
                </a:solidFill>
                <a:latin typeface="Arial" pitchFamily="34" charset="0"/>
                <a:cs typeface="Arial" pitchFamily="34" charset="0"/>
              </a:rPr>
              <a:t>[i]);</a:t>
            </a:r>
          </a:p>
          <a:p>
            <a:pPr>
              <a:buNone/>
            </a:pPr>
            <a:endParaRPr lang="pl-PL" sz="2000" dirty="0">
              <a:latin typeface="Arial" pitchFamily="34" charset="0"/>
              <a:cs typeface="Arial"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Tablice wielowymiarowe</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57200" y="2249424"/>
            <a:ext cx="8229600" cy="4608576"/>
          </a:xfrm>
        </p:spPr>
        <p:txBody>
          <a:bodyPr>
            <a:normAutofit/>
          </a:bodyPr>
          <a:lstStyle/>
          <a:p>
            <a:r>
              <a:rPr lang="pl-PL" sz="2000" dirty="0">
                <a:latin typeface="Arial" pitchFamily="34" charset="0"/>
                <a:cs typeface="Arial" pitchFamily="34" charset="0"/>
              </a:rPr>
              <a:t>Tablice wielowymiarowe tworzy się podobnie jak jednowymiarowe poprzez inicjalizację zbiorczą lub z użyciem operatora </a:t>
            </a:r>
            <a:r>
              <a:rPr lang="pl-PL" sz="2000" dirty="0" err="1">
                <a:solidFill>
                  <a:srgbClr val="0070C0"/>
                </a:solidFill>
                <a:latin typeface="Arial" pitchFamily="34" charset="0"/>
                <a:cs typeface="Arial" pitchFamily="34" charset="0"/>
              </a:rPr>
              <a:t>new</a:t>
            </a:r>
            <a:r>
              <a:rPr lang="pl-PL" sz="2000" dirty="0">
                <a:latin typeface="Arial" pitchFamily="34" charset="0"/>
                <a:cs typeface="Arial" pitchFamily="34" charset="0"/>
              </a:rPr>
              <a:t>,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tab</a:t>
            </a:r>
            <a:r>
              <a:rPr lang="pl-PL" sz="2000" dirty="0">
                <a:solidFill>
                  <a:srgbClr val="0070C0"/>
                </a:solidFill>
                <a:latin typeface="Arial" pitchFamily="34" charset="0"/>
                <a:cs typeface="Arial" pitchFamily="34" charset="0"/>
              </a:rPr>
              <a:t>={{1,2,3,4},{</a:t>
            </a:r>
            <a:r>
              <a:rPr lang="pl-PL" sz="2000" dirty="0" err="1">
                <a:solidFill>
                  <a:srgbClr val="0070C0"/>
                </a:solidFill>
                <a:latin typeface="Arial" pitchFamily="34" charset="0"/>
                <a:cs typeface="Arial" pitchFamily="34" charset="0"/>
              </a:rPr>
              <a:t>1,2,3,4</a:t>
            </a:r>
            <a:r>
              <a:rPr lang="pl-PL" sz="2000" dirty="0">
                <a:solidFill>
                  <a:srgbClr val="0070C0"/>
                </a:solidFill>
                <a:latin typeface="Arial" pitchFamily="34" charset="0"/>
                <a:cs typeface="Arial" pitchFamily="34" charset="0"/>
              </a:rPr>
              <a:t>}};  //2 wiersze i 4kolumny</a:t>
            </a:r>
          </a:p>
          <a:p>
            <a:r>
              <a:rPr lang="pl-PL" sz="2000" dirty="0">
                <a:latin typeface="Arial" pitchFamily="34" charset="0"/>
                <a:cs typeface="Arial" pitchFamily="34" charset="0"/>
              </a:rPr>
              <a:t>Tablica trójwymiarowa:</a:t>
            </a:r>
          </a:p>
          <a:p>
            <a:pPr>
              <a:buNone/>
            </a:pP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tab = new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[2][2][4];</a:t>
            </a:r>
            <a:endParaRPr lang="pl-PL" sz="2000" dirty="0">
              <a:solidFill>
                <a:srgbClr val="0070C0"/>
              </a:solidFill>
              <a:latin typeface="Arial" pitchFamily="34" charset="0"/>
              <a:cs typeface="Arial" pitchFamily="34" charset="0"/>
            </a:endParaRPr>
          </a:p>
          <a:p>
            <a:r>
              <a:rPr lang="pl-PL" sz="2000" dirty="0">
                <a:latin typeface="Arial" pitchFamily="34" charset="0"/>
                <a:cs typeface="Arial" pitchFamily="34" charset="0"/>
              </a:rPr>
              <a:t>Wyświetlenie zawartości tablicy trójwymiarowej:</a:t>
            </a:r>
          </a:p>
          <a:p>
            <a:pPr>
              <a:buNone/>
            </a:pPr>
            <a:r>
              <a:rPr lang="en-US" sz="2000" dirty="0">
                <a:solidFill>
                  <a:srgbClr val="0070C0"/>
                </a:solidFill>
                <a:latin typeface="Arial" pitchFamily="34" charset="0"/>
                <a:cs typeface="Arial" pitchFamily="34" charset="0"/>
              </a:rPr>
              <a:t>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 = 0;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 &lt; </a:t>
            </a:r>
            <a:r>
              <a:rPr lang="en-US" sz="2000" dirty="0" err="1">
                <a:solidFill>
                  <a:srgbClr val="0070C0"/>
                </a:solidFill>
                <a:latin typeface="Arial" pitchFamily="34" charset="0"/>
                <a:cs typeface="Arial" pitchFamily="34" charset="0"/>
              </a:rPr>
              <a:t>tab.length</a:t>
            </a:r>
            <a:r>
              <a:rPr lang="en-US"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j = 0; j &lt; tab[</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].length; j++)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k = 0; k &lt; tab[</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][j].length; k++</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tab</a:t>
            </a:r>
            <a:r>
              <a:rPr lang="pl-PL" sz="2000" dirty="0">
                <a:solidFill>
                  <a:srgbClr val="0070C0"/>
                </a:solidFill>
                <a:latin typeface="Arial" pitchFamily="34" charset="0"/>
                <a:cs typeface="Arial" pitchFamily="34" charset="0"/>
              </a:rPr>
              <a:t>[i][j][k]);</a:t>
            </a:r>
          </a:p>
          <a:p>
            <a:pPr>
              <a:buNone/>
            </a:pPr>
            <a:endParaRPr lang="pl-PL" sz="2000" dirty="0">
              <a:latin typeface="Arial" pitchFamily="34" charset="0"/>
              <a:cs typeface="Arial"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Tablica trójkątna</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844824"/>
            <a:ext cx="7715200" cy="4608576"/>
          </a:xfrm>
        </p:spPr>
        <p:txBody>
          <a:bodyPr>
            <a:normAutofit/>
          </a:bodyPr>
          <a:lstStyle/>
          <a:p>
            <a:r>
              <a:rPr lang="pl-PL" sz="2000" dirty="0">
                <a:latin typeface="Arial" pitchFamily="34" charset="0"/>
                <a:cs typeface="Arial" pitchFamily="34" charset="0"/>
              </a:rPr>
              <a:t>Poniższy fragment kodu ilustruje tworzenie tablicy dwuwymiarowej, trójkątnej:</a:t>
            </a:r>
          </a:p>
          <a:p>
            <a:pPr>
              <a:buNone/>
            </a:pP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tab=new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[5][];</a:t>
            </a:r>
            <a:r>
              <a:rPr lang="pl-PL" sz="2000" dirty="0">
                <a:solidFill>
                  <a:srgbClr val="0070C0"/>
                </a:solidFill>
                <a:latin typeface="Arial" pitchFamily="34" charset="0"/>
                <a:cs typeface="Arial" pitchFamily="34" charset="0"/>
              </a:rPr>
              <a:t>	//utworzono tylko pierwszy wymiar</a:t>
            </a:r>
          </a:p>
          <a:p>
            <a:pPr>
              <a:buNone/>
            </a:pP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for(</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=0;i&lt;</a:t>
            </a:r>
            <a:r>
              <a:rPr lang="en-US" sz="2000" dirty="0" err="1">
                <a:solidFill>
                  <a:srgbClr val="0070C0"/>
                </a:solidFill>
                <a:latin typeface="Arial" pitchFamily="34" charset="0"/>
                <a:cs typeface="Arial" pitchFamily="34" charset="0"/>
              </a:rPr>
              <a:t>tab.length;i</a:t>
            </a:r>
            <a:r>
              <a:rPr lang="en-US" sz="2000" dirty="0">
                <a:solidFill>
                  <a:srgbClr val="0070C0"/>
                </a:solidFill>
                <a:latin typeface="Arial" pitchFamily="34" charset="0"/>
                <a:cs typeface="Arial" pitchFamily="34" charset="0"/>
              </a:rPr>
              <a:t>++)</a:t>
            </a:r>
            <a:r>
              <a:rPr lang="pl-PL" sz="2000" dirty="0">
                <a:solidFill>
                  <a:srgbClr val="0070C0"/>
                </a:solidFill>
                <a:latin typeface="Arial" pitchFamily="34" charset="0"/>
                <a:cs typeface="Arial" pitchFamily="34" charset="0"/>
              </a:rPr>
              <a:t>  //iteracyjne tworzenie drugiego wymiaru</a:t>
            </a:r>
          </a:p>
          <a:p>
            <a:pPr>
              <a:buNone/>
            </a:pPr>
            <a:r>
              <a:rPr lang="en-US" sz="2000" dirty="0">
                <a:solidFill>
                  <a:srgbClr val="0070C0"/>
                </a:solidFill>
                <a:latin typeface="Arial" pitchFamily="34" charset="0"/>
                <a:cs typeface="Arial" pitchFamily="34" charset="0"/>
              </a:rPr>
              <a:t>	tab[</a:t>
            </a:r>
            <a:r>
              <a:rPr lang="en-US" sz="2000" dirty="0" err="1">
                <a:solidFill>
                  <a:srgbClr val="0070C0"/>
                </a:solidFill>
                <a:latin typeface="Arial" pitchFamily="34" charset="0"/>
                <a:cs typeface="Arial" pitchFamily="34" charset="0"/>
              </a:rPr>
              <a:t>i</a:t>
            </a:r>
            <a:r>
              <a:rPr lang="en-US" sz="2000" dirty="0">
                <a:solidFill>
                  <a:srgbClr val="0070C0"/>
                </a:solidFill>
                <a:latin typeface="Arial" pitchFamily="34" charset="0"/>
                <a:cs typeface="Arial" pitchFamily="34" charset="0"/>
              </a:rPr>
              <a:t>]=new </a:t>
            </a:r>
            <a:r>
              <a:rPr lang="en-US" sz="2000" dirty="0" err="1">
                <a:solidFill>
                  <a:srgbClr val="0070C0"/>
                </a:solidFill>
                <a:latin typeface="Arial" pitchFamily="34" charset="0"/>
                <a:cs typeface="Arial" pitchFamily="34" charset="0"/>
              </a:rPr>
              <a:t>int</a:t>
            </a:r>
            <a:r>
              <a:rPr lang="en-US" sz="2000" dirty="0">
                <a:solidFill>
                  <a:srgbClr val="0070C0"/>
                </a:solidFill>
                <a:latin typeface="Arial" pitchFamily="34" charset="0"/>
                <a:cs typeface="Arial" pitchFamily="34" charset="0"/>
              </a:rPr>
              <a:t>[i+1];</a:t>
            </a:r>
            <a:endParaRPr lang="pl-PL" sz="2000" dirty="0">
              <a:solidFill>
                <a:srgbClr val="0070C0"/>
              </a:solidFill>
              <a:latin typeface="Arial" pitchFamily="34" charset="0"/>
              <a:cs typeface="Arial" pitchFamily="34" charset="0"/>
            </a:endParaRPr>
          </a:p>
          <a:p>
            <a:pPr>
              <a:buNone/>
            </a:pPr>
            <a:endParaRPr lang="pl-PL" sz="2000" dirty="0">
              <a:latin typeface="Arial" pitchFamily="34" charset="0"/>
              <a:cs typeface="Arial"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Tablice obiektów</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628800"/>
            <a:ext cx="7571184" cy="4608576"/>
          </a:xfrm>
        </p:spPr>
        <p:txBody>
          <a:bodyPr>
            <a:normAutofit lnSpcReduction="10000"/>
          </a:bodyPr>
          <a:lstStyle/>
          <a:p>
            <a:r>
              <a:rPr lang="pl-PL" sz="2000" dirty="0">
                <a:latin typeface="Arial" pitchFamily="34" charset="0"/>
                <a:cs typeface="Arial" pitchFamily="34" charset="0"/>
              </a:rPr>
              <a:t>Oprócz typów prymitywnych, można także tworzyć tablice obiektów typów referencyjnych. Zawartość takiej tablicy stanowią nie same obiekty ale referencje do obiektów tworzonych dynamicznie.</a:t>
            </a:r>
          </a:p>
          <a:p>
            <a:r>
              <a:rPr lang="pl-PL" sz="2000" dirty="0">
                <a:latin typeface="Arial" pitchFamily="34" charset="0"/>
                <a:cs typeface="Arial" pitchFamily="34" charset="0"/>
              </a:rPr>
              <a:t>Przykład utworzenia tablicy obiektów </a:t>
            </a:r>
            <a:r>
              <a:rPr lang="pl-PL" sz="2000" dirty="0" err="1">
                <a:latin typeface="Arial" pitchFamily="34" charset="0"/>
                <a:cs typeface="Arial" pitchFamily="34" charset="0"/>
              </a:rPr>
              <a:t>Samochod</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tablicaSamochodow</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[100]</a:t>
            </a:r>
            <a:r>
              <a:rPr lang="pl-PL" sz="2000" dirty="0">
                <a:latin typeface="Arial" pitchFamily="34" charset="0"/>
                <a:cs typeface="Arial" pitchFamily="34" charset="0"/>
              </a:rPr>
              <a:t>;</a:t>
            </a:r>
          </a:p>
          <a:p>
            <a:r>
              <a:rPr lang="pl-PL" sz="2000" dirty="0">
                <a:latin typeface="Arial" pitchFamily="34" charset="0"/>
                <a:cs typeface="Arial" pitchFamily="34" charset="0"/>
              </a:rPr>
              <a:t>Bezpośrednio po utworzeniu tablica jest wypełniona wartościami </a:t>
            </a:r>
            <a:r>
              <a:rPr lang="pl-PL" sz="2000" dirty="0" err="1">
                <a:solidFill>
                  <a:srgbClr val="0070C0"/>
                </a:solidFill>
                <a:latin typeface="Arial" pitchFamily="34" charset="0"/>
                <a:cs typeface="Arial" pitchFamily="34" charset="0"/>
              </a:rPr>
              <a:t>null</a:t>
            </a:r>
            <a:r>
              <a:rPr lang="pl-PL" sz="2000" dirty="0">
                <a:latin typeface="Arial" pitchFamily="34" charset="0"/>
                <a:cs typeface="Arial" pitchFamily="34" charset="0"/>
              </a:rPr>
              <a:t>.</a:t>
            </a:r>
          </a:p>
          <a:p>
            <a:r>
              <a:rPr lang="pl-PL" sz="2000" dirty="0">
                <a:latin typeface="Arial" pitchFamily="34" charset="0"/>
                <a:cs typeface="Arial" pitchFamily="34" charset="0"/>
              </a:rPr>
              <a:t>Umieszczenie obiektu w pierwszym elemencie tablicy może wyglądać następująco:</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tablicaSamochodow</a:t>
            </a:r>
            <a:r>
              <a:rPr lang="pl-PL" sz="2000" dirty="0">
                <a:solidFill>
                  <a:srgbClr val="0070C0"/>
                </a:solidFill>
                <a:latin typeface="Arial" pitchFamily="34" charset="0"/>
                <a:cs typeface="Arial" pitchFamily="34" charset="0"/>
              </a:rPr>
              <a:t>[0]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(10);</a:t>
            </a:r>
          </a:p>
          <a:p>
            <a:r>
              <a:rPr lang="pl-PL" sz="2000" dirty="0">
                <a:latin typeface="Arial" pitchFamily="34" charset="0"/>
                <a:cs typeface="Arial" pitchFamily="34" charset="0"/>
              </a:rPr>
              <a:t>Wywołanie metody na rzecz obiektu znajdującego się w tablicy będzie wyglądało następująco:</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tablicaSamochodow</a:t>
            </a:r>
            <a:r>
              <a:rPr lang="pl-PL" sz="2000" dirty="0">
                <a:solidFill>
                  <a:srgbClr val="0070C0"/>
                </a:solidFill>
                <a:latin typeface="Arial" pitchFamily="34" charset="0"/>
                <a:cs typeface="Arial" pitchFamily="34" charset="0"/>
              </a:rPr>
              <a:t>[0].</a:t>
            </a:r>
            <a:r>
              <a:rPr lang="pl-PL" sz="2000" dirty="0" err="1">
                <a:solidFill>
                  <a:srgbClr val="0070C0"/>
                </a:solidFill>
                <a:latin typeface="Arial" pitchFamily="34" charset="0"/>
                <a:cs typeface="Arial" pitchFamily="34" charset="0"/>
              </a:rPr>
              <a:t>podajPredkosc</a:t>
            </a: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Usuwanie obiektów z pamięci – mechanizm zbierania śmieci</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23528" y="1772816"/>
            <a:ext cx="7643192" cy="4608576"/>
          </a:xfrm>
        </p:spPr>
        <p:txBody>
          <a:bodyPr>
            <a:normAutofit fontScale="92500"/>
          </a:bodyPr>
          <a:lstStyle/>
          <a:p>
            <a:r>
              <a:rPr lang="pl-PL" sz="2200" dirty="0">
                <a:latin typeface="Arial" pitchFamily="34" charset="0"/>
                <a:cs typeface="Arial" pitchFamily="34" charset="0"/>
              </a:rPr>
              <a:t>W języku Java wszystkie obiekty tworzone są dynamicznie, a ich usuwanie odbywa się automatycznie za pośrednictwem tzw. </a:t>
            </a:r>
            <a:r>
              <a:rPr lang="pl-PL" sz="2200" b="1" u="sng" dirty="0">
                <a:latin typeface="Arial" pitchFamily="34" charset="0"/>
                <a:cs typeface="Arial" pitchFamily="34" charset="0"/>
              </a:rPr>
              <a:t>zbieracza śmieci</a:t>
            </a:r>
            <a:r>
              <a:rPr lang="pl-PL" sz="2200" dirty="0">
                <a:latin typeface="Arial" pitchFamily="34" charset="0"/>
                <a:cs typeface="Arial" pitchFamily="34" charset="0"/>
              </a:rPr>
              <a:t> (</a:t>
            </a:r>
            <a:r>
              <a:rPr lang="pl-PL" sz="2200" i="1" dirty="0" err="1">
                <a:latin typeface="Arial" pitchFamily="34" charset="0"/>
                <a:cs typeface="Arial" pitchFamily="34" charset="0"/>
              </a:rPr>
              <a:t>garbage</a:t>
            </a:r>
            <a:r>
              <a:rPr lang="pl-PL" sz="2200" i="1" dirty="0">
                <a:latin typeface="Arial" pitchFamily="34" charset="0"/>
                <a:cs typeface="Arial" pitchFamily="34" charset="0"/>
              </a:rPr>
              <a:t> </a:t>
            </a:r>
            <a:r>
              <a:rPr lang="pl-PL" sz="2200" i="1" dirty="0" err="1">
                <a:latin typeface="Arial" pitchFamily="34" charset="0"/>
                <a:cs typeface="Arial" pitchFamily="34" charset="0"/>
              </a:rPr>
              <a:t>collector</a:t>
            </a:r>
            <a:r>
              <a:rPr lang="pl-PL" sz="2200" dirty="0">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Dany obiekt istnieje tak długo, jak długo istnieje </a:t>
            </a:r>
            <a:r>
              <a:rPr lang="pl-PL" sz="2000" b="1" u="sng" dirty="0">
                <a:latin typeface="Arial" pitchFamily="34" charset="0"/>
                <a:cs typeface="Arial" pitchFamily="34" charset="0"/>
              </a:rPr>
              <a:t>przynajmniej jedna referencja wskazująca na niego</a:t>
            </a:r>
            <a:r>
              <a:rPr lang="pl-PL" sz="2000" dirty="0">
                <a:latin typeface="Arial" pitchFamily="34" charset="0"/>
                <a:cs typeface="Arial" pitchFamily="34" charset="0"/>
              </a:rPr>
              <a:t>.</a:t>
            </a:r>
          </a:p>
          <a:p>
            <a:r>
              <a:rPr lang="pl-PL" sz="2000" dirty="0">
                <a:latin typeface="Arial" pitchFamily="34" charset="0"/>
                <a:cs typeface="Arial" pitchFamily="34" charset="0"/>
              </a:rPr>
              <a:t>Procedura czyszczenia pamięci jest uruchamiana okresowo. Jej działanie polega na sprawdzeniu, które obszary pamięci nie są wskazywane przez żadne referencje i uwolnieniu tych obszarów.</a:t>
            </a:r>
          </a:p>
          <a:p>
            <a:r>
              <a:rPr lang="pl-PL" sz="2000" dirty="0">
                <a:latin typeface="Arial" pitchFamily="34" charset="0"/>
                <a:cs typeface="Arial" pitchFamily="34" charset="0"/>
              </a:rPr>
              <a:t>Zaletą automatyzacji uwalniania pamięci jest zabezpieczenie przed wyciekami pamięci i odciążenie programisty.</a:t>
            </a:r>
          </a:p>
          <a:p>
            <a:r>
              <a:rPr lang="pl-PL" sz="2000" dirty="0">
                <a:latin typeface="Arial" pitchFamily="34" charset="0"/>
                <a:cs typeface="Arial" pitchFamily="34" charset="0"/>
              </a:rPr>
              <a:t>Wadą mechanizmu jest mniejsza szybkość programu (konieczność cyklicznego uruchamiania dodatkowej procedury). Niekiedy problemem może być także brak natychmiastowego uwolnienia pamięci.</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Usuwanie obiektów z pamięci – mechanizm zbierania śmieci</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23528" y="1556792"/>
            <a:ext cx="7715200" cy="4608576"/>
          </a:xfrm>
        </p:spPr>
        <p:txBody>
          <a:bodyPr>
            <a:normAutofit fontScale="92500" lnSpcReduction="10000"/>
          </a:bodyPr>
          <a:lstStyle/>
          <a:p>
            <a:r>
              <a:rPr lang="pl-PL" sz="2000" dirty="0">
                <a:latin typeface="Arial" pitchFamily="34" charset="0"/>
                <a:cs typeface="Arial" pitchFamily="34" charset="0"/>
              </a:rPr>
              <a:t>Przykład:</a:t>
            </a:r>
          </a:p>
          <a:p>
            <a:pPr>
              <a:buNone/>
            </a:pP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NazwaKlasy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ob=new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NazwaKlasy</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//tutaj obiekt jest dostępny</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//tutaj obiekt już nie jest dostępny (przeznaczony do usunięcia)</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Referencja została zdefiniowana jako zmienna lokalna w wewnętrznym zakresie. Po wyjściu z tego zakresu referencja przestaje istnieć, a więc na obiekt nie wskazuje już żadna referencja.</a:t>
            </a:r>
          </a:p>
          <a:p>
            <a:r>
              <a:rPr lang="pl-PL" sz="2000" dirty="0">
                <a:latin typeface="Arial" pitchFamily="34" charset="0"/>
                <a:cs typeface="Arial" pitchFamily="34" charset="0"/>
              </a:rPr>
              <a:t>Zbieracza śmieci można uruchomić jawnie poprzez wywołanie: </a:t>
            </a:r>
            <a:r>
              <a:rPr lang="pl-PL" sz="2000" dirty="0" err="1">
                <a:solidFill>
                  <a:srgbClr val="0070C0"/>
                </a:solidFill>
                <a:latin typeface="Arial" pitchFamily="34" charset="0"/>
                <a:cs typeface="Arial" pitchFamily="34" charset="0"/>
              </a:rPr>
              <a:t>System.gc</a:t>
            </a:r>
            <a:r>
              <a:rPr lang="pl-PL" sz="2000" dirty="0">
                <a:solidFill>
                  <a:srgbClr val="0070C0"/>
                </a:solidFill>
                <a:latin typeface="Arial" pitchFamily="34" charset="0"/>
                <a:cs typeface="Arial"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Finalizowanie obiektów – metoda </a:t>
            </a:r>
            <a:r>
              <a:rPr lang="pl-PL" i="1" dirty="0" err="1">
                <a:latin typeface="Arial" pitchFamily="34" charset="0"/>
                <a:cs typeface="Arial" pitchFamily="34" charset="0"/>
              </a:rPr>
              <a:t>finalize</a:t>
            </a:r>
            <a:r>
              <a:rPr lang="pl-PL" i="1" dirty="0">
                <a:latin typeface="Arial" pitchFamily="34" charset="0"/>
                <a:cs typeface="Arial" pitchFamily="34" charset="0"/>
              </a:rPr>
              <a:t>()</a:t>
            </a:r>
          </a:p>
        </p:txBody>
      </p:sp>
      <p:sp>
        <p:nvSpPr>
          <p:cNvPr id="3" name="Symbol zastępczy zawartości 2"/>
          <p:cNvSpPr>
            <a:spLocks noGrp="1"/>
          </p:cNvSpPr>
          <p:nvPr>
            <p:ph idx="1"/>
          </p:nvPr>
        </p:nvSpPr>
        <p:spPr>
          <a:xfrm>
            <a:off x="323528" y="1844824"/>
            <a:ext cx="7632848" cy="4608576"/>
          </a:xfrm>
        </p:spPr>
        <p:txBody>
          <a:bodyPr>
            <a:normAutofit/>
          </a:bodyPr>
          <a:lstStyle/>
          <a:p>
            <a:r>
              <a:rPr lang="pl-PL" sz="2000" dirty="0">
                <a:latin typeface="Arial" pitchFamily="34" charset="0"/>
                <a:cs typeface="Arial" pitchFamily="34" charset="0"/>
              </a:rPr>
              <a:t>Język Java nie posiada destruktorów (element języka C++).</a:t>
            </a:r>
          </a:p>
          <a:p>
            <a:r>
              <a:rPr lang="pl-PL" sz="2000" dirty="0">
                <a:latin typeface="Arial" pitchFamily="34" charset="0"/>
                <a:cs typeface="Arial" pitchFamily="34" charset="0"/>
              </a:rPr>
              <a:t>Istnieją sytuacje, w których wymagane jest wykonanie pewnych operacji przed usunięciem obiektu z pamięci (najczęściej chodzi tu o operacje czyszczące i uwolnienie wykorzystywanych zasobów, jak np. połączenie z bazą danych).</a:t>
            </a:r>
          </a:p>
          <a:p>
            <a:r>
              <a:rPr lang="pl-PL" sz="2000" dirty="0">
                <a:latin typeface="Arial" pitchFamily="34" charset="0"/>
                <a:cs typeface="Arial" pitchFamily="34" charset="0"/>
              </a:rPr>
              <a:t>Operacje, które należy wykonać bezpośrednio przed usunięciem z pamięci umieszcza się w metodzie </a:t>
            </a:r>
            <a:r>
              <a:rPr lang="pl-PL" sz="2000" dirty="0" err="1">
                <a:solidFill>
                  <a:srgbClr val="0070C0"/>
                </a:solidFill>
                <a:latin typeface="Arial" pitchFamily="34" charset="0"/>
                <a:cs typeface="Arial" pitchFamily="34" charset="0"/>
              </a:rPr>
              <a:t>finalize</a:t>
            </a: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Metodę tę należy zdefiniować w tworzonej przez nas klasie </a:t>
            </a:r>
            <a:r>
              <a:rPr lang="pl-PL" sz="2000" dirty="0" err="1">
                <a:latin typeface="Arial" pitchFamily="34" charset="0"/>
                <a:cs typeface="Arial" pitchFamily="34" charset="0"/>
              </a:rPr>
              <a:t>wg</a:t>
            </a:r>
            <a:r>
              <a:rPr lang="pl-PL" sz="2000" dirty="0">
                <a:latin typeface="Arial" pitchFamily="34" charset="0"/>
                <a:cs typeface="Arial" pitchFamily="34" charset="0"/>
              </a:rPr>
              <a:t>. wzoru:</a:t>
            </a:r>
          </a:p>
          <a:p>
            <a:pPr>
              <a:buNone/>
            </a:pPr>
            <a:r>
              <a:rPr lang="en-US" sz="2000" dirty="0">
                <a:solidFill>
                  <a:srgbClr val="0070C0"/>
                </a:solidFill>
                <a:latin typeface="Arial" pitchFamily="34" charset="0"/>
                <a:cs typeface="Arial" pitchFamily="34" charset="0"/>
              </a:rPr>
              <a:t>protected void finalize() {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//tutaj kod wykonywany bezpośrednio przed usunięciem obiektu</a:t>
            </a:r>
          </a:p>
          <a:p>
            <a:pPr>
              <a:buNone/>
            </a:pP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11A680-53C6-4E90-A063-2257559AE04A}"/>
              </a:ext>
            </a:extLst>
          </p:cNvPr>
          <p:cNvSpPr>
            <a:spLocks noGrp="1"/>
          </p:cNvSpPr>
          <p:nvPr>
            <p:ph type="title"/>
          </p:nvPr>
        </p:nvSpPr>
        <p:spPr>
          <a:xfrm>
            <a:off x="467544" y="332656"/>
            <a:ext cx="7239000" cy="1143000"/>
          </a:xfrm>
        </p:spPr>
        <p:txBody>
          <a:bodyPr>
            <a:normAutofit fontScale="90000"/>
          </a:bodyPr>
          <a:lstStyle/>
          <a:p>
            <a:r>
              <a:rPr lang="pl-PL" dirty="0"/>
              <a:t>Typ wyliczeniowy – </a:t>
            </a:r>
            <a:r>
              <a:rPr lang="pl-PL" dirty="0" err="1"/>
              <a:t>Enum</a:t>
            </a:r>
            <a:br>
              <a:rPr lang="pl-PL" dirty="0"/>
            </a:br>
            <a:endParaRPr lang="pl-PL" dirty="0"/>
          </a:p>
        </p:txBody>
      </p:sp>
      <p:sp>
        <p:nvSpPr>
          <p:cNvPr id="3" name="Symbol zastępczy zawartości 2">
            <a:extLst>
              <a:ext uri="{FF2B5EF4-FFF2-40B4-BE49-F238E27FC236}">
                <a16:creationId xmlns:a16="http://schemas.microsoft.com/office/drawing/2014/main" id="{B15F06C6-60F4-4789-B8F1-C7E018326E89}"/>
              </a:ext>
            </a:extLst>
          </p:cNvPr>
          <p:cNvSpPr>
            <a:spLocks noGrp="1"/>
          </p:cNvSpPr>
          <p:nvPr>
            <p:ph idx="1"/>
          </p:nvPr>
        </p:nvSpPr>
        <p:spPr/>
        <p:txBody>
          <a:bodyPr>
            <a:normAutofit fontScale="77500" lnSpcReduction="20000"/>
          </a:bodyPr>
          <a:lstStyle/>
          <a:p>
            <a:pPr fontAlgn="base"/>
            <a:r>
              <a:rPr lang="pl-PL" dirty="0"/>
              <a:t>Tworzenie </a:t>
            </a:r>
            <a:r>
              <a:rPr lang="pl-PL" dirty="0" err="1"/>
              <a:t>enumeratora</a:t>
            </a:r>
            <a:r>
              <a:rPr lang="pl-PL" dirty="0"/>
              <a:t> (typu wyliczeniowego) nie różni się za bardzo od tworzenia klasy, wystarczy zamienić słowo </a:t>
            </a:r>
            <a:r>
              <a:rPr lang="pl-PL" b="1" dirty="0" err="1"/>
              <a:t>class</a:t>
            </a:r>
            <a:r>
              <a:rPr lang="pl-PL" b="1" dirty="0"/>
              <a:t> </a:t>
            </a:r>
            <a:r>
              <a:rPr lang="pl-PL" dirty="0"/>
              <a:t>na </a:t>
            </a:r>
            <a:r>
              <a:rPr lang="pl-PL" b="1" dirty="0" err="1"/>
              <a:t>enum</a:t>
            </a:r>
            <a:r>
              <a:rPr lang="pl-PL" dirty="0"/>
              <a:t>:</a:t>
            </a:r>
          </a:p>
          <a:p>
            <a:pPr fontAlgn="base"/>
            <a:endParaRPr lang="pl-PL" dirty="0"/>
          </a:p>
          <a:p>
            <a:pPr marL="484632" lvl="2" indent="0">
              <a:buNone/>
            </a:pPr>
            <a:r>
              <a:rPr lang="pl-PL" b="1" dirty="0">
                <a:latin typeface="Courier New" panose="02070309020205020404" pitchFamily="49" charset="0"/>
                <a:cs typeface="Courier New" panose="02070309020205020404" pitchFamily="49" charset="0"/>
              </a:rPr>
              <a:t>public</a:t>
            </a:r>
            <a:r>
              <a:rPr lang="pl-PL" dirty="0">
                <a:latin typeface="Courier New" panose="02070309020205020404" pitchFamily="49" charset="0"/>
                <a:cs typeface="Courier New" panose="02070309020205020404" pitchFamily="49" charset="0"/>
              </a:rPr>
              <a:t> </a:t>
            </a:r>
            <a:r>
              <a:rPr lang="pl-PL" b="1" dirty="0" err="1">
                <a:latin typeface="Courier New" panose="02070309020205020404" pitchFamily="49" charset="0"/>
                <a:cs typeface="Courier New" panose="02070309020205020404" pitchFamily="49" charset="0"/>
              </a:rPr>
              <a:t>enum</a:t>
            </a:r>
            <a:r>
              <a:rPr lang="pl-PL" dirty="0">
                <a:latin typeface="Courier New" panose="02070309020205020404" pitchFamily="49" charset="0"/>
                <a:cs typeface="Courier New" panose="02070309020205020404" pitchFamily="49" charset="0"/>
              </a:rPr>
              <a:t> Rozmiar {</a:t>
            </a:r>
          </a:p>
          <a:p>
            <a:pPr marL="484632" lvl="2" indent="0">
              <a:buNone/>
            </a:pPr>
            <a:r>
              <a:rPr lang="pl-PL" dirty="0"/>
              <a:t>	</a:t>
            </a:r>
            <a:r>
              <a:rPr lang="pt-BR" dirty="0"/>
              <a:t>XS, S, M, L, XL;</a:t>
            </a:r>
            <a:endParaRPr lang="pl-PL" dirty="0">
              <a:latin typeface="Courier New" panose="02070309020205020404" pitchFamily="49" charset="0"/>
              <a:cs typeface="Courier New" panose="02070309020205020404" pitchFamily="49" charset="0"/>
            </a:endParaRPr>
          </a:p>
          <a:p>
            <a:pPr marL="484632" lvl="2" indent="0">
              <a:buNone/>
            </a:pPr>
            <a:r>
              <a:rPr lang="pl-PL" dirty="0">
                <a:latin typeface="Courier New" panose="02070309020205020404" pitchFamily="49" charset="0"/>
                <a:cs typeface="Courier New" panose="02070309020205020404" pitchFamily="49" charset="0"/>
              </a:rPr>
              <a:t>}</a:t>
            </a:r>
          </a:p>
          <a:p>
            <a:endParaRPr lang="pl-PL" dirty="0"/>
          </a:p>
          <a:p>
            <a:r>
              <a:rPr lang="pl-PL" dirty="0"/>
              <a:t>Podobnie jak w przypadku normalnych klas tak i w przypadku typów wyliczeniowych może on posiadać atrybuty czy metody. Możesz także stworzyć klasę wyliczeniową, która będzie miała swój własny konstruktor inny od domyślnego. </a:t>
            </a:r>
          </a:p>
          <a:p>
            <a:r>
              <a:rPr lang="pl-PL" dirty="0"/>
              <a:t>Do wartości typu wyliczeniowego odnosimy się jak do pól statycznych klasy. Dzieję się tak ponieważ w rzeczywistości wartości typu wyliczeniowego mają </a:t>
            </a:r>
            <a:r>
              <a:rPr lang="pl-PL" b="1" dirty="0">
                <a:solidFill>
                  <a:srgbClr val="FF0000"/>
                </a:solidFill>
              </a:rPr>
              <a:t>automatycznie dodane modyfikatory public </a:t>
            </a:r>
            <a:r>
              <a:rPr lang="pl-PL" b="1" dirty="0" err="1">
                <a:solidFill>
                  <a:srgbClr val="FF0000"/>
                </a:solidFill>
              </a:rPr>
              <a:t>static</a:t>
            </a:r>
            <a:r>
              <a:rPr lang="pl-PL" b="1" dirty="0">
                <a:solidFill>
                  <a:srgbClr val="FF0000"/>
                </a:solidFill>
              </a:rPr>
              <a:t> </a:t>
            </a:r>
            <a:r>
              <a:rPr lang="pl-PL" b="1" dirty="0" err="1">
                <a:solidFill>
                  <a:srgbClr val="FF0000"/>
                </a:solidFill>
              </a:rPr>
              <a:t>final</a:t>
            </a:r>
            <a:r>
              <a:rPr lang="pl-PL" dirty="0"/>
              <a:t>.</a:t>
            </a:r>
          </a:p>
        </p:txBody>
      </p:sp>
    </p:spTree>
    <p:extLst>
      <p:ext uri="{BB962C8B-B14F-4D97-AF65-F5344CB8AC3E}">
        <p14:creationId xmlns:p14="http://schemas.microsoft.com/office/powerpoint/2010/main" val="367330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Klasy w Javie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Klasa w Javie jest typem danych i definicja klasy jest sposobem zdefiniowania nowego typu danych. </a:t>
            </a:r>
          </a:p>
          <a:p>
            <a:r>
              <a:rPr lang="pl-PL" sz="2000" dirty="0">
                <a:latin typeface="Arial" pitchFamily="34" charset="0"/>
                <a:cs typeface="Arial" pitchFamily="34" charset="0"/>
              </a:rPr>
              <a:t>Klasy tworzymy za pomocą słowa kluczowego </a:t>
            </a:r>
            <a:r>
              <a:rPr lang="pl-PL" sz="2000" b="1" u="sng" dirty="0" err="1">
                <a:latin typeface="Arial" pitchFamily="34" charset="0"/>
                <a:cs typeface="Arial" pitchFamily="34" charset="0"/>
              </a:rPr>
              <a:t>class</a:t>
            </a:r>
            <a:r>
              <a:rPr lang="pl-PL" sz="2000" dirty="0">
                <a:latin typeface="Arial" pitchFamily="34" charset="0"/>
                <a:cs typeface="Arial" pitchFamily="34" charset="0"/>
              </a:rPr>
              <a:t>. Ogólna struktura definicji klasy wygląda następująco:</a:t>
            </a:r>
          </a:p>
          <a:p>
            <a:pPr>
              <a:buNone/>
            </a:pPr>
            <a:r>
              <a:rPr lang="pl-PL" sz="2000" dirty="0" err="1">
                <a:solidFill>
                  <a:srgbClr val="00B050"/>
                </a:solidFill>
                <a:latin typeface="Arial" pitchFamily="34" charset="0"/>
                <a:cs typeface="Arial" pitchFamily="34" charset="0"/>
              </a:rPr>
              <a:t>class</a:t>
            </a:r>
            <a:r>
              <a:rPr lang="pl-PL" sz="2000" dirty="0">
                <a:solidFill>
                  <a:srgbClr val="00B050"/>
                </a:solidFill>
                <a:latin typeface="Arial" pitchFamily="34" charset="0"/>
                <a:cs typeface="Arial" pitchFamily="34" charset="0"/>
              </a:rPr>
              <a:t> </a:t>
            </a:r>
            <a:r>
              <a:rPr lang="pl-PL" sz="2000" dirty="0" err="1">
                <a:solidFill>
                  <a:srgbClr val="00B050"/>
                </a:solidFill>
                <a:latin typeface="Arial" pitchFamily="34" charset="0"/>
                <a:cs typeface="Arial" pitchFamily="34" charset="0"/>
              </a:rPr>
              <a:t>NazwaKlasy</a:t>
            </a:r>
            <a:r>
              <a:rPr lang="pl-PL" sz="2000" dirty="0">
                <a:solidFill>
                  <a:srgbClr val="00B050"/>
                </a:solidFill>
                <a:latin typeface="Arial" pitchFamily="34" charset="0"/>
                <a:cs typeface="Arial" pitchFamily="34" charset="0"/>
              </a:rPr>
              <a:t> { 	</a:t>
            </a:r>
          </a:p>
          <a:p>
            <a:pPr>
              <a:buNone/>
            </a:pPr>
            <a:r>
              <a:rPr lang="pl-PL" sz="2000" dirty="0">
                <a:solidFill>
                  <a:srgbClr val="00B050"/>
                </a:solidFill>
                <a:latin typeface="Arial" pitchFamily="34" charset="0"/>
                <a:cs typeface="Arial" pitchFamily="34" charset="0"/>
              </a:rPr>
              <a:t>	// Wnętrze klasy: 	</a:t>
            </a:r>
          </a:p>
          <a:p>
            <a:pPr>
              <a:buNone/>
            </a:pPr>
            <a:r>
              <a:rPr lang="pl-PL" sz="2000" dirty="0">
                <a:solidFill>
                  <a:srgbClr val="00B050"/>
                </a:solidFill>
                <a:latin typeface="Arial" pitchFamily="34" charset="0"/>
                <a:cs typeface="Arial" pitchFamily="34" charset="0"/>
              </a:rPr>
              <a:t>	// Tutaj znajdują się definicje pól danych, metod 	</a:t>
            </a:r>
          </a:p>
          <a:p>
            <a:pPr>
              <a:buNone/>
            </a:pPr>
            <a:r>
              <a:rPr lang="pl-PL" sz="2000" dirty="0">
                <a:solidFill>
                  <a:srgbClr val="00B050"/>
                </a:solidFill>
                <a:latin typeface="Arial" pitchFamily="34" charset="0"/>
                <a:cs typeface="Arial" pitchFamily="34" charset="0"/>
              </a:rPr>
              <a:t>	// i klas wewnętrznych klasy </a:t>
            </a:r>
          </a:p>
          <a:p>
            <a:pPr>
              <a:buNone/>
            </a:pPr>
            <a:r>
              <a:rPr lang="pl-PL" sz="2000" dirty="0">
                <a:solidFill>
                  <a:srgbClr val="00B050"/>
                </a:solidFill>
                <a:latin typeface="Arial" pitchFamily="34" charset="0"/>
                <a:cs typeface="Arial" pitchFamily="34" charset="0"/>
              </a:rPr>
              <a:t>}</a:t>
            </a:r>
          </a:p>
          <a:p>
            <a:r>
              <a:rPr lang="pl-PL" sz="2000" dirty="0">
                <a:latin typeface="Arial" pitchFamily="34" charset="0"/>
                <a:cs typeface="Arial" pitchFamily="34" charset="0"/>
              </a:rPr>
              <a:t>Konwencja nazewnictwa przyjęta w Javie zakłada stosowanie w nazwach klas górnej notacji wielbłąda (</a:t>
            </a:r>
            <a:r>
              <a:rPr lang="pl-PL" sz="2000" dirty="0" err="1">
                <a:latin typeface="Arial" pitchFamily="34" charset="0"/>
                <a:cs typeface="Arial" pitchFamily="34" charset="0"/>
              </a:rPr>
              <a:t>UpperCamelCase</a:t>
            </a:r>
            <a:r>
              <a:rPr lang="pl-PL" sz="2000" dirty="0">
                <a:latin typeface="Arial" pitchFamily="34" charset="0"/>
                <a:cs typeface="Arial"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9D6FE9-1E19-43ED-B3DF-A89ED4AECBFD}"/>
              </a:ext>
            </a:extLst>
          </p:cNvPr>
          <p:cNvSpPr>
            <a:spLocks noGrp="1"/>
          </p:cNvSpPr>
          <p:nvPr>
            <p:ph type="title"/>
          </p:nvPr>
        </p:nvSpPr>
        <p:spPr/>
        <p:txBody>
          <a:bodyPr/>
          <a:lstStyle/>
          <a:p>
            <a:r>
              <a:rPr lang="pl-PL" dirty="0"/>
              <a:t>Typ wyliczeniowy -</a:t>
            </a:r>
            <a:r>
              <a:rPr lang="pl-PL" dirty="0" err="1"/>
              <a:t>Enum</a:t>
            </a:r>
            <a:endParaRPr lang="pl-PL" dirty="0"/>
          </a:p>
        </p:txBody>
      </p:sp>
      <p:sp>
        <p:nvSpPr>
          <p:cNvPr id="3" name="Symbol zastępczy zawartości 2">
            <a:extLst>
              <a:ext uri="{FF2B5EF4-FFF2-40B4-BE49-F238E27FC236}">
                <a16:creationId xmlns:a16="http://schemas.microsoft.com/office/drawing/2014/main" id="{88AEB4A0-CAED-41B3-A618-B8F609959343}"/>
              </a:ext>
            </a:extLst>
          </p:cNvPr>
          <p:cNvSpPr>
            <a:spLocks noGrp="1"/>
          </p:cNvSpPr>
          <p:nvPr>
            <p:ph idx="1"/>
          </p:nvPr>
        </p:nvSpPr>
        <p:spPr/>
        <p:txBody>
          <a:bodyPr/>
          <a:lstStyle/>
          <a:p>
            <a:endParaRPr lang="pl-PL" dirty="0"/>
          </a:p>
        </p:txBody>
      </p:sp>
      <p:pic>
        <p:nvPicPr>
          <p:cNvPr id="4" name="Obraz 3">
            <a:extLst>
              <a:ext uri="{FF2B5EF4-FFF2-40B4-BE49-F238E27FC236}">
                <a16:creationId xmlns:a16="http://schemas.microsoft.com/office/drawing/2014/main" id="{210947A9-4C4C-47B8-96B3-6270A29DF927}"/>
              </a:ext>
            </a:extLst>
          </p:cNvPr>
          <p:cNvPicPr>
            <a:picLocks noChangeAspect="1"/>
          </p:cNvPicPr>
          <p:nvPr/>
        </p:nvPicPr>
        <p:blipFill>
          <a:blip r:embed="rId2" cstate="print"/>
          <a:stretch>
            <a:fillRect/>
          </a:stretch>
        </p:blipFill>
        <p:spPr>
          <a:xfrm>
            <a:off x="320608" y="0"/>
            <a:ext cx="8369234" cy="6858000"/>
          </a:xfrm>
          <a:prstGeom prst="rect">
            <a:avLst/>
          </a:prstGeom>
        </p:spPr>
      </p:pic>
    </p:spTree>
    <p:extLst>
      <p:ext uri="{BB962C8B-B14F-4D97-AF65-F5344CB8AC3E}">
        <p14:creationId xmlns:p14="http://schemas.microsoft.com/office/powerpoint/2010/main" val="255767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 podstawowe informacje</a:t>
            </a:r>
          </a:p>
        </p:txBody>
      </p:sp>
      <p:sp>
        <p:nvSpPr>
          <p:cNvPr id="3" name="Symbol zastępczy zawartości 2"/>
          <p:cNvSpPr>
            <a:spLocks noGrp="1"/>
          </p:cNvSpPr>
          <p:nvPr>
            <p:ph idx="1"/>
          </p:nvPr>
        </p:nvSpPr>
        <p:spPr/>
        <p:txBody>
          <a:bodyPr>
            <a:normAutofit/>
          </a:bodyPr>
          <a:lstStyle/>
          <a:p>
            <a:r>
              <a:rPr lang="pl-PL" sz="2000" b="1" u="sng" dirty="0">
                <a:latin typeface="Arial" pitchFamily="34" charset="0"/>
                <a:cs typeface="Arial" pitchFamily="34" charset="0"/>
              </a:rPr>
              <a:t>Dziedziczenie</a:t>
            </a:r>
            <a:r>
              <a:rPr lang="pl-PL" sz="2000" dirty="0">
                <a:latin typeface="Arial" pitchFamily="34" charset="0"/>
                <a:cs typeface="Arial" pitchFamily="34" charset="0"/>
              </a:rPr>
              <a:t> jest jednym z podstawowych elementów języka orientowanego obiektowo.</a:t>
            </a:r>
          </a:p>
          <a:p>
            <a:r>
              <a:rPr lang="pl-PL" sz="2000" dirty="0">
                <a:latin typeface="Arial" pitchFamily="34" charset="0"/>
                <a:cs typeface="Arial" pitchFamily="34" charset="0"/>
              </a:rPr>
              <a:t>Jedną z cech charakteryzujących mechanizm dziedziczenia jest możliwość ponownego wykorzystania elementów zdefiniowanej wcześniej klasy.</a:t>
            </a:r>
            <a:endParaRPr lang="pl-PL" sz="2000" dirty="0">
              <a:solidFill>
                <a:schemeClr val="tx1"/>
              </a:solidFill>
              <a:latin typeface="Arial" pitchFamily="34" charset="0"/>
              <a:cs typeface="Arial" pitchFamily="34" charset="0"/>
            </a:endParaRPr>
          </a:p>
          <a:p>
            <a:r>
              <a:rPr lang="pl-PL" sz="2000" dirty="0">
                <a:latin typeface="Arial" pitchFamily="34" charset="0"/>
                <a:cs typeface="Arial" pitchFamily="34" charset="0"/>
              </a:rPr>
              <a:t>Dzięki takiemu rozwiązania redukujemy rozmiar programu, oraz czas programisty, który byłby potrzebny na wielokrotne zdefiniowanie tych samych elementów programu.</a:t>
            </a:r>
          </a:p>
          <a:p>
            <a:r>
              <a:rPr lang="pl-PL" sz="2000" dirty="0">
                <a:latin typeface="Arial" pitchFamily="34" charset="0"/>
                <a:cs typeface="Arial" pitchFamily="34" charset="0"/>
              </a:rPr>
              <a:t>Dziedziczenie opiera się na stworzeniu </a:t>
            </a:r>
            <a:r>
              <a:rPr lang="pl-PL" sz="2000" b="1" u="sng" dirty="0">
                <a:latin typeface="Arial" pitchFamily="34" charset="0"/>
                <a:cs typeface="Arial" pitchFamily="34" charset="0"/>
              </a:rPr>
              <a:t>struktury hierarchicznej</a:t>
            </a:r>
            <a:r>
              <a:rPr lang="pl-PL" sz="2000" dirty="0">
                <a:latin typeface="Arial" pitchFamily="34" charset="0"/>
                <a:cs typeface="Arial" pitchFamily="34" charset="0"/>
              </a:rPr>
              <a:t>.</a:t>
            </a:r>
          </a:p>
          <a:p>
            <a:r>
              <a:rPr lang="pl-PL" sz="2000" dirty="0">
                <a:latin typeface="Arial" pitchFamily="34" charset="0"/>
                <a:cs typeface="Arial" pitchFamily="34" charset="0"/>
              </a:rPr>
              <a:t>Na szczycie tej struktury są klasy mające charakterystykę najbardziej ogólną.</a:t>
            </a:r>
          </a:p>
          <a:p>
            <a:r>
              <a:rPr lang="pl-PL" sz="2000" dirty="0">
                <a:latin typeface="Arial" pitchFamily="34" charset="0"/>
                <a:cs typeface="Arial" pitchFamily="34" charset="0"/>
              </a:rPr>
              <a:t>W miarę przesuwania się w dół hierarchii dziedziczenia przesuwamy się w kierunku typów bardziej szczegółowych.</a:t>
            </a:r>
            <a:endParaRPr lang="pl-PL" sz="18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 podstawowe informacje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Klasa znajdująca się na górze hierarchii dziedziczenia nosi nazwę </a:t>
            </a:r>
            <a:r>
              <a:rPr lang="pl-PL" sz="2000" b="1" u="sng" dirty="0">
                <a:latin typeface="Arial" pitchFamily="34" charset="0"/>
                <a:cs typeface="Arial" pitchFamily="34" charset="0"/>
              </a:rPr>
              <a:t>klasy podstawowej</a:t>
            </a:r>
            <a:r>
              <a:rPr lang="pl-PL" sz="2000" dirty="0">
                <a:latin typeface="Arial" pitchFamily="34" charset="0"/>
                <a:cs typeface="Arial" pitchFamily="34" charset="0"/>
              </a:rPr>
              <a:t> (lub rodzica).</a:t>
            </a:r>
          </a:p>
          <a:p>
            <a:r>
              <a:rPr lang="pl-PL" sz="2000" dirty="0">
                <a:latin typeface="Arial" pitchFamily="34" charset="0"/>
                <a:cs typeface="Arial" pitchFamily="34" charset="0"/>
              </a:rPr>
              <a:t>Klasa, która dziedziczy po innej klasie nosi nazwę </a:t>
            </a:r>
            <a:r>
              <a:rPr lang="pl-PL" sz="2000" b="1" u="sng" dirty="0">
                <a:latin typeface="Arial" pitchFamily="34" charset="0"/>
                <a:cs typeface="Arial" pitchFamily="34" charset="0"/>
              </a:rPr>
              <a:t>klasy pochodnej</a:t>
            </a:r>
            <a:r>
              <a:rPr lang="pl-PL" sz="2000" dirty="0">
                <a:latin typeface="Arial" pitchFamily="34" charset="0"/>
                <a:cs typeface="Arial" pitchFamily="34" charset="0"/>
              </a:rPr>
              <a:t> (lub potomka).</a:t>
            </a:r>
          </a:p>
          <a:p>
            <a:r>
              <a:rPr lang="pl-PL" sz="2000" dirty="0">
                <a:latin typeface="Arial" pitchFamily="34" charset="0"/>
                <a:cs typeface="Arial" pitchFamily="34" charset="0"/>
              </a:rPr>
              <a:t>Klasa potomna przejmuje wszystkie składniki klasy podstawowej, które ta udostępnia.</a:t>
            </a:r>
          </a:p>
          <a:p>
            <a:r>
              <a:rPr lang="pl-PL" sz="2000" dirty="0">
                <a:latin typeface="Arial" pitchFamily="34" charset="0"/>
                <a:cs typeface="Arial" pitchFamily="34" charset="0"/>
              </a:rPr>
              <a:t>Dodatkowo klasa potomna daje możliwość zdefiniowania własnych składników. W ten sposób klasa potomna </a:t>
            </a:r>
            <a:r>
              <a:rPr lang="pl-PL" sz="2000" b="1" u="sng" dirty="0">
                <a:latin typeface="Arial" pitchFamily="34" charset="0"/>
                <a:cs typeface="Arial" pitchFamily="34" charset="0"/>
              </a:rPr>
              <a:t>rozszerza funkcjonalność</a:t>
            </a:r>
            <a:r>
              <a:rPr lang="pl-PL" sz="2000" dirty="0">
                <a:latin typeface="Arial" pitchFamily="34" charset="0"/>
                <a:cs typeface="Arial" pitchFamily="34" charset="0"/>
              </a:rPr>
              <a:t> klasy podstawowej.</a:t>
            </a:r>
          </a:p>
          <a:p>
            <a:r>
              <a:rPr lang="pl-PL" sz="2000" dirty="0">
                <a:latin typeface="Arial" pitchFamily="34" charset="0"/>
                <a:cs typeface="Arial" pitchFamily="34" charset="0"/>
              </a:rPr>
              <a:t>Oprócz tego klasa potomna może </a:t>
            </a:r>
            <a:r>
              <a:rPr lang="pl-PL" sz="2000" b="1" u="sng" dirty="0">
                <a:latin typeface="Arial" pitchFamily="34" charset="0"/>
                <a:cs typeface="Arial" pitchFamily="34" charset="0"/>
              </a:rPr>
              <a:t>przedefiniować</a:t>
            </a:r>
            <a:r>
              <a:rPr lang="pl-PL" sz="2000" dirty="0">
                <a:latin typeface="Arial" pitchFamily="34" charset="0"/>
                <a:cs typeface="Arial" pitchFamily="34" charset="0"/>
              </a:rPr>
              <a:t> funkcjonalność odziedziczoną po klasie podstawowej.</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Przykład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W poniższym przykładzie trzy klasy dziedziczą po jednej klasie podstawowej.</a:t>
            </a:r>
          </a:p>
          <a:p>
            <a:r>
              <a:rPr lang="pl-PL" sz="2000" dirty="0">
                <a:latin typeface="Arial" pitchFamily="34" charset="0"/>
                <a:cs typeface="Arial" pitchFamily="34" charset="0"/>
              </a:rPr>
              <a:t>Typ </a:t>
            </a:r>
            <a:r>
              <a:rPr lang="pl-PL" sz="2000" i="1" dirty="0">
                <a:latin typeface="Arial" pitchFamily="34" charset="0"/>
                <a:cs typeface="Arial" pitchFamily="34" charset="0"/>
              </a:rPr>
              <a:t>Samochód</a:t>
            </a:r>
            <a:r>
              <a:rPr lang="pl-PL" sz="2000" dirty="0">
                <a:latin typeface="Arial" pitchFamily="34" charset="0"/>
                <a:cs typeface="Arial" pitchFamily="34" charset="0"/>
              </a:rPr>
              <a:t> jest tutaj typem bardziej ogólnym, niż np. typ Autobus.</a:t>
            </a:r>
          </a:p>
        </p:txBody>
      </p:sp>
      <p:pic>
        <p:nvPicPr>
          <p:cNvPr id="1026" name="Picture 2" descr="dziedziczenie"/>
          <p:cNvPicPr>
            <a:picLocks noChangeAspect="1" noChangeArrowheads="1"/>
          </p:cNvPicPr>
          <p:nvPr/>
        </p:nvPicPr>
        <p:blipFill>
          <a:blip r:embed="rId3" cstate="print"/>
          <a:srcRect/>
          <a:stretch>
            <a:fillRect/>
          </a:stretch>
        </p:blipFill>
        <p:spPr bwMode="auto">
          <a:xfrm>
            <a:off x="2285984" y="3286125"/>
            <a:ext cx="4762500" cy="357187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 podstawowe informacje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Gdybyśmy nie stosowali dziedziczenia, to w każdej klasie musielibyśmy osobno definiować elementy, które są wspólne dla wszystkich typów (np. różnych typów samochodów).</a:t>
            </a:r>
          </a:p>
          <a:p>
            <a:r>
              <a:rPr lang="pl-PL" sz="2000" dirty="0">
                <a:latin typeface="Arial" pitchFamily="34" charset="0"/>
                <a:cs typeface="Arial" pitchFamily="34" charset="0"/>
              </a:rPr>
              <a:t>Innym rozwiązaniem byłoby zdefiniowanie jednej dużej klasy, która zawiera wszelką możliwą funkcjonalność (np. wszelkie możliwe metody jakie możemy wykorzystać dla różnych typów samochodów). Podstawową wadą takiego rozwiązania jest fakt, że klasa skonstruowana w ten sposób udostępniałaby funkcjonalność, która jest w danej chwili niepotrzebna (np. w samochodzie osobowym mielibyśmy funkcje typowe dla samochodu ciężarowego).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 podstawowe informacje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Klasa dziedzicząca po innej klasie może być także klasą, po której mogą dziedziczyć inne klasy.</a:t>
            </a:r>
          </a:p>
          <a:p>
            <a:r>
              <a:rPr lang="pl-PL" sz="2000" dirty="0">
                <a:latin typeface="Arial" pitchFamily="34" charset="0"/>
                <a:cs typeface="Arial" pitchFamily="34" charset="0"/>
              </a:rPr>
              <a:t>W konsekwencji dziedziczenie pozwala na zbudowanie z klas </a:t>
            </a:r>
            <a:r>
              <a:rPr lang="pl-PL" sz="2000" b="1" u="sng" dirty="0">
                <a:latin typeface="Arial" pitchFamily="34" charset="0"/>
                <a:cs typeface="Arial" pitchFamily="34" charset="0"/>
              </a:rPr>
              <a:t>wielopoziomowej</a:t>
            </a:r>
            <a:r>
              <a:rPr lang="pl-PL" sz="2000" dirty="0">
                <a:latin typeface="Arial" pitchFamily="34" charset="0"/>
                <a:cs typeface="Arial" pitchFamily="34" charset="0"/>
              </a:rPr>
              <a:t> struktury drzewiastej.</a:t>
            </a:r>
          </a:p>
          <a:p>
            <a:r>
              <a:rPr lang="pl-PL" sz="2000" dirty="0">
                <a:latin typeface="Arial" pitchFamily="34" charset="0"/>
                <a:cs typeface="Arial" pitchFamily="34" charset="0"/>
              </a:rPr>
              <a:t>Klasy w kolejnych poziomach dziedziczą składniki po klasie, której są bezpośrednimi potomkami, jak również po wszystkich innych klasach które znajdują się wyżej w danej gałęzi dziedziczenia.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Modele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Poszczególne języki programowania różnią się miedzy sobą w szczegółowym podejściu do modelu dziedziczenia.</a:t>
            </a:r>
          </a:p>
          <a:p>
            <a:r>
              <a:rPr lang="pl-PL" sz="2000" b="1" u="sng" dirty="0">
                <a:latin typeface="Arial" pitchFamily="34" charset="0"/>
                <a:cs typeface="Arial" pitchFamily="34" charset="0"/>
              </a:rPr>
              <a:t>Jednokrotne dziedziczenie</a:t>
            </a:r>
            <a:r>
              <a:rPr lang="pl-PL" sz="2000" dirty="0">
                <a:latin typeface="Arial" pitchFamily="34" charset="0"/>
                <a:cs typeface="Arial" pitchFamily="34" charset="0"/>
              </a:rPr>
              <a:t> zakłada, że dana klasa może mieć tylko jedną klasę podstawową. W przypadku </a:t>
            </a:r>
            <a:r>
              <a:rPr lang="pl-PL" sz="2000" b="1" u="sng" dirty="0">
                <a:latin typeface="Arial" pitchFamily="34" charset="0"/>
                <a:cs typeface="Arial" pitchFamily="34" charset="0"/>
              </a:rPr>
              <a:t>wielokrotnego dziedziczenia</a:t>
            </a:r>
            <a:r>
              <a:rPr lang="pl-PL" sz="2000" dirty="0">
                <a:latin typeface="Arial" pitchFamily="34" charset="0"/>
                <a:cs typeface="Arial" pitchFamily="34" charset="0"/>
              </a:rPr>
              <a:t> dana klasa może mieć więcej niż jedną klasę podstawową.</a:t>
            </a:r>
          </a:p>
          <a:p>
            <a:r>
              <a:rPr lang="pl-PL" sz="2000" dirty="0">
                <a:latin typeface="Arial" pitchFamily="34" charset="0"/>
                <a:cs typeface="Arial" pitchFamily="34" charset="0"/>
              </a:rPr>
              <a:t>Przykładem języka, w którym obowiązuje jednokrotne dziedziczenie jest język Java, natomiast wielokrotne dziedziczenie jest możliwe w języku C++.</a:t>
            </a:r>
          </a:p>
          <a:p>
            <a:endParaRPr lang="pl-PL" sz="2000" dirty="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Modele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Innym aspektem odróżniającym języki jest sposób budowy hierarchii dziedziczenia.</a:t>
            </a:r>
          </a:p>
          <a:p>
            <a:r>
              <a:rPr lang="pl-PL" sz="2000" dirty="0">
                <a:latin typeface="Arial" pitchFamily="34" charset="0"/>
                <a:cs typeface="Arial" pitchFamily="34" charset="0"/>
              </a:rPr>
              <a:t>Niektóre języki zakładają, że wszystkie klasy mają </a:t>
            </a:r>
            <a:r>
              <a:rPr lang="pl-PL" sz="2000" b="1" u="sng" dirty="0">
                <a:latin typeface="Arial" pitchFamily="34" charset="0"/>
                <a:cs typeface="Arial" pitchFamily="34" charset="0"/>
              </a:rPr>
              <a:t>wspólny korzeń</a:t>
            </a:r>
            <a:r>
              <a:rPr lang="pl-PL" sz="2000" dirty="0">
                <a:latin typeface="Arial" pitchFamily="34" charset="0"/>
                <a:cs typeface="Arial" pitchFamily="34" charset="0"/>
              </a:rPr>
              <a:t> hierarchii dziedziczenia, czyli istnieje taka klasa, po której dziedziczą wszystkie inne.</a:t>
            </a:r>
          </a:p>
          <a:p>
            <a:r>
              <a:rPr lang="pl-PL" sz="2000" dirty="0">
                <a:latin typeface="Arial" pitchFamily="34" charset="0"/>
                <a:cs typeface="Arial" pitchFamily="34" charset="0"/>
              </a:rPr>
              <a:t>W innym podejściu programista może tworzyć wiele </a:t>
            </a:r>
            <a:r>
              <a:rPr lang="pl-PL" sz="2000" b="1" u="sng" dirty="0">
                <a:latin typeface="Arial" pitchFamily="34" charset="0"/>
                <a:cs typeface="Arial" pitchFamily="34" charset="0"/>
              </a:rPr>
              <a:t>odrębnych hierarchii</a:t>
            </a:r>
            <a:r>
              <a:rPr lang="pl-PL" sz="2000" dirty="0">
                <a:latin typeface="Arial" pitchFamily="34" charset="0"/>
                <a:cs typeface="Arial" pitchFamily="34" charset="0"/>
              </a:rPr>
              <a:t> dziedziczenia.</a:t>
            </a:r>
          </a:p>
          <a:p>
            <a:r>
              <a:rPr lang="pl-PL" sz="2000" dirty="0">
                <a:latin typeface="Arial" pitchFamily="34" charset="0"/>
                <a:cs typeface="Arial" pitchFamily="34" charset="0"/>
              </a:rPr>
              <a:t>Przykładem języka, który ma wspólny korzeń hierarchii dziedziczenia jest język Java. Wspólnym rodzicem klas zdefiniowanych w Javie jest klasa </a:t>
            </a:r>
            <a:r>
              <a:rPr lang="pl-PL" sz="2000" dirty="0" err="1">
                <a:solidFill>
                  <a:srgbClr val="0070C0"/>
                </a:solidFill>
                <a:latin typeface="Arial" pitchFamily="34" charset="0"/>
                <a:cs typeface="Arial" pitchFamily="34" charset="0"/>
              </a:rPr>
              <a:t>java.lang.Object</a:t>
            </a:r>
            <a:r>
              <a:rPr lang="pl-PL" sz="2000" dirty="0">
                <a:latin typeface="Arial" pitchFamily="34" charset="0"/>
                <a:cs typeface="Arial" pitchFamily="34" charset="0"/>
              </a:rPr>
              <a:t>.</a:t>
            </a:r>
          </a:p>
          <a:p>
            <a:r>
              <a:rPr lang="pl-PL" sz="2000" dirty="0">
                <a:latin typeface="Arial" pitchFamily="34" charset="0"/>
                <a:cs typeface="Arial" pitchFamily="34" charset="0"/>
              </a:rPr>
              <a:t>Przykładem języka, w którym tworzy się wiele niezależnych hierarchii dziedziczenia jest język C++.</a:t>
            </a:r>
          </a:p>
          <a:p>
            <a:endParaRPr lang="pl-PL" sz="2000" dirty="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Dziedziczenie w Javie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Aby zadeklarować dziedziczenie w języku Java, wykorzystuje się słowo kluczowe </a:t>
            </a:r>
            <a:r>
              <a:rPr lang="pl-PL" sz="2000" dirty="0" err="1">
                <a:solidFill>
                  <a:srgbClr val="0070C0"/>
                </a:solidFill>
                <a:latin typeface="Arial" pitchFamily="34" charset="0"/>
                <a:cs typeface="Arial" pitchFamily="34" charset="0"/>
              </a:rPr>
              <a:t>extends</a:t>
            </a:r>
            <a:r>
              <a:rPr lang="pl-PL" sz="2000" dirty="0">
                <a:latin typeface="Arial" pitchFamily="34" charset="0"/>
                <a:cs typeface="Arial" pitchFamily="34" charset="0"/>
              </a:rPr>
              <a:t>.</a:t>
            </a:r>
          </a:p>
          <a:p>
            <a:r>
              <a:rPr lang="pl-PL" sz="2000" dirty="0">
                <a:latin typeface="Arial" pitchFamily="34" charset="0"/>
                <a:cs typeface="Arial" pitchFamily="34" charset="0"/>
              </a:rPr>
              <a:t>Ogólna składnia definicji klasy dziedziczącej po innej </a:t>
            </a:r>
            <a:r>
              <a:rPr lang="pl-PL" sz="2000" dirty="0" err="1">
                <a:latin typeface="Arial" pitchFamily="34" charset="0"/>
                <a:cs typeface="Arial" pitchFamily="34" charset="0"/>
              </a:rPr>
              <a:t>klase</a:t>
            </a:r>
            <a:r>
              <a:rPr lang="pl-PL" sz="2000" dirty="0">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NazwaKlasy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NazwaNadklasy</a:t>
            </a: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		// Ciało klasy – tutaj znajduje się to co w normalnej klasie</a:t>
            </a:r>
          </a:p>
          <a:p>
            <a:pPr>
              <a:buNone/>
            </a:pPr>
            <a:r>
              <a:rPr lang="pl-PL" sz="2000" dirty="0">
                <a:solidFill>
                  <a:srgbClr val="0070C0"/>
                </a:solidFill>
                <a:latin typeface="Arial" pitchFamily="34" charset="0"/>
                <a:cs typeface="Arial" pitchFamily="34" charset="0"/>
              </a:rPr>
              <a:t>	}</a:t>
            </a:r>
          </a:p>
          <a:p>
            <a:r>
              <a:rPr lang="pl-PL" sz="2000" dirty="0">
                <a:latin typeface="Arial" pitchFamily="34" charset="0"/>
                <a:cs typeface="Arial" pitchFamily="34" charset="0"/>
              </a:rPr>
              <a:t>Jeśli nie zadeklarujemy jawnie dziedziczenia, to nie oznacza to, że dziedziczenia nie ma. W takiej sytuacji klasa dziedziczy bezpośrednio po wspólnym przodku wszystkich klas, czyli klasie </a:t>
            </a:r>
            <a:r>
              <a:rPr lang="pl-PL" sz="2000" dirty="0" err="1">
                <a:solidFill>
                  <a:srgbClr val="0070C0"/>
                </a:solidFill>
                <a:latin typeface="Arial" pitchFamily="34" charset="0"/>
                <a:cs typeface="Arial" pitchFamily="34" charset="0"/>
              </a:rPr>
              <a:t>java.lang.Object</a:t>
            </a:r>
            <a:r>
              <a:rPr lang="pl-PL" sz="2000" dirty="0">
                <a:latin typeface="Arial" pitchFamily="34" charset="0"/>
                <a:cs typeface="Arial"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a:xfrm>
            <a:off x="251520" y="1772816"/>
            <a:ext cx="8229600" cy="4608576"/>
          </a:xfrm>
        </p:spPr>
        <p:txBody>
          <a:bodyPr>
            <a:normAutofit fontScale="92500" lnSpcReduction="20000"/>
          </a:bodyPr>
          <a:lstStyle/>
          <a:p>
            <a:r>
              <a:rPr lang="pl-PL" sz="2000" dirty="0">
                <a:latin typeface="Arial" pitchFamily="34" charset="0"/>
                <a:cs typeface="Arial" pitchFamily="34" charset="0"/>
              </a:rPr>
              <a:t>Przykładowa definicja klasy podstawowej może wyglądać następująco:</a:t>
            </a:r>
          </a:p>
          <a:p>
            <a:pPr>
              <a:buNone/>
            </a:pPr>
            <a:r>
              <a:rPr lang="pl-PL" sz="1500" dirty="0" err="1">
                <a:solidFill>
                  <a:srgbClr val="0070C0"/>
                </a:solidFill>
                <a:latin typeface="Arial" pitchFamily="34" charset="0"/>
                <a:cs typeface="Arial" pitchFamily="34" charset="0"/>
              </a:rPr>
              <a:t>class</a:t>
            </a: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SrodekTransportu</a:t>
            </a: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int</a:t>
            </a: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liczbaPasazerow</a:t>
            </a: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a:t>
            </a:r>
            <a:r>
              <a:rPr lang="en-US" sz="1500" dirty="0">
                <a:solidFill>
                  <a:srgbClr val="0070C0"/>
                </a:solidFill>
                <a:latin typeface="Arial" pitchFamily="34" charset="0"/>
                <a:cs typeface="Arial" pitchFamily="34" charset="0"/>
              </a:rPr>
              <a:t>float </a:t>
            </a:r>
            <a:r>
              <a:rPr lang="en-US" sz="1500" dirty="0" err="1">
                <a:solidFill>
                  <a:srgbClr val="0070C0"/>
                </a:solidFill>
                <a:latin typeface="Arial" pitchFamily="34" charset="0"/>
                <a:cs typeface="Arial" pitchFamily="34" charset="0"/>
              </a:rPr>
              <a:t>ladownosc</a:t>
            </a:r>
            <a:r>
              <a:rPr lang="en-US" sz="1500" dirty="0">
                <a:solidFill>
                  <a:srgbClr val="0070C0"/>
                </a:solidFill>
                <a:latin typeface="Arial" pitchFamily="34" charset="0"/>
                <a:cs typeface="Arial" pitchFamily="34" charset="0"/>
              </a:rPr>
              <a:t>;		</a:t>
            </a:r>
            <a:endParaRPr lang="pl-PL" sz="1500" dirty="0">
              <a:solidFill>
                <a:srgbClr val="0070C0"/>
              </a:solidFill>
              <a:latin typeface="Arial" pitchFamily="34" charset="0"/>
              <a:cs typeface="Arial" pitchFamily="34" charset="0"/>
            </a:endParaRPr>
          </a:p>
          <a:p>
            <a:pPr>
              <a:buNone/>
            </a:pP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int</a:t>
            </a: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get</a:t>
            </a:r>
            <a:r>
              <a:rPr lang="en-US" sz="1500" dirty="0">
                <a:solidFill>
                  <a:srgbClr val="0070C0"/>
                </a:solidFill>
                <a:latin typeface="Arial" pitchFamily="34" charset="0"/>
                <a:cs typeface="Arial" pitchFamily="34" charset="0"/>
              </a:rPr>
              <a:t>L</a:t>
            </a:r>
            <a:r>
              <a:rPr lang="pl-PL" sz="1500" dirty="0" err="1">
                <a:solidFill>
                  <a:srgbClr val="0070C0"/>
                </a:solidFill>
                <a:latin typeface="Arial" pitchFamily="34" charset="0"/>
                <a:cs typeface="Arial" pitchFamily="34" charset="0"/>
              </a:rPr>
              <a:t>iczba</a:t>
            </a:r>
            <a:r>
              <a:rPr lang="en-US" sz="1500" dirty="0">
                <a:solidFill>
                  <a:srgbClr val="0070C0"/>
                </a:solidFill>
                <a:latin typeface="Arial" pitchFamily="34" charset="0"/>
                <a:cs typeface="Arial" pitchFamily="34" charset="0"/>
              </a:rPr>
              <a:t>Pas</a:t>
            </a:r>
            <a:r>
              <a:rPr lang="pl-PL" sz="1500" dirty="0" err="1">
                <a:solidFill>
                  <a:srgbClr val="0070C0"/>
                </a:solidFill>
                <a:latin typeface="Arial" pitchFamily="34" charset="0"/>
                <a:cs typeface="Arial" pitchFamily="34" charset="0"/>
              </a:rPr>
              <a:t>azerow</a:t>
            </a:r>
            <a:r>
              <a:rPr lang="en-US" sz="1500" dirty="0">
                <a:solidFill>
                  <a:srgbClr val="0070C0"/>
                </a:solidFill>
                <a:latin typeface="Arial" pitchFamily="34" charset="0"/>
                <a:cs typeface="Arial" pitchFamily="34" charset="0"/>
              </a:rPr>
              <a:t> (){		</a:t>
            </a:r>
            <a:endParaRPr lang="pl-PL" sz="1500" dirty="0">
              <a:solidFill>
                <a:srgbClr val="0070C0"/>
              </a:solidFill>
              <a:latin typeface="Arial" pitchFamily="34" charset="0"/>
              <a:cs typeface="Arial" pitchFamily="34" charset="0"/>
            </a:endParaRPr>
          </a:p>
          <a:p>
            <a:pPr>
              <a:buNone/>
            </a:pPr>
            <a:r>
              <a:rPr lang="pl-PL" sz="1500" dirty="0">
                <a:solidFill>
                  <a:srgbClr val="0070C0"/>
                </a:solidFill>
                <a:latin typeface="Arial" pitchFamily="34" charset="0"/>
                <a:cs typeface="Arial" pitchFamily="34" charset="0"/>
              </a:rPr>
              <a:t>		return </a:t>
            </a:r>
            <a:r>
              <a:rPr lang="pl-PL" sz="1500" dirty="0" err="1">
                <a:solidFill>
                  <a:srgbClr val="0070C0"/>
                </a:solidFill>
                <a:latin typeface="Arial" pitchFamily="34" charset="0"/>
                <a:cs typeface="Arial" pitchFamily="34" charset="0"/>
              </a:rPr>
              <a:t>liczbaPasazerow</a:t>
            </a: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	</a:t>
            </a:r>
          </a:p>
          <a:p>
            <a:pPr>
              <a:buNone/>
            </a:pPr>
            <a:r>
              <a:rPr lang="pl-PL" sz="1500" dirty="0">
                <a:solidFill>
                  <a:srgbClr val="0070C0"/>
                </a:solidFill>
                <a:latin typeface="Arial" pitchFamily="34" charset="0"/>
                <a:cs typeface="Arial" pitchFamily="34" charset="0"/>
              </a:rPr>
              <a:t>	</a:t>
            </a:r>
            <a:r>
              <a:rPr lang="en-US" sz="1500" dirty="0">
                <a:solidFill>
                  <a:srgbClr val="0070C0"/>
                </a:solidFill>
                <a:latin typeface="Arial" pitchFamily="34" charset="0"/>
                <a:cs typeface="Arial" pitchFamily="34" charset="0"/>
              </a:rPr>
              <a:t>void </a:t>
            </a:r>
            <a:r>
              <a:rPr lang="pl-PL" sz="1500" dirty="0">
                <a:solidFill>
                  <a:srgbClr val="0070C0"/>
                </a:solidFill>
                <a:latin typeface="Arial" pitchFamily="34" charset="0"/>
                <a:cs typeface="Arial" pitchFamily="34" charset="0"/>
              </a:rPr>
              <a:t>set</a:t>
            </a:r>
            <a:r>
              <a:rPr lang="en-US" sz="1500" dirty="0">
                <a:solidFill>
                  <a:srgbClr val="0070C0"/>
                </a:solidFill>
                <a:latin typeface="Arial" pitchFamily="34" charset="0"/>
                <a:cs typeface="Arial" pitchFamily="34" charset="0"/>
              </a:rPr>
              <a:t>L</a:t>
            </a:r>
            <a:r>
              <a:rPr lang="pl-PL" sz="1500" dirty="0" err="1">
                <a:solidFill>
                  <a:srgbClr val="0070C0"/>
                </a:solidFill>
                <a:latin typeface="Arial" pitchFamily="34" charset="0"/>
                <a:cs typeface="Arial" pitchFamily="34" charset="0"/>
              </a:rPr>
              <a:t>iczba</a:t>
            </a:r>
            <a:r>
              <a:rPr lang="en-US" sz="1500" dirty="0">
                <a:solidFill>
                  <a:srgbClr val="0070C0"/>
                </a:solidFill>
                <a:latin typeface="Arial" pitchFamily="34" charset="0"/>
                <a:cs typeface="Arial" pitchFamily="34" charset="0"/>
              </a:rPr>
              <a:t>Pas</a:t>
            </a:r>
            <a:r>
              <a:rPr lang="pl-PL" sz="1500" dirty="0" err="1">
                <a:solidFill>
                  <a:srgbClr val="0070C0"/>
                </a:solidFill>
                <a:latin typeface="Arial" pitchFamily="34" charset="0"/>
                <a:cs typeface="Arial" pitchFamily="34" charset="0"/>
              </a:rPr>
              <a:t>azerow</a:t>
            </a:r>
            <a:r>
              <a:rPr lang="en-US" sz="1500" dirty="0">
                <a:solidFill>
                  <a:srgbClr val="0070C0"/>
                </a:solidFill>
                <a:latin typeface="Arial" pitchFamily="34" charset="0"/>
                <a:cs typeface="Arial" pitchFamily="34" charset="0"/>
              </a:rPr>
              <a:t> (</a:t>
            </a:r>
            <a:r>
              <a:rPr lang="en-US" sz="1500" dirty="0" err="1">
                <a:solidFill>
                  <a:srgbClr val="0070C0"/>
                </a:solidFill>
                <a:latin typeface="Arial" pitchFamily="34" charset="0"/>
                <a:cs typeface="Arial" pitchFamily="34" charset="0"/>
              </a:rPr>
              <a:t>int</a:t>
            </a:r>
            <a:r>
              <a:rPr lang="en-US" sz="1500" dirty="0">
                <a:solidFill>
                  <a:srgbClr val="0070C0"/>
                </a:solidFill>
                <a:latin typeface="Arial" pitchFamily="34" charset="0"/>
                <a:cs typeface="Arial" pitchFamily="34" charset="0"/>
              </a:rPr>
              <a:t> l</a:t>
            </a:r>
            <a:r>
              <a:rPr lang="pl-PL" sz="1500" dirty="0" err="1">
                <a:solidFill>
                  <a:srgbClr val="0070C0"/>
                </a:solidFill>
                <a:latin typeface="Arial" pitchFamily="34" charset="0"/>
                <a:cs typeface="Arial" pitchFamily="34" charset="0"/>
              </a:rPr>
              <a:t>iczbaPasazerow</a:t>
            </a:r>
            <a:r>
              <a:rPr lang="en-US" sz="1500" dirty="0">
                <a:solidFill>
                  <a:srgbClr val="0070C0"/>
                </a:solidFill>
                <a:latin typeface="Arial" pitchFamily="34" charset="0"/>
                <a:cs typeface="Arial" pitchFamily="34" charset="0"/>
              </a:rPr>
              <a:t>){		</a:t>
            </a:r>
            <a:endParaRPr lang="pl-PL" sz="1500" dirty="0">
              <a:solidFill>
                <a:srgbClr val="0070C0"/>
              </a:solidFill>
              <a:latin typeface="Arial" pitchFamily="34" charset="0"/>
              <a:cs typeface="Arial" pitchFamily="34" charset="0"/>
            </a:endParaRPr>
          </a:p>
          <a:p>
            <a:pPr>
              <a:buNone/>
            </a:pP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this.liczbaPasazerow=liczbaPasazerow</a:t>
            </a: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float</a:t>
            </a: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getLadownosc</a:t>
            </a:r>
            <a:r>
              <a:rPr lang="pl-PL" sz="1500" dirty="0">
                <a:solidFill>
                  <a:srgbClr val="0070C0"/>
                </a:solidFill>
                <a:latin typeface="Arial" pitchFamily="34" charset="0"/>
                <a:cs typeface="Arial" pitchFamily="34" charset="0"/>
              </a:rPr>
              <a:t> (){		</a:t>
            </a:r>
          </a:p>
          <a:p>
            <a:pPr>
              <a:buNone/>
            </a:pPr>
            <a:r>
              <a:rPr lang="pl-PL" sz="1500" dirty="0">
                <a:solidFill>
                  <a:srgbClr val="0070C0"/>
                </a:solidFill>
                <a:latin typeface="Arial" pitchFamily="34" charset="0"/>
                <a:cs typeface="Arial" pitchFamily="34" charset="0"/>
              </a:rPr>
              <a:t>		return </a:t>
            </a:r>
            <a:r>
              <a:rPr lang="pl-PL" sz="1500" dirty="0" err="1">
                <a:solidFill>
                  <a:srgbClr val="0070C0"/>
                </a:solidFill>
                <a:latin typeface="Arial" pitchFamily="34" charset="0"/>
                <a:cs typeface="Arial" pitchFamily="34" charset="0"/>
              </a:rPr>
              <a:t>ladownosc</a:t>
            </a: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	}	</a:t>
            </a:r>
          </a:p>
          <a:p>
            <a:pPr>
              <a:buNone/>
            </a:pPr>
            <a:r>
              <a:rPr lang="pl-PL" sz="1500" dirty="0">
                <a:solidFill>
                  <a:srgbClr val="0070C0"/>
                </a:solidFill>
                <a:latin typeface="Arial" pitchFamily="34" charset="0"/>
                <a:cs typeface="Arial" pitchFamily="34" charset="0"/>
              </a:rPr>
              <a:t>	</a:t>
            </a:r>
            <a:r>
              <a:rPr lang="en-US" sz="1500" dirty="0">
                <a:solidFill>
                  <a:srgbClr val="0070C0"/>
                </a:solidFill>
                <a:latin typeface="Arial" pitchFamily="34" charset="0"/>
                <a:cs typeface="Arial" pitchFamily="34" charset="0"/>
              </a:rPr>
              <a:t>void </a:t>
            </a:r>
            <a:r>
              <a:rPr lang="pl-PL" sz="1500" dirty="0" err="1">
                <a:solidFill>
                  <a:srgbClr val="0070C0"/>
                </a:solidFill>
                <a:latin typeface="Arial" pitchFamily="34" charset="0"/>
                <a:cs typeface="Arial" pitchFamily="34" charset="0"/>
              </a:rPr>
              <a:t>setLadownosc</a:t>
            </a:r>
            <a:r>
              <a:rPr lang="en-US" sz="1500" dirty="0">
                <a:solidFill>
                  <a:srgbClr val="0070C0"/>
                </a:solidFill>
                <a:latin typeface="Arial" pitchFamily="34" charset="0"/>
                <a:cs typeface="Arial" pitchFamily="34" charset="0"/>
              </a:rPr>
              <a:t> (</a:t>
            </a:r>
            <a:r>
              <a:rPr lang="en-US" sz="1500" dirty="0" err="1">
                <a:solidFill>
                  <a:srgbClr val="0070C0"/>
                </a:solidFill>
                <a:latin typeface="Arial" pitchFamily="34" charset="0"/>
                <a:cs typeface="Arial" pitchFamily="34" charset="0"/>
              </a:rPr>
              <a:t>int</a:t>
            </a:r>
            <a:r>
              <a:rPr lang="en-US" sz="1500" dirty="0">
                <a:solidFill>
                  <a:srgbClr val="0070C0"/>
                </a:solidFill>
                <a:latin typeface="Arial" pitchFamily="34" charset="0"/>
                <a:cs typeface="Arial" pitchFamily="34" charset="0"/>
              </a:rPr>
              <a:t> l</a:t>
            </a:r>
            <a:r>
              <a:rPr lang="pl-PL" sz="1500" dirty="0" err="1">
                <a:solidFill>
                  <a:srgbClr val="0070C0"/>
                </a:solidFill>
                <a:latin typeface="Arial" pitchFamily="34" charset="0"/>
                <a:cs typeface="Arial" pitchFamily="34" charset="0"/>
              </a:rPr>
              <a:t>adownosc</a:t>
            </a:r>
            <a:r>
              <a:rPr lang="en-US" sz="1500" dirty="0">
                <a:solidFill>
                  <a:srgbClr val="0070C0"/>
                </a:solidFill>
                <a:latin typeface="Arial" pitchFamily="34" charset="0"/>
                <a:cs typeface="Arial" pitchFamily="34" charset="0"/>
              </a:rPr>
              <a:t>){		</a:t>
            </a:r>
            <a:endParaRPr lang="pl-PL" sz="1500" dirty="0">
              <a:solidFill>
                <a:srgbClr val="0070C0"/>
              </a:solidFill>
              <a:latin typeface="Arial" pitchFamily="34" charset="0"/>
              <a:cs typeface="Arial" pitchFamily="34" charset="0"/>
            </a:endParaRPr>
          </a:p>
          <a:p>
            <a:pPr>
              <a:buNone/>
            </a:pPr>
            <a:r>
              <a:rPr lang="pl-PL" sz="1500" dirty="0">
                <a:solidFill>
                  <a:srgbClr val="0070C0"/>
                </a:solidFill>
                <a:latin typeface="Arial" pitchFamily="34" charset="0"/>
                <a:cs typeface="Arial" pitchFamily="34" charset="0"/>
              </a:rPr>
              <a:t>		</a:t>
            </a:r>
            <a:r>
              <a:rPr lang="pl-PL" sz="1500" dirty="0" err="1">
                <a:solidFill>
                  <a:srgbClr val="0070C0"/>
                </a:solidFill>
                <a:latin typeface="Arial" pitchFamily="34" charset="0"/>
                <a:cs typeface="Arial" pitchFamily="34" charset="0"/>
              </a:rPr>
              <a:t>this.ladownosc=ladownosc</a:t>
            </a:r>
            <a:r>
              <a:rPr lang="pl-PL" sz="1500" dirty="0">
                <a:solidFill>
                  <a:srgbClr val="0070C0"/>
                </a:solidFill>
                <a:latin typeface="Arial" pitchFamily="34" charset="0"/>
                <a:cs typeface="Arial" pitchFamily="34" charset="0"/>
              </a:rPr>
              <a:t>;</a:t>
            </a:r>
          </a:p>
          <a:p>
            <a:pPr>
              <a:buNone/>
            </a:pPr>
            <a:r>
              <a:rPr lang="pl-PL" sz="1500" dirty="0">
                <a:solidFill>
                  <a:srgbClr val="0070C0"/>
                </a:solidFill>
                <a:latin typeface="Arial" pitchFamily="34" charset="0"/>
                <a:cs typeface="Arial" pitchFamily="34" charset="0"/>
              </a:rPr>
              <a:t>	}</a:t>
            </a:r>
          </a:p>
          <a:p>
            <a:pPr>
              <a:buNone/>
            </a:pPr>
            <a:r>
              <a:rPr lang="pl-PL" sz="1500" dirty="0">
                <a:solidFill>
                  <a:srgbClr val="0070C0"/>
                </a:solidFill>
                <a:latin typeface="Arial" pitchFamily="34" charset="0"/>
                <a:cs typeface="Arial"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Pola danych</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Definicja pola danych jest definicją zmiennej. Cechą wyróżniającą pole danych od innych zmiennych jest to, że pole danych musi się znaleźć w obszarze definicji klasy.</a:t>
            </a:r>
          </a:p>
          <a:p>
            <a:r>
              <a:rPr lang="pl-PL" sz="2000" dirty="0">
                <a:latin typeface="Arial" pitchFamily="34" charset="0"/>
                <a:cs typeface="Arial" pitchFamily="34" charset="0"/>
              </a:rPr>
              <a:t>Ogólna składnia definicji pola danych:</a:t>
            </a:r>
          </a:p>
          <a:p>
            <a:pPr>
              <a:buNone/>
            </a:pPr>
            <a:r>
              <a:rPr lang="pl-PL" sz="2000" dirty="0">
                <a:latin typeface="Arial" pitchFamily="34" charset="0"/>
                <a:cs typeface="Arial" pitchFamily="34" charset="0"/>
              </a:rPr>
              <a:t>	</a:t>
            </a:r>
            <a:r>
              <a:rPr lang="pl-PL" sz="2000" dirty="0" err="1">
                <a:solidFill>
                  <a:srgbClr val="00B050"/>
                </a:solidFill>
                <a:latin typeface="Arial" pitchFamily="34" charset="0"/>
                <a:cs typeface="Arial" pitchFamily="34" charset="0"/>
              </a:rPr>
              <a:t>NazwaTypu</a:t>
            </a:r>
            <a:r>
              <a:rPr lang="pl-PL" sz="2000" dirty="0">
                <a:solidFill>
                  <a:srgbClr val="00B050"/>
                </a:solidFill>
                <a:latin typeface="Arial" pitchFamily="34" charset="0"/>
                <a:cs typeface="Arial" pitchFamily="34" charset="0"/>
              </a:rPr>
              <a:t> </a:t>
            </a:r>
            <a:r>
              <a:rPr lang="pl-PL" sz="2000" dirty="0" err="1">
                <a:solidFill>
                  <a:srgbClr val="00B050"/>
                </a:solidFill>
                <a:latin typeface="Arial" pitchFamily="34" charset="0"/>
                <a:cs typeface="Arial" pitchFamily="34" charset="0"/>
              </a:rPr>
              <a:t>nazwaPola</a:t>
            </a:r>
            <a:r>
              <a:rPr lang="pl-PL" sz="2000" dirty="0">
                <a:solidFill>
                  <a:srgbClr val="0070C0"/>
                </a:solidFill>
                <a:latin typeface="Arial" pitchFamily="34" charset="0"/>
                <a:cs typeface="Arial" pitchFamily="34" charset="0"/>
              </a:rPr>
              <a:t>;</a:t>
            </a:r>
          </a:p>
          <a:p>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latin typeface="Arial" pitchFamily="34" charset="0"/>
                <a:cs typeface="Arial" pitchFamily="34" charset="0"/>
              </a:rPr>
              <a:t>;</a:t>
            </a:r>
          </a:p>
          <a:p>
            <a:r>
              <a:rPr lang="pl-PL" sz="2000" dirty="0">
                <a:latin typeface="Arial" pitchFamily="34" charset="0"/>
                <a:cs typeface="Arial" pitchFamily="34" charset="0"/>
              </a:rPr>
              <a:t>W przypadku nazw pól danych w Javie stosuje się dolną notację wielbłąda (</a:t>
            </a:r>
            <a:r>
              <a:rPr lang="pl-PL" sz="2000" dirty="0" err="1">
                <a:latin typeface="Arial" pitchFamily="34" charset="0"/>
                <a:cs typeface="Arial" pitchFamily="34" charset="0"/>
              </a:rPr>
              <a:t>lowerCamelCase</a:t>
            </a:r>
            <a:r>
              <a:rPr lang="pl-PL" sz="2000" dirty="0">
                <a:latin typeface="Arial" pitchFamily="34" charset="0"/>
                <a:cs typeface="Arial" pitchFamily="34"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p:txBody>
          <a:bodyPr>
            <a:normAutofit fontScale="92500" lnSpcReduction="10000"/>
          </a:bodyPr>
          <a:lstStyle/>
          <a:p>
            <a:r>
              <a:rPr lang="pl-PL" sz="2000" dirty="0">
                <a:latin typeface="Arial" pitchFamily="34" charset="0"/>
                <a:cs typeface="Arial" pitchFamily="34" charset="0"/>
              </a:rPr>
              <a:t>Klasa dziedzicząca po </a:t>
            </a:r>
            <a:r>
              <a:rPr lang="pl-PL" sz="2000" dirty="0" err="1">
                <a:solidFill>
                  <a:srgbClr val="0070C0"/>
                </a:solidFill>
                <a:latin typeface="Arial" pitchFamily="34" charset="0"/>
                <a:cs typeface="Arial" pitchFamily="34" charset="0"/>
              </a:rPr>
              <a:t>SrodekTransportu</a:t>
            </a:r>
            <a:r>
              <a:rPr lang="pl-PL" sz="2000" dirty="0">
                <a:latin typeface="Arial" pitchFamily="34" charset="0"/>
                <a:cs typeface="Arial" pitchFamily="34" charset="0"/>
              </a:rPr>
              <a:t> może rozszerzyć klasę podstawową poprzez następującą definicję:</a:t>
            </a:r>
          </a:p>
          <a:p>
            <a:pPr>
              <a:buNone/>
            </a:pPr>
            <a:r>
              <a:rPr lang="en-US" sz="2000" dirty="0">
                <a:solidFill>
                  <a:srgbClr val="0070C0"/>
                </a:solidFill>
                <a:latin typeface="Arial" pitchFamily="34" charset="0"/>
                <a:cs typeface="Arial" pitchFamily="34" charset="0"/>
              </a:rPr>
              <a:t>class </a:t>
            </a:r>
            <a:r>
              <a:rPr lang="en-US" sz="2000" dirty="0" err="1">
                <a:solidFill>
                  <a:srgbClr val="0070C0"/>
                </a:solidFill>
                <a:latin typeface="Arial" pitchFamily="34" charset="0"/>
                <a:cs typeface="Arial" pitchFamily="34" charset="0"/>
              </a:rPr>
              <a:t>LadowySrodekTransportu</a:t>
            </a:r>
            <a:r>
              <a:rPr lang="en-US" sz="2000" dirty="0">
                <a:solidFill>
                  <a:srgbClr val="0070C0"/>
                </a:solidFill>
                <a:latin typeface="Arial" pitchFamily="34" charset="0"/>
                <a:cs typeface="Arial" pitchFamily="34" charset="0"/>
              </a:rPr>
              <a:t> extends </a:t>
            </a:r>
            <a:r>
              <a:rPr lang="en-US" sz="2000" dirty="0" err="1">
                <a:solidFill>
                  <a:srgbClr val="0070C0"/>
                </a:solidFill>
                <a:latin typeface="Arial" pitchFamily="34" charset="0"/>
                <a:cs typeface="Arial" pitchFamily="34" charset="0"/>
              </a:rPr>
              <a:t>SrodekTransportu</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byte </a:t>
            </a:r>
            <a:r>
              <a:rPr lang="en-US" sz="2000" dirty="0" err="1">
                <a:solidFill>
                  <a:srgbClr val="0070C0"/>
                </a:solidFill>
                <a:latin typeface="Arial" pitchFamily="34" charset="0"/>
                <a:cs typeface="Arial" pitchFamily="34" charset="0"/>
              </a:rPr>
              <a:t>liczbaKol</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byte</a:t>
            </a:r>
            <a:r>
              <a:rPr lang="en-US"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get</a:t>
            </a:r>
            <a:r>
              <a:rPr lang="en-US" sz="2000" dirty="0">
                <a:solidFill>
                  <a:srgbClr val="0070C0"/>
                </a:solidFill>
                <a:latin typeface="Arial" pitchFamily="34" charset="0"/>
                <a:cs typeface="Arial" pitchFamily="34" charset="0"/>
              </a:rPr>
              <a:t>L</a:t>
            </a:r>
            <a:r>
              <a:rPr lang="pl-PL" sz="2000" dirty="0" err="1">
                <a:solidFill>
                  <a:srgbClr val="0070C0"/>
                </a:solidFill>
                <a:latin typeface="Arial" pitchFamily="34" charset="0"/>
                <a:cs typeface="Arial" pitchFamily="34" charset="0"/>
              </a:rPr>
              <a:t>iczba</a:t>
            </a:r>
            <a:r>
              <a:rPr lang="en-US" sz="2000" dirty="0" err="1">
                <a:solidFill>
                  <a:srgbClr val="0070C0"/>
                </a:solidFill>
                <a:latin typeface="Arial" pitchFamily="34" charset="0"/>
                <a:cs typeface="Arial" pitchFamily="34" charset="0"/>
              </a:rPr>
              <a:t>Kol</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get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liczbaKol</a:t>
            </a: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void </a:t>
            </a:r>
            <a:r>
              <a:rPr lang="pl-PL" sz="2000" dirty="0">
                <a:solidFill>
                  <a:srgbClr val="0070C0"/>
                </a:solidFill>
                <a:latin typeface="Arial" pitchFamily="34" charset="0"/>
                <a:cs typeface="Arial" pitchFamily="34" charset="0"/>
              </a:rPr>
              <a:t>set</a:t>
            </a:r>
            <a:r>
              <a:rPr lang="en-US" sz="2000" dirty="0">
                <a:solidFill>
                  <a:srgbClr val="0070C0"/>
                </a:solidFill>
                <a:latin typeface="Arial" pitchFamily="34" charset="0"/>
                <a:cs typeface="Arial" pitchFamily="34" charset="0"/>
              </a:rPr>
              <a:t>L</a:t>
            </a:r>
            <a:r>
              <a:rPr lang="pl-PL" sz="2000" dirty="0" err="1">
                <a:solidFill>
                  <a:srgbClr val="0070C0"/>
                </a:solidFill>
                <a:latin typeface="Arial" pitchFamily="34" charset="0"/>
                <a:cs typeface="Arial" pitchFamily="34" charset="0"/>
              </a:rPr>
              <a:t>iczba</a:t>
            </a:r>
            <a:r>
              <a:rPr lang="en-US" sz="2000" dirty="0" err="1">
                <a:solidFill>
                  <a:srgbClr val="0070C0"/>
                </a:solidFill>
                <a:latin typeface="Arial" pitchFamily="34" charset="0"/>
                <a:cs typeface="Arial" pitchFamily="34" charset="0"/>
              </a:rPr>
              <a:t>Kol</a:t>
            </a:r>
            <a:r>
              <a:rPr lang="en-US" sz="2000" dirty="0">
                <a:solidFill>
                  <a:srgbClr val="0070C0"/>
                </a:solidFill>
                <a:latin typeface="Arial" pitchFamily="34" charset="0"/>
                <a:cs typeface="Arial" pitchFamily="34" charset="0"/>
              </a:rPr>
              <a:t>(byte l</a:t>
            </a:r>
            <a:r>
              <a:rPr lang="pl-PL" sz="2000" dirty="0" err="1">
                <a:solidFill>
                  <a:srgbClr val="0070C0"/>
                </a:solidFill>
                <a:latin typeface="Arial" pitchFamily="34" charset="0"/>
                <a:cs typeface="Arial" pitchFamily="34" charset="0"/>
              </a:rPr>
              <a:t>iczbaKol</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this</a:t>
            </a:r>
            <a:r>
              <a:rPr lang="pl-PL" sz="2000" dirty="0">
                <a:solidFill>
                  <a:srgbClr val="0070C0"/>
                </a:solidFill>
                <a:latin typeface="Arial" pitchFamily="34" charset="0"/>
                <a:cs typeface="Arial" pitchFamily="34" charset="0"/>
              </a:rPr>
              <a:t>.</a:t>
            </a:r>
            <a:r>
              <a:rPr lang="en-US" sz="2000" dirty="0" err="1">
                <a:solidFill>
                  <a:srgbClr val="0070C0"/>
                </a:solidFill>
                <a:latin typeface="Arial" pitchFamily="34" charset="0"/>
                <a:cs typeface="Arial" pitchFamily="34" charset="0"/>
              </a:rPr>
              <a:t>liczbaKol</a:t>
            </a:r>
            <a:r>
              <a:rPr lang="en-US" sz="2000" dirty="0">
                <a:solidFill>
                  <a:srgbClr val="0070C0"/>
                </a:solidFill>
                <a:latin typeface="Arial" pitchFamily="34" charset="0"/>
                <a:cs typeface="Arial" pitchFamily="34" charset="0"/>
              </a:rPr>
              <a:t>=l</a:t>
            </a:r>
            <a:r>
              <a:rPr lang="pl-PL" sz="2000" dirty="0" err="1">
                <a:solidFill>
                  <a:srgbClr val="0070C0"/>
                </a:solidFill>
                <a:latin typeface="Arial" pitchFamily="34" charset="0"/>
                <a:cs typeface="Arial" pitchFamily="34" charset="0"/>
              </a:rPr>
              <a:t>iczbaKol</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r>
              <a:rPr lang="pl-PL" sz="2000" dirty="0">
                <a:latin typeface="Arial" pitchFamily="34" charset="0"/>
                <a:cs typeface="Arial" pitchFamily="34" charset="0"/>
              </a:rPr>
              <a:t>Mając tak zdefiniowaną hierarchię dziedziczenia możemy utworzyć zarówno obiekty klasy podstawowej, jak i potomnej:</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SrodekTransportu</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SrodekTransportu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LadowySrodekTransportu</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lst</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LadowySrodekTransportu</a:t>
            </a: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pPr>
              <a:buNone/>
            </a:pPr>
            <a:endParaRPr lang="pl-PL" sz="2100" dirty="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Na rzecz obiektu </a:t>
            </a:r>
            <a:r>
              <a:rPr lang="pl-PL" sz="2000" dirty="0" err="1">
                <a:solidFill>
                  <a:srgbClr val="0070C0"/>
                </a:solidFill>
                <a:latin typeface="Arial" pitchFamily="34" charset="0"/>
                <a:cs typeface="Arial" pitchFamily="34" charset="0"/>
              </a:rPr>
              <a:t>st</a:t>
            </a:r>
            <a:r>
              <a:rPr lang="pl-PL" sz="2000" dirty="0">
                <a:latin typeface="Arial" pitchFamily="34" charset="0"/>
                <a:cs typeface="Arial" pitchFamily="34" charset="0"/>
              </a:rPr>
              <a:t> możemy wywołać wszystkie metody zdefiniowane w klasie </a:t>
            </a:r>
            <a:r>
              <a:rPr lang="pl-PL" sz="2000" dirty="0" err="1">
                <a:solidFill>
                  <a:srgbClr val="0070C0"/>
                </a:solidFill>
                <a:latin typeface="Arial" pitchFamily="34" charset="0"/>
                <a:cs typeface="Arial" pitchFamily="34" charset="0"/>
              </a:rPr>
              <a:t>SrodekTansportu</a:t>
            </a:r>
            <a:r>
              <a:rPr lang="pl-PL" sz="2000" dirty="0">
                <a:latin typeface="Arial" pitchFamily="34" charset="0"/>
                <a:cs typeface="Arial" pitchFamily="34" charset="0"/>
              </a:rPr>
              <a:t> oraz odwołać się do wszystkich jego pól danych,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st.getLadownosc</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st.liczbaPasazerow=5;</a:t>
            </a:r>
            <a:endParaRPr lang="pl-PL" sz="2000" dirty="0">
              <a:latin typeface="Arial" pitchFamily="34" charset="0"/>
              <a:cs typeface="Arial" pitchFamily="34" charset="0"/>
            </a:endParaRPr>
          </a:p>
          <a:p>
            <a:r>
              <a:rPr lang="pl-PL" sz="2000" dirty="0">
                <a:latin typeface="Arial" pitchFamily="34" charset="0"/>
                <a:cs typeface="Arial" pitchFamily="34" charset="0"/>
              </a:rPr>
              <a:t>W przypadku obiektu </a:t>
            </a:r>
            <a:r>
              <a:rPr lang="pl-PL" sz="2000" dirty="0" err="1">
                <a:solidFill>
                  <a:srgbClr val="0070C0"/>
                </a:solidFill>
                <a:latin typeface="Arial" pitchFamily="34" charset="0"/>
                <a:cs typeface="Arial" pitchFamily="34" charset="0"/>
              </a:rPr>
              <a:t>lst</a:t>
            </a:r>
            <a:r>
              <a:rPr lang="pl-PL" sz="2000" dirty="0">
                <a:latin typeface="Arial" pitchFamily="34" charset="0"/>
                <a:cs typeface="Arial" pitchFamily="34" charset="0"/>
              </a:rPr>
              <a:t> możemy wywołać wszystkie metody zdefiniowane w klasie </a:t>
            </a:r>
            <a:r>
              <a:rPr lang="pl-PL" sz="2000" dirty="0" err="1">
                <a:solidFill>
                  <a:srgbClr val="0070C0"/>
                </a:solidFill>
                <a:latin typeface="Arial" pitchFamily="34" charset="0"/>
                <a:cs typeface="Arial" pitchFamily="34" charset="0"/>
              </a:rPr>
              <a:t>LadowySrodekTransportu</a:t>
            </a:r>
            <a:r>
              <a:rPr lang="pl-PL" sz="2000" dirty="0">
                <a:latin typeface="Arial" pitchFamily="34" charset="0"/>
                <a:cs typeface="Arial" pitchFamily="34" charset="0"/>
              </a:rPr>
              <a:t> oraz uzyskać dostęp do wszystkich jego pól danych,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lst.getLiczbaKol</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lst.liczbaKol=4;</a:t>
            </a:r>
            <a:endParaRPr lang="pl-PL" sz="2000" dirty="0">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a:xfrm>
            <a:off x="323528" y="1700808"/>
            <a:ext cx="7416824" cy="4536504"/>
          </a:xfrm>
        </p:spPr>
        <p:txBody>
          <a:bodyPr>
            <a:normAutofit lnSpcReduction="10000"/>
          </a:bodyPr>
          <a:lstStyle/>
          <a:p>
            <a:r>
              <a:rPr lang="pl-PL" sz="2000" dirty="0">
                <a:latin typeface="Arial" pitchFamily="34" charset="0"/>
                <a:cs typeface="Arial" pitchFamily="34" charset="0"/>
              </a:rPr>
              <a:t>Dodatkową możliwością, jaką daje nam dziedziczenie jest możliwość odwołania się do składników klasy podstawowej poprzez referencję do obiektu klasy potomnej. Oznacza to, że poprawne będą operacje:</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lst.getLadownosc</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lst.liczbaPasazerow=4;</a:t>
            </a:r>
            <a:endParaRPr lang="pl-PL" sz="2000" dirty="0">
              <a:latin typeface="Arial" pitchFamily="34" charset="0"/>
              <a:cs typeface="Arial" pitchFamily="34" charset="0"/>
            </a:endParaRPr>
          </a:p>
          <a:p>
            <a:r>
              <a:rPr lang="pl-PL" sz="2000" dirty="0">
                <a:latin typeface="Arial" pitchFamily="34" charset="0"/>
                <a:cs typeface="Arial" pitchFamily="34" charset="0"/>
              </a:rPr>
              <a:t>Obiekt klasy potomnej pozwala wykorzystywać wszystkie składniki, które odziedziczył po klasie podstawowej. Z punktu widzenia użytkownika obiektu nie ma rozróżnienia pomiędzy tymi dwoma rodzajami składników.</a:t>
            </a:r>
          </a:p>
          <a:p>
            <a:r>
              <a:rPr lang="pl-PL" sz="2000" dirty="0">
                <a:latin typeface="Arial" pitchFamily="34" charset="0"/>
                <a:cs typeface="Arial" pitchFamily="34" charset="0"/>
              </a:rPr>
              <a:t>Powyższe rozumowanie jest poprawne w przypadku, gdy obydwie klasy należą do tego samego pakietu. W ogólnym przypadku klasa podstawowa i potomna mogą należeć do różnych pakietów. Wówczas konieczne jest zastosowanie odpowiednich </a:t>
            </a:r>
            <a:r>
              <a:rPr lang="pl-PL" sz="2000" b="1" u="sng" dirty="0">
                <a:latin typeface="Arial" pitchFamily="34" charset="0"/>
                <a:cs typeface="Arial" pitchFamily="34" charset="0"/>
              </a:rPr>
              <a:t>modyfikatorów dostępu</a:t>
            </a:r>
            <a:r>
              <a:rPr lang="pl-PL" sz="2000" dirty="0">
                <a:latin typeface="Arial" pitchFamily="34" charset="0"/>
                <a:cs typeface="Arial"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Jak zostało powiedziane wcześniej, hierarchia dziedziczenia może mieć strukturę wielopoziomową.</a:t>
            </a:r>
          </a:p>
          <a:p>
            <a:r>
              <a:rPr lang="pl-PL" sz="2000" dirty="0">
                <a:latin typeface="Arial" pitchFamily="34" charset="0"/>
                <a:cs typeface="Arial" pitchFamily="34" charset="0"/>
              </a:rPr>
              <a:t>Struktura dziedziczenia złożona z klas </a:t>
            </a:r>
            <a:r>
              <a:rPr lang="pl-PL" sz="2000" dirty="0" err="1">
                <a:solidFill>
                  <a:srgbClr val="0070C0"/>
                </a:solidFill>
                <a:latin typeface="Arial" pitchFamily="34" charset="0"/>
                <a:cs typeface="Arial" pitchFamily="34" charset="0"/>
              </a:rPr>
              <a:t>SrodekTransportu</a:t>
            </a:r>
            <a:r>
              <a:rPr lang="pl-PL" sz="2000" dirty="0">
                <a:latin typeface="Arial" pitchFamily="34" charset="0"/>
                <a:cs typeface="Arial" pitchFamily="34" charset="0"/>
              </a:rPr>
              <a:t> oraz </a:t>
            </a:r>
            <a:r>
              <a:rPr lang="pl-PL" sz="2000" dirty="0" err="1">
                <a:solidFill>
                  <a:srgbClr val="0070C0"/>
                </a:solidFill>
                <a:latin typeface="Arial" pitchFamily="34" charset="0"/>
                <a:cs typeface="Arial" pitchFamily="34" charset="0"/>
              </a:rPr>
              <a:t>LadowySrodekTransportu</a:t>
            </a:r>
            <a:r>
              <a:rPr lang="pl-PL" sz="2000" dirty="0">
                <a:latin typeface="Arial" pitchFamily="34" charset="0"/>
                <a:cs typeface="Arial" pitchFamily="34" charset="0"/>
              </a:rPr>
              <a:t> składa się tak na prawdę z trzech klas (podstawową jest klasa </a:t>
            </a:r>
            <a:r>
              <a:rPr lang="pl-PL" sz="2000" dirty="0" err="1">
                <a:solidFill>
                  <a:srgbClr val="0070C0"/>
                </a:solidFill>
                <a:latin typeface="Arial" pitchFamily="34" charset="0"/>
                <a:cs typeface="Arial" pitchFamily="34" charset="0"/>
              </a:rPr>
              <a:t>Object</a:t>
            </a:r>
            <a:r>
              <a:rPr lang="pl-PL" sz="2000" dirty="0">
                <a:latin typeface="Arial" pitchFamily="34" charset="0"/>
                <a:cs typeface="Arial" pitchFamily="34" charset="0"/>
              </a:rPr>
              <a:t>).</a:t>
            </a:r>
          </a:p>
          <a:p>
            <a:r>
              <a:rPr lang="pl-PL" sz="2000" dirty="0">
                <a:latin typeface="Arial" pitchFamily="34" charset="0"/>
                <a:cs typeface="Arial" pitchFamily="34" charset="0"/>
              </a:rPr>
              <a:t>Oznacza to, że obydwie klasy, które zdefiniowaliśmy odziedziczyły składniki klasy </a:t>
            </a:r>
            <a:r>
              <a:rPr lang="pl-PL" sz="2000" dirty="0" err="1">
                <a:solidFill>
                  <a:srgbClr val="0070C0"/>
                </a:solidFill>
                <a:latin typeface="Arial" pitchFamily="34" charset="0"/>
                <a:cs typeface="Arial" pitchFamily="34" charset="0"/>
              </a:rPr>
              <a:t>Object</a:t>
            </a:r>
            <a:r>
              <a:rPr lang="pl-PL" sz="2000" dirty="0">
                <a:latin typeface="Arial" pitchFamily="34" charset="0"/>
                <a:cs typeface="Arial" pitchFamily="34" charset="0"/>
              </a:rPr>
              <a:t>.</a:t>
            </a:r>
          </a:p>
          <a:p>
            <a:r>
              <a:rPr lang="pl-PL" sz="2000" dirty="0">
                <a:latin typeface="Arial" pitchFamily="34" charset="0"/>
                <a:cs typeface="Arial" pitchFamily="34" charset="0"/>
              </a:rPr>
              <a:t>W konsekwencji możemy wykorzystać zarówno obiekt </a:t>
            </a:r>
            <a:r>
              <a:rPr lang="pl-PL" sz="2000" dirty="0" err="1">
                <a:solidFill>
                  <a:srgbClr val="0070C0"/>
                </a:solidFill>
                <a:latin typeface="Arial" pitchFamily="34" charset="0"/>
                <a:cs typeface="Arial" pitchFamily="34" charset="0"/>
              </a:rPr>
              <a:t>st</a:t>
            </a:r>
            <a:r>
              <a:rPr lang="pl-PL" sz="2000" dirty="0">
                <a:latin typeface="Arial" pitchFamily="34" charset="0"/>
                <a:cs typeface="Arial" pitchFamily="34" charset="0"/>
              </a:rPr>
              <a:t>, jak i </a:t>
            </a:r>
            <a:r>
              <a:rPr lang="pl-PL" sz="2000" dirty="0" err="1">
                <a:solidFill>
                  <a:srgbClr val="0070C0"/>
                </a:solidFill>
                <a:latin typeface="Arial" pitchFamily="34" charset="0"/>
                <a:cs typeface="Arial" pitchFamily="34" charset="0"/>
              </a:rPr>
              <a:t>lst</a:t>
            </a:r>
            <a:r>
              <a:rPr lang="pl-PL" sz="2000" dirty="0">
                <a:latin typeface="Arial" pitchFamily="34" charset="0"/>
                <a:cs typeface="Arial" pitchFamily="34" charset="0"/>
              </a:rPr>
              <a:t>, do wywołania składników klasy </a:t>
            </a:r>
            <a:r>
              <a:rPr lang="pl-PL" sz="2000" dirty="0" err="1">
                <a:solidFill>
                  <a:srgbClr val="0070C0"/>
                </a:solidFill>
                <a:latin typeface="Arial" pitchFamily="34" charset="0"/>
                <a:cs typeface="Arial" pitchFamily="34" charset="0"/>
              </a:rPr>
              <a:t>Object</a:t>
            </a:r>
            <a:r>
              <a:rPr lang="pl-PL" sz="2000" dirty="0">
                <a:latin typeface="Arial" pitchFamily="34" charset="0"/>
                <a:cs typeface="Arial" pitchFamily="34" charset="0"/>
              </a:rPr>
              <a:t>,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lvl="1"/>
            <a:r>
              <a:rPr lang="pl-PL" sz="1800" dirty="0" err="1">
                <a:solidFill>
                  <a:srgbClr val="0070C0"/>
                </a:solidFill>
                <a:latin typeface="Arial" pitchFamily="34" charset="0"/>
                <a:cs typeface="Arial" pitchFamily="34" charset="0"/>
              </a:rPr>
              <a:t>st.clone</a:t>
            </a:r>
            <a:r>
              <a:rPr lang="pl-PL" sz="1800" dirty="0">
                <a:solidFill>
                  <a:srgbClr val="0070C0"/>
                </a:solidFill>
                <a:latin typeface="Arial" pitchFamily="34" charset="0"/>
                <a:cs typeface="Arial" pitchFamily="34" charset="0"/>
              </a:rPr>
              <a:t>();</a:t>
            </a:r>
            <a:r>
              <a:rPr lang="pl-PL" sz="1800" dirty="0">
                <a:latin typeface="Arial" pitchFamily="34" charset="0"/>
                <a:cs typeface="Arial" pitchFamily="34" charset="0"/>
              </a:rPr>
              <a:t> – metoda służąca do kopiowania obiektu.</a:t>
            </a:r>
          </a:p>
          <a:p>
            <a:pPr lvl="1"/>
            <a:r>
              <a:rPr lang="pl-PL" sz="1800" dirty="0" err="1">
                <a:solidFill>
                  <a:srgbClr val="0070C0"/>
                </a:solidFill>
                <a:latin typeface="Arial" pitchFamily="34" charset="0"/>
                <a:cs typeface="Arial" pitchFamily="34" charset="0"/>
              </a:rPr>
              <a:t>lst.toString</a:t>
            </a:r>
            <a:r>
              <a:rPr lang="pl-PL" sz="1800" dirty="0">
                <a:solidFill>
                  <a:srgbClr val="0070C0"/>
                </a:solidFill>
                <a:latin typeface="Arial" pitchFamily="34" charset="0"/>
                <a:cs typeface="Arial" pitchFamily="34" charset="0"/>
              </a:rPr>
              <a:t>();</a:t>
            </a:r>
            <a:r>
              <a:rPr lang="pl-PL" sz="1800" dirty="0">
                <a:latin typeface="Arial" pitchFamily="34" charset="0"/>
                <a:cs typeface="Arial" pitchFamily="34" charset="0"/>
              </a:rPr>
              <a:t> – metoda zamieniająca obiekt na postać łańcucha znakowego,</a:t>
            </a:r>
          </a:p>
          <a:p>
            <a:pPr lvl="1"/>
            <a:r>
              <a:rPr lang="pl-PL" sz="1800" dirty="0" err="1">
                <a:solidFill>
                  <a:srgbClr val="0070C0"/>
                </a:solidFill>
                <a:latin typeface="Arial" pitchFamily="34" charset="0"/>
                <a:cs typeface="Arial" pitchFamily="34" charset="0"/>
              </a:rPr>
              <a:t>lst.equals</a:t>
            </a:r>
            <a:r>
              <a:rPr lang="pl-PL" sz="1800" dirty="0">
                <a:solidFill>
                  <a:srgbClr val="0070C0"/>
                </a:solidFill>
                <a:latin typeface="Arial" pitchFamily="34" charset="0"/>
                <a:cs typeface="Arial" pitchFamily="34" charset="0"/>
              </a:rPr>
              <a:t>(</a:t>
            </a:r>
            <a:r>
              <a:rPr lang="pl-PL" sz="1800" dirty="0" err="1">
                <a:solidFill>
                  <a:srgbClr val="0070C0"/>
                </a:solidFill>
                <a:latin typeface="Arial" pitchFamily="34" charset="0"/>
                <a:cs typeface="Arial" pitchFamily="34" charset="0"/>
              </a:rPr>
              <a:t>innyObiekt</a:t>
            </a:r>
            <a:r>
              <a:rPr lang="pl-PL" sz="1800" dirty="0">
                <a:solidFill>
                  <a:srgbClr val="0070C0"/>
                </a:solidFill>
                <a:latin typeface="Arial" pitchFamily="34" charset="0"/>
                <a:cs typeface="Arial" pitchFamily="34" charset="0"/>
              </a:rPr>
              <a:t>)</a:t>
            </a:r>
            <a:r>
              <a:rPr lang="pl-PL" sz="1800" dirty="0">
                <a:latin typeface="Arial" pitchFamily="34" charset="0"/>
                <a:cs typeface="Arial" pitchFamily="34" charset="0"/>
              </a:rPr>
              <a:t> – </a:t>
            </a:r>
            <a:r>
              <a:rPr lang="pl-PL" sz="1800" dirty="0" err="1">
                <a:latin typeface="Arial" pitchFamily="34" charset="0"/>
                <a:cs typeface="Arial" pitchFamily="34" charset="0"/>
              </a:rPr>
              <a:t>porówanie</a:t>
            </a:r>
            <a:r>
              <a:rPr lang="pl-PL" sz="1800" dirty="0">
                <a:latin typeface="Arial" pitchFamily="34" charset="0"/>
                <a:cs typeface="Arial" pitchFamily="34" charset="0"/>
              </a:rPr>
              <a:t> obiektu </a:t>
            </a:r>
            <a:r>
              <a:rPr lang="pl-PL" sz="1800" dirty="0" err="1">
                <a:latin typeface="Arial" pitchFamily="34" charset="0"/>
                <a:cs typeface="Arial" pitchFamily="34" charset="0"/>
              </a:rPr>
              <a:t>lst</a:t>
            </a:r>
            <a:r>
              <a:rPr lang="pl-PL" sz="1800" dirty="0">
                <a:latin typeface="Arial" pitchFamily="34" charset="0"/>
                <a:cs typeface="Arial" pitchFamily="34" charset="0"/>
              </a:rPr>
              <a:t> z innym obiektem.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Przedstawiony przykład hierarchii dziedziczenia można rozbudować o następny poziom:</a:t>
            </a:r>
          </a:p>
          <a:p>
            <a:pPr>
              <a:buNone/>
            </a:pPr>
            <a:r>
              <a:rPr lang="en-US" sz="1800" dirty="0">
                <a:solidFill>
                  <a:srgbClr val="0070C0"/>
                </a:solidFill>
                <a:latin typeface="Arial" pitchFamily="34" charset="0"/>
                <a:cs typeface="Arial" pitchFamily="34" charset="0"/>
              </a:rPr>
              <a:t>class </a:t>
            </a:r>
            <a:r>
              <a:rPr lang="en-US" sz="1800" dirty="0" err="1">
                <a:solidFill>
                  <a:srgbClr val="0070C0"/>
                </a:solidFill>
                <a:latin typeface="Arial" pitchFamily="34" charset="0"/>
                <a:cs typeface="Arial" pitchFamily="34" charset="0"/>
              </a:rPr>
              <a:t>Samochod</a:t>
            </a:r>
            <a:r>
              <a:rPr lang="en-US" sz="1800" dirty="0">
                <a:solidFill>
                  <a:srgbClr val="0070C0"/>
                </a:solidFill>
                <a:latin typeface="Arial" pitchFamily="34" charset="0"/>
                <a:cs typeface="Arial" pitchFamily="34" charset="0"/>
              </a:rPr>
              <a:t> extends </a:t>
            </a:r>
            <a:r>
              <a:rPr lang="en-US" sz="1800" dirty="0" err="1">
                <a:solidFill>
                  <a:srgbClr val="0070C0"/>
                </a:solidFill>
                <a:latin typeface="Arial" pitchFamily="34" charset="0"/>
                <a:cs typeface="Arial" pitchFamily="34" charset="0"/>
              </a:rPr>
              <a:t>LadowySrodekTransportu</a:t>
            </a:r>
            <a:r>
              <a:rPr lang="en-US" sz="1800" dirty="0">
                <a:solidFill>
                  <a:srgbClr val="0070C0"/>
                </a:solidFill>
                <a:latin typeface="Arial" pitchFamily="34" charset="0"/>
                <a:cs typeface="Arial" pitchFamily="34" charset="0"/>
              </a:rPr>
              <a:t>{	</a:t>
            </a:r>
            <a:endParaRPr lang="pl-PL" sz="1800" dirty="0">
              <a:solidFill>
                <a:srgbClr val="0070C0"/>
              </a:solidFill>
              <a:latin typeface="Arial" pitchFamily="34" charset="0"/>
              <a:cs typeface="Arial" pitchFamily="34" charset="0"/>
            </a:endParaRPr>
          </a:p>
          <a:p>
            <a:pPr>
              <a:buNone/>
            </a:pPr>
            <a:r>
              <a:rPr lang="pl-PL" sz="1800" dirty="0">
                <a:solidFill>
                  <a:srgbClr val="0070C0"/>
                </a:solidFill>
                <a:latin typeface="Arial" pitchFamily="34" charset="0"/>
                <a:cs typeface="Arial" pitchFamily="34" charset="0"/>
              </a:rPr>
              <a:t>	</a:t>
            </a:r>
            <a:r>
              <a:rPr lang="en-US" sz="1800" dirty="0">
                <a:solidFill>
                  <a:srgbClr val="0070C0"/>
                </a:solidFill>
                <a:latin typeface="Arial" pitchFamily="34" charset="0"/>
                <a:cs typeface="Arial" pitchFamily="34" charset="0"/>
              </a:rPr>
              <a:t>String </a:t>
            </a:r>
            <a:r>
              <a:rPr lang="en-US" sz="1800" dirty="0" err="1">
                <a:solidFill>
                  <a:srgbClr val="0070C0"/>
                </a:solidFill>
                <a:latin typeface="Arial" pitchFamily="34" charset="0"/>
                <a:cs typeface="Arial" pitchFamily="34" charset="0"/>
              </a:rPr>
              <a:t>rodzajSilnika</a:t>
            </a:r>
            <a:r>
              <a:rPr lang="en-US" sz="1800" dirty="0">
                <a:solidFill>
                  <a:srgbClr val="0070C0"/>
                </a:solidFill>
                <a:latin typeface="Arial" pitchFamily="34" charset="0"/>
                <a:cs typeface="Arial" pitchFamily="34" charset="0"/>
              </a:rPr>
              <a:t>;	</a:t>
            </a:r>
            <a:endParaRPr lang="pl-PL" sz="1800" dirty="0">
              <a:solidFill>
                <a:srgbClr val="0070C0"/>
              </a:solidFill>
              <a:latin typeface="Arial" pitchFamily="34" charset="0"/>
              <a:cs typeface="Arial" pitchFamily="34" charset="0"/>
            </a:endParaRP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String</a:t>
            </a: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getRodzajSilnika</a:t>
            </a: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		return </a:t>
            </a:r>
            <a:r>
              <a:rPr lang="pl-PL" sz="1800" dirty="0" err="1">
                <a:solidFill>
                  <a:srgbClr val="0070C0"/>
                </a:solidFill>
                <a:latin typeface="Arial" pitchFamily="34" charset="0"/>
                <a:cs typeface="Arial" pitchFamily="34" charset="0"/>
              </a:rPr>
              <a:t>rodzajSilnika</a:t>
            </a: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	</a:t>
            </a:r>
            <a:r>
              <a:rPr lang="en-US" sz="1800" dirty="0">
                <a:solidFill>
                  <a:srgbClr val="0070C0"/>
                </a:solidFill>
                <a:latin typeface="Arial" pitchFamily="34" charset="0"/>
                <a:cs typeface="Arial" pitchFamily="34" charset="0"/>
              </a:rPr>
              <a:t>}	</a:t>
            </a:r>
            <a:endParaRPr lang="pl-PL" sz="1800" dirty="0">
              <a:solidFill>
                <a:srgbClr val="0070C0"/>
              </a:solidFill>
              <a:latin typeface="Arial" pitchFamily="34" charset="0"/>
              <a:cs typeface="Arial" pitchFamily="34" charset="0"/>
            </a:endParaRPr>
          </a:p>
          <a:p>
            <a:pPr>
              <a:buNone/>
            </a:pPr>
            <a:r>
              <a:rPr lang="pl-PL" sz="1800" dirty="0">
                <a:solidFill>
                  <a:srgbClr val="0070C0"/>
                </a:solidFill>
                <a:latin typeface="Arial" pitchFamily="34" charset="0"/>
                <a:cs typeface="Arial" pitchFamily="34" charset="0"/>
              </a:rPr>
              <a:t>	</a:t>
            </a:r>
            <a:r>
              <a:rPr lang="en-US" sz="1800" dirty="0">
                <a:solidFill>
                  <a:srgbClr val="0070C0"/>
                </a:solidFill>
                <a:latin typeface="Arial" pitchFamily="34" charset="0"/>
                <a:cs typeface="Arial" pitchFamily="34" charset="0"/>
              </a:rPr>
              <a:t>void </a:t>
            </a:r>
            <a:r>
              <a:rPr lang="pl-PL" sz="1800" dirty="0">
                <a:solidFill>
                  <a:srgbClr val="0070C0"/>
                </a:solidFill>
                <a:latin typeface="Arial" pitchFamily="34" charset="0"/>
                <a:cs typeface="Arial" pitchFamily="34" charset="0"/>
              </a:rPr>
              <a:t>set</a:t>
            </a:r>
            <a:r>
              <a:rPr lang="en-US" sz="1800" dirty="0">
                <a:solidFill>
                  <a:srgbClr val="0070C0"/>
                </a:solidFill>
                <a:latin typeface="Arial" pitchFamily="34" charset="0"/>
                <a:cs typeface="Arial" pitchFamily="34" charset="0"/>
              </a:rPr>
              <a:t>R</a:t>
            </a:r>
            <a:r>
              <a:rPr lang="pl-PL" sz="1800" dirty="0" err="1">
                <a:solidFill>
                  <a:srgbClr val="0070C0"/>
                </a:solidFill>
                <a:latin typeface="Arial" pitchFamily="34" charset="0"/>
                <a:cs typeface="Arial" pitchFamily="34" charset="0"/>
              </a:rPr>
              <a:t>odzaj</a:t>
            </a:r>
            <a:r>
              <a:rPr lang="en-US" sz="1800" dirty="0" err="1">
                <a:solidFill>
                  <a:srgbClr val="0070C0"/>
                </a:solidFill>
                <a:latin typeface="Arial" pitchFamily="34" charset="0"/>
                <a:cs typeface="Arial" pitchFamily="34" charset="0"/>
              </a:rPr>
              <a:t>Siln</a:t>
            </a:r>
            <a:r>
              <a:rPr lang="pl-PL" sz="1800" dirty="0" err="1">
                <a:solidFill>
                  <a:srgbClr val="0070C0"/>
                </a:solidFill>
                <a:latin typeface="Arial" pitchFamily="34" charset="0"/>
                <a:cs typeface="Arial" pitchFamily="34" charset="0"/>
              </a:rPr>
              <a:t>ika</a:t>
            </a:r>
            <a:r>
              <a:rPr lang="en-US" sz="1800" dirty="0">
                <a:solidFill>
                  <a:srgbClr val="0070C0"/>
                </a:solidFill>
                <a:latin typeface="Arial" pitchFamily="34" charset="0"/>
                <a:cs typeface="Arial" pitchFamily="34" charset="0"/>
              </a:rPr>
              <a:t>(String r</a:t>
            </a:r>
            <a:r>
              <a:rPr lang="pl-PL" sz="1800" dirty="0" err="1">
                <a:solidFill>
                  <a:srgbClr val="0070C0"/>
                </a:solidFill>
                <a:latin typeface="Arial" pitchFamily="34" charset="0"/>
                <a:cs typeface="Arial" pitchFamily="34" charset="0"/>
              </a:rPr>
              <a:t>odzajSilnika</a:t>
            </a:r>
            <a:r>
              <a:rPr lang="en-US" sz="1800" dirty="0">
                <a:solidFill>
                  <a:srgbClr val="0070C0"/>
                </a:solidFill>
                <a:latin typeface="Arial" pitchFamily="34" charset="0"/>
                <a:cs typeface="Arial" pitchFamily="34" charset="0"/>
              </a:rPr>
              <a:t>){		</a:t>
            </a:r>
            <a:endParaRPr lang="pl-PL" sz="1800" dirty="0">
              <a:solidFill>
                <a:srgbClr val="0070C0"/>
              </a:solidFill>
              <a:latin typeface="Arial" pitchFamily="34" charset="0"/>
              <a:cs typeface="Arial" pitchFamily="34" charset="0"/>
            </a:endParaRP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this.rodzajSilnika=rodzajSilnika</a:t>
            </a: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Przykładowa hierarchia dziedziczenia</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Zdefiniowana klasa dziedziczy składniki wszystkich klas znajdujących się wyżej w gałęzi dziedziczenia.</a:t>
            </a:r>
          </a:p>
          <a:p>
            <a:r>
              <a:rPr lang="pl-PL" sz="2000" dirty="0">
                <a:latin typeface="Arial" pitchFamily="34" charset="0"/>
                <a:cs typeface="Arial" pitchFamily="34" charset="0"/>
              </a:rPr>
              <a:t>Oznacza to, że poprawne będą operacje:</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Samochod</a:t>
            </a:r>
            <a:r>
              <a:rPr lang="pl-PL" sz="1800" dirty="0">
                <a:solidFill>
                  <a:srgbClr val="0070C0"/>
                </a:solidFill>
                <a:latin typeface="Arial" pitchFamily="34" charset="0"/>
                <a:cs typeface="Arial" pitchFamily="34" charset="0"/>
              </a:rPr>
              <a:t> s = </a:t>
            </a:r>
            <a:r>
              <a:rPr lang="pl-PL" sz="1800" dirty="0" err="1">
                <a:solidFill>
                  <a:srgbClr val="0070C0"/>
                </a:solidFill>
                <a:latin typeface="Arial" pitchFamily="34" charset="0"/>
                <a:cs typeface="Arial" pitchFamily="34" charset="0"/>
              </a:rPr>
              <a:t>new</a:t>
            </a: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Samochod</a:t>
            </a:r>
            <a:r>
              <a:rPr lang="pl-PL" sz="1800" dirty="0">
                <a:solidFill>
                  <a:srgbClr val="0070C0"/>
                </a:solidFill>
                <a:latin typeface="Arial" pitchFamily="34" charset="0"/>
                <a:cs typeface="Arial" pitchFamily="34" charset="0"/>
              </a:rPr>
              <a:t>();</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s.clone</a:t>
            </a:r>
            <a:r>
              <a:rPr lang="pl-PL" sz="1800" dirty="0">
                <a:solidFill>
                  <a:srgbClr val="0070C0"/>
                </a:solidFill>
                <a:latin typeface="Arial" pitchFamily="34" charset="0"/>
                <a:cs typeface="Arial" pitchFamily="34" charset="0"/>
              </a:rPr>
              <a:t>();</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s.setLiczbaPasazerow</a:t>
            </a:r>
            <a:r>
              <a:rPr lang="pl-PL" sz="1800" dirty="0">
                <a:solidFill>
                  <a:srgbClr val="0070C0"/>
                </a:solidFill>
                <a:latin typeface="Arial" pitchFamily="34" charset="0"/>
                <a:cs typeface="Arial" pitchFamily="34" charset="0"/>
              </a:rPr>
              <a:t>(10);</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s.getLiczbaKol</a:t>
            </a:r>
            <a:r>
              <a:rPr lang="pl-PL" sz="1800" dirty="0">
                <a:solidFill>
                  <a:srgbClr val="0070C0"/>
                </a:solidFill>
                <a:latin typeface="Arial" pitchFamily="34" charset="0"/>
                <a:cs typeface="Arial" pitchFamily="34" charset="0"/>
              </a:rPr>
              <a:t>();</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s.getRodzajSilnika</a:t>
            </a:r>
            <a:r>
              <a:rPr lang="pl-PL" sz="18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Modyfikatory</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107504" y="1556792"/>
            <a:ext cx="8229600" cy="4608576"/>
          </a:xfrm>
        </p:spPr>
        <p:txBody>
          <a:bodyPr>
            <a:normAutofit lnSpcReduction="10000"/>
          </a:bodyPr>
          <a:lstStyle/>
          <a:p>
            <a:r>
              <a:rPr lang="pl-PL" sz="2000" dirty="0">
                <a:latin typeface="Arial" pitchFamily="34" charset="0"/>
                <a:cs typeface="Arial" pitchFamily="34" charset="0"/>
              </a:rPr>
              <a:t>Zarówno klasy, jak i składniki klas mogą posiadać szereg modyfikatorów. Modyfikatory te dzielimy na dwie kategorie:</a:t>
            </a:r>
          </a:p>
          <a:p>
            <a:pPr lvl="1"/>
            <a:r>
              <a:rPr lang="pl-PL" sz="1800" b="1" dirty="0">
                <a:solidFill>
                  <a:schemeClr val="tx1"/>
                </a:solidFill>
                <a:latin typeface="Arial" pitchFamily="34" charset="0"/>
                <a:cs typeface="Arial" pitchFamily="34" charset="0"/>
              </a:rPr>
              <a:t>modyfikatory dostępu</a:t>
            </a:r>
            <a:r>
              <a:rPr lang="pl-PL" sz="1800" dirty="0">
                <a:solidFill>
                  <a:schemeClr val="tx1"/>
                </a:solidFill>
                <a:latin typeface="Arial" pitchFamily="34" charset="0"/>
                <a:cs typeface="Arial" pitchFamily="34" charset="0"/>
              </a:rPr>
              <a:t> – określają widoczność danego elementu programu w innych częściach programu,</a:t>
            </a:r>
          </a:p>
          <a:p>
            <a:pPr lvl="1"/>
            <a:r>
              <a:rPr lang="pl-PL" sz="1800" b="1" dirty="0">
                <a:solidFill>
                  <a:schemeClr val="tx1"/>
                </a:solidFill>
                <a:latin typeface="Arial" pitchFamily="34" charset="0"/>
                <a:cs typeface="Arial" pitchFamily="34" charset="0"/>
              </a:rPr>
              <a:t>modyfikatory właściwości </a:t>
            </a:r>
            <a:r>
              <a:rPr lang="pl-PL" sz="1800" dirty="0">
                <a:solidFill>
                  <a:schemeClr val="tx1"/>
                </a:solidFill>
                <a:latin typeface="Arial" pitchFamily="34" charset="0"/>
                <a:cs typeface="Arial" pitchFamily="34" charset="0"/>
              </a:rPr>
              <a:t>– określają szczególne właściwości danego elementu programu.</a:t>
            </a:r>
          </a:p>
          <a:p>
            <a:r>
              <a:rPr lang="pl-PL" sz="2000" dirty="0">
                <a:latin typeface="Arial" pitchFamily="34" charset="0"/>
                <a:cs typeface="Arial" pitchFamily="34" charset="0"/>
              </a:rPr>
              <a:t>Do modyfikatorów dostępu zaliczamy:</a:t>
            </a:r>
          </a:p>
          <a:p>
            <a:pPr lvl="1"/>
            <a:r>
              <a:rPr lang="pl-PL" sz="1800" dirty="0">
                <a:solidFill>
                  <a:srgbClr val="0070C0"/>
                </a:solidFill>
                <a:latin typeface="Arial" pitchFamily="34" charset="0"/>
                <a:cs typeface="Arial" pitchFamily="34" charset="0"/>
              </a:rPr>
              <a:t>public</a:t>
            </a:r>
            <a:r>
              <a:rPr lang="pl-PL" sz="1800" dirty="0">
                <a:solidFill>
                  <a:schemeClr val="tx1"/>
                </a:solidFill>
                <a:latin typeface="Arial" pitchFamily="34" charset="0"/>
                <a:cs typeface="Arial" pitchFamily="34" charset="0"/>
              </a:rPr>
              <a:t> – stosowany do klas i ich składników, oznacza dostępność z każdego miejsca w programie,</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protected</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stosowany tylko do składników klas, oznacza widoczność w obszarze klasy, jej klas potomnych oraz pakietu,</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package</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modyfikator domyślny (nie jest pisany jawnie), stosowany do klas i ich składników, oznacza widoczność tylko w obszarze pakietu,</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private</a:t>
            </a:r>
            <a:r>
              <a:rPr lang="pl-PL" sz="1800" dirty="0">
                <a:solidFill>
                  <a:schemeClr val="tx1"/>
                </a:solidFill>
                <a:latin typeface="Arial" pitchFamily="34" charset="0"/>
                <a:cs typeface="Arial" pitchFamily="34" charset="0"/>
              </a:rPr>
              <a:t> – stosowany tylko do składników klas, oznacza widoczność tylko w obszarze klasy.</a:t>
            </a:r>
            <a:endParaRPr lang="pl-PL" sz="1800" dirty="0">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Modyfikatory</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700808"/>
            <a:ext cx="8229600" cy="4608576"/>
          </a:xfrm>
        </p:spPr>
        <p:txBody>
          <a:bodyPr>
            <a:normAutofit/>
          </a:bodyPr>
          <a:lstStyle/>
          <a:p>
            <a:r>
              <a:rPr lang="pl-PL" sz="2000" dirty="0">
                <a:latin typeface="Arial" pitchFamily="34" charset="0"/>
                <a:cs typeface="Arial" pitchFamily="34" charset="0"/>
              </a:rPr>
              <a:t>Poniższa tabela zawiera zbiorczą informację o modyfikatorach dostępu:</a:t>
            </a:r>
          </a:p>
          <a:p>
            <a:pPr>
              <a:buNone/>
            </a:pPr>
            <a:r>
              <a:rPr lang="pl-PL" sz="2000" dirty="0">
                <a:latin typeface="Arial" pitchFamily="34" charset="0"/>
                <a:cs typeface="Arial" pitchFamily="34" charset="0"/>
              </a:rPr>
              <a:t>	</a:t>
            </a:r>
            <a:endParaRPr lang="pl-PL" sz="1800" dirty="0">
              <a:latin typeface="Arial" pitchFamily="34" charset="0"/>
              <a:cs typeface="Arial" pitchFamily="34" charset="0"/>
            </a:endParaRPr>
          </a:p>
        </p:txBody>
      </p:sp>
      <p:graphicFrame>
        <p:nvGraphicFramePr>
          <p:cNvPr id="4" name="Tabela 3"/>
          <p:cNvGraphicFramePr>
            <a:graphicFrameLocks noGrp="1"/>
          </p:cNvGraphicFramePr>
          <p:nvPr/>
        </p:nvGraphicFramePr>
        <p:xfrm>
          <a:off x="539552" y="2564904"/>
          <a:ext cx="7215237" cy="2719405"/>
        </p:xfrm>
        <a:graphic>
          <a:graphicData uri="http://schemas.openxmlformats.org/drawingml/2006/table">
            <a:tbl>
              <a:tblPr/>
              <a:tblGrid>
                <a:gridCol w="2184429">
                  <a:extLst>
                    <a:ext uri="{9D8B030D-6E8A-4147-A177-3AD203B41FA5}">
                      <a16:colId xmlns:a16="http://schemas.microsoft.com/office/drawing/2014/main" val="20000"/>
                    </a:ext>
                  </a:extLst>
                </a:gridCol>
                <a:gridCol w="1257702">
                  <a:extLst>
                    <a:ext uri="{9D8B030D-6E8A-4147-A177-3AD203B41FA5}">
                      <a16:colId xmlns:a16="http://schemas.microsoft.com/office/drawing/2014/main" val="20001"/>
                    </a:ext>
                  </a:extLst>
                </a:gridCol>
                <a:gridCol w="1257702">
                  <a:extLst>
                    <a:ext uri="{9D8B030D-6E8A-4147-A177-3AD203B41FA5}">
                      <a16:colId xmlns:a16="http://schemas.microsoft.com/office/drawing/2014/main" val="20002"/>
                    </a:ext>
                  </a:extLst>
                </a:gridCol>
                <a:gridCol w="1257702">
                  <a:extLst>
                    <a:ext uri="{9D8B030D-6E8A-4147-A177-3AD203B41FA5}">
                      <a16:colId xmlns:a16="http://schemas.microsoft.com/office/drawing/2014/main" val="20003"/>
                    </a:ext>
                  </a:extLst>
                </a:gridCol>
                <a:gridCol w="1257702">
                  <a:extLst>
                    <a:ext uri="{9D8B030D-6E8A-4147-A177-3AD203B41FA5}">
                      <a16:colId xmlns:a16="http://schemas.microsoft.com/office/drawing/2014/main" val="20004"/>
                    </a:ext>
                  </a:extLst>
                </a:gridCol>
              </a:tblGrid>
              <a:tr h="543881">
                <a:tc>
                  <a:txBody>
                    <a:bodyPr/>
                    <a:lstStyle/>
                    <a:p>
                      <a:pPr algn="ctr">
                        <a:spcAft>
                          <a:spcPts val="0"/>
                        </a:spcAft>
                      </a:pPr>
                      <a:r>
                        <a:rPr lang="pl-PL" sz="1800" b="1" dirty="0">
                          <a:solidFill>
                            <a:srgbClr val="808080"/>
                          </a:solidFill>
                          <a:latin typeface="Arial" pitchFamily="34" charset="0"/>
                          <a:ea typeface="Times New Roman"/>
                          <a:cs typeface="Arial" pitchFamily="34" charset="0"/>
                        </a:rPr>
                        <a:t>Modyfikator</a:t>
                      </a:r>
                      <a:r>
                        <a:rPr lang="pl-PL" sz="1800" dirty="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b="1" i="1">
                          <a:solidFill>
                            <a:srgbClr val="808080"/>
                          </a:solidFill>
                          <a:latin typeface="Arial" pitchFamily="34" charset="0"/>
                          <a:ea typeface="Times New Roman"/>
                          <a:cs typeface="Arial" pitchFamily="34" charset="0"/>
                        </a:rPr>
                        <a:t>klasa</a:t>
                      </a:r>
                      <a:r>
                        <a:rPr lang="pl-PL" sz="180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b="1" i="1" dirty="0">
                          <a:solidFill>
                            <a:srgbClr val="808080"/>
                          </a:solidFill>
                          <a:latin typeface="Arial" pitchFamily="34" charset="0"/>
                          <a:ea typeface="Times New Roman"/>
                          <a:cs typeface="Arial" pitchFamily="34" charset="0"/>
                        </a:rPr>
                        <a:t>pakiet</a:t>
                      </a:r>
                      <a:r>
                        <a:rPr lang="pl-PL" sz="1800" dirty="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b="1" i="1" dirty="0">
                          <a:solidFill>
                            <a:srgbClr val="808080"/>
                          </a:solidFill>
                          <a:latin typeface="Arial" pitchFamily="34" charset="0"/>
                          <a:ea typeface="Times New Roman"/>
                          <a:cs typeface="Arial" pitchFamily="34" charset="0"/>
                        </a:rPr>
                        <a:t>podklasa</a:t>
                      </a:r>
                      <a:r>
                        <a:rPr lang="pl-PL" sz="1800" dirty="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b="1" i="1">
                          <a:solidFill>
                            <a:srgbClr val="808080"/>
                          </a:solidFill>
                          <a:latin typeface="Arial" pitchFamily="34" charset="0"/>
                          <a:ea typeface="Times New Roman"/>
                          <a:cs typeface="Arial" pitchFamily="34" charset="0"/>
                        </a:rPr>
                        <a:t>wszędzie</a:t>
                      </a:r>
                      <a:r>
                        <a:rPr lang="pl-PL" sz="180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543881">
                <a:tc>
                  <a:txBody>
                    <a:bodyPr/>
                    <a:lstStyle/>
                    <a:p>
                      <a:pPr algn="ctr">
                        <a:spcAft>
                          <a:spcPts val="0"/>
                        </a:spcAft>
                      </a:pPr>
                      <a:r>
                        <a:rPr lang="pl-PL" sz="1800" dirty="0" err="1">
                          <a:latin typeface="Arial" pitchFamily="34" charset="0"/>
                          <a:ea typeface="Times New Roman"/>
                          <a:cs typeface="Arial" pitchFamily="34" charset="0"/>
                        </a:rPr>
                        <a:t>private</a:t>
                      </a:r>
                      <a:r>
                        <a:rPr lang="pl-PL" sz="1800" dirty="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a:latin typeface="Arial" pitchFamily="34" charset="0"/>
                          <a:ea typeface="Times New Roman"/>
                          <a:cs typeface="Arial" pitchFamily="34" charset="0"/>
                        </a:rPr>
                        <a:t>X</a:t>
                      </a:r>
                      <a:endParaRPr lang="pl-PL" sz="180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a:latin typeface="Arial" pitchFamily="34" charset="0"/>
                          <a:ea typeface="Times New Roman"/>
                          <a:cs typeface="Arial" pitchFamily="34" charset="0"/>
                        </a:rPr>
                        <a:t> </a:t>
                      </a:r>
                      <a:endParaRPr lang="pl-PL" sz="180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1"/>
                  </a:ext>
                </a:extLst>
              </a:tr>
              <a:tr h="543881">
                <a:tc>
                  <a:txBody>
                    <a:bodyPr/>
                    <a:lstStyle/>
                    <a:p>
                      <a:pPr algn="ctr">
                        <a:spcAft>
                          <a:spcPts val="0"/>
                        </a:spcAft>
                      </a:pPr>
                      <a:r>
                        <a:rPr lang="en-US" sz="1800" dirty="0">
                          <a:latin typeface="Arial" pitchFamily="34" charset="0"/>
                          <a:ea typeface="Times New Roman"/>
                          <a:cs typeface="Arial" pitchFamily="34" charset="0"/>
                        </a:rPr>
                        <a:t>package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dirty="0">
                          <a:latin typeface="Arial" pitchFamily="34" charset="0"/>
                          <a:ea typeface="Times New Roman"/>
                          <a:cs typeface="Arial" pitchFamily="34" charset="0"/>
                        </a:rPr>
                        <a:t>X</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pl-PL" sz="1800" dirty="0">
                          <a:latin typeface="Arial" pitchFamily="34" charset="0"/>
                          <a:ea typeface="Times New Roman"/>
                          <a:cs typeface="Arial" pitchFamily="34" charset="0"/>
                        </a:rPr>
                        <a:t> </a:t>
                      </a: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2"/>
                  </a:ext>
                </a:extLst>
              </a:tr>
              <a:tr h="543881">
                <a:tc>
                  <a:txBody>
                    <a:bodyPr/>
                    <a:lstStyle/>
                    <a:p>
                      <a:pPr algn="ctr">
                        <a:spcAft>
                          <a:spcPts val="0"/>
                        </a:spcAft>
                      </a:pPr>
                      <a:r>
                        <a:rPr lang="en-US" sz="1800" dirty="0">
                          <a:latin typeface="Arial" pitchFamily="34" charset="0"/>
                          <a:ea typeface="Times New Roman"/>
                          <a:cs typeface="Arial" pitchFamily="34" charset="0"/>
                        </a:rPr>
                        <a:t>protected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a:latin typeface="Arial" pitchFamily="34" charset="0"/>
                          <a:ea typeface="Times New Roman"/>
                          <a:cs typeface="Arial" pitchFamily="34" charset="0"/>
                        </a:rPr>
                        <a:t> </a:t>
                      </a:r>
                      <a:endParaRPr lang="pl-PL" sz="180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3"/>
                  </a:ext>
                </a:extLst>
              </a:tr>
              <a:tr h="543881">
                <a:tc>
                  <a:txBody>
                    <a:bodyPr/>
                    <a:lstStyle/>
                    <a:p>
                      <a:pPr algn="ctr">
                        <a:spcAft>
                          <a:spcPts val="0"/>
                        </a:spcAft>
                      </a:pPr>
                      <a:r>
                        <a:rPr lang="en-US" sz="1800">
                          <a:latin typeface="Arial" pitchFamily="34" charset="0"/>
                          <a:ea typeface="Times New Roman"/>
                          <a:cs typeface="Arial" pitchFamily="34" charset="0"/>
                        </a:rPr>
                        <a:t>public </a:t>
                      </a:r>
                      <a:endParaRPr lang="pl-PL" sz="180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a:spcAft>
                          <a:spcPts val="0"/>
                        </a:spcAft>
                      </a:pPr>
                      <a:r>
                        <a:rPr lang="en-US" sz="1800" dirty="0">
                          <a:latin typeface="Arial" pitchFamily="34" charset="0"/>
                          <a:ea typeface="Times New Roman"/>
                          <a:cs typeface="Arial" pitchFamily="34" charset="0"/>
                        </a:rPr>
                        <a:t>X </a:t>
                      </a:r>
                      <a:endParaRPr lang="pl-PL" sz="1800" dirty="0">
                        <a:latin typeface="Arial" pitchFamily="34" charset="0"/>
                        <a:ea typeface="Times New Roman"/>
                        <a:cs typeface="Arial" pitchFamily="34" charset="0"/>
                      </a:endParaRPr>
                    </a:p>
                  </a:txBody>
                  <a:tcPr marL="9525" marR="9525" marT="9525" marB="9525"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Modyfikatory</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539552" y="1412776"/>
            <a:ext cx="7632848" cy="4608576"/>
          </a:xfrm>
        </p:spPr>
        <p:txBody>
          <a:bodyPr>
            <a:normAutofit/>
          </a:bodyPr>
          <a:lstStyle/>
          <a:p>
            <a:r>
              <a:rPr lang="pl-PL" sz="2000" dirty="0">
                <a:latin typeface="Arial" pitchFamily="34" charset="0"/>
                <a:cs typeface="Arial" pitchFamily="34" charset="0"/>
              </a:rPr>
              <a:t>Wśród modyfikatorów właściwości można wyróżnić takie, które stosują sie do klas, pól danych i metod.</a:t>
            </a:r>
          </a:p>
          <a:p>
            <a:r>
              <a:rPr lang="pl-PL" sz="2000" dirty="0">
                <a:latin typeface="Arial" pitchFamily="34" charset="0"/>
                <a:cs typeface="Arial" pitchFamily="34" charset="0"/>
              </a:rPr>
              <a:t>Modyfikatory dostępne dla klas:</a:t>
            </a:r>
          </a:p>
          <a:p>
            <a:pPr lvl="1"/>
            <a:r>
              <a:rPr lang="pl-PL" sz="1800" dirty="0" err="1">
                <a:solidFill>
                  <a:srgbClr val="0070C0"/>
                </a:solidFill>
                <a:latin typeface="Arial" pitchFamily="34" charset="0"/>
                <a:cs typeface="Arial" pitchFamily="34" charset="0"/>
              </a:rPr>
              <a:t>abstract</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klasy abstrakcyjne, </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final</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klasy finalne.</a:t>
            </a:r>
          </a:p>
          <a:p>
            <a:pPr lvl="1"/>
            <a:r>
              <a:rPr lang="pl-PL" sz="1800" dirty="0" err="1">
                <a:solidFill>
                  <a:srgbClr val="0070C0"/>
                </a:solidFill>
                <a:latin typeface="Arial" pitchFamily="34" charset="0"/>
                <a:cs typeface="Arial" pitchFamily="34" charset="0"/>
              </a:rPr>
              <a:t>strictfp</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obliczenia na liczbach zmiennoprzecinkowych.</a:t>
            </a:r>
            <a:endParaRPr lang="pl-PL" sz="1800" dirty="0">
              <a:latin typeface="Arial" pitchFamily="34" charset="0"/>
              <a:cs typeface="Arial" pitchFamily="34" charset="0"/>
            </a:endParaRPr>
          </a:p>
          <a:p>
            <a:r>
              <a:rPr lang="pl-PL" sz="2000" dirty="0">
                <a:latin typeface="Arial" pitchFamily="34" charset="0"/>
                <a:cs typeface="Arial" pitchFamily="34" charset="0"/>
              </a:rPr>
              <a:t>Modyfikatory dostępne dla pól danych:</a:t>
            </a:r>
          </a:p>
          <a:p>
            <a:pPr lvl="1"/>
            <a:r>
              <a:rPr lang="pl-PL" sz="1800" dirty="0" err="1">
                <a:solidFill>
                  <a:srgbClr val="0070C0"/>
                </a:solidFill>
                <a:latin typeface="Arial" pitchFamily="34" charset="0"/>
                <a:cs typeface="Arial" pitchFamily="34" charset="0"/>
              </a:rPr>
              <a:t>final</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stałe,</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static</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pola statyczne (rezerwacja pamięci),</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transient</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pola niebędące częścią trwałego stanu obiektu,</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volatile</a:t>
            </a:r>
            <a:r>
              <a:rPr lang="pl-PL" sz="1800" dirty="0">
                <a:solidFill>
                  <a:schemeClr val="tx1"/>
                </a:solidFill>
                <a:latin typeface="Arial" pitchFamily="34" charset="0"/>
                <a:cs typeface="Arial" pitchFamily="34" charset="0"/>
              </a:rPr>
              <a:t> – zapewnienie spójności danych w programach wielowątkowych.</a:t>
            </a:r>
            <a:endParaRPr lang="pl-PL" sz="1800" dirty="0">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Modyfikatory</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539552" y="1556792"/>
            <a:ext cx="7499176" cy="4608576"/>
          </a:xfrm>
        </p:spPr>
        <p:txBody>
          <a:bodyPr>
            <a:normAutofit/>
          </a:bodyPr>
          <a:lstStyle/>
          <a:p>
            <a:r>
              <a:rPr lang="pl-PL" sz="2000" dirty="0">
                <a:latin typeface="Arial" pitchFamily="34" charset="0"/>
                <a:cs typeface="Arial" pitchFamily="34" charset="0"/>
              </a:rPr>
              <a:t>Modyfikatory dostępne dla metod:</a:t>
            </a:r>
          </a:p>
          <a:p>
            <a:pPr lvl="1"/>
            <a:r>
              <a:rPr lang="pl-PL" sz="1800" dirty="0" err="1">
                <a:solidFill>
                  <a:srgbClr val="0070C0"/>
                </a:solidFill>
                <a:latin typeface="Arial" pitchFamily="34" charset="0"/>
                <a:cs typeface="Arial" pitchFamily="34" charset="0"/>
              </a:rPr>
              <a:t>abstract</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metody abstrakcyjne,</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static</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metody statyczne (operują tylko na statycznych polach danych),</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final</a:t>
            </a:r>
            <a:r>
              <a:rPr lang="pl-PL" sz="1800" dirty="0">
                <a:solidFill>
                  <a:schemeClr val="tx1"/>
                </a:solidFill>
                <a:latin typeface="Arial" pitchFamily="34" charset="0"/>
                <a:cs typeface="Arial" pitchFamily="34" charset="0"/>
              </a:rPr>
              <a:t> – metoda nie może być przedefiniowana w klasach potomnych,</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native</a:t>
            </a:r>
            <a:r>
              <a:rPr lang="pl-PL" sz="1800" dirty="0">
                <a:solidFill>
                  <a:schemeClr val="tx1"/>
                </a:solidFill>
                <a:latin typeface="Arial" pitchFamily="34" charset="0"/>
                <a:cs typeface="Arial" pitchFamily="34" charset="0"/>
              </a:rPr>
              <a:t> – metoda zaimplementowana w kodzie specyficznym dla platformy (nie Java),</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strictfp</a:t>
            </a:r>
            <a:r>
              <a:rPr lang="pl-PL" sz="1800" dirty="0">
                <a:solidFill>
                  <a:schemeClr val="tx1"/>
                </a:solidFill>
                <a:latin typeface="Arial" pitchFamily="34" charset="0"/>
                <a:cs typeface="Arial" pitchFamily="34" charset="0"/>
              </a:rPr>
              <a:t> – obliczenia na liczbach zmiennoprzecinkowych,</a:t>
            </a:r>
            <a:endParaRPr lang="pl-PL" sz="1800" dirty="0">
              <a:latin typeface="Arial" pitchFamily="34" charset="0"/>
              <a:cs typeface="Arial" pitchFamily="34" charset="0"/>
            </a:endParaRPr>
          </a:p>
          <a:p>
            <a:pPr lvl="1"/>
            <a:r>
              <a:rPr lang="pl-PL" sz="1800" dirty="0" err="1">
                <a:solidFill>
                  <a:srgbClr val="0070C0"/>
                </a:solidFill>
                <a:latin typeface="Arial" pitchFamily="34" charset="0"/>
                <a:cs typeface="Arial" pitchFamily="34" charset="0"/>
              </a:rPr>
              <a:t>synchronized</a:t>
            </a:r>
            <a:r>
              <a:rPr lang="pl-PL" sz="1800" dirty="0">
                <a:solidFill>
                  <a:srgbClr val="0070C0"/>
                </a:solidFill>
                <a:latin typeface="Arial" pitchFamily="34" charset="0"/>
                <a:cs typeface="Arial" pitchFamily="34" charset="0"/>
              </a:rPr>
              <a:t> </a:t>
            </a:r>
            <a:r>
              <a:rPr lang="pl-PL" sz="1800" dirty="0">
                <a:solidFill>
                  <a:schemeClr val="tx1"/>
                </a:solidFill>
                <a:latin typeface="Arial" pitchFamily="34" charset="0"/>
                <a:cs typeface="Arial" pitchFamily="34" charset="0"/>
              </a:rPr>
              <a:t>– programy wielowątkowe (synchronizacja wątków).</a:t>
            </a:r>
            <a:endParaRPr lang="pl-PL" sz="1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Metody</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Metoda jest funkcją należącą do definicji klasy.</a:t>
            </a:r>
          </a:p>
          <a:p>
            <a:r>
              <a:rPr lang="pl-PL" sz="2000" dirty="0">
                <a:latin typeface="Arial" pitchFamily="34" charset="0"/>
                <a:cs typeface="Arial" pitchFamily="34" charset="0"/>
              </a:rPr>
              <a:t>Ogólna składnia definicji funkcji:</a:t>
            </a:r>
          </a:p>
          <a:p>
            <a:pPr>
              <a:buNone/>
            </a:pPr>
            <a:r>
              <a:rPr lang="pl-PL" sz="2000" dirty="0" err="1">
                <a:solidFill>
                  <a:srgbClr val="00B050"/>
                </a:solidFill>
                <a:latin typeface="Arial" pitchFamily="34" charset="0"/>
                <a:cs typeface="Arial" pitchFamily="34" charset="0"/>
              </a:rPr>
              <a:t>TypRezultatu</a:t>
            </a:r>
            <a:r>
              <a:rPr lang="pl-PL" sz="2000" dirty="0">
                <a:solidFill>
                  <a:srgbClr val="00B050"/>
                </a:solidFill>
                <a:latin typeface="Arial" pitchFamily="34" charset="0"/>
                <a:cs typeface="Arial" pitchFamily="34" charset="0"/>
              </a:rPr>
              <a:t> </a:t>
            </a:r>
            <a:r>
              <a:rPr lang="pl-PL" sz="2000" dirty="0" err="1">
                <a:solidFill>
                  <a:srgbClr val="00B050"/>
                </a:solidFill>
                <a:latin typeface="Arial" pitchFamily="34" charset="0"/>
                <a:cs typeface="Arial" pitchFamily="34" charset="0"/>
              </a:rPr>
              <a:t>nazwaMetody</a:t>
            </a:r>
            <a:r>
              <a:rPr lang="pl-PL" sz="2000" dirty="0">
                <a:solidFill>
                  <a:srgbClr val="00B050"/>
                </a:solidFill>
                <a:latin typeface="Arial" pitchFamily="34" charset="0"/>
                <a:cs typeface="Arial" pitchFamily="34" charset="0"/>
              </a:rPr>
              <a:t>(</a:t>
            </a:r>
            <a:r>
              <a:rPr lang="pl-PL" sz="2000" i="1" dirty="0" err="1">
                <a:solidFill>
                  <a:srgbClr val="00B050"/>
                </a:solidFill>
                <a:latin typeface="Arial" pitchFamily="34" charset="0"/>
                <a:cs typeface="Arial" pitchFamily="34" charset="0"/>
              </a:rPr>
              <a:t>ListaParametrówFormalnych</a:t>
            </a:r>
            <a:r>
              <a:rPr lang="pl-PL" sz="2000" dirty="0">
                <a:solidFill>
                  <a:srgbClr val="00B050"/>
                </a:solidFill>
                <a:latin typeface="Arial" pitchFamily="34" charset="0"/>
                <a:cs typeface="Arial" pitchFamily="34" charset="0"/>
              </a:rPr>
              <a:t>){</a:t>
            </a:r>
          </a:p>
          <a:p>
            <a:pPr>
              <a:buNone/>
            </a:pPr>
            <a:r>
              <a:rPr lang="pl-PL" sz="2000" dirty="0">
                <a:solidFill>
                  <a:srgbClr val="00B050"/>
                </a:solidFill>
                <a:latin typeface="Arial" pitchFamily="34" charset="0"/>
                <a:cs typeface="Arial" pitchFamily="34" charset="0"/>
              </a:rPr>
              <a:t>	//treść metody</a:t>
            </a:r>
          </a:p>
          <a:p>
            <a:pPr>
              <a:buNone/>
            </a:pPr>
            <a:r>
              <a:rPr lang="pl-PL" sz="2000" dirty="0">
                <a:solidFill>
                  <a:srgbClr val="00B050"/>
                </a:solidFill>
                <a:latin typeface="Arial" pitchFamily="34" charset="0"/>
                <a:cs typeface="Arial" pitchFamily="34" charset="0"/>
              </a:rPr>
              <a:t>}</a:t>
            </a:r>
          </a:p>
          <a:p>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podajPredkoscSamochodu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return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 przypadku metod konwencja nazewnictwa Javy zakłada stosowanie dolnej notacji wielbłąda.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Zasłanianie nazw</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700808"/>
            <a:ext cx="7283152" cy="4608576"/>
          </a:xfrm>
        </p:spPr>
        <p:txBody>
          <a:bodyPr>
            <a:normAutofit/>
          </a:bodyPr>
          <a:lstStyle/>
          <a:p>
            <a:r>
              <a:rPr lang="pl-PL" sz="2000" dirty="0">
                <a:latin typeface="Arial" pitchFamily="34" charset="0"/>
                <a:cs typeface="Arial" pitchFamily="34" charset="0"/>
              </a:rPr>
              <a:t>Przy dziedziczeniu może wystąpić sytuacja, w której klasa posiada pola danych lub metody o identycznych nazwach jak jej nadklasa.</a:t>
            </a:r>
          </a:p>
          <a:p>
            <a:r>
              <a:rPr lang="pl-PL" sz="2000" dirty="0">
                <a:latin typeface="Arial" pitchFamily="34" charset="0"/>
                <a:cs typeface="Arial" pitchFamily="34" charset="0"/>
              </a:rPr>
              <a:t>W takiej sytuacji składniki klasy dziedziczącej </a:t>
            </a:r>
            <a:r>
              <a:rPr lang="pl-PL" sz="2000" b="1" u="sng" dirty="0">
                <a:latin typeface="Arial" pitchFamily="34" charset="0"/>
                <a:cs typeface="Arial" pitchFamily="34" charset="0"/>
              </a:rPr>
              <a:t>przesłaniają</a:t>
            </a:r>
            <a:r>
              <a:rPr lang="pl-PL" sz="2000" dirty="0">
                <a:latin typeface="Arial" pitchFamily="34" charset="0"/>
                <a:cs typeface="Arial" pitchFamily="34" charset="0"/>
              </a:rPr>
              <a:t> składniki klasy dziedziczonej. </a:t>
            </a:r>
          </a:p>
          <a:p>
            <a:r>
              <a:rPr lang="pl-PL" sz="2000" dirty="0">
                <a:latin typeface="Arial" pitchFamily="34" charset="0"/>
                <a:cs typeface="Arial" pitchFamily="34" charset="0"/>
              </a:rPr>
              <a:t>W przypadku metod, aby zaistniało przesłonięcie, muszą jeszcze być takie same listy argumentów. W przeciwnym przypadku mielibyśmy do czynienia z </a:t>
            </a:r>
            <a:r>
              <a:rPr lang="pl-PL" sz="2000" b="1" u="sng" dirty="0">
                <a:latin typeface="Arial" pitchFamily="34" charset="0"/>
                <a:cs typeface="Arial" pitchFamily="34" charset="0"/>
              </a:rPr>
              <a:t>przeładowaniem</a:t>
            </a:r>
            <a:r>
              <a:rPr lang="pl-PL" sz="2000" dirty="0">
                <a:latin typeface="Arial" pitchFamily="34" charset="0"/>
                <a:cs typeface="Arial" pitchFamily="34" charset="0"/>
              </a:rPr>
              <a:t> metody.</a:t>
            </a:r>
          </a:p>
          <a:p>
            <a:r>
              <a:rPr lang="pl-PL" sz="2000" dirty="0">
                <a:latin typeface="Arial" pitchFamily="34" charset="0"/>
                <a:cs typeface="Arial" pitchFamily="34" charset="0"/>
              </a:rPr>
              <a:t>Przeładowanie metod ma miejsce zarówno w przypadku metod znajdujących się w tej samej klasie jak i metod znajdujących się na różnych poziomach hierarchii dziedziczenia.</a:t>
            </a:r>
          </a:p>
          <a:p>
            <a:endParaRPr lang="pl-PL" sz="1800" dirty="0">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Zasłanianie nazw</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700808"/>
            <a:ext cx="7704856" cy="4608576"/>
          </a:xfrm>
        </p:spPr>
        <p:txBody>
          <a:bodyPr>
            <a:normAutofit fontScale="92500" lnSpcReduction="10000"/>
          </a:bodyPr>
          <a:lstStyle/>
          <a:p>
            <a:r>
              <a:rPr lang="pl-PL" sz="2000" dirty="0">
                <a:latin typeface="Arial" pitchFamily="34" charset="0"/>
                <a:cs typeface="Arial" pitchFamily="34" charset="0"/>
              </a:rPr>
              <a:t>Przesłonięcie  zilustrujemy na przykładzie. Załóżmy, że mamy dwie klasy powiązane relacją dziedziczenia:</a:t>
            </a:r>
          </a:p>
          <a:p>
            <a:pPr>
              <a:buNone/>
            </a:pPr>
            <a:r>
              <a:rPr lang="pl-PL" sz="1800" dirty="0">
                <a:solidFill>
                  <a:srgbClr val="0070C0"/>
                </a:solidFill>
                <a:latin typeface="Arial" pitchFamily="34" charset="0"/>
                <a:cs typeface="Arial" pitchFamily="34" charset="0"/>
              </a:rPr>
              <a:t>public </a:t>
            </a:r>
            <a:r>
              <a:rPr lang="pl-PL" sz="1800" dirty="0" err="1">
                <a:solidFill>
                  <a:srgbClr val="0070C0"/>
                </a:solidFill>
                <a:latin typeface="Arial" pitchFamily="34" charset="0"/>
                <a:cs typeface="Arial" pitchFamily="34" charset="0"/>
              </a:rPr>
              <a:t>class</a:t>
            </a:r>
            <a:r>
              <a:rPr lang="pl-PL" sz="1800" dirty="0">
                <a:solidFill>
                  <a:srgbClr val="0070C0"/>
                </a:solidFill>
                <a:latin typeface="Arial" pitchFamily="34" charset="0"/>
                <a:cs typeface="Arial" pitchFamily="34" charset="0"/>
              </a:rPr>
              <a:t> Rodzic {</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int</a:t>
            </a:r>
            <a:r>
              <a:rPr lang="pl-PL" sz="1800" dirty="0">
                <a:solidFill>
                  <a:srgbClr val="0070C0"/>
                </a:solidFill>
                <a:latin typeface="Arial" pitchFamily="34" charset="0"/>
                <a:cs typeface="Arial" pitchFamily="34" charset="0"/>
              </a:rPr>
              <a:t> i=0;</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void</a:t>
            </a:r>
            <a:r>
              <a:rPr lang="pl-PL" sz="1800" dirty="0">
                <a:solidFill>
                  <a:srgbClr val="0070C0"/>
                </a:solidFill>
                <a:latin typeface="Arial" pitchFamily="34" charset="0"/>
                <a:cs typeface="Arial" pitchFamily="34" charset="0"/>
              </a:rPr>
              <a:t> metoda(){</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System.out.println</a:t>
            </a:r>
            <a:r>
              <a:rPr lang="pl-PL" sz="1800" dirty="0">
                <a:solidFill>
                  <a:srgbClr val="0070C0"/>
                </a:solidFill>
                <a:latin typeface="Arial" pitchFamily="34" charset="0"/>
                <a:cs typeface="Arial" pitchFamily="34" charset="0"/>
              </a:rPr>
              <a:t>("To jest metoda z klasy Rodzic " +i);</a:t>
            </a:r>
          </a:p>
          <a:p>
            <a:pPr>
              <a:buNone/>
            </a:pP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a:t>
            </a:r>
          </a:p>
          <a:p>
            <a:pPr>
              <a:buNone/>
            </a:pPr>
            <a:r>
              <a:rPr lang="pl-PL" sz="1800" dirty="0">
                <a:solidFill>
                  <a:srgbClr val="0070C0"/>
                </a:solidFill>
                <a:latin typeface="Arial" pitchFamily="34" charset="0"/>
                <a:cs typeface="Arial" pitchFamily="34" charset="0"/>
              </a:rPr>
              <a:t>public </a:t>
            </a:r>
            <a:r>
              <a:rPr lang="pl-PL" sz="1800" dirty="0" err="1">
                <a:solidFill>
                  <a:srgbClr val="0070C0"/>
                </a:solidFill>
                <a:latin typeface="Arial" pitchFamily="34" charset="0"/>
                <a:cs typeface="Arial" pitchFamily="34" charset="0"/>
              </a:rPr>
              <a:t>class</a:t>
            </a:r>
            <a:r>
              <a:rPr lang="pl-PL" sz="1800" dirty="0">
                <a:solidFill>
                  <a:srgbClr val="0070C0"/>
                </a:solidFill>
                <a:latin typeface="Arial" pitchFamily="34" charset="0"/>
                <a:cs typeface="Arial" pitchFamily="34" charset="0"/>
              </a:rPr>
              <a:t> Potomek </a:t>
            </a:r>
            <a:r>
              <a:rPr lang="pl-PL" sz="1800" dirty="0" err="1">
                <a:solidFill>
                  <a:srgbClr val="0070C0"/>
                </a:solidFill>
                <a:latin typeface="Arial" pitchFamily="34" charset="0"/>
                <a:cs typeface="Arial" pitchFamily="34" charset="0"/>
              </a:rPr>
              <a:t>extends</a:t>
            </a:r>
            <a:r>
              <a:rPr lang="pl-PL" sz="1800" dirty="0">
                <a:solidFill>
                  <a:srgbClr val="0070C0"/>
                </a:solidFill>
                <a:latin typeface="Arial" pitchFamily="34" charset="0"/>
                <a:cs typeface="Arial" pitchFamily="34" charset="0"/>
              </a:rPr>
              <a:t> Rodzic {</a:t>
            </a:r>
          </a:p>
          <a:p>
            <a:pPr>
              <a:buNone/>
            </a:pPr>
            <a:r>
              <a:rPr lang="pl-PL" sz="1800" dirty="0">
                <a:solidFill>
                  <a:srgbClr val="0070C0"/>
                </a:solidFill>
                <a:latin typeface="Arial" pitchFamily="34" charset="0"/>
                <a:cs typeface="Arial" pitchFamily="34" charset="0"/>
              </a:rPr>
              <a:t>}</a:t>
            </a:r>
          </a:p>
          <a:p>
            <a:r>
              <a:rPr lang="pl-PL" sz="2000" dirty="0">
                <a:latin typeface="Arial" pitchFamily="34" charset="0"/>
                <a:cs typeface="Arial" pitchFamily="34" charset="0"/>
              </a:rPr>
              <a:t>Tutaj mamy do czynienia ze zwykłym dziedziczeniem. Operacje:</a:t>
            </a:r>
          </a:p>
          <a:p>
            <a:pPr>
              <a:buNone/>
            </a:pPr>
            <a:r>
              <a:rPr lang="pl-PL" sz="2000" dirty="0">
                <a:solidFill>
                  <a:srgbClr val="0070C0"/>
                </a:solidFill>
                <a:latin typeface="Arial" pitchFamily="34" charset="0"/>
                <a:cs typeface="Arial" pitchFamily="34" charset="0"/>
              </a:rPr>
              <a:t>Potomek 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Potomek();</a:t>
            </a:r>
          </a:p>
          <a:p>
            <a:pPr>
              <a:buNone/>
            </a:pPr>
            <a:r>
              <a:rPr lang="pl-PL" sz="2000" dirty="0" err="1">
                <a:solidFill>
                  <a:srgbClr val="0070C0"/>
                </a:solidFill>
                <a:latin typeface="Arial" pitchFamily="34" charset="0"/>
                <a:cs typeface="Arial" pitchFamily="34" charset="0"/>
              </a:rPr>
              <a:t>p.metoda</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spowodują wywołanie metody z klasy </a:t>
            </a:r>
            <a:r>
              <a:rPr lang="pl-PL" sz="2000" dirty="0">
                <a:solidFill>
                  <a:srgbClr val="0070C0"/>
                </a:solidFill>
                <a:latin typeface="Arial" pitchFamily="34" charset="0"/>
                <a:cs typeface="Arial" pitchFamily="34" charset="0"/>
              </a:rPr>
              <a:t>Rodzic</a:t>
            </a:r>
            <a:r>
              <a:rPr lang="pl-PL" sz="2000" dirty="0">
                <a:latin typeface="Arial" pitchFamily="34" charset="0"/>
                <a:cs typeface="Arial" pitchFamily="34"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Zasłanianie nazw</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556792"/>
            <a:ext cx="7632848" cy="4608576"/>
          </a:xfrm>
        </p:spPr>
        <p:txBody>
          <a:bodyPr>
            <a:normAutofit fontScale="92500" lnSpcReduction="10000"/>
          </a:bodyPr>
          <a:lstStyle/>
          <a:p>
            <a:r>
              <a:rPr lang="pl-PL" sz="2000" dirty="0">
                <a:latin typeface="Arial" pitchFamily="34" charset="0"/>
                <a:cs typeface="Arial" pitchFamily="34" charset="0"/>
              </a:rPr>
              <a:t>Zmodyfikujemy teraz klasę Potomek w następujący sposób:</a:t>
            </a:r>
          </a:p>
          <a:p>
            <a:pPr>
              <a:buNone/>
            </a:pPr>
            <a:r>
              <a:rPr lang="pl-PL" sz="1800" dirty="0">
                <a:solidFill>
                  <a:srgbClr val="0070C0"/>
                </a:solidFill>
                <a:latin typeface="Arial" pitchFamily="34" charset="0"/>
                <a:cs typeface="Arial" pitchFamily="34" charset="0"/>
              </a:rPr>
              <a:t>public </a:t>
            </a:r>
            <a:r>
              <a:rPr lang="pl-PL" sz="1800" dirty="0" err="1">
                <a:solidFill>
                  <a:srgbClr val="0070C0"/>
                </a:solidFill>
                <a:latin typeface="Arial" pitchFamily="34" charset="0"/>
                <a:cs typeface="Arial" pitchFamily="34" charset="0"/>
              </a:rPr>
              <a:t>class</a:t>
            </a:r>
            <a:r>
              <a:rPr lang="pl-PL" sz="1800" dirty="0">
                <a:solidFill>
                  <a:srgbClr val="0070C0"/>
                </a:solidFill>
                <a:latin typeface="Arial" pitchFamily="34" charset="0"/>
                <a:cs typeface="Arial" pitchFamily="34" charset="0"/>
              </a:rPr>
              <a:t> Potomek </a:t>
            </a:r>
            <a:r>
              <a:rPr lang="pl-PL" sz="1800" dirty="0" err="1">
                <a:solidFill>
                  <a:srgbClr val="0070C0"/>
                </a:solidFill>
                <a:latin typeface="Arial" pitchFamily="34" charset="0"/>
                <a:cs typeface="Arial" pitchFamily="34" charset="0"/>
              </a:rPr>
              <a:t>extends</a:t>
            </a:r>
            <a:r>
              <a:rPr lang="pl-PL" sz="1800" dirty="0">
                <a:solidFill>
                  <a:srgbClr val="0070C0"/>
                </a:solidFill>
                <a:latin typeface="Arial" pitchFamily="34" charset="0"/>
                <a:cs typeface="Arial" pitchFamily="34" charset="0"/>
              </a:rPr>
              <a:t> Rodzic {</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int</a:t>
            </a:r>
            <a:r>
              <a:rPr lang="pl-PL" sz="1800" dirty="0">
                <a:solidFill>
                  <a:srgbClr val="0070C0"/>
                </a:solidFill>
                <a:latin typeface="Arial" pitchFamily="34" charset="0"/>
                <a:cs typeface="Arial" pitchFamily="34" charset="0"/>
              </a:rPr>
              <a:t> i=1;   //zmienna przesłaniająca</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void</a:t>
            </a:r>
            <a:r>
              <a:rPr lang="pl-PL" sz="1800" dirty="0">
                <a:solidFill>
                  <a:srgbClr val="0070C0"/>
                </a:solidFill>
                <a:latin typeface="Arial" pitchFamily="34" charset="0"/>
                <a:cs typeface="Arial" pitchFamily="34" charset="0"/>
              </a:rPr>
              <a:t> metoda(){ //</a:t>
            </a:r>
            <a:r>
              <a:rPr lang="pl-PL" sz="1800" dirty="0" err="1">
                <a:solidFill>
                  <a:srgbClr val="0070C0"/>
                </a:solidFill>
                <a:latin typeface="Arial" pitchFamily="34" charset="0"/>
                <a:cs typeface="Arial" pitchFamily="34" charset="0"/>
              </a:rPr>
              <a:t>metoda</a:t>
            </a:r>
            <a:r>
              <a:rPr lang="pl-PL" sz="1800" dirty="0">
                <a:solidFill>
                  <a:srgbClr val="0070C0"/>
                </a:solidFill>
                <a:latin typeface="Arial" pitchFamily="34" charset="0"/>
                <a:cs typeface="Arial" pitchFamily="34" charset="0"/>
              </a:rPr>
              <a:t> przesłaniająca</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System.out.println</a:t>
            </a:r>
            <a:r>
              <a:rPr lang="pl-PL" sz="1800" dirty="0">
                <a:solidFill>
                  <a:srgbClr val="0070C0"/>
                </a:solidFill>
                <a:latin typeface="Arial" pitchFamily="34" charset="0"/>
                <a:cs typeface="Arial" pitchFamily="34" charset="0"/>
              </a:rPr>
              <a:t>("To jest metoda z klasy Potomek "+i);</a:t>
            </a:r>
          </a:p>
          <a:p>
            <a:pPr>
              <a:buNone/>
            </a:pP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a:t>
            </a:r>
          </a:p>
          <a:p>
            <a:r>
              <a:rPr lang="pl-PL" sz="2000" dirty="0">
                <a:latin typeface="Arial" pitchFamily="34" charset="0"/>
                <a:cs typeface="Arial" pitchFamily="34" charset="0"/>
              </a:rPr>
              <a:t>Zawartość klasy Potomek przesłania zawartość klasy </a:t>
            </a:r>
            <a:r>
              <a:rPr lang="pl-PL" sz="2000" dirty="0">
                <a:solidFill>
                  <a:srgbClr val="0070C0"/>
                </a:solidFill>
                <a:latin typeface="Arial" pitchFamily="34" charset="0"/>
                <a:cs typeface="Arial" pitchFamily="34" charset="0"/>
              </a:rPr>
              <a:t>Rodzic</a:t>
            </a:r>
            <a:r>
              <a:rPr lang="pl-PL" sz="2000" dirty="0">
                <a:latin typeface="Arial" pitchFamily="34" charset="0"/>
                <a:cs typeface="Arial" pitchFamily="34" charset="0"/>
              </a:rPr>
              <a:t>. Oznacza to, że operacje:</a:t>
            </a:r>
          </a:p>
          <a:p>
            <a:pPr marL="1074738" indent="-358775">
              <a:buNone/>
            </a:pPr>
            <a:r>
              <a:rPr lang="pl-PL" sz="1800" dirty="0">
                <a:solidFill>
                  <a:srgbClr val="0070C0"/>
                </a:solidFill>
                <a:latin typeface="Arial" pitchFamily="34" charset="0"/>
                <a:cs typeface="Arial" pitchFamily="34" charset="0"/>
              </a:rPr>
              <a:t>Potomek p = </a:t>
            </a:r>
            <a:r>
              <a:rPr lang="pl-PL" sz="1800" dirty="0" err="1">
                <a:solidFill>
                  <a:srgbClr val="0070C0"/>
                </a:solidFill>
                <a:latin typeface="Arial" pitchFamily="34" charset="0"/>
                <a:cs typeface="Arial" pitchFamily="34" charset="0"/>
              </a:rPr>
              <a:t>new</a:t>
            </a:r>
            <a:r>
              <a:rPr lang="pl-PL" sz="1800" dirty="0">
                <a:solidFill>
                  <a:srgbClr val="0070C0"/>
                </a:solidFill>
                <a:latin typeface="Arial" pitchFamily="34" charset="0"/>
                <a:cs typeface="Arial" pitchFamily="34" charset="0"/>
              </a:rPr>
              <a:t> Potomek();</a:t>
            </a:r>
          </a:p>
          <a:p>
            <a:pPr marL="1074738" indent="-358775">
              <a:buNone/>
            </a:pPr>
            <a:r>
              <a:rPr lang="pl-PL" sz="1800" dirty="0" err="1">
                <a:solidFill>
                  <a:srgbClr val="0070C0"/>
                </a:solidFill>
                <a:latin typeface="Arial" pitchFamily="34" charset="0"/>
                <a:cs typeface="Arial" pitchFamily="34" charset="0"/>
              </a:rPr>
              <a:t>p.metoda</a:t>
            </a:r>
            <a:r>
              <a:rPr lang="pl-PL" sz="1800" dirty="0">
                <a:solidFill>
                  <a:srgbClr val="0070C0"/>
                </a:solidFill>
                <a:latin typeface="Arial" pitchFamily="34" charset="0"/>
                <a:cs typeface="Arial" pitchFamily="34" charset="0"/>
              </a:rPr>
              <a:t>();</a:t>
            </a:r>
          </a:p>
          <a:p>
            <a:pPr marL="1074738" indent="-358775">
              <a:buNone/>
            </a:pPr>
            <a:r>
              <a:rPr lang="pl-PL" sz="1800" dirty="0">
                <a:solidFill>
                  <a:srgbClr val="0070C0"/>
                </a:solidFill>
                <a:latin typeface="Arial" pitchFamily="34" charset="0"/>
                <a:cs typeface="Arial" pitchFamily="34" charset="0"/>
              </a:rPr>
              <a:t>p.i=2;</a:t>
            </a:r>
            <a:endParaRPr lang="pl-PL" sz="1800" dirty="0">
              <a:latin typeface="Arial" pitchFamily="34" charset="0"/>
              <a:cs typeface="Arial" pitchFamily="34" charset="0"/>
            </a:endParaRPr>
          </a:p>
          <a:p>
            <a:r>
              <a:rPr lang="pl-PL" sz="2000" dirty="0">
                <a:latin typeface="Arial" pitchFamily="34" charset="0"/>
                <a:cs typeface="Arial" pitchFamily="34" charset="0"/>
              </a:rPr>
              <a:t>spowodują wywołanie metody z klasy </a:t>
            </a:r>
            <a:r>
              <a:rPr lang="pl-PL" sz="2000" dirty="0">
                <a:solidFill>
                  <a:srgbClr val="0070C0"/>
                </a:solidFill>
                <a:latin typeface="Arial" pitchFamily="34" charset="0"/>
                <a:cs typeface="Arial" pitchFamily="34" charset="0"/>
              </a:rPr>
              <a:t>Potomek</a:t>
            </a:r>
            <a:r>
              <a:rPr lang="pl-PL" sz="2000" dirty="0">
                <a:latin typeface="Arial" pitchFamily="34" charset="0"/>
                <a:cs typeface="Arial" pitchFamily="34" charset="0"/>
              </a:rPr>
              <a:t>. Dodatkowo wartość pola tej klasy zostanie zmodyfikowana (pole klasy </a:t>
            </a:r>
            <a:r>
              <a:rPr lang="pl-PL" sz="2000" dirty="0">
                <a:solidFill>
                  <a:srgbClr val="0070C0"/>
                </a:solidFill>
                <a:latin typeface="Arial" pitchFamily="34" charset="0"/>
                <a:cs typeface="Arial" pitchFamily="34" charset="0"/>
              </a:rPr>
              <a:t>Rodzic</a:t>
            </a:r>
            <a:r>
              <a:rPr lang="pl-PL" sz="2000" dirty="0">
                <a:latin typeface="Arial" pitchFamily="34" charset="0"/>
                <a:cs typeface="Arial" pitchFamily="34" charset="0"/>
              </a:rPr>
              <a:t> pozostanie niezmienione).</a:t>
            </a:r>
          </a:p>
          <a:p>
            <a:endParaRPr lang="pl-PL" sz="2000" dirty="0">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Przeładowanie metod</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412776"/>
            <a:ext cx="7776864" cy="4608576"/>
          </a:xfrm>
        </p:spPr>
        <p:txBody>
          <a:bodyPr>
            <a:normAutofit/>
          </a:bodyPr>
          <a:lstStyle/>
          <a:p>
            <a:r>
              <a:rPr lang="pl-PL" sz="2000" dirty="0">
                <a:latin typeface="Arial" pitchFamily="34" charset="0"/>
                <a:cs typeface="Arial" pitchFamily="34" charset="0"/>
              </a:rPr>
              <a:t>Możemy teraz dodać do klasy Rodzic nową metodę:</a:t>
            </a:r>
          </a:p>
          <a:p>
            <a:pPr>
              <a:buNone/>
            </a:pPr>
            <a:r>
              <a:rPr lang="pl-PL" sz="1800" dirty="0">
                <a:solidFill>
                  <a:srgbClr val="0070C0"/>
                </a:solidFill>
                <a:latin typeface="Arial" pitchFamily="34" charset="0"/>
                <a:cs typeface="Arial" pitchFamily="34" charset="0"/>
              </a:rPr>
              <a:t>public </a:t>
            </a:r>
            <a:r>
              <a:rPr lang="pl-PL" sz="1800" dirty="0" err="1">
                <a:solidFill>
                  <a:srgbClr val="0070C0"/>
                </a:solidFill>
                <a:latin typeface="Arial" pitchFamily="34" charset="0"/>
                <a:cs typeface="Arial" pitchFamily="34" charset="0"/>
              </a:rPr>
              <a:t>class</a:t>
            </a:r>
            <a:r>
              <a:rPr lang="pl-PL" sz="1800" dirty="0">
                <a:solidFill>
                  <a:srgbClr val="0070C0"/>
                </a:solidFill>
                <a:latin typeface="Arial" pitchFamily="34" charset="0"/>
                <a:cs typeface="Arial" pitchFamily="34" charset="0"/>
              </a:rPr>
              <a:t> Rodzic {</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int</a:t>
            </a:r>
            <a:r>
              <a:rPr lang="pl-PL" sz="1800" dirty="0">
                <a:solidFill>
                  <a:srgbClr val="0070C0"/>
                </a:solidFill>
                <a:latin typeface="Arial" pitchFamily="34" charset="0"/>
                <a:cs typeface="Arial" pitchFamily="34" charset="0"/>
              </a:rPr>
              <a:t> i=0;</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void</a:t>
            </a:r>
            <a:r>
              <a:rPr lang="pl-PL" sz="1800" dirty="0">
                <a:solidFill>
                  <a:srgbClr val="0070C0"/>
                </a:solidFill>
                <a:latin typeface="Arial" pitchFamily="34" charset="0"/>
                <a:cs typeface="Arial" pitchFamily="34" charset="0"/>
              </a:rPr>
              <a:t> metoda(){</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System.out.println</a:t>
            </a:r>
            <a:r>
              <a:rPr lang="pl-PL" sz="1800" dirty="0">
                <a:solidFill>
                  <a:srgbClr val="0070C0"/>
                </a:solidFill>
                <a:latin typeface="Arial" pitchFamily="34" charset="0"/>
                <a:cs typeface="Arial" pitchFamily="34" charset="0"/>
              </a:rPr>
              <a:t>("To jest metoda z klasy Rodzic " +i);</a:t>
            </a:r>
          </a:p>
          <a:p>
            <a:pPr>
              <a:buNone/>
            </a:pP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	public </a:t>
            </a:r>
            <a:r>
              <a:rPr lang="pl-PL" sz="1800" dirty="0" err="1">
                <a:solidFill>
                  <a:srgbClr val="0070C0"/>
                </a:solidFill>
                <a:latin typeface="Arial" pitchFamily="34" charset="0"/>
                <a:cs typeface="Arial" pitchFamily="34" charset="0"/>
              </a:rPr>
              <a:t>void</a:t>
            </a:r>
            <a:r>
              <a:rPr lang="pl-PL" sz="1800" dirty="0">
                <a:solidFill>
                  <a:srgbClr val="0070C0"/>
                </a:solidFill>
                <a:latin typeface="Arial" pitchFamily="34" charset="0"/>
                <a:cs typeface="Arial" pitchFamily="34" charset="0"/>
              </a:rPr>
              <a:t> metoda(</a:t>
            </a:r>
            <a:r>
              <a:rPr lang="pl-PL" sz="1800" dirty="0" err="1">
                <a:solidFill>
                  <a:srgbClr val="0070C0"/>
                </a:solidFill>
                <a:latin typeface="Arial" pitchFamily="34" charset="0"/>
                <a:cs typeface="Arial" pitchFamily="34" charset="0"/>
              </a:rPr>
              <a:t>int</a:t>
            </a:r>
            <a:r>
              <a:rPr lang="pl-PL" sz="1800" dirty="0">
                <a:solidFill>
                  <a:srgbClr val="0070C0"/>
                </a:solidFill>
                <a:latin typeface="Arial" pitchFamily="34" charset="0"/>
                <a:cs typeface="Arial" pitchFamily="34" charset="0"/>
              </a:rPr>
              <a:t> i){</a:t>
            </a:r>
          </a:p>
          <a:p>
            <a:pPr>
              <a:buNone/>
            </a:pPr>
            <a:r>
              <a:rPr lang="pl-PL" sz="1800" dirty="0">
                <a:solidFill>
                  <a:srgbClr val="0070C0"/>
                </a:solidFill>
                <a:latin typeface="Arial" pitchFamily="34" charset="0"/>
                <a:cs typeface="Arial" pitchFamily="34" charset="0"/>
              </a:rPr>
              <a:t>		</a:t>
            </a:r>
            <a:r>
              <a:rPr lang="pl-PL" sz="1800" dirty="0" err="1">
                <a:solidFill>
                  <a:srgbClr val="0070C0"/>
                </a:solidFill>
                <a:latin typeface="Arial" pitchFamily="34" charset="0"/>
                <a:cs typeface="Arial" pitchFamily="34" charset="0"/>
              </a:rPr>
              <a:t>System.out.println</a:t>
            </a:r>
            <a:r>
              <a:rPr lang="pl-PL" sz="1800" dirty="0">
                <a:solidFill>
                  <a:srgbClr val="0070C0"/>
                </a:solidFill>
                <a:latin typeface="Arial" pitchFamily="34" charset="0"/>
                <a:cs typeface="Arial" pitchFamily="34" charset="0"/>
              </a:rPr>
              <a:t>("To jest metoda przeładowująca z klasy Rodzic " +i);</a:t>
            </a:r>
          </a:p>
          <a:p>
            <a:pPr>
              <a:buNone/>
            </a:pPr>
            <a:r>
              <a:rPr lang="pl-PL" sz="1800" dirty="0">
                <a:solidFill>
                  <a:srgbClr val="0070C0"/>
                </a:solidFill>
                <a:latin typeface="Arial" pitchFamily="34" charset="0"/>
                <a:cs typeface="Arial" pitchFamily="34" charset="0"/>
              </a:rPr>
              <a:t>	}</a:t>
            </a:r>
          </a:p>
          <a:p>
            <a:pPr>
              <a:buNone/>
            </a:pPr>
            <a:r>
              <a:rPr lang="pl-PL" sz="1800" dirty="0">
                <a:solidFill>
                  <a:srgbClr val="0070C0"/>
                </a:solidFill>
                <a:latin typeface="Arial" pitchFamily="34" charset="0"/>
                <a:cs typeface="Arial" pitchFamily="34" charset="0"/>
              </a:rPr>
              <a:t>}</a:t>
            </a:r>
            <a:endParaRPr lang="pl-PL" sz="1800" dirty="0">
              <a:latin typeface="Arial" pitchFamily="34" charset="0"/>
              <a:cs typeface="Arial" pitchFamily="34" charset="0"/>
            </a:endParaRPr>
          </a:p>
          <a:p>
            <a:r>
              <a:rPr lang="pl-PL" sz="2000" dirty="0">
                <a:latin typeface="Arial" pitchFamily="34" charset="0"/>
                <a:cs typeface="Arial" pitchFamily="34" charset="0"/>
              </a:rPr>
              <a:t>Metoda, która została dodana nie jest przesłaniana przez zawartość klasy </a:t>
            </a:r>
            <a:r>
              <a:rPr lang="pl-PL" sz="2000" dirty="0">
                <a:solidFill>
                  <a:srgbClr val="0070C0"/>
                </a:solidFill>
                <a:latin typeface="Arial" pitchFamily="34" charset="0"/>
                <a:cs typeface="Arial" pitchFamily="34" charset="0"/>
              </a:rPr>
              <a:t>Potomek</a:t>
            </a:r>
            <a:r>
              <a:rPr lang="pl-PL" sz="2000" dirty="0">
                <a:latin typeface="Arial" pitchFamily="34" charset="0"/>
                <a:cs typeface="Arial" pitchFamily="34"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Przeładowanie metod</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700808"/>
            <a:ext cx="7571184" cy="4608576"/>
          </a:xfrm>
        </p:spPr>
        <p:txBody>
          <a:bodyPr>
            <a:normAutofit lnSpcReduction="10000"/>
          </a:bodyPr>
          <a:lstStyle/>
          <a:p>
            <a:r>
              <a:rPr lang="pl-PL" sz="2000" dirty="0">
                <a:latin typeface="Arial" pitchFamily="34" charset="0"/>
                <a:cs typeface="Arial" pitchFamily="34" charset="0"/>
              </a:rPr>
              <a:t>Mając klasę Rodzic z przeładowaną metodą możemy wykonać następujące operacje:</a:t>
            </a:r>
          </a:p>
          <a:p>
            <a:pPr marL="273050" indent="269875">
              <a:buNone/>
            </a:pPr>
            <a:r>
              <a:rPr lang="pl-PL" sz="2000" dirty="0">
                <a:solidFill>
                  <a:srgbClr val="0070C0"/>
                </a:solidFill>
                <a:latin typeface="Arial" pitchFamily="34" charset="0"/>
                <a:cs typeface="Arial" pitchFamily="34" charset="0"/>
              </a:rPr>
              <a:t>Rodzic </a:t>
            </a:r>
            <a:r>
              <a:rPr lang="pl-PL" sz="2000" dirty="0" err="1">
                <a:solidFill>
                  <a:srgbClr val="0070C0"/>
                </a:solidFill>
                <a:latin typeface="Arial" pitchFamily="34" charset="0"/>
                <a:cs typeface="Arial" pitchFamily="34" charset="0"/>
              </a:rPr>
              <a:t>r</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Rodzic();</a:t>
            </a:r>
          </a:p>
          <a:p>
            <a:pPr marL="273050" indent="269875">
              <a:buNone/>
            </a:pPr>
            <a:r>
              <a:rPr lang="pl-PL" sz="2000" dirty="0" err="1">
                <a:solidFill>
                  <a:srgbClr val="0070C0"/>
                </a:solidFill>
                <a:latin typeface="Arial" pitchFamily="34" charset="0"/>
                <a:cs typeface="Arial" pitchFamily="34" charset="0"/>
              </a:rPr>
              <a:t>r.metoda</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r.metoda</a:t>
            </a:r>
            <a:r>
              <a:rPr lang="pl-PL" sz="2000" dirty="0">
                <a:solidFill>
                  <a:srgbClr val="0070C0"/>
                </a:solidFill>
                <a:latin typeface="Arial" pitchFamily="34" charset="0"/>
                <a:cs typeface="Arial" pitchFamily="34" charset="0"/>
              </a:rPr>
              <a:t>(3);</a:t>
            </a:r>
          </a:p>
          <a:p>
            <a:pPr marL="273050" indent="269875">
              <a:buNone/>
            </a:pPr>
            <a:r>
              <a:rPr lang="pl-PL" sz="2000" dirty="0">
                <a:solidFill>
                  <a:srgbClr val="0070C0"/>
                </a:solidFill>
                <a:latin typeface="Arial" pitchFamily="34" charset="0"/>
                <a:cs typeface="Arial" pitchFamily="34" charset="0"/>
              </a:rPr>
              <a:t>Potomek 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Potomek();</a:t>
            </a:r>
          </a:p>
          <a:p>
            <a:pPr marL="273050" indent="269875">
              <a:buNone/>
            </a:pPr>
            <a:r>
              <a:rPr lang="pl-PL" sz="2000" dirty="0" err="1">
                <a:solidFill>
                  <a:srgbClr val="0070C0"/>
                </a:solidFill>
                <a:latin typeface="Arial" pitchFamily="34" charset="0"/>
                <a:cs typeface="Arial" pitchFamily="34" charset="0"/>
              </a:rPr>
              <a:t>p.metoda</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p.metoda</a:t>
            </a:r>
            <a:r>
              <a:rPr lang="pl-PL" sz="2000" dirty="0">
                <a:solidFill>
                  <a:srgbClr val="0070C0"/>
                </a:solidFill>
                <a:latin typeface="Arial" pitchFamily="34" charset="0"/>
                <a:cs typeface="Arial" pitchFamily="34" charset="0"/>
              </a:rPr>
              <a:t>(4);</a:t>
            </a:r>
          </a:p>
          <a:p>
            <a:r>
              <a:rPr lang="pl-PL" sz="2000" dirty="0">
                <a:latin typeface="Arial" pitchFamily="34" charset="0"/>
                <a:cs typeface="Arial" pitchFamily="34" charset="0"/>
              </a:rPr>
              <a:t>Jak widać przeładowanie jest dostępne zarówno z poziomu klasy podstawowej jak i potomnej dzięki dziedziczeniu.</a:t>
            </a:r>
          </a:p>
          <a:p>
            <a:r>
              <a:rPr lang="pl-PL" sz="2000" dirty="0">
                <a:latin typeface="Arial" pitchFamily="34" charset="0"/>
                <a:cs typeface="Arial" pitchFamily="34" charset="0"/>
              </a:rPr>
              <a:t>Gdybyśmy metodę przeładowującą zdefiniowali w klasie potomnej zamiast w klasie podstawowej, to wówczas byłaby ona dostępna tylko dla obiektów klasy potomnej.</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super</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556792"/>
            <a:ext cx="7643192" cy="4608576"/>
          </a:xfrm>
        </p:spPr>
        <p:txBody>
          <a:bodyPr>
            <a:normAutofit/>
          </a:bodyPr>
          <a:lstStyle/>
          <a:p>
            <a:r>
              <a:rPr lang="pl-PL" sz="2000" dirty="0">
                <a:latin typeface="Arial" pitchFamily="34" charset="0"/>
                <a:cs typeface="Arial" pitchFamily="34" charset="0"/>
              </a:rPr>
              <a:t>Składniki przesłonięte nie są dostępne z zewnątrz obiektu. Oznacza to, że mając obiekt danej klasy,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Potomek 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Potomek();</a:t>
            </a:r>
          </a:p>
          <a:p>
            <a:r>
              <a:rPr lang="pl-PL" sz="2000" dirty="0">
                <a:latin typeface="Arial" pitchFamily="34" charset="0"/>
                <a:cs typeface="Arial" pitchFamily="34" charset="0"/>
              </a:rPr>
              <a:t>nie ma sposobu aby poprzez referencję </a:t>
            </a:r>
            <a:r>
              <a:rPr lang="pl-PL" sz="2000" dirty="0">
                <a:solidFill>
                  <a:srgbClr val="0070C0"/>
                </a:solidFill>
                <a:latin typeface="Arial" pitchFamily="34" charset="0"/>
                <a:cs typeface="Arial" pitchFamily="34" charset="0"/>
              </a:rPr>
              <a:t>p</a:t>
            </a:r>
            <a:r>
              <a:rPr lang="pl-PL" sz="2000" dirty="0">
                <a:latin typeface="Arial" pitchFamily="34" charset="0"/>
                <a:cs typeface="Arial" pitchFamily="34" charset="0"/>
              </a:rPr>
              <a:t> uzyskać dostęp do przesłoniętych składników klasy </a:t>
            </a:r>
            <a:r>
              <a:rPr lang="pl-PL" sz="2000" dirty="0">
                <a:solidFill>
                  <a:srgbClr val="0070C0"/>
                </a:solidFill>
                <a:latin typeface="Arial" pitchFamily="34" charset="0"/>
                <a:cs typeface="Arial" pitchFamily="34" charset="0"/>
              </a:rPr>
              <a:t>Rodzic</a:t>
            </a:r>
            <a:r>
              <a:rPr lang="pl-PL" sz="2000" dirty="0">
                <a:latin typeface="Arial" pitchFamily="34" charset="0"/>
                <a:cs typeface="Arial" pitchFamily="34" charset="0"/>
              </a:rPr>
              <a:t>.</a:t>
            </a:r>
          </a:p>
          <a:p>
            <a:r>
              <a:rPr lang="pl-PL" sz="2000" dirty="0">
                <a:latin typeface="Arial" pitchFamily="34" charset="0"/>
                <a:cs typeface="Arial" pitchFamily="34" charset="0"/>
              </a:rPr>
              <a:t>Dostęp do składników przesłoniętych jest jednak możliwy z wnętrza klasy potomnej. Do tego celu wykorzystuje się słowo kluczowe </a:t>
            </a:r>
            <a:r>
              <a:rPr lang="pl-PL" sz="2000" dirty="0">
                <a:solidFill>
                  <a:srgbClr val="0070C0"/>
                </a:solidFill>
                <a:latin typeface="Arial" pitchFamily="34" charset="0"/>
                <a:cs typeface="Arial" pitchFamily="34" charset="0"/>
              </a:rPr>
              <a:t>super</a:t>
            </a:r>
            <a:r>
              <a:rPr lang="pl-PL" sz="2000" dirty="0">
                <a:latin typeface="Arial" pitchFamily="34" charset="0"/>
                <a:cs typeface="Arial" pitchFamily="34" charset="0"/>
              </a:rPr>
              <a:t>.</a:t>
            </a:r>
          </a:p>
          <a:p>
            <a:r>
              <a:rPr lang="pl-PL" sz="2000" dirty="0">
                <a:latin typeface="Arial" pitchFamily="34" charset="0"/>
                <a:cs typeface="Arial" pitchFamily="34" charset="0"/>
              </a:rPr>
              <a:t>Słowo super pozwala wywoływać przesłonięte metody, </a:t>
            </a:r>
            <a:r>
              <a:rPr lang="pl-PL" sz="2000" dirty="0" err="1">
                <a:latin typeface="Arial" pitchFamily="34" charset="0"/>
                <a:cs typeface="Arial" pitchFamily="34" charset="0"/>
              </a:rPr>
              <a:t>konstruktory</a:t>
            </a:r>
            <a:r>
              <a:rPr lang="pl-PL" sz="2000" dirty="0">
                <a:latin typeface="Arial" pitchFamily="34" charset="0"/>
                <a:cs typeface="Arial" pitchFamily="34" charset="0"/>
              </a:rPr>
              <a:t> z nadklasy, a także uzyskiwać dostęp do przesłoniętych pól danych.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super</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95536" y="1628800"/>
            <a:ext cx="7776864" cy="4608576"/>
          </a:xfrm>
        </p:spPr>
        <p:txBody>
          <a:bodyPr>
            <a:normAutofit fontScale="92500"/>
          </a:bodyPr>
          <a:lstStyle/>
          <a:p>
            <a:r>
              <a:rPr lang="pl-PL" sz="2000" dirty="0">
                <a:latin typeface="Arial" pitchFamily="34" charset="0"/>
                <a:cs typeface="Arial" pitchFamily="34" charset="0"/>
              </a:rPr>
              <a:t>Aby zilustrować działanie słowa </a:t>
            </a:r>
            <a:r>
              <a:rPr lang="pl-PL" sz="2000" dirty="0">
                <a:solidFill>
                  <a:srgbClr val="0070C0"/>
                </a:solidFill>
                <a:latin typeface="Arial" pitchFamily="34" charset="0"/>
                <a:cs typeface="Arial" pitchFamily="34" charset="0"/>
              </a:rPr>
              <a:t>super</a:t>
            </a:r>
            <a:r>
              <a:rPr lang="pl-PL" sz="2000" dirty="0">
                <a:latin typeface="Arial" pitchFamily="34" charset="0"/>
                <a:cs typeface="Arial" pitchFamily="34" charset="0"/>
              </a:rPr>
              <a:t> uzupełnimy metodę w klasie </a:t>
            </a:r>
            <a:r>
              <a:rPr lang="pl-PL" sz="2000" dirty="0">
                <a:solidFill>
                  <a:srgbClr val="0070C0"/>
                </a:solidFill>
                <a:latin typeface="Arial" pitchFamily="34" charset="0"/>
                <a:cs typeface="Arial" pitchFamily="34" charset="0"/>
              </a:rPr>
              <a:t>Potomek</a:t>
            </a:r>
            <a:r>
              <a:rPr lang="pl-PL" sz="2000" dirty="0">
                <a:latin typeface="Arial" pitchFamily="34" charset="0"/>
                <a:cs typeface="Arial" pitchFamily="34" charset="0"/>
              </a:rPr>
              <a:t> o odpowiednie instrukcje:</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Potomek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Rodzic {</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i=1;   //zmienna przesłaniająca</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metoda(){ //</a:t>
            </a:r>
            <a:r>
              <a:rPr lang="pl-PL" sz="2000" dirty="0" err="1">
                <a:solidFill>
                  <a:srgbClr val="0070C0"/>
                </a:solidFill>
                <a:latin typeface="Arial" pitchFamily="34" charset="0"/>
                <a:cs typeface="Arial" pitchFamily="34" charset="0"/>
              </a:rPr>
              <a:t>metoda</a:t>
            </a:r>
            <a:r>
              <a:rPr lang="pl-PL" sz="2000" dirty="0">
                <a:solidFill>
                  <a:srgbClr val="0070C0"/>
                </a:solidFill>
                <a:latin typeface="Arial" pitchFamily="34" charset="0"/>
                <a:cs typeface="Arial" pitchFamily="34" charset="0"/>
              </a:rPr>
              <a:t> przesłaniająca</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super.metoda</a:t>
            </a:r>
            <a:r>
              <a:rPr lang="pl-PL" sz="2000" dirty="0">
                <a:solidFill>
                  <a:srgbClr val="0070C0"/>
                </a:solidFill>
                <a:latin typeface="Arial" pitchFamily="34" charset="0"/>
                <a:cs typeface="Arial" pitchFamily="34" charset="0"/>
              </a:rPr>
              <a:t>();  //przesłonięta metoda</a:t>
            </a:r>
          </a:p>
          <a:p>
            <a:pPr>
              <a:buNone/>
            </a:pPr>
            <a:r>
              <a:rPr lang="pl-PL" sz="2000" dirty="0">
                <a:solidFill>
                  <a:srgbClr val="0070C0"/>
                </a:solidFill>
                <a:latin typeface="Arial" pitchFamily="34" charset="0"/>
                <a:cs typeface="Arial" pitchFamily="34" charset="0"/>
              </a:rPr>
              <a:t>		super.i=4;  //przesłonięte pole danych</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("To jest metoda z klasy Potomek "+i);</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W przedstawionym przykładzie wywołując metodę przesłaniającą powodujemy jednocześnie wywołanie metody przesłoniętej. Dodatkowo modyfikowane jest przesłonięte pole danych.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super</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23528" y="1556792"/>
            <a:ext cx="7704856" cy="4608576"/>
          </a:xfrm>
        </p:spPr>
        <p:txBody>
          <a:bodyPr>
            <a:normAutofit fontScale="92500"/>
          </a:bodyPr>
          <a:lstStyle/>
          <a:p>
            <a:r>
              <a:rPr lang="pl-PL" sz="2000" dirty="0">
                <a:latin typeface="Arial" pitchFamily="34" charset="0"/>
                <a:cs typeface="Arial" pitchFamily="34" charset="0"/>
              </a:rPr>
              <a:t>Wykorzystanie słowa super do wywołania konstruktorów przydaje się w przypadkach, kiedy mamy do czynienia z przeładowanymi konstruktorami w klasie nadrzędnej.</a:t>
            </a:r>
          </a:p>
          <a:p>
            <a:r>
              <a:rPr lang="pl-PL" sz="2000" dirty="0">
                <a:latin typeface="Arial" pitchFamily="34" charset="0"/>
                <a:cs typeface="Arial" pitchFamily="34" charset="0"/>
              </a:rPr>
              <a:t>Aby to zilustrować zdefiniujemy w klasie Rodzic dwa </a:t>
            </a:r>
            <a:r>
              <a:rPr lang="pl-PL" sz="2000" dirty="0" err="1">
                <a:latin typeface="Arial" pitchFamily="34" charset="0"/>
                <a:cs typeface="Arial" pitchFamily="34" charset="0"/>
              </a:rPr>
              <a:t>konstruktory</a:t>
            </a:r>
            <a:r>
              <a:rPr lang="pl-PL" sz="2000" dirty="0">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Rodzic {</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i;</a:t>
            </a:r>
          </a:p>
          <a:p>
            <a:pPr>
              <a:buNone/>
            </a:pPr>
            <a:r>
              <a:rPr lang="pl-PL" sz="2000" dirty="0">
                <a:solidFill>
                  <a:srgbClr val="0070C0"/>
                </a:solidFill>
                <a:latin typeface="Arial" pitchFamily="34" charset="0"/>
                <a:cs typeface="Arial" pitchFamily="34" charset="0"/>
              </a:rPr>
              <a:t>	public Rodzic() {}</a:t>
            </a:r>
          </a:p>
          <a:p>
            <a:pPr>
              <a:buNone/>
            </a:pPr>
            <a:r>
              <a:rPr lang="pl-PL" sz="2000" dirty="0">
                <a:solidFill>
                  <a:srgbClr val="0070C0"/>
                </a:solidFill>
                <a:latin typeface="Arial" pitchFamily="34" charset="0"/>
                <a:cs typeface="Arial" pitchFamily="34" charset="0"/>
              </a:rPr>
              <a:t>	public Rodzic(</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i) { </a:t>
            </a:r>
            <a:r>
              <a:rPr lang="pl-PL" sz="2000" dirty="0" err="1">
                <a:solidFill>
                  <a:srgbClr val="0070C0"/>
                </a:solidFill>
                <a:latin typeface="Arial" pitchFamily="34" charset="0"/>
                <a:cs typeface="Arial" pitchFamily="34" charset="0"/>
              </a:rPr>
              <a:t>ths.i</a:t>
            </a:r>
            <a:r>
              <a:rPr lang="pl-PL" sz="2000" dirty="0">
                <a:solidFill>
                  <a:srgbClr val="0070C0"/>
                </a:solidFill>
                <a:latin typeface="Arial" pitchFamily="34" charset="0"/>
                <a:cs typeface="Arial" pitchFamily="34" charset="0"/>
              </a:rPr>
              <a:t> = i;}</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Należy pamiętać, że pierwszą operacją jaką wykonuje konstruktor jest wywołanie innego konstruktora (z nadklasy lub z tej samej klasy). Jeśli nie podaliśmy jawnie jaki to ma być konstruktor to będzie wywoływany konstruktor bezargumentowy z nadklasy.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super</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467544" y="1556792"/>
            <a:ext cx="7560840" cy="4608576"/>
          </a:xfrm>
        </p:spPr>
        <p:txBody>
          <a:bodyPr>
            <a:normAutofit fontScale="92500" lnSpcReduction="20000"/>
          </a:bodyPr>
          <a:lstStyle/>
          <a:p>
            <a:r>
              <a:rPr lang="pl-PL" sz="2000" dirty="0">
                <a:latin typeface="Arial" pitchFamily="34" charset="0"/>
                <a:cs typeface="Arial" pitchFamily="34" charset="0"/>
              </a:rPr>
              <a:t>Wskazanie konstruktora z nadklasy do wywołania odbywa się w sposób analogiczny, jak w przypadku słowa </a:t>
            </a:r>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w odniesieniu do konstruktorów z tej samej klasy.</a:t>
            </a:r>
          </a:p>
          <a:p>
            <a:r>
              <a:rPr lang="pl-PL" sz="2000" dirty="0">
                <a:latin typeface="Arial" pitchFamily="34" charset="0"/>
                <a:cs typeface="Arial" pitchFamily="34" charset="0"/>
              </a:rPr>
              <a:t>W klasie potomnej zdefiniujemy konstruktor wywołujący jawnie konstruktor z nadklasy:</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Potomek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Rodzic {</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i=1;   //zmienna przesłaniająca</a:t>
            </a:r>
          </a:p>
          <a:p>
            <a:pPr>
              <a:buNone/>
            </a:pPr>
            <a:r>
              <a:rPr lang="pl-PL" sz="2000" dirty="0">
                <a:solidFill>
                  <a:srgbClr val="0070C0"/>
                </a:solidFill>
                <a:latin typeface="Arial" pitchFamily="34" charset="0"/>
                <a:cs typeface="Arial" pitchFamily="34" charset="0"/>
              </a:rPr>
              <a:t>	public Potomek(</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i){</a:t>
            </a:r>
          </a:p>
          <a:p>
            <a:pPr>
              <a:buNone/>
            </a:pPr>
            <a:r>
              <a:rPr lang="pl-PL" sz="2000" dirty="0">
                <a:solidFill>
                  <a:srgbClr val="0070C0"/>
                </a:solidFill>
                <a:latin typeface="Arial" pitchFamily="34" charset="0"/>
                <a:cs typeface="Arial" pitchFamily="34" charset="0"/>
              </a:rPr>
              <a:t>		super(i);</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this.i=i</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Zdefiniowany konstruktor inicjalizuje zarówno pole klasy potomnej jaki pole rodzica (to drugie za pośrednictwem konstruktora rodzica)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Słowo kluczowe super</a:t>
            </a:r>
            <a:endParaRPr lang="pl-PL" i="1" dirty="0">
              <a:latin typeface="Arial" pitchFamily="34" charset="0"/>
              <a:cs typeface="Arial" pitchFamily="34" charset="0"/>
            </a:endParaRPr>
          </a:p>
        </p:txBody>
      </p:sp>
      <p:sp>
        <p:nvSpPr>
          <p:cNvPr id="3" name="Symbol zastępczy zawartości 2"/>
          <p:cNvSpPr>
            <a:spLocks noGrp="1"/>
          </p:cNvSpPr>
          <p:nvPr>
            <p:ph idx="1"/>
          </p:nvPr>
        </p:nvSpPr>
        <p:spPr>
          <a:xfrm>
            <a:off x="323528" y="1556792"/>
            <a:ext cx="7632848" cy="4608576"/>
          </a:xfrm>
        </p:spPr>
        <p:txBody>
          <a:bodyPr>
            <a:normAutofit/>
          </a:bodyPr>
          <a:lstStyle/>
          <a:p>
            <a:r>
              <a:rPr lang="pl-PL" sz="2000" dirty="0">
                <a:latin typeface="Arial" pitchFamily="34" charset="0"/>
                <a:cs typeface="Arial" pitchFamily="34" charset="0"/>
              </a:rPr>
              <a:t>Należy pamiętać, że wywołanie konstruktora przez </a:t>
            </a:r>
            <a:r>
              <a:rPr lang="pl-PL" sz="2000" dirty="0">
                <a:solidFill>
                  <a:srgbClr val="0070C0"/>
                </a:solidFill>
                <a:latin typeface="Arial" pitchFamily="34" charset="0"/>
                <a:cs typeface="Arial" pitchFamily="34" charset="0"/>
              </a:rPr>
              <a:t>super</a:t>
            </a:r>
            <a:r>
              <a:rPr lang="pl-PL" sz="2000" dirty="0">
                <a:latin typeface="Arial" pitchFamily="34" charset="0"/>
                <a:cs typeface="Arial" pitchFamily="34" charset="0"/>
              </a:rPr>
              <a:t> musi się znaleźć na pierwszej pozycji w kodzie konstruktora klasy potomnej. Automatycznie eliminuje to możliwość wykorzystania słowa </a:t>
            </a:r>
            <a:r>
              <a:rPr lang="pl-PL" sz="2000" dirty="0" err="1">
                <a:solidFill>
                  <a:srgbClr val="0070C0"/>
                </a:solidFill>
                <a:latin typeface="Arial" pitchFamily="34" charset="0"/>
                <a:cs typeface="Arial" pitchFamily="34" charset="0"/>
              </a:rPr>
              <a:t>this</a:t>
            </a:r>
            <a:r>
              <a:rPr lang="pl-PL" sz="2000" dirty="0">
                <a:latin typeface="Arial" pitchFamily="34" charset="0"/>
                <a:cs typeface="Arial" pitchFamily="34" charset="0"/>
              </a:rPr>
              <a:t> do wywołania konstruktora tej samej klasy.</a:t>
            </a:r>
          </a:p>
          <a:p>
            <a:r>
              <a:rPr lang="pl-PL" sz="2000" dirty="0">
                <a:latin typeface="Arial" pitchFamily="34" charset="0"/>
                <a:cs typeface="Arial" pitchFamily="34" charset="0"/>
              </a:rPr>
              <a:t>Należy także pamiętać, że w przypadku zdefiniowania konstruktora w klasie, domyślny bezargumentowy konstruktor staje się niedostępny. Jeśli klasa podstawowa nie będzie miała takiego konstruktora to może się okazać, że w konstruktorach klas potomnych zgłaszany jest błąd kompilacji. Wynika on z tego, że </a:t>
            </a:r>
            <a:r>
              <a:rPr lang="pl-PL" sz="2000" dirty="0" err="1">
                <a:latin typeface="Arial" pitchFamily="34" charset="0"/>
                <a:cs typeface="Arial" pitchFamily="34" charset="0"/>
              </a:rPr>
              <a:t>konstruktory</a:t>
            </a:r>
            <a:r>
              <a:rPr lang="pl-PL" sz="2000" dirty="0">
                <a:latin typeface="Arial" pitchFamily="34" charset="0"/>
                <a:cs typeface="Arial" pitchFamily="34" charset="0"/>
              </a:rPr>
              <a:t> te próbują wywołać konstruktor domyślny, którego nie ma. Aby tego uniknąć zazwyczaj definiuje się dla klas </a:t>
            </a:r>
            <a:r>
              <a:rPr lang="pl-PL" sz="2000" dirty="0" err="1">
                <a:latin typeface="Arial" pitchFamily="34" charset="0"/>
                <a:cs typeface="Arial" pitchFamily="34" charset="0"/>
              </a:rPr>
              <a:t>konstruktory</a:t>
            </a:r>
            <a:r>
              <a:rPr lang="pl-PL" sz="2000" dirty="0">
                <a:latin typeface="Arial" pitchFamily="34" charset="0"/>
                <a:cs typeface="Arial" pitchFamily="34" charset="0"/>
              </a:rPr>
              <a:t> bezargumentowe, nawet jeśli nie wykonują one żadnych specjalnych zadań.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Definicja klasy</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Poniżej znajduje się przykładowa definicja klasy </a:t>
            </a:r>
            <a:r>
              <a:rPr lang="pl-PL" sz="2000" dirty="0" err="1">
                <a:latin typeface="Arial" pitchFamily="34" charset="0"/>
                <a:cs typeface="Arial" pitchFamily="34" charset="0"/>
              </a:rPr>
              <a:t>Samochod</a:t>
            </a:r>
            <a:r>
              <a:rPr lang="pl-PL" sz="2000" dirty="0">
                <a:latin typeface="Arial" pitchFamily="34" charset="0"/>
                <a:cs typeface="Arial" pitchFamily="34" charset="0"/>
              </a:rPr>
              <a:t> z polem danych i metodą zdefiniowanymi wcześniej:</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podajPredkoscSamochodu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return </a:t>
            </a:r>
            <a:r>
              <a:rPr lang="pl-PL" sz="2000" dirty="0" err="1">
                <a:solidFill>
                  <a:srgbClr val="0070C0"/>
                </a:solidFill>
                <a:latin typeface="Arial" pitchFamily="34" charset="0"/>
                <a:cs typeface="Arial" pitchFamily="34" charset="0"/>
              </a:rPr>
              <a:t>predkoscSamochodu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a:p>
            <a:endParaRPr lang="pl-PL" sz="2000" dirty="0">
              <a:latin typeface="Arial"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wirtualne i polimorfizm</a:t>
            </a:r>
          </a:p>
        </p:txBody>
      </p:sp>
      <p:sp>
        <p:nvSpPr>
          <p:cNvPr id="3" name="Symbol zastępczy zawartości 2"/>
          <p:cNvSpPr>
            <a:spLocks noGrp="1"/>
          </p:cNvSpPr>
          <p:nvPr>
            <p:ph idx="1"/>
          </p:nvPr>
        </p:nvSpPr>
        <p:spPr>
          <a:xfrm>
            <a:off x="323528" y="1628800"/>
            <a:ext cx="7632848" cy="4608576"/>
          </a:xfrm>
        </p:spPr>
        <p:txBody>
          <a:bodyPr>
            <a:normAutofit fontScale="92500" lnSpcReduction="10000"/>
          </a:bodyPr>
          <a:lstStyle/>
          <a:p>
            <a:r>
              <a:rPr lang="pl-PL" sz="2000" dirty="0">
                <a:latin typeface="Arial" pitchFamily="34" charset="0"/>
                <a:cs typeface="Arial" pitchFamily="34" charset="0"/>
              </a:rPr>
              <a:t>Polimorfizm oznacza wielopostaciowość i odnosi się do metod. W przypadku dziedziczenia pojęcie polimorfizmu nabiera szczególnego znaczenia.</a:t>
            </a:r>
          </a:p>
          <a:p>
            <a:r>
              <a:rPr lang="pl-PL" sz="2000" dirty="0">
                <a:latin typeface="Arial" pitchFamily="34" charset="0"/>
                <a:cs typeface="Arial" pitchFamily="34" charset="0"/>
              </a:rPr>
              <a:t>Wiadomo, że zmiennych referencyjnych możemy używać do wskazywania na obiekty typu zgodnego z typem referencji.</a:t>
            </a:r>
          </a:p>
          <a:p>
            <a:r>
              <a:rPr lang="pl-PL" sz="2000" dirty="0">
                <a:latin typeface="Arial" pitchFamily="34" charset="0"/>
                <a:cs typeface="Arial" pitchFamily="34" charset="0"/>
              </a:rPr>
              <a:t>Obiekt zgodny z typem referencji to jest przede wszystkim obiekt tej samej klasy, ale także obiekty wszystkich klas potomnych. </a:t>
            </a:r>
          </a:p>
          <a:p>
            <a:r>
              <a:rPr lang="pl-PL" sz="2000" dirty="0">
                <a:latin typeface="Arial" pitchFamily="34" charset="0"/>
                <a:cs typeface="Arial" pitchFamily="34" charset="0"/>
              </a:rPr>
              <a:t>Dla przykładu rozważmy hierarchię dziedziczenia: </a:t>
            </a:r>
            <a:r>
              <a:rPr lang="pl-PL" sz="2000" dirty="0" err="1">
                <a:solidFill>
                  <a:srgbClr val="0070C0"/>
                </a:solidFill>
                <a:latin typeface="Arial" pitchFamily="34" charset="0"/>
                <a:cs typeface="Arial" pitchFamily="34" charset="0"/>
              </a:rPr>
              <a:t>FiguraGeometryczna-&gt;Trojkat-&gt;TrojkatRownoboczny</a:t>
            </a:r>
            <a:r>
              <a:rPr lang="pl-PL" sz="2000" dirty="0">
                <a:latin typeface="Arial" pitchFamily="34" charset="0"/>
                <a:cs typeface="Arial" pitchFamily="34" charset="0"/>
              </a:rPr>
              <a:t>. Możemy powiedzieć że trójkąt jest w szczególności figurą geometryczną. Tak samo trójkąt równoboczny jest w szczególności przykładem trójkąta, ale także jest przykładem figury geometrycznej. W konsekwencji stwierdzamy </a:t>
            </a:r>
            <a:r>
              <a:rPr lang="pl-PL" sz="2000" b="1" dirty="0">
                <a:latin typeface="Arial" pitchFamily="34" charset="0"/>
                <a:cs typeface="Arial" pitchFamily="34" charset="0"/>
              </a:rPr>
              <a:t>wszystkie typy są jednocześnie swoimi typami nadrzędnymi</a:t>
            </a:r>
            <a:r>
              <a:rPr lang="pl-PL" sz="2000" dirty="0">
                <a:latin typeface="Arial" pitchFamily="34" charset="0"/>
                <a:cs typeface="Arial" pitchFamily="34" charset="0"/>
              </a:rPr>
              <a:t>, gdyż dziedziczą po nich całą charakterystykę.</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wirtualne i polimorfizm</a:t>
            </a:r>
          </a:p>
        </p:txBody>
      </p:sp>
      <p:sp>
        <p:nvSpPr>
          <p:cNvPr id="3" name="Symbol zastępczy zawartości 2"/>
          <p:cNvSpPr>
            <a:spLocks noGrp="1"/>
          </p:cNvSpPr>
          <p:nvPr>
            <p:ph idx="1"/>
          </p:nvPr>
        </p:nvSpPr>
        <p:spPr>
          <a:xfrm>
            <a:off x="467544" y="1700808"/>
            <a:ext cx="7704856" cy="4608576"/>
          </a:xfrm>
        </p:spPr>
        <p:txBody>
          <a:bodyPr>
            <a:normAutofit/>
          </a:bodyPr>
          <a:lstStyle/>
          <a:p>
            <a:r>
              <a:rPr lang="pl-PL" sz="2000" dirty="0">
                <a:latin typeface="Arial" pitchFamily="34" charset="0"/>
                <a:cs typeface="Arial" pitchFamily="34" charset="0"/>
              </a:rPr>
              <a:t>Konsekwencją zgodności typów jest możliwość wskazywania referencją do typu podstawowego na obiekty klas potomnych.</a:t>
            </a:r>
          </a:p>
          <a:p>
            <a:r>
              <a:rPr lang="pl-PL" sz="2000" dirty="0">
                <a:latin typeface="Arial" pitchFamily="34" charset="0"/>
                <a:cs typeface="Arial" pitchFamily="34" charset="0"/>
              </a:rPr>
              <a:t>Poprawne będą więc operacje przypisania obiektów do referencji:</a:t>
            </a:r>
          </a:p>
          <a:p>
            <a:pPr marL="273050" indent="269875">
              <a:buNone/>
            </a:pPr>
            <a:r>
              <a:rPr lang="pl-PL" sz="2000" dirty="0" err="1">
                <a:solidFill>
                  <a:srgbClr val="0070C0"/>
                </a:solidFill>
                <a:latin typeface="Arial" pitchFamily="34" charset="0"/>
                <a:cs typeface="Arial" pitchFamily="34" charset="0"/>
              </a:rPr>
              <a:t>FiguraGeometryczna</a:t>
            </a:r>
            <a:r>
              <a:rPr lang="pl-PL" sz="2000" dirty="0">
                <a:solidFill>
                  <a:srgbClr val="0070C0"/>
                </a:solidFill>
                <a:latin typeface="Arial" pitchFamily="34" charset="0"/>
                <a:cs typeface="Arial" pitchFamily="34" charset="0"/>
              </a:rPr>
              <a:t> f1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FiguraGeometryczna</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FiguraGeometryczna</a:t>
            </a:r>
            <a:r>
              <a:rPr lang="pl-PL" sz="2000" dirty="0">
                <a:solidFill>
                  <a:srgbClr val="0070C0"/>
                </a:solidFill>
                <a:latin typeface="Arial" pitchFamily="34" charset="0"/>
                <a:cs typeface="Arial" pitchFamily="34" charset="0"/>
              </a:rPr>
              <a:t> t1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FIguraGeometryczna</a:t>
            </a:r>
            <a:r>
              <a:rPr lang="pl-PL" sz="2000" dirty="0">
                <a:solidFill>
                  <a:srgbClr val="0070C0"/>
                </a:solidFill>
                <a:latin typeface="Arial" pitchFamily="34" charset="0"/>
                <a:cs typeface="Arial" pitchFamily="34" charset="0"/>
              </a:rPr>
              <a:t> tr1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TrojkatRownoboczny</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 t2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a:t>
            </a:r>
          </a:p>
          <a:p>
            <a:pPr marL="273050" indent="269875">
              <a:buNone/>
            </a:pP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 tr2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TrojkatRownoboczny</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 szczególności pamiętając, że klasa </a:t>
            </a:r>
            <a:r>
              <a:rPr lang="pl-PL" sz="2000" dirty="0" err="1">
                <a:solidFill>
                  <a:srgbClr val="0070C0"/>
                </a:solidFill>
                <a:latin typeface="Arial" pitchFamily="34" charset="0"/>
                <a:cs typeface="Arial" pitchFamily="34" charset="0"/>
              </a:rPr>
              <a:t>java.lang.Object</a:t>
            </a:r>
            <a:r>
              <a:rPr lang="pl-PL" sz="2000" dirty="0">
                <a:latin typeface="Arial" pitchFamily="34" charset="0"/>
                <a:cs typeface="Arial" pitchFamily="34" charset="0"/>
              </a:rPr>
              <a:t> jest korzeniem wszystkich hierarchii dziedziczenia, stwierdzamy, że referencja tego typu może być użyta do wskazywania na obiekty dowolnego typu.</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wirtualne i polimorfizm</a:t>
            </a:r>
          </a:p>
        </p:txBody>
      </p:sp>
      <p:sp>
        <p:nvSpPr>
          <p:cNvPr id="3" name="Symbol zastępczy zawartości 2"/>
          <p:cNvSpPr>
            <a:spLocks noGrp="1"/>
          </p:cNvSpPr>
          <p:nvPr>
            <p:ph idx="1"/>
          </p:nvPr>
        </p:nvSpPr>
        <p:spPr>
          <a:xfrm>
            <a:off x="395536" y="1484784"/>
            <a:ext cx="7632848" cy="4608576"/>
          </a:xfrm>
        </p:spPr>
        <p:txBody>
          <a:bodyPr>
            <a:normAutofit lnSpcReduction="10000"/>
          </a:bodyPr>
          <a:lstStyle/>
          <a:p>
            <a:r>
              <a:rPr lang="pl-PL" sz="2000" dirty="0">
                <a:latin typeface="Arial" pitchFamily="34" charset="0"/>
                <a:cs typeface="Arial" pitchFamily="34" charset="0"/>
              </a:rPr>
              <a:t>Załóżmy teraz, że w klasach </a:t>
            </a:r>
            <a:r>
              <a:rPr lang="pl-PL" sz="2000" dirty="0" err="1">
                <a:solidFill>
                  <a:srgbClr val="0070C0"/>
                </a:solidFill>
                <a:latin typeface="Arial" pitchFamily="34" charset="0"/>
                <a:cs typeface="Arial" pitchFamily="34" charset="0"/>
              </a:rPr>
              <a:t>Trojkat</a:t>
            </a:r>
            <a:r>
              <a:rPr lang="pl-PL" sz="2000" dirty="0">
                <a:latin typeface="Arial" pitchFamily="34" charset="0"/>
                <a:cs typeface="Arial" pitchFamily="34" charset="0"/>
              </a:rPr>
              <a:t> i </a:t>
            </a:r>
            <a:r>
              <a:rPr lang="pl-PL" sz="2000" dirty="0" err="1">
                <a:solidFill>
                  <a:srgbClr val="0070C0"/>
                </a:solidFill>
                <a:latin typeface="Arial" pitchFamily="34" charset="0"/>
                <a:cs typeface="Arial" pitchFamily="34" charset="0"/>
              </a:rPr>
              <a:t>TrojkatRownoboczny</a:t>
            </a:r>
            <a:r>
              <a:rPr lang="pl-PL" sz="2000" dirty="0">
                <a:latin typeface="Arial" pitchFamily="34" charset="0"/>
                <a:cs typeface="Arial" pitchFamily="34" charset="0"/>
              </a:rPr>
              <a:t> mamy do czynienia z przesłonięciem metody o nazwie </a:t>
            </a:r>
            <a:r>
              <a:rPr lang="pl-PL" sz="2000" dirty="0" err="1">
                <a:solidFill>
                  <a:srgbClr val="0070C0"/>
                </a:solidFill>
                <a:latin typeface="Arial" pitchFamily="34" charset="0"/>
                <a:cs typeface="Arial" pitchFamily="34" charset="0"/>
              </a:rPr>
              <a:t>obliczPowierzchnie</a:t>
            </a:r>
            <a:r>
              <a:rPr lang="pl-PL" sz="2000" dirty="0">
                <a:solidFill>
                  <a:srgbClr val="0070C0"/>
                </a:solidFill>
                <a:latin typeface="Arial" pitchFamily="34" charset="0"/>
                <a:cs typeface="Arial" pitchFamily="34" charset="0"/>
              </a:rPr>
              <a:t>()</a:t>
            </a:r>
            <a:r>
              <a:rPr lang="pl-PL" sz="2000" dirty="0">
                <a:latin typeface="Arial" pitchFamily="34" charset="0"/>
                <a:cs typeface="Arial" pitchFamily="34" charset="0"/>
              </a:rPr>
              <a:t>.</a:t>
            </a:r>
          </a:p>
          <a:p>
            <a:r>
              <a:rPr lang="pl-PL" sz="2000" dirty="0">
                <a:latin typeface="Arial" pitchFamily="34" charset="0"/>
                <a:cs typeface="Arial" pitchFamily="34" charset="0"/>
              </a:rPr>
              <a:t>Rozważmy następujące operacje:</a:t>
            </a:r>
          </a:p>
          <a:p>
            <a:pPr>
              <a:buNone/>
            </a:pP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 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TrojkatRownoboczny</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t.obliczPowierzchnie</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Pytanie brzmi: Która metoda została wywołana?</a:t>
            </a:r>
          </a:p>
          <a:p>
            <a:r>
              <a:rPr lang="pl-PL" sz="2000" dirty="0">
                <a:latin typeface="Arial" pitchFamily="34" charset="0"/>
                <a:cs typeface="Arial" pitchFamily="34" charset="0"/>
              </a:rPr>
              <a:t>Odpowiedź: </a:t>
            </a:r>
            <a:r>
              <a:rPr lang="pl-PL" sz="2000" b="1" u="sng" dirty="0">
                <a:latin typeface="Arial" pitchFamily="34" charset="0"/>
                <a:cs typeface="Arial" pitchFamily="34" charset="0"/>
              </a:rPr>
              <a:t>O tym która metoda zostaje wywołana decyduje typ obiektu, a nie typ referencji, która na niego wskazuje</a:t>
            </a:r>
            <a:r>
              <a:rPr lang="pl-PL" sz="2000" b="1" dirty="0">
                <a:latin typeface="Arial" pitchFamily="34" charset="0"/>
                <a:cs typeface="Arial" pitchFamily="34" charset="0"/>
              </a:rPr>
              <a:t>.</a:t>
            </a:r>
          </a:p>
          <a:p>
            <a:r>
              <a:rPr lang="pl-PL" sz="2000" dirty="0">
                <a:latin typeface="Arial" pitchFamily="34" charset="0"/>
                <a:cs typeface="Arial" pitchFamily="34" charset="0"/>
              </a:rPr>
              <a:t>Należy także zauważyć, że wywołanie metody nie byłoby możliwe, gdyby nie była ona zdefiniowana w klasie </a:t>
            </a:r>
            <a:r>
              <a:rPr lang="pl-PL" sz="2000" dirty="0" err="1">
                <a:solidFill>
                  <a:srgbClr val="0070C0"/>
                </a:solidFill>
                <a:latin typeface="Arial" pitchFamily="34" charset="0"/>
                <a:cs typeface="Arial" pitchFamily="34" charset="0"/>
              </a:rPr>
              <a:t>Trojkat</a:t>
            </a:r>
            <a:r>
              <a:rPr lang="pl-PL" sz="2000" dirty="0">
                <a:latin typeface="Arial" pitchFamily="34" charset="0"/>
                <a:cs typeface="Arial" pitchFamily="34" charset="0"/>
              </a:rPr>
              <a:t>. Okazuje się, że mając daną referencję możemy wywoływać różne metody w zależności od typu obiektu, na który wskazuje referencja. Metody takie noszą nazwę </a:t>
            </a:r>
            <a:r>
              <a:rPr lang="pl-PL" sz="2000" b="1" u="sng" dirty="0">
                <a:latin typeface="Arial" pitchFamily="34" charset="0"/>
                <a:cs typeface="Arial" pitchFamily="34" charset="0"/>
              </a:rPr>
              <a:t>metod wirtualnych</a:t>
            </a:r>
            <a:r>
              <a:rPr lang="pl-PL" sz="2000" dirty="0">
                <a:latin typeface="Arial" pitchFamily="34" charset="0"/>
                <a:cs typeface="Arial" pitchFamily="34"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wirtualne i polimorfizm</a:t>
            </a:r>
          </a:p>
        </p:txBody>
      </p:sp>
      <p:sp>
        <p:nvSpPr>
          <p:cNvPr id="3" name="Symbol zastępczy zawartości 2"/>
          <p:cNvSpPr>
            <a:spLocks noGrp="1"/>
          </p:cNvSpPr>
          <p:nvPr>
            <p:ph idx="1"/>
          </p:nvPr>
        </p:nvSpPr>
        <p:spPr>
          <a:xfrm>
            <a:off x="395536" y="1772816"/>
            <a:ext cx="7643192" cy="4608576"/>
          </a:xfrm>
        </p:spPr>
        <p:txBody>
          <a:bodyPr>
            <a:normAutofit/>
          </a:bodyPr>
          <a:lstStyle/>
          <a:p>
            <a:r>
              <a:rPr lang="pl-PL" sz="2000" dirty="0">
                <a:latin typeface="Arial" pitchFamily="34" charset="0"/>
                <a:cs typeface="Arial" pitchFamily="34" charset="0"/>
              </a:rPr>
              <a:t>W szczególności daną referencję możemy wykorzystać do pokazywania na obiekty różnych typów potomnych:</a:t>
            </a:r>
          </a:p>
          <a:p>
            <a:pPr>
              <a:buNone/>
            </a:pPr>
            <a:r>
              <a:rPr lang="pl-PL" sz="2000" dirty="0" err="1">
                <a:solidFill>
                  <a:srgbClr val="0070C0"/>
                </a:solidFill>
                <a:latin typeface="Arial" pitchFamily="34" charset="0"/>
                <a:cs typeface="Arial" pitchFamily="34" charset="0"/>
              </a:rPr>
              <a:t>Trojkat</a:t>
            </a:r>
            <a:r>
              <a:rPr lang="pl-PL" sz="2000" dirty="0">
                <a:solidFill>
                  <a:srgbClr val="0070C0"/>
                </a:solidFill>
                <a:latin typeface="Arial" pitchFamily="34" charset="0"/>
                <a:cs typeface="Arial" pitchFamily="34" charset="0"/>
              </a:rPr>
              <a:t> 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TrojkatRownoboczny</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t.obliczPowierzchnie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TrojkatRownoramienny</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t.obliczPowierzchnie</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TrojkatProstokatny</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t.obliczPowierzchnie</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 powyższym przykładzie wywołanie metody wygląda identycznie w każdym przypadku, jednak za każdym razem jest to wywołanie innej metody.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wirtualne i polimorfizm</a:t>
            </a:r>
          </a:p>
        </p:txBody>
      </p:sp>
      <p:sp>
        <p:nvSpPr>
          <p:cNvPr id="3" name="Symbol zastępczy zawartości 2"/>
          <p:cNvSpPr>
            <a:spLocks noGrp="1"/>
          </p:cNvSpPr>
          <p:nvPr>
            <p:ph idx="1"/>
          </p:nvPr>
        </p:nvSpPr>
        <p:spPr>
          <a:xfrm>
            <a:off x="323528" y="1700808"/>
            <a:ext cx="7848872" cy="4608576"/>
          </a:xfrm>
        </p:spPr>
        <p:txBody>
          <a:bodyPr>
            <a:normAutofit/>
          </a:bodyPr>
          <a:lstStyle/>
          <a:p>
            <a:r>
              <a:rPr lang="pl-PL" sz="2000" dirty="0">
                <a:latin typeface="Arial" pitchFamily="34" charset="0"/>
                <a:cs typeface="Arial" pitchFamily="34" charset="0"/>
              </a:rPr>
              <a:t>Metody wirtualne to takie, które mogą mieć różną postać w zależności od typu obiektu. W języku Java </a:t>
            </a:r>
            <a:r>
              <a:rPr lang="pl-PL" sz="2000" b="1" dirty="0">
                <a:latin typeface="Arial" pitchFamily="34" charset="0"/>
                <a:cs typeface="Arial" pitchFamily="34" charset="0"/>
              </a:rPr>
              <a:t>wszystkie metody są wirtualne</a:t>
            </a:r>
            <a:r>
              <a:rPr lang="pl-PL" sz="2000" dirty="0">
                <a:latin typeface="Arial" pitchFamily="34" charset="0"/>
                <a:cs typeface="Arial" pitchFamily="34" charset="0"/>
              </a:rPr>
              <a:t>. </a:t>
            </a:r>
          </a:p>
          <a:p>
            <a:r>
              <a:rPr lang="pl-PL" sz="2000" dirty="0">
                <a:latin typeface="Arial" pitchFamily="34" charset="0"/>
                <a:cs typeface="Arial" pitchFamily="34" charset="0"/>
              </a:rPr>
              <a:t>O metodzie, która przesłania metodę z klasy podstawowej mówimy, że </a:t>
            </a:r>
            <a:r>
              <a:rPr lang="pl-PL" sz="2000" b="1" u="sng" dirty="0">
                <a:latin typeface="Arial" pitchFamily="34" charset="0"/>
                <a:cs typeface="Arial" pitchFamily="34" charset="0"/>
              </a:rPr>
              <a:t>przedefiniowuje</a:t>
            </a:r>
            <a:r>
              <a:rPr lang="pl-PL" sz="2000" dirty="0">
                <a:latin typeface="Arial" pitchFamily="34" charset="0"/>
                <a:cs typeface="Arial" pitchFamily="34" charset="0"/>
              </a:rPr>
              <a:t> (ang. </a:t>
            </a:r>
            <a:r>
              <a:rPr lang="pl-PL" sz="2000" dirty="0" err="1">
                <a:latin typeface="Arial" pitchFamily="34" charset="0"/>
                <a:cs typeface="Arial" pitchFamily="34" charset="0"/>
              </a:rPr>
              <a:t>override</a:t>
            </a:r>
            <a:r>
              <a:rPr lang="pl-PL" sz="2000" dirty="0">
                <a:latin typeface="Arial" pitchFamily="34" charset="0"/>
                <a:cs typeface="Arial" pitchFamily="34" charset="0"/>
              </a:rPr>
              <a:t>) metodę z klasy podstawowej.</a:t>
            </a:r>
          </a:p>
          <a:p>
            <a:r>
              <a:rPr lang="pl-PL" sz="2000" dirty="0">
                <a:latin typeface="Arial" pitchFamily="34" charset="0"/>
                <a:cs typeface="Arial" pitchFamily="34" charset="0"/>
              </a:rPr>
              <a:t>Nie wszystkie obiektowe języki programowania definiują wszystkie metody jako wirtualne. W językach takich jak C++ lub C# należy zadeklarować metodę jako wirtualną. W przeciwnym przypadku będziemy mieli do czynienia nie z przedefiniowaniem metody ale jej ukryciem. W takiej sytuacji o tym, która metoda zostanie wywołana zdecyduje typ referencji, a nie typ obiektu.</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395536" y="1556792"/>
            <a:ext cx="7632848" cy="4608576"/>
          </a:xfrm>
        </p:spPr>
        <p:txBody>
          <a:bodyPr>
            <a:normAutofit/>
          </a:bodyPr>
          <a:lstStyle/>
          <a:p>
            <a:r>
              <a:rPr lang="pl-PL" sz="2000" dirty="0">
                <a:latin typeface="Arial" pitchFamily="34" charset="0"/>
                <a:cs typeface="Arial" pitchFamily="34" charset="0"/>
              </a:rPr>
              <a:t>Kompozycja pełni podobną funkcję, jaką pełni dziedziczenie. Oba te narzędzia pozwalają dodać nową funkcjonalność do obiektu. </a:t>
            </a:r>
          </a:p>
          <a:p>
            <a:r>
              <a:rPr lang="pl-PL" sz="2000" dirty="0">
                <a:latin typeface="Arial" pitchFamily="34" charset="0"/>
                <a:cs typeface="Arial" pitchFamily="34" charset="0"/>
              </a:rPr>
              <a:t>Działanie kompozycji polega na umieszczaniu </a:t>
            </a:r>
            <a:r>
              <a:rPr lang="pl-PL" sz="2000" b="1" u="sng" dirty="0">
                <a:latin typeface="Arial" pitchFamily="34" charset="0"/>
                <a:cs typeface="Arial" pitchFamily="34" charset="0"/>
              </a:rPr>
              <a:t>obiektów jako składników innych obiektów</a:t>
            </a:r>
            <a:r>
              <a:rPr lang="pl-PL" sz="2000" dirty="0">
                <a:latin typeface="Arial" pitchFamily="34" charset="0"/>
                <a:cs typeface="Arial" pitchFamily="34" charset="0"/>
              </a:rPr>
              <a:t>. </a:t>
            </a:r>
          </a:p>
          <a:p>
            <a:r>
              <a:rPr lang="pl-PL" sz="2000" dirty="0">
                <a:latin typeface="Arial" pitchFamily="34" charset="0"/>
                <a:cs typeface="Arial" pitchFamily="34" charset="0"/>
              </a:rPr>
              <a:t>Kompozycję stosuje się wtedy, gdy chcemy mieć funkcjonalność istniejącej klasy wewnątrz definiowanej przez siebie klasy bez dodawania do klasy nowych elementów interfejsu (taka sytuacja ma miejsce w przypadku dziedziczenia)</a:t>
            </a:r>
            <a:r>
              <a:rPr lang="pl-PL" sz="2000" dirty="0"/>
              <a:t>.</a:t>
            </a:r>
            <a:r>
              <a:rPr lang="pl-PL" sz="2000" dirty="0">
                <a:latin typeface="Arial" pitchFamily="34" charset="0"/>
                <a:cs typeface="Arial" pitchFamily="34" charset="0"/>
              </a:rPr>
              <a:t> </a:t>
            </a:r>
          </a:p>
          <a:p>
            <a:r>
              <a:rPr lang="pl-PL" sz="2000" dirty="0">
                <a:latin typeface="Arial" pitchFamily="34" charset="0"/>
                <a:cs typeface="Arial" pitchFamily="34" charset="0"/>
              </a:rPr>
              <a:t>W praktyce technika kompozycji jest znacznie częściej stosowana w programowaniu obiektowym niż technika dziedziczenia.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323528" y="1772816"/>
            <a:ext cx="7632848" cy="4608576"/>
          </a:xfrm>
        </p:spPr>
        <p:txBody>
          <a:bodyPr>
            <a:normAutofit/>
          </a:bodyPr>
          <a:lstStyle/>
          <a:p>
            <a:r>
              <a:rPr lang="pl-PL" sz="2000" dirty="0">
                <a:latin typeface="Arial" pitchFamily="34" charset="0"/>
                <a:cs typeface="Arial" pitchFamily="34" charset="0"/>
              </a:rPr>
              <a:t>Aby zilustrować działanie kompozycji rozważymy przykład klasy </a:t>
            </a:r>
            <a:r>
              <a:rPr lang="pl-PL" sz="2000" dirty="0" err="1">
                <a:solidFill>
                  <a:srgbClr val="0070C0"/>
                </a:solidFill>
                <a:latin typeface="Arial" pitchFamily="34" charset="0"/>
                <a:cs typeface="Arial" pitchFamily="34" charset="0"/>
              </a:rPr>
              <a:t>Samochod</a:t>
            </a:r>
            <a:r>
              <a:rPr lang="pl-PL" sz="2000" dirty="0">
                <a:latin typeface="Arial" pitchFamily="34" charset="0"/>
                <a:cs typeface="Arial" pitchFamily="34" charset="0"/>
              </a:rPr>
              <a:t>. Wiadomo, że obiekt </a:t>
            </a:r>
            <a:r>
              <a:rPr lang="pl-PL" sz="2000" dirty="0" err="1">
                <a:solidFill>
                  <a:srgbClr val="0070C0"/>
                </a:solidFill>
                <a:latin typeface="Arial" pitchFamily="34" charset="0"/>
                <a:cs typeface="Arial" pitchFamily="34" charset="0"/>
              </a:rPr>
              <a:t>Samochod</a:t>
            </a:r>
            <a:r>
              <a:rPr lang="pl-PL" sz="2000" dirty="0">
                <a:latin typeface="Arial" pitchFamily="34" charset="0"/>
                <a:cs typeface="Arial" pitchFamily="34" charset="0"/>
              </a:rPr>
              <a:t> jest obiektem złożonym z wielu elementów składowych (silnik, układ hamulcowy, układ elektryczny, układ kierowniczy, itp.).</a:t>
            </a:r>
          </a:p>
          <a:p>
            <a:r>
              <a:rPr lang="pl-PL" sz="2000" dirty="0">
                <a:latin typeface="Arial" pitchFamily="34" charset="0"/>
                <a:cs typeface="Arial" pitchFamily="34" charset="0"/>
              </a:rPr>
              <a:t>Rozważając zastosowanie dziedziczenia lub kompozycji w danym przypadku powinniśmy rozważyć relację jaka zachodzi pomiędzy obiektami. W przypadku dziedziczenia powinna to być relacja "jest przykładem"  lub "jest szczególnym przypadkiem". W przypadku kompozycji powinna to być relacja "jest składnikiem".</a:t>
            </a:r>
          </a:p>
          <a:p>
            <a:r>
              <a:rPr lang="pl-PL" sz="2000" dirty="0">
                <a:latin typeface="Arial" pitchFamily="34" charset="0"/>
                <a:cs typeface="Arial" pitchFamily="34" charset="0"/>
              </a:rPr>
              <a:t>W przypadku samochodu żaden z jego elementów składowych nie jest w relacji typowej dla dziedziczenia z obiektem samochodu (np. silnik nie jest szczególnym przypadkiem samochodu). Powinniśmy więc zastosować kompozycję.</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395536" y="1628800"/>
            <a:ext cx="7848872" cy="4608576"/>
          </a:xfrm>
        </p:spPr>
        <p:txBody>
          <a:bodyPr>
            <a:normAutofit/>
          </a:bodyPr>
          <a:lstStyle/>
          <a:p>
            <a:r>
              <a:rPr lang="pl-PL" sz="2000" dirty="0">
                <a:latin typeface="Arial" pitchFamily="34" charset="0"/>
                <a:cs typeface="Arial" pitchFamily="34" charset="0"/>
              </a:rPr>
              <a:t>Definicja klasy </a:t>
            </a:r>
            <a:r>
              <a:rPr lang="pl-PL" sz="2000" dirty="0" err="1">
                <a:solidFill>
                  <a:srgbClr val="0070C0"/>
                </a:solidFill>
                <a:latin typeface="Arial" pitchFamily="34" charset="0"/>
                <a:cs typeface="Arial" pitchFamily="34" charset="0"/>
              </a:rPr>
              <a:t>Samochod</a:t>
            </a:r>
            <a:r>
              <a:rPr lang="pl-PL" sz="2000" dirty="0">
                <a:latin typeface="Arial" pitchFamily="34" charset="0"/>
                <a:cs typeface="Arial" pitchFamily="34" charset="0"/>
              </a:rPr>
              <a:t> z wykorzystaniem kompozycji będzie wyglądała następująco:</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Silnik </a:t>
            </a:r>
            <a:r>
              <a:rPr lang="pl-PL" sz="2000" dirty="0" err="1">
                <a:solidFill>
                  <a:srgbClr val="0070C0"/>
                </a:solidFill>
                <a:latin typeface="Arial" pitchFamily="34" charset="0"/>
                <a:cs typeface="Arial" pitchFamily="34" charset="0"/>
              </a:rPr>
              <a:t>silnik</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Silnik();</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UkladChlodzacy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ukladChlodzacy</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UkladChlodzacy</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UkladHamulcowy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ukladHamulcowy</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UkladHamulcowy</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Mając utworzony obiekt tej klasy możemy wykonywać operacje na jego poszczególnych elementach składowych (np. wywoływać metody):</a:t>
            </a:r>
          </a:p>
          <a:p>
            <a:pPr>
              <a:buNone/>
            </a:pP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s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s.silnik.zwiekszObroty</a:t>
            </a:r>
            <a:r>
              <a:rPr lang="pl-PL" sz="2000" dirty="0">
                <a:solidFill>
                  <a:srgbClr val="0070C0"/>
                </a:solidFill>
                <a:latin typeface="Arial" pitchFamily="34" charset="0"/>
                <a:cs typeface="Arial" pitchFamily="34" charset="0"/>
              </a:rPr>
              <a:t>(2000);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467544" y="1772816"/>
            <a:ext cx="7632848" cy="4608576"/>
          </a:xfrm>
        </p:spPr>
        <p:txBody>
          <a:bodyPr>
            <a:normAutofit/>
          </a:bodyPr>
          <a:lstStyle/>
          <a:p>
            <a:r>
              <a:rPr lang="pl-PL" sz="2000" dirty="0">
                <a:latin typeface="Arial" pitchFamily="34" charset="0"/>
                <a:cs typeface="Arial" pitchFamily="34" charset="0"/>
              </a:rPr>
              <a:t>Stosując kompozycję powinniśmy pamiętać o </a:t>
            </a:r>
            <a:r>
              <a:rPr lang="pl-PL" sz="2000" dirty="0" err="1">
                <a:latin typeface="Arial" pitchFamily="34" charset="0"/>
                <a:cs typeface="Arial" pitchFamily="34" charset="0"/>
              </a:rPr>
              <a:t>enkapsulacji</a:t>
            </a:r>
            <a:r>
              <a:rPr lang="pl-PL" sz="2000" dirty="0">
                <a:latin typeface="Arial" pitchFamily="34" charset="0"/>
                <a:cs typeface="Arial" pitchFamily="34" charset="0"/>
              </a:rPr>
              <a:t> (nieupublicznianie pól danych klasy):</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private</a:t>
            </a:r>
            <a:r>
              <a:rPr lang="pl-PL" sz="2000" dirty="0">
                <a:solidFill>
                  <a:srgbClr val="0070C0"/>
                </a:solidFill>
                <a:latin typeface="Arial" pitchFamily="34" charset="0"/>
                <a:cs typeface="Arial" pitchFamily="34" charset="0"/>
              </a:rPr>
              <a:t> Silnik silnik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Silnik();</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zwiekszObroty</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obroty)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silnik.zwiekszObroty</a:t>
            </a:r>
            <a:r>
              <a:rPr lang="pl-PL" sz="2000" dirty="0">
                <a:solidFill>
                  <a:srgbClr val="0070C0"/>
                </a:solidFill>
                <a:latin typeface="Arial" pitchFamily="34" charset="0"/>
                <a:cs typeface="Arial" pitchFamily="34" charset="0"/>
              </a:rPr>
              <a:t>(obroty);</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Wtedy operacja zwiększenia obrotów będzie wyglądała następująco:</a:t>
            </a:r>
          </a:p>
          <a:p>
            <a:pPr>
              <a:buNone/>
            </a:pP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s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s.zwiekszObroty</a:t>
            </a:r>
            <a:r>
              <a:rPr lang="pl-PL" sz="2000" dirty="0">
                <a:solidFill>
                  <a:srgbClr val="0070C0"/>
                </a:solidFill>
                <a:latin typeface="Arial" pitchFamily="34" charset="0"/>
                <a:cs typeface="Arial" pitchFamily="34" charset="0"/>
              </a:rPr>
              <a:t>(2000);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323528" y="1772816"/>
            <a:ext cx="7920880" cy="4608576"/>
          </a:xfrm>
        </p:spPr>
        <p:txBody>
          <a:bodyPr>
            <a:normAutofit/>
          </a:bodyPr>
          <a:lstStyle/>
          <a:p>
            <a:r>
              <a:rPr lang="pl-PL" sz="2000" dirty="0">
                <a:latin typeface="Arial" pitchFamily="34" charset="0"/>
                <a:cs typeface="Arial" pitchFamily="34" charset="0"/>
              </a:rPr>
              <a:t>Możemy także zastosować metodę dostępową (getter) do pobrania obiektu składowego:</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private</a:t>
            </a:r>
            <a:r>
              <a:rPr lang="pl-PL" sz="2000" dirty="0">
                <a:solidFill>
                  <a:srgbClr val="0070C0"/>
                </a:solidFill>
                <a:latin typeface="Arial" pitchFamily="34" charset="0"/>
                <a:cs typeface="Arial" pitchFamily="34" charset="0"/>
              </a:rPr>
              <a:t> Silnik </a:t>
            </a:r>
            <a:r>
              <a:rPr lang="pl-PL" sz="2000" dirty="0" err="1">
                <a:solidFill>
                  <a:srgbClr val="0070C0"/>
                </a:solidFill>
                <a:latin typeface="Arial" pitchFamily="34" charset="0"/>
                <a:cs typeface="Arial" pitchFamily="34" charset="0"/>
              </a:rPr>
              <a:t>silnik</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Silnik();</a:t>
            </a:r>
          </a:p>
          <a:p>
            <a:pPr>
              <a:buNone/>
            </a:pPr>
            <a:r>
              <a:rPr lang="pl-PL" sz="2000" dirty="0">
                <a:solidFill>
                  <a:srgbClr val="0070C0"/>
                </a:solidFill>
                <a:latin typeface="Arial" pitchFamily="34" charset="0"/>
                <a:cs typeface="Arial" pitchFamily="34" charset="0"/>
              </a:rPr>
              <a:t>	public Silnik </a:t>
            </a:r>
            <a:r>
              <a:rPr lang="pl-PL" sz="2000" dirty="0" err="1">
                <a:solidFill>
                  <a:srgbClr val="0070C0"/>
                </a:solidFill>
                <a:latin typeface="Arial" pitchFamily="34" charset="0"/>
                <a:cs typeface="Arial" pitchFamily="34" charset="0"/>
              </a:rPr>
              <a:t>getSilnik</a:t>
            </a: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return silnik;</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Wtedy operacja zwiększenia obrotów będzie wyglądała następująco:</a:t>
            </a:r>
          </a:p>
          <a:p>
            <a:pPr>
              <a:buNone/>
            </a:pP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s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s.getSilnik</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zwiekszObroty</a:t>
            </a:r>
            <a:r>
              <a:rPr lang="pl-PL" sz="2000" dirty="0">
                <a:solidFill>
                  <a:srgbClr val="0070C0"/>
                </a:solidFill>
                <a:latin typeface="Arial" pitchFamily="34" charset="0"/>
                <a:cs typeface="Arial" pitchFamily="34" charset="0"/>
              </a:rPr>
              <a:t>(2000);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Tworzenie obiektów – operator </a:t>
            </a:r>
            <a:r>
              <a:rPr lang="pl-PL" i="1" dirty="0" err="1">
                <a:latin typeface="Arial" pitchFamily="34" charset="0"/>
                <a:cs typeface="Arial" pitchFamily="34" charset="0"/>
              </a:rPr>
              <a:t>new</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fontScale="92500" lnSpcReduction="10000"/>
          </a:bodyPr>
          <a:lstStyle/>
          <a:p>
            <a:r>
              <a:rPr lang="pl-PL" sz="2000" dirty="0">
                <a:latin typeface="Arial" pitchFamily="34" charset="0"/>
                <a:cs typeface="Arial" pitchFamily="34" charset="0"/>
              </a:rPr>
              <a:t>Jak wcześniej powiedziano, definicja klasy jest jedynie wzorem, według którego będą tworzone obiekty. Dopiero mając konkretne obiekty możemy wykonywać w programie konkretne działania.</a:t>
            </a:r>
          </a:p>
          <a:p>
            <a:r>
              <a:rPr lang="pl-PL" sz="2000" dirty="0">
                <a:latin typeface="Arial" pitchFamily="34" charset="0"/>
                <a:cs typeface="Arial" pitchFamily="34" charset="0"/>
              </a:rPr>
              <a:t>Obiekty w Javie mogą być tworzone tylko w sposób dynamiczny (na stercie, w C++ można je tworzyć również na stosie).</a:t>
            </a:r>
          </a:p>
          <a:p>
            <a:r>
              <a:rPr lang="pl-PL" sz="2000" dirty="0">
                <a:latin typeface="Arial" pitchFamily="34" charset="0"/>
                <a:cs typeface="Arial" pitchFamily="34" charset="0"/>
              </a:rPr>
              <a:t>Do tworzenia obiektów służy operator </a:t>
            </a:r>
            <a:r>
              <a:rPr lang="pl-PL" sz="2000" i="1" dirty="0" err="1">
                <a:solidFill>
                  <a:srgbClr val="0070C0"/>
                </a:solidFill>
                <a:latin typeface="Arial" pitchFamily="34" charset="0"/>
                <a:cs typeface="Arial" pitchFamily="34" charset="0"/>
              </a:rPr>
              <a:t>new</a:t>
            </a:r>
            <a:r>
              <a:rPr lang="pl-PL" sz="2000" dirty="0">
                <a:latin typeface="Arial" pitchFamily="34" charset="0"/>
                <a:cs typeface="Arial" pitchFamily="34" charset="0"/>
              </a:rPr>
              <a:t>, po którym umieszcza się wywołanie konstruktora klasy. Ogólna składnia:</a:t>
            </a:r>
          </a:p>
          <a:p>
            <a:pPr>
              <a:buNone/>
            </a:pPr>
            <a:r>
              <a:rPr lang="pl-PL" sz="2000" dirty="0">
                <a:latin typeface="Arial" pitchFamily="34" charset="0"/>
                <a:cs typeface="Arial" pitchFamily="34" charset="0"/>
              </a:rPr>
              <a:t>	</a:t>
            </a:r>
            <a:r>
              <a:rPr lang="pl-PL" sz="2000" dirty="0" err="1">
                <a:solidFill>
                  <a:srgbClr val="00B050"/>
                </a:solidFill>
                <a:latin typeface="Arial" pitchFamily="34" charset="0"/>
                <a:cs typeface="Arial" pitchFamily="34" charset="0"/>
              </a:rPr>
              <a:t>new</a:t>
            </a:r>
            <a:r>
              <a:rPr lang="pl-PL" sz="2000" dirty="0">
                <a:solidFill>
                  <a:srgbClr val="00B050"/>
                </a:solidFill>
                <a:latin typeface="Arial" pitchFamily="34" charset="0"/>
                <a:cs typeface="Arial" pitchFamily="34" charset="0"/>
              </a:rPr>
              <a:t> </a:t>
            </a:r>
            <a:r>
              <a:rPr lang="pl-PL" sz="2000" dirty="0" err="1">
                <a:solidFill>
                  <a:srgbClr val="00B050"/>
                </a:solidFill>
                <a:latin typeface="Arial" pitchFamily="34" charset="0"/>
                <a:cs typeface="Arial" pitchFamily="34" charset="0"/>
              </a:rPr>
              <a:t>KonstruktorKlasy</a:t>
            </a:r>
            <a:r>
              <a:rPr lang="pl-PL" sz="2000" dirty="0">
                <a:solidFill>
                  <a:srgbClr val="00B050"/>
                </a:solidFill>
                <a:latin typeface="Arial" pitchFamily="34" charset="0"/>
                <a:cs typeface="Arial" pitchFamily="34" charset="0"/>
              </a:rPr>
              <a:t>(</a:t>
            </a:r>
            <a:r>
              <a:rPr lang="pl-PL" sz="2000" dirty="0" err="1">
                <a:solidFill>
                  <a:srgbClr val="00B050"/>
                </a:solidFill>
                <a:latin typeface="Arial" pitchFamily="34" charset="0"/>
                <a:cs typeface="Arial" pitchFamily="34" charset="0"/>
              </a:rPr>
              <a:t>ArgumentyKonstruktora</a:t>
            </a:r>
            <a:r>
              <a:rPr lang="pl-PL" sz="2000" dirty="0">
                <a:solidFill>
                  <a:srgbClr val="00B050"/>
                </a:solidFill>
                <a:latin typeface="Arial" pitchFamily="34" charset="0"/>
                <a:cs typeface="Arial" pitchFamily="34" charset="0"/>
              </a:rPr>
              <a:t>);</a:t>
            </a:r>
          </a:p>
          <a:p>
            <a:r>
              <a:rPr lang="pl-PL" sz="2000" dirty="0">
                <a:latin typeface="Arial" pitchFamily="34" charset="0"/>
                <a:cs typeface="Arial" pitchFamily="34" charset="0"/>
              </a:rPr>
              <a:t>Np. dla klasy </a:t>
            </a:r>
            <a:r>
              <a:rPr lang="pl-PL" sz="2000" dirty="0" err="1">
                <a:latin typeface="Arial" pitchFamily="34" charset="0"/>
                <a:cs typeface="Arial" pitchFamily="34" charset="0"/>
              </a:rPr>
              <a:t>Samochod</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Nazwa konstruktora jest tożsama z nazwą klasy, a więc w przypadku klasy </a:t>
            </a:r>
            <a:r>
              <a:rPr lang="pl-PL" sz="2000" dirty="0" err="1">
                <a:latin typeface="Arial" pitchFamily="34" charset="0"/>
                <a:cs typeface="Arial" pitchFamily="34" charset="0"/>
              </a:rPr>
              <a:t>Samochod</a:t>
            </a:r>
            <a:r>
              <a:rPr lang="pl-PL" sz="2000" dirty="0">
                <a:latin typeface="Arial" pitchFamily="34" charset="0"/>
                <a:cs typeface="Arial" pitchFamily="34" charset="0"/>
              </a:rPr>
              <a:t>, również konstruktor będzie miał tę samą nazwę.</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Kompozycja</a:t>
            </a:r>
          </a:p>
        </p:txBody>
      </p:sp>
      <p:sp>
        <p:nvSpPr>
          <p:cNvPr id="3" name="Symbol zastępczy zawartości 2"/>
          <p:cNvSpPr>
            <a:spLocks noGrp="1"/>
          </p:cNvSpPr>
          <p:nvPr>
            <p:ph idx="1"/>
          </p:nvPr>
        </p:nvSpPr>
        <p:spPr>
          <a:xfrm>
            <a:off x="251520" y="1628800"/>
            <a:ext cx="7704856" cy="4608576"/>
          </a:xfrm>
        </p:spPr>
        <p:txBody>
          <a:bodyPr>
            <a:normAutofit/>
          </a:bodyPr>
          <a:lstStyle/>
          <a:p>
            <a:r>
              <a:rPr lang="pl-PL" sz="2000" dirty="0">
                <a:latin typeface="Arial" pitchFamily="34" charset="0"/>
                <a:cs typeface="Arial" pitchFamily="34" charset="0"/>
              </a:rPr>
              <a:t>Operacja zwracania referencji do obiektu składowego jest wprawdzie poprawna, lecz zawiera błąd metodologiczny. </a:t>
            </a:r>
          </a:p>
          <a:p>
            <a:r>
              <a:rPr lang="pl-PL" sz="2000" dirty="0">
                <a:latin typeface="Arial" pitchFamily="34" charset="0"/>
                <a:cs typeface="Arial" pitchFamily="34" charset="0"/>
              </a:rPr>
              <a:t>Należy pamiętać, że w języku Java zarówno przesyłanie argumentów obiektowych do metod, jak i ich zwracanie odbywa się </a:t>
            </a:r>
            <a:r>
              <a:rPr lang="pl-PL" sz="2000" b="1" u="sng" dirty="0">
                <a:latin typeface="Arial" pitchFamily="34" charset="0"/>
                <a:cs typeface="Arial" pitchFamily="34" charset="0"/>
              </a:rPr>
              <a:t>poprzez referencję</a:t>
            </a:r>
            <a:r>
              <a:rPr lang="pl-PL" sz="2000" dirty="0">
                <a:latin typeface="Arial" pitchFamily="34" charset="0"/>
                <a:cs typeface="Arial" pitchFamily="34" charset="0"/>
              </a:rPr>
              <a:t> (nie przez wartość). Oznacza to, że nie ma tworzenia kopii obiektu a przesyłany jest jedynie jego adres (tak jak w przypadku wskaźników w C++).</a:t>
            </a:r>
          </a:p>
          <a:p>
            <a:r>
              <a:rPr lang="pl-PL" sz="2000" dirty="0">
                <a:latin typeface="Arial" pitchFamily="34" charset="0"/>
                <a:cs typeface="Arial" pitchFamily="34" charset="0"/>
              </a:rPr>
              <a:t>Metoda zwracająca referencję do wewnętrznego obiektu klasy psuje </a:t>
            </a:r>
            <a:r>
              <a:rPr lang="pl-PL" sz="2000" dirty="0" err="1">
                <a:latin typeface="Arial" pitchFamily="34" charset="0"/>
                <a:cs typeface="Arial" pitchFamily="34" charset="0"/>
              </a:rPr>
              <a:t>enkapsulację</a:t>
            </a:r>
            <a:r>
              <a:rPr lang="pl-PL" sz="2000" dirty="0">
                <a:latin typeface="Arial" pitchFamily="34" charset="0"/>
                <a:cs typeface="Arial" pitchFamily="34" charset="0"/>
              </a:rPr>
              <a:t> (udostępnia na zewnątrz obiekt prywatny).</a:t>
            </a:r>
          </a:p>
          <a:p>
            <a:r>
              <a:rPr lang="pl-PL" sz="2000" dirty="0">
                <a:latin typeface="Arial" pitchFamily="34" charset="0"/>
                <a:cs typeface="Arial" pitchFamily="34" charset="0"/>
              </a:rPr>
              <a:t>W sytuacji tego typu metoda powinna tworzyć kopię obiektu składowego i zwracać do niego referencję.</a:t>
            </a:r>
          </a:p>
          <a:p>
            <a:r>
              <a:rPr lang="pl-PL" sz="2000" dirty="0">
                <a:latin typeface="Arial" pitchFamily="34" charset="0"/>
                <a:cs typeface="Arial" pitchFamily="34" charset="0"/>
              </a:rPr>
              <a:t>Kopiowanie obiektu wykonuje się najczęściej poprzez mechanizm klonowania (przedefiniowanie metody </a:t>
            </a:r>
            <a:r>
              <a:rPr lang="pl-PL" sz="2000" dirty="0">
                <a:solidFill>
                  <a:srgbClr val="0070C0"/>
                </a:solidFill>
                <a:latin typeface="Arial" pitchFamily="34" charset="0"/>
                <a:cs typeface="Arial" pitchFamily="34" charset="0"/>
              </a:rPr>
              <a:t>clone()</a:t>
            </a:r>
            <a:r>
              <a:rPr lang="pl-PL" sz="2000" dirty="0">
                <a:latin typeface="Arial" pitchFamily="34" charset="0"/>
                <a:cs typeface="Arial" pitchFamily="34"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Kompozycja </a:t>
            </a:r>
            <a:r>
              <a:rPr lang="pl-PL" dirty="0" err="1">
                <a:latin typeface="Arial" pitchFamily="34" charset="0"/>
                <a:cs typeface="Arial" pitchFamily="34" charset="0"/>
              </a:rPr>
              <a:t>vs</a:t>
            </a:r>
            <a:r>
              <a:rPr lang="pl-PL" dirty="0">
                <a:latin typeface="Arial" pitchFamily="34" charset="0"/>
                <a:cs typeface="Arial" pitchFamily="34" charset="0"/>
              </a:rPr>
              <a:t>. dziedziczenie</a:t>
            </a:r>
          </a:p>
        </p:txBody>
      </p:sp>
      <p:sp>
        <p:nvSpPr>
          <p:cNvPr id="3" name="Symbol zastępczy zawartości 2"/>
          <p:cNvSpPr>
            <a:spLocks noGrp="1"/>
          </p:cNvSpPr>
          <p:nvPr>
            <p:ph idx="1"/>
          </p:nvPr>
        </p:nvSpPr>
        <p:spPr>
          <a:xfrm>
            <a:off x="395536" y="1700808"/>
            <a:ext cx="7560840" cy="4608576"/>
          </a:xfrm>
        </p:spPr>
        <p:txBody>
          <a:bodyPr>
            <a:normAutofit fontScale="92500" lnSpcReduction="10000"/>
          </a:bodyPr>
          <a:lstStyle/>
          <a:p>
            <a:r>
              <a:rPr lang="pl-PL" sz="2000" dirty="0">
                <a:latin typeface="Arial" pitchFamily="34" charset="0"/>
                <a:cs typeface="Arial" pitchFamily="34" charset="0"/>
              </a:rPr>
              <a:t>Podsumujemy teraz najważniejsze cechy kompozycji i dziedziczenia</a:t>
            </a:r>
          </a:p>
          <a:p>
            <a:r>
              <a:rPr lang="en-US" sz="2000" dirty="0" err="1">
                <a:latin typeface="Arial" pitchFamily="34" charset="0"/>
                <a:cs typeface="Arial" pitchFamily="34" charset="0"/>
              </a:rPr>
              <a:t>Kompozycja</a:t>
            </a:r>
            <a:r>
              <a:rPr lang="en-US" sz="2000" dirty="0">
                <a:latin typeface="Arial" pitchFamily="34" charset="0"/>
                <a:cs typeface="Arial" pitchFamily="34" charset="0"/>
              </a:rPr>
              <a:t>: </a:t>
            </a:r>
            <a:endParaRPr lang="pl-PL" sz="2000" dirty="0">
              <a:latin typeface="Arial" pitchFamily="34" charset="0"/>
              <a:cs typeface="Arial" pitchFamily="34" charset="0"/>
            </a:endParaRPr>
          </a:p>
          <a:p>
            <a:pPr lvl="1"/>
            <a:r>
              <a:rPr lang="pl-PL" sz="1800" dirty="0">
                <a:solidFill>
                  <a:schemeClr val="tx1"/>
                </a:solidFill>
                <a:latin typeface="Arial" pitchFamily="34" charset="0"/>
                <a:cs typeface="Arial" pitchFamily="34" charset="0"/>
              </a:rPr>
              <a:t>jest implementowana w prosty sposób poprzez przesyłanie wszystkich wywołań do pól danych klasy,</a:t>
            </a:r>
          </a:p>
          <a:p>
            <a:pPr lvl="1"/>
            <a:r>
              <a:rPr lang="pl-PL" sz="1800" dirty="0">
                <a:solidFill>
                  <a:schemeClr val="tx1"/>
                </a:solidFill>
                <a:latin typeface="Arial" pitchFamily="34" charset="0"/>
                <a:cs typeface="Arial" pitchFamily="34" charset="0"/>
              </a:rPr>
              <a:t>nie wprowadza zależności od szczegółów implementacji obiektu będącego polem danych, </a:t>
            </a:r>
          </a:p>
          <a:p>
            <a:pPr lvl="1"/>
            <a:r>
              <a:rPr lang="pl-PL" sz="1800" dirty="0">
                <a:solidFill>
                  <a:schemeClr val="tx1"/>
                </a:solidFill>
                <a:latin typeface="Arial" pitchFamily="34" charset="0"/>
                <a:cs typeface="Arial" pitchFamily="34" charset="0"/>
              </a:rPr>
              <a:t>posiada większą elastyczność ze względu na tworzenie dynamiczne (w czasie wykonania programu), a nie w czasie kompilacji. </a:t>
            </a:r>
          </a:p>
          <a:p>
            <a:r>
              <a:rPr lang="en-US" sz="2000" dirty="0" err="1">
                <a:latin typeface="Arial" pitchFamily="34" charset="0"/>
                <a:cs typeface="Arial" pitchFamily="34" charset="0"/>
              </a:rPr>
              <a:t>Dziedziczenie</a:t>
            </a:r>
            <a:r>
              <a:rPr lang="en-US" sz="2000" dirty="0">
                <a:latin typeface="Arial" pitchFamily="34" charset="0"/>
                <a:cs typeface="Arial" pitchFamily="34" charset="0"/>
              </a:rPr>
              <a:t> : </a:t>
            </a:r>
            <a:endParaRPr lang="pl-PL" sz="2000" dirty="0">
              <a:latin typeface="Arial" pitchFamily="34" charset="0"/>
              <a:cs typeface="Arial" pitchFamily="34" charset="0"/>
            </a:endParaRPr>
          </a:p>
          <a:p>
            <a:pPr lvl="1"/>
            <a:r>
              <a:rPr lang="pl-PL" sz="1800" dirty="0">
                <a:solidFill>
                  <a:schemeClr val="tx1"/>
                </a:solidFill>
                <a:latin typeface="Arial" pitchFamily="34" charset="0"/>
                <a:cs typeface="Arial" pitchFamily="34" charset="0"/>
              </a:rPr>
              <a:t>niszczy </a:t>
            </a:r>
            <a:r>
              <a:rPr lang="pl-PL" sz="1800" dirty="0" err="1">
                <a:solidFill>
                  <a:schemeClr val="tx1"/>
                </a:solidFill>
                <a:latin typeface="Arial" pitchFamily="34" charset="0"/>
                <a:cs typeface="Arial" pitchFamily="34" charset="0"/>
              </a:rPr>
              <a:t>enkapsulację</a:t>
            </a:r>
            <a:r>
              <a:rPr lang="pl-PL" sz="1800" dirty="0">
                <a:solidFill>
                  <a:schemeClr val="tx1"/>
                </a:solidFill>
                <a:latin typeface="Arial" pitchFamily="34" charset="0"/>
                <a:cs typeface="Arial" pitchFamily="34" charset="0"/>
              </a:rPr>
              <a:t>, gdyż implementacja pod- i nadklasy są ze sobą ściśle związane,</a:t>
            </a:r>
          </a:p>
          <a:p>
            <a:pPr lvl="1"/>
            <a:r>
              <a:rPr lang="pl-PL" sz="1800" dirty="0">
                <a:solidFill>
                  <a:schemeClr val="tx1"/>
                </a:solidFill>
                <a:latin typeface="Arial" pitchFamily="34" charset="0"/>
                <a:cs typeface="Arial" pitchFamily="34" charset="0"/>
              </a:rPr>
              <a:t>nowe metody dodane do nadklasy zmieniają funkcjonalność podklasy,</a:t>
            </a:r>
          </a:p>
          <a:p>
            <a:pPr lvl="1"/>
            <a:r>
              <a:rPr lang="pl-PL" sz="1800" dirty="0">
                <a:solidFill>
                  <a:schemeClr val="tx1"/>
                </a:solidFill>
                <a:latin typeface="Arial" pitchFamily="34" charset="0"/>
                <a:cs typeface="Arial" pitchFamily="34" charset="0"/>
              </a:rPr>
              <a:t>pod- i nadklasa muszą być rozwijane równolegle,</a:t>
            </a:r>
          </a:p>
          <a:p>
            <a:pPr lvl="1"/>
            <a:r>
              <a:rPr lang="pl-PL" sz="1800" dirty="0">
                <a:solidFill>
                  <a:schemeClr val="tx1"/>
                </a:solidFill>
                <a:latin typeface="Arial" pitchFamily="34" charset="0"/>
                <a:cs typeface="Arial" pitchFamily="34" charset="0"/>
              </a:rPr>
              <a:t>zaprojektowanie klasy, którą można łatwo rozszerzać wymaga większego nakładu pracy.</a:t>
            </a:r>
          </a:p>
          <a:p>
            <a:endParaRPr lang="pl-PL" sz="2000" dirty="0">
              <a:latin typeface="Arial" pitchFamily="34" charset="0"/>
              <a:cs typeface="Arial"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Abstrakcje – podstawowe informacje</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Abstrakcja w programowaniu polega na zdefiniowaniu pewnej funkcjonalności bez jej implementowania.</a:t>
            </a:r>
          </a:p>
          <a:p>
            <a:r>
              <a:rPr lang="pl-PL" sz="2000" dirty="0">
                <a:latin typeface="Arial" pitchFamily="34" charset="0"/>
                <a:cs typeface="Arial" pitchFamily="34" charset="0"/>
              </a:rPr>
              <a:t>Sposób wprowadzania abstrakcji zależy od konkretnego języka programowania. Język Java posiada dwa narzędzia służące definiowaniu abstrakcji: </a:t>
            </a:r>
            <a:r>
              <a:rPr lang="pl-PL" sz="2000" b="1" u="sng" dirty="0">
                <a:latin typeface="Arial" pitchFamily="34" charset="0"/>
                <a:cs typeface="Arial" pitchFamily="34" charset="0"/>
              </a:rPr>
              <a:t>klasy abstrakcyjne</a:t>
            </a:r>
            <a:r>
              <a:rPr lang="pl-PL" sz="2000" dirty="0">
                <a:latin typeface="Arial" pitchFamily="34" charset="0"/>
                <a:cs typeface="Arial" pitchFamily="34" charset="0"/>
              </a:rPr>
              <a:t> i </a:t>
            </a:r>
            <a:r>
              <a:rPr lang="pl-PL" sz="2000" b="1" u="sng" dirty="0">
                <a:latin typeface="Arial" pitchFamily="34" charset="0"/>
                <a:cs typeface="Arial" pitchFamily="34" charset="0"/>
              </a:rPr>
              <a:t>interfejsy</a:t>
            </a:r>
            <a:r>
              <a:rPr lang="pl-PL" sz="2000" dirty="0">
                <a:latin typeface="Arial" pitchFamily="34" charset="0"/>
                <a:cs typeface="Arial" pitchFamily="34" charset="0"/>
              </a:rPr>
              <a:t>.</a:t>
            </a:r>
          </a:p>
          <a:p>
            <a:r>
              <a:rPr lang="pl-PL" sz="2000" dirty="0">
                <a:latin typeface="Arial" pitchFamily="34" charset="0"/>
                <a:cs typeface="Arial" pitchFamily="34" charset="0"/>
              </a:rPr>
              <a:t>Zarówno klasy abstrakcyjne jak i interfejsy są sposobem zdefiniowania pewnego typu danych (podobnie jak klasa). </a:t>
            </a:r>
          </a:p>
          <a:p>
            <a:r>
              <a:rPr lang="pl-PL" sz="2000" dirty="0">
                <a:latin typeface="Arial" pitchFamily="34" charset="0"/>
                <a:cs typeface="Arial" pitchFamily="34" charset="0"/>
              </a:rPr>
              <a:t>Kluczowe znaczenie dla definiowania abstrakcji mają </a:t>
            </a:r>
            <a:r>
              <a:rPr lang="pl-PL" sz="2000" b="1" u="sng" dirty="0">
                <a:latin typeface="Arial" pitchFamily="34" charset="0"/>
                <a:cs typeface="Arial" pitchFamily="34" charset="0"/>
              </a:rPr>
              <a:t>metody abstrakcyjne</a:t>
            </a:r>
            <a:r>
              <a:rPr lang="pl-PL" sz="2000" dirty="0">
                <a:latin typeface="Arial" pitchFamily="34" charset="0"/>
                <a:cs typeface="Arial" pitchFamily="34" charset="0"/>
              </a:rPr>
              <a:t>. Są to metody, które definiują samą sygnaturę metody bez jej implementacji.</a:t>
            </a:r>
          </a:p>
          <a:p>
            <a:r>
              <a:rPr lang="pl-PL" sz="2000" dirty="0">
                <a:latin typeface="Arial" pitchFamily="34" charset="0"/>
                <a:cs typeface="Arial" pitchFamily="34" charset="0"/>
              </a:rPr>
              <a:t>Metody abstrakcyjne mogą być definiowane tylko w klasach abstrakcyjnych lub interfejsach.</a:t>
            </a:r>
            <a:endParaRPr lang="pl-PL" sz="1800" dirty="0">
              <a:latin typeface="Arial" pitchFamily="34" charset="0"/>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Klasy abstrakcyjne – podstawowe informacje</a:t>
            </a:r>
          </a:p>
        </p:txBody>
      </p:sp>
      <p:sp>
        <p:nvSpPr>
          <p:cNvPr id="3" name="Symbol zastępczy zawartości 2"/>
          <p:cNvSpPr>
            <a:spLocks noGrp="1"/>
          </p:cNvSpPr>
          <p:nvPr>
            <p:ph idx="1"/>
          </p:nvPr>
        </p:nvSpPr>
        <p:spPr/>
        <p:txBody>
          <a:bodyPr>
            <a:normAutofit lnSpcReduction="10000"/>
          </a:bodyPr>
          <a:lstStyle/>
          <a:p>
            <a:r>
              <a:rPr lang="pl-PL" sz="2000" b="1" u="sng" dirty="0">
                <a:latin typeface="Arial" pitchFamily="34" charset="0"/>
                <a:cs typeface="Arial" pitchFamily="34" charset="0"/>
              </a:rPr>
              <a:t>Klasy abstrakcyjne</a:t>
            </a:r>
            <a:r>
              <a:rPr lang="pl-PL" sz="2000" dirty="0">
                <a:latin typeface="Arial" pitchFamily="34" charset="0"/>
                <a:cs typeface="Arial" pitchFamily="34" charset="0"/>
              </a:rPr>
              <a:t> posiadają charakterystykę podobną do zwykłych klas. Zasadniczą cechą wyróżniającą klasy abstrakcyjne jest brak możliwości utworzenia obiektu klasy abstrakcyjnej. </a:t>
            </a:r>
          </a:p>
          <a:p>
            <a:r>
              <a:rPr lang="pl-PL" sz="2000" dirty="0">
                <a:latin typeface="Arial" pitchFamily="34" charset="0"/>
                <a:cs typeface="Arial" pitchFamily="34" charset="0"/>
              </a:rPr>
              <a:t>W skład klasy abstrakcyjnej może wchodzić wszystko to co może wchodzić w skład zwykłej klasy. Dodatkowo w klasach abstrakcyjnych mamy możliwość definiowania metod abstrakcyjnych (zwykła klasa nie może zawierać takich metod).</a:t>
            </a:r>
          </a:p>
          <a:p>
            <a:r>
              <a:rPr lang="pl-PL" sz="2000" dirty="0">
                <a:latin typeface="Arial" pitchFamily="34" charset="0"/>
                <a:cs typeface="Arial" pitchFamily="34" charset="0"/>
              </a:rPr>
              <a:t>Definicję klasy abstrakcyjnej oznaczamy modyfikatorem </a:t>
            </a:r>
            <a:r>
              <a:rPr lang="pl-PL" sz="2000" dirty="0" err="1">
                <a:solidFill>
                  <a:srgbClr val="0070C0"/>
                </a:solidFill>
                <a:latin typeface="Arial" pitchFamily="34" charset="0"/>
                <a:cs typeface="Arial" pitchFamily="34" charset="0"/>
              </a:rPr>
              <a:t>abstract</a:t>
            </a:r>
            <a:r>
              <a:rPr lang="pl-PL" sz="2000" dirty="0">
                <a:latin typeface="Arial" pitchFamily="34" charset="0"/>
                <a:cs typeface="Arial" pitchFamily="34" charset="0"/>
              </a:rPr>
              <a:t>:</a:t>
            </a:r>
          </a:p>
          <a:p>
            <a:pPr>
              <a:buNone/>
            </a:pPr>
            <a:r>
              <a:rPr lang="en-US" sz="2000" dirty="0">
                <a:solidFill>
                  <a:srgbClr val="0070C0"/>
                </a:solidFill>
                <a:latin typeface="Arial" pitchFamily="34" charset="0"/>
                <a:cs typeface="Arial" pitchFamily="34" charset="0"/>
              </a:rPr>
              <a:t>abstract class </a:t>
            </a:r>
            <a:r>
              <a:rPr lang="en-US" sz="2000" dirty="0" err="1">
                <a:solidFill>
                  <a:srgbClr val="0070C0"/>
                </a:solidFill>
                <a:latin typeface="Arial" pitchFamily="34" charset="0"/>
                <a:cs typeface="Arial" pitchFamily="34" charset="0"/>
              </a:rPr>
              <a:t>NazwaKlasy</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	//wszystko to co może być w zwykłej klasie +</a:t>
            </a:r>
          </a:p>
          <a:p>
            <a:pPr>
              <a:buNone/>
            </a:pPr>
            <a:r>
              <a:rPr lang="pl-PL" sz="2000" dirty="0">
                <a:solidFill>
                  <a:srgbClr val="0070C0"/>
                </a:solidFill>
                <a:latin typeface="Arial" pitchFamily="34" charset="0"/>
                <a:cs typeface="Arial" pitchFamily="34" charset="0"/>
              </a:rPr>
              <a:t>	//definicje metod abstrakcyjnych; </a:t>
            </a:r>
          </a:p>
          <a:p>
            <a:pPr>
              <a:buNone/>
            </a:pPr>
            <a:r>
              <a:rPr lang="pl-PL" sz="2000" dirty="0">
                <a:solidFill>
                  <a:srgbClr val="0070C0"/>
                </a:solidFill>
                <a:latin typeface="Arial" pitchFamily="34" charset="0"/>
                <a:cs typeface="Arial" pitchFamily="34"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Metody abstrakcyjne – podstawowe informacje</a:t>
            </a:r>
          </a:p>
        </p:txBody>
      </p:sp>
      <p:sp>
        <p:nvSpPr>
          <p:cNvPr id="3" name="Symbol zastępczy zawartości 2"/>
          <p:cNvSpPr>
            <a:spLocks noGrp="1"/>
          </p:cNvSpPr>
          <p:nvPr>
            <p:ph idx="1"/>
          </p:nvPr>
        </p:nvSpPr>
        <p:spPr/>
        <p:txBody>
          <a:bodyPr>
            <a:normAutofit/>
          </a:bodyPr>
          <a:lstStyle/>
          <a:p>
            <a:r>
              <a:rPr lang="pl-PL" sz="2000" b="1" u="sng" dirty="0">
                <a:latin typeface="Arial" pitchFamily="34" charset="0"/>
                <a:cs typeface="Arial" pitchFamily="34" charset="0"/>
              </a:rPr>
              <a:t>Metody abstrakcyjne</a:t>
            </a:r>
            <a:r>
              <a:rPr lang="pl-PL" sz="2000" dirty="0">
                <a:latin typeface="Arial" pitchFamily="34" charset="0"/>
                <a:cs typeface="Arial" pitchFamily="34" charset="0"/>
              </a:rPr>
              <a:t> definiuje się podając ich sygnaturę (typ zwracany, nazwa, lista argumentów).</a:t>
            </a:r>
          </a:p>
          <a:p>
            <a:r>
              <a:rPr lang="pl-PL" sz="2000" dirty="0">
                <a:latin typeface="Arial" pitchFamily="34" charset="0"/>
                <a:cs typeface="Arial" pitchFamily="34" charset="0"/>
              </a:rPr>
              <a:t>Dodatkowo metodę abstrakcyjną oznaczamy modyfikatorem </a:t>
            </a:r>
            <a:r>
              <a:rPr lang="pl-PL" sz="2000" dirty="0" err="1">
                <a:solidFill>
                  <a:srgbClr val="0070C0"/>
                </a:solidFill>
                <a:latin typeface="Arial" pitchFamily="34" charset="0"/>
                <a:cs typeface="Arial" pitchFamily="34" charset="0"/>
              </a:rPr>
              <a:t>abstract</a:t>
            </a:r>
            <a:r>
              <a:rPr lang="pl-PL" sz="2000" dirty="0">
                <a:latin typeface="Arial" pitchFamily="34" charset="0"/>
                <a:cs typeface="Arial" pitchFamily="34" charset="0"/>
              </a:rPr>
              <a:t> (w przypadku braku tego modyfikatora treść metody nie może zostać pominięta).</a:t>
            </a:r>
          </a:p>
          <a:p>
            <a:r>
              <a:rPr lang="pl-PL" sz="2000" dirty="0">
                <a:latin typeface="Arial" pitchFamily="34" charset="0"/>
                <a:cs typeface="Arial" pitchFamily="34" charset="0"/>
              </a:rPr>
              <a:t>Ogólna składnia definicji metody abstrakcyjnej:</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abstract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TypZwracany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nazwaMetody</a:t>
            </a:r>
            <a:r>
              <a:rPr lang="pl-PL" sz="2000" dirty="0">
                <a:solidFill>
                  <a:srgbClr val="0070C0"/>
                </a:solidFill>
                <a:latin typeface="Arial" pitchFamily="34" charset="0"/>
                <a:cs typeface="Arial" pitchFamily="34" charset="0"/>
              </a:rPr>
              <a:t>(argumenty);</a:t>
            </a:r>
          </a:p>
          <a:p>
            <a:r>
              <a:rPr lang="pl-PL" sz="2000" dirty="0">
                <a:latin typeface="Arial" pitchFamily="34" charset="0"/>
                <a:cs typeface="Arial" pitchFamily="34" charset="0"/>
              </a:rPr>
              <a:t>Niemożliwość utworzenia obiektu klasy abstrakcyjnej wynika z istnienia metod abstrakcyjnych. Utworzenie obiektu klasy abstrakcyjnej powodowałoby powstanie obiektu o niezdefiniowanych zachowaniach.</a:t>
            </a:r>
          </a:p>
          <a:p>
            <a:r>
              <a:rPr lang="pl-PL" sz="2000" dirty="0">
                <a:latin typeface="Arial" pitchFamily="34" charset="0"/>
                <a:cs typeface="Arial" pitchFamily="34" charset="0"/>
              </a:rPr>
              <a:t>Metody abstrakcyjne muszą zostać zaimplementowane w klasach potomnych klasy abstrakcyjnej (o ile klasy potomne nie są klasami abstrakcyjnymi).</a:t>
            </a:r>
          </a:p>
          <a:p>
            <a:endParaRPr lang="pl-PL" sz="2000" dirty="0">
              <a:latin typeface="Arial"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 klasy abstrakcyjnej</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Definiowanie klasy abstrakcyjnej zilustrujemy na przykładzie klasy </a:t>
            </a:r>
            <a:r>
              <a:rPr lang="pl-PL" sz="2000" dirty="0" err="1">
                <a:solidFill>
                  <a:srgbClr val="0070C0"/>
                </a:solidFill>
                <a:latin typeface="Arial" pitchFamily="34" charset="0"/>
                <a:cs typeface="Arial" pitchFamily="34" charset="0"/>
              </a:rPr>
              <a:t>Pocztowka</a:t>
            </a:r>
            <a:r>
              <a:rPr lang="pl-PL" sz="2000" dirty="0">
                <a:latin typeface="Arial" pitchFamily="34" charset="0"/>
                <a:cs typeface="Arial" pitchFamily="34" charset="0"/>
              </a:rPr>
              <a:t>.</a:t>
            </a:r>
          </a:p>
          <a:p>
            <a:r>
              <a:rPr lang="pl-PL" sz="2000" dirty="0">
                <a:latin typeface="Arial" pitchFamily="34" charset="0"/>
                <a:cs typeface="Arial" pitchFamily="34" charset="0"/>
              </a:rPr>
              <a:t>Klasa będzie posiadała składniki wspólne dla wszystkich rodzajów pocztówek:</a:t>
            </a:r>
          </a:p>
          <a:p>
            <a:pPr marL="273050" indent="442913">
              <a:buNone/>
            </a:pPr>
            <a:r>
              <a:rPr lang="en-US" sz="2000" dirty="0">
                <a:solidFill>
                  <a:srgbClr val="0070C0"/>
                </a:solidFill>
                <a:latin typeface="Arial" pitchFamily="34" charset="0"/>
                <a:cs typeface="Arial" pitchFamily="34" charset="0"/>
              </a:rPr>
              <a:t>abstract class </a:t>
            </a:r>
            <a:r>
              <a:rPr lang="en-US" sz="2000" dirty="0" err="1">
                <a:solidFill>
                  <a:srgbClr val="0070C0"/>
                </a:solidFill>
                <a:latin typeface="Arial" pitchFamily="34" charset="0"/>
                <a:cs typeface="Arial" pitchFamily="34" charset="0"/>
              </a:rPr>
              <a:t>Pocztowka</a:t>
            </a:r>
            <a:endParaRPr lang="pl-PL" sz="2000" dirty="0">
              <a:solidFill>
                <a:srgbClr val="0070C0"/>
              </a:solidFill>
              <a:latin typeface="Arial" pitchFamily="34" charset="0"/>
              <a:cs typeface="Arial" pitchFamily="34" charset="0"/>
            </a:endParaRPr>
          </a:p>
          <a:p>
            <a:pPr marL="273050" indent="442913">
              <a:buNone/>
            </a:pPr>
            <a:r>
              <a:rPr lang="en-US" sz="2000" dirty="0">
                <a:solidFill>
                  <a:srgbClr val="0070C0"/>
                </a:solidFill>
                <a:latin typeface="Arial" pitchFamily="34" charset="0"/>
                <a:cs typeface="Arial" pitchFamily="34" charset="0"/>
              </a:rPr>
              <a:t>{</a:t>
            </a:r>
            <a:endParaRPr lang="pl-PL" sz="2000" dirty="0">
              <a:solidFill>
                <a:srgbClr val="0070C0"/>
              </a:solidFill>
              <a:latin typeface="Arial" pitchFamily="34" charset="0"/>
              <a:cs typeface="Arial" pitchFamily="34" charset="0"/>
            </a:endParaRPr>
          </a:p>
          <a:p>
            <a:pPr marL="273050" indent="442913">
              <a:buNone/>
            </a:pPr>
            <a:r>
              <a:rPr lang="en-US" sz="2000" dirty="0">
                <a:solidFill>
                  <a:srgbClr val="0070C0"/>
                </a:solidFill>
                <a:latin typeface="Arial" pitchFamily="34" charset="0"/>
                <a:cs typeface="Arial" pitchFamily="34" charset="0"/>
              </a:rPr>
              <a:t>	String </a:t>
            </a:r>
            <a:r>
              <a:rPr lang="en-US" sz="2000" dirty="0" err="1">
                <a:solidFill>
                  <a:srgbClr val="0070C0"/>
                </a:solidFill>
                <a:latin typeface="Arial" pitchFamily="34" charset="0"/>
                <a:cs typeface="Arial" pitchFamily="34" charset="0"/>
              </a:rPr>
              <a:t>adresat</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marL="273050" indent="442913">
              <a:buNone/>
            </a:pPr>
            <a:r>
              <a:rPr lang="en-US" sz="2000" dirty="0">
                <a:solidFill>
                  <a:srgbClr val="0070C0"/>
                </a:solidFill>
                <a:latin typeface="Arial" pitchFamily="34" charset="0"/>
                <a:cs typeface="Arial" pitchFamily="34" charset="0"/>
              </a:rPr>
              <a:t>	abstract void </a:t>
            </a:r>
            <a:r>
              <a:rPr lang="en-US" sz="2000" dirty="0" err="1">
                <a:solidFill>
                  <a:srgbClr val="0070C0"/>
                </a:solidFill>
                <a:latin typeface="Arial" pitchFamily="34" charset="0"/>
                <a:cs typeface="Arial" pitchFamily="34" charset="0"/>
              </a:rPr>
              <a:t>tresc</a:t>
            </a:r>
            <a:r>
              <a:rPr lang="en-US" sz="2000" dirty="0">
                <a:solidFill>
                  <a:srgbClr val="0070C0"/>
                </a:solidFill>
                <a:latin typeface="Arial" pitchFamily="34" charset="0"/>
                <a:cs typeface="Arial" pitchFamily="34" charset="0"/>
              </a:rPr>
              <a:t>();  </a:t>
            </a:r>
            <a:endParaRPr lang="pl-PL" sz="2000" dirty="0">
              <a:solidFill>
                <a:srgbClr val="0070C0"/>
              </a:solidFill>
              <a:latin typeface="Arial" pitchFamily="34" charset="0"/>
              <a:cs typeface="Arial" pitchFamily="34" charset="0"/>
            </a:endParaRPr>
          </a:p>
          <a:p>
            <a:pPr marL="273050" indent="442913">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Metoda </a:t>
            </a:r>
            <a:r>
              <a:rPr lang="pl-PL" sz="2000" dirty="0" err="1">
                <a:solidFill>
                  <a:srgbClr val="0070C0"/>
                </a:solidFill>
                <a:latin typeface="Arial" pitchFamily="34" charset="0"/>
                <a:cs typeface="Arial" pitchFamily="34" charset="0"/>
              </a:rPr>
              <a:t>tresc</a:t>
            </a:r>
            <a:r>
              <a:rPr lang="pl-PL" sz="2000" dirty="0">
                <a:solidFill>
                  <a:srgbClr val="0070C0"/>
                </a:solidFill>
                <a:latin typeface="Arial" pitchFamily="34" charset="0"/>
                <a:cs typeface="Arial" pitchFamily="34" charset="0"/>
              </a:rPr>
              <a:t>()</a:t>
            </a:r>
            <a:r>
              <a:rPr lang="pl-PL" sz="2000" dirty="0">
                <a:latin typeface="Arial" pitchFamily="34" charset="0"/>
                <a:cs typeface="Arial" pitchFamily="34" charset="0"/>
              </a:rPr>
              <a:t> została zdefiniowana jako metoda abstrakcyjna. Metody abstrakcyjne definiujemy wtedy, gdy nie jesteśmy w stanie lub nie chcemy zdefiniować konkretnej implementacji.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 klasy abstrakcyjnej</a:t>
            </a:r>
          </a:p>
        </p:txBody>
      </p:sp>
      <p:sp>
        <p:nvSpPr>
          <p:cNvPr id="3" name="Symbol zastępczy zawartości 2"/>
          <p:cNvSpPr>
            <a:spLocks noGrp="1"/>
          </p:cNvSpPr>
          <p:nvPr>
            <p:ph idx="1"/>
          </p:nvPr>
        </p:nvSpPr>
        <p:spPr/>
        <p:txBody>
          <a:bodyPr>
            <a:normAutofit lnSpcReduction="10000"/>
          </a:bodyPr>
          <a:lstStyle/>
          <a:p>
            <a:r>
              <a:rPr lang="pl-PL" sz="2000" dirty="0">
                <a:latin typeface="Arial" pitchFamily="34" charset="0"/>
                <a:cs typeface="Arial" pitchFamily="34" charset="0"/>
              </a:rPr>
              <a:t>Istnienie klasy abstrakcyjnej ma uzasadnienie wtedy, kiedy jest ona dziedziczona przez klasę </a:t>
            </a:r>
            <a:r>
              <a:rPr lang="pl-PL" sz="2000" dirty="0" err="1">
                <a:latin typeface="Arial" pitchFamily="34" charset="0"/>
                <a:cs typeface="Arial" pitchFamily="34" charset="0"/>
              </a:rPr>
              <a:t>nieabstrakcyjną</a:t>
            </a:r>
            <a:r>
              <a:rPr lang="pl-PL" sz="2000" dirty="0">
                <a:latin typeface="Arial" pitchFamily="34" charset="0"/>
                <a:cs typeface="Arial" pitchFamily="34" charset="0"/>
              </a:rPr>
              <a:t>, w której zdefiniujemy konkretne implementacje metod abstrakcyjnych.</a:t>
            </a:r>
          </a:p>
          <a:p>
            <a:r>
              <a:rPr lang="pl-PL" sz="2000" dirty="0">
                <a:latin typeface="Arial" pitchFamily="34" charset="0"/>
                <a:cs typeface="Arial" pitchFamily="34" charset="0"/>
              </a:rPr>
              <a:t>W przypadku dziedziczenia klasy abstrakcyjnej przez klasę </a:t>
            </a:r>
            <a:r>
              <a:rPr lang="pl-PL" sz="2000" dirty="0" err="1">
                <a:latin typeface="Arial" pitchFamily="34" charset="0"/>
                <a:cs typeface="Arial" pitchFamily="34" charset="0"/>
              </a:rPr>
              <a:t>nieabstrakcyjną</a:t>
            </a:r>
            <a:r>
              <a:rPr lang="pl-PL" sz="2000" dirty="0">
                <a:latin typeface="Arial" pitchFamily="34" charset="0"/>
                <a:cs typeface="Arial" pitchFamily="34" charset="0"/>
              </a:rPr>
              <a:t> implementacja metod abstrakcyjnych będzie wymogiem poprawności kompilacji. Umieszczanie w klasie metod abstrakcyjnych jest więc sposobem na wymuszenie na programiście zdefiniowania pewnych zachowań klasy.</a:t>
            </a:r>
          </a:p>
          <a:p>
            <a:r>
              <a:rPr lang="pl-PL" sz="2000" dirty="0">
                <a:latin typeface="Arial" pitchFamily="34" charset="0"/>
                <a:cs typeface="Arial" pitchFamily="34" charset="0"/>
              </a:rPr>
              <a:t>Jeśli klasą potomną klasy abstrakcyjnej jest również klasa abstrakcyjna, to wówczas implementacja metod nie jest wymagana.</a:t>
            </a:r>
          </a:p>
          <a:p>
            <a:r>
              <a:rPr lang="pl-PL" sz="2000" dirty="0">
                <a:latin typeface="Arial" pitchFamily="34" charset="0"/>
                <a:cs typeface="Arial" pitchFamily="34" charset="0"/>
              </a:rPr>
              <a:t>Dla klasy </a:t>
            </a:r>
            <a:r>
              <a:rPr lang="pl-PL" sz="2000" dirty="0" err="1">
                <a:solidFill>
                  <a:srgbClr val="0070C0"/>
                </a:solidFill>
                <a:latin typeface="Arial" pitchFamily="34" charset="0"/>
                <a:cs typeface="Arial" pitchFamily="34" charset="0"/>
              </a:rPr>
              <a:t>Pocztowka</a:t>
            </a:r>
            <a:r>
              <a:rPr lang="pl-PL" sz="2000" dirty="0">
                <a:latin typeface="Arial" pitchFamily="34" charset="0"/>
                <a:cs typeface="Arial" pitchFamily="34" charset="0"/>
              </a:rPr>
              <a:t> zdefiniujemy trzy klasy potomne: </a:t>
            </a:r>
            <a:r>
              <a:rPr lang="pl-PL" sz="2000" dirty="0" err="1">
                <a:solidFill>
                  <a:srgbClr val="0070C0"/>
                </a:solidFill>
                <a:latin typeface="Arial" pitchFamily="34" charset="0"/>
                <a:cs typeface="Arial" pitchFamily="34" charset="0"/>
              </a:rPr>
              <a:t>PocztowkaImieninowa</a:t>
            </a: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PocztowkaWielkanocna</a:t>
            </a: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latin typeface="Arial" pitchFamily="34" charset="0"/>
                <a:cs typeface="Arial" pitchFamily="34"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 klasy abstrakcyjnej</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Klasa </a:t>
            </a:r>
            <a:r>
              <a:rPr lang="pl-PL" sz="2000" dirty="0" err="1">
                <a:solidFill>
                  <a:srgbClr val="0070C0"/>
                </a:solidFill>
                <a:latin typeface="Arial" pitchFamily="34" charset="0"/>
                <a:cs typeface="Arial" pitchFamily="34" charset="0"/>
              </a:rPr>
              <a:t>PocztowkaImieninowa</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PocztowkaImieninowa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PocztowkaImieninowa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String</a:t>
            </a:r>
            <a:r>
              <a:rPr lang="pl-PL" sz="2000" dirty="0">
                <a:solidFill>
                  <a:srgbClr val="0070C0"/>
                </a:solidFill>
                <a:latin typeface="Arial" pitchFamily="34" charset="0"/>
                <a:cs typeface="Arial" pitchFamily="34" charset="0"/>
              </a:rPr>
              <a:t> a )  {    adresat = a;  }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tresc</a:t>
            </a: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("Adresat: "+a);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("Najlepsze życzenia imieninowe!");  </a:t>
            </a:r>
          </a:p>
          <a:p>
            <a:pPr>
              <a:buNone/>
            </a:pP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Implementacja metody abstrakcyjnej nie różni się niczym od zwykłej definicji metody. Jedyny wymóg to zgodność z sygnaturą metody abstrakcyjnej.</a:t>
            </a:r>
          </a:p>
          <a:p>
            <a:endParaRPr lang="pl-PL" sz="2000" dirty="0">
              <a:latin typeface="Arial" pitchFamily="34" charset="0"/>
              <a:cs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Przykład klasy abstrakcyjnej</a:t>
            </a:r>
          </a:p>
        </p:txBody>
      </p:sp>
      <p:sp>
        <p:nvSpPr>
          <p:cNvPr id="3" name="Symbol zastępczy zawartości 2"/>
          <p:cNvSpPr>
            <a:spLocks noGrp="1"/>
          </p:cNvSpPr>
          <p:nvPr>
            <p:ph idx="1"/>
          </p:nvPr>
        </p:nvSpPr>
        <p:spPr>
          <a:xfrm>
            <a:off x="467544" y="1700808"/>
            <a:ext cx="7560840" cy="4608576"/>
          </a:xfrm>
        </p:spPr>
        <p:txBody>
          <a:bodyPr>
            <a:normAutofit fontScale="62500" lnSpcReduction="20000"/>
          </a:bodyPr>
          <a:lstStyle/>
          <a:p>
            <a:pPr>
              <a:lnSpc>
                <a:spcPct val="120000"/>
              </a:lnSpc>
              <a:spcBef>
                <a:spcPts val="0"/>
              </a:spcBef>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PocztowkaWielkanocna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a:t>
            </a:r>
          </a:p>
          <a:p>
            <a:pPr>
              <a:lnSpc>
                <a:spcPct val="120000"/>
              </a:lnSpc>
              <a:spcBef>
                <a:spcPts val="0"/>
              </a:spcBef>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PocztowkaWielkanocna</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String</a:t>
            </a:r>
            <a:r>
              <a:rPr lang="pl-PL" sz="2000" dirty="0">
                <a:solidFill>
                  <a:srgbClr val="0070C0"/>
                </a:solidFill>
                <a:latin typeface="Arial" pitchFamily="34" charset="0"/>
                <a:cs typeface="Arial" pitchFamily="34" charset="0"/>
              </a:rPr>
              <a:t> a ){</a:t>
            </a:r>
          </a:p>
          <a:p>
            <a:pPr>
              <a:lnSpc>
                <a:spcPct val="120000"/>
              </a:lnSpc>
              <a:spcBef>
                <a:spcPts val="0"/>
              </a:spcBef>
              <a:buNone/>
            </a:pPr>
            <a:r>
              <a:rPr lang="pl-PL" sz="2000" dirty="0">
                <a:solidFill>
                  <a:srgbClr val="0070C0"/>
                </a:solidFill>
                <a:latin typeface="Arial" pitchFamily="34" charset="0"/>
                <a:cs typeface="Arial" pitchFamily="34" charset="0"/>
              </a:rPr>
              <a:t>		adresat = a;</a:t>
            </a:r>
          </a:p>
          <a:p>
            <a:pPr>
              <a:lnSpc>
                <a:spcPct val="120000"/>
              </a:lnSpc>
              <a:spcBef>
                <a:spcPts val="0"/>
              </a:spcBef>
              <a:buNone/>
            </a:pPr>
            <a:r>
              <a:rPr lang="pl-PL" sz="2000" dirty="0">
                <a:solidFill>
                  <a:srgbClr val="0070C0"/>
                </a:solidFill>
                <a:latin typeface="Arial" pitchFamily="34" charset="0"/>
                <a:cs typeface="Arial" pitchFamily="34" charset="0"/>
              </a:rPr>
              <a:t>	}</a:t>
            </a:r>
          </a:p>
          <a:p>
            <a:pPr>
              <a:lnSpc>
                <a:spcPct val="120000"/>
              </a:lnSpc>
              <a:spcBef>
                <a:spcPts val="0"/>
              </a:spcBef>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tresc</a:t>
            </a:r>
            <a:r>
              <a:rPr lang="pl-PL" sz="2000" dirty="0">
                <a:solidFill>
                  <a:srgbClr val="0070C0"/>
                </a:solidFill>
                <a:latin typeface="Arial" pitchFamily="34" charset="0"/>
                <a:cs typeface="Arial" pitchFamily="34" charset="0"/>
              </a:rPr>
              <a:t>(){</a:t>
            </a:r>
          </a:p>
          <a:p>
            <a:pPr>
              <a:lnSpc>
                <a:spcPct val="120000"/>
              </a:lnSpc>
              <a:spcBef>
                <a:spcPts val="0"/>
              </a:spcBef>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("Adresat: "+</a:t>
            </a:r>
            <a:r>
              <a:rPr lang="pl-PL" sz="2000" dirty="0" err="1">
                <a:solidFill>
                  <a:srgbClr val="0070C0"/>
                </a:solidFill>
                <a:latin typeface="Arial" pitchFamily="34" charset="0"/>
                <a:cs typeface="Arial" pitchFamily="34" charset="0"/>
              </a:rPr>
              <a:t>adresat</a:t>
            </a:r>
            <a:r>
              <a:rPr lang="pl-PL" sz="2000" dirty="0">
                <a:solidFill>
                  <a:srgbClr val="0070C0"/>
                </a:solidFill>
                <a:latin typeface="Arial" pitchFamily="34" charset="0"/>
                <a:cs typeface="Arial" pitchFamily="34" charset="0"/>
              </a:rPr>
              <a:t>);</a:t>
            </a:r>
          </a:p>
          <a:p>
            <a:pPr>
              <a:lnSpc>
                <a:spcPct val="120000"/>
              </a:lnSpc>
              <a:spcBef>
                <a:spcPts val="0"/>
              </a:spcBef>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Wesolego</a:t>
            </a:r>
            <a:r>
              <a:rPr lang="pl-PL" sz="2000" dirty="0">
                <a:solidFill>
                  <a:srgbClr val="0070C0"/>
                </a:solidFill>
                <a:latin typeface="Arial" pitchFamily="34" charset="0"/>
                <a:cs typeface="Arial" pitchFamily="34" charset="0"/>
              </a:rPr>
              <a:t> Alleluja!");</a:t>
            </a:r>
          </a:p>
          <a:p>
            <a:pPr>
              <a:lnSpc>
                <a:spcPct val="120000"/>
              </a:lnSpc>
              <a:spcBef>
                <a:spcPts val="0"/>
              </a:spcBef>
              <a:buNone/>
            </a:pPr>
            <a:r>
              <a:rPr lang="pl-PL" sz="2000" dirty="0">
                <a:solidFill>
                  <a:srgbClr val="0070C0"/>
                </a:solidFill>
                <a:latin typeface="Arial" pitchFamily="34" charset="0"/>
                <a:cs typeface="Arial" pitchFamily="34" charset="0"/>
              </a:rPr>
              <a:t>	}</a:t>
            </a:r>
          </a:p>
          <a:p>
            <a:pPr>
              <a:lnSpc>
                <a:spcPct val="120000"/>
              </a:lnSpc>
              <a:spcBef>
                <a:spcPts val="0"/>
              </a:spcBef>
              <a:buNone/>
            </a:pP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rok;</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String</a:t>
            </a:r>
            <a:r>
              <a:rPr lang="pl-PL" sz="2000" dirty="0">
                <a:solidFill>
                  <a:srgbClr val="0070C0"/>
                </a:solidFill>
                <a:latin typeface="Arial" pitchFamily="34" charset="0"/>
                <a:cs typeface="Arial" pitchFamily="34" charset="0"/>
              </a:rPr>
              <a:t> a,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r</a:t>
            </a: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		adresat = a;</a:t>
            </a:r>
          </a:p>
          <a:p>
            <a:pPr>
              <a:buNone/>
            </a:pPr>
            <a:r>
              <a:rPr lang="pl-PL" sz="2000" dirty="0">
                <a:solidFill>
                  <a:srgbClr val="0070C0"/>
                </a:solidFill>
                <a:latin typeface="Arial" pitchFamily="34" charset="0"/>
                <a:cs typeface="Arial" pitchFamily="34" charset="0"/>
              </a:rPr>
              <a:t>		</a:t>
            </a:r>
            <a:r>
              <a:rPr lang="en-US" sz="2000" dirty="0" err="1">
                <a:solidFill>
                  <a:srgbClr val="0070C0"/>
                </a:solidFill>
                <a:latin typeface="Arial" pitchFamily="34" charset="0"/>
                <a:cs typeface="Arial" pitchFamily="34" charset="0"/>
              </a:rPr>
              <a:t>rok</a:t>
            </a:r>
            <a:r>
              <a:rPr lang="en-US" sz="2000" dirty="0">
                <a:solidFill>
                  <a:srgbClr val="0070C0"/>
                </a:solidFill>
                <a:latin typeface="Arial" pitchFamily="34" charset="0"/>
                <a:cs typeface="Arial" pitchFamily="34" charset="0"/>
              </a:rPr>
              <a:t>     = r;</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	} </a:t>
            </a:r>
            <a:endParaRPr lang="pl-PL" sz="2000" dirty="0">
              <a:solidFill>
                <a:srgbClr val="0070C0"/>
              </a:solidFill>
              <a:latin typeface="Arial" pitchFamily="34" charset="0"/>
              <a:cs typeface="Arial" pitchFamily="34" charset="0"/>
            </a:endParaRPr>
          </a:p>
          <a:p>
            <a:pPr>
              <a:buNone/>
            </a:pPr>
            <a:r>
              <a:rPr lang="en-US" sz="2000" dirty="0">
                <a:solidFill>
                  <a:srgbClr val="0070C0"/>
                </a:solidFill>
                <a:latin typeface="Arial" pitchFamily="34" charset="0"/>
                <a:cs typeface="Arial" pitchFamily="34" charset="0"/>
              </a:rPr>
              <a:t>	void </a:t>
            </a:r>
            <a:r>
              <a:rPr lang="en-US" sz="2000" dirty="0" err="1">
                <a:solidFill>
                  <a:srgbClr val="0070C0"/>
                </a:solidFill>
                <a:latin typeface="Arial" pitchFamily="34" charset="0"/>
                <a:cs typeface="Arial" pitchFamily="34" charset="0"/>
              </a:rPr>
              <a:t>tresc</a:t>
            </a:r>
            <a:r>
              <a:rPr lang="en-US" sz="2000" dirty="0">
                <a:solidFill>
                  <a:srgbClr val="0070C0"/>
                </a:solidFill>
                <a:latin typeface="Arial" pitchFamily="34" charset="0"/>
                <a:cs typeface="Arial" pitchFamily="34" charset="0"/>
              </a:rPr>
              <a:t>()</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("Adresat: "+</a:t>
            </a:r>
            <a:r>
              <a:rPr lang="pl-PL" sz="2000" dirty="0" err="1">
                <a:solidFill>
                  <a:srgbClr val="0070C0"/>
                </a:solidFill>
                <a:latin typeface="Arial" pitchFamily="34" charset="0"/>
                <a:cs typeface="Arial" pitchFamily="34" charset="0"/>
              </a:rPr>
              <a:t>adresat</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System.out.println</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Szczesliwego</a:t>
            </a:r>
            <a:r>
              <a:rPr lang="pl-PL" sz="2000" dirty="0">
                <a:solidFill>
                  <a:srgbClr val="0070C0"/>
                </a:solidFill>
                <a:latin typeface="Arial" pitchFamily="34" charset="0"/>
                <a:cs typeface="Arial" pitchFamily="34" charset="0"/>
              </a:rPr>
              <a:t> Nowego Roku "+rok);</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a:p>
            <a:pPr>
              <a:lnSpc>
                <a:spcPct val="120000"/>
              </a:lnSpc>
              <a:spcBef>
                <a:spcPts val="0"/>
              </a:spcBef>
              <a:buNone/>
            </a:pPr>
            <a:endParaRPr lang="pl-PL" sz="2000" dirty="0">
              <a:latin typeface="Arial"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Polimorfizm metod abstrakcyjnych</a:t>
            </a:r>
          </a:p>
        </p:txBody>
      </p:sp>
      <p:sp>
        <p:nvSpPr>
          <p:cNvPr id="3" name="Symbol zastępczy zawartości 2"/>
          <p:cNvSpPr>
            <a:spLocks noGrp="1"/>
          </p:cNvSpPr>
          <p:nvPr>
            <p:ph idx="1"/>
          </p:nvPr>
        </p:nvSpPr>
        <p:spPr/>
        <p:txBody>
          <a:bodyPr>
            <a:normAutofit fontScale="92500"/>
          </a:bodyPr>
          <a:lstStyle/>
          <a:p>
            <a:r>
              <a:rPr lang="pl-PL" sz="2000" dirty="0">
                <a:latin typeface="Arial" pitchFamily="34" charset="0"/>
                <a:cs typeface="Arial" pitchFamily="34" charset="0"/>
              </a:rPr>
              <a:t>W przypadku metod abstrakcyjnych polimorfizm jest szczególnie ważny. Takie metody definiuje się właśnie po to, aby je przedefiniować w klasach potomnych. Inaczej ich istnienie nie miałoby sensu.</a:t>
            </a:r>
          </a:p>
          <a:p>
            <a:r>
              <a:rPr lang="pl-PL" sz="2000" dirty="0">
                <a:latin typeface="Arial" pitchFamily="34" charset="0"/>
                <a:cs typeface="Arial" pitchFamily="34" charset="0"/>
              </a:rPr>
              <a:t>Obowiązują takie same zasady jak w przypadku zwykłych klas. Nie możemy wprawdzie stworzyć obiektu klasy abstrakcyjnej, ale możemy definiować referencje i wskazywać nimi na obiekty klas potomnych. Oznacza to, że poprawne będą operacje:</a:t>
            </a:r>
          </a:p>
          <a:p>
            <a:pPr marL="273050" indent="-1588">
              <a:buNone/>
            </a:pP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 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 "Kasia", 2004 ) ;</a:t>
            </a:r>
          </a:p>
          <a:p>
            <a:pPr marL="273050" indent="-1588">
              <a:buNone/>
            </a:pPr>
            <a:r>
              <a:rPr lang="pl-PL" sz="2000" dirty="0" err="1">
                <a:solidFill>
                  <a:srgbClr val="0070C0"/>
                </a:solidFill>
                <a:latin typeface="Arial" pitchFamily="34" charset="0"/>
                <a:cs typeface="Arial" pitchFamily="34" charset="0"/>
              </a:rPr>
              <a:t>p.tresc</a:t>
            </a:r>
            <a:r>
              <a:rPr lang="pl-PL" sz="2000" dirty="0">
                <a:solidFill>
                  <a:srgbClr val="0070C0"/>
                </a:solidFill>
                <a:latin typeface="Arial" pitchFamily="34" charset="0"/>
                <a:cs typeface="Arial" pitchFamily="34" charset="0"/>
              </a:rPr>
              <a:t>(); </a:t>
            </a:r>
          </a:p>
          <a:p>
            <a:pPr marL="273050" indent="-1588">
              <a:buNone/>
            </a:pPr>
            <a:r>
              <a:rPr lang="pl-PL" sz="2000" dirty="0">
                <a:solidFill>
                  <a:srgbClr val="0070C0"/>
                </a:solidFill>
                <a:latin typeface="Arial" pitchFamily="34" charset="0"/>
                <a:cs typeface="Arial" pitchFamily="34" charset="0"/>
              </a:rPr>
              <a:t>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PocztowkaImieninowa</a:t>
            </a:r>
            <a:r>
              <a:rPr lang="pl-PL" sz="2000" dirty="0">
                <a:solidFill>
                  <a:srgbClr val="0070C0"/>
                </a:solidFill>
                <a:latin typeface="Arial" pitchFamily="34" charset="0"/>
                <a:cs typeface="Arial" pitchFamily="34" charset="0"/>
              </a:rPr>
              <a:t>( "Tomek" ) ; </a:t>
            </a:r>
          </a:p>
          <a:p>
            <a:pPr marL="273050" indent="-1588">
              <a:buNone/>
            </a:pPr>
            <a:r>
              <a:rPr lang="pl-PL" sz="2000" dirty="0" err="1">
                <a:solidFill>
                  <a:srgbClr val="0070C0"/>
                </a:solidFill>
                <a:latin typeface="Arial" pitchFamily="34" charset="0"/>
                <a:cs typeface="Arial" pitchFamily="34" charset="0"/>
              </a:rPr>
              <a:t>p.tresc</a:t>
            </a:r>
            <a:r>
              <a:rPr lang="pl-PL" sz="2000" dirty="0">
                <a:solidFill>
                  <a:srgbClr val="0070C0"/>
                </a:solidFill>
                <a:latin typeface="Arial" pitchFamily="34" charset="0"/>
                <a:cs typeface="Arial" pitchFamily="34" charset="0"/>
              </a:rPr>
              <a:t>(); </a:t>
            </a:r>
          </a:p>
          <a:p>
            <a:pPr marL="273050" indent="-1588">
              <a:buNone/>
            </a:pPr>
            <a:r>
              <a:rPr lang="pl-PL" sz="2000" dirty="0">
                <a:solidFill>
                  <a:srgbClr val="0070C0"/>
                </a:solidFill>
                <a:latin typeface="Arial" pitchFamily="34" charset="0"/>
                <a:cs typeface="Arial" pitchFamily="34" charset="0"/>
              </a:rPr>
              <a:t>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PocztowkaWielkanocna</a:t>
            </a:r>
            <a:r>
              <a:rPr lang="pl-PL" sz="2000" dirty="0">
                <a:solidFill>
                  <a:srgbClr val="0070C0"/>
                </a:solidFill>
                <a:latin typeface="Arial" pitchFamily="34" charset="0"/>
                <a:cs typeface="Arial" pitchFamily="34" charset="0"/>
              </a:rPr>
              <a:t>( "Romek" ) ; </a:t>
            </a:r>
          </a:p>
          <a:p>
            <a:pPr marL="273050" indent="-1588">
              <a:buNone/>
            </a:pPr>
            <a:r>
              <a:rPr lang="pl-PL" sz="2000" dirty="0" err="1">
                <a:solidFill>
                  <a:srgbClr val="0070C0"/>
                </a:solidFill>
                <a:latin typeface="Arial" pitchFamily="34" charset="0"/>
                <a:cs typeface="Arial" pitchFamily="34" charset="0"/>
              </a:rPr>
              <a:t>p.tresc</a:t>
            </a:r>
            <a:r>
              <a:rPr lang="pl-PL" sz="2000" dirty="0">
                <a:solidFill>
                  <a:srgbClr val="0070C0"/>
                </a:solidFill>
                <a:latin typeface="Arial" pitchFamily="34" charset="0"/>
                <a:cs typeface="Arial"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Referencje</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fontScale="92500" lnSpcReduction="10000"/>
          </a:bodyPr>
          <a:lstStyle/>
          <a:p>
            <a:r>
              <a:rPr lang="pl-PL" sz="2000" dirty="0">
                <a:latin typeface="Arial" pitchFamily="34" charset="0"/>
                <a:cs typeface="Arial" pitchFamily="34" charset="0"/>
              </a:rPr>
              <a:t>Obiekty tworzone na stercie są dostępne tylko poprzez bezpośrednie odwołania do pamięci (w języku C++ służą do tego wskaźniki).</a:t>
            </a:r>
          </a:p>
          <a:p>
            <a:r>
              <a:rPr lang="pl-PL" sz="2000" dirty="0">
                <a:latin typeface="Arial" pitchFamily="34" charset="0"/>
                <a:cs typeface="Arial" pitchFamily="34" charset="0"/>
              </a:rPr>
              <a:t>W języku Java nie ma wskaźników. Zamiast tego są </a:t>
            </a:r>
            <a:r>
              <a:rPr lang="pl-PL" sz="2000" b="1" u="sng" dirty="0">
                <a:latin typeface="Arial" pitchFamily="34" charset="0"/>
                <a:cs typeface="Arial" pitchFamily="34" charset="0"/>
              </a:rPr>
              <a:t>referencje</a:t>
            </a:r>
            <a:r>
              <a:rPr lang="pl-PL" sz="2000" dirty="0">
                <a:latin typeface="Arial" pitchFamily="34" charset="0"/>
                <a:cs typeface="Arial" pitchFamily="34" charset="0"/>
              </a:rPr>
              <a:t>.</a:t>
            </a:r>
          </a:p>
          <a:p>
            <a:r>
              <a:rPr lang="pl-PL" sz="2000" dirty="0">
                <a:latin typeface="Arial" pitchFamily="34" charset="0"/>
                <a:cs typeface="Arial" pitchFamily="34" charset="0"/>
              </a:rPr>
              <a:t>Cechą odróżniającą referencję od wskaźnika jest to, że referencji nie można dowolnie przypisywać adresów, tak jak to ma miejsce w przypadku wskaźników. Referencje mogą wskazywać na to co zostanie zwrócone przez operator </a:t>
            </a:r>
            <a:r>
              <a:rPr lang="pl-PL" sz="2000" dirty="0" err="1">
                <a:solidFill>
                  <a:srgbClr val="0070C0"/>
                </a:solidFill>
                <a:latin typeface="Arial" pitchFamily="34" charset="0"/>
                <a:cs typeface="Arial" pitchFamily="34" charset="0"/>
              </a:rPr>
              <a:t>new</a:t>
            </a:r>
            <a:r>
              <a:rPr lang="pl-PL" sz="2000" dirty="0">
                <a:latin typeface="Arial" pitchFamily="34" charset="0"/>
                <a:cs typeface="Arial" pitchFamily="34" charset="0"/>
              </a:rPr>
              <a:t> lub na wartość </a:t>
            </a:r>
            <a:r>
              <a:rPr lang="pl-PL" sz="2000" dirty="0" err="1">
                <a:solidFill>
                  <a:srgbClr val="0070C0"/>
                </a:solidFill>
                <a:latin typeface="Arial" pitchFamily="34" charset="0"/>
                <a:cs typeface="Arial" pitchFamily="34" charset="0"/>
              </a:rPr>
              <a:t>null</a:t>
            </a:r>
            <a:r>
              <a:rPr lang="pl-PL" sz="2000" dirty="0">
                <a:latin typeface="Arial" pitchFamily="34" charset="0"/>
                <a:cs typeface="Arial" pitchFamily="34" charset="0"/>
              </a:rPr>
              <a:t>.</a:t>
            </a:r>
          </a:p>
          <a:p>
            <a:r>
              <a:rPr lang="pl-PL" sz="2000" dirty="0">
                <a:latin typeface="Arial" pitchFamily="34" charset="0"/>
                <a:cs typeface="Arial" pitchFamily="34" charset="0"/>
              </a:rPr>
              <a:t>Dzięki temu referencje są znacznie bezpieczniejsze od wskaźników.</a:t>
            </a:r>
          </a:p>
          <a:p>
            <a:r>
              <a:rPr lang="pl-PL" sz="2000" dirty="0">
                <a:latin typeface="Arial" pitchFamily="34" charset="0"/>
                <a:cs typeface="Arial" pitchFamily="34" charset="0"/>
              </a:rPr>
              <a:t>Definicja referencji wygląda jak definicja zmiennej:</a:t>
            </a:r>
          </a:p>
          <a:p>
            <a:pPr>
              <a:buNone/>
            </a:pPr>
            <a:r>
              <a:rPr lang="pl-PL" sz="2000" dirty="0">
                <a:latin typeface="Arial" pitchFamily="34" charset="0"/>
                <a:cs typeface="Arial" pitchFamily="34" charset="0"/>
              </a:rPr>
              <a:t>	</a:t>
            </a:r>
            <a:r>
              <a:rPr lang="pl-PL" sz="2000" dirty="0" err="1">
                <a:solidFill>
                  <a:srgbClr val="00B050"/>
                </a:solidFill>
                <a:latin typeface="Arial" pitchFamily="34" charset="0"/>
                <a:cs typeface="Arial" pitchFamily="34" charset="0"/>
              </a:rPr>
              <a:t>TypObiektu</a:t>
            </a:r>
            <a:r>
              <a:rPr lang="pl-PL" sz="2000" dirty="0">
                <a:solidFill>
                  <a:srgbClr val="00B050"/>
                </a:solidFill>
                <a:latin typeface="Arial" pitchFamily="34" charset="0"/>
                <a:cs typeface="Arial" pitchFamily="34" charset="0"/>
              </a:rPr>
              <a:t> </a:t>
            </a:r>
            <a:r>
              <a:rPr lang="pl-PL" sz="2000" dirty="0" err="1">
                <a:solidFill>
                  <a:srgbClr val="00B050"/>
                </a:solidFill>
                <a:latin typeface="Arial" pitchFamily="34" charset="0"/>
                <a:cs typeface="Arial" pitchFamily="34" charset="0"/>
              </a:rPr>
              <a:t>nazwaReferencji</a:t>
            </a:r>
            <a:r>
              <a:rPr lang="pl-PL" sz="2000" dirty="0">
                <a:solidFill>
                  <a:srgbClr val="00B050"/>
                </a:solidFill>
                <a:latin typeface="Arial" pitchFamily="34" charset="0"/>
                <a:cs typeface="Arial" pitchFamily="34" charset="0"/>
              </a:rPr>
              <a:t>;</a:t>
            </a:r>
          </a:p>
          <a:p>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a:t>
            </a:r>
            <a:r>
              <a:rPr lang="pl-PL" sz="2000" dirty="0">
                <a:solidFill>
                  <a:srgbClr val="0070C0"/>
                </a:solidFill>
                <a:latin typeface="Arial" pitchFamily="34" charset="0"/>
                <a:cs typeface="Arial" pitchFamily="34"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Konwersja typu referencji</a:t>
            </a: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Referencja typu podstawowego wskazująca na obiekty klas potomnych pozwala uzyskać dostęp tylko do składników klasy potomnej, które zostały odziedziczone po klasie podstawowej. Oznacza to, że np. niepoprawna będzie następująca operacja:</a:t>
            </a:r>
          </a:p>
          <a:p>
            <a:pPr>
              <a:buNone/>
            </a:pP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 p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 "Kasia", 2004 ) ;</a:t>
            </a:r>
          </a:p>
          <a:p>
            <a:pPr>
              <a:buNone/>
            </a:pPr>
            <a:r>
              <a:rPr lang="pl-PL" sz="2000" dirty="0">
                <a:solidFill>
                  <a:srgbClr val="0070C0"/>
                </a:solidFill>
                <a:latin typeface="Arial" pitchFamily="34" charset="0"/>
                <a:cs typeface="Arial" pitchFamily="34" charset="0"/>
              </a:rPr>
              <a:t>p.rok=2008; </a:t>
            </a:r>
          </a:p>
          <a:p>
            <a:r>
              <a:rPr lang="pl-PL" sz="2000" dirty="0">
                <a:latin typeface="Arial" pitchFamily="34" charset="0"/>
                <a:cs typeface="Arial" pitchFamily="34" charset="0"/>
              </a:rPr>
              <a:t>Wynika to z faktu, że w typie </a:t>
            </a:r>
            <a:r>
              <a:rPr lang="pl-PL" sz="2000" dirty="0" err="1">
                <a:solidFill>
                  <a:srgbClr val="0070C0"/>
                </a:solidFill>
                <a:latin typeface="Arial" pitchFamily="34" charset="0"/>
                <a:cs typeface="Arial" pitchFamily="34" charset="0"/>
              </a:rPr>
              <a:t>Pocztowka</a:t>
            </a:r>
            <a:r>
              <a:rPr lang="pl-PL" sz="2000" dirty="0">
                <a:latin typeface="Arial" pitchFamily="34" charset="0"/>
                <a:cs typeface="Arial" pitchFamily="34" charset="0"/>
              </a:rPr>
              <a:t> nie ma informacji o polu rok.</a:t>
            </a:r>
          </a:p>
          <a:p>
            <a:r>
              <a:rPr lang="pl-PL" sz="2000" dirty="0">
                <a:latin typeface="Arial" pitchFamily="34" charset="0"/>
                <a:cs typeface="Arial" pitchFamily="34" charset="0"/>
              </a:rPr>
              <a:t>Dostęp do takich pól danych można uzyskać stosując rzutowanie typu referencji na typ potomny:</a:t>
            </a:r>
          </a:p>
          <a:p>
            <a:pPr>
              <a:buNone/>
            </a:pP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)p).rok=2008;</a:t>
            </a:r>
          </a:p>
          <a:p>
            <a:r>
              <a:rPr lang="pl-PL" sz="2000" dirty="0">
                <a:latin typeface="Arial" pitchFamily="34" charset="0"/>
                <a:cs typeface="Arial" pitchFamily="34" charset="0"/>
              </a:rPr>
              <a:t>Wszystkie użyte tu nawiasy są niezbędne, gdyż pozwalają narzucić odpowiednią kolejność operacji.</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Konwersja typu referencji</a:t>
            </a:r>
          </a:p>
        </p:txBody>
      </p:sp>
      <p:sp>
        <p:nvSpPr>
          <p:cNvPr id="3" name="Symbol zastępczy zawartości 2"/>
          <p:cNvSpPr>
            <a:spLocks noGrp="1"/>
          </p:cNvSpPr>
          <p:nvPr>
            <p:ph idx="1"/>
          </p:nvPr>
        </p:nvSpPr>
        <p:spPr>
          <a:xfrm>
            <a:off x="539552" y="1700808"/>
            <a:ext cx="7704856" cy="4608576"/>
          </a:xfrm>
        </p:spPr>
        <p:txBody>
          <a:bodyPr>
            <a:normAutofit lnSpcReduction="10000"/>
          </a:bodyPr>
          <a:lstStyle/>
          <a:p>
            <a:r>
              <a:rPr lang="pl-PL" sz="2000" dirty="0">
                <a:latin typeface="Arial" pitchFamily="34" charset="0"/>
                <a:cs typeface="Arial" pitchFamily="34" charset="0"/>
              </a:rPr>
              <a:t>Podobnej konwersji musimy dokonywać przy podstawieniu jednego typu do drugiego.</a:t>
            </a:r>
          </a:p>
          <a:p>
            <a:r>
              <a:rPr lang="pl-PL" sz="2000" dirty="0">
                <a:latin typeface="Arial" pitchFamily="34" charset="0"/>
                <a:cs typeface="Arial" pitchFamily="34" charset="0"/>
              </a:rPr>
              <a:t>Załóżmy, że mamy dwa obiekty wskazywane przez dwie referencje (przyjmujemy, że </a:t>
            </a:r>
            <a:r>
              <a:rPr lang="pl-PL" sz="2000" dirty="0" err="1">
                <a:solidFill>
                  <a:srgbClr val="0070C0"/>
                </a:solidFill>
                <a:latin typeface="Arial" pitchFamily="34" charset="0"/>
                <a:cs typeface="Arial" pitchFamily="34" charset="0"/>
              </a:rPr>
              <a:t>Pocztowka</a:t>
            </a:r>
            <a:r>
              <a:rPr lang="pl-PL" sz="2000" dirty="0">
                <a:latin typeface="Arial" pitchFamily="34" charset="0"/>
                <a:cs typeface="Arial" pitchFamily="34" charset="0"/>
              </a:rPr>
              <a:t> nie jest klasą abstrakcyjną):</a:t>
            </a:r>
          </a:p>
          <a:p>
            <a:pPr>
              <a:buNone/>
            </a:pP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a:t>
            </a:r>
            <a:r>
              <a:rPr lang="pl-PL" sz="2000" dirty="0">
                <a:solidFill>
                  <a:srgbClr val="0070C0"/>
                </a:solidFill>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Przypisanie referencji typu potomnego do referencji typu podstawowego (</a:t>
            </a:r>
            <a:r>
              <a:rPr lang="pl-PL" sz="2000" dirty="0" err="1">
                <a:solidFill>
                  <a:srgbClr val="0070C0"/>
                </a:solidFill>
                <a:latin typeface="Arial" pitchFamily="34" charset="0"/>
                <a:cs typeface="Arial" pitchFamily="34" charset="0"/>
              </a:rPr>
              <a:t>p=n</a:t>
            </a:r>
            <a:r>
              <a:rPr lang="pl-PL" sz="2000" dirty="0">
                <a:solidFill>
                  <a:srgbClr val="0070C0"/>
                </a:solidFill>
                <a:latin typeface="Arial" pitchFamily="34" charset="0"/>
                <a:cs typeface="Arial" pitchFamily="34" charset="0"/>
              </a:rPr>
              <a:t>;</a:t>
            </a:r>
            <a:r>
              <a:rPr lang="pl-PL" sz="2000" dirty="0">
                <a:latin typeface="Arial" pitchFamily="34" charset="0"/>
                <a:cs typeface="Arial" pitchFamily="34" charset="0"/>
              </a:rPr>
              <a:t>) nie stanowi problemu.</a:t>
            </a:r>
          </a:p>
          <a:p>
            <a:r>
              <a:rPr lang="pl-PL" sz="2000" dirty="0">
                <a:latin typeface="Arial" pitchFamily="34" charset="0"/>
                <a:cs typeface="Arial" pitchFamily="34" charset="0"/>
              </a:rPr>
              <a:t>Niemożliwa natomiast jest operacja w przeciwną stronę (</a:t>
            </a:r>
            <a:r>
              <a:rPr lang="pl-PL" sz="2000" dirty="0" err="1">
                <a:solidFill>
                  <a:srgbClr val="0070C0"/>
                </a:solidFill>
                <a:latin typeface="Arial" pitchFamily="34" charset="0"/>
                <a:cs typeface="Arial" pitchFamily="34" charset="0"/>
              </a:rPr>
              <a:t>n=p</a:t>
            </a:r>
            <a:r>
              <a:rPr lang="pl-PL" sz="2000" dirty="0">
                <a:solidFill>
                  <a:srgbClr val="0070C0"/>
                </a:solidFill>
                <a:latin typeface="Arial" pitchFamily="34" charset="0"/>
                <a:cs typeface="Arial" pitchFamily="34" charset="0"/>
              </a:rPr>
              <a:t>;</a:t>
            </a:r>
            <a:r>
              <a:rPr lang="pl-PL" sz="2000" dirty="0">
                <a:latin typeface="Arial" pitchFamily="34" charset="0"/>
                <a:cs typeface="Arial" pitchFamily="34" charset="0"/>
              </a:rPr>
              <a:t>). Wynika to z faktu, że referencja </a:t>
            </a:r>
            <a:r>
              <a:rPr lang="pl-PL" sz="2000" dirty="0">
                <a:solidFill>
                  <a:srgbClr val="0070C0"/>
                </a:solidFill>
                <a:latin typeface="Arial" pitchFamily="34" charset="0"/>
                <a:cs typeface="Arial" pitchFamily="34" charset="0"/>
              </a:rPr>
              <a:t>n</a:t>
            </a:r>
            <a:r>
              <a:rPr lang="pl-PL" sz="2000" dirty="0">
                <a:latin typeface="Arial" pitchFamily="34" charset="0"/>
                <a:cs typeface="Arial" pitchFamily="34" charset="0"/>
              </a:rPr>
              <a:t> jest typu rozszerzającego typ </a:t>
            </a:r>
            <a:r>
              <a:rPr lang="pl-PL" sz="2000" dirty="0">
                <a:solidFill>
                  <a:srgbClr val="0070C0"/>
                </a:solidFill>
                <a:latin typeface="Arial" pitchFamily="34" charset="0"/>
                <a:cs typeface="Arial" pitchFamily="34" charset="0"/>
              </a:rPr>
              <a:t>p</a:t>
            </a:r>
            <a:r>
              <a:rPr lang="pl-PL" sz="2000" dirty="0">
                <a:latin typeface="Arial" pitchFamily="34" charset="0"/>
                <a:cs typeface="Arial" pitchFamily="34" charset="0"/>
              </a:rPr>
              <a:t>. Może się więc zdarzyć, że referencja będzie posiadała informację o składnikach, których nie ma w obiekcie, na który wskazuje.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Konwersja typu referencji</a:t>
            </a:r>
          </a:p>
        </p:txBody>
      </p:sp>
      <p:sp>
        <p:nvSpPr>
          <p:cNvPr id="3" name="Symbol zastępczy zawartości 2"/>
          <p:cNvSpPr>
            <a:spLocks noGrp="1"/>
          </p:cNvSpPr>
          <p:nvPr>
            <p:ph idx="1"/>
          </p:nvPr>
        </p:nvSpPr>
        <p:spPr>
          <a:xfrm>
            <a:off x="395536" y="1700808"/>
            <a:ext cx="7776864" cy="4608576"/>
          </a:xfrm>
        </p:spPr>
        <p:txBody>
          <a:bodyPr>
            <a:normAutofit lnSpcReduction="10000"/>
          </a:bodyPr>
          <a:lstStyle/>
          <a:p>
            <a:r>
              <a:rPr lang="pl-PL" sz="2000" dirty="0">
                <a:latin typeface="Arial" pitchFamily="34" charset="0"/>
                <a:cs typeface="Arial" pitchFamily="34" charset="0"/>
              </a:rPr>
              <a:t>Rozwiązaniem przedstawionego problemu jest rzutowanie typów:</a:t>
            </a:r>
          </a:p>
          <a:p>
            <a:pPr>
              <a:buNone/>
            </a:pPr>
            <a:r>
              <a:rPr lang="pl-PL" sz="2000" dirty="0">
                <a:solidFill>
                  <a:srgbClr val="0070C0"/>
                </a:solidFill>
                <a:latin typeface="Arial" pitchFamily="34" charset="0"/>
                <a:cs typeface="Arial" pitchFamily="34" charset="0"/>
              </a:rPr>
              <a:t>n=(</a:t>
            </a:r>
            <a:r>
              <a:rPr lang="pl-PL" sz="2000" dirty="0" err="1">
                <a:solidFill>
                  <a:srgbClr val="0070C0"/>
                </a:solidFill>
                <a:latin typeface="Arial" pitchFamily="34" charset="0"/>
                <a:cs typeface="Arial" pitchFamily="34" charset="0"/>
              </a:rPr>
              <a:t>PocztowkaNoworoczna</a:t>
            </a:r>
            <a:r>
              <a:rPr lang="pl-PL" sz="2000" dirty="0">
                <a:solidFill>
                  <a:srgbClr val="0070C0"/>
                </a:solidFill>
                <a:latin typeface="Arial" pitchFamily="34" charset="0"/>
                <a:cs typeface="Arial" pitchFamily="34" charset="0"/>
              </a:rPr>
              <a:t>)p;</a:t>
            </a:r>
          </a:p>
          <a:p>
            <a:r>
              <a:rPr lang="pl-PL" sz="2000" dirty="0">
                <a:latin typeface="Arial" pitchFamily="34" charset="0"/>
                <a:cs typeface="Arial" pitchFamily="34" charset="0"/>
              </a:rPr>
              <a:t>Operacja taka uniemożliwia odwołanie się poprzez referencję </a:t>
            </a:r>
            <a:r>
              <a:rPr lang="pl-PL" sz="2000" dirty="0">
                <a:solidFill>
                  <a:srgbClr val="0070C0"/>
                </a:solidFill>
                <a:latin typeface="Arial" pitchFamily="34" charset="0"/>
                <a:cs typeface="Arial" pitchFamily="34" charset="0"/>
              </a:rPr>
              <a:t>n</a:t>
            </a:r>
            <a:r>
              <a:rPr lang="pl-PL" sz="2000" dirty="0">
                <a:latin typeface="Arial" pitchFamily="34" charset="0"/>
                <a:cs typeface="Arial" pitchFamily="34" charset="0"/>
              </a:rPr>
              <a:t> do składników, które nie zostały zdefiniowane w klasie </a:t>
            </a:r>
            <a:r>
              <a:rPr lang="pl-PL" sz="2000" dirty="0" err="1">
                <a:solidFill>
                  <a:srgbClr val="0070C0"/>
                </a:solidFill>
                <a:latin typeface="Arial" pitchFamily="34" charset="0"/>
                <a:cs typeface="Arial" pitchFamily="34" charset="0"/>
              </a:rPr>
              <a:t>Pocztowka</a:t>
            </a:r>
            <a:r>
              <a:rPr lang="pl-PL" sz="2000" dirty="0">
                <a:latin typeface="Arial" pitchFamily="34" charset="0"/>
                <a:cs typeface="Arial" pitchFamily="34" charset="0"/>
              </a:rPr>
              <a:t>.</a:t>
            </a:r>
          </a:p>
          <a:p>
            <a:r>
              <a:rPr lang="pl-PL" sz="2000" dirty="0">
                <a:latin typeface="Arial" pitchFamily="34" charset="0"/>
                <a:cs typeface="Arial" pitchFamily="34" charset="0"/>
              </a:rPr>
              <a:t>Generalnie możliwe są konwersje na linii rodzic-potomek. </a:t>
            </a:r>
          </a:p>
          <a:p>
            <a:r>
              <a:rPr lang="pl-PL" sz="2000" dirty="0">
                <a:latin typeface="Arial" pitchFamily="34" charset="0"/>
                <a:cs typeface="Arial" pitchFamily="34" charset="0"/>
              </a:rPr>
              <a:t>Bezpośrednie konwersje pomiędzy typami na tym samym poziomie hierarchii dziedziczenia (np. pomiędzy klasą </a:t>
            </a:r>
            <a:r>
              <a:rPr lang="pl-PL" sz="2000" dirty="0" err="1">
                <a:solidFill>
                  <a:srgbClr val="0070C0"/>
                </a:solidFill>
                <a:latin typeface="Arial" pitchFamily="34" charset="0"/>
                <a:cs typeface="Arial" pitchFamily="34" charset="0"/>
              </a:rPr>
              <a:t>PocztowkaImieninowa</a:t>
            </a:r>
            <a:r>
              <a:rPr lang="pl-PL" sz="2000" dirty="0">
                <a:latin typeface="Arial" pitchFamily="34" charset="0"/>
                <a:cs typeface="Arial" pitchFamily="34" charset="0"/>
              </a:rPr>
              <a:t>, a </a:t>
            </a:r>
            <a:r>
              <a:rPr lang="pl-PL" sz="2000" dirty="0" err="1">
                <a:solidFill>
                  <a:srgbClr val="0070C0"/>
                </a:solidFill>
                <a:latin typeface="Arial" pitchFamily="34" charset="0"/>
                <a:cs typeface="Arial" pitchFamily="34" charset="0"/>
              </a:rPr>
              <a:t>PocztowkaNoworoczna</a:t>
            </a:r>
            <a:r>
              <a:rPr lang="pl-PL" sz="2000" dirty="0">
                <a:latin typeface="Arial" pitchFamily="34" charset="0"/>
                <a:cs typeface="Arial" pitchFamily="34" charset="0"/>
              </a:rPr>
              <a:t>) nie są możliwe. </a:t>
            </a:r>
          </a:p>
          <a:p>
            <a:r>
              <a:rPr lang="pl-PL" sz="2000" dirty="0">
                <a:latin typeface="Arial" pitchFamily="34" charset="0"/>
                <a:cs typeface="Arial" pitchFamily="34" charset="0"/>
              </a:rPr>
              <a:t>Można takie konwersje zrealizować poprzez rzutowanie etapami (najpierw na wspólny typ podstawowy, a później na jego typ potomny).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Interfejsy</a:t>
            </a:r>
          </a:p>
        </p:txBody>
      </p:sp>
      <p:sp>
        <p:nvSpPr>
          <p:cNvPr id="3" name="Symbol zastępczy zawartości 2"/>
          <p:cNvSpPr>
            <a:spLocks noGrp="1"/>
          </p:cNvSpPr>
          <p:nvPr>
            <p:ph idx="1"/>
          </p:nvPr>
        </p:nvSpPr>
        <p:spPr>
          <a:xfrm>
            <a:off x="323528" y="1628800"/>
            <a:ext cx="7848872" cy="4608576"/>
          </a:xfrm>
        </p:spPr>
        <p:txBody>
          <a:bodyPr>
            <a:normAutofit lnSpcReduction="10000"/>
          </a:bodyPr>
          <a:lstStyle/>
          <a:p>
            <a:r>
              <a:rPr lang="pl-PL" sz="2000" dirty="0">
                <a:latin typeface="Arial" pitchFamily="34" charset="0"/>
                <a:cs typeface="Arial" pitchFamily="34" charset="0"/>
              </a:rPr>
              <a:t>Interfejsy są podobnie jak klasy sposobem zdefiniowania typu w języku Java.</a:t>
            </a:r>
          </a:p>
          <a:p>
            <a:r>
              <a:rPr lang="pl-PL" sz="2000" dirty="0">
                <a:latin typeface="Arial" pitchFamily="34" charset="0"/>
                <a:cs typeface="Arial" pitchFamily="34" charset="0"/>
              </a:rPr>
              <a:t>Interfejsy definiują typy czysto abstrakcyjne. Oznacza to, że metody, które zdefiniujemy w interfejsie mogą być tylko metodami abstrakcyjnymi (w klasach abstrakcyjnych możemy definiować zarówno zwykłe metody, jak i metody abstrakcyjne).</a:t>
            </a:r>
          </a:p>
          <a:p>
            <a:r>
              <a:rPr lang="pl-PL" sz="2000" dirty="0">
                <a:latin typeface="Arial" pitchFamily="34" charset="0"/>
                <a:cs typeface="Arial" pitchFamily="34" charset="0"/>
              </a:rPr>
              <a:t>Obok metod w skład interfejsu mogą wchodzić pola danych typów prymitywnych. Pola te muszą być finalne i statyczne.</a:t>
            </a:r>
          </a:p>
          <a:p>
            <a:r>
              <a:rPr lang="pl-PL" sz="2000" dirty="0">
                <a:latin typeface="Arial" pitchFamily="34" charset="0"/>
                <a:cs typeface="Arial" pitchFamily="34" charset="0"/>
              </a:rPr>
              <a:t>W interfejsach możemy umieszczać także interfejsy wewnętrzne (zagnieżdżone).</a:t>
            </a:r>
          </a:p>
          <a:p>
            <a:r>
              <a:rPr lang="pl-PL" sz="2000" dirty="0">
                <a:latin typeface="Arial" pitchFamily="34" charset="0"/>
                <a:cs typeface="Arial" pitchFamily="34" charset="0"/>
              </a:rPr>
              <a:t>Wszystkie składniki interfejsu są publiczne.</a:t>
            </a:r>
          </a:p>
          <a:p>
            <a:r>
              <a:rPr lang="pl-PL" sz="2000" dirty="0">
                <a:latin typeface="Arial" pitchFamily="34" charset="0"/>
                <a:cs typeface="Arial" pitchFamily="34" charset="0"/>
              </a:rPr>
              <a:t>Podobnie jak w przypadku klas abstrakcyjnych, interfejsy w sposób bezpośredni nie mogą być wykorzystywane do tworzenia obiektów.</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Interfejsy</a:t>
            </a:r>
          </a:p>
        </p:txBody>
      </p:sp>
      <p:sp>
        <p:nvSpPr>
          <p:cNvPr id="3" name="Symbol zastępczy zawartości 2"/>
          <p:cNvSpPr>
            <a:spLocks noGrp="1"/>
          </p:cNvSpPr>
          <p:nvPr>
            <p:ph idx="1"/>
          </p:nvPr>
        </p:nvSpPr>
        <p:spPr>
          <a:xfrm>
            <a:off x="395536" y="1556792"/>
            <a:ext cx="7704856" cy="4608576"/>
          </a:xfrm>
        </p:spPr>
        <p:txBody>
          <a:bodyPr>
            <a:normAutofit fontScale="92500" lnSpcReduction="20000"/>
          </a:bodyPr>
          <a:lstStyle/>
          <a:p>
            <a:r>
              <a:rPr lang="pl-PL" sz="2000" dirty="0">
                <a:latin typeface="Arial" pitchFamily="34" charset="0"/>
                <a:cs typeface="Arial" pitchFamily="34" charset="0"/>
              </a:rPr>
              <a:t>Interfejsy definiuje się z wykorzystaniem słowa kluczowego </a:t>
            </a:r>
            <a:r>
              <a:rPr lang="pl-PL" sz="2000" dirty="0" err="1">
                <a:solidFill>
                  <a:srgbClr val="0070C0"/>
                </a:solidFill>
                <a:latin typeface="Arial" pitchFamily="34" charset="0"/>
                <a:cs typeface="Arial" pitchFamily="34" charset="0"/>
              </a:rPr>
              <a:t>interface</a:t>
            </a:r>
            <a:r>
              <a:rPr lang="pl-PL" sz="2000" dirty="0">
                <a:latin typeface="Arial" pitchFamily="34" charset="0"/>
                <a:cs typeface="Arial" pitchFamily="34" charset="0"/>
              </a:rPr>
              <a:t>:</a:t>
            </a:r>
          </a:p>
          <a:p>
            <a:endParaRPr lang="pl-PL" sz="2000" dirty="0">
              <a:latin typeface="Arial" pitchFamily="34" charset="0"/>
              <a:cs typeface="Arial" pitchFamily="34" charset="0"/>
            </a:endParaRPr>
          </a:p>
          <a:p>
            <a:pPr marL="631825" indent="-273050">
              <a:buNone/>
            </a:pPr>
            <a:r>
              <a:rPr lang="pl-PL" sz="2000" dirty="0" err="1">
                <a:solidFill>
                  <a:srgbClr val="FF0000"/>
                </a:solidFill>
                <a:latin typeface="Arial" pitchFamily="34" charset="0"/>
                <a:cs typeface="Arial" pitchFamily="34" charset="0"/>
              </a:rPr>
              <a:t>interface</a:t>
            </a:r>
            <a:r>
              <a:rPr lang="pl-PL" sz="2000" dirty="0">
                <a:solidFill>
                  <a:srgbClr val="FF0000"/>
                </a:solidFill>
                <a:latin typeface="Arial" pitchFamily="34" charset="0"/>
                <a:cs typeface="Arial" pitchFamily="34" charset="0"/>
              </a:rPr>
              <a:t> </a:t>
            </a:r>
            <a:r>
              <a:rPr lang="pl-PL" sz="2000" i="1" dirty="0" err="1">
                <a:solidFill>
                  <a:srgbClr val="FF0000"/>
                </a:solidFill>
                <a:latin typeface="Arial" pitchFamily="34" charset="0"/>
                <a:cs typeface="Arial" pitchFamily="34" charset="0"/>
              </a:rPr>
              <a:t>NazwaInterfejsu</a:t>
            </a:r>
            <a:r>
              <a:rPr lang="pl-PL" sz="2000" dirty="0">
                <a:solidFill>
                  <a:srgbClr val="FF0000"/>
                </a:solidFill>
                <a:latin typeface="Arial" pitchFamily="34" charset="0"/>
                <a:cs typeface="Arial" pitchFamily="34" charset="0"/>
              </a:rPr>
              <a:t>{	</a:t>
            </a:r>
          </a:p>
          <a:p>
            <a:pPr marL="631825" indent="-273050">
              <a:buNone/>
            </a:pPr>
            <a:r>
              <a:rPr lang="pl-PL" sz="2000" dirty="0">
                <a:solidFill>
                  <a:srgbClr val="FF0000"/>
                </a:solidFill>
                <a:latin typeface="Arial" pitchFamily="34" charset="0"/>
                <a:cs typeface="Arial" pitchFamily="34" charset="0"/>
              </a:rPr>
              <a:t>	//definicje stałych statycznych, metod abstrakcyjnych </a:t>
            </a:r>
          </a:p>
          <a:p>
            <a:pPr marL="631825" indent="-273050">
              <a:buNone/>
            </a:pPr>
            <a:r>
              <a:rPr lang="pl-PL" sz="2000" dirty="0">
                <a:solidFill>
                  <a:srgbClr val="FF0000"/>
                </a:solidFill>
                <a:latin typeface="Arial" pitchFamily="34" charset="0"/>
                <a:cs typeface="Arial" pitchFamily="34" charset="0"/>
              </a:rPr>
              <a:t>	//oraz interfejsów zagnieżdżonych</a:t>
            </a:r>
          </a:p>
          <a:p>
            <a:pPr marL="631825" indent="-273050">
              <a:buNone/>
            </a:pPr>
            <a:r>
              <a:rPr lang="pl-PL" sz="2000" dirty="0">
                <a:solidFill>
                  <a:srgbClr val="FF0000"/>
                </a:solidFill>
                <a:latin typeface="Arial" pitchFamily="34" charset="0"/>
                <a:cs typeface="Arial" pitchFamily="34" charset="0"/>
              </a:rPr>
              <a:t>}</a:t>
            </a:r>
          </a:p>
          <a:p>
            <a:r>
              <a:rPr lang="pl-PL" sz="2000" dirty="0">
                <a:latin typeface="Arial" pitchFamily="34" charset="0"/>
                <a:cs typeface="Arial" pitchFamily="34" charset="0"/>
              </a:rPr>
              <a:t>Przykład interfejsu:</a:t>
            </a:r>
          </a:p>
          <a:p>
            <a:pPr>
              <a:buNone/>
            </a:pPr>
            <a:r>
              <a:rPr lang="pl-PL" sz="2000" dirty="0" err="1">
                <a:solidFill>
                  <a:srgbClr val="0070C0"/>
                </a:solidFill>
                <a:latin typeface="Arial" pitchFamily="34" charset="0"/>
                <a:cs typeface="Arial" pitchFamily="34" charset="0"/>
              </a:rPr>
              <a:t>interface</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IPrzykladInterfejsu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poleInterfejsu=10;</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obliczWartosc</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Nie jest to ogólnie przyjęta konwencja ale niektórzy przyjmują zasadę rozpoczynania nazwy klasy od dużej litery I. Pozostałe zasady nazewnictwa są takie same jak dla klas.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0"/>
            <a:ext cx="7239000" cy="1143000"/>
          </a:xfrm>
        </p:spPr>
        <p:txBody>
          <a:bodyPr>
            <a:normAutofit/>
          </a:bodyPr>
          <a:lstStyle/>
          <a:p>
            <a:r>
              <a:rPr lang="pl-PL" dirty="0">
                <a:latin typeface="Arial" pitchFamily="34" charset="0"/>
                <a:cs typeface="Arial" pitchFamily="34" charset="0"/>
              </a:rPr>
              <a:t>Interfejsy</a:t>
            </a:r>
          </a:p>
        </p:txBody>
      </p:sp>
      <p:sp>
        <p:nvSpPr>
          <p:cNvPr id="3" name="Symbol zastępczy zawartości 2"/>
          <p:cNvSpPr>
            <a:spLocks noGrp="1"/>
          </p:cNvSpPr>
          <p:nvPr>
            <p:ph idx="1"/>
          </p:nvPr>
        </p:nvSpPr>
        <p:spPr>
          <a:xfrm>
            <a:off x="323528" y="1340768"/>
            <a:ext cx="7776864" cy="4608576"/>
          </a:xfrm>
        </p:spPr>
        <p:txBody>
          <a:bodyPr>
            <a:noAutofit/>
          </a:bodyPr>
          <a:lstStyle/>
          <a:p>
            <a:r>
              <a:rPr lang="pl-PL" sz="1900" dirty="0">
                <a:latin typeface="Arial" pitchFamily="34" charset="0"/>
                <a:cs typeface="Arial" pitchFamily="34" charset="0"/>
              </a:rPr>
              <a:t>Interfejsy możemy definiować z dostępem publicznym lub domyślnym (obszar pakietu).</a:t>
            </a:r>
          </a:p>
          <a:p>
            <a:r>
              <a:rPr lang="pl-PL" sz="1900" dirty="0">
                <a:latin typeface="Arial" pitchFamily="34" charset="0"/>
                <a:cs typeface="Arial" pitchFamily="34" charset="0"/>
              </a:rPr>
              <a:t>Składniki interfejsu mogą mieć tylko dostęp publiczny. Nie ma konieczności używania modyfikatorów dostępu w definicji interfejsu, gdyż zawsze przypisywany jest modyfikator </a:t>
            </a:r>
            <a:r>
              <a:rPr lang="pl-PL" sz="1900" dirty="0">
                <a:solidFill>
                  <a:srgbClr val="0070C0"/>
                </a:solidFill>
                <a:latin typeface="Arial" pitchFamily="34" charset="0"/>
                <a:cs typeface="Arial" pitchFamily="34" charset="0"/>
              </a:rPr>
              <a:t>public</a:t>
            </a:r>
            <a:r>
              <a:rPr lang="pl-PL" sz="1900" dirty="0">
                <a:latin typeface="Arial" pitchFamily="34" charset="0"/>
                <a:cs typeface="Arial" pitchFamily="34" charset="0"/>
              </a:rPr>
              <a:t>.</a:t>
            </a:r>
          </a:p>
          <a:p>
            <a:r>
              <a:rPr lang="pl-PL" sz="1900" dirty="0">
                <a:latin typeface="Arial" pitchFamily="34" charset="0"/>
                <a:cs typeface="Arial" pitchFamily="34" charset="0"/>
              </a:rPr>
              <a:t>Ponadto nie musimy stosować modyfikatorów </a:t>
            </a:r>
            <a:r>
              <a:rPr lang="pl-PL" sz="1900" dirty="0" err="1">
                <a:solidFill>
                  <a:srgbClr val="0070C0"/>
                </a:solidFill>
                <a:latin typeface="Arial" pitchFamily="34" charset="0"/>
                <a:cs typeface="Arial" pitchFamily="34" charset="0"/>
              </a:rPr>
              <a:t>final</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static</a:t>
            </a:r>
            <a:r>
              <a:rPr lang="pl-PL" sz="1900" dirty="0">
                <a:latin typeface="Arial" pitchFamily="34" charset="0"/>
                <a:cs typeface="Arial" pitchFamily="34" charset="0"/>
              </a:rPr>
              <a:t> i </a:t>
            </a:r>
            <a:r>
              <a:rPr lang="pl-PL" sz="1900" dirty="0" err="1">
                <a:solidFill>
                  <a:srgbClr val="0070C0"/>
                </a:solidFill>
                <a:latin typeface="Arial" pitchFamily="34" charset="0"/>
                <a:cs typeface="Arial" pitchFamily="34" charset="0"/>
              </a:rPr>
              <a:t>abstract</a:t>
            </a:r>
            <a:r>
              <a:rPr lang="pl-PL" sz="1900" dirty="0">
                <a:latin typeface="Arial" pitchFamily="34" charset="0"/>
                <a:cs typeface="Arial" pitchFamily="34" charset="0"/>
              </a:rPr>
              <a:t>, gdyż są to modyfikatory stosowane zawsze do metod w interfejsach.</a:t>
            </a:r>
          </a:p>
          <a:p>
            <a:r>
              <a:rPr lang="pl-PL" sz="1900" dirty="0">
                <a:latin typeface="Arial" pitchFamily="34" charset="0"/>
                <a:cs typeface="Arial" pitchFamily="34" charset="0"/>
              </a:rPr>
              <a:t>W konsekwencji poprzednia definicja jest równoważna następującej:</a:t>
            </a:r>
          </a:p>
          <a:p>
            <a:pPr marL="717550" indent="-273050">
              <a:buNone/>
            </a:pPr>
            <a:r>
              <a:rPr lang="pl-PL" sz="1900" dirty="0" err="1">
                <a:solidFill>
                  <a:srgbClr val="0070C0"/>
                </a:solidFill>
                <a:latin typeface="Arial" pitchFamily="34" charset="0"/>
                <a:cs typeface="Arial" pitchFamily="34" charset="0"/>
              </a:rPr>
              <a:t>interface</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IPrzykladInterfejsu</a:t>
            </a:r>
            <a:r>
              <a:rPr lang="pl-PL" sz="1900" dirty="0">
                <a:solidFill>
                  <a:srgbClr val="0070C0"/>
                </a:solidFill>
                <a:latin typeface="Arial" pitchFamily="34" charset="0"/>
                <a:cs typeface="Arial" pitchFamily="34" charset="0"/>
              </a:rPr>
              <a:t>{</a:t>
            </a:r>
          </a:p>
          <a:p>
            <a:pPr marL="717550" indent="-273050">
              <a:buNone/>
            </a:pPr>
            <a:r>
              <a:rPr lang="pl-PL" sz="1900" dirty="0">
                <a:solidFill>
                  <a:srgbClr val="0070C0"/>
                </a:solidFill>
                <a:latin typeface="Arial" pitchFamily="34" charset="0"/>
                <a:cs typeface="Arial" pitchFamily="34" charset="0"/>
              </a:rPr>
              <a:t>	public </a:t>
            </a:r>
            <a:r>
              <a:rPr lang="pl-PL" sz="1900" dirty="0" err="1">
                <a:solidFill>
                  <a:srgbClr val="0070C0"/>
                </a:solidFill>
                <a:latin typeface="Arial" pitchFamily="34" charset="0"/>
                <a:cs typeface="Arial" pitchFamily="34" charset="0"/>
              </a:rPr>
              <a:t>final</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static</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poleInterfejsu=10;</a:t>
            </a:r>
          </a:p>
          <a:p>
            <a:pPr marL="717550" indent="-273050">
              <a:buNone/>
            </a:pPr>
            <a:r>
              <a:rPr lang="pl-PL" sz="1900" dirty="0">
                <a:solidFill>
                  <a:srgbClr val="0070C0"/>
                </a:solidFill>
                <a:latin typeface="Arial" pitchFamily="34" charset="0"/>
                <a:cs typeface="Arial" pitchFamily="34" charset="0"/>
              </a:rPr>
              <a:t>	public </a:t>
            </a:r>
            <a:r>
              <a:rPr lang="pl-PL" sz="1900" dirty="0" err="1">
                <a:solidFill>
                  <a:srgbClr val="0070C0"/>
                </a:solidFill>
                <a:latin typeface="Arial" pitchFamily="34" charset="0"/>
                <a:cs typeface="Arial" pitchFamily="34" charset="0"/>
              </a:rPr>
              <a:t>abstract</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a:t>
            </a:r>
            <a:r>
              <a:rPr lang="pl-PL" sz="1900" dirty="0" err="1">
                <a:solidFill>
                  <a:srgbClr val="0070C0"/>
                </a:solidFill>
                <a:latin typeface="Arial" pitchFamily="34" charset="0"/>
                <a:cs typeface="Arial" pitchFamily="34" charset="0"/>
              </a:rPr>
              <a:t>obliczWartosc</a:t>
            </a:r>
            <a:r>
              <a:rPr lang="pl-PL" sz="1900" dirty="0">
                <a:solidFill>
                  <a:srgbClr val="0070C0"/>
                </a:solidFill>
                <a:latin typeface="Arial" pitchFamily="34" charset="0"/>
                <a:cs typeface="Arial" pitchFamily="34" charset="0"/>
              </a:rPr>
              <a:t>(</a:t>
            </a:r>
            <a:r>
              <a:rPr lang="pl-PL" sz="1900" dirty="0" err="1">
                <a:solidFill>
                  <a:srgbClr val="0070C0"/>
                </a:solidFill>
                <a:latin typeface="Arial" pitchFamily="34" charset="0"/>
                <a:cs typeface="Arial" pitchFamily="34" charset="0"/>
              </a:rPr>
              <a:t>int</a:t>
            </a:r>
            <a:r>
              <a:rPr lang="pl-PL" sz="1900" dirty="0">
                <a:solidFill>
                  <a:srgbClr val="0070C0"/>
                </a:solidFill>
                <a:latin typeface="Arial" pitchFamily="34" charset="0"/>
                <a:cs typeface="Arial" pitchFamily="34" charset="0"/>
              </a:rPr>
              <a:t> a);</a:t>
            </a:r>
          </a:p>
          <a:p>
            <a:pPr marL="717550" indent="-273050">
              <a:buNone/>
            </a:pPr>
            <a:r>
              <a:rPr lang="pl-PL" sz="1900" dirty="0">
                <a:solidFill>
                  <a:srgbClr val="0070C0"/>
                </a:solidFill>
                <a:latin typeface="Arial" pitchFamily="34" charset="0"/>
                <a:cs typeface="Arial" pitchFamily="34" charset="0"/>
              </a:rPr>
              <a:t>}</a:t>
            </a:r>
            <a:endParaRPr lang="pl-PL" sz="1900" dirty="0">
              <a:latin typeface="Arial" pitchFamily="34" charset="0"/>
              <a:cs typeface="Arial" pitchFamily="34" charset="0"/>
            </a:endParaRPr>
          </a:p>
          <a:p>
            <a:r>
              <a:rPr lang="pl-PL" sz="1900" dirty="0">
                <a:latin typeface="Arial" pitchFamily="34" charset="0"/>
                <a:cs typeface="Arial" pitchFamily="34" charset="0"/>
              </a:rPr>
              <a:t>Pole danych zawsze musi mieć przypisaną wartość w definicji interfejsu.</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Modyfikator </a:t>
            </a:r>
            <a:r>
              <a:rPr lang="pl-PL" dirty="0" err="1">
                <a:latin typeface="Arial" pitchFamily="34" charset="0"/>
                <a:cs typeface="Arial" pitchFamily="34" charset="0"/>
              </a:rPr>
              <a:t>final</a:t>
            </a:r>
            <a:r>
              <a:rPr lang="pl-PL" dirty="0">
                <a:latin typeface="Arial" pitchFamily="34" charset="0"/>
                <a:cs typeface="Arial" pitchFamily="34" charset="0"/>
              </a:rPr>
              <a:t> w zastosowaniu do zmiennych</a:t>
            </a:r>
          </a:p>
        </p:txBody>
      </p:sp>
      <p:sp>
        <p:nvSpPr>
          <p:cNvPr id="3" name="Symbol zastępczy zawartości 2"/>
          <p:cNvSpPr>
            <a:spLocks noGrp="1"/>
          </p:cNvSpPr>
          <p:nvPr>
            <p:ph idx="1"/>
          </p:nvPr>
        </p:nvSpPr>
        <p:spPr>
          <a:xfrm>
            <a:off x="395536" y="1772816"/>
            <a:ext cx="7632848" cy="4608576"/>
          </a:xfrm>
        </p:spPr>
        <p:txBody>
          <a:bodyPr>
            <a:noAutofit/>
          </a:bodyPr>
          <a:lstStyle/>
          <a:p>
            <a:r>
              <a:rPr lang="pl-PL" sz="2000" dirty="0">
                <a:latin typeface="Arial" pitchFamily="34" charset="0"/>
                <a:cs typeface="Arial" pitchFamily="34" charset="0"/>
              </a:rPr>
              <a:t>Modyfikator </a:t>
            </a:r>
            <a:r>
              <a:rPr lang="pl-PL" sz="2000" dirty="0" err="1">
                <a:solidFill>
                  <a:srgbClr val="0070C0"/>
                </a:solidFill>
                <a:latin typeface="Arial" pitchFamily="34" charset="0"/>
                <a:cs typeface="Arial" pitchFamily="34" charset="0"/>
              </a:rPr>
              <a:t>final</a:t>
            </a:r>
            <a:r>
              <a:rPr lang="pl-PL" sz="2000" dirty="0">
                <a:latin typeface="Arial" pitchFamily="34" charset="0"/>
                <a:cs typeface="Arial" pitchFamily="34" charset="0"/>
              </a:rPr>
              <a:t> w zastosowaniu do pól danych i zmiennych lokalnych powoduje, że wartość która jest przechowywana nie może zostać zmieniona (jest stała).</a:t>
            </a:r>
          </a:p>
          <a:p>
            <a:r>
              <a:rPr lang="pl-PL" sz="2000" dirty="0">
                <a:latin typeface="Arial" pitchFamily="34" charset="0"/>
                <a:cs typeface="Arial" pitchFamily="34" charset="0"/>
              </a:rPr>
              <a:t>Cechą odróżniającą modyfikator </a:t>
            </a:r>
            <a:r>
              <a:rPr lang="pl-PL" sz="2000" dirty="0" err="1">
                <a:solidFill>
                  <a:srgbClr val="0070C0"/>
                </a:solidFill>
                <a:latin typeface="Arial" pitchFamily="34" charset="0"/>
                <a:cs typeface="Arial" pitchFamily="34" charset="0"/>
              </a:rPr>
              <a:t>final</a:t>
            </a:r>
            <a:r>
              <a:rPr lang="pl-PL" sz="2000" dirty="0">
                <a:latin typeface="Arial" pitchFamily="34" charset="0"/>
                <a:cs typeface="Arial" pitchFamily="34" charset="0"/>
              </a:rPr>
              <a:t> od </a:t>
            </a:r>
            <a:r>
              <a:rPr lang="pl-PL" sz="2000" dirty="0" err="1">
                <a:latin typeface="Arial" pitchFamily="34" charset="0"/>
                <a:cs typeface="Arial" pitchFamily="34" charset="0"/>
              </a:rPr>
              <a:t>const</a:t>
            </a:r>
            <a:r>
              <a:rPr lang="pl-PL" sz="2000" dirty="0">
                <a:latin typeface="Arial" pitchFamily="34" charset="0"/>
                <a:cs typeface="Arial" pitchFamily="34" charset="0"/>
              </a:rPr>
              <a:t> z języka C++ jest brak wymogu inicjalizacji w momencie definicji.</a:t>
            </a:r>
          </a:p>
          <a:p>
            <a:r>
              <a:rPr lang="pl-PL" sz="2000" dirty="0">
                <a:latin typeface="Arial" pitchFamily="34" charset="0"/>
                <a:cs typeface="Arial" pitchFamily="34" charset="0"/>
              </a:rPr>
              <a:t>Zmienną finalną możemy zainicjalizować w miejscu jej definicji:</a:t>
            </a:r>
          </a:p>
          <a:p>
            <a:pPr>
              <a:buNone/>
            </a:pPr>
            <a:r>
              <a:rPr lang="pl-PL" sz="2000" dirty="0" err="1">
                <a:solidFill>
                  <a:srgbClr val="0070C0"/>
                </a:solidFill>
                <a:latin typeface="Arial" pitchFamily="34" charset="0"/>
                <a:cs typeface="Arial" pitchFamily="34" charset="0"/>
              </a:rPr>
              <a:t>final</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zmiennaFinalna</a:t>
            </a:r>
            <a:r>
              <a:rPr lang="pl-PL" sz="2000" dirty="0">
                <a:solidFill>
                  <a:srgbClr val="0070C0"/>
                </a:solidFill>
                <a:latin typeface="Arial" pitchFamily="34" charset="0"/>
                <a:cs typeface="Arial" pitchFamily="34" charset="0"/>
              </a:rPr>
              <a:t>= 0;</a:t>
            </a:r>
          </a:p>
          <a:p>
            <a:r>
              <a:rPr lang="pl-PL" sz="2000" dirty="0">
                <a:latin typeface="Arial" pitchFamily="34" charset="0"/>
                <a:cs typeface="Arial" pitchFamily="34" charset="0"/>
              </a:rPr>
              <a:t>Możemy także zainicjalizować ją później. Jeżeli jest to zmienna lokalna zdefiniowana np. w metodzie to można ją zainicjalizować dalej w kodzie tej metody:</a:t>
            </a:r>
          </a:p>
          <a:p>
            <a:pPr>
              <a:buNone/>
            </a:pPr>
            <a:r>
              <a:rPr lang="pl-PL" sz="2000" dirty="0" err="1">
                <a:solidFill>
                  <a:srgbClr val="0070C0"/>
                </a:solidFill>
                <a:latin typeface="Arial" pitchFamily="34" charset="0"/>
                <a:cs typeface="Arial" pitchFamily="34" charset="0"/>
              </a:rPr>
              <a:t>final</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zmiennaFinalna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 .</a:t>
            </a:r>
          </a:p>
          <a:p>
            <a:pPr>
              <a:buNone/>
            </a:pPr>
            <a:r>
              <a:rPr lang="pl-PL" sz="2000" dirty="0" err="1">
                <a:solidFill>
                  <a:srgbClr val="0070C0"/>
                </a:solidFill>
                <a:latin typeface="Arial" pitchFamily="34" charset="0"/>
                <a:cs typeface="Arial" pitchFamily="34" charset="0"/>
              </a:rPr>
              <a:t>zmienaFinalna</a:t>
            </a:r>
            <a:r>
              <a:rPr lang="pl-PL" sz="2000" dirty="0">
                <a:solidFill>
                  <a:srgbClr val="0070C0"/>
                </a:solidFill>
                <a:latin typeface="Arial" pitchFamily="34" charset="0"/>
                <a:cs typeface="Arial" pitchFamily="34" charset="0"/>
              </a:rPr>
              <a:t> = 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Modyfikator </a:t>
            </a:r>
            <a:r>
              <a:rPr lang="pl-PL" dirty="0" err="1">
                <a:latin typeface="Arial" pitchFamily="34" charset="0"/>
                <a:cs typeface="Arial" pitchFamily="34" charset="0"/>
              </a:rPr>
              <a:t>final</a:t>
            </a:r>
            <a:r>
              <a:rPr lang="pl-PL" dirty="0">
                <a:latin typeface="Arial" pitchFamily="34" charset="0"/>
                <a:cs typeface="Arial" pitchFamily="34" charset="0"/>
              </a:rPr>
              <a:t> w zastosowaniu do zmiennych</a:t>
            </a:r>
          </a:p>
        </p:txBody>
      </p:sp>
      <p:sp>
        <p:nvSpPr>
          <p:cNvPr id="3" name="Symbol zastępczy zawartości 2"/>
          <p:cNvSpPr>
            <a:spLocks noGrp="1"/>
          </p:cNvSpPr>
          <p:nvPr>
            <p:ph idx="1"/>
          </p:nvPr>
        </p:nvSpPr>
        <p:spPr>
          <a:xfrm>
            <a:off x="467544" y="1772816"/>
            <a:ext cx="7704856" cy="4608576"/>
          </a:xfrm>
        </p:spPr>
        <p:txBody>
          <a:bodyPr>
            <a:normAutofit/>
          </a:bodyPr>
          <a:lstStyle/>
          <a:p>
            <a:r>
              <a:rPr lang="pl-PL" sz="2000" dirty="0">
                <a:latin typeface="Arial" pitchFamily="34" charset="0"/>
                <a:cs typeface="Arial" pitchFamily="34" charset="0"/>
              </a:rPr>
              <a:t>Jeśli zdefiniowaliśmy finalne pole danych bez przypisania wartości, to operacja ta będzie wymagana w konstruktorze.</a:t>
            </a:r>
          </a:p>
          <a:p>
            <a:r>
              <a:rPr lang="pl-PL" sz="2000" dirty="0">
                <a:latin typeface="Arial" pitchFamily="34" charset="0"/>
                <a:cs typeface="Arial" pitchFamily="34" charset="0"/>
              </a:rPr>
              <a:t>Do momentu przypisania wartości zmiennej finalnej pozostaje ona tzw. czystą zmienną, której nie możemy użyć (próba użycia niezainicjalizowanej zmiennej będzie sygnalizowana jako błąd kompilacji).</a:t>
            </a:r>
          </a:p>
          <a:p>
            <a:r>
              <a:rPr lang="pl-PL" sz="2000" dirty="0">
                <a:latin typeface="Arial" pitchFamily="34" charset="0"/>
                <a:cs typeface="Arial" pitchFamily="34" charset="0"/>
              </a:rPr>
              <a:t>Zaletą braku wymogu przypisania wartości w przypadku pól danych jest możliwość przypisania innej wartości każdemu z obiektów danej klasy (przy modyfikatorze </a:t>
            </a:r>
            <a:r>
              <a:rPr lang="pl-PL" sz="2000" dirty="0" err="1">
                <a:latin typeface="Arial" pitchFamily="34" charset="0"/>
                <a:cs typeface="Arial" pitchFamily="34" charset="0"/>
              </a:rPr>
              <a:t>const</a:t>
            </a:r>
            <a:r>
              <a:rPr lang="pl-PL" sz="2000" dirty="0">
                <a:latin typeface="Arial" pitchFamily="34" charset="0"/>
                <a:cs typeface="Arial" pitchFamily="34" charset="0"/>
              </a:rPr>
              <a:t> w C++ takie coś jest niemożliwe).</a:t>
            </a:r>
          </a:p>
          <a:p>
            <a:r>
              <a:rPr lang="pl-PL" sz="2000" dirty="0">
                <a:latin typeface="Arial" pitchFamily="34" charset="0"/>
                <a:cs typeface="Arial" pitchFamily="34" charset="0"/>
              </a:rPr>
              <a:t>W przypadku interfejsów inicjalizacja pola danych jest bezwzględnie wymagana. Wynika to z faktu, że interfejs nie może posiadać kodu, w którym taka inicjalizacja mogłaby zostać wykonana (brak konstruktora).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Modyfikator </a:t>
            </a:r>
            <a:r>
              <a:rPr lang="pl-PL" dirty="0" err="1">
                <a:latin typeface="Arial" pitchFamily="34" charset="0"/>
                <a:cs typeface="Arial" pitchFamily="34" charset="0"/>
              </a:rPr>
              <a:t>final</a:t>
            </a:r>
            <a:r>
              <a:rPr lang="pl-PL" dirty="0">
                <a:latin typeface="Arial" pitchFamily="34" charset="0"/>
                <a:cs typeface="Arial" pitchFamily="34" charset="0"/>
              </a:rPr>
              <a:t> w zastosowaniu do klas i metod</a:t>
            </a:r>
          </a:p>
        </p:txBody>
      </p:sp>
      <p:sp>
        <p:nvSpPr>
          <p:cNvPr id="3" name="Symbol zastępczy zawartości 2"/>
          <p:cNvSpPr>
            <a:spLocks noGrp="1"/>
          </p:cNvSpPr>
          <p:nvPr>
            <p:ph idx="1"/>
          </p:nvPr>
        </p:nvSpPr>
        <p:spPr>
          <a:xfrm>
            <a:off x="395536" y="1844824"/>
            <a:ext cx="7776864" cy="4608576"/>
          </a:xfrm>
        </p:spPr>
        <p:txBody>
          <a:bodyPr>
            <a:normAutofit/>
          </a:bodyPr>
          <a:lstStyle/>
          <a:p>
            <a:r>
              <a:rPr lang="pl-PL" sz="2000" dirty="0">
                <a:latin typeface="Arial" pitchFamily="34" charset="0"/>
                <a:cs typeface="Arial" pitchFamily="34" charset="0"/>
              </a:rPr>
              <a:t>Modyfikator </a:t>
            </a:r>
            <a:r>
              <a:rPr lang="pl-PL" sz="2000" dirty="0" err="1">
                <a:solidFill>
                  <a:srgbClr val="0070C0"/>
                </a:solidFill>
                <a:latin typeface="Arial" pitchFamily="34" charset="0"/>
                <a:cs typeface="Arial" pitchFamily="34" charset="0"/>
              </a:rPr>
              <a:t>final</a:t>
            </a:r>
            <a:r>
              <a:rPr lang="pl-PL" sz="2000" dirty="0">
                <a:latin typeface="Arial" pitchFamily="34" charset="0"/>
                <a:cs typeface="Arial" pitchFamily="34" charset="0"/>
              </a:rPr>
              <a:t> może też być stosowany jako modyfikator metod oraz modyfikator klas.</a:t>
            </a:r>
          </a:p>
          <a:p>
            <a:r>
              <a:rPr lang="pl-PL" sz="2000" dirty="0">
                <a:latin typeface="Arial" pitchFamily="34" charset="0"/>
                <a:cs typeface="Arial" pitchFamily="34" charset="0"/>
              </a:rPr>
              <a:t>W przypadku metod powoduje on, że metoda nie może zostać przedefiniowana w klasach potomnych.</a:t>
            </a:r>
          </a:p>
          <a:p>
            <a:r>
              <a:rPr lang="pl-PL" sz="2000" dirty="0">
                <a:latin typeface="Arial" pitchFamily="34" charset="0"/>
                <a:cs typeface="Arial" pitchFamily="34" charset="0"/>
              </a:rPr>
              <a:t>W przypadku klas modyfikator powoduje, że klasa nie może być dziedziczona przez inne klasy (automatycznie wszystkie metody takiej klasy stają się finalne).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700808"/>
            <a:ext cx="7704856" cy="4608576"/>
          </a:xfrm>
        </p:spPr>
        <p:txBody>
          <a:bodyPr>
            <a:normAutofit lnSpcReduction="10000"/>
          </a:bodyPr>
          <a:lstStyle/>
          <a:p>
            <a:r>
              <a:rPr lang="pl-PL" sz="2000" dirty="0">
                <a:latin typeface="Arial" pitchFamily="34" charset="0"/>
                <a:cs typeface="Arial" pitchFamily="34" charset="0"/>
              </a:rPr>
              <a:t>Istnienie interfejsu w programie jest uzasadnione tylko wtedy, gdy istnieją klasy implementujące (dziedziczące) ten interfejs.</a:t>
            </a:r>
          </a:p>
          <a:p>
            <a:r>
              <a:rPr lang="pl-PL" sz="2000" dirty="0">
                <a:latin typeface="Arial" pitchFamily="34" charset="0"/>
                <a:cs typeface="Arial" pitchFamily="34" charset="0"/>
              </a:rPr>
              <a:t>Wskazanie implementacji interfejsu w definicji klasy odbywa się poprzez słowo kluczowe </a:t>
            </a:r>
            <a:r>
              <a:rPr lang="pl-PL" sz="2000" dirty="0" err="1">
                <a:solidFill>
                  <a:srgbClr val="0070C0"/>
                </a:solidFill>
                <a:latin typeface="Arial" pitchFamily="34" charset="0"/>
                <a:cs typeface="Arial" pitchFamily="34" charset="0"/>
              </a:rPr>
              <a:t>implements</a:t>
            </a:r>
            <a:r>
              <a:rPr lang="pl-PL" sz="2000" dirty="0">
                <a:latin typeface="Arial" pitchFamily="34" charset="0"/>
                <a:cs typeface="Arial" pitchFamily="34" charset="0"/>
              </a:rPr>
              <a:t> (analogicznie jak wskazanie dziedziczenia poprzez </a:t>
            </a:r>
            <a:r>
              <a:rPr lang="pl-PL" sz="2000" dirty="0" err="1">
                <a:solidFill>
                  <a:srgbClr val="0070C0"/>
                </a:solidFill>
                <a:latin typeface="Arial" pitchFamily="34" charset="0"/>
                <a:cs typeface="Arial" pitchFamily="34" charset="0"/>
              </a:rPr>
              <a:t>extends</a:t>
            </a:r>
            <a:r>
              <a:rPr lang="pl-PL" sz="2000" dirty="0">
                <a:latin typeface="Arial" pitchFamily="34" charset="0"/>
                <a:cs typeface="Arial" pitchFamily="34" charset="0"/>
              </a:rPr>
              <a:t>):</a:t>
            </a:r>
          </a:p>
          <a:p>
            <a:pPr marL="630238" indent="-444500">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NazwaKlasy</a:t>
            </a:r>
            <a:r>
              <a:rPr lang="pl-PL" sz="2000" dirty="0">
                <a:solidFill>
                  <a:srgbClr val="0070C0"/>
                </a:solidFill>
                <a:latin typeface="Arial" pitchFamily="34" charset="0"/>
                <a:cs typeface="Arial" pitchFamily="34" charset="0"/>
              </a:rPr>
              <a:t> </a:t>
            </a:r>
            <a:r>
              <a:rPr lang="pl-PL" sz="2000" i="1" dirty="0" err="1">
                <a:solidFill>
                  <a:srgbClr val="0070C0"/>
                </a:solidFill>
                <a:latin typeface="Arial" pitchFamily="34" charset="0"/>
                <a:cs typeface="Arial" pitchFamily="34" charset="0"/>
              </a:rPr>
              <a:t>implements</a:t>
            </a:r>
            <a:r>
              <a:rPr lang="pl-PL" sz="2000" i="1" dirty="0">
                <a:solidFill>
                  <a:srgbClr val="0070C0"/>
                </a:solidFill>
                <a:latin typeface="Arial" pitchFamily="34" charset="0"/>
                <a:cs typeface="Arial" pitchFamily="34" charset="0"/>
              </a:rPr>
              <a:t> NazwaInterfejsu1, NazwaInterfejsu2, ...</a:t>
            </a:r>
          </a:p>
          <a:p>
            <a:pPr marL="630238" indent="-444500">
              <a:buNone/>
            </a:pPr>
            <a:r>
              <a:rPr lang="en-US" sz="2000" dirty="0">
                <a:solidFill>
                  <a:srgbClr val="0070C0"/>
                </a:solidFill>
                <a:latin typeface="Arial" pitchFamily="34" charset="0"/>
                <a:cs typeface="Arial" pitchFamily="34" charset="0"/>
              </a:rPr>
              <a:t>{	</a:t>
            </a:r>
            <a:r>
              <a:rPr lang="pl-PL" sz="2000" dirty="0">
                <a:solidFill>
                  <a:srgbClr val="0070C0"/>
                </a:solidFill>
                <a:latin typeface="Arial" pitchFamily="34" charset="0"/>
                <a:cs typeface="Arial" pitchFamily="34" charset="0"/>
              </a:rPr>
              <a:t>standardowe składniki klasy + implementacje metod abstrakcyjnych z interfejsów;</a:t>
            </a:r>
          </a:p>
          <a:p>
            <a:pPr marL="630238" indent="-444500">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Model dziedziczenia w Javie nie przewiduje wielokrotnego dziedziczenia (które jest możliwe np. w języku C++). Możliwa jest jednak implementacja wielu interfejsów, co ma zastąpić wielokrotne dziedziczenie klas.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Referencje</a:t>
            </a:r>
            <a:endParaRPr lang="pl-PL" i="1" dirty="0">
              <a:latin typeface="Arial" pitchFamily="34" charset="0"/>
              <a:cs typeface="Arial" pitchFamily="34" charset="0"/>
            </a:endParaRPr>
          </a:p>
        </p:txBody>
      </p:sp>
      <p:sp>
        <p:nvSpPr>
          <p:cNvPr id="3" name="Symbol zastępczy zawartości 2"/>
          <p:cNvSpPr>
            <a:spLocks noGrp="1"/>
          </p:cNvSpPr>
          <p:nvPr>
            <p:ph idx="1"/>
          </p:nvPr>
        </p:nvSpPr>
        <p:spPr/>
        <p:txBody>
          <a:bodyPr>
            <a:normAutofit/>
          </a:bodyPr>
          <a:lstStyle/>
          <a:p>
            <a:r>
              <a:rPr lang="pl-PL" sz="2000" dirty="0">
                <a:latin typeface="Arial" pitchFamily="34" charset="0"/>
                <a:cs typeface="Arial" pitchFamily="34" charset="0"/>
              </a:rPr>
              <a:t>Mając zdefiniowaną referencję możemy ją wykorzystać do wskazania na utworzony obiekt:</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a:t>
            </a:r>
            <a:r>
              <a:rPr lang="pl-PL" sz="2000" dirty="0">
                <a:solidFill>
                  <a:srgbClr val="0070C0"/>
                </a:solidFill>
                <a:latin typeface="Arial" pitchFamily="34" charset="0"/>
                <a:cs typeface="Arial" pitchFamily="34" charset="0"/>
              </a:rPr>
              <a:t>;	//definicja referencji</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//przypisanie adresu</a:t>
            </a:r>
          </a:p>
          <a:p>
            <a:r>
              <a:rPr lang="pl-PL" sz="2000" dirty="0">
                <a:latin typeface="Arial" pitchFamily="34" charset="0"/>
                <a:cs typeface="Arial" pitchFamily="34" charset="0"/>
              </a:rPr>
              <a:t>Możemy także zainicjalizować referencję bezpośrednio w momencie tworzenia:</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Referencji, która ma nie wskazywać na żaden obiekt możemy przypisać jawnie wartość </a:t>
            </a:r>
            <a:r>
              <a:rPr lang="pl-PL" sz="2000" dirty="0" err="1">
                <a:solidFill>
                  <a:srgbClr val="0070C0"/>
                </a:solidFill>
                <a:latin typeface="Arial" pitchFamily="34" charset="0"/>
                <a:cs typeface="Arial" pitchFamily="34" charset="0"/>
              </a:rPr>
              <a:t>null</a:t>
            </a:r>
            <a:r>
              <a:rPr lang="pl-PL" sz="2000" dirty="0">
                <a:latin typeface="Arial" pitchFamily="34" charset="0"/>
                <a:cs typeface="Arial" pitchFamily="34" charset="0"/>
              </a:rPr>
              <a:t>:</a:t>
            </a:r>
          </a:p>
          <a:p>
            <a:pPr>
              <a:buNone/>
            </a:pPr>
            <a:r>
              <a:rPr lang="pl-PL" sz="2000" dirty="0">
                <a:latin typeface="Arial" pitchFamily="34" charset="0"/>
                <a:cs typeface="Arial" pitchFamily="34" charset="0"/>
              </a:rPr>
              <a:t>	</a:t>
            </a:r>
            <a:r>
              <a:rPr lang="pl-PL" sz="2000" dirty="0" err="1">
                <a:solidFill>
                  <a:srgbClr val="0070C0"/>
                </a:solidFill>
                <a:latin typeface="Arial" pitchFamily="34" charset="0"/>
                <a:cs typeface="Arial" pitchFamily="34" charset="0"/>
              </a:rPr>
              <a:t>Samochod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mojSamochod</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null</a:t>
            </a: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a:p>
            <a:r>
              <a:rPr lang="pl-PL" sz="2000" dirty="0">
                <a:latin typeface="Arial" pitchFamily="34" charset="0"/>
                <a:cs typeface="Arial" pitchFamily="34" charset="0"/>
              </a:rPr>
              <a:t>Jeśli referencja jest polem danych, to zabieg ten jest zbędny gdyż zostanie ona domyślnie zainicjalizowana wartością </a:t>
            </a:r>
            <a:r>
              <a:rPr lang="pl-PL" sz="2000" dirty="0" err="1">
                <a:solidFill>
                  <a:srgbClr val="0070C0"/>
                </a:solidFill>
                <a:latin typeface="Arial" pitchFamily="34" charset="0"/>
                <a:cs typeface="Arial" pitchFamily="34" charset="0"/>
              </a:rPr>
              <a:t>null</a:t>
            </a:r>
            <a:r>
              <a:rPr lang="pl-PL" sz="2000" dirty="0">
                <a:latin typeface="Arial" pitchFamily="34" charset="0"/>
                <a:cs typeface="Arial"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467544" y="1772816"/>
            <a:ext cx="7704856" cy="4608576"/>
          </a:xfrm>
        </p:spPr>
        <p:txBody>
          <a:bodyPr>
            <a:normAutofit/>
          </a:bodyPr>
          <a:lstStyle/>
          <a:p>
            <a:r>
              <a:rPr lang="pl-PL" sz="2000" dirty="0">
                <a:latin typeface="Arial" pitchFamily="34" charset="0"/>
                <a:cs typeface="Arial" pitchFamily="34" charset="0"/>
              </a:rPr>
              <a:t>Implementacja interfejsu przez klasę nie wyklucza możliwości dziedziczenia.</a:t>
            </a:r>
          </a:p>
          <a:p>
            <a:r>
              <a:rPr lang="pl-PL" sz="2000" dirty="0">
                <a:latin typeface="Arial" pitchFamily="34" charset="0"/>
                <a:cs typeface="Arial" pitchFamily="34" charset="0"/>
              </a:rPr>
              <a:t>Definicja klasy jednocześnie dziedziczącej klasę (tylko jedną) i implementującej interfejsy będzie wyglądała następująco:</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NazwaKlasy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KlasaPodstawowa</a:t>
            </a:r>
            <a:r>
              <a:rPr lang="pl-PL" sz="2000" dirty="0">
                <a:solidFill>
                  <a:srgbClr val="0070C0"/>
                </a:solidFill>
                <a:latin typeface="Arial" pitchFamily="34" charset="0"/>
                <a:cs typeface="Arial" pitchFamily="34" charset="0"/>
              </a:rPr>
              <a:t> </a:t>
            </a:r>
            <a:r>
              <a:rPr lang="pl-PL" sz="2000" i="1" dirty="0" err="1">
                <a:solidFill>
                  <a:srgbClr val="0070C0"/>
                </a:solidFill>
                <a:latin typeface="Arial" pitchFamily="34" charset="0"/>
                <a:cs typeface="Arial" pitchFamily="34" charset="0"/>
              </a:rPr>
              <a:t>implements</a:t>
            </a:r>
            <a:r>
              <a:rPr lang="pl-PL" sz="2000" i="1" dirty="0">
                <a:solidFill>
                  <a:srgbClr val="0070C0"/>
                </a:solidFill>
                <a:latin typeface="Arial" pitchFamily="34" charset="0"/>
                <a:cs typeface="Arial" pitchFamily="34" charset="0"/>
              </a:rPr>
              <a:t> NazwaInterfejsu1, NazwaInterfejsu2, ...</a:t>
            </a:r>
          </a:p>
          <a:p>
            <a:pPr>
              <a:buNone/>
            </a:pPr>
            <a:r>
              <a:rPr lang="en-US" sz="2000" dirty="0">
                <a:solidFill>
                  <a:srgbClr val="0070C0"/>
                </a:solidFill>
                <a:latin typeface="Arial" pitchFamily="34" charset="0"/>
                <a:cs typeface="Arial" pitchFamily="34" charset="0"/>
              </a:rPr>
              <a:t>{	</a:t>
            </a:r>
            <a:r>
              <a:rPr lang="pl-PL" sz="2000" dirty="0">
                <a:solidFill>
                  <a:srgbClr val="0070C0"/>
                </a:solidFill>
                <a:latin typeface="Arial" pitchFamily="34" charset="0"/>
                <a:cs typeface="Arial" pitchFamily="34" charset="0"/>
              </a:rPr>
              <a:t>standardowe składniki klasy + implementacja metod abstrakcyjnych z interfejsów;</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Interfejs może być implementowany zarówno przez zwykłą klasę, jak i przez klasę abstrakcyjną. W przypadku implementacji przez zwykłą klasę wymagana jest implementacja wszystkich metod abstrakcyjnych interfejsu.</a:t>
            </a:r>
          </a:p>
        </p:txBody>
      </p:sp>
      <mc:AlternateContent xmlns:mc="http://schemas.openxmlformats.org/markup-compatibility/2006">
        <mc:Choice xmlns:p14="http://schemas.microsoft.com/office/powerpoint/2010/main" Requires="p14">
          <p:contentPart p14:bwMode="auto" r:id="rId3">
            <p14:nvContentPartPr>
              <p14:cNvPr id="4" name="Pismo odręczne 3">
                <a:extLst>
                  <a:ext uri="{FF2B5EF4-FFF2-40B4-BE49-F238E27FC236}">
                    <a16:creationId xmlns:a16="http://schemas.microsoft.com/office/drawing/2014/main" id="{9485521C-C98D-8955-D9E6-AA5784A40F20}"/>
                  </a:ext>
                </a:extLst>
              </p14:cNvPr>
              <p14:cNvContentPartPr/>
              <p14:nvPr/>
            </p14:nvContentPartPr>
            <p14:xfrm>
              <a:off x="900360" y="3319560"/>
              <a:ext cx="6081840" cy="528840"/>
            </p14:xfrm>
          </p:contentPart>
        </mc:Choice>
        <mc:Fallback>
          <p:pic>
            <p:nvPicPr>
              <p:cNvPr id="4" name="Pismo odręczne 3">
                <a:extLst>
                  <a:ext uri="{FF2B5EF4-FFF2-40B4-BE49-F238E27FC236}">
                    <a16:creationId xmlns:a16="http://schemas.microsoft.com/office/drawing/2014/main" id="{9485521C-C98D-8955-D9E6-AA5784A40F20}"/>
                  </a:ext>
                </a:extLst>
              </p:cNvPr>
              <p:cNvPicPr/>
              <p:nvPr/>
            </p:nvPicPr>
            <p:blipFill>
              <a:blip r:embed="rId4"/>
              <a:stretch>
                <a:fillRect/>
              </a:stretch>
            </p:blipFill>
            <p:spPr>
              <a:xfrm>
                <a:off x="891000" y="3310200"/>
                <a:ext cx="6100560" cy="547560"/>
              </a:xfrm>
              <a:prstGeom prst="rect">
                <a:avLst/>
              </a:prstGeom>
            </p:spPr>
          </p:pic>
        </mc:Fallback>
      </mc:AlternateContent>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844824"/>
            <a:ext cx="7776864" cy="4608576"/>
          </a:xfrm>
        </p:spPr>
        <p:txBody>
          <a:bodyPr>
            <a:normAutofit/>
          </a:bodyPr>
          <a:lstStyle/>
          <a:p>
            <a:r>
              <a:rPr lang="pl-PL" sz="2000" dirty="0">
                <a:latin typeface="Arial" pitchFamily="34" charset="0"/>
                <a:cs typeface="Arial" pitchFamily="34" charset="0"/>
              </a:rPr>
              <a:t>Przykładowa implementacja interfejsu </a:t>
            </a:r>
            <a:r>
              <a:rPr lang="pl-PL" sz="2000" dirty="0" err="1">
                <a:solidFill>
                  <a:srgbClr val="0070C0"/>
                </a:solidFill>
                <a:latin typeface="Arial" pitchFamily="34" charset="0"/>
                <a:cs typeface="Arial" pitchFamily="34" charset="0"/>
              </a:rPr>
              <a:t>IPrzykladInterfejsu</a:t>
            </a:r>
            <a:r>
              <a:rPr lang="pl-PL" sz="2000" dirty="0">
                <a:latin typeface="Arial" pitchFamily="34" charset="0"/>
                <a:cs typeface="Arial" pitchFamily="34" charset="0"/>
              </a:rPr>
              <a:t> będzie wyglądała następująco:</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KlasaImplementujaca</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implements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IPrzykladInterfejsu</a:t>
            </a:r>
            <a:endParaRPr lang="pl-PL" sz="2000" dirty="0">
              <a:solidFill>
                <a:srgbClr val="0070C0"/>
              </a:solidFill>
              <a:latin typeface="Arial" pitchFamily="34" charset="0"/>
              <a:cs typeface="Arial" pitchFamily="34" charset="0"/>
            </a:endParaRPr>
          </a:p>
          <a:p>
            <a:pPr>
              <a:buNone/>
            </a:pP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obliczWartosc</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int</a:t>
            </a:r>
            <a:r>
              <a:rPr lang="pl-PL" sz="2000" dirty="0">
                <a:solidFill>
                  <a:srgbClr val="0070C0"/>
                </a:solidFill>
                <a:latin typeface="Arial" pitchFamily="34" charset="0"/>
                <a:cs typeface="Arial" pitchFamily="34" charset="0"/>
              </a:rPr>
              <a:t> a){</a:t>
            </a:r>
          </a:p>
          <a:p>
            <a:pPr>
              <a:buNone/>
            </a:pPr>
            <a:r>
              <a:rPr lang="pl-PL" sz="2000" dirty="0">
                <a:solidFill>
                  <a:srgbClr val="0070C0"/>
                </a:solidFill>
                <a:latin typeface="Arial" pitchFamily="34" charset="0"/>
                <a:cs typeface="Arial" pitchFamily="34" charset="0"/>
              </a:rPr>
              <a:t>		return </a:t>
            </a:r>
            <a:r>
              <a:rPr lang="pl-PL" sz="2000" dirty="0" err="1">
                <a:solidFill>
                  <a:srgbClr val="0070C0"/>
                </a:solidFill>
                <a:latin typeface="Arial" pitchFamily="34" charset="0"/>
                <a:cs typeface="Arial" pitchFamily="34" charset="0"/>
              </a:rPr>
              <a:t>a*poleInterfejsu</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Przy implementacji interfejsu obowiązują normalne zasady dziedziczenia. W konsekwencji wszystkie pola danych z interfejsu są dostępne w klasie implementującej.</a:t>
            </a:r>
          </a:p>
        </p:txBody>
      </p:sp>
      <mc:AlternateContent xmlns:mc="http://schemas.openxmlformats.org/markup-compatibility/2006">
        <mc:Choice xmlns:p14="http://schemas.microsoft.com/office/powerpoint/2010/main" Requires="p14">
          <p:contentPart p14:bwMode="auto" r:id="rId3">
            <p14:nvContentPartPr>
              <p14:cNvPr id="4" name="Pismo odręczne 3">
                <a:extLst>
                  <a:ext uri="{FF2B5EF4-FFF2-40B4-BE49-F238E27FC236}">
                    <a16:creationId xmlns:a16="http://schemas.microsoft.com/office/drawing/2014/main" id="{37AFE2EF-D94E-3A26-5A29-6E090F6AF014}"/>
                  </a:ext>
                </a:extLst>
              </p14:cNvPr>
              <p14:cNvContentPartPr/>
              <p14:nvPr/>
            </p14:nvContentPartPr>
            <p14:xfrm>
              <a:off x="1886040" y="2867040"/>
              <a:ext cx="5315400" cy="819360"/>
            </p14:xfrm>
          </p:contentPart>
        </mc:Choice>
        <mc:Fallback>
          <p:pic>
            <p:nvPicPr>
              <p:cNvPr id="4" name="Pismo odręczne 3">
                <a:extLst>
                  <a:ext uri="{FF2B5EF4-FFF2-40B4-BE49-F238E27FC236}">
                    <a16:creationId xmlns:a16="http://schemas.microsoft.com/office/drawing/2014/main" id="{37AFE2EF-D94E-3A26-5A29-6E090F6AF014}"/>
                  </a:ext>
                </a:extLst>
              </p:cNvPr>
              <p:cNvPicPr/>
              <p:nvPr/>
            </p:nvPicPr>
            <p:blipFill>
              <a:blip r:embed="rId4"/>
              <a:stretch>
                <a:fillRect/>
              </a:stretch>
            </p:blipFill>
            <p:spPr>
              <a:xfrm>
                <a:off x="1876680" y="2857680"/>
                <a:ext cx="5334120" cy="838080"/>
              </a:xfrm>
              <a:prstGeom prst="rect">
                <a:avLst/>
              </a:prstGeom>
            </p:spPr>
          </p:pic>
        </mc:Fallback>
      </mc:AlternateContent>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844824"/>
            <a:ext cx="7776864" cy="4608576"/>
          </a:xfrm>
        </p:spPr>
        <p:txBody>
          <a:bodyPr>
            <a:normAutofit/>
          </a:bodyPr>
          <a:lstStyle/>
          <a:p>
            <a:r>
              <a:rPr lang="pl-PL" sz="2000" dirty="0">
                <a:latin typeface="Arial" pitchFamily="34" charset="0"/>
                <a:cs typeface="Arial" pitchFamily="34" charset="0"/>
              </a:rPr>
              <a:t>Należy zwrócić uwagę, że modyfikator </a:t>
            </a:r>
            <a:r>
              <a:rPr lang="pl-PL" sz="2000" dirty="0">
                <a:solidFill>
                  <a:srgbClr val="0070C0"/>
                </a:solidFill>
                <a:latin typeface="Arial" pitchFamily="34" charset="0"/>
                <a:cs typeface="Arial" pitchFamily="34" charset="0"/>
              </a:rPr>
              <a:t>public</a:t>
            </a:r>
            <a:r>
              <a:rPr lang="pl-PL" sz="2000" dirty="0">
                <a:latin typeface="Arial" pitchFamily="34" charset="0"/>
                <a:cs typeface="Arial" pitchFamily="34" charset="0"/>
              </a:rPr>
              <a:t> przed implementacją metody z interfejsu jest jedynym możliwym. Wynika to z zasady, wg której dostęp do metody przedefiniowywanej lub implementowanej może być taki sam, jak w miejscu, z którego tę metodę dziedziczymy, lub szerszy (np. metoda z dostępem </a:t>
            </a:r>
            <a:r>
              <a:rPr lang="pl-PL" sz="2000" dirty="0" err="1">
                <a:solidFill>
                  <a:srgbClr val="0070C0"/>
                </a:solidFill>
                <a:latin typeface="Arial" pitchFamily="34" charset="0"/>
                <a:cs typeface="Arial" pitchFamily="34" charset="0"/>
              </a:rPr>
              <a:t>protected</a:t>
            </a:r>
            <a:r>
              <a:rPr lang="pl-PL" sz="2000" dirty="0">
                <a:latin typeface="Arial" pitchFamily="34" charset="0"/>
                <a:cs typeface="Arial" pitchFamily="34" charset="0"/>
              </a:rPr>
              <a:t> może mieć zostawiony taki sam dostęp lub zmieniony na </a:t>
            </a:r>
            <a:r>
              <a:rPr lang="pl-PL" sz="2000" dirty="0">
                <a:solidFill>
                  <a:srgbClr val="0070C0"/>
                </a:solidFill>
                <a:latin typeface="Arial" pitchFamily="34" charset="0"/>
                <a:cs typeface="Arial" pitchFamily="34" charset="0"/>
              </a:rPr>
              <a:t>public</a:t>
            </a:r>
            <a:r>
              <a:rPr lang="pl-PL" sz="2000" dirty="0">
                <a:latin typeface="Arial" pitchFamily="34" charset="0"/>
                <a:cs typeface="Arial" pitchFamily="34" charset="0"/>
              </a:rPr>
              <a:t>, ale nie może mieć zmienionego dostępu na </a:t>
            </a:r>
            <a:r>
              <a:rPr lang="pl-PL" sz="2000" dirty="0" err="1">
                <a:solidFill>
                  <a:srgbClr val="0070C0"/>
                </a:solidFill>
                <a:latin typeface="Arial" pitchFamily="34" charset="0"/>
                <a:cs typeface="Arial" pitchFamily="34" charset="0"/>
              </a:rPr>
              <a:t>private</a:t>
            </a:r>
            <a:r>
              <a:rPr lang="pl-PL" sz="2000" dirty="0">
                <a:latin typeface="Arial" pitchFamily="34" charset="0"/>
                <a:cs typeface="Arial" pitchFamily="34" charset="0"/>
              </a:rPr>
              <a:t> lub domyślny </a:t>
            </a:r>
            <a:r>
              <a:rPr lang="pl-PL" sz="2000" dirty="0" err="1">
                <a:solidFill>
                  <a:srgbClr val="0070C0"/>
                </a:solidFill>
                <a:latin typeface="Arial" pitchFamily="34" charset="0"/>
                <a:cs typeface="Arial" pitchFamily="34" charset="0"/>
              </a:rPr>
              <a:t>package</a:t>
            </a:r>
            <a:r>
              <a:rPr lang="pl-PL" sz="2000" dirty="0">
                <a:latin typeface="Arial" pitchFamily="34" charset="0"/>
                <a:cs typeface="Arial" pitchFamily="34" charset="0"/>
              </a:rPr>
              <a:t>).</a:t>
            </a:r>
          </a:p>
          <a:p>
            <a:r>
              <a:rPr lang="pl-PL" sz="2000" dirty="0">
                <a:latin typeface="Arial" pitchFamily="34" charset="0"/>
                <a:cs typeface="Arial" pitchFamily="34" charset="0"/>
              </a:rPr>
              <a:t>W przypadku interfejsów wszystkie metody są publiczne, wiec również w klasach implementujących musi być taki dostęp.</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700808"/>
            <a:ext cx="8229600" cy="4608576"/>
          </a:xfrm>
        </p:spPr>
        <p:txBody>
          <a:bodyPr>
            <a:normAutofit fontScale="92500" lnSpcReduction="20000"/>
          </a:bodyPr>
          <a:lstStyle/>
          <a:p>
            <a:r>
              <a:rPr lang="pl-PL" sz="2000" dirty="0">
                <a:latin typeface="Arial" pitchFamily="34" charset="0"/>
                <a:cs typeface="Arial" pitchFamily="34" charset="0"/>
              </a:rPr>
              <a:t>Rozważmy następujący przykład interfejsu:</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interface</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Drapieznik</a:t>
            </a: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boolean</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polujNaOfiare</a:t>
            </a:r>
            <a:r>
              <a:rPr lang="pl-PL" sz="2000" dirty="0">
                <a:solidFill>
                  <a:srgbClr val="0070C0"/>
                </a:solidFill>
                <a:latin typeface="Arial" pitchFamily="34" charset="0"/>
                <a:cs typeface="Arial" pitchFamily="34" charset="0"/>
              </a:rPr>
              <a:t>(Ofiara p); </a:t>
            </a:r>
          </a:p>
          <a:p>
            <a:pPr>
              <a:buNone/>
            </a:pP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zjedzOfiare</a:t>
            </a:r>
            <a:r>
              <a:rPr lang="pl-PL" sz="2000" dirty="0">
                <a:solidFill>
                  <a:srgbClr val="0070C0"/>
                </a:solidFill>
                <a:latin typeface="Arial" pitchFamily="34" charset="0"/>
                <a:cs typeface="Arial" pitchFamily="34" charset="0"/>
              </a:rPr>
              <a:t>(Ofiara p); </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Powyższy interfejs może zostać zaimplementowany w następujący sposób:</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Kot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Ssak </a:t>
            </a:r>
            <a:r>
              <a:rPr lang="pl-PL" sz="2000" dirty="0" err="1">
                <a:solidFill>
                  <a:srgbClr val="0070C0"/>
                </a:solidFill>
                <a:latin typeface="Arial" pitchFamily="34" charset="0"/>
                <a:cs typeface="Arial" pitchFamily="34" charset="0"/>
              </a:rPr>
              <a:t>implements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Drapieznik</a:t>
            </a: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boolean</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polujNaOfiare</a:t>
            </a:r>
            <a:r>
              <a:rPr lang="pl-PL" sz="2000" dirty="0">
                <a:solidFill>
                  <a:srgbClr val="0070C0"/>
                </a:solidFill>
                <a:latin typeface="Arial" pitchFamily="34" charset="0"/>
                <a:cs typeface="Arial" pitchFamily="34" charset="0"/>
              </a:rPr>
              <a:t>(Ofiara p) { </a:t>
            </a:r>
          </a:p>
          <a:p>
            <a:pPr>
              <a:buNone/>
            </a:pPr>
            <a:r>
              <a:rPr lang="pl-PL" sz="2000" dirty="0">
                <a:solidFill>
                  <a:srgbClr val="0070C0"/>
                </a:solidFill>
                <a:latin typeface="Arial" pitchFamily="34" charset="0"/>
                <a:cs typeface="Arial" pitchFamily="34" charset="0"/>
              </a:rPr>
              <a:t>		// tutaj specyficzny dla kota kod polowania na ofiarę</a:t>
            </a:r>
          </a:p>
          <a:p>
            <a:pPr>
              <a:buNone/>
            </a:pP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	public </a:t>
            </a:r>
            <a:r>
              <a:rPr lang="pl-PL" sz="2000" dirty="0" err="1">
                <a:solidFill>
                  <a:srgbClr val="0070C0"/>
                </a:solidFill>
                <a:latin typeface="Arial" pitchFamily="34" charset="0"/>
                <a:cs typeface="Arial" pitchFamily="34" charset="0"/>
              </a:rPr>
              <a:t>void</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zjedzOfiare</a:t>
            </a:r>
            <a:r>
              <a:rPr lang="pl-PL" sz="2000" dirty="0">
                <a:solidFill>
                  <a:srgbClr val="0070C0"/>
                </a:solidFill>
                <a:latin typeface="Arial" pitchFamily="34" charset="0"/>
                <a:cs typeface="Arial" pitchFamily="34" charset="0"/>
              </a:rPr>
              <a:t>(Ofiara p) { </a:t>
            </a:r>
          </a:p>
          <a:p>
            <a:pPr>
              <a:buNone/>
            </a:pPr>
            <a:r>
              <a:rPr lang="pl-PL" sz="2000" dirty="0">
                <a:solidFill>
                  <a:srgbClr val="0070C0"/>
                </a:solidFill>
                <a:latin typeface="Arial" pitchFamily="34" charset="0"/>
                <a:cs typeface="Arial" pitchFamily="34" charset="0"/>
              </a:rPr>
              <a:t>		// tutaj specyficzny dla kota kod jedzenia ofiary</a:t>
            </a:r>
          </a:p>
          <a:p>
            <a:pPr>
              <a:buNone/>
            </a:pPr>
            <a:r>
              <a:rPr lang="pl-PL" sz="2000" dirty="0">
                <a:solidFill>
                  <a:srgbClr val="0070C0"/>
                </a:solidFill>
                <a:latin typeface="Arial" pitchFamily="34" charset="0"/>
                <a:cs typeface="Arial" pitchFamily="34" charset="0"/>
              </a:rPr>
              <a:t>	} </a:t>
            </a:r>
          </a:p>
          <a:p>
            <a:pPr>
              <a:buNone/>
            </a:pPr>
            <a:r>
              <a:rPr lang="pl-PL" sz="2000" dirty="0">
                <a:solidFill>
                  <a:srgbClr val="0070C0"/>
                </a:solidFill>
                <a:latin typeface="Arial" pitchFamily="34" charset="0"/>
                <a:cs typeface="Arial" pitchFamily="34" charset="0"/>
              </a:rPr>
              <a:t>}</a:t>
            </a:r>
          </a:p>
        </p:txBody>
      </p:sp>
      <mc:AlternateContent xmlns:mc="http://schemas.openxmlformats.org/markup-compatibility/2006">
        <mc:Choice xmlns:p14="http://schemas.microsoft.com/office/powerpoint/2010/main" Requires="p14">
          <p:contentPart p14:bwMode="auto" r:id="rId3">
            <p14:nvContentPartPr>
              <p14:cNvPr id="4" name="Pismo odręczne 3">
                <a:extLst>
                  <a:ext uri="{FF2B5EF4-FFF2-40B4-BE49-F238E27FC236}">
                    <a16:creationId xmlns:a16="http://schemas.microsoft.com/office/drawing/2014/main" id="{1A89D1B5-FC4E-6232-0308-C44AE9FBF3EB}"/>
                  </a:ext>
                </a:extLst>
              </p14:cNvPr>
              <p14:cNvContentPartPr/>
              <p14:nvPr/>
            </p14:nvContentPartPr>
            <p14:xfrm>
              <a:off x="214560" y="2214720"/>
              <a:ext cx="5972400" cy="3086280"/>
            </p14:xfrm>
          </p:contentPart>
        </mc:Choice>
        <mc:Fallback>
          <p:pic>
            <p:nvPicPr>
              <p:cNvPr id="4" name="Pismo odręczne 3">
                <a:extLst>
                  <a:ext uri="{FF2B5EF4-FFF2-40B4-BE49-F238E27FC236}">
                    <a16:creationId xmlns:a16="http://schemas.microsoft.com/office/drawing/2014/main" id="{1A89D1B5-FC4E-6232-0308-C44AE9FBF3EB}"/>
                  </a:ext>
                </a:extLst>
              </p:cNvPr>
              <p:cNvPicPr/>
              <p:nvPr/>
            </p:nvPicPr>
            <p:blipFill>
              <a:blip r:embed="rId4"/>
              <a:stretch>
                <a:fillRect/>
              </a:stretch>
            </p:blipFill>
            <p:spPr>
              <a:xfrm>
                <a:off x="205200" y="2205360"/>
                <a:ext cx="5991120" cy="3105000"/>
              </a:xfrm>
              <a:prstGeom prst="rect">
                <a:avLst/>
              </a:prstGeom>
            </p:spPr>
          </p:pic>
        </mc:Fallback>
      </mc:AlternateContent>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772816"/>
            <a:ext cx="7488832" cy="4608576"/>
          </a:xfrm>
        </p:spPr>
        <p:txBody>
          <a:bodyPr>
            <a:normAutofit/>
          </a:bodyPr>
          <a:lstStyle/>
          <a:p>
            <a:r>
              <a:rPr lang="pl-PL" sz="2000" dirty="0">
                <a:latin typeface="Arial" pitchFamily="34" charset="0"/>
                <a:cs typeface="Arial" pitchFamily="34" charset="0"/>
              </a:rPr>
              <a:t>Zakładamy teraz, że mamy interfejs</a:t>
            </a:r>
          </a:p>
          <a:p>
            <a:pPr>
              <a:buNone/>
            </a:pPr>
            <a:r>
              <a:rPr lang="pl-PL" sz="2000" dirty="0" err="1">
                <a:solidFill>
                  <a:srgbClr val="0070C0"/>
                </a:solidFill>
                <a:latin typeface="Arial" pitchFamily="34" charset="0"/>
                <a:cs typeface="Arial" pitchFamily="34" charset="0"/>
              </a:rPr>
              <a:t>interface</a:t>
            </a:r>
            <a:r>
              <a:rPr lang="pl-PL" sz="2000" dirty="0">
                <a:solidFill>
                  <a:srgbClr val="0070C0"/>
                </a:solidFill>
                <a:latin typeface="Arial" pitchFamily="34" charset="0"/>
                <a:cs typeface="Arial" pitchFamily="34" charset="0"/>
              </a:rPr>
              <a:t> Ofiara{</a:t>
            </a:r>
          </a:p>
          <a:p>
            <a:pPr>
              <a:buNone/>
            </a:pPr>
            <a:r>
              <a:rPr lang="pl-PL" sz="2000" dirty="0">
                <a:solidFill>
                  <a:srgbClr val="0070C0"/>
                </a:solidFill>
                <a:latin typeface="Arial" pitchFamily="34" charset="0"/>
                <a:cs typeface="Arial" pitchFamily="34" charset="0"/>
              </a:rPr>
              <a:t>	//tutaj składniki interfejsu</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Klasa implementująca:</a:t>
            </a:r>
          </a:p>
          <a:p>
            <a:pPr>
              <a:buNone/>
            </a:pPr>
            <a:r>
              <a:rPr lang="pl-PL" sz="2000" dirty="0">
                <a:solidFill>
                  <a:srgbClr val="0070C0"/>
                </a:solidFill>
                <a:latin typeface="Arial" pitchFamily="34" charset="0"/>
                <a:cs typeface="Arial" pitchFamily="34" charset="0"/>
              </a:rPr>
              <a:t>public </a:t>
            </a: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Mysz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Ssak </a:t>
            </a:r>
            <a:r>
              <a:rPr lang="pl-PL" sz="2000" dirty="0" err="1">
                <a:solidFill>
                  <a:srgbClr val="0070C0"/>
                </a:solidFill>
                <a:latin typeface="Arial" pitchFamily="34" charset="0"/>
                <a:cs typeface="Arial" pitchFamily="34" charset="0"/>
              </a:rPr>
              <a:t>implements</a:t>
            </a:r>
            <a:r>
              <a:rPr lang="pl-PL" sz="2000" dirty="0">
                <a:solidFill>
                  <a:srgbClr val="0070C0"/>
                </a:solidFill>
                <a:latin typeface="Arial" pitchFamily="34" charset="0"/>
                <a:cs typeface="Arial" pitchFamily="34" charset="0"/>
              </a:rPr>
              <a:t> Ofiara { </a:t>
            </a:r>
          </a:p>
          <a:p>
            <a:pPr>
              <a:buNone/>
            </a:pPr>
            <a:r>
              <a:rPr lang="pl-PL" sz="2000" dirty="0">
                <a:solidFill>
                  <a:srgbClr val="0070C0"/>
                </a:solidFill>
                <a:latin typeface="Arial" pitchFamily="34" charset="0"/>
                <a:cs typeface="Arial" pitchFamily="34" charset="0"/>
              </a:rPr>
              <a:t>	// tutaj składniki klasy mysz + implementacje metod interfejsu Ofiara</a:t>
            </a:r>
          </a:p>
          <a:p>
            <a:pPr>
              <a:buNone/>
            </a:pPr>
            <a:r>
              <a:rPr lang="pl-PL" sz="2000" dirty="0">
                <a:solidFill>
                  <a:srgbClr val="0070C0"/>
                </a:solidFill>
                <a:latin typeface="Arial" pitchFamily="34" charset="0"/>
                <a:cs typeface="Arial" pitchFamily="34" charset="0"/>
              </a:rPr>
              <a:t>}</a:t>
            </a:r>
            <a:endParaRPr lang="pl-PL" sz="2000" dirty="0">
              <a:latin typeface="Arial" pitchFamily="34" charset="0"/>
              <a:cs typeface="Arial"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772816"/>
            <a:ext cx="7704856" cy="4608576"/>
          </a:xfrm>
        </p:spPr>
        <p:txBody>
          <a:bodyPr>
            <a:normAutofit/>
          </a:bodyPr>
          <a:lstStyle/>
          <a:p>
            <a:r>
              <a:rPr lang="pl-PL" sz="2000" dirty="0">
                <a:latin typeface="Arial" pitchFamily="34" charset="0"/>
                <a:cs typeface="Arial" pitchFamily="34" charset="0"/>
              </a:rPr>
              <a:t>Mając klasy </a:t>
            </a:r>
            <a:r>
              <a:rPr lang="pl-PL" sz="2000" dirty="0">
                <a:solidFill>
                  <a:srgbClr val="0070C0"/>
                </a:solidFill>
                <a:latin typeface="Arial" pitchFamily="34" charset="0"/>
                <a:cs typeface="Arial" pitchFamily="34" charset="0"/>
              </a:rPr>
              <a:t>Kot </a:t>
            </a:r>
            <a:r>
              <a:rPr lang="pl-PL" sz="2000" dirty="0">
                <a:latin typeface="Arial" pitchFamily="34" charset="0"/>
                <a:cs typeface="Arial" pitchFamily="34" charset="0"/>
              </a:rPr>
              <a:t>i </a:t>
            </a:r>
            <a:r>
              <a:rPr lang="pl-PL" sz="2000" dirty="0">
                <a:solidFill>
                  <a:srgbClr val="0070C0"/>
                </a:solidFill>
                <a:latin typeface="Arial" pitchFamily="34" charset="0"/>
                <a:cs typeface="Arial" pitchFamily="34" charset="0"/>
              </a:rPr>
              <a:t>Mysz</a:t>
            </a:r>
            <a:r>
              <a:rPr lang="pl-PL" sz="2000" dirty="0">
                <a:latin typeface="Arial" pitchFamily="34" charset="0"/>
                <a:cs typeface="Arial" pitchFamily="34" charset="0"/>
              </a:rPr>
              <a:t> możemy wykonać następujące operacje:</a:t>
            </a:r>
          </a:p>
          <a:p>
            <a:pPr>
              <a:buNone/>
            </a:pPr>
            <a:r>
              <a:rPr lang="pl-PL" sz="2000" dirty="0">
                <a:solidFill>
                  <a:srgbClr val="0070C0"/>
                </a:solidFill>
                <a:latin typeface="Arial" pitchFamily="34" charset="0"/>
                <a:cs typeface="Arial" pitchFamily="34" charset="0"/>
              </a:rPr>
              <a:t>Kot </a:t>
            </a:r>
            <a:r>
              <a:rPr lang="pl-PL" sz="2000" dirty="0" err="1">
                <a:solidFill>
                  <a:srgbClr val="0070C0"/>
                </a:solidFill>
                <a:latin typeface="Arial" pitchFamily="34" charset="0"/>
                <a:cs typeface="Arial" pitchFamily="34" charset="0"/>
              </a:rPr>
              <a:t>kot</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Kot();</a:t>
            </a:r>
          </a:p>
          <a:p>
            <a:pPr>
              <a:buNone/>
            </a:pPr>
            <a:r>
              <a:rPr lang="pl-PL" sz="2000" dirty="0">
                <a:solidFill>
                  <a:srgbClr val="0070C0"/>
                </a:solidFill>
                <a:latin typeface="Arial" pitchFamily="34" charset="0"/>
                <a:cs typeface="Arial" pitchFamily="34" charset="0"/>
              </a:rPr>
              <a:t>Mysz </a:t>
            </a:r>
            <a:r>
              <a:rPr lang="pl-PL" sz="2000" dirty="0" err="1">
                <a:solidFill>
                  <a:srgbClr val="0070C0"/>
                </a:solidFill>
                <a:latin typeface="Arial" pitchFamily="34" charset="0"/>
                <a:cs typeface="Arial" pitchFamily="34" charset="0"/>
              </a:rPr>
              <a:t>mysz</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Mysz();</a:t>
            </a:r>
          </a:p>
          <a:p>
            <a:pPr>
              <a:buNone/>
            </a:pPr>
            <a:r>
              <a:rPr lang="pl-PL" sz="2000" dirty="0" err="1">
                <a:solidFill>
                  <a:srgbClr val="0070C0"/>
                </a:solidFill>
                <a:latin typeface="Arial" pitchFamily="34" charset="0"/>
                <a:cs typeface="Arial" pitchFamily="34" charset="0"/>
              </a:rPr>
              <a:t>kot.polujNaOfiare</a:t>
            </a:r>
            <a:r>
              <a:rPr lang="pl-PL" sz="2000" dirty="0">
                <a:solidFill>
                  <a:srgbClr val="0070C0"/>
                </a:solidFill>
                <a:latin typeface="Arial" pitchFamily="34" charset="0"/>
                <a:cs typeface="Arial" pitchFamily="34" charset="0"/>
              </a:rPr>
              <a:t>(mysz);</a:t>
            </a:r>
          </a:p>
          <a:p>
            <a:pPr>
              <a:buNone/>
            </a:pPr>
            <a:r>
              <a:rPr lang="pl-PL" sz="2000" dirty="0" err="1">
                <a:solidFill>
                  <a:srgbClr val="0070C0"/>
                </a:solidFill>
                <a:latin typeface="Arial" pitchFamily="34" charset="0"/>
                <a:cs typeface="Arial" pitchFamily="34" charset="0"/>
              </a:rPr>
              <a:t>kot.zjedzOfiare</a:t>
            </a:r>
            <a:r>
              <a:rPr lang="pl-PL" sz="2000" dirty="0">
                <a:solidFill>
                  <a:srgbClr val="0070C0"/>
                </a:solidFill>
                <a:latin typeface="Arial" pitchFamily="34" charset="0"/>
                <a:cs typeface="Arial" pitchFamily="34" charset="0"/>
              </a:rPr>
              <a:t>(mysz);</a:t>
            </a:r>
          </a:p>
          <a:p>
            <a:r>
              <a:rPr lang="pl-PL" sz="2000" dirty="0">
                <a:latin typeface="Arial" pitchFamily="34" charset="0"/>
                <a:cs typeface="Arial" pitchFamily="34" charset="0"/>
              </a:rPr>
              <a:t>Należy zwrócić uwagę, że przekazanie argumentu typu </a:t>
            </a:r>
            <a:r>
              <a:rPr lang="pl-PL" sz="2000" dirty="0">
                <a:solidFill>
                  <a:srgbClr val="0070C0"/>
                </a:solidFill>
                <a:latin typeface="Arial" pitchFamily="34" charset="0"/>
                <a:cs typeface="Arial" pitchFamily="34" charset="0"/>
              </a:rPr>
              <a:t>Mysz</a:t>
            </a:r>
            <a:r>
              <a:rPr lang="pl-PL" sz="2000" dirty="0">
                <a:latin typeface="Arial" pitchFamily="34" charset="0"/>
                <a:cs typeface="Arial" pitchFamily="34" charset="0"/>
              </a:rPr>
              <a:t> do metod wywoływanych na rzecz obiektu </a:t>
            </a:r>
            <a:r>
              <a:rPr lang="pl-PL" sz="2000" dirty="0">
                <a:solidFill>
                  <a:srgbClr val="0070C0"/>
                </a:solidFill>
                <a:latin typeface="Arial" pitchFamily="34" charset="0"/>
                <a:cs typeface="Arial" pitchFamily="34" charset="0"/>
              </a:rPr>
              <a:t>kot</a:t>
            </a:r>
            <a:r>
              <a:rPr lang="pl-PL" sz="2000" dirty="0">
                <a:latin typeface="Arial" pitchFamily="34" charset="0"/>
                <a:cs typeface="Arial" pitchFamily="34" charset="0"/>
              </a:rPr>
              <a:t> jest jak najbardziej poprawne. Wynika to z faktu, że obiekt, którego klasa implementuje interfejs jest zarówno typu swojej klasy ale też typu interfejsu (kot jest obiektem typu </a:t>
            </a:r>
            <a:r>
              <a:rPr lang="pl-PL" sz="2000" dirty="0">
                <a:solidFill>
                  <a:srgbClr val="0070C0"/>
                </a:solidFill>
                <a:latin typeface="Arial" pitchFamily="34" charset="0"/>
                <a:cs typeface="Arial" pitchFamily="34" charset="0"/>
              </a:rPr>
              <a:t>Kot</a:t>
            </a:r>
            <a:r>
              <a:rPr lang="pl-PL" sz="2000" dirty="0">
                <a:latin typeface="Arial" pitchFamily="34" charset="0"/>
                <a:cs typeface="Arial" pitchFamily="34" charset="0"/>
              </a:rPr>
              <a:t> oraz </a:t>
            </a:r>
            <a:r>
              <a:rPr lang="pl-PL" sz="2000" dirty="0" err="1">
                <a:solidFill>
                  <a:srgbClr val="0070C0"/>
                </a:solidFill>
                <a:latin typeface="Arial" pitchFamily="34" charset="0"/>
                <a:cs typeface="Arial" pitchFamily="34" charset="0"/>
              </a:rPr>
              <a:t>Drapieznik</a:t>
            </a:r>
            <a:r>
              <a:rPr lang="pl-PL" sz="2000" dirty="0">
                <a:latin typeface="Arial" pitchFamily="34" charset="0"/>
                <a:cs typeface="Arial" pitchFamily="34" charset="0"/>
              </a:rPr>
              <a:t>, mysz jest obiektem typu </a:t>
            </a:r>
            <a:r>
              <a:rPr lang="pl-PL" sz="2000" dirty="0">
                <a:solidFill>
                  <a:srgbClr val="0070C0"/>
                </a:solidFill>
                <a:latin typeface="Arial" pitchFamily="34" charset="0"/>
                <a:cs typeface="Arial" pitchFamily="34" charset="0"/>
              </a:rPr>
              <a:t>Mysz</a:t>
            </a:r>
            <a:r>
              <a:rPr lang="pl-PL" sz="2000" dirty="0">
                <a:latin typeface="Arial" pitchFamily="34" charset="0"/>
                <a:cs typeface="Arial" pitchFamily="34" charset="0"/>
              </a:rPr>
              <a:t> i </a:t>
            </a:r>
            <a:r>
              <a:rPr lang="pl-PL" sz="2000" dirty="0">
                <a:solidFill>
                  <a:srgbClr val="0070C0"/>
                </a:solidFill>
                <a:latin typeface="Arial" pitchFamily="34" charset="0"/>
                <a:cs typeface="Arial" pitchFamily="34" charset="0"/>
              </a:rPr>
              <a:t>Ofiara</a:t>
            </a:r>
            <a:r>
              <a:rPr lang="pl-PL" sz="2000" dirty="0">
                <a:latin typeface="Arial" pitchFamily="34" charset="0"/>
                <a:cs typeface="Arial" pitchFamily="34"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Implementacja interfejsów</a:t>
            </a:r>
          </a:p>
        </p:txBody>
      </p:sp>
      <p:sp>
        <p:nvSpPr>
          <p:cNvPr id="3" name="Symbol zastępczy zawartości 2"/>
          <p:cNvSpPr>
            <a:spLocks noGrp="1"/>
          </p:cNvSpPr>
          <p:nvPr>
            <p:ph idx="1"/>
          </p:nvPr>
        </p:nvSpPr>
        <p:spPr>
          <a:xfrm>
            <a:off x="395536" y="1700808"/>
            <a:ext cx="7776864" cy="4608576"/>
          </a:xfrm>
        </p:spPr>
        <p:txBody>
          <a:bodyPr>
            <a:normAutofit fontScale="92500" lnSpcReduction="10000"/>
          </a:bodyPr>
          <a:lstStyle/>
          <a:p>
            <a:r>
              <a:rPr lang="pl-PL" sz="2000" dirty="0">
                <a:latin typeface="Arial" pitchFamily="34" charset="0"/>
                <a:cs typeface="Arial" pitchFamily="34" charset="0"/>
              </a:rPr>
              <a:t>W szczególności referencji typu interfejsu możemy używać do wskazywania na obiekty klas:</a:t>
            </a:r>
          </a:p>
          <a:p>
            <a:pPr>
              <a:buNone/>
            </a:pPr>
            <a:r>
              <a:rPr lang="pl-PL" sz="2000" dirty="0" err="1">
                <a:solidFill>
                  <a:srgbClr val="0070C0"/>
                </a:solidFill>
                <a:latin typeface="Arial" pitchFamily="34" charset="0"/>
                <a:cs typeface="Arial" pitchFamily="34" charset="0"/>
              </a:rPr>
              <a:t>Drapieznik</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dKot</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Kot();</a:t>
            </a:r>
          </a:p>
          <a:p>
            <a:pPr>
              <a:buNone/>
            </a:pPr>
            <a:r>
              <a:rPr lang="pl-PL" sz="2000" dirty="0">
                <a:solidFill>
                  <a:srgbClr val="0070C0"/>
                </a:solidFill>
                <a:latin typeface="Arial" pitchFamily="34" charset="0"/>
                <a:cs typeface="Arial" pitchFamily="34" charset="0"/>
              </a:rPr>
              <a:t>Ofiara </a:t>
            </a:r>
            <a:r>
              <a:rPr lang="pl-PL" sz="2000" dirty="0" err="1">
                <a:solidFill>
                  <a:srgbClr val="0070C0"/>
                </a:solidFill>
                <a:latin typeface="Arial" pitchFamily="34" charset="0"/>
                <a:cs typeface="Arial" pitchFamily="34" charset="0"/>
              </a:rPr>
              <a:t>oMysz</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Mysz();</a:t>
            </a:r>
          </a:p>
          <a:p>
            <a:r>
              <a:rPr lang="pl-PL" sz="2000" dirty="0">
                <a:latin typeface="Arial" pitchFamily="34" charset="0"/>
                <a:cs typeface="Arial" pitchFamily="34" charset="0"/>
              </a:rPr>
              <a:t>Referencje takie mają jednak pewne ograniczenia. Pozwalają one odwoływać się tylko do składników, które same posiadają. Oznacza to, że gdyby np. w klasie </a:t>
            </a:r>
            <a:r>
              <a:rPr lang="pl-PL" sz="2000" dirty="0">
                <a:solidFill>
                  <a:srgbClr val="0070C0"/>
                </a:solidFill>
                <a:latin typeface="Arial" pitchFamily="34" charset="0"/>
                <a:cs typeface="Arial" pitchFamily="34" charset="0"/>
              </a:rPr>
              <a:t>Kot</a:t>
            </a:r>
            <a:r>
              <a:rPr lang="pl-PL" sz="2000" dirty="0">
                <a:latin typeface="Arial" pitchFamily="34" charset="0"/>
                <a:cs typeface="Arial" pitchFamily="34" charset="0"/>
              </a:rPr>
              <a:t> znalazły się składniki, których nie ma w interfejsie </a:t>
            </a:r>
            <a:r>
              <a:rPr lang="pl-PL" sz="2000" dirty="0" err="1">
                <a:solidFill>
                  <a:srgbClr val="0070C0"/>
                </a:solidFill>
                <a:latin typeface="Arial" pitchFamily="34" charset="0"/>
                <a:cs typeface="Arial" pitchFamily="34" charset="0"/>
              </a:rPr>
              <a:t>Drapieznik</a:t>
            </a:r>
            <a:r>
              <a:rPr lang="pl-PL" sz="2000" dirty="0">
                <a:latin typeface="Arial" pitchFamily="34" charset="0"/>
                <a:cs typeface="Arial" pitchFamily="34" charset="0"/>
              </a:rPr>
              <a:t> to nie mogłyby one zostać wywołane. W takiej sytuacji należałoby stosować rzutowanie typów, </a:t>
            </a:r>
            <a:r>
              <a:rPr lang="pl-PL" sz="2000" dirty="0" err="1">
                <a:latin typeface="Arial" pitchFamily="34" charset="0"/>
                <a:cs typeface="Arial" pitchFamily="34" charset="0"/>
              </a:rPr>
              <a:t>np</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Drapieznik</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dKot</a:t>
            </a:r>
            <a:r>
              <a:rPr lang="pl-PL" sz="2000" dirty="0">
                <a:solidFill>
                  <a:srgbClr val="0070C0"/>
                </a:solidFill>
                <a:latin typeface="Arial" pitchFamily="34" charset="0"/>
                <a:cs typeface="Arial" pitchFamily="34" charset="0"/>
              </a:rPr>
              <a:t> = </a:t>
            </a:r>
            <a:r>
              <a:rPr lang="pl-PL" sz="2000" dirty="0" err="1">
                <a:solidFill>
                  <a:srgbClr val="0070C0"/>
                </a:solidFill>
                <a:latin typeface="Arial" pitchFamily="34" charset="0"/>
                <a:cs typeface="Arial" pitchFamily="34" charset="0"/>
              </a:rPr>
              <a:t>new</a:t>
            </a:r>
            <a:r>
              <a:rPr lang="pl-PL" sz="2000" dirty="0">
                <a:solidFill>
                  <a:srgbClr val="0070C0"/>
                </a:solidFill>
                <a:latin typeface="Arial" pitchFamily="34" charset="0"/>
                <a:cs typeface="Arial" pitchFamily="34" charset="0"/>
              </a:rPr>
              <a:t> Kot();</a:t>
            </a:r>
          </a:p>
          <a:p>
            <a:pPr>
              <a:buNone/>
            </a:pPr>
            <a:r>
              <a:rPr lang="pl-PL" sz="2000" dirty="0">
                <a:solidFill>
                  <a:srgbClr val="0070C0"/>
                </a:solidFill>
                <a:latin typeface="Arial" pitchFamily="34" charset="0"/>
                <a:cs typeface="Arial" pitchFamily="34" charset="0"/>
              </a:rPr>
              <a:t>//błąd: </a:t>
            </a:r>
            <a:r>
              <a:rPr lang="pl-PL" sz="2000" dirty="0" err="1">
                <a:solidFill>
                  <a:srgbClr val="0070C0"/>
                </a:solidFill>
                <a:latin typeface="Arial" pitchFamily="34" charset="0"/>
                <a:cs typeface="Arial" pitchFamily="34" charset="0"/>
              </a:rPr>
              <a:t>dKot.metodaKota</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((Kot)</a:t>
            </a:r>
            <a:r>
              <a:rPr lang="pl-PL" sz="2000" dirty="0" err="1">
                <a:solidFill>
                  <a:srgbClr val="0070C0"/>
                </a:solidFill>
                <a:latin typeface="Arial" pitchFamily="34" charset="0"/>
                <a:cs typeface="Arial" pitchFamily="34" charset="0"/>
              </a:rPr>
              <a:t>dKot</a:t>
            </a:r>
            <a:r>
              <a:rPr lang="pl-PL" sz="2000" dirty="0">
                <a:solidFill>
                  <a:srgbClr val="0070C0"/>
                </a:solidFill>
                <a:latin typeface="Arial" pitchFamily="34" charset="0"/>
                <a:cs typeface="Arial" pitchFamily="34" charset="0"/>
              </a:rPr>
              <a:t>).</a:t>
            </a:r>
            <a:r>
              <a:rPr lang="pl-PL" sz="2000" dirty="0" err="1">
                <a:solidFill>
                  <a:srgbClr val="0070C0"/>
                </a:solidFill>
                <a:latin typeface="Arial" pitchFamily="34" charset="0"/>
                <a:cs typeface="Arial" pitchFamily="34" charset="0"/>
              </a:rPr>
              <a:t>metodaKota</a:t>
            </a:r>
            <a:r>
              <a:rPr lang="pl-PL" sz="2000" dirty="0">
                <a:solidFill>
                  <a:srgbClr val="0070C0"/>
                </a:solidFill>
                <a:latin typeface="Arial" pitchFamily="34" charset="0"/>
                <a:cs typeface="Arial" pitchFamily="34" charset="0"/>
              </a:rPr>
              <a:t>(); //dobrze</a:t>
            </a:r>
            <a:endParaRPr lang="pl-PL" sz="2000" dirty="0">
              <a:latin typeface="Arial" pitchFamily="34" charset="0"/>
              <a:cs typeface="Arial" pitchFamily="34" charset="0"/>
            </a:endParaRPr>
          </a:p>
          <a:p>
            <a:r>
              <a:rPr lang="pl-PL" sz="2000" dirty="0">
                <a:latin typeface="Arial" pitchFamily="34" charset="0"/>
                <a:cs typeface="Arial" pitchFamily="34" charset="0"/>
              </a:rPr>
              <a:t>Podobna sytuacja byłaby, gdyśmy poprzez referencję typu </a:t>
            </a:r>
            <a:r>
              <a:rPr lang="pl-PL" sz="2000" dirty="0">
                <a:solidFill>
                  <a:srgbClr val="0070C0"/>
                </a:solidFill>
                <a:latin typeface="Arial" pitchFamily="34" charset="0"/>
                <a:cs typeface="Arial" pitchFamily="34" charset="0"/>
              </a:rPr>
              <a:t>Ssak</a:t>
            </a:r>
            <a:r>
              <a:rPr lang="pl-PL" sz="2000" dirty="0">
                <a:latin typeface="Arial" pitchFamily="34" charset="0"/>
                <a:cs typeface="Arial" pitchFamily="34" charset="0"/>
              </a:rPr>
              <a:t>, wskazującą na obiekt typu </a:t>
            </a:r>
            <a:r>
              <a:rPr lang="pl-PL" sz="2000" dirty="0">
                <a:solidFill>
                  <a:srgbClr val="0070C0"/>
                </a:solidFill>
                <a:latin typeface="Arial" pitchFamily="34" charset="0"/>
                <a:cs typeface="Arial" pitchFamily="34" charset="0"/>
              </a:rPr>
              <a:t>Kot</a:t>
            </a:r>
            <a:r>
              <a:rPr lang="pl-PL" sz="2000" dirty="0">
                <a:latin typeface="Arial" pitchFamily="34" charset="0"/>
                <a:cs typeface="Arial" pitchFamily="34" charset="0"/>
              </a:rPr>
              <a:t>, próbowali wywołać metodę implementowaną z interfejsu </a:t>
            </a:r>
            <a:r>
              <a:rPr lang="pl-PL" sz="2000" dirty="0" err="1">
                <a:solidFill>
                  <a:srgbClr val="0070C0"/>
                </a:solidFill>
                <a:latin typeface="Arial" pitchFamily="34" charset="0"/>
                <a:cs typeface="Arial" pitchFamily="34" charset="0"/>
              </a:rPr>
              <a:t>Drapieznik</a:t>
            </a:r>
            <a:r>
              <a:rPr lang="pl-PL" sz="2000" dirty="0">
                <a:latin typeface="Arial" pitchFamily="34" charset="0"/>
                <a:cs typeface="Arial" pitchFamily="34" charset="0"/>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interfejsów</a:t>
            </a:r>
          </a:p>
        </p:txBody>
      </p:sp>
      <p:sp>
        <p:nvSpPr>
          <p:cNvPr id="3" name="Symbol zastępczy zawartości 2"/>
          <p:cNvSpPr>
            <a:spLocks noGrp="1"/>
          </p:cNvSpPr>
          <p:nvPr>
            <p:ph idx="1"/>
          </p:nvPr>
        </p:nvSpPr>
        <p:spPr>
          <a:xfrm>
            <a:off x="395536" y="1772816"/>
            <a:ext cx="7776864" cy="4608576"/>
          </a:xfrm>
        </p:spPr>
        <p:txBody>
          <a:bodyPr>
            <a:normAutofit/>
          </a:bodyPr>
          <a:lstStyle/>
          <a:p>
            <a:r>
              <a:rPr lang="pl-PL" sz="2000" dirty="0">
                <a:latin typeface="Arial" pitchFamily="34" charset="0"/>
                <a:cs typeface="Arial" pitchFamily="34" charset="0"/>
              </a:rPr>
              <a:t>Interfejsy mogą dziedziczyć inne interfejsy. Nie ma tutaj ograniczeń co do liczby dziedziczonych interfejsów.</a:t>
            </a:r>
          </a:p>
          <a:p>
            <a:r>
              <a:rPr lang="pl-PL" sz="2000" dirty="0">
                <a:latin typeface="Arial" pitchFamily="34" charset="0"/>
                <a:cs typeface="Arial" pitchFamily="34" charset="0"/>
              </a:rPr>
              <a:t>Dziedziczenie interfejsów deklaruje się poprzez słowo kluczowe </a:t>
            </a:r>
            <a:r>
              <a:rPr lang="pl-PL" sz="2000" dirty="0" err="1">
                <a:latin typeface="Arial" pitchFamily="34" charset="0"/>
                <a:cs typeface="Arial" pitchFamily="34" charset="0"/>
              </a:rPr>
              <a:t>extends</a:t>
            </a:r>
            <a:r>
              <a:rPr lang="pl-PL" sz="2000" dirty="0">
                <a:latin typeface="Arial" pitchFamily="34" charset="0"/>
                <a:cs typeface="Arial" pitchFamily="34" charset="0"/>
              </a:rPr>
              <a:t>:</a:t>
            </a:r>
          </a:p>
          <a:p>
            <a:pPr>
              <a:buNone/>
            </a:pPr>
            <a:r>
              <a:rPr lang="pl-PL" sz="2000" dirty="0" err="1">
                <a:solidFill>
                  <a:srgbClr val="0070C0"/>
                </a:solidFill>
                <a:latin typeface="Arial" pitchFamily="34" charset="0"/>
                <a:cs typeface="Arial" pitchFamily="34" charset="0"/>
              </a:rPr>
              <a:t>interface</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NazwaInterfejsu</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Interfejs1, Interfejs2, ...</a:t>
            </a:r>
          </a:p>
          <a:p>
            <a:pPr>
              <a:buNone/>
            </a:pP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//tutaj normalne składniki interfejsu</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Interfejsy nie mogą dziedziczyć klas.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latin typeface="Arial" pitchFamily="34" charset="0"/>
                <a:cs typeface="Arial" pitchFamily="34" charset="0"/>
              </a:rPr>
              <a:t>Dziedziczenie interfejsów</a:t>
            </a:r>
          </a:p>
        </p:txBody>
      </p:sp>
      <p:sp>
        <p:nvSpPr>
          <p:cNvPr id="3" name="Symbol zastępczy zawartości 2"/>
          <p:cNvSpPr>
            <a:spLocks noGrp="1"/>
          </p:cNvSpPr>
          <p:nvPr>
            <p:ph idx="1"/>
          </p:nvPr>
        </p:nvSpPr>
        <p:spPr>
          <a:xfrm>
            <a:off x="467544" y="1700808"/>
            <a:ext cx="7560840" cy="4608576"/>
          </a:xfrm>
        </p:spPr>
        <p:txBody>
          <a:bodyPr>
            <a:normAutofit fontScale="92500" lnSpcReduction="20000"/>
          </a:bodyPr>
          <a:lstStyle/>
          <a:p>
            <a:r>
              <a:rPr lang="pl-PL" sz="2000" dirty="0">
                <a:latin typeface="Arial" pitchFamily="34" charset="0"/>
                <a:cs typeface="Arial" pitchFamily="34" charset="0"/>
              </a:rPr>
              <a:t>Załóżmy, że mamy zdefiniowany wcześniej interfejs </a:t>
            </a:r>
            <a:r>
              <a:rPr lang="pl-PL" sz="2000" dirty="0">
                <a:solidFill>
                  <a:srgbClr val="0070C0"/>
                </a:solidFill>
                <a:latin typeface="Arial" pitchFamily="34" charset="0"/>
                <a:cs typeface="Arial" pitchFamily="34" charset="0"/>
              </a:rPr>
              <a:t>Drapieżnik</a:t>
            </a:r>
            <a:r>
              <a:rPr lang="pl-PL" sz="2000" dirty="0">
                <a:latin typeface="Arial" pitchFamily="34" charset="0"/>
                <a:cs typeface="Arial" pitchFamily="34" charset="0"/>
              </a:rPr>
              <a:t> oraz interfejs </a:t>
            </a:r>
            <a:r>
              <a:rPr lang="pl-PL" sz="2000" dirty="0">
                <a:solidFill>
                  <a:srgbClr val="0070C0"/>
                </a:solidFill>
                <a:latin typeface="Arial" pitchFamily="34" charset="0"/>
                <a:cs typeface="Arial" pitchFamily="34" charset="0"/>
              </a:rPr>
              <a:t>Jadowity</a:t>
            </a:r>
            <a:r>
              <a:rPr lang="pl-PL" sz="2000" dirty="0">
                <a:latin typeface="Arial" pitchFamily="34" charset="0"/>
                <a:cs typeface="Arial" pitchFamily="34" charset="0"/>
              </a:rPr>
              <a:t>. Możemy zdefiniować teraz nowy interfejs:</a:t>
            </a:r>
          </a:p>
          <a:p>
            <a:pPr>
              <a:buNone/>
            </a:pPr>
            <a:r>
              <a:rPr lang="pl-PL" sz="2000" dirty="0" err="1">
                <a:solidFill>
                  <a:srgbClr val="0070C0"/>
                </a:solidFill>
                <a:latin typeface="Arial" pitchFamily="34" charset="0"/>
                <a:cs typeface="Arial" pitchFamily="34" charset="0"/>
              </a:rPr>
              <a:t>interface</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DrapieznikJadowity</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Drapieznik</a:t>
            </a:r>
            <a:r>
              <a:rPr lang="pl-PL" sz="2000" dirty="0">
                <a:solidFill>
                  <a:srgbClr val="0070C0"/>
                </a:solidFill>
                <a:latin typeface="Arial" pitchFamily="34" charset="0"/>
                <a:cs typeface="Arial" pitchFamily="34" charset="0"/>
              </a:rPr>
              <a:t>, Jadowity</a:t>
            </a:r>
          </a:p>
          <a:p>
            <a:pPr>
              <a:buNone/>
            </a:pP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//tutaj normalne składniki interfejsu</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Przykładowa klasa implementująca:</a:t>
            </a:r>
          </a:p>
          <a:p>
            <a:pPr>
              <a:buNone/>
            </a:pPr>
            <a:r>
              <a:rPr lang="pl-PL" sz="2000" dirty="0" err="1">
                <a:solidFill>
                  <a:srgbClr val="0070C0"/>
                </a:solidFill>
                <a:latin typeface="Arial" pitchFamily="34" charset="0"/>
                <a:cs typeface="Arial" pitchFamily="34" charset="0"/>
              </a:rPr>
              <a:t>class</a:t>
            </a:r>
            <a:r>
              <a:rPr lang="pl-PL" sz="2000" dirty="0">
                <a:solidFill>
                  <a:srgbClr val="0070C0"/>
                </a:solidFill>
                <a:latin typeface="Arial" pitchFamily="34" charset="0"/>
                <a:cs typeface="Arial" pitchFamily="34" charset="0"/>
              </a:rPr>
              <a:t> Grzechotnik </a:t>
            </a:r>
            <a:r>
              <a:rPr lang="pl-PL" sz="2000" dirty="0" err="1">
                <a:solidFill>
                  <a:srgbClr val="0070C0"/>
                </a:solidFill>
                <a:latin typeface="Arial" pitchFamily="34" charset="0"/>
                <a:cs typeface="Arial" pitchFamily="34" charset="0"/>
              </a:rPr>
              <a:t>extends</a:t>
            </a:r>
            <a:r>
              <a:rPr lang="pl-PL" sz="2000" dirty="0">
                <a:solidFill>
                  <a:srgbClr val="0070C0"/>
                </a:solidFill>
                <a:latin typeface="Arial" pitchFamily="34" charset="0"/>
                <a:cs typeface="Arial" pitchFamily="34" charset="0"/>
              </a:rPr>
              <a:t> Gad </a:t>
            </a:r>
            <a:r>
              <a:rPr lang="pl-PL" sz="2000" dirty="0" err="1">
                <a:solidFill>
                  <a:srgbClr val="0070C0"/>
                </a:solidFill>
                <a:latin typeface="Arial" pitchFamily="34" charset="0"/>
                <a:cs typeface="Arial" pitchFamily="34" charset="0"/>
              </a:rPr>
              <a:t>implements</a:t>
            </a:r>
            <a:r>
              <a:rPr lang="pl-PL" sz="2000" dirty="0">
                <a:solidFill>
                  <a:srgbClr val="0070C0"/>
                </a:solidFill>
                <a:latin typeface="Arial" pitchFamily="34" charset="0"/>
                <a:cs typeface="Arial" pitchFamily="34" charset="0"/>
              </a:rPr>
              <a:t> </a:t>
            </a:r>
            <a:r>
              <a:rPr lang="pl-PL" sz="2000" dirty="0" err="1">
                <a:solidFill>
                  <a:srgbClr val="0070C0"/>
                </a:solidFill>
                <a:latin typeface="Arial" pitchFamily="34" charset="0"/>
                <a:cs typeface="Arial" pitchFamily="34" charset="0"/>
              </a:rPr>
              <a:t>DrapieznikJadowity</a:t>
            </a:r>
            <a:r>
              <a:rPr lang="pl-PL" sz="2000" dirty="0">
                <a:solidFill>
                  <a:srgbClr val="0070C0"/>
                </a:solidFill>
                <a:latin typeface="Arial" pitchFamily="34" charset="0"/>
                <a:cs typeface="Arial" pitchFamily="34" charset="0"/>
              </a:rPr>
              <a:t>{</a:t>
            </a:r>
          </a:p>
          <a:p>
            <a:pPr>
              <a:buNone/>
            </a:pPr>
            <a:r>
              <a:rPr lang="pl-PL" sz="2000" dirty="0">
                <a:solidFill>
                  <a:srgbClr val="0070C0"/>
                </a:solidFill>
                <a:latin typeface="Arial" pitchFamily="34" charset="0"/>
                <a:cs typeface="Arial" pitchFamily="34" charset="0"/>
              </a:rPr>
              <a:t>	//tutaj implementacje wszystkich metod z całej hierarchii interfejsów</a:t>
            </a:r>
          </a:p>
          <a:p>
            <a:pPr>
              <a:buNone/>
            </a:pPr>
            <a:r>
              <a:rPr lang="pl-PL" sz="2000" dirty="0">
                <a:solidFill>
                  <a:srgbClr val="0070C0"/>
                </a:solidFill>
                <a:latin typeface="Arial" pitchFamily="34" charset="0"/>
                <a:cs typeface="Arial" pitchFamily="34" charset="0"/>
              </a:rPr>
              <a:t>}</a:t>
            </a:r>
          </a:p>
          <a:p>
            <a:r>
              <a:rPr lang="pl-PL" sz="2000" dirty="0">
                <a:latin typeface="Arial" pitchFamily="34" charset="0"/>
                <a:cs typeface="Arial" pitchFamily="34" charset="0"/>
              </a:rPr>
              <a:t>Daje to efekt podobny jak w przypadku implementacji każdego z interfejsów z osobna. Różnice występują tylko w przypadku wystąpienia w interfejsach pól danych o takiej samej nazwie. Możemy mieć wówczas do czynienia z przesłonięciem jednego pola przez drugie lub niejednoznacznością (błąd kompilacji).</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latin typeface="Arial" pitchFamily="34" charset="0"/>
                <a:cs typeface="Arial" pitchFamily="34" charset="0"/>
              </a:rPr>
              <a:t>Statyczne pola danych</a:t>
            </a:r>
          </a:p>
        </p:txBody>
      </p:sp>
      <p:sp>
        <p:nvSpPr>
          <p:cNvPr id="3" name="Symbol zastępczy zawartości 2"/>
          <p:cNvSpPr>
            <a:spLocks noGrp="1"/>
          </p:cNvSpPr>
          <p:nvPr>
            <p:ph idx="1"/>
          </p:nvPr>
        </p:nvSpPr>
        <p:spPr>
          <a:xfrm>
            <a:off x="467544" y="1772816"/>
            <a:ext cx="7560840" cy="4608576"/>
          </a:xfrm>
        </p:spPr>
        <p:txBody>
          <a:bodyPr>
            <a:normAutofit/>
          </a:bodyPr>
          <a:lstStyle/>
          <a:p>
            <a:r>
              <a:rPr lang="pl-PL" sz="2000" dirty="0">
                <a:latin typeface="Arial" pitchFamily="34" charset="0"/>
                <a:cs typeface="Arial" pitchFamily="34" charset="0"/>
              </a:rPr>
              <a:t>Statyczne pola danych deklaruje się poprzez umieszczenie modyfikatora </a:t>
            </a:r>
            <a:r>
              <a:rPr lang="pl-PL" sz="2000" dirty="0" err="1">
                <a:solidFill>
                  <a:srgbClr val="0070C0"/>
                </a:solidFill>
                <a:latin typeface="Arial" pitchFamily="34" charset="0"/>
                <a:cs typeface="Arial" pitchFamily="34" charset="0"/>
              </a:rPr>
              <a:t>static</a:t>
            </a:r>
            <a:r>
              <a:rPr lang="pl-PL" sz="2000" dirty="0">
                <a:latin typeface="Arial" pitchFamily="34" charset="0"/>
                <a:cs typeface="Arial" pitchFamily="34" charset="0"/>
              </a:rPr>
              <a:t> przed tym polem.</a:t>
            </a:r>
          </a:p>
          <a:p>
            <a:r>
              <a:rPr lang="pl-PL" sz="2000" dirty="0">
                <a:latin typeface="Arial" pitchFamily="34" charset="0"/>
                <a:cs typeface="Arial" pitchFamily="34" charset="0"/>
              </a:rPr>
              <a:t>Jeśli pole danych klasy jest deklarowane jako statyczne, to oznacza to, że istnieje </a:t>
            </a:r>
            <a:r>
              <a:rPr lang="pl-PL" sz="2000" u="sng" dirty="0">
                <a:latin typeface="Arial" pitchFamily="34" charset="0"/>
                <a:cs typeface="Arial" pitchFamily="34" charset="0"/>
              </a:rPr>
              <a:t>dokładnie jedno</a:t>
            </a:r>
            <a:r>
              <a:rPr lang="pl-PL" sz="2000" dirty="0">
                <a:latin typeface="Arial" pitchFamily="34" charset="0"/>
                <a:cs typeface="Arial" pitchFamily="34" charset="0"/>
              </a:rPr>
              <a:t> wcielenie tego pola, niezależnie od liczby obiektów danej klasy utworzonych w programie.</a:t>
            </a:r>
          </a:p>
          <a:p>
            <a:r>
              <a:rPr lang="pl-PL" sz="2000" dirty="0">
                <a:latin typeface="Arial" pitchFamily="34" charset="0"/>
                <a:cs typeface="Arial" pitchFamily="34" charset="0"/>
              </a:rPr>
              <a:t>Pola statyczne istnieją nawet wtedy, gdy nie ma utworzonego żadnego obiektu danej klasy.</a:t>
            </a:r>
          </a:p>
          <a:p>
            <a:r>
              <a:rPr lang="pl-PL" sz="2000" dirty="0">
                <a:latin typeface="Arial" pitchFamily="34" charset="0"/>
                <a:cs typeface="Arial" pitchFamily="34" charset="0"/>
              </a:rPr>
              <a:t>Z punktu widzenia rezerwacji pamięci pola statyczne są podobne do zmiennych globalnych w języku C. Oznacza to, że pamięć zostaje przydzielana już w momencie załadowania programu do pamięci i pozostaje zarezerwowana przez cały czas działania programu.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gat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ogaty">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ogaty">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1180</TotalTime>
  <Words>9392</Words>
  <Application>Microsoft Office PowerPoint</Application>
  <PresentationFormat>Pokaz na ekranie (4:3)</PresentationFormat>
  <Paragraphs>1018</Paragraphs>
  <Slides>106</Slides>
  <Notes>105</Notes>
  <HiddenSlides>8</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106</vt:i4>
      </vt:variant>
    </vt:vector>
  </HeadingPairs>
  <TitlesOfParts>
    <vt:vector size="114" baseType="lpstr">
      <vt:lpstr>Arial</vt:lpstr>
      <vt:lpstr>Calibri</vt:lpstr>
      <vt:lpstr>Courier New</vt:lpstr>
      <vt:lpstr>Satoshi</vt:lpstr>
      <vt:lpstr>Trebuchet MS</vt:lpstr>
      <vt:lpstr>Wingdings</vt:lpstr>
      <vt:lpstr>Wingdings 2</vt:lpstr>
      <vt:lpstr>Bogaty</vt:lpstr>
      <vt:lpstr>Języki programowania Część II</vt:lpstr>
      <vt:lpstr>Programowanie obiektowe</vt:lpstr>
      <vt:lpstr>Klasy w Javie</vt:lpstr>
      <vt:lpstr>Pola danych</vt:lpstr>
      <vt:lpstr>Metody</vt:lpstr>
      <vt:lpstr>Definicja klasy</vt:lpstr>
      <vt:lpstr>Tworzenie obiektów – operator new</vt:lpstr>
      <vt:lpstr>Referencje</vt:lpstr>
      <vt:lpstr>Referencje</vt:lpstr>
      <vt:lpstr>Referencje</vt:lpstr>
      <vt:lpstr>Wywoływanie metod</vt:lpstr>
      <vt:lpstr>Operacje na polach danych</vt:lpstr>
      <vt:lpstr>Enkapsulacja</vt:lpstr>
      <vt:lpstr>Konstruktory</vt:lpstr>
      <vt:lpstr>Konstruktory</vt:lpstr>
      <vt:lpstr>Konstruktory</vt:lpstr>
      <vt:lpstr>Konstruktory</vt:lpstr>
      <vt:lpstr>Słowo kluczowe this</vt:lpstr>
      <vt:lpstr>Słowo kluczowe this</vt:lpstr>
      <vt:lpstr>Słowo kluczowe this</vt:lpstr>
      <vt:lpstr>Tablice</vt:lpstr>
      <vt:lpstr>Tablice</vt:lpstr>
      <vt:lpstr>Tablice wielowymiarowe</vt:lpstr>
      <vt:lpstr>Tablica trójkątna</vt:lpstr>
      <vt:lpstr>Tablice obiektów</vt:lpstr>
      <vt:lpstr>Usuwanie obiektów z pamięci – mechanizm zbierania śmieci</vt:lpstr>
      <vt:lpstr>Usuwanie obiektów z pamięci – mechanizm zbierania śmieci</vt:lpstr>
      <vt:lpstr>Finalizowanie obiektów – metoda finalize()</vt:lpstr>
      <vt:lpstr>Typ wyliczeniowy – Enum </vt:lpstr>
      <vt:lpstr>Typ wyliczeniowy -Enum</vt:lpstr>
      <vt:lpstr>Dziedziczenie – podstawowe informacje</vt:lpstr>
      <vt:lpstr>Dziedziczenie – podstawowe informacje</vt:lpstr>
      <vt:lpstr>Przykład dziedziczenia</vt:lpstr>
      <vt:lpstr>Dziedziczenie – podstawowe informacje</vt:lpstr>
      <vt:lpstr>Dziedziczenie – podstawowe informacje</vt:lpstr>
      <vt:lpstr>Modele dziedziczenia</vt:lpstr>
      <vt:lpstr>Modele dziedziczenia</vt:lpstr>
      <vt:lpstr>Dziedziczenie w Javie</vt:lpstr>
      <vt:lpstr>Przykładowa hierarchia dziedziczenia</vt:lpstr>
      <vt:lpstr>Przykładowa hierarchia dziedziczenia</vt:lpstr>
      <vt:lpstr>Przykładowa hierarchia dziedziczenia</vt:lpstr>
      <vt:lpstr>Przykładowa hierarchia dziedziczenia</vt:lpstr>
      <vt:lpstr>Przykładowa hierarchia dziedziczenia</vt:lpstr>
      <vt:lpstr>Przykładowa hierarchia dziedziczenia</vt:lpstr>
      <vt:lpstr>Przykładowa hierarchia dziedziczenia</vt:lpstr>
      <vt:lpstr>Modyfikatory</vt:lpstr>
      <vt:lpstr>Modyfikatory</vt:lpstr>
      <vt:lpstr>Modyfikatory</vt:lpstr>
      <vt:lpstr>Modyfikatory</vt:lpstr>
      <vt:lpstr>Zasłanianie nazw</vt:lpstr>
      <vt:lpstr>Zasłanianie nazw</vt:lpstr>
      <vt:lpstr>Zasłanianie nazw</vt:lpstr>
      <vt:lpstr>Przeładowanie metod</vt:lpstr>
      <vt:lpstr>Przeładowanie metod</vt:lpstr>
      <vt:lpstr>Słowo kluczowe super</vt:lpstr>
      <vt:lpstr>Słowo kluczowe super</vt:lpstr>
      <vt:lpstr>Słowo kluczowe super</vt:lpstr>
      <vt:lpstr>Słowo kluczowe super</vt:lpstr>
      <vt:lpstr>Słowo kluczowe super</vt:lpstr>
      <vt:lpstr>Metody wirtualne i polimorfizm</vt:lpstr>
      <vt:lpstr>Metody wirtualne i polimorfizm</vt:lpstr>
      <vt:lpstr>Metody wirtualne i polimorfizm</vt:lpstr>
      <vt:lpstr>Metody wirtualne i polimorfizm</vt:lpstr>
      <vt:lpstr>Metody wirtualne i polimorfizm</vt:lpstr>
      <vt:lpstr>Kompozycja</vt:lpstr>
      <vt:lpstr>Kompozycja</vt:lpstr>
      <vt:lpstr>Kompozycja</vt:lpstr>
      <vt:lpstr>Kompozycja</vt:lpstr>
      <vt:lpstr>Kompozycja</vt:lpstr>
      <vt:lpstr>Kompozycja</vt:lpstr>
      <vt:lpstr>Kompozycja vs. dziedziczenie</vt:lpstr>
      <vt:lpstr>Abstrakcje – podstawowe informacje</vt:lpstr>
      <vt:lpstr>Klasy abstrakcyjne – podstawowe informacje</vt:lpstr>
      <vt:lpstr>Metody abstrakcyjne – podstawowe informacje</vt:lpstr>
      <vt:lpstr>Przykład klasy abstrakcyjnej</vt:lpstr>
      <vt:lpstr>Przykład klasy abstrakcyjnej</vt:lpstr>
      <vt:lpstr>Przykład klasy abstrakcyjnej</vt:lpstr>
      <vt:lpstr>Przykład klasy abstrakcyjnej</vt:lpstr>
      <vt:lpstr>Polimorfizm metod abstrakcyjnych</vt:lpstr>
      <vt:lpstr>Konwersja typu referencji</vt:lpstr>
      <vt:lpstr>Konwersja typu referencji</vt:lpstr>
      <vt:lpstr>Konwersja typu referencji</vt:lpstr>
      <vt:lpstr>Interfejsy</vt:lpstr>
      <vt:lpstr>Interfejsy</vt:lpstr>
      <vt:lpstr>Interfejsy</vt:lpstr>
      <vt:lpstr>Modyfikator final w zastosowaniu do zmiennych</vt:lpstr>
      <vt:lpstr>Modyfikator final w zastosowaniu do zmiennych</vt:lpstr>
      <vt:lpstr>Modyfikator final w zastosowaniu do klas i metod</vt:lpstr>
      <vt:lpstr>Implementacja interfejsów</vt:lpstr>
      <vt:lpstr>Implementacja interfejsów</vt:lpstr>
      <vt:lpstr>Implementacja interfejsów</vt:lpstr>
      <vt:lpstr>Implementacja interfejsów</vt:lpstr>
      <vt:lpstr>Implementacja interfejsów</vt:lpstr>
      <vt:lpstr>Implementacja interfejsów</vt:lpstr>
      <vt:lpstr>Implementacja interfejsów</vt:lpstr>
      <vt:lpstr>Implementacja interfejsów</vt:lpstr>
      <vt:lpstr>Dziedziczenie interfejsów</vt:lpstr>
      <vt:lpstr>Dziedziczenie interfejsów</vt:lpstr>
      <vt:lpstr>Statyczne pola danych</vt:lpstr>
      <vt:lpstr>Statyczne pola danych</vt:lpstr>
      <vt:lpstr>Statyczne pola danych</vt:lpstr>
      <vt:lpstr>Statyczne metody</vt:lpstr>
      <vt:lpstr>Statyczne metody</vt:lpstr>
      <vt:lpstr>Statyczne metody</vt:lpstr>
      <vt:lpstr>Inicjalizator statycznych pól danych</vt:lpstr>
      <vt:lpstr>Inicjalizator statycznych pól danych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obiektowe</dc:title>
  <dc:creator>Barbara Fryc</dc:creator>
  <cp:lastModifiedBy>Barbara Fryc</cp:lastModifiedBy>
  <cp:revision>34</cp:revision>
  <dcterms:created xsi:type="dcterms:W3CDTF">2021-08-30T08:54:34Z</dcterms:created>
  <dcterms:modified xsi:type="dcterms:W3CDTF">2024-03-09T14:57:03Z</dcterms:modified>
</cp:coreProperties>
</file>