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1"/>
  </p:notesMasterIdLst>
  <p:sldIdLst>
    <p:sldId id="256" r:id="rId2"/>
    <p:sldId id="284" r:id="rId3"/>
    <p:sldId id="285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90" r:id="rId14"/>
    <p:sldId id="291" r:id="rId15"/>
    <p:sldId id="292" r:id="rId16"/>
    <p:sldId id="286" r:id="rId17"/>
    <p:sldId id="289" r:id="rId18"/>
    <p:sldId id="287" r:id="rId19"/>
    <p:sldId id="288" r:id="rId2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22" autoAdjust="0"/>
  </p:normalViewPr>
  <p:slideViewPr>
    <p:cSldViewPr>
      <p:cViewPr varScale="1">
        <p:scale>
          <a:sx n="79" d="100"/>
          <a:sy n="79" d="100"/>
        </p:scale>
        <p:origin x="20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BE0A1-768D-438D-8317-4A7E099FCD1B}" type="datetimeFigureOut">
              <a:rPr lang="pl-PL" smtClean="0"/>
              <a:pPr/>
              <a:t>22.03.2024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E3F46-939E-48E0-83D6-F6E79D83786C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956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ch-recipes/java-file-op/blob/main/src/main/resources/books.json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https</a:t>
            </a:r>
            <a:r>
              <a:rPr lang="pl-PL" dirty="0"/>
              <a:t>://</a:t>
            </a:r>
            <a:r>
              <a:rPr lang="pl-PL" dirty="0" err="1"/>
              <a:t>github.com</a:t>
            </a:r>
            <a:r>
              <a:rPr lang="pl-PL" dirty="0"/>
              <a:t>/</a:t>
            </a:r>
            <a:r>
              <a:rPr lang="pl-PL" dirty="0" err="1"/>
              <a:t>developeronthego</a:t>
            </a:r>
            <a:r>
              <a:rPr lang="pl-PL" dirty="0"/>
              <a:t>/</a:t>
            </a:r>
            <a:r>
              <a:rPr lang="pl-PL" dirty="0" err="1"/>
              <a:t>java-advanced</a:t>
            </a:r>
            <a:r>
              <a:rPr lang="pl-PL" dirty="0"/>
              <a:t>/</a:t>
            </a:r>
            <a:r>
              <a:rPr lang="pl-PL" dirty="0" err="1"/>
              <a:t>tree</a:t>
            </a:r>
            <a:r>
              <a:rPr lang="pl-PL" dirty="0"/>
              <a:t>/master/.</a:t>
            </a:r>
            <a:r>
              <a:rPr lang="pl-PL" dirty="0" err="1"/>
              <a:t>github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https://github.com/developeronthego/java-middle/blob/master/src/main/java/middle/lesson15/MyHashMap.java</a:t>
            </a:r>
          </a:p>
          <a:p>
            <a:endParaRPr lang="pl-PL" dirty="0"/>
          </a:p>
          <a:p>
            <a:r>
              <a:rPr lang="pl-PL" dirty="0" err="1">
                <a:hlinkClick r:id="rId3"/>
              </a:rPr>
              <a:t>java</a:t>
            </a:r>
            <a:r>
              <a:rPr lang="pl-PL" dirty="0">
                <a:hlinkClick r:id="rId3"/>
              </a:rPr>
              <a:t>-file-</a:t>
            </a:r>
            <a:r>
              <a:rPr lang="pl-PL" dirty="0" err="1">
                <a:hlinkClick r:id="rId3"/>
              </a:rPr>
              <a:t>op</a:t>
            </a:r>
            <a:r>
              <a:rPr lang="pl-PL" dirty="0">
                <a:hlinkClick r:id="rId3"/>
              </a:rPr>
              <a:t>/</a:t>
            </a:r>
            <a:r>
              <a:rPr lang="pl-PL" dirty="0" err="1">
                <a:hlinkClick r:id="rId3"/>
              </a:rPr>
              <a:t>src</a:t>
            </a:r>
            <a:r>
              <a:rPr lang="pl-PL" dirty="0">
                <a:hlinkClick r:id="rId3"/>
              </a:rPr>
              <a:t>/</a:t>
            </a:r>
            <a:r>
              <a:rPr lang="pl-PL" dirty="0" err="1">
                <a:hlinkClick r:id="rId3"/>
              </a:rPr>
              <a:t>main</a:t>
            </a:r>
            <a:r>
              <a:rPr lang="pl-PL" dirty="0">
                <a:hlinkClick r:id="rId3"/>
              </a:rPr>
              <a:t>/</a:t>
            </a:r>
            <a:r>
              <a:rPr lang="pl-PL" dirty="0" err="1">
                <a:hlinkClick r:id="rId3"/>
              </a:rPr>
              <a:t>resources</a:t>
            </a:r>
            <a:r>
              <a:rPr lang="pl-PL" dirty="0">
                <a:hlinkClick r:id="rId3"/>
              </a:rPr>
              <a:t>/</a:t>
            </a:r>
            <a:r>
              <a:rPr lang="pl-PL" dirty="0" err="1">
                <a:hlinkClick r:id="rId3"/>
              </a:rPr>
              <a:t>books.json</a:t>
            </a:r>
            <a:r>
              <a:rPr lang="pl-PL" dirty="0">
                <a:hlinkClick r:id="rId3"/>
              </a:rPr>
              <a:t> </a:t>
            </a:r>
            <a:r>
              <a:rPr lang="pl-PL" dirty="0" err="1">
                <a:hlinkClick r:id="rId3"/>
              </a:rPr>
              <a:t>at</a:t>
            </a:r>
            <a:r>
              <a:rPr lang="pl-PL" dirty="0">
                <a:hlinkClick r:id="rId3"/>
              </a:rPr>
              <a:t> </a:t>
            </a:r>
            <a:r>
              <a:rPr lang="pl-PL" dirty="0" err="1">
                <a:hlinkClick r:id="rId3"/>
              </a:rPr>
              <a:t>main</a:t>
            </a:r>
            <a:r>
              <a:rPr lang="pl-PL" dirty="0">
                <a:hlinkClick r:id="rId3"/>
              </a:rPr>
              <a:t> · </a:t>
            </a:r>
            <a:r>
              <a:rPr lang="pl-PL" dirty="0" err="1">
                <a:hlinkClick r:id="rId3"/>
              </a:rPr>
              <a:t>tech-recipes</a:t>
            </a:r>
            <a:r>
              <a:rPr lang="pl-PL" dirty="0">
                <a:hlinkClick r:id="rId3"/>
              </a:rPr>
              <a:t>/</a:t>
            </a:r>
            <a:r>
              <a:rPr lang="pl-PL" dirty="0" err="1">
                <a:hlinkClick r:id="rId3"/>
              </a:rPr>
              <a:t>java</a:t>
            </a:r>
            <a:r>
              <a:rPr lang="pl-PL" dirty="0">
                <a:hlinkClick r:id="rId3"/>
              </a:rPr>
              <a:t>-file-</a:t>
            </a:r>
            <a:r>
              <a:rPr lang="pl-PL" dirty="0" err="1">
                <a:hlinkClick r:id="rId3"/>
              </a:rPr>
              <a:t>op</a:t>
            </a:r>
            <a:r>
              <a:rPr lang="pl-PL">
                <a:hlinkClick r:id="rId3"/>
              </a:rPr>
              <a:t> · GitHub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E3F46-939E-48E0-83D6-F6E79D83786C}" type="slidenum">
              <a:rPr lang="pl-PL" smtClean="0"/>
              <a:pPr/>
              <a:t>1</a:t>
            </a:fld>
            <a:endParaRPr lang="pl-P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E3F46-939E-48E0-83D6-F6E79D83786C}" type="slidenum">
              <a:rPr lang="pl-PL" smtClean="0"/>
              <a:pPr/>
              <a:t>4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ytuł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25" name="Podtytuł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sp>
        <p:nvSpPr>
          <p:cNvPr id="31" name="Symbol zastępczy daty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D17FA3B-C404-4317-B0BC-953931111309}" type="datetimeFigureOut">
              <a:rPr lang="pl-PL" smtClean="0"/>
              <a:pPr/>
              <a:t>22.03.2024</a:t>
            </a:fld>
            <a:endParaRPr lang="pl-PL"/>
          </a:p>
        </p:txBody>
      </p:sp>
      <p:sp>
        <p:nvSpPr>
          <p:cNvPr id="18" name="Symbol zastępczy stopki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22.03.2024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FD17FA3B-C404-4317-B0BC-953931111309}" type="datetimeFigureOut">
              <a:rPr lang="pl-PL" smtClean="0"/>
              <a:pPr/>
              <a:t>22.03.2024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22.03.2024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D17FA3B-C404-4317-B0BC-953931111309}" type="datetimeFigureOut">
              <a:rPr lang="pl-PL" smtClean="0"/>
              <a:pPr/>
              <a:t>22.03.2024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22.03.2024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22.03.2024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22.03.2024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D17FA3B-C404-4317-B0BC-953931111309}" type="datetimeFigureOut">
              <a:rPr lang="pl-PL" smtClean="0"/>
              <a:pPr/>
              <a:t>22.03.2024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22.03.2024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Prostokąt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pl-PL"/>
              <a:t>Kliknij, aby edytować styl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pPr/>
              <a:t>22.03.2024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0" name="Symbol zastępczy obrazu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/>
              <a:t>Kliknij ikonę, aby dodać obraz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Symbol zastępczy tytułu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pl-PL" dirty="0"/>
              <a:t>Kliknij, aby edytować styl</a:t>
            </a:r>
            <a:endParaRPr kumimoji="0" lang="en-US" dirty="0"/>
          </a:p>
        </p:txBody>
      </p:sp>
      <p:sp>
        <p:nvSpPr>
          <p:cNvPr id="31" name="Symbol zastępczy tekstu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27" name="Symbol zastępczy daty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D17FA3B-C404-4317-B0BC-953931111309}" type="datetimeFigureOut">
              <a:rPr lang="pl-PL" smtClean="0"/>
              <a:pPr/>
              <a:t>22.03.2024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6" name="Symbol zastępczy numeru slajdu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931897F-8F23-433E-A660-EFF8D3EDA50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737360" y="908720"/>
            <a:ext cx="7406640" cy="1472184"/>
          </a:xfrm>
        </p:spPr>
        <p:txBody>
          <a:bodyPr/>
          <a:lstStyle/>
          <a:p>
            <a:pPr algn="ctr"/>
            <a:r>
              <a:rPr lang="pl-PL" cap="all" dirty="0">
                <a:solidFill>
                  <a:schemeClr val="bg1"/>
                </a:solidFill>
              </a:rPr>
              <a:t>Programowanie obiektowe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37360" y="5373216"/>
            <a:ext cx="7406640" cy="1752600"/>
          </a:xfrm>
        </p:spPr>
        <p:txBody>
          <a:bodyPr/>
          <a:lstStyle/>
          <a:p>
            <a:pPr algn="ctr"/>
            <a:r>
              <a:rPr lang="pl-PL" dirty="0"/>
              <a:t>dr inż. Barbara Fryc</a:t>
            </a:r>
          </a:p>
        </p:txBody>
      </p:sp>
      <p:pic>
        <p:nvPicPr>
          <p:cNvPr id="5" name="Grafika 7">
            <a:extLst>
              <a:ext uri="{FF2B5EF4-FFF2-40B4-BE49-F238E27FC236}">
                <a16:creationId xmlns:a16="http://schemas.microsoft.com/office/drawing/2014/main" id="{A3457EDE-FE40-44EB-9149-5B2421FB4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092" r="21960"/>
          <a:stretch>
            <a:fillRect/>
          </a:stretch>
        </p:blipFill>
        <p:spPr>
          <a:xfrm>
            <a:off x="467544" y="1916832"/>
            <a:ext cx="1665702" cy="2924944"/>
          </a:xfrm>
          <a:prstGeom prst="rect">
            <a:avLst/>
          </a:prstGeom>
          <a:effectLst/>
        </p:spPr>
      </p:pic>
      <p:sp>
        <p:nvSpPr>
          <p:cNvPr id="6" name="Tytuł 1"/>
          <p:cNvSpPr txBox="1">
            <a:spLocks/>
          </p:cNvSpPr>
          <p:nvPr/>
        </p:nvSpPr>
        <p:spPr>
          <a:xfrm>
            <a:off x="2843808" y="2276872"/>
            <a:ext cx="5760640" cy="2868168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</a:bodyPr>
          <a:lstStyle/>
          <a:p>
            <a:pPr lvl="0" algn="r">
              <a:spcBef>
                <a:spcPct val="0"/>
              </a:spcBef>
              <a:defRPr/>
            </a:pPr>
            <a:r>
              <a:rPr lang="pl-PL" sz="2400" dirty="0"/>
              <a:t>Kolekcje</a:t>
            </a:r>
            <a:endParaRPr kumimoji="0" lang="pl-PL" sz="24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rgbClr val="FF000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6736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1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043F9DF-633F-4C36-AD44-AF5C3337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15" y="250951"/>
            <a:ext cx="7641477" cy="8855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pl-PL" sz="4000" dirty="0"/>
              <a:t>Przykłady alg. - sortowanie</a:t>
            </a:r>
            <a:endParaRPr lang="en-US" sz="4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049B09-93BA-40D3-8B80-788A87C8F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B117521E-4C25-4AE5-AFE0-EC4D875758A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rcRect b="8697"/>
          <a:stretch/>
        </p:blipFill>
        <p:spPr>
          <a:xfrm>
            <a:off x="467544" y="980728"/>
            <a:ext cx="7136606" cy="199152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E013709E-EB4F-4A35-B43A-F1A6E5310872}"/>
              </a:ext>
            </a:extLst>
          </p:cNvPr>
          <p:cNvSpPr txBox="1"/>
          <p:nvPr/>
        </p:nvSpPr>
        <p:spPr>
          <a:xfrm>
            <a:off x="1513879" y="3172361"/>
            <a:ext cx="5871814" cy="1323439"/>
          </a:xfrm>
          <a:custGeom>
            <a:avLst/>
            <a:gdLst>
              <a:gd name="connsiteX0" fmla="*/ 0 w 5871814"/>
              <a:gd name="connsiteY0" fmla="*/ 0 h 1323439"/>
              <a:gd name="connsiteX1" fmla="*/ 534987 w 5871814"/>
              <a:gd name="connsiteY1" fmla="*/ 0 h 1323439"/>
              <a:gd name="connsiteX2" fmla="*/ 1128693 w 5871814"/>
              <a:gd name="connsiteY2" fmla="*/ 0 h 1323439"/>
              <a:gd name="connsiteX3" fmla="*/ 1604962 w 5871814"/>
              <a:gd name="connsiteY3" fmla="*/ 0 h 1323439"/>
              <a:gd name="connsiteX4" fmla="*/ 2374823 w 5871814"/>
              <a:gd name="connsiteY4" fmla="*/ 0 h 1323439"/>
              <a:gd name="connsiteX5" fmla="*/ 3144683 w 5871814"/>
              <a:gd name="connsiteY5" fmla="*/ 0 h 1323439"/>
              <a:gd name="connsiteX6" fmla="*/ 3855825 w 5871814"/>
              <a:gd name="connsiteY6" fmla="*/ 0 h 1323439"/>
              <a:gd name="connsiteX7" fmla="*/ 4566966 w 5871814"/>
              <a:gd name="connsiteY7" fmla="*/ 0 h 1323439"/>
              <a:gd name="connsiteX8" fmla="*/ 5043236 w 5871814"/>
              <a:gd name="connsiteY8" fmla="*/ 0 h 1323439"/>
              <a:gd name="connsiteX9" fmla="*/ 5871814 w 5871814"/>
              <a:gd name="connsiteY9" fmla="*/ 0 h 1323439"/>
              <a:gd name="connsiteX10" fmla="*/ 5871814 w 5871814"/>
              <a:gd name="connsiteY10" fmla="*/ 688188 h 1323439"/>
              <a:gd name="connsiteX11" fmla="*/ 5871814 w 5871814"/>
              <a:gd name="connsiteY11" fmla="*/ 1323439 h 1323439"/>
              <a:gd name="connsiteX12" fmla="*/ 5278108 w 5871814"/>
              <a:gd name="connsiteY12" fmla="*/ 1323439 h 1323439"/>
              <a:gd name="connsiteX13" fmla="*/ 4684403 w 5871814"/>
              <a:gd name="connsiteY13" fmla="*/ 1323439 h 1323439"/>
              <a:gd name="connsiteX14" fmla="*/ 4149415 w 5871814"/>
              <a:gd name="connsiteY14" fmla="*/ 1323439 h 1323439"/>
              <a:gd name="connsiteX15" fmla="*/ 3438273 w 5871814"/>
              <a:gd name="connsiteY15" fmla="*/ 1323439 h 1323439"/>
              <a:gd name="connsiteX16" fmla="*/ 2903286 w 5871814"/>
              <a:gd name="connsiteY16" fmla="*/ 1323439 h 1323439"/>
              <a:gd name="connsiteX17" fmla="*/ 2192144 w 5871814"/>
              <a:gd name="connsiteY17" fmla="*/ 1323439 h 1323439"/>
              <a:gd name="connsiteX18" fmla="*/ 1657156 w 5871814"/>
              <a:gd name="connsiteY18" fmla="*/ 1323439 h 1323439"/>
              <a:gd name="connsiteX19" fmla="*/ 946014 w 5871814"/>
              <a:gd name="connsiteY19" fmla="*/ 1323439 h 1323439"/>
              <a:gd name="connsiteX20" fmla="*/ 0 w 5871814"/>
              <a:gd name="connsiteY20" fmla="*/ 1323439 h 1323439"/>
              <a:gd name="connsiteX21" fmla="*/ 0 w 5871814"/>
              <a:gd name="connsiteY21" fmla="*/ 661720 h 1323439"/>
              <a:gd name="connsiteX22" fmla="*/ 0 w 5871814"/>
              <a:gd name="connsiteY22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871814" h="1323439" fill="none" extrusionOk="0">
                <a:moveTo>
                  <a:pt x="0" y="0"/>
                </a:moveTo>
                <a:cubicBezTo>
                  <a:pt x="143424" y="-12637"/>
                  <a:pt x="341820" y="-249"/>
                  <a:pt x="534987" y="0"/>
                </a:cubicBezTo>
                <a:cubicBezTo>
                  <a:pt x="728154" y="249"/>
                  <a:pt x="965866" y="-17174"/>
                  <a:pt x="1128693" y="0"/>
                </a:cubicBezTo>
                <a:cubicBezTo>
                  <a:pt x="1291520" y="17174"/>
                  <a:pt x="1480955" y="19504"/>
                  <a:pt x="1604962" y="0"/>
                </a:cubicBezTo>
                <a:cubicBezTo>
                  <a:pt x="1728969" y="-19504"/>
                  <a:pt x="2150121" y="-10846"/>
                  <a:pt x="2374823" y="0"/>
                </a:cubicBezTo>
                <a:cubicBezTo>
                  <a:pt x="2599525" y="10846"/>
                  <a:pt x="2958305" y="38250"/>
                  <a:pt x="3144683" y="0"/>
                </a:cubicBezTo>
                <a:cubicBezTo>
                  <a:pt x="3331061" y="-38250"/>
                  <a:pt x="3639574" y="-23653"/>
                  <a:pt x="3855825" y="0"/>
                </a:cubicBezTo>
                <a:cubicBezTo>
                  <a:pt x="4072076" y="23653"/>
                  <a:pt x="4409838" y="-16605"/>
                  <a:pt x="4566966" y="0"/>
                </a:cubicBezTo>
                <a:cubicBezTo>
                  <a:pt x="4724094" y="16605"/>
                  <a:pt x="4813314" y="-18253"/>
                  <a:pt x="5043236" y="0"/>
                </a:cubicBezTo>
                <a:cubicBezTo>
                  <a:pt x="5273158" y="18253"/>
                  <a:pt x="5501710" y="-9875"/>
                  <a:pt x="5871814" y="0"/>
                </a:cubicBezTo>
                <a:cubicBezTo>
                  <a:pt x="5896524" y="310439"/>
                  <a:pt x="5884098" y="501578"/>
                  <a:pt x="5871814" y="688188"/>
                </a:cubicBezTo>
                <a:cubicBezTo>
                  <a:pt x="5859530" y="874798"/>
                  <a:pt x="5849786" y="1106325"/>
                  <a:pt x="5871814" y="1323439"/>
                </a:cubicBezTo>
                <a:cubicBezTo>
                  <a:pt x="5625053" y="1325585"/>
                  <a:pt x="5499027" y="1340663"/>
                  <a:pt x="5278108" y="1323439"/>
                </a:cubicBezTo>
                <a:cubicBezTo>
                  <a:pt x="5057189" y="1306215"/>
                  <a:pt x="4833648" y="1304077"/>
                  <a:pt x="4684403" y="1323439"/>
                </a:cubicBezTo>
                <a:cubicBezTo>
                  <a:pt x="4535158" y="1342801"/>
                  <a:pt x="4335335" y="1313021"/>
                  <a:pt x="4149415" y="1323439"/>
                </a:cubicBezTo>
                <a:cubicBezTo>
                  <a:pt x="3963495" y="1333857"/>
                  <a:pt x="3610479" y="1335578"/>
                  <a:pt x="3438273" y="1323439"/>
                </a:cubicBezTo>
                <a:cubicBezTo>
                  <a:pt x="3266067" y="1311300"/>
                  <a:pt x="3157056" y="1326861"/>
                  <a:pt x="2903286" y="1323439"/>
                </a:cubicBezTo>
                <a:cubicBezTo>
                  <a:pt x="2649516" y="1320017"/>
                  <a:pt x="2339308" y="1355439"/>
                  <a:pt x="2192144" y="1323439"/>
                </a:cubicBezTo>
                <a:cubicBezTo>
                  <a:pt x="2044980" y="1291439"/>
                  <a:pt x="1913528" y="1307600"/>
                  <a:pt x="1657156" y="1323439"/>
                </a:cubicBezTo>
                <a:cubicBezTo>
                  <a:pt x="1400784" y="1339278"/>
                  <a:pt x="1284219" y="1314050"/>
                  <a:pt x="946014" y="1323439"/>
                </a:cubicBezTo>
                <a:cubicBezTo>
                  <a:pt x="607809" y="1332828"/>
                  <a:pt x="334267" y="1296937"/>
                  <a:pt x="0" y="1323439"/>
                </a:cubicBezTo>
                <a:cubicBezTo>
                  <a:pt x="21864" y="1188208"/>
                  <a:pt x="-29783" y="986993"/>
                  <a:pt x="0" y="661720"/>
                </a:cubicBezTo>
                <a:cubicBezTo>
                  <a:pt x="29783" y="336447"/>
                  <a:pt x="-29683" y="305886"/>
                  <a:pt x="0" y="0"/>
                </a:cubicBezTo>
                <a:close/>
              </a:path>
              <a:path w="5871814" h="1323439" stroke="0" extrusionOk="0">
                <a:moveTo>
                  <a:pt x="0" y="0"/>
                </a:moveTo>
                <a:cubicBezTo>
                  <a:pt x="144988" y="-26741"/>
                  <a:pt x="489705" y="1963"/>
                  <a:pt x="652424" y="0"/>
                </a:cubicBezTo>
                <a:cubicBezTo>
                  <a:pt x="815143" y="-1963"/>
                  <a:pt x="1023933" y="29771"/>
                  <a:pt x="1363566" y="0"/>
                </a:cubicBezTo>
                <a:cubicBezTo>
                  <a:pt x="1703199" y="-29771"/>
                  <a:pt x="1796904" y="22200"/>
                  <a:pt x="2015989" y="0"/>
                </a:cubicBezTo>
                <a:cubicBezTo>
                  <a:pt x="2235074" y="-22200"/>
                  <a:pt x="2307874" y="21023"/>
                  <a:pt x="2492259" y="0"/>
                </a:cubicBezTo>
                <a:cubicBezTo>
                  <a:pt x="2676644" y="-21023"/>
                  <a:pt x="2875685" y="26913"/>
                  <a:pt x="3144683" y="0"/>
                </a:cubicBezTo>
                <a:cubicBezTo>
                  <a:pt x="3413681" y="-26913"/>
                  <a:pt x="3476183" y="-8039"/>
                  <a:pt x="3620952" y="0"/>
                </a:cubicBezTo>
                <a:cubicBezTo>
                  <a:pt x="3765721" y="8039"/>
                  <a:pt x="3979856" y="-8943"/>
                  <a:pt x="4097221" y="0"/>
                </a:cubicBezTo>
                <a:cubicBezTo>
                  <a:pt x="4214586" y="8943"/>
                  <a:pt x="4483884" y="12680"/>
                  <a:pt x="4632209" y="0"/>
                </a:cubicBezTo>
                <a:cubicBezTo>
                  <a:pt x="4780534" y="-12680"/>
                  <a:pt x="4998902" y="12871"/>
                  <a:pt x="5167196" y="0"/>
                </a:cubicBezTo>
                <a:cubicBezTo>
                  <a:pt x="5335490" y="-12871"/>
                  <a:pt x="5654444" y="-20644"/>
                  <a:pt x="5871814" y="0"/>
                </a:cubicBezTo>
                <a:cubicBezTo>
                  <a:pt x="5896573" y="184043"/>
                  <a:pt x="5881534" y="343858"/>
                  <a:pt x="5871814" y="635251"/>
                </a:cubicBezTo>
                <a:cubicBezTo>
                  <a:pt x="5862094" y="926644"/>
                  <a:pt x="5840060" y="1179839"/>
                  <a:pt x="5871814" y="1323439"/>
                </a:cubicBezTo>
                <a:cubicBezTo>
                  <a:pt x="5541874" y="1326144"/>
                  <a:pt x="5447083" y="1310818"/>
                  <a:pt x="5101954" y="1323439"/>
                </a:cubicBezTo>
                <a:cubicBezTo>
                  <a:pt x="4756825" y="1336060"/>
                  <a:pt x="4684647" y="1350790"/>
                  <a:pt x="4508248" y="1323439"/>
                </a:cubicBezTo>
                <a:cubicBezTo>
                  <a:pt x="4331849" y="1296088"/>
                  <a:pt x="4100785" y="1307255"/>
                  <a:pt x="3914543" y="1323439"/>
                </a:cubicBezTo>
                <a:cubicBezTo>
                  <a:pt x="3728302" y="1339623"/>
                  <a:pt x="3535268" y="1338983"/>
                  <a:pt x="3438273" y="1323439"/>
                </a:cubicBezTo>
                <a:cubicBezTo>
                  <a:pt x="3341278" y="1307896"/>
                  <a:pt x="2982068" y="1342116"/>
                  <a:pt x="2727131" y="1323439"/>
                </a:cubicBezTo>
                <a:cubicBezTo>
                  <a:pt x="2472194" y="1304762"/>
                  <a:pt x="2368954" y="1353681"/>
                  <a:pt x="2074708" y="1323439"/>
                </a:cubicBezTo>
                <a:cubicBezTo>
                  <a:pt x="1780462" y="1293197"/>
                  <a:pt x="1655700" y="1299827"/>
                  <a:pt x="1539720" y="1323439"/>
                </a:cubicBezTo>
                <a:cubicBezTo>
                  <a:pt x="1423740" y="1347051"/>
                  <a:pt x="1131991" y="1312967"/>
                  <a:pt x="946014" y="1323439"/>
                </a:cubicBezTo>
                <a:cubicBezTo>
                  <a:pt x="760037" y="1333911"/>
                  <a:pt x="273301" y="1352020"/>
                  <a:pt x="0" y="1323439"/>
                </a:cubicBezTo>
                <a:cubicBezTo>
                  <a:pt x="-94" y="1089840"/>
                  <a:pt x="-8986" y="1003755"/>
                  <a:pt x="0" y="688188"/>
                </a:cubicBezTo>
                <a:cubicBezTo>
                  <a:pt x="8986" y="372621"/>
                  <a:pt x="4791" y="235200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979171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l-PL" sz="2000" b="1" dirty="0">
                <a:solidFill>
                  <a:schemeClr val="bg1"/>
                </a:solidFill>
              </a:rPr>
              <a:t>W przypadku obiektów, których nie można w naturalny sposób porównać (wbudowane typy Java) należy zdefiniować własny obiekt </a:t>
            </a:r>
            <a:r>
              <a:rPr lang="pl-PL" sz="2000" b="1" i="1" dirty="0" err="1">
                <a:solidFill>
                  <a:schemeClr val="bg1"/>
                </a:solidFill>
              </a:rPr>
              <a:t>Comparator</a:t>
            </a:r>
            <a:r>
              <a:rPr lang="pl-PL" sz="2000" b="1" i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EA6B455-1CFD-44E9-8612-DFDCB8E046C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rcRect r="13656"/>
          <a:stretch/>
        </p:blipFill>
        <p:spPr>
          <a:xfrm>
            <a:off x="691753" y="4634834"/>
            <a:ext cx="7136606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44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1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043F9DF-633F-4C36-AD44-AF5C3337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16" y="250951"/>
            <a:ext cx="5236856" cy="885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4000" dirty="0"/>
              <a:t>Wyrażenia lambda</a:t>
            </a:r>
            <a:endParaRPr lang="en-US" sz="4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049B09-93BA-40D3-8B80-788A87C8F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6210BFE-180D-41CA-B6DC-9D923E49BC0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59632" y="2348880"/>
            <a:ext cx="4579144" cy="2486025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05EDBAC5-8137-4729-B3F9-54C7B2E6E46A}"/>
              </a:ext>
            </a:extLst>
          </p:cNvPr>
          <p:cNvSpPr txBox="1"/>
          <p:nvPr/>
        </p:nvSpPr>
        <p:spPr>
          <a:xfrm>
            <a:off x="404715" y="1403693"/>
            <a:ext cx="7335637" cy="646331"/>
          </a:xfrm>
          <a:custGeom>
            <a:avLst/>
            <a:gdLst>
              <a:gd name="connsiteX0" fmla="*/ 0 w 7335637"/>
              <a:gd name="connsiteY0" fmla="*/ 0 h 646331"/>
              <a:gd name="connsiteX1" fmla="*/ 813589 w 7335637"/>
              <a:gd name="connsiteY1" fmla="*/ 0 h 646331"/>
              <a:gd name="connsiteX2" fmla="*/ 1553821 w 7335637"/>
              <a:gd name="connsiteY2" fmla="*/ 0 h 646331"/>
              <a:gd name="connsiteX3" fmla="*/ 2294054 w 7335637"/>
              <a:gd name="connsiteY3" fmla="*/ 0 h 646331"/>
              <a:gd name="connsiteX4" fmla="*/ 2740861 w 7335637"/>
              <a:gd name="connsiteY4" fmla="*/ 0 h 646331"/>
              <a:gd name="connsiteX5" fmla="*/ 3187668 w 7335637"/>
              <a:gd name="connsiteY5" fmla="*/ 0 h 646331"/>
              <a:gd name="connsiteX6" fmla="*/ 4001257 w 7335637"/>
              <a:gd name="connsiteY6" fmla="*/ 0 h 646331"/>
              <a:gd name="connsiteX7" fmla="*/ 4741489 w 7335637"/>
              <a:gd name="connsiteY7" fmla="*/ 0 h 646331"/>
              <a:gd name="connsiteX8" fmla="*/ 5408365 w 7335637"/>
              <a:gd name="connsiteY8" fmla="*/ 0 h 646331"/>
              <a:gd name="connsiteX9" fmla="*/ 6001885 w 7335637"/>
              <a:gd name="connsiteY9" fmla="*/ 0 h 646331"/>
              <a:gd name="connsiteX10" fmla="*/ 6522048 w 7335637"/>
              <a:gd name="connsiteY10" fmla="*/ 0 h 646331"/>
              <a:gd name="connsiteX11" fmla="*/ 7335637 w 7335637"/>
              <a:gd name="connsiteY11" fmla="*/ 0 h 646331"/>
              <a:gd name="connsiteX12" fmla="*/ 7335637 w 7335637"/>
              <a:gd name="connsiteY12" fmla="*/ 646331 h 646331"/>
              <a:gd name="connsiteX13" fmla="*/ 6668761 w 7335637"/>
              <a:gd name="connsiteY13" fmla="*/ 646331 h 646331"/>
              <a:gd name="connsiteX14" fmla="*/ 6148598 w 7335637"/>
              <a:gd name="connsiteY14" fmla="*/ 646331 h 646331"/>
              <a:gd name="connsiteX15" fmla="*/ 5408365 w 7335637"/>
              <a:gd name="connsiteY15" fmla="*/ 646331 h 646331"/>
              <a:gd name="connsiteX16" fmla="*/ 4668133 w 7335637"/>
              <a:gd name="connsiteY16" fmla="*/ 646331 h 646331"/>
              <a:gd name="connsiteX17" fmla="*/ 4001257 w 7335637"/>
              <a:gd name="connsiteY17" fmla="*/ 646331 h 646331"/>
              <a:gd name="connsiteX18" fmla="*/ 3481093 w 7335637"/>
              <a:gd name="connsiteY18" fmla="*/ 646331 h 646331"/>
              <a:gd name="connsiteX19" fmla="*/ 3034286 w 7335637"/>
              <a:gd name="connsiteY19" fmla="*/ 646331 h 646331"/>
              <a:gd name="connsiteX20" fmla="*/ 2294054 w 7335637"/>
              <a:gd name="connsiteY20" fmla="*/ 646331 h 646331"/>
              <a:gd name="connsiteX21" fmla="*/ 1700534 w 7335637"/>
              <a:gd name="connsiteY21" fmla="*/ 646331 h 646331"/>
              <a:gd name="connsiteX22" fmla="*/ 886945 w 7335637"/>
              <a:gd name="connsiteY22" fmla="*/ 646331 h 646331"/>
              <a:gd name="connsiteX23" fmla="*/ 0 w 7335637"/>
              <a:gd name="connsiteY23" fmla="*/ 646331 h 646331"/>
              <a:gd name="connsiteX24" fmla="*/ 0 w 7335637"/>
              <a:gd name="connsiteY2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335637" h="646331" fill="none" extrusionOk="0">
                <a:moveTo>
                  <a:pt x="0" y="0"/>
                </a:moveTo>
                <a:cubicBezTo>
                  <a:pt x="314424" y="34919"/>
                  <a:pt x="585460" y="-187"/>
                  <a:pt x="813589" y="0"/>
                </a:cubicBezTo>
                <a:cubicBezTo>
                  <a:pt x="1041718" y="187"/>
                  <a:pt x="1311886" y="16431"/>
                  <a:pt x="1553821" y="0"/>
                </a:cubicBezTo>
                <a:cubicBezTo>
                  <a:pt x="1795756" y="-16431"/>
                  <a:pt x="1976144" y="16850"/>
                  <a:pt x="2294054" y="0"/>
                </a:cubicBezTo>
                <a:cubicBezTo>
                  <a:pt x="2611964" y="-16850"/>
                  <a:pt x="2606822" y="10086"/>
                  <a:pt x="2740861" y="0"/>
                </a:cubicBezTo>
                <a:cubicBezTo>
                  <a:pt x="2874900" y="-10086"/>
                  <a:pt x="3017502" y="15301"/>
                  <a:pt x="3187668" y="0"/>
                </a:cubicBezTo>
                <a:cubicBezTo>
                  <a:pt x="3357834" y="-15301"/>
                  <a:pt x="3831378" y="25555"/>
                  <a:pt x="4001257" y="0"/>
                </a:cubicBezTo>
                <a:cubicBezTo>
                  <a:pt x="4171136" y="-25555"/>
                  <a:pt x="4584981" y="-24564"/>
                  <a:pt x="4741489" y="0"/>
                </a:cubicBezTo>
                <a:cubicBezTo>
                  <a:pt x="4897997" y="24564"/>
                  <a:pt x="5089832" y="3988"/>
                  <a:pt x="5408365" y="0"/>
                </a:cubicBezTo>
                <a:cubicBezTo>
                  <a:pt x="5726898" y="-3988"/>
                  <a:pt x="5866954" y="-27059"/>
                  <a:pt x="6001885" y="0"/>
                </a:cubicBezTo>
                <a:cubicBezTo>
                  <a:pt x="6136816" y="27059"/>
                  <a:pt x="6291684" y="7475"/>
                  <a:pt x="6522048" y="0"/>
                </a:cubicBezTo>
                <a:cubicBezTo>
                  <a:pt x="6752412" y="-7475"/>
                  <a:pt x="7012666" y="21545"/>
                  <a:pt x="7335637" y="0"/>
                </a:cubicBezTo>
                <a:cubicBezTo>
                  <a:pt x="7324080" y="322375"/>
                  <a:pt x="7342277" y="442000"/>
                  <a:pt x="7335637" y="646331"/>
                </a:cubicBezTo>
                <a:cubicBezTo>
                  <a:pt x="7190345" y="666065"/>
                  <a:pt x="6922768" y="625025"/>
                  <a:pt x="6668761" y="646331"/>
                </a:cubicBezTo>
                <a:cubicBezTo>
                  <a:pt x="6414754" y="667637"/>
                  <a:pt x="6385374" y="645759"/>
                  <a:pt x="6148598" y="646331"/>
                </a:cubicBezTo>
                <a:cubicBezTo>
                  <a:pt x="5911822" y="646903"/>
                  <a:pt x="5699939" y="636634"/>
                  <a:pt x="5408365" y="646331"/>
                </a:cubicBezTo>
                <a:cubicBezTo>
                  <a:pt x="5116791" y="656028"/>
                  <a:pt x="5036547" y="627941"/>
                  <a:pt x="4668133" y="646331"/>
                </a:cubicBezTo>
                <a:cubicBezTo>
                  <a:pt x="4299719" y="664721"/>
                  <a:pt x="4171647" y="675949"/>
                  <a:pt x="4001257" y="646331"/>
                </a:cubicBezTo>
                <a:cubicBezTo>
                  <a:pt x="3830867" y="616713"/>
                  <a:pt x="3699183" y="621194"/>
                  <a:pt x="3481093" y="646331"/>
                </a:cubicBezTo>
                <a:cubicBezTo>
                  <a:pt x="3263003" y="671468"/>
                  <a:pt x="3132716" y="637431"/>
                  <a:pt x="3034286" y="646331"/>
                </a:cubicBezTo>
                <a:cubicBezTo>
                  <a:pt x="2935856" y="655231"/>
                  <a:pt x="2444491" y="668598"/>
                  <a:pt x="2294054" y="646331"/>
                </a:cubicBezTo>
                <a:cubicBezTo>
                  <a:pt x="2143617" y="624064"/>
                  <a:pt x="1937987" y="674329"/>
                  <a:pt x="1700534" y="646331"/>
                </a:cubicBezTo>
                <a:cubicBezTo>
                  <a:pt x="1463081" y="618333"/>
                  <a:pt x="1069661" y="606166"/>
                  <a:pt x="886945" y="646331"/>
                </a:cubicBezTo>
                <a:cubicBezTo>
                  <a:pt x="704229" y="686496"/>
                  <a:pt x="368609" y="622086"/>
                  <a:pt x="0" y="646331"/>
                </a:cubicBezTo>
                <a:cubicBezTo>
                  <a:pt x="-27618" y="360024"/>
                  <a:pt x="-5357" y="303938"/>
                  <a:pt x="0" y="0"/>
                </a:cubicBezTo>
                <a:close/>
              </a:path>
              <a:path w="7335637" h="646331" stroke="0" extrusionOk="0">
                <a:moveTo>
                  <a:pt x="0" y="0"/>
                </a:moveTo>
                <a:cubicBezTo>
                  <a:pt x="235021" y="-30660"/>
                  <a:pt x="403475" y="-28352"/>
                  <a:pt x="666876" y="0"/>
                </a:cubicBezTo>
                <a:cubicBezTo>
                  <a:pt x="930277" y="28352"/>
                  <a:pt x="1095617" y="18226"/>
                  <a:pt x="1407109" y="0"/>
                </a:cubicBezTo>
                <a:cubicBezTo>
                  <a:pt x="1718601" y="-18226"/>
                  <a:pt x="1831847" y="-18164"/>
                  <a:pt x="2073985" y="0"/>
                </a:cubicBezTo>
                <a:cubicBezTo>
                  <a:pt x="2316123" y="18164"/>
                  <a:pt x="2395832" y="18334"/>
                  <a:pt x="2520792" y="0"/>
                </a:cubicBezTo>
                <a:cubicBezTo>
                  <a:pt x="2645752" y="-18334"/>
                  <a:pt x="2902509" y="-24204"/>
                  <a:pt x="3187668" y="0"/>
                </a:cubicBezTo>
                <a:cubicBezTo>
                  <a:pt x="3472827" y="24204"/>
                  <a:pt x="3451986" y="-11011"/>
                  <a:pt x="3634475" y="0"/>
                </a:cubicBezTo>
                <a:cubicBezTo>
                  <a:pt x="3816964" y="11011"/>
                  <a:pt x="3858898" y="-6364"/>
                  <a:pt x="4081282" y="0"/>
                </a:cubicBezTo>
                <a:cubicBezTo>
                  <a:pt x="4303666" y="6364"/>
                  <a:pt x="4355490" y="-17886"/>
                  <a:pt x="4601445" y="0"/>
                </a:cubicBezTo>
                <a:cubicBezTo>
                  <a:pt x="4847400" y="17886"/>
                  <a:pt x="4936154" y="452"/>
                  <a:pt x="5121608" y="0"/>
                </a:cubicBezTo>
                <a:cubicBezTo>
                  <a:pt x="5307062" y="-452"/>
                  <a:pt x="5472080" y="1108"/>
                  <a:pt x="5788484" y="0"/>
                </a:cubicBezTo>
                <a:cubicBezTo>
                  <a:pt x="6104888" y="-1108"/>
                  <a:pt x="6071524" y="-10995"/>
                  <a:pt x="6308648" y="0"/>
                </a:cubicBezTo>
                <a:cubicBezTo>
                  <a:pt x="6545772" y="10995"/>
                  <a:pt x="6930011" y="46551"/>
                  <a:pt x="7335637" y="0"/>
                </a:cubicBezTo>
                <a:cubicBezTo>
                  <a:pt x="7311736" y="304650"/>
                  <a:pt x="7342793" y="360353"/>
                  <a:pt x="7335637" y="646331"/>
                </a:cubicBezTo>
                <a:cubicBezTo>
                  <a:pt x="7103663" y="660804"/>
                  <a:pt x="6845340" y="648095"/>
                  <a:pt x="6668761" y="646331"/>
                </a:cubicBezTo>
                <a:cubicBezTo>
                  <a:pt x="6492182" y="644567"/>
                  <a:pt x="6198022" y="668206"/>
                  <a:pt x="6075241" y="646331"/>
                </a:cubicBezTo>
                <a:cubicBezTo>
                  <a:pt x="5952460" y="624456"/>
                  <a:pt x="5807222" y="639111"/>
                  <a:pt x="5628434" y="646331"/>
                </a:cubicBezTo>
                <a:cubicBezTo>
                  <a:pt x="5449646" y="653551"/>
                  <a:pt x="5172502" y="645645"/>
                  <a:pt x="4888202" y="646331"/>
                </a:cubicBezTo>
                <a:cubicBezTo>
                  <a:pt x="4603902" y="647017"/>
                  <a:pt x="4371999" y="672861"/>
                  <a:pt x="4221326" y="646331"/>
                </a:cubicBezTo>
                <a:cubicBezTo>
                  <a:pt x="4070653" y="619801"/>
                  <a:pt x="3925938" y="635402"/>
                  <a:pt x="3701162" y="646331"/>
                </a:cubicBezTo>
                <a:cubicBezTo>
                  <a:pt x="3476386" y="657260"/>
                  <a:pt x="3390954" y="663067"/>
                  <a:pt x="3107643" y="646331"/>
                </a:cubicBezTo>
                <a:cubicBezTo>
                  <a:pt x="2824332" y="629595"/>
                  <a:pt x="2799873" y="626488"/>
                  <a:pt x="2660836" y="646331"/>
                </a:cubicBezTo>
                <a:cubicBezTo>
                  <a:pt x="2521799" y="666174"/>
                  <a:pt x="2252997" y="671678"/>
                  <a:pt x="2140672" y="646331"/>
                </a:cubicBezTo>
                <a:cubicBezTo>
                  <a:pt x="2028347" y="620984"/>
                  <a:pt x="1799300" y="629230"/>
                  <a:pt x="1620509" y="646331"/>
                </a:cubicBezTo>
                <a:cubicBezTo>
                  <a:pt x="1441718" y="663432"/>
                  <a:pt x="1300939" y="647639"/>
                  <a:pt x="1173702" y="646331"/>
                </a:cubicBezTo>
                <a:cubicBezTo>
                  <a:pt x="1046465" y="645023"/>
                  <a:pt x="871557" y="643315"/>
                  <a:pt x="726895" y="646331"/>
                </a:cubicBezTo>
                <a:cubicBezTo>
                  <a:pt x="582233" y="649347"/>
                  <a:pt x="321218" y="633014"/>
                  <a:pt x="0" y="646331"/>
                </a:cubicBezTo>
                <a:cubicBezTo>
                  <a:pt x="-16000" y="398660"/>
                  <a:pt x="-3117" y="165042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79171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Wyrażenia lambda umożliwiają traktowanie funkcji (funkcjonalności) jako argumenty metod.</a:t>
            </a:r>
          </a:p>
        </p:txBody>
      </p:sp>
    </p:spTree>
    <p:extLst>
      <p:ext uri="{BB962C8B-B14F-4D97-AF65-F5344CB8AC3E}">
        <p14:creationId xmlns:p14="http://schemas.microsoft.com/office/powerpoint/2010/main" val="59172672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1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043F9DF-633F-4C36-AD44-AF5C3337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16" y="250951"/>
            <a:ext cx="5236856" cy="8855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4000" dirty="0"/>
              <a:t>Referencje metod</a:t>
            </a:r>
            <a:endParaRPr lang="en-US" sz="4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049B09-93BA-40D3-8B80-788A87C8F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05EDBAC5-8137-4729-B3F9-54C7B2E6E46A}"/>
              </a:ext>
            </a:extLst>
          </p:cNvPr>
          <p:cNvSpPr txBox="1"/>
          <p:nvPr/>
        </p:nvSpPr>
        <p:spPr>
          <a:xfrm>
            <a:off x="404715" y="1403693"/>
            <a:ext cx="7479653" cy="646331"/>
          </a:xfrm>
          <a:custGeom>
            <a:avLst/>
            <a:gdLst>
              <a:gd name="connsiteX0" fmla="*/ 0 w 7479653"/>
              <a:gd name="connsiteY0" fmla="*/ 0 h 646331"/>
              <a:gd name="connsiteX1" fmla="*/ 829562 w 7479653"/>
              <a:gd name="connsiteY1" fmla="*/ 0 h 646331"/>
              <a:gd name="connsiteX2" fmla="*/ 1584326 w 7479653"/>
              <a:gd name="connsiteY2" fmla="*/ 0 h 646331"/>
              <a:gd name="connsiteX3" fmla="*/ 2339091 w 7479653"/>
              <a:gd name="connsiteY3" fmla="*/ 0 h 646331"/>
              <a:gd name="connsiteX4" fmla="*/ 2794670 w 7479653"/>
              <a:gd name="connsiteY4" fmla="*/ 0 h 646331"/>
              <a:gd name="connsiteX5" fmla="*/ 3250249 w 7479653"/>
              <a:gd name="connsiteY5" fmla="*/ 0 h 646331"/>
              <a:gd name="connsiteX6" fmla="*/ 4079811 w 7479653"/>
              <a:gd name="connsiteY6" fmla="*/ 0 h 646331"/>
              <a:gd name="connsiteX7" fmla="*/ 4834576 w 7479653"/>
              <a:gd name="connsiteY7" fmla="*/ 0 h 646331"/>
              <a:gd name="connsiteX8" fmla="*/ 5514544 w 7479653"/>
              <a:gd name="connsiteY8" fmla="*/ 0 h 646331"/>
              <a:gd name="connsiteX9" fmla="*/ 6119716 w 7479653"/>
              <a:gd name="connsiteY9" fmla="*/ 0 h 646331"/>
              <a:gd name="connsiteX10" fmla="*/ 6650091 w 7479653"/>
              <a:gd name="connsiteY10" fmla="*/ 0 h 646331"/>
              <a:gd name="connsiteX11" fmla="*/ 7479653 w 7479653"/>
              <a:gd name="connsiteY11" fmla="*/ 0 h 646331"/>
              <a:gd name="connsiteX12" fmla="*/ 7479653 w 7479653"/>
              <a:gd name="connsiteY12" fmla="*/ 646331 h 646331"/>
              <a:gd name="connsiteX13" fmla="*/ 6799685 w 7479653"/>
              <a:gd name="connsiteY13" fmla="*/ 646331 h 646331"/>
              <a:gd name="connsiteX14" fmla="*/ 6269309 w 7479653"/>
              <a:gd name="connsiteY14" fmla="*/ 646331 h 646331"/>
              <a:gd name="connsiteX15" fmla="*/ 5514544 w 7479653"/>
              <a:gd name="connsiteY15" fmla="*/ 646331 h 646331"/>
              <a:gd name="connsiteX16" fmla="*/ 4759779 w 7479653"/>
              <a:gd name="connsiteY16" fmla="*/ 646331 h 646331"/>
              <a:gd name="connsiteX17" fmla="*/ 4079811 w 7479653"/>
              <a:gd name="connsiteY17" fmla="*/ 646331 h 646331"/>
              <a:gd name="connsiteX18" fmla="*/ 3549435 w 7479653"/>
              <a:gd name="connsiteY18" fmla="*/ 646331 h 646331"/>
              <a:gd name="connsiteX19" fmla="*/ 3093856 w 7479653"/>
              <a:gd name="connsiteY19" fmla="*/ 646331 h 646331"/>
              <a:gd name="connsiteX20" fmla="*/ 2339091 w 7479653"/>
              <a:gd name="connsiteY20" fmla="*/ 646331 h 646331"/>
              <a:gd name="connsiteX21" fmla="*/ 1733920 w 7479653"/>
              <a:gd name="connsiteY21" fmla="*/ 646331 h 646331"/>
              <a:gd name="connsiteX22" fmla="*/ 904358 w 7479653"/>
              <a:gd name="connsiteY22" fmla="*/ 646331 h 646331"/>
              <a:gd name="connsiteX23" fmla="*/ 0 w 7479653"/>
              <a:gd name="connsiteY23" fmla="*/ 646331 h 646331"/>
              <a:gd name="connsiteX24" fmla="*/ 0 w 7479653"/>
              <a:gd name="connsiteY2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479653" h="646331" fill="none" extrusionOk="0">
                <a:moveTo>
                  <a:pt x="0" y="0"/>
                </a:moveTo>
                <a:cubicBezTo>
                  <a:pt x="266447" y="-36073"/>
                  <a:pt x="518307" y="-24071"/>
                  <a:pt x="829562" y="0"/>
                </a:cubicBezTo>
                <a:cubicBezTo>
                  <a:pt x="1140817" y="24071"/>
                  <a:pt x="1250279" y="35382"/>
                  <a:pt x="1584326" y="0"/>
                </a:cubicBezTo>
                <a:cubicBezTo>
                  <a:pt x="1918373" y="-35382"/>
                  <a:pt x="2026140" y="15723"/>
                  <a:pt x="2339091" y="0"/>
                </a:cubicBezTo>
                <a:cubicBezTo>
                  <a:pt x="2652042" y="-15723"/>
                  <a:pt x="2580371" y="-1704"/>
                  <a:pt x="2794670" y="0"/>
                </a:cubicBezTo>
                <a:cubicBezTo>
                  <a:pt x="3008969" y="1704"/>
                  <a:pt x="3111564" y="20199"/>
                  <a:pt x="3250249" y="0"/>
                </a:cubicBezTo>
                <a:cubicBezTo>
                  <a:pt x="3388934" y="-20199"/>
                  <a:pt x="3665126" y="-23331"/>
                  <a:pt x="4079811" y="0"/>
                </a:cubicBezTo>
                <a:cubicBezTo>
                  <a:pt x="4494496" y="23331"/>
                  <a:pt x="4492533" y="13123"/>
                  <a:pt x="4834576" y="0"/>
                </a:cubicBezTo>
                <a:cubicBezTo>
                  <a:pt x="5176620" y="-13123"/>
                  <a:pt x="5259479" y="32655"/>
                  <a:pt x="5514544" y="0"/>
                </a:cubicBezTo>
                <a:cubicBezTo>
                  <a:pt x="5769609" y="-32655"/>
                  <a:pt x="5862696" y="-1683"/>
                  <a:pt x="6119716" y="0"/>
                </a:cubicBezTo>
                <a:cubicBezTo>
                  <a:pt x="6376736" y="1683"/>
                  <a:pt x="6473719" y="18239"/>
                  <a:pt x="6650091" y="0"/>
                </a:cubicBezTo>
                <a:cubicBezTo>
                  <a:pt x="6826464" y="-18239"/>
                  <a:pt x="7069235" y="30355"/>
                  <a:pt x="7479653" y="0"/>
                </a:cubicBezTo>
                <a:cubicBezTo>
                  <a:pt x="7468096" y="322375"/>
                  <a:pt x="7486293" y="442000"/>
                  <a:pt x="7479653" y="646331"/>
                </a:cubicBezTo>
                <a:cubicBezTo>
                  <a:pt x="7301900" y="670731"/>
                  <a:pt x="7106477" y="652458"/>
                  <a:pt x="6799685" y="646331"/>
                </a:cubicBezTo>
                <a:cubicBezTo>
                  <a:pt x="6492893" y="640204"/>
                  <a:pt x="6443109" y="652816"/>
                  <a:pt x="6269309" y="646331"/>
                </a:cubicBezTo>
                <a:cubicBezTo>
                  <a:pt x="6095509" y="639846"/>
                  <a:pt x="5869871" y="656667"/>
                  <a:pt x="5514544" y="646331"/>
                </a:cubicBezTo>
                <a:cubicBezTo>
                  <a:pt x="5159217" y="635995"/>
                  <a:pt x="5054223" y="674772"/>
                  <a:pt x="4759779" y="646331"/>
                </a:cubicBezTo>
                <a:cubicBezTo>
                  <a:pt x="4465336" y="617890"/>
                  <a:pt x="4414068" y="633774"/>
                  <a:pt x="4079811" y="646331"/>
                </a:cubicBezTo>
                <a:cubicBezTo>
                  <a:pt x="3745554" y="658888"/>
                  <a:pt x="3783001" y="670051"/>
                  <a:pt x="3549435" y="646331"/>
                </a:cubicBezTo>
                <a:cubicBezTo>
                  <a:pt x="3315869" y="622611"/>
                  <a:pt x="3209087" y="662831"/>
                  <a:pt x="3093856" y="646331"/>
                </a:cubicBezTo>
                <a:cubicBezTo>
                  <a:pt x="2978625" y="629831"/>
                  <a:pt x="2502093" y="677883"/>
                  <a:pt x="2339091" y="646331"/>
                </a:cubicBezTo>
                <a:cubicBezTo>
                  <a:pt x="2176089" y="614779"/>
                  <a:pt x="1900887" y="659816"/>
                  <a:pt x="1733920" y="646331"/>
                </a:cubicBezTo>
                <a:cubicBezTo>
                  <a:pt x="1566953" y="632846"/>
                  <a:pt x="1181941" y="622519"/>
                  <a:pt x="904358" y="646331"/>
                </a:cubicBezTo>
                <a:cubicBezTo>
                  <a:pt x="626775" y="670143"/>
                  <a:pt x="316969" y="605768"/>
                  <a:pt x="0" y="646331"/>
                </a:cubicBezTo>
                <a:cubicBezTo>
                  <a:pt x="-27618" y="360024"/>
                  <a:pt x="-5357" y="303938"/>
                  <a:pt x="0" y="0"/>
                </a:cubicBezTo>
                <a:close/>
              </a:path>
              <a:path w="7479653" h="646331" stroke="0" extrusionOk="0">
                <a:moveTo>
                  <a:pt x="0" y="0"/>
                </a:moveTo>
                <a:cubicBezTo>
                  <a:pt x="161633" y="31378"/>
                  <a:pt x="388188" y="3821"/>
                  <a:pt x="679968" y="0"/>
                </a:cubicBezTo>
                <a:cubicBezTo>
                  <a:pt x="971748" y="-3821"/>
                  <a:pt x="1238587" y="-32637"/>
                  <a:pt x="1434733" y="0"/>
                </a:cubicBezTo>
                <a:cubicBezTo>
                  <a:pt x="1630879" y="32637"/>
                  <a:pt x="1835184" y="-26430"/>
                  <a:pt x="2114702" y="0"/>
                </a:cubicBezTo>
                <a:cubicBezTo>
                  <a:pt x="2394220" y="26430"/>
                  <a:pt x="2429789" y="21387"/>
                  <a:pt x="2570281" y="0"/>
                </a:cubicBezTo>
                <a:cubicBezTo>
                  <a:pt x="2710773" y="-21387"/>
                  <a:pt x="3007999" y="-11193"/>
                  <a:pt x="3250249" y="0"/>
                </a:cubicBezTo>
                <a:cubicBezTo>
                  <a:pt x="3492499" y="11193"/>
                  <a:pt x="3602635" y="20308"/>
                  <a:pt x="3705828" y="0"/>
                </a:cubicBezTo>
                <a:cubicBezTo>
                  <a:pt x="3809021" y="-20308"/>
                  <a:pt x="3979106" y="-18478"/>
                  <a:pt x="4161407" y="0"/>
                </a:cubicBezTo>
                <a:cubicBezTo>
                  <a:pt x="4343708" y="18478"/>
                  <a:pt x="4570684" y="20904"/>
                  <a:pt x="4691782" y="0"/>
                </a:cubicBezTo>
                <a:cubicBezTo>
                  <a:pt x="4812880" y="-20904"/>
                  <a:pt x="4989851" y="11436"/>
                  <a:pt x="5222158" y="0"/>
                </a:cubicBezTo>
                <a:cubicBezTo>
                  <a:pt x="5454465" y="-11436"/>
                  <a:pt x="5737526" y="7001"/>
                  <a:pt x="5902126" y="0"/>
                </a:cubicBezTo>
                <a:cubicBezTo>
                  <a:pt x="6066726" y="-7001"/>
                  <a:pt x="6230999" y="19076"/>
                  <a:pt x="6432502" y="0"/>
                </a:cubicBezTo>
                <a:cubicBezTo>
                  <a:pt x="6634005" y="-19076"/>
                  <a:pt x="7010299" y="-35502"/>
                  <a:pt x="7479653" y="0"/>
                </a:cubicBezTo>
                <a:cubicBezTo>
                  <a:pt x="7455752" y="304650"/>
                  <a:pt x="7486809" y="360353"/>
                  <a:pt x="7479653" y="646331"/>
                </a:cubicBezTo>
                <a:cubicBezTo>
                  <a:pt x="7252297" y="663775"/>
                  <a:pt x="7003669" y="661342"/>
                  <a:pt x="6799685" y="646331"/>
                </a:cubicBezTo>
                <a:cubicBezTo>
                  <a:pt x="6595701" y="631320"/>
                  <a:pt x="6463610" y="654719"/>
                  <a:pt x="6194513" y="646331"/>
                </a:cubicBezTo>
                <a:cubicBezTo>
                  <a:pt x="5925416" y="637943"/>
                  <a:pt x="5880988" y="627780"/>
                  <a:pt x="5738934" y="646331"/>
                </a:cubicBezTo>
                <a:cubicBezTo>
                  <a:pt x="5596880" y="664882"/>
                  <a:pt x="5295631" y="643651"/>
                  <a:pt x="4984169" y="646331"/>
                </a:cubicBezTo>
                <a:cubicBezTo>
                  <a:pt x="4672707" y="649011"/>
                  <a:pt x="4472042" y="674829"/>
                  <a:pt x="4304200" y="646331"/>
                </a:cubicBezTo>
                <a:cubicBezTo>
                  <a:pt x="4136358" y="617833"/>
                  <a:pt x="4007411" y="654955"/>
                  <a:pt x="3773825" y="646331"/>
                </a:cubicBezTo>
                <a:cubicBezTo>
                  <a:pt x="3540239" y="637707"/>
                  <a:pt x="3294191" y="663429"/>
                  <a:pt x="3168653" y="646331"/>
                </a:cubicBezTo>
                <a:cubicBezTo>
                  <a:pt x="3043115" y="629233"/>
                  <a:pt x="2912563" y="655913"/>
                  <a:pt x="2713074" y="646331"/>
                </a:cubicBezTo>
                <a:cubicBezTo>
                  <a:pt x="2513585" y="636749"/>
                  <a:pt x="2430071" y="658303"/>
                  <a:pt x="2182699" y="646331"/>
                </a:cubicBezTo>
                <a:cubicBezTo>
                  <a:pt x="1935327" y="634359"/>
                  <a:pt x="1779307" y="671595"/>
                  <a:pt x="1652323" y="646331"/>
                </a:cubicBezTo>
                <a:cubicBezTo>
                  <a:pt x="1525339" y="621067"/>
                  <a:pt x="1310287" y="660353"/>
                  <a:pt x="1196744" y="646331"/>
                </a:cubicBezTo>
                <a:cubicBezTo>
                  <a:pt x="1083201" y="632309"/>
                  <a:pt x="854493" y="633956"/>
                  <a:pt x="741166" y="646331"/>
                </a:cubicBezTo>
                <a:cubicBezTo>
                  <a:pt x="627839" y="658706"/>
                  <a:pt x="215377" y="625073"/>
                  <a:pt x="0" y="646331"/>
                </a:cubicBezTo>
                <a:cubicBezTo>
                  <a:pt x="-16000" y="398660"/>
                  <a:pt x="-3117" y="165042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79171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Referencje metod umożliwiają przekazywanie metod jako parametrów funkcji.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3A21A40-3110-46AD-8FD1-77DCE2D15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210466"/>
              </p:ext>
            </p:extLst>
          </p:nvPr>
        </p:nvGraphicFramePr>
        <p:xfrm>
          <a:off x="755576" y="4149080"/>
          <a:ext cx="6710362" cy="1746723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355181">
                  <a:extLst>
                    <a:ext uri="{9D8B030D-6E8A-4147-A177-3AD203B41FA5}">
                      <a16:colId xmlns:a16="http://schemas.microsoft.com/office/drawing/2014/main" val="4251000671"/>
                    </a:ext>
                  </a:extLst>
                </a:gridCol>
                <a:gridCol w="3355181">
                  <a:extLst>
                    <a:ext uri="{9D8B030D-6E8A-4147-A177-3AD203B41FA5}">
                      <a16:colId xmlns:a16="http://schemas.microsoft.com/office/drawing/2014/main" val="2845673709"/>
                    </a:ext>
                  </a:extLst>
                </a:gridCol>
              </a:tblGrid>
              <a:tr h="327617">
                <a:tc>
                  <a:txBody>
                    <a:bodyPr/>
                    <a:lstStyle/>
                    <a:p>
                      <a:r>
                        <a:rPr lang="en-US" sz="1400" dirty="0"/>
                        <a:t>Reference to a static method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pl-PL" sz="1400" dirty="0" err="1"/>
                        <a:t>ContainingClass</a:t>
                      </a:r>
                      <a:r>
                        <a:rPr lang="pl-PL" sz="1400" dirty="0"/>
                        <a:t>::</a:t>
                      </a:r>
                      <a:r>
                        <a:rPr lang="pl-PL" sz="1400" dirty="0" err="1"/>
                        <a:t>staticMethodName</a:t>
                      </a:r>
                      <a:endParaRPr lang="pl-PL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023378803"/>
                  </a:ext>
                </a:extLst>
              </a:tr>
              <a:tr h="394075">
                <a:tc>
                  <a:txBody>
                    <a:bodyPr/>
                    <a:lstStyle/>
                    <a:p>
                      <a:r>
                        <a:rPr lang="en-US" sz="1400" dirty="0"/>
                        <a:t>Reference to an instance method of a particular object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pl-PL" sz="1400" dirty="0" err="1"/>
                        <a:t>containingObject</a:t>
                      </a:r>
                      <a:r>
                        <a:rPr lang="pl-PL" sz="1400" dirty="0"/>
                        <a:t>::</a:t>
                      </a:r>
                      <a:r>
                        <a:rPr lang="pl-PL" sz="1400" dirty="0" err="1"/>
                        <a:t>instanceMethodName</a:t>
                      </a:r>
                      <a:endParaRPr lang="pl-PL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538656048"/>
                  </a:ext>
                </a:extLst>
              </a:tr>
              <a:tr h="573329">
                <a:tc>
                  <a:txBody>
                    <a:bodyPr/>
                    <a:lstStyle/>
                    <a:p>
                      <a:r>
                        <a:rPr lang="en-US" sz="1400" dirty="0"/>
                        <a:t>Reference to an instance method of an arbitrary object of a particular type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pl-PL" sz="1400" dirty="0" err="1"/>
                        <a:t>ContainingType</a:t>
                      </a:r>
                      <a:r>
                        <a:rPr lang="pl-PL" sz="1400" dirty="0"/>
                        <a:t>::</a:t>
                      </a:r>
                      <a:r>
                        <a:rPr lang="pl-PL" sz="1400" dirty="0" err="1"/>
                        <a:t>methodName</a:t>
                      </a:r>
                      <a:endParaRPr lang="pl-PL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644202768"/>
                  </a:ext>
                </a:extLst>
              </a:tr>
              <a:tr h="327617">
                <a:tc>
                  <a:txBody>
                    <a:bodyPr/>
                    <a:lstStyle/>
                    <a:p>
                      <a:r>
                        <a:rPr lang="pl-PL" sz="1400"/>
                        <a:t>Reference to a constructor</a:t>
                      </a: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r>
                        <a:rPr lang="pl-PL" sz="1400" dirty="0" err="1"/>
                        <a:t>ClassName</a:t>
                      </a:r>
                      <a:r>
                        <a:rPr lang="pl-PL" sz="1400" dirty="0"/>
                        <a:t>::</a:t>
                      </a:r>
                      <a:r>
                        <a:rPr lang="pl-PL" sz="1400" dirty="0" err="1"/>
                        <a:t>new</a:t>
                      </a:r>
                      <a:endParaRPr lang="pl-PL" sz="1400" dirty="0"/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687955111"/>
                  </a:ext>
                </a:extLst>
              </a:tr>
            </a:tbl>
          </a:graphicData>
        </a:graphic>
      </p:graphicFrame>
      <p:pic>
        <p:nvPicPr>
          <p:cNvPr id="4" name="Obraz 3">
            <a:extLst>
              <a:ext uri="{FF2B5EF4-FFF2-40B4-BE49-F238E27FC236}">
                <a16:creationId xmlns:a16="http://schemas.microsoft.com/office/drawing/2014/main" id="{AE7FB744-8DD9-47A7-91F0-0B6DB0C0048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3568" y="2420888"/>
            <a:ext cx="6729413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9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List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ArrayList</a:t>
            </a:r>
            <a:endParaRPr lang="pl-PL" dirty="0"/>
          </a:p>
          <a:p>
            <a:r>
              <a:rPr lang="pl-PL" dirty="0" err="1"/>
              <a:t>LinkedList</a:t>
            </a:r>
            <a:endParaRPr lang="pl-PL" dirty="0"/>
          </a:p>
          <a:p>
            <a:r>
              <a:rPr lang="pl-PL" dirty="0" err="1"/>
              <a:t>AbstractList</a:t>
            </a:r>
            <a:endParaRPr lang="pl-PL" dirty="0"/>
          </a:p>
          <a:p>
            <a:r>
              <a:rPr lang="pl-PL" dirty="0" err="1"/>
              <a:t>AbstractSequentialList</a:t>
            </a:r>
            <a:endParaRPr lang="pl-PL" dirty="0"/>
          </a:p>
          <a:p>
            <a:r>
              <a:rPr lang="pl-PL" dirty="0" err="1"/>
              <a:t>AttributeList</a:t>
            </a:r>
            <a:endParaRPr lang="pl-PL" dirty="0"/>
          </a:p>
          <a:p>
            <a:r>
              <a:rPr lang="pl-PL" dirty="0" err="1"/>
              <a:t>CopyOnWriteArrayList</a:t>
            </a:r>
            <a:endParaRPr lang="pl-PL" dirty="0"/>
          </a:p>
          <a:p>
            <a:r>
              <a:rPr lang="pl-PL" dirty="0" err="1"/>
              <a:t>RoleList</a:t>
            </a:r>
            <a:endParaRPr lang="pl-PL" dirty="0"/>
          </a:p>
          <a:p>
            <a:r>
              <a:rPr lang="pl-PL" dirty="0" err="1"/>
              <a:t>RoleUnresolvedList</a:t>
            </a:r>
            <a:endParaRPr lang="pl-PL" dirty="0"/>
          </a:p>
          <a:p>
            <a:r>
              <a:rPr lang="pl-PL" dirty="0" err="1"/>
              <a:t>Stack</a:t>
            </a:r>
            <a:endParaRPr lang="pl-PL" dirty="0"/>
          </a:p>
          <a:p>
            <a:r>
              <a:rPr lang="pl-PL" dirty="0" err="1"/>
              <a:t>Vector</a:t>
            </a:r>
            <a:endParaRPr lang="pl-PL" dirty="0"/>
          </a:p>
          <a:p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LinkedList</a:t>
            </a:r>
            <a:r>
              <a:rPr lang="pl-PL" dirty="0"/>
              <a:t> </a:t>
            </a:r>
            <a:r>
              <a:rPr lang="pl-PL" dirty="0" err="1"/>
              <a:t>vs</a:t>
            </a:r>
            <a:r>
              <a:rPr lang="pl-PL" dirty="0"/>
              <a:t> </a:t>
            </a:r>
            <a:r>
              <a:rPr lang="pl-PL" dirty="0" err="1"/>
              <a:t>ArrayList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9416"/>
            <a:ext cx="7355160" cy="419584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pl-PL" dirty="0"/>
          </a:p>
          <a:p>
            <a:r>
              <a:rPr lang="pl-PL" dirty="0" err="1"/>
              <a:t>LinkedList</a:t>
            </a:r>
            <a:r>
              <a:rPr lang="pl-PL" dirty="0"/>
              <a:t> oznacza, że są w</a:t>
            </a:r>
            <a:r>
              <a:rPr lang="pl-PL" b="1" dirty="0"/>
              <a:t>ykorzystane powiązania między elementami</a:t>
            </a:r>
            <a:endParaRPr lang="pl-PL" dirty="0"/>
          </a:p>
          <a:p>
            <a:r>
              <a:rPr lang="pl-PL" dirty="0" err="1"/>
              <a:t>ArrayList</a:t>
            </a:r>
            <a:r>
              <a:rPr lang="pl-PL" dirty="0"/>
              <a:t> zaś informuje, że </a:t>
            </a:r>
            <a:r>
              <a:rPr lang="pl-PL" b="1" dirty="0"/>
              <a:t>jest wykorzystana tablica</a:t>
            </a:r>
            <a:r>
              <a:rPr lang="pl-PL" dirty="0"/>
              <a:t>.</a:t>
            </a:r>
          </a:p>
          <a:p>
            <a:r>
              <a:rPr lang="pl-PL" dirty="0"/>
              <a:t>W </a:t>
            </a:r>
            <a:r>
              <a:rPr lang="pl-PL" dirty="0" err="1"/>
              <a:t>ArrayList</a:t>
            </a:r>
            <a:r>
              <a:rPr lang="pl-PL" dirty="0"/>
              <a:t> dostęp do danych jest natychmiastowy tzn. O(1), ponieważ </a:t>
            </a:r>
            <a:r>
              <a:rPr lang="pl-PL" b="1" dirty="0"/>
              <a:t>używamy indeksów</a:t>
            </a:r>
            <a:r>
              <a:rPr lang="pl-PL" dirty="0"/>
              <a:t>.</a:t>
            </a:r>
          </a:p>
          <a:p>
            <a:r>
              <a:rPr lang="pl-PL" dirty="0"/>
              <a:t>W przypadku </a:t>
            </a:r>
            <a:r>
              <a:rPr lang="pl-PL" dirty="0" err="1"/>
              <a:t>LinkedList</a:t>
            </a:r>
            <a:r>
              <a:rPr lang="pl-PL" dirty="0"/>
              <a:t>, gdzie elementy są powiązane ze sobą (każdy zawiera informację tylko o poprzednim i następnym elemencie w liście), aby znaleźć element złożoność obliczeniowa jest równa O(n). W przypadku, gdy element jest na początku listy wszystko będzie ok, co jeśli wyszukiwany element będzie 100000 elementem w liście?</a:t>
            </a:r>
          </a:p>
          <a:p>
            <a:r>
              <a:rPr lang="pl-PL" dirty="0"/>
              <a:t>Usuwanie szybciej wykonuje to </a:t>
            </a:r>
            <a:r>
              <a:rPr lang="pl-PL" dirty="0" err="1"/>
              <a:t>LinkedList</a:t>
            </a:r>
            <a:r>
              <a:rPr lang="pl-PL" dirty="0"/>
              <a:t>. Wystarczy jej O(1), aby usunąć dany element, ponieważ do </a:t>
            </a:r>
            <a:r>
              <a:rPr lang="pl-PL" b="1" dirty="0"/>
              <a:t>usunięcia wystarczy zmienić dwa adresy.</a:t>
            </a:r>
            <a:endParaRPr lang="pl-PL" dirty="0"/>
          </a:p>
          <a:p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LinkedList</a:t>
            </a:r>
            <a:r>
              <a:rPr lang="pl-PL" dirty="0"/>
              <a:t> </a:t>
            </a:r>
            <a:r>
              <a:rPr lang="pl-PL" dirty="0" err="1"/>
              <a:t>vs</a:t>
            </a:r>
            <a:r>
              <a:rPr lang="pl-PL" dirty="0"/>
              <a:t> </a:t>
            </a:r>
            <a:r>
              <a:rPr lang="pl-PL" dirty="0" err="1"/>
              <a:t>ArrayList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/>
              <a:t>Wnioski są proste, powinniśmy wykorzystywać </a:t>
            </a:r>
            <a:r>
              <a:rPr lang="pl-PL" dirty="0" err="1"/>
              <a:t>LinkedList</a:t>
            </a:r>
            <a:r>
              <a:rPr lang="pl-PL" dirty="0"/>
              <a:t> do list, których </a:t>
            </a:r>
            <a:r>
              <a:rPr lang="pl-PL" b="1" dirty="0"/>
              <a:t>operacją dominującą będzie wstawianie oraz usuwanie elementów</a:t>
            </a:r>
            <a:r>
              <a:rPr lang="pl-PL" dirty="0"/>
              <a:t>. Wtedy nawet podczas miliona operacji wstawiania/usuwania aplikacja będzie miała możliwość działać szybciej.</a:t>
            </a:r>
          </a:p>
          <a:p>
            <a:endParaRPr lang="pl-PL" dirty="0"/>
          </a:p>
          <a:p>
            <a:r>
              <a:rPr lang="pl-PL" dirty="0"/>
              <a:t>Jednak w przypadku, gdy mamy listę, którą </a:t>
            </a:r>
            <a:r>
              <a:rPr lang="pl-PL" b="1" dirty="0"/>
              <a:t>bardzo często przeszukujemy warto wybrać </a:t>
            </a:r>
            <a:r>
              <a:rPr lang="pl-PL" b="1" dirty="0" err="1"/>
              <a:t>ArrayList</a:t>
            </a:r>
            <a:r>
              <a:rPr lang="pl-PL" dirty="0"/>
              <a:t>. Dzięki zastosowaniu tablic mamy dostęp do danych O(1) – czyli błyskawicznie.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ArrayList</a:t>
            </a:r>
            <a:r>
              <a:rPr lang="pl-PL" dirty="0"/>
              <a:t> - przykłady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7669213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Set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AbstractSet</a:t>
            </a:r>
            <a:endParaRPr lang="pl-PL" dirty="0"/>
          </a:p>
          <a:p>
            <a:r>
              <a:rPr lang="pl-PL" dirty="0" err="1"/>
              <a:t>ConcurrentSkipListSet</a:t>
            </a:r>
            <a:endParaRPr lang="pl-PL" dirty="0"/>
          </a:p>
          <a:p>
            <a:r>
              <a:rPr lang="pl-PL" dirty="0" err="1"/>
              <a:t>CopyOnWriteArraySet</a:t>
            </a:r>
            <a:endParaRPr lang="pl-PL" dirty="0"/>
          </a:p>
          <a:p>
            <a:r>
              <a:rPr lang="pl-PL" dirty="0" err="1"/>
              <a:t>EnumSet</a:t>
            </a:r>
            <a:endParaRPr lang="pl-PL" dirty="0"/>
          </a:p>
          <a:p>
            <a:r>
              <a:rPr lang="pl-PL" dirty="0" err="1"/>
              <a:t>JobStateReasons</a:t>
            </a:r>
            <a:endParaRPr lang="pl-PL" dirty="0"/>
          </a:p>
          <a:p>
            <a:r>
              <a:rPr lang="pl-PL" dirty="0" err="1"/>
              <a:t>LinkedHashSet</a:t>
            </a:r>
            <a:endParaRPr lang="pl-PL" dirty="0"/>
          </a:p>
          <a:p>
            <a:r>
              <a:rPr lang="pl-PL" b="1" dirty="0" err="1"/>
              <a:t>HashSet</a:t>
            </a:r>
            <a:endParaRPr lang="pl-PL" b="1" dirty="0"/>
          </a:p>
          <a:p>
            <a:r>
              <a:rPr lang="pl-PL" b="1" dirty="0" err="1"/>
              <a:t>TreeSet</a:t>
            </a:r>
            <a:r>
              <a:rPr lang="pl-PL" b="1" dirty="0"/>
              <a:t> – przechowuje elementy posortowane</a:t>
            </a:r>
          </a:p>
          <a:p>
            <a:endParaRPr lang="pl-P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1124744"/>
            <a:ext cx="3838853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interfejs Map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l-PL" b="1" dirty="0" err="1"/>
              <a:t>HashMap</a:t>
            </a:r>
            <a:endParaRPr lang="pl-PL" b="1" dirty="0"/>
          </a:p>
          <a:p>
            <a:r>
              <a:rPr lang="pl-PL" dirty="0"/>
              <a:t>Prosta implementacja mapy, zachowuje się podobnie jak wszystkie implementacje z przedrostkiem </a:t>
            </a:r>
            <a:r>
              <a:rPr lang="pl-PL" b="1" dirty="0" err="1"/>
              <a:t>Hash</a:t>
            </a:r>
            <a:r>
              <a:rPr lang="pl-PL" dirty="0"/>
              <a:t>.</a:t>
            </a:r>
          </a:p>
          <a:p>
            <a:r>
              <a:rPr lang="pl-PL" dirty="0"/>
              <a:t>Elementy </a:t>
            </a:r>
            <a:r>
              <a:rPr lang="pl-PL" b="1" dirty="0"/>
              <a:t>nie są posortowane</a:t>
            </a:r>
            <a:endParaRPr lang="pl-PL" dirty="0"/>
          </a:p>
          <a:p>
            <a:r>
              <a:rPr lang="pl-PL" dirty="0"/>
              <a:t>Nie mamy pewności, że elementy są ułożone w kolejności ich dodawania</a:t>
            </a:r>
          </a:p>
          <a:p>
            <a:r>
              <a:rPr lang="pl-PL" dirty="0"/>
              <a:t>Złożoność obliczeniowa podstawowych operacji to O(1) </a:t>
            </a:r>
            <a:r>
              <a:rPr lang="pl-PL" dirty="0" err="1"/>
              <a:t>(</a:t>
            </a:r>
            <a:r>
              <a:rPr lang="pl-PL" b="1" dirty="0" err="1"/>
              <a:t>ge</a:t>
            </a:r>
            <a:r>
              <a:rPr lang="pl-PL" b="1" dirty="0"/>
              <a:t>t, </a:t>
            </a:r>
            <a:r>
              <a:rPr lang="pl-PL" b="1" dirty="0" err="1"/>
              <a:t>put</a:t>
            </a:r>
            <a:r>
              <a:rPr lang="pl-PL" b="1" dirty="0"/>
              <a:t>)</a:t>
            </a:r>
            <a:endParaRPr lang="pl-PL" dirty="0"/>
          </a:p>
          <a:p>
            <a:r>
              <a:rPr lang="pl-PL" dirty="0"/>
              <a:t>Pozwala wprowadzić </a:t>
            </a:r>
            <a:r>
              <a:rPr lang="pl-PL" b="1" dirty="0" err="1"/>
              <a:t>null</a:t>
            </a:r>
            <a:r>
              <a:rPr lang="pl-PL" dirty="0"/>
              <a:t> jako klucz i wartość</a:t>
            </a:r>
          </a:p>
          <a:p>
            <a:pPr>
              <a:buNone/>
            </a:pPr>
            <a:r>
              <a:rPr lang="pl-PL" b="1" dirty="0" err="1"/>
              <a:t>Treemap</a:t>
            </a:r>
            <a:endParaRPr lang="pl-PL" b="1" dirty="0"/>
          </a:p>
          <a:p>
            <a:r>
              <a:rPr lang="pl-PL" dirty="0"/>
              <a:t>Podobnie jak wszystkie implementację z przedrostkiem </a:t>
            </a:r>
            <a:r>
              <a:rPr lang="pl-PL" b="1" dirty="0" err="1"/>
              <a:t>Tree</a:t>
            </a:r>
            <a:r>
              <a:rPr lang="pl-PL" dirty="0"/>
              <a:t> są zbudowane na drzewie binarnym i zachowują się podobnie:</a:t>
            </a:r>
          </a:p>
          <a:p>
            <a:r>
              <a:rPr lang="pl-PL" dirty="0"/>
              <a:t>Elementy </a:t>
            </a:r>
            <a:r>
              <a:rPr lang="pl-PL" b="1" dirty="0"/>
              <a:t>są posortowane</a:t>
            </a:r>
            <a:r>
              <a:rPr lang="pl-PL" dirty="0"/>
              <a:t> (musimy zdefiniować nasz </a:t>
            </a:r>
            <a:r>
              <a:rPr lang="pl-PL" dirty="0" err="1"/>
              <a:t>comparator</a:t>
            </a:r>
            <a:r>
              <a:rPr lang="pl-PL" dirty="0"/>
              <a:t> za pomocą interfejsów </a:t>
            </a:r>
            <a:r>
              <a:rPr lang="pl-PL" dirty="0" err="1"/>
              <a:t>Comparator&lt;T</a:t>
            </a:r>
            <a:r>
              <a:rPr lang="pl-PL" dirty="0"/>
              <a:t>&gt; lub </a:t>
            </a:r>
            <a:r>
              <a:rPr lang="pl-PL" dirty="0" err="1"/>
              <a:t>Comparable&lt;T</a:t>
            </a:r>
            <a:r>
              <a:rPr lang="pl-PL" dirty="0"/>
              <a:t>&gt;)</a:t>
            </a:r>
          </a:p>
          <a:p>
            <a:r>
              <a:rPr lang="pl-PL" dirty="0"/>
              <a:t>Operacje dodawanie i wyszukiwania mają złożoność obliczeniową O(</a:t>
            </a:r>
            <a:r>
              <a:rPr lang="pl-PL" dirty="0" err="1"/>
              <a:t>ln</a:t>
            </a:r>
            <a:r>
              <a:rPr lang="pl-PL" dirty="0"/>
              <a:t>(n)).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interfejs Map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pl-PL" b="1" dirty="0" err="1"/>
              <a:t>EnumMAP</a:t>
            </a:r>
            <a:endParaRPr lang="pl-PL" b="1" dirty="0"/>
          </a:p>
          <a:p>
            <a:r>
              <a:rPr lang="pl-PL" dirty="0"/>
              <a:t>Osobiście tej implementacji nigdy nie używałem, jednak jest bardzo specyficzna – </a:t>
            </a:r>
            <a:r>
              <a:rPr lang="pl-PL" b="1" dirty="0"/>
              <a:t>kluczami w tej mapie mogą być tylko </a:t>
            </a:r>
            <a:r>
              <a:rPr lang="pl-PL" b="1" dirty="0" err="1"/>
              <a:t>Enumeratory</a:t>
            </a:r>
            <a:r>
              <a:rPr lang="pl-PL" dirty="0"/>
              <a:t>.</a:t>
            </a:r>
          </a:p>
          <a:p>
            <a:r>
              <a:rPr lang="pl-PL" dirty="0"/>
              <a:t>Uniemożliwia wstawienie </a:t>
            </a:r>
            <a:r>
              <a:rPr lang="pl-PL" b="1" dirty="0" err="1"/>
              <a:t>null</a:t>
            </a:r>
            <a:r>
              <a:rPr lang="pl-PL" dirty="0"/>
              <a:t> jako klucza</a:t>
            </a:r>
          </a:p>
          <a:p>
            <a:r>
              <a:rPr lang="pl-PL" dirty="0"/>
              <a:t>Wartości są przechowywane w kolejności ich dodawania</a:t>
            </a:r>
          </a:p>
          <a:p>
            <a:r>
              <a:rPr lang="pl-PL" dirty="0"/>
              <a:t>Kluczem może być tylko </a:t>
            </a:r>
            <a:r>
              <a:rPr lang="pl-PL" dirty="0" err="1"/>
              <a:t>enumerator</a:t>
            </a:r>
            <a:endParaRPr lang="pl-PL" dirty="0"/>
          </a:p>
          <a:p>
            <a:pPr>
              <a:buNone/>
            </a:pPr>
            <a:r>
              <a:rPr lang="pl-PL" b="1" dirty="0" err="1"/>
              <a:t>LinkedhashMap</a:t>
            </a:r>
            <a:endParaRPr lang="pl-PL" b="1" dirty="0"/>
          </a:p>
          <a:p>
            <a:r>
              <a:rPr lang="pl-PL" dirty="0"/>
              <a:t>Tak samo jak w przypadku listy występuje przedrostek </a:t>
            </a:r>
            <a:r>
              <a:rPr lang="pl-PL" b="1" dirty="0" err="1"/>
              <a:t>Linked</a:t>
            </a:r>
            <a:r>
              <a:rPr lang="pl-PL" dirty="0"/>
              <a:t>, czyli już zapala nam się w głowie, że elementy są w jakiś sposób ze sobą połączone. Dokładnie </a:t>
            </a:r>
            <a:r>
              <a:rPr lang="pl-PL" dirty="0" err="1"/>
              <a:t>LinkedHashMap</a:t>
            </a:r>
            <a:r>
              <a:rPr lang="pl-PL" dirty="0"/>
              <a:t> jest zaimplementowana na podstawi </a:t>
            </a:r>
            <a:r>
              <a:rPr lang="pl-PL" dirty="0" err="1"/>
              <a:t>HashTable</a:t>
            </a:r>
            <a:r>
              <a:rPr lang="pl-PL" dirty="0"/>
              <a:t> oraz </a:t>
            </a:r>
            <a:r>
              <a:rPr lang="pl-PL" dirty="0" err="1"/>
              <a:t>LinkedList</a:t>
            </a:r>
            <a:r>
              <a:rPr lang="pl-PL" dirty="0"/>
              <a:t>, jakie są z tego korzyści?</a:t>
            </a:r>
          </a:p>
          <a:p>
            <a:r>
              <a:rPr lang="pl-PL" dirty="0"/>
              <a:t>Elementy są przechowywane w kolejności jak były dodawane</a:t>
            </a:r>
          </a:p>
          <a:p>
            <a:r>
              <a:rPr lang="pl-PL" dirty="0"/>
              <a:t>Złożoność podstawowych operacji O(1)</a:t>
            </a:r>
          </a:p>
          <a:p>
            <a:r>
              <a:rPr lang="pl-PL" dirty="0"/>
              <a:t>Możliwość wstawiania </a:t>
            </a:r>
            <a:r>
              <a:rPr lang="pl-PL" b="1" dirty="0" err="1"/>
              <a:t>nulla</a:t>
            </a:r>
            <a:endParaRPr lang="pl-PL" dirty="0"/>
          </a:p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1AA2D4-C160-4E40-91D8-F941461D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452718"/>
            <a:ext cx="7053542" cy="790866"/>
          </a:xfrm>
        </p:spPr>
        <p:txBody>
          <a:bodyPr>
            <a:normAutofit fontScale="90000"/>
          </a:bodyPr>
          <a:lstStyle/>
          <a:p>
            <a:r>
              <a:rPr lang="pl-PL" dirty="0"/>
              <a:t>Typy </a:t>
            </a:r>
            <a:r>
              <a:rPr lang="pl-PL" dirty="0" err="1"/>
              <a:t>parametryzowne</a:t>
            </a:r>
            <a:r>
              <a:rPr lang="pl-PL" dirty="0"/>
              <a:t> (</a:t>
            </a:r>
            <a:r>
              <a:rPr lang="pl-PL" dirty="0" err="1"/>
              <a:t>generics</a:t>
            </a:r>
            <a:r>
              <a:rPr lang="pl-PL" dirty="0"/>
              <a:t>)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749D9D1-DAD8-4534-9E4D-AAD009750F6F}"/>
              </a:ext>
            </a:extLst>
          </p:cNvPr>
          <p:cNvSpPr txBox="1"/>
          <p:nvPr/>
        </p:nvSpPr>
        <p:spPr>
          <a:xfrm>
            <a:off x="3347864" y="1484784"/>
            <a:ext cx="4856584" cy="1200329"/>
          </a:xfrm>
          <a:custGeom>
            <a:avLst/>
            <a:gdLst>
              <a:gd name="connsiteX0" fmla="*/ 0 w 4856584"/>
              <a:gd name="connsiteY0" fmla="*/ 0 h 1200329"/>
              <a:gd name="connsiteX1" fmla="*/ 596666 w 4856584"/>
              <a:gd name="connsiteY1" fmla="*/ 0 h 1200329"/>
              <a:gd name="connsiteX2" fmla="*/ 1339030 w 4856584"/>
              <a:gd name="connsiteY2" fmla="*/ 0 h 1200329"/>
              <a:gd name="connsiteX3" fmla="*/ 2081393 w 4856584"/>
              <a:gd name="connsiteY3" fmla="*/ 0 h 1200329"/>
              <a:gd name="connsiteX4" fmla="*/ 2823757 w 4856584"/>
              <a:gd name="connsiteY4" fmla="*/ 0 h 1200329"/>
              <a:gd name="connsiteX5" fmla="*/ 3468989 w 4856584"/>
              <a:gd name="connsiteY5" fmla="*/ 0 h 1200329"/>
              <a:gd name="connsiteX6" fmla="*/ 4065655 w 4856584"/>
              <a:gd name="connsiteY6" fmla="*/ 0 h 1200329"/>
              <a:gd name="connsiteX7" fmla="*/ 4856584 w 4856584"/>
              <a:gd name="connsiteY7" fmla="*/ 0 h 1200329"/>
              <a:gd name="connsiteX8" fmla="*/ 4856584 w 4856584"/>
              <a:gd name="connsiteY8" fmla="*/ 564155 h 1200329"/>
              <a:gd name="connsiteX9" fmla="*/ 4856584 w 4856584"/>
              <a:gd name="connsiteY9" fmla="*/ 1200329 h 1200329"/>
              <a:gd name="connsiteX10" fmla="*/ 4162786 w 4856584"/>
              <a:gd name="connsiteY10" fmla="*/ 1200329 h 1200329"/>
              <a:gd name="connsiteX11" fmla="*/ 3614686 w 4856584"/>
              <a:gd name="connsiteY11" fmla="*/ 1200329 h 1200329"/>
              <a:gd name="connsiteX12" fmla="*/ 2920888 w 4856584"/>
              <a:gd name="connsiteY12" fmla="*/ 1200329 h 1200329"/>
              <a:gd name="connsiteX13" fmla="*/ 2324222 w 4856584"/>
              <a:gd name="connsiteY13" fmla="*/ 1200329 h 1200329"/>
              <a:gd name="connsiteX14" fmla="*/ 1678990 w 4856584"/>
              <a:gd name="connsiteY14" fmla="*/ 1200329 h 1200329"/>
              <a:gd name="connsiteX15" fmla="*/ 888061 w 4856584"/>
              <a:gd name="connsiteY15" fmla="*/ 1200329 h 1200329"/>
              <a:gd name="connsiteX16" fmla="*/ 0 w 4856584"/>
              <a:gd name="connsiteY16" fmla="*/ 1200329 h 1200329"/>
              <a:gd name="connsiteX17" fmla="*/ 0 w 4856584"/>
              <a:gd name="connsiteY17" fmla="*/ 624171 h 1200329"/>
              <a:gd name="connsiteX18" fmla="*/ 0 w 4856584"/>
              <a:gd name="connsiteY18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56584" h="1200329" fill="none" extrusionOk="0">
                <a:moveTo>
                  <a:pt x="0" y="0"/>
                </a:moveTo>
                <a:cubicBezTo>
                  <a:pt x="208379" y="26399"/>
                  <a:pt x="325546" y="-12469"/>
                  <a:pt x="596666" y="0"/>
                </a:cubicBezTo>
                <a:cubicBezTo>
                  <a:pt x="867786" y="12469"/>
                  <a:pt x="1015654" y="-2290"/>
                  <a:pt x="1339030" y="0"/>
                </a:cubicBezTo>
                <a:cubicBezTo>
                  <a:pt x="1662406" y="2290"/>
                  <a:pt x="1815975" y="-10014"/>
                  <a:pt x="2081393" y="0"/>
                </a:cubicBezTo>
                <a:cubicBezTo>
                  <a:pt x="2346811" y="10014"/>
                  <a:pt x="2476898" y="-12063"/>
                  <a:pt x="2823757" y="0"/>
                </a:cubicBezTo>
                <a:cubicBezTo>
                  <a:pt x="3170616" y="12063"/>
                  <a:pt x="3238460" y="15052"/>
                  <a:pt x="3468989" y="0"/>
                </a:cubicBezTo>
                <a:cubicBezTo>
                  <a:pt x="3699518" y="-15052"/>
                  <a:pt x="3805367" y="-9780"/>
                  <a:pt x="4065655" y="0"/>
                </a:cubicBezTo>
                <a:cubicBezTo>
                  <a:pt x="4325943" y="9780"/>
                  <a:pt x="4670062" y="-10291"/>
                  <a:pt x="4856584" y="0"/>
                </a:cubicBezTo>
                <a:cubicBezTo>
                  <a:pt x="4870781" y="147036"/>
                  <a:pt x="4854975" y="363393"/>
                  <a:pt x="4856584" y="564155"/>
                </a:cubicBezTo>
                <a:cubicBezTo>
                  <a:pt x="4858193" y="764918"/>
                  <a:pt x="4841445" y="962948"/>
                  <a:pt x="4856584" y="1200329"/>
                </a:cubicBezTo>
                <a:cubicBezTo>
                  <a:pt x="4652574" y="1223505"/>
                  <a:pt x="4431829" y="1226517"/>
                  <a:pt x="4162786" y="1200329"/>
                </a:cubicBezTo>
                <a:cubicBezTo>
                  <a:pt x="3893743" y="1174141"/>
                  <a:pt x="3763674" y="1207400"/>
                  <a:pt x="3614686" y="1200329"/>
                </a:cubicBezTo>
                <a:cubicBezTo>
                  <a:pt x="3465698" y="1193258"/>
                  <a:pt x="3065535" y="1230359"/>
                  <a:pt x="2920888" y="1200329"/>
                </a:cubicBezTo>
                <a:cubicBezTo>
                  <a:pt x="2776241" y="1170299"/>
                  <a:pt x="2557418" y="1222191"/>
                  <a:pt x="2324222" y="1200329"/>
                </a:cubicBezTo>
                <a:cubicBezTo>
                  <a:pt x="2091026" y="1178467"/>
                  <a:pt x="1815004" y="1202464"/>
                  <a:pt x="1678990" y="1200329"/>
                </a:cubicBezTo>
                <a:cubicBezTo>
                  <a:pt x="1542976" y="1198194"/>
                  <a:pt x="1276812" y="1214985"/>
                  <a:pt x="888061" y="1200329"/>
                </a:cubicBezTo>
                <a:cubicBezTo>
                  <a:pt x="499310" y="1185673"/>
                  <a:pt x="229215" y="1216716"/>
                  <a:pt x="0" y="1200329"/>
                </a:cubicBezTo>
                <a:cubicBezTo>
                  <a:pt x="11653" y="981120"/>
                  <a:pt x="-11735" y="874622"/>
                  <a:pt x="0" y="624171"/>
                </a:cubicBezTo>
                <a:cubicBezTo>
                  <a:pt x="11735" y="373720"/>
                  <a:pt x="16098" y="263756"/>
                  <a:pt x="0" y="0"/>
                </a:cubicBezTo>
                <a:close/>
              </a:path>
              <a:path w="4856584" h="1200329" stroke="0" extrusionOk="0">
                <a:moveTo>
                  <a:pt x="0" y="0"/>
                </a:moveTo>
                <a:cubicBezTo>
                  <a:pt x="327531" y="-27529"/>
                  <a:pt x="551371" y="-6859"/>
                  <a:pt x="693798" y="0"/>
                </a:cubicBezTo>
                <a:cubicBezTo>
                  <a:pt x="836225" y="6859"/>
                  <a:pt x="1262032" y="23165"/>
                  <a:pt x="1436161" y="0"/>
                </a:cubicBezTo>
                <a:cubicBezTo>
                  <a:pt x="1610290" y="-23165"/>
                  <a:pt x="1850055" y="27534"/>
                  <a:pt x="2129959" y="0"/>
                </a:cubicBezTo>
                <a:cubicBezTo>
                  <a:pt x="2409863" y="-27534"/>
                  <a:pt x="2441951" y="-3400"/>
                  <a:pt x="2678059" y="0"/>
                </a:cubicBezTo>
                <a:cubicBezTo>
                  <a:pt x="2914167" y="3400"/>
                  <a:pt x="3060054" y="-14248"/>
                  <a:pt x="3371857" y="0"/>
                </a:cubicBezTo>
                <a:cubicBezTo>
                  <a:pt x="3683660" y="14248"/>
                  <a:pt x="3749453" y="-23599"/>
                  <a:pt x="3919957" y="0"/>
                </a:cubicBezTo>
                <a:cubicBezTo>
                  <a:pt x="4090461" y="23599"/>
                  <a:pt x="4534573" y="-24951"/>
                  <a:pt x="4856584" y="0"/>
                </a:cubicBezTo>
                <a:cubicBezTo>
                  <a:pt x="4836061" y="238763"/>
                  <a:pt x="4847852" y="460525"/>
                  <a:pt x="4856584" y="576158"/>
                </a:cubicBezTo>
                <a:cubicBezTo>
                  <a:pt x="4865316" y="691791"/>
                  <a:pt x="4870785" y="942024"/>
                  <a:pt x="4856584" y="1200329"/>
                </a:cubicBezTo>
                <a:cubicBezTo>
                  <a:pt x="4687718" y="1175302"/>
                  <a:pt x="4466568" y="1202638"/>
                  <a:pt x="4308484" y="1200329"/>
                </a:cubicBezTo>
                <a:cubicBezTo>
                  <a:pt x="4150400" y="1198020"/>
                  <a:pt x="3819823" y="1224432"/>
                  <a:pt x="3614686" y="1200329"/>
                </a:cubicBezTo>
                <a:cubicBezTo>
                  <a:pt x="3409549" y="1176226"/>
                  <a:pt x="3094846" y="1218804"/>
                  <a:pt x="2872323" y="1200329"/>
                </a:cubicBezTo>
                <a:cubicBezTo>
                  <a:pt x="2649800" y="1181854"/>
                  <a:pt x="2333309" y="1185961"/>
                  <a:pt x="2129959" y="1200329"/>
                </a:cubicBezTo>
                <a:cubicBezTo>
                  <a:pt x="1926609" y="1214697"/>
                  <a:pt x="1744994" y="1176354"/>
                  <a:pt x="1484727" y="1200329"/>
                </a:cubicBezTo>
                <a:cubicBezTo>
                  <a:pt x="1224460" y="1224304"/>
                  <a:pt x="1125237" y="1194233"/>
                  <a:pt x="839495" y="1200329"/>
                </a:cubicBezTo>
                <a:cubicBezTo>
                  <a:pt x="553753" y="1206425"/>
                  <a:pt x="291802" y="1241089"/>
                  <a:pt x="0" y="1200329"/>
                </a:cubicBezTo>
                <a:cubicBezTo>
                  <a:pt x="-16978" y="1031601"/>
                  <a:pt x="7083" y="804125"/>
                  <a:pt x="0" y="588161"/>
                </a:cubicBezTo>
                <a:cubicBezTo>
                  <a:pt x="-7083" y="372197"/>
                  <a:pt x="-15668" y="1857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79171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Typy parametryzowane umożliwiają tworzenie szablonów typów/interfejsów, w których typy klas/metod/parametrów zastąpione są parametrami.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4D44890-99CF-4976-864B-91609D5993FD}"/>
              </a:ext>
            </a:extLst>
          </p:cNvPr>
          <p:cNvSpPr txBox="1"/>
          <p:nvPr/>
        </p:nvSpPr>
        <p:spPr>
          <a:xfrm>
            <a:off x="3491880" y="3212976"/>
            <a:ext cx="4856584" cy="923330"/>
          </a:xfrm>
          <a:custGeom>
            <a:avLst/>
            <a:gdLst>
              <a:gd name="connsiteX0" fmla="*/ 0 w 4856584"/>
              <a:gd name="connsiteY0" fmla="*/ 0 h 923330"/>
              <a:gd name="connsiteX1" fmla="*/ 596666 w 4856584"/>
              <a:gd name="connsiteY1" fmla="*/ 0 h 923330"/>
              <a:gd name="connsiteX2" fmla="*/ 1339030 w 4856584"/>
              <a:gd name="connsiteY2" fmla="*/ 0 h 923330"/>
              <a:gd name="connsiteX3" fmla="*/ 2081393 w 4856584"/>
              <a:gd name="connsiteY3" fmla="*/ 0 h 923330"/>
              <a:gd name="connsiteX4" fmla="*/ 2823757 w 4856584"/>
              <a:gd name="connsiteY4" fmla="*/ 0 h 923330"/>
              <a:gd name="connsiteX5" fmla="*/ 3468989 w 4856584"/>
              <a:gd name="connsiteY5" fmla="*/ 0 h 923330"/>
              <a:gd name="connsiteX6" fmla="*/ 4065655 w 4856584"/>
              <a:gd name="connsiteY6" fmla="*/ 0 h 923330"/>
              <a:gd name="connsiteX7" fmla="*/ 4856584 w 4856584"/>
              <a:gd name="connsiteY7" fmla="*/ 0 h 923330"/>
              <a:gd name="connsiteX8" fmla="*/ 4856584 w 4856584"/>
              <a:gd name="connsiteY8" fmla="*/ 433965 h 923330"/>
              <a:gd name="connsiteX9" fmla="*/ 4856584 w 4856584"/>
              <a:gd name="connsiteY9" fmla="*/ 923330 h 923330"/>
              <a:gd name="connsiteX10" fmla="*/ 4162786 w 4856584"/>
              <a:gd name="connsiteY10" fmla="*/ 923330 h 923330"/>
              <a:gd name="connsiteX11" fmla="*/ 3614686 w 4856584"/>
              <a:gd name="connsiteY11" fmla="*/ 923330 h 923330"/>
              <a:gd name="connsiteX12" fmla="*/ 2920888 w 4856584"/>
              <a:gd name="connsiteY12" fmla="*/ 923330 h 923330"/>
              <a:gd name="connsiteX13" fmla="*/ 2324222 w 4856584"/>
              <a:gd name="connsiteY13" fmla="*/ 923330 h 923330"/>
              <a:gd name="connsiteX14" fmla="*/ 1678990 w 4856584"/>
              <a:gd name="connsiteY14" fmla="*/ 923330 h 923330"/>
              <a:gd name="connsiteX15" fmla="*/ 888061 w 4856584"/>
              <a:gd name="connsiteY15" fmla="*/ 923330 h 923330"/>
              <a:gd name="connsiteX16" fmla="*/ 0 w 4856584"/>
              <a:gd name="connsiteY16" fmla="*/ 923330 h 923330"/>
              <a:gd name="connsiteX17" fmla="*/ 0 w 4856584"/>
              <a:gd name="connsiteY17" fmla="*/ 480132 h 923330"/>
              <a:gd name="connsiteX18" fmla="*/ 0 w 4856584"/>
              <a:gd name="connsiteY18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56584" h="923330" fill="none" extrusionOk="0">
                <a:moveTo>
                  <a:pt x="0" y="0"/>
                </a:moveTo>
                <a:cubicBezTo>
                  <a:pt x="208379" y="26399"/>
                  <a:pt x="325546" y="-12469"/>
                  <a:pt x="596666" y="0"/>
                </a:cubicBezTo>
                <a:cubicBezTo>
                  <a:pt x="867786" y="12469"/>
                  <a:pt x="1015654" y="-2290"/>
                  <a:pt x="1339030" y="0"/>
                </a:cubicBezTo>
                <a:cubicBezTo>
                  <a:pt x="1662406" y="2290"/>
                  <a:pt x="1815975" y="-10014"/>
                  <a:pt x="2081393" y="0"/>
                </a:cubicBezTo>
                <a:cubicBezTo>
                  <a:pt x="2346811" y="10014"/>
                  <a:pt x="2476898" y="-12063"/>
                  <a:pt x="2823757" y="0"/>
                </a:cubicBezTo>
                <a:cubicBezTo>
                  <a:pt x="3170616" y="12063"/>
                  <a:pt x="3238460" y="15052"/>
                  <a:pt x="3468989" y="0"/>
                </a:cubicBezTo>
                <a:cubicBezTo>
                  <a:pt x="3699518" y="-15052"/>
                  <a:pt x="3805367" y="-9780"/>
                  <a:pt x="4065655" y="0"/>
                </a:cubicBezTo>
                <a:cubicBezTo>
                  <a:pt x="4325943" y="9780"/>
                  <a:pt x="4670062" y="-10291"/>
                  <a:pt x="4856584" y="0"/>
                </a:cubicBezTo>
                <a:cubicBezTo>
                  <a:pt x="4840497" y="157770"/>
                  <a:pt x="4842093" y="242986"/>
                  <a:pt x="4856584" y="433965"/>
                </a:cubicBezTo>
                <a:cubicBezTo>
                  <a:pt x="4871075" y="624945"/>
                  <a:pt x="4842349" y="785330"/>
                  <a:pt x="4856584" y="923330"/>
                </a:cubicBezTo>
                <a:cubicBezTo>
                  <a:pt x="4652574" y="946506"/>
                  <a:pt x="4431829" y="949518"/>
                  <a:pt x="4162786" y="923330"/>
                </a:cubicBezTo>
                <a:cubicBezTo>
                  <a:pt x="3893743" y="897142"/>
                  <a:pt x="3763674" y="930401"/>
                  <a:pt x="3614686" y="923330"/>
                </a:cubicBezTo>
                <a:cubicBezTo>
                  <a:pt x="3465698" y="916259"/>
                  <a:pt x="3065535" y="953360"/>
                  <a:pt x="2920888" y="923330"/>
                </a:cubicBezTo>
                <a:cubicBezTo>
                  <a:pt x="2776241" y="893300"/>
                  <a:pt x="2557418" y="945192"/>
                  <a:pt x="2324222" y="923330"/>
                </a:cubicBezTo>
                <a:cubicBezTo>
                  <a:pt x="2091026" y="901468"/>
                  <a:pt x="1815004" y="925465"/>
                  <a:pt x="1678990" y="923330"/>
                </a:cubicBezTo>
                <a:cubicBezTo>
                  <a:pt x="1542976" y="921195"/>
                  <a:pt x="1276812" y="937986"/>
                  <a:pt x="888061" y="923330"/>
                </a:cubicBezTo>
                <a:cubicBezTo>
                  <a:pt x="499310" y="908674"/>
                  <a:pt x="229215" y="939717"/>
                  <a:pt x="0" y="923330"/>
                </a:cubicBezTo>
                <a:cubicBezTo>
                  <a:pt x="3861" y="730941"/>
                  <a:pt x="-6954" y="692803"/>
                  <a:pt x="0" y="480132"/>
                </a:cubicBezTo>
                <a:cubicBezTo>
                  <a:pt x="6954" y="267461"/>
                  <a:pt x="-1019" y="168268"/>
                  <a:pt x="0" y="0"/>
                </a:cubicBezTo>
                <a:close/>
              </a:path>
              <a:path w="4856584" h="923330" stroke="0" extrusionOk="0">
                <a:moveTo>
                  <a:pt x="0" y="0"/>
                </a:moveTo>
                <a:cubicBezTo>
                  <a:pt x="327531" y="-27529"/>
                  <a:pt x="551371" y="-6859"/>
                  <a:pt x="693798" y="0"/>
                </a:cubicBezTo>
                <a:cubicBezTo>
                  <a:pt x="836225" y="6859"/>
                  <a:pt x="1262032" y="23165"/>
                  <a:pt x="1436161" y="0"/>
                </a:cubicBezTo>
                <a:cubicBezTo>
                  <a:pt x="1610290" y="-23165"/>
                  <a:pt x="1850055" y="27534"/>
                  <a:pt x="2129959" y="0"/>
                </a:cubicBezTo>
                <a:cubicBezTo>
                  <a:pt x="2409863" y="-27534"/>
                  <a:pt x="2441951" y="-3400"/>
                  <a:pt x="2678059" y="0"/>
                </a:cubicBezTo>
                <a:cubicBezTo>
                  <a:pt x="2914167" y="3400"/>
                  <a:pt x="3060054" y="-14248"/>
                  <a:pt x="3371857" y="0"/>
                </a:cubicBezTo>
                <a:cubicBezTo>
                  <a:pt x="3683660" y="14248"/>
                  <a:pt x="3749453" y="-23599"/>
                  <a:pt x="3919957" y="0"/>
                </a:cubicBezTo>
                <a:cubicBezTo>
                  <a:pt x="4090461" y="23599"/>
                  <a:pt x="4534573" y="-24951"/>
                  <a:pt x="4856584" y="0"/>
                </a:cubicBezTo>
                <a:cubicBezTo>
                  <a:pt x="4840165" y="143152"/>
                  <a:pt x="4873611" y="339716"/>
                  <a:pt x="4856584" y="443198"/>
                </a:cubicBezTo>
                <a:cubicBezTo>
                  <a:pt x="4839557" y="546680"/>
                  <a:pt x="4834877" y="769908"/>
                  <a:pt x="4856584" y="923330"/>
                </a:cubicBezTo>
                <a:cubicBezTo>
                  <a:pt x="4687718" y="898303"/>
                  <a:pt x="4466568" y="925639"/>
                  <a:pt x="4308484" y="923330"/>
                </a:cubicBezTo>
                <a:cubicBezTo>
                  <a:pt x="4150400" y="921021"/>
                  <a:pt x="3819823" y="947433"/>
                  <a:pt x="3614686" y="923330"/>
                </a:cubicBezTo>
                <a:cubicBezTo>
                  <a:pt x="3409549" y="899227"/>
                  <a:pt x="3094846" y="941805"/>
                  <a:pt x="2872323" y="923330"/>
                </a:cubicBezTo>
                <a:cubicBezTo>
                  <a:pt x="2649800" y="904855"/>
                  <a:pt x="2333309" y="908962"/>
                  <a:pt x="2129959" y="923330"/>
                </a:cubicBezTo>
                <a:cubicBezTo>
                  <a:pt x="1926609" y="937698"/>
                  <a:pt x="1744994" y="899355"/>
                  <a:pt x="1484727" y="923330"/>
                </a:cubicBezTo>
                <a:cubicBezTo>
                  <a:pt x="1224460" y="947305"/>
                  <a:pt x="1125237" y="917234"/>
                  <a:pt x="839495" y="923330"/>
                </a:cubicBezTo>
                <a:cubicBezTo>
                  <a:pt x="553753" y="929426"/>
                  <a:pt x="291802" y="964090"/>
                  <a:pt x="0" y="923330"/>
                </a:cubicBezTo>
                <a:cubicBezTo>
                  <a:pt x="-13177" y="727916"/>
                  <a:pt x="14564" y="669831"/>
                  <a:pt x="0" y="452432"/>
                </a:cubicBezTo>
                <a:cubicBezTo>
                  <a:pt x="-14564" y="235033"/>
                  <a:pt x="-1570" y="14800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79171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Podstawową zaletą typów parametryzowanych jest praca z typem danych, który został przekazany.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EBF13E3-E2DE-45B7-B557-169BC4D62BE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493" y="1243584"/>
            <a:ext cx="3114675" cy="5305425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37FA9BF3-4198-4340-AF64-C863A6183DD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4437112"/>
            <a:ext cx="4924709" cy="123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3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1AA2D4-C160-4E40-91D8-F941461D1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47" y="256875"/>
            <a:ext cx="7053542" cy="790866"/>
          </a:xfrm>
        </p:spPr>
        <p:txBody>
          <a:bodyPr>
            <a:normAutofit fontScale="90000"/>
          </a:bodyPr>
          <a:lstStyle/>
          <a:p>
            <a:r>
              <a:rPr lang="pl-PL" dirty="0"/>
              <a:t>Typy </a:t>
            </a:r>
            <a:r>
              <a:rPr lang="pl-PL" dirty="0" err="1"/>
              <a:t>parametryzowne</a:t>
            </a:r>
            <a:r>
              <a:rPr lang="pl-PL" dirty="0"/>
              <a:t> (</a:t>
            </a:r>
            <a:r>
              <a:rPr lang="pl-PL" dirty="0" err="1"/>
              <a:t>generics</a:t>
            </a:r>
            <a:r>
              <a:rPr lang="pl-PL" dirty="0"/>
              <a:t>)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46D2F630-0C76-4CD1-BB08-13A7F304484D}"/>
              </a:ext>
            </a:extLst>
          </p:cNvPr>
          <p:cNvSpPr txBox="1"/>
          <p:nvPr/>
        </p:nvSpPr>
        <p:spPr>
          <a:xfrm>
            <a:off x="313238" y="1393236"/>
            <a:ext cx="7916362" cy="1015663"/>
          </a:xfrm>
          <a:custGeom>
            <a:avLst/>
            <a:gdLst>
              <a:gd name="connsiteX0" fmla="*/ 0 w 7916362"/>
              <a:gd name="connsiteY0" fmla="*/ 0 h 1015663"/>
              <a:gd name="connsiteX1" fmla="*/ 501370 w 7916362"/>
              <a:gd name="connsiteY1" fmla="*/ 0 h 1015663"/>
              <a:gd name="connsiteX2" fmla="*/ 1240230 w 7916362"/>
              <a:gd name="connsiteY2" fmla="*/ 0 h 1015663"/>
              <a:gd name="connsiteX3" fmla="*/ 1899927 w 7916362"/>
              <a:gd name="connsiteY3" fmla="*/ 0 h 1015663"/>
              <a:gd name="connsiteX4" fmla="*/ 2480460 w 7916362"/>
              <a:gd name="connsiteY4" fmla="*/ 0 h 1015663"/>
              <a:gd name="connsiteX5" fmla="*/ 2981830 w 7916362"/>
              <a:gd name="connsiteY5" fmla="*/ 0 h 1015663"/>
              <a:gd name="connsiteX6" fmla="*/ 3641527 w 7916362"/>
              <a:gd name="connsiteY6" fmla="*/ 0 h 1015663"/>
              <a:gd name="connsiteX7" fmla="*/ 4063732 w 7916362"/>
              <a:gd name="connsiteY7" fmla="*/ 0 h 1015663"/>
              <a:gd name="connsiteX8" fmla="*/ 4485938 w 7916362"/>
              <a:gd name="connsiteY8" fmla="*/ 0 h 1015663"/>
              <a:gd name="connsiteX9" fmla="*/ 5224799 w 7916362"/>
              <a:gd name="connsiteY9" fmla="*/ 0 h 1015663"/>
              <a:gd name="connsiteX10" fmla="*/ 5884496 w 7916362"/>
              <a:gd name="connsiteY10" fmla="*/ 0 h 1015663"/>
              <a:gd name="connsiteX11" fmla="*/ 6702520 w 7916362"/>
              <a:gd name="connsiteY11" fmla="*/ 0 h 1015663"/>
              <a:gd name="connsiteX12" fmla="*/ 7203889 w 7916362"/>
              <a:gd name="connsiteY12" fmla="*/ 0 h 1015663"/>
              <a:gd name="connsiteX13" fmla="*/ 7916362 w 7916362"/>
              <a:gd name="connsiteY13" fmla="*/ 0 h 1015663"/>
              <a:gd name="connsiteX14" fmla="*/ 7916362 w 7916362"/>
              <a:gd name="connsiteY14" fmla="*/ 507832 h 1015663"/>
              <a:gd name="connsiteX15" fmla="*/ 7916362 w 7916362"/>
              <a:gd name="connsiteY15" fmla="*/ 1015663 h 1015663"/>
              <a:gd name="connsiteX16" fmla="*/ 7414992 w 7916362"/>
              <a:gd name="connsiteY16" fmla="*/ 1015663 h 1015663"/>
              <a:gd name="connsiteX17" fmla="*/ 6596968 w 7916362"/>
              <a:gd name="connsiteY17" fmla="*/ 1015663 h 1015663"/>
              <a:gd name="connsiteX18" fmla="*/ 5858108 w 7916362"/>
              <a:gd name="connsiteY18" fmla="*/ 1015663 h 1015663"/>
              <a:gd name="connsiteX19" fmla="*/ 5119247 w 7916362"/>
              <a:gd name="connsiteY19" fmla="*/ 1015663 h 1015663"/>
              <a:gd name="connsiteX20" fmla="*/ 4459551 w 7916362"/>
              <a:gd name="connsiteY20" fmla="*/ 1015663 h 1015663"/>
              <a:gd name="connsiteX21" fmla="*/ 3958181 w 7916362"/>
              <a:gd name="connsiteY21" fmla="*/ 1015663 h 1015663"/>
              <a:gd name="connsiteX22" fmla="*/ 3140157 w 7916362"/>
              <a:gd name="connsiteY22" fmla="*/ 1015663 h 1015663"/>
              <a:gd name="connsiteX23" fmla="*/ 2322133 w 7916362"/>
              <a:gd name="connsiteY23" fmla="*/ 1015663 h 1015663"/>
              <a:gd name="connsiteX24" fmla="*/ 1741600 w 7916362"/>
              <a:gd name="connsiteY24" fmla="*/ 1015663 h 1015663"/>
              <a:gd name="connsiteX25" fmla="*/ 1319394 w 7916362"/>
              <a:gd name="connsiteY25" fmla="*/ 1015663 h 1015663"/>
              <a:gd name="connsiteX26" fmla="*/ 818024 w 7916362"/>
              <a:gd name="connsiteY26" fmla="*/ 1015663 h 1015663"/>
              <a:gd name="connsiteX27" fmla="*/ 0 w 7916362"/>
              <a:gd name="connsiteY27" fmla="*/ 1015663 h 1015663"/>
              <a:gd name="connsiteX28" fmla="*/ 0 w 7916362"/>
              <a:gd name="connsiteY28" fmla="*/ 507832 h 1015663"/>
              <a:gd name="connsiteX29" fmla="*/ 0 w 7916362"/>
              <a:gd name="connsiteY29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916362" h="1015663" fill="none" extrusionOk="0">
                <a:moveTo>
                  <a:pt x="0" y="0"/>
                </a:moveTo>
                <a:cubicBezTo>
                  <a:pt x="215515" y="13890"/>
                  <a:pt x="285575" y="23737"/>
                  <a:pt x="501370" y="0"/>
                </a:cubicBezTo>
                <a:cubicBezTo>
                  <a:pt x="717165" y="-23737"/>
                  <a:pt x="971258" y="18495"/>
                  <a:pt x="1240230" y="0"/>
                </a:cubicBezTo>
                <a:cubicBezTo>
                  <a:pt x="1509202" y="-18495"/>
                  <a:pt x="1683125" y="22114"/>
                  <a:pt x="1899927" y="0"/>
                </a:cubicBezTo>
                <a:cubicBezTo>
                  <a:pt x="2116729" y="-22114"/>
                  <a:pt x="2251378" y="21339"/>
                  <a:pt x="2480460" y="0"/>
                </a:cubicBezTo>
                <a:cubicBezTo>
                  <a:pt x="2709542" y="-21339"/>
                  <a:pt x="2807135" y="9492"/>
                  <a:pt x="2981830" y="0"/>
                </a:cubicBezTo>
                <a:cubicBezTo>
                  <a:pt x="3156525" y="-9492"/>
                  <a:pt x="3350791" y="-5445"/>
                  <a:pt x="3641527" y="0"/>
                </a:cubicBezTo>
                <a:cubicBezTo>
                  <a:pt x="3932263" y="5445"/>
                  <a:pt x="3914641" y="-5968"/>
                  <a:pt x="4063732" y="0"/>
                </a:cubicBezTo>
                <a:cubicBezTo>
                  <a:pt x="4212823" y="5968"/>
                  <a:pt x="4331579" y="-6096"/>
                  <a:pt x="4485938" y="0"/>
                </a:cubicBezTo>
                <a:cubicBezTo>
                  <a:pt x="4640297" y="6096"/>
                  <a:pt x="4968007" y="30751"/>
                  <a:pt x="5224799" y="0"/>
                </a:cubicBezTo>
                <a:cubicBezTo>
                  <a:pt x="5481591" y="-30751"/>
                  <a:pt x="5610071" y="-21037"/>
                  <a:pt x="5884496" y="0"/>
                </a:cubicBezTo>
                <a:cubicBezTo>
                  <a:pt x="6158921" y="21037"/>
                  <a:pt x="6303255" y="25018"/>
                  <a:pt x="6702520" y="0"/>
                </a:cubicBezTo>
                <a:cubicBezTo>
                  <a:pt x="7101785" y="-25018"/>
                  <a:pt x="6995106" y="-23473"/>
                  <a:pt x="7203889" y="0"/>
                </a:cubicBezTo>
                <a:cubicBezTo>
                  <a:pt x="7412672" y="23473"/>
                  <a:pt x="7622450" y="-29185"/>
                  <a:pt x="7916362" y="0"/>
                </a:cubicBezTo>
                <a:cubicBezTo>
                  <a:pt x="7910848" y="146828"/>
                  <a:pt x="7925091" y="349822"/>
                  <a:pt x="7916362" y="507832"/>
                </a:cubicBezTo>
                <a:cubicBezTo>
                  <a:pt x="7907633" y="665842"/>
                  <a:pt x="7939250" y="804059"/>
                  <a:pt x="7916362" y="1015663"/>
                </a:cubicBezTo>
                <a:cubicBezTo>
                  <a:pt x="7771603" y="1040289"/>
                  <a:pt x="7614523" y="1008627"/>
                  <a:pt x="7414992" y="1015663"/>
                </a:cubicBezTo>
                <a:cubicBezTo>
                  <a:pt x="7215461" y="1022700"/>
                  <a:pt x="6790218" y="1004187"/>
                  <a:pt x="6596968" y="1015663"/>
                </a:cubicBezTo>
                <a:cubicBezTo>
                  <a:pt x="6403718" y="1027139"/>
                  <a:pt x="6031028" y="995849"/>
                  <a:pt x="5858108" y="1015663"/>
                </a:cubicBezTo>
                <a:cubicBezTo>
                  <a:pt x="5685188" y="1035477"/>
                  <a:pt x="5273023" y="1024597"/>
                  <a:pt x="5119247" y="1015663"/>
                </a:cubicBezTo>
                <a:cubicBezTo>
                  <a:pt x="4965471" y="1006729"/>
                  <a:pt x="4648116" y="1015334"/>
                  <a:pt x="4459551" y="1015663"/>
                </a:cubicBezTo>
                <a:cubicBezTo>
                  <a:pt x="4270986" y="1015992"/>
                  <a:pt x="4122544" y="1005004"/>
                  <a:pt x="3958181" y="1015663"/>
                </a:cubicBezTo>
                <a:cubicBezTo>
                  <a:pt x="3793818" y="1026323"/>
                  <a:pt x="3434762" y="1002623"/>
                  <a:pt x="3140157" y="1015663"/>
                </a:cubicBezTo>
                <a:cubicBezTo>
                  <a:pt x="2845552" y="1028703"/>
                  <a:pt x="2625058" y="1011849"/>
                  <a:pt x="2322133" y="1015663"/>
                </a:cubicBezTo>
                <a:cubicBezTo>
                  <a:pt x="2019208" y="1019477"/>
                  <a:pt x="1885578" y="1032255"/>
                  <a:pt x="1741600" y="1015663"/>
                </a:cubicBezTo>
                <a:cubicBezTo>
                  <a:pt x="1597622" y="999071"/>
                  <a:pt x="1405850" y="1021160"/>
                  <a:pt x="1319394" y="1015663"/>
                </a:cubicBezTo>
                <a:cubicBezTo>
                  <a:pt x="1232938" y="1010166"/>
                  <a:pt x="929283" y="1008702"/>
                  <a:pt x="818024" y="1015663"/>
                </a:cubicBezTo>
                <a:cubicBezTo>
                  <a:pt x="706765" y="1022625"/>
                  <a:pt x="242762" y="1029707"/>
                  <a:pt x="0" y="1015663"/>
                </a:cubicBezTo>
                <a:cubicBezTo>
                  <a:pt x="-1218" y="890870"/>
                  <a:pt x="14642" y="684811"/>
                  <a:pt x="0" y="507832"/>
                </a:cubicBezTo>
                <a:cubicBezTo>
                  <a:pt x="-14642" y="330853"/>
                  <a:pt x="7069" y="116740"/>
                  <a:pt x="0" y="0"/>
                </a:cubicBezTo>
                <a:close/>
              </a:path>
              <a:path w="7916362" h="1015663" stroke="0" extrusionOk="0">
                <a:moveTo>
                  <a:pt x="0" y="0"/>
                </a:moveTo>
                <a:cubicBezTo>
                  <a:pt x="180421" y="-2928"/>
                  <a:pt x="429035" y="30945"/>
                  <a:pt x="659697" y="0"/>
                </a:cubicBezTo>
                <a:cubicBezTo>
                  <a:pt x="890359" y="-30945"/>
                  <a:pt x="1053592" y="-1517"/>
                  <a:pt x="1398557" y="0"/>
                </a:cubicBezTo>
                <a:cubicBezTo>
                  <a:pt x="1743522" y="1517"/>
                  <a:pt x="1886824" y="-11829"/>
                  <a:pt x="2058254" y="0"/>
                </a:cubicBezTo>
                <a:cubicBezTo>
                  <a:pt x="2229684" y="11829"/>
                  <a:pt x="2393625" y="2385"/>
                  <a:pt x="2480460" y="0"/>
                </a:cubicBezTo>
                <a:cubicBezTo>
                  <a:pt x="2567295" y="-2385"/>
                  <a:pt x="2838804" y="-20719"/>
                  <a:pt x="3140157" y="0"/>
                </a:cubicBezTo>
                <a:cubicBezTo>
                  <a:pt x="3441510" y="20719"/>
                  <a:pt x="3436681" y="601"/>
                  <a:pt x="3562363" y="0"/>
                </a:cubicBezTo>
                <a:cubicBezTo>
                  <a:pt x="3688045" y="-601"/>
                  <a:pt x="3896249" y="-10541"/>
                  <a:pt x="3984569" y="0"/>
                </a:cubicBezTo>
                <a:cubicBezTo>
                  <a:pt x="4072889" y="10541"/>
                  <a:pt x="4307848" y="6251"/>
                  <a:pt x="4485938" y="0"/>
                </a:cubicBezTo>
                <a:cubicBezTo>
                  <a:pt x="4664028" y="-6251"/>
                  <a:pt x="4844256" y="-19966"/>
                  <a:pt x="4987308" y="0"/>
                </a:cubicBezTo>
                <a:cubicBezTo>
                  <a:pt x="5130360" y="19966"/>
                  <a:pt x="5488255" y="-31236"/>
                  <a:pt x="5647005" y="0"/>
                </a:cubicBezTo>
                <a:cubicBezTo>
                  <a:pt x="5805755" y="31236"/>
                  <a:pt x="5936529" y="1063"/>
                  <a:pt x="6148374" y="0"/>
                </a:cubicBezTo>
                <a:cubicBezTo>
                  <a:pt x="6360219" y="-1063"/>
                  <a:pt x="6695352" y="-7677"/>
                  <a:pt x="6887235" y="0"/>
                </a:cubicBezTo>
                <a:cubicBezTo>
                  <a:pt x="7079118" y="7677"/>
                  <a:pt x="7209128" y="-14365"/>
                  <a:pt x="7309441" y="0"/>
                </a:cubicBezTo>
                <a:cubicBezTo>
                  <a:pt x="7409754" y="14365"/>
                  <a:pt x="7688373" y="-7378"/>
                  <a:pt x="7916362" y="0"/>
                </a:cubicBezTo>
                <a:cubicBezTo>
                  <a:pt x="7914057" y="223240"/>
                  <a:pt x="7922512" y="301278"/>
                  <a:pt x="7916362" y="477362"/>
                </a:cubicBezTo>
                <a:cubicBezTo>
                  <a:pt x="7910212" y="653446"/>
                  <a:pt x="7914207" y="748324"/>
                  <a:pt x="7916362" y="1015663"/>
                </a:cubicBezTo>
                <a:cubicBezTo>
                  <a:pt x="7734641" y="1008121"/>
                  <a:pt x="7560507" y="1031620"/>
                  <a:pt x="7335829" y="1015663"/>
                </a:cubicBezTo>
                <a:cubicBezTo>
                  <a:pt x="7111151" y="999706"/>
                  <a:pt x="6981369" y="1005560"/>
                  <a:pt x="6676132" y="1015663"/>
                </a:cubicBezTo>
                <a:cubicBezTo>
                  <a:pt x="6370895" y="1025766"/>
                  <a:pt x="6401525" y="1016312"/>
                  <a:pt x="6174762" y="1015663"/>
                </a:cubicBezTo>
                <a:cubicBezTo>
                  <a:pt x="5947999" y="1015015"/>
                  <a:pt x="5830812" y="988991"/>
                  <a:pt x="5594229" y="1015663"/>
                </a:cubicBezTo>
                <a:cubicBezTo>
                  <a:pt x="5357646" y="1042335"/>
                  <a:pt x="5288727" y="1015186"/>
                  <a:pt x="5172023" y="1015663"/>
                </a:cubicBezTo>
                <a:cubicBezTo>
                  <a:pt x="5055319" y="1016140"/>
                  <a:pt x="4796417" y="1030813"/>
                  <a:pt x="4670654" y="1015663"/>
                </a:cubicBezTo>
                <a:cubicBezTo>
                  <a:pt x="4544891" y="1000513"/>
                  <a:pt x="4320793" y="1015930"/>
                  <a:pt x="4169284" y="1015663"/>
                </a:cubicBezTo>
                <a:cubicBezTo>
                  <a:pt x="4017775" y="1015397"/>
                  <a:pt x="3832189" y="1022023"/>
                  <a:pt x="3747078" y="1015663"/>
                </a:cubicBezTo>
                <a:cubicBezTo>
                  <a:pt x="3661967" y="1009303"/>
                  <a:pt x="3428914" y="1017091"/>
                  <a:pt x="3324872" y="1015663"/>
                </a:cubicBezTo>
                <a:cubicBezTo>
                  <a:pt x="3220830" y="1014235"/>
                  <a:pt x="2834637" y="1033289"/>
                  <a:pt x="2586012" y="1015663"/>
                </a:cubicBezTo>
                <a:cubicBezTo>
                  <a:pt x="2337387" y="998037"/>
                  <a:pt x="2165268" y="1052718"/>
                  <a:pt x="1767988" y="1015663"/>
                </a:cubicBezTo>
                <a:cubicBezTo>
                  <a:pt x="1370708" y="978608"/>
                  <a:pt x="1523710" y="1025222"/>
                  <a:pt x="1345782" y="1015663"/>
                </a:cubicBezTo>
                <a:cubicBezTo>
                  <a:pt x="1167854" y="1006104"/>
                  <a:pt x="1050660" y="1022084"/>
                  <a:pt x="923576" y="1015663"/>
                </a:cubicBezTo>
                <a:cubicBezTo>
                  <a:pt x="796492" y="1009242"/>
                  <a:pt x="396287" y="1034034"/>
                  <a:pt x="0" y="1015663"/>
                </a:cubicBezTo>
                <a:cubicBezTo>
                  <a:pt x="21182" y="817364"/>
                  <a:pt x="1288" y="703988"/>
                  <a:pt x="0" y="517988"/>
                </a:cubicBezTo>
                <a:cubicBezTo>
                  <a:pt x="-1288" y="331988"/>
                  <a:pt x="-24769" y="19175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979171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l-PL" sz="2000" b="1" dirty="0">
                <a:solidFill>
                  <a:schemeClr val="bg1"/>
                </a:solidFill>
              </a:rPr>
              <a:t>Wprowadzenie typów parametryzowanych rozwiązało problem bezpieczeństwa w zakresie zgodności typów przy tworzeniu ogólnych klas/algorytmów.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30B53685-4010-4C92-8988-7625E6379A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35727"/>
          <a:stretch/>
        </p:blipFill>
        <p:spPr>
          <a:xfrm>
            <a:off x="313237" y="2775926"/>
            <a:ext cx="2632904" cy="847725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49BCDE33-8F81-4751-96F6-8829512CED9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75925" y="2751981"/>
            <a:ext cx="2800350" cy="847725"/>
          </a:xfrm>
          <a:prstGeom prst="rect">
            <a:avLst/>
          </a:prstGeom>
        </p:spPr>
      </p:pic>
      <p:sp>
        <p:nvSpPr>
          <p:cNvPr id="17" name="pole tekstowe 16">
            <a:extLst>
              <a:ext uri="{FF2B5EF4-FFF2-40B4-BE49-F238E27FC236}">
                <a16:creationId xmlns:a16="http://schemas.microsoft.com/office/drawing/2014/main" id="{B51CF76B-E3F4-4C96-A1AD-98BEC1CD6173}"/>
              </a:ext>
            </a:extLst>
          </p:cNvPr>
          <p:cNvSpPr txBox="1"/>
          <p:nvPr/>
        </p:nvSpPr>
        <p:spPr>
          <a:xfrm>
            <a:off x="4086752" y="2999731"/>
            <a:ext cx="474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b="1" dirty="0">
                <a:solidFill>
                  <a:schemeClr val="accent2"/>
                </a:solidFill>
              </a:rPr>
              <a:t>VS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9E9DDC4-27B7-4882-AA9D-E3143DF85CB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61562" y="4086226"/>
            <a:ext cx="3414713" cy="123825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70ABD98-FB1B-4AD7-8F5F-4B75F754F56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3237" y="4086226"/>
            <a:ext cx="3671888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3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11414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1" cy="762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6C2E433-5F4E-441B-9DFE-1D8E80C3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1" y="629266"/>
            <a:ext cx="4687338" cy="9709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Kolekcje w Java</a:t>
            </a:r>
            <a:endParaRPr lang="en-US" dirty="0"/>
          </a:p>
        </p:txBody>
      </p:sp>
      <p:pic>
        <p:nvPicPr>
          <p:cNvPr id="5" name="Obraz 4" descr="Obraz zawierający wewnątrz, różny, zdjęcie, półka&#10;&#10;Opis wygenerowany automatycznie">
            <a:extLst>
              <a:ext uri="{FF2B5EF4-FFF2-40B4-BE49-F238E27FC236}">
                <a16:creationId xmlns:a16="http://schemas.microsoft.com/office/drawing/2014/main" id="{21A0E084-F0A0-4A0B-AEA8-BDDD397FCFD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/>
          <a:srcRect l="5372" r="4287"/>
          <a:stretch/>
        </p:blipFill>
        <p:spPr>
          <a:xfrm>
            <a:off x="6456759" y="10"/>
            <a:ext cx="2689349" cy="685799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EF049B09-93BA-40D3-8B80-788A87C8F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52C965A5-77FB-4E52-968A-00EF689DC6C5}"/>
              </a:ext>
            </a:extLst>
          </p:cNvPr>
          <p:cNvSpPr txBox="1"/>
          <p:nvPr/>
        </p:nvSpPr>
        <p:spPr>
          <a:xfrm>
            <a:off x="488001" y="3229316"/>
            <a:ext cx="4687338" cy="22511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l-PL" sz="1900" dirty="0">
                <a:latin typeface="+mj-lt"/>
                <a:ea typeface="+mj-ea"/>
                <a:cs typeface="+mj-cs"/>
              </a:rPr>
              <a:t>Framework </a:t>
            </a:r>
            <a:r>
              <a:rPr lang="pl-PL" sz="1900" i="1" dirty="0" err="1">
                <a:latin typeface="+mj-lt"/>
                <a:ea typeface="+mj-ea"/>
                <a:cs typeface="+mj-cs"/>
              </a:rPr>
              <a:t>Collections</a:t>
            </a:r>
            <a:r>
              <a:rPr lang="pl-PL" sz="1900" dirty="0">
                <a:latin typeface="+mj-lt"/>
                <a:ea typeface="+mj-ea"/>
                <a:cs typeface="+mj-cs"/>
              </a:rPr>
              <a:t> w </a:t>
            </a:r>
            <a:r>
              <a:rPr lang="pl-PL" sz="1900" dirty="0" err="1">
                <a:latin typeface="+mj-lt"/>
                <a:ea typeface="+mj-ea"/>
                <a:cs typeface="+mj-cs"/>
              </a:rPr>
              <a:t>java</a:t>
            </a:r>
            <a:r>
              <a:rPr lang="pl-PL" sz="1900" dirty="0">
                <a:latin typeface="+mj-lt"/>
                <a:ea typeface="+mj-ea"/>
                <a:cs typeface="+mj-cs"/>
              </a:rPr>
              <a:t> posiada zunifikowaną architekturę do reprezentowania i manipulowania kolekcjami. Zawiera:</a:t>
            </a:r>
            <a:endParaRPr lang="pl-PL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>
                <a:latin typeface="+mj-lt"/>
                <a:ea typeface="+mj-ea"/>
                <a:cs typeface="+mj-cs"/>
              </a:rPr>
              <a:t>  Interfejsy</a:t>
            </a:r>
            <a:endParaRPr lang="en-US" dirty="0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>
                <a:latin typeface="+mj-lt"/>
                <a:ea typeface="+mj-ea"/>
                <a:cs typeface="+mj-cs"/>
              </a:rPr>
              <a:t>Implementacje</a:t>
            </a:r>
            <a:endParaRPr lang="en-US" dirty="0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>
                <a:latin typeface="+mj-lt"/>
                <a:ea typeface="+mj-ea"/>
                <a:cs typeface="+mj-cs"/>
              </a:rPr>
              <a:t>Algorytmy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3D7A2404-53E7-414E-9B64-6D9C98C15384}"/>
              </a:ext>
            </a:extLst>
          </p:cNvPr>
          <p:cNvSpPr txBox="1"/>
          <p:nvPr/>
        </p:nvSpPr>
        <p:spPr>
          <a:xfrm>
            <a:off x="488001" y="1676401"/>
            <a:ext cx="5501371" cy="1569660"/>
          </a:xfrm>
          <a:custGeom>
            <a:avLst/>
            <a:gdLst>
              <a:gd name="connsiteX0" fmla="*/ 0 w 5501371"/>
              <a:gd name="connsiteY0" fmla="*/ 0 h 1569660"/>
              <a:gd name="connsiteX1" fmla="*/ 687671 w 5501371"/>
              <a:gd name="connsiteY1" fmla="*/ 0 h 1569660"/>
              <a:gd name="connsiteX2" fmla="*/ 1375343 w 5501371"/>
              <a:gd name="connsiteY2" fmla="*/ 0 h 1569660"/>
              <a:gd name="connsiteX3" fmla="*/ 2173042 w 5501371"/>
              <a:gd name="connsiteY3" fmla="*/ 0 h 1569660"/>
              <a:gd name="connsiteX4" fmla="*/ 2695672 w 5501371"/>
              <a:gd name="connsiteY4" fmla="*/ 0 h 1569660"/>
              <a:gd name="connsiteX5" fmla="*/ 3383343 w 5501371"/>
              <a:gd name="connsiteY5" fmla="*/ 0 h 1569660"/>
              <a:gd name="connsiteX6" fmla="*/ 4181042 w 5501371"/>
              <a:gd name="connsiteY6" fmla="*/ 0 h 1569660"/>
              <a:gd name="connsiteX7" fmla="*/ 4813700 w 5501371"/>
              <a:gd name="connsiteY7" fmla="*/ 0 h 1569660"/>
              <a:gd name="connsiteX8" fmla="*/ 5501371 w 5501371"/>
              <a:gd name="connsiteY8" fmla="*/ 0 h 1569660"/>
              <a:gd name="connsiteX9" fmla="*/ 5501371 w 5501371"/>
              <a:gd name="connsiteY9" fmla="*/ 554613 h 1569660"/>
              <a:gd name="connsiteX10" fmla="*/ 5501371 w 5501371"/>
              <a:gd name="connsiteY10" fmla="*/ 1062137 h 1569660"/>
              <a:gd name="connsiteX11" fmla="*/ 5501371 w 5501371"/>
              <a:gd name="connsiteY11" fmla="*/ 1569660 h 1569660"/>
              <a:gd name="connsiteX12" fmla="*/ 4758686 w 5501371"/>
              <a:gd name="connsiteY12" fmla="*/ 1569660 h 1569660"/>
              <a:gd name="connsiteX13" fmla="*/ 4016001 w 5501371"/>
              <a:gd name="connsiteY13" fmla="*/ 1569660 h 1569660"/>
              <a:gd name="connsiteX14" fmla="*/ 3328329 w 5501371"/>
              <a:gd name="connsiteY14" fmla="*/ 1569660 h 1569660"/>
              <a:gd name="connsiteX15" fmla="*/ 2695672 w 5501371"/>
              <a:gd name="connsiteY15" fmla="*/ 1569660 h 1569660"/>
              <a:gd name="connsiteX16" fmla="*/ 2063014 w 5501371"/>
              <a:gd name="connsiteY16" fmla="*/ 1569660 h 1569660"/>
              <a:gd name="connsiteX17" fmla="*/ 1540384 w 5501371"/>
              <a:gd name="connsiteY17" fmla="*/ 1569660 h 1569660"/>
              <a:gd name="connsiteX18" fmla="*/ 962740 w 5501371"/>
              <a:gd name="connsiteY18" fmla="*/ 1569660 h 1569660"/>
              <a:gd name="connsiteX19" fmla="*/ 0 w 5501371"/>
              <a:gd name="connsiteY19" fmla="*/ 1569660 h 1569660"/>
              <a:gd name="connsiteX20" fmla="*/ 0 w 5501371"/>
              <a:gd name="connsiteY20" fmla="*/ 1046440 h 1569660"/>
              <a:gd name="connsiteX21" fmla="*/ 0 w 5501371"/>
              <a:gd name="connsiteY21" fmla="*/ 554613 h 1569660"/>
              <a:gd name="connsiteX22" fmla="*/ 0 w 5501371"/>
              <a:gd name="connsiteY22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501371" h="1569660" extrusionOk="0">
                <a:moveTo>
                  <a:pt x="0" y="0"/>
                </a:moveTo>
                <a:cubicBezTo>
                  <a:pt x="304122" y="-19259"/>
                  <a:pt x="387450" y="7368"/>
                  <a:pt x="687671" y="0"/>
                </a:cubicBezTo>
                <a:cubicBezTo>
                  <a:pt x="987892" y="-7368"/>
                  <a:pt x="1099855" y="-29019"/>
                  <a:pt x="1375343" y="0"/>
                </a:cubicBezTo>
                <a:cubicBezTo>
                  <a:pt x="1650831" y="29019"/>
                  <a:pt x="1855787" y="27909"/>
                  <a:pt x="2173042" y="0"/>
                </a:cubicBezTo>
                <a:cubicBezTo>
                  <a:pt x="2490297" y="-27909"/>
                  <a:pt x="2582396" y="-13001"/>
                  <a:pt x="2695672" y="0"/>
                </a:cubicBezTo>
                <a:cubicBezTo>
                  <a:pt x="2808948" y="13001"/>
                  <a:pt x="3179613" y="-17576"/>
                  <a:pt x="3383343" y="0"/>
                </a:cubicBezTo>
                <a:cubicBezTo>
                  <a:pt x="3587073" y="17576"/>
                  <a:pt x="3923758" y="36193"/>
                  <a:pt x="4181042" y="0"/>
                </a:cubicBezTo>
                <a:cubicBezTo>
                  <a:pt x="4438326" y="-36193"/>
                  <a:pt x="4545877" y="-24801"/>
                  <a:pt x="4813700" y="0"/>
                </a:cubicBezTo>
                <a:cubicBezTo>
                  <a:pt x="5081523" y="24801"/>
                  <a:pt x="5318577" y="34106"/>
                  <a:pt x="5501371" y="0"/>
                </a:cubicBezTo>
                <a:cubicBezTo>
                  <a:pt x="5512020" y="223240"/>
                  <a:pt x="5483427" y="363974"/>
                  <a:pt x="5501371" y="554613"/>
                </a:cubicBezTo>
                <a:cubicBezTo>
                  <a:pt x="5519315" y="745252"/>
                  <a:pt x="5511813" y="897178"/>
                  <a:pt x="5501371" y="1062137"/>
                </a:cubicBezTo>
                <a:cubicBezTo>
                  <a:pt x="5490929" y="1227096"/>
                  <a:pt x="5519653" y="1466709"/>
                  <a:pt x="5501371" y="1569660"/>
                </a:cubicBezTo>
                <a:cubicBezTo>
                  <a:pt x="5254760" y="1541983"/>
                  <a:pt x="4979112" y="1563560"/>
                  <a:pt x="4758686" y="1569660"/>
                </a:cubicBezTo>
                <a:cubicBezTo>
                  <a:pt x="4538261" y="1575760"/>
                  <a:pt x="4196015" y="1564180"/>
                  <a:pt x="4016001" y="1569660"/>
                </a:cubicBezTo>
                <a:cubicBezTo>
                  <a:pt x="3835988" y="1575140"/>
                  <a:pt x="3493685" y="1558648"/>
                  <a:pt x="3328329" y="1569660"/>
                </a:cubicBezTo>
                <a:cubicBezTo>
                  <a:pt x="3162973" y="1580672"/>
                  <a:pt x="2827254" y="1596667"/>
                  <a:pt x="2695672" y="1569660"/>
                </a:cubicBezTo>
                <a:cubicBezTo>
                  <a:pt x="2564090" y="1542653"/>
                  <a:pt x="2289821" y="1595300"/>
                  <a:pt x="2063014" y="1569660"/>
                </a:cubicBezTo>
                <a:cubicBezTo>
                  <a:pt x="1836207" y="1544020"/>
                  <a:pt x="1688486" y="1595194"/>
                  <a:pt x="1540384" y="1569660"/>
                </a:cubicBezTo>
                <a:cubicBezTo>
                  <a:pt x="1392282" y="1544127"/>
                  <a:pt x="1233339" y="1553984"/>
                  <a:pt x="962740" y="1569660"/>
                </a:cubicBezTo>
                <a:cubicBezTo>
                  <a:pt x="692141" y="1585336"/>
                  <a:pt x="369870" y="1523127"/>
                  <a:pt x="0" y="1569660"/>
                </a:cubicBezTo>
                <a:cubicBezTo>
                  <a:pt x="-9973" y="1366914"/>
                  <a:pt x="-17951" y="1306188"/>
                  <a:pt x="0" y="1046440"/>
                </a:cubicBezTo>
                <a:cubicBezTo>
                  <a:pt x="17951" y="786692"/>
                  <a:pt x="-22626" y="735026"/>
                  <a:pt x="0" y="554613"/>
                </a:cubicBezTo>
                <a:cubicBezTo>
                  <a:pt x="22626" y="374200"/>
                  <a:pt x="3767" y="168586"/>
                  <a:pt x="0" y="0"/>
                </a:cubicBezTo>
                <a:close/>
              </a:path>
            </a:pathLst>
          </a:cu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10755006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l-PL" sz="2400" b="1" dirty="0"/>
              <a:t>Kolekcja (kontener)</a:t>
            </a:r>
            <a:r>
              <a:rPr lang="pl-PL" sz="2400" dirty="0"/>
              <a:t> – obiekt który grupuje wiele elementów w jedną całość</a:t>
            </a:r>
            <a:r>
              <a:rPr lang="pl-PL" sz="2400" b="1" dirty="0"/>
              <a:t>. </a:t>
            </a:r>
            <a:r>
              <a:rPr lang="pl-PL" sz="2400" dirty="0"/>
              <a:t>Służą do przechowywania i manipulowania danymi</a:t>
            </a:r>
          </a:p>
        </p:txBody>
      </p:sp>
    </p:spTree>
    <p:extLst>
      <p:ext uri="{BB962C8B-B14F-4D97-AF65-F5344CB8AC3E}">
        <p14:creationId xmlns:p14="http://schemas.microsoft.com/office/powerpoint/2010/main" val="313453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114140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1" cy="762000"/>
          </a:xfrm>
          <a:prstGeom prst="rect">
            <a:avLst/>
          </a:prstGeom>
        </p:spPr>
      </p:pic>
      <p:pic>
        <p:nvPicPr>
          <p:cNvPr id="8" name="Obraz 7" descr="Obraz zawierający zrzut ekranu&#10;&#10;Opis wygenerowany automatycznie">
            <a:extLst>
              <a:ext uri="{FF2B5EF4-FFF2-40B4-BE49-F238E27FC236}">
                <a16:creationId xmlns:a16="http://schemas.microsoft.com/office/drawing/2014/main" id="{707FAD7C-6308-4C7D-A057-379D76E71C1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4174" y="116684"/>
            <a:ext cx="8875652" cy="56734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6C2E433-5F4E-441B-9DFE-1D8E80C3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37" y="5790138"/>
            <a:ext cx="6888455" cy="9272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400" dirty="0" err="1"/>
              <a:t>Standardowe</a:t>
            </a:r>
            <a:r>
              <a:rPr lang="en-US" sz="4400" dirty="0"/>
              <a:t> </a:t>
            </a:r>
            <a:r>
              <a:rPr lang="en-US" sz="4400" dirty="0" err="1"/>
              <a:t>kolekcje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0606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43F9DF-633F-4C36-AD44-AF5C3337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60648"/>
            <a:ext cx="7053542" cy="881132"/>
          </a:xfrm>
        </p:spPr>
        <p:txBody>
          <a:bodyPr/>
          <a:lstStyle/>
          <a:p>
            <a:r>
              <a:rPr lang="pl-PL" dirty="0"/>
              <a:t>Porównanie kolekcji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E38340E-02F6-4738-BF93-DEB964B5DFEA}"/>
              </a:ext>
            </a:extLst>
          </p:cNvPr>
          <p:cNvSpPr txBox="1"/>
          <p:nvPr/>
        </p:nvSpPr>
        <p:spPr>
          <a:xfrm>
            <a:off x="484584" y="1467627"/>
            <a:ext cx="2447369" cy="4715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l-PL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Lista:</a:t>
            </a:r>
            <a:endParaRPr lang="pl-PL" dirty="0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/>
              <a:t>Uporządkowana – kontrola na jakiej pozycji element się znajduje</a:t>
            </a:r>
            <a:endParaRPr lang="pl-PL" dirty="0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>
                <a:latin typeface="+mj-lt"/>
                <a:ea typeface="+mj-ea"/>
                <a:cs typeface="+mj-cs"/>
              </a:rPr>
              <a:t>Dostęp po indeksach</a:t>
            </a:r>
            <a:endParaRPr lang="en-US" dirty="0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>
                <a:latin typeface="+mj-lt"/>
                <a:ea typeface="+mj-ea"/>
                <a:cs typeface="+mj-cs"/>
              </a:rPr>
              <a:t>Zezwala na duplikaty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>
                <a:latin typeface="+mj-lt"/>
                <a:ea typeface="+mj-ea"/>
                <a:cs typeface="+mj-cs"/>
              </a:rPr>
              <a:t>Szybkie wstawianie i usuwanie w dowolnym miejscu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>
                <a:latin typeface="+mj-lt"/>
                <a:ea typeface="+mj-ea"/>
                <a:cs typeface="+mj-cs"/>
              </a:rPr>
              <a:t>Wolne wyszukiwanie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4949681-D00A-4A85-851E-DE9611A0460D}"/>
              </a:ext>
            </a:extLst>
          </p:cNvPr>
          <p:cNvSpPr txBox="1"/>
          <p:nvPr/>
        </p:nvSpPr>
        <p:spPr>
          <a:xfrm>
            <a:off x="3189586" y="1467179"/>
            <a:ext cx="2447369" cy="3624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l-PL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Kolejka:</a:t>
            </a:r>
            <a:endParaRPr lang="pl-PL" dirty="0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/>
              <a:t>Dodawanie tylko na początku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>
                <a:latin typeface="+mj-lt"/>
                <a:ea typeface="+mj-ea"/>
                <a:cs typeface="+mj-cs"/>
              </a:rPr>
              <a:t>Pobieranie elementów tylko z końca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>
                <a:latin typeface="+mj-lt"/>
                <a:ea typeface="+mj-ea"/>
                <a:cs typeface="+mj-cs"/>
              </a:rPr>
              <a:t>Pozwala (najczęściej) na zduplikowane elementy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9D16A8B-F05A-49DA-8B67-8F3A70EBA493}"/>
              </a:ext>
            </a:extLst>
          </p:cNvPr>
          <p:cNvSpPr txBox="1"/>
          <p:nvPr/>
        </p:nvSpPr>
        <p:spPr>
          <a:xfrm>
            <a:off x="5965293" y="1467179"/>
            <a:ext cx="2447369" cy="3624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l-PL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Zbiór:</a:t>
            </a:r>
            <a:endParaRPr lang="pl-PL" dirty="0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/>
              <a:t>Nie pozwala na zduplikowane elementy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>
                <a:latin typeface="+mj-lt"/>
                <a:ea typeface="+mj-ea"/>
                <a:cs typeface="+mj-cs"/>
              </a:rPr>
              <a:t>Pozwala szybko stwierdzić, czy element jest w kolekcji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820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43F9DF-633F-4C36-AD44-AF5C3337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528568"/>
            <a:ext cx="7053542" cy="881132"/>
          </a:xfrm>
        </p:spPr>
        <p:txBody>
          <a:bodyPr/>
          <a:lstStyle/>
          <a:p>
            <a:r>
              <a:rPr lang="pl-PL" dirty="0"/>
              <a:t>Porównanie kolekcji cd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E38340E-02F6-4738-BF93-DEB964B5DFEA}"/>
              </a:ext>
            </a:extLst>
          </p:cNvPr>
          <p:cNvSpPr txBox="1"/>
          <p:nvPr/>
        </p:nvSpPr>
        <p:spPr>
          <a:xfrm>
            <a:off x="484584" y="1467627"/>
            <a:ext cx="5887616" cy="4715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l-PL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Mapa:</a:t>
            </a:r>
            <a:endParaRPr lang="pl-PL" dirty="0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/>
              <a:t>Tworzy uporządkowanie klucz -&gt; wartość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>
                <a:latin typeface="+mj-lt"/>
                <a:ea typeface="+mj-ea"/>
                <a:cs typeface="+mj-cs"/>
              </a:rPr>
              <a:t>Szybkie wyszukiwanie po kluczu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C86A1DC7-D7EC-494D-A621-78FE1505DC82}"/>
              </a:ext>
            </a:extLst>
          </p:cNvPr>
          <p:cNvSpPr txBox="1"/>
          <p:nvPr/>
        </p:nvSpPr>
        <p:spPr>
          <a:xfrm>
            <a:off x="1187624" y="3429000"/>
            <a:ext cx="5519208" cy="1631216"/>
          </a:xfrm>
          <a:custGeom>
            <a:avLst/>
            <a:gdLst>
              <a:gd name="connsiteX0" fmla="*/ 0 w 5519208"/>
              <a:gd name="connsiteY0" fmla="*/ 0 h 1631216"/>
              <a:gd name="connsiteX1" fmla="*/ 745093 w 5519208"/>
              <a:gd name="connsiteY1" fmla="*/ 0 h 1631216"/>
              <a:gd name="connsiteX2" fmla="*/ 1324610 w 5519208"/>
              <a:gd name="connsiteY2" fmla="*/ 0 h 1631216"/>
              <a:gd name="connsiteX3" fmla="*/ 1959319 w 5519208"/>
              <a:gd name="connsiteY3" fmla="*/ 0 h 1631216"/>
              <a:gd name="connsiteX4" fmla="*/ 2483644 w 5519208"/>
              <a:gd name="connsiteY4" fmla="*/ 0 h 1631216"/>
              <a:gd name="connsiteX5" fmla="*/ 3283929 w 5519208"/>
              <a:gd name="connsiteY5" fmla="*/ 0 h 1631216"/>
              <a:gd name="connsiteX6" fmla="*/ 4084214 w 5519208"/>
              <a:gd name="connsiteY6" fmla="*/ 0 h 1631216"/>
              <a:gd name="connsiteX7" fmla="*/ 4829307 w 5519208"/>
              <a:gd name="connsiteY7" fmla="*/ 0 h 1631216"/>
              <a:gd name="connsiteX8" fmla="*/ 5519208 w 5519208"/>
              <a:gd name="connsiteY8" fmla="*/ 0 h 1631216"/>
              <a:gd name="connsiteX9" fmla="*/ 5519208 w 5519208"/>
              <a:gd name="connsiteY9" fmla="*/ 494802 h 1631216"/>
              <a:gd name="connsiteX10" fmla="*/ 5519208 w 5519208"/>
              <a:gd name="connsiteY10" fmla="*/ 1038541 h 1631216"/>
              <a:gd name="connsiteX11" fmla="*/ 5519208 w 5519208"/>
              <a:gd name="connsiteY11" fmla="*/ 1631216 h 1631216"/>
              <a:gd name="connsiteX12" fmla="*/ 4994883 w 5519208"/>
              <a:gd name="connsiteY12" fmla="*/ 1631216 h 1631216"/>
              <a:gd name="connsiteX13" fmla="*/ 4415366 w 5519208"/>
              <a:gd name="connsiteY13" fmla="*/ 1631216 h 1631216"/>
              <a:gd name="connsiteX14" fmla="*/ 3780657 w 5519208"/>
              <a:gd name="connsiteY14" fmla="*/ 1631216 h 1631216"/>
              <a:gd name="connsiteX15" fmla="*/ 3201141 w 5519208"/>
              <a:gd name="connsiteY15" fmla="*/ 1631216 h 1631216"/>
              <a:gd name="connsiteX16" fmla="*/ 2456048 w 5519208"/>
              <a:gd name="connsiteY16" fmla="*/ 1631216 h 1631216"/>
              <a:gd name="connsiteX17" fmla="*/ 1876531 w 5519208"/>
              <a:gd name="connsiteY17" fmla="*/ 1631216 h 1631216"/>
              <a:gd name="connsiteX18" fmla="*/ 1131438 w 5519208"/>
              <a:gd name="connsiteY18" fmla="*/ 1631216 h 1631216"/>
              <a:gd name="connsiteX19" fmla="*/ 0 w 5519208"/>
              <a:gd name="connsiteY19" fmla="*/ 1631216 h 1631216"/>
              <a:gd name="connsiteX20" fmla="*/ 0 w 5519208"/>
              <a:gd name="connsiteY20" fmla="*/ 1071165 h 1631216"/>
              <a:gd name="connsiteX21" fmla="*/ 0 w 5519208"/>
              <a:gd name="connsiteY21" fmla="*/ 511114 h 1631216"/>
              <a:gd name="connsiteX22" fmla="*/ 0 w 5519208"/>
              <a:gd name="connsiteY22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519208" h="1631216" fill="none" extrusionOk="0">
                <a:moveTo>
                  <a:pt x="0" y="0"/>
                </a:moveTo>
                <a:cubicBezTo>
                  <a:pt x="181578" y="34166"/>
                  <a:pt x="541422" y="-24752"/>
                  <a:pt x="745093" y="0"/>
                </a:cubicBezTo>
                <a:cubicBezTo>
                  <a:pt x="948764" y="24752"/>
                  <a:pt x="1100107" y="28198"/>
                  <a:pt x="1324610" y="0"/>
                </a:cubicBezTo>
                <a:cubicBezTo>
                  <a:pt x="1549113" y="-28198"/>
                  <a:pt x="1742005" y="-24915"/>
                  <a:pt x="1959319" y="0"/>
                </a:cubicBezTo>
                <a:cubicBezTo>
                  <a:pt x="2176633" y="24915"/>
                  <a:pt x="2256541" y="9764"/>
                  <a:pt x="2483644" y="0"/>
                </a:cubicBezTo>
                <a:cubicBezTo>
                  <a:pt x="2710748" y="-9764"/>
                  <a:pt x="2896148" y="-36299"/>
                  <a:pt x="3283929" y="0"/>
                </a:cubicBezTo>
                <a:cubicBezTo>
                  <a:pt x="3671711" y="36299"/>
                  <a:pt x="3707865" y="23199"/>
                  <a:pt x="4084214" y="0"/>
                </a:cubicBezTo>
                <a:cubicBezTo>
                  <a:pt x="4460563" y="-23199"/>
                  <a:pt x="4580457" y="-6797"/>
                  <a:pt x="4829307" y="0"/>
                </a:cubicBezTo>
                <a:cubicBezTo>
                  <a:pt x="5078157" y="6797"/>
                  <a:pt x="5220805" y="-20948"/>
                  <a:pt x="5519208" y="0"/>
                </a:cubicBezTo>
                <a:cubicBezTo>
                  <a:pt x="5525103" y="145257"/>
                  <a:pt x="5537171" y="307609"/>
                  <a:pt x="5519208" y="494802"/>
                </a:cubicBezTo>
                <a:cubicBezTo>
                  <a:pt x="5501245" y="681995"/>
                  <a:pt x="5521409" y="893135"/>
                  <a:pt x="5519208" y="1038541"/>
                </a:cubicBezTo>
                <a:cubicBezTo>
                  <a:pt x="5517007" y="1183947"/>
                  <a:pt x="5522425" y="1373082"/>
                  <a:pt x="5519208" y="1631216"/>
                </a:cubicBezTo>
                <a:cubicBezTo>
                  <a:pt x="5312723" y="1621349"/>
                  <a:pt x="5224751" y="1648774"/>
                  <a:pt x="4994883" y="1631216"/>
                </a:cubicBezTo>
                <a:cubicBezTo>
                  <a:pt x="4765016" y="1613658"/>
                  <a:pt x="4603360" y="1653674"/>
                  <a:pt x="4415366" y="1631216"/>
                </a:cubicBezTo>
                <a:cubicBezTo>
                  <a:pt x="4227372" y="1608758"/>
                  <a:pt x="4024265" y="1608334"/>
                  <a:pt x="3780657" y="1631216"/>
                </a:cubicBezTo>
                <a:cubicBezTo>
                  <a:pt x="3537049" y="1654098"/>
                  <a:pt x="3325221" y="1655362"/>
                  <a:pt x="3201141" y="1631216"/>
                </a:cubicBezTo>
                <a:cubicBezTo>
                  <a:pt x="3077061" y="1607070"/>
                  <a:pt x="2687028" y="1639153"/>
                  <a:pt x="2456048" y="1631216"/>
                </a:cubicBezTo>
                <a:cubicBezTo>
                  <a:pt x="2225068" y="1623279"/>
                  <a:pt x="2030286" y="1653839"/>
                  <a:pt x="1876531" y="1631216"/>
                </a:cubicBezTo>
                <a:cubicBezTo>
                  <a:pt x="1722776" y="1608593"/>
                  <a:pt x="1489886" y="1643673"/>
                  <a:pt x="1131438" y="1631216"/>
                </a:cubicBezTo>
                <a:cubicBezTo>
                  <a:pt x="772990" y="1618759"/>
                  <a:pt x="360769" y="1645532"/>
                  <a:pt x="0" y="1631216"/>
                </a:cubicBezTo>
                <a:cubicBezTo>
                  <a:pt x="-8666" y="1464713"/>
                  <a:pt x="19468" y="1204950"/>
                  <a:pt x="0" y="1071165"/>
                </a:cubicBezTo>
                <a:cubicBezTo>
                  <a:pt x="-19468" y="937380"/>
                  <a:pt x="-22898" y="772774"/>
                  <a:pt x="0" y="511114"/>
                </a:cubicBezTo>
                <a:cubicBezTo>
                  <a:pt x="22898" y="249454"/>
                  <a:pt x="15945" y="176725"/>
                  <a:pt x="0" y="0"/>
                </a:cubicBezTo>
                <a:close/>
              </a:path>
              <a:path w="5519208" h="1631216" stroke="0" extrusionOk="0">
                <a:moveTo>
                  <a:pt x="0" y="0"/>
                </a:moveTo>
                <a:cubicBezTo>
                  <a:pt x="188148" y="-26961"/>
                  <a:pt x="459280" y="-28538"/>
                  <a:pt x="689901" y="0"/>
                </a:cubicBezTo>
                <a:cubicBezTo>
                  <a:pt x="920522" y="28538"/>
                  <a:pt x="1210430" y="31013"/>
                  <a:pt x="1434994" y="0"/>
                </a:cubicBezTo>
                <a:cubicBezTo>
                  <a:pt x="1659558" y="-31013"/>
                  <a:pt x="1970693" y="19321"/>
                  <a:pt x="2124895" y="0"/>
                </a:cubicBezTo>
                <a:cubicBezTo>
                  <a:pt x="2279097" y="-19321"/>
                  <a:pt x="2441635" y="-22514"/>
                  <a:pt x="2649220" y="0"/>
                </a:cubicBezTo>
                <a:cubicBezTo>
                  <a:pt x="2856805" y="22514"/>
                  <a:pt x="3180656" y="-8589"/>
                  <a:pt x="3339121" y="0"/>
                </a:cubicBezTo>
                <a:cubicBezTo>
                  <a:pt x="3497586" y="8589"/>
                  <a:pt x="3734091" y="960"/>
                  <a:pt x="3863446" y="0"/>
                </a:cubicBezTo>
                <a:cubicBezTo>
                  <a:pt x="3992802" y="-960"/>
                  <a:pt x="4174994" y="13561"/>
                  <a:pt x="4387770" y="0"/>
                </a:cubicBezTo>
                <a:cubicBezTo>
                  <a:pt x="4600546" y="-13561"/>
                  <a:pt x="4979677" y="-42723"/>
                  <a:pt x="5519208" y="0"/>
                </a:cubicBezTo>
                <a:cubicBezTo>
                  <a:pt x="5511814" y="200050"/>
                  <a:pt x="5503341" y="340362"/>
                  <a:pt x="5519208" y="511114"/>
                </a:cubicBezTo>
                <a:cubicBezTo>
                  <a:pt x="5535075" y="681866"/>
                  <a:pt x="5534911" y="847829"/>
                  <a:pt x="5519208" y="1005917"/>
                </a:cubicBezTo>
                <a:cubicBezTo>
                  <a:pt x="5503505" y="1164005"/>
                  <a:pt x="5529065" y="1465945"/>
                  <a:pt x="5519208" y="1631216"/>
                </a:cubicBezTo>
                <a:cubicBezTo>
                  <a:pt x="5297971" y="1616242"/>
                  <a:pt x="5077857" y="1641568"/>
                  <a:pt x="4939691" y="1631216"/>
                </a:cubicBezTo>
                <a:cubicBezTo>
                  <a:pt x="4801525" y="1620864"/>
                  <a:pt x="4541999" y="1642589"/>
                  <a:pt x="4194598" y="1631216"/>
                </a:cubicBezTo>
                <a:cubicBezTo>
                  <a:pt x="3847197" y="1619843"/>
                  <a:pt x="3701616" y="1600528"/>
                  <a:pt x="3559889" y="1631216"/>
                </a:cubicBezTo>
                <a:cubicBezTo>
                  <a:pt x="3418162" y="1661904"/>
                  <a:pt x="3135894" y="1603117"/>
                  <a:pt x="2925180" y="1631216"/>
                </a:cubicBezTo>
                <a:cubicBezTo>
                  <a:pt x="2714466" y="1659315"/>
                  <a:pt x="2630630" y="1651358"/>
                  <a:pt x="2400855" y="1631216"/>
                </a:cubicBezTo>
                <a:cubicBezTo>
                  <a:pt x="2171080" y="1611074"/>
                  <a:pt x="1831789" y="1637884"/>
                  <a:pt x="1655762" y="1631216"/>
                </a:cubicBezTo>
                <a:cubicBezTo>
                  <a:pt x="1479735" y="1624548"/>
                  <a:pt x="1159874" y="1603691"/>
                  <a:pt x="965861" y="1631216"/>
                </a:cubicBezTo>
                <a:cubicBezTo>
                  <a:pt x="771848" y="1658741"/>
                  <a:pt x="431880" y="1656398"/>
                  <a:pt x="0" y="1631216"/>
                </a:cubicBezTo>
                <a:cubicBezTo>
                  <a:pt x="3595" y="1390857"/>
                  <a:pt x="9592" y="1352806"/>
                  <a:pt x="0" y="1103789"/>
                </a:cubicBezTo>
                <a:cubicBezTo>
                  <a:pt x="-9592" y="854772"/>
                  <a:pt x="13830" y="794758"/>
                  <a:pt x="0" y="592675"/>
                </a:cubicBezTo>
                <a:cubicBezTo>
                  <a:pt x="-13830" y="390592"/>
                  <a:pt x="10854" y="14047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979171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l-PL" sz="2000" b="1" dirty="0">
                <a:solidFill>
                  <a:schemeClr val="bg1"/>
                </a:solidFill>
              </a:rPr>
              <a:t>Każda kolekcja (typ/interfejs) może posiadać wiele implementacji, znacząco różniących się pod względem wydajności poszczególnych operacji, uporządkowaniem elementów, obsługą wielowątkowości. </a:t>
            </a:r>
          </a:p>
        </p:txBody>
      </p:sp>
    </p:spTree>
    <p:extLst>
      <p:ext uri="{BB962C8B-B14F-4D97-AF65-F5344CB8AC3E}">
        <p14:creationId xmlns:p14="http://schemas.microsoft.com/office/powerpoint/2010/main" val="397726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43F9DF-633F-4C36-AD44-AF5C3337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528568"/>
            <a:ext cx="7053542" cy="881132"/>
          </a:xfrm>
        </p:spPr>
        <p:txBody>
          <a:bodyPr/>
          <a:lstStyle/>
          <a:p>
            <a:r>
              <a:rPr lang="pl-PL" dirty="0"/>
              <a:t>Przykład listy - </a:t>
            </a:r>
            <a:r>
              <a:rPr lang="pl-PL" dirty="0" err="1"/>
              <a:t>ArrayList</a:t>
            </a:r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E38340E-02F6-4738-BF93-DEB964B5DFEA}"/>
              </a:ext>
            </a:extLst>
          </p:cNvPr>
          <p:cNvSpPr txBox="1"/>
          <p:nvPr/>
        </p:nvSpPr>
        <p:spPr>
          <a:xfrm>
            <a:off x="484584" y="1467627"/>
            <a:ext cx="3271588" cy="4715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l-PL" sz="2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Collections</a:t>
            </a:r>
            <a:r>
              <a:rPr lang="pl-PL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  <a:endParaRPr lang="pl-PL" dirty="0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 err="1">
                <a:latin typeface="+mj-lt"/>
                <a:ea typeface="+mj-ea"/>
                <a:cs typeface="+mj-cs"/>
              </a:rPr>
              <a:t>add</a:t>
            </a:r>
            <a:r>
              <a:rPr lang="pl-PL" dirty="0">
                <a:latin typeface="+mj-lt"/>
                <a:ea typeface="+mj-ea"/>
                <a:cs typeface="+mj-cs"/>
              </a:rPr>
              <a:t>(E e)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 err="1">
                <a:latin typeface="+mj-lt"/>
                <a:ea typeface="+mj-ea"/>
                <a:cs typeface="+mj-cs"/>
              </a:rPr>
              <a:t>addAll</a:t>
            </a:r>
            <a:r>
              <a:rPr lang="pl-PL" dirty="0">
                <a:latin typeface="+mj-lt"/>
                <a:ea typeface="+mj-ea"/>
                <a:cs typeface="+mj-cs"/>
              </a:rPr>
              <a:t>(Collection&lt;? </a:t>
            </a:r>
            <a:r>
              <a:rPr lang="pl-PL" dirty="0" err="1">
                <a:latin typeface="+mj-lt"/>
                <a:ea typeface="+mj-ea"/>
                <a:cs typeface="+mj-cs"/>
              </a:rPr>
              <a:t>Extends</a:t>
            </a:r>
            <a:r>
              <a:rPr lang="pl-PL" dirty="0">
                <a:latin typeface="+mj-lt"/>
                <a:ea typeface="+mj-ea"/>
                <a:cs typeface="+mj-cs"/>
              </a:rPr>
              <a:t> E&gt; c)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 err="1">
                <a:latin typeface="+mj-lt"/>
                <a:ea typeface="+mj-ea"/>
                <a:cs typeface="+mj-cs"/>
              </a:rPr>
              <a:t>clear</a:t>
            </a:r>
            <a:r>
              <a:rPr lang="pl-PL" dirty="0">
                <a:latin typeface="+mj-lt"/>
                <a:ea typeface="+mj-ea"/>
                <a:cs typeface="+mj-cs"/>
              </a:rPr>
              <a:t>()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 err="1">
                <a:latin typeface="+mj-lt"/>
                <a:ea typeface="+mj-ea"/>
                <a:cs typeface="+mj-cs"/>
              </a:rPr>
              <a:t>contains</a:t>
            </a:r>
            <a:r>
              <a:rPr lang="pl-PL" dirty="0">
                <a:latin typeface="+mj-lt"/>
                <a:ea typeface="+mj-ea"/>
                <a:cs typeface="+mj-cs"/>
              </a:rPr>
              <a:t>(Object o)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 err="1">
                <a:latin typeface="+mj-lt"/>
                <a:ea typeface="+mj-ea"/>
                <a:cs typeface="+mj-cs"/>
              </a:rPr>
              <a:t>isEmpty</a:t>
            </a:r>
            <a:r>
              <a:rPr lang="pl-PL" dirty="0">
                <a:latin typeface="+mj-lt"/>
                <a:ea typeface="+mj-ea"/>
                <a:cs typeface="+mj-cs"/>
              </a:rPr>
              <a:t>()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 err="1">
                <a:latin typeface="+mj-lt"/>
                <a:ea typeface="+mj-ea"/>
                <a:cs typeface="+mj-cs"/>
              </a:rPr>
              <a:t>remove</a:t>
            </a:r>
            <a:r>
              <a:rPr lang="pl-PL" dirty="0">
                <a:latin typeface="+mj-lt"/>
                <a:ea typeface="+mj-ea"/>
                <a:cs typeface="+mj-cs"/>
              </a:rPr>
              <a:t>(Object o)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 err="1">
                <a:latin typeface="+mj-lt"/>
                <a:ea typeface="+mj-ea"/>
                <a:cs typeface="+mj-cs"/>
              </a:rPr>
              <a:t>size</a:t>
            </a:r>
            <a:r>
              <a:rPr lang="pl-PL" dirty="0">
                <a:latin typeface="+mj-lt"/>
                <a:ea typeface="+mj-ea"/>
                <a:cs typeface="+mj-cs"/>
              </a:rPr>
              <a:t>()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A1CB88F-500A-43FD-A22E-4C6CF812FD72}"/>
              </a:ext>
            </a:extLst>
          </p:cNvPr>
          <p:cNvSpPr txBox="1"/>
          <p:nvPr/>
        </p:nvSpPr>
        <p:spPr>
          <a:xfrm>
            <a:off x="3875402" y="1409701"/>
            <a:ext cx="3666918" cy="4715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pl-PL" sz="2000" b="1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ArrayList</a:t>
            </a:r>
            <a:r>
              <a:rPr lang="pl-PL" sz="20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:</a:t>
            </a:r>
            <a:endParaRPr lang="pl-PL" dirty="0">
              <a:latin typeface="+mj-lt"/>
              <a:ea typeface="+mj-ea"/>
              <a:cs typeface="+mj-cs"/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 err="1"/>
              <a:t>add</a:t>
            </a:r>
            <a:r>
              <a:rPr lang="pl-PL" dirty="0"/>
              <a:t>(</a:t>
            </a:r>
            <a:r>
              <a:rPr lang="pl-PL" dirty="0" err="1"/>
              <a:t>int</a:t>
            </a:r>
            <a:r>
              <a:rPr lang="pl-PL" dirty="0"/>
              <a:t> index, E e)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 err="1">
                <a:latin typeface="+mj-lt"/>
                <a:ea typeface="+mj-ea"/>
                <a:cs typeface="+mj-cs"/>
              </a:rPr>
              <a:t>addAll</a:t>
            </a:r>
            <a:r>
              <a:rPr lang="pl-PL" dirty="0">
                <a:latin typeface="+mj-lt"/>
                <a:ea typeface="+mj-ea"/>
                <a:cs typeface="+mj-cs"/>
              </a:rPr>
              <a:t>(</a:t>
            </a:r>
            <a:r>
              <a:rPr lang="pl-PL" dirty="0" err="1">
                <a:latin typeface="+mj-lt"/>
                <a:ea typeface="+mj-ea"/>
                <a:cs typeface="+mj-cs"/>
              </a:rPr>
              <a:t>int</a:t>
            </a:r>
            <a:r>
              <a:rPr lang="pl-PL" dirty="0">
                <a:latin typeface="+mj-lt"/>
                <a:ea typeface="+mj-ea"/>
                <a:cs typeface="+mj-cs"/>
              </a:rPr>
              <a:t> </a:t>
            </a:r>
            <a:r>
              <a:rPr lang="pl-PL" dirty="0" err="1">
                <a:latin typeface="+mj-lt"/>
                <a:ea typeface="+mj-ea"/>
                <a:cs typeface="+mj-cs"/>
              </a:rPr>
              <a:t>idx</a:t>
            </a:r>
            <a:r>
              <a:rPr lang="pl-PL" dirty="0">
                <a:latin typeface="+mj-lt"/>
                <a:ea typeface="+mj-ea"/>
                <a:cs typeface="+mj-cs"/>
              </a:rPr>
              <a:t>, Collection&lt;&gt; c)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 err="1">
                <a:latin typeface="+mj-lt"/>
                <a:ea typeface="+mj-ea"/>
                <a:cs typeface="+mj-cs"/>
              </a:rPr>
              <a:t>get</a:t>
            </a:r>
            <a:r>
              <a:rPr lang="pl-PL" dirty="0">
                <a:latin typeface="+mj-lt"/>
                <a:ea typeface="+mj-ea"/>
                <a:cs typeface="+mj-cs"/>
              </a:rPr>
              <a:t>(</a:t>
            </a:r>
            <a:r>
              <a:rPr lang="pl-PL" dirty="0" err="1">
                <a:latin typeface="+mj-lt"/>
                <a:ea typeface="+mj-ea"/>
                <a:cs typeface="+mj-cs"/>
              </a:rPr>
              <a:t>int</a:t>
            </a:r>
            <a:r>
              <a:rPr lang="pl-PL" dirty="0">
                <a:latin typeface="+mj-lt"/>
                <a:ea typeface="+mj-ea"/>
                <a:cs typeface="+mj-cs"/>
              </a:rPr>
              <a:t> </a:t>
            </a:r>
            <a:r>
              <a:rPr lang="pl-PL" dirty="0" err="1">
                <a:latin typeface="+mj-lt"/>
                <a:ea typeface="+mj-ea"/>
                <a:cs typeface="+mj-cs"/>
              </a:rPr>
              <a:t>idx</a:t>
            </a:r>
            <a:r>
              <a:rPr lang="pl-PL" dirty="0">
                <a:latin typeface="+mj-lt"/>
                <a:ea typeface="+mj-ea"/>
                <a:cs typeface="+mj-cs"/>
              </a:rPr>
              <a:t>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 err="1">
                <a:latin typeface="+mj-lt"/>
                <a:ea typeface="+mj-ea"/>
                <a:cs typeface="+mj-cs"/>
              </a:rPr>
              <a:t>indexOf</a:t>
            </a:r>
            <a:r>
              <a:rPr lang="pl-PL" dirty="0">
                <a:latin typeface="+mj-lt"/>
                <a:ea typeface="+mj-ea"/>
                <a:cs typeface="+mj-cs"/>
              </a:rPr>
              <a:t>(Object o)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 err="1">
                <a:latin typeface="+mj-lt"/>
                <a:ea typeface="+mj-ea"/>
                <a:cs typeface="+mj-cs"/>
              </a:rPr>
              <a:t>remove</a:t>
            </a:r>
            <a:r>
              <a:rPr lang="pl-PL" dirty="0">
                <a:latin typeface="+mj-lt"/>
                <a:ea typeface="+mj-ea"/>
                <a:cs typeface="+mj-cs"/>
              </a:rPr>
              <a:t>(</a:t>
            </a:r>
            <a:r>
              <a:rPr lang="pl-PL" dirty="0" err="1">
                <a:latin typeface="+mj-lt"/>
                <a:ea typeface="+mj-ea"/>
                <a:cs typeface="+mj-cs"/>
              </a:rPr>
              <a:t>int</a:t>
            </a:r>
            <a:r>
              <a:rPr lang="pl-PL" dirty="0">
                <a:latin typeface="+mj-lt"/>
                <a:ea typeface="+mj-ea"/>
                <a:cs typeface="+mj-cs"/>
              </a:rPr>
              <a:t> </a:t>
            </a:r>
            <a:r>
              <a:rPr lang="pl-PL" dirty="0" err="1">
                <a:latin typeface="+mj-lt"/>
                <a:ea typeface="+mj-ea"/>
                <a:cs typeface="+mj-cs"/>
              </a:rPr>
              <a:t>idx</a:t>
            </a:r>
            <a:r>
              <a:rPr lang="pl-PL" dirty="0">
                <a:latin typeface="+mj-lt"/>
                <a:ea typeface="+mj-ea"/>
                <a:cs typeface="+mj-cs"/>
              </a:rPr>
              <a:t>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pl-PL" dirty="0" err="1">
                <a:latin typeface="+mj-lt"/>
                <a:ea typeface="+mj-ea"/>
                <a:cs typeface="+mj-cs"/>
              </a:rPr>
              <a:t>sublist</a:t>
            </a:r>
            <a:r>
              <a:rPr lang="pl-PL" dirty="0">
                <a:latin typeface="+mj-lt"/>
                <a:ea typeface="+mj-ea"/>
                <a:cs typeface="+mj-cs"/>
              </a:rPr>
              <a:t>(</a:t>
            </a:r>
            <a:r>
              <a:rPr lang="pl-PL" dirty="0" err="1">
                <a:latin typeface="+mj-lt"/>
                <a:ea typeface="+mj-ea"/>
                <a:cs typeface="+mj-cs"/>
              </a:rPr>
              <a:t>int</a:t>
            </a:r>
            <a:r>
              <a:rPr lang="pl-PL" dirty="0">
                <a:latin typeface="+mj-lt"/>
                <a:ea typeface="+mj-ea"/>
                <a:cs typeface="+mj-cs"/>
              </a:rPr>
              <a:t> </a:t>
            </a:r>
            <a:r>
              <a:rPr lang="pl-PL" dirty="0" err="1">
                <a:latin typeface="+mj-lt"/>
                <a:ea typeface="+mj-ea"/>
                <a:cs typeface="+mj-cs"/>
              </a:rPr>
              <a:t>fromIdx</a:t>
            </a:r>
            <a:r>
              <a:rPr lang="pl-PL" dirty="0">
                <a:latin typeface="+mj-lt"/>
                <a:ea typeface="+mj-ea"/>
                <a:cs typeface="+mj-cs"/>
              </a:rPr>
              <a:t>, </a:t>
            </a:r>
            <a:r>
              <a:rPr lang="pl-PL" dirty="0" err="1">
                <a:latin typeface="+mj-lt"/>
                <a:ea typeface="+mj-ea"/>
                <a:cs typeface="+mj-cs"/>
              </a:rPr>
              <a:t>int</a:t>
            </a:r>
            <a:r>
              <a:rPr lang="pl-PL" dirty="0">
                <a:latin typeface="+mj-lt"/>
                <a:ea typeface="+mj-ea"/>
                <a:cs typeface="+mj-cs"/>
              </a:rPr>
              <a:t> </a:t>
            </a:r>
            <a:r>
              <a:rPr lang="pl-PL" dirty="0" err="1">
                <a:latin typeface="+mj-lt"/>
                <a:ea typeface="+mj-ea"/>
                <a:cs typeface="+mj-cs"/>
              </a:rPr>
              <a:t>toIdx</a:t>
            </a:r>
            <a:r>
              <a:rPr lang="pl-PL" dirty="0">
                <a:latin typeface="+mj-lt"/>
                <a:ea typeface="+mj-ea"/>
                <a:cs typeface="+mj-cs"/>
              </a:rPr>
              <a:t>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321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3027759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141809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60" y="1"/>
            <a:ext cx="1202540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1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043F9DF-633F-4C36-AD44-AF5C33376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16" y="250951"/>
            <a:ext cx="4687338" cy="8185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/>
              <a:t>Algorytmy</a:t>
            </a:r>
            <a:endParaRPr lang="en-US" sz="40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8520907-B4E1-4D5C-BC4D-B72A4B7B1A8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/>
          <a:srcRect l="38025" r="16918"/>
          <a:stretch/>
        </p:blipFill>
        <p:spPr>
          <a:xfrm>
            <a:off x="5661114" y="10"/>
            <a:ext cx="3484994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F049B09-93BA-40D3-8B80-788A87C8F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02B035CD-74CE-4D7A-9E5D-73CDBF4789ED}"/>
              </a:ext>
            </a:extLst>
          </p:cNvPr>
          <p:cNvSpPr txBox="1"/>
          <p:nvPr/>
        </p:nvSpPr>
        <p:spPr>
          <a:xfrm>
            <a:off x="347516" y="1292148"/>
            <a:ext cx="4687338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Sortowanie</a:t>
            </a: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Mieszanie</a:t>
            </a: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Wyszukiwanie</a:t>
            </a: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Kompozycja</a:t>
            </a: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Wyszukiwanie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ekstremów</a:t>
            </a: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Odwrócenie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kolejności</a:t>
            </a: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Wypełnienie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listy</a:t>
            </a: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Kopiowanie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fragmentów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listy</a:t>
            </a:r>
            <a:endParaRPr lang="en-US" dirty="0"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latin typeface="+mj-lt"/>
                <a:ea typeface="+mj-ea"/>
                <a:cs typeface="+mj-cs"/>
              </a:rPr>
              <a:t>Zamiana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dwóch</a:t>
            </a:r>
            <a:r>
              <a:rPr lang="en-US" dirty="0">
                <a:latin typeface="+mj-lt"/>
                <a:ea typeface="+mj-ea"/>
                <a:cs typeface="+mj-cs"/>
              </a:rPr>
              <a:t> </a:t>
            </a:r>
            <a:r>
              <a:rPr lang="en-US" dirty="0" err="1">
                <a:latin typeface="+mj-lt"/>
                <a:ea typeface="+mj-ea"/>
                <a:cs typeface="+mj-cs"/>
              </a:rPr>
              <a:t>elementów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FE89A753-9296-4E07-AF1C-C6A2D49B9F0C}"/>
              </a:ext>
            </a:extLst>
          </p:cNvPr>
          <p:cNvSpPr txBox="1"/>
          <p:nvPr/>
        </p:nvSpPr>
        <p:spPr>
          <a:xfrm>
            <a:off x="530001" y="5502136"/>
            <a:ext cx="4887504" cy="707886"/>
          </a:xfrm>
          <a:custGeom>
            <a:avLst/>
            <a:gdLst>
              <a:gd name="connsiteX0" fmla="*/ 0 w 4887504"/>
              <a:gd name="connsiteY0" fmla="*/ 0 h 707886"/>
              <a:gd name="connsiteX1" fmla="*/ 600465 w 4887504"/>
              <a:gd name="connsiteY1" fmla="*/ 0 h 707886"/>
              <a:gd name="connsiteX2" fmla="*/ 1347555 w 4887504"/>
              <a:gd name="connsiteY2" fmla="*/ 0 h 707886"/>
              <a:gd name="connsiteX3" fmla="*/ 2094645 w 4887504"/>
              <a:gd name="connsiteY3" fmla="*/ 0 h 707886"/>
              <a:gd name="connsiteX4" fmla="*/ 2841734 w 4887504"/>
              <a:gd name="connsiteY4" fmla="*/ 0 h 707886"/>
              <a:gd name="connsiteX5" fmla="*/ 3491074 w 4887504"/>
              <a:gd name="connsiteY5" fmla="*/ 0 h 707886"/>
              <a:gd name="connsiteX6" fmla="*/ 4091539 w 4887504"/>
              <a:gd name="connsiteY6" fmla="*/ 0 h 707886"/>
              <a:gd name="connsiteX7" fmla="*/ 4887504 w 4887504"/>
              <a:gd name="connsiteY7" fmla="*/ 0 h 707886"/>
              <a:gd name="connsiteX8" fmla="*/ 4887504 w 4887504"/>
              <a:gd name="connsiteY8" fmla="*/ 332706 h 707886"/>
              <a:gd name="connsiteX9" fmla="*/ 4887504 w 4887504"/>
              <a:gd name="connsiteY9" fmla="*/ 707886 h 707886"/>
              <a:gd name="connsiteX10" fmla="*/ 4189289 w 4887504"/>
              <a:gd name="connsiteY10" fmla="*/ 707886 h 707886"/>
              <a:gd name="connsiteX11" fmla="*/ 3637699 w 4887504"/>
              <a:gd name="connsiteY11" fmla="*/ 707886 h 707886"/>
              <a:gd name="connsiteX12" fmla="*/ 2939485 w 4887504"/>
              <a:gd name="connsiteY12" fmla="*/ 707886 h 707886"/>
              <a:gd name="connsiteX13" fmla="*/ 2339020 w 4887504"/>
              <a:gd name="connsiteY13" fmla="*/ 707886 h 707886"/>
              <a:gd name="connsiteX14" fmla="*/ 1689680 w 4887504"/>
              <a:gd name="connsiteY14" fmla="*/ 707886 h 707886"/>
              <a:gd name="connsiteX15" fmla="*/ 893715 w 4887504"/>
              <a:gd name="connsiteY15" fmla="*/ 707886 h 707886"/>
              <a:gd name="connsiteX16" fmla="*/ 0 w 4887504"/>
              <a:gd name="connsiteY16" fmla="*/ 707886 h 707886"/>
              <a:gd name="connsiteX17" fmla="*/ 0 w 4887504"/>
              <a:gd name="connsiteY17" fmla="*/ 368101 h 707886"/>
              <a:gd name="connsiteX18" fmla="*/ 0 w 4887504"/>
              <a:gd name="connsiteY18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87504" h="707886" fill="none" extrusionOk="0">
                <a:moveTo>
                  <a:pt x="0" y="0"/>
                </a:moveTo>
                <a:cubicBezTo>
                  <a:pt x="256987" y="27406"/>
                  <a:pt x="354546" y="14632"/>
                  <a:pt x="600465" y="0"/>
                </a:cubicBezTo>
                <a:cubicBezTo>
                  <a:pt x="846384" y="-14632"/>
                  <a:pt x="979993" y="7674"/>
                  <a:pt x="1347555" y="0"/>
                </a:cubicBezTo>
                <a:cubicBezTo>
                  <a:pt x="1715117" y="-7674"/>
                  <a:pt x="1839231" y="1383"/>
                  <a:pt x="2094645" y="0"/>
                </a:cubicBezTo>
                <a:cubicBezTo>
                  <a:pt x="2350059" y="-1383"/>
                  <a:pt x="2557486" y="-33530"/>
                  <a:pt x="2841734" y="0"/>
                </a:cubicBezTo>
                <a:cubicBezTo>
                  <a:pt x="3125982" y="33530"/>
                  <a:pt x="3270928" y="1135"/>
                  <a:pt x="3491074" y="0"/>
                </a:cubicBezTo>
                <a:cubicBezTo>
                  <a:pt x="3711220" y="-1135"/>
                  <a:pt x="3806631" y="-29043"/>
                  <a:pt x="4091539" y="0"/>
                </a:cubicBezTo>
                <a:cubicBezTo>
                  <a:pt x="4376448" y="29043"/>
                  <a:pt x="4637197" y="-23109"/>
                  <a:pt x="4887504" y="0"/>
                </a:cubicBezTo>
                <a:cubicBezTo>
                  <a:pt x="4885978" y="144045"/>
                  <a:pt x="4899219" y="202327"/>
                  <a:pt x="4887504" y="332706"/>
                </a:cubicBezTo>
                <a:cubicBezTo>
                  <a:pt x="4875789" y="463085"/>
                  <a:pt x="4874347" y="603789"/>
                  <a:pt x="4887504" y="707886"/>
                </a:cubicBezTo>
                <a:cubicBezTo>
                  <a:pt x="4605888" y="733404"/>
                  <a:pt x="4331109" y="737813"/>
                  <a:pt x="4189289" y="707886"/>
                </a:cubicBezTo>
                <a:cubicBezTo>
                  <a:pt x="4047470" y="677959"/>
                  <a:pt x="3847165" y="682821"/>
                  <a:pt x="3637699" y="707886"/>
                </a:cubicBezTo>
                <a:cubicBezTo>
                  <a:pt x="3428233" y="732952"/>
                  <a:pt x="3161428" y="719847"/>
                  <a:pt x="2939485" y="707886"/>
                </a:cubicBezTo>
                <a:cubicBezTo>
                  <a:pt x="2717542" y="695925"/>
                  <a:pt x="2516810" y="682938"/>
                  <a:pt x="2339020" y="707886"/>
                </a:cubicBezTo>
                <a:cubicBezTo>
                  <a:pt x="2161230" y="732834"/>
                  <a:pt x="2003119" y="677387"/>
                  <a:pt x="1689680" y="707886"/>
                </a:cubicBezTo>
                <a:cubicBezTo>
                  <a:pt x="1376241" y="738385"/>
                  <a:pt x="1203803" y="737816"/>
                  <a:pt x="893715" y="707886"/>
                </a:cubicBezTo>
                <a:cubicBezTo>
                  <a:pt x="583627" y="677956"/>
                  <a:pt x="324089" y="748316"/>
                  <a:pt x="0" y="707886"/>
                </a:cubicBezTo>
                <a:cubicBezTo>
                  <a:pt x="-71" y="563395"/>
                  <a:pt x="11002" y="525961"/>
                  <a:pt x="0" y="368101"/>
                </a:cubicBezTo>
                <a:cubicBezTo>
                  <a:pt x="-11002" y="210242"/>
                  <a:pt x="-12846" y="96316"/>
                  <a:pt x="0" y="0"/>
                </a:cubicBezTo>
                <a:close/>
              </a:path>
              <a:path w="4887504" h="707886" stroke="0" extrusionOk="0">
                <a:moveTo>
                  <a:pt x="0" y="0"/>
                </a:moveTo>
                <a:cubicBezTo>
                  <a:pt x="293007" y="34645"/>
                  <a:pt x="370916" y="-26457"/>
                  <a:pt x="698215" y="0"/>
                </a:cubicBezTo>
                <a:cubicBezTo>
                  <a:pt x="1025515" y="26457"/>
                  <a:pt x="1267764" y="14032"/>
                  <a:pt x="1445305" y="0"/>
                </a:cubicBezTo>
                <a:cubicBezTo>
                  <a:pt x="1622846" y="-14032"/>
                  <a:pt x="1939402" y="28784"/>
                  <a:pt x="2143520" y="0"/>
                </a:cubicBezTo>
                <a:cubicBezTo>
                  <a:pt x="2347639" y="-28784"/>
                  <a:pt x="2575466" y="25305"/>
                  <a:pt x="2695109" y="0"/>
                </a:cubicBezTo>
                <a:cubicBezTo>
                  <a:pt x="2814752" y="-25305"/>
                  <a:pt x="3093329" y="-244"/>
                  <a:pt x="3393324" y="0"/>
                </a:cubicBezTo>
                <a:cubicBezTo>
                  <a:pt x="3693320" y="244"/>
                  <a:pt x="3694871" y="-19527"/>
                  <a:pt x="3944914" y="0"/>
                </a:cubicBezTo>
                <a:cubicBezTo>
                  <a:pt x="4194957" y="19527"/>
                  <a:pt x="4684533" y="22395"/>
                  <a:pt x="4887504" y="0"/>
                </a:cubicBezTo>
                <a:cubicBezTo>
                  <a:pt x="4887116" y="133262"/>
                  <a:pt x="4901166" y="227265"/>
                  <a:pt x="4887504" y="339785"/>
                </a:cubicBezTo>
                <a:cubicBezTo>
                  <a:pt x="4873842" y="452305"/>
                  <a:pt x="4888946" y="556128"/>
                  <a:pt x="4887504" y="707886"/>
                </a:cubicBezTo>
                <a:cubicBezTo>
                  <a:pt x="4630353" y="717967"/>
                  <a:pt x="4453156" y="731848"/>
                  <a:pt x="4335914" y="707886"/>
                </a:cubicBezTo>
                <a:cubicBezTo>
                  <a:pt x="4218672" y="683925"/>
                  <a:pt x="3971589" y="694749"/>
                  <a:pt x="3637699" y="707886"/>
                </a:cubicBezTo>
                <a:cubicBezTo>
                  <a:pt x="3303809" y="721023"/>
                  <a:pt x="3204540" y="719215"/>
                  <a:pt x="2890610" y="707886"/>
                </a:cubicBezTo>
                <a:cubicBezTo>
                  <a:pt x="2576680" y="696557"/>
                  <a:pt x="2350086" y="730181"/>
                  <a:pt x="2143520" y="707886"/>
                </a:cubicBezTo>
                <a:cubicBezTo>
                  <a:pt x="1936954" y="685592"/>
                  <a:pt x="1752227" y="717637"/>
                  <a:pt x="1494180" y="707886"/>
                </a:cubicBezTo>
                <a:cubicBezTo>
                  <a:pt x="1236133" y="698135"/>
                  <a:pt x="1001055" y="694680"/>
                  <a:pt x="844840" y="707886"/>
                </a:cubicBezTo>
                <a:cubicBezTo>
                  <a:pt x="688625" y="721092"/>
                  <a:pt x="202492" y="689748"/>
                  <a:pt x="0" y="707886"/>
                </a:cubicBezTo>
                <a:cubicBezTo>
                  <a:pt x="5626" y="621000"/>
                  <a:pt x="8834" y="496435"/>
                  <a:pt x="0" y="346864"/>
                </a:cubicBezTo>
                <a:cubicBezTo>
                  <a:pt x="-8834" y="197293"/>
                  <a:pt x="-4231" y="15933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979171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l-PL" sz="2000" b="1" dirty="0">
                <a:solidFill>
                  <a:schemeClr val="bg1"/>
                </a:solidFill>
              </a:rPr>
              <a:t>Większość algorytmów ma sens wyłącznie dla list!</a:t>
            </a:r>
          </a:p>
        </p:txBody>
      </p:sp>
    </p:spTree>
    <p:extLst>
      <p:ext uri="{BB962C8B-B14F-4D97-AF65-F5344CB8AC3E}">
        <p14:creationId xmlns:p14="http://schemas.microsoft.com/office/powerpoint/2010/main" val="3303081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gaty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ogaty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ogaty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1437</TotalTime>
  <Words>905</Words>
  <Application>Microsoft Office PowerPoint</Application>
  <PresentationFormat>Pokaz na ekranie (4:3)</PresentationFormat>
  <Paragraphs>142</Paragraphs>
  <Slides>19</Slides>
  <Notes>2</Notes>
  <HiddenSlides>1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5" baseType="lpstr">
      <vt:lpstr>Calibri</vt:lpstr>
      <vt:lpstr>Trebuchet MS</vt:lpstr>
      <vt:lpstr>Wingdings</vt:lpstr>
      <vt:lpstr>Wingdings 2</vt:lpstr>
      <vt:lpstr>Wingdings 3</vt:lpstr>
      <vt:lpstr>Bogaty</vt:lpstr>
      <vt:lpstr>Programowanie obiektowe</vt:lpstr>
      <vt:lpstr>Typy parametryzowne (generics)</vt:lpstr>
      <vt:lpstr>Typy parametryzowne (generics)</vt:lpstr>
      <vt:lpstr>Kolekcje w Java</vt:lpstr>
      <vt:lpstr>Standardowe kolekcje</vt:lpstr>
      <vt:lpstr>Porównanie kolekcji</vt:lpstr>
      <vt:lpstr>Porównanie kolekcji cd</vt:lpstr>
      <vt:lpstr>Przykład listy - ArrayList</vt:lpstr>
      <vt:lpstr>Algorytmy</vt:lpstr>
      <vt:lpstr>Przykłady alg. - sortowanie</vt:lpstr>
      <vt:lpstr>Wyrażenia lambda</vt:lpstr>
      <vt:lpstr>Referencje metod</vt:lpstr>
      <vt:lpstr>Interfejs List</vt:lpstr>
      <vt:lpstr>LinkedList vs ArrayList</vt:lpstr>
      <vt:lpstr>LinkedList vs ArrayList</vt:lpstr>
      <vt:lpstr>ArrayList - przykłady</vt:lpstr>
      <vt:lpstr>Interfejs Set</vt:lpstr>
      <vt:lpstr>interfejs Map</vt:lpstr>
      <vt:lpstr>interfejs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obiektowe</dc:title>
  <dc:creator>Barbara Fryc</dc:creator>
  <cp:lastModifiedBy>Barbara Fryc</cp:lastModifiedBy>
  <cp:revision>42</cp:revision>
  <dcterms:created xsi:type="dcterms:W3CDTF">2021-08-30T08:54:34Z</dcterms:created>
  <dcterms:modified xsi:type="dcterms:W3CDTF">2024-03-22T20:33:42Z</dcterms:modified>
</cp:coreProperties>
</file>