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471" r:id="rId2"/>
    <p:sldId id="492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/>
    <p:restoredTop sz="46299" autoAdjust="0"/>
  </p:normalViewPr>
  <p:slideViewPr>
    <p:cSldViewPr snapToGrid="0" snapToObjects="1">
      <p:cViewPr varScale="1">
        <p:scale>
          <a:sx n="85" d="100"/>
          <a:sy n="85" d="100"/>
        </p:scale>
        <p:origin x="-75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FCA9-0CFE-42A3-A366-AC257B7FB50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E42C0-23EF-43A4-A898-463C18452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2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42C0-23EF-43A4-A898-463C184529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unstaged</a:t>
            </a:r>
            <a:r>
              <a:rPr lang="en-US" dirty="0" smtClean="0"/>
              <a:t> changes </a:t>
            </a:r>
            <a:r>
              <a:rPr lang="en-US" dirty="0" err="1" smtClean="0"/>
              <a:t>git</a:t>
            </a:r>
            <a:r>
              <a:rPr lang="en-US" dirty="0" smtClean="0"/>
              <a:t> diff Commit the staged changes </a:t>
            </a:r>
            <a:r>
              <a:rPr lang="en-US" dirty="0" err="1" smtClean="0"/>
              <a:t>git</a:t>
            </a:r>
            <a:r>
              <a:rPr lang="en-US" dirty="0" smtClean="0"/>
              <a:t> commit -m "MESSAGE" Reset staging area to the last commit </a:t>
            </a:r>
            <a:r>
              <a:rPr lang="en-US" dirty="0" err="1" smtClean="0"/>
              <a:t>git</a:t>
            </a:r>
            <a:r>
              <a:rPr lang="en-US" dirty="0" smtClean="0"/>
              <a:t> reset Check the state of the working directory and the staging area </a:t>
            </a:r>
            <a:r>
              <a:rPr lang="en-US" dirty="0" err="1" smtClean="0"/>
              <a:t>git</a:t>
            </a:r>
            <a:r>
              <a:rPr lang="en-US" dirty="0" smtClean="0"/>
              <a:t> status Remove a file from the index and working directory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FILENAME Rename a file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(OLD NAME) (NEW NAME) List the commit history </a:t>
            </a:r>
            <a:r>
              <a:rPr lang="en-US" dirty="0" err="1" smtClean="0"/>
              <a:t>git</a:t>
            </a:r>
            <a:r>
              <a:rPr lang="en-US" dirty="0" smtClean="0"/>
              <a:t> log List all the local branches </a:t>
            </a:r>
            <a:r>
              <a:rPr lang="en-US" dirty="0" err="1" smtClean="0"/>
              <a:t>git</a:t>
            </a:r>
            <a:r>
              <a:rPr lang="en-US" dirty="0" smtClean="0"/>
              <a:t> branch Create a new branch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BRANCH</a:t>
            </a:r>
            <a:r>
              <a:rPr lang="en-US" dirty="0" smtClean="0"/>
              <a:t> NAME Rename the current branch </a:t>
            </a:r>
            <a:r>
              <a:rPr lang="en-US" dirty="0" err="1" smtClean="0"/>
              <a:t>git</a:t>
            </a:r>
            <a:r>
              <a:rPr lang="en-US" dirty="0" smtClean="0"/>
              <a:t> branch -m NEW BRANCH NAME Delete a branch </a:t>
            </a:r>
            <a:r>
              <a:rPr lang="en-US" dirty="0" err="1" smtClean="0"/>
              <a:t>git</a:t>
            </a:r>
            <a:r>
              <a:rPr lang="en-US" dirty="0" smtClean="0"/>
              <a:t> branch -d BRANCH NAME Switch to another branch </a:t>
            </a:r>
            <a:r>
              <a:rPr lang="en-US" dirty="0" err="1" smtClean="0"/>
              <a:t>git</a:t>
            </a:r>
            <a:r>
              <a:rPr lang="en-US" dirty="0" smtClean="0"/>
              <a:t> switch BRANCH NAME Merge specified branch into the current branch </a:t>
            </a:r>
            <a:r>
              <a:rPr lang="en-US" dirty="0" err="1" smtClean="0"/>
              <a:t>git</a:t>
            </a:r>
            <a:r>
              <a:rPr lang="en-US" dirty="0" smtClean="0"/>
              <a:t> merge BRANCH NAME Create a connection to a remote repository </a:t>
            </a:r>
            <a:r>
              <a:rPr lang="en-US" dirty="0" err="1" smtClean="0"/>
              <a:t>git</a:t>
            </a:r>
            <a:r>
              <a:rPr lang="en-US" dirty="0" smtClean="0"/>
              <a:t> remote add (NAME) (REPOSITORY URL) Push the committed changes to a remote directory </a:t>
            </a:r>
            <a:r>
              <a:rPr lang="en-US" dirty="0" err="1" smtClean="0"/>
              <a:t>git</a:t>
            </a:r>
            <a:r>
              <a:rPr lang="en-US" dirty="0" smtClean="0"/>
              <a:t> push (REMOTE) (BRANCH) Download the content from a remote repository </a:t>
            </a:r>
            <a:r>
              <a:rPr lang="en-US" dirty="0" err="1" smtClean="0"/>
              <a:t>git</a:t>
            </a:r>
            <a:r>
              <a:rPr lang="en-US" dirty="0" smtClean="0"/>
              <a:t> pull REMOTE</a:t>
            </a:r>
            <a:endParaRPr lang="pl-PL" dirty="0" smtClean="0"/>
          </a:p>
          <a:p>
            <a:r>
              <a:rPr lang="pl-PL" dirty="0" smtClean="0"/>
              <a:t>https://www.youtube.com/watch?v=tRZGeaHPoaw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42C0-23EF-43A4-A898-463C184529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unstaged</a:t>
            </a:r>
            <a:r>
              <a:rPr lang="en-US" dirty="0" smtClean="0"/>
              <a:t> changes </a:t>
            </a:r>
            <a:r>
              <a:rPr lang="en-US" dirty="0" err="1" smtClean="0"/>
              <a:t>git</a:t>
            </a:r>
            <a:r>
              <a:rPr lang="en-US" dirty="0" smtClean="0"/>
              <a:t> diff Commit the staged changes </a:t>
            </a:r>
            <a:r>
              <a:rPr lang="en-US" dirty="0" err="1" smtClean="0"/>
              <a:t>git</a:t>
            </a:r>
            <a:r>
              <a:rPr lang="en-US" dirty="0" smtClean="0"/>
              <a:t> commit -m "MESSAGE" Reset staging area to the last commit </a:t>
            </a:r>
            <a:r>
              <a:rPr lang="en-US" dirty="0" err="1" smtClean="0"/>
              <a:t>git</a:t>
            </a:r>
            <a:r>
              <a:rPr lang="en-US" dirty="0" smtClean="0"/>
              <a:t> reset Check the state of the working directory and the staging area </a:t>
            </a:r>
            <a:r>
              <a:rPr lang="en-US" dirty="0" err="1" smtClean="0"/>
              <a:t>git</a:t>
            </a:r>
            <a:r>
              <a:rPr lang="en-US" dirty="0" smtClean="0"/>
              <a:t> status Remove a file from the index and working directory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FILENAME Rename a file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(OLD NAME) (NEW NAME) List the commit history </a:t>
            </a:r>
            <a:r>
              <a:rPr lang="en-US" dirty="0" err="1" smtClean="0"/>
              <a:t>git</a:t>
            </a:r>
            <a:r>
              <a:rPr lang="en-US" dirty="0" smtClean="0"/>
              <a:t> log List all the local branches </a:t>
            </a:r>
            <a:r>
              <a:rPr lang="en-US" dirty="0" err="1" smtClean="0"/>
              <a:t>git</a:t>
            </a:r>
            <a:r>
              <a:rPr lang="en-US" dirty="0" smtClean="0"/>
              <a:t> branch Create a new branch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BRANCH</a:t>
            </a:r>
            <a:r>
              <a:rPr lang="en-US" dirty="0" smtClean="0"/>
              <a:t> NAME Rename the current branch </a:t>
            </a:r>
            <a:r>
              <a:rPr lang="en-US" dirty="0" err="1" smtClean="0"/>
              <a:t>git</a:t>
            </a:r>
            <a:r>
              <a:rPr lang="en-US" dirty="0" smtClean="0"/>
              <a:t> branch -m NEW BRANCH NAME Delete a branch </a:t>
            </a:r>
            <a:r>
              <a:rPr lang="en-US" dirty="0" err="1" smtClean="0"/>
              <a:t>git</a:t>
            </a:r>
            <a:r>
              <a:rPr lang="en-US" dirty="0" smtClean="0"/>
              <a:t> branch -d BRANCH NAME Switch to another branch </a:t>
            </a:r>
            <a:r>
              <a:rPr lang="en-US" dirty="0" err="1" smtClean="0"/>
              <a:t>git</a:t>
            </a:r>
            <a:r>
              <a:rPr lang="en-US" dirty="0" smtClean="0"/>
              <a:t> switch BRANCH NAME Merge specified branch into the current branch </a:t>
            </a:r>
            <a:r>
              <a:rPr lang="en-US" dirty="0" err="1" smtClean="0"/>
              <a:t>git</a:t>
            </a:r>
            <a:r>
              <a:rPr lang="en-US" dirty="0" smtClean="0"/>
              <a:t> merge BRANCH NAME Create a connection to a remote repository </a:t>
            </a:r>
            <a:r>
              <a:rPr lang="en-US" dirty="0" err="1" smtClean="0"/>
              <a:t>git</a:t>
            </a:r>
            <a:r>
              <a:rPr lang="en-US" dirty="0" smtClean="0"/>
              <a:t> remote add (NAME) (REPOSITORY URL) Push the committed changes to a remote directory </a:t>
            </a:r>
            <a:r>
              <a:rPr lang="en-US" dirty="0" err="1" smtClean="0"/>
              <a:t>git</a:t>
            </a:r>
            <a:r>
              <a:rPr lang="en-US" dirty="0" smtClean="0"/>
              <a:t> push (REMOTE) (BRANCH) Download the content from a remote repository </a:t>
            </a:r>
            <a:r>
              <a:rPr lang="en-US" dirty="0" err="1" smtClean="0"/>
              <a:t>git</a:t>
            </a:r>
            <a:r>
              <a:rPr lang="en-US" dirty="0" smtClean="0"/>
              <a:t> pull REMOTE</a:t>
            </a:r>
            <a:endParaRPr lang="pl-PL" dirty="0" smtClean="0"/>
          </a:p>
          <a:p>
            <a:r>
              <a:rPr lang="pl-PL" dirty="0" smtClean="0"/>
              <a:t>https://www.youtube.com/watch?v=tRZGeaHPoaw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42C0-23EF-43A4-A898-463C184529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42C0-23EF-43A4-A898-463C184529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Prostokąt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E96451-C226-B344-86F8-72EFF8FC2CF7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1365716" y="3789747"/>
            <a:ext cx="9722585" cy="1334703"/>
          </a:xfrm>
        </p:spPr>
        <p:txBody>
          <a:bodyPr>
            <a:normAutofit fontScale="90000"/>
          </a:bodyPr>
          <a:lstStyle/>
          <a:p>
            <a:pPr>
              <a:tabLst>
                <a:tab pos="1790700" algn="l"/>
                <a:tab pos="2328863" algn="l"/>
                <a:tab pos="4032250" algn="l"/>
              </a:tabLst>
            </a:pPr>
            <a:r>
              <a:rPr lang="pl-PL" b="1" dirty="0" err="1"/>
              <a:t>Introduction</a:t>
            </a:r>
            <a:r>
              <a:rPr lang="pl-PL" b="1" dirty="0"/>
              <a:t> to </a:t>
            </a:r>
            <a:r>
              <a:rPr lang="pl-PL" b="1" dirty="0" err="1"/>
              <a:t>Programming</a:t>
            </a:r>
            <a:r>
              <a:rPr lang="pl-PL" b="1" dirty="0"/>
              <a:t> </a:t>
            </a:r>
            <a:r>
              <a:rPr lang="pl-PL" b="1" dirty="0" err="1"/>
              <a:t>in</a:t>
            </a:r>
            <a:r>
              <a:rPr lang="pl-PL" b="1" dirty="0"/>
              <a:t> Pytho</a:t>
            </a:r>
            <a:r>
              <a:rPr lang="pl-PL" dirty="0"/>
              <a:t>n</a:t>
            </a:r>
            <a:br>
              <a:rPr lang="pl-PL" dirty="0"/>
            </a:br>
            <a:r>
              <a:rPr lang="en-US" dirty="0"/>
              <a:t> </a:t>
            </a:r>
            <a:r>
              <a:rPr lang="pl-PL" dirty="0" err="1" smtClean="0"/>
              <a:t>Version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</a:t>
            </a:r>
            <a:r>
              <a:rPr lang="pl-PL" dirty="0" err="1" smtClean="0"/>
              <a:t>Sytems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inż. Barbara Fryc</a:t>
            </a:r>
            <a:endParaRPr lang="en-US" dirty="0"/>
          </a:p>
          <a:p>
            <a:endParaRPr lang="pl-PL" dirty="0"/>
          </a:p>
        </p:txBody>
      </p:sp>
      <p:sp>
        <p:nvSpPr>
          <p:cNvPr id="1026" name="AutoShape 2" descr="upload.wikimedia.org/wikipedia/commons/thumb/c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28" name="AutoShape 4" descr="upload.wikimedia.org/wikipedia/commons/thumb/c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030" name="AutoShape 6" descr="upload.wikimedia.org/wikipedia/commons/thumb/c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9" name="Obraz 8" descr="Python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40" y="654628"/>
            <a:ext cx="20574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Install</a:t>
            </a:r>
            <a:r>
              <a:rPr lang="pl-PL" dirty="0" smtClean="0"/>
              <a:t> git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Windows</a:t>
            </a:r>
          </a:p>
          <a:p>
            <a:pPr marL="722313" indent="-722313">
              <a:buNone/>
            </a:pPr>
            <a:r>
              <a:rPr lang="pl-PL" dirty="0" smtClean="0"/>
              <a:t>	○ </a:t>
            </a:r>
            <a:r>
              <a:rPr lang="pl-PL" dirty="0" smtClean="0">
                <a:solidFill>
                  <a:srgbClr val="FF0000"/>
                </a:solidFill>
                <a:hlinkClick r:id="rId2"/>
              </a:rPr>
              <a:t>http://git-scm.com/download/win</a:t>
            </a:r>
            <a:endParaRPr lang="pl-PL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Linux (</a:t>
            </a:r>
            <a:r>
              <a:rPr lang="pl-PL" dirty="0" err="1" smtClean="0"/>
              <a:t>Debian</a:t>
            </a:r>
            <a:r>
              <a:rPr lang="pl-PL" dirty="0" smtClean="0"/>
              <a:t>)</a:t>
            </a:r>
          </a:p>
          <a:p>
            <a:pPr marL="722313" indent="-722313">
              <a:buNone/>
            </a:pPr>
            <a:r>
              <a:rPr lang="pl-PL" dirty="0" smtClean="0"/>
              <a:t>	</a:t>
            </a:r>
            <a:r>
              <a:rPr lang="en-US" dirty="0" smtClean="0"/>
              <a:t>○ Command: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apt-get install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endParaRPr lang="pl-PL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pl-PL" dirty="0" smtClean="0"/>
              <a:t>Linux </a:t>
            </a:r>
            <a:r>
              <a:rPr lang="pl-PL" dirty="0" smtClean="0"/>
              <a:t>(Fedora)</a:t>
            </a:r>
          </a:p>
          <a:p>
            <a:pPr>
              <a:buNone/>
            </a:pPr>
            <a:r>
              <a:rPr lang="pl-PL" dirty="0" smtClean="0"/>
              <a:t>		○ </a:t>
            </a:r>
            <a:r>
              <a:rPr lang="pl-PL" dirty="0" err="1" smtClean="0"/>
              <a:t>Command</a:t>
            </a:r>
            <a:r>
              <a:rPr lang="pl-PL" dirty="0" smtClean="0"/>
              <a:t>: </a:t>
            </a:r>
            <a:r>
              <a:rPr lang="pl-PL" dirty="0" err="1" smtClean="0">
                <a:solidFill>
                  <a:srgbClr val="FF0000"/>
                </a:solidFill>
              </a:rPr>
              <a:t>sudo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yum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install</a:t>
            </a:r>
            <a:r>
              <a:rPr lang="pl-PL" dirty="0" smtClean="0">
                <a:solidFill>
                  <a:srgbClr val="FF0000"/>
                </a:solidFill>
              </a:rPr>
              <a:t> git</a:t>
            </a:r>
          </a:p>
          <a:p>
            <a:endParaRPr lang="pl-PL" dirty="0" smtClean="0"/>
          </a:p>
          <a:p>
            <a:r>
              <a:rPr lang="pl-PL" dirty="0" smtClean="0"/>
              <a:t>Mac</a:t>
            </a:r>
            <a:endParaRPr lang="pl-PL" dirty="0" smtClean="0"/>
          </a:p>
          <a:p>
            <a:pPr marL="722313" indent="-722313">
              <a:buNone/>
            </a:pPr>
            <a:r>
              <a:rPr lang="pl-PL" dirty="0" smtClean="0"/>
              <a:t>	○ </a:t>
            </a:r>
            <a:r>
              <a:rPr lang="pl-PL" dirty="0" smtClean="0">
                <a:hlinkClick r:id="rId3"/>
              </a:rPr>
              <a:t>http://git-scm.com/download/mac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COMMANDS CHEAT SHEET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Set </a:t>
            </a:r>
            <a:r>
              <a:rPr lang="pl-PL" b="1" dirty="0" err="1" smtClean="0"/>
              <a:t>configuration</a:t>
            </a:r>
            <a:r>
              <a:rPr lang="pl-PL" b="1" dirty="0" smtClean="0"/>
              <a:t> </a:t>
            </a:r>
            <a:r>
              <a:rPr lang="pl-PL" b="1" dirty="0" err="1" smtClean="0"/>
              <a:t>values</a:t>
            </a:r>
            <a:r>
              <a:rPr lang="pl-PL" b="1" dirty="0" smtClean="0"/>
              <a:t> for </a:t>
            </a:r>
            <a:r>
              <a:rPr lang="pl-PL" b="1" dirty="0" err="1" smtClean="0"/>
              <a:t>your</a:t>
            </a:r>
            <a:r>
              <a:rPr lang="pl-PL" b="1" dirty="0" smtClean="0"/>
              <a:t> </a:t>
            </a:r>
            <a:r>
              <a:rPr lang="pl-PL" b="1" dirty="0" err="1" smtClean="0"/>
              <a:t>username</a:t>
            </a:r>
            <a:r>
              <a:rPr lang="pl-PL" b="1" dirty="0" smtClean="0"/>
              <a:t> and email </a:t>
            </a:r>
          </a:p>
          <a:p>
            <a:r>
              <a:rPr lang="pl-PL" dirty="0" smtClean="0"/>
              <a:t>git config --global </a:t>
            </a:r>
            <a:r>
              <a:rPr lang="pl-PL" dirty="0" err="1" smtClean="0"/>
              <a:t>user.name</a:t>
            </a:r>
            <a:r>
              <a:rPr lang="pl-PL" dirty="0" smtClean="0"/>
              <a:t> YOUR NAME </a:t>
            </a:r>
          </a:p>
          <a:p>
            <a:r>
              <a:rPr lang="pl-PL" dirty="0" smtClean="0"/>
              <a:t>git config --global </a:t>
            </a:r>
            <a:r>
              <a:rPr lang="pl-PL" dirty="0" err="1" smtClean="0"/>
              <a:t>user.email</a:t>
            </a:r>
            <a:r>
              <a:rPr lang="pl-PL" dirty="0" smtClean="0"/>
              <a:t> YOUR EMAIL </a:t>
            </a:r>
          </a:p>
          <a:p>
            <a:endParaRPr lang="pl-PL" dirty="0" smtClean="0"/>
          </a:p>
          <a:p>
            <a:r>
              <a:rPr lang="pl-PL" b="1" dirty="0" smtClean="0"/>
              <a:t>Set </a:t>
            </a:r>
            <a:r>
              <a:rPr lang="pl-PL" b="1" dirty="0" err="1" smtClean="0"/>
              <a:t>default</a:t>
            </a:r>
            <a:r>
              <a:rPr lang="pl-PL" b="1" dirty="0" smtClean="0"/>
              <a:t> </a:t>
            </a:r>
            <a:r>
              <a:rPr lang="pl-PL" b="1" dirty="0" err="1" smtClean="0"/>
              <a:t>branch</a:t>
            </a:r>
            <a:r>
              <a:rPr lang="pl-PL" b="1" dirty="0" smtClean="0"/>
              <a:t> to </a:t>
            </a:r>
            <a:r>
              <a:rPr lang="pl-PL" b="1" dirty="0" err="1" smtClean="0"/>
              <a:t>main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git config --global </a:t>
            </a:r>
            <a:r>
              <a:rPr lang="pl-PL" dirty="0" err="1" smtClean="0"/>
              <a:t>init.default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</a:p>
          <a:p>
            <a:endParaRPr lang="pl-PL" dirty="0" smtClean="0"/>
          </a:p>
          <a:p>
            <a:r>
              <a:rPr lang="pl-PL" b="1" dirty="0" smtClean="0"/>
              <a:t>Get help on a </a:t>
            </a:r>
            <a:r>
              <a:rPr lang="pl-PL" b="1" dirty="0" err="1" smtClean="0"/>
              <a:t>command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git help COMMAND </a:t>
            </a:r>
          </a:p>
          <a:p>
            <a:r>
              <a:rPr lang="pl-PL" dirty="0" smtClean="0"/>
              <a:t>git COMMAND -h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COMMANDS CHEAT SHEET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b="1" dirty="0" err="1" smtClean="0"/>
              <a:t>Initialize</a:t>
            </a:r>
            <a:r>
              <a:rPr lang="pl-PL" b="1" dirty="0" smtClean="0"/>
              <a:t> a </a:t>
            </a:r>
            <a:r>
              <a:rPr lang="pl-PL" b="1" dirty="0" err="1" smtClean="0"/>
              <a:t>new</a:t>
            </a:r>
            <a:r>
              <a:rPr lang="pl-PL" b="1" dirty="0" smtClean="0"/>
              <a:t> git </a:t>
            </a:r>
            <a:r>
              <a:rPr lang="pl-PL" b="1" dirty="0" err="1" smtClean="0"/>
              <a:t>repository</a:t>
            </a:r>
            <a:r>
              <a:rPr lang="pl-PL" b="1" dirty="0" smtClean="0"/>
              <a:t> </a:t>
            </a:r>
          </a:p>
          <a:p>
            <a:pPr>
              <a:buNone/>
            </a:pPr>
            <a:r>
              <a:rPr lang="pl-PL" dirty="0" smtClean="0"/>
              <a:t>git </a:t>
            </a:r>
            <a:r>
              <a:rPr lang="pl-PL" dirty="0" err="1" smtClean="0"/>
              <a:t>init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Clone </a:t>
            </a:r>
            <a:r>
              <a:rPr lang="pl-PL" b="1" dirty="0" smtClean="0"/>
              <a:t>a </a:t>
            </a:r>
            <a:r>
              <a:rPr lang="pl-PL" b="1" dirty="0" err="1" smtClean="0"/>
              <a:t>repository</a:t>
            </a:r>
            <a:r>
              <a:rPr lang="pl-PL" b="1" dirty="0" smtClean="0"/>
              <a:t> </a:t>
            </a:r>
          </a:p>
          <a:p>
            <a:pPr>
              <a:buNone/>
            </a:pPr>
            <a:r>
              <a:rPr lang="pl-PL" dirty="0" smtClean="0"/>
              <a:t>git clone REPOSITORY URL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b="1" dirty="0" err="1" smtClean="0"/>
              <a:t>Add</a:t>
            </a:r>
            <a:r>
              <a:rPr lang="pl-PL" b="1" dirty="0" smtClean="0"/>
              <a:t> a file to </a:t>
            </a:r>
            <a:r>
              <a:rPr lang="pl-PL" b="1" dirty="0" err="1" smtClean="0"/>
              <a:t>the</a:t>
            </a:r>
            <a:r>
              <a:rPr lang="pl-PL" b="1" dirty="0" smtClean="0"/>
              <a:t> </a:t>
            </a:r>
            <a:r>
              <a:rPr lang="pl-PL" b="1" dirty="0" err="1" smtClean="0"/>
              <a:t>staging</a:t>
            </a:r>
            <a:r>
              <a:rPr lang="pl-PL" b="1" dirty="0" smtClean="0"/>
              <a:t> </a:t>
            </a:r>
            <a:r>
              <a:rPr lang="pl-PL" b="1" dirty="0" err="1" smtClean="0"/>
              <a:t>area</a:t>
            </a:r>
            <a:r>
              <a:rPr lang="pl-PL" b="1" dirty="0" smtClean="0"/>
              <a:t> </a:t>
            </a:r>
          </a:p>
          <a:p>
            <a:pPr>
              <a:buNone/>
            </a:pPr>
            <a:r>
              <a:rPr lang="pl-PL" dirty="0" smtClean="0"/>
              <a:t>git </a:t>
            </a:r>
            <a:r>
              <a:rPr lang="pl-PL" dirty="0" err="1" smtClean="0"/>
              <a:t>add</a:t>
            </a:r>
            <a:r>
              <a:rPr lang="pl-PL" dirty="0" smtClean="0"/>
              <a:t> FILE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US" b="1" dirty="0" smtClean="0"/>
              <a:t>Add all file changes to the staging area</a:t>
            </a:r>
            <a:endParaRPr lang="pl-PL" b="1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–all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–A</a:t>
            </a:r>
            <a:endParaRPr lang="pl-PL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COMMANDS CHEAT SHEET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Check the </a:t>
            </a:r>
            <a:r>
              <a:rPr lang="en-US" b="1" dirty="0" err="1" smtClean="0"/>
              <a:t>unstaged</a:t>
            </a:r>
            <a:r>
              <a:rPr lang="en-US" b="1" dirty="0" smtClean="0"/>
              <a:t> changes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pl-PL" dirty="0" smtClean="0"/>
          </a:p>
          <a:p>
            <a:endParaRPr lang="pl-PL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Commit the staged </a:t>
            </a:r>
            <a:r>
              <a:rPr lang="en-US" b="1" dirty="0" smtClean="0"/>
              <a:t>changes</a:t>
            </a:r>
            <a:endParaRPr lang="pl-PL" b="1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-m "MESSAGE"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Reset </a:t>
            </a:r>
            <a:r>
              <a:rPr lang="en-US" b="1" dirty="0" smtClean="0"/>
              <a:t>staging area to the last commit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reset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Check </a:t>
            </a:r>
            <a:r>
              <a:rPr lang="en-US" b="1" dirty="0" smtClean="0"/>
              <a:t>the state of the working directory and the staging </a:t>
            </a:r>
            <a:r>
              <a:rPr lang="en-US" b="1" dirty="0" smtClean="0"/>
              <a:t>area</a:t>
            </a:r>
            <a:endParaRPr lang="pl-PL" b="1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Remove a file from the index and working directory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FILENAME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Rename </a:t>
            </a:r>
            <a:r>
              <a:rPr lang="en-US" b="1" dirty="0" smtClean="0"/>
              <a:t>a file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(OLD NAME) (NEW NAME) 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COMMANDS CHEAT SHEET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List the commit history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log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List </a:t>
            </a:r>
            <a:r>
              <a:rPr lang="en-US" b="1" dirty="0" smtClean="0"/>
              <a:t>all the local branches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Create </a:t>
            </a:r>
            <a:r>
              <a:rPr lang="en-US" b="1" dirty="0" smtClean="0"/>
              <a:t>a new branch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 </a:t>
            </a:r>
            <a:r>
              <a:rPr lang="en-US" dirty="0" err="1" smtClean="0"/>
              <a:t>BRANCH</a:t>
            </a:r>
            <a:r>
              <a:rPr lang="en-US" dirty="0" smtClean="0"/>
              <a:t> NAME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Rename </a:t>
            </a:r>
            <a:r>
              <a:rPr lang="en-US" b="1" dirty="0" smtClean="0"/>
              <a:t>the current branch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 -m NEW BRANCH NAME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Delete </a:t>
            </a:r>
            <a:r>
              <a:rPr lang="en-US" b="1" dirty="0" smtClean="0"/>
              <a:t>a </a:t>
            </a:r>
            <a:r>
              <a:rPr lang="en-US" b="1" dirty="0" smtClean="0"/>
              <a:t>branch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branch -d BRANCH NAME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Switch </a:t>
            </a:r>
            <a:r>
              <a:rPr lang="en-US" b="1" dirty="0" smtClean="0"/>
              <a:t>to another branch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switch BRANCH NAME 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COMMANDS CHEAT SHEET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Merge specified branch into the current branch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merge BRANCH NAME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Create </a:t>
            </a:r>
            <a:r>
              <a:rPr lang="en-US" b="1" dirty="0" smtClean="0"/>
              <a:t>a connection to a remote repository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remote add (NAME) (REPOSITORY URL)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Push </a:t>
            </a:r>
            <a:r>
              <a:rPr lang="en-US" b="1" dirty="0" smtClean="0"/>
              <a:t>the committed changes to a remote directory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(REMOTE) (BRANCH) </a:t>
            </a:r>
            <a:endParaRPr lang="pl-PL" dirty="0" smtClean="0"/>
          </a:p>
          <a:p>
            <a:endParaRPr lang="pl-PL" dirty="0" smtClean="0"/>
          </a:p>
          <a:p>
            <a:r>
              <a:rPr lang="en-US" b="1" dirty="0" smtClean="0"/>
              <a:t>Download </a:t>
            </a:r>
            <a:r>
              <a:rPr lang="en-US" b="1" dirty="0" smtClean="0"/>
              <a:t>the content from a remote repository </a:t>
            </a:r>
            <a:endParaRPr lang="pl-PL" b="1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REMOTE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Version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System (VCS)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system that keeps records of your changes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collaborative</a:t>
            </a:r>
            <a:r>
              <a:rPr lang="pl-PL" dirty="0" smtClean="0"/>
              <a:t> development</a:t>
            </a:r>
          </a:p>
          <a:p>
            <a:r>
              <a:rPr lang="en-US" dirty="0" smtClean="0"/>
              <a:t>Allows you to know who made what changes and when</a:t>
            </a:r>
          </a:p>
          <a:p>
            <a:r>
              <a:rPr lang="en-US" dirty="0" smtClean="0"/>
              <a:t>Allows you to revert any changes and go back to a</a:t>
            </a:r>
            <a:r>
              <a:rPr lang="pl-PL" dirty="0" smtClean="0"/>
              <a:t> </a:t>
            </a:r>
            <a:r>
              <a:rPr lang="pl-PL" dirty="0" err="1" smtClean="0"/>
              <a:t>previous</a:t>
            </a:r>
            <a:r>
              <a:rPr lang="pl-PL" dirty="0" smtClean="0"/>
              <a:t> state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Local</a:t>
            </a:r>
            <a:r>
              <a:rPr lang="pl-PL" b="1" dirty="0" smtClean="0"/>
              <a:t> </a:t>
            </a:r>
            <a:r>
              <a:rPr lang="pl-PL" b="1" dirty="0" err="1" smtClean="0"/>
              <a:t>Version</a:t>
            </a:r>
            <a:r>
              <a:rPr lang="pl-PL" b="1" dirty="0" smtClean="0"/>
              <a:t> </a:t>
            </a:r>
            <a:r>
              <a:rPr lang="pl-PL" b="1" dirty="0" err="1" smtClean="0"/>
              <a:t>Control</a:t>
            </a:r>
            <a:r>
              <a:rPr lang="pl-PL" b="1" dirty="0" smtClean="0"/>
              <a:t> Systems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 descr="Local version contro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508" y="1342222"/>
            <a:ext cx="5436582" cy="46414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Centralized</a:t>
            </a:r>
            <a:r>
              <a:rPr lang="pl-PL" b="1" dirty="0" smtClean="0"/>
              <a:t> </a:t>
            </a:r>
            <a:r>
              <a:rPr lang="pl-PL" b="1" dirty="0" err="1" smtClean="0"/>
              <a:t>Version</a:t>
            </a:r>
            <a:r>
              <a:rPr lang="pl-PL" b="1" dirty="0" smtClean="0"/>
              <a:t> </a:t>
            </a:r>
            <a:r>
              <a:rPr lang="pl-PL" b="1" dirty="0" err="1" smtClean="0"/>
              <a:t>Control</a:t>
            </a:r>
            <a:r>
              <a:rPr lang="pl-PL" b="1" dirty="0" smtClean="0"/>
              <a:t> Systems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22" name="Picture 2" descr="Centralized version contro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756" y="1219200"/>
            <a:ext cx="7620000" cy="529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Distributed</a:t>
            </a:r>
            <a:r>
              <a:rPr lang="pl-PL" b="1" dirty="0" smtClean="0"/>
              <a:t> </a:t>
            </a:r>
            <a:r>
              <a:rPr lang="pl-PL" b="1" dirty="0" err="1" smtClean="0"/>
              <a:t>Version</a:t>
            </a:r>
            <a:r>
              <a:rPr lang="pl-PL" b="1" dirty="0" smtClean="0"/>
              <a:t> </a:t>
            </a:r>
            <a:r>
              <a:rPr lang="pl-PL" b="1" dirty="0" err="1" smtClean="0"/>
              <a:t>Control</a:t>
            </a:r>
            <a:r>
              <a:rPr lang="pl-PL" b="1" dirty="0" smtClean="0"/>
              <a:t> Systems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1746" name="Picture 2" descr="Distributed version contro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068" y="1219200"/>
            <a:ext cx="3928129" cy="4704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What</a:t>
            </a:r>
            <a:r>
              <a:rPr lang="pl-PL" b="1" dirty="0" smtClean="0"/>
              <a:t> </a:t>
            </a:r>
            <a:r>
              <a:rPr lang="pl-PL" b="1" dirty="0" err="1" smtClean="0"/>
              <a:t>is</a:t>
            </a:r>
            <a:r>
              <a:rPr lang="pl-PL" b="1" dirty="0" smtClean="0"/>
              <a:t> Git?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Three stages</a:t>
            </a:r>
          </a:p>
          <a:p>
            <a:endParaRPr lang="pl-PL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2" y="3691957"/>
            <a:ext cx="5331988" cy="2226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major difference between </a:t>
            </a:r>
            <a:r>
              <a:rPr lang="en-US" dirty="0" err="1" smtClean="0"/>
              <a:t>Git</a:t>
            </a:r>
            <a:r>
              <a:rPr lang="en-US" dirty="0" smtClean="0"/>
              <a:t> and any other VCS (Subversion and friends included) is the way </a:t>
            </a:r>
            <a:r>
              <a:rPr lang="en-US" dirty="0" err="1" smtClean="0"/>
              <a:t>Git</a:t>
            </a:r>
            <a:r>
              <a:rPr lang="en-US" dirty="0" smtClean="0"/>
              <a:t> thinks about its data. Conceptually, most other systems store information as a list of file-based changes.</a:t>
            </a:r>
            <a:endParaRPr lang="pl-PL" dirty="0"/>
          </a:p>
        </p:txBody>
      </p:sp>
      <p:pic>
        <p:nvPicPr>
          <p:cNvPr id="32770" name="Picture 2" descr="Git stores data as snapshots of the project over ti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2863" y="2985670"/>
            <a:ext cx="4960341" cy="1891130"/>
          </a:xfrm>
          <a:prstGeom prst="rect">
            <a:avLst/>
          </a:prstGeom>
          <a:noFill/>
        </p:spPr>
      </p:pic>
      <p:pic>
        <p:nvPicPr>
          <p:cNvPr id="32772" name="Picture 4" descr="Storing data as changes to a base version of each fi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413" y="2960296"/>
            <a:ext cx="4945815" cy="1916504"/>
          </a:xfrm>
          <a:prstGeom prst="rect">
            <a:avLst/>
          </a:prstGeom>
          <a:noFill/>
        </p:spPr>
      </p:pic>
      <p:sp>
        <p:nvSpPr>
          <p:cNvPr id="6" name="Prostokąt 5"/>
          <p:cNvSpPr/>
          <p:nvPr/>
        </p:nvSpPr>
        <p:spPr>
          <a:xfrm>
            <a:off x="489413" y="5265019"/>
            <a:ext cx="5066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Storing data as changes to a base version of each file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6250660" y="5265019"/>
            <a:ext cx="484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Storing data as snapshots of the project over time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States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has three main states that your files can reside in: </a:t>
            </a:r>
            <a:r>
              <a:rPr lang="en-US" i="1" dirty="0" smtClean="0"/>
              <a:t>modified</a:t>
            </a:r>
            <a:r>
              <a:rPr lang="en-US" dirty="0" smtClean="0"/>
              <a:t>, </a:t>
            </a:r>
            <a:r>
              <a:rPr lang="en-US" i="1" dirty="0" smtClean="0"/>
              <a:t>staged</a:t>
            </a:r>
            <a:r>
              <a:rPr lang="en-US" dirty="0" smtClean="0"/>
              <a:t>, and </a:t>
            </a:r>
            <a:r>
              <a:rPr lang="en-US" i="1" dirty="0" smtClean="0"/>
              <a:t>committed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Modified means that you have changed the file but have not committed it to your database yet.</a:t>
            </a:r>
          </a:p>
          <a:p>
            <a:r>
              <a:rPr lang="en-US" dirty="0" smtClean="0"/>
              <a:t>Staged means that you have marked a modified file in its current version to go into your next commit snapshot.</a:t>
            </a:r>
          </a:p>
          <a:p>
            <a:r>
              <a:rPr lang="en-US" dirty="0" smtClean="0"/>
              <a:t>Committed means that the data is safely stored in your local database.</a:t>
            </a:r>
          </a:p>
          <a:p>
            <a:endParaRPr lang="pl-PL" dirty="0"/>
          </a:p>
        </p:txBody>
      </p:sp>
      <p:pic>
        <p:nvPicPr>
          <p:cNvPr id="34818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5402" y="4326555"/>
            <a:ext cx="4592190" cy="2531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States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basic </a:t>
            </a:r>
            <a:r>
              <a:rPr lang="en-US" dirty="0" err="1" smtClean="0"/>
              <a:t>Git</a:t>
            </a:r>
            <a:r>
              <a:rPr lang="en-US" dirty="0" smtClean="0"/>
              <a:t> workflow goes something like this:</a:t>
            </a:r>
            <a:endParaRPr lang="pl-PL" dirty="0" smtClean="0"/>
          </a:p>
          <a:p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modify files in your working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selectively stage just those changes you want to be part of your next commit, which adds </a:t>
            </a:r>
            <a:r>
              <a:rPr lang="en-US" i="1" dirty="0" smtClean="0"/>
              <a:t>only</a:t>
            </a:r>
            <a:r>
              <a:rPr lang="en-US" dirty="0" smtClean="0"/>
              <a:t> those changes to the staging area.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do a commit, which takes the files as they are in the staging area and stores that snapshot permanently to your </a:t>
            </a:r>
            <a:r>
              <a:rPr lang="en-US" dirty="0" err="1" smtClean="0"/>
              <a:t>Git</a:t>
            </a:r>
            <a:r>
              <a:rPr lang="en-US" dirty="0" smtClean="0"/>
              <a:t> directory.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en-US" dirty="0" smtClean="0"/>
              <a:t>If a particular version of a file is in the </a:t>
            </a:r>
            <a:r>
              <a:rPr lang="en-US" dirty="0" err="1" smtClean="0"/>
              <a:t>Git</a:t>
            </a:r>
            <a:r>
              <a:rPr lang="en-US" dirty="0" smtClean="0"/>
              <a:t> directory, it’s considered </a:t>
            </a:r>
            <a:r>
              <a:rPr lang="en-US" i="1" dirty="0" smtClean="0"/>
              <a:t>committed</a:t>
            </a:r>
            <a:r>
              <a:rPr lang="en-US" dirty="0" smtClean="0"/>
              <a:t>. If it has been modified and was added to the staging area, it is </a:t>
            </a:r>
            <a:r>
              <a:rPr lang="en-US" i="1" dirty="0" smtClean="0"/>
              <a:t>staged</a:t>
            </a:r>
            <a:r>
              <a:rPr lang="en-US" dirty="0" smtClean="0"/>
              <a:t>. And if it was changed since it was checked out but has not been staged, it is </a:t>
            </a:r>
            <a:r>
              <a:rPr lang="en-US" i="1" dirty="0" smtClean="0"/>
              <a:t>modified</a:t>
            </a:r>
            <a:r>
              <a:rPr lang="en-US" dirty="0" smtClean="0"/>
              <a:t>. In </a:t>
            </a:r>
            <a:r>
              <a:rPr lang="en-US" dirty="0" err="1" smtClean="0"/>
              <a:t>Git</a:t>
            </a:r>
            <a:r>
              <a:rPr lang="en-US" dirty="0" smtClean="0"/>
              <a:t> Basics, you’ll learn more about these states and how you can either take advantage of them or skip the staged part entirely.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14722</TotalTime>
  <Words>1009</Words>
  <Application>Microsoft Office PowerPoint</Application>
  <PresentationFormat>Niestandardowy</PresentationFormat>
  <Paragraphs>128</Paragraphs>
  <Slides>15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Początek</vt:lpstr>
      <vt:lpstr>Introduction to Programming in Python  Version Control Sytems  </vt:lpstr>
      <vt:lpstr>What is a Version Control System (VCS) ?</vt:lpstr>
      <vt:lpstr>Local Version Control Systems</vt:lpstr>
      <vt:lpstr>Centralized Version Control Systems</vt:lpstr>
      <vt:lpstr>Distributed Version Control Systems</vt:lpstr>
      <vt:lpstr>What is Git?</vt:lpstr>
      <vt:lpstr>Storing data</vt:lpstr>
      <vt:lpstr>The Three States</vt:lpstr>
      <vt:lpstr>The Three States</vt:lpstr>
      <vt:lpstr>Install git</vt:lpstr>
      <vt:lpstr>GIT COMMANDS CHEAT SHEET</vt:lpstr>
      <vt:lpstr>GIT COMMANDS CHEAT SHEET</vt:lpstr>
      <vt:lpstr>GIT COMMANDS CHEAT SHEET</vt:lpstr>
      <vt:lpstr>GIT COMMANDS CHEAT SHEET</vt:lpstr>
      <vt:lpstr>GIT COMMANDS CHEAT SHEET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Użytkownik systemu Windows</cp:lastModifiedBy>
  <cp:revision>633</cp:revision>
  <dcterms:created xsi:type="dcterms:W3CDTF">2018-08-24T21:11:55Z</dcterms:created>
  <dcterms:modified xsi:type="dcterms:W3CDTF">2023-01-09T16:38:51Z</dcterms:modified>
</cp:coreProperties>
</file>