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85" r:id="rId3"/>
    <p:sldId id="286" r:id="rId4"/>
    <p:sldId id="269" r:id="rId5"/>
    <p:sldId id="270" r:id="rId6"/>
    <p:sldId id="289" r:id="rId7"/>
    <p:sldId id="271" r:id="rId8"/>
    <p:sldId id="290" r:id="rId9"/>
    <p:sldId id="297" r:id="rId10"/>
    <p:sldId id="291" r:id="rId11"/>
    <p:sldId id="272" r:id="rId12"/>
    <p:sldId id="294" r:id="rId13"/>
    <p:sldId id="296" r:id="rId14"/>
    <p:sldId id="279"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20"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A27BDB-9170-4384-AC0B-9558CDCA55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B2138B94-A578-43FB-9F1D-29082A3CFA67}">
      <dgm:prSet phldrT="[Text]" custT="1"/>
      <dgm:spPr>
        <a:solidFill>
          <a:schemeClr val="bg2">
            <a:lumMod val="75000"/>
          </a:schemeClr>
        </a:solidFill>
      </dgm:spPr>
      <dgm:t>
        <a:bodyPr/>
        <a:lstStyle/>
        <a:p>
          <a:r>
            <a:rPr lang="en-US" sz="2400" dirty="0" smtClean="0">
              <a:solidFill>
                <a:schemeClr val="tx1"/>
              </a:solidFill>
              <a:latin typeface="Times New Roman" pitchFamily="18" charset="0"/>
              <a:cs typeface="Times New Roman" pitchFamily="18" charset="0"/>
            </a:rPr>
            <a:t>Approach</a:t>
          </a:r>
          <a:endParaRPr lang="en-US" sz="2400" dirty="0">
            <a:solidFill>
              <a:schemeClr val="tx1"/>
            </a:solidFill>
            <a:latin typeface="Times New Roman" pitchFamily="18" charset="0"/>
            <a:cs typeface="Times New Roman" pitchFamily="18" charset="0"/>
          </a:endParaRPr>
        </a:p>
      </dgm:t>
    </dgm:pt>
    <dgm:pt modelId="{0914FCC8-C0AD-4770-B961-FDBED4F68703}" type="parTrans" cxnId="{19FB251B-5C83-4BB2-A32A-0A004969BB0E}">
      <dgm:prSet/>
      <dgm:spPr/>
      <dgm:t>
        <a:bodyPr/>
        <a:lstStyle/>
        <a:p>
          <a:endParaRPr lang="en-US" sz="1600">
            <a:latin typeface="Times New Roman" pitchFamily="18" charset="0"/>
            <a:cs typeface="Times New Roman" pitchFamily="18" charset="0"/>
          </a:endParaRPr>
        </a:p>
      </dgm:t>
    </dgm:pt>
    <dgm:pt modelId="{0B3F27EA-51E5-454A-AD76-87B74094465D}" type="sibTrans" cxnId="{19FB251B-5C83-4BB2-A32A-0A004969BB0E}">
      <dgm:prSet/>
      <dgm:spPr/>
      <dgm:t>
        <a:bodyPr/>
        <a:lstStyle/>
        <a:p>
          <a:endParaRPr lang="en-US" sz="1600">
            <a:latin typeface="Times New Roman" pitchFamily="18" charset="0"/>
            <a:cs typeface="Times New Roman" pitchFamily="18" charset="0"/>
          </a:endParaRPr>
        </a:p>
      </dgm:t>
    </dgm:pt>
    <dgm:pt modelId="{A2261130-755F-4AC1-A930-CBD6A108D561}">
      <dgm:prSet phldrT="[Text]" custT="1"/>
      <dgm:spPr/>
      <dgm:t>
        <a:bodyPr anchor="ctr"/>
        <a:lstStyle/>
        <a:p>
          <a:r>
            <a:rPr lang="en-US" sz="1600" dirty="0" smtClean="0">
              <a:latin typeface="Times New Roman" pitchFamily="18" charset="0"/>
              <a:cs typeface="Times New Roman" pitchFamily="18" charset="0"/>
            </a:rPr>
            <a:t>Logistic Regression to bring out the findings</a:t>
          </a:r>
          <a:endParaRPr lang="en-US" sz="1600" dirty="0">
            <a:latin typeface="Times New Roman" pitchFamily="18" charset="0"/>
            <a:cs typeface="Times New Roman" pitchFamily="18" charset="0"/>
          </a:endParaRPr>
        </a:p>
      </dgm:t>
    </dgm:pt>
    <dgm:pt modelId="{85F55393-0915-4A03-A170-29FFA78CCAC0}" type="parTrans" cxnId="{95C98E46-D3C9-4CBB-B554-9C9FE4EBBA58}">
      <dgm:prSet/>
      <dgm:spPr/>
      <dgm:t>
        <a:bodyPr/>
        <a:lstStyle/>
        <a:p>
          <a:endParaRPr lang="en-US" sz="1600">
            <a:latin typeface="Times New Roman" pitchFamily="18" charset="0"/>
            <a:cs typeface="Times New Roman" pitchFamily="18" charset="0"/>
          </a:endParaRPr>
        </a:p>
      </dgm:t>
    </dgm:pt>
    <dgm:pt modelId="{97F77BB8-6E2D-4FE0-AB91-1C36BAE46B70}" type="sibTrans" cxnId="{95C98E46-D3C9-4CBB-B554-9C9FE4EBBA58}">
      <dgm:prSet/>
      <dgm:spPr/>
      <dgm:t>
        <a:bodyPr/>
        <a:lstStyle/>
        <a:p>
          <a:endParaRPr lang="en-US" sz="1600">
            <a:latin typeface="Times New Roman" pitchFamily="18" charset="0"/>
            <a:cs typeface="Times New Roman" pitchFamily="18" charset="0"/>
          </a:endParaRPr>
        </a:p>
      </dgm:t>
    </dgm:pt>
    <dgm:pt modelId="{C3C35C9D-C067-48E0-8EDC-489E4F144428}">
      <dgm:prSet phldrT="[Text]" custT="1"/>
      <dgm:spPr>
        <a:solidFill>
          <a:schemeClr val="bg2">
            <a:lumMod val="75000"/>
          </a:schemeClr>
        </a:solidFill>
      </dgm:spPr>
      <dgm:t>
        <a:bodyPr/>
        <a:lstStyle/>
        <a:p>
          <a:r>
            <a:rPr lang="en-US" sz="2400" dirty="0" smtClean="0">
              <a:solidFill>
                <a:schemeClr val="tx1"/>
              </a:solidFill>
              <a:latin typeface="Times New Roman" pitchFamily="18" charset="0"/>
              <a:cs typeface="Times New Roman" pitchFamily="18" charset="0"/>
            </a:rPr>
            <a:t>Data</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drilldown</a:t>
          </a:r>
          <a:endParaRPr lang="en-US" sz="2400" dirty="0">
            <a:solidFill>
              <a:schemeClr val="tx1"/>
            </a:solidFill>
            <a:latin typeface="Times New Roman" pitchFamily="18" charset="0"/>
            <a:cs typeface="Times New Roman" pitchFamily="18" charset="0"/>
          </a:endParaRPr>
        </a:p>
      </dgm:t>
    </dgm:pt>
    <dgm:pt modelId="{F85E8C38-7820-4032-AEC2-6014824948C8}" type="parTrans" cxnId="{A75F2F26-C9D2-4AFA-B7D0-1346879D5FDF}">
      <dgm:prSet/>
      <dgm:spPr/>
      <dgm:t>
        <a:bodyPr/>
        <a:lstStyle/>
        <a:p>
          <a:endParaRPr lang="en-US" sz="1600">
            <a:latin typeface="Times New Roman" pitchFamily="18" charset="0"/>
            <a:cs typeface="Times New Roman" pitchFamily="18" charset="0"/>
          </a:endParaRPr>
        </a:p>
      </dgm:t>
    </dgm:pt>
    <dgm:pt modelId="{411C6054-E69B-4CC7-AA0A-F76533E97B57}" type="sibTrans" cxnId="{A75F2F26-C9D2-4AFA-B7D0-1346879D5FDF}">
      <dgm:prSet/>
      <dgm:spPr/>
      <dgm:t>
        <a:bodyPr/>
        <a:lstStyle/>
        <a:p>
          <a:endParaRPr lang="en-US" sz="1600">
            <a:latin typeface="Times New Roman" pitchFamily="18" charset="0"/>
            <a:cs typeface="Times New Roman" pitchFamily="18" charset="0"/>
          </a:endParaRPr>
        </a:p>
      </dgm:t>
    </dgm:pt>
    <dgm:pt modelId="{A5A213C5-8C32-4825-A362-AA06C6D42D1B}">
      <dgm:prSet phldrT="[Text]" custT="1"/>
      <dgm:spPr/>
      <dgm:t>
        <a:bodyPr anchor="ctr"/>
        <a:lstStyle/>
        <a:p>
          <a:r>
            <a:rPr lang="en-US" sz="1600" dirty="0" smtClean="0">
              <a:latin typeface="Times New Roman" pitchFamily="18" charset="0"/>
              <a:cs typeface="Times New Roman" pitchFamily="18" charset="0"/>
            </a:rPr>
            <a:t>Data exploration to support the findings</a:t>
          </a:r>
          <a:endParaRPr lang="en-US" sz="1600" dirty="0">
            <a:latin typeface="Times New Roman" pitchFamily="18" charset="0"/>
            <a:cs typeface="Times New Roman" pitchFamily="18" charset="0"/>
          </a:endParaRPr>
        </a:p>
      </dgm:t>
    </dgm:pt>
    <dgm:pt modelId="{6F4D2393-9E56-4ABF-A513-5BBA07DFE3CA}" type="parTrans" cxnId="{F9D0B3FC-3224-44A5-9440-D7D6AD23B9FF}">
      <dgm:prSet/>
      <dgm:spPr/>
      <dgm:t>
        <a:bodyPr/>
        <a:lstStyle/>
        <a:p>
          <a:endParaRPr lang="en-US" sz="1600">
            <a:latin typeface="Times New Roman" pitchFamily="18" charset="0"/>
            <a:cs typeface="Times New Roman" pitchFamily="18" charset="0"/>
          </a:endParaRPr>
        </a:p>
      </dgm:t>
    </dgm:pt>
    <dgm:pt modelId="{1D56DD97-8973-4B90-B18D-3449E63FE7DF}" type="sibTrans" cxnId="{F9D0B3FC-3224-44A5-9440-D7D6AD23B9FF}">
      <dgm:prSet/>
      <dgm:spPr/>
      <dgm:t>
        <a:bodyPr/>
        <a:lstStyle/>
        <a:p>
          <a:endParaRPr lang="en-US" sz="1600">
            <a:latin typeface="Times New Roman" pitchFamily="18" charset="0"/>
            <a:cs typeface="Times New Roman" pitchFamily="18" charset="0"/>
          </a:endParaRPr>
        </a:p>
      </dgm:t>
    </dgm:pt>
    <dgm:pt modelId="{0B1B447F-1338-4A06-830C-FB55B3563AFA}">
      <dgm:prSet phldrT="[Text]" custT="1"/>
      <dgm:spPr>
        <a:solidFill>
          <a:schemeClr val="bg2">
            <a:lumMod val="75000"/>
          </a:schemeClr>
        </a:solidFill>
      </dgm:spPr>
      <dgm:t>
        <a:bodyPr/>
        <a:lstStyle/>
        <a:p>
          <a:r>
            <a:rPr lang="en-US" sz="2400" dirty="0" smtClean="0">
              <a:solidFill>
                <a:schemeClr val="tx1"/>
              </a:solidFill>
              <a:latin typeface="Times New Roman" pitchFamily="18" charset="0"/>
              <a:cs typeface="Times New Roman" pitchFamily="18" charset="0"/>
            </a:rPr>
            <a:t>Observation</a:t>
          </a:r>
          <a:endParaRPr lang="en-US" sz="2400" dirty="0">
            <a:solidFill>
              <a:schemeClr val="tx1"/>
            </a:solidFill>
            <a:latin typeface="Times New Roman" pitchFamily="18" charset="0"/>
            <a:cs typeface="Times New Roman" pitchFamily="18" charset="0"/>
          </a:endParaRPr>
        </a:p>
      </dgm:t>
    </dgm:pt>
    <dgm:pt modelId="{CDEEB301-3F1A-4A65-888D-4E7F915FB1A9}" type="parTrans" cxnId="{F4373BA7-608C-4BE2-A22E-87E9106BFADD}">
      <dgm:prSet/>
      <dgm:spPr/>
      <dgm:t>
        <a:bodyPr/>
        <a:lstStyle/>
        <a:p>
          <a:endParaRPr lang="en-US" sz="1600">
            <a:latin typeface="Times New Roman" pitchFamily="18" charset="0"/>
            <a:cs typeface="Times New Roman" pitchFamily="18" charset="0"/>
          </a:endParaRPr>
        </a:p>
      </dgm:t>
    </dgm:pt>
    <dgm:pt modelId="{F53568D3-3A9A-4BB2-9B60-2FDEEEA265A8}" type="sibTrans" cxnId="{F4373BA7-608C-4BE2-A22E-87E9106BFADD}">
      <dgm:prSet/>
      <dgm:spPr/>
      <dgm:t>
        <a:bodyPr/>
        <a:lstStyle/>
        <a:p>
          <a:endParaRPr lang="en-US" sz="1600">
            <a:latin typeface="Times New Roman" pitchFamily="18" charset="0"/>
            <a:cs typeface="Times New Roman" pitchFamily="18" charset="0"/>
          </a:endParaRPr>
        </a:p>
      </dgm:t>
    </dgm:pt>
    <dgm:pt modelId="{4326BE16-1025-44FD-BBA3-7F3581ECA08B}">
      <dgm:prSet phldrT="[Text]" custT="1"/>
      <dgm:spPr/>
      <dgm:t>
        <a:bodyPr anchor="ctr"/>
        <a:lstStyle/>
        <a:p>
          <a:r>
            <a:rPr lang="en-US" sz="1600" dirty="0" smtClean="0">
              <a:latin typeface="Times New Roman" pitchFamily="18" charset="0"/>
              <a:cs typeface="Times New Roman" pitchFamily="18" charset="0"/>
            </a:rPr>
            <a:t>Key findings from the data, model building</a:t>
          </a:r>
          <a:endParaRPr lang="en-US" sz="1600" dirty="0">
            <a:latin typeface="Times New Roman" pitchFamily="18" charset="0"/>
            <a:cs typeface="Times New Roman" pitchFamily="18" charset="0"/>
          </a:endParaRPr>
        </a:p>
      </dgm:t>
    </dgm:pt>
    <dgm:pt modelId="{5CFE1FF5-2774-46EB-87FC-4839A7569DFB}" type="parTrans" cxnId="{9381ABAB-185B-484E-AB7D-E89E46957997}">
      <dgm:prSet/>
      <dgm:spPr/>
      <dgm:t>
        <a:bodyPr/>
        <a:lstStyle/>
        <a:p>
          <a:endParaRPr lang="en-US" sz="1600">
            <a:latin typeface="Times New Roman" pitchFamily="18" charset="0"/>
            <a:cs typeface="Times New Roman" pitchFamily="18" charset="0"/>
          </a:endParaRPr>
        </a:p>
      </dgm:t>
    </dgm:pt>
    <dgm:pt modelId="{500CADCD-0D55-47D8-A308-33DAAFC3D095}" type="sibTrans" cxnId="{9381ABAB-185B-484E-AB7D-E89E46957997}">
      <dgm:prSet/>
      <dgm:spPr/>
      <dgm:t>
        <a:bodyPr/>
        <a:lstStyle/>
        <a:p>
          <a:endParaRPr lang="en-US" sz="1600">
            <a:latin typeface="Times New Roman" pitchFamily="18" charset="0"/>
            <a:cs typeface="Times New Roman" pitchFamily="18" charset="0"/>
          </a:endParaRPr>
        </a:p>
      </dgm:t>
    </dgm:pt>
    <dgm:pt modelId="{DD0FA776-ABED-4EED-B339-69342C4B9852}">
      <dgm:prSet phldrT="[Text]" custT="1"/>
      <dgm:spPr/>
      <dgm:t>
        <a:bodyPr anchor="ctr"/>
        <a:lstStyle/>
        <a:p>
          <a:r>
            <a:rPr lang="en-US" sz="1600" dirty="0" smtClean="0">
              <a:latin typeface="Times New Roman" pitchFamily="18" charset="0"/>
              <a:cs typeface="Times New Roman" pitchFamily="18" charset="0"/>
            </a:rPr>
            <a:t>Directional guidance for next steps</a:t>
          </a:r>
          <a:endParaRPr lang="en-US" sz="1600" dirty="0">
            <a:latin typeface="Times New Roman" pitchFamily="18" charset="0"/>
            <a:cs typeface="Times New Roman" pitchFamily="18" charset="0"/>
          </a:endParaRPr>
        </a:p>
      </dgm:t>
    </dgm:pt>
    <dgm:pt modelId="{BC2D8F18-65D1-42DE-A733-CE03698FCF2B}" type="parTrans" cxnId="{11B9CDA3-8EE9-4690-AF83-1509CD66EEDF}">
      <dgm:prSet/>
      <dgm:spPr/>
      <dgm:t>
        <a:bodyPr/>
        <a:lstStyle/>
        <a:p>
          <a:endParaRPr lang="en-US" sz="1600">
            <a:latin typeface="Times New Roman" pitchFamily="18" charset="0"/>
            <a:cs typeface="Times New Roman" pitchFamily="18" charset="0"/>
          </a:endParaRPr>
        </a:p>
      </dgm:t>
    </dgm:pt>
    <dgm:pt modelId="{0AB2C688-A5AC-42E6-BB06-22D2F2318626}" type="sibTrans" cxnId="{11B9CDA3-8EE9-4690-AF83-1509CD66EEDF}">
      <dgm:prSet/>
      <dgm:spPr/>
      <dgm:t>
        <a:bodyPr/>
        <a:lstStyle/>
        <a:p>
          <a:endParaRPr lang="en-US" sz="1600">
            <a:latin typeface="Times New Roman" pitchFamily="18" charset="0"/>
            <a:cs typeface="Times New Roman" pitchFamily="18" charset="0"/>
          </a:endParaRPr>
        </a:p>
      </dgm:t>
    </dgm:pt>
    <dgm:pt modelId="{17CEBA72-794E-4A59-916A-AA175D4572B0}" type="pres">
      <dgm:prSet presAssocID="{35A27BDB-9170-4384-AC0B-9558CDCA55EA}" presName="linear" presStyleCnt="0">
        <dgm:presLayoutVars>
          <dgm:animLvl val="lvl"/>
          <dgm:resizeHandles val="exact"/>
        </dgm:presLayoutVars>
      </dgm:prSet>
      <dgm:spPr/>
      <dgm:t>
        <a:bodyPr/>
        <a:lstStyle/>
        <a:p>
          <a:endParaRPr lang="en-US"/>
        </a:p>
      </dgm:t>
    </dgm:pt>
    <dgm:pt modelId="{73DD7712-20D0-4B18-AE86-77488F64E422}" type="pres">
      <dgm:prSet presAssocID="{B2138B94-A578-43FB-9F1D-29082A3CFA67}" presName="parentText" presStyleLbl="node1" presStyleIdx="0" presStyleCnt="3">
        <dgm:presLayoutVars>
          <dgm:chMax val="0"/>
          <dgm:bulletEnabled val="1"/>
        </dgm:presLayoutVars>
      </dgm:prSet>
      <dgm:spPr/>
      <dgm:t>
        <a:bodyPr/>
        <a:lstStyle/>
        <a:p>
          <a:endParaRPr lang="en-US"/>
        </a:p>
      </dgm:t>
    </dgm:pt>
    <dgm:pt modelId="{50D176E6-6445-4F13-9050-8CAE39006E43}" type="pres">
      <dgm:prSet presAssocID="{B2138B94-A578-43FB-9F1D-29082A3CFA67}" presName="childText" presStyleLbl="revTx" presStyleIdx="0" presStyleCnt="3">
        <dgm:presLayoutVars>
          <dgm:bulletEnabled val="1"/>
        </dgm:presLayoutVars>
      </dgm:prSet>
      <dgm:spPr/>
      <dgm:t>
        <a:bodyPr/>
        <a:lstStyle/>
        <a:p>
          <a:endParaRPr lang="en-US"/>
        </a:p>
      </dgm:t>
    </dgm:pt>
    <dgm:pt modelId="{07D48776-ECDD-4B1A-A00D-8574F3AD5B14}" type="pres">
      <dgm:prSet presAssocID="{C3C35C9D-C067-48E0-8EDC-489E4F144428}" presName="parentText" presStyleLbl="node1" presStyleIdx="1" presStyleCnt="3">
        <dgm:presLayoutVars>
          <dgm:chMax val="0"/>
          <dgm:bulletEnabled val="1"/>
        </dgm:presLayoutVars>
      </dgm:prSet>
      <dgm:spPr/>
      <dgm:t>
        <a:bodyPr/>
        <a:lstStyle/>
        <a:p>
          <a:endParaRPr lang="en-US"/>
        </a:p>
      </dgm:t>
    </dgm:pt>
    <dgm:pt modelId="{0AFD0F04-833C-4307-851E-69F8CD1839D8}" type="pres">
      <dgm:prSet presAssocID="{C3C35C9D-C067-48E0-8EDC-489E4F144428}" presName="childText" presStyleLbl="revTx" presStyleIdx="1" presStyleCnt="3">
        <dgm:presLayoutVars>
          <dgm:bulletEnabled val="1"/>
        </dgm:presLayoutVars>
      </dgm:prSet>
      <dgm:spPr/>
      <dgm:t>
        <a:bodyPr/>
        <a:lstStyle/>
        <a:p>
          <a:endParaRPr lang="en-US"/>
        </a:p>
      </dgm:t>
    </dgm:pt>
    <dgm:pt modelId="{DBB938A9-13C0-484D-91D7-64DEE799FBD1}" type="pres">
      <dgm:prSet presAssocID="{0B1B447F-1338-4A06-830C-FB55B3563AFA}" presName="parentText" presStyleLbl="node1" presStyleIdx="2" presStyleCnt="3">
        <dgm:presLayoutVars>
          <dgm:chMax val="0"/>
          <dgm:bulletEnabled val="1"/>
        </dgm:presLayoutVars>
      </dgm:prSet>
      <dgm:spPr/>
      <dgm:t>
        <a:bodyPr/>
        <a:lstStyle/>
        <a:p>
          <a:endParaRPr lang="en-US"/>
        </a:p>
      </dgm:t>
    </dgm:pt>
    <dgm:pt modelId="{DFE2281E-5897-4365-9D26-C043D0889BFE}" type="pres">
      <dgm:prSet presAssocID="{0B1B447F-1338-4A06-830C-FB55B3563AFA}" presName="childText" presStyleLbl="revTx" presStyleIdx="2" presStyleCnt="3">
        <dgm:presLayoutVars>
          <dgm:bulletEnabled val="1"/>
        </dgm:presLayoutVars>
      </dgm:prSet>
      <dgm:spPr/>
      <dgm:t>
        <a:bodyPr/>
        <a:lstStyle/>
        <a:p>
          <a:endParaRPr lang="en-US"/>
        </a:p>
      </dgm:t>
    </dgm:pt>
  </dgm:ptLst>
  <dgm:cxnLst>
    <dgm:cxn modelId="{5D3738FD-255F-4C6C-B5AC-D8C80BA0B35F}" type="presOf" srcId="{B2138B94-A578-43FB-9F1D-29082A3CFA67}" destId="{73DD7712-20D0-4B18-AE86-77488F64E422}" srcOrd="0" destOrd="0" presId="urn:microsoft.com/office/officeart/2005/8/layout/vList2"/>
    <dgm:cxn modelId="{F9D0B3FC-3224-44A5-9440-D7D6AD23B9FF}" srcId="{C3C35C9D-C067-48E0-8EDC-489E4F144428}" destId="{A5A213C5-8C32-4825-A362-AA06C6D42D1B}" srcOrd="0" destOrd="0" parTransId="{6F4D2393-9E56-4ABF-A513-5BBA07DFE3CA}" sibTransId="{1D56DD97-8973-4B90-B18D-3449E63FE7DF}"/>
    <dgm:cxn modelId="{A75F2F26-C9D2-4AFA-B7D0-1346879D5FDF}" srcId="{35A27BDB-9170-4384-AC0B-9558CDCA55EA}" destId="{C3C35C9D-C067-48E0-8EDC-489E4F144428}" srcOrd="1" destOrd="0" parTransId="{F85E8C38-7820-4032-AEC2-6014824948C8}" sibTransId="{411C6054-E69B-4CC7-AA0A-F76533E97B57}"/>
    <dgm:cxn modelId="{95C98E46-D3C9-4CBB-B554-9C9FE4EBBA58}" srcId="{B2138B94-A578-43FB-9F1D-29082A3CFA67}" destId="{A2261130-755F-4AC1-A930-CBD6A108D561}" srcOrd="0" destOrd="0" parTransId="{85F55393-0915-4A03-A170-29FFA78CCAC0}" sibTransId="{97F77BB8-6E2D-4FE0-AB91-1C36BAE46B70}"/>
    <dgm:cxn modelId="{11B9CDA3-8EE9-4690-AF83-1509CD66EEDF}" srcId="{0B1B447F-1338-4A06-830C-FB55B3563AFA}" destId="{DD0FA776-ABED-4EED-B339-69342C4B9852}" srcOrd="1" destOrd="0" parTransId="{BC2D8F18-65D1-42DE-A733-CE03698FCF2B}" sibTransId="{0AB2C688-A5AC-42E6-BB06-22D2F2318626}"/>
    <dgm:cxn modelId="{F4BB8D1D-D158-454E-BE6B-30DDD1E8F01B}" type="presOf" srcId="{4326BE16-1025-44FD-BBA3-7F3581ECA08B}" destId="{DFE2281E-5897-4365-9D26-C043D0889BFE}" srcOrd="0" destOrd="0" presId="urn:microsoft.com/office/officeart/2005/8/layout/vList2"/>
    <dgm:cxn modelId="{1FDB7236-2D7E-4606-81D3-E5ECB46BA93E}" type="presOf" srcId="{C3C35C9D-C067-48E0-8EDC-489E4F144428}" destId="{07D48776-ECDD-4B1A-A00D-8574F3AD5B14}" srcOrd="0" destOrd="0" presId="urn:microsoft.com/office/officeart/2005/8/layout/vList2"/>
    <dgm:cxn modelId="{96A11E36-EE5D-42F0-8A3A-A3714DE28D09}" type="presOf" srcId="{A2261130-755F-4AC1-A930-CBD6A108D561}" destId="{50D176E6-6445-4F13-9050-8CAE39006E43}" srcOrd="0" destOrd="0" presId="urn:microsoft.com/office/officeart/2005/8/layout/vList2"/>
    <dgm:cxn modelId="{C583BE46-10DF-4E72-9A62-DC84073705E4}" type="presOf" srcId="{0B1B447F-1338-4A06-830C-FB55B3563AFA}" destId="{DBB938A9-13C0-484D-91D7-64DEE799FBD1}" srcOrd="0" destOrd="0" presId="urn:microsoft.com/office/officeart/2005/8/layout/vList2"/>
    <dgm:cxn modelId="{249BB59E-8B32-4CEF-8CDE-211070D75D2C}" type="presOf" srcId="{35A27BDB-9170-4384-AC0B-9558CDCA55EA}" destId="{17CEBA72-794E-4A59-916A-AA175D4572B0}" srcOrd="0" destOrd="0" presId="urn:microsoft.com/office/officeart/2005/8/layout/vList2"/>
    <dgm:cxn modelId="{6423AD40-37EA-4D45-8FBE-CEBB724B7710}" type="presOf" srcId="{A5A213C5-8C32-4825-A362-AA06C6D42D1B}" destId="{0AFD0F04-833C-4307-851E-69F8CD1839D8}" srcOrd="0" destOrd="0" presId="urn:microsoft.com/office/officeart/2005/8/layout/vList2"/>
    <dgm:cxn modelId="{19FB251B-5C83-4BB2-A32A-0A004969BB0E}" srcId="{35A27BDB-9170-4384-AC0B-9558CDCA55EA}" destId="{B2138B94-A578-43FB-9F1D-29082A3CFA67}" srcOrd="0" destOrd="0" parTransId="{0914FCC8-C0AD-4770-B961-FDBED4F68703}" sibTransId="{0B3F27EA-51E5-454A-AD76-87B74094465D}"/>
    <dgm:cxn modelId="{3CDE2243-5032-466E-9DF3-83338D46CC36}" type="presOf" srcId="{DD0FA776-ABED-4EED-B339-69342C4B9852}" destId="{DFE2281E-5897-4365-9D26-C043D0889BFE}" srcOrd="0" destOrd="1" presId="urn:microsoft.com/office/officeart/2005/8/layout/vList2"/>
    <dgm:cxn modelId="{9381ABAB-185B-484E-AB7D-E89E46957997}" srcId="{0B1B447F-1338-4A06-830C-FB55B3563AFA}" destId="{4326BE16-1025-44FD-BBA3-7F3581ECA08B}" srcOrd="0" destOrd="0" parTransId="{5CFE1FF5-2774-46EB-87FC-4839A7569DFB}" sibTransId="{500CADCD-0D55-47D8-A308-33DAAFC3D095}"/>
    <dgm:cxn modelId="{F4373BA7-608C-4BE2-A22E-87E9106BFADD}" srcId="{35A27BDB-9170-4384-AC0B-9558CDCA55EA}" destId="{0B1B447F-1338-4A06-830C-FB55B3563AFA}" srcOrd="2" destOrd="0" parTransId="{CDEEB301-3F1A-4A65-888D-4E7F915FB1A9}" sibTransId="{F53568D3-3A9A-4BB2-9B60-2FDEEEA265A8}"/>
    <dgm:cxn modelId="{2484565D-D2EB-45FB-8F80-4370FC8FFCC7}" type="presParOf" srcId="{17CEBA72-794E-4A59-916A-AA175D4572B0}" destId="{73DD7712-20D0-4B18-AE86-77488F64E422}" srcOrd="0" destOrd="0" presId="urn:microsoft.com/office/officeart/2005/8/layout/vList2"/>
    <dgm:cxn modelId="{6DFD6089-7808-4434-8264-B2F48009FCD0}" type="presParOf" srcId="{17CEBA72-794E-4A59-916A-AA175D4572B0}" destId="{50D176E6-6445-4F13-9050-8CAE39006E43}" srcOrd="1" destOrd="0" presId="urn:microsoft.com/office/officeart/2005/8/layout/vList2"/>
    <dgm:cxn modelId="{6C77DA02-E42D-4330-AF4D-3ECA15B00548}" type="presParOf" srcId="{17CEBA72-794E-4A59-916A-AA175D4572B0}" destId="{07D48776-ECDD-4B1A-A00D-8574F3AD5B14}" srcOrd="2" destOrd="0" presId="urn:microsoft.com/office/officeart/2005/8/layout/vList2"/>
    <dgm:cxn modelId="{D3813E20-669A-4FC6-96BA-8B84E5080D68}" type="presParOf" srcId="{17CEBA72-794E-4A59-916A-AA175D4572B0}" destId="{0AFD0F04-833C-4307-851E-69F8CD1839D8}" srcOrd="3" destOrd="0" presId="urn:microsoft.com/office/officeart/2005/8/layout/vList2"/>
    <dgm:cxn modelId="{360DABC9-FE96-4E92-88CA-6D675B75582F}" type="presParOf" srcId="{17CEBA72-794E-4A59-916A-AA175D4572B0}" destId="{DBB938A9-13C0-484D-91D7-64DEE799FBD1}" srcOrd="4" destOrd="0" presId="urn:microsoft.com/office/officeart/2005/8/layout/vList2"/>
    <dgm:cxn modelId="{89ACCBDB-EAC3-4940-BB0D-6EF1C89DAE51}" type="presParOf" srcId="{17CEBA72-794E-4A59-916A-AA175D4572B0}" destId="{DFE2281E-5897-4365-9D26-C043D0889BFE}" srcOrd="5"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87E94CE1-9984-4A67-86E5-B2A81A0F5FA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A9EC73E6-29F7-4615-BC2C-7930E6E114CB}">
      <dgm:prSet phldrT="[Text]" custT="1"/>
      <dgm:spPr>
        <a:solidFill>
          <a:schemeClr val="bg2">
            <a:lumMod val="90000"/>
          </a:schemeClr>
        </a:solidFill>
        <a:ln>
          <a:solidFill>
            <a:schemeClr val="bg2">
              <a:lumMod val="90000"/>
            </a:schemeClr>
          </a:solidFill>
        </a:ln>
      </dgm:spPr>
      <dgm:t>
        <a:bodyPr/>
        <a:lstStyle/>
        <a:p>
          <a:r>
            <a:rPr lang="en-US" sz="1100" dirty="0" smtClean="0">
              <a:solidFill>
                <a:schemeClr val="tx1"/>
              </a:solidFill>
            </a:rPr>
            <a:t>Start</a:t>
          </a:r>
          <a:endParaRPr lang="en-US" sz="1100" dirty="0">
            <a:solidFill>
              <a:schemeClr val="tx1"/>
            </a:solidFill>
          </a:endParaRPr>
        </a:p>
      </dgm:t>
    </dgm:pt>
    <dgm:pt modelId="{F33DB280-9DC7-4C2D-BFEC-723E8AF219F3}" type="parTrans" cxnId="{7CB5778E-54AC-4F4F-A2DE-58306A6E0B23}">
      <dgm:prSet/>
      <dgm:spPr/>
      <dgm:t>
        <a:bodyPr/>
        <a:lstStyle/>
        <a:p>
          <a:endParaRPr lang="en-US"/>
        </a:p>
      </dgm:t>
    </dgm:pt>
    <dgm:pt modelId="{C3AAFE8B-B4DB-4EE2-91D8-E2FCC911E9C1}" type="sibTrans" cxnId="{7CB5778E-54AC-4F4F-A2DE-58306A6E0B23}">
      <dgm:prSet/>
      <dgm:spPr>
        <a:solidFill>
          <a:schemeClr val="bg2">
            <a:lumMod val="90000"/>
          </a:schemeClr>
        </a:solidFill>
      </dgm:spPr>
      <dgm:t>
        <a:bodyPr/>
        <a:lstStyle/>
        <a:p>
          <a:endParaRPr lang="en-US"/>
        </a:p>
      </dgm:t>
    </dgm:pt>
    <dgm:pt modelId="{16E19A9E-F56E-4686-8E91-9A92C5A7AD91}">
      <dgm:prSet phldrT="[Text]" custT="1"/>
      <dgm:spPr>
        <a:solidFill>
          <a:schemeClr val="bg2">
            <a:lumMod val="90000"/>
          </a:schemeClr>
        </a:solidFill>
      </dgm:spPr>
      <dgm:t>
        <a:bodyPr/>
        <a:lstStyle/>
        <a:p>
          <a:r>
            <a:rPr lang="en-US" sz="1100" dirty="0" smtClean="0">
              <a:solidFill>
                <a:schemeClr val="tx1"/>
              </a:solidFill>
            </a:rPr>
            <a:t>Step1 – Business</a:t>
          </a:r>
        </a:p>
        <a:p>
          <a:r>
            <a:rPr lang="en-US" sz="1100" dirty="0" smtClean="0">
              <a:solidFill>
                <a:schemeClr val="tx1"/>
              </a:solidFill>
            </a:rPr>
            <a:t>Understanding</a:t>
          </a:r>
        </a:p>
        <a:p>
          <a:r>
            <a:rPr lang="en-US" sz="1100" dirty="0" smtClean="0">
              <a:solidFill>
                <a:schemeClr val="tx1"/>
              </a:solidFill>
            </a:rPr>
            <a:t>(looking at Business</a:t>
          </a:r>
        </a:p>
        <a:p>
          <a:r>
            <a:rPr lang="en-US" sz="1100" dirty="0" smtClean="0">
              <a:solidFill>
                <a:schemeClr val="tx1"/>
              </a:solidFill>
            </a:rPr>
            <a:t>Objective and Business</a:t>
          </a:r>
        </a:p>
        <a:p>
          <a:r>
            <a:rPr lang="en-US" sz="1100" dirty="0" smtClean="0">
              <a:solidFill>
                <a:schemeClr val="tx1"/>
              </a:solidFill>
            </a:rPr>
            <a:t>Strategy and determine the</a:t>
          </a:r>
        </a:p>
        <a:p>
          <a:r>
            <a:rPr lang="en-US" sz="1100" dirty="0" smtClean="0">
              <a:solidFill>
                <a:schemeClr val="tx1"/>
              </a:solidFill>
            </a:rPr>
            <a:t>goal of data analysis)</a:t>
          </a:r>
          <a:endParaRPr lang="en-US" sz="1100" dirty="0">
            <a:solidFill>
              <a:schemeClr val="tx1"/>
            </a:solidFill>
          </a:endParaRPr>
        </a:p>
      </dgm:t>
    </dgm:pt>
    <dgm:pt modelId="{0F05FC4A-52D1-4AFE-A2C2-1768D0729FA5}" type="parTrans" cxnId="{05936A3C-546A-422D-BF31-93215FF7F36B}">
      <dgm:prSet/>
      <dgm:spPr/>
      <dgm:t>
        <a:bodyPr/>
        <a:lstStyle/>
        <a:p>
          <a:endParaRPr lang="en-US"/>
        </a:p>
      </dgm:t>
    </dgm:pt>
    <dgm:pt modelId="{090C07C6-9D54-4F2F-9B6E-DBF881EBB8A0}" type="sibTrans" cxnId="{05936A3C-546A-422D-BF31-93215FF7F36B}">
      <dgm:prSet/>
      <dgm:spPr>
        <a:solidFill>
          <a:schemeClr val="bg2">
            <a:lumMod val="90000"/>
          </a:schemeClr>
        </a:solidFill>
      </dgm:spPr>
      <dgm:t>
        <a:bodyPr/>
        <a:lstStyle/>
        <a:p>
          <a:endParaRPr lang="en-US"/>
        </a:p>
      </dgm:t>
    </dgm:pt>
    <dgm:pt modelId="{D8DE1988-227D-434F-8AD0-5394A7524081}">
      <dgm:prSet phldrT="[Text]" custT="1"/>
      <dgm:spPr>
        <a:solidFill>
          <a:schemeClr val="bg2">
            <a:lumMod val="90000"/>
          </a:schemeClr>
        </a:solidFill>
      </dgm:spPr>
      <dgm:t>
        <a:bodyPr/>
        <a:lstStyle/>
        <a:p>
          <a:r>
            <a:rPr lang="en-US" sz="1100" dirty="0" smtClean="0">
              <a:solidFill>
                <a:schemeClr val="tx1"/>
              </a:solidFill>
            </a:rPr>
            <a:t>Step2 – Data</a:t>
          </a:r>
        </a:p>
        <a:p>
          <a:r>
            <a:rPr lang="en-US" sz="1100" dirty="0" smtClean="0">
              <a:solidFill>
                <a:schemeClr val="tx1"/>
              </a:solidFill>
            </a:rPr>
            <a:t>Understanding</a:t>
          </a:r>
        </a:p>
        <a:p>
          <a:r>
            <a:rPr lang="en-US" sz="1100" dirty="0" smtClean="0">
              <a:solidFill>
                <a:schemeClr val="tx1"/>
              </a:solidFill>
            </a:rPr>
            <a:t>(exploring the data sets and</a:t>
          </a:r>
        </a:p>
        <a:p>
          <a:r>
            <a:rPr lang="en-US" sz="1100" dirty="0" smtClean="0">
              <a:solidFill>
                <a:schemeClr val="tx1"/>
              </a:solidFill>
            </a:rPr>
            <a:t>performing quality checks)</a:t>
          </a:r>
          <a:endParaRPr lang="en-US" sz="1100" dirty="0">
            <a:solidFill>
              <a:schemeClr val="tx1"/>
            </a:solidFill>
          </a:endParaRPr>
        </a:p>
      </dgm:t>
    </dgm:pt>
    <dgm:pt modelId="{44CCBCA7-B97A-4E87-8914-467FE6AFD8F4}" type="parTrans" cxnId="{6078C37D-9A3B-4782-AF45-1153036389A1}">
      <dgm:prSet/>
      <dgm:spPr/>
      <dgm:t>
        <a:bodyPr/>
        <a:lstStyle/>
        <a:p>
          <a:endParaRPr lang="en-US"/>
        </a:p>
      </dgm:t>
    </dgm:pt>
    <dgm:pt modelId="{E16ADF34-C24D-47B9-8C88-D03F492F05FC}" type="sibTrans" cxnId="{6078C37D-9A3B-4782-AF45-1153036389A1}">
      <dgm:prSet/>
      <dgm:spPr>
        <a:solidFill>
          <a:schemeClr val="bg2">
            <a:lumMod val="90000"/>
          </a:schemeClr>
        </a:solidFill>
      </dgm:spPr>
      <dgm:t>
        <a:bodyPr/>
        <a:lstStyle/>
        <a:p>
          <a:endParaRPr lang="en-US"/>
        </a:p>
      </dgm:t>
    </dgm:pt>
    <dgm:pt modelId="{F6DB32A4-66BD-428E-80B0-2C08D74A958A}">
      <dgm:prSet phldrT="[Text]" custT="1"/>
      <dgm:spPr>
        <a:solidFill>
          <a:schemeClr val="bg2">
            <a:lumMod val="90000"/>
          </a:schemeClr>
        </a:solidFill>
      </dgm:spPr>
      <dgm:t>
        <a:bodyPr/>
        <a:lstStyle/>
        <a:p>
          <a:r>
            <a:rPr lang="en-US" sz="1100" dirty="0" smtClean="0">
              <a:solidFill>
                <a:schemeClr val="tx1"/>
              </a:solidFill>
            </a:rPr>
            <a:t>Step3 – Data Preparation</a:t>
          </a:r>
        </a:p>
        <a:p>
          <a:r>
            <a:rPr lang="en-US" sz="1100" dirty="0" smtClean="0">
              <a:solidFill>
                <a:schemeClr val="tx1"/>
              </a:solidFill>
            </a:rPr>
            <a:t>(collating data sets,</a:t>
          </a:r>
        </a:p>
        <a:p>
          <a:r>
            <a:rPr lang="en-US" sz="1100" dirty="0" smtClean="0">
              <a:solidFill>
                <a:schemeClr val="tx1"/>
              </a:solidFill>
            </a:rPr>
            <a:t>addressing missing values,</a:t>
          </a:r>
        </a:p>
        <a:p>
          <a:r>
            <a:rPr lang="en-US" sz="1100" dirty="0" smtClean="0">
              <a:solidFill>
                <a:schemeClr val="tx1"/>
              </a:solidFill>
            </a:rPr>
            <a:t>constructing, integrating</a:t>
          </a:r>
        </a:p>
        <a:p>
          <a:r>
            <a:rPr lang="en-US" sz="1100" dirty="0" smtClean="0">
              <a:solidFill>
                <a:schemeClr val="tx1"/>
              </a:solidFill>
            </a:rPr>
            <a:t>and formatting data)</a:t>
          </a:r>
          <a:endParaRPr lang="en-US" sz="1100" dirty="0">
            <a:solidFill>
              <a:schemeClr val="tx1"/>
            </a:solidFill>
          </a:endParaRPr>
        </a:p>
      </dgm:t>
    </dgm:pt>
    <dgm:pt modelId="{69490B6D-DABF-49C0-B27C-9F9BF6FF5216}" type="parTrans" cxnId="{28674886-7F00-471C-8A6F-C3C94A6258D7}">
      <dgm:prSet/>
      <dgm:spPr/>
      <dgm:t>
        <a:bodyPr/>
        <a:lstStyle/>
        <a:p>
          <a:endParaRPr lang="en-US"/>
        </a:p>
      </dgm:t>
    </dgm:pt>
    <dgm:pt modelId="{CE8F4356-058A-41C3-B558-3A94ED03056C}" type="sibTrans" cxnId="{28674886-7F00-471C-8A6F-C3C94A6258D7}">
      <dgm:prSet/>
      <dgm:spPr>
        <a:solidFill>
          <a:schemeClr val="bg2">
            <a:lumMod val="90000"/>
          </a:schemeClr>
        </a:solidFill>
      </dgm:spPr>
      <dgm:t>
        <a:bodyPr/>
        <a:lstStyle/>
        <a:p>
          <a:endParaRPr lang="en-US"/>
        </a:p>
      </dgm:t>
    </dgm:pt>
    <dgm:pt modelId="{F12EFB23-D99A-4045-81D7-A8B5EA626315}">
      <dgm:prSet phldrT="[Text]" custT="1"/>
      <dgm:spPr>
        <a:solidFill>
          <a:schemeClr val="bg2">
            <a:lumMod val="90000"/>
          </a:schemeClr>
        </a:solidFill>
      </dgm:spPr>
      <dgm:t>
        <a:bodyPr/>
        <a:lstStyle/>
        <a:p>
          <a:r>
            <a:rPr lang="en-US" sz="1100" dirty="0" smtClean="0">
              <a:solidFill>
                <a:schemeClr val="tx1"/>
              </a:solidFill>
            </a:rPr>
            <a:t>Step 4– Data Modeling</a:t>
          </a:r>
        </a:p>
        <a:p>
          <a:r>
            <a:rPr lang="en-US" sz="1100" dirty="0" smtClean="0">
              <a:solidFill>
                <a:schemeClr val="tx1"/>
              </a:solidFill>
            </a:rPr>
            <a:t>(running specific queries on</a:t>
          </a:r>
        </a:p>
        <a:p>
          <a:r>
            <a:rPr lang="en-US" sz="1100" dirty="0" smtClean="0">
              <a:solidFill>
                <a:schemeClr val="tx1"/>
              </a:solidFill>
            </a:rPr>
            <a:t>the data sets to get the</a:t>
          </a:r>
        </a:p>
        <a:p>
          <a:r>
            <a:rPr lang="en-US" sz="1100" dirty="0" smtClean="0">
              <a:solidFill>
                <a:schemeClr val="tx1"/>
              </a:solidFill>
            </a:rPr>
            <a:t>desired output)</a:t>
          </a:r>
          <a:endParaRPr lang="en-US" sz="1100" dirty="0">
            <a:solidFill>
              <a:schemeClr val="tx1"/>
            </a:solidFill>
          </a:endParaRPr>
        </a:p>
      </dgm:t>
    </dgm:pt>
    <dgm:pt modelId="{534B4296-B6D7-41F8-92B9-0EB8DA414C7E}" type="parTrans" cxnId="{E9F7B883-B101-4D62-9926-F41B851352A6}">
      <dgm:prSet/>
      <dgm:spPr/>
      <dgm:t>
        <a:bodyPr/>
        <a:lstStyle/>
        <a:p>
          <a:endParaRPr lang="en-US"/>
        </a:p>
      </dgm:t>
    </dgm:pt>
    <dgm:pt modelId="{7ECA1A19-9C97-46EB-B389-BA30ACB4FCB4}" type="sibTrans" cxnId="{E9F7B883-B101-4D62-9926-F41B851352A6}">
      <dgm:prSet/>
      <dgm:spPr>
        <a:solidFill>
          <a:schemeClr val="bg2">
            <a:lumMod val="90000"/>
          </a:schemeClr>
        </a:solidFill>
      </dgm:spPr>
      <dgm:t>
        <a:bodyPr/>
        <a:lstStyle/>
        <a:p>
          <a:endParaRPr lang="en-US"/>
        </a:p>
      </dgm:t>
    </dgm:pt>
    <dgm:pt modelId="{84681BE0-1BB4-43FF-8269-F06E5B0F8B86}">
      <dgm:prSet phldrT="[Text]" custT="1"/>
      <dgm:spPr>
        <a:solidFill>
          <a:schemeClr val="bg2">
            <a:lumMod val="90000"/>
          </a:schemeClr>
        </a:solidFill>
      </dgm:spPr>
      <dgm:t>
        <a:bodyPr/>
        <a:lstStyle/>
        <a:p>
          <a:r>
            <a:rPr lang="en-US" sz="1100" dirty="0" smtClean="0">
              <a:solidFill>
                <a:schemeClr val="tx1"/>
              </a:solidFill>
            </a:rPr>
            <a:t>Step5 – Model Evaluation</a:t>
          </a:r>
        </a:p>
        <a:p>
          <a:r>
            <a:rPr lang="en-US" sz="1100" dirty="0" smtClean="0">
              <a:solidFill>
                <a:schemeClr val="tx1"/>
              </a:solidFill>
            </a:rPr>
            <a:t>(Reviewing outputs and</a:t>
          </a:r>
        </a:p>
        <a:p>
          <a:r>
            <a:rPr lang="en-US" sz="1100" dirty="0" smtClean="0">
              <a:solidFill>
                <a:schemeClr val="tx1"/>
              </a:solidFill>
            </a:rPr>
            <a:t>evaluating effectiveness)</a:t>
          </a:r>
          <a:endParaRPr lang="en-US" sz="1100" dirty="0">
            <a:solidFill>
              <a:schemeClr val="tx1"/>
            </a:solidFill>
          </a:endParaRPr>
        </a:p>
      </dgm:t>
    </dgm:pt>
    <dgm:pt modelId="{0CAF0767-499E-4633-A70D-90DD9F1C7B08}" type="parTrans" cxnId="{D01A77F7-E6DC-4A19-88D4-3E03600A7363}">
      <dgm:prSet/>
      <dgm:spPr/>
      <dgm:t>
        <a:bodyPr/>
        <a:lstStyle/>
        <a:p>
          <a:endParaRPr lang="en-US"/>
        </a:p>
      </dgm:t>
    </dgm:pt>
    <dgm:pt modelId="{229EF74E-E733-4046-B3DB-95EB3ADF6FD4}" type="sibTrans" cxnId="{D01A77F7-E6DC-4A19-88D4-3E03600A7363}">
      <dgm:prSet/>
      <dgm:spPr>
        <a:solidFill>
          <a:schemeClr val="bg2">
            <a:lumMod val="90000"/>
          </a:schemeClr>
        </a:solidFill>
      </dgm:spPr>
      <dgm:t>
        <a:bodyPr/>
        <a:lstStyle/>
        <a:p>
          <a:endParaRPr lang="en-US"/>
        </a:p>
      </dgm:t>
    </dgm:pt>
    <dgm:pt modelId="{9471E81D-EE1C-422B-9103-F9B37F531180}">
      <dgm:prSet phldrT="[Text]" custT="1"/>
      <dgm:spPr>
        <a:solidFill>
          <a:schemeClr val="bg2">
            <a:lumMod val="90000"/>
          </a:schemeClr>
        </a:solidFill>
      </dgm:spPr>
      <dgm:t>
        <a:bodyPr/>
        <a:lstStyle/>
        <a:p>
          <a:r>
            <a:rPr lang="en-US" sz="1100" dirty="0" smtClean="0">
              <a:solidFill>
                <a:schemeClr val="tx1"/>
              </a:solidFill>
            </a:rPr>
            <a:t>Step 6 – Model</a:t>
          </a:r>
        </a:p>
        <a:p>
          <a:r>
            <a:rPr lang="en-US" sz="1100" dirty="0" smtClean="0">
              <a:solidFill>
                <a:schemeClr val="tx1"/>
              </a:solidFill>
            </a:rPr>
            <a:t>Deployment (for decision</a:t>
          </a:r>
        </a:p>
        <a:p>
          <a:r>
            <a:rPr lang="en-US" sz="1100" dirty="0" smtClean="0">
              <a:solidFill>
                <a:schemeClr val="tx1"/>
              </a:solidFill>
            </a:rPr>
            <a:t>making)</a:t>
          </a:r>
          <a:endParaRPr lang="en-US" sz="1100" dirty="0">
            <a:solidFill>
              <a:schemeClr val="tx1"/>
            </a:solidFill>
          </a:endParaRPr>
        </a:p>
      </dgm:t>
    </dgm:pt>
    <dgm:pt modelId="{DD6828FF-E84E-406D-A86C-2CB008E9E978}" type="parTrans" cxnId="{B191A296-1D58-45BE-AC45-71B1964F8A1B}">
      <dgm:prSet/>
      <dgm:spPr/>
      <dgm:t>
        <a:bodyPr/>
        <a:lstStyle/>
        <a:p>
          <a:endParaRPr lang="en-US"/>
        </a:p>
      </dgm:t>
    </dgm:pt>
    <dgm:pt modelId="{2D65F34C-2155-412B-985A-72F6FB58B184}" type="sibTrans" cxnId="{B191A296-1D58-45BE-AC45-71B1964F8A1B}">
      <dgm:prSet/>
      <dgm:spPr>
        <a:solidFill>
          <a:schemeClr val="bg2">
            <a:lumMod val="90000"/>
          </a:schemeClr>
        </a:solidFill>
      </dgm:spPr>
      <dgm:t>
        <a:bodyPr/>
        <a:lstStyle/>
        <a:p>
          <a:endParaRPr lang="en-US"/>
        </a:p>
      </dgm:t>
    </dgm:pt>
    <dgm:pt modelId="{19C32446-E2D1-4EAA-AA57-0154D042E299}">
      <dgm:prSet phldrT="[Text]" custT="1"/>
      <dgm:spPr>
        <a:solidFill>
          <a:schemeClr val="bg2">
            <a:lumMod val="90000"/>
          </a:schemeClr>
        </a:solidFill>
      </dgm:spPr>
      <dgm:t>
        <a:bodyPr/>
        <a:lstStyle/>
        <a:p>
          <a:r>
            <a:rPr lang="en-US" sz="1100" dirty="0" smtClean="0">
              <a:solidFill>
                <a:schemeClr val="tx1"/>
              </a:solidFill>
            </a:rPr>
            <a:t>Stop</a:t>
          </a:r>
          <a:endParaRPr lang="en-US" sz="1100" dirty="0">
            <a:solidFill>
              <a:schemeClr val="tx1"/>
            </a:solidFill>
          </a:endParaRPr>
        </a:p>
      </dgm:t>
    </dgm:pt>
    <dgm:pt modelId="{07BA81AE-A5C2-4F65-AF00-FD5285D23067}" type="parTrans" cxnId="{9E7C3ACE-47CE-4C68-8608-C800E44B8D58}">
      <dgm:prSet/>
      <dgm:spPr/>
      <dgm:t>
        <a:bodyPr/>
        <a:lstStyle/>
        <a:p>
          <a:endParaRPr lang="en-US"/>
        </a:p>
      </dgm:t>
    </dgm:pt>
    <dgm:pt modelId="{32C1A92A-92C5-4A4D-A761-3C355F564F14}" type="sibTrans" cxnId="{9E7C3ACE-47CE-4C68-8608-C800E44B8D58}">
      <dgm:prSet/>
      <dgm:spPr/>
      <dgm:t>
        <a:bodyPr/>
        <a:lstStyle/>
        <a:p>
          <a:endParaRPr lang="en-US"/>
        </a:p>
      </dgm:t>
    </dgm:pt>
    <dgm:pt modelId="{F5E8B1FD-7A84-4992-8F56-6F580820980A}" type="pres">
      <dgm:prSet presAssocID="{87E94CE1-9984-4A67-86E5-B2A81A0F5FA8}" presName="Name0" presStyleCnt="0">
        <dgm:presLayoutVars>
          <dgm:dir/>
          <dgm:resizeHandles/>
        </dgm:presLayoutVars>
      </dgm:prSet>
      <dgm:spPr/>
      <dgm:t>
        <a:bodyPr/>
        <a:lstStyle/>
        <a:p>
          <a:endParaRPr lang="en-US"/>
        </a:p>
      </dgm:t>
    </dgm:pt>
    <dgm:pt modelId="{64D3E646-8C6E-4C3C-86FD-4B83F13CC83F}" type="pres">
      <dgm:prSet presAssocID="{A9EC73E6-29F7-4615-BC2C-7930E6E114CB}" presName="compNode" presStyleCnt="0"/>
      <dgm:spPr/>
    </dgm:pt>
    <dgm:pt modelId="{48C48D25-3C5B-4265-B030-B7343DF22FF4}" type="pres">
      <dgm:prSet presAssocID="{A9EC73E6-29F7-4615-BC2C-7930E6E114CB}" presName="dummyConnPt" presStyleCnt="0"/>
      <dgm:spPr/>
    </dgm:pt>
    <dgm:pt modelId="{25B5F473-6180-4544-BCBA-1986E81CC9EA}" type="pres">
      <dgm:prSet presAssocID="{A9EC73E6-29F7-4615-BC2C-7930E6E114CB}" presName="node" presStyleLbl="node1" presStyleIdx="0" presStyleCnt="8" custLinFactNeighborX="16298" custLinFactNeighborY="4850">
        <dgm:presLayoutVars>
          <dgm:bulletEnabled val="1"/>
        </dgm:presLayoutVars>
      </dgm:prSet>
      <dgm:spPr/>
      <dgm:t>
        <a:bodyPr/>
        <a:lstStyle/>
        <a:p>
          <a:endParaRPr lang="en-US"/>
        </a:p>
      </dgm:t>
    </dgm:pt>
    <dgm:pt modelId="{ECE68B2D-3C2D-4D18-BD5E-E2E6B26FCBAA}" type="pres">
      <dgm:prSet presAssocID="{C3AAFE8B-B4DB-4EE2-91D8-E2FCC911E9C1}" presName="sibTrans" presStyleLbl="bgSibTrans2D1" presStyleIdx="0" presStyleCnt="7"/>
      <dgm:spPr/>
      <dgm:t>
        <a:bodyPr/>
        <a:lstStyle/>
        <a:p>
          <a:endParaRPr lang="en-US"/>
        </a:p>
      </dgm:t>
    </dgm:pt>
    <dgm:pt modelId="{CEBD4AC1-FA73-4881-B74E-C638A43FE6EC}" type="pres">
      <dgm:prSet presAssocID="{16E19A9E-F56E-4686-8E91-9A92C5A7AD91}" presName="compNode" presStyleCnt="0"/>
      <dgm:spPr/>
    </dgm:pt>
    <dgm:pt modelId="{65E4241E-55EC-4B62-B626-EFD46F76B5B6}" type="pres">
      <dgm:prSet presAssocID="{16E19A9E-F56E-4686-8E91-9A92C5A7AD91}" presName="dummyConnPt" presStyleCnt="0"/>
      <dgm:spPr/>
    </dgm:pt>
    <dgm:pt modelId="{87FA6CE7-F146-4A92-8FAF-DFEF66D42792}" type="pres">
      <dgm:prSet presAssocID="{16E19A9E-F56E-4686-8E91-9A92C5A7AD91}" presName="node" presStyleLbl="node1" presStyleIdx="1" presStyleCnt="8" custLinFactNeighborX="23282" custLinFactNeighborY="3881">
        <dgm:presLayoutVars>
          <dgm:bulletEnabled val="1"/>
        </dgm:presLayoutVars>
      </dgm:prSet>
      <dgm:spPr/>
      <dgm:t>
        <a:bodyPr/>
        <a:lstStyle/>
        <a:p>
          <a:endParaRPr lang="en-US"/>
        </a:p>
      </dgm:t>
    </dgm:pt>
    <dgm:pt modelId="{074577DA-9719-482F-9BEC-2A0A732212ED}" type="pres">
      <dgm:prSet presAssocID="{090C07C6-9D54-4F2F-9B6E-DBF881EBB8A0}" presName="sibTrans" presStyleLbl="bgSibTrans2D1" presStyleIdx="1" presStyleCnt="7"/>
      <dgm:spPr/>
      <dgm:t>
        <a:bodyPr/>
        <a:lstStyle/>
        <a:p>
          <a:endParaRPr lang="en-US"/>
        </a:p>
      </dgm:t>
    </dgm:pt>
    <dgm:pt modelId="{B5E57ABB-5835-4253-AC29-686C408DAAF6}" type="pres">
      <dgm:prSet presAssocID="{D8DE1988-227D-434F-8AD0-5394A7524081}" presName="compNode" presStyleCnt="0"/>
      <dgm:spPr/>
    </dgm:pt>
    <dgm:pt modelId="{9FCF41FF-2A4A-444E-83FB-ABE3F4D4E537}" type="pres">
      <dgm:prSet presAssocID="{D8DE1988-227D-434F-8AD0-5394A7524081}" presName="dummyConnPt" presStyleCnt="0"/>
      <dgm:spPr/>
    </dgm:pt>
    <dgm:pt modelId="{FABFE1AA-AE39-4C3E-A577-A2E9CE3D59A3}" type="pres">
      <dgm:prSet presAssocID="{D8DE1988-227D-434F-8AD0-5394A7524081}" presName="node" presStyleLbl="node1" presStyleIdx="2" presStyleCnt="8" custLinFactNeighborX="23865">
        <dgm:presLayoutVars>
          <dgm:bulletEnabled val="1"/>
        </dgm:presLayoutVars>
      </dgm:prSet>
      <dgm:spPr/>
      <dgm:t>
        <a:bodyPr/>
        <a:lstStyle/>
        <a:p>
          <a:endParaRPr lang="en-US"/>
        </a:p>
      </dgm:t>
    </dgm:pt>
    <dgm:pt modelId="{206DF4CE-76D7-4B69-92B2-E130FE9A2E8D}" type="pres">
      <dgm:prSet presAssocID="{E16ADF34-C24D-47B9-8C88-D03F492F05FC}" presName="sibTrans" presStyleLbl="bgSibTrans2D1" presStyleIdx="2" presStyleCnt="7"/>
      <dgm:spPr/>
      <dgm:t>
        <a:bodyPr/>
        <a:lstStyle/>
        <a:p>
          <a:endParaRPr lang="en-US"/>
        </a:p>
      </dgm:t>
    </dgm:pt>
    <dgm:pt modelId="{F6C4B8FC-BB21-4231-AEAB-B523A8D8E3A6}" type="pres">
      <dgm:prSet presAssocID="{F6DB32A4-66BD-428E-80B0-2C08D74A958A}" presName="compNode" presStyleCnt="0"/>
      <dgm:spPr/>
    </dgm:pt>
    <dgm:pt modelId="{BB83D28E-0058-46A8-96FF-1EC5BF59539F}" type="pres">
      <dgm:prSet presAssocID="{F6DB32A4-66BD-428E-80B0-2C08D74A958A}" presName="dummyConnPt" presStyleCnt="0"/>
      <dgm:spPr/>
    </dgm:pt>
    <dgm:pt modelId="{958148E7-B152-4F57-886A-4175D00ED6F1}" type="pres">
      <dgm:prSet presAssocID="{F6DB32A4-66BD-428E-80B0-2C08D74A958A}" presName="node" presStyleLbl="node1" presStyleIdx="3" presStyleCnt="8" custLinFactNeighborX="26193">
        <dgm:presLayoutVars>
          <dgm:bulletEnabled val="1"/>
        </dgm:presLayoutVars>
      </dgm:prSet>
      <dgm:spPr/>
      <dgm:t>
        <a:bodyPr/>
        <a:lstStyle/>
        <a:p>
          <a:endParaRPr lang="en-US"/>
        </a:p>
      </dgm:t>
    </dgm:pt>
    <dgm:pt modelId="{27D15F1A-146C-4924-A182-FCE366619C2A}" type="pres">
      <dgm:prSet presAssocID="{CE8F4356-058A-41C3-B558-3A94ED03056C}" presName="sibTrans" presStyleLbl="bgSibTrans2D1" presStyleIdx="3" presStyleCnt="7"/>
      <dgm:spPr/>
      <dgm:t>
        <a:bodyPr/>
        <a:lstStyle/>
        <a:p>
          <a:endParaRPr lang="en-US"/>
        </a:p>
      </dgm:t>
    </dgm:pt>
    <dgm:pt modelId="{54F97200-6317-4865-A323-AE4D233B15C5}" type="pres">
      <dgm:prSet presAssocID="{F12EFB23-D99A-4045-81D7-A8B5EA626315}" presName="compNode" presStyleCnt="0"/>
      <dgm:spPr/>
    </dgm:pt>
    <dgm:pt modelId="{46C0007C-D0E0-46C6-8B15-8DF08F296A19}" type="pres">
      <dgm:prSet presAssocID="{F12EFB23-D99A-4045-81D7-A8B5EA626315}" presName="dummyConnPt" presStyleCnt="0"/>
      <dgm:spPr/>
    </dgm:pt>
    <dgm:pt modelId="{0A9BAAFC-95BF-4FBA-91E1-B2A6BB2913F3}" type="pres">
      <dgm:prSet presAssocID="{F12EFB23-D99A-4045-81D7-A8B5EA626315}" presName="node" presStyleLbl="node1" presStyleIdx="4" presStyleCnt="8" custLinFactNeighborX="27358" custLinFactNeighborY="-7760">
        <dgm:presLayoutVars>
          <dgm:bulletEnabled val="1"/>
        </dgm:presLayoutVars>
      </dgm:prSet>
      <dgm:spPr/>
      <dgm:t>
        <a:bodyPr/>
        <a:lstStyle/>
        <a:p>
          <a:endParaRPr lang="en-US"/>
        </a:p>
      </dgm:t>
    </dgm:pt>
    <dgm:pt modelId="{9AB26F55-D534-41DC-B16B-86949314D90E}" type="pres">
      <dgm:prSet presAssocID="{7ECA1A19-9C97-46EB-B389-BA30ACB4FCB4}" presName="sibTrans" presStyleLbl="bgSibTrans2D1" presStyleIdx="4" presStyleCnt="7"/>
      <dgm:spPr/>
      <dgm:t>
        <a:bodyPr/>
        <a:lstStyle/>
        <a:p>
          <a:endParaRPr lang="en-US"/>
        </a:p>
      </dgm:t>
    </dgm:pt>
    <dgm:pt modelId="{82E82B7C-1E85-4B21-B6D7-0029DCB8A434}" type="pres">
      <dgm:prSet presAssocID="{84681BE0-1BB4-43FF-8269-F06E5B0F8B86}" presName="compNode" presStyleCnt="0"/>
      <dgm:spPr/>
    </dgm:pt>
    <dgm:pt modelId="{97FABE3B-2140-4026-990B-FA1FF0E9BC93}" type="pres">
      <dgm:prSet presAssocID="{84681BE0-1BB4-43FF-8269-F06E5B0F8B86}" presName="dummyConnPt" presStyleCnt="0"/>
      <dgm:spPr/>
    </dgm:pt>
    <dgm:pt modelId="{9D2B9578-268A-46F7-A519-A5ABF77FBE68}" type="pres">
      <dgm:prSet presAssocID="{84681BE0-1BB4-43FF-8269-F06E5B0F8B86}" presName="node" presStyleLbl="node1" presStyleIdx="5" presStyleCnt="8" custLinFactNeighborX="26775" custLinFactNeighborY="-170">
        <dgm:presLayoutVars>
          <dgm:bulletEnabled val="1"/>
        </dgm:presLayoutVars>
      </dgm:prSet>
      <dgm:spPr/>
      <dgm:t>
        <a:bodyPr/>
        <a:lstStyle/>
        <a:p>
          <a:endParaRPr lang="en-US"/>
        </a:p>
      </dgm:t>
    </dgm:pt>
    <dgm:pt modelId="{05B4CA45-A5DF-459C-AD84-18F47B144630}" type="pres">
      <dgm:prSet presAssocID="{229EF74E-E733-4046-B3DB-95EB3ADF6FD4}" presName="sibTrans" presStyleLbl="bgSibTrans2D1" presStyleIdx="5" presStyleCnt="7"/>
      <dgm:spPr/>
      <dgm:t>
        <a:bodyPr/>
        <a:lstStyle/>
        <a:p>
          <a:endParaRPr lang="en-US"/>
        </a:p>
      </dgm:t>
    </dgm:pt>
    <dgm:pt modelId="{55BF058F-42BE-4542-A166-F18298D14CCC}" type="pres">
      <dgm:prSet presAssocID="{9471E81D-EE1C-422B-9103-F9B37F531180}" presName="compNode" presStyleCnt="0"/>
      <dgm:spPr/>
    </dgm:pt>
    <dgm:pt modelId="{FBDD85E0-2E0B-4EF5-BC3F-D14691F08847}" type="pres">
      <dgm:prSet presAssocID="{9471E81D-EE1C-422B-9103-F9B37F531180}" presName="dummyConnPt" presStyleCnt="0"/>
      <dgm:spPr/>
    </dgm:pt>
    <dgm:pt modelId="{75764F16-CF83-4238-AE25-CF098BFC5C70}" type="pres">
      <dgm:prSet presAssocID="{9471E81D-EE1C-422B-9103-F9B37F531180}" presName="node" presStyleLbl="node1" presStyleIdx="6" presStyleCnt="8" custLinFactNeighborX="44819" custLinFactNeighborY="3880">
        <dgm:presLayoutVars>
          <dgm:bulletEnabled val="1"/>
        </dgm:presLayoutVars>
      </dgm:prSet>
      <dgm:spPr/>
      <dgm:t>
        <a:bodyPr/>
        <a:lstStyle/>
        <a:p>
          <a:endParaRPr lang="en-US"/>
        </a:p>
      </dgm:t>
    </dgm:pt>
    <dgm:pt modelId="{2B936982-B9F7-4F78-808A-2ADE52CF0588}" type="pres">
      <dgm:prSet presAssocID="{2D65F34C-2155-412B-985A-72F6FB58B184}" presName="sibTrans" presStyleLbl="bgSibTrans2D1" presStyleIdx="6" presStyleCnt="7"/>
      <dgm:spPr/>
      <dgm:t>
        <a:bodyPr/>
        <a:lstStyle/>
        <a:p>
          <a:endParaRPr lang="en-US"/>
        </a:p>
      </dgm:t>
    </dgm:pt>
    <dgm:pt modelId="{75FE2143-E2B3-45F4-8B22-0957E0A1F739}" type="pres">
      <dgm:prSet presAssocID="{19C32446-E2D1-4EAA-AA57-0154D042E299}" presName="compNode" presStyleCnt="0"/>
      <dgm:spPr/>
    </dgm:pt>
    <dgm:pt modelId="{6E75862C-A8E3-443C-8F61-CCFFD177F590}" type="pres">
      <dgm:prSet presAssocID="{19C32446-E2D1-4EAA-AA57-0154D042E299}" presName="dummyConnPt" presStyleCnt="0"/>
      <dgm:spPr/>
    </dgm:pt>
    <dgm:pt modelId="{8B1ECDC6-894A-4F33-B87B-20F500D90E3F}" type="pres">
      <dgm:prSet presAssocID="{19C32446-E2D1-4EAA-AA57-0154D042E299}" presName="node" presStyleLbl="node1" presStyleIdx="7" presStyleCnt="8" custLinFactNeighborX="48895" custLinFactNeighborY="25222">
        <dgm:presLayoutVars>
          <dgm:bulletEnabled val="1"/>
        </dgm:presLayoutVars>
      </dgm:prSet>
      <dgm:spPr/>
      <dgm:t>
        <a:bodyPr/>
        <a:lstStyle/>
        <a:p>
          <a:endParaRPr lang="en-US"/>
        </a:p>
      </dgm:t>
    </dgm:pt>
  </dgm:ptLst>
  <dgm:cxnLst>
    <dgm:cxn modelId="{3080D910-D33E-46FE-A97B-01F8AAF6C4D0}" type="presOf" srcId="{9471E81D-EE1C-422B-9103-F9B37F531180}" destId="{75764F16-CF83-4238-AE25-CF098BFC5C70}" srcOrd="0" destOrd="0" presId="urn:microsoft.com/office/officeart/2005/8/layout/bProcess4"/>
    <dgm:cxn modelId="{35C8505F-9EE2-4EC1-8772-EF224F2C498F}" type="presOf" srcId="{2D65F34C-2155-412B-985A-72F6FB58B184}" destId="{2B936982-B9F7-4F78-808A-2ADE52CF0588}" srcOrd="0" destOrd="0" presId="urn:microsoft.com/office/officeart/2005/8/layout/bProcess4"/>
    <dgm:cxn modelId="{D2F1D857-26F4-4EF9-8CD6-B4C41AF8467B}" type="presOf" srcId="{090C07C6-9D54-4F2F-9B6E-DBF881EBB8A0}" destId="{074577DA-9719-482F-9BEC-2A0A732212ED}" srcOrd="0" destOrd="0" presId="urn:microsoft.com/office/officeart/2005/8/layout/bProcess4"/>
    <dgm:cxn modelId="{D01A77F7-E6DC-4A19-88D4-3E03600A7363}" srcId="{87E94CE1-9984-4A67-86E5-B2A81A0F5FA8}" destId="{84681BE0-1BB4-43FF-8269-F06E5B0F8B86}" srcOrd="5" destOrd="0" parTransId="{0CAF0767-499E-4633-A70D-90DD9F1C7B08}" sibTransId="{229EF74E-E733-4046-B3DB-95EB3ADF6FD4}"/>
    <dgm:cxn modelId="{317ECC2D-BF49-49EA-B382-3B52CDCC406B}" type="presOf" srcId="{F6DB32A4-66BD-428E-80B0-2C08D74A958A}" destId="{958148E7-B152-4F57-886A-4175D00ED6F1}" srcOrd="0" destOrd="0" presId="urn:microsoft.com/office/officeart/2005/8/layout/bProcess4"/>
    <dgm:cxn modelId="{C508857F-2065-401C-8A32-29FBC6094AA1}" type="presOf" srcId="{D8DE1988-227D-434F-8AD0-5394A7524081}" destId="{FABFE1AA-AE39-4C3E-A577-A2E9CE3D59A3}" srcOrd="0" destOrd="0" presId="urn:microsoft.com/office/officeart/2005/8/layout/bProcess4"/>
    <dgm:cxn modelId="{ABAA66E2-1BBC-4B40-8938-59C4226783CD}" type="presOf" srcId="{CE8F4356-058A-41C3-B558-3A94ED03056C}" destId="{27D15F1A-146C-4924-A182-FCE366619C2A}" srcOrd="0" destOrd="0" presId="urn:microsoft.com/office/officeart/2005/8/layout/bProcess4"/>
    <dgm:cxn modelId="{E9F7B883-B101-4D62-9926-F41B851352A6}" srcId="{87E94CE1-9984-4A67-86E5-B2A81A0F5FA8}" destId="{F12EFB23-D99A-4045-81D7-A8B5EA626315}" srcOrd="4" destOrd="0" parTransId="{534B4296-B6D7-41F8-92B9-0EB8DA414C7E}" sibTransId="{7ECA1A19-9C97-46EB-B389-BA30ACB4FCB4}"/>
    <dgm:cxn modelId="{7CB5778E-54AC-4F4F-A2DE-58306A6E0B23}" srcId="{87E94CE1-9984-4A67-86E5-B2A81A0F5FA8}" destId="{A9EC73E6-29F7-4615-BC2C-7930E6E114CB}" srcOrd="0" destOrd="0" parTransId="{F33DB280-9DC7-4C2D-BFEC-723E8AF219F3}" sibTransId="{C3AAFE8B-B4DB-4EE2-91D8-E2FCC911E9C1}"/>
    <dgm:cxn modelId="{B191A296-1D58-45BE-AC45-71B1964F8A1B}" srcId="{87E94CE1-9984-4A67-86E5-B2A81A0F5FA8}" destId="{9471E81D-EE1C-422B-9103-F9B37F531180}" srcOrd="6" destOrd="0" parTransId="{DD6828FF-E84E-406D-A86C-2CB008E9E978}" sibTransId="{2D65F34C-2155-412B-985A-72F6FB58B184}"/>
    <dgm:cxn modelId="{05936A3C-546A-422D-BF31-93215FF7F36B}" srcId="{87E94CE1-9984-4A67-86E5-B2A81A0F5FA8}" destId="{16E19A9E-F56E-4686-8E91-9A92C5A7AD91}" srcOrd="1" destOrd="0" parTransId="{0F05FC4A-52D1-4AFE-A2C2-1768D0729FA5}" sibTransId="{090C07C6-9D54-4F2F-9B6E-DBF881EBB8A0}"/>
    <dgm:cxn modelId="{2190C399-CEC2-4BCC-9B6C-221946F08A09}" type="presOf" srcId="{F12EFB23-D99A-4045-81D7-A8B5EA626315}" destId="{0A9BAAFC-95BF-4FBA-91E1-B2A6BB2913F3}" srcOrd="0" destOrd="0" presId="urn:microsoft.com/office/officeart/2005/8/layout/bProcess4"/>
    <dgm:cxn modelId="{255300E5-5AFF-4246-BF7E-FD6E221A3CEE}" type="presOf" srcId="{229EF74E-E733-4046-B3DB-95EB3ADF6FD4}" destId="{05B4CA45-A5DF-459C-AD84-18F47B144630}" srcOrd="0" destOrd="0" presId="urn:microsoft.com/office/officeart/2005/8/layout/bProcess4"/>
    <dgm:cxn modelId="{9E7C3ACE-47CE-4C68-8608-C800E44B8D58}" srcId="{87E94CE1-9984-4A67-86E5-B2A81A0F5FA8}" destId="{19C32446-E2D1-4EAA-AA57-0154D042E299}" srcOrd="7" destOrd="0" parTransId="{07BA81AE-A5C2-4F65-AF00-FD5285D23067}" sibTransId="{32C1A92A-92C5-4A4D-A761-3C355F564F14}"/>
    <dgm:cxn modelId="{E3873442-2F93-4F2E-9033-B5C807C22445}" type="presOf" srcId="{E16ADF34-C24D-47B9-8C88-D03F492F05FC}" destId="{206DF4CE-76D7-4B69-92B2-E130FE9A2E8D}" srcOrd="0" destOrd="0" presId="urn:microsoft.com/office/officeart/2005/8/layout/bProcess4"/>
    <dgm:cxn modelId="{28674886-7F00-471C-8A6F-C3C94A6258D7}" srcId="{87E94CE1-9984-4A67-86E5-B2A81A0F5FA8}" destId="{F6DB32A4-66BD-428E-80B0-2C08D74A958A}" srcOrd="3" destOrd="0" parTransId="{69490B6D-DABF-49C0-B27C-9F9BF6FF5216}" sibTransId="{CE8F4356-058A-41C3-B558-3A94ED03056C}"/>
    <dgm:cxn modelId="{6078C37D-9A3B-4782-AF45-1153036389A1}" srcId="{87E94CE1-9984-4A67-86E5-B2A81A0F5FA8}" destId="{D8DE1988-227D-434F-8AD0-5394A7524081}" srcOrd="2" destOrd="0" parTransId="{44CCBCA7-B97A-4E87-8914-467FE6AFD8F4}" sibTransId="{E16ADF34-C24D-47B9-8C88-D03F492F05FC}"/>
    <dgm:cxn modelId="{710A8F5F-1867-43AB-B7DD-590583C47F56}" type="presOf" srcId="{C3AAFE8B-B4DB-4EE2-91D8-E2FCC911E9C1}" destId="{ECE68B2D-3C2D-4D18-BD5E-E2E6B26FCBAA}" srcOrd="0" destOrd="0" presId="urn:microsoft.com/office/officeart/2005/8/layout/bProcess4"/>
    <dgm:cxn modelId="{C0217912-83A7-4F3D-A0D1-E55C7E89CC48}" type="presOf" srcId="{87E94CE1-9984-4A67-86E5-B2A81A0F5FA8}" destId="{F5E8B1FD-7A84-4992-8F56-6F580820980A}" srcOrd="0" destOrd="0" presId="urn:microsoft.com/office/officeart/2005/8/layout/bProcess4"/>
    <dgm:cxn modelId="{8A524867-2634-4F6B-A956-64D53E217D54}" type="presOf" srcId="{A9EC73E6-29F7-4615-BC2C-7930E6E114CB}" destId="{25B5F473-6180-4544-BCBA-1986E81CC9EA}" srcOrd="0" destOrd="0" presId="urn:microsoft.com/office/officeart/2005/8/layout/bProcess4"/>
    <dgm:cxn modelId="{BCCBA721-72CD-4E33-B6EA-229B1E6F75C8}" type="presOf" srcId="{16E19A9E-F56E-4686-8E91-9A92C5A7AD91}" destId="{87FA6CE7-F146-4A92-8FAF-DFEF66D42792}" srcOrd="0" destOrd="0" presId="urn:microsoft.com/office/officeart/2005/8/layout/bProcess4"/>
    <dgm:cxn modelId="{F0905FF4-90D2-4309-B656-6E1E03474AEC}" type="presOf" srcId="{7ECA1A19-9C97-46EB-B389-BA30ACB4FCB4}" destId="{9AB26F55-D534-41DC-B16B-86949314D90E}" srcOrd="0" destOrd="0" presId="urn:microsoft.com/office/officeart/2005/8/layout/bProcess4"/>
    <dgm:cxn modelId="{D18FA1AD-4DD8-495A-BBDB-E463728645AC}" type="presOf" srcId="{84681BE0-1BB4-43FF-8269-F06E5B0F8B86}" destId="{9D2B9578-268A-46F7-A519-A5ABF77FBE68}" srcOrd="0" destOrd="0" presId="urn:microsoft.com/office/officeart/2005/8/layout/bProcess4"/>
    <dgm:cxn modelId="{FFFB2FF1-01F5-4936-AD82-E87AF106FF80}" type="presOf" srcId="{19C32446-E2D1-4EAA-AA57-0154D042E299}" destId="{8B1ECDC6-894A-4F33-B87B-20F500D90E3F}" srcOrd="0" destOrd="0" presId="urn:microsoft.com/office/officeart/2005/8/layout/bProcess4"/>
    <dgm:cxn modelId="{EFD9E603-DAE8-4DC8-BE8B-89C08FE278FE}" type="presParOf" srcId="{F5E8B1FD-7A84-4992-8F56-6F580820980A}" destId="{64D3E646-8C6E-4C3C-86FD-4B83F13CC83F}" srcOrd="0" destOrd="0" presId="urn:microsoft.com/office/officeart/2005/8/layout/bProcess4"/>
    <dgm:cxn modelId="{2461E38C-3F41-40F7-BBA0-62AE7C4FB21A}" type="presParOf" srcId="{64D3E646-8C6E-4C3C-86FD-4B83F13CC83F}" destId="{48C48D25-3C5B-4265-B030-B7343DF22FF4}" srcOrd="0" destOrd="0" presId="urn:microsoft.com/office/officeart/2005/8/layout/bProcess4"/>
    <dgm:cxn modelId="{93C23CB8-612A-4DC2-BC99-C0B7358B6A98}" type="presParOf" srcId="{64D3E646-8C6E-4C3C-86FD-4B83F13CC83F}" destId="{25B5F473-6180-4544-BCBA-1986E81CC9EA}" srcOrd="1" destOrd="0" presId="urn:microsoft.com/office/officeart/2005/8/layout/bProcess4"/>
    <dgm:cxn modelId="{3EA45B3B-D58C-4134-B410-5EA10BBF993B}" type="presParOf" srcId="{F5E8B1FD-7A84-4992-8F56-6F580820980A}" destId="{ECE68B2D-3C2D-4D18-BD5E-E2E6B26FCBAA}" srcOrd="1" destOrd="0" presId="urn:microsoft.com/office/officeart/2005/8/layout/bProcess4"/>
    <dgm:cxn modelId="{6DB0AC62-2D2A-446A-90F6-A532FD3DEC9B}" type="presParOf" srcId="{F5E8B1FD-7A84-4992-8F56-6F580820980A}" destId="{CEBD4AC1-FA73-4881-B74E-C638A43FE6EC}" srcOrd="2" destOrd="0" presId="urn:microsoft.com/office/officeart/2005/8/layout/bProcess4"/>
    <dgm:cxn modelId="{861D7D0F-2F3F-429B-A62B-3966DE83AF2F}" type="presParOf" srcId="{CEBD4AC1-FA73-4881-B74E-C638A43FE6EC}" destId="{65E4241E-55EC-4B62-B626-EFD46F76B5B6}" srcOrd="0" destOrd="0" presId="urn:microsoft.com/office/officeart/2005/8/layout/bProcess4"/>
    <dgm:cxn modelId="{4A36CF17-58F4-4C9E-9157-318767DF7D9F}" type="presParOf" srcId="{CEBD4AC1-FA73-4881-B74E-C638A43FE6EC}" destId="{87FA6CE7-F146-4A92-8FAF-DFEF66D42792}" srcOrd="1" destOrd="0" presId="urn:microsoft.com/office/officeart/2005/8/layout/bProcess4"/>
    <dgm:cxn modelId="{AD6AAA0C-59C2-4766-B852-CE8832253AF3}" type="presParOf" srcId="{F5E8B1FD-7A84-4992-8F56-6F580820980A}" destId="{074577DA-9719-482F-9BEC-2A0A732212ED}" srcOrd="3" destOrd="0" presId="urn:microsoft.com/office/officeart/2005/8/layout/bProcess4"/>
    <dgm:cxn modelId="{C4AA0B3A-DF1F-4C65-9C03-07180685D352}" type="presParOf" srcId="{F5E8B1FD-7A84-4992-8F56-6F580820980A}" destId="{B5E57ABB-5835-4253-AC29-686C408DAAF6}" srcOrd="4" destOrd="0" presId="urn:microsoft.com/office/officeart/2005/8/layout/bProcess4"/>
    <dgm:cxn modelId="{8884D4FB-77BD-4F2F-9BF1-95F6918AEE98}" type="presParOf" srcId="{B5E57ABB-5835-4253-AC29-686C408DAAF6}" destId="{9FCF41FF-2A4A-444E-83FB-ABE3F4D4E537}" srcOrd="0" destOrd="0" presId="urn:microsoft.com/office/officeart/2005/8/layout/bProcess4"/>
    <dgm:cxn modelId="{C3407E10-8954-4822-8BDC-20C7E710EAF9}" type="presParOf" srcId="{B5E57ABB-5835-4253-AC29-686C408DAAF6}" destId="{FABFE1AA-AE39-4C3E-A577-A2E9CE3D59A3}" srcOrd="1" destOrd="0" presId="urn:microsoft.com/office/officeart/2005/8/layout/bProcess4"/>
    <dgm:cxn modelId="{59AF296E-F405-41B5-8409-AF8252D79A69}" type="presParOf" srcId="{F5E8B1FD-7A84-4992-8F56-6F580820980A}" destId="{206DF4CE-76D7-4B69-92B2-E130FE9A2E8D}" srcOrd="5" destOrd="0" presId="urn:microsoft.com/office/officeart/2005/8/layout/bProcess4"/>
    <dgm:cxn modelId="{05904351-50D0-4AF7-94C6-564643BF8F10}" type="presParOf" srcId="{F5E8B1FD-7A84-4992-8F56-6F580820980A}" destId="{F6C4B8FC-BB21-4231-AEAB-B523A8D8E3A6}" srcOrd="6" destOrd="0" presId="urn:microsoft.com/office/officeart/2005/8/layout/bProcess4"/>
    <dgm:cxn modelId="{FEC9ABBF-9CB6-429A-AC37-C2E9E7DEC9C9}" type="presParOf" srcId="{F6C4B8FC-BB21-4231-AEAB-B523A8D8E3A6}" destId="{BB83D28E-0058-46A8-96FF-1EC5BF59539F}" srcOrd="0" destOrd="0" presId="urn:microsoft.com/office/officeart/2005/8/layout/bProcess4"/>
    <dgm:cxn modelId="{1A4BEFA7-4FF8-42D2-904F-84FDDD9FD1CB}" type="presParOf" srcId="{F6C4B8FC-BB21-4231-AEAB-B523A8D8E3A6}" destId="{958148E7-B152-4F57-886A-4175D00ED6F1}" srcOrd="1" destOrd="0" presId="urn:microsoft.com/office/officeart/2005/8/layout/bProcess4"/>
    <dgm:cxn modelId="{E5DA4725-69B6-4047-9EB4-9EB5BE3482E4}" type="presParOf" srcId="{F5E8B1FD-7A84-4992-8F56-6F580820980A}" destId="{27D15F1A-146C-4924-A182-FCE366619C2A}" srcOrd="7" destOrd="0" presId="urn:microsoft.com/office/officeart/2005/8/layout/bProcess4"/>
    <dgm:cxn modelId="{3F2127B5-1A48-4C9A-ADA0-98D61E0C9198}" type="presParOf" srcId="{F5E8B1FD-7A84-4992-8F56-6F580820980A}" destId="{54F97200-6317-4865-A323-AE4D233B15C5}" srcOrd="8" destOrd="0" presId="urn:microsoft.com/office/officeart/2005/8/layout/bProcess4"/>
    <dgm:cxn modelId="{0CA3F333-9A25-4F95-9390-789A00145C5D}" type="presParOf" srcId="{54F97200-6317-4865-A323-AE4D233B15C5}" destId="{46C0007C-D0E0-46C6-8B15-8DF08F296A19}" srcOrd="0" destOrd="0" presId="urn:microsoft.com/office/officeart/2005/8/layout/bProcess4"/>
    <dgm:cxn modelId="{127D467F-F8B9-43DA-B2CB-8238EAB5930F}" type="presParOf" srcId="{54F97200-6317-4865-A323-AE4D233B15C5}" destId="{0A9BAAFC-95BF-4FBA-91E1-B2A6BB2913F3}" srcOrd="1" destOrd="0" presId="urn:microsoft.com/office/officeart/2005/8/layout/bProcess4"/>
    <dgm:cxn modelId="{8C87A373-7B59-4B14-9387-B33CECF582AF}" type="presParOf" srcId="{F5E8B1FD-7A84-4992-8F56-6F580820980A}" destId="{9AB26F55-D534-41DC-B16B-86949314D90E}" srcOrd="9" destOrd="0" presId="urn:microsoft.com/office/officeart/2005/8/layout/bProcess4"/>
    <dgm:cxn modelId="{A93248F6-A4EC-4054-B9D9-DF4F1C4B21E9}" type="presParOf" srcId="{F5E8B1FD-7A84-4992-8F56-6F580820980A}" destId="{82E82B7C-1E85-4B21-B6D7-0029DCB8A434}" srcOrd="10" destOrd="0" presId="urn:microsoft.com/office/officeart/2005/8/layout/bProcess4"/>
    <dgm:cxn modelId="{4640C226-A307-47A5-A016-80108DA56082}" type="presParOf" srcId="{82E82B7C-1E85-4B21-B6D7-0029DCB8A434}" destId="{97FABE3B-2140-4026-990B-FA1FF0E9BC93}" srcOrd="0" destOrd="0" presId="urn:microsoft.com/office/officeart/2005/8/layout/bProcess4"/>
    <dgm:cxn modelId="{5762E276-332C-4A58-BD45-5E8F0899C4B9}" type="presParOf" srcId="{82E82B7C-1E85-4B21-B6D7-0029DCB8A434}" destId="{9D2B9578-268A-46F7-A519-A5ABF77FBE68}" srcOrd="1" destOrd="0" presId="urn:microsoft.com/office/officeart/2005/8/layout/bProcess4"/>
    <dgm:cxn modelId="{15E49DFA-07B2-432C-BFCA-5941CD0EB974}" type="presParOf" srcId="{F5E8B1FD-7A84-4992-8F56-6F580820980A}" destId="{05B4CA45-A5DF-459C-AD84-18F47B144630}" srcOrd="11" destOrd="0" presId="urn:microsoft.com/office/officeart/2005/8/layout/bProcess4"/>
    <dgm:cxn modelId="{C35C8DAB-4663-48F1-9F1A-300E34944D25}" type="presParOf" srcId="{F5E8B1FD-7A84-4992-8F56-6F580820980A}" destId="{55BF058F-42BE-4542-A166-F18298D14CCC}" srcOrd="12" destOrd="0" presId="urn:microsoft.com/office/officeart/2005/8/layout/bProcess4"/>
    <dgm:cxn modelId="{023DF70D-A9C4-429B-908D-2DF0B3D8DD8C}" type="presParOf" srcId="{55BF058F-42BE-4542-A166-F18298D14CCC}" destId="{FBDD85E0-2E0B-4EF5-BC3F-D14691F08847}" srcOrd="0" destOrd="0" presId="urn:microsoft.com/office/officeart/2005/8/layout/bProcess4"/>
    <dgm:cxn modelId="{BDC1A0C3-655D-4836-8EF0-92224A386A3E}" type="presParOf" srcId="{55BF058F-42BE-4542-A166-F18298D14CCC}" destId="{75764F16-CF83-4238-AE25-CF098BFC5C70}" srcOrd="1" destOrd="0" presId="urn:microsoft.com/office/officeart/2005/8/layout/bProcess4"/>
    <dgm:cxn modelId="{539D4C05-8D8A-4B5D-B4CC-52A798BEF348}" type="presParOf" srcId="{F5E8B1FD-7A84-4992-8F56-6F580820980A}" destId="{2B936982-B9F7-4F78-808A-2ADE52CF0588}" srcOrd="13" destOrd="0" presId="urn:microsoft.com/office/officeart/2005/8/layout/bProcess4"/>
    <dgm:cxn modelId="{97DEDCA3-048F-41CB-96F0-462165C7983A}" type="presParOf" srcId="{F5E8B1FD-7A84-4992-8F56-6F580820980A}" destId="{75FE2143-E2B3-45F4-8B22-0957E0A1F739}" srcOrd="14" destOrd="0" presId="urn:microsoft.com/office/officeart/2005/8/layout/bProcess4"/>
    <dgm:cxn modelId="{B3E4328B-DB8F-4BAF-910D-EEF550A3709A}" type="presParOf" srcId="{75FE2143-E2B3-45F4-8B22-0957E0A1F739}" destId="{6E75862C-A8E3-443C-8F61-CCFFD177F590}" srcOrd="0" destOrd="0" presId="urn:microsoft.com/office/officeart/2005/8/layout/bProcess4"/>
    <dgm:cxn modelId="{1E538775-4405-474F-970B-E2361A6FB627}" type="presParOf" srcId="{75FE2143-E2B3-45F4-8B22-0957E0A1F739}" destId="{8B1ECDC6-894A-4F33-B87B-20F500D90E3F}" srcOrd="1" destOrd="0" presId="urn:microsoft.com/office/officeart/2005/8/layout/bProcess4"/>
  </dgm:cxnLst>
  <dgm:bg>
    <a:solidFill>
      <a:schemeClr val="bg1"/>
    </a:solidFill>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19-05-2019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IN" smtClean="0"/>
              <a:t>09-06-2016</a:t>
            </a:r>
            <a:endParaRPr lang="en-IN" dirty="0"/>
          </a:p>
        </p:txBody>
      </p:sp>
      <p:sp>
        <p:nvSpPr>
          <p:cNvPr id="5" name="Footer Placeholder 4"/>
          <p:cNvSpPr>
            <a:spLocks noGrp="1"/>
          </p:cNvSpPr>
          <p:nvPr>
            <p:ph type="ftr" sz="quarter" idx="11"/>
          </p:nvPr>
        </p:nvSpPr>
        <p:spPr/>
        <p:txBody>
          <a:bodyPr/>
          <a:lstStyle/>
          <a:p>
            <a:r>
              <a:rPr lang="en-IN" smtClean="0"/>
              <a:t>Investment Case Study</a:t>
            </a:r>
            <a:endParaRPr lang="en-IN" dirty="0"/>
          </a:p>
        </p:txBody>
      </p:sp>
      <p:sp>
        <p:nvSpPr>
          <p:cNvPr id="6" name="Slide Number Placeholder 5"/>
          <p:cNvSpPr>
            <a:spLocks noGrp="1"/>
          </p:cNvSpPr>
          <p:nvPr>
            <p:ph type="sldNum" sz="quarter" idx="12"/>
          </p:nvPr>
        </p:nvSpPr>
        <p:spPr/>
        <p:txBody>
          <a:bodyPr/>
          <a:lstStyle/>
          <a:p>
            <a:r>
              <a:rPr lang="en-IN" smtClean="0"/>
              <a:t>1</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B4FB9132-D0D3-4182-9F3A-A2B393A6FF16}"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C018FE-C8D6-4A9C-A702-41F1E0C1C452}" type="datetimeFigureOut">
              <a:rPr lang="en-IN" smtClean="0"/>
              <a:pPr/>
              <a:t>19-05-2019</a:t>
            </a:fld>
            <a:endParaRPr lang="en-IN"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t>Investment Case Study</a:t>
            </a:r>
            <a:endParaRPr lang="en-IN"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r>
              <a:rPr lang="en-IN" smtClean="0"/>
              <a:t>1</a:t>
            </a:r>
            <a:endParaRPr lang="en-IN"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10449353" y="325938"/>
            <a:ext cx="1446787" cy="379864"/>
          </a:xfrm>
          <a:prstGeom prst="rect">
            <a:avLst/>
          </a:prstGeom>
        </p:spPr>
      </p:pic>
      <p:pic>
        <p:nvPicPr>
          <p:cNvPr id="15" name="Picture 14"/>
          <p:cNvPicPr>
            <a:picLocks noChangeAspect="1"/>
          </p:cNvPicPr>
          <p:nvPr userDrawn="1"/>
        </p:nvPicPr>
        <p:blipFill>
          <a:blip r:embed="rId14">
            <a:extLst>
              <a:ext uri="{BEBA8EAE-BF5A-486C-A8C5-ECC9F3942E4B}">
                <a14:imgProps xmlns="" xmlns:a14="http://schemas.microsoft.com/office/drawing/2010/main">
                  <a14:imgLayer r:embed="">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 xmlns:a14="http://schemas.microsoft.com/office/drawing/2010/main" val="0"/>
              </a:ext>
            </a:extLst>
          </a:blip>
          <a:stretch>
            <a:fillRect/>
          </a:stretch>
        </p:blipFill>
        <p:spPr>
          <a:xfrm>
            <a:off x="2" y="177768"/>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7413" name="Picture 5"/>
          <p:cNvPicPr>
            <a:picLocks noChangeAspect="1" noChangeArrowheads="1"/>
          </p:cNvPicPr>
          <p:nvPr/>
        </p:nvPicPr>
        <p:blipFill>
          <a:blip r:embed="rId2"/>
          <a:srcRect/>
          <a:stretch>
            <a:fillRect/>
          </a:stretch>
        </p:blipFill>
        <p:spPr bwMode="auto">
          <a:xfrm>
            <a:off x="0" y="2"/>
            <a:ext cx="12192000" cy="6858961"/>
          </a:xfrm>
          <a:prstGeom prst="rect">
            <a:avLst/>
          </a:prstGeom>
          <a:noFill/>
        </p:spPr>
      </p:pic>
      <p:graphicFrame>
        <p:nvGraphicFramePr>
          <p:cNvPr id="18" name="Table 17"/>
          <p:cNvGraphicFramePr>
            <a:graphicFrameLocks noGrp="1"/>
          </p:cNvGraphicFramePr>
          <p:nvPr/>
        </p:nvGraphicFramePr>
        <p:xfrm>
          <a:off x="3220997" y="2001796"/>
          <a:ext cx="4514335" cy="361357"/>
        </p:xfrm>
        <a:graphic>
          <a:graphicData uri="http://schemas.openxmlformats.org/drawingml/2006/table">
            <a:tbl>
              <a:tblPr/>
              <a:tblGrid>
                <a:gridCol w="4514335"/>
              </a:tblGrid>
              <a:tr h="361357">
                <a:tc>
                  <a:txBody>
                    <a:bodyPr/>
                    <a:lstStyle/>
                    <a:p>
                      <a:pPr algn="l">
                        <a:lnSpc>
                          <a:spcPct val="115000"/>
                        </a:lnSpc>
                        <a:spcAft>
                          <a:spcPts val="0"/>
                        </a:spcAft>
                      </a:pPr>
                      <a:r>
                        <a:rPr lang="en-IN" sz="1750" i="0" dirty="0" err="1">
                          <a:solidFill>
                            <a:srgbClr val="000000"/>
                          </a:solidFill>
                          <a:latin typeface="Calibri Bold"/>
                          <a:ea typeface="Times New Roman"/>
                          <a:cs typeface="Calibri Bold"/>
                        </a:rPr>
                        <a:t>CredX</a:t>
                      </a:r>
                      <a:r>
                        <a:rPr lang="en-IN" sz="1750" i="0" dirty="0">
                          <a:solidFill>
                            <a:srgbClr val="000000"/>
                          </a:solidFill>
                          <a:latin typeface="Calibri Bold"/>
                          <a:ea typeface="Times New Roman"/>
                          <a:cs typeface="Calibri Bold"/>
                        </a:rPr>
                        <a:t> Risk Analytics </a:t>
                      </a:r>
                      <a:r>
                        <a:rPr lang="en-IN" sz="1750" i="0" dirty="0" smtClean="0">
                          <a:solidFill>
                            <a:srgbClr val="000000"/>
                          </a:solidFill>
                          <a:latin typeface="Calibri Bold"/>
                          <a:ea typeface="Times New Roman"/>
                          <a:cs typeface="Calibri Bold"/>
                        </a:rPr>
                        <a:t>Approach</a:t>
                      </a:r>
                      <a:r>
                        <a:rPr lang="en-IN" sz="1750" i="0" baseline="0" dirty="0" smtClean="0">
                          <a:solidFill>
                            <a:srgbClr val="000000"/>
                          </a:solidFill>
                          <a:latin typeface="Calibri Bold"/>
                          <a:ea typeface="Times New Roman"/>
                          <a:cs typeface="Calibri Bold"/>
                        </a:rPr>
                        <a:t> Document</a:t>
                      </a:r>
                      <a:endParaRPr lang="en-IN" sz="1100" i="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20" name="Rectangle 19"/>
          <p:cNvSpPr/>
          <p:nvPr/>
        </p:nvSpPr>
        <p:spPr>
          <a:xfrm>
            <a:off x="7809472" y="4360353"/>
            <a:ext cx="3286897" cy="1366528"/>
          </a:xfrm>
          <a:prstGeom prst="rect">
            <a:avLst/>
          </a:prstGeom>
        </p:spPr>
        <p:txBody>
          <a:bodyPr wrap="square">
            <a:spAutoFit/>
          </a:bodyPr>
          <a:lstStyle/>
          <a:p>
            <a:pPr lvl="0" defTabSz="914400">
              <a:spcBef>
                <a:spcPct val="20000"/>
              </a:spcBef>
              <a:defRPr/>
            </a:pPr>
            <a:r>
              <a:rPr lang="en-IN" dirty="0" err="1" smtClean="0">
                <a:solidFill>
                  <a:schemeClr val="bg1"/>
                </a:solidFill>
              </a:rPr>
              <a:t>Aditya</a:t>
            </a:r>
            <a:r>
              <a:rPr lang="en-IN" dirty="0" smtClean="0">
                <a:solidFill>
                  <a:schemeClr val="bg1"/>
                </a:solidFill>
              </a:rPr>
              <a:t> Kumar</a:t>
            </a:r>
          </a:p>
          <a:p>
            <a:pPr lvl="0" defTabSz="914400">
              <a:spcBef>
                <a:spcPct val="20000"/>
              </a:spcBef>
              <a:defRPr/>
            </a:pPr>
            <a:r>
              <a:rPr lang="en-IN" dirty="0" err="1" smtClean="0">
                <a:solidFill>
                  <a:schemeClr val="bg1"/>
                </a:solidFill>
              </a:rPr>
              <a:t>Raghuram</a:t>
            </a:r>
            <a:r>
              <a:rPr lang="en-IN" dirty="0" smtClean="0">
                <a:solidFill>
                  <a:schemeClr val="bg1"/>
                </a:solidFill>
              </a:rPr>
              <a:t> Krishnamurthy</a:t>
            </a:r>
          </a:p>
          <a:p>
            <a:pPr lvl="0" defTabSz="914400">
              <a:spcBef>
                <a:spcPct val="20000"/>
              </a:spcBef>
              <a:defRPr/>
            </a:pPr>
            <a:r>
              <a:rPr lang="en-IN" dirty="0" err="1" smtClean="0">
                <a:solidFill>
                  <a:schemeClr val="bg1"/>
                </a:solidFill>
              </a:rPr>
              <a:t>Rohit</a:t>
            </a:r>
            <a:r>
              <a:rPr lang="en-IN" dirty="0" smtClean="0">
                <a:solidFill>
                  <a:schemeClr val="bg1"/>
                </a:solidFill>
              </a:rPr>
              <a:t> </a:t>
            </a:r>
            <a:r>
              <a:rPr lang="en-IN" dirty="0" err="1" smtClean="0">
                <a:solidFill>
                  <a:schemeClr val="bg1"/>
                </a:solidFill>
              </a:rPr>
              <a:t>Saini</a:t>
            </a:r>
            <a:endParaRPr lang="en-IN" dirty="0" smtClean="0">
              <a:solidFill>
                <a:schemeClr val="bg1"/>
              </a:solidFill>
            </a:endParaRPr>
          </a:p>
          <a:p>
            <a:pPr lvl="0" defTabSz="914400">
              <a:spcBef>
                <a:spcPct val="20000"/>
              </a:spcBef>
              <a:defRPr/>
            </a:pPr>
            <a:r>
              <a:rPr lang="en-IN" dirty="0" err="1" smtClean="0">
                <a:solidFill>
                  <a:schemeClr val="bg1"/>
                </a:solidFill>
              </a:rPr>
              <a:t>Veenu</a:t>
            </a:r>
            <a:r>
              <a:rPr lang="en-IN" dirty="0" smtClean="0">
                <a:solidFill>
                  <a:schemeClr val="bg1"/>
                </a:solidFill>
              </a:rPr>
              <a:t> </a:t>
            </a:r>
            <a:r>
              <a:rPr lang="en-IN" dirty="0" err="1" smtClean="0">
                <a:solidFill>
                  <a:schemeClr val="bg1"/>
                </a:solidFill>
              </a:rPr>
              <a:t>Bhanot</a:t>
            </a:r>
            <a:endParaRPr lang="en-IN" dirty="0">
              <a:solidFill>
                <a:schemeClr val="bg1"/>
              </a:solidFill>
            </a:endParaRPr>
          </a:p>
        </p:txBody>
      </p:sp>
      <p:sp>
        <p:nvSpPr>
          <p:cNvPr id="21" name="Rectangle 20"/>
          <p:cNvSpPr/>
          <p:nvPr/>
        </p:nvSpPr>
        <p:spPr>
          <a:xfrm>
            <a:off x="1901262" y="2675923"/>
            <a:ext cx="4254113" cy="369332"/>
          </a:xfrm>
          <a:prstGeom prst="rect">
            <a:avLst/>
          </a:prstGeom>
        </p:spPr>
        <p:txBody>
          <a:bodyPr wrap="none">
            <a:spAutoFit/>
          </a:bodyPr>
          <a:lstStyle/>
          <a:p>
            <a:r>
              <a:rPr lang="en-IN" dirty="0" smtClean="0"/>
              <a:t>					   </a:t>
            </a:r>
            <a:r>
              <a:rPr lang="en-IN" dirty="0" smtClean="0">
                <a:solidFill>
                  <a:schemeClr val="bg1"/>
                </a:solidFill>
              </a:rPr>
              <a:t>Batch : Jun-2018</a:t>
            </a:r>
            <a:endParaRPr lang="en-IN" dirty="0">
              <a:solidFill>
                <a:schemeClr val="bg1"/>
              </a:solidFill>
            </a:endParaRPr>
          </a:p>
        </p:txBody>
      </p:sp>
    </p:spTree>
    <p:extLst>
      <p:ext uri="{BB962C8B-B14F-4D97-AF65-F5344CB8AC3E}">
        <p14:creationId xmlns=""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 : </a:t>
            </a:r>
            <a:endParaRPr lang="en-US" dirty="0"/>
          </a:p>
        </p:txBody>
      </p:sp>
      <p:pic>
        <p:nvPicPr>
          <p:cNvPr id="9218" name="Picture 2"/>
          <p:cNvPicPr>
            <a:picLocks noChangeAspect="1" noChangeArrowheads="1"/>
          </p:cNvPicPr>
          <p:nvPr/>
        </p:nvPicPr>
        <p:blipFill>
          <a:blip r:embed="rId2"/>
          <a:srcRect/>
          <a:stretch>
            <a:fillRect/>
          </a:stretch>
        </p:blipFill>
        <p:spPr bwMode="auto">
          <a:xfrm>
            <a:off x="469557" y="1909862"/>
            <a:ext cx="5412259" cy="3301124"/>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751703" y="5639726"/>
          <a:ext cx="1066800" cy="175260"/>
        </p:xfrm>
        <a:graphic>
          <a:graphicData uri="http://schemas.openxmlformats.org/drawingml/2006/table">
            <a:tbl>
              <a:tblPr/>
              <a:tblGrid>
                <a:gridCol w="1066800"/>
              </a:tblGrid>
              <a:tr h="0">
                <a:tc>
                  <a:txBody>
                    <a:bodyPr/>
                    <a:lstStyle/>
                    <a:p>
                      <a:pPr algn="l">
                        <a:lnSpc>
                          <a:spcPct val="115000"/>
                        </a:lnSpc>
                        <a:spcAft>
                          <a:spcPts val="0"/>
                        </a:spcAft>
                      </a:pPr>
                      <a:r>
                        <a:rPr lang="en-IN" sz="1000" dirty="0">
                          <a:solidFill>
                            <a:srgbClr val="000000"/>
                          </a:solidFill>
                          <a:latin typeface="Calibri Bold"/>
                          <a:ea typeface="Times New Roman"/>
                          <a:cs typeface="Calibri Bold"/>
                        </a:rPr>
                        <a:t>Observation </a:t>
                      </a:r>
                      <a:r>
                        <a:rPr lang="en-IN" sz="900" dirty="0">
                          <a:solidFill>
                            <a:srgbClr val="000000"/>
                          </a:solidFill>
                          <a:latin typeface="Calibri Bold"/>
                          <a:ea typeface="Times New Roman"/>
                          <a:cs typeface="Calibri Bold"/>
                        </a:rPr>
                        <a:t>:</a:t>
                      </a:r>
                      <a:endParaRPr lang="en-IN" sz="1100" dirty="0">
                        <a:latin typeface="Calibri"/>
                        <a:ea typeface="Times New Roman"/>
                        <a:cs typeface="Times New Roman"/>
                      </a:endParaRPr>
                    </a:p>
                  </a:txBody>
                  <a:tcPr marL="0" marR="0" marT="0" marB="0">
                    <a:lnL>
                      <a:noFill/>
                    </a:lnL>
                    <a:lnR>
                      <a:noFill/>
                    </a:lnR>
                    <a:lnT>
                      <a:noFill/>
                    </a:lnT>
                    <a:lnB>
                      <a:noFill/>
                    </a:lnB>
                  </a:tcPr>
                </a:tc>
              </a:tr>
            </a:tbl>
          </a:graphicData>
        </a:graphic>
      </p:graphicFrame>
      <p:graphicFrame>
        <p:nvGraphicFramePr>
          <p:cNvPr id="14" name="Table 13"/>
          <p:cNvGraphicFramePr>
            <a:graphicFrameLocks noGrp="1"/>
          </p:cNvGraphicFramePr>
          <p:nvPr/>
        </p:nvGraphicFramePr>
        <p:xfrm>
          <a:off x="1680647" y="5648489"/>
          <a:ext cx="2619375" cy="305308"/>
        </p:xfrm>
        <a:graphic>
          <a:graphicData uri="http://schemas.openxmlformats.org/drawingml/2006/table">
            <a:tbl>
              <a:tblPr/>
              <a:tblGrid>
                <a:gridCol w="2619375"/>
              </a:tblGrid>
              <a:tr h="0">
                <a:tc>
                  <a:txBody>
                    <a:bodyPr/>
                    <a:lstStyle/>
                    <a:p>
                      <a:pPr algn="l">
                        <a:lnSpc>
                          <a:spcPct val="115000"/>
                        </a:lnSpc>
                        <a:spcAft>
                          <a:spcPts val="0"/>
                        </a:spcAft>
                      </a:pPr>
                      <a:r>
                        <a:rPr lang="en-IN" sz="900" dirty="0" smtClean="0">
                          <a:solidFill>
                            <a:srgbClr val="006FC0"/>
                          </a:solidFill>
                          <a:latin typeface="Calibri Italic"/>
                          <a:ea typeface="Times New Roman"/>
                          <a:cs typeface="Calibri Italic"/>
                        </a:rPr>
                        <a:t>Less</a:t>
                      </a:r>
                      <a:r>
                        <a:rPr lang="en-IN" sz="900" baseline="0" dirty="0" smtClean="0">
                          <a:solidFill>
                            <a:srgbClr val="006FC0"/>
                          </a:solidFill>
                          <a:latin typeface="Calibri Italic"/>
                          <a:ea typeface="Times New Roman"/>
                          <a:cs typeface="Calibri Italic"/>
                        </a:rPr>
                        <a:t> no of months in current company seems to be more defaulted case</a:t>
                      </a:r>
                      <a:r>
                        <a:rPr lang="en-IN" sz="900" dirty="0" smtClean="0">
                          <a:solidFill>
                            <a:srgbClr val="006FC0"/>
                          </a:solidFill>
                          <a:latin typeface="Calibri Italic"/>
                          <a:ea typeface="Times New Roman"/>
                          <a:cs typeface="Calibri Italic"/>
                        </a:rPr>
                        <a:t>.</a:t>
                      </a:r>
                      <a:endParaRPr lang="en-IN" sz="1100" dirty="0">
                        <a:latin typeface="Calibri"/>
                        <a:ea typeface="Times New Roman"/>
                        <a:cs typeface="Times New Roman"/>
                      </a:endParaRPr>
                    </a:p>
                  </a:txBody>
                  <a:tcPr marL="0" marR="0" marT="0" marB="0">
                    <a:lnL>
                      <a:noFill/>
                    </a:lnL>
                    <a:lnR>
                      <a:noFill/>
                    </a:lnR>
                    <a:lnT>
                      <a:noFill/>
                    </a:lnT>
                    <a:lnB>
                      <a:noFill/>
                    </a:lnB>
                  </a:tcPr>
                </a:tc>
              </a:tr>
            </a:tbl>
          </a:graphicData>
        </a:graphic>
      </p:graphicFrame>
      <p:pic>
        <p:nvPicPr>
          <p:cNvPr id="9219" name="Picture 3"/>
          <p:cNvPicPr>
            <a:picLocks noChangeAspect="1" noChangeArrowheads="1"/>
          </p:cNvPicPr>
          <p:nvPr/>
        </p:nvPicPr>
        <p:blipFill>
          <a:blip r:embed="rId3"/>
          <a:srcRect/>
          <a:stretch>
            <a:fillRect/>
          </a:stretch>
        </p:blipFill>
        <p:spPr bwMode="auto">
          <a:xfrm>
            <a:off x="6359611" y="1886465"/>
            <a:ext cx="5633907" cy="3369750"/>
          </a:xfrm>
          <a:prstGeom prst="rect">
            <a:avLst/>
          </a:prstGeom>
          <a:noFill/>
          <a:ln w="9525">
            <a:noFill/>
            <a:miter lim="800000"/>
            <a:headEnd/>
            <a:tailEnd/>
          </a:ln>
          <a:effectLst/>
        </p:spPr>
      </p:pic>
      <p:graphicFrame>
        <p:nvGraphicFramePr>
          <p:cNvPr id="16" name="Table 15"/>
          <p:cNvGraphicFramePr>
            <a:graphicFrameLocks noGrp="1"/>
          </p:cNvGraphicFramePr>
          <p:nvPr/>
        </p:nvGraphicFramePr>
        <p:xfrm>
          <a:off x="7115433" y="5643845"/>
          <a:ext cx="1066800" cy="175260"/>
        </p:xfrm>
        <a:graphic>
          <a:graphicData uri="http://schemas.openxmlformats.org/drawingml/2006/table">
            <a:tbl>
              <a:tblPr/>
              <a:tblGrid>
                <a:gridCol w="1066800"/>
              </a:tblGrid>
              <a:tr h="0">
                <a:tc>
                  <a:txBody>
                    <a:bodyPr/>
                    <a:lstStyle/>
                    <a:p>
                      <a:pPr algn="l">
                        <a:lnSpc>
                          <a:spcPct val="115000"/>
                        </a:lnSpc>
                        <a:spcAft>
                          <a:spcPts val="0"/>
                        </a:spcAft>
                      </a:pPr>
                      <a:r>
                        <a:rPr lang="en-IN" sz="1000" dirty="0">
                          <a:solidFill>
                            <a:srgbClr val="000000"/>
                          </a:solidFill>
                          <a:latin typeface="Calibri Bold"/>
                          <a:ea typeface="Times New Roman"/>
                          <a:cs typeface="Calibri Bold"/>
                        </a:rPr>
                        <a:t>Observation </a:t>
                      </a:r>
                      <a:r>
                        <a:rPr lang="en-IN" sz="900" dirty="0">
                          <a:solidFill>
                            <a:srgbClr val="000000"/>
                          </a:solidFill>
                          <a:latin typeface="Calibri Bold"/>
                          <a:ea typeface="Times New Roman"/>
                          <a:cs typeface="Calibri Bold"/>
                        </a:rPr>
                        <a:t>:</a:t>
                      </a:r>
                      <a:endParaRPr lang="en-IN" sz="1100" dirty="0">
                        <a:latin typeface="Calibri"/>
                        <a:ea typeface="Times New Roman"/>
                        <a:cs typeface="Times New Roman"/>
                      </a:endParaRPr>
                    </a:p>
                  </a:txBody>
                  <a:tcPr marL="0" marR="0" marT="0" marB="0">
                    <a:lnL>
                      <a:noFill/>
                    </a:lnL>
                    <a:lnR>
                      <a:noFill/>
                    </a:lnR>
                    <a:lnT>
                      <a:noFill/>
                    </a:lnT>
                    <a:lnB>
                      <a:noFill/>
                    </a:lnB>
                  </a:tcPr>
                </a:tc>
              </a:tr>
            </a:tbl>
          </a:graphicData>
        </a:graphic>
      </p:graphicFrame>
      <p:graphicFrame>
        <p:nvGraphicFramePr>
          <p:cNvPr id="17" name="Table 16"/>
          <p:cNvGraphicFramePr>
            <a:graphicFrameLocks noGrp="1"/>
          </p:cNvGraphicFramePr>
          <p:nvPr/>
        </p:nvGraphicFramePr>
        <p:xfrm>
          <a:off x="8044377" y="5652608"/>
          <a:ext cx="2619375" cy="305308"/>
        </p:xfrm>
        <a:graphic>
          <a:graphicData uri="http://schemas.openxmlformats.org/drawingml/2006/table">
            <a:tbl>
              <a:tblPr/>
              <a:tblGrid>
                <a:gridCol w="2619375"/>
              </a:tblGrid>
              <a:tr h="0">
                <a:tc>
                  <a:txBody>
                    <a:bodyPr/>
                    <a:lstStyle/>
                    <a:p>
                      <a:pPr algn="l">
                        <a:lnSpc>
                          <a:spcPct val="115000"/>
                        </a:lnSpc>
                        <a:spcAft>
                          <a:spcPts val="0"/>
                        </a:spcAft>
                      </a:pPr>
                      <a:r>
                        <a:rPr lang="en-IN" sz="900" dirty="0" smtClean="0">
                          <a:solidFill>
                            <a:srgbClr val="006FC0"/>
                          </a:solidFill>
                          <a:latin typeface="Calibri Italic"/>
                          <a:ea typeface="Times New Roman"/>
                          <a:cs typeface="Calibri Italic"/>
                        </a:rPr>
                        <a:t>Less</a:t>
                      </a:r>
                      <a:r>
                        <a:rPr lang="en-IN" sz="900" baseline="0" dirty="0" smtClean="0">
                          <a:solidFill>
                            <a:srgbClr val="006FC0"/>
                          </a:solidFill>
                          <a:latin typeface="Calibri Italic"/>
                          <a:ea typeface="Times New Roman"/>
                          <a:cs typeface="Calibri Italic"/>
                        </a:rPr>
                        <a:t> no of months in current residence seems to be more defaulted case</a:t>
                      </a:r>
                      <a:r>
                        <a:rPr lang="en-IN" sz="900" dirty="0" smtClean="0">
                          <a:solidFill>
                            <a:srgbClr val="006FC0"/>
                          </a:solidFill>
                          <a:latin typeface="Calibri Italic"/>
                          <a:ea typeface="Times New Roman"/>
                          <a:cs typeface="Calibri Italic"/>
                        </a:rPr>
                        <a:t>.</a:t>
                      </a:r>
                      <a:endParaRPr lang="en-IN" sz="1100" dirty="0">
                        <a:latin typeface="Calibri"/>
                        <a:ea typeface="Times New Roman"/>
                        <a:cs typeface="Times New Roman"/>
                      </a:endParaRPr>
                    </a:p>
                  </a:txBody>
                  <a:tcPr marL="0" marR="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345" y="182880"/>
            <a:ext cx="9313817" cy="856138"/>
          </a:xfrm>
        </p:spPr>
        <p:txBody>
          <a:bodyPr>
            <a:normAutofit/>
          </a:bodyPr>
          <a:lstStyle/>
          <a:p>
            <a:r>
              <a:rPr lang="en-US" dirty="0" smtClean="0"/>
              <a:t>Bivariate Analysis</a:t>
            </a:r>
            <a:endParaRPr lang="en-US" dirty="0"/>
          </a:p>
        </p:txBody>
      </p:sp>
      <p:sp>
        <p:nvSpPr>
          <p:cNvPr id="5" name="Content Placeholder 4"/>
          <p:cNvSpPr>
            <a:spLocks noGrp="1"/>
          </p:cNvSpPr>
          <p:nvPr>
            <p:ph idx="1"/>
          </p:nvPr>
        </p:nvSpPr>
        <p:spPr>
          <a:xfrm>
            <a:off x="404950" y="1854927"/>
            <a:ext cx="11168743" cy="3631474"/>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9217" name="Picture 1"/>
          <p:cNvPicPr>
            <a:picLocks noChangeAspect="1" noChangeArrowheads="1"/>
          </p:cNvPicPr>
          <p:nvPr/>
        </p:nvPicPr>
        <p:blipFill>
          <a:blip r:embed="rId2"/>
          <a:srcRect/>
          <a:stretch>
            <a:fillRect/>
          </a:stretch>
        </p:blipFill>
        <p:spPr bwMode="auto">
          <a:xfrm>
            <a:off x="376240" y="1085860"/>
            <a:ext cx="2403057" cy="2614526"/>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a:srcRect/>
          <a:stretch>
            <a:fillRect/>
          </a:stretch>
        </p:blipFill>
        <p:spPr bwMode="auto">
          <a:xfrm>
            <a:off x="3533275" y="1124768"/>
            <a:ext cx="2374261" cy="2556896"/>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6611105" y="1191364"/>
            <a:ext cx="2236217" cy="2418110"/>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a:srcRect/>
          <a:stretch>
            <a:fillRect/>
          </a:stretch>
        </p:blipFill>
        <p:spPr bwMode="auto">
          <a:xfrm>
            <a:off x="9600452" y="1311413"/>
            <a:ext cx="2591549" cy="2466505"/>
          </a:xfrm>
          <a:prstGeom prst="rect">
            <a:avLst/>
          </a:prstGeom>
          <a:noFill/>
          <a:ln w="9525">
            <a:noFill/>
            <a:miter lim="800000"/>
            <a:headEnd/>
            <a:tailEnd/>
          </a:ln>
          <a:effectLst/>
        </p:spPr>
      </p:pic>
      <p:pic>
        <p:nvPicPr>
          <p:cNvPr id="10" name="Picture 2"/>
          <p:cNvPicPr>
            <a:picLocks noChangeAspect="1" noChangeArrowheads="1"/>
          </p:cNvPicPr>
          <p:nvPr/>
        </p:nvPicPr>
        <p:blipFill>
          <a:blip r:embed="rId6"/>
          <a:srcRect/>
          <a:stretch>
            <a:fillRect/>
          </a:stretch>
        </p:blipFill>
        <p:spPr bwMode="auto">
          <a:xfrm>
            <a:off x="375987" y="4036619"/>
            <a:ext cx="2331119" cy="2549190"/>
          </a:xfrm>
          <a:prstGeom prst="rect">
            <a:avLst/>
          </a:prstGeom>
          <a:noFill/>
          <a:ln w="9525">
            <a:noFill/>
            <a:miter lim="800000"/>
            <a:headEnd/>
            <a:tailEnd/>
          </a:ln>
          <a:effectLst/>
        </p:spPr>
      </p:pic>
      <p:pic>
        <p:nvPicPr>
          <p:cNvPr id="11" name="Picture 3"/>
          <p:cNvPicPr>
            <a:picLocks noChangeAspect="1" noChangeArrowheads="1"/>
          </p:cNvPicPr>
          <p:nvPr/>
        </p:nvPicPr>
        <p:blipFill>
          <a:blip r:embed="rId7"/>
          <a:srcRect/>
          <a:stretch>
            <a:fillRect/>
          </a:stretch>
        </p:blipFill>
        <p:spPr bwMode="auto">
          <a:xfrm>
            <a:off x="3330994" y="3939084"/>
            <a:ext cx="2432133" cy="2639706"/>
          </a:xfrm>
          <a:prstGeom prst="rect">
            <a:avLst/>
          </a:prstGeom>
          <a:noFill/>
          <a:ln w="9525">
            <a:noFill/>
            <a:miter lim="800000"/>
            <a:headEnd/>
            <a:tailEnd/>
          </a:ln>
          <a:effectLst/>
        </p:spPr>
      </p:pic>
      <p:pic>
        <p:nvPicPr>
          <p:cNvPr id="12" name="Picture 4"/>
          <p:cNvPicPr>
            <a:picLocks noChangeAspect="1" noChangeArrowheads="1"/>
          </p:cNvPicPr>
          <p:nvPr/>
        </p:nvPicPr>
        <p:blipFill>
          <a:blip r:embed="rId8"/>
          <a:srcRect/>
          <a:stretch>
            <a:fillRect/>
          </a:stretch>
        </p:blipFill>
        <p:spPr bwMode="auto">
          <a:xfrm>
            <a:off x="6664243" y="4006525"/>
            <a:ext cx="2347395" cy="2533400"/>
          </a:xfrm>
          <a:prstGeom prst="rect">
            <a:avLst/>
          </a:prstGeom>
          <a:noFill/>
          <a:ln w="9525">
            <a:noFill/>
            <a:miter lim="800000"/>
            <a:headEnd/>
            <a:tailEnd/>
          </a:ln>
          <a:effectLst/>
        </p:spPr>
      </p:pic>
      <p:pic>
        <p:nvPicPr>
          <p:cNvPr id="13" name="Picture 6"/>
          <p:cNvPicPr>
            <a:picLocks noChangeAspect="1" noChangeArrowheads="1"/>
          </p:cNvPicPr>
          <p:nvPr/>
        </p:nvPicPr>
        <p:blipFill>
          <a:blip r:embed="rId9"/>
          <a:srcRect/>
          <a:stretch>
            <a:fillRect/>
          </a:stretch>
        </p:blipFill>
        <p:spPr bwMode="auto">
          <a:xfrm>
            <a:off x="9693443" y="4026373"/>
            <a:ext cx="2169695" cy="236441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70" y="134736"/>
            <a:ext cx="9313817" cy="856138"/>
          </a:xfrm>
        </p:spPr>
        <p:txBody>
          <a:bodyPr>
            <a:normAutofit/>
          </a:bodyPr>
          <a:lstStyle/>
          <a:p>
            <a:r>
              <a:rPr lang="en-US" dirty="0" smtClean="0"/>
              <a:t>Bivariate Analysis</a:t>
            </a:r>
            <a:endParaRPr lang="en-US" dirty="0"/>
          </a:p>
        </p:txBody>
      </p:sp>
      <p:pic>
        <p:nvPicPr>
          <p:cNvPr id="33799" name="Picture 7"/>
          <p:cNvPicPr>
            <a:picLocks noChangeAspect="1" noChangeArrowheads="1"/>
          </p:cNvPicPr>
          <p:nvPr/>
        </p:nvPicPr>
        <p:blipFill>
          <a:blip r:embed="rId2"/>
          <a:srcRect/>
          <a:stretch>
            <a:fillRect/>
          </a:stretch>
        </p:blipFill>
        <p:spPr bwMode="auto">
          <a:xfrm>
            <a:off x="381000" y="1239254"/>
            <a:ext cx="2272069" cy="2490537"/>
          </a:xfrm>
          <a:prstGeom prst="rect">
            <a:avLst/>
          </a:prstGeom>
          <a:noFill/>
          <a:ln w="9525">
            <a:noFill/>
            <a:miter lim="800000"/>
            <a:headEnd/>
            <a:tailEnd/>
          </a:ln>
          <a:effectLst/>
        </p:spPr>
      </p:pic>
      <p:pic>
        <p:nvPicPr>
          <p:cNvPr id="33800" name="Picture 8"/>
          <p:cNvPicPr>
            <a:picLocks noChangeAspect="1" noChangeArrowheads="1"/>
          </p:cNvPicPr>
          <p:nvPr/>
        </p:nvPicPr>
        <p:blipFill>
          <a:blip r:embed="rId3"/>
          <a:srcRect/>
          <a:stretch>
            <a:fillRect/>
          </a:stretch>
        </p:blipFill>
        <p:spPr bwMode="auto">
          <a:xfrm>
            <a:off x="3063795" y="1155034"/>
            <a:ext cx="2434639" cy="2410577"/>
          </a:xfrm>
          <a:prstGeom prst="rect">
            <a:avLst/>
          </a:prstGeom>
          <a:noFill/>
          <a:ln w="9525">
            <a:noFill/>
            <a:miter lim="800000"/>
            <a:headEnd/>
            <a:tailEnd/>
          </a:ln>
          <a:effectLst/>
        </p:spPr>
      </p:pic>
      <p:pic>
        <p:nvPicPr>
          <p:cNvPr id="33801" name="Picture 9"/>
          <p:cNvPicPr>
            <a:picLocks noChangeAspect="1" noChangeArrowheads="1"/>
          </p:cNvPicPr>
          <p:nvPr/>
        </p:nvPicPr>
        <p:blipFill>
          <a:blip r:embed="rId4"/>
          <a:srcRect/>
          <a:stretch>
            <a:fillRect/>
          </a:stretch>
        </p:blipFill>
        <p:spPr bwMode="auto">
          <a:xfrm>
            <a:off x="5948867" y="1087229"/>
            <a:ext cx="2136356" cy="2389117"/>
          </a:xfrm>
          <a:prstGeom prst="rect">
            <a:avLst/>
          </a:prstGeom>
          <a:noFill/>
          <a:ln w="9525">
            <a:noFill/>
            <a:miter lim="800000"/>
            <a:headEnd/>
            <a:tailEnd/>
          </a:ln>
          <a:effectLst/>
        </p:spPr>
      </p:pic>
      <p:pic>
        <p:nvPicPr>
          <p:cNvPr id="33802" name="Picture 10"/>
          <p:cNvPicPr>
            <a:picLocks noChangeAspect="1" noChangeArrowheads="1"/>
          </p:cNvPicPr>
          <p:nvPr/>
        </p:nvPicPr>
        <p:blipFill>
          <a:blip r:embed="rId5"/>
          <a:srcRect/>
          <a:stretch>
            <a:fillRect/>
          </a:stretch>
        </p:blipFill>
        <p:spPr bwMode="auto">
          <a:xfrm>
            <a:off x="8983330" y="1011132"/>
            <a:ext cx="2506829" cy="2689070"/>
          </a:xfrm>
          <a:prstGeom prst="rect">
            <a:avLst/>
          </a:prstGeom>
          <a:noFill/>
          <a:ln w="9525">
            <a:noFill/>
            <a:miter lim="800000"/>
            <a:headEnd/>
            <a:tailEnd/>
          </a:ln>
          <a:effectLst/>
        </p:spPr>
      </p:pic>
      <p:pic>
        <p:nvPicPr>
          <p:cNvPr id="33804" name="Picture 12"/>
          <p:cNvPicPr>
            <a:picLocks noChangeAspect="1" noChangeArrowheads="1"/>
          </p:cNvPicPr>
          <p:nvPr/>
        </p:nvPicPr>
        <p:blipFill>
          <a:blip r:embed="rId6"/>
          <a:srcRect/>
          <a:stretch>
            <a:fillRect/>
          </a:stretch>
        </p:blipFill>
        <p:spPr bwMode="auto">
          <a:xfrm>
            <a:off x="271465" y="4042006"/>
            <a:ext cx="2658700" cy="2418952"/>
          </a:xfrm>
          <a:prstGeom prst="rect">
            <a:avLst/>
          </a:prstGeom>
          <a:noFill/>
          <a:ln w="9525">
            <a:noFill/>
            <a:miter lim="800000"/>
            <a:headEnd/>
            <a:tailEnd/>
          </a:ln>
          <a:effectLst/>
        </p:spPr>
      </p:pic>
      <p:pic>
        <p:nvPicPr>
          <p:cNvPr id="33805" name="Picture 13"/>
          <p:cNvPicPr>
            <a:picLocks noChangeAspect="1" noChangeArrowheads="1"/>
          </p:cNvPicPr>
          <p:nvPr/>
        </p:nvPicPr>
        <p:blipFill>
          <a:blip r:embed="rId7"/>
          <a:srcRect/>
          <a:stretch>
            <a:fillRect/>
          </a:stretch>
        </p:blipFill>
        <p:spPr bwMode="auto">
          <a:xfrm>
            <a:off x="3156539" y="4066675"/>
            <a:ext cx="2317832" cy="2554956"/>
          </a:xfrm>
          <a:prstGeom prst="rect">
            <a:avLst/>
          </a:prstGeom>
          <a:noFill/>
          <a:ln w="9525">
            <a:noFill/>
            <a:miter lim="800000"/>
            <a:headEnd/>
            <a:tailEnd/>
          </a:ln>
          <a:effectLst/>
        </p:spPr>
      </p:pic>
      <p:pic>
        <p:nvPicPr>
          <p:cNvPr id="33807" name="Picture 15"/>
          <p:cNvPicPr>
            <a:picLocks noChangeAspect="1" noChangeArrowheads="1"/>
          </p:cNvPicPr>
          <p:nvPr/>
        </p:nvPicPr>
        <p:blipFill>
          <a:blip r:embed="rId8"/>
          <a:srcRect/>
          <a:stretch>
            <a:fillRect/>
          </a:stretch>
        </p:blipFill>
        <p:spPr bwMode="auto">
          <a:xfrm>
            <a:off x="9098381" y="3946358"/>
            <a:ext cx="2538543" cy="2569494"/>
          </a:xfrm>
          <a:prstGeom prst="rect">
            <a:avLst/>
          </a:prstGeom>
          <a:noFill/>
          <a:ln w="9525">
            <a:noFill/>
            <a:miter lim="800000"/>
            <a:headEnd/>
            <a:tailEnd/>
          </a:ln>
          <a:effectLst/>
        </p:spPr>
      </p:pic>
      <p:pic>
        <p:nvPicPr>
          <p:cNvPr id="33808" name="Picture 16"/>
          <p:cNvPicPr>
            <a:picLocks noChangeAspect="1" noChangeArrowheads="1"/>
          </p:cNvPicPr>
          <p:nvPr/>
        </p:nvPicPr>
        <p:blipFill>
          <a:blip r:embed="rId9"/>
          <a:srcRect/>
          <a:stretch>
            <a:fillRect/>
          </a:stretch>
        </p:blipFill>
        <p:spPr bwMode="auto">
          <a:xfrm>
            <a:off x="5789447" y="4152782"/>
            <a:ext cx="2716880" cy="2466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70" y="134736"/>
            <a:ext cx="9313817" cy="856138"/>
          </a:xfrm>
        </p:spPr>
        <p:txBody>
          <a:bodyPr>
            <a:normAutofit/>
          </a:bodyPr>
          <a:lstStyle/>
          <a:p>
            <a:r>
              <a:rPr lang="en-US" dirty="0" smtClean="0"/>
              <a:t>Woe Binning</a:t>
            </a:r>
            <a:endParaRPr lang="en-US" dirty="0"/>
          </a:p>
        </p:txBody>
      </p:sp>
      <p:pic>
        <p:nvPicPr>
          <p:cNvPr id="34818" name="Picture 2"/>
          <p:cNvPicPr>
            <a:picLocks noChangeAspect="1" noChangeArrowheads="1"/>
          </p:cNvPicPr>
          <p:nvPr/>
        </p:nvPicPr>
        <p:blipFill>
          <a:blip r:embed="rId2"/>
          <a:srcRect/>
          <a:stretch>
            <a:fillRect/>
          </a:stretch>
        </p:blipFill>
        <p:spPr bwMode="auto">
          <a:xfrm>
            <a:off x="6324852" y="1371602"/>
            <a:ext cx="4768264" cy="4828910"/>
          </a:xfrm>
          <a:prstGeom prst="rect">
            <a:avLst/>
          </a:prstGeom>
          <a:noFill/>
          <a:ln w="9525">
            <a:noFill/>
            <a:miter lim="800000"/>
            <a:headEnd/>
            <a:tailEnd/>
          </a:ln>
          <a:effectLst/>
        </p:spPr>
      </p:pic>
      <p:pic>
        <p:nvPicPr>
          <p:cNvPr id="34820" name="Picture 4"/>
          <p:cNvPicPr>
            <a:picLocks noChangeAspect="1" noChangeArrowheads="1"/>
          </p:cNvPicPr>
          <p:nvPr/>
        </p:nvPicPr>
        <p:blipFill>
          <a:blip r:embed="rId3"/>
          <a:srcRect/>
          <a:stretch>
            <a:fillRect/>
          </a:stretch>
        </p:blipFill>
        <p:spPr bwMode="auto">
          <a:xfrm>
            <a:off x="791829" y="1467855"/>
            <a:ext cx="5805272" cy="48364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Treatment</a:t>
            </a:r>
            <a:endParaRPr lang="en-US" dirty="0"/>
          </a:p>
        </p:txBody>
      </p:sp>
      <p:sp>
        <p:nvSpPr>
          <p:cNvPr id="5" name="Content Placeholder 4"/>
          <p:cNvSpPr>
            <a:spLocks noGrp="1"/>
          </p:cNvSpPr>
          <p:nvPr>
            <p:ph idx="1"/>
          </p:nvPr>
        </p:nvSpPr>
        <p:spPr/>
        <p:txBody>
          <a:bodyPr>
            <a:normAutofit/>
          </a:bodyPr>
          <a:lstStyle/>
          <a:p>
            <a:pPr marL="0" indent="0">
              <a:buNone/>
            </a:pPr>
            <a:r>
              <a:rPr lang="en-IN" sz="2400" dirty="0" smtClean="0"/>
              <a:t>Exploratory Data Analysis :</a:t>
            </a:r>
          </a:p>
          <a:p>
            <a:pPr marL="0" indent="0"/>
            <a:r>
              <a:rPr lang="en-IN" sz="2000" dirty="0" smtClean="0"/>
              <a:t>Missing Value Treatment–  Removed NA’s in the main data as it is less than 2% of the total observations </a:t>
            </a:r>
          </a:p>
          <a:p>
            <a:pPr marL="0" indent="0"/>
            <a:r>
              <a:rPr lang="en-IN" sz="2000" dirty="0" smtClean="0"/>
              <a:t>Variable Scaling for continuous variables to standardise the values</a:t>
            </a:r>
          </a:p>
          <a:p>
            <a:pPr marL="0" indent="0"/>
            <a:r>
              <a:rPr lang="en-IN" sz="2000" dirty="0" smtClean="0"/>
              <a:t>Outlier Treatment has been done to cap outliers with Box Plot</a:t>
            </a:r>
          </a:p>
          <a:p>
            <a:pPr marL="0" indent="0"/>
            <a:r>
              <a:rPr lang="en-IN" sz="2000" dirty="0" smtClean="0"/>
              <a:t>Data Split to create train and test sample using seed and </a:t>
            </a:r>
            <a:r>
              <a:rPr lang="en-IN" sz="2000" dirty="0" err="1" smtClean="0"/>
              <a:t>sample.split</a:t>
            </a:r>
            <a:r>
              <a:rPr lang="en-IN" sz="2000" dirty="0" smtClean="0"/>
              <a:t> function</a:t>
            </a:r>
          </a:p>
          <a:p>
            <a:pPr marL="0" indent="0">
              <a:buNone/>
            </a:pPr>
            <a:endParaRPr lang="en-IN" sz="2000" dirty="0" smtClean="0"/>
          </a:p>
          <a:p>
            <a:pPr marL="0" indent="0">
              <a:buNone/>
            </a:pPr>
            <a:r>
              <a:rPr lang="en-IN" sz="2400" dirty="0" smtClean="0"/>
              <a:t>Model Building :</a:t>
            </a:r>
          </a:p>
          <a:p>
            <a:pPr marL="0" indent="0">
              <a:lnSpc>
                <a:spcPct val="100000"/>
              </a:lnSpc>
              <a:buNone/>
            </a:pPr>
            <a:r>
              <a:rPr lang="en-IN" sz="2000" dirty="0" err="1" smtClean="0"/>
              <a:t>Glm</a:t>
            </a:r>
            <a:r>
              <a:rPr lang="en-IN" sz="2000" dirty="0" smtClean="0"/>
              <a:t>() function has been used to built a model, significant variables are identified using</a:t>
            </a:r>
          </a:p>
          <a:p>
            <a:pPr marL="0" lvl="1" indent="0">
              <a:spcBef>
                <a:spcPts val="1000"/>
              </a:spcBef>
            </a:pPr>
            <a:r>
              <a:rPr lang="en-IN" sz="2000" dirty="0" smtClean="0"/>
              <a:t>Stepwise Variable Selection Method on AIC.</a:t>
            </a:r>
          </a:p>
          <a:p>
            <a:pPr marL="0" lvl="1" indent="0">
              <a:spcBef>
                <a:spcPts val="1000"/>
              </a:spcBef>
            </a:pPr>
            <a:r>
              <a:rPr lang="en-IN" sz="2000" dirty="0" smtClean="0"/>
              <a:t>Backward Variable Selection Method on VIF and P Value</a:t>
            </a:r>
          </a:p>
          <a:p>
            <a:endParaRPr lang="en-US" dirty="0" smtClean="0"/>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 Model &amp; Model Interpretation</a:t>
            </a:r>
            <a:endParaRPr lang="en-US" dirty="0"/>
          </a:p>
        </p:txBody>
      </p:sp>
      <p:pic>
        <p:nvPicPr>
          <p:cNvPr id="4097" name="Picture 1"/>
          <p:cNvPicPr>
            <a:picLocks noChangeAspect="1" noChangeArrowheads="1"/>
          </p:cNvPicPr>
          <p:nvPr/>
        </p:nvPicPr>
        <p:blipFill>
          <a:blip r:embed="rId2"/>
          <a:srcRect/>
          <a:stretch>
            <a:fillRect/>
          </a:stretch>
        </p:blipFill>
        <p:spPr bwMode="auto">
          <a:xfrm>
            <a:off x="463969" y="1836072"/>
            <a:ext cx="6162675" cy="3667125"/>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7784433" y="2213812"/>
          <a:ext cx="3200402" cy="1488950"/>
        </p:xfrm>
        <a:graphic>
          <a:graphicData uri="http://schemas.openxmlformats.org/drawingml/2006/table">
            <a:tbl>
              <a:tblPr/>
              <a:tblGrid>
                <a:gridCol w="1971447"/>
                <a:gridCol w="1228955"/>
              </a:tblGrid>
              <a:tr h="203915">
                <a:tc>
                  <a:txBody>
                    <a:bodyPr/>
                    <a:lstStyle/>
                    <a:p>
                      <a:pPr algn="ctr" fontAlgn="ctr"/>
                      <a:r>
                        <a:rPr lang="en-US" sz="1100" b="0" i="0" u="none" strike="noStrike" dirty="0">
                          <a:solidFill>
                            <a:srgbClr val="000000"/>
                          </a:solidFill>
                          <a:latin typeface="Calibri"/>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dirty="0" smtClean="0">
                          <a:solidFill>
                            <a:srgbClr val="000000"/>
                          </a:solidFill>
                          <a:latin typeface="+mn-lt"/>
                        </a:rPr>
                        <a:t>0.62</a:t>
                      </a:r>
                      <a:endParaRPr lang="en-US" sz="10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28345">
                <a:tc>
                  <a:txBody>
                    <a:bodyPr/>
                    <a:lstStyle/>
                    <a:p>
                      <a:pPr algn="ctr" fontAlgn="ctr"/>
                      <a:r>
                        <a:rPr lang="en-US" sz="1100" b="0" i="0" u="none" strike="noStrike">
                          <a:solidFill>
                            <a:srgbClr val="000000"/>
                          </a:solidFill>
                          <a:latin typeface="Calibri"/>
                        </a:rPr>
                        <a:t>Sensitivity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dirty="0" smtClean="0">
                          <a:solidFill>
                            <a:srgbClr val="000000"/>
                          </a:solidFill>
                          <a:latin typeface="+mn-lt"/>
                        </a:rPr>
                        <a:t>0.60</a:t>
                      </a:r>
                      <a:endParaRPr lang="en-US" sz="10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28345">
                <a:tc>
                  <a:txBody>
                    <a:bodyPr/>
                    <a:lstStyle/>
                    <a:p>
                      <a:pPr algn="ctr" fontAlgn="ctr"/>
                      <a:r>
                        <a:rPr lang="en-US" sz="1100" b="0" i="0" u="none" strike="noStrike">
                          <a:solidFill>
                            <a:srgbClr val="000000"/>
                          </a:solidFill>
                          <a:latin typeface="Calibri"/>
                        </a:rPr>
                        <a:t>Specificity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dirty="0" smtClean="0">
                          <a:solidFill>
                            <a:srgbClr val="000000"/>
                          </a:solidFill>
                          <a:latin typeface="+mn-lt"/>
                        </a:rPr>
                        <a:t>0.62</a:t>
                      </a:r>
                      <a:endParaRPr lang="en-US" sz="10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28345">
                <a:tc>
                  <a:txBody>
                    <a:bodyPr/>
                    <a:lstStyle/>
                    <a:p>
                      <a:pPr algn="ctr" fontAlgn="ctr"/>
                      <a:r>
                        <a:rPr lang="en-US" sz="1100" b="0" i="0" u="none" strike="noStrike" dirty="0" smtClean="0">
                          <a:solidFill>
                            <a:srgbClr val="000000"/>
                          </a:solidFill>
                          <a:latin typeface="Calibri"/>
                        </a:rPr>
                        <a:t>Probability</a:t>
                      </a:r>
                      <a:r>
                        <a:rPr lang="en-US" sz="1100" b="0" i="0" u="none" strike="noStrike" baseline="0" dirty="0" smtClean="0">
                          <a:solidFill>
                            <a:srgbClr val="000000"/>
                          </a:solidFill>
                          <a:latin typeface="Calibri"/>
                        </a:rPr>
                        <a:t> Cutoff</a:t>
                      </a:r>
                      <a:endParaRPr lang="en-US" sz="11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sz="1000" b="0" i="0" u="none" strike="noStrike" dirty="0" smtClean="0">
                          <a:solidFill>
                            <a:srgbClr val="000000"/>
                          </a:solidFill>
                          <a:latin typeface="+mn-lt"/>
                        </a:rPr>
                        <a:t> 0.046</a:t>
                      </a:r>
                      <a:endParaRPr lang="en-US" sz="10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0474" y="820548"/>
            <a:ext cx="11514221" cy="856138"/>
          </a:xfrm>
        </p:spPr>
        <p:txBody>
          <a:bodyPr>
            <a:normAutofit/>
          </a:bodyPr>
          <a:lstStyle/>
          <a:p>
            <a:r>
              <a:rPr lang="en-IN" b="1" dirty="0" smtClean="0"/>
              <a:t> Business problem</a:t>
            </a:r>
            <a:endParaRPr lang="en-IN" dirty="0"/>
          </a:p>
        </p:txBody>
      </p:sp>
      <p:sp>
        <p:nvSpPr>
          <p:cNvPr id="8" name="TextBox 7"/>
          <p:cNvSpPr txBox="1"/>
          <p:nvPr/>
        </p:nvSpPr>
        <p:spPr>
          <a:xfrm>
            <a:off x="517348" y="1612220"/>
            <a:ext cx="9504957" cy="369332"/>
          </a:xfrm>
          <a:prstGeom prst="rect">
            <a:avLst/>
          </a:prstGeom>
          <a:noFill/>
        </p:spPr>
        <p:txBody>
          <a:bodyPr wrap="square" rtlCol="0">
            <a:spAutoFit/>
          </a:bodyPr>
          <a:lstStyle/>
          <a:p>
            <a:r>
              <a:rPr lang="en-US" dirty="0" smtClean="0">
                <a:latin typeface="Times New Roman" pitchFamily="18" charset="0"/>
                <a:cs typeface="Times New Roman" pitchFamily="18" charset="0"/>
              </a:rPr>
              <a:t>Understand the factors on which the factor leads to customer default</a:t>
            </a:r>
            <a:endParaRPr lang="en-US" dirty="0">
              <a:latin typeface="Times New Roman" pitchFamily="18" charset="0"/>
              <a:cs typeface="Times New Roman" pitchFamily="18" charset="0"/>
            </a:endParaRPr>
          </a:p>
        </p:txBody>
      </p:sp>
      <p:graphicFrame>
        <p:nvGraphicFramePr>
          <p:cNvPr id="10" name="Diagram 9"/>
          <p:cNvGraphicFramePr/>
          <p:nvPr/>
        </p:nvGraphicFramePr>
        <p:xfrm>
          <a:off x="696494" y="2093497"/>
          <a:ext cx="9000959" cy="4249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a:xfrm>
            <a:off x="404950" y="1359570"/>
            <a:ext cx="11168743" cy="4839619"/>
          </a:xfrm>
        </p:spPr>
        <p:txBody>
          <a:bodyPr>
            <a:normAutofit fontScale="55000" lnSpcReduction="20000"/>
          </a:bodyPr>
          <a:lstStyle/>
          <a:p>
            <a:pPr algn="just">
              <a:buNone/>
            </a:pPr>
            <a:r>
              <a:rPr lang="en-US" sz="3300" dirty="0" err="1" smtClean="0"/>
              <a:t>CredX</a:t>
            </a:r>
            <a:r>
              <a:rPr lang="en-US" sz="3300" dirty="0" smtClean="0"/>
              <a:t> is a leading credit card provider that gets thousands of credit card applicants every year. But in the past few years, it has experienced an increase in credit loss. The CEO believes that the best strategy to mitigate credit risk is to ‘acquire the right customers</a:t>
            </a:r>
          </a:p>
          <a:p>
            <a:pPr algn="just">
              <a:buNone/>
            </a:pPr>
            <a:endParaRPr lang="en-IN" dirty="0" smtClean="0"/>
          </a:p>
          <a:p>
            <a:pPr algn="just">
              <a:buNone/>
            </a:pPr>
            <a:r>
              <a:rPr lang="en-IN" dirty="0" smtClean="0"/>
              <a:t>Key focus areas : </a:t>
            </a:r>
          </a:p>
          <a:p>
            <a:pPr algn="just"/>
            <a:r>
              <a:rPr lang="en-US" dirty="0" smtClean="0"/>
              <a:t>Identify the right customer using the predictive models using the past data </a:t>
            </a:r>
          </a:p>
          <a:p>
            <a:pPr algn="just"/>
            <a:r>
              <a:rPr lang="en-IN" dirty="0" smtClean="0"/>
              <a:t>Identify which customer has high probability to default in the future and d</a:t>
            </a:r>
            <a:r>
              <a:rPr lang="en-US" dirty="0" smtClean="0"/>
              <a:t>determine the factors that are driving default rates</a:t>
            </a:r>
          </a:p>
          <a:p>
            <a:pPr algn="just"/>
            <a:r>
              <a:rPr lang="en-US" dirty="0" smtClean="0"/>
              <a:t>Strategy to mitigate the acquisition risk, and cost benefit analysis after m</a:t>
            </a:r>
            <a:r>
              <a:rPr lang="en-IN" dirty="0" err="1" smtClean="0"/>
              <a:t>odel</a:t>
            </a:r>
            <a:r>
              <a:rPr lang="en-IN" dirty="0" smtClean="0"/>
              <a:t> implementation  </a:t>
            </a:r>
          </a:p>
          <a:p>
            <a:pPr algn="just">
              <a:buNone/>
            </a:pPr>
            <a:r>
              <a:rPr lang="en-IN" dirty="0" smtClean="0"/>
              <a:t> </a:t>
            </a:r>
          </a:p>
          <a:p>
            <a:pPr algn="just">
              <a:buNone/>
            </a:pPr>
            <a:r>
              <a:rPr lang="en-IN" dirty="0" smtClean="0"/>
              <a:t>Datasets</a:t>
            </a:r>
          </a:p>
          <a:p>
            <a:pPr marL="0" indent="0"/>
            <a:r>
              <a:rPr lang="en-IN" sz="2700" dirty="0" smtClean="0"/>
              <a:t>Demographic data : Information collected at the time of  application about of an customer demographic like age, income, number of dependents  </a:t>
            </a:r>
          </a:p>
          <a:p>
            <a:pPr marL="0" indent="0"/>
            <a:r>
              <a:rPr lang="en-IN" sz="2700" dirty="0" smtClean="0"/>
              <a:t>Credit bureau:: </a:t>
            </a:r>
            <a:r>
              <a:rPr lang="en-US" sz="2700" dirty="0" smtClean="0"/>
              <a:t> Information sourced from credit bureau, which represents credit history of the customer. Data represents information on - number of times 30 DPD , number of times 60 DPD , number of times 90 DPD ,  Total outstanding balance, number of trade lines opened, number of  enquires.</a:t>
            </a:r>
          </a:p>
          <a:p>
            <a:pPr marL="0" indent="0"/>
            <a:r>
              <a:rPr lang="en-US" sz="2700" dirty="0" smtClean="0"/>
              <a:t>Default Definition : performance tag which represents whether the applicant has gone 90 days past due or worse in the past 12-months (i.e. defaulted) after getting a credit card.</a:t>
            </a:r>
          </a:p>
          <a:p>
            <a:pPr marL="0" indent="0">
              <a:buNone/>
            </a:pPr>
            <a:endParaRPr lang="en-US" sz="2700" dirty="0" smtClean="0"/>
          </a:p>
          <a:p>
            <a:pPr marL="0" indent="0">
              <a:buNone/>
            </a:pPr>
            <a:r>
              <a:rPr lang="en-US" sz="2700" dirty="0" smtClean="0"/>
              <a:t>Data Preparation</a:t>
            </a:r>
          </a:p>
          <a:p>
            <a:pPr marL="0" indent="0"/>
            <a:r>
              <a:rPr lang="en-US" sz="2700" dirty="0" smtClean="0"/>
              <a:t>Missing Value Treatment through </a:t>
            </a:r>
            <a:r>
              <a:rPr lang="en-US" sz="2700" dirty="0" err="1" smtClean="0"/>
              <a:t>WoE</a:t>
            </a:r>
            <a:r>
              <a:rPr lang="en-US" sz="2700" dirty="0" smtClean="0"/>
              <a:t> and IV analysis</a:t>
            </a:r>
            <a:endParaRPr lang="en-IN" sz="2700" dirty="0" smtClean="0"/>
          </a:p>
          <a:p>
            <a:pPr marL="285750" indent="-285750" algn="just">
              <a:spcBef>
                <a:spcPts val="600"/>
              </a:spcBef>
              <a:buNone/>
            </a:pPr>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 DM- Framework</a:t>
            </a:r>
            <a:endParaRPr lang="en-US" dirty="0"/>
          </a:p>
        </p:txBody>
      </p:sp>
      <p:graphicFrame>
        <p:nvGraphicFramePr>
          <p:cNvPr id="7" name="Content Placeholder 6"/>
          <p:cNvGraphicFramePr>
            <a:graphicFrameLocks noGrp="1"/>
          </p:cNvGraphicFramePr>
          <p:nvPr>
            <p:ph idx="1"/>
          </p:nvPr>
        </p:nvGraphicFramePr>
        <p:xfrm>
          <a:off x="609600" y="1935163"/>
          <a:ext cx="109728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6003759" y="2490537"/>
            <a:ext cx="184731" cy="369332"/>
          </a:xfrm>
          <a:prstGeom prst="rect">
            <a:avLst/>
          </a:prstGeom>
          <a:noFill/>
        </p:spPr>
        <p:txBody>
          <a:bodyPr wrap="non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54009"/>
          </a:xfrm>
        </p:spPr>
        <p:txBody>
          <a:bodyPr>
            <a:normAutofit fontScale="90000"/>
          </a:bodyPr>
          <a:lstStyle/>
          <a:p>
            <a:r>
              <a:rPr lang="en-US" dirty="0" smtClean="0"/>
              <a:t>Data </a:t>
            </a:r>
            <a:r>
              <a:rPr lang="en-US" dirty="0" smtClean="0"/>
              <a:t>Understanding : </a:t>
            </a:r>
            <a:r>
              <a:rPr lang="en-US" dirty="0" smtClean="0"/>
              <a:t>Demographic Variables</a:t>
            </a:r>
            <a:endParaRPr lang="en-US" dirty="0"/>
          </a:p>
        </p:txBody>
      </p:sp>
      <p:graphicFrame>
        <p:nvGraphicFramePr>
          <p:cNvPr id="8" name="Table 7"/>
          <p:cNvGraphicFramePr>
            <a:graphicFrameLocks noGrp="1"/>
          </p:cNvGraphicFramePr>
          <p:nvPr/>
        </p:nvGraphicFramePr>
        <p:xfrm>
          <a:off x="486032" y="1515757"/>
          <a:ext cx="11549450" cy="5176079"/>
        </p:xfrm>
        <a:graphic>
          <a:graphicData uri="http://schemas.openxmlformats.org/drawingml/2006/table">
            <a:tbl>
              <a:tblPr/>
              <a:tblGrid>
                <a:gridCol w="3800523"/>
                <a:gridCol w="7748927"/>
              </a:tblGrid>
              <a:tr h="318291">
                <a:tc gridSpan="2">
                  <a:txBody>
                    <a:bodyPr/>
                    <a:lstStyle/>
                    <a:p>
                      <a:pPr algn="ctr" fontAlgn="b"/>
                      <a:r>
                        <a:rPr lang="en-US" sz="1800" b="1" i="0" u="none" strike="noStrike" dirty="0">
                          <a:solidFill>
                            <a:srgbClr val="000000"/>
                          </a:solidFill>
                          <a:latin typeface="Arial"/>
                        </a:rPr>
                        <a:t>Demographic Data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373676">
                <a:tc>
                  <a:txBody>
                    <a:bodyPr/>
                    <a:lstStyle/>
                    <a:p>
                      <a:pPr algn="ctr" fontAlgn="b"/>
                      <a:r>
                        <a:rPr lang="en-US" sz="1100" b="1" i="0" u="none" strike="noStrike">
                          <a:solidFill>
                            <a:srgbClr val="000000"/>
                          </a:solidFill>
                          <a:latin typeface="Calibri"/>
                        </a:rPr>
                        <a:t>Variables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100" b="1" i="0" u="none" strike="noStrike">
                          <a:solidFill>
                            <a:srgbClr val="000000"/>
                          </a:solidFill>
                          <a:latin typeface="Calibri"/>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a:solidFill>
                            <a:srgbClr val="000000"/>
                          </a:solidFill>
                          <a:latin typeface="Calibri"/>
                        </a:rPr>
                        <a:t>Application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Unique ID of the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a:solidFill>
                            <a:srgbClr val="000000"/>
                          </a:solidFill>
                          <a:latin typeface="Calibri"/>
                        </a:rPr>
                        <a:t>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Age of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a:solidFill>
                            <a:srgbClr val="000000"/>
                          </a:solidFill>
                          <a:latin typeface="Calibri"/>
                        </a:rPr>
                        <a:t>Gender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Gender of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a:solidFill>
                            <a:srgbClr val="000000"/>
                          </a:solidFill>
                          <a:latin typeface="Calibri"/>
                        </a:rPr>
                        <a:t>Marital 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Marital status of customer (at the time of application)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a:solidFill>
                            <a:srgbClr val="000000"/>
                          </a:solidFill>
                          <a:latin typeface="Calibri"/>
                        </a:rPr>
                        <a:t>No of dependents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No. of childrens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a:solidFill>
                            <a:srgbClr val="000000"/>
                          </a:solidFill>
                          <a:latin typeface="Calibri"/>
                        </a:rPr>
                        <a:t>Income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Income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a:solidFill>
                            <a:srgbClr val="000000"/>
                          </a:solidFill>
                          <a:latin typeface="Calibri"/>
                        </a:rPr>
                        <a:t>Education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Education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dirty="0">
                          <a:solidFill>
                            <a:srgbClr val="000000"/>
                          </a:solidFill>
                          <a:latin typeface="Calibri"/>
                        </a:rPr>
                        <a:t>Profession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Profession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a:solidFill>
                            <a:srgbClr val="000000"/>
                          </a:solidFill>
                          <a:latin typeface="Calibri"/>
                        </a:rPr>
                        <a:t>Type of residence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Type of residence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a:solidFill>
                            <a:srgbClr val="000000"/>
                          </a:solidFill>
                          <a:latin typeface="Calibri"/>
                        </a:rPr>
                        <a:t>No of months in current residence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a:solidFill>
                            <a:srgbClr val="000000"/>
                          </a:solidFill>
                          <a:latin typeface="Calibri"/>
                        </a:rPr>
                        <a:t>No of months in current company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No of months in current company of customers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73676">
                <a:tc>
                  <a:txBody>
                    <a:bodyPr/>
                    <a:lstStyle/>
                    <a:p>
                      <a:pPr algn="l" fontAlgn="b"/>
                      <a:r>
                        <a:rPr lang="en-US" sz="1100" b="0" i="0" u="none" strike="noStrike" dirty="0">
                          <a:solidFill>
                            <a:srgbClr val="000000"/>
                          </a:solidFill>
                          <a:latin typeface="Calibri"/>
                        </a:rPr>
                        <a:t>Performance Tag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dirty="0">
                          <a:solidFill>
                            <a:srgbClr val="000000"/>
                          </a:solidFill>
                          <a:latin typeface="Calibri"/>
                        </a:rPr>
                        <a:t>Status of customer performance (" 1 represents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15135" cy="754009"/>
          </a:xfrm>
        </p:spPr>
        <p:txBody>
          <a:bodyPr>
            <a:normAutofit fontScale="90000"/>
          </a:bodyPr>
          <a:lstStyle/>
          <a:p>
            <a:r>
              <a:rPr lang="en-US" dirty="0" smtClean="0"/>
              <a:t>Data Understanding : Bureau Variables</a:t>
            </a:r>
            <a:endParaRPr lang="en-US" dirty="0"/>
          </a:p>
        </p:txBody>
      </p:sp>
      <p:graphicFrame>
        <p:nvGraphicFramePr>
          <p:cNvPr id="7" name="Table 6"/>
          <p:cNvGraphicFramePr>
            <a:graphicFrameLocks noGrp="1"/>
          </p:cNvGraphicFramePr>
          <p:nvPr/>
        </p:nvGraphicFramePr>
        <p:xfrm>
          <a:off x="494306" y="1501156"/>
          <a:ext cx="11532937" cy="5253870"/>
        </p:xfrm>
        <a:graphic>
          <a:graphicData uri="http://schemas.openxmlformats.org/drawingml/2006/table">
            <a:tbl>
              <a:tblPr/>
              <a:tblGrid>
                <a:gridCol w="4725690"/>
                <a:gridCol w="6807247"/>
              </a:tblGrid>
              <a:tr h="346300">
                <a:tc gridSpan="2">
                  <a:txBody>
                    <a:bodyPr/>
                    <a:lstStyle/>
                    <a:p>
                      <a:pPr algn="ctr" fontAlgn="b"/>
                      <a:r>
                        <a:rPr lang="en-US" sz="1800" b="1" i="0" u="none" strike="noStrike" dirty="0">
                          <a:solidFill>
                            <a:srgbClr val="000000"/>
                          </a:solidFill>
                          <a:latin typeface="Arial"/>
                        </a:rPr>
                        <a:t>Credit Bureau Data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207780">
                <a:tc>
                  <a:txBody>
                    <a:bodyPr/>
                    <a:lstStyle/>
                    <a:p>
                      <a:pPr algn="ctr" fontAlgn="b"/>
                      <a:r>
                        <a:rPr lang="en-US" sz="1100" b="1" i="0" u="none" strike="noStrike">
                          <a:solidFill>
                            <a:srgbClr val="000000"/>
                          </a:solidFill>
                          <a:latin typeface="Calibri"/>
                        </a:rPr>
                        <a:t>Variable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en-US" sz="1100" b="1" i="0" u="none" strike="noStrike">
                          <a:solidFill>
                            <a:srgbClr val="000000"/>
                          </a:solidFill>
                          <a:latin typeface="Calibri"/>
                        </a:rPr>
                        <a:t>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Application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Customer application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No of times 90 DPD or worse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customer has not payed dues since 90days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No of times 60 DPD or worse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customer has not payed dues since 60 days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No of times 30 DPD or worse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customer has not payed dues since 30 days days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58174">
                <a:tc>
                  <a:txBody>
                    <a:bodyPr/>
                    <a:lstStyle/>
                    <a:p>
                      <a:pPr algn="l" fontAlgn="b"/>
                      <a:r>
                        <a:rPr lang="en-US" sz="1100" b="0" i="0" u="none" strike="noStrike">
                          <a:solidFill>
                            <a:srgbClr val="000000"/>
                          </a:solidFill>
                          <a:latin typeface="Calibri"/>
                        </a:rPr>
                        <a:t>No of times 90 DPD or worse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customer has not payed dues since 90 days days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58174">
                <a:tc>
                  <a:txBody>
                    <a:bodyPr/>
                    <a:lstStyle/>
                    <a:p>
                      <a:pPr algn="l" fontAlgn="b"/>
                      <a:r>
                        <a:rPr lang="en-US" sz="1100" b="0" i="0" u="none" strike="noStrike">
                          <a:solidFill>
                            <a:srgbClr val="000000"/>
                          </a:solidFill>
                          <a:latin typeface="Calibri"/>
                        </a:rPr>
                        <a:t>No of times 60 DPD or worse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dirty="0">
                          <a:solidFill>
                            <a:srgbClr val="000000"/>
                          </a:solidFill>
                          <a:latin typeface="Calibri"/>
                        </a:rPr>
                        <a:t>Number of times customer has not </a:t>
                      </a:r>
                      <a:r>
                        <a:rPr lang="en-US" sz="1100" b="0" i="0" u="none" strike="noStrike" dirty="0" err="1">
                          <a:solidFill>
                            <a:srgbClr val="000000"/>
                          </a:solidFill>
                          <a:latin typeface="Calibri"/>
                        </a:rPr>
                        <a:t>payed</a:t>
                      </a:r>
                      <a:r>
                        <a:rPr lang="en-US" sz="1100" b="0" i="0" u="none" strike="noStrike" dirty="0">
                          <a:solidFill>
                            <a:srgbClr val="000000"/>
                          </a:solidFill>
                          <a:latin typeface="Calibri"/>
                        </a:rPr>
                        <a:t> dues since 60 days </a:t>
                      </a:r>
                      <a:r>
                        <a:rPr lang="en-US" sz="1100" b="0" i="0" u="none" strike="noStrike" dirty="0" err="1">
                          <a:solidFill>
                            <a:srgbClr val="000000"/>
                          </a:solidFill>
                          <a:latin typeface="Calibri"/>
                        </a:rPr>
                        <a:t>days</a:t>
                      </a:r>
                      <a:r>
                        <a:rPr lang="en-US" sz="1100" b="0" i="0" u="none" strike="noStrike" dirty="0">
                          <a:solidFill>
                            <a:srgbClr val="000000"/>
                          </a:solidFill>
                          <a:latin typeface="Calibri"/>
                        </a:rPr>
                        <a:t>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58174">
                <a:tc>
                  <a:txBody>
                    <a:bodyPr/>
                    <a:lstStyle/>
                    <a:p>
                      <a:pPr algn="l" fontAlgn="b"/>
                      <a:r>
                        <a:rPr lang="en-US" sz="1100" b="0" i="0" u="none" strike="noStrike">
                          <a:solidFill>
                            <a:srgbClr val="000000"/>
                          </a:solidFill>
                          <a:latin typeface="Calibri"/>
                        </a:rPr>
                        <a:t>No of times 30 DPD or worse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customer has not payed dues since 30 days days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Avgas CC Utilization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Average utilization of credit card by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No of trades opened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the customer has done the trades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No of trades opened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the customer has done the trades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No of PL trades opened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No of PL trades in last 6 month  of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No of PL trades opened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No of PL trades in last 12 month  of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58174">
                <a:tc>
                  <a:txBody>
                    <a:bodyPr/>
                    <a:lstStyle/>
                    <a:p>
                      <a:pPr algn="l" fontAlgn="b"/>
                      <a:r>
                        <a:rPr lang="en-US" sz="1100" b="0" i="0" u="none" strike="noStrike">
                          <a:solidFill>
                            <a:srgbClr val="000000"/>
                          </a:solidFill>
                          <a:latin typeface="Calibri"/>
                        </a:rPr>
                        <a:t>No of Inquiries in last 6 months (excluding home &amp; auto loans)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the customers has inquired in last 6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358174">
                <a:tc>
                  <a:txBody>
                    <a:bodyPr/>
                    <a:lstStyle/>
                    <a:p>
                      <a:pPr algn="l" fontAlgn="b"/>
                      <a:r>
                        <a:rPr lang="en-US" sz="1100" b="0" i="0" u="none" strike="noStrike">
                          <a:solidFill>
                            <a:srgbClr val="000000"/>
                          </a:solidFill>
                          <a:latin typeface="Calibri"/>
                        </a:rPr>
                        <a:t>No of Inquiries in last 12 months (excluding home &amp; auto loans)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the customers has inquired in last 12 months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Presence of open home loan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Is the customer has home loan (1 represents "Yes")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Outstanding Balance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Outstanding balance of 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Total No of Trades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Number of times the customer has done total trades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Presence of open auto loan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a:solidFill>
                            <a:srgbClr val="000000"/>
                          </a:solidFill>
                          <a:latin typeface="Calibri"/>
                        </a:rPr>
                        <a:t>Is the customer has auto loan (1 represents "Yes")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7780">
                <a:tc>
                  <a:txBody>
                    <a:bodyPr/>
                    <a:lstStyle/>
                    <a:p>
                      <a:pPr algn="l" fontAlgn="b"/>
                      <a:r>
                        <a:rPr lang="en-US" sz="1100" b="0" i="0" u="none" strike="noStrike">
                          <a:solidFill>
                            <a:srgbClr val="000000"/>
                          </a:solidFill>
                          <a:latin typeface="Calibri"/>
                        </a:rPr>
                        <a:t>Performance Tag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b"/>
                      <a:r>
                        <a:rPr lang="en-US" sz="1100" b="0" i="0" u="none" strike="noStrike" dirty="0">
                          <a:solidFill>
                            <a:srgbClr val="000000"/>
                          </a:solidFill>
                          <a:latin typeface="Calibri"/>
                        </a:rPr>
                        <a:t>Status of customer performance (" 1 represents "Default")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 : </a:t>
            </a:r>
            <a:endParaRPr lang="en-US" dirty="0"/>
          </a:p>
        </p:txBody>
      </p:sp>
      <p:pic>
        <p:nvPicPr>
          <p:cNvPr id="10241" name="Picture 1"/>
          <p:cNvPicPr>
            <a:picLocks noChangeAspect="1" noChangeArrowheads="1"/>
          </p:cNvPicPr>
          <p:nvPr/>
        </p:nvPicPr>
        <p:blipFill>
          <a:blip r:embed="rId2"/>
          <a:srcRect/>
          <a:stretch>
            <a:fillRect/>
          </a:stretch>
        </p:blipFill>
        <p:spPr bwMode="auto">
          <a:xfrm>
            <a:off x="373582" y="2306569"/>
            <a:ext cx="3679433" cy="402009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617837" y="2050536"/>
          <a:ext cx="10503244" cy="230950"/>
        </p:xfrm>
        <a:graphic>
          <a:graphicData uri="http://schemas.openxmlformats.org/drawingml/2006/table">
            <a:tbl>
              <a:tblPr/>
              <a:tblGrid>
                <a:gridCol w="10503244"/>
              </a:tblGrid>
              <a:tr h="0">
                <a:tc>
                  <a:txBody>
                    <a:bodyPr/>
                    <a:lstStyle/>
                    <a:p>
                      <a:pPr algn="l">
                        <a:lnSpc>
                          <a:spcPct val="115000"/>
                        </a:lnSpc>
                        <a:spcAft>
                          <a:spcPts val="0"/>
                        </a:spcAft>
                      </a:pPr>
                      <a:r>
                        <a:rPr lang="en-IN" sz="1400" dirty="0">
                          <a:solidFill>
                            <a:srgbClr val="000000"/>
                          </a:solidFill>
                          <a:latin typeface="Calibri"/>
                          <a:ea typeface="Times New Roman"/>
                          <a:cs typeface="Calibri"/>
                        </a:rPr>
                        <a:t>We have plotted the following graphs to identify possible significant variables through EDA</a:t>
                      </a:r>
                      <a:endParaRPr lang="en-IN" sz="1400" dirty="0">
                        <a:latin typeface="Calibri"/>
                        <a:ea typeface="Times New Roman"/>
                        <a:cs typeface="Times New Roman"/>
                      </a:endParaRPr>
                    </a:p>
                  </a:txBody>
                  <a:tcPr marL="0" marR="0" marT="0" marB="0">
                    <a:lnL>
                      <a:noFill/>
                    </a:lnL>
                    <a:lnR>
                      <a:noFill/>
                    </a:lnR>
                    <a:lnT>
                      <a:noFill/>
                    </a:lnT>
                    <a:lnB>
                      <a:noFill/>
                    </a:lnB>
                  </a:tcPr>
                </a:tc>
              </a:tr>
            </a:tbl>
          </a:graphicData>
        </a:graphic>
      </p:graphicFrame>
      <p:graphicFrame>
        <p:nvGraphicFramePr>
          <p:cNvPr id="5" name="Table 4"/>
          <p:cNvGraphicFramePr>
            <a:graphicFrameLocks noGrp="1"/>
          </p:cNvGraphicFramePr>
          <p:nvPr/>
        </p:nvGraphicFramePr>
        <p:xfrm>
          <a:off x="591966" y="6481560"/>
          <a:ext cx="809625" cy="163957"/>
        </p:xfrm>
        <a:graphic>
          <a:graphicData uri="http://schemas.openxmlformats.org/drawingml/2006/table">
            <a:tbl>
              <a:tblPr/>
              <a:tblGrid>
                <a:gridCol w="809625"/>
              </a:tblGrid>
              <a:tr h="0">
                <a:tc>
                  <a:txBody>
                    <a:bodyPr/>
                    <a:lstStyle/>
                    <a:p>
                      <a:pPr algn="l">
                        <a:lnSpc>
                          <a:spcPct val="115000"/>
                        </a:lnSpc>
                        <a:spcAft>
                          <a:spcPts val="0"/>
                        </a:spcAft>
                      </a:pPr>
                      <a:r>
                        <a:rPr lang="en-IN" sz="1000" dirty="0">
                          <a:solidFill>
                            <a:srgbClr val="000000"/>
                          </a:solidFill>
                          <a:latin typeface="Calibri Bold"/>
                          <a:ea typeface="Times New Roman"/>
                          <a:cs typeface="Calibri Bold"/>
                        </a:rPr>
                        <a:t>Observation :</a:t>
                      </a:r>
                      <a:endParaRPr lang="en-IN" sz="1000" dirty="0">
                        <a:latin typeface="Calibri"/>
                        <a:ea typeface="Times New Roman"/>
                        <a:cs typeface="Times New Roman"/>
                      </a:endParaRPr>
                    </a:p>
                  </a:txBody>
                  <a:tcPr marL="0" marR="0" marT="0" marB="0">
                    <a:lnL>
                      <a:noFill/>
                    </a:lnL>
                    <a:lnR>
                      <a:noFill/>
                    </a:lnR>
                    <a:lnT>
                      <a:noFill/>
                    </a:lnT>
                    <a:lnB>
                      <a:noFill/>
                    </a:lnB>
                  </a:tcPr>
                </a:tc>
              </a:tr>
            </a:tbl>
          </a:graphicData>
        </a:graphic>
      </p:graphicFrame>
      <p:graphicFrame>
        <p:nvGraphicFramePr>
          <p:cNvPr id="6" name="Table 5"/>
          <p:cNvGraphicFramePr>
            <a:graphicFrameLocks noGrp="1"/>
          </p:cNvGraphicFramePr>
          <p:nvPr/>
        </p:nvGraphicFramePr>
        <p:xfrm>
          <a:off x="1471096" y="6476130"/>
          <a:ext cx="3038475" cy="204757"/>
        </p:xfrm>
        <a:graphic>
          <a:graphicData uri="http://schemas.openxmlformats.org/drawingml/2006/table">
            <a:tbl>
              <a:tblPr/>
              <a:tblGrid>
                <a:gridCol w="3038475"/>
              </a:tblGrid>
              <a:tr h="204757">
                <a:tc>
                  <a:txBody>
                    <a:bodyPr/>
                    <a:lstStyle/>
                    <a:p>
                      <a:pPr algn="l">
                        <a:lnSpc>
                          <a:spcPct val="115000"/>
                        </a:lnSpc>
                        <a:spcAft>
                          <a:spcPts val="0"/>
                        </a:spcAft>
                      </a:pPr>
                      <a:r>
                        <a:rPr lang="en-IN" sz="1050" dirty="0">
                          <a:solidFill>
                            <a:srgbClr val="006FC0"/>
                          </a:solidFill>
                          <a:latin typeface="Calibri Italic"/>
                          <a:ea typeface="Times New Roman"/>
                          <a:cs typeface="Calibri Italic"/>
                        </a:rPr>
                        <a:t>Age group between 40-55 tend to default the most</a:t>
                      </a:r>
                      <a:endParaRPr lang="en-IN" sz="1050" dirty="0">
                        <a:latin typeface="Calibri"/>
                        <a:ea typeface="Times New Roman"/>
                        <a:cs typeface="Times New Roman"/>
                      </a:endParaRPr>
                    </a:p>
                  </a:txBody>
                  <a:tcPr marL="0" marR="0" marT="0" marB="0">
                    <a:lnL>
                      <a:noFill/>
                    </a:lnL>
                    <a:lnR>
                      <a:noFill/>
                    </a:lnR>
                    <a:lnT>
                      <a:noFill/>
                    </a:lnT>
                    <a:lnB>
                      <a:noFill/>
                    </a:lnB>
                  </a:tcPr>
                </a:tc>
              </a:tr>
            </a:tbl>
          </a:graphicData>
        </a:graphic>
      </p:graphicFrame>
      <p:graphicFrame>
        <p:nvGraphicFramePr>
          <p:cNvPr id="9" name="Table 8"/>
          <p:cNvGraphicFramePr>
            <a:graphicFrameLocks noGrp="1"/>
          </p:cNvGraphicFramePr>
          <p:nvPr/>
        </p:nvGraphicFramePr>
        <p:xfrm>
          <a:off x="5424100" y="6450365"/>
          <a:ext cx="4856721" cy="201549"/>
        </p:xfrm>
        <a:graphic>
          <a:graphicData uri="http://schemas.openxmlformats.org/drawingml/2006/table">
            <a:tbl>
              <a:tblPr/>
              <a:tblGrid>
                <a:gridCol w="4856721"/>
              </a:tblGrid>
              <a:tr h="0">
                <a:tc>
                  <a:txBody>
                    <a:bodyPr/>
                    <a:lstStyle/>
                    <a:p>
                      <a:pPr algn="l">
                        <a:lnSpc>
                          <a:spcPct val="115000"/>
                        </a:lnSpc>
                        <a:spcAft>
                          <a:spcPts val="0"/>
                        </a:spcAft>
                      </a:pPr>
                      <a:r>
                        <a:rPr lang="en-IN" sz="1150" dirty="0">
                          <a:solidFill>
                            <a:srgbClr val="000000"/>
                          </a:solidFill>
                          <a:latin typeface="Calibri Bold"/>
                          <a:ea typeface="Times New Roman"/>
                          <a:cs typeface="Calibri Bold"/>
                        </a:rPr>
                        <a:t>Observation : </a:t>
                      </a:r>
                      <a:r>
                        <a:rPr lang="en-IN" sz="1050" dirty="0">
                          <a:solidFill>
                            <a:srgbClr val="006FC0"/>
                          </a:solidFill>
                          <a:latin typeface="Calibri Italic"/>
                          <a:ea typeface="Times New Roman"/>
                          <a:cs typeface="Calibri Italic"/>
                        </a:rPr>
                        <a:t>Males seems to default more than females.</a:t>
                      </a:r>
                      <a:endParaRPr lang="en-IN" sz="1100" dirty="0">
                        <a:latin typeface="Calibri"/>
                        <a:ea typeface="Times New Roman"/>
                        <a:cs typeface="Times New Roman"/>
                      </a:endParaRPr>
                    </a:p>
                  </a:txBody>
                  <a:tcPr marL="0" marR="0" marT="0" marB="0">
                    <a:lnL>
                      <a:noFill/>
                    </a:lnL>
                    <a:lnR>
                      <a:noFill/>
                    </a:lnR>
                    <a:lnT>
                      <a:noFill/>
                    </a:lnT>
                    <a:lnB>
                      <a:noFill/>
                    </a:lnB>
                  </a:tcPr>
                </a:tc>
              </a:tr>
            </a:tbl>
          </a:graphicData>
        </a:graphic>
      </p:graphicFrame>
      <p:pic>
        <p:nvPicPr>
          <p:cNvPr id="11266" name="Picture 2"/>
          <p:cNvPicPr>
            <a:picLocks noChangeAspect="1" noChangeArrowheads="1"/>
          </p:cNvPicPr>
          <p:nvPr/>
        </p:nvPicPr>
        <p:blipFill>
          <a:blip r:embed="rId3"/>
          <a:srcRect/>
          <a:stretch>
            <a:fillRect/>
          </a:stretch>
        </p:blipFill>
        <p:spPr bwMode="auto">
          <a:xfrm>
            <a:off x="4522572" y="2570204"/>
            <a:ext cx="6695603" cy="358345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Analysis : </a:t>
            </a:r>
            <a:endParaRPr lang="en-US" dirty="0"/>
          </a:p>
        </p:txBody>
      </p:sp>
      <p:pic>
        <p:nvPicPr>
          <p:cNvPr id="10241" name="Picture 1"/>
          <p:cNvPicPr>
            <a:picLocks noChangeAspect="1" noChangeArrowheads="1"/>
          </p:cNvPicPr>
          <p:nvPr/>
        </p:nvPicPr>
        <p:blipFill>
          <a:blip r:embed="rId2"/>
          <a:srcRect/>
          <a:stretch>
            <a:fillRect/>
          </a:stretch>
        </p:blipFill>
        <p:spPr bwMode="auto">
          <a:xfrm>
            <a:off x="387178" y="2059459"/>
            <a:ext cx="4843850" cy="3328087"/>
          </a:xfrm>
          <a:prstGeom prst="rect">
            <a:avLst/>
          </a:prstGeom>
          <a:noFill/>
          <a:ln w="9525">
            <a:noFill/>
            <a:miter lim="800000"/>
            <a:headEnd/>
            <a:tailEnd/>
          </a:ln>
          <a:effectLst/>
        </p:spPr>
      </p:pic>
      <p:pic>
        <p:nvPicPr>
          <p:cNvPr id="10242" name="Picture 2"/>
          <p:cNvPicPr>
            <a:picLocks noChangeAspect="1" noChangeArrowheads="1"/>
          </p:cNvPicPr>
          <p:nvPr/>
        </p:nvPicPr>
        <p:blipFill>
          <a:blip r:embed="rId3"/>
          <a:srcRect/>
          <a:stretch>
            <a:fillRect/>
          </a:stretch>
        </p:blipFill>
        <p:spPr bwMode="auto">
          <a:xfrm>
            <a:off x="5774724" y="1919416"/>
            <a:ext cx="5972433" cy="3657234"/>
          </a:xfrm>
          <a:prstGeom prst="rect">
            <a:avLst/>
          </a:prstGeom>
          <a:noFill/>
          <a:ln w="9525">
            <a:noFill/>
            <a:miter lim="800000"/>
            <a:headEnd/>
            <a:tailEnd/>
          </a:ln>
          <a:effectLst/>
        </p:spPr>
      </p:pic>
      <p:graphicFrame>
        <p:nvGraphicFramePr>
          <p:cNvPr id="11" name="Table 10"/>
          <p:cNvGraphicFramePr>
            <a:graphicFrameLocks noGrp="1"/>
          </p:cNvGraphicFramePr>
          <p:nvPr/>
        </p:nvGraphicFramePr>
        <p:xfrm>
          <a:off x="472002" y="5832528"/>
          <a:ext cx="4775501" cy="609461"/>
        </p:xfrm>
        <a:graphic>
          <a:graphicData uri="http://schemas.openxmlformats.org/drawingml/2006/table">
            <a:tbl>
              <a:tblPr/>
              <a:tblGrid>
                <a:gridCol w="4775501"/>
              </a:tblGrid>
              <a:tr h="609461">
                <a:tc>
                  <a:txBody>
                    <a:bodyPr/>
                    <a:lstStyle/>
                    <a:p>
                      <a:pPr algn="l">
                        <a:lnSpc>
                          <a:spcPct val="115000"/>
                        </a:lnSpc>
                        <a:spcAft>
                          <a:spcPts val="0"/>
                        </a:spcAft>
                      </a:pPr>
                      <a:r>
                        <a:rPr lang="en-IN" sz="1150" dirty="0">
                          <a:solidFill>
                            <a:srgbClr val="000000"/>
                          </a:solidFill>
                          <a:latin typeface="Calibri Bold"/>
                          <a:ea typeface="Times New Roman"/>
                          <a:cs typeface="Calibri Bold"/>
                        </a:rPr>
                        <a:t>Observation : </a:t>
                      </a:r>
                      <a:r>
                        <a:rPr lang="en-IN" sz="1050" dirty="0">
                          <a:solidFill>
                            <a:srgbClr val="006FC0"/>
                          </a:solidFill>
                          <a:latin typeface="Calibri Italic"/>
                          <a:ea typeface="Times New Roman"/>
                          <a:cs typeface="Calibri Italic"/>
                        </a:rPr>
                        <a:t>Applicants having </a:t>
                      </a:r>
                      <a:r>
                        <a:rPr lang="en-IN" sz="1050" dirty="0" smtClean="0">
                          <a:solidFill>
                            <a:srgbClr val="006FC0"/>
                          </a:solidFill>
                          <a:latin typeface="Calibri Italic"/>
                          <a:ea typeface="Times New Roman"/>
                          <a:cs typeface="Calibri Italic"/>
                        </a:rPr>
                        <a:t>marital </a:t>
                      </a:r>
                      <a:r>
                        <a:rPr lang="en-IN" sz="1100" dirty="0" smtClean="0">
                          <a:solidFill>
                            <a:srgbClr val="006FC0"/>
                          </a:solidFill>
                          <a:latin typeface="Calibri Italic"/>
                          <a:ea typeface="Times New Roman"/>
                          <a:cs typeface="Calibri Italic"/>
                        </a:rPr>
                        <a:t>status married has high risk of</a:t>
                      </a:r>
                      <a:endParaRPr lang="en-IN" sz="1200" dirty="0" smtClean="0">
                        <a:latin typeface="Calibri"/>
                        <a:ea typeface="Times New Roman"/>
                        <a:cs typeface="Times New Roman"/>
                      </a:endParaRPr>
                    </a:p>
                    <a:p>
                      <a:pPr algn="l">
                        <a:lnSpc>
                          <a:spcPct val="115000"/>
                        </a:lnSpc>
                        <a:spcAft>
                          <a:spcPts val="0"/>
                        </a:spcAft>
                      </a:pPr>
                      <a:r>
                        <a:rPr lang="en-IN" sz="1100" dirty="0" smtClean="0">
                          <a:solidFill>
                            <a:srgbClr val="006FC0"/>
                          </a:solidFill>
                          <a:latin typeface="Calibri Italic"/>
                          <a:ea typeface="Times New Roman"/>
                          <a:cs typeface="Calibri Italic"/>
                        </a:rPr>
                        <a:t>defaulting</a:t>
                      </a:r>
                      <a:endParaRPr lang="en-IN" sz="1200" dirty="0" smtClean="0">
                        <a:latin typeface="Calibri"/>
                        <a:ea typeface="Times New Roman"/>
                        <a:cs typeface="Times New Roman"/>
                      </a:endParaRPr>
                    </a:p>
                    <a:p>
                      <a:pPr algn="l">
                        <a:lnSpc>
                          <a:spcPct val="115000"/>
                        </a:lnSpc>
                        <a:spcAft>
                          <a:spcPts val="0"/>
                        </a:spcAft>
                      </a:pPr>
                      <a:endParaRPr lang="en-IN" sz="1100" dirty="0">
                        <a:latin typeface="Calibri"/>
                        <a:ea typeface="Times New Roman"/>
                        <a:cs typeface="Times New Roman"/>
                      </a:endParaRPr>
                    </a:p>
                  </a:txBody>
                  <a:tcPr marL="0" marR="0" marT="0" marB="0">
                    <a:lnL>
                      <a:noFill/>
                    </a:lnL>
                    <a:lnR>
                      <a:noFill/>
                    </a:lnR>
                    <a:lnT>
                      <a:noFill/>
                    </a:lnT>
                    <a:lnB>
                      <a:noFill/>
                    </a:lnB>
                  </a:tcPr>
                </a:tc>
              </a:tr>
            </a:tbl>
          </a:graphicData>
        </a:graphic>
      </p:graphicFrame>
      <p:graphicFrame>
        <p:nvGraphicFramePr>
          <p:cNvPr id="13" name="Table 12"/>
          <p:cNvGraphicFramePr>
            <a:graphicFrameLocks noGrp="1"/>
          </p:cNvGraphicFramePr>
          <p:nvPr/>
        </p:nvGraphicFramePr>
        <p:xfrm>
          <a:off x="6511881" y="5821482"/>
          <a:ext cx="4436205" cy="785264"/>
        </p:xfrm>
        <a:graphic>
          <a:graphicData uri="http://schemas.openxmlformats.org/drawingml/2006/table">
            <a:tbl>
              <a:tblPr/>
              <a:tblGrid>
                <a:gridCol w="4436205"/>
              </a:tblGrid>
              <a:tr h="785264">
                <a:tc>
                  <a:txBody>
                    <a:bodyPr/>
                    <a:lstStyle/>
                    <a:p>
                      <a:pPr algn="l">
                        <a:lnSpc>
                          <a:spcPct val="115000"/>
                        </a:lnSpc>
                        <a:spcAft>
                          <a:spcPts val="0"/>
                        </a:spcAft>
                      </a:pPr>
                      <a:r>
                        <a:rPr lang="en-IN" sz="900" b="1" dirty="0">
                          <a:solidFill>
                            <a:srgbClr val="000000"/>
                          </a:solidFill>
                          <a:latin typeface="Calibri Bold"/>
                          <a:ea typeface="Times New Roman"/>
                          <a:cs typeface="Calibri Bold"/>
                        </a:rPr>
                        <a:t>Observation</a:t>
                      </a:r>
                      <a:r>
                        <a:rPr lang="en-IN" sz="900" dirty="0">
                          <a:solidFill>
                            <a:srgbClr val="000000"/>
                          </a:solidFill>
                          <a:latin typeface="Calibri Bold"/>
                          <a:ea typeface="Times New Roman"/>
                          <a:cs typeface="Calibri Bold"/>
                        </a:rPr>
                        <a:t> : </a:t>
                      </a:r>
                      <a:r>
                        <a:rPr lang="en-IN" sz="900" dirty="0">
                          <a:solidFill>
                            <a:srgbClr val="006FC0"/>
                          </a:solidFill>
                          <a:latin typeface="Calibri Italic"/>
                          <a:ea typeface="Times New Roman"/>
                          <a:cs typeface="Calibri Italic"/>
                        </a:rPr>
                        <a:t>Applicants with Masters or </a:t>
                      </a:r>
                      <a:r>
                        <a:rPr lang="en-IN" sz="900" dirty="0" smtClean="0">
                          <a:solidFill>
                            <a:srgbClr val="006FC0"/>
                          </a:solidFill>
                          <a:latin typeface="Calibri Italic"/>
                          <a:ea typeface="Times New Roman"/>
                          <a:cs typeface="Calibri Italic"/>
                        </a:rPr>
                        <a:t>Professional Educational</a:t>
                      </a:r>
                      <a:r>
                        <a:rPr lang="en-IN" sz="900" baseline="0" dirty="0" smtClean="0">
                          <a:solidFill>
                            <a:srgbClr val="006FC0"/>
                          </a:solidFill>
                          <a:latin typeface="Calibri Italic"/>
                          <a:ea typeface="Times New Roman"/>
                          <a:cs typeface="Calibri Italic"/>
                        </a:rPr>
                        <a:t> qualification has higher risk of defaulting</a:t>
                      </a:r>
                      <a:endParaRPr lang="en-IN" sz="900" dirty="0" smtClean="0">
                        <a:solidFill>
                          <a:srgbClr val="006FC0"/>
                        </a:solidFill>
                        <a:latin typeface="Calibri Italic"/>
                        <a:ea typeface="Times New Roman"/>
                        <a:cs typeface="Calibri Italic"/>
                      </a:endParaRPr>
                    </a:p>
                    <a:p>
                      <a:pPr algn="l">
                        <a:lnSpc>
                          <a:spcPct val="115000"/>
                        </a:lnSpc>
                        <a:spcAft>
                          <a:spcPts val="0"/>
                        </a:spcAft>
                      </a:pPr>
                      <a:endParaRPr lang="en-IN" sz="11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10243"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6FC0"/>
                </a:solidFill>
                <a:effectLst/>
                <a:latin typeface="Arial" pitchFamily="34" charset="0"/>
                <a:ea typeface="Times New Roman" pitchFamily="18" charset="0"/>
                <a:cs typeface="Calibri Italic"/>
              </a:rPr>
              <a:t>   Education Qualification has higher risk of defaulting.</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 : </a:t>
            </a:r>
            <a:endParaRPr lang="en-IN" dirty="0"/>
          </a:p>
        </p:txBody>
      </p:sp>
      <p:pic>
        <p:nvPicPr>
          <p:cNvPr id="44034" name="Picture 2"/>
          <p:cNvPicPr>
            <a:picLocks noGrp="1" noChangeAspect="1" noChangeArrowheads="1"/>
          </p:cNvPicPr>
          <p:nvPr>
            <p:ph idx="1"/>
          </p:nvPr>
        </p:nvPicPr>
        <p:blipFill>
          <a:blip r:embed="rId2"/>
          <a:srcRect/>
          <a:stretch>
            <a:fillRect/>
          </a:stretch>
        </p:blipFill>
        <p:spPr bwMode="auto">
          <a:xfrm>
            <a:off x="410703" y="2330580"/>
            <a:ext cx="4597903" cy="2795813"/>
          </a:xfrm>
          <a:prstGeom prst="rect">
            <a:avLst/>
          </a:prstGeom>
          <a:noFill/>
          <a:ln w="9525">
            <a:noFill/>
            <a:miter lim="800000"/>
            <a:headEnd/>
            <a:tailEnd/>
          </a:ln>
          <a:effectLst/>
        </p:spPr>
      </p:pic>
      <p:pic>
        <p:nvPicPr>
          <p:cNvPr id="44035" name="Picture 3"/>
          <p:cNvPicPr>
            <a:picLocks noChangeAspect="1" noChangeArrowheads="1"/>
          </p:cNvPicPr>
          <p:nvPr/>
        </p:nvPicPr>
        <p:blipFill>
          <a:blip r:embed="rId3"/>
          <a:srcRect/>
          <a:stretch>
            <a:fillRect/>
          </a:stretch>
        </p:blipFill>
        <p:spPr bwMode="auto">
          <a:xfrm>
            <a:off x="5722851" y="2141836"/>
            <a:ext cx="5017529" cy="3015049"/>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1646280" y="5714392"/>
          <a:ext cx="3067050" cy="157734"/>
        </p:xfrm>
        <a:graphic>
          <a:graphicData uri="http://schemas.openxmlformats.org/drawingml/2006/table">
            <a:tbl>
              <a:tblPr/>
              <a:tblGrid>
                <a:gridCol w="3067050"/>
              </a:tblGrid>
              <a:tr h="0">
                <a:tc>
                  <a:txBody>
                    <a:bodyPr/>
                    <a:lstStyle/>
                    <a:p>
                      <a:pPr algn="l">
                        <a:lnSpc>
                          <a:spcPct val="115000"/>
                        </a:lnSpc>
                        <a:spcAft>
                          <a:spcPts val="0"/>
                        </a:spcAft>
                      </a:pPr>
                      <a:r>
                        <a:rPr lang="en-IN" sz="900" dirty="0">
                          <a:solidFill>
                            <a:srgbClr val="006FC0"/>
                          </a:solidFill>
                          <a:latin typeface="Calibri Italic"/>
                          <a:ea typeface="Times New Roman"/>
                          <a:cs typeface="Calibri Italic"/>
                        </a:rPr>
                        <a:t>Salaried Applicants are the ones who default the most.</a:t>
                      </a:r>
                      <a:endParaRPr lang="en-IN" sz="11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8" name="Rectangle 7"/>
          <p:cNvSpPr/>
          <p:nvPr/>
        </p:nvSpPr>
        <p:spPr>
          <a:xfrm>
            <a:off x="532289" y="5568779"/>
            <a:ext cx="1620957" cy="369332"/>
          </a:xfrm>
          <a:prstGeom prst="rect">
            <a:avLst/>
          </a:prstGeom>
        </p:spPr>
        <p:txBody>
          <a:bodyPr wrap="square">
            <a:spAutoFit/>
          </a:bodyPr>
          <a:lstStyle/>
          <a:p>
            <a:r>
              <a:rPr lang="en-IN" sz="1150" dirty="0" smtClean="0">
                <a:solidFill>
                  <a:srgbClr val="000000"/>
                </a:solidFill>
                <a:latin typeface="Calibri Bold"/>
                <a:ea typeface="Times New Roman"/>
                <a:cs typeface="Calibri Bold"/>
              </a:rPr>
              <a:t>Observation</a:t>
            </a:r>
            <a:r>
              <a:rPr lang="en-IN" dirty="0" smtClean="0">
                <a:solidFill>
                  <a:srgbClr val="000000"/>
                </a:solidFill>
                <a:latin typeface="Calibri Bold"/>
                <a:ea typeface="Times New Roman"/>
                <a:cs typeface="Calibri Bold"/>
              </a:rPr>
              <a:t> : </a:t>
            </a:r>
            <a:endParaRPr lang="en-IN" dirty="0"/>
          </a:p>
        </p:txBody>
      </p:sp>
      <p:graphicFrame>
        <p:nvGraphicFramePr>
          <p:cNvPr id="9" name="Table 8"/>
          <p:cNvGraphicFramePr>
            <a:graphicFrameLocks noGrp="1"/>
          </p:cNvGraphicFramePr>
          <p:nvPr/>
        </p:nvGraphicFramePr>
        <p:xfrm>
          <a:off x="6551141" y="5656201"/>
          <a:ext cx="1066800" cy="175260"/>
        </p:xfrm>
        <a:graphic>
          <a:graphicData uri="http://schemas.openxmlformats.org/drawingml/2006/table">
            <a:tbl>
              <a:tblPr/>
              <a:tblGrid>
                <a:gridCol w="1066800"/>
              </a:tblGrid>
              <a:tr h="0">
                <a:tc>
                  <a:txBody>
                    <a:bodyPr/>
                    <a:lstStyle/>
                    <a:p>
                      <a:pPr algn="l">
                        <a:lnSpc>
                          <a:spcPct val="115000"/>
                        </a:lnSpc>
                        <a:spcAft>
                          <a:spcPts val="0"/>
                        </a:spcAft>
                      </a:pPr>
                      <a:r>
                        <a:rPr lang="en-IN" sz="1000" dirty="0">
                          <a:solidFill>
                            <a:srgbClr val="000000"/>
                          </a:solidFill>
                          <a:latin typeface="Calibri Bold"/>
                          <a:ea typeface="Times New Roman"/>
                          <a:cs typeface="Calibri Bold"/>
                        </a:rPr>
                        <a:t>Observation </a:t>
                      </a:r>
                      <a:r>
                        <a:rPr lang="en-IN" sz="900" dirty="0">
                          <a:solidFill>
                            <a:srgbClr val="000000"/>
                          </a:solidFill>
                          <a:latin typeface="Calibri Bold"/>
                          <a:ea typeface="Times New Roman"/>
                          <a:cs typeface="Calibri Bold"/>
                        </a:rPr>
                        <a:t>:</a:t>
                      </a:r>
                      <a:endParaRPr lang="en-IN" sz="1100" dirty="0">
                        <a:latin typeface="Calibri"/>
                        <a:ea typeface="Times New Roman"/>
                        <a:cs typeface="Times New Roman"/>
                      </a:endParaRPr>
                    </a:p>
                  </a:txBody>
                  <a:tcPr marL="0" marR="0" marT="0" marB="0">
                    <a:lnL>
                      <a:noFill/>
                    </a:lnL>
                    <a:lnR>
                      <a:noFill/>
                    </a:lnR>
                    <a:lnT>
                      <a:noFill/>
                    </a:lnT>
                    <a:lnB>
                      <a:noFill/>
                    </a:lnB>
                  </a:tcPr>
                </a:tc>
              </a:tr>
            </a:tbl>
          </a:graphicData>
        </a:graphic>
      </p:graphicFrame>
      <p:graphicFrame>
        <p:nvGraphicFramePr>
          <p:cNvPr id="10" name="Table 9"/>
          <p:cNvGraphicFramePr>
            <a:graphicFrameLocks noGrp="1"/>
          </p:cNvGraphicFramePr>
          <p:nvPr/>
        </p:nvGraphicFramePr>
        <p:xfrm>
          <a:off x="7480085" y="5664964"/>
          <a:ext cx="2619375" cy="157734"/>
        </p:xfrm>
        <a:graphic>
          <a:graphicData uri="http://schemas.openxmlformats.org/drawingml/2006/table">
            <a:tbl>
              <a:tblPr/>
              <a:tblGrid>
                <a:gridCol w="2619375"/>
              </a:tblGrid>
              <a:tr h="0">
                <a:tc>
                  <a:txBody>
                    <a:bodyPr/>
                    <a:lstStyle/>
                    <a:p>
                      <a:pPr algn="l">
                        <a:lnSpc>
                          <a:spcPct val="115000"/>
                        </a:lnSpc>
                        <a:spcAft>
                          <a:spcPts val="0"/>
                        </a:spcAft>
                      </a:pPr>
                      <a:r>
                        <a:rPr lang="en-IN" sz="900" dirty="0">
                          <a:solidFill>
                            <a:srgbClr val="006FC0"/>
                          </a:solidFill>
                          <a:latin typeface="Calibri Italic"/>
                          <a:ea typeface="Times New Roman"/>
                          <a:cs typeface="Calibri Italic"/>
                        </a:rPr>
                        <a:t>Rented ones are having high default chances .</a:t>
                      </a:r>
                      <a:endParaRPr lang="en-IN" sz="1100" dirty="0">
                        <a:latin typeface="Calibri"/>
                        <a:ea typeface="Times New Roman"/>
                        <a:cs typeface="Times New Roman"/>
                      </a:endParaRPr>
                    </a:p>
                  </a:txBody>
                  <a:tcPr marL="0" marR="0" marT="0" marB="0">
                    <a:lnL>
                      <a:noFill/>
                    </a:lnL>
                    <a:lnR>
                      <a:noFill/>
                    </a:lnR>
                    <a:lnT>
                      <a:noFill/>
                    </a:lnT>
                    <a:lnB>
                      <a:noFill/>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4172</TotalTime>
  <Words>989</Words>
  <Application>Microsoft Office PowerPoint</Application>
  <PresentationFormat>Custom</PresentationFormat>
  <Paragraphs>178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Slide 1</vt:lpstr>
      <vt:lpstr> Business problem</vt:lpstr>
      <vt:lpstr>Problem Statement </vt:lpstr>
      <vt:lpstr>CRISP DM- Framework</vt:lpstr>
      <vt:lpstr>Data Understanding : Demographic Variables</vt:lpstr>
      <vt:lpstr>Data Understanding : Bureau Variables</vt:lpstr>
      <vt:lpstr>Univariate Analysis : </vt:lpstr>
      <vt:lpstr>Univariate Analysis : </vt:lpstr>
      <vt:lpstr>Univariate Analysis : </vt:lpstr>
      <vt:lpstr>Univariate Analysis : </vt:lpstr>
      <vt:lpstr>Bivariate Analysis</vt:lpstr>
      <vt:lpstr>Bivariate Analysis</vt:lpstr>
      <vt:lpstr>Woe Binning</vt:lpstr>
      <vt:lpstr>Data Treatment</vt:lpstr>
      <vt:lpstr>Final Model &amp; Model Interpretation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acer</cp:lastModifiedBy>
  <cp:revision>160</cp:revision>
  <dcterms:created xsi:type="dcterms:W3CDTF">2016-06-09T08:16:28Z</dcterms:created>
  <dcterms:modified xsi:type="dcterms:W3CDTF">2019-05-19T19:24:34Z</dcterms:modified>
</cp:coreProperties>
</file>