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85" r:id="rId3"/>
    <p:sldId id="269" r:id="rId4"/>
    <p:sldId id="270" r:id="rId5"/>
    <p:sldId id="271" r:id="rId6"/>
    <p:sldId id="290" r:id="rId7"/>
    <p:sldId id="297" r:id="rId8"/>
    <p:sldId id="291" r:id="rId9"/>
    <p:sldId id="272" r:id="rId10"/>
    <p:sldId id="294" r:id="rId11"/>
    <p:sldId id="279" r:id="rId12"/>
    <p:sldId id="298" r:id="rId13"/>
    <p:sldId id="296" r:id="rId14"/>
    <p:sldId id="299" r:id="rId15"/>
    <p:sldId id="300" r:id="rId16"/>
    <p:sldId id="3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105" d="100"/>
          <a:sy n="105" d="100"/>
        </p:scale>
        <p:origin x="216" y="68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7A694-1902-434E-BBCA-E2F87CF4D4CD}"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ADF686A2-8016-324F-977F-5297FE61D0E3}">
      <dgm:prSet phldrT="[Text]"/>
      <dgm:spPr/>
      <dgm:t>
        <a:bodyPr/>
        <a:lstStyle/>
        <a:p>
          <a:r>
            <a:rPr lang="en-US" dirty="0"/>
            <a:t>Data-Understanding</a:t>
          </a:r>
        </a:p>
      </dgm:t>
    </dgm:pt>
    <dgm:pt modelId="{26E64181-7642-0B48-A971-B5B252C756A5}" type="parTrans" cxnId="{1FB31EA5-1983-DF42-802D-17EEBA030E0A}">
      <dgm:prSet/>
      <dgm:spPr/>
      <dgm:t>
        <a:bodyPr/>
        <a:lstStyle/>
        <a:p>
          <a:endParaRPr lang="en-US"/>
        </a:p>
      </dgm:t>
    </dgm:pt>
    <dgm:pt modelId="{1F7FB211-0F24-A34B-A936-727C0BA69E6F}" type="sibTrans" cxnId="{1FB31EA5-1983-DF42-802D-17EEBA030E0A}">
      <dgm:prSet/>
      <dgm:spPr/>
      <dgm:t>
        <a:bodyPr/>
        <a:lstStyle/>
        <a:p>
          <a:endParaRPr lang="en-US"/>
        </a:p>
      </dgm:t>
    </dgm:pt>
    <dgm:pt modelId="{AE7256B0-1499-CE4E-88E0-38AEE3C14B68}">
      <dgm:prSet phldrT="[Text]"/>
      <dgm:spPr/>
      <dgm:t>
        <a:bodyPr/>
        <a:lstStyle/>
        <a:p>
          <a:r>
            <a:rPr lang="en-US" dirty="0"/>
            <a:t>- Understanding (exploring the data sets and
performing quality checks).
- Understanding the meaning and business case impacts of all the data variables provided.</a:t>
          </a:r>
        </a:p>
      </dgm:t>
    </dgm:pt>
    <dgm:pt modelId="{C01C0034-6944-0047-A9CC-998AAAFD30F6}" type="parTrans" cxnId="{7E3E64F3-BF49-D147-B81F-0E660F1F4D56}">
      <dgm:prSet/>
      <dgm:spPr/>
      <dgm:t>
        <a:bodyPr/>
        <a:lstStyle/>
        <a:p>
          <a:endParaRPr lang="en-US"/>
        </a:p>
      </dgm:t>
    </dgm:pt>
    <dgm:pt modelId="{87009C17-AC21-1D48-A79E-BA6B1E3A5B7C}" type="sibTrans" cxnId="{7E3E64F3-BF49-D147-B81F-0E660F1F4D56}">
      <dgm:prSet/>
      <dgm:spPr/>
      <dgm:t>
        <a:bodyPr/>
        <a:lstStyle/>
        <a:p>
          <a:endParaRPr lang="en-US"/>
        </a:p>
      </dgm:t>
    </dgm:pt>
    <dgm:pt modelId="{40DAF718-BA91-654A-AC0A-AC0C81C5BC97}">
      <dgm:prSet phldrT="[Text]"/>
      <dgm:spPr/>
      <dgm:t>
        <a:bodyPr/>
        <a:lstStyle/>
        <a:p>
          <a:r>
            <a:rPr lang="en-US" dirty="0"/>
            <a:t>Exploratory Data Analysis</a:t>
          </a:r>
        </a:p>
      </dgm:t>
    </dgm:pt>
    <dgm:pt modelId="{F94A1F60-141F-124C-8827-AACB90BC812B}" type="parTrans" cxnId="{1AA3C983-14AB-EB4E-B1FC-B0324936E274}">
      <dgm:prSet/>
      <dgm:spPr/>
      <dgm:t>
        <a:bodyPr/>
        <a:lstStyle/>
        <a:p>
          <a:endParaRPr lang="en-US"/>
        </a:p>
      </dgm:t>
    </dgm:pt>
    <dgm:pt modelId="{C7221559-1C19-B148-B32C-43E6998192AA}" type="sibTrans" cxnId="{1AA3C983-14AB-EB4E-B1FC-B0324936E274}">
      <dgm:prSet/>
      <dgm:spPr/>
      <dgm:t>
        <a:bodyPr/>
        <a:lstStyle/>
        <a:p>
          <a:endParaRPr lang="en-US"/>
        </a:p>
      </dgm:t>
    </dgm:pt>
    <dgm:pt modelId="{613F3EBC-86FC-C14C-BA0C-FA069396DBD7}">
      <dgm:prSet phldrT="[Text]"/>
      <dgm:spPr/>
      <dgm:t>
        <a:bodyPr/>
        <a:lstStyle/>
        <a:p>
          <a:r>
            <a:rPr lang="en-US" dirty="0"/>
            <a:t>- Performing in-depth analysis of the data set available.
- Understanding the spread of the data.
- Understanding the Impact of each predictor variables.</a:t>
          </a:r>
        </a:p>
      </dgm:t>
    </dgm:pt>
    <dgm:pt modelId="{9B650FE6-DD34-0243-8DE7-E094F56C63E5}" type="parTrans" cxnId="{6A411822-4738-884A-82B9-328F6A769549}">
      <dgm:prSet/>
      <dgm:spPr/>
      <dgm:t>
        <a:bodyPr/>
        <a:lstStyle/>
        <a:p>
          <a:endParaRPr lang="en-US"/>
        </a:p>
      </dgm:t>
    </dgm:pt>
    <dgm:pt modelId="{319B2EF4-0B69-254F-AD76-BE129C31923E}" type="sibTrans" cxnId="{6A411822-4738-884A-82B9-328F6A769549}">
      <dgm:prSet/>
      <dgm:spPr/>
      <dgm:t>
        <a:bodyPr/>
        <a:lstStyle/>
        <a:p>
          <a:endParaRPr lang="en-US"/>
        </a:p>
      </dgm:t>
    </dgm:pt>
    <dgm:pt modelId="{6F103D28-08D8-6944-A73D-E11C2A6CEAF2}">
      <dgm:prSet phldrT="[Text]"/>
      <dgm:spPr/>
      <dgm:t>
        <a:bodyPr/>
        <a:lstStyle/>
        <a:p>
          <a:r>
            <a:rPr lang="en-US" dirty="0"/>
            <a:t>Data-Preparation</a:t>
          </a:r>
        </a:p>
      </dgm:t>
    </dgm:pt>
    <dgm:pt modelId="{4F953525-021B-E045-87F8-F6B2FC15A2AC}" type="parTrans" cxnId="{361B6668-B117-CB49-8F10-27B57F832E50}">
      <dgm:prSet/>
      <dgm:spPr/>
      <dgm:t>
        <a:bodyPr/>
        <a:lstStyle/>
        <a:p>
          <a:endParaRPr lang="en-US"/>
        </a:p>
      </dgm:t>
    </dgm:pt>
    <dgm:pt modelId="{9E658F15-7C87-354C-BBC8-A1BB22EB611D}" type="sibTrans" cxnId="{361B6668-B117-CB49-8F10-27B57F832E50}">
      <dgm:prSet/>
      <dgm:spPr/>
      <dgm:t>
        <a:bodyPr/>
        <a:lstStyle/>
        <a:p>
          <a:endParaRPr lang="en-US"/>
        </a:p>
      </dgm:t>
    </dgm:pt>
    <dgm:pt modelId="{95205B97-D1DD-424B-ABCD-055A0DCA81ED}">
      <dgm:prSet phldrT="[Text]"/>
      <dgm:spPr/>
      <dgm:t>
        <a:bodyPr/>
        <a:lstStyle/>
        <a:p>
          <a:r>
            <a:rPr lang="en-US" dirty="0"/>
            <a:t>- Preparing data for modelling.
- Understanding the type of model required and the requirement of the model on the type of data.
- Preparing data in the form that justifies the modelling technique used. </a:t>
          </a:r>
        </a:p>
      </dgm:t>
    </dgm:pt>
    <dgm:pt modelId="{7E1D5B0F-F38D-E34F-8C96-F5CD283F5F13}" type="parTrans" cxnId="{C66A09A0-88DD-4148-B654-093658F7C68C}">
      <dgm:prSet/>
      <dgm:spPr/>
      <dgm:t>
        <a:bodyPr/>
        <a:lstStyle/>
        <a:p>
          <a:endParaRPr lang="en-US"/>
        </a:p>
      </dgm:t>
    </dgm:pt>
    <dgm:pt modelId="{504B291D-1AD2-2441-BAE0-524F3E423E42}" type="sibTrans" cxnId="{C66A09A0-88DD-4148-B654-093658F7C68C}">
      <dgm:prSet/>
      <dgm:spPr/>
      <dgm:t>
        <a:bodyPr/>
        <a:lstStyle/>
        <a:p>
          <a:endParaRPr lang="en-US"/>
        </a:p>
      </dgm:t>
    </dgm:pt>
    <dgm:pt modelId="{A2660FDE-BCC6-B048-9608-8567EBB9983B}" type="pres">
      <dgm:prSet presAssocID="{57F7A694-1902-434E-BBCA-E2F87CF4D4CD}" presName="Name0" presStyleCnt="0">
        <dgm:presLayoutVars>
          <dgm:dir/>
          <dgm:animLvl val="lvl"/>
          <dgm:resizeHandles val="exact"/>
        </dgm:presLayoutVars>
      </dgm:prSet>
      <dgm:spPr/>
    </dgm:pt>
    <dgm:pt modelId="{35EFCAA4-39D4-9A4E-89E5-011CA782A258}" type="pres">
      <dgm:prSet presAssocID="{57F7A694-1902-434E-BBCA-E2F87CF4D4CD}" presName="tSp" presStyleCnt="0"/>
      <dgm:spPr/>
    </dgm:pt>
    <dgm:pt modelId="{44C614D9-6F73-C24F-BB2B-5DA543010F67}" type="pres">
      <dgm:prSet presAssocID="{57F7A694-1902-434E-BBCA-E2F87CF4D4CD}" presName="bSp" presStyleCnt="0"/>
      <dgm:spPr/>
    </dgm:pt>
    <dgm:pt modelId="{D1226AE6-33E2-1743-840F-E2F27E04A046}" type="pres">
      <dgm:prSet presAssocID="{57F7A694-1902-434E-BBCA-E2F87CF4D4CD}" presName="process" presStyleCnt="0"/>
      <dgm:spPr/>
    </dgm:pt>
    <dgm:pt modelId="{4C5F2ECC-B7A2-A844-8B15-3D12B9FE4527}" type="pres">
      <dgm:prSet presAssocID="{ADF686A2-8016-324F-977F-5297FE61D0E3}" presName="composite1" presStyleCnt="0"/>
      <dgm:spPr/>
    </dgm:pt>
    <dgm:pt modelId="{C93520BB-96C1-EC49-8EEA-48DB82A40B7D}" type="pres">
      <dgm:prSet presAssocID="{ADF686A2-8016-324F-977F-5297FE61D0E3}" presName="dummyNode1" presStyleLbl="node1" presStyleIdx="0" presStyleCnt="3"/>
      <dgm:spPr/>
    </dgm:pt>
    <dgm:pt modelId="{D86B7593-0FCF-614D-AAE6-5693FCA5F538}" type="pres">
      <dgm:prSet presAssocID="{ADF686A2-8016-324F-977F-5297FE61D0E3}" presName="childNode1" presStyleLbl="bgAcc1" presStyleIdx="0" presStyleCnt="3">
        <dgm:presLayoutVars>
          <dgm:bulletEnabled val="1"/>
        </dgm:presLayoutVars>
      </dgm:prSet>
      <dgm:spPr/>
    </dgm:pt>
    <dgm:pt modelId="{1AF7566F-E28D-B948-8AB1-E2D6012C7EC7}" type="pres">
      <dgm:prSet presAssocID="{ADF686A2-8016-324F-977F-5297FE61D0E3}" presName="childNode1tx" presStyleLbl="bgAcc1" presStyleIdx="0" presStyleCnt="3">
        <dgm:presLayoutVars>
          <dgm:bulletEnabled val="1"/>
        </dgm:presLayoutVars>
      </dgm:prSet>
      <dgm:spPr/>
    </dgm:pt>
    <dgm:pt modelId="{C3B1032D-BB36-7D49-9787-6BDDC6D6754F}" type="pres">
      <dgm:prSet presAssocID="{ADF686A2-8016-324F-977F-5297FE61D0E3}" presName="parentNode1" presStyleLbl="node1" presStyleIdx="0" presStyleCnt="3">
        <dgm:presLayoutVars>
          <dgm:chMax val="1"/>
          <dgm:bulletEnabled val="1"/>
        </dgm:presLayoutVars>
      </dgm:prSet>
      <dgm:spPr/>
    </dgm:pt>
    <dgm:pt modelId="{6002C0EE-5C70-5B48-811E-C12D4808E178}" type="pres">
      <dgm:prSet presAssocID="{ADF686A2-8016-324F-977F-5297FE61D0E3}" presName="connSite1" presStyleCnt="0"/>
      <dgm:spPr/>
    </dgm:pt>
    <dgm:pt modelId="{832FE2C5-F891-7E48-A49F-37549EF00DA3}" type="pres">
      <dgm:prSet presAssocID="{1F7FB211-0F24-A34B-A936-727C0BA69E6F}" presName="Name9" presStyleLbl="sibTrans2D1" presStyleIdx="0" presStyleCnt="2"/>
      <dgm:spPr/>
    </dgm:pt>
    <dgm:pt modelId="{0CD913A0-430F-6F4F-868B-4A5C0520355D}" type="pres">
      <dgm:prSet presAssocID="{40DAF718-BA91-654A-AC0A-AC0C81C5BC97}" presName="composite2" presStyleCnt="0"/>
      <dgm:spPr/>
    </dgm:pt>
    <dgm:pt modelId="{B2436992-FDBB-6143-831B-3CCA12585594}" type="pres">
      <dgm:prSet presAssocID="{40DAF718-BA91-654A-AC0A-AC0C81C5BC97}" presName="dummyNode2" presStyleLbl="node1" presStyleIdx="0" presStyleCnt="3"/>
      <dgm:spPr/>
    </dgm:pt>
    <dgm:pt modelId="{10FE3A3D-0D9C-0045-BFCB-E9908793825B}" type="pres">
      <dgm:prSet presAssocID="{40DAF718-BA91-654A-AC0A-AC0C81C5BC97}" presName="childNode2" presStyleLbl="bgAcc1" presStyleIdx="1" presStyleCnt="3">
        <dgm:presLayoutVars>
          <dgm:bulletEnabled val="1"/>
        </dgm:presLayoutVars>
      </dgm:prSet>
      <dgm:spPr/>
    </dgm:pt>
    <dgm:pt modelId="{C15722FB-E3EF-124B-B8DD-5CD112270864}" type="pres">
      <dgm:prSet presAssocID="{40DAF718-BA91-654A-AC0A-AC0C81C5BC97}" presName="childNode2tx" presStyleLbl="bgAcc1" presStyleIdx="1" presStyleCnt="3">
        <dgm:presLayoutVars>
          <dgm:bulletEnabled val="1"/>
        </dgm:presLayoutVars>
      </dgm:prSet>
      <dgm:spPr/>
    </dgm:pt>
    <dgm:pt modelId="{DD962EE6-A895-0C44-AD29-1E4BC1F0CFE2}" type="pres">
      <dgm:prSet presAssocID="{40DAF718-BA91-654A-AC0A-AC0C81C5BC97}" presName="parentNode2" presStyleLbl="node1" presStyleIdx="1" presStyleCnt="3">
        <dgm:presLayoutVars>
          <dgm:chMax val="0"/>
          <dgm:bulletEnabled val="1"/>
        </dgm:presLayoutVars>
      </dgm:prSet>
      <dgm:spPr/>
    </dgm:pt>
    <dgm:pt modelId="{3937BAFD-810F-A74E-9EDD-B8B41DF2C471}" type="pres">
      <dgm:prSet presAssocID="{40DAF718-BA91-654A-AC0A-AC0C81C5BC97}" presName="connSite2" presStyleCnt="0"/>
      <dgm:spPr/>
    </dgm:pt>
    <dgm:pt modelId="{A9EFBDF4-3D9D-C54E-A4AB-6BCB9FC726C0}" type="pres">
      <dgm:prSet presAssocID="{C7221559-1C19-B148-B32C-43E6998192AA}" presName="Name18" presStyleLbl="sibTrans2D1" presStyleIdx="1" presStyleCnt="2"/>
      <dgm:spPr/>
    </dgm:pt>
    <dgm:pt modelId="{A646A686-C36C-0B4F-8647-4C11C124ADA2}" type="pres">
      <dgm:prSet presAssocID="{6F103D28-08D8-6944-A73D-E11C2A6CEAF2}" presName="composite1" presStyleCnt="0"/>
      <dgm:spPr/>
    </dgm:pt>
    <dgm:pt modelId="{93578F99-B87A-5048-A005-9949FC12DA95}" type="pres">
      <dgm:prSet presAssocID="{6F103D28-08D8-6944-A73D-E11C2A6CEAF2}" presName="dummyNode1" presStyleLbl="node1" presStyleIdx="1" presStyleCnt="3"/>
      <dgm:spPr/>
    </dgm:pt>
    <dgm:pt modelId="{2ADF542F-0901-414A-8176-5675DA7E599B}" type="pres">
      <dgm:prSet presAssocID="{6F103D28-08D8-6944-A73D-E11C2A6CEAF2}" presName="childNode1" presStyleLbl="bgAcc1" presStyleIdx="2" presStyleCnt="3">
        <dgm:presLayoutVars>
          <dgm:bulletEnabled val="1"/>
        </dgm:presLayoutVars>
      </dgm:prSet>
      <dgm:spPr/>
    </dgm:pt>
    <dgm:pt modelId="{1AD5F30F-6CEB-784D-9D11-F432A66ABD26}" type="pres">
      <dgm:prSet presAssocID="{6F103D28-08D8-6944-A73D-E11C2A6CEAF2}" presName="childNode1tx" presStyleLbl="bgAcc1" presStyleIdx="2" presStyleCnt="3">
        <dgm:presLayoutVars>
          <dgm:bulletEnabled val="1"/>
        </dgm:presLayoutVars>
      </dgm:prSet>
      <dgm:spPr/>
    </dgm:pt>
    <dgm:pt modelId="{0B7E31D2-011B-354B-9BC0-99498B9D4EB1}" type="pres">
      <dgm:prSet presAssocID="{6F103D28-08D8-6944-A73D-E11C2A6CEAF2}" presName="parentNode1" presStyleLbl="node1" presStyleIdx="2" presStyleCnt="3">
        <dgm:presLayoutVars>
          <dgm:chMax val="1"/>
          <dgm:bulletEnabled val="1"/>
        </dgm:presLayoutVars>
      </dgm:prSet>
      <dgm:spPr/>
    </dgm:pt>
    <dgm:pt modelId="{3D9D75F2-061D-FF4E-96B7-396A3C7E1B37}" type="pres">
      <dgm:prSet presAssocID="{6F103D28-08D8-6944-A73D-E11C2A6CEAF2}" presName="connSite1" presStyleCnt="0"/>
      <dgm:spPr/>
    </dgm:pt>
  </dgm:ptLst>
  <dgm:cxnLst>
    <dgm:cxn modelId="{EB146203-A6B6-6D46-8F39-BB5512C05C4C}" type="presOf" srcId="{95205B97-D1DD-424B-ABCD-055A0DCA81ED}" destId="{1AD5F30F-6CEB-784D-9D11-F432A66ABD26}" srcOrd="1" destOrd="0" presId="urn:microsoft.com/office/officeart/2005/8/layout/hProcess4"/>
    <dgm:cxn modelId="{6A411822-4738-884A-82B9-328F6A769549}" srcId="{40DAF718-BA91-654A-AC0A-AC0C81C5BC97}" destId="{613F3EBC-86FC-C14C-BA0C-FA069396DBD7}" srcOrd="0" destOrd="0" parTransId="{9B650FE6-DD34-0243-8DE7-E094F56C63E5}" sibTransId="{319B2EF4-0B69-254F-AD76-BE129C31923E}"/>
    <dgm:cxn modelId="{796E8C45-7B5C-0F4D-8FC7-DCC24AE289D7}" type="presOf" srcId="{95205B97-D1DD-424B-ABCD-055A0DCA81ED}" destId="{2ADF542F-0901-414A-8176-5675DA7E599B}" srcOrd="0" destOrd="0" presId="urn:microsoft.com/office/officeart/2005/8/layout/hProcess4"/>
    <dgm:cxn modelId="{361B6668-B117-CB49-8F10-27B57F832E50}" srcId="{57F7A694-1902-434E-BBCA-E2F87CF4D4CD}" destId="{6F103D28-08D8-6944-A73D-E11C2A6CEAF2}" srcOrd="2" destOrd="0" parTransId="{4F953525-021B-E045-87F8-F6B2FC15A2AC}" sibTransId="{9E658F15-7C87-354C-BBC8-A1BB22EB611D}"/>
    <dgm:cxn modelId="{EF623172-5FA0-2648-A3B5-F85B23A6251E}" type="presOf" srcId="{613F3EBC-86FC-C14C-BA0C-FA069396DBD7}" destId="{10FE3A3D-0D9C-0045-BFCB-E9908793825B}" srcOrd="0" destOrd="0" presId="urn:microsoft.com/office/officeart/2005/8/layout/hProcess4"/>
    <dgm:cxn modelId="{769B5572-E89C-1744-A2FD-C70BCBFED289}" type="presOf" srcId="{ADF686A2-8016-324F-977F-5297FE61D0E3}" destId="{C3B1032D-BB36-7D49-9787-6BDDC6D6754F}" srcOrd="0" destOrd="0" presId="urn:microsoft.com/office/officeart/2005/8/layout/hProcess4"/>
    <dgm:cxn modelId="{B2A1177E-B2A9-334B-BBFA-B4C4B63320FB}" type="presOf" srcId="{AE7256B0-1499-CE4E-88E0-38AEE3C14B68}" destId="{1AF7566F-E28D-B948-8AB1-E2D6012C7EC7}" srcOrd="1" destOrd="0" presId="urn:microsoft.com/office/officeart/2005/8/layout/hProcess4"/>
    <dgm:cxn modelId="{1AA3C983-14AB-EB4E-B1FC-B0324936E274}" srcId="{57F7A694-1902-434E-BBCA-E2F87CF4D4CD}" destId="{40DAF718-BA91-654A-AC0A-AC0C81C5BC97}" srcOrd="1" destOrd="0" parTransId="{F94A1F60-141F-124C-8827-AACB90BC812B}" sibTransId="{C7221559-1C19-B148-B32C-43E6998192AA}"/>
    <dgm:cxn modelId="{2D6CBD97-C30A-6B42-B9B4-DD6FAF6EB901}" type="presOf" srcId="{57F7A694-1902-434E-BBCA-E2F87CF4D4CD}" destId="{A2660FDE-BCC6-B048-9608-8567EBB9983B}" srcOrd="0" destOrd="0" presId="urn:microsoft.com/office/officeart/2005/8/layout/hProcess4"/>
    <dgm:cxn modelId="{C66A09A0-88DD-4148-B654-093658F7C68C}" srcId="{6F103D28-08D8-6944-A73D-E11C2A6CEAF2}" destId="{95205B97-D1DD-424B-ABCD-055A0DCA81ED}" srcOrd="0" destOrd="0" parTransId="{7E1D5B0F-F38D-E34F-8C96-F5CD283F5F13}" sibTransId="{504B291D-1AD2-2441-BAE0-524F3E423E42}"/>
    <dgm:cxn modelId="{0808E7A1-93A7-124B-BFB0-2BE79B701E66}" type="presOf" srcId="{6F103D28-08D8-6944-A73D-E11C2A6CEAF2}" destId="{0B7E31D2-011B-354B-9BC0-99498B9D4EB1}" srcOrd="0" destOrd="0" presId="urn:microsoft.com/office/officeart/2005/8/layout/hProcess4"/>
    <dgm:cxn modelId="{1FB31EA5-1983-DF42-802D-17EEBA030E0A}" srcId="{57F7A694-1902-434E-BBCA-E2F87CF4D4CD}" destId="{ADF686A2-8016-324F-977F-5297FE61D0E3}" srcOrd="0" destOrd="0" parTransId="{26E64181-7642-0B48-A971-B5B252C756A5}" sibTransId="{1F7FB211-0F24-A34B-A936-727C0BA69E6F}"/>
    <dgm:cxn modelId="{58EBE4A7-FCBA-074D-8298-46EBDF81F7E4}" type="presOf" srcId="{C7221559-1C19-B148-B32C-43E6998192AA}" destId="{A9EFBDF4-3D9D-C54E-A4AB-6BCB9FC726C0}" srcOrd="0" destOrd="0" presId="urn:microsoft.com/office/officeart/2005/8/layout/hProcess4"/>
    <dgm:cxn modelId="{BFD031BB-9EE4-DF46-A938-9A19B6D85591}" type="presOf" srcId="{AE7256B0-1499-CE4E-88E0-38AEE3C14B68}" destId="{D86B7593-0FCF-614D-AAE6-5693FCA5F538}" srcOrd="0" destOrd="0" presId="urn:microsoft.com/office/officeart/2005/8/layout/hProcess4"/>
    <dgm:cxn modelId="{6FEF56E2-79DE-304F-8C76-0C6874D4BC37}" type="presOf" srcId="{1F7FB211-0F24-A34B-A936-727C0BA69E6F}" destId="{832FE2C5-F891-7E48-A49F-37549EF00DA3}" srcOrd="0" destOrd="0" presId="urn:microsoft.com/office/officeart/2005/8/layout/hProcess4"/>
    <dgm:cxn modelId="{A8DD06E3-5198-F04C-8320-12FE99925438}" type="presOf" srcId="{613F3EBC-86FC-C14C-BA0C-FA069396DBD7}" destId="{C15722FB-E3EF-124B-B8DD-5CD112270864}" srcOrd="1" destOrd="0" presId="urn:microsoft.com/office/officeart/2005/8/layout/hProcess4"/>
    <dgm:cxn modelId="{7E3E64F3-BF49-D147-B81F-0E660F1F4D56}" srcId="{ADF686A2-8016-324F-977F-5297FE61D0E3}" destId="{AE7256B0-1499-CE4E-88E0-38AEE3C14B68}" srcOrd="0" destOrd="0" parTransId="{C01C0034-6944-0047-A9CC-998AAAFD30F6}" sibTransId="{87009C17-AC21-1D48-A79E-BA6B1E3A5B7C}"/>
    <dgm:cxn modelId="{91A7BEFE-AE98-5040-B752-54880D0411E6}" type="presOf" srcId="{40DAF718-BA91-654A-AC0A-AC0C81C5BC97}" destId="{DD962EE6-A895-0C44-AD29-1E4BC1F0CFE2}" srcOrd="0" destOrd="0" presId="urn:microsoft.com/office/officeart/2005/8/layout/hProcess4"/>
    <dgm:cxn modelId="{DE0480CF-1542-4646-A372-341797B8DE41}" type="presParOf" srcId="{A2660FDE-BCC6-B048-9608-8567EBB9983B}" destId="{35EFCAA4-39D4-9A4E-89E5-011CA782A258}" srcOrd="0" destOrd="0" presId="urn:microsoft.com/office/officeart/2005/8/layout/hProcess4"/>
    <dgm:cxn modelId="{B2E8834A-C1AA-C841-A2F6-118207541286}" type="presParOf" srcId="{A2660FDE-BCC6-B048-9608-8567EBB9983B}" destId="{44C614D9-6F73-C24F-BB2B-5DA543010F67}" srcOrd="1" destOrd="0" presId="urn:microsoft.com/office/officeart/2005/8/layout/hProcess4"/>
    <dgm:cxn modelId="{28C1CA33-84A4-6846-A4D2-66C8023D2DB5}" type="presParOf" srcId="{A2660FDE-BCC6-B048-9608-8567EBB9983B}" destId="{D1226AE6-33E2-1743-840F-E2F27E04A046}" srcOrd="2" destOrd="0" presId="urn:microsoft.com/office/officeart/2005/8/layout/hProcess4"/>
    <dgm:cxn modelId="{96097807-49C7-9D40-81B5-00704F25952E}" type="presParOf" srcId="{D1226AE6-33E2-1743-840F-E2F27E04A046}" destId="{4C5F2ECC-B7A2-A844-8B15-3D12B9FE4527}" srcOrd="0" destOrd="0" presId="urn:microsoft.com/office/officeart/2005/8/layout/hProcess4"/>
    <dgm:cxn modelId="{4343FBFC-256E-B244-A98B-8440842F867D}" type="presParOf" srcId="{4C5F2ECC-B7A2-A844-8B15-3D12B9FE4527}" destId="{C93520BB-96C1-EC49-8EEA-48DB82A40B7D}" srcOrd="0" destOrd="0" presId="urn:microsoft.com/office/officeart/2005/8/layout/hProcess4"/>
    <dgm:cxn modelId="{D09F98C8-8D83-0C44-9BF1-5CC9095F3DAA}" type="presParOf" srcId="{4C5F2ECC-B7A2-A844-8B15-3D12B9FE4527}" destId="{D86B7593-0FCF-614D-AAE6-5693FCA5F538}" srcOrd="1" destOrd="0" presId="urn:microsoft.com/office/officeart/2005/8/layout/hProcess4"/>
    <dgm:cxn modelId="{03A96C8E-C9C3-E247-87D8-45DD27659B3E}" type="presParOf" srcId="{4C5F2ECC-B7A2-A844-8B15-3D12B9FE4527}" destId="{1AF7566F-E28D-B948-8AB1-E2D6012C7EC7}" srcOrd="2" destOrd="0" presId="urn:microsoft.com/office/officeart/2005/8/layout/hProcess4"/>
    <dgm:cxn modelId="{7ED209B7-D836-9D49-8C6F-C0A0780B7958}" type="presParOf" srcId="{4C5F2ECC-B7A2-A844-8B15-3D12B9FE4527}" destId="{C3B1032D-BB36-7D49-9787-6BDDC6D6754F}" srcOrd="3" destOrd="0" presId="urn:microsoft.com/office/officeart/2005/8/layout/hProcess4"/>
    <dgm:cxn modelId="{E7FD9E4E-6D21-0445-BDA7-14B640757FED}" type="presParOf" srcId="{4C5F2ECC-B7A2-A844-8B15-3D12B9FE4527}" destId="{6002C0EE-5C70-5B48-811E-C12D4808E178}" srcOrd="4" destOrd="0" presId="urn:microsoft.com/office/officeart/2005/8/layout/hProcess4"/>
    <dgm:cxn modelId="{824AB903-766A-7D47-AFC7-AA5C1EA8782B}" type="presParOf" srcId="{D1226AE6-33E2-1743-840F-E2F27E04A046}" destId="{832FE2C5-F891-7E48-A49F-37549EF00DA3}" srcOrd="1" destOrd="0" presId="urn:microsoft.com/office/officeart/2005/8/layout/hProcess4"/>
    <dgm:cxn modelId="{8418FF0E-DDFB-1647-B36B-62C77430EBFC}" type="presParOf" srcId="{D1226AE6-33E2-1743-840F-E2F27E04A046}" destId="{0CD913A0-430F-6F4F-868B-4A5C0520355D}" srcOrd="2" destOrd="0" presId="urn:microsoft.com/office/officeart/2005/8/layout/hProcess4"/>
    <dgm:cxn modelId="{A939456A-5DC2-0E4E-A0BF-A5F49858C227}" type="presParOf" srcId="{0CD913A0-430F-6F4F-868B-4A5C0520355D}" destId="{B2436992-FDBB-6143-831B-3CCA12585594}" srcOrd="0" destOrd="0" presId="urn:microsoft.com/office/officeart/2005/8/layout/hProcess4"/>
    <dgm:cxn modelId="{6702CA9C-2896-8944-9662-E11ABCA24F9B}" type="presParOf" srcId="{0CD913A0-430F-6F4F-868B-4A5C0520355D}" destId="{10FE3A3D-0D9C-0045-BFCB-E9908793825B}" srcOrd="1" destOrd="0" presId="urn:microsoft.com/office/officeart/2005/8/layout/hProcess4"/>
    <dgm:cxn modelId="{94ECD967-10D5-964D-91A4-3F3BC74FD0BC}" type="presParOf" srcId="{0CD913A0-430F-6F4F-868B-4A5C0520355D}" destId="{C15722FB-E3EF-124B-B8DD-5CD112270864}" srcOrd="2" destOrd="0" presId="urn:microsoft.com/office/officeart/2005/8/layout/hProcess4"/>
    <dgm:cxn modelId="{91895433-5773-964F-A4A2-603D0AE4FF1E}" type="presParOf" srcId="{0CD913A0-430F-6F4F-868B-4A5C0520355D}" destId="{DD962EE6-A895-0C44-AD29-1E4BC1F0CFE2}" srcOrd="3" destOrd="0" presId="urn:microsoft.com/office/officeart/2005/8/layout/hProcess4"/>
    <dgm:cxn modelId="{DA40E32F-51D5-AB42-8971-944AC1255C2E}" type="presParOf" srcId="{0CD913A0-430F-6F4F-868B-4A5C0520355D}" destId="{3937BAFD-810F-A74E-9EDD-B8B41DF2C471}" srcOrd="4" destOrd="0" presId="urn:microsoft.com/office/officeart/2005/8/layout/hProcess4"/>
    <dgm:cxn modelId="{F419BB45-FC00-6347-A395-C2427A527EB4}" type="presParOf" srcId="{D1226AE6-33E2-1743-840F-E2F27E04A046}" destId="{A9EFBDF4-3D9D-C54E-A4AB-6BCB9FC726C0}" srcOrd="3" destOrd="0" presId="urn:microsoft.com/office/officeart/2005/8/layout/hProcess4"/>
    <dgm:cxn modelId="{824ECD63-977F-7A4F-9DD1-F8A301BD052C}" type="presParOf" srcId="{D1226AE6-33E2-1743-840F-E2F27E04A046}" destId="{A646A686-C36C-0B4F-8647-4C11C124ADA2}" srcOrd="4" destOrd="0" presId="urn:microsoft.com/office/officeart/2005/8/layout/hProcess4"/>
    <dgm:cxn modelId="{4290DFE6-A087-6F4B-B50B-3BF63754EFBE}" type="presParOf" srcId="{A646A686-C36C-0B4F-8647-4C11C124ADA2}" destId="{93578F99-B87A-5048-A005-9949FC12DA95}" srcOrd="0" destOrd="0" presId="urn:microsoft.com/office/officeart/2005/8/layout/hProcess4"/>
    <dgm:cxn modelId="{A346D6C5-D137-4C47-A612-3C6165B9DA1B}" type="presParOf" srcId="{A646A686-C36C-0B4F-8647-4C11C124ADA2}" destId="{2ADF542F-0901-414A-8176-5675DA7E599B}" srcOrd="1" destOrd="0" presId="urn:microsoft.com/office/officeart/2005/8/layout/hProcess4"/>
    <dgm:cxn modelId="{B5B9BBB2-821F-5A4F-9B00-C856E5CC8569}" type="presParOf" srcId="{A646A686-C36C-0B4F-8647-4C11C124ADA2}" destId="{1AD5F30F-6CEB-784D-9D11-F432A66ABD26}" srcOrd="2" destOrd="0" presId="urn:microsoft.com/office/officeart/2005/8/layout/hProcess4"/>
    <dgm:cxn modelId="{C67877AF-BA06-0B46-8A22-6B82F5ED1616}" type="presParOf" srcId="{A646A686-C36C-0B4F-8647-4C11C124ADA2}" destId="{0B7E31D2-011B-354B-9BC0-99498B9D4EB1}" srcOrd="3" destOrd="0" presId="urn:microsoft.com/office/officeart/2005/8/layout/hProcess4"/>
    <dgm:cxn modelId="{4800A868-50CC-F442-864D-33D27CA4B7FF}" type="presParOf" srcId="{A646A686-C36C-0B4F-8647-4C11C124ADA2}" destId="{3D9D75F2-061D-FF4E-96B7-396A3C7E1B3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1E1527-1347-F445-9437-CBDF702266D0}"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4388A591-C2D7-BD4A-B3AC-A87E2DB4C388}">
      <dgm:prSet phldrT="[Text]" custT="1"/>
      <dgm:spPr/>
      <dgm:t>
        <a:bodyPr/>
        <a:lstStyle/>
        <a:p>
          <a:r>
            <a:rPr lang="en-US" sz="2000" dirty="0"/>
            <a:t>Missing value treatment in Demographic Data</a:t>
          </a:r>
        </a:p>
        <a:p>
          <a:endParaRPr lang="en-US" sz="2000" dirty="0"/>
        </a:p>
        <a:p>
          <a:r>
            <a:rPr lang="en-US" sz="2000" dirty="0"/>
            <a:t>Erroneous Value Treatment</a:t>
          </a:r>
        </a:p>
        <a:p>
          <a:endParaRPr lang="en-US" sz="2000" dirty="0"/>
        </a:p>
        <a:p>
          <a:endParaRPr lang="en-US" sz="2000" dirty="0"/>
        </a:p>
        <a:p>
          <a:r>
            <a:rPr lang="en-US" sz="2000" dirty="0"/>
            <a:t>Missing value treatment in Credit-bureau Data</a:t>
          </a:r>
        </a:p>
        <a:p>
          <a:endParaRPr lang="en-US" sz="2000" dirty="0"/>
        </a:p>
        <a:p>
          <a:endParaRPr lang="en-US" sz="2000" dirty="0"/>
        </a:p>
        <a:p>
          <a:endParaRPr lang="en-US" sz="2000" dirty="0"/>
        </a:p>
      </dgm:t>
    </dgm:pt>
    <dgm:pt modelId="{68A5D01B-11BB-F44C-9A35-4306FE857DA7}" type="parTrans" cxnId="{EE7750F5-CE4C-8D43-8211-FB61D7974625}">
      <dgm:prSet/>
      <dgm:spPr/>
      <dgm:t>
        <a:bodyPr/>
        <a:lstStyle/>
        <a:p>
          <a:endParaRPr lang="en-US"/>
        </a:p>
      </dgm:t>
    </dgm:pt>
    <dgm:pt modelId="{83F80B86-B810-4249-951B-0062328D8C05}" type="sibTrans" cxnId="{EE7750F5-CE4C-8D43-8211-FB61D7974625}">
      <dgm:prSet/>
      <dgm:spPr/>
      <dgm:t>
        <a:bodyPr/>
        <a:lstStyle/>
        <a:p>
          <a:endParaRPr lang="en-US"/>
        </a:p>
      </dgm:t>
    </dgm:pt>
    <dgm:pt modelId="{6CE9FBB0-BEEB-A646-B98B-B2F9810C077E}">
      <dgm:prSet phldrT="[Text]" custT="1"/>
      <dgm:spPr/>
      <dgm:t>
        <a:bodyPr/>
        <a:lstStyle/>
        <a:p>
          <a:r>
            <a:rPr lang="en-US" sz="2000" dirty="0"/>
            <a:t>- The data points with missing values in the demographic data were dropped from the data set as they were only around 1% of the data set.</a:t>
          </a:r>
        </a:p>
      </dgm:t>
    </dgm:pt>
    <dgm:pt modelId="{5501FF4D-C208-6B4D-9AE8-668D4EF657ED}" type="parTrans" cxnId="{434E94B5-4870-9945-B228-904CD9F10D83}">
      <dgm:prSet/>
      <dgm:spPr/>
      <dgm:t>
        <a:bodyPr/>
        <a:lstStyle/>
        <a:p>
          <a:endParaRPr lang="en-US"/>
        </a:p>
      </dgm:t>
    </dgm:pt>
    <dgm:pt modelId="{FC540AAD-7E98-BD4F-B132-FED91200EB6A}" type="sibTrans" cxnId="{434E94B5-4870-9945-B228-904CD9F10D83}">
      <dgm:prSet/>
      <dgm:spPr/>
      <dgm:t>
        <a:bodyPr/>
        <a:lstStyle/>
        <a:p>
          <a:endParaRPr lang="en-US"/>
        </a:p>
      </dgm:t>
    </dgm:pt>
    <dgm:pt modelId="{708DDAAD-C3AA-584C-B10F-644E4F037DC7}">
      <dgm:prSet phldrT="[Text]" custT="1"/>
      <dgm:spPr/>
      <dgm:t>
        <a:bodyPr/>
        <a:lstStyle/>
        <a:p>
          <a:r>
            <a:rPr lang="en-US" sz="2000" dirty="0"/>
            <a:t>- The erroneous data points like, the negative value on income, age less than 18 , duplicate application IDs were removed from the data set as they were around 1% of the data.</a:t>
          </a:r>
        </a:p>
      </dgm:t>
    </dgm:pt>
    <dgm:pt modelId="{C2D9A2D8-420F-2240-97ED-728047B17AF1}" type="parTrans" cxnId="{5792815D-C3D6-7147-B30B-4FFFDA137883}">
      <dgm:prSet/>
      <dgm:spPr/>
      <dgm:t>
        <a:bodyPr/>
        <a:lstStyle/>
        <a:p>
          <a:endParaRPr lang="en-US"/>
        </a:p>
      </dgm:t>
    </dgm:pt>
    <dgm:pt modelId="{70AA2386-B4E3-2A4D-B8AA-726F7BD8E0ED}" type="sibTrans" cxnId="{5792815D-C3D6-7147-B30B-4FFFDA137883}">
      <dgm:prSet/>
      <dgm:spPr/>
      <dgm:t>
        <a:bodyPr/>
        <a:lstStyle/>
        <a:p>
          <a:endParaRPr lang="en-US"/>
        </a:p>
      </dgm:t>
    </dgm:pt>
    <dgm:pt modelId="{79F01AAB-0D6F-4E40-8AF4-C3B8A93538BB}">
      <dgm:prSet phldrT="[Text]" custT="1"/>
      <dgm:spPr/>
      <dgm:t>
        <a:bodyPr/>
        <a:lstStyle/>
        <a:p>
          <a:r>
            <a:rPr lang="en-US" sz="2000" dirty="0"/>
            <a:t>- The data points with missing values in the credit-bureau data were replaced by WOE values.</a:t>
          </a:r>
        </a:p>
      </dgm:t>
    </dgm:pt>
    <dgm:pt modelId="{06DEF31E-23C6-1D43-BDB3-03F5187EA2C7}" type="parTrans" cxnId="{000A8547-893F-0849-80E6-1C78CBD25FF9}">
      <dgm:prSet/>
      <dgm:spPr/>
      <dgm:t>
        <a:bodyPr/>
        <a:lstStyle/>
        <a:p>
          <a:endParaRPr lang="en-US"/>
        </a:p>
      </dgm:t>
    </dgm:pt>
    <dgm:pt modelId="{EB5F8DB7-BB89-774D-8632-80AF3BA2FC10}" type="sibTrans" cxnId="{000A8547-893F-0849-80E6-1C78CBD25FF9}">
      <dgm:prSet/>
      <dgm:spPr/>
      <dgm:t>
        <a:bodyPr/>
        <a:lstStyle/>
        <a:p>
          <a:endParaRPr lang="en-US"/>
        </a:p>
      </dgm:t>
    </dgm:pt>
    <dgm:pt modelId="{C90A6D09-3216-8644-BC74-8D890436627C}" type="pres">
      <dgm:prSet presAssocID="{1F1E1527-1347-F445-9437-CBDF702266D0}" presName="vert0" presStyleCnt="0">
        <dgm:presLayoutVars>
          <dgm:dir/>
          <dgm:animOne val="branch"/>
          <dgm:animLvl val="lvl"/>
        </dgm:presLayoutVars>
      </dgm:prSet>
      <dgm:spPr/>
    </dgm:pt>
    <dgm:pt modelId="{0942859F-5F8A-A448-B775-03569B2D45AD}" type="pres">
      <dgm:prSet presAssocID="{4388A591-C2D7-BD4A-B3AC-A87E2DB4C388}" presName="thickLine" presStyleLbl="alignNode1" presStyleIdx="0" presStyleCnt="1"/>
      <dgm:spPr/>
    </dgm:pt>
    <dgm:pt modelId="{CA5C274F-8F3D-E544-8C45-20150B6307AF}" type="pres">
      <dgm:prSet presAssocID="{4388A591-C2D7-BD4A-B3AC-A87E2DB4C388}" presName="horz1" presStyleCnt="0"/>
      <dgm:spPr/>
    </dgm:pt>
    <dgm:pt modelId="{874BC8B8-235B-E14F-B1C3-353C7A9E3D80}" type="pres">
      <dgm:prSet presAssocID="{4388A591-C2D7-BD4A-B3AC-A87E2DB4C388}" presName="tx1" presStyleLbl="revTx" presStyleIdx="0" presStyleCnt="4"/>
      <dgm:spPr/>
    </dgm:pt>
    <dgm:pt modelId="{64793CF0-1D90-984C-9CF5-7E398F75BE20}" type="pres">
      <dgm:prSet presAssocID="{4388A591-C2D7-BD4A-B3AC-A87E2DB4C388}" presName="vert1" presStyleCnt="0"/>
      <dgm:spPr/>
    </dgm:pt>
    <dgm:pt modelId="{E2841940-8965-B84A-893D-52670B03AACC}" type="pres">
      <dgm:prSet presAssocID="{6CE9FBB0-BEEB-A646-B98B-B2F9810C077E}" presName="vertSpace2a" presStyleCnt="0"/>
      <dgm:spPr/>
    </dgm:pt>
    <dgm:pt modelId="{E76F8759-D197-8A46-AB25-50E6E09E4449}" type="pres">
      <dgm:prSet presAssocID="{6CE9FBB0-BEEB-A646-B98B-B2F9810C077E}" presName="horz2" presStyleCnt="0"/>
      <dgm:spPr/>
    </dgm:pt>
    <dgm:pt modelId="{37863BD7-1AE4-A34B-BA45-435D8026DE65}" type="pres">
      <dgm:prSet presAssocID="{6CE9FBB0-BEEB-A646-B98B-B2F9810C077E}" presName="horzSpace2" presStyleCnt="0"/>
      <dgm:spPr/>
    </dgm:pt>
    <dgm:pt modelId="{2025F336-EEF9-9E4F-8BA1-43C10F7C14C3}" type="pres">
      <dgm:prSet presAssocID="{6CE9FBB0-BEEB-A646-B98B-B2F9810C077E}" presName="tx2" presStyleLbl="revTx" presStyleIdx="1" presStyleCnt="4"/>
      <dgm:spPr/>
    </dgm:pt>
    <dgm:pt modelId="{945F7794-D7B1-5B43-9D53-1EE590C69E86}" type="pres">
      <dgm:prSet presAssocID="{6CE9FBB0-BEEB-A646-B98B-B2F9810C077E}" presName="vert2" presStyleCnt="0"/>
      <dgm:spPr/>
    </dgm:pt>
    <dgm:pt modelId="{2B26BD72-9565-8F4C-9563-480F09DE97EC}" type="pres">
      <dgm:prSet presAssocID="{6CE9FBB0-BEEB-A646-B98B-B2F9810C077E}" presName="thinLine2b" presStyleLbl="callout" presStyleIdx="0" presStyleCnt="3"/>
      <dgm:spPr/>
    </dgm:pt>
    <dgm:pt modelId="{D4B87B08-BBE8-CF47-8A62-B99A3165615D}" type="pres">
      <dgm:prSet presAssocID="{6CE9FBB0-BEEB-A646-B98B-B2F9810C077E}" presName="vertSpace2b" presStyleCnt="0"/>
      <dgm:spPr/>
    </dgm:pt>
    <dgm:pt modelId="{19B51B75-D3B7-C540-88F5-5FE4A4664586}" type="pres">
      <dgm:prSet presAssocID="{708DDAAD-C3AA-584C-B10F-644E4F037DC7}" presName="horz2" presStyleCnt="0"/>
      <dgm:spPr/>
    </dgm:pt>
    <dgm:pt modelId="{6CB77BAC-8E85-454E-BD13-D3DBF3ED7224}" type="pres">
      <dgm:prSet presAssocID="{708DDAAD-C3AA-584C-B10F-644E4F037DC7}" presName="horzSpace2" presStyleCnt="0"/>
      <dgm:spPr/>
    </dgm:pt>
    <dgm:pt modelId="{A73F5D97-A284-2647-837B-D3209991D15D}" type="pres">
      <dgm:prSet presAssocID="{708DDAAD-C3AA-584C-B10F-644E4F037DC7}" presName="tx2" presStyleLbl="revTx" presStyleIdx="2" presStyleCnt="4"/>
      <dgm:spPr/>
    </dgm:pt>
    <dgm:pt modelId="{D453F39E-9D65-2E49-B64F-B12428AADE81}" type="pres">
      <dgm:prSet presAssocID="{708DDAAD-C3AA-584C-B10F-644E4F037DC7}" presName="vert2" presStyleCnt="0"/>
      <dgm:spPr/>
    </dgm:pt>
    <dgm:pt modelId="{F68B7DD4-4C94-FF49-B00B-A9B43ECA1544}" type="pres">
      <dgm:prSet presAssocID="{708DDAAD-C3AA-584C-B10F-644E4F037DC7}" presName="thinLine2b" presStyleLbl="callout" presStyleIdx="1" presStyleCnt="3"/>
      <dgm:spPr/>
    </dgm:pt>
    <dgm:pt modelId="{622046D3-7360-BC4C-8D66-C7A5EB6EA425}" type="pres">
      <dgm:prSet presAssocID="{708DDAAD-C3AA-584C-B10F-644E4F037DC7}" presName="vertSpace2b" presStyleCnt="0"/>
      <dgm:spPr/>
    </dgm:pt>
    <dgm:pt modelId="{4956EB16-97FD-DA4D-A581-56FA1315B8AB}" type="pres">
      <dgm:prSet presAssocID="{79F01AAB-0D6F-4E40-8AF4-C3B8A93538BB}" presName="horz2" presStyleCnt="0"/>
      <dgm:spPr/>
    </dgm:pt>
    <dgm:pt modelId="{E1A594B8-E8CE-1E43-B678-B937EE220C55}" type="pres">
      <dgm:prSet presAssocID="{79F01AAB-0D6F-4E40-8AF4-C3B8A93538BB}" presName="horzSpace2" presStyleCnt="0"/>
      <dgm:spPr/>
    </dgm:pt>
    <dgm:pt modelId="{BC832E73-5911-5A46-A402-3BFD09A0701E}" type="pres">
      <dgm:prSet presAssocID="{79F01AAB-0D6F-4E40-8AF4-C3B8A93538BB}" presName="tx2" presStyleLbl="revTx" presStyleIdx="3" presStyleCnt="4"/>
      <dgm:spPr/>
    </dgm:pt>
    <dgm:pt modelId="{A5D85476-9EE4-6945-B08F-E6E3B59D1226}" type="pres">
      <dgm:prSet presAssocID="{79F01AAB-0D6F-4E40-8AF4-C3B8A93538BB}" presName="vert2" presStyleCnt="0"/>
      <dgm:spPr/>
    </dgm:pt>
    <dgm:pt modelId="{104AEAB2-CA62-7D4F-AF08-0FCAE4077498}" type="pres">
      <dgm:prSet presAssocID="{79F01AAB-0D6F-4E40-8AF4-C3B8A93538BB}" presName="thinLine2b" presStyleLbl="callout" presStyleIdx="2" presStyleCnt="3"/>
      <dgm:spPr/>
    </dgm:pt>
    <dgm:pt modelId="{B44696A3-A746-BF4D-BC83-91D0B561A893}" type="pres">
      <dgm:prSet presAssocID="{79F01AAB-0D6F-4E40-8AF4-C3B8A93538BB}" presName="vertSpace2b" presStyleCnt="0"/>
      <dgm:spPr/>
    </dgm:pt>
  </dgm:ptLst>
  <dgm:cxnLst>
    <dgm:cxn modelId="{E0B56110-5078-E541-B6EF-B0A6A4EDAFFF}" type="presOf" srcId="{79F01AAB-0D6F-4E40-8AF4-C3B8A93538BB}" destId="{BC832E73-5911-5A46-A402-3BFD09A0701E}" srcOrd="0" destOrd="0" presId="urn:microsoft.com/office/officeart/2008/layout/LinedList"/>
    <dgm:cxn modelId="{20B45431-D51A-3345-BFCB-A6ACE63980CD}" type="presOf" srcId="{6CE9FBB0-BEEB-A646-B98B-B2F9810C077E}" destId="{2025F336-EEF9-9E4F-8BA1-43C10F7C14C3}" srcOrd="0" destOrd="0" presId="urn:microsoft.com/office/officeart/2008/layout/LinedList"/>
    <dgm:cxn modelId="{000A8547-893F-0849-80E6-1C78CBD25FF9}" srcId="{4388A591-C2D7-BD4A-B3AC-A87E2DB4C388}" destId="{79F01AAB-0D6F-4E40-8AF4-C3B8A93538BB}" srcOrd="2" destOrd="0" parTransId="{06DEF31E-23C6-1D43-BDB3-03F5187EA2C7}" sibTransId="{EB5F8DB7-BB89-774D-8632-80AF3BA2FC10}"/>
    <dgm:cxn modelId="{BE48814C-CD3B-014C-ADC3-79744FD3EB7D}" type="presOf" srcId="{1F1E1527-1347-F445-9437-CBDF702266D0}" destId="{C90A6D09-3216-8644-BC74-8D890436627C}" srcOrd="0" destOrd="0" presId="urn:microsoft.com/office/officeart/2008/layout/LinedList"/>
    <dgm:cxn modelId="{5792815D-C3D6-7147-B30B-4FFFDA137883}" srcId="{4388A591-C2D7-BD4A-B3AC-A87E2DB4C388}" destId="{708DDAAD-C3AA-584C-B10F-644E4F037DC7}" srcOrd="1" destOrd="0" parTransId="{C2D9A2D8-420F-2240-97ED-728047B17AF1}" sibTransId="{70AA2386-B4E3-2A4D-B8AA-726F7BD8E0ED}"/>
    <dgm:cxn modelId="{F47AD56C-DC7F-9946-B952-F22E57395B03}" type="presOf" srcId="{708DDAAD-C3AA-584C-B10F-644E4F037DC7}" destId="{A73F5D97-A284-2647-837B-D3209991D15D}" srcOrd="0" destOrd="0" presId="urn:microsoft.com/office/officeart/2008/layout/LinedList"/>
    <dgm:cxn modelId="{D1EDEA99-E97A-F349-BF2A-A2CC976845B6}" type="presOf" srcId="{4388A591-C2D7-BD4A-B3AC-A87E2DB4C388}" destId="{874BC8B8-235B-E14F-B1C3-353C7A9E3D80}" srcOrd="0" destOrd="0" presId="urn:microsoft.com/office/officeart/2008/layout/LinedList"/>
    <dgm:cxn modelId="{434E94B5-4870-9945-B228-904CD9F10D83}" srcId="{4388A591-C2D7-BD4A-B3AC-A87E2DB4C388}" destId="{6CE9FBB0-BEEB-A646-B98B-B2F9810C077E}" srcOrd="0" destOrd="0" parTransId="{5501FF4D-C208-6B4D-9AE8-668D4EF657ED}" sibTransId="{FC540AAD-7E98-BD4F-B132-FED91200EB6A}"/>
    <dgm:cxn modelId="{EE7750F5-CE4C-8D43-8211-FB61D7974625}" srcId="{1F1E1527-1347-F445-9437-CBDF702266D0}" destId="{4388A591-C2D7-BD4A-B3AC-A87E2DB4C388}" srcOrd="0" destOrd="0" parTransId="{68A5D01B-11BB-F44C-9A35-4306FE857DA7}" sibTransId="{83F80B86-B810-4249-951B-0062328D8C05}"/>
    <dgm:cxn modelId="{21AFAFC1-D1AA-BD4D-AB3B-90684DD89DE2}" type="presParOf" srcId="{C90A6D09-3216-8644-BC74-8D890436627C}" destId="{0942859F-5F8A-A448-B775-03569B2D45AD}" srcOrd="0" destOrd="0" presId="urn:microsoft.com/office/officeart/2008/layout/LinedList"/>
    <dgm:cxn modelId="{19F6056B-8F4A-374E-A017-C5CDBBBF894E}" type="presParOf" srcId="{C90A6D09-3216-8644-BC74-8D890436627C}" destId="{CA5C274F-8F3D-E544-8C45-20150B6307AF}" srcOrd="1" destOrd="0" presId="urn:microsoft.com/office/officeart/2008/layout/LinedList"/>
    <dgm:cxn modelId="{ADD5E9BF-F551-8B4E-ACFE-90BD757FA0E8}" type="presParOf" srcId="{CA5C274F-8F3D-E544-8C45-20150B6307AF}" destId="{874BC8B8-235B-E14F-B1C3-353C7A9E3D80}" srcOrd="0" destOrd="0" presId="urn:microsoft.com/office/officeart/2008/layout/LinedList"/>
    <dgm:cxn modelId="{EDCFB751-D5B9-974C-AE13-F6BD64F695C7}" type="presParOf" srcId="{CA5C274F-8F3D-E544-8C45-20150B6307AF}" destId="{64793CF0-1D90-984C-9CF5-7E398F75BE20}" srcOrd="1" destOrd="0" presId="urn:microsoft.com/office/officeart/2008/layout/LinedList"/>
    <dgm:cxn modelId="{9CFC4C1E-8C6A-EA4C-A352-20B1744214A3}" type="presParOf" srcId="{64793CF0-1D90-984C-9CF5-7E398F75BE20}" destId="{E2841940-8965-B84A-893D-52670B03AACC}" srcOrd="0" destOrd="0" presId="urn:microsoft.com/office/officeart/2008/layout/LinedList"/>
    <dgm:cxn modelId="{ECCC7087-C076-0E4E-B01D-DFCDD60C91EA}" type="presParOf" srcId="{64793CF0-1D90-984C-9CF5-7E398F75BE20}" destId="{E76F8759-D197-8A46-AB25-50E6E09E4449}" srcOrd="1" destOrd="0" presId="urn:microsoft.com/office/officeart/2008/layout/LinedList"/>
    <dgm:cxn modelId="{514069AF-B0B0-154B-B800-2A21C37854DD}" type="presParOf" srcId="{E76F8759-D197-8A46-AB25-50E6E09E4449}" destId="{37863BD7-1AE4-A34B-BA45-435D8026DE65}" srcOrd="0" destOrd="0" presId="urn:microsoft.com/office/officeart/2008/layout/LinedList"/>
    <dgm:cxn modelId="{0657E51B-45FC-A049-BA0A-C813D16977E5}" type="presParOf" srcId="{E76F8759-D197-8A46-AB25-50E6E09E4449}" destId="{2025F336-EEF9-9E4F-8BA1-43C10F7C14C3}" srcOrd="1" destOrd="0" presId="urn:microsoft.com/office/officeart/2008/layout/LinedList"/>
    <dgm:cxn modelId="{85271752-9909-E440-8355-046D1609F86E}" type="presParOf" srcId="{E76F8759-D197-8A46-AB25-50E6E09E4449}" destId="{945F7794-D7B1-5B43-9D53-1EE590C69E86}" srcOrd="2" destOrd="0" presId="urn:microsoft.com/office/officeart/2008/layout/LinedList"/>
    <dgm:cxn modelId="{0F6806A0-0DA7-934C-87FB-7F3FBA2B428C}" type="presParOf" srcId="{64793CF0-1D90-984C-9CF5-7E398F75BE20}" destId="{2B26BD72-9565-8F4C-9563-480F09DE97EC}" srcOrd="2" destOrd="0" presId="urn:microsoft.com/office/officeart/2008/layout/LinedList"/>
    <dgm:cxn modelId="{12DD1472-B8D5-2D4B-8BA2-2A670EDD1632}" type="presParOf" srcId="{64793CF0-1D90-984C-9CF5-7E398F75BE20}" destId="{D4B87B08-BBE8-CF47-8A62-B99A3165615D}" srcOrd="3" destOrd="0" presId="urn:microsoft.com/office/officeart/2008/layout/LinedList"/>
    <dgm:cxn modelId="{4677AEF6-D189-3540-BFB0-B2A3F70AC219}" type="presParOf" srcId="{64793CF0-1D90-984C-9CF5-7E398F75BE20}" destId="{19B51B75-D3B7-C540-88F5-5FE4A4664586}" srcOrd="4" destOrd="0" presId="urn:microsoft.com/office/officeart/2008/layout/LinedList"/>
    <dgm:cxn modelId="{88593499-22DD-4247-AC94-C20502120A55}" type="presParOf" srcId="{19B51B75-D3B7-C540-88F5-5FE4A4664586}" destId="{6CB77BAC-8E85-454E-BD13-D3DBF3ED7224}" srcOrd="0" destOrd="0" presId="urn:microsoft.com/office/officeart/2008/layout/LinedList"/>
    <dgm:cxn modelId="{7A980096-EFA9-2840-90CF-041EAED62DB5}" type="presParOf" srcId="{19B51B75-D3B7-C540-88F5-5FE4A4664586}" destId="{A73F5D97-A284-2647-837B-D3209991D15D}" srcOrd="1" destOrd="0" presId="urn:microsoft.com/office/officeart/2008/layout/LinedList"/>
    <dgm:cxn modelId="{DFC6A416-5F23-C84C-8B0B-00F273FD6F1E}" type="presParOf" srcId="{19B51B75-D3B7-C540-88F5-5FE4A4664586}" destId="{D453F39E-9D65-2E49-B64F-B12428AADE81}" srcOrd="2" destOrd="0" presId="urn:microsoft.com/office/officeart/2008/layout/LinedList"/>
    <dgm:cxn modelId="{68F9EF29-9D1F-594F-BDAA-2DE981D214A8}" type="presParOf" srcId="{64793CF0-1D90-984C-9CF5-7E398F75BE20}" destId="{F68B7DD4-4C94-FF49-B00B-A9B43ECA1544}" srcOrd="5" destOrd="0" presId="urn:microsoft.com/office/officeart/2008/layout/LinedList"/>
    <dgm:cxn modelId="{3D95FB7D-06A4-8C44-BF57-9AD80667D952}" type="presParOf" srcId="{64793CF0-1D90-984C-9CF5-7E398F75BE20}" destId="{622046D3-7360-BC4C-8D66-C7A5EB6EA425}" srcOrd="6" destOrd="0" presId="urn:microsoft.com/office/officeart/2008/layout/LinedList"/>
    <dgm:cxn modelId="{F9E7FA98-12F2-3844-8F29-D46230D5476E}" type="presParOf" srcId="{64793CF0-1D90-984C-9CF5-7E398F75BE20}" destId="{4956EB16-97FD-DA4D-A581-56FA1315B8AB}" srcOrd="7" destOrd="0" presId="urn:microsoft.com/office/officeart/2008/layout/LinedList"/>
    <dgm:cxn modelId="{B79AA85C-F9D0-4C46-B350-91A8A7C97F16}" type="presParOf" srcId="{4956EB16-97FD-DA4D-A581-56FA1315B8AB}" destId="{E1A594B8-E8CE-1E43-B678-B937EE220C55}" srcOrd="0" destOrd="0" presId="urn:microsoft.com/office/officeart/2008/layout/LinedList"/>
    <dgm:cxn modelId="{9C38D73E-B5BD-FA4C-A4BC-C2000F939755}" type="presParOf" srcId="{4956EB16-97FD-DA4D-A581-56FA1315B8AB}" destId="{BC832E73-5911-5A46-A402-3BFD09A0701E}" srcOrd="1" destOrd="0" presId="urn:microsoft.com/office/officeart/2008/layout/LinedList"/>
    <dgm:cxn modelId="{8266EED8-30AF-C54C-926D-976E792BB638}" type="presParOf" srcId="{4956EB16-97FD-DA4D-A581-56FA1315B8AB}" destId="{A5D85476-9EE4-6945-B08F-E6E3B59D1226}" srcOrd="2" destOrd="0" presId="urn:microsoft.com/office/officeart/2008/layout/LinedList"/>
    <dgm:cxn modelId="{7D544A0E-3A4E-8948-9C96-8203DF5B2263}" type="presParOf" srcId="{64793CF0-1D90-984C-9CF5-7E398F75BE20}" destId="{104AEAB2-CA62-7D4F-AF08-0FCAE4077498}" srcOrd="8" destOrd="0" presId="urn:microsoft.com/office/officeart/2008/layout/LinedList"/>
    <dgm:cxn modelId="{D87FF9A5-34FA-6245-90F0-94AEE61EF105}" type="presParOf" srcId="{64793CF0-1D90-984C-9CF5-7E398F75BE20}" destId="{B44696A3-A746-BF4D-BC83-91D0B561A89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B7593-0FCF-614D-AAE6-5693FCA5F538}">
      <dsp:nvSpPr>
        <dsp:cNvPr id="0" name=""/>
        <dsp:cNvSpPr/>
      </dsp:nvSpPr>
      <dsp:spPr>
        <a:xfrm>
          <a:off x="591558" y="1119306"/>
          <a:ext cx="2607720" cy="2150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 Understanding (exploring the data sets and
performing quality checks).
- Understanding the meaning and business case impacts of all the data variables provided.</a:t>
          </a:r>
        </a:p>
      </dsp:txBody>
      <dsp:txXfrm>
        <a:off x="641054" y="1168802"/>
        <a:ext cx="2508728" cy="1590941"/>
      </dsp:txXfrm>
    </dsp:sp>
    <dsp:sp modelId="{832FE2C5-F891-7E48-A49F-37549EF00DA3}">
      <dsp:nvSpPr>
        <dsp:cNvPr id="0" name=""/>
        <dsp:cNvSpPr/>
      </dsp:nvSpPr>
      <dsp:spPr>
        <a:xfrm>
          <a:off x="2021737" y="1504812"/>
          <a:ext cx="3063084" cy="3063084"/>
        </a:xfrm>
        <a:prstGeom prst="leftCircularArrow">
          <a:avLst>
            <a:gd name="adj1" fmla="val 3761"/>
            <a:gd name="adj2" fmla="val 469632"/>
            <a:gd name="adj3" fmla="val 2245142"/>
            <a:gd name="adj4" fmla="val 9024489"/>
            <a:gd name="adj5" fmla="val 43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B1032D-BB36-7D49-9787-6BDDC6D6754F}">
      <dsp:nvSpPr>
        <dsp:cNvPr id="0" name=""/>
        <dsp:cNvSpPr/>
      </dsp:nvSpPr>
      <dsp:spPr>
        <a:xfrm>
          <a:off x="1171052" y="2809239"/>
          <a:ext cx="2317973" cy="9217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Data-Understanding</a:t>
          </a:r>
        </a:p>
      </dsp:txBody>
      <dsp:txXfrm>
        <a:off x="1198050" y="2836237"/>
        <a:ext cx="2263977" cy="867785"/>
      </dsp:txXfrm>
    </dsp:sp>
    <dsp:sp modelId="{10FE3A3D-0D9C-0045-BFCB-E9908793825B}">
      <dsp:nvSpPr>
        <dsp:cNvPr id="0" name=""/>
        <dsp:cNvSpPr/>
      </dsp:nvSpPr>
      <dsp:spPr>
        <a:xfrm>
          <a:off x="4037666" y="1119306"/>
          <a:ext cx="2607720" cy="2150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 Performing in-depth analysis of the data set available.
- Understanding the spread of the data.
- Understanding the Impact of each predictor variables.</a:t>
          </a:r>
        </a:p>
      </dsp:txBody>
      <dsp:txXfrm>
        <a:off x="4087162" y="1629693"/>
        <a:ext cx="2508728" cy="1590941"/>
      </dsp:txXfrm>
    </dsp:sp>
    <dsp:sp modelId="{A9EFBDF4-3D9D-C54E-A4AB-6BCB9FC726C0}">
      <dsp:nvSpPr>
        <dsp:cNvPr id="0" name=""/>
        <dsp:cNvSpPr/>
      </dsp:nvSpPr>
      <dsp:spPr>
        <a:xfrm>
          <a:off x="5446114" y="-262791"/>
          <a:ext cx="3396293" cy="3396293"/>
        </a:xfrm>
        <a:prstGeom prst="circularArrow">
          <a:avLst>
            <a:gd name="adj1" fmla="val 3392"/>
            <a:gd name="adj2" fmla="val 419836"/>
            <a:gd name="adj3" fmla="val 19404654"/>
            <a:gd name="adj4" fmla="val 12575511"/>
            <a:gd name="adj5" fmla="val 395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962EE6-A895-0C44-AD29-1E4BC1F0CFE2}">
      <dsp:nvSpPr>
        <dsp:cNvPr id="0" name=""/>
        <dsp:cNvSpPr/>
      </dsp:nvSpPr>
      <dsp:spPr>
        <a:xfrm>
          <a:off x="4617159" y="658415"/>
          <a:ext cx="2317973" cy="9217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Exploratory Data Analysis</a:t>
          </a:r>
        </a:p>
      </dsp:txBody>
      <dsp:txXfrm>
        <a:off x="4644157" y="685413"/>
        <a:ext cx="2263977" cy="867785"/>
      </dsp:txXfrm>
    </dsp:sp>
    <dsp:sp modelId="{2ADF542F-0901-414A-8176-5675DA7E599B}">
      <dsp:nvSpPr>
        <dsp:cNvPr id="0" name=""/>
        <dsp:cNvSpPr/>
      </dsp:nvSpPr>
      <dsp:spPr>
        <a:xfrm>
          <a:off x="7483773" y="1119306"/>
          <a:ext cx="2607720" cy="2150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 Preparing data for modelling.
- Understanding the type of model required and the requirement of the model on the type of data.
- Preparing data in the form that justifies the modelling technique used. </a:t>
          </a:r>
        </a:p>
      </dsp:txBody>
      <dsp:txXfrm>
        <a:off x="7533269" y="1168802"/>
        <a:ext cx="2508728" cy="1590941"/>
      </dsp:txXfrm>
    </dsp:sp>
    <dsp:sp modelId="{0B7E31D2-011B-354B-9BC0-99498B9D4EB1}">
      <dsp:nvSpPr>
        <dsp:cNvPr id="0" name=""/>
        <dsp:cNvSpPr/>
      </dsp:nvSpPr>
      <dsp:spPr>
        <a:xfrm>
          <a:off x="8063267" y="2809239"/>
          <a:ext cx="2317973" cy="9217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Data-Preparation</a:t>
          </a:r>
        </a:p>
      </dsp:txBody>
      <dsp:txXfrm>
        <a:off x="8090265" y="2836237"/>
        <a:ext cx="2263977" cy="867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2859F-5F8A-A448-B775-03569B2D45AD}">
      <dsp:nvSpPr>
        <dsp:cNvPr id="0" name=""/>
        <dsp:cNvSpPr/>
      </dsp:nvSpPr>
      <dsp:spPr>
        <a:xfrm>
          <a:off x="0" y="2143"/>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BC8B8-235B-E14F-B1C3-353C7A9E3D80}">
      <dsp:nvSpPr>
        <dsp:cNvPr id="0" name=""/>
        <dsp:cNvSpPr/>
      </dsp:nvSpPr>
      <dsp:spPr>
        <a:xfrm>
          <a:off x="0" y="2143"/>
          <a:ext cx="2194560" cy="438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Missing value treatment in Demographic Data</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Erroneous Value Treatment</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Missing value treatment in Credit-bureau Data</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endParaRPr lang="en-US" sz="2000" kern="1200" dirty="0"/>
        </a:p>
      </dsp:txBody>
      <dsp:txXfrm>
        <a:off x="0" y="2143"/>
        <a:ext cx="2194560" cy="4385150"/>
      </dsp:txXfrm>
    </dsp:sp>
    <dsp:sp modelId="{2025F336-EEF9-9E4F-8BA1-43C10F7C14C3}">
      <dsp:nvSpPr>
        <dsp:cNvPr id="0" name=""/>
        <dsp:cNvSpPr/>
      </dsp:nvSpPr>
      <dsp:spPr>
        <a:xfrm>
          <a:off x="2359151" y="70661"/>
          <a:ext cx="8613648" cy="13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The data points with missing values in the demographic data were dropped from the data set as they were only around 1% of the data set.</a:t>
          </a:r>
        </a:p>
      </dsp:txBody>
      <dsp:txXfrm>
        <a:off x="2359151" y="70661"/>
        <a:ext cx="8613648" cy="1370359"/>
      </dsp:txXfrm>
    </dsp:sp>
    <dsp:sp modelId="{2B26BD72-9565-8F4C-9563-480F09DE97EC}">
      <dsp:nvSpPr>
        <dsp:cNvPr id="0" name=""/>
        <dsp:cNvSpPr/>
      </dsp:nvSpPr>
      <dsp:spPr>
        <a:xfrm>
          <a:off x="2194559" y="1441020"/>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3F5D97-A284-2647-837B-D3209991D15D}">
      <dsp:nvSpPr>
        <dsp:cNvPr id="0" name=""/>
        <dsp:cNvSpPr/>
      </dsp:nvSpPr>
      <dsp:spPr>
        <a:xfrm>
          <a:off x="2359151" y="1509538"/>
          <a:ext cx="8613648" cy="13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The erroneous data points like, the negative value on income, age less than 18 , duplicate application IDs were removed from the data set as they were around 1% of the data.</a:t>
          </a:r>
        </a:p>
      </dsp:txBody>
      <dsp:txXfrm>
        <a:off x="2359151" y="1509538"/>
        <a:ext cx="8613648" cy="1370359"/>
      </dsp:txXfrm>
    </dsp:sp>
    <dsp:sp modelId="{F68B7DD4-4C94-FF49-B00B-A9B43ECA1544}">
      <dsp:nvSpPr>
        <dsp:cNvPr id="0" name=""/>
        <dsp:cNvSpPr/>
      </dsp:nvSpPr>
      <dsp:spPr>
        <a:xfrm>
          <a:off x="2194559" y="2879898"/>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832E73-5911-5A46-A402-3BFD09A0701E}">
      <dsp:nvSpPr>
        <dsp:cNvPr id="0" name=""/>
        <dsp:cNvSpPr/>
      </dsp:nvSpPr>
      <dsp:spPr>
        <a:xfrm>
          <a:off x="2359151" y="2948416"/>
          <a:ext cx="8613648" cy="13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The data points with missing values in the credit-bureau data were replaced by WOE values.</a:t>
          </a:r>
        </a:p>
      </dsp:txBody>
      <dsp:txXfrm>
        <a:off x="2359151" y="2948416"/>
        <a:ext cx="8613648" cy="1370359"/>
      </dsp:txXfrm>
    </dsp:sp>
    <dsp:sp modelId="{104AEAB2-CA62-7D4F-AF08-0FCAE4077498}">
      <dsp:nvSpPr>
        <dsp:cNvPr id="0" name=""/>
        <dsp:cNvSpPr/>
      </dsp:nvSpPr>
      <dsp:spPr>
        <a:xfrm>
          <a:off x="2194559" y="4318775"/>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20/05/19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C018FE-C8D6-4A9C-A702-41F1E0C1C452}" type="datetimeFigureOut">
              <a:rPr lang="en-IN" smtClean="0"/>
              <a:pPr/>
              <a:t>20/05/19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20/05/19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20/05/19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20/05/19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20/05/19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20/05/19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pPr/>
              <a:t>20/05/19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20/05/19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20/05/19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20/05/19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4FB9132-D0D3-4182-9F3A-A2B393A6FF1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C018FE-C8D6-4A9C-A702-41F1E0C1C452}" type="datetimeFigureOut">
              <a:rPr lang="en-IN" smtClean="0"/>
              <a:pPr/>
              <a:t>20/05/19</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Investment Case Study</a:t>
            </a:r>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r>
              <a:rPr lang="en-IN"/>
              <a:t>1</a:t>
            </a:r>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5" name="Picture 14"/>
          <p:cNvPicPr>
            <a:picLocks noChangeAspect="1"/>
          </p:cNvPicPr>
          <p:nvPr userDrawn="1"/>
        </p:nvPicPr>
        <p:blipFill>
          <a:blip r:embed="rId14">
            <a:extLst>
              <a:ext uri="{BEBA8EAE-BF5A-486C-A8C5-ECC9F3942E4B}">
                <a14:imgProps xmlns:a14="http://schemas.microsoft.com/office/drawing/2010/main">
                  <a14:imgLayer>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2" y="177768"/>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a:srcRect/>
          <a:stretch>
            <a:fillRect/>
          </a:stretch>
        </p:blipFill>
        <p:spPr bwMode="auto">
          <a:xfrm>
            <a:off x="0" y="12194"/>
            <a:ext cx="12192000" cy="6858961"/>
          </a:xfrm>
          <a:prstGeom prst="rect">
            <a:avLst/>
          </a:prstGeom>
          <a:noFill/>
        </p:spPr>
      </p:pic>
      <p:graphicFrame>
        <p:nvGraphicFramePr>
          <p:cNvPr id="18" name="Table 17"/>
          <p:cNvGraphicFramePr>
            <a:graphicFrameLocks noGrp="1"/>
          </p:cNvGraphicFramePr>
          <p:nvPr>
            <p:extLst>
              <p:ext uri="{D42A27DB-BD31-4B8C-83A1-F6EECF244321}">
                <p14:modId xmlns:p14="http://schemas.microsoft.com/office/powerpoint/2010/main" val="2926855844"/>
              </p:ext>
            </p:extLst>
          </p:nvPr>
        </p:nvGraphicFramePr>
        <p:xfrm>
          <a:off x="755905" y="2001796"/>
          <a:ext cx="10340464" cy="593916"/>
        </p:xfrm>
        <a:graphic>
          <a:graphicData uri="http://schemas.openxmlformats.org/drawingml/2006/table">
            <a:tbl>
              <a:tblPr/>
              <a:tblGrid>
                <a:gridCol w="10340464">
                  <a:extLst>
                    <a:ext uri="{9D8B030D-6E8A-4147-A177-3AD203B41FA5}">
                      <a16:colId xmlns:a16="http://schemas.microsoft.com/office/drawing/2014/main" val="20000"/>
                    </a:ext>
                  </a:extLst>
                </a:gridCol>
              </a:tblGrid>
              <a:tr h="361357">
                <a:tc>
                  <a:txBody>
                    <a:bodyPr/>
                    <a:lstStyle/>
                    <a:p>
                      <a:pPr algn="ctr">
                        <a:lnSpc>
                          <a:spcPct val="115000"/>
                        </a:lnSpc>
                        <a:spcAft>
                          <a:spcPts val="0"/>
                        </a:spcAft>
                      </a:pPr>
                      <a:r>
                        <a:rPr lang="en-IN" sz="3600" i="0" dirty="0" err="1">
                          <a:solidFill>
                            <a:srgbClr val="000000"/>
                          </a:solidFill>
                          <a:latin typeface="Calibri Bold"/>
                          <a:ea typeface="Times New Roman"/>
                          <a:cs typeface="Calibri Bold"/>
                        </a:rPr>
                        <a:t>CredX</a:t>
                      </a:r>
                      <a:r>
                        <a:rPr lang="en-IN" sz="3600" i="0" dirty="0">
                          <a:solidFill>
                            <a:srgbClr val="000000"/>
                          </a:solidFill>
                          <a:latin typeface="Calibri Bold"/>
                          <a:ea typeface="Times New Roman"/>
                          <a:cs typeface="Calibri Bold"/>
                        </a:rPr>
                        <a:t> Risk Analytics Approach</a:t>
                      </a:r>
                      <a:r>
                        <a:rPr lang="en-IN" sz="3600" i="0" baseline="0" dirty="0">
                          <a:solidFill>
                            <a:srgbClr val="000000"/>
                          </a:solidFill>
                          <a:latin typeface="Calibri Bold"/>
                          <a:ea typeface="Times New Roman"/>
                          <a:cs typeface="Calibri Bold"/>
                        </a:rPr>
                        <a:t> Document</a:t>
                      </a:r>
                      <a:endParaRPr lang="en-IN" sz="3600" i="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0" name="Rectangle 19"/>
          <p:cNvSpPr/>
          <p:nvPr/>
        </p:nvSpPr>
        <p:spPr>
          <a:xfrm>
            <a:off x="7809472" y="4360353"/>
            <a:ext cx="3286897" cy="1224951"/>
          </a:xfrm>
          <a:prstGeom prst="rect">
            <a:avLst/>
          </a:prstGeom>
        </p:spPr>
        <p:txBody>
          <a:bodyPr wrap="square">
            <a:spAutoFit/>
          </a:bodyPr>
          <a:lstStyle/>
          <a:p>
            <a:pPr lvl="0" defTabSz="914400">
              <a:spcBef>
                <a:spcPct val="20000"/>
              </a:spcBef>
              <a:defRPr/>
            </a:pPr>
            <a:r>
              <a:rPr lang="en-IN" sz="1600" dirty="0" err="1">
                <a:solidFill>
                  <a:schemeClr val="bg1"/>
                </a:solidFill>
              </a:rPr>
              <a:t>Aditya</a:t>
            </a:r>
            <a:r>
              <a:rPr lang="en-IN" sz="1600" dirty="0">
                <a:solidFill>
                  <a:schemeClr val="bg1"/>
                </a:solidFill>
              </a:rPr>
              <a:t> Kumar</a:t>
            </a:r>
          </a:p>
          <a:p>
            <a:pPr lvl="0" defTabSz="914400">
              <a:spcBef>
                <a:spcPct val="20000"/>
              </a:spcBef>
              <a:defRPr/>
            </a:pPr>
            <a:r>
              <a:rPr lang="en-IN" sz="1600" dirty="0" err="1">
                <a:solidFill>
                  <a:schemeClr val="bg1"/>
                </a:solidFill>
              </a:rPr>
              <a:t>Raghuram</a:t>
            </a:r>
            <a:r>
              <a:rPr lang="en-IN" sz="1600" dirty="0">
                <a:solidFill>
                  <a:schemeClr val="bg1"/>
                </a:solidFill>
              </a:rPr>
              <a:t> Krishnamurthy</a:t>
            </a:r>
          </a:p>
          <a:p>
            <a:pPr lvl="0" defTabSz="914400">
              <a:spcBef>
                <a:spcPct val="20000"/>
              </a:spcBef>
              <a:defRPr/>
            </a:pPr>
            <a:r>
              <a:rPr lang="en-IN" sz="1600" dirty="0" err="1">
                <a:solidFill>
                  <a:schemeClr val="bg1"/>
                </a:solidFill>
              </a:rPr>
              <a:t>Rohit</a:t>
            </a:r>
            <a:r>
              <a:rPr lang="en-IN" sz="1600" dirty="0">
                <a:solidFill>
                  <a:schemeClr val="bg1"/>
                </a:solidFill>
              </a:rPr>
              <a:t> </a:t>
            </a:r>
            <a:r>
              <a:rPr lang="en-IN" sz="1600" dirty="0" err="1">
                <a:solidFill>
                  <a:schemeClr val="bg1"/>
                </a:solidFill>
              </a:rPr>
              <a:t>Saini</a:t>
            </a:r>
            <a:endParaRPr lang="en-IN" sz="1600" dirty="0">
              <a:solidFill>
                <a:schemeClr val="bg1"/>
              </a:solidFill>
            </a:endParaRPr>
          </a:p>
          <a:p>
            <a:pPr lvl="0" defTabSz="914400">
              <a:spcBef>
                <a:spcPct val="20000"/>
              </a:spcBef>
              <a:defRPr/>
            </a:pPr>
            <a:r>
              <a:rPr lang="en-IN" sz="1600" dirty="0" err="1">
                <a:solidFill>
                  <a:schemeClr val="bg1"/>
                </a:solidFill>
              </a:rPr>
              <a:t>Veenu</a:t>
            </a:r>
            <a:r>
              <a:rPr lang="en-IN" sz="1600" dirty="0">
                <a:solidFill>
                  <a:schemeClr val="bg1"/>
                </a:solidFill>
              </a:rPr>
              <a:t> </a:t>
            </a:r>
            <a:r>
              <a:rPr lang="en-IN" sz="1600" dirty="0" err="1">
                <a:solidFill>
                  <a:schemeClr val="bg1"/>
                </a:solidFill>
              </a:rPr>
              <a:t>Bhanot</a:t>
            </a:r>
            <a:endParaRPr lang="en-IN" sz="1600" dirty="0">
              <a:solidFill>
                <a:schemeClr val="bg1"/>
              </a:solidFill>
            </a:endParaRPr>
          </a:p>
        </p:txBody>
      </p:sp>
      <p:sp>
        <p:nvSpPr>
          <p:cNvPr id="21" name="Rectangle 20"/>
          <p:cNvSpPr/>
          <p:nvPr/>
        </p:nvSpPr>
        <p:spPr>
          <a:xfrm>
            <a:off x="1901262" y="2675923"/>
            <a:ext cx="4254113" cy="369332"/>
          </a:xfrm>
          <a:prstGeom prst="rect">
            <a:avLst/>
          </a:prstGeom>
        </p:spPr>
        <p:txBody>
          <a:bodyPr wrap="none">
            <a:spAutoFit/>
          </a:bodyPr>
          <a:lstStyle/>
          <a:p>
            <a:r>
              <a:rPr lang="en-IN" dirty="0"/>
              <a:t>					   </a:t>
            </a:r>
            <a:r>
              <a:rPr lang="en-IN" dirty="0">
                <a:solidFill>
                  <a:schemeClr val="bg1"/>
                </a:solidFill>
              </a:rPr>
              <a:t>Batch : Jun-2018</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838" y="170131"/>
            <a:ext cx="9313817" cy="856138"/>
          </a:xfrm>
        </p:spPr>
        <p:txBody>
          <a:bodyPr>
            <a:normAutofit/>
          </a:bodyPr>
          <a:lstStyle/>
          <a:p>
            <a:r>
              <a:rPr lang="en-US" sz="3200" dirty="0"/>
              <a:t>Bivariate Analysis</a:t>
            </a:r>
          </a:p>
        </p:txBody>
      </p:sp>
      <p:pic>
        <p:nvPicPr>
          <p:cNvPr id="33799" name="Picture 7"/>
          <p:cNvPicPr>
            <a:picLocks noChangeAspect="1" noChangeArrowheads="1"/>
          </p:cNvPicPr>
          <p:nvPr/>
        </p:nvPicPr>
        <p:blipFill>
          <a:blip r:embed="rId2"/>
          <a:srcRect/>
          <a:stretch>
            <a:fillRect/>
          </a:stretch>
        </p:blipFill>
        <p:spPr bwMode="auto">
          <a:xfrm>
            <a:off x="381000" y="1239254"/>
            <a:ext cx="2272069" cy="2490537"/>
          </a:xfrm>
          <a:prstGeom prst="rect">
            <a:avLst/>
          </a:prstGeom>
          <a:noFill/>
          <a:ln w="9525">
            <a:noFill/>
            <a:miter lim="800000"/>
            <a:headEnd/>
            <a:tailEnd/>
          </a:ln>
          <a:effectLst/>
        </p:spPr>
      </p:pic>
      <p:pic>
        <p:nvPicPr>
          <p:cNvPr id="33800" name="Picture 8"/>
          <p:cNvPicPr>
            <a:picLocks noChangeAspect="1" noChangeArrowheads="1"/>
          </p:cNvPicPr>
          <p:nvPr/>
        </p:nvPicPr>
        <p:blipFill>
          <a:blip r:embed="rId3"/>
          <a:srcRect/>
          <a:stretch>
            <a:fillRect/>
          </a:stretch>
        </p:blipFill>
        <p:spPr bwMode="auto">
          <a:xfrm>
            <a:off x="3063795" y="1155034"/>
            <a:ext cx="2434639" cy="2410577"/>
          </a:xfrm>
          <a:prstGeom prst="rect">
            <a:avLst/>
          </a:prstGeom>
          <a:noFill/>
          <a:ln w="9525">
            <a:noFill/>
            <a:miter lim="800000"/>
            <a:headEnd/>
            <a:tailEnd/>
          </a:ln>
          <a:effectLst/>
        </p:spPr>
      </p:pic>
      <p:pic>
        <p:nvPicPr>
          <p:cNvPr id="33801" name="Picture 9"/>
          <p:cNvPicPr>
            <a:picLocks noChangeAspect="1" noChangeArrowheads="1"/>
          </p:cNvPicPr>
          <p:nvPr/>
        </p:nvPicPr>
        <p:blipFill>
          <a:blip r:embed="rId4"/>
          <a:srcRect/>
          <a:stretch>
            <a:fillRect/>
          </a:stretch>
        </p:blipFill>
        <p:spPr bwMode="auto">
          <a:xfrm>
            <a:off x="5948867" y="1087229"/>
            <a:ext cx="2136356" cy="2389117"/>
          </a:xfrm>
          <a:prstGeom prst="rect">
            <a:avLst/>
          </a:prstGeom>
          <a:noFill/>
          <a:ln w="9525">
            <a:noFill/>
            <a:miter lim="800000"/>
            <a:headEnd/>
            <a:tailEnd/>
          </a:ln>
          <a:effectLst/>
        </p:spPr>
      </p:pic>
      <p:pic>
        <p:nvPicPr>
          <p:cNvPr id="33802" name="Picture 10"/>
          <p:cNvPicPr>
            <a:picLocks noChangeAspect="1" noChangeArrowheads="1"/>
          </p:cNvPicPr>
          <p:nvPr/>
        </p:nvPicPr>
        <p:blipFill>
          <a:blip r:embed="rId5"/>
          <a:srcRect/>
          <a:stretch>
            <a:fillRect/>
          </a:stretch>
        </p:blipFill>
        <p:spPr bwMode="auto">
          <a:xfrm>
            <a:off x="8983330" y="1011132"/>
            <a:ext cx="2506829" cy="2689070"/>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6"/>
          <a:srcRect/>
          <a:stretch>
            <a:fillRect/>
          </a:stretch>
        </p:blipFill>
        <p:spPr bwMode="auto">
          <a:xfrm>
            <a:off x="271465" y="4042006"/>
            <a:ext cx="2658700" cy="2418952"/>
          </a:xfrm>
          <a:prstGeom prst="rect">
            <a:avLst/>
          </a:prstGeom>
          <a:noFill/>
          <a:ln w="9525">
            <a:noFill/>
            <a:miter lim="800000"/>
            <a:headEnd/>
            <a:tailEnd/>
          </a:ln>
          <a:effectLst/>
        </p:spPr>
      </p:pic>
      <p:pic>
        <p:nvPicPr>
          <p:cNvPr id="33805" name="Picture 13"/>
          <p:cNvPicPr>
            <a:picLocks noChangeAspect="1" noChangeArrowheads="1"/>
          </p:cNvPicPr>
          <p:nvPr/>
        </p:nvPicPr>
        <p:blipFill>
          <a:blip r:embed="rId7"/>
          <a:srcRect/>
          <a:stretch>
            <a:fillRect/>
          </a:stretch>
        </p:blipFill>
        <p:spPr bwMode="auto">
          <a:xfrm>
            <a:off x="3156539" y="4066675"/>
            <a:ext cx="2317832" cy="2554956"/>
          </a:xfrm>
          <a:prstGeom prst="rect">
            <a:avLst/>
          </a:prstGeom>
          <a:noFill/>
          <a:ln w="9525">
            <a:noFill/>
            <a:miter lim="800000"/>
            <a:headEnd/>
            <a:tailEnd/>
          </a:ln>
          <a:effectLst/>
        </p:spPr>
      </p:pic>
      <p:pic>
        <p:nvPicPr>
          <p:cNvPr id="33807" name="Picture 15"/>
          <p:cNvPicPr>
            <a:picLocks noChangeAspect="1" noChangeArrowheads="1"/>
          </p:cNvPicPr>
          <p:nvPr/>
        </p:nvPicPr>
        <p:blipFill>
          <a:blip r:embed="rId8"/>
          <a:srcRect/>
          <a:stretch>
            <a:fillRect/>
          </a:stretch>
        </p:blipFill>
        <p:spPr bwMode="auto">
          <a:xfrm>
            <a:off x="9098381" y="3946358"/>
            <a:ext cx="2538543" cy="2569494"/>
          </a:xfrm>
          <a:prstGeom prst="rect">
            <a:avLst/>
          </a:prstGeom>
          <a:noFill/>
          <a:ln w="9525">
            <a:noFill/>
            <a:miter lim="800000"/>
            <a:headEnd/>
            <a:tailEnd/>
          </a:ln>
          <a:effectLst/>
        </p:spPr>
      </p:pic>
      <p:pic>
        <p:nvPicPr>
          <p:cNvPr id="33808" name="Picture 16"/>
          <p:cNvPicPr>
            <a:picLocks noChangeAspect="1" noChangeArrowheads="1"/>
          </p:cNvPicPr>
          <p:nvPr/>
        </p:nvPicPr>
        <p:blipFill>
          <a:blip r:embed="rId9"/>
          <a:srcRect/>
          <a:stretch>
            <a:fillRect/>
          </a:stretch>
        </p:blipFill>
        <p:spPr bwMode="auto">
          <a:xfrm>
            <a:off x="5789447" y="4152782"/>
            <a:ext cx="2716880" cy="246659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28" y="411480"/>
            <a:ext cx="10972800" cy="1143000"/>
          </a:xfrm>
        </p:spPr>
        <p:txBody>
          <a:bodyPr>
            <a:normAutofit/>
          </a:bodyPr>
          <a:lstStyle/>
          <a:p>
            <a:r>
              <a:rPr lang="en-US" sz="3200" dirty="0"/>
              <a:t>Important Predictors</a:t>
            </a:r>
          </a:p>
        </p:txBody>
      </p:sp>
      <p:sp>
        <p:nvSpPr>
          <p:cNvPr id="5" name="Content Placeholder 4"/>
          <p:cNvSpPr>
            <a:spLocks noGrp="1"/>
          </p:cNvSpPr>
          <p:nvPr>
            <p:ph idx="1"/>
          </p:nvPr>
        </p:nvSpPr>
        <p:spPr>
          <a:xfrm>
            <a:off x="609600" y="1554480"/>
            <a:ext cx="10972800" cy="4770120"/>
          </a:xfrm>
        </p:spPr>
        <p:txBody>
          <a:bodyPr>
            <a:normAutofit fontScale="62500" lnSpcReduction="20000"/>
          </a:bodyPr>
          <a:lstStyle/>
          <a:p>
            <a:r>
              <a:rPr lang="en-US" dirty="0"/>
              <a:t>The Information Value associated with the predictors are as follows:</a:t>
            </a:r>
          </a:p>
          <a:p>
            <a:endParaRPr lang="en-US" dirty="0"/>
          </a:p>
          <a:p>
            <a:r>
              <a:rPr lang="en-US" dirty="0">
                <a:highlight>
                  <a:srgbClr val="00FF00"/>
                </a:highlight>
              </a:rPr>
              <a:t>"No_of_PL_trades_opnd_L12M"             0.2685437    </a:t>
            </a:r>
            <a:r>
              <a:rPr lang="en-US" dirty="0"/>
              <a:t>	 </a:t>
            </a:r>
            <a:r>
              <a:rPr lang="en-US" dirty="0">
                <a:highlight>
                  <a:srgbClr val="FFFF00"/>
                </a:highlight>
              </a:rPr>
              <a:t>"Income"                                		0.03625863  </a:t>
            </a:r>
          </a:p>
          <a:p>
            <a:r>
              <a:rPr lang="en-US" dirty="0">
                <a:highlight>
                  <a:srgbClr val="00FF00"/>
                </a:highlight>
              </a:rPr>
              <a:t>"No_of_Inq_ex_HLAL_L12M"                 0.2618248   </a:t>
            </a:r>
            <a:r>
              <a:rPr lang="en-US" dirty="0"/>
              <a:t>	</a:t>
            </a:r>
            <a:r>
              <a:rPr lang="en-US" dirty="0">
                <a:highlight>
                  <a:srgbClr val="FFFF00"/>
                </a:highlight>
              </a:rPr>
              <a:t>"</a:t>
            </a:r>
            <a:r>
              <a:rPr lang="en-US" dirty="0" err="1">
                <a:highlight>
                  <a:srgbClr val="FFFF00"/>
                </a:highlight>
              </a:rPr>
              <a:t>No.of.months.in.current.company</a:t>
            </a:r>
            <a:r>
              <a:rPr lang="en-US" dirty="0">
                <a:highlight>
                  <a:srgbClr val="FFFF00"/>
                </a:highlight>
              </a:rPr>
              <a:t>"           0.02648455 </a:t>
            </a:r>
          </a:p>
          <a:p>
            <a:r>
              <a:rPr lang="en-US" dirty="0">
                <a:highlight>
                  <a:srgbClr val="00FF00"/>
                </a:highlight>
              </a:rPr>
              <a:t>"No_of_trades_opnd_L12M"                    0.2532209   </a:t>
            </a:r>
            <a:r>
              <a:rPr lang="en-US" dirty="0"/>
              <a:t>	</a:t>
            </a:r>
            <a:r>
              <a:rPr lang="en-US" dirty="0">
                <a:highlight>
                  <a:srgbClr val="FF0000"/>
                </a:highlight>
              </a:rPr>
              <a:t>"</a:t>
            </a:r>
            <a:r>
              <a:rPr lang="en-US" dirty="0" err="1">
                <a:highlight>
                  <a:srgbClr val="FF0000"/>
                </a:highlight>
              </a:rPr>
              <a:t>woe.Presence_of_opn_HL.binned</a:t>
            </a:r>
            <a:r>
              <a:rPr lang="en-US" dirty="0">
                <a:highlight>
                  <a:srgbClr val="FF0000"/>
                </a:highlight>
              </a:rPr>
              <a:t>"        	 0.01716079  </a:t>
            </a:r>
          </a:p>
          <a:p>
            <a:r>
              <a:rPr lang="en-US" dirty="0">
                <a:highlight>
                  <a:srgbClr val="00FF00"/>
                </a:highlight>
              </a:rPr>
              <a:t>"woe.Avg_CC_Util_L12M.binned"          0.2478046   </a:t>
            </a:r>
            <a:r>
              <a:rPr lang="en-US" dirty="0"/>
              <a:t>	</a:t>
            </a:r>
            <a:r>
              <a:rPr lang="en-US" dirty="0">
                <a:highlight>
                  <a:srgbClr val="FF0000"/>
                </a:highlight>
              </a:rPr>
              <a:t>"</a:t>
            </a:r>
            <a:r>
              <a:rPr lang="en-US" dirty="0" err="1">
                <a:highlight>
                  <a:srgbClr val="FF0000"/>
                </a:highlight>
              </a:rPr>
              <a:t>woe.Outstanding_Bal.binned</a:t>
            </a:r>
            <a:r>
              <a:rPr lang="en-US" dirty="0">
                <a:highlight>
                  <a:srgbClr val="FF0000"/>
                </a:highlight>
              </a:rPr>
              <a:t>"            	0.0146238</a:t>
            </a:r>
          </a:p>
          <a:p>
            <a:r>
              <a:rPr lang="en-US" dirty="0">
                <a:highlight>
                  <a:srgbClr val="00FF00"/>
                </a:highlight>
              </a:rPr>
              <a:t>"No_of_30dpd_L6M"                       	 0.234797    </a:t>
            </a:r>
            <a:r>
              <a:rPr lang="en-US" dirty="0"/>
              <a:t>	</a:t>
            </a:r>
            <a:r>
              <a:rPr lang="en-US" dirty="0">
                <a:highlight>
                  <a:srgbClr val="FF0000"/>
                </a:highlight>
              </a:rPr>
              <a:t>"Age"                                   		0.003083984</a:t>
            </a:r>
          </a:p>
          <a:p>
            <a:r>
              <a:rPr lang="en-US" dirty="0">
                <a:highlight>
                  <a:srgbClr val="00FF00"/>
                </a:highlight>
              </a:rPr>
              <a:t>"No_of_30dpd_L12M"                      	 0.2142864   </a:t>
            </a:r>
            <a:r>
              <a:rPr lang="en-US" dirty="0"/>
              <a:t>	</a:t>
            </a:r>
            <a:r>
              <a:rPr lang="en-US" dirty="0">
                <a:highlight>
                  <a:srgbClr val="FF0000"/>
                </a:highlight>
              </a:rPr>
              <a:t>"</a:t>
            </a:r>
            <a:r>
              <a:rPr lang="en-US" dirty="0" err="1">
                <a:highlight>
                  <a:srgbClr val="FF0000"/>
                </a:highlight>
              </a:rPr>
              <a:t>No.of.dependents</a:t>
            </a:r>
            <a:r>
              <a:rPr lang="en-US" dirty="0">
                <a:highlight>
                  <a:srgbClr val="FF0000"/>
                </a:highlight>
              </a:rPr>
              <a:t>"                      	0.002494763 </a:t>
            </a:r>
          </a:p>
          <a:p>
            <a:r>
              <a:rPr lang="en-US" dirty="0">
                <a:highlight>
                  <a:srgbClr val="00FF00"/>
                </a:highlight>
              </a:rPr>
              <a:t>"No_of_PL_trades_opnd_L6M"              0.2122808   </a:t>
            </a:r>
            <a:r>
              <a:rPr lang="en-US" dirty="0"/>
              <a:t>	</a:t>
            </a:r>
            <a:r>
              <a:rPr lang="en-US" dirty="0">
                <a:highlight>
                  <a:srgbClr val="FF0000"/>
                </a:highlight>
              </a:rPr>
              <a:t>"</a:t>
            </a:r>
            <a:r>
              <a:rPr lang="en-US" dirty="0" err="1">
                <a:highlight>
                  <a:srgbClr val="FF0000"/>
                </a:highlight>
              </a:rPr>
              <a:t>ProfessionSE</a:t>
            </a:r>
            <a:r>
              <a:rPr lang="en-US" dirty="0">
                <a:highlight>
                  <a:srgbClr val="FF0000"/>
                </a:highlight>
              </a:rPr>
              <a:t>"                          		0.002280984 </a:t>
            </a:r>
          </a:p>
          <a:p>
            <a:r>
              <a:rPr lang="en-US" dirty="0">
                <a:highlight>
                  <a:srgbClr val="00FF00"/>
                </a:highlight>
              </a:rPr>
              <a:t>"No_of_90dpd_L12M"                      	0.2102182   </a:t>
            </a:r>
            <a:r>
              <a:rPr lang="en-US" dirty="0"/>
              <a:t>	</a:t>
            </a:r>
            <a:r>
              <a:rPr lang="en-US" dirty="0">
                <a:highlight>
                  <a:srgbClr val="FF0000"/>
                </a:highlight>
              </a:rPr>
              <a:t>"</a:t>
            </a:r>
            <a:r>
              <a:rPr lang="en-US" dirty="0" err="1">
                <a:highlight>
                  <a:srgbClr val="FF0000"/>
                </a:highlight>
              </a:rPr>
              <a:t>Presence_of_open_AL</a:t>
            </a:r>
            <a:r>
              <a:rPr lang="en-US" dirty="0">
                <a:highlight>
                  <a:srgbClr val="FF0000"/>
                </a:highlight>
              </a:rPr>
              <a:t>"                   	0.001561284</a:t>
            </a:r>
          </a:p>
          <a:p>
            <a:r>
              <a:rPr lang="en-US" dirty="0">
                <a:highlight>
                  <a:srgbClr val="00FF00"/>
                </a:highlight>
              </a:rPr>
              <a:t>"No_of_60dpd_L6M"                       	0.2063916   </a:t>
            </a:r>
            <a:r>
              <a:rPr lang="en-US" dirty="0"/>
              <a:t>	</a:t>
            </a:r>
            <a:r>
              <a:rPr lang="en-US" dirty="0">
                <a:highlight>
                  <a:srgbClr val="FF0000"/>
                </a:highlight>
              </a:rPr>
              <a:t>"</a:t>
            </a:r>
            <a:r>
              <a:rPr lang="en-US" dirty="0" err="1">
                <a:highlight>
                  <a:srgbClr val="FF0000"/>
                </a:highlight>
              </a:rPr>
              <a:t>Type.of.residenceOthers</a:t>
            </a:r>
            <a:r>
              <a:rPr lang="en-US" dirty="0">
                <a:highlight>
                  <a:srgbClr val="FF0000"/>
                </a:highlight>
              </a:rPr>
              <a:t>"               	0.0006247534</a:t>
            </a:r>
          </a:p>
          <a:p>
            <a:r>
              <a:rPr lang="en-US" dirty="0">
                <a:highlight>
                  <a:srgbClr val="00FF00"/>
                </a:highlight>
              </a:rPr>
              <a:t>"</a:t>
            </a:r>
            <a:r>
              <a:rPr lang="en-US" dirty="0" err="1">
                <a:highlight>
                  <a:srgbClr val="00FF00"/>
                </a:highlight>
              </a:rPr>
              <a:t>Total_No_of_Trades</a:t>
            </a:r>
            <a:r>
              <a:rPr lang="en-US" dirty="0">
                <a:highlight>
                  <a:srgbClr val="00FF00"/>
                </a:highlight>
              </a:rPr>
              <a:t>"                    	0.1865789   </a:t>
            </a:r>
            <a:r>
              <a:rPr lang="en-US" dirty="0"/>
              <a:t>	</a:t>
            </a:r>
            <a:r>
              <a:rPr lang="en-US" dirty="0">
                <a:highlight>
                  <a:srgbClr val="FF0000"/>
                </a:highlight>
              </a:rPr>
              <a:t>"</a:t>
            </a:r>
            <a:r>
              <a:rPr lang="en-US" dirty="0" err="1">
                <a:highlight>
                  <a:srgbClr val="FF0000"/>
                </a:highlight>
              </a:rPr>
              <a:t>gender_dummy</a:t>
            </a:r>
            <a:r>
              <a:rPr lang="en-US" dirty="0">
                <a:highlight>
                  <a:srgbClr val="FF0000"/>
                </a:highlight>
              </a:rPr>
              <a:t>"                          	0.0003349801</a:t>
            </a:r>
          </a:p>
          <a:p>
            <a:r>
              <a:rPr lang="en-US" dirty="0">
                <a:highlight>
                  <a:srgbClr val="00FF00"/>
                </a:highlight>
              </a:rPr>
              <a:t>"No_of_60dpd_L12M"                      	0.1855611  </a:t>
            </a:r>
            <a:r>
              <a:rPr lang="en-US" dirty="0"/>
              <a:t>		</a:t>
            </a:r>
            <a:r>
              <a:rPr lang="en-US" dirty="0">
                <a:highlight>
                  <a:srgbClr val="FF0000"/>
                </a:highlight>
              </a:rPr>
              <a:t> "</a:t>
            </a:r>
            <a:r>
              <a:rPr lang="en-US" dirty="0" err="1">
                <a:highlight>
                  <a:srgbClr val="FF0000"/>
                </a:highlight>
              </a:rPr>
              <a:t>Type.of.residenceLiving.with.Parents</a:t>
            </a:r>
            <a:r>
              <a:rPr lang="en-US" dirty="0">
                <a:highlight>
                  <a:srgbClr val="FF0000"/>
                </a:highlight>
              </a:rPr>
              <a:t>"   0.0001625963</a:t>
            </a:r>
          </a:p>
          <a:p>
            <a:r>
              <a:rPr lang="en-US" dirty="0">
                <a:highlight>
                  <a:srgbClr val="00FF00"/>
                </a:highlight>
              </a:rPr>
              <a:t>"No_of_Inq_ex_HLAL_L6M"                 0.1829944  </a:t>
            </a:r>
            <a:r>
              <a:rPr lang="en-US" dirty="0"/>
              <a:t>	</a:t>
            </a:r>
            <a:r>
              <a:rPr lang="en-US" dirty="0">
                <a:highlight>
                  <a:srgbClr val="FF0000"/>
                </a:highlight>
              </a:rPr>
              <a:t> "</a:t>
            </a:r>
            <a:r>
              <a:rPr lang="en-US" dirty="0" err="1">
                <a:highlight>
                  <a:srgbClr val="FF0000"/>
                </a:highlight>
              </a:rPr>
              <a:t>marital_status_dummy</a:t>
            </a:r>
            <a:r>
              <a:rPr lang="en-US" dirty="0">
                <a:highlight>
                  <a:srgbClr val="FF0000"/>
                </a:highlight>
              </a:rPr>
              <a:t>"                  	0.0001066424</a:t>
            </a:r>
          </a:p>
          <a:p>
            <a:r>
              <a:rPr lang="en-US" dirty="0">
                <a:highlight>
                  <a:srgbClr val="00FF00"/>
                </a:highlight>
              </a:rPr>
              <a:t>"woe.No_of_trades_opnd_L6M.binned"   0.1686347   </a:t>
            </a:r>
            <a:r>
              <a:rPr lang="en-US" dirty="0"/>
              <a:t>	</a:t>
            </a:r>
            <a:r>
              <a:rPr lang="en-US" dirty="0">
                <a:highlight>
                  <a:srgbClr val="FF0000"/>
                </a:highlight>
              </a:rPr>
              <a:t>"</a:t>
            </a:r>
            <a:r>
              <a:rPr lang="en-US" dirty="0" err="1">
                <a:highlight>
                  <a:srgbClr val="FF0000"/>
                </a:highlight>
              </a:rPr>
              <a:t>ProfessionSE_PROF</a:t>
            </a:r>
            <a:r>
              <a:rPr lang="en-US" dirty="0">
                <a:highlight>
                  <a:srgbClr val="FF0000"/>
                </a:highlight>
              </a:rPr>
              <a:t>"                     	7.825915e-05</a:t>
            </a:r>
          </a:p>
          <a:p>
            <a:r>
              <a:rPr lang="en-US" dirty="0">
                <a:highlight>
                  <a:srgbClr val="00FF00"/>
                </a:highlight>
              </a:rPr>
              <a:t>"No_of_90dpd_L6M"                       	0.1604187  </a:t>
            </a:r>
            <a:r>
              <a:rPr lang="en-US" dirty="0">
                <a:highlight>
                  <a:srgbClr val="008000"/>
                </a:highlight>
              </a:rPr>
              <a:t> </a:t>
            </a:r>
            <a:r>
              <a:rPr lang="en-US" dirty="0"/>
              <a:t>	</a:t>
            </a:r>
            <a:r>
              <a:rPr lang="en-US" dirty="0">
                <a:highlight>
                  <a:srgbClr val="FF0000"/>
                </a:highlight>
              </a:rPr>
              <a:t>"</a:t>
            </a:r>
            <a:r>
              <a:rPr lang="en-US" dirty="0" err="1">
                <a:highlight>
                  <a:srgbClr val="FF0000"/>
                </a:highlight>
              </a:rPr>
              <a:t>Type.of.residenceRented</a:t>
            </a:r>
            <a:r>
              <a:rPr lang="en-US" dirty="0">
                <a:highlight>
                  <a:srgbClr val="FF0000"/>
                </a:highlight>
              </a:rPr>
              <a:t>"               	4.557127e-05</a:t>
            </a:r>
          </a:p>
          <a:p>
            <a:r>
              <a:rPr lang="en-US" dirty="0">
                <a:highlight>
                  <a:srgbClr val="FFFF00"/>
                </a:highlight>
              </a:rPr>
              <a:t>"</a:t>
            </a:r>
            <a:r>
              <a:rPr lang="en-US" dirty="0" err="1">
                <a:highlight>
                  <a:srgbClr val="FFFF00"/>
                </a:highlight>
              </a:rPr>
              <a:t>No.of.months.in.current.residence</a:t>
            </a:r>
            <a:r>
              <a:rPr lang="en-US" dirty="0">
                <a:highlight>
                  <a:srgbClr val="FFFF00"/>
                </a:highlight>
              </a:rPr>
              <a:t>"     0.09278225  </a:t>
            </a:r>
            <a:r>
              <a:rPr lang="en-US" dirty="0"/>
              <a:t>	</a:t>
            </a:r>
            <a:r>
              <a:rPr lang="en-US" dirty="0">
                <a:highlight>
                  <a:srgbClr val="FF0000"/>
                </a:highlight>
              </a:rPr>
              <a:t>"</a:t>
            </a:r>
            <a:r>
              <a:rPr lang="en-US" dirty="0" err="1">
                <a:highlight>
                  <a:srgbClr val="FF0000"/>
                </a:highlight>
              </a:rPr>
              <a:t>EducationMasters</a:t>
            </a:r>
            <a:r>
              <a:rPr lang="en-US" dirty="0">
                <a:highlight>
                  <a:srgbClr val="FF0000"/>
                </a:highlight>
              </a:rPr>
              <a:t>"                      	3.465606e-05</a:t>
            </a:r>
          </a:p>
          <a:p>
            <a:r>
              <a:rPr lang="en-US" dirty="0">
                <a:highlight>
                  <a:srgbClr val="FF0000"/>
                </a:highlight>
              </a:rPr>
              <a:t>                                                    "</a:t>
            </a:r>
            <a:r>
              <a:rPr lang="en-US" dirty="0" err="1">
                <a:highlight>
                  <a:srgbClr val="FF0000"/>
                </a:highlight>
              </a:rPr>
              <a:t>Type.of.residenceOwned</a:t>
            </a:r>
            <a:r>
              <a:rPr lang="en-US" dirty="0">
                <a:highlight>
                  <a:srgbClr val="FF0000"/>
                </a:highlight>
              </a:rPr>
              <a:t>"                1.275249e-06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6C98-AF26-864E-ACD4-FAD09DC17A38}"/>
              </a:ext>
            </a:extLst>
          </p:cNvPr>
          <p:cNvSpPr>
            <a:spLocks noGrp="1"/>
          </p:cNvSpPr>
          <p:nvPr>
            <p:ph type="title"/>
          </p:nvPr>
        </p:nvSpPr>
        <p:spPr>
          <a:xfrm>
            <a:off x="609600" y="411480"/>
            <a:ext cx="10972800" cy="1143000"/>
          </a:xfrm>
        </p:spPr>
        <p:txBody>
          <a:bodyPr>
            <a:normAutofit/>
          </a:bodyPr>
          <a:lstStyle/>
          <a:p>
            <a:r>
              <a:rPr lang="en-US" sz="3200" dirty="0"/>
              <a:t>Data Preparation</a:t>
            </a:r>
          </a:p>
        </p:txBody>
      </p:sp>
      <p:graphicFrame>
        <p:nvGraphicFramePr>
          <p:cNvPr id="4" name="Content Placeholder 3">
            <a:extLst>
              <a:ext uri="{FF2B5EF4-FFF2-40B4-BE49-F238E27FC236}">
                <a16:creationId xmlns:a16="http://schemas.microsoft.com/office/drawing/2014/main" id="{DA54FAFB-33CD-7F49-B760-3D1B43A795BF}"/>
              </a:ext>
            </a:extLst>
          </p:cNvPr>
          <p:cNvGraphicFramePr>
            <a:graphicFrameLocks noGrp="1"/>
          </p:cNvGraphicFramePr>
          <p:nvPr>
            <p:ph idx="1"/>
            <p:extLst>
              <p:ext uri="{D42A27DB-BD31-4B8C-83A1-F6EECF244321}">
                <p14:modId xmlns:p14="http://schemas.microsoft.com/office/powerpoint/2010/main" val="2238903046"/>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1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229419"/>
            <a:ext cx="9313817" cy="856138"/>
          </a:xfrm>
        </p:spPr>
        <p:txBody>
          <a:bodyPr>
            <a:normAutofit/>
          </a:bodyPr>
          <a:lstStyle/>
          <a:p>
            <a:r>
              <a:rPr lang="en-US" sz="3200" dirty="0"/>
              <a:t>Woe Binning for variables with missing values</a:t>
            </a:r>
          </a:p>
        </p:txBody>
      </p:sp>
      <p:pic>
        <p:nvPicPr>
          <p:cNvPr id="34818" name="Picture 2"/>
          <p:cNvPicPr>
            <a:picLocks noChangeAspect="1" noChangeArrowheads="1"/>
          </p:cNvPicPr>
          <p:nvPr/>
        </p:nvPicPr>
        <p:blipFill>
          <a:blip r:embed="rId2"/>
          <a:srcRect/>
          <a:stretch>
            <a:fillRect/>
          </a:stretch>
        </p:blipFill>
        <p:spPr bwMode="auto">
          <a:xfrm>
            <a:off x="6324852" y="1359410"/>
            <a:ext cx="4768264" cy="482891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a:srcRect/>
          <a:stretch>
            <a:fillRect/>
          </a:stretch>
        </p:blipFill>
        <p:spPr bwMode="auto">
          <a:xfrm>
            <a:off x="791829" y="1467855"/>
            <a:ext cx="5805272" cy="483644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5719-A844-1E4A-9BE5-8643A7AE1B5E}"/>
              </a:ext>
            </a:extLst>
          </p:cNvPr>
          <p:cNvSpPr>
            <a:spLocks noGrp="1"/>
          </p:cNvSpPr>
          <p:nvPr>
            <p:ph type="title"/>
          </p:nvPr>
        </p:nvSpPr>
        <p:spPr>
          <a:xfrm>
            <a:off x="609600" y="362712"/>
            <a:ext cx="10972800" cy="1143000"/>
          </a:xfrm>
        </p:spPr>
        <p:txBody>
          <a:bodyPr>
            <a:normAutofit/>
          </a:bodyPr>
          <a:lstStyle/>
          <a:p>
            <a:r>
              <a:rPr lang="en-US" sz="3200" dirty="0"/>
              <a:t>Imbalance in the Data-set</a:t>
            </a:r>
          </a:p>
        </p:txBody>
      </p:sp>
      <p:sp>
        <p:nvSpPr>
          <p:cNvPr id="3" name="Content Placeholder 2">
            <a:extLst>
              <a:ext uri="{FF2B5EF4-FFF2-40B4-BE49-F238E27FC236}">
                <a16:creationId xmlns:a16="http://schemas.microsoft.com/office/drawing/2014/main" id="{B382CFB8-1D1B-1147-B1D6-0934264DC084}"/>
              </a:ext>
            </a:extLst>
          </p:cNvPr>
          <p:cNvSpPr>
            <a:spLocks noGrp="1"/>
          </p:cNvSpPr>
          <p:nvPr>
            <p:ph idx="1"/>
          </p:nvPr>
        </p:nvSpPr>
        <p:spPr/>
        <p:txBody>
          <a:bodyPr>
            <a:normAutofit fontScale="92500" lnSpcReduction="10000"/>
          </a:bodyPr>
          <a:lstStyle/>
          <a:p>
            <a:r>
              <a:rPr lang="en-US" dirty="0"/>
              <a:t>The data set has an inherent imbalance in the Performance Tag variable (3:66), the two categories available(Defaulters and non-defaulters) are to be predicted</a:t>
            </a:r>
          </a:p>
          <a:p>
            <a:r>
              <a:rPr lang="en-US" dirty="0"/>
              <a:t>Due to defaulting being a rare case event, there is so much skewness in the dataset.</a:t>
            </a:r>
          </a:p>
          <a:p>
            <a:r>
              <a:rPr lang="en-US" dirty="0"/>
              <a:t>This imbalance would impact the training of a model as the entropy would not change much when splitting on a variable that is a predictor of the defaulters case.</a:t>
            </a:r>
          </a:p>
          <a:p>
            <a:r>
              <a:rPr lang="en-US" dirty="0"/>
              <a:t>Accuracy can not be used to evaluate the model as majority of the data is biased towards non-defaulters case.</a:t>
            </a:r>
          </a:p>
          <a:p>
            <a:r>
              <a:rPr lang="en-US" dirty="0"/>
              <a:t>The combination of Sensitivity and Specificity  or F1 score can be used to evaluate a model.</a:t>
            </a:r>
          </a:p>
        </p:txBody>
      </p:sp>
    </p:spTree>
    <p:extLst>
      <p:ext uri="{BB962C8B-B14F-4D97-AF65-F5344CB8AC3E}">
        <p14:creationId xmlns:p14="http://schemas.microsoft.com/office/powerpoint/2010/main" val="25659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99CF-3BB4-EC43-A174-A43D996ECFA8}"/>
              </a:ext>
            </a:extLst>
          </p:cNvPr>
          <p:cNvSpPr>
            <a:spLocks noGrp="1"/>
          </p:cNvSpPr>
          <p:nvPr>
            <p:ph type="title"/>
          </p:nvPr>
        </p:nvSpPr>
        <p:spPr>
          <a:xfrm>
            <a:off x="609600" y="399288"/>
            <a:ext cx="10972800" cy="1143000"/>
          </a:xfrm>
        </p:spPr>
        <p:txBody>
          <a:bodyPr>
            <a:normAutofit/>
          </a:bodyPr>
          <a:lstStyle/>
          <a:p>
            <a:r>
              <a:rPr lang="en-US" sz="3200" dirty="0"/>
              <a:t>Overcoming Imbalance</a:t>
            </a:r>
          </a:p>
        </p:txBody>
      </p:sp>
      <p:sp>
        <p:nvSpPr>
          <p:cNvPr id="3" name="Content Placeholder 2">
            <a:extLst>
              <a:ext uri="{FF2B5EF4-FFF2-40B4-BE49-F238E27FC236}">
                <a16:creationId xmlns:a16="http://schemas.microsoft.com/office/drawing/2014/main" id="{54ED5322-D88E-7541-9ACE-203A37650059}"/>
              </a:ext>
            </a:extLst>
          </p:cNvPr>
          <p:cNvSpPr>
            <a:spLocks noGrp="1"/>
          </p:cNvSpPr>
          <p:nvPr>
            <p:ph idx="1"/>
          </p:nvPr>
        </p:nvSpPr>
        <p:spPr/>
        <p:txBody>
          <a:bodyPr>
            <a:normAutofit lnSpcReduction="10000"/>
          </a:bodyPr>
          <a:lstStyle/>
          <a:p>
            <a:pPr marL="0" indent="0">
              <a:buNone/>
            </a:pPr>
            <a:r>
              <a:rPr lang="en-US" dirty="0"/>
              <a:t>The imbalance in the data-set is overcome using the following strategy:</a:t>
            </a:r>
          </a:p>
          <a:p>
            <a:r>
              <a:rPr lang="en-US" dirty="0"/>
              <a:t>The data chunk of the non-defaulters is separated from the defaulters case.</a:t>
            </a:r>
          </a:p>
          <a:p>
            <a:r>
              <a:rPr lang="en-US" dirty="0"/>
              <a:t>The non-defaulters data set is clustered into ‘n’ clusters.</a:t>
            </a:r>
          </a:p>
          <a:p>
            <a:r>
              <a:rPr lang="en-US" dirty="0"/>
              <a:t>A random sample of datapoints is grabbed from each cluster formed, grabbing as many data-points as the defaulters case contained, from each cluster, hence down scaling the non-defaulters data-set.</a:t>
            </a:r>
          </a:p>
          <a:p>
            <a:r>
              <a:rPr lang="en-US" dirty="0"/>
              <a:t>The defaulters datapoints are then replicated ‘n’ number of times to match the count of data points for non-defaulters case, hence upscaling.</a:t>
            </a:r>
          </a:p>
          <a:p>
            <a:r>
              <a:rPr lang="en-US" dirty="0"/>
              <a:t>The distribution of defaulters and non-defaulters are now 1:1</a:t>
            </a:r>
          </a:p>
        </p:txBody>
      </p:sp>
    </p:spTree>
    <p:extLst>
      <p:ext uri="{BB962C8B-B14F-4D97-AF65-F5344CB8AC3E}">
        <p14:creationId xmlns:p14="http://schemas.microsoft.com/office/powerpoint/2010/main" val="340401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B0C2-BC0F-9744-971F-973C4A1A6C24}"/>
              </a:ext>
            </a:extLst>
          </p:cNvPr>
          <p:cNvSpPr>
            <a:spLocks noGrp="1"/>
          </p:cNvSpPr>
          <p:nvPr>
            <p:ph type="title"/>
          </p:nvPr>
        </p:nvSpPr>
        <p:spPr>
          <a:xfrm>
            <a:off x="609600" y="338328"/>
            <a:ext cx="10972800" cy="1143000"/>
          </a:xfrm>
        </p:spPr>
        <p:txBody>
          <a:bodyPr>
            <a:normAutofit/>
          </a:bodyPr>
          <a:lstStyle/>
          <a:p>
            <a:r>
              <a:rPr lang="en-US" sz="3200" dirty="0"/>
              <a:t>Future Roadmap</a:t>
            </a:r>
          </a:p>
        </p:txBody>
      </p:sp>
      <p:sp>
        <p:nvSpPr>
          <p:cNvPr id="3" name="Content Placeholder 2">
            <a:extLst>
              <a:ext uri="{FF2B5EF4-FFF2-40B4-BE49-F238E27FC236}">
                <a16:creationId xmlns:a16="http://schemas.microsoft.com/office/drawing/2014/main" id="{EE11543C-F979-4B4C-90AD-15B201434D12}"/>
              </a:ext>
            </a:extLst>
          </p:cNvPr>
          <p:cNvSpPr>
            <a:spLocks noGrp="1"/>
          </p:cNvSpPr>
          <p:nvPr>
            <p:ph idx="1"/>
          </p:nvPr>
        </p:nvSpPr>
        <p:spPr/>
        <p:txBody>
          <a:bodyPr/>
          <a:lstStyle/>
          <a:p>
            <a:pPr marL="0" indent="0">
              <a:buNone/>
            </a:pPr>
            <a:r>
              <a:rPr lang="en-US" dirty="0"/>
              <a:t>Binary classification algorithms needs to be used:</a:t>
            </a:r>
          </a:p>
          <a:p>
            <a:pPr lvl="1"/>
            <a:r>
              <a:rPr lang="en-US" dirty="0"/>
              <a:t>Logistic regression</a:t>
            </a:r>
          </a:p>
          <a:p>
            <a:pPr lvl="1"/>
            <a:r>
              <a:rPr lang="en-US" dirty="0"/>
              <a:t>Random Forest</a:t>
            </a:r>
          </a:p>
          <a:p>
            <a:pPr marL="393192" lvl="1" indent="0">
              <a:buNone/>
            </a:pPr>
            <a:endParaRPr lang="en-US" dirty="0"/>
          </a:p>
          <a:p>
            <a:pPr marL="393192" lvl="1" indent="0">
              <a:buNone/>
            </a:pPr>
            <a:r>
              <a:rPr lang="en-US" dirty="0"/>
              <a:t>The model evaluation metric used has to be sensitivity/specificity or F1 score, accuracy cannot be used to judge the performance of a model due to skewness of the data.</a:t>
            </a:r>
          </a:p>
          <a:p>
            <a:pPr marL="393192" lvl="1" indent="0">
              <a:buNone/>
            </a:pPr>
            <a:endParaRPr lang="en-US" dirty="0"/>
          </a:p>
          <a:p>
            <a:pPr marL="393192" lvl="1" indent="0">
              <a:buNone/>
            </a:pPr>
            <a:r>
              <a:rPr lang="en-US" dirty="0"/>
              <a:t>A proper application score needs to evaluated based on the probability value predicted by the binary classification algorithms.</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p:txBody>
      </p:sp>
    </p:spTree>
    <p:extLst>
      <p:ext uri="{BB962C8B-B14F-4D97-AF65-F5344CB8AC3E}">
        <p14:creationId xmlns:p14="http://schemas.microsoft.com/office/powerpoint/2010/main" val="176346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779" y="870243"/>
            <a:ext cx="11514221" cy="856138"/>
          </a:xfrm>
        </p:spPr>
        <p:txBody>
          <a:bodyPr>
            <a:normAutofit/>
          </a:bodyPr>
          <a:lstStyle/>
          <a:p>
            <a:r>
              <a:rPr lang="en-IN" b="1" dirty="0"/>
              <a:t> </a:t>
            </a:r>
            <a:r>
              <a:rPr lang="en-IN" sz="3200" dirty="0"/>
              <a:t>Business Objective</a:t>
            </a:r>
          </a:p>
        </p:txBody>
      </p:sp>
      <p:sp>
        <p:nvSpPr>
          <p:cNvPr id="8" name="TextBox 7"/>
          <p:cNvSpPr txBox="1"/>
          <p:nvPr/>
        </p:nvSpPr>
        <p:spPr>
          <a:xfrm>
            <a:off x="1185105" y="2056177"/>
            <a:ext cx="9504957" cy="4524315"/>
          </a:xfrm>
          <a:prstGeom prst="rect">
            <a:avLst/>
          </a:prstGeom>
          <a:noFill/>
        </p:spPr>
        <p:txBody>
          <a:bodyPr wrap="square" rtlCol="0">
            <a:spAutoFit/>
          </a:bodyPr>
          <a:lstStyle/>
          <a:p>
            <a:r>
              <a:rPr lang="en-IN" dirty="0" err="1"/>
              <a:t>CredX</a:t>
            </a:r>
            <a:r>
              <a:rPr lang="en-IN" dirty="0"/>
              <a:t> is a leading credit card provider that gets thousands of credit card applicants every year. But in the past few years, it has experienced an increase in credit loss.</a:t>
            </a:r>
          </a:p>
          <a:p>
            <a:endParaRPr lang="en-IN" dirty="0">
              <a:latin typeface="Times New Roman" pitchFamily="18" charset="0"/>
              <a:cs typeface="Times New Roman" pitchFamily="18" charset="0"/>
            </a:endParaRPr>
          </a:p>
          <a:p>
            <a:r>
              <a:rPr lang="en-IN" dirty="0"/>
              <a:t>In this project, we will help </a:t>
            </a:r>
            <a:r>
              <a:rPr lang="en-IN" dirty="0" err="1"/>
              <a:t>CredX</a:t>
            </a:r>
            <a:r>
              <a:rPr lang="en-IN" dirty="0"/>
              <a:t>:</a:t>
            </a:r>
          </a:p>
          <a:p>
            <a:pPr marL="285750" indent="-285750">
              <a:buFontTx/>
              <a:buChar char="-"/>
            </a:pPr>
            <a:r>
              <a:rPr lang="en-IN" dirty="0"/>
              <a:t>Identify the right customers using predictive models. </a:t>
            </a:r>
          </a:p>
          <a:p>
            <a:pPr marL="285750" indent="-285750">
              <a:buFontTx/>
              <a:buChar char="-"/>
            </a:pPr>
            <a:r>
              <a:rPr lang="en-IN" dirty="0"/>
              <a:t>Using past data of the bank’s applicants, we need to determine the factors affecting credit risk, create strategies to mitigate the acquisition risk.</a:t>
            </a:r>
          </a:p>
          <a:p>
            <a:pPr marL="285750" indent="-285750">
              <a:buFontTx/>
              <a:buChar char="-"/>
            </a:pPr>
            <a:r>
              <a:rPr lang="en-IN" dirty="0"/>
              <a:t>Assess the financial benefit of the project. </a:t>
            </a:r>
          </a:p>
          <a:p>
            <a:pPr marL="285750" indent="-285750">
              <a:buFontTx/>
              <a:buChar char="-"/>
            </a:pPr>
            <a:endParaRPr lang="en-IN" dirty="0"/>
          </a:p>
          <a:p>
            <a:r>
              <a:rPr lang="en-IN" dirty="0"/>
              <a:t>The datasets available to us are:</a:t>
            </a:r>
          </a:p>
          <a:p>
            <a:pPr marL="285750" indent="-285750">
              <a:buFontTx/>
              <a:buChar char="-"/>
            </a:pPr>
            <a:r>
              <a:rPr lang="en-IN" i="1" dirty="0"/>
              <a:t>Demographic/application data</a:t>
            </a:r>
            <a:r>
              <a:rPr lang="en-IN" dirty="0"/>
              <a:t>: This is obtained from the information provided by the applicants at the time of credit card application.</a:t>
            </a:r>
          </a:p>
          <a:p>
            <a:pPr marL="285750" indent="-285750">
              <a:buFontTx/>
              <a:buChar char="-"/>
            </a:pPr>
            <a:r>
              <a:rPr lang="en-IN" i="1" dirty="0"/>
              <a:t>Credit bureau</a:t>
            </a:r>
            <a:r>
              <a:rPr lang="en-IN" dirty="0"/>
              <a:t>: This is taken from the credit bureau.</a:t>
            </a:r>
          </a:p>
          <a:p>
            <a:endParaRPr lang="en-IN" dirty="0"/>
          </a:p>
          <a:p>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8350"/>
            <a:ext cx="10972800" cy="1143000"/>
          </a:xfrm>
        </p:spPr>
        <p:txBody>
          <a:bodyPr>
            <a:normAutofit/>
          </a:bodyPr>
          <a:lstStyle/>
          <a:p>
            <a:r>
              <a:rPr lang="en-IN" sz="3200" dirty="0"/>
              <a:t>Analysis Steps Followed</a:t>
            </a:r>
          </a:p>
        </p:txBody>
      </p:sp>
      <p:sp>
        <p:nvSpPr>
          <p:cNvPr id="8" name="TextBox 7"/>
          <p:cNvSpPr txBox="1"/>
          <p:nvPr/>
        </p:nvSpPr>
        <p:spPr>
          <a:xfrm>
            <a:off x="6003759" y="2490537"/>
            <a:ext cx="184731" cy="369332"/>
          </a:xfrm>
          <a:prstGeom prst="rect">
            <a:avLst/>
          </a:prstGeom>
          <a:noFill/>
        </p:spPr>
        <p:txBody>
          <a:bodyPr wrap="none" rtlCol="0">
            <a:spAutoFit/>
          </a:bodyPr>
          <a:lstStyle/>
          <a:p>
            <a:endParaRPr lang="en-US" dirty="0"/>
          </a:p>
        </p:txBody>
      </p:sp>
      <p:graphicFrame>
        <p:nvGraphicFramePr>
          <p:cNvPr id="11" name="Content Placeholder 10">
            <a:extLst>
              <a:ext uri="{FF2B5EF4-FFF2-40B4-BE49-F238E27FC236}">
                <a16:creationId xmlns:a16="http://schemas.microsoft.com/office/drawing/2014/main" id="{4E03DC91-8936-8142-A13F-1C316698D325}"/>
              </a:ext>
            </a:extLst>
          </p:cNvPr>
          <p:cNvGraphicFramePr>
            <a:graphicFrameLocks noGrp="1"/>
          </p:cNvGraphicFramePr>
          <p:nvPr>
            <p:ph idx="1"/>
            <p:extLst>
              <p:ext uri="{D42A27DB-BD31-4B8C-83A1-F6EECF244321}">
                <p14:modId xmlns:p14="http://schemas.microsoft.com/office/powerpoint/2010/main" val="2064008178"/>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533785"/>
            <a:ext cx="10972800" cy="754009"/>
          </a:xfrm>
        </p:spPr>
        <p:txBody>
          <a:bodyPr>
            <a:normAutofit/>
          </a:bodyPr>
          <a:lstStyle/>
          <a:p>
            <a:r>
              <a:rPr lang="en-US" sz="3200" dirty="0"/>
              <a:t>Data Understanding and EDA Summary</a:t>
            </a:r>
          </a:p>
        </p:txBody>
      </p:sp>
      <p:sp>
        <p:nvSpPr>
          <p:cNvPr id="6" name="Rectangle 5">
            <a:extLst>
              <a:ext uri="{FF2B5EF4-FFF2-40B4-BE49-F238E27FC236}">
                <a16:creationId xmlns:a16="http://schemas.microsoft.com/office/drawing/2014/main" id="{020CD5DD-B42B-0241-B948-19EF7EF50853}"/>
              </a:ext>
            </a:extLst>
          </p:cNvPr>
          <p:cNvSpPr/>
          <p:nvPr/>
        </p:nvSpPr>
        <p:spPr>
          <a:xfrm>
            <a:off x="609600" y="1515757"/>
            <a:ext cx="10789920" cy="4431453"/>
          </a:xfrm>
          <a:prstGeom prst="rect">
            <a:avLst/>
          </a:prstGeom>
        </p:spPr>
        <p:txBody>
          <a:bodyPr/>
          <a:lstStyle/>
          <a:p>
            <a:pPr marL="285750" lvl="0" indent="-285750">
              <a:lnSpc>
                <a:spcPct val="150000"/>
              </a:lnSpc>
              <a:buFontTx/>
              <a:buChar char="-"/>
            </a:pPr>
            <a:r>
              <a:rPr lang="en-US" sz="1600" dirty="0"/>
              <a:t>Data is available in a structured format(csv), in two files for demographic and credit-bureau data.</a:t>
            </a:r>
          </a:p>
          <a:p>
            <a:pPr marL="285750" lvl="0" indent="-285750">
              <a:lnSpc>
                <a:spcPct val="150000"/>
              </a:lnSpc>
              <a:buFontTx/>
              <a:buChar char="-"/>
            </a:pPr>
            <a:r>
              <a:rPr lang="en-US" sz="1600" dirty="0"/>
              <a:t>The Grain of data is at an individual customer level.</a:t>
            </a:r>
          </a:p>
          <a:p>
            <a:pPr marL="285750" lvl="0" indent="-285750">
              <a:lnSpc>
                <a:spcPct val="150000"/>
              </a:lnSpc>
              <a:buFontTx/>
              <a:buChar char="-"/>
            </a:pPr>
            <a:r>
              <a:rPr lang="en-US" sz="1600" dirty="0"/>
              <a:t>There are duplicate Application IDs with different features in both demographic data and credit data.</a:t>
            </a:r>
          </a:p>
          <a:p>
            <a:pPr marL="285750" lvl="0" indent="-285750">
              <a:lnSpc>
                <a:spcPct val="150000"/>
              </a:lnSpc>
              <a:buFontTx/>
              <a:buChar char="-"/>
            </a:pPr>
            <a:r>
              <a:rPr lang="en-US" sz="1600" dirty="0"/>
              <a:t>There are NA values in ‘No. of dependents’ and ‘Performance Tag’ in demographic data set.</a:t>
            </a:r>
          </a:p>
          <a:p>
            <a:pPr marL="285750" lvl="0" indent="-285750">
              <a:lnSpc>
                <a:spcPct val="150000"/>
              </a:lnSpc>
              <a:buFontTx/>
              <a:buChar char="-"/>
            </a:pPr>
            <a:r>
              <a:rPr lang="en-US" sz="1600" dirty="0"/>
              <a:t>There are NA values in ‘CC Utilization in 12 months’,  ‘Trades opened in last 12 months’, ’Open home loan’, ‘Outstanding balance’ and ‘Performance tag’ in Credit bureau data set which has been imputed with WOE values.</a:t>
            </a:r>
          </a:p>
          <a:p>
            <a:pPr marL="285750" lvl="0" indent="-285750">
              <a:lnSpc>
                <a:spcPct val="150000"/>
              </a:lnSpc>
              <a:buFontTx/>
              <a:buChar char="-"/>
            </a:pPr>
            <a:r>
              <a:rPr lang="en-US" sz="1600" dirty="0"/>
              <a:t>There are Age values in demographic data set that are less than 18, and has been dropped as erroneous data.</a:t>
            </a:r>
          </a:p>
          <a:p>
            <a:pPr marL="285750" lvl="0" indent="-285750">
              <a:lnSpc>
                <a:spcPct val="150000"/>
              </a:lnSpc>
              <a:buFontTx/>
              <a:buChar char="-"/>
            </a:pPr>
            <a:r>
              <a:rPr lang="en-US" sz="1600" dirty="0"/>
              <a:t>There are negative values in Gender, </a:t>
            </a:r>
            <a:r>
              <a:rPr lang="en-US" sz="1600" dirty="0" err="1"/>
              <a:t>MaritalStatus</a:t>
            </a:r>
            <a:r>
              <a:rPr lang="en-US" sz="1600" dirty="0"/>
              <a:t>, </a:t>
            </a:r>
            <a:r>
              <a:rPr lang="en-US" sz="1600" dirty="0" err="1"/>
              <a:t>No_of_dependents</a:t>
            </a:r>
            <a:r>
              <a:rPr lang="en-US" sz="1600" dirty="0"/>
              <a:t>, Income, Education, Profession, </a:t>
            </a:r>
            <a:r>
              <a:rPr lang="en-US" sz="1600" dirty="0" err="1"/>
              <a:t>Residence_type</a:t>
            </a:r>
            <a:r>
              <a:rPr lang="en-US" sz="1600" dirty="0"/>
              <a:t>, </a:t>
            </a:r>
            <a:r>
              <a:rPr lang="en-US" sz="1600" dirty="0" err="1"/>
              <a:t>No_of_mons_curr_residence</a:t>
            </a:r>
            <a:r>
              <a:rPr lang="en-US" sz="1600" dirty="0"/>
              <a:t>, </a:t>
            </a:r>
            <a:r>
              <a:rPr lang="en-US" sz="1600" dirty="0" err="1"/>
              <a:t>No_of_mons_curr_company</a:t>
            </a:r>
            <a:r>
              <a:rPr lang="en-US" sz="1600" dirty="0"/>
              <a:t> and </a:t>
            </a:r>
            <a:r>
              <a:rPr lang="en-US" sz="1600" dirty="0" err="1"/>
              <a:t>Performance_Tag</a:t>
            </a:r>
            <a:r>
              <a:rPr lang="en-US" sz="1600" dirty="0"/>
              <a:t> which are dropped as erroneous data.</a:t>
            </a:r>
          </a:p>
          <a:p>
            <a:pPr marL="285750" lvl="0" indent="-285750">
              <a:lnSpc>
                <a:spcPct val="150000"/>
              </a:lnSpc>
              <a:buFontTx/>
              <a:buChar char="-"/>
            </a:pPr>
            <a:r>
              <a:rPr lang="en-US" sz="1600" dirty="0"/>
              <a:t>The distribution of data in Performance tag is very skewed, the case of default is only around 4% of the data-set. The data is imbalanced.</a:t>
            </a:r>
          </a:p>
          <a:p>
            <a:pPr marL="285750" lvl="0" indent="-285750">
              <a:lnSpc>
                <a:spcPct val="150000"/>
              </a:lnSpc>
              <a:buFontTx/>
              <a:buChar char="-"/>
            </a:pPr>
            <a:r>
              <a:rPr lang="en-US" sz="1600" dirty="0"/>
              <a:t>The inner join set of demographic and credit data is used for further data-preparation.</a:t>
            </a:r>
          </a:p>
          <a:p>
            <a:pPr marL="285750" lvl="0" indent="-285750">
              <a:buFontTx/>
              <a:buChar char="-"/>
            </a:pPr>
            <a:endParaRPr lang="en-US" dirty="0"/>
          </a:p>
          <a:p>
            <a:pPr marL="285750" lvl="0" indent="-285750">
              <a:buFontTx/>
              <a:buChar char="-"/>
            </a:pPr>
            <a:endParaRPr lang="en-US" dirty="0"/>
          </a:p>
          <a:p>
            <a:pPr lvl="0">
              <a:buChar char="•"/>
            </a:pPr>
            <a:endParaRPr lang="en-US" dirty="0"/>
          </a:p>
          <a:p>
            <a:pPr lvl="1">
              <a:buChar char="•"/>
            </a:pPr>
            <a:endParaRPr lang="en-US" dirty="0"/>
          </a:p>
          <a:p>
            <a:pPr lvl="0">
              <a:buChar char="•"/>
            </a:pPr>
            <a:endParaRPr lang="en-US" dirty="0"/>
          </a:p>
          <a:p>
            <a:pPr lvl="1">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926" y="332888"/>
            <a:ext cx="10972800" cy="1143000"/>
          </a:xfrm>
        </p:spPr>
        <p:txBody>
          <a:bodyPr>
            <a:normAutofit/>
          </a:bodyPr>
          <a:lstStyle/>
          <a:p>
            <a:r>
              <a:rPr lang="en-US" sz="3200" dirty="0"/>
              <a:t>Univariate Analysis : </a:t>
            </a:r>
          </a:p>
        </p:txBody>
      </p:sp>
      <p:pic>
        <p:nvPicPr>
          <p:cNvPr id="10241" name="Picture 1"/>
          <p:cNvPicPr>
            <a:picLocks noChangeAspect="1" noChangeArrowheads="1"/>
          </p:cNvPicPr>
          <p:nvPr/>
        </p:nvPicPr>
        <p:blipFill>
          <a:blip r:embed="rId2"/>
          <a:srcRect/>
          <a:stretch>
            <a:fillRect/>
          </a:stretch>
        </p:blipFill>
        <p:spPr bwMode="auto">
          <a:xfrm>
            <a:off x="373582" y="2306569"/>
            <a:ext cx="3679433" cy="4020090"/>
          </a:xfrm>
          <a:prstGeom prst="rect">
            <a:avLst/>
          </a:prstGeom>
          <a:noFill/>
          <a:ln w="9525">
            <a:noFill/>
            <a:miter lim="800000"/>
            <a:headEnd/>
            <a:tailEnd/>
          </a:ln>
          <a:effectLst/>
        </p:spPr>
      </p:pic>
      <p:graphicFrame>
        <p:nvGraphicFramePr>
          <p:cNvPr id="4" name="Table 3"/>
          <p:cNvGraphicFramePr>
            <a:graphicFrameLocks noGrp="1"/>
          </p:cNvGraphicFramePr>
          <p:nvPr>
            <p:extLst>
              <p:ext uri="{D42A27DB-BD31-4B8C-83A1-F6EECF244321}">
                <p14:modId xmlns:p14="http://schemas.microsoft.com/office/powerpoint/2010/main" val="409657344"/>
              </p:ext>
            </p:extLst>
          </p:nvPr>
        </p:nvGraphicFramePr>
        <p:xfrm>
          <a:off x="617837" y="2050536"/>
          <a:ext cx="10503244" cy="230950"/>
        </p:xfrm>
        <a:graphic>
          <a:graphicData uri="http://schemas.openxmlformats.org/drawingml/2006/table">
            <a:tbl>
              <a:tblPr/>
              <a:tblGrid>
                <a:gridCol w="10503244">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400" dirty="0">
                          <a:solidFill>
                            <a:srgbClr val="000000"/>
                          </a:solidFill>
                          <a:latin typeface="Calibri"/>
                          <a:ea typeface="Times New Roman"/>
                          <a:cs typeface="Calibri"/>
                        </a:rPr>
                        <a:t>Understanding data-distribution</a:t>
                      </a:r>
                      <a:endParaRPr lang="en-IN" sz="14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91966" y="6481560"/>
          <a:ext cx="809625" cy="164973"/>
        </p:xfrm>
        <a:graphic>
          <a:graphicData uri="http://schemas.openxmlformats.org/drawingml/2006/table">
            <a:tbl>
              <a:tblPr/>
              <a:tblGrid>
                <a:gridCol w="809625">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endParaRPr lang="en-IN" sz="10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471096" y="6476130"/>
          <a:ext cx="3038475" cy="204757"/>
        </p:xfrm>
        <a:graphic>
          <a:graphicData uri="http://schemas.openxmlformats.org/drawingml/2006/table">
            <a:tbl>
              <a:tblPr/>
              <a:tblGrid>
                <a:gridCol w="3038475">
                  <a:extLst>
                    <a:ext uri="{9D8B030D-6E8A-4147-A177-3AD203B41FA5}">
                      <a16:colId xmlns:a16="http://schemas.microsoft.com/office/drawing/2014/main" val="20000"/>
                    </a:ext>
                  </a:extLst>
                </a:gridCol>
              </a:tblGrid>
              <a:tr h="204757">
                <a:tc>
                  <a:txBody>
                    <a:bodyPr/>
                    <a:lstStyle/>
                    <a:p>
                      <a:pPr algn="l">
                        <a:lnSpc>
                          <a:spcPct val="115000"/>
                        </a:lnSpc>
                        <a:spcAft>
                          <a:spcPts val="0"/>
                        </a:spcAft>
                      </a:pPr>
                      <a:r>
                        <a:rPr lang="en-IN" sz="1050" dirty="0">
                          <a:solidFill>
                            <a:srgbClr val="006FC0"/>
                          </a:solidFill>
                          <a:latin typeface="Calibri Italic"/>
                          <a:ea typeface="Times New Roman"/>
                          <a:cs typeface="Calibri Italic"/>
                        </a:rPr>
                        <a:t>Age group between 40-55 tend to default the most</a:t>
                      </a:r>
                      <a:endParaRPr lang="en-IN" sz="105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424100" y="6450365"/>
          <a:ext cx="4856721" cy="189738"/>
        </p:xfrm>
        <a:graphic>
          <a:graphicData uri="http://schemas.openxmlformats.org/drawingml/2006/table">
            <a:tbl>
              <a:tblPr/>
              <a:tblGrid>
                <a:gridCol w="4856721">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150" dirty="0">
                          <a:solidFill>
                            <a:srgbClr val="000000"/>
                          </a:solidFill>
                          <a:latin typeface="Calibri Bold"/>
                          <a:ea typeface="Times New Roman"/>
                          <a:cs typeface="Calibri Bold"/>
                        </a:rPr>
                        <a:t>Observation : </a:t>
                      </a:r>
                      <a:r>
                        <a:rPr lang="en-IN" sz="1050" dirty="0">
                          <a:solidFill>
                            <a:srgbClr val="006FC0"/>
                          </a:solidFill>
                          <a:latin typeface="Calibri Italic"/>
                          <a:ea typeface="Times New Roman"/>
                          <a:cs typeface="Calibri Italic"/>
                        </a:rPr>
                        <a:t>Males seems to default more than females.</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1266" name="Picture 2"/>
          <p:cNvPicPr>
            <a:picLocks noChangeAspect="1" noChangeArrowheads="1"/>
          </p:cNvPicPr>
          <p:nvPr/>
        </p:nvPicPr>
        <p:blipFill>
          <a:blip r:embed="rId3"/>
          <a:srcRect/>
          <a:stretch>
            <a:fillRect/>
          </a:stretch>
        </p:blipFill>
        <p:spPr bwMode="auto">
          <a:xfrm>
            <a:off x="4522572" y="2570204"/>
            <a:ext cx="6695603" cy="358345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125" y="416011"/>
            <a:ext cx="10972800" cy="1143000"/>
          </a:xfrm>
        </p:spPr>
        <p:txBody>
          <a:bodyPr>
            <a:normAutofit/>
          </a:bodyPr>
          <a:lstStyle/>
          <a:p>
            <a:r>
              <a:rPr lang="en-US" sz="3200" dirty="0"/>
              <a:t>Univariate Analysis : </a:t>
            </a:r>
          </a:p>
        </p:txBody>
      </p:sp>
      <p:pic>
        <p:nvPicPr>
          <p:cNvPr id="10241" name="Picture 1"/>
          <p:cNvPicPr>
            <a:picLocks noChangeAspect="1" noChangeArrowheads="1"/>
          </p:cNvPicPr>
          <p:nvPr/>
        </p:nvPicPr>
        <p:blipFill>
          <a:blip r:embed="rId2"/>
          <a:srcRect/>
          <a:stretch>
            <a:fillRect/>
          </a:stretch>
        </p:blipFill>
        <p:spPr bwMode="auto">
          <a:xfrm>
            <a:off x="387178" y="2059459"/>
            <a:ext cx="4843850" cy="3328087"/>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5774724" y="1919416"/>
            <a:ext cx="5972433" cy="3657234"/>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472002" y="5832528"/>
          <a:ext cx="4775501" cy="609461"/>
        </p:xfrm>
        <a:graphic>
          <a:graphicData uri="http://schemas.openxmlformats.org/drawingml/2006/table">
            <a:tbl>
              <a:tblPr/>
              <a:tblGrid>
                <a:gridCol w="4775501">
                  <a:extLst>
                    <a:ext uri="{9D8B030D-6E8A-4147-A177-3AD203B41FA5}">
                      <a16:colId xmlns:a16="http://schemas.microsoft.com/office/drawing/2014/main" val="20000"/>
                    </a:ext>
                  </a:extLst>
                </a:gridCol>
              </a:tblGrid>
              <a:tr h="609461">
                <a:tc>
                  <a:txBody>
                    <a:bodyPr/>
                    <a:lstStyle/>
                    <a:p>
                      <a:pPr algn="l">
                        <a:lnSpc>
                          <a:spcPct val="115000"/>
                        </a:lnSpc>
                        <a:spcAft>
                          <a:spcPts val="0"/>
                        </a:spcAft>
                      </a:pPr>
                      <a:r>
                        <a:rPr lang="en-IN" sz="1150" dirty="0">
                          <a:solidFill>
                            <a:srgbClr val="000000"/>
                          </a:solidFill>
                          <a:latin typeface="Calibri Bold"/>
                          <a:ea typeface="Times New Roman"/>
                          <a:cs typeface="Calibri Bold"/>
                        </a:rPr>
                        <a:t>Observation : </a:t>
                      </a:r>
                      <a:r>
                        <a:rPr lang="en-IN" sz="1050" dirty="0">
                          <a:solidFill>
                            <a:srgbClr val="006FC0"/>
                          </a:solidFill>
                          <a:latin typeface="Calibri Italic"/>
                          <a:ea typeface="Times New Roman"/>
                          <a:cs typeface="Calibri Italic"/>
                        </a:rPr>
                        <a:t>Applicants having marital </a:t>
                      </a:r>
                      <a:r>
                        <a:rPr lang="en-IN" sz="1100" dirty="0">
                          <a:solidFill>
                            <a:srgbClr val="006FC0"/>
                          </a:solidFill>
                          <a:latin typeface="Calibri Italic"/>
                          <a:ea typeface="Times New Roman"/>
                          <a:cs typeface="Calibri Italic"/>
                        </a:rPr>
                        <a:t>status married has high risk of</a:t>
                      </a:r>
                      <a:endParaRPr lang="en-IN" sz="1200" dirty="0">
                        <a:latin typeface="Calibri"/>
                        <a:ea typeface="Times New Roman"/>
                        <a:cs typeface="Times New Roman"/>
                      </a:endParaRPr>
                    </a:p>
                    <a:p>
                      <a:pPr algn="l">
                        <a:lnSpc>
                          <a:spcPct val="115000"/>
                        </a:lnSpc>
                        <a:spcAft>
                          <a:spcPts val="0"/>
                        </a:spcAft>
                      </a:pPr>
                      <a:r>
                        <a:rPr lang="en-IN" sz="1100" dirty="0">
                          <a:solidFill>
                            <a:srgbClr val="006FC0"/>
                          </a:solidFill>
                          <a:latin typeface="Calibri Italic"/>
                          <a:ea typeface="Times New Roman"/>
                          <a:cs typeface="Calibri Italic"/>
                        </a:rPr>
                        <a:t>defaulting</a:t>
                      </a:r>
                      <a:endParaRPr lang="en-IN" sz="1200" dirty="0">
                        <a:latin typeface="Calibri"/>
                        <a:ea typeface="Times New Roman"/>
                        <a:cs typeface="Times New Roman"/>
                      </a:endParaRPr>
                    </a:p>
                    <a:p>
                      <a:pPr algn="l">
                        <a:lnSpc>
                          <a:spcPct val="115000"/>
                        </a:lnSpc>
                        <a:spcAft>
                          <a:spcPts val="0"/>
                        </a:spcAft>
                      </a:pP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6511881" y="5821482"/>
          <a:ext cx="4436205" cy="785264"/>
        </p:xfrm>
        <a:graphic>
          <a:graphicData uri="http://schemas.openxmlformats.org/drawingml/2006/table">
            <a:tbl>
              <a:tblPr/>
              <a:tblGrid>
                <a:gridCol w="4436205">
                  <a:extLst>
                    <a:ext uri="{9D8B030D-6E8A-4147-A177-3AD203B41FA5}">
                      <a16:colId xmlns:a16="http://schemas.microsoft.com/office/drawing/2014/main" val="20000"/>
                    </a:ext>
                  </a:extLst>
                </a:gridCol>
              </a:tblGrid>
              <a:tr h="785264">
                <a:tc>
                  <a:txBody>
                    <a:bodyPr/>
                    <a:lstStyle/>
                    <a:p>
                      <a:pPr algn="l">
                        <a:lnSpc>
                          <a:spcPct val="115000"/>
                        </a:lnSpc>
                        <a:spcAft>
                          <a:spcPts val="0"/>
                        </a:spcAft>
                      </a:pPr>
                      <a:r>
                        <a:rPr lang="en-IN" sz="900" b="1" dirty="0">
                          <a:solidFill>
                            <a:srgbClr val="000000"/>
                          </a:solidFill>
                          <a:latin typeface="Calibri Bold"/>
                          <a:ea typeface="Times New Roman"/>
                          <a:cs typeface="Calibri Bold"/>
                        </a:rPr>
                        <a:t>Observation</a:t>
                      </a:r>
                      <a:r>
                        <a:rPr lang="en-IN" sz="900" dirty="0">
                          <a:solidFill>
                            <a:srgbClr val="000000"/>
                          </a:solidFill>
                          <a:latin typeface="Calibri Bold"/>
                          <a:ea typeface="Times New Roman"/>
                          <a:cs typeface="Calibri Bold"/>
                        </a:rPr>
                        <a:t> : </a:t>
                      </a:r>
                      <a:r>
                        <a:rPr lang="en-IN" sz="900" dirty="0">
                          <a:solidFill>
                            <a:srgbClr val="006FC0"/>
                          </a:solidFill>
                          <a:latin typeface="Calibri Italic"/>
                          <a:ea typeface="Times New Roman"/>
                          <a:cs typeface="Calibri Italic"/>
                        </a:rPr>
                        <a:t>Applicants with Masters or Professional Educational</a:t>
                      </a:r>
                      <a:r>
                        <a:rPr lang="en-IN" sz="900" baseline="0" dirty="0">
                          <a:solidFill>
                            <a:srgbClr val="006FC0"/>
                          </a:solidFill>
                          <a:latin typeface="Calibri Italic"/>
                          <a:ea typeface="Times New Roman"/>
                          <a:cs typeface="Calibri Italic"/>
                        </a:rPr>
                        <a:t> qualification has higher risk of defaulting</a:t>
                      </a:r>
                      <a:endParaRPr lang="en-IN" sz="900" dirty="0">
                        <a:solidFill>
                          <a:srgbClr val="006FC0"/>
                        </a:solidFill>
                        <a:latin typeface="Calibri Italic"/>
                        <a:ea typeface="Times New Roman"/>
                        <a:cs typeface="Calibri Italic"/>
                      </a:endParaRPr>
                    </a:p>
                    <a:p>
                      <a:pPr algn="l">
                        <a:lnSpc>
                          <a:spcPct val="115000"/>
                        </a:lnSpc>
                        <a:spcAft>
                          <a:spcPts val="0"/>
                        </a:spcAft>
                      </a:pP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0243"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6FC0"/>
                </a:solidFill>
                <a:effectLst/>
                <a:latin typeface="Arial" pitchFamily="34" charset="0"/>
                <a:ea typeface="Times New Roman" pitchFamily="18" charset="0"/>
                <a:cs typeface="Calibri Italic"/>
              </a:rPr>
              <a:t>   Education Qualification has higher risk of defaulting.</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94887"/>
            <a:ext cx="10972800" cy="1143000"/>
          </a:xfrm>
        </p:spPr>
        <p:txBody>
          <a:bodyPr>
            <a:normAutofit/>
          </a:bodyPr>
          <a:lstStyle/>
          <a:p>
            <a:r>
              <a:rPr lang="en-US" sz="3200" dirty="0" err="1"/>
              <a:t>Univariate</a:t>
            </a:r>
            <a:r>
              <a:rPr lang="en-US" sz="3200" dirty="0"/>
              <a:t> Analysis : </a:t>
            </a:r>
            <a:endParaRPr lang="en-IN" sz="3200" dirty="0"/>
          </a:p>
        </p:txBody>
      </p:sp>
      <p:pic>
        <p:nvPicPr>
          <p:cNvPr id="44034" name="Picture 2"/>
          <p:cNvPicPr>
            <a:picLocks noGrp="1" noChangeAspect="1" noChangeArrowheads="1"/>
          </p:cNvPicPr>
          <p:nvPr>
            <p:ph idx="1"/>
          </p:nvPr>
        </p:nvPicPr>
        <p:blipFill>
          <a:blip r:embed="rId2"/>
          <a:srcRect/>
          <a:stretch>
            <a:fillRect/>
          </a:stretch>
        </p:blipFill>
        <p:spPr bwMode="auto">
          <a:xfrm>
            <a:off x="410703" y="2330580"/>
            <a:ext cx="4597903" cy="2795813"/>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5722851" y="2141836"/>
            <a:ext cx="5017529" cy="3015049"/>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646280" y="5714392"/>
          <a:ext cx="3067050" cy="148463"/>
        </p:xfrm>
        <a:graphic>
          <a:graphicData uri="http://schemas.openxmlformats.org/drawingml/2006/table">
            <a:tbl>
              <a:tblPr/>
              <a:tblGrid>
                <a:gridCol w="3067050">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Salaried Applicants are the ones who default the most.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8" name="Rectangle 7"/>
          <p:cNvSpPr/>
          <p:nvPr/>
        </p:nvSpPr>
        <p:spPr>
          <a:xfrm>
            <a:off x="532289" y="5568779"/>
            <a:ext cx="1620957" cy="369332"/>
          </a:xfrm>
          <a:prstGeom prst="rect">
            <a:avLst/>
          </a:prstGeom>
        </p:spPr>
        <p:txBody>
          <a:bodyPr wrap="square">
            <a:spAutoFit/>
          </a:bodyPr>
          <a:lstStyle/>
          <a:p>
            <a:r>
              <a:rPr lang="en-IN" sz="1150" dirty="0">
                <a:solidFill>
                  <a:srgbClr val="000000"/>
                </a:solidFill>
                <a:latin typeface="Calibri Bold"/>
                <a:ea typeface="Times New Roman"/>
                <a:cs typeface="Calibri Bold"/>
              </a:rPr>
              <a:t>Observation</a:t>
            </a:r>
            <a:r>
              <a:rPr lang="en-IN" dirty="0">
                <a:solidFill>
                  <a:srgbClr val="000000"/>
                </a:solidFill>
                <a:latin typeface="Calibri Bold"/>
                <a:ea typeface="Times New Roman"/>
                <a:cs typeface="Calibri Bold"/>
              </a:rPr>
              <a:t> : </a:t>
            </a:r>
            <a:endParaRPr lang="en-IN" dirty="0"/>
          </a:p>
        </p:txBody>
      </p:sp>
      <p:graphicFrame>
        <p:nvGraphicFramePr>
          <p:cNvPr id="9" name="Table 8"/>
          <p:cNvGraphicFramePr>
            <a:graphicFrameLocks noGrp="1"/>
          </p:cNvGraphicFramePr>
          <p:nvPr/>
        </p:nvGraphicFramePr>
        <p:xfrm>
          <a:off x="6551141" y="5656201"/>
          <a:ext cx="1066800" cy="164973"/>
        </p:xfrm>
        <a:graphic>
          <a:graphicData uri="http://schemas.openxmlformats.org/drawingml/2006/table">
            <a:tbl>
              <a:tblPr/>
              <a:tblGrid>
                <a:gridCol w="1066800">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7480085" y="5664964"/>
          <a:ext cx="2619375" cy="148463"/>
        </p:xfrm>
        <a:graphic>
          <a:graphicData uri="http://schemas.openxmlformats.org/drawingml/2006/table">
            <a:tbl>
              <a:tblPr/>
              <a:tblGrid>
                <a:gridCol w="2619375">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Rented ones are having high default chances .</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703" y="347072"/>
            <a:ext cx="10972800" cy="1143000"/>
          </a:xfrm>
        </p:spPr>
        <p:txBody>
          <a:bodyPr>
            <a:normAutofit/>
          </a:bodyPr>
          <a:lstStyle/>
          <a:p>
            <a:r>
              <a:rPr lang="en-US" sz="3200" dirty="0"/>
              <a:t>Univariate Analysis : </a:t>
            </a:r>
          </a:p>
        </p:txBody>
      </p:sp>
      <p:pic>
        <p:nvPicPr>
          <p:cNvPr id="9218" name="Picture 2"/>
          <p:cNvPicPr>
            <a:picLocks noChangeAspect="1" noChangeArrowheads="1"/>
          </p:cNvPicPr>
          <p:nvPr/>
        </p:nvPicPr>
        <p:blipFill>
          <a:blip r:embed="rId2"/>
          <a:srcRect/>
          <a:stretch>
            <a:fillRect/>
          </a:stretch>
        </p:blipFill>
        <p:spPr bwMode="auto">
          <a:xfrm>
            <a:off x="469557" y="1909862"/>
            <a:ext cx="5412259" cy="3301124"/>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751703" y="5639726"/>
          <a:ext cx="1066800" cy="164973"/>
        </p:xfrm>
        <a:graphic>
          <a:graphicData uri="http://schemas.openxmlformats.org/drawingml/2006/table">
            <a:tbl>
              <a:tblPr/>
              <a:tblGrid>
                <a:gridCol w="1066800">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1680647" y="5648489"/>
          <a:ext cx="2619375" cy="306197"/>
        </p:xfrm>
        <a:graphic>
          <a:graphicData uri="http://schemas.openxmlformats.org/drawingml/2006/table">
            <a:tbl>
              <a:tblPr/>
              <a:tblGrid>
                <a:gridCol w="2619375">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Less</a:t>
                      </a:r>
                      <a:r>
                        <a:rPr lang="en-IN" sz="900" baseline="0" dirty="0">
                          <a:solidFill>
                            <a:srgbClr val="006FC0"/>
                          </a:solidFill>
                          <a:latin typeface="Calibri Italic"/>
                          <a:ea typeface="Times New Roman"/>
                          <a:cs typeface="Calibri Italic"/>
                        </a:rPr>
                        <a:t> no of months in current company seems to be more defaulted case</a:t>
                      </a:r>
                      <a:r>
                        <a:rPr lang="en-IN" sz="900" dirty="0">
                          <a:solidFill>
                            <a:srgbClr val="006FC0"/>
                          </a:solidFill>
                          <a:latin typeface="Calibri Italic"/>
                          <a:ea typeface="Times New Roman"/>
                          <a:cs typeface="Calibri Italic"/>
                        </a:rPr>
                        <a: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9219" name="Picture 3"/>
          <p:cNvPicPr>
            <a:picLocks noChangeAspect="1" noChangeArrowheads="1"/>
          </p:cNvPicPr>
          <p:nvPr/>
        </p:nvPicPr>
        <p:blipFill>
          <a:blip r:embed="rId3"/>
          <a:srcRect/>
          <a:stretch>
            <a:fillRect/>
          </a:stretch>
        </p:blipFill>
        <p:spPr bwMode="auto">
          <a:xfrm>
            <a:off x="6359611" y="1886465"/>
            <a:ext cx="5633907" cy="3369750"/>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7115433" y="5643845"/>
          <a:ext cx="1066800" cy="164973"/>
        </p:xfrm>
        <a:graphic>
          <a:graphicData uri="http://schemas.openxmlformats.org/drawingml/2006/table">
            <a:tbl>
              <a:tblPr/>
              <a:tblGrid>
                <a:gridCol w="1066800">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8044377" y="5652608"/>
          <a:ext cx="2619375" cy="306197"/>
        </p:xfrm>
        <a:graphic>
          <a:graphicData uri="http://schemas.openxmlformats.org/drawingml/2006/table">
            <a:tbl>
              <a:tblPr/>
              <a:tblGrid>
                <a:gridCol w="2619375">
                  <a:extLst>
                    <a:ext uri="{9D8B030D-6E8A-4147-A177-3AD203B41FA5}">
                      <a16:colId xmlns:a16="http://schemas.microsoft.com/office/drawing/2014/main" val="20000"/>
                    </a:ext>
                  </a:extLst>
                </a:gridCol>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Less</a:t>
                      </a:r>
                      <a:r>
                        <a:rPr lang="en-IN" sz="900" baseline="0" dirty="0">
                          <a:solidFill>
                            <a:srgbClr val="006FC0"/>
                          </a:solidFill>
                          <a:latin typeface="Calibri Italic"/>
                          <a:ea typeface="Times New Roman"/>
                          <a:cs typeface="Calibri Italic"/>
                        </a:rPr>
                        <a:t> no of months in current residence seems to be more defaulted case</a:t>
                      </a:r>
                      <a:r>
                        <a:rPr lang="en-IN" sz="900" dirty="0">
                          <a:solidFill>
                            <a:srgbClr val="006FC0"/>
                          </a:solidFill>
                          <a:latin typeface="Calibri Italic"/>
                          <a:ea typeface="Times New Roman"/>
                          <a:cs typeface="Calibri Italic"/>
                        </a:rPr>
                        <a:t>.</a:t>
                      </a:r>
                      <a:endParaRPr lang="en-IN" sz="11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183518"/>
            <a:ext cx="9313817" cy="856138"/>
          </a:xfrm>
        </p:spPr>
        <p:txBody>
          <a:bodyPr>
            <a:normAutofit/>
          </a:bodyPr>
          <a:lstStyle/>
          <a:p>
            <a:r>
              <a:rPr lang="en-US" sz="3200" dirty="0"/>
              <a:t>Bivariate Analysis</a:t>
            </a:r>
          </a:p>
        </p:txBody>
      </p:sp>
      <p:sp>
        <p:nvSpPr>
          <p:cNvPr id="5" name="Content Placeholder 4"/>
          <p:cNvSpPr>
            <a:spLocks noGrp="1"/>
          </p:cNvSpPr>
          <p:nvPr>
            <p:ph idx="1"/>
          </p:nvPr>
        </p:nvSpPr>
        <p:spPr>
          <a:xfrm>
            <a:off x="404950" y="1854927"/>
            <a:ext cx="11168743" cy="363147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217" name="Picture 1"/>
          <p:cNvPicPr>
            <a:picLocks noChangeAspect="1" noChangeArrowheads="1"/>
          </p:cNvPicPr>
          <p:nvPr/>
        </p:nvPicPr>
        <p:blipFill>
          <a:blip r:embed="rId2"/>
          <a:srcRect/>
          <a:stretch>
            <a:fillRect/>
          </a:stretch>
        </p:blipFill>
        <p:spPr bwMode="auto">
          <a:xfrm>
            <a:off x="376240" y="1085860"/>
            <a:ext cx="2403057" cy="2614526"/>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533275" y="1124768"/>
            <a:ext cx="2374261" cy="2556896"/>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611105" y="1191364"/>
            <a:ext cx="2236217" cy="2418110"/>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9600452" y="1311413"/>
            <a:ext cx="2591549" cy="2466505"/>
          </a:xfrm>
          <a:prstGeom prst="rect">
            <a:avLst/>
          </a:prstGeom>
          <a:noFill/>
          <a:ln w="9525">
            <a:noFill/>
            <a:miter lim="800000"/>
            <a:headEnd/>
            <a:tailEnd/>
          </a:ln>
          <a:effectLst/>
        </p:spPr>
      </p:pic>
      <p:pic>
        <p:nvPicPr>
          <p:cNvPr id="10" name="Picture 2"/>
          <p:cNvPicPr>
            <a:picLocks noChangeAspect="1" noChangeArrowheads="1"/>
          </p:cNvPicPr>
          <p:nvPr/>
        </p:nvPicPr>
        <p:blipFill>
          <a:blip r:embed="rId6"/>
          <a:srcRect/>
          <a:stretch>
            <a:fillRect/>
          </a:stretch>
        </p:blipFill>
        <p:spPr bwMode="auto">
          <a:xfrm>
            <a:off x="375987" y="4036619"/>
            <a:ext cx="2331119" cy="2549190"/>
          </a:xfrm>
          <a:prstGeom prst="rect">
            <a:avLst/>
          </a:prstGeom>
          <a:noFill/>
          <a:ln w="9525">
            <a:noFill/>
            <a:miter lim="800000"/>
            <a:headEnd/>
            <a:tailEnd/>
          </a:ln>
          <a:effectLst/>
        </p:spPr>
      </p:pic>
      <p:pic>
        <p:nvPicPr>
          <p:cNvPr id="11" name="Picture 3"/>
          <p:cNvPicPr>
            <a:picLocks noChangeAspect="1" noChangeArrowheads="1"/>
          </p:cNvPicPr>
          <p:nvPr/>
        </p:nvPicPr>
        <p:blipFill>
          <a:blip r:embed="rId7"/>
          <a:srcRect/>
          <a:stretch>
            <a:fillRect/>
          </a:stretch>
        </p:blipFill>
        <p:spPr bwMode="auto">
          <a:xfrm>
            <a:off x="3330994" y="3939084"/>
            <a:ext cx="2432133" cy="2639706"/>
          </a:xfrm>
          <a:prstGeom prst="rect">
            <a:avLst/>
          </a:prstGeom>
          <a:noFill/>
          <a:ln w="9525">
            <a:noFill/>
            <a:miter lim="800000"/>
            <a:headEnd/>
            <a:tailEnd/>
          </a:ln>
          <a:effectLst/>
        </p:spPr>
      </p:pic>
      <p:pic>
        <p:nvPicPr>
          <p:cNvPr id="12" name="Picture 4"/>
          <p:cNvPicPr>
            <a:picLocks noChangeAspect="1" noChangeArrowheads="1"/>
          </p:cNvPicPr>
          <p:nvPr/>
        </p:nvPicPr>
        <p:blipFill>
          <a:blip r:embed="rId8"/>
          <a:srcRect/>
          <a:stretch>
            <a:fillRect/>
          </a:stretch>
        </p:blipFill>
        <p:spPr bwMode="auto">
          <a:xfrm>
            <a:off x="6664243" y="4006525"/>
            <a:ext cx="2347395" cy="2533400"/>
          </a:xfrm>
          <a:prstGeom prst="rect">
            <a:avLst/>
          </a:prstGeom>
          <a:noFill/>
          <a:ln w="9525">
            <a:noFill/>
            <a:miter lim="800000"/>
            <a:headEnd/>
            <a:tailEnd/>
          </a:ln>
          <a:effectLst/>
        </p:spPr>
      </p:pic>
      <p:pic>
        <p:nvPicPr>
          <p:cNvPr id="13" name="Picture 6"/>
          <p:cNvPicPr>
            <a:picLocks noChangeAspect="1" noChangeArrowheads="1"/>
          </p:cNvPicPr>
          <p:nvPr/>
        </p:nvPicPr>
        <p:blipFill>
          <a:blip r:embed="rId9"/>
          <a:srcRect/>
          <a:stretch>
            <a:fillRect/>
          </a:stretch>
        </p:blipFill>
        <p:spPr bwMode="auto">
          <a:xfrm>
            <a:off x="9693443" y="4026373"/>
            <a:ext cx="2169695" cy="236441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4636</TotalTime>
  <Words>923</Words>
  <Application>Microsoft Macintosh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Bold</vt:lpstr>
      <vt:lpstr>Calibri Italic</vt:lpstr>
      <vt:lpstr>Constantia</vt:lpstr>
      <vt:lpstr>Times New Roman</vt:lpstr>
      <vt:lpstr>Wingdings 2</vt:lpstr>
      <vt:lpstr>Flow</vt:lpstr>
      <vt:lpstr>PowerPoint Presentation</vt:lpstr>
      <vt:lpstr> Business Objective</vt:lpstr>
      <vt:lpstr>Analysis Steps Followed</vt:lpstr>
      <vt:lpstr>Data Understanding and EDA Summary</vt:lpstr>
      <vt:lpstr>Univariate Analysis : </vt:lpstr>
      <vt:lpstr>Univariate Analysis : </vt:lpstr>
      <vt:lpstr>Univariate Analysis : </vt:lpstr>
      <vt:lpstr>Univariate Analysis : </vt:lpstr>
      <vt:lpstr>Bivariate Analysis</vt:lpstr>
      <vt:lpstr>Bivariate Analysis</vt:lpstr>
      <vt:lpstr>Important Predictors</vt:lpstr>
      <vt:lpstr>Data Preparation</vt:lpstr>
      <vt:lpstr>Woe Binning for variables with missing values</vt:lpstr>
      <vt:lpstr>Imbalance in the Data-set</vt:lpstr>
      <vt:lpstr>Overcoming Imbalance</vt:lpstr>
      <vt:lpstr>Future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Aditya Kumar (adityak2)</cp:lastModifiedBy>
  <cp:revision>180</cp:revision>
  <cp:lastPrinted>2019-05-20T15:26:34Z</cp:lastPrinted>
  <dcterms:created xsi:type="dcterms:W3CDTF">2016-06-09T08:16:28Z</dcterms:created>
  <dcterms:modified xsi:type="dcterms:W3CDTF">2019-05-20T15:26:43Z</dcterms:modified>
</cp:coreProperties>
</file>