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defaultTextStyle>
    <a:defPPr>
      <a:defRPr lang="en-US"/>
    </a:defPPr>
    <a:lvl1pPr marL="0" algn="l" defTabSz="42825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1pPr>
    <a:lvl2pPr marL="428259" algn="l" defTabSz="42825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2pPr>
    <a:lvl3pPr marL="856519" algn="l" defTabSz="42825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3pPr>
    <a:lvl4pPr marL="1284778" algn="l" defTabSz="42825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4pPr>
    <a:lvl5pPr marL="1713038" algn="l" defTabSz="42825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5pPr>
    <a:lvl6pPr marL="2141297" algn="l" defTabSz="42825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6pPr>
    <a:lvl7pPr marL="2569556" algn="l" defTabSz="42825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7pPr>
    <a:lvl8pPr marL="2997816" algn="l" defTabSz="42825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8pPr>
    <a:lvl9pPr marL="3426076" algn="l" defTabSz="428259" rtl="0" eaLnBrk="1" latinLnBrk="0" hangingPunct="1">
      <a:defRPr sz="16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0" userDrawn="1">
          <p15:clr>
            <a:srgbClr val="A4A3A4"/>
          </p15:clr>
        </p15:guide>
        <p15:guide id="2" pos="3397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i Fuchs" initials="" lastIdx="1" clrIdx="0"/>
  <p:cmAuthor id="1" name="Fuchs, Bari (NIH/NIMH) [F]" initials="FB([" lastIdx="0" clrIdx="1"/>
  <p:cmAuthor id="2" name="Microsoft Office User" initials="MOU" lastIdx="11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Windows User" initials="WU" lastIdx="20" clrIdx="3">
    <p:extLst>
      <p:ext uri="{19B8F6BF-5375-455C-9EA6-DF929625EA0E}">
        <p15:presenceInfo xmlns:p15="http://schemas.microsoft.com/office/powerpoint/2012/main" userId="Windows User" providerId="None"/>
      </p:ext>
    </p:extLst>
  </p:cmAuthor>
  <p:cmAuthor id="4" name="Shana Adise" initials="SA" lastIdx="16" clrIdx="4">
    <p:extLst>
      <p:ext uri="{19B8F6BF-5375-455C-9EA6-DF929625EA0E}">
        <p15:presenceInfo xmlns:p15="http://schemas.microsoft.com/office/powerpoint/2012/main" userId="0944e950295800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1FD"/>
    <a:srgbClr val="001C3F"/>
    <a:srgbClr val="E7E7E7"/>
    <a:srgbClr val="E8E8E8"/>
    <a:srgbClr val="3EBFC3"/>
    <a:srgbClr val="F5746B"/>
    <a:srgbClr val="128D8D"/>
    <a:srgbClr val="CC1E28"/>
    <a:srgbClr val="ADBEFF"/>
    <a:srgbClr val="F8E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 autoAdjust="0"/>
    <p:restoredTop sz="94940" autoAdjust="0"/>
  </p:normalViewPr>
  <p:slideViewPr>
    <p:cSldViewPr snapToGrid="0" snapToObjects="1">
      <p:cViewPr varScale="1">
        <p:scale>
          <a:sx n="160" d="100"/>
          <a:sy n="160" d="100"/>
        </p:scale>
        <p:origin x="1680" y="168"/>
      </p:cViewPr>
      <p:guideLst>
        <p:guide orient="horz" pos="1890"/>
        <p:guide pos="3397"/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8:00:15.9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8142,'8'0'0,"0"0"0,0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735E-E098-4613-B3EE-B3669DACC3BC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0C48C-6CDA-44FE-8C59-49657A19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547" rtl="0" eaLnBrk="1" latinLnBrk="0" hangingPunct="1">
      <a:defRPr sz="229" kern="1200">
        <a:solidFill>
          <a:schemeClr val="tx1"/>
        </a:solidFill>
        <a:latin typeface="+mn-lt"/>
        <a:ea typeface="+mn-ea"/>
        <a:cs typeface="+mn-cs"/>
      </a:defRPr>
    </a:lvl1pPr>
    <a:lvl2pPr marL="83274" algn="l" defTabSz="166547" rtl="0" eaLnBrk="1" latinLnBrk="0" hangingPunct="1">
      <a:defRPr sz="229" kern="1200">
        <a:solidFill>
          <a:schemeClr val="tx1"/>
        </a:solidFill>
        <a:latin typeface="+mn-lt"/>
        <a:ea typeface="+mn-ea"/>
        <a:cs typeface="+mn-cs"/>
      </a:defRPr>
    </a:lvl2pPr>
    <a:lvl3pPr marL="166547" algn="l" defTabSz="166547" rtl="0" eaLnBrk="1" latinLnBrk="0" hangingPunct="1">
      <a:defRPr sz="229" kern="1200">
        <a:solidFill>
          <a:schemeClr val="tx1"/>
        </a:solidFill>
        <a:latin typeface="+mn-lt"/>
        <a:ea typeface="+mn-ea"/>
        <a:cs typeface="+mn-cs"/>
      </a:defRPr>
    </a:lvl3pPr>
    <a:lvl4pPr marL="249821" algn="l" defTabSz="166547" rtl="0" eaLnBrk="1" latinLnBrk="0" hangingPunct="1">
      <a:defRPr sz="229" kern="1200">
        <a:solidFill>
          <a:schemeClr val="tx1"/>
        </a:solidFill>
        <a:latin typeface="+mn-lt"/>
        <a:ea typeface="+mn-ea"/>
        <a:cs typeface="+mn-cs"/>
      </a:defRPr>
    </a:lvl4pPr>
    <a:lvl5pPr marL="333095" algn="l" defTabSz="166547" rtl="0" eaLnBrk="1" latinLnBrk="0" hangingPunct="1">
      <a:defRPr sz="229" kern="1200">
        <a:solidFill>
          <a:schemeClr val="tx1"/>
        </a:solidFill>
        <a:latin typeface="+mn-lt"/>
        <a:ea typeface="+mn-ea"/>
        <a:cs typeface="+mn-cs"/>
      </a:defRPr>
    </a:lvl5pPr>
    <a:lvl6pPr marL="416368" algn="l" defTabSz="166547" rtl="0" eaLnBrk="1" latinLnBrk="0" hangingPunct="1">
      <a:defRPr sz="229" kern="1200">
        <a:solidFill>
          <a:schemeClr val="tx1"/>
        </a:solidFill>
        <a:latin typeface="+mn-lt"/>
        <a:ea typeface="+mn-ea"/>
        <a:cs typeface="+mn-cs"/>
      </a:defRPr>
    </a:lvl6pPr>
    <a:lvl7pPr marL="499642" algn="l" defTabSz="166547" rtl="0" eaLnBrk="1" latinLnBrk="0" hangingPunct="1">
      <a:defRPr sz="229" kern="1200">
        <a:solidFill>
          <a:schemeClr val="tx1"/>
        </a:solidFill>
        <a:latin typeface="+mn-lt"/>
        <a:ea typeface="+mn-ea"/>
        <a:cs typeface="+mn-cs"/>
      </a:defRPr>
    </a:lvl7pPr>
    <a:lvl8pPr marL="582915" algn="l" defTabSz="166547" rtl="0" eaLnBrk="1" latinLnBrk="0" hangingPunct="1">
      <a:defRPr sz="229" kern="1200">
        <a:solidFill>
          <a:schemeClr val="tx1"/>
        </a:solidFill>
        <a:latin typeface="+mn-lt"/>
        <a:ea typeface="+mn-ea"/>
        <a:cs typeface="+mn-cs"/>
      </a:defRPr>
    </a:lvl8pPr>
    <a:lvl9pPr marL="666188" algn="l" defTabSz="166547" rtl="0" eaLnBrk="1" latinLnBrk="0" hangingPunct="1">
      <a:defRPr sz="2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0C48C-6CDA-44FE-8C59-49657A191D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9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2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5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098949"/>
            <a:ext cx="10287000" cy="23405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098949"/>
            <a:ext cx="30708600" cy="23405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30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63208" indent="0">
              <a:buNone/>
              <a:defRPr sz="1036">
                <a:solidFill>
                  <a:schemeClr val="tx1">
                    <a:tint val="75000"/>
                  </a:schemeClr>
                </a:solidFill>
              </a:defRPr>
            </a:lvl2pPr>
            <a:lvl3pPr marL="526417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89625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4pPr>
            <a:lvl5pPr marL="1052833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5pPr>
            <a:lvl6pPr marL="1316042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6pPr>
            <a:lvl7pPr marL="1579250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7pPr>
            <a:lvl8pPr marL="1842458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8pPr>
            <a:lvl9pPr marL="2105666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6400801"/>
            <a:ext cx="20497800" cy="18103454"/>
          </a:xfrm>
        </p:spPr>
        <p:txBody>
          <a:bodyPr/>
          <a:lstStyle>
            <a:lvl1pPr>
              <a:defRPr sz="1612"/>
            </a:lvl1pPr>
            <a:lvl2pPr>
              <a:defRPr sz="1382"/>
            </a:lvl2pPr>
            <a:lvl3pPr>
              <a:defRPr sz="1152"/>
            </a:lvl3pPr>
            <a:lvl4pPr>
              <a:defRPr sz="1036"/>
            </a:lvl4pPr>
            <a:lvl5pPr>
              <a:defRPr sz="1036"/>
            </a:lvl5pPr>
            <a:lvl6pPr>
              <a:defRPr sz="1036"/>
            </a:lvl6pPr>
            <a:lvl7pPr>
              <a:defRPr sz="1036"/>
            </a:lvl7pPr>
            <a:lvl8pPr>
              <a:defRPr sz="1036"/>
            </a:lvl8pPr>
            <a:lvl9pPr>
              <a:defRPr sz="10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6200" y="6400801"/>
            <a:ext cx="20497800" cy="18103454"/>
          </a:xfrm>
        </p:spPr>
        <p:txBody>
          <a:bodyPr/>
          <a:lstStyle>
            <a:lvl1pPr>
              <a:defRPr sz="1612"/>
            </a:lvl1pPr>
            <a:lvl2pPr>
              <a:defRPr sz="1382"/>
            </a:lvl2pPr>
            <a:lvl3pPr>
              <a:defRPr sz="1152"/>
            </a:lvl3pPr>
            <a:lvl4pPr>
              <a:defRPr sz="1036"/>
            </a:lvl4pPr>
            <a:lvl5pPr>
              <a:defRPr sz="1036"/>
            </a:lvl5pPr>
            <a:lvl6pPr>
              <a:defRPr sz="1036"/>
            </a:lvl6pPr>
            <a:lvl7pPr>
              <a:defRPr sz="1036"/>
            </a:lvl7pPr>
            <a:lvl8pPr>
              <a:defRPr sz="1036"/>
            </a:lvl8pPr>
            <a:lvl9pPr>
              <a:defRPr sz="10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382" b="1"/>
            </a:lvl1pPr>
            <a:lvl2pPr marL="263208" indent="0">
              <a:buNone/>
              <a:defRPr sz="1152" b="1"/>
            </a:lvl2pPr>
            <a:lvl3pPr marL="526417" indent="0">
              <a:buNone/>
              <a:defRPr sz="1036" b="1"/>
            </a:lvl3pPr>
            <a:lvl4pPr marL="789625" indent="0">
              <a:buNone/>
              <a:defRPr sz="921" b="1"/>
            </a:lvl4pPr>
            <a:lvl5pPr marL="1052833" indent="0">
              <a:buNone/>
              <a:defRPr sz="921" b="1"/>
            </a:lvl5pPr>
            <a:lvl6pPr marL="1316042" indent="0">
              <a:buNone/>
              <a:defRPr sz="921" b="1"/>
            </a:lvl6pPr>
            <a:lvl7pPr marL="1579250" indent="0">
              <a:buNone/>
              <a:defRPr sz="921" b="1"/>
            </a:lvl7pPr>
            <a:lvl8pPr marL="1842458" indent="0">
              <a:buNone/>
              <a:defRPr sz="921" b="1"/>
            </a:lvl8pPr>
            <a:lvl9pPr marL="2105666" indent="0">
              <a:buNone/>
              <a:defRPr sz="9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7"/>
            <a:ext cx="4040188" cy="2963466"/>
          </a:xfrm>
        </p:spPr>
        <p:txBody>
          <a:bodyPr/>
          <a:lstStyle>
            <a:lvl1pPr>
              <a:defRPr sz="1382"/>
            </a:lvl1pPr>
            <a:lvl2pPr>
              <a:defRPr sz="1152"/>
            </a:lvl2pPr>
            <a:lvl3pPr>
              <a:defRPr sz="1036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382" b="1"/>
            </a:lvl1pPr>
            <a:lvl2pPr marL="263208" indent="0">
              <a:buNone/>
              <a:defRPr sz="1152" b="1"/>
            </a:lvl2pPr>
            <a:lvl3pPr marL="526417" indent="0">
              <a:buNone/>
              <a:defRPr sz="1036" b="1"/>
            </a:lvl3pPr>
            <a:lvl4pPr marL="789625" indent="0">
              <a:buNone/>
              <a:defRPr sz="921" b="1"/>
            </a:lvl4pPr>
            <a:lvl5pPr marL="1052833" indent="0">
              <a:buNone/>
              <a:defRPr sz="921" b="1"/>
            </a:lvl5pPr>
            <a:lvl6pPr marL="1316042" indent="0">
              <a:buNone/>
              <a:defRPr sz="921" b="1"/>
            </a:lvl6pPr>
            <a:lvl7pPr marL="1579250" indent="0">
              <a:buNone/>
              <a:defRPr sz="921" b="1"/>
            </a:lvl7pPr>
            <a:lvl8pPr marL="1842458" indent="0">
              <a:buNone/>
              <a:defRPr sz="921" b="1"/>
            </a:lvl8pPr>
            <a:lvl9pPr marL="2105666" indent="0">
              <a:buNone/>
              <a:defRPr sz="9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</p:spPr>
        <p:txBody>
          <a:bodyPr/>
          <a:lstStyle>
            <a:lvl1pPr>
              <a:defRPr sz="1382"/>
            </a:lvl1pPr>
            <a:lvl2pPr>
              <a:defRPr sz="1152"/>
            </a:lvl2pPr>
            <a:lvl3pPr>
              <a:defRPr sz="1036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11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1842"/>
            </a:lvl1pPr>
            <a:lvl2pPr>
              <a:defRPr sz="1612"/>
            </a:lvl2pPr>
            <a:lvl3pPr>
              <a:defRPr sz="1382"/>
            </a:lvl3pPr>
            <a:lvl4pPr>
              <a:defRPr sz="1152"/>
            </a:lvl4pPr>
            <a:lvl5pPr>
              <a:defRPr sz="1152"/>
            </a:lvl5pPr>
            <a:lvl6pPr>
              <a:defRPr sz="1152"/>
            </a:lvl6pPr>
            <a:lvl7pPr>
              <a:defRPr sz="1152"/>
            </a:lvl7pPr>
            <a:lvl8pPr>
              <a:defRPr sz="1152"/>
            </a:lvl8pPr>
            <a:lvl9pPr>
              <a:defRPr sz="11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806"/>
            </a:lvl1pPr>
            <a:lvl2pPr marL="263208" indent="0">
              <a:buNone/>
              <a:defRPr sz="691"/>
            </a:lvl2pPr>
            <a:lvl3pPr marL="526417" indent="0">
              <a:buNone/>
              <a:defRPr sz="576"/>
            </a:lvl3pPr>
            <a:lvl4pPr marL="789625" indent="0">
              <a:buNone/>
              <a:defRPr sz="512"/>
            </a:lvl4pPr>
            <a:lvl5pPr marL="1052833" indent="0">
              <a:buNone/>
              <a:defRPr sz="512"/>
            </a:lvl5pPr>
            <a:lvl6pPr marL="1316042" indent="0">
              <a:buNone/>
              <a:defRPr sz="512"/>
            </a:lvl6pPr>
            <a:lvl7pPr marL="1579250" indent="0">
              <a:buNone/>
              <a:defRPr sz="512"/>
            </a:lvl7pPr>
            <a:lvl8pPr marL="1842458" indent="0">
              <a:buNone/>
              <a:defRPr sz="512"/>
            </a:lvl8pPr>
            <a:lvl9pPr marL="2105666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4"/>
          </a:xfrm>
        </p:spPr>
        <p:txBody>
          <a:bodyPr anchor="b"/>
          <a:lstStyle>
            <a:lvl1pPr algn="l">
              <a:defRPr sz="11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1842"/>
            </a:lvl1pPr>
            <a:lvl2pPr marL="263208" indent="0">
              <a:buNone/>
              <a:defRPr sz="1612"/>
            </a:lvl2pPr>
            <a:lvl3pPr marL="526417" indent="0">
              <a:buNone/>
              <a:defRPr sz="1382"/>
            </a:lvl3pPr>
            <a:lvl4pPr marL="789625" indent="0">
              <a:buNone/>
              <a:defRPr sz="1152"/>
            </a:lvl4pPr>
            <a:lvl5pPr marL="1052833" indent="0">
              <a:buNone/>
              <a:defRPr sz="1152"/>
            </a:lvl5pPr>
            <a:lvl6pPr marL="1316042" indent="0">
              <a:buNone/>
              <a:defRPr sz="1152"/>
            </a:lvl6pPr>
            <a:lvl7pPr marL="1579250" indent="0">
              <a:buNone/>
              <a:defRPr sz="1152"/>
            </a:lvl7pPr>
            <a:lvl8pPr marL="1842458" indent="0">
              <a:buNone/>
              <a:defRPr sz="1152"/>
            </a:lvl8pPr>
            <a:lvl9pPr marL="2105666" indent="0">
              <a:buNone/>
              <a:defRPr sz="11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806"/>
            </a:lvl1pPr>
            <a:lvl2pPr marL="263208" indent="0">
              <a:buNone/>
              <a:defRPr sz="691"/>
            </a:lvl2pPr>
            <a:lvl3pPr marL="526417" indent="0">
              <a:buNone/>
              <a:defRPr sz="576"/>
            </a:lvl3pPr>
            <a:lvl4pPr marL="789625" indent="0">
              <a:buNone/>
              <a:defRPr sz="512"/>
            </a:lvl4pPr>
            <a:lvl5pPr marL="1052833" indent="0">
              <a:buNone/>
              <a:defRPr sz="512"/>
            </a:lvl5pPr>
            <a:lvl6pPr marL="1316042" indent="0">
              <a:buNone/>
              <a:defRPr sz="512"/>
            </a:lvl6pPr>
            <a:lvl7pPr marL="1579250" indent="0">
              <a:buNone/>
              <a:defRPr sz="512"/>
            </a:lvl7pPr>
            <a:lvl8pPr marL="1842458" indent="0">
              <a:buNone/>
              <a:defRPr sz="512"/>
            </a:lvl8pPr>
            <a:lvl9pPr marL="2105666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411456" tIns="205727" rIns="411456" bIns="20572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411456" tIns="205727" rIns="411456" bIns="2057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411456" tIns="205727" rIns="411456" bIns="205727" rtlCol="0" anchor="ctr"/>
          <a:lstStyle>
            <a:lvl1pPr algn="l">
              <a:defRPr sz="6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CA56-68C0-2844-9BD7-2956D040B154}" type="datetimeFigureOut">
              <a:rPr lang="en-US" smtClean="0"/>
              <a:pPr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411456" tIns="205727" rIns="411456" bIns="205727" rtlCol="0" anchor="ctr"/>
          <a:lstStyle>
            <a:lvl1pPr algn="ctr">
              <a:defRPr sz="6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411456" tIns="205727" rIns="411456" bIns="205727" rtlCol="0" anchor="ctr"/>
          <a:lstStyle>
            <a:lvl1pPr algn="r">
              <a:defRPr sz="6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A93B-5CB7-8D43-A1AA-759A23A67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3208" rtl="0" eaLnBrk="1" latinLnBrk="0" hangingPunct="1">
        <a:spcBef>
          <a:spcPct val="0"/>
        </a:spcBef>
        <a:buNone/>
        <a:defRPr sz="2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406" indent="-197406" algn="l" defTabSz="263208" rtl="0" eaLnBrk="1" latinLnBrk="0" hangingPunct="1">
        <a:spcBef>
          <a:spcPct val="20000"/>
        </a:spcBef>
        <a:buFont typeface="Arial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27713" indent="-164505" algn="l" defTabSz="263208" rtl="0" eaLnBrk="1" latinLnBrk="0" hangingPunct="1">
        <a:spcBef>
          <a:spcPct val="20000"/>
        </a:spcBef>
        <a:buFont typeface="Arial"/>
        <a:buChar char="–"/>
        <a:defRPr sz="1612" kern="1200">
          <a:solidFill>
            <a:schemeClr val="tx1"/>
          </a:solidFill>
          <a:latin typeface="+mn-lt"/>
          <a:ea typeface="+mn-ea"/>
          <a:cs typeface="+mn-cs"/>
        </a:defRPr>
      </a:lvl2pPr>
      <a:lvl3pPr marL="658020" indent="-131604" algn="l" defTabSz="263208" rtl="0" eaLnBrk="1" latinLnBrk="0" hangingPunct="1">
        <a:spcBef>
          <a:spcPct val="20000"/>
        </a:spcBef>
        <a:buFont typeface="Arial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921229" indent="-131604" algn="l" defTabSz="263208" rtl="0" eaLnBrk="1" latinLnBrk="0" hangingPunct="1">
        <a:spcBef>
          <a:spcPct val="20000"/>
        </a:spcBef>
        <a:buFont typeface="Arial"/>
        <a:buChar char="–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84437" indent="-131604" algn="l" defTabSz="263208" rtl="0" eaLnBrk="1" latinLnBrk="0" hangingPunct="1">
        <a:spcBef>
          <a:spcPct val="20000"/>
        </a:spcBef>
        <a:buFont typeface="Arial"/>
        <a:buChar char="»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47646" indent="-131604" algn="l" defTabSz="263208" rtl="0" eaLnBrk="1" latinLnBrk="0" hangingPunct="1">
        <a:spcBef>
          <a:spcPct val="2000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10854" indent="-131604" algn="l" defTabSz="263208" rtl="0" eaLnBrk="1" latinLnBrk="0" hangingPunct="1">
        <a:spcBef>
          <a:spcPct val="2000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1974062" indent="-131604" algn="l" defTabSz="263208" rtl="0" eaLnBrk="1" latinLnBrk="0" hangingPunct="1">
        <a:spcBef>
          <a:spcPct val="2000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237270" indent="-131604" algn="l" defTabSz="263208" rtl="0" eaLnBrk="1" latinLnBrk="0" hangingPunct="1">
        <a:spcBef>
          <a:spcPct val="2000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208" rtl="0" eaLnBrk="1" latinLnBrk="0" hangingPunct="1"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63208" algn="l" defTabSz="263208" rtl="0" eaLnBrk="1" latinLnBrk="0" hangingPunct="1">
        <a:defRPr sz="1036" kern="1200">
          <a:solidFill>
            <a:schemeClr val="tx1"/>
          </a:solidFill>
          <a:latin typeface="+mn-lt"/>
          <a:ea typeface="+mn-ea"/>
          <a:cs typeface="+mn-cs"/>
        </a:defRPr>
      </a:lvl2pPr>
      <a:lvl3pPr marL="526417" algn="l" defTabSz="263208" rtl="0" eaLnBrk="1" latinLnBrk="0" hangingPunct="1">
        <a:defRPr sz="1036" kern="1200">
          <a:solidFill>
            <a:schemeClr val="tx1"/>
          </a:solidFill>
          <a:latin typeface="+mn-lt"/>
          <a:ea typeface="+mn-ea"/>
          <a:cs typeface="+mn-cs"/>
        </a:defRPr>
      </a:lvl3pPr>
      <a:lvl4pPr marL="789625" algn="l" defTabSz="263208" rtl="0" eaLnBrk="1" latinLnBrk="0" hangingPunct="1">
        <a:defRPr sz="1036" kern="1200">
          <a:solidFill>
            <a:schemeClr val="tx1"/>
          </a:solidFill>
          <a:latin typeface="+mn-lt"/>
          <a:ea typeface="+mn-ea"/>
          <a:cs typeface="+mn-cs"/>
        </a:defRPr>
      </a:lvl4pPr>
      <a:lvl5pPr marL="1052833" algn="l" defTabSz="263208" rtl="0" eaLnBrk="1" latinLnBrk="0" hangingPunct="1">
        <a:defRPr sz="1036" kern="1200">
          <a:solidFill>
            <a:schemeClr val="tx1"/>
          </a:solidFill>
          <a:latin typeface="+mn-lt"/>
          <a:ea typeface="+mn-ea"/>
          <a:cs typeface="+mn-cs"/>
        </a:defRPr>
      </a:lvl5pPr>
      <a:lvl6pPr marL="1316042" algn="l" defTabSz="263208" rtl="0" eaLnBrk="1" latinLnBrk="0" hangingPunct="1">
        <a:defRPr sz="1036" kern="1200">
          <a:solidFill>
            <a:schemeClr val="tx1"/>
          </a:solidFill>
          <a:latin typeface="+mn-lt"/>
          <a:ea typeface="+mn-ea"/>
          <a:cs typeface="+mn-cs"/>
        </a:defRPr>
      </a:lvl6pPr>
      <a:lvl7pPr marL="1579250" algn="l" defTabSz="263208" rtl="0" eaLnBrk="1" latinLnBrk="0" hangingPunct="1">
        <a:defRPr sz="1036" kern="1200">
          <a:solidFill>
            <a:schemeClr val="tx1"/>
          </a:solidFill>
          <a:latin typeface="+mn-lt"/>
          <a:ea typeface="+mn-ea"/>
          <a:cs typeface="+mn-cs"/>
        </a:defRPr>
      </a:lvl7pPr>
      <a:lvl8pPr marL="1842458" algn="l" defTabSz="263208" rtl="0" eaLnBrk="1" latinLnBrk="0" hangingPunct="1">
        <a:defRPr sz="1036" kern="1200">
          <a:solidFill>
            <a:schemeClr val="tx1"/>
          </a:solidFill>
          <a:latin typeface="+mn-lt"/>
          <a:ea typeface="+mn-ea"/>
          <a:cs typeface="+mn-cs"/>
        </a:defRPr>
      </a:lvl8pPr>
      <a:lvl9pPr marL="2105666" algn="l" defTabSz="263208" rtl="0" eaLnBrk="1" latinLnBrk="0" hangingPunct="1">
        <a:defRPr sz="10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2705DE6-8100-F04A-9CFA-B98B46E0EBFE}"/>
              </a:ext>
            </a:extLst>
          </p:cNvPr>
          <p:cNvSpPr/>
          <p:nvPr/>
        </p:nvSpPr>
        <p:spPr>
          <a:xfrm>
            <a:off x="6395773" y="-2052"/>
            <a:ext cx="2743200" cy="5127675"/>
          </a:xfrm>
          <a:prstGeom prst="rect">
            <a:avLst/>
          </a:prstGeom>
          <a:solidFill>
            <a:srgbClr val="E6F1FD"/>
          </a:solidFill>
          <a:ln>
            <a:solidFill>
              <a:srgbClr val="ADBE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" tIns="5120" rIns="10238" bIns="5120" rtlCol="0" anchor="ctr"/>
          <a:lstStyle/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-5761" y="1014"/>
            <a:ext cx="2743200" cy="5127675"/>
          </a:xfrm>
          <a:prstGeom prst="rect">
            <a:avLst/>
          </a:prstGeom>
          <a:solidFill>
            <a:srgbClr val="E6F1FD"/>
          </a:solidFill>
          <a:ln>
            <a:solidFill>
              <a:srgbClr val="ADBE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" tIns="5120" rIns="10238" bIns="5120" rtlCol="0" anchor="ctr"/>
          <a:lstStyle/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4" name="Picture 423" descr="PS_HOR_REV_CMYK_2C.eps">
            <a:extLst>
              <a:ext uri="{FF2B5EF4-FFF2-40B4-BE49-F238E27FC236}">
                <a16:creationId xmlns:a16="http://schemas.microsoft.com/office/drawing/2014/main" id="{4C372EAD-596A-3946-973A-DA42A8D39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31"/>
          <a:stretch/>
        </p:blipFill>
        <p:spPr>
          <a:xfrm>
            <a:off x="2119550" y="260607"/>
            <a:ext cx="465797" cy="4441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59" y="946066"/>
            <a:ext cx="2679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Eating behaviors (e.g., bites) within a meal, termed meal microstructure, have been used to understand the control of food intake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However, the stability of within-meal microstructure patterns is unclear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Here, we tested the hypotheses that within-meal patterns of cumulative bites and inter-bite-intervals (IBIs) would be more similar within-person (WP) than between-person (BP) in youth 4-17 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80313-4838-044E-8B0F-20D72966B12E}"/>
              </a:ext>
            </a:extLst>
          </p:cNvPr>
          <p:cNvSpPr txBox="1"/>
          <p:nvPr/>
        </p:nvSpPr>
        <p:spPr>
          <a:xfrm>
            <a:off x="29898" y="75246"/>
            <a:ext cx="2671882" cy="144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900" b="1" dirty="0">
                <a:latin typeface="Arial"/>
                <a:cs typeface="Arial"/>
              </a:rPr>
              <a:t>Stability of Meal Microstructure in Youth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7525" y="94581"/>
            <a:ext cx="36476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Within-meal cumulative bite and inter-bite-interval patterns were more similar across meals consumed by the same youth relative to meals consumed by different youths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443AE8-9C8F-A34C-B4B7-F29D29FF0735}"/>
              </a:ext>
            </a:extLst>
          </p:cNvPr>
          <p:cNvSpPr/>
          <p:nvPr/>
        </p:nvSpPr>
        <p:spPr>
          <a:xfrm>
            <a:off x="73030" y="310445"/>
            <a:ext cx="1905221" cy="171923"/>
          </a:xfrm>
          <a:prstGeom prst="rect">
            <a:avLst/>
          </a:prstGeom>
        </p:spPr>
        <p:txBody>
          <a:bodyPr wrap="square" lIns="10238" tIns="5120" rIns="10238" bIns="5120">
            <a:spAutoFit/>
          </a:bodyPr>
          <a:lstStyle/>
          <a:p>
            <a:r>
              <a:rPr lang="en-US" sz="525" b="1" dirty="0">
                <a:latin typeface="Arial" panose="020B0604020202020204" pitchFamily="34" charset="0"/>
                <a:cs typeface="Arial" panose="020B0604020202020204" pitchFamily="34" charset="0"/>
              </a:rPr>
              <a:t>Bari Fuchs</a:t>
            </a:r>
            <a:r>
              <a:rPr lang="en-US" sz="525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5" dirty="0">
                <a:latin typeface="Arial" panose="020B0604020202020204" pitchFamily="34" charset="0"/>
                <a:cs typeface="Arial" panose="020B0604020202020204" pitchFamily="34" charset="0"/>
              </a:rPr>
              <a:t>, Alaina Pearce</a:t>
            </a:r>
            <a:r>
              <a:rPr lang="en-US" sz="525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5" dirty="0">
                <a:latin typeface="Arial" panose="020B0604020202020204" pitchFamily="34" charset="0"/>
                <a:cs typeface="Arial" panose="020B0604020202020204" pitchFamily="34" charset="0"/>
              </a:rPr>
              <a:t>, Kathleen Keller</a:t>
            </a:r>
            <a:r>
              <a:rPr lang="en-US" sz="525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5" dirty="0">
                <a:latin typeface="Arial" panose="020B0604020202020204" pitchFamily="34" charset="0"/>
                <a:cs typeface="Arial" panose="020B0604020202020204" pitchFamily="34" charset="0"/>
              </a:rPr>
              <a:t>, Diane Gilbert-Diamond</a:t>
            </a:r>
            <a:r>
              <a:rPr lang="en-US" sz="525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25" dirty="0">
                <a:latin typeface="Arial" panose="020B0604020202020204" pitchFamily="34" charset="0"/>
                <a:cs typeface="Arial" panose="020B0604020202020204" pitchFamily="34" charset="0"/>
              </a:rPr>
              <a:t>, David Kotz</a:t>
            </a:r>
            <a:r>
              <a:rPr lang="en-US" sz="525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525" dirty="0">
                <a:latin typeface="Arial" panose="020B0604020202020204" pitchFamily="34" charset="0"/>
                <a:cs typeface="Arial" panose="020B0604020202020204" pitchFamily="34" charset="0"/>
              </a:rPr>
              <a:t>, Travis Masterson</a:t>
            </a:r>
            <a:r>
              <a:rPr lang="en-US" sz="525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67FE9F-8ABE-A147-868B-635911316929}"/>
              </a:ext>
            </a:extLst>
          </p:cNvPr>
          <p:cNvSpPr txBox="1"/>
          <p:nvPr/>
        </p:nvSpPr>
        <p:spPr>
          <a:xfrm>
            <a:off x="44776" y="2953351"/>
            <a:ext cx="158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Meals consisted of mac and cheese, apples, and carrots and were consumed</a:t>
            </a:r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 ad libitum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156" indent="-107156">
              <a:buFont typeface="Arial" panose="020B0604020202020204" pitchFamily="34" charset="0"/>
              <a:buChar char="•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start and end of each bite were manually coded from videos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9E51089-E7E9-574C-8D9A-249D34EEE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81891"/>
              </p:ext>
            </p:extLst>
          </p:nvPr>
        </p:nvGraphicFramePr>
        <p:xfrm>
          <a:off x="195835" y="2271988"/>
          <a:ext cx="2295363" cy="40005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32994">
                  <a:extLst>
                    <a:ext uri="{9D8B030D-6E8A-4147-A177-3AD203B41FA5}">
                      <a16:colId xmlns:a16="http://schemas.microsoft.com/office/drawing/2014/main" val="4247232672"/>
                    </a:ext>
                  </a:extLst>
                </a:gridCol>
                <a:gridCol w="446522">
                  <a:extLst>
                    <a:ext uri="{9D8B030D-6E8A-4147-A177-3AD203B41FA5}">
                      <a16:colId xmlns:a16="http://schemas.microsoft.com/office/drawing/2014/main" val="3682680448"/>
                    </a:ext>
                  </a:extLst>
                </a:gridCol>
                <a:gridCol w="674175">
                  <a:extLst>
                    <a:ext uri="{9D8B030D-6E8A-4147-A177-3AD203B41FA5}">
                      <a16:colId xmlns:a16="http://schemas.microsoft.com/office/drawing/2014/main" val="344504796"/>
                    </a:ext>
                  </a:extLst>
                </a:gridCol>
                <a:gridCol w="641672">
                  <a:extLst>
                    <a:ext uri="{9D8B030D-6E8A-4147-A177-3AD203B41FA5}">
                      <a16:colId xmlns:a16="http://schemas.microsoft.com/office/drawing/2014/main" val="865087187"/>
                    </a:ext>
                  </a:extLst>
                </a:gridCol>
              </a:tblGrid>
              <a:tr h="800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sample (N=14)</a:t>
                      </a:r>
                      <a:endParaRPr lang="en-US" sz="5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 sample (N=9)</a:t>
                      </a:r>
                      <a:endParaRPr lang="en-US" sz="5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55300"/>
                  </a:ext>
                </a:extLst>
              </a:tr>
              <a:tr h="80010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in years, Mean (SD)</a:t>
                      </a:r>
                      <a:endParaRPr lang="en-US" sz="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12.77 (4.43)</a:t>
                      </a:r>
                    </a:p>
                  </a:txBody>
                  <a:tcPr marL="25718" marR="257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12.15 (4.75)</a:t>
                      </a:r>
                      <a:endParaRPr lang="en-US" sz="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8764555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Sex, N</a:t>
                      </a:r>
                      <a:endParaRPr lang="en-US" sz="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25718" marR="257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25718" marR="257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69231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25718" marR="257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5718" marR="257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82482"/>
                  </a:ext>
                </a:extLst>
              </a:tr>
              <a:tr h="80010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Mass Index, Mean (SD)</a:t>
                      </a:r>
                      <a:endParaRPr lang="en-US" sz="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718" marR="2571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21.34 (4.86)</a:t>
                      </a:r>
                    </a:p>
                  </a:txBody>
                  <a:tcPr marL="25718" marR="257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19.56 (3.67)</a:t>
                      </a:r>
                    </a:p>
                  </a:txBody>
                  <a:tcPr marL="25718" marR="257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73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2513668-14D7-8E45-B852-2584819FCF9B}"/>
              </a:ext>
            </a:extLst>
          </p:cNvPr>
          <p:cNvSpPr txBox="1"/>
          <p:nvPr/>
        </p:nvSpPr>
        <p:spPr>
          <a:xfrm>
            <a:off x="39560" y="1832432"/>
            <a:ext cx="2652559" cy="144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25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75" b="1" u="sng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B643A5-530F-E44C-A886-0E65910B1FFF}"/>
              </a:ext>
            </a:extLst>
          </p:cNvPr>
          <p:cNvSpPr txBox="1"/>
          <p:nvPr/>
        </p:nvSpPr>
        <p:spPr>
          <a:xfrm>
            <a:off x="41888" y="2781636"/>
            <a:ext cx="2647902" cy="144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75" b="1" u="sng" dirty="0">
                <a:latin typeface="Arial" panose="020B0604020202020204" pitchFamily="34" charset="0"/>
                <a:cs typeface="Arial" panose="020B0604020202020204" pitchFamily="34" charset="0"/>
              </a:rPr>
              <a:t>Video-recorded meal paradigms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40F198-F327-6041-9C9F-BB3615D9541C}"/>
              </a:ext>
            </a:extLst>
          </p:cNvPr>
          <p:cNvSpPr txBox="1"/>
          <p:nvPr/>
        </p:nvSpPr>
        <p:spPr>
          <a:xfrm>
            <a:off x="6425701" y="44759"/>
            <a:ext cx="2669276" cy="1472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n-US" sz="15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75" b="1" u="sng" dirty="0">
                <a:latin typeface="Arial" panose="020B0604020202020204" pitchFamily="34" charset="0"/>
                <a:cs typeface="Arial" panose="020B0604020202020204" pitchFamily="34" charset="0"/>
              </a:rPr>
              <a:t>Assessing pattern similarity across meals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047450-7AD0-454E-8CE4-A1A8E9EAB981}"/>
              </a:ext>
            </a:extLst>
          </p:cNvPr>
          <p:cNvSpPr/>
          <p:nvPr/>
        </p:nvSpPr>
        <p:spPr>
          <a:xfrm>
            <a:off x="2737525" y="682797"/>
            <a:ext cx="3647653" cy="19987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900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Cumulative Bite Patterns by Participant</a:t>
            </a:r>
            <a:endParaRPr lang="en-US" sz="9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73671E-8FAB-974C-9085-450A4662352D}"/>
              </a:ext>
            </a:extLst>
          </p:cNvPr>
          <p:cNvSpPr/>
          <p:nvPr/>
        </p:nvSpPr>
        <p:spPr>
          <a:xfrm>
            <a:off x="2766098" y="2812269"/>
            <a:ext cx="3590507" cy="2170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900" u="sng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Inter-bite-interval Patterns by Participant</a:t>
            </a:r>
            <a:endParaRPr lang="en-US" sz="9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CD2A46-3C32-0448-9A83-DAF0A481A5C6}"/>
              </a:ext>
            </a:extLst>
          </p:cNvPr>
          <p:cNvSpPr txBox="1"/>
          <p:nvPr/>
        </p:nvSpPr>
        <p:spPr>
          <a:xfrm>
            <a:off x="2850" y="477906"/>
            <a:ext cx="2400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50" dirty="0">
                <a:latin typeface="Arial" panose="020B0604020202020204" pitchFamily="34" charset="0"/>
                <a:cs typeface="Arial" panose="020B0604020202020204" pitchFamily="34" charset="0"/>
              </a:rPr>
              <a:t>The Pennsylvania State University, PA, USA</a:t>
            </a:r>
          </a:p>
          <a:p>
            <a:r>
              <a:rPr lang="en-US" sz="45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450" dirty="0">
                <a:latin typeface="Arial" panose="020B0604020202020204" pitchFamily="34" charset="0"/>
                <a:cs typeface="Arial" panose="020B0604020202020204" pitchFamily="34" charset="0"/>
              </a:rPr>
              <a:t>Dartmouth Geisel School of Medicine, Hanover, NH, USA</a:t>
            </a:r>
          </a:p>
          <a:p>
            <a:r>
              <a:rPr lang="en-US" sz="450" baseline="30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450" dirty="0">
                <a:latin typeface="Arial" panose="020B0604020202020204" pitchFamily="34" charset="0"/>
                <a:cs typeface="Arial" panose="020B0604020202020204" pitchFamily="34" charset="0"/>
              </a:rPr>
              <a:t>Dartmouth College, Hanover, NH, USA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C3924999-714B-604C-9DCE-6436AF2DDAD4}"/>
              </a:ext>
            </a:extLst>
          </p:cNvPr>
          <p:cNvSpPr txBox="1"/>
          <p:nvPr/>
        </p:nvSpPr>
        <p:spPr>
          <a:xfrm>
            <a:off x="35920" y="801698"/>
            <a:ext cx="2659839" cy="144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75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2DC5E6-EF7C-974C-8F62-9127520F8429}"/>
              </a:ext>
            </a:extLst>
          </p:cNvPr>
          <p:cNvSpPr txBox="1"/>
          <p:nvPr/>
        </p:nvSpPr>
        <p:spPr>
          <a:xfrm>
            <a:off x="9859" y="1970735"/>
            <a:ext cx="251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14 youth participated in a 3-session repeated-measures study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9 youth completed &gt;1 session (WP sample)</a:t>
            </a:r>
            <a:endParaRPr lang="en-US" sz="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17FA2-C85F-CA4A-B34F-E5FBD1278C15}"/>
              </a:ext>
            </a:extLst>
          </p:cNvPr>
          <p:cNvSpPr/>
          <p:nvPr/>
        </p:nvSpPr>
        <p:spPr>
          <a:xfrm>
            <a:off x="2746724" y="2623515"/>
            <a:ext cx="3629254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75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Cumulative bite patterns were more similar WP than BP in 89% (n=8) of youth</a:t>
            </a:r>
            <a:endParaRPr lang="en-US" sz="675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C47500-665E-0946-BE67-4D29BED29C57}"/>
              </a:ext>
            </a:extLst>
          </p:cNvPr>
          <p:cNvSpPr/>
          <p:nvPr/>
        </p:nvSpPr>
        <p:spPr>
          <a:xfrm>
            <a:off x="2742243" y="4843429"/>
            <a:ext cx="3638217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75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IBI patterns were more similar WP than BP in 78% (n=7) of youth</a:t>
            </a:r>
            <a:endParaRPr lang="en-US" sz="675" b="1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6FD8B2-E3D3-804F-9892-68FDF46EBE1F}"/>
              </a:ext>
            </a:extLst>
          </p:cNvPr>
          <p:cNvSpPr txBox="1"/>
          <p:nvPr/>
        </p:nvSpPr>
        <p:spPr>
          <a:xfrm>
            <a:off x="35920" y="3675227"/>
            <a:ext cx="2659839" cy="144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75" b="1" u="sng" dirty="0">
                <a:latin typeface="Arial" panose="020B0604020202020204" pitchFamily="34" charset="0"/>
                <a:cs typeface="Arial" panose="020B0604020202020204" pitchFamily="34" charset="0"/>
              </a:rPr>
              <a:t>Characterization of within-meal microstructure patterns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DA28F9-8EA8-2F4F-9498-9D580DDE1CD8}"/>
              </a:ext>
            </a:extLst>
          </p:cNvPr>
          <p:cNvSpPr txBox="1"/>
          <p:nvPr/>
        </p:nvSpPr>
        <p:spPr>
          <a:xfrm>
            <a:off x="44776" y="3809974"/>
            <a:ext cx="25405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Cumulative number of bites and average IBIs were sampled every 10% of each meal (i.e., each meal was divided into 10 intervals of equal duration)</a:t>
            </a:r>
          </a:p>
          <a:p>
            <a:pPr marL="240030" lvl="1" indent="-107156">
              <a:buFont typeface="Wingdings" pitchFamily="2" charset="2"/>
              <a:buChar char="Ø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This enabled comparing meal microstructure patterns across meals of variable durations</a:t>
            </a:r>
          </a:p>
          <a:p>
            <a:pPr marL="240030" lvl="1" indent="-107156">
              <a:buFont typeface="Wingdings" pitchFamily="2" charset="2"/>
              <a:buChar char="Ø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cumulative number of bites at an interval reflects the total number of bites taken so far in the meal</a:t>
            </a:r>
          </a:p>
          <a:p>
            <a:pPr marL="240030" lvl="1" indent="-107156">
              <a:buFont typeface="Wingdings" pitchFamily="2" charset="2"/>
              <a:buChar char="Ø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 average IBI at an interval* reflects the average duration between the start of each bite in the interval and the end of the preceding bite</a:t>
            </a:r>
          </a:p>
          <a:p>
            <a:pPr marL="132874" lvl="1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95385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*For intervals with no bites, the average IBI was set equal to the duration of the interval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6F7DDC-2E38-D348-B130-4B79C4D8289C}"/>
              </a:ext>
            </a:extLst>
          </p:cNvPr>
          <p:cNvSpPr txBox="1"/>
          <p:nvPr/>
        </p:nvSpPr>
        <p:spPr>
          <a:xfrm rot="5400000">
            <a:off x="5295943" y="1724611"/>
            <a:ext cx="10427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 (session) number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8B3979-A922-CE41-ABCD-D626DDCF22DA}"/>
              </a:ext>
            </a:extLst>
          </p:cNvPr>
          <p:cNvSpPr txBox="1"/>
          <p:nvPr/>
        </p:nvSpPr>
        <p:spPr>
          <a:xfrm rot="16200000">
            <a:off x="2740408" y="3636543"/>
            <a:ext cx="11006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 IBI (seconds)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DD347-9B79-214A-ABDD-44E676D8EAE7}"/>
              </a:ext>
            </a:extLst>
          </p:cNvPr>
          <p:cNvSpPr txBox="1"/>
          <p:nvPr/>
        </p:nvSpPr>
        <p:spPr>
          <a:xfrm>
            <a:off x="6434611" y="198700"/>
            <a:ext cx="259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Root mean square error (RMSE) was computed between cumulative bite patterns and IBI patterns for each pair of meals</a:t>
            </a:r>
          </a:p>
          <a:p>
            <a:pPr marL="107156" indent="-107156">
              <a:buFont typeface="Arial" panose="020B0604020202020204" pitchFamily="34" charset="0"/>
              <a:buChar char="•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Lower RMSE indicates greater similarity between patterns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For each participant with &gt;1 session, average RMSE for WP and BP comparisons were computed</a:t>
            </a:r>
          </a:p>
          <a:p>
            <a:pPr marL="240030" indent="-107156">
              <a:buFont typeface="Wingdings" pitchFamily="2" charset="2"/>
              <a:buChar char="Ø"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BP comparisons included meals consumed by all participants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7979FD-17CD-7543-9F01-42C13D6C3E1C}"/>
              </a:ext>
            </a:extLst>
          </p:cNvPr>
          <p:cNvSpPr/>
          <p:nvPr/>
        </p:nvSpPr>
        <p:spPr>
          <a:xfrm>
            <a:off x="6512408" y="2831420"/>
            <a:ext cx="2122362" cy="16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" dirty="0">
                <a:latin typeface="Arial" panose="020B0604020202020204" pitchFamily="34" charset="0"/>
                <a:ea typeface="Times New Roman" panose="02020603050405020304" pitchFamily="18" charset="0"/>
              </a:rPr>
              <a:t>Bold indicate WP &lt; BP RMSE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803C0-61E9-1F4A-9EAF-B4137C82A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674"/>
          <a:stretch/>
        </p:blipFill>
        <p:spPr>
          <a:xfrm>
            <a:off x="1557019" y="3000771"/>
            <a:ext cx="1071560" cy="39977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5DD2367-E442-924F-98C4-FFEE469F3FEE}"/>
              </a:ext>
            </a:extLst>
          </p:cNvPr>
          <p:cNvSpPr txBox="1"/>
          <p:nvPr/>
        </p:nvSpPr>
        <p:spPr>
          <a:xfrm>
            <a:off x="1485176" y="3404494"/>
            <a:ext cx="118825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dirty="0">
                <a:latin typeface="Arial" panose="020B0604020202020204" pitchFamily="34" charset="0"/>
                <a:cs typeface="Arial" panose="020B0604020202020204" pitchFamily="34" charset="0"/>
              </a:rPr>
              <a:t>Screenshot from a video-recorded meal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80252D-E33C-9844-A60C-6A012534CA8D}"/>
              </a:ext>
            </a:extLst>
          </p:cNvPr>
          <p:cNvSpPr txBox="1"/>
          <p:nvPr/>
        </p:nvSpPr>
        <p:spPr>
          <a:xfrm>
            <a:off x="6440147" y="3667976"/>
            <a:ext cx="265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These data suggest that patterns of meal microstructure are relatively stable within youth</a:t>
            </a:r>
          </a:p>
          <a:p>
            <a:pPr marL="106299" indent="-106299">
              <a:buFont typeface="Arial"/>
              <a:buChar char="•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Future research should assess the stability of these measures in larger samples and determine how they relate to individual differences (e.g., age, energy intake)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956319-213D-9147-96A7-DB5620E820EA}"/>
              </a:ext>
            </a:extLst>
          </p:cNvPr>
          <p:cNvSpPr txBox="1"/>
          <p:nvPr/>
        </p:nvSpPr>
        <p:spPr>
          <a:xfrm>
            <a:off x="6425701" y="4581669"/>
            <a:ext cx="254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Supported by NIH R01 DK110060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Email baf44@psu for discussion or questions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sites.psu.edu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barifuchs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/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2992B12A-D4BE-D348-9F65-ADF9485A27F9}"/>
                  </a:ext>
                </a:extLst>
              </p14:cNvPr>
              <p14:cNvContentPartPr/>
              <p14:nvPr/>
            </p14:nvContentPartPr>
            <p14:xfrm>
              <a:off x="7155727" y="2452947"/>
              <a:ext cx="8640" cy="135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2992B12A-D4BE-D348-9F65-ADF9485A27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0866" y="2447142"/>
                <a:ext cx="38016" cy="11610"/>
              </a:xfrm>
              <a:prstGeom prst="rect">
                <a:avLst/>
              </a:prstGeom>
            </p:spPr>
          </p:pic>
        </mc:Fallback>
      </mc:AlternateContent>
      <p:sp>
        <p:nvSpPr>
          <p:cNvPr id="615" name="TextBox 614">
            <a:extLst>
              <a:ext uri="{FF2B5EF4-FFF2-40B4-BE49-F238E27FC236}">
                <a16:creationId xmlns:a16="http://schemas.microsoft.com/office/drawing/2014/main" id="{9312BB70-34EF-764C-958F-23D9F02B47D0}"/>
              </a:ext>
            </a:extLst>
          </p:cNvPr>
          <p:cNvSpPr txBox="1"/>
          <p:nvPr/>
        </p:nvSpPr>
        <p:spPr>
          <a:xfrm>
            <a:off x="6434612" y="2922989"/>
            <a:ext cx="264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ea typeface="Times New Roman" panose="02020603050405020304" pitchFamily="18" charset="0"/>
              </a:rPr>
              <a:t>On average, for participants with &gt;1 session, RMSE for cumulative bite and IBI patterns were lower WP than BP </a:t>
            </a:r>
          </a:p>
          <a:p>
            <a:pPr marL="107156" indent="-107156">
              <a:buFont typeface="Arial" panose="020B0604020202020204" pitchFamily="34" charset="0"/>
              <a:buChar char="•"/>
            </a:pPr>
            <a:endParaRPr lang="en-US" sz="6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600" dirty="0">
                <a:latin typeface="Arial" panose="020B0604020202020204" pitchFamily="34" charset="0"/>
                <a:ea typeface="Times New Roman" panose="02020603050405020304" pitchFamily="18" charset="0"/>
              </a:rPr>
              <a:t>Within-meal cumulative bite patterns and IBI patterns are displayed graphically in the middle panel</a:t>
            </a:r>
          </a:p>
        </p:txBody>
      </p:sp>
      <p:graphicFrame>
        <p:nvGraphicFramePr>
          <p:cNvPr id="626" name="Table 625">
            <a:extLst>
              <a:ext uri="{FF2B5EF4-FFF2-40B4-BE49-F238E27FC236}">
                <a16:creationId xmlns:a16="http://schemas.microsoft.com/office/drawing/2014/main" id="{E272063A-AFEE-2D45-88AD-DCFE2FC3F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38478"/>
              </p:ext>
            </p:extLst>
          </p:nvPr>
        </p:nvGraphicFramePr>
        <p:xfrm>
          <a:off x="6511452" y="1270466"/>
          <a:ext cx="2529275" cy="15280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29356">
                  <a:extLst>
                    <a:ext uri="{9D8B030D-6E8A-4147-A177-3AD203B41FA5}">
                      <a16:colId xmlns:a16="http://schemas.microsoft.com/office/drawing/2014/main" val="2073627878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1959865275"/>
                    </a:ext>
                  </a:extLst>
                </a:gridCol>
                <a:gridCol w="415857">
                  <a:extLst>
                    <a:ext uri="{9D8B030D-6E8A-4147-A177-3AD203B41FA5}">
                      <a16:colId xmlns:a16="http://schemas.microsoft.com/office/drawing/2014/main" val="4173353855"/>
                    </a:ext>
                  </a:extLst>
                </a:gridCol>
                <a:gridCol w="451184">
                  <a:extLst>
                    <a:ext uri="{9D8B030D-6E8A-4147-A177-3AD203B41FA5}">
                      <a16:colId xmlns:a16="http://schemas.microsoft.com/office/drawing/2014/main" val="2877229780"/>
                    </a:ext>
                  </a:extLst>
                </a:gridCol>
                <a:gridCol w="390084">
                  <a:extLst>
                    <a:ext uri="{9D8B030D-6E8A-4147-A177-3AD203B41FA5}">
                      <a16:colId xmlns:a16="http://schemas.microsoft.com/office/drawing/2014/main" val="209029393"/>
                    </a:ext>
                  </a:extLst>
                </a:gridCol>
                <a:gridCol w="463415">
                  <a:extLst>
                    <a:ext uri="{9D8B030D-6E8A-4147-A177-3AD203B41FA5}">
                      <a16:colId xmlns:a16="http://schemas.microsoft.com/office/drawing/2014/main" val="2881773460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l"/>
                      <a:endParaRPr lang="en-US" sz="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Cumulative bite pattern RMSE</a:t>
                      </a:r>
                      <a:endParaRPr lang="en-US" sz="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IBI pattern RMSE</a:t>
                      </a:r>
                      <a:endParaRPr lang="en-US" sz="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1423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0" marR="0" lvl="0" indent="0" algn="ctr" defTabSz="701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1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Sessions</a:t>
                      </a:r>
                      <a:endParaRPr lang="en-US" sz="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</a:t>
                      </a:r>
                      <a:endParaRPr lang="en-US" sz="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</a:t>
                      </a:r>
                      <a:endParaRPr lang="en-US" sz="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</a:t>
                      </a:r>
                      <a:endParaRPr lang="en-US" sz="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</a:t>
                      </a:r>
                      <a:endParaRPr lang="en-US" sz="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243798"/>
                  </a:ext>
                </a:extLst>
              </a:tr>
              <a:tr h="11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572" marR="3572" marT="35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32.00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15.01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3.08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12.93</a:t>
                      </a:r>
                    </a:p>
                  </a:txBody>
                  <a:tcPr marL="3572" marR="3572" marT="35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8677479"/>
                  </a:ext>
                </a:extLst>
              </a:tr>
              <a:tr h="11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572" marR="3572" marT="3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2.88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13.34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1.68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5.56</a:t>
                      </a:r>
                    </a:p>
                  </a:txBody>
                  <a:tcPr marL="3572" marR="3572" marT="3572" marB="0" anchor="b"/>
                </a:tc>
                <a:extLst>
                  <a:ext uri="{0D108BD9-81ED-4DB2-BD59-A6C34878D82A}">
                    <a16:rowId xmlns:a16="http://schemas.microsoft.com/office/drawing/2014/main" val="1197980553"/>
                  </a:ext>
                </a:extLst>
              </a:tr>
              <a:tr h="11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72" marR="3572" marT="3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4.15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14.98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4.38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5.38</a:t>
                      </a:r>
                    </a:p>
                  </a:txBody>
                  <a:tcPr marL="3572" marR="3572" marT="3572" marB="0" anchor="b"/>
                </a:tc>
                <a:extLst>
                  <a:ext uri="{0D108BD9-81ED-4DB2-BD59-A6C34878D82A}">
                    <a16:rowId xmlns:a16="http://schemas.microsoft.com/office/drawing/2014/main" val="3008010452"/>
                  </a:ext>
                </a:extLst>
              </a:tr>
              <a:tr h="11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572" marR="3572" marT="3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7.08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15.32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3.73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16.66</a:t>
                      </a:r>
                    </a:p>
                  </a:txBody>
                  <a:tcPr marL="3572" marR="3572" marT="3572" marB="0" anchor="b"/>
                </a:tc>
                <a:extLst>
                  <a:ext uri="{0D108BD9-81ED-4DB2-BD59-A6C34878D82A}">
                    <a16:rowId xmlns:a16="http://schemas.microsoft.com/office/drawing/2014/main" val="2637415864"/>
                  </a:ext>
                </a:extLst>
              </a:tr>
              <a:tr h="11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572" marR="3572" marT="3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2.05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25.95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7.50</a:t>
                      </a:r>
                    </a:p>
                  </a:txBody>
                  <a:tcPr marL="3572" marR="3572" marT="3572" marB="0" anchor="b"/>
                </a:tc>
                <a:extLst>
                  <a:ext uri="{0D108BD9-81ED-4DB2-BD59-A6C34878D82A}">
                    <a16:rowId xmlns:a16="http://schemas.microsoft.com/office/drawing/2014/main" val="2209225014"/>
                  </a:ext>
                </a:extLst>
              </a:tr>
              <a:tr h="11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572" marR="3572" marT="3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8.46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11.50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9.94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4.54</a:t>
                      </a:r>
                    </a:p>
                  </a:txBody>
                  <a:tcPr marL="3572" marR="3572" marT="3572" marB="0" anchor="b"/>
                </a:tc>
                <a:extLst>
                  <a:ext uri="{0D108BD9-81ED-4DB2-BD59-A6C34878D82A}">
                    <a16:rowId xmlns:a16="http://schemas.microsoft.com/office/drawing/2014/main" val="611021163"/>
                  </a:ext>
                </a:extLst>
              </a:tr>
              <a:tr h="11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572" marR="3572" marT="3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3.19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20.85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3.54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9.16</a:t>
                      </a:r>
                    </a:p>
                  </a:txBody>
                  <a:tcPr marL="3572" marR="3572" marT="3572" marB="0" anchor="b"/>
                </a:tc>
                <a:extLst>
                  <a:ext uri="{0D108BD9-81ED-4DB2-BD59-A6C34878D82A}">
                    <a16:rowId xmlns:a16="http://schemas.microsoft.com/office/drawing/2014/main" val="3514307221"/>
                  </a:ext>
                </a:extLst>
              </a:tr>
              <a:tr h="11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572" marR="3572" marT="3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1.70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11.89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2.94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4.90</a:t>
                      </a:r>
                    </a:p>
                  </a:txBody>
                  <a:tcPr marL="3572" marR="3572" marT="3572" marB="0" anchor="b"/>
                </a:tc>
                <a:extLst>
                  <a:ext uri="{0D108BD9-81ED-4DB2-BD59-A6C34878D82A}">
                    <a16:rowId xmlns:a16="http://schemas.microsoft.com/office/drawing/2014/main" val="3326102340"/>
                  </a:ext>
                </a:extLst>
              </a:tr>
              <a:tr h="11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572" marR="3572" marT="3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6.05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13.00</a:t>
                      </a:r>
                    </a:p>
                  </a:txBody>
                  <a:tcPr marL="3572" marR="3572" marT="35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25.18</a:t>
                      </a: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4.63</a:t>
                      </a:r>
                    </a:p>
                  </a:txBody>
                  <a:tcPr marL="3572" marR="3572" marT="3572" marB="0" anchor="b"/>
                </a:tc>
                <a:extLst>
                  <a:ext uri="{0D108BD9-81ED-4DB2-BD59-A6C34878D82A}">
                    <a16:rowId xmlns:a16="http://schemas.microsoft.com/office/drawing/2014/main" val="3510605425"/>
                  </a:ext>
                </a:extLst>
              </a:tr>
              <a:tr h="148127">
                <a:tc>
                  <a:txBody>
                    <a:bodyPr/>
                    <a:lstStyle/>
                    <a:p>
                      <a:pPr marL="0" marR="0" lvl="0" indent="0" algn="ctr" defTabSz="701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r>
                        <a:rPr kumimoji="0" 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(SD)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marL="34290" marR="34290" marT="17145" marB="171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7.51 (9.47)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15.76(4.71)</a:t>
                      </a:r>
                    </a:p>
                  </a:txBody>
                  <a:tcPr marL="34290" marR="34290" marT="17145" marB="171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6.17 (7.57)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7.92 (4.28)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539956154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17B4097C-9C02-3247-A5BC-B0F0798F94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42" t="4838" b="3966"/>
          <a:stretch/>
        </p:blipFill>
        <p:spPr>
          <a:xfrm>
            <a:off x="3383178" y="918836"/>
            <a:ext cx="2303531" cy="1601149"/>
          </a:xfrm>
          <a:prstGeom prst="rect">
            <a:avLst/>
          </a:prstGeom>
        </p:spPr>
      </p:pic>
      <p:pic>
        <p:nvPicPr>
          <p:cNvPr id="898" name="Picture 897">
            <a:extLst>
              <a:ext uri="{FF2B5EF4-FFF2-40B4-BE49-F238E27FC236}">
                <a16:creationId xmlns:a16="http://schemas.microsoft.com/office/drawing/2014/main" id="{E4893B39-1329-714D-8554-EC5E4A0B3D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74" t="6038" r="-2974" b="4115"/>
          <a:stretch/>
        </p:blipFill>
        <p:spPr>
          <a:xfrm>
            <a:off x="3371560" y="3086103"/>
            <a:ext cx="2444114" cy="1619460"/>
          </a:xfrm>
          <a:prstGeom prst="rect">
            <a:avLst/>
          </a:prstGeom>
        </p:spPr>
      </p:pic>
      <p:sp>
        <p:nvSpPr>
          <p:cNvPr id="628" name="TextBox 627">
            <a:extLst>
              <a:ext uri="{FF2B5EF4-FFF2-40B4-BE49-F238E27FC236}">
                <a16:creationId xmlns:a16="http://schemas.microsoft.com/office/drawing/2014/main" id="{21D44B7C-A215-A743-A0A2-197723AED32C}"/>
              </a:ext>
            </a:extLst>
          </p:cNvPr>
          <p:cNvSpPr txBox="1"/>
          <p:nvPr/>
        </p:nvSpPr>
        <p:spPr>
          <a:xfrm rot="16200000">
            <a:off x="2816087" y="1600182"/>
            <a:ext cx="949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# of bites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E08D9C99-6E5B-1A42-B549-7F9FD53CC877}"/>
              </a:ext>
            </a:extLst>
          </p:cNvPr>
          <p:cNvSpPr txBox="1"/>
          <p:nvPr/>
        </p:nvSpPr>
        <p:spPr>
          <a:xfrm>
            <a:off x="4304285" y="2535667"/>
            <a:ext cx="10427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 increment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61047183-EFA9-6048-A1AE-975E04124F9D}"/>
              </a:ext>
            </a:extLst>
          </p:cNvPr>
          <p:cNvSpPr txBox="1"/>
          <p:nvPr/>
        </p:nvSpPr>
        <p:spPr>
          <a:xfrm rot="5400000">
            <a:off x="5295943" y="3812396"/>
            <a:ext cx="10427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 (session) number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1B09FD68-5FB4-2640-84E2-A209CEDE7A2F}"/>
              </a:ext>
            </a:extLst>
          </p:cNvPr>
          <p:cNvSpPr txBox="1"/>
          <p:nvPr/>
        </p:nvSpPr>
        <p:spPr>
          <a:xfrm>
            <a:off x="4279551" y="4711801"/>
            <a:ext cx="10427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 increment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98144C4A-A031-0F41-A400-D77F972CDF8F}"/>
              </a:ext>
            </a:extLst>
          </p:cNvPr>
          <p:cNvSpPr/>
          <p:nvPr/>
        </p:nvSpPr>
        <p:spPr>
          <a:xfrm>
            <a:off x="3624046" y="900850"/>
            <a:ext cx="1226664" cy="1422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2" dirty="0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F30D9F72-6160-9643-915D-E4E83E6F08CB}"/>
              </a:ext>
            </a:extLst>
          </p:cNvPr>
          <p:cNvSpPr/>
          <p:nvPr/>
        </p:nvSpPr>
        <p:spPr>
          <a:xfrm>
            <a:off x="3395343" y="3051597"/>
            <a:ext cx="838445" cy="1343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2" dirty="0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EBCB21C8-2BF1-764E-87A5-70F1C27979E1}"/>
              </a:ext>
            </a:extLst>
          </p:cNvPr>
          <p:cNvSpPr/>
          <p:nvPr/>
        </p:nvSpPr>
        <p:spPr>
          <a:xfrm>
            <a:off x="4363751" y="3059017"/>
            <a:ext cx="385196" cy="1269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2" dirty="0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8FD6ACF0-7F11-2448-831D-95D08F397710}"/>
              </a:ext>
            </a:extLst>
          </p:cNvPr>
          <p:cNvSpPr/>
          <p:nvPr/>
        </p:nvSpPr>
        <p:spPr>
          <a:xfrm>
            <a:off x="3105520" y="5003902"/>
            <a:ext cx="2894590" cy="16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Orange boxes highlight participants with WP error (i.e., WP RMSE) &lt; BP error (i.e., BP RMSE)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59392D-7D4D-4F94-A565-6525FC0CB162}"/>
              </a:ext>
            </a:extLst>
          </p:cNvPr>
          <p:cNvSpPr txBox="1"/>
          <p:nvPr/>
        </p:nvSpPr>
        <p:spPr>
          <a:xfrm>
            <a:off x="6430420" y="3526877"/>
            <a:ext cx="2659839" cy="144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75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40591C-3D40-4372-92BB-81A3C74DD8AB}"/>
              </a:ext>
            </a:extLst>
          </p:cNvPr>
          <p:cNvSpPr txBox="1"/>
          <p:nvPr/>
        </p:nvSpPr>
        <p:spPr>
          <a:xfrm>
            <a:off x="6430420" y="4435112"/>
            <a:ext cx="2659839" cy="144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75" b="1" u="sng" dirty="0">
                <a:latin typeface="Arial" panose="020B0604020202020204" pitchFamily="34" charset="0"/>
                <a:cs typeface="Arial" panose="020B0604020202020204" pitchFamily="34" charset="0"/>
              </a:rPr>
              <a:t>Contact and Support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0CD3BC-AD1F-7D41-A5E9-FAF002E5E2C1}"/>
              </a:ext>
            </a:extLst>
          </p:cNvPr>
          <p:cNvSpPr txBox="1"/>
          <p:nvPr/>
        </p:nvSpPr>
        <p:spPr>
          <a:xfrm>
            <a:off x="6425701" y="1061578"/>
            <a:ext cx="2669276" cy="1472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n-US" sz="15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75" b="1" u="sng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CCBE67464534FB4CD18166BA22260" ma:contentTypeVersion="13" ma:contentTypeDescription="Create a new document." ma:contentTypeScope="" ma:versionID="b546fd3b5393fa566bdc8a26bf3d2708">
  <xsd:schema xmlns:xsd="http://www.w3.org/2001/XMLSchema" xmlns:xs="http://www.w3.org/2001/XMLSchema" xmlns:p="http://schemas.microsoft.com/office/2006/metadata/properties" xmlns:ns3="c09ce9be-fdf1-4e31-a4a5-3fd8073982fc" xmlns:ns4="5e587b42-633f-4d0c-a259-d706ce28629f" targetNamespace="http://schemas.microsoft.com/office/2006/metadata/properties" ma:root="true" ma:fieldsID="ae8bb730711312b7725cc07ea0083591" ns3:_="" ns4:_="">
    <xsd:import namespace="c09ce9be-fdf1-4e31-a4a5-3fd8073982fc"/>
    <xsd:import namespace="5e587b42-633f-4d0c-a259-d706ce2862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ce9be-fdf1-4e31-a4a5-3fd8073982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87b42-633f-4d0c-a259-d706ce28629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8AA46C-27A2-4F88-8CBF-2D95DA25F5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ce9be-fdf1-4e31-a4a5-3fd8073982fc"/>
    <ds:schemaRef ds:uri="5e587b42-633f-4d0c-a259-d706ce286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5D6DC-BB67-4505-A714-FC480A66A830}">
  <ds:schemaRefs>
    <ds:schemaRef ds:uri="http://purl.org/dc/elements/1.1/"/>
    <ds:schemaRef ds:uri="http://purl.org/dc/terms/"/>
    <ds:schemaRef ds:uri="http://schemas.openxmlformats.org/package/2006/metadata/core-properties"/>
    <ds:schemaRef ds:uri="c09ce9be-fdf1-4e31-a4a5-3fd8073982fc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5e587b42-633f-4d0c-a259-d706ce28629f"/>
  </ds:schemaRefs>
</ds:datastoreItem>
</file>

<file path=customXml/itemProps3.xml><?xml version="1.0" encoding="utf-8"?>
<ds:datastoreItem xmlns:ds="http://schemas.openxmlformats.org/officeDocument/2006/customXml" ds:itemID="{E98C248F-81AE-4CA9-9CE4-664206EEA4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34362</TotalTime>
  <Words>727</Words>
  <Application>Microsoft Macintosh PowerPoint</Application>
  <PresentationFormat>On-screen Show (16:9)</PresentationFormat>
  <Paragraphs>144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University of Pennsylvanis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Davis</dc:creator>
  <cp:lastModifiedBy>Fuchs, Bari Allison</cp:lastModifiedBy>
  <cp:revision>848</cp:revision>
  <cp:lastPrinted>2019-06-13T20:42:08Z</cp:lastPrinted>
  <dcterms:created xsi:type="dcterms:W3CDTF">2013-04-23T18:19:20Z</dcterms:created>
  <dcterms:modified xsi:type="dcterms:W3CDTF">2021-07-14T22:02:44Z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0x010100049CCBE67464534FB4CD18166BA22260</vt:lpwstr>
  </property>
</Properties>
</file>