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6" r:id="rId6"/>
    <p:sldId id="260" r:id="rId7"/>
    <p:sldId id="261" r:id="rId8"/>
    <p:sldId id="262" r:id="rId9"/>
    <p:sldId id="263" r:id="rId10"/>
    <p:sldId id="264" r:id="rId11"/>
    <p:sldId id="265" r:id="rId12"/>
    <p:sldId id="267" r:id="rId13"/>
    <p:sldId id="268" r:id="rId14"/>
    <p:sldId id="269" r:id="rId15"/>
    <p:sldId id="273" r:id="rId16"/>
    <p:sldId id="274" r:id="rId17"/>
    <p:sldId id="275" r:id="rId18"/>
    <p:sldId id="276" r:id="rId19"/>
    <p:sldId id="292" r:id="rId20"/>
    <p:sldId id="277" r:id="rId21"/>
    <p:sldId id="278" r:id="rId22"/>
    <p:sldId id="279" r:id="rId23"/>
    <p:sldId id="280" r:id="rId24"/>
    <p:sldId id="281" r:id="rId25"/>
    <p:sldId id="282" r:id="rId26"/>
    <p:sldId id="283" r:id="rId27"/>
    <p:sldId id="284" r:id="rId28"/>
    <p:sldId id="285" r:id="rId29"/>
    <p:sldId id="293" r:id="rId30"/>
    <p:sldId id="286" r:id="rId31"/>
    <p:sldId id="287" r:id="rId32"/>
    <p:sldId id="288" r:id="rId33"/>
    <p:sldId id="289" r:id="rId34"/>
    <p:sldId id="290" r:id="rId35"/>
    <p:sldId id="294" r:id="rId36"/>
    <p:sldId id="291" r:id="rId37"/>
    <p:sldId id="295" r:id="rId38"/>
    <p:sldId id="296" r:id="rId39"/>
    <p:sldId id="297" r:id="rId40"/>
    <p:sldId id="309" r:id="rId41"/>
    <p:sldId id="298" r:id="rId42"/>
    <p:sldId id="299" r:id="rId43"/>
    <p:sldId id="300" r:id="rId44"/>
    <p:sldId id="302" r:id="rId45"/>
    <p:sldId id="301" r:id="rId46"/>
    <p:sldId id="303" r:id="rId47"/>
    <p:sldId id="304" r:id="rId48"/>
    <p:sldId id="305" r:id="rId49"/>
    <p:sldId id="30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nah Maher" initials="HM" lastIdx="5" clrIdx="0">
    <p:extLst>
      <p:ext uri="{19B8F6BF-5375-455C-9EA6-DF929625EA0E}">
        <p15:presenceInfo xmlns:p15="http://schemas.microsoft.com/office/powerpoint/2012/main" userId="1329baf9854baf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03T05:56:41.951" idx="1">
    <p:pos x="6651" y="3141"/>
    <p:text>To confirm: Is this correct? And the horizontal meridians would appear clearer to someone with x90 (ATR) astigmatism?</p:text>
    <p:extLst>
      <p:ext uri="{C676402C-5697-4E1C-873F-D02D1690AC5C}">
        <p15:threadingInfo xmlns:p15="http://schemas.microsoft.com/office/powerpoint/2012/main" timeZoneBias="-6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03T07:42:31.506" idx="2">
    <p:pos x="6699" y="2699"/>
    <p:text>Is this correct?</p:text>
    <p:extLst>
      <p:ext uri="{C676402C-5697-4E1C-873F-D02D1690AC5C}">
        <p15:threadingInfo xmlns:p15="http://schemas.microsoft.com/office/powerpoint/2012/main" timeZoneBias="-6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5-03T07:45:52.228" idx="3">
    <p:pos x="3253" y="459"/>
    <p:text>Side requires discussion</p:text>
    <p:extLst>
      <p:ext uri="{C676402C-5697-4E1C-873F-D02D1690AC5C}">
        <p15:threadingInfo xmlns:p15="http://schemas.microsoft.com/office/powerpoint/2012/main" timeZoneBias="-6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5-03T08:29:41.723" idx="4">
    <p:pos x="6688" y="2389"/>
    <p:text>Is this correct?</p:text>
    <p:extLst>
      <p:ext uri="{C676402C-5697-4E1C-873F-D02D1690AC5C}">
        <p15:threadingInfo xmlns:p15="http://schemas.microsoft.com/office/powerpoint/2012/main" timeZoneBias="-6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5-03T11:18:09.579" idx="5">
    <p:pos x="6635" y="2848"/>
    <p:text>Are these options correct? Is logic correct?</p:text>
    <p:extLst>
      <p:ext uri="{C676402C-5697-4E1C-873F-D02D1690AC5C}">
        <p15:threadingInfo xmlns:p15="http://schemas.microsoft.com/office/powerpoint/2012/main" timeZoneBias="-6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855B-03DA-EB4F-8473-72C9CBE37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4FFE78-97A1-E54D-B83E-022DB2AB6C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0ECF4E-BA27-9144-B0EB-605F4181EE90}"/>
              </a:ext>
            </a:extLst>
          </p:cNvPr>
          <p:cNvSpPr>
            <a:spLocks noGrp="1"/>
          </p:cNvSpPr>
          <p:nvPr>
            <p:ph type="dt" sz="half" idx="10"/>
          </p:nvPr>
        </p:nvSpPr>
        <p:spPr/>
        <p:txBody>
          <a:bodyPr/>
          <a:lstStyle/>
          <a:p>
            <a:fld id="{B1680A91-41DF-B940-87C2-626ACF43707A}" type="datetimeFigureOut">
              <a:rPr lang="en-US" smtClean="0"/>
              <a:t>5/3/20</a:t>
            </a:fld>
            <a:endParaRPr lang="en-US"/>
          </a:p>
        </p:txBody>
      </p:sp>
      <p:sp>
        <p:nvSpPr>
          <p:cNvPr id="5" name="Footer Placeholder 4">
            <a:extLst>
              <a:ext uri="{FF2B5EF4-FFF2-40B4-BE49-F238E27FC236}">
                <a16:creationId xmlns:a16="http://schemas.microsoft.com/office/drawing/2014/main" id="{F562553A-BE71-4049-AAB4-7558546E8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363C7-CBD3-6D4F-833D-F248B68F2CE5}"/>
              </a:ext>
            </a:extLst>
          </p:cNvPr>
          <p:cNvSpPr>
            <a:spLocks noGrp="1"/>
          </p:cNvSpPr>
          <p:nvPr>
            <p:ph type="sldNum" sz="quarter" idx="12"/>
          </p:nvPr>
        </p:nvSpPr>
        <p:spPr/>
        <p:txBody>
          <a:bodyPr/>
          <a:lstStyle/>
          <a:p>
            <a:fld id="{811C51FD-8BA2-8C48-9AB4-98B5C7F6DC13}" type="slidenum">
              <a:rPr lang="en-US" smtClean="0"/>
              <a:t>‹#›</a:t>
            </a:fld>
            <a:endParaRPr lang="en-US"/>
          </a:p>
        </p:txBody>
      </p:sp>
    </p:spTree>
    <p:extLst>
      <p:ext uri="{BB962C8B-B14F-4D97-AF65-F5344CB8AC3E}">
        <p14:creationId xmlns:p14="http://schemas.microsoft.com/office/powerpoint/2010/main" val="1450545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AEF5-1D66-DB4F-8BD6-BC017DF457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1A6387-6DC7-A84A-A75E-200D27BC47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8E0219-5FE2-4C47-A014-3365233CA2AF}"/>
              </a:ext>
            </a:extLst>
          </p:cNvPr>
          <p:cNvSpPr>
            <a:spLocks noGrp="1"/>
          </p:cNvSpPr>
          <p:nvPr>
            <p:ph type="dt" sz="half" idx="10"/>
          </p:nvPr>
        </p:nvSpPr>
        <p:spPr/>
        <p:txBody>
          <a:bodyPr/>
          <a:lstStyle/>
          <a:p>
            <a:fld id="{B1680A91-41DF-B940-87C2-626ACF43707A}" type="datetimeFigureOut">
              <a:rPr lang="en-US" smtClean="0"/>
              <a:t>5/3/20</a:t>
            </a:fld>
            <a:endParaRPr lang="en-US"/>
          </a:p>
        </p:txBody>
      </p:sp>
      <p:sp>
        <p:nvSpPr>
          <p:cNvPr id="5" name="Footer Placeholder 4">
            <a:extLst>
              <a:ext uri="{FF2B5EF4-FFF2-40B4-BE49-F238E27FC236}">
                <a16:creationId xmlns:a16="http://schemas.microsoft.com/office/drawing/2014/main" id="{BA94772E-8648-7D40-9EF6-AD054D9EA6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07E448-3867-934F-A78F-946651C2E0D1}"/>
              </a:ext>
            </a:extLst>
          </p:cNvPr>
          <p:cNvSpPr>
            <a:spLocks noGrp="1"/>
          </p:cNvSpPr>
          <p:nvPr>
            <p:ph type="sldNum" sz="quarter" idx="12"/>
          </p:nvPr>
        </p:nvSpPr>
        <p:spPr/>
        <p:txBody>
          <a:bodyPr/>
          <a:lstStyle/>
          <a:p>
            <a:fld id="{811C51FD-8BA2-8C48-9AB4-98B5C7F6DC13}" type="slidenum">
              <a:rPr lang="en-US" smtClean="0"/>
              <a:t>‹#›</a:t>
            </a:fld>
            <a:endParaRPr lang="en-US"/>
          </a:p>
        </p:txBody>
      </p:sp>
    </p:spTree>
    <p:extLst>
      <p:ext uri="{BB962C8B-B14F-4D97-AF65-F5344CB8AC3E}">
        <p14:creationId xmlns:p14="http://schemas.microsoft.com/office/powerpoint/2010/main" val="53966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F01E38-DB8F-D344-A950-24350FCACD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725957-04E8-1849-A2ED-1D9378ABA9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D54E66-B04A-6941-8DB5-72705F6FCF9C}"/>
              </a:ext>
            </a:extLst>
          </p:cNvPr>
          <p:cNvSpPr>
            <a:spLocks noGrp="1"/>
          </p:cNvSpPr>
          <p:nvPr>
            <p:ph type="dt" sz="half" idx="10"/>
          </p:nvPr>
        </p:nvSpPr>
        <p:spPr/>
        <p:txBody>
          <a:bodyPr/>
          <a:lstStyle/>
          <a:p>
            <a:fld id="{B1680A91-41DF-B940-87C2-626ACF43707A}" type="datetimeFigureOut">
              <a:rPr lang="en-US" smtClean="0"/>
              <a:t>5/3/20</a:t>
            </a:fld>
            <a:endParaRPr lang="en-US"/>
          </a:p>
        </p:txBody>
      </p:sp>
      <p:sp>
        <p:nvSpPr>
          <p:cNvPr id="5" name="Footer Placeholder 4">
            <a:extLst>
              <a:ext uri="{FF2B5EF4-FFF2-40B4-BE49-F238E27FC236}">
                <a16:creationId xmlns:a16="http://schemas.microsoft.com/office/drawing/2014/main" id="{72833B2B-1F37-2844-92E2-129F44B22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61C3E-10FA-1344-B922-71DC1BE9284A}"/>
              </a:ext>
            </a:extLst>
          </p:cNvPr>
          <p:cNvSpPr>
            <a:spLocks noGrp="1"/>
          </p:cNvSpPr>
          <p:nvPr>
            <p:ph type="sldNum" sz="quarter" idx="12"/>
          </p:nvPr>
        </p:nvSpPr>
        <p:spPr/>
        <p:txBody>
          <a:bodyPr/>
          <a:lstStyle/>
          <a:p>
            <a:fld id="{811C51FD-8BA2-8C48-9AB4-98B5C7F6DC13}" type="slidenum">
              <a:rPr lang="en-US" smtClean="0"/>
              <a:t>‹#›</a:t>
            </a:fld>
            <a:endParaRPr lang="en-US"/>
          </a:p>
        </p:txBody>
      </p:sp>
    </p:spTree>
    <p:extLst>
      <p:ext uri="{BB962C8B-B14F-4D97-AF65-F5344CB8AC3E}">
        <p14:creationId xmlns:p14="http://schemas.microsoft.com/office/powerpoint/2010/main" val="2282475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8E60-ABBD-3844-B5D7-E6F023955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D01BD-A2F5-C748-98AE-BBE69C95B4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90C7E-633A-4E46-B390-E8625AE60FA2}"/>
              </a:ext>
            </a:extLst>
          </p:cNvPr>
          <p:cNvSpPr>
            <a:spLocks noGrp="1"/>
          </p:cNvSpPr>
          <p:nvPr>
            <p:ph type="dt" sz="half" idx="10"/>
          </p:nvPr>
        </p:nvSpPr>
        <p:spPr/>
        <p:txBody>
          <a:bodyPr/>
          <a:lstStyle/>
          <a:p>
            <a:fld id="{B1680A91-41DF-B940-87C2-626ACF43707A}" type="datetimeFigureOut">
              <a:rPr lang="en-US" smtClean="0"/>
              <a:t>5/3/20</a:t>
            </a:fld>
            <a:endParaRPr lang="en-US"/>
          </a:p>
        </p:txBody>
      </p:sp>
      <p:sp>
        <p:nvSpPr>
          <p:cNvPr id="5" name="Footer Placeholder 4">
            <a:extLst>
              <a:ext uri="{FF2B5EF4-FFF2-40B4-BE49-F238E27FC236}">
                <a16:creationId xmlns:a16="http://schemas.microsoft.com/office/drawing/2014/main" id="{1861F402-663E-F045-AE98-93C12D594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0A85E-A8A9-C442-997A-8DB3BB6737B0}"/>
              </a:ext>
            </a:extLst>
          </p:cNvPr>
          <p:cNvSpPr>
            <a:spLocks noGrp="1"/>
          </p:cNvSpPr>
          <p:nvPr>
            <p:ph type="sldNum" sz="quarter" idx="12"/>
          </p:nvPr>
        </p:nvSpPr>
        <p:spPr/>
        <p:txBody>
          <a:bodyPr/>
          <a:lstStyle/>
          <a:p>
            <a:fld id="{811C51FD-8BA2-8C48-9AB4-98B5C7F6DC13}" type="slidenum">
              <a:rPr lang="en-US" smtClean="0"/>
              <a:t>‹#›</a:t>
            </a:fld>
            <a:endParaRPr lang="en-US"/>
          </a:p>
        </p:txBody>
      </p:sp>
    </p:spTree>
    <p:extLst>
      <p:ext uri="{BB962C8B-B14F-4D97-AF65-F5344CB8AC3E}">
        <p14:creationId xmlns:p14="http://schemas.microsoft.com/office/powerpoint/2010/main" val="147586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5E4C8-82A2-7241-A71E-D934F56807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ED3169-9299-AC4E-86DB-0FE829291D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AF9DD0-F45B-7F46-A8E2-265B6ADE48B3}"/>
              </a:ext>
            </a:extLst>
          </p:cNvPr>
          <p:cNvSpPr>
            <a:spLocks noGrp="1"/>
          </p:cNvSpPr>
          <p:nvPr>
            <p:ph type="dt" sz="half" idx="10"/>
          </p:nvPr>
        </p:nvSpPr>
        <p:spPr/>
        <p:txBody>
          <a:bodyPr/>
          <a:lstStyle/>
          <a:p>
            <a:fld id="{B1680A91-41DF-B940-87C2-626ACF43707A}" type="datetimeFigureOut">
              <a:rPr lang="en-US" smtClean="0"/>
              <a:t>5/3/20</a:t>
            </a:fld>
            <a:endParaRPr lang="en-US"/>
          </a:p>
        </p:txBody>
      </p:sp>
      <p:sp>
        <p:nvSpPr>
          <p:cNvPr id="5" name="Footer Placeholder 4">
            <a:extLst>
              <a:ext uri="{FF2B5EF4-FFF2-40B4-BE49-F238E27FC236}">
                <a16:creationId xmlns:a16="http://schemas.microsoft.com/office/drawing/2014/main" id="{23240363-BC34-EA48-93D2-C6F70E155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8D7FD-B4BC-CB47-A0BE-5B7C9F2FD9A9}"/>
              </a:ext>
            </a:extLst>
          </p:cNvPr>
          <p:cNvSpPr>
            <a:spLocks noGrp="1"/>
          </p:cNvSpPr>
          <p:nvPr>
            <p:ph type="sldNum" sz="quarter" idx="12"/>
          </p:nvPr>
        </p:nvSpPr>
        <p:spPr/>
        <p:txBody>
          <a:bodyPr/>
          <a:lstStyle/>
          <a:p>
            <a:fld id="{811C51FD-8BA2-8C48-9AB4-98B5C7F6DC13}" type="slidenum">
              <a:rPr lang="en-US" smtClean="0"/>
              <a:t>‹#›</a:t>
            </a:fld>
            <a:endParaRPr lang="en-US"/>
          </a:p>
        </p:txBody>
      </p:sp>
    </p:spTree>
    <p:extLst>
      <p:ext uri="{BB962C8B-B14F-4D97-AF65-F5344CB8AC3E}">
        <p14:creationId xmlns:p14="http://schemas.microsoft.com/office/powerpoint/2010/main" val="318272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028D-CE11-C843-A861-BE6056A839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7E5743-3A09-6546-8EE9-7E0BB777D1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74818A-B0E4-644B-9621-B8703AD988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D84084-E5E1-C54A-9AD7-ED09E7710506}"/>
              </a:ext>
            </a:extLst>
          </p:cNvPr>
          <p:cNvSpPr>
            <a:spLocks noGrp="1"/>
          </p:cNvSpPr>
          <p:nvPr>
            <p:ph type="dt" sz="half" idx="10"/>
          </p:nvPr>
        </p:nvSpPr>
        <p:spPr/>
        <p:txBody>
          <a:bodyPr/>
          <a:lstStyle/>
          <a:p>
            <a:fld id="{B1680A91-41DF-B940-87C2-626ACF43707A}" type="datetimeFigureOut">
              <a:rPr lang="en-US" smtClean="0"/>
              <a:t>5/3/20</a:t>
            </a:fld>
            <a:endParaRPr lang="en-US"/>
          </a:p>
        </p:txBody>
      </p:sp>
      <p:sp>
        <p:nvSpPr>
          <p:cNvPr id="6" name="Footer Placeholder 5">
            <a:extLst>
              <a:ext uri="{FF2B5EF4-FFF2-40B4-BE49-F238E27FC236}">
                <a16:creationId xmlns:a16="http://schemas.microsoft.com/office/drawing/2014/main" id="{C3E291E9-80AA-0B41-984B-25C60939F9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8D99BC-3CAA-4546-938B-F058D7DD2467}"/>
              </a:ext>
            </a:extLst>
          </p:cNvPr>
          <p:cNvSpPr>
            <a:spLocks noGrp="1"/>
          </p:cNvSpPr>
          <p:nvPr>
            <p:ph type="sldNum" sz="quarter" idx="12"/>
          </p:nvPr>
        </p:nvSpPr>
        <p:spPr/>
        <p:txBody>
          <a:bodyPr/>
          <a:lstStyle/>
          <a:p>
            <a:fld id="{811C51FD-8BA2-8C48-9AB4-98B5C7F6DC13}" type="slidenum">
              <a:rPr lang="en-US" smtClean="0"/>
              <a:t>‹#›</a:t>
            </a:fld>
            <a:endParaRPr lang="en-US"/>
          </a:p>
        </p:txBody>
      </p:sp>
    </p:spTree>
    <p:extLst>
      <p:ext uri="{BB962C8B-B14F-4D97-AF65-F5344CB8AC3E}">
        <p14:creationId xmlns:p14="http://schemas.microsoft.com/office/powerpoint/2010/main" val="4196881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799C2-DAB3-D743-9349-C0C2329B23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EC621E-6DC0-384C-BF3B-EE1C28630C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5A05B0-0AB5-8641-8413-8BAA1ECF74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CF9C0C-841F-5744-BDC0-B34F967757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8B94D5-871D-F64A-9080-5171A279B0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98C5E3-88DA-EB49-B1E3-FF785532A50D}"/>
              </a:ext>
            </a:extLst>
          </p:cNvPr>
          <p:cNvSpPr>
            <a:spLocks noGrp="1"/>
          </p:cNvSpPr>
          <p:nvPr>
            <p:ph type="dt" sz="half" idx="10"/>
          </p:nvPr>
        </p:nvSpPr>
        <p:spPr/>
        <p:txBody>
          <a:bodyPr/>
          <a:lstStyle/>
          <a:p>
            <a:fld id="{B1680A91-41DF-B940-87C2-626ACF43707A}" type="datetimeFigureOut">
              <a:rPr lang="en-US" smtClean="0"/>
              <a:t>5/3/20</a:t>
            </a:fld>
            <a:endParaRPr lang="en-US"/>
          </a:p>
        </p:txBody>
      </p:sp>
      <p:sp>
        <p:nvSpPr>
          <p:cNvPr id="8" name="Footer Placeholder 7">
            <a:extLst>
              <a:ext uri="{FF2B5EF4-FFF2-40B4-BE49-F238E27FC236}">
                <a16:creationId xmlns:a16="http://schemas.microsoft.com/office/drawing/2014/main" id="{467871B1-01C2-7444-8FC3-25F3DF1131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D60767-5971-7446-A724-789E4D5A4157}"/>
              </a:ext>
            </a:extLst>
          </p:cNvPr>
          <p:cNvSpPr>
            <a:spLocks noGrp="1"/>
          </p:cNvSpPr>
          <p:nvPr>
            <p:ph type="sldNum" sz="quarter" idx="12"/>
          </p:nvPr>
        </p:nvSpPr>
        <p:spPr/>
        <p:txBody>
          <a:bodyPr/>
          <a:lstStyle/>
          <a:p>
            <a:fld id="{811C51FD-8BA2-8C48-9AB4-98B5C7F6DC13}" type="slidenum">
              <a:rPr lang="en-US" smtClean="0"/>
              <a:t>‹#›</a:t>
            </a:fld>
            <a:endParaRPr lang="en-US"/>
          </a:p>
        </p:txBody>
      </p:sp>
    </p:spTree>
    <p:extLst>
      <p:ext uri="{BB962C8B-B14F-4D97-AF65-F5344CB8AC3E}">
        <p14:creationId xmlns:p14="http://schemas.microsoft.com/office/powerpoint/2010/main" val="634397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5231-269F-6545-BCF8-69BF2DD83E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A5AED8-CA89-3148-BBE4-116F687A33E3}"/>
              </a:ext>
            </a:extLst>
          </p:cNvPr>
          <p:cNvSpPr>
            <a:spLocks noGrp="1"/>
          </p:cNvSpPr>
          <p:nvPr>
            <p:ph type="dt" sz="half" idx="10"/>
          </p:nvPr>
        </p:nvSpPr>
        <p:spPr/>
        <p:txBody>
          <a:bodyPr/>
          <a:lstStyle/>
          <a:p>
            <a:fld id="{B1680A91-41DF-B940-87C2-626ACF43707A}" type="datetimeFigureOut">
              <a:rPr lang="en-US" smtClean="0"/>
              <a:t>5/3/20</a:t>
            </a:fld>
            <a:endParaRPr lang="en-US"/>
          </a:p>
        </p:txBody>
      </p:sp>
      <p:sp>
        <p:nvSpPr>
          <p:cNvPr id="4" name="Footer Placeholder 3">
            <a:extLst>
              <a:ext uri="{FF2B5EF4-FFF2-40B4-BE49-F238E27FC236}">
                <a16:creationId xmlns:a16="http://schemas.microsoft.com/office/drawing/2014/main" id="{92082AC7-A8EE-A84B-B7CC-14F4DF047D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D22067-478C-424B-97B4-ABF5A23A97B1}"/>
              </a:ext>
            </a:extLst>
          </p:cNvPr>
          <p:cNvSpPr>
            <a:spLocks noGrp="1"/>
          </p:cNvSpPr>
          <p:nvPr>
            <p:ph type="sldNum" sz="quarter" idx="12"/>
          </p:nvPr>
        </p:nvSpPr>
        <p:spPr/>
        <p:txBody>
          <a:bodyPr/>
          <a:lstStyle/>
          <a:p>
            <a:fld id="{811C51FD-8BA2-8C48-9AB4-98B5C7F6DC13}" type="slidenum">
              <a:rPr lang="en-US" smtClean="0"/>
              <a:t>‹#›</a:t>
            </a:fld>
            <a:endParaRPr lang="en-US"/>
          </a:p>
        </p:txBody>
      </p:sp>
    </p:spTree>
    <p:extLst>
      <p:ext uri="{BB962C8B-B14F-4D97-AF65-F5344CB8AC3E}">
        <p14:creationId xmlns:p14="http://schemas.microsoft.com/office/powerpoint/2010/main" val="40322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D0B396-846B-ED4C-90C1-3030BB10D621}"/>
              </a:ext>
            </a:extLst>
          </p:cNvPr>
          <p:cNvSpPr>
            <a:spLocks noGrp="1"/>
          </p:cNvSpPr>
          <p:nvPr>
            <p:ph type="dt" sz="half" idx="10"/>
          </p:nvPr>
        </p:nvSpPr>
        <p:spPr/>
        <p:txBody>
          <a:bodyPr/>
          <a:lstStyle/>
          <a:p>
            <a:fld id="{B1680A91-41DF-B940-87C2-626ACF43707A}" type="datetimeFigureOut">
              <a:rPr lang="en-US" smtClean="0"/>
              <a:t>5/3/20</a:t>
            </a:fld>
            <a:endParaRPr lang="en-US"/>
          </a:p>
        </p:txBody>
      </p:sp>
      <p:sp>
        <p:nvSpPr>
          <p:cNvPr id="3" name="Footer Placeholder 2">
            <a:extLst>
              <a:ext uri="{FF2B5EF4-FFF2-40B4-BE49-F238E27FC236}">
                <a16:creationId xmlns:a16="http://schemas.microsoft.com/office/drawing/2014/main" id="{A3A0AF55-3DFB-FD45-B775-AC3BCA5FFC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0139BD-D5F1-A44D-9FE5-A342C4155EA8}"/>
              </a:ext>
            </a:extLst>
          </p:cNvPr>
          <p:cNvSpPr>
            <a:spLocks noGrp="1"/>
          </p:cNvSpPr>
          <p:nvPr>
            <p:ph type="sldNum" sz="quarter" idx="12"/>
          </p:nvPr>
        </p:nvSpPr>
        <p:spPr/>
        <p:txBody>
          <a:bodyPr/>
          <a:lstStyle/>
          <a:p>
            <a:fld id="{811C51FD-8BA2-8C48-9AB4-98B5C7F6DC13}" type="slidenum">
              <a:rPr lang="en-US" smtClean="0"/>
              <a:t>‹#›</a:t>
            </a:fld>
            <a:endParaRPr lang="en-US"/>
          </a:p>
        </p:txBody>
      </p:sp>
    </p:spTree>
    <p:extLst>
      <p:ext uri="{BB962C8B-B14F-4D97-AF65-F5344CB8AC3E}">
        <p14:creationId xmlns:p14="http://schemas.microsoft.com/office/powerpoint/2010/main" val="3978350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FCEEE-EF6D-F544-9438-E3C4FFD97B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1E5C7B-B3F8-8448-90F8-4D7D726AEC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96E755-9997-C846-86FF-516270EAB2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8D2409-A618-F242-AD91-20FC2A628CB9}"/>
              </a:ext>
            </a:extLst>
          </p:cNvPr>
          <p:cNvSpPr>
            <a:spLocks noGrp="1"/>
          </p:cNvSpPr>
          <p:nvPr>
            <p:ph type="dt" sz="half" idx="10"/>
          </p:nvPr>
        </p:nvSpPr>
        <p:spPr/>
        <p:txBody>
          <a:bodyPr/>
          <a:lstStyle/>
          <a:p>
            <a:fld id="{B1680A91-41DF-B940-87C2-626ACF43707A}" type="datetimeFigureOut">
              <a:rPr lang="en-US" smtClean="0"/>
              <a:t>5/3/20</a:t>
            </a:fld>
            <a:endParaRPr lang="en-US"/>
          </a:p>
        </p:txBody>
      </p:sp>
      <p:sp>
        <p:nvSpPr>
          <p:cNvPr id="6" name="Footer Placeholder 5">
            <a:extLst>
              <a:ext uri="{FF2B5EF4-FFF2-40B4-BE49-F238E27FC236}">
                <a16:creationId xmlns:a16="http://schemas.microsoft.com/office/drawing/2014/main" id="{8A6DC774-19A5-2446-A32A-2498983A7B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8C94B-8CB3-A94B-91FF-A9232EA6A7AB}"/>
              </a:ext>
            </a:extLst>
          </p:cNvPr>
          <p:cNvSpPr>
            <a:spLocks noGrp="1"/>
          </p:cNvSpPr>
          <p:nvPr>
            <p:ph type="sldNum" sz="quarter" idx="12"/>
          </p:nvPr>
        </p:nvSpPr>
        <p:spPr/>
        <p:txBody>
          <a:bodyPr/>
          <a:lstStyle/>
          <a:p>
            <a:fld id="{811C51FD-8BA2-8C48-9AB4-98B5C7F6DC13}" type="slidenum">
              <a:rPr lang="en-US" smtClean="0"/>
              <a:t>‹#›</a:t>
            </a:fld>
            <a:endParaRPr lang="en-US"/>
          </a:p>
        </p:txBody>
      </p:sp>
    </p:spTree>
    <p:extLst>
      <p:ext uri="{BB962C8B-B14F-4D97-AF65-F5344CB8AC3E}">
        <p14:creationId xmlns:p14="http://schemas.microsoft.com/office/powerpoint/2010/main" val="2381428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55CED-82B4-2343-BA20-6FD413A011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9D9B2E-2CD1-864F-B462-AB6D445AE5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6ABA9-4F9F-174B-826B-839DB8A8C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6A97DC-DFBA-E449-829B-8E230692505C}"/>
              </a:ext>
            </a:extLst>
          </p:cNvPr>
          <p:cNvSpPr>
            <a:spLocks noGrp="1"/>
          </p:cNvSpPr>
          <p:nvPr>
            <p:ph type="dt" sz="half" idx="10"/>
          </p:nvPr>
        </p:nvSpPr>
        <p:spPr/>
        <p:txBody>
          <a:bodyPr/>
          <a:lstStyle/>
          <a:p>
            <a:fld id="{B1680A91-41DF-B940-87C2-626ACF43707A}" type="datetimeFigureOut">
              <a:rPr lang="en-US" smtClean="0"/>
              <a:t>5/3/20</a:t>
            </a:fld>
            <a:endParaRPr lang="en-US"/>
          </a:p>
        </p:txBody>
      </p:sp>
      <p:sp>
        <p:nvSpPr>
          <p:cNvPr id="6" name="Footer Placeholder 5">
            <a:extLst>
              <a:ext uri="{FF2B5EF4-FFF2-40B4-BE49-F238E27FC236}">
                <a16:creationId xmlns:a16="http://schemas.microsoft.com/office/drawing/2014/main" id="{C96A3F1B-099A-3E43-9076-4D2A95E081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FA765F-D8A4-0940-ABA3-5AD2F307FFA6}"/>
              </a:ext>
            </a:extLst>
          </p:cNvPr>
          <p:cNvSpPr>
            <a:spLocks noGrp="1"/>
          </p:cNvSpPr>
          <p:nvPr>
            <p:ph type="sldNum" sz="quarter" idx="12"/>
          </p:nvPr>
        </p:nvSpPr>
        <p:spPr/>
        <p:txBody>
          <a:bodyPr/>
          <a:lstStyle/>
          <a:p>
            <a:fld id="{811C51FD-8BA2-8C48-9AB4-98B5C7F6DC13}" type="slidenum">
              <a:rPr lang="en-US" smtClean="0"/>
              <a:t>‹#›</a:t>
            </a:fld>
            <a:endParaRPr lang="en-US"/>
          </a:p>
        </p:txBody>
      </p:sp>
    </p:spTree>
    <p:extLst>
      <p:ext uri="{BB962C8B-B14F-4D97-AF65-F5344CB8AC3E}">
        <p14:creationId xmlns:p14="http://schemas.microsoft.com/office/powerpoint/2010/main" val="3624114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EAEF70-8CFE-2243-A00E-AB07FF79F5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A532D1-D660-3346-A305-41E54E0438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2FAF6-0456-4C4E-B4D5-5D5FEBB0BF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80A91-41DF-B940-87C2-626ACF43707A}" type="datetimeFigureOut">
              <a:rPr lang="en-US" smtClean="0"/>
              <a:t>5/3/20</a:t>
            </a:fld>
            <a:endParaRPr lang="en-US"/>
          </a:p>
        </p:txBody>
      </p:sp>
      <p:sp>
        <p:nvSpPr>
          <p:cNvPr id="5" name="Footer Placeholder 4">
            <a:extLst>
              <a:ext uri="{FF2B5EF4-FFF2-40B4-BE49-F238E27FC236}">
                <a16:creationId xmlns:a16="http://schemas.microsoft.com/office/drawing/2014/main" id="{23A451D8-1973-504D-89FF-F641D4A455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D3D119-2870-784E-A546-0C3A4E1A50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1C51FD-8BA2-8C48-9AB4-98B5C7F6DC13}" type="slidenum">
              <a:rPr lang="en-US" smtClean="0"/>
              <a:t>‹#›</a:t>
            </a:fld>
            <a:endParaRPr lang="en-US"/>
          </a:p>
        </p:txBody>
      </p:sp>
    </p:spTree>
    <p:extLst>
      <p:ext uri="{BB962C8B-B14F-4D97-AF65-F5344CB8AC3E}">
        <p14:creationId xmlns:p14="http://schemas.microsoft.com/office/powerpoint/2010/main" val="1280810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3.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7.png"/><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slide" Target="slide9.xml"/><Relationship Id="rId4" Type="http://schemas.openxmlformats.org/officeDocument/2006/relationships/slide" Target="slide20.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9.xml"/><Relationship Id="rId4" Type="http://schemas.openxmlformats.org/officeDocument/2006/relationships/slide" Target="slide3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comments" Target="../comments/comment4.xml"/><Relationship Id="rId3" Type="http://schemas.openxmlformats.org/officeDocument/2006/relationships/slide" Target="slide10.xml"/><Relationship Id="rId7" Type="http://schemas.openxmlformats.org/officeDocument/2006/relationships/image" Target="../media/image7.png"/><Relationship Id="rId2"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slide" Target="slide29.xml"/><Relationship Id="rId4" Type="http://schemas.openxmlformats.org/officeDocument/2006/relationships/slide" Target="slide9.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3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slide" Target="slide3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10.xml"/><Relationship Id="rId4" Type="http://schemas.openxmlformats.org/officeDocument/2006/relationships/slide" Target="slide36.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3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 Target="slide3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slide" Target="slide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838200" y="365125"/>
            <a:ext cx="10515600" cy="1989138"/>
          </a:xfrm>
        </p:spPr>
        <p:txBody>
          <a:bodyPr/>
          <a:lstStyle/>
          <a:p>
            <a:r>
              <a:rPr lang="en-US" dirty="0"/>
              <a:t>Determining astigmatism axis</a:t>
            </a:r>
            <a:br>
              <a:rPr lang="en-US" dirty="0"/>
            </a:br>
            <a:r>
              <a:rPr lang="en-US" dirty="0"/>
              <a:t>What is astigmatism?</a:t>
            </a:r>
          </a:p>
        </p:txBody>
      </p:sp>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838200" y="2354263"/>
            <a:ext cx="10515600" cy="4351338"/>
          </a:xfrm>
        </p:spPr>
        <p:txBody>
          <a:bodyPr/>
          <a:lstStyle/>
          <a:p>
            <a:pPr marL="0" indent="0">
              <a:buNone/>
            </a:pPr>
            <a:r>
              <a:rPr lang="en-AU" dirty="0"/>
              <a:t>1.4 million Australians have astigmatism. Astigmatism is comprised of both an axis (direction) and power (magnitude). Astigmatism occurs when the front surface of the eye, the cornea, has an asymmetric curvature. Normally the cornea is equally curved in all directions, and light entering the cornea is focused equally on all planes, or in all directions (think of an orange). In astigmatism, the front surface of the cornea is curved more in one direction than in another (like a lemon). </a:t>
            </a:r>
          </a:p>
          <a:p>
            <a:pPr marL="0" indent="0">
              <a:buNone/>
            </a:pPr>
            <a:endParaRPr lang="en-US"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960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428624" y="510239"/>
            <a:ext cx="10515600" cy="5807434"/>
          </a:xfrm>
        </p:spPr>
        <p:txBody>
          <a:bodyPr>
            <a:normAutofit fontScale="85000" lnSpcReduction="10000"/>
          </a:bodyPr>
          <a:lstStyle/>
          <a:p>
            <a:pPr marL="0" indent="0">
              <a:buNone/>
            </a:pPr>
            <a:r>
              <a:rPr lang="en-AU" sz="4300" dirty="0"/>
              <a:t>Checking axis 180/90</a:t>
            </a:r>
          </a:p>
          <a:p>
            <a:pPr marL="0" indent="0">
              <a:buNone/>
            </a:pPr>
            <a:endParaRPr lang="en-AU" dirty="0"/>
          </a:p>
          <a:p>
            <a:pPr marL="0" indent="0">
              <a:buNone/>
            </a:pPr>
            <a:r>
              <a:rPr lang="en-AU" dirty="0"/>
              <a:t>The next presentation of the gratings should be along axis 45 (left image) and 135 (right image). This is a 45 degree rotation.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If the user selects:</a:t>
            </a:r>
          </a:p>
          <a:p>
            <a:pPr lvl="0"/>
            <a:r>
              <a:rPr lang="en-AU" dirty="0">
                <a:hlinkClick r:id="rId2" action="ppaction://hlinksldjump"/>
              </a:rPr>
              <a:t>Left grating clearest: </a:t>
            </a:r>
            <a:r>
              <a:rPr lang="en-AU" dirty="0"/>
              <a:t>Indicates user has astigmatism axis 135</a:t>
            </a:r>
            <a:r>
              <a:rPr lang="en-AU" dirty="0">
                <a:sym typeface="Symbol" pitchFamily="2" charset="2"/>
              </a:rPr>
              <a:t></a:t>
            </a:r>
            <a:r>
              <a:rPr lang="en-AU" dirty="0"/>
              <a:t> or close to that</a:t>
            </a:r>
          </a:p>
          <a:p>
            <a:pPr lvl="0"/>
            <a:r>
              <a:rPr lang="en-AU" dirty="0"/>
              <a:t>Right grating clearest: Indicates user has astigmatism axis 45</a:t>
            </a:r>
            <a:r>
              <a:rPr lang="en-AU" dirty="0">
                <a:sym typeface="Symbol" pitchFamily="2" charset="2"/>
              </a:rPr>
              <a:t></a:t>
            </a:r>
            <a:r>
              <a:rPr lang="en-AU" dirty="0"/>
              <a:t> or close to that</a:t>
            </a:r>
          </a:p>
          <a:p>
            <a:pPr lvl="0"/>
            <a:r>
              <a:rPr lang="en-AU" dirty="0">
                <a:hlinkClick r:id="rId3" action="ppaction://hlinksldjump"/>
              </a:rPr>
              <a:t>Equally clear</a:t>
            </a:r>
            <a:r>
              <a:rPr lang="en-AU" dirty="0"/>
              <a:t>: Indicates user has no astigmatism</a:t>
            </a:r>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4">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screenshot of a cell phone&#10;&#10;Description automatically generated">
            <a:extLst>
              <a:ext uri="{FF2B5EF4-FFF2-40B4-BE49-F238E27FC236}">
                <a16:creationId xmlns:a16="http://schemas.microsoft.com/office/drawing/2014/main" id="{722377F4-E9B0-414B-AD34-87ED526D52BB}"/>
              </a:ext>
            </a:extLst>
          </p:cNvPr>
          <p:cNvPicPr/>
          <p:nvPr/>
        </p:nvPicPr>
        <p:blipFill rotWithShape="1">
          <a:blip r:embed="rId5" cstate="print">
            <a:extLst>
              <a:ext uri="{28A0092B-C50C-407E-A947-70E740481C1C}">
                <a14:useLocalDpi xmlns:a14="http://schemas.microsoft.com/office/drawing/2010/main" val="0"/>
              </a:ext>
            </a:extLst>
          </a:blip>
          <a:srcRect l="18833" t="37140" r="58886" b="27733"/>
          <a:stretch/>
        </p:blipFill>
        <p:spPr bwMode="auto">
          <a:xfrm rot="18876859">
            <a:off x="6182899" y="2470991"/>
            <a:ext cx="1050925" cy="1050925"/>
          </a:xfrm>
          <a:prstGeom prst="rect">
            <a:avLst/>
          </a:prstGeom>
          <a:noFill/>
          <a:ln>
            <a:noFill/>
          </a:ln>
          <a:extLst>
            <a:ext uri="{53640926-AAD7-44D8-BBD7-CCE9431645EC}">
              <a14:shadowObscured xmlns:a14="http://schemas.microsoft.com/office/drawing/2010/main"/>
            </a:ext>
          </a:extLst>
        </p:spPr>
      </p:pic>
      <p:pic>
        <p:nvPicPr>
          <p:cNvPr id="10" name="Picture 9" descr="A screenshot of a cell phone&#10;&#10;Description automatically generated">
            <a:extLst>
              <a:ext uri="{FF2B5EF4-FFF2-40B4-BE49-F238E27FC236}">
                <a16:creationId xmlns:a16="http://schemas.microsoft.com/office/drawing/2014/main" id="{6D4E6280-6FA5-BA4D-9CF0-D4AF326B72F9}"/>
              </a:ext>
            </a:extLst>
          </p:cNvPr>
          <p:cNvPicPr/>
          <p:nvPr/>
        </p:nvPicPr>
        <p:blipFill rotWithShape="1">
          <a:blip r:embed="rId5" cstate="print">
            <a:extLst>
              <a:ext uri="{28A0092B-C50C-407E-A947-70E740481C1C}">
                <a14:useLocalDpi xmlns:a14="http://schemas.microsoft.com/office/drawing/2010/main" val="0"/>
              </a:ext>
            </a:extLst>
          </a:blip>
          <a:srcRect l="18833" t="37140" r="58886" b="27733"/>
          <a:stretch/>
        </p:blipFill>
        <p:spPr bwMode="auto">
          <a:xfrm rot="2728440">
            <a:off x="4215086" y="2431583"/>
            <a:ext cx="1050925" cy="1050925"/>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9AFDB7EF-3E27-7441-9AAC-E7B39908073F}"/>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9848578" y="2212731"/>
            <a:ext cx="2191291" cy="1829754"/>
          </a:xfrm>
          <a:prstGeom prst="rect">
            <a:avLst/>
          </a:prstGeom>
          <a:noFill/>
          <a:ln>
            <a:noFill/>
          </a:ln>
        </p:spPr>
      </p:pic>
    </p:spTree>
    <p:extLst>
      <p:ext uri="{BB962C8B-B14F-4D97-AF65-F5344CB8AC3E}">
        <p14:creationId xmlns:p14="http://schemas.microsoft.com/office/powerpoint/2010/main" val="1988981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519541" y="365125"/>
            <a:ext cx="10515600" cy="1325563"/>
          </a:xfrm>
        </p:spPr>
        <p:txBody>
          <a:bodyPr>
            <a:normAutofit fontScale="90000"/>
          </a:bodyPr>
          <a:lstStyle/>
          <a:p>
            <a:r>
              <a:rPr lang="en-AU" dirty="0"/>
              <a:t>Equally clear: Indicates user has no astigmatism</a:t>
            </a:r>
            <a:br>
              <a:rPr lang="en-AU" dirty="0"/>
            </a:br>
            <a:endParaRPr lang="en-US" dirty="0"/>
          </a:p>
        </p:txBody>
      </p:sp>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360218" y="2501423"/>
            <a:ext cx="10868891" cy="4351338"/>
          </a:xfrm>
        </p:spPr>
        <p:txBody>
          <a:bodyPr/>
          <a:lstStyle/>
          <a:p>
            <a:pPr marL="0" indent="0">
              <a:buNone/>
            </a:pPr>
            <a:r>
              <a:rPr lang="en-AU" dirty="0"/>
              <a:t>The user selected has selected that both gratings are equally clear. This indicates there is no astigmatism. To double check and ensure that there is no astigmatism we need to “fish for cylinder”. We have already checked axis 90/180 and 135/45. Given the most common axis for astigmatism are 90 </a:t>
            </a:r>
            <a:r>
              <a:rPr lang="en-AU" dirty="0">
                <a:sym typeface="Symbol" pitchFamily="2" charset="2"/>
              </a:rPr>
              <a:t></a:t>
            </a:r>
            <a:r>
              <a:rPr lang="en-AU" dirty="0"/>
              <a:t> 20</a:t>
            </a:r>
            <a:r>
              <a:rPr lang="en-AU" dirty="0">
                <a:sym typeface="Symbol" pitchFamily="2" charset="2"/>
              </a:rPr>
              <a:t></a:t>
            </a:r>
            <a:r>
              <a:rPr lang="en-AU" dirty="0"/>
              <a:t> and 180 </a:t>
            </a:r>
            <a:r>
              <a:rPr lang="en-AU" dirty="0">
                <a:sym typeface="Symbol" pitchFamily="2" charset="2"/>
              </a:rPr>
              <a:t></a:t>
            </a:r>
            <a:r>
              <a:rPr lang="en-AU" dirty="0"/>
              <a:t> 20</a:t>
            </a:r>
            <a:r>
              <a:rPr lang="en-AU" dirty="0">
                <a:sym typeface="Symbol" pitchFamily="2" charset="2"/>
              </a:rPr>
              <a:t></a:t>
            </a:r>
            <a:r>
              <a:rPr lang="en-AU" dirty="0"/>
              <a:t>, I think we should try axis 80/170 and 10/100.</a:t>
            </a:r>
            <a:endParaRPr lang="en-US" dirty="0"/>
          </a:p>
          <a:p>
            <a:pPr marL="0" indent="0">
              <a:buNone/>
            </a:pPr>
            <a:endParaRPr lang="en-US"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ell phone&#10;&#10;Description automatically generated">
            <a:extLst>
              <a:ext uri="{FF2B5EF4-FFF2-40B4-BE49-F238E27FC236}">
                <a16:creationId xmlns:a16="http://schemas.microsoft.com/office/drawing/2014/main" id="{D803D9F0-1BE5-4745-8176-FE545C08B56E}"/>
              </a:ext>
            </a:extLst>
          </p:cNvPr>
          <p:cNvPicPr/>
          <p:nvPr/>
        </p:nvPicPr>
        <p:blipFill rotWithShape="1">
          <a:blip r:embed="rId3" cstate="print">
            <a:extLst>
              <a:ext uri="{28A0092B-C50C-407E-A947-70E740481C1C}">
                <a14:useLocalDpi xmlns:a14="http://schemas.microsoft.com/office/drawing/2010/main" val="0"/>
              </a:ext>
            </a:extLst>
          </a:blip>
          <a:srcRect l="18833" t="37140" r="58886" b="27733"/>
          <a:stretch/>
        </p:blipFill>
        <p:spPr bwMode="auto">
          <a:xfrm rot="18876859">
            <a:off x="11051188" y="1307442"/>
            <a:ext cx="549437" cy="530280"/>
          </a:xfrm>
          <a:prstGeom prst="rect">
            <a:avLst/>
          </a:prstGeom>
          <a:noFill/>
          <a:ln>
            <a:noFill/>
          </a:ln>
          <a:extLst>
            <a:ext uri="{53640926-AAD7-44D8-BBD7-CCE9431645EC}">
              <a14:shadowObscured xmlns:a14="http://schemas.microsoft.com/office/drawing/2010/main"/>
            </a:ext>
          </a:extLst>
        </p:spPr>
      </p:pic>
      <p:pic>
        <p:nvPicPr>
          <p:cNvPr id="7" name="Picture 6" descr="A screenshot of a cell phone&#10;&#10;Description automatically generated">
            <a:extLst>
              <a:ext uri="{FF2B5EF4-FFF2-40B4-BE49-F238E27FC236}">
                <a16:creationId xmlns:a16="http://schemas.microsoft.com/office/drawing/2014/main" id="{F7E305F2-16A8-7F41-8C9F-27E42209408E}"/>
              </a:ext>
            </a:extLst>
          </p:cNvPr>
          <p:cNvPicPr/>
          <p:nvPr/>
        </p:nvPicPr>
        <p:blipFill rotWithShape="1">
          <a:blip r:embed="rId3" cstate="print">
            <a:extLst>
              <a:ext uri="{28A0092B-C50C-407E-A947-70E740481C1C}">
                <a14:useLocalDpi xmlns:a14="http://schemas.microsoft.com/office/drawing/2010/main" val="0"/>
              </a:ext>
            </a:extLst>
          </a:blip>
          <a:srcRect l="18833" t="37140" r="58886" b="27733"/>
          <a:stretch/>
        </p:blipFill>
        <p:spPr bwMode="auto">
          <a:xfrm rot="2728440">
            <a:off x="10043405" y="1297970"/>
            <a:ext cx="530280" cy="5494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73911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361393" y="291379"/>
            <a:ext cx="10868891" cy="5832330"/>
          </a:xfrm>
        </p:spPr>
        <p:txBody>
          <a:bodyPr>
            <a:normAutofit lnSpcReduction="10000"/>
          </a:bodyPr>
          <a:lstStyle/>
          <a:p>
            <a:pPr marL="0" indent="0">
              <a:buNone/>
            </a:pPr>
            <a:r>
              <a:rPr lang="en-AU" dirty="0"/>
              <a:t>So the next presentation is axis 80 (left image) and 170 (right image):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AU" dirty="0"/>
              <a:t>If the user indicates both are equally clear, then axis 100 (left image) and 10 (right image) are checked:</a:t>
            </a:r>
          </a:p>
          <a:p>
            <a:pPr marL="0" indent="0">
              <a:buNone/>
            </a:pPr>
            <a:endParaRPr lang="en-AU" dirty="0"/>
          </a:p>
          <a:p>
            <a:pPr marL="0" indent="0">
              <a:buNone/>
            </a:pPr>
            <a:endParaRPr lang="en-AU" dirty="0"/>
          </a:p>
          <a:p>
            <a:pPr marL="0" indent="0">
              <a:buNone/>
            </a:pPr>
            <a:endParaRPr lang="en-AU" dirty="0"/>
          </a:p>
          <a:p>
            <a:pPr marL="0" indent="0">
              <a:buNone/>
            </a:pPr>
            <a:r>
              <a:rPr lang="en-AU" dirty="0"/>
              <a:t>If the user indicates that both options are equally clear this can be considered the end point, the user has no (or certainly only a very small amount) of astigmatism.  </a:t>
            </a:r>
            <a:r>
              <a:rPr lang="en-AU" dirty="0">
                <a:hlinkClick r:id="rId2" action="ppaction://hlinksldjump"/>
              </a:rPr>
              <a:t>Done!</a:t>
            </a: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US"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screenshot of a cell phone&#10;&#10;Description automatically generated">
            <a:extLst>
              <a:ext uri="{FF2B5EF4-FFF2-40B4-BE49-F238E27FC236}">
                <a16:creationId xmlns:a16="http://schemas.microsoft.com/office/drawing/2014/main" id="{51F8A3E7-A53B-9048-B288-BF51FBDDCE65}"/>
              </a:ext>
            </a:extLst>
          </p:cNvPr>
          <p:cNvPicPr/>
          <p:nvPr/>
        </p:nvPicPr>
        <p:blipFill rotWithShape="1">
          <a:blip r:embed="rId4" cstate="print">
            <a:extLst>
              <a:ext uri="{28A0092B-C50C-407E-A947-70E740481C1C}">
                <a14:useLocalDpi xmlns:a14="http://schemas.microsoft.com/office/drawing/2010/main" val="0"/>
              </a:ext>
            </a:extLst>
          </a:blip>
          <a:srcRect l="18833" t="37140" r="58886" b="27733"/>
          <a:stretch/>
        </p:blipFill>
        <p:spPr bwMode="auto">
          <a:xfrm rot="16837723">
            <a:off x="6539547" y="1208430"/>
            <a:ext cx="1050925" cy="1050925"/>
          </a:xfrm>
          <a:prstGeom prst="rect">
            <a:avLst/>
          </a:prstGeom>
          <a:noFill/>
          <a:ln>
            <a:noFill/>
          </a:ln>
          <a:extLst>
            <a:ext uri="{53640926-AAD7-44D8-BBD7-CCE9431645EC}">
              <a14:shadowObscured xmlns:a14="http://schemas.microsoft.com/office/drawing/2010/main"/>
            </a:ext>
          </a:extLst>
        </p:spPr>
      </p:pic>
      <p:pic>
        <p:nvPicPr>
          <p:cNvPr id="15" name="Picture 14" descr="A screenshot of a cell phone&#10;&#10;Description automatically generated">
            <a:extLst>
              <a:ext uri="{FF2B5EF4-FFF2-40B4-BE49-F238E27FC236}">
                <a16:creationId xmlns:a16="http://schemas.microsoft.com/office/drawing/2014/main" id="{B29D7B90-620C-4B4E-99C5-077341409B61}"/>
              </a:ext>
            </a:extLst>
          </p:cNvPr>
          <p:cNvPicPr/>
          <p:nvPr/>
        </p:nvPicPr>
        <p:blipFill rotWithShape="1">
          <a:blip r:embed="rId4" cstate="print">
            <a:extLst>
              <a:ext uri="{28A0092B-C50C-407E-A947-70E740481C1C}">
                <a14:useLocalDpi xmlns:a14="http://schemas.microsoft.com/office/drawing/2010/main" val="0"/>
              </a:ext>
            </a:extLst>
          </a:blip>
          <a:srcRect l="18833" t="37140" r="58886" b="27733"/>
          <a:stretch/>
        </p:blipFill>
        <p:spPr bwMode="auto">
          <a:xfrm rot="638248">
            <a:off x="4601527" y="1162710"/>
            <a:ext cx="1050925" cy="1050925"/>
          </a:xfrm>
          <a:prstGeom prst="rect">
            <a:avLst/>
          </a:prstGeom>
          <a:noFill/>
          <a:ln>
            <a:noFill/>
          </a:ln>
          <a:extLst>
            <a:ext uri="{53640926-AAD7-44D8-BBD7-CCE9431645EC}">
              <a14:shadowObscured xmlns:a14="http://schemas.microsoft.com/office/drawing/2010/main"/>
            </a:ext>
          </a:extLst>
        </p:spPr>
      </p:pic>
      <p:pic>
        <p:nvPicPr>
          <p:cNvPr id="16" name="Picture 15" descr="A screenshot of a cell phone&#10;&#10;Description automatically generated">
            <a:extLst>
              <a:ext uri="{FF2B5EF4-FFF2-40B4-BE49-F238E27FC236}">
                <a16:creationId xmlns:a16="http://schemas.microsoft.com/office/drawing/2014/main" id="{B05A1D77-6CEA-0B43-8C81-7F0BC02EF33B}"/>
              </a:ext>
            </a:extLst>
          </p:cNvPr>
          <p:cNvPicPr/>
          <p:nvPr/>
        </p:nvPicPr>
        <p:blipFill rotWithShape="1">
          <a:blip r:embed="rId4" cstate="print">
            <a:extLst>
              <a:ext uri="{28A0092B-C50C-407E-A947-70E740481C1C}">
                <a14:useLocalDpi xmlns:a14="http://schemas.microsoft.com/office/drawing/2010/main" val="0"/>
              </a:ext>
            </a:extLst>
          </a:blip>
          <a:srcRect l="18833" t="37140" r="58886" b="27733"/>
          <a:stretch/>
        </p:blipFill>
        <p:spPr bwMode="auto">
          <a:xfrm rot="15704851">
            <a:off x="6622676" y="3425286"/>
            <a:ext cx="1050925" cy="1050925"/>
          </a:xfrm>
          <a:prstGeom prst="rect">
            <a:avLst/>
          </a:prstGeom>
          <a:noFill/>
          <a:ln>
            <a:noFill/>
          </a:ln>
          <a:extLst>
            <a:ext uri="{53640926-AAD7-44D8-BBD7-CCE9431645EC}">
              <a14:shadowObscured xmlns:a14="http://schemas.microsoft.com/office/drawing/2010/main"/>
            </a:ext>
          </a:extLst>
        </p:spPr>
      </p:pic>
      <p:pic>
        <p:nvPicPr>
          <p:cNvPr id="17" name="Picture 16" descr="A screenshot of a cell phone&#10;&#10;Description automatically generated">
            <a:extLst>
              <a:ext uri="{FF2B5EF4-FFF2-40B4-BE49-F238E27FC236}">
                <a16:creationId xmlns:a16="http://schemas.microsoft.com/office/drawing/2014/main" id="{7C881CAC-E30B-304F-A30C-226C774511CF}"/>
              </a:ext>
            </a:extLst>
          </p:cNvPr>
          <p:cNvPicPr/>
          <p:nvPr/>
        </p:nvPicPr>
        <p:blipFill rotWithShape="1">
          <a:blip r:embed="rId4" cstate="print">
            <a:extLst>
              <a:ext uri="{28A0092B-C50C-407E-A947-70E740481C1C}">
                <a14:useLocalDpi xmlns:a14="http://schemas.microsoft.com/office/drawing/2010/main" val="0"/>
              </a:ext>
            </a:extLst>
          </a:blip>
          <a:srcRect l="18833" t="37140" r="58886" b="27733"/>
          <a:stretch/>
        </p:blipFill>
        <p:spPr bwMode="auto">
          <a:xfrm rot="21017671">
            <a:off x="4684656" y="3465291"/>
            <a:ext cx="1050925" cy="1050925"/>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7B4FE410-626C-864E-B27F-7719D442FE9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848578" y="3035871"/>
            <a:ext cx="2191291" cy="1829754"/>
          </a:xfrm>
          <a:prstGeom prst="rect">
            <a:avLst/>
          </a:prstGeom>
          <a:noFill/>
          <a:ln>
            <a:noFill/>
          </a:ln>
        </p:spPr>
      </p:pic>
    </p:spTree>
    <p:extLst>
      <p:ext uri="{BB962C8B-B14F-4D97-AF65-F5344CB8AC3E}">
        <p14:creationId xmlns:p14="http://schemas.microsoft.com/office/powerpoint/2010/main" val="328666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519541" y="365125"/>
            <a:ext cx="10515600" cy="1325563"/>
          </a:xfrm>
        </p:spPr>
        <p:txBody>
          <a:bodyPr>
            <a:normAutofit fontScale="90000"/>
          </a:bodyPr>
          <a:lstStyle/>
          <a:p>
            <a:r>
              <a:rPr lang="en-AU" dirty="0"/>
              <a:t>Option 2: User selects left grating appears clearest</a:t>
            </a:r>
            <a:br>
              <a:rPr lang="en-AU" dirty="0"/>
            </a:br>
            <a:endParaRPr lang="en-US" dirty="0"/>
          </a:p>
        </p:txBody>
      </p:sp>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519541" y="1185863"/>
            <a:ext cx="10868891" cy="5672137"/>
          </a:xfrm>
        </p:spPr>
        <p:txBody>
          <a:bodyPr>
            <a:normAutofit fontScale="85000" lnSpcReduction="20000"/>
          </a:bodyPr>
          <a:lstStyle/>
          <a:p>
            <a:pPr marL="0" indent="0">
              <a:buNone/>
            </a:pPr>
            <a:r>
              <a:rPr lang="en-AU" dirty="0"/>
              <a:t>This indicates the user has astigmatism axis 135</a:t>
            </a:r>
            <a:r>
              <a:rPr lang="en-AU" dirty="0">
                <a:sym typeface="Symbol" pitchFamily="2" charset="2"/>
              </a:rPr>
              <a:t></a:t>
            </a:r>
            <a:r>
              <a:rPr lang="en-AU" dirty="0"/>
              <a:t> or close to that.</a:t>
            </a:r>
          </a:p>
          <a:p>
            <a:pPr marL="0" indent="0">
              <a:buNone/>
            </a:pPr>
            <a:endParaRPr lang="en-AU" dirty="0"/>
          </a:p>
          <a:p>
            <a:pPr marL="0" indent="0">
              <a:buNone/>
            </a:pPr>
            <a:r>
              <a:rPr lang="en-AU" dirty="0"/>
              <a:t>The next presentation should be checking for axis 135</a:t>
            </a:r>
            <a:r>
              <a:rPr lang="en-AU" dirty="0">
                <a:sym typeface="Symbol" pitchFamily="2" charset="2"/>
              </a:rPr>
              <a:t></a:t>
            </a:r>
            <a:r>
              <a:rPr lang="en-AU" dirty="0"/>
              <a:t>. To check for axis 135</a:t>
            </a:r>
            <a:r>
              <a:rPr lang="en-AU" dirty="0">
                <a:sym typeface="Symbol" pitchFamily="2" charset="2"/>
              </a:rPr>
              <a:t></a:t>
            </a:r>
            <a:r>
              <a:rPr lang="en-AU" dirty="0"/>
              <a:t> we have to present the gratings at 45 degrees either side of 135</a:t>
            </a:r>
            <a:r>
              <a:rPr lang="en-AU" dirty="0">
                <a:sym typeface="Symbol" pitchFamily="2" charset="2"/>
              </a:rPr>
              <a:t></a:t>
            </a:r>
            <a:r>
              <a:rPr lang="en-AU" dirty="0"/>
              <a:t>,  so 90/180, which as you may recall we did with the </a:t>
            </a:r>
            <a:r>
              <a:rPr lang="en-AU" dirty="0">
                <a:hlinkClick r:id="rId2" action="ppaction://hlinksldjump"/>
              </a:rPr>
              <a:t>first presentation</a:t>
            </a:r>
            <a:r>
              <a:rPr lang="en-AU" dirty="0"/>
              <a:t>.</a:t>
            </a:r>
          </a:p>
          <a:p>
            <a:pPr marL="0" indent="0">
              <a:buNone/>
            </a:pPr>
            <a:endParaRPr lang="en-AU" dirty="0"/>
          </a:p>
          <a:p>
            <a:pPr marL="0" indent="0">
              <a:buNone/>
            </a:pPr>
            <a:r>
              <a:rPr lang="en-AU" dirty="0"/>
              <a:t>So now, we try bracketing 10</a:t>
            </a:r>
            <a:r>
              <a:rPr lang="en-AU" dirty="0">
                <a:sym typeface="Symbol" pitchFamily="2" charset="2"/>
              </a:rPr>
              <a:t></a:t>
            </a:r>
            <a:r>
              <a:rPr lang="en-AU" dirty="0"/>
              <a:t> either side of 135</a:t>
            </a:r>
            <a:r>
              <a:rPr lang="en-AU" dirty="0">
                <a:sym typeface="Symbol" pitchFamily="2" charset="2"/>
              </a:rPr>
              <a:t></a:t>
            </a:r>
            <a:r>
              <a:rPr lang="en-AU" dirty="0"/>
              <a:t> (so axis 125 and axis 145). Bracketing is confirming responses either side of a suspected axis. </a:t>
            </a:r>
            <a:r>
              <a:rPr lang="en-AU" b="1" dirty="0"/>
              <a:t>This process of bracketing will be the same for any final suspected cylinder axis.</a:t>
            </a:r>
          </a:p>
          <a:p>
            <a:pPr marL="0" indent="0">
              <a:buNone/>
            </a:pPr>
            <a:endParaRPr lang="en-AU" dirty="0"/>
          </a:p>
          <a:p>
            <a:pPr marL="0" indent="0">
              <a:buNone/>
            </a:pPr>
            <a:r>
              <a:rPr lang="en-AU" dirty="0"/>
              <a:t>It is arbitrary if axis 125 or 145 is checked first. Let’s present axis 125 first. 45 degrees either side of 125</a:t>
            </a:r>
            <a:r>
              <a:rPr lang="en-AU" dirty="0">
                <a:sym typeface="Symbol" pitchFamily="2" charset="2"/>
              </a:rPr>
              <a:t> </a:t>
            </a:r>
            <a:r>
              <a:rPr lang="en-AU" dirty="0"/>
              <a:t> is 80/170. It doesn’t matter which grating is on the left vs right.</a:t>
            </a:r>
          </a:p>
          <a:p>
            <a:pPr marL="0" indent="0">
              <a:buNone/>
            </a:pPr>
            <a:endParaRPr lang="en-AU" dirty="0"/>
          </a:p>
          <a:p>
            <a:pPr marL="0" indent="0">
              <a:buNone/>
            </a:pPr>
            <a:r>
              <a:rPr lang="en-AU" b="1" dirty="0"/>
              <a:t>At this stage, let’s create a specific example we are working towards for the user. Let’s say the user has astigmatism x135 (axis 135). All responses from now will be with based on getting towards this answer.</a:t>
            </a:r>
          </a:p>
          <a:p>
            <a:pPr marL="0" indent="0">
              <a:buNone/>
            </a:pPr>
            <a:endParaRPr lang="en-AU" dirty="0"/>
          </a:p>
          <a:p>
            <a:pPr marL="0" indent="0">
              <a:buNone/>
            </a:pPr>
            <a:endParaRPr lang="en-AU" dirty="0"/>
          </a:p>
          <a:p>
            <a:pPr marL="0" indent="0">
              <a:buNone/>
            </a:pPr>
            <a:endParaRPr lang="en-AU" dirty="0"/>
          </a:p>
          <a:p>
            <a:pPr marL="0" indent="0">
              <a:buNone/>
            </a:pPr>
            <a:endParaRPr lang="en-US"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838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435635" y="254000"/>
            <a:ext cx="10868891" cy="6739467"/>
          </a:xfrm>
        </p:spPr>
        <p:txBody>
          <a:bodyPr>
            <a:normAutofit fontScale="92500" lnSpcReduction="10000"/>
          </a:bodyPr>
          <a:lstStyle/>
          <a:p>
            <a:pPr marL="0" indent="0">
              <a:buNone/>
            </a:pPr>
            <a:r>
              <a:rPr lang="en-AU" sz="4300" dirty="0">
                <a:solidFill>
                  <a:srgbClr val="FF0000"/>
                </a:solidFill>
              </a:rPr>
              <a:t>Example - Finding axis 135</a:t>
            </a:r>
          </a:p>
          <a:p>
            <a:pPr marL="0" indent="0">
              <a:buNone/>
            </a:pPr>
            <a:r>
              <a:rPr lang="en-AU" sz="3500" dirty="0"/>
              <a:t>Checking axis 125</a:t>
            </a:r>
          </a:p>
          <a:p>
            <a:pPr marL="0" indent="0">
              <a:buNone/>
            </a:pPr>
            <a:r>
              <a:rPr lang="en-AU" dirty="0"/>
              <a:t>Left image: Grating running along 80 deg. Right image: Grating running along 170 deg.</a:t>
            </a:r>
          </a:p>
          <a:p>
            <a:pPr marL="0" indent="0">
              <a:buNone/>
            </a:pPr>
            <a:endParaRPr lang="en-US" dirty="0"/>
          </a:p>
          <a:p>
            <a:pPr marL="0" indent="0">
              <a:buNone/>
            </a:pPr>
            <a:endParaRPr lang="en-US" dirty="0"/>
          </a:p>
          <a:p>
            <a:pPr marL="0" indent="0">
              <a:buNone/>
            </a:pPr>
            <a:endParaRPr lang="en-AU" dirty="0"/>
          </a:p>
          <a:p>
            <a:pPr marL="0" indent="0">
              <a:buNone/>
            </a:pPr>
            <a:r>
              <a:rPr lang="en-AU" dirty="0"/>
              <a:t>If the user selects:</a:t>
            </a:r>
          </a:p>
          <a:p>
            <a:pPr lvl="0"/>
            <a:r>
              <a:rPr lang="en-US" dirty="0"/>
              <a:t>Left grating clearest: Indicates user has axis 170</a:t>
            </a:r>
            <a:r>
              <a:rPr lang="en-AU" dirty="0">
                <a:sym typeface="Symbol" pitchFamily="2" charset="2"/>
              </a:rPr>
              <a:t></a:t>
            </a:r>
            <a:r>
              <a:rPr lang="en-AU" dirty="0"/>
              <a:t> astigmatism or close to that. </a:t>
            </a:r>
            <a:r>
              <a:rPr lang="en-AU" u="sng" dirty="0"/>
              <a:t>We are expecting the user to select this</a:t>
            </a:r>
            <a:r>
              <a:rPr lang="en-AU" dirty="0"/>
              <a:t>, as 170</a:t>
            </a:r>
            <a:r>
              <a:rPr lang="en-AU" dirty="0">
                <a:sym typeface="Symbol" pitchFamily="2" charset="2"/>
              </a:rPr>
              <a:t></a:t>
            </a:r>
            <a:r>
              <a:rPr lang="en-AU" dirty="0"/>
              <a:t> is 35</a:t>
            </a:r>
            <a:r>
              <a:rPr lang="en-AU" dirty="0">
                <a:sym typeface="Symbol" pitchFamily="2" charset="2"/>
              </a:rPr>
              <a:t></a:t>
            </a:r>
            <a:r>
              <a:rPr lang="en-AU" dirty="0"/>
              <a:t> off axis 135 (final </a:t>
            </a:r>
            <a:r>
              <a:rPr lang="en-AU" dirty="0" err="1"/>
              <a:t>cyl</a:t>
            </a:r>
            <a:r>
              <a:rPr lang="en-AU" dirty="0"/>
              <a:t> axis). So we know we need to move from axis 125 back to axis 135.</a:t>
            </a:r>
          </a:p>
          <a:p>
            <a:pPr lvl="0"/>
            <a:r>
              <a:rPr lang="en-US" dirty="0"/>
              <a:t>Right grating clearest: Indicates user has axis 80</a:t>
            </a:r>
            <a:r>
              <a:rPr lang="en-AU" dirty="0">
                <a:sym typeface="Symbol" pitchFamily="2" charset="2"/>
              </a:rPr>
              <a:t></a:t>
            </a:r>
            <a:r>
              <a:rPr lang="en-AU" dirty="0"/>
              <a:t> astigmatism or close to that. </a:t>
            </a:r>
            <a:r>
              <a:rPr lang="en-AU" u="sng" dirty="0"/>
              <a:t>We are not </a:t>
            </a:r>
            <a:r>
              <a:rPr lang="en-AU" dirty="0"/>
              <a:t>expecting the user to select this, as 170</a:t>
            </a:r>
            <a:r>
              <a:rPr lang="en-AU" dirty="0">
                <a:sym typeface="Symbol" pitchFamily="2" charset="2"/>
              </a:rPr>
              <a:t></a:t>
            </a:r>
            <a:r>
              <a:rPr lang="en-AU" dirty="0"/>
              <a:t> is 55</a:t>
            </a:r>
            <a:r>
              <a:rPr lang="en-AU" dirty="0">
                <a:sym typeface="Symbol" pitchFamily="2" charset="2"/>
              </a:rPr>
              <a:t></a:t>
            </a:r>
            <a:r>
              <a:rPr lang="en-AU" dirty="0"/>
              <a:t> off axis 135. This would indicate the user wants to move from axis 125 towards axis 80</a:t>
            </a:r>
            <a:r>
              <a:rPr lang="en-AU" dirty="0">
                <a:sym typeface="Symbol" pitchFamily="2" charset="2"/>
              </a:rPr>
              <a:t></a:t>
            </a:r>
            <a:r>
              <a:rPr lang="en-AU" dirty="0"/>
              <a:t> (chasing the cylinder).</a:t>
            </a:r>
          </a:p>
          <a:p>
            <a:pPr lvl="0"/>
            <a:r>
              <a:rPr lang="en-US" dirty="0"/>
              <a:t>Equally clear: Indicates user has axis 125</a:t>
            </a:r>
            <a:r>
              <a:rPr lang="en-AU" dirty="0">
                <a:sym typeface="Symbol" pitchFamily="2" charset="2"/>
              </a:rPr>
              <a:t></a:t>
            </a:r>
            <a:r>
              <a:rPr lang="en-AU" dirty="0"/>
              <a:t> astigmatism.</a:t>
            </a:r>
          </a:p>
          <a:p>
            <a:pPr marL="0" indent="0">
              <a:buNone/>
            </a:pPr>
            <a:endParaRPr lang="en-US"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ell phone&#10;&#10;Description automatically generated">
            <a:extLst>
              <a:ext uri="{FF2B5EF4-FFF2-40B4-BE49-F238E27FC236}">
                <a16:creationId xmlns:a16="http://schemas.microsoft.com/office/drawing/2014/main" id="{02C65882-CAFE-1C42-B80B-4D6A251C731B}"/>
              </a:ext>
            </a:extLst>
          </p:cNvPr>
          <p:cNvPicPr/>
          <p:nvPr/>
        </p:nvPicPr>
        <p:blipFill rotWithShape="1">
          <a:blip r:embed="rId3" cstate="print">
            <a:extLst>
              <a:ext uri="{28A0092B-C50C-407E-A947-70E740481C1C}">
                <a14:useLocalDpi xmlns:a14="http://schemas.microsoft.com/office/drawing/2010/main" val="0"/>
              </a:ext>
            </a:extLst>
          </a:blip>
          <a:srcRect l="18833" t="37140" r="58886" b="27733"/>
          <a:stretch/>
        </p:blipFill>
        <p:spPr bwMode="auto">
          <a:xfrm rot="16827371">
            <a:off x="6568864" y="2074448"/>
            <a:ext cx="1050925" cy="1050925"/>
          </a:xfrm>
          <a:prstGeom prst="rect">
            <a:avLst/>
          </a:prstGeom>
          <a:noFill/>
          <a:ln>
            <a:noFill/>
          </a:ln>
          <a:extLst>
            <a:ext uri="{53640926-AAD7-44D8-BBD7-CCE9431645EC}">
              <a14:shadowObscured xmlns:a14="http://schemas.microsoft.com/office/drawing/2010/main"/>
            </a:ext>
          </a:extLst>
        </p:spPr>
      </p:pic>
      <p:pic>
        <p:nvPicPr>
          <p:cNvPr id="7" name="Picture 6" descr="A screenshot of a cell phone&#10;&#10;Description automatically generated">
            <a:extLst>
              <a:ext uri="{FF2B5EF4-FFF2-40B4-BE49-F238E27FC236}">
                <a16:creationId xmlns:a16="http://schemas.microsoft.com/office/drawing/2014/main" id="{8661ED1B-DE94-FA4B-A25B-9FCA50623A27}"/>
              </a:ext>
            </a:extLst>
          </p:cNvPr>
          <p:cNvPicPr/>
          <p:nvPr/>
        </p:nvPicPr>
        <p:blipFill rotWithShape="1">
          <a:blip r:embed="rId3" cstate="print">
            <a:extLst>
              <a:ext uri="{28A0092B-C50C-407E-A947-70E740481C1C}">
                <a14:useLocalDpi xmlns:a14="http://schemas.microsoft.com/office/drawing/2010/main" val="0"/>
              </a:ext>
            </a:extLst>
          </a:blip>
          <a:srcRect l="18833" t="37140" r="58886" b="27733"/>
          <a:stretch/>
        </p:blipFill>
        <p:spPr bwMode="auto">
          <a:xfrm rot="617485">
            <a:off x="4691804" y="2028728"/>
            <a:ext cx="1050925" cy="1050925"/>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F973E15D-4FC8-8F4D-90E6-91110D90BE1D}"/>
              </a:ext>
            </a:extLst>
          </p:cNvPr>
          <p:cNvPicPr/>
          <p:nvPr/>
        </p:nvPicPr>
        <p:blipFill rotWithShape="1">
          <a:blip r:embed="rId4">
            <a:extLst>
              <a:ext uri="{28A0092B-C50C-407E-A947-70E740481C1C}">
                <a14:useLocalDpi xmlns:a14="http://schemas.microsoft.com/office/drawing/2010/main" val="0"/>
              </a:ext>
            </a:extLst>
          </a:blip>
          <a:srcRect t="6513" b="10717"/>
          <a:stretch/>
        </p:blipFill>
        <p:spPr bwMode="auto">
          <a:xfrm>
            <a:off x="9848578" y="2133039"/>
            <a:ext cx="2191291" cy="1514475"/>
          </a:xfrm>
          <a:prstGeom prst="rect">
            <a:avLst/>
          </a:prstGeom>
          <a:noFill/>
          <a:ln>
            <a:noFill/>
          </a:ln>
        </p:spPr>
      </p:pic>
    </p:spTree>
    <p:extLst>
      <p:ext uri="{BB962C8B-B14F-4D97-AF65-F5344CB8AC3E}">
        <p14:creationId xmlns:p14="http://schemas.microsoft.com/office/powerpoint/2010/main" val="614429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519541" y="365125"/>
            <a:ext cx="10515600" cy="1325563"/>
          </a:xfrm>
        </p:spPr>
        <p:txBody>
          <a:bodyPr>
            <a:normAutofit/>
          </a:bodyPr>
          <a:lstStyle/>
          <a:p>
            <a:r>
              <a:rPr lang="en-US" dirty="0"/>
              <a:t>Bracketing for axis 135</a:t>
            </a:r>
          </a:p>
        </p:txBody>
      </p:sp>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519541" y="2368021"/>
            <a:ext cx="10868891" cy="4351338"/>
          </a:xfrm>
        </p:spPr>
        <p:txBody>
          <a:bodyPr/>
          <a:lstStyle/>
          <a:p>
            <a:pPr marL="0" indent="0">
              <a:buNone/>
            </a:pPr>
            <a:r>
              <a:rPr lang="en-AU" dirty="0"/>
              <a:t>So now that we have successfully bracketed at 125</a:t>
            </a:r>
            <a:r>
              <a:rPr lang="en-AU" dirty="0">
                <a:sym typeface="Symbol" pitchFamily="2" charset="2"/>
              </a:rPr>
              <a:t></a:t>
            </a:r>
            <a:r>
              <a:rPr lang="en-AU" dirty="0"/>
              <a:t> and been re-directed towards 135</a:t>
            </a:r>
            <a:r>
              <a:rPr lang="en-AU" dirty="0">
                <a:sym typeface="Symbol" pitchFamily="2" charset="2"/>
              </a:rPr>
              <a:t></a:t>
            </a:r>
            <a:r>
              <a:rPr lang="en-AU" dirty="0"/>
              <a:t>, let’s try bracketing 10</a:t>
            </a:r>
            <a:r>
              <a:rPr lang="en-AU" dirty="0">
                <a:sym typeface="Symbol" pitchFamily="2" charset="2"/>
              </a:rPr>
              <a:t></a:t>
            </a:r>
            <a:r>
              <a:rPr lang="en-AU" dirty="0"/>
              <a:t> to the other side of our suspected </a:t>
            </a:r>
            <a:r>
              <a:rPr lang="en-AU" dirty="0" err="1"/>
              <a:t>cyl</a:t>
            </a:r>
            <a:r>
              <a:rPr lang="en-AU" dirty="0"/>
              <a:t> axis 135</a:t>
            </a:r>
            <a:r>
              <a:rPr lang="en-AU" dirty="0">
                <a:sym typeface="Symbol" pitchFamily="2" charset="2"/>
              </a:rPr>
              <a:t></a:t>
            </a:r>
            <a:r>
              <a:rPr lang="en-AU" dirty="0"/>
              <a:t> which is axis 145</a:t>
            </a:r>
            <a:r>
              <a:rPr lang="en-AU" dirty="0">
                <a:sym typeface="Symbol" pitchFamily="2" charset="2"/>
              </a:rPr>
              <a:t></a:t>
            </a:r>
            <a:r>
              <a:rPr lang="en-AU" dirty="0"/>
              <a:t>. 45</a:t>
            </a:r>
            <a:r>
              <a:rPr lang="en-AU" dirty="0">
                <a:sym typeface="Symbol" pitchFamily="2" charset="2"/>
              </a:rPr>
              <a:t></a:t>
            </a:r>
            <a:r>
              <a:rPr lang="en-AU" dirty="0"/>
              <a:t> to either side of 145 is 10/100.</a:t>
            </a:r>
          </a:p>
          <a:p>
            <a:pPr marL="0" indent="0">
              <a:buNone/>
            </a:pPr>
            <a:endParaRPr lang="en-AU" dirty="0"/>
          </a:p>
          <a:p>
            <a:pPr marL="0" indent="0">
              <a:buNone/>
            </a:pPr>
            <a:endParaRPr lang="en-US"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541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282475" y="132820"/>
            <a:ext cx="10868891" cy="6521979"/>
          </a:xfrm>
        </p:spPr>
        <p:txBody>
          <a:bodyPr>
            <a:normAutofit fontScale="92500"/>
          </a:bodyPr>
          <a:lstStyle/>
          <a:p>
            <a:pPr marL="0" indent="0">
              <a:buNone/>
            </a:pPr>
            <a:r>
              <a:rPr lang="en-AU" sz="4300" dirty="0"/>
              <a:t>Checking axis 145</a:t>
            </a:r>
          </a:p>
          <a:p>
            <a:pPr marL="0" indent="0">
              <a:buNone/>
            </a:pPr>
            <a:r>
              <a:rPr lang="en-AU" dirty="0"/>
              <a:t>Left image: Grating running along axis 100. Right image: Grating running along axis 10. </a:t>
            </a:r>
          </a:p>
          <a:p>
            <a:pPr marL="0" indent="0">
              <a:buNone/>
            </a:pPr>
            <a:endParaRPr lang="en-AU" dirty="0"/>
          </a:p>
          <a:p>
            <a:pPr marL="0" indent="0">
              <a:buNone/>
            </a:pPr>
            <a:endParaRPr lang="en-AU" dirty="0"/>
          </a:p>
          <a:p>
            <a:pPr marL="0" indent="0">
              <a:buNone/>
            </a:pPr>
            <a:endParaRPr lang="en-AU" dirty="0"/>
          </a:p>
          <a:p>
            <a:pPr marL="0" indent="0">
              <a:buNone/>
            </a:pPr>
            <a:r>
              <a:rPr lang="en-AU" dirty="0"/>
              <a:t>If the user selects:</a:t>
            </a:r>
          </a:p>
          <a:p>
            <a:pPr lvl="0"/>
            <a:r>
              <a:rPr lang="en-US" dirty="0"/>
              <a:t>Left grating clearest: Indicates user has axis 10</a:t>
            </a:r>
            <a:r>
              <a:rPr lang="en-AU" dirty="0">
                <a:sym typeface="Symbol" pitchFamily="2" charset="2"/>
              </a:rPr>
              <a:t></a:t>
            </a:r>
            <a:r>
              <a:rPr lang="en-AU" dirty="0"/>
              <a:t> astigmatism or close to that. We are not expecting the user to select this, as 10</a:t>
            </a:r>
            <a:r>
              <a:rPr lang="en-AU" dirty="0">
                <a:sym typeface="Symbol" pitchFamily="2" charset="2"/>
              </a:rPr>
              <a:t></a:t>
            </a:r>
            <a:r>
              <a:rPr lang="en-AU" dirty="0"/>
              <a:t> is 35</a:t>
            </a:r>
            <a:r>
              <a:rPr lang="en-AU" dirty="0">
                <a:sym typeface="Symbol" pitchFamily="2" charset="2"/>
              </a:rPr>
              <a:t></a:t>
            </a:r>
            <a:r>
              <a:rPr lang="en-AU" dirty="0"/>
              <a:t> off axis 135 (final </a:t>
            </a:r>
            <a:r>
              <a:rPr lang="en-AU" dirty="0" err="1"/>
              <a:t>cyl</a:t>
            </a:r>
            <a:r>
              <a:rPr lang="en-AU" dirty="0"/>
              <a:t> axis). So we know we need to move from axis 145 back to axis 135.</a:t>
            </a:r>
          </a:p>
          <a:p>
            <a:pPr lvl="0"/>
            <a:r>
              <a:rPr lang="en-US" dirty="0"/>
              <a:t>Right grating clearest: Indicates user has axis 100</a:t>
            </a:r>
            <a:r>
              <a:rPr lang="en-AU" dirty="0">
                <a:sym typeface="Symbol" pitchFamily="2" charset="2"/>
              </a:rPr>
              <a:t></a:t>
            </a:r>
            <a:r>
              <a:rPr lang="en-AU" dirty="0"/>
              <a:t> astigmatism, or close to that. </a:t>
            </a:r>
            <a:r>
              <a:rPr lang="en-AU" u="sng" dirty="0"/>
              <a:t>We are expecting the user to select this</a:t>
            </a:r>
            <a:r>
              <a:rPr lang="en-AU" dirty="0"/>
              <a:t>, as 100</a:t>
            </a:r>
            <a:r>
              <a:rPr lang="en-AU" dirty="0">
                <a:sym typeface="Symbol" pitchFamily="2" charset="2"/>
              </a:rPr>
              <a:t></a:t>
            </a:r>
            <a:r>
              <a:rPr lang="en-AU" dirty="0"/>
              <a:t> is 55</a:t>
            </a:r>
            <a:r>
              <a:rPr lang="en-AU" dirty="0">
                <a:sym typeface="Symbol" pitchFamily="2" charset="2"/>
              </a:rPr>
              <a:t></a:t>
            </a:r>
            <a:r>
              <a:rPr lang="en-AU" dirty="0"/>
              <a:t> off axis 135. This means the user wants to move from axis 145 back towards axis 135</a:t>
            </a:r>
            <a:r>
              <a:rPr lang="en-AU" dirty="0">
                <a:sym typeface="Symbol" pitchFamily="2" charset="2"/>
              </a:rPr>
              <a:t></a:t>
            </a:r>
            <a:r>
              <a:rPr lang="en-AU" dirty="0"/>
              <a:t>.</a:t>
            </a:r>
          </a:p>
          <a:p>
            <a:pPr lvl="0"/>
            <a:r>
              <a:rPr lang="en-US" dirty="0"/>
              <a:t>Equally clear: Indicates user has axis 145</a:t>
            </a:r>
            <a:r>
              <a:rPr lang="en-AU" dirty="0">
                <a:sym typeface="Symbol" pitchFamily="2" charset="2"/>
              </a:rPr>
              <a:t></a:t>
            </a:r>
            <a:r>
              <a:rPr lang="en-AU" dirty="0"/>
              <a:t> astigmatism.</a:t>
            </a:r>
          </a:p>
          <a:p>
            <a:pPr marL="0" indent="0">
              <a:buNone/>
            </a:pPr>
            <a:endParaRPr lang="en-AU" dirty="0"/>
          </a:p>
          <a:p>
            <a:pPr marL="0" indent="0">
              <a:buNone/>
            </a:pPr>
            <a:endParaRPr lang="en-US"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ell phone&#10;&#10;Description automatically generated">
            <a:extLst>
              <a:ext uri="{FF2B5EF4-FFF2-40B4-BE49-F238E27FC236}">
                <a16:creationId xmlns:a16="http://schemas.microsoft.com/office/drawing/2014/main" id="{C766B13E-7634-2C43-A65F-77183E374008}"/>
              </a:ext>
            </a:extLst>
          </p:cNvPr>
          <p:cNvPicPr/>
          <p:nvPr/>
        </p:nvPicPr>
        <p:blipFill rotWithShape="1">
          <a:blip r:embed="rId3" cstate="print">
            <a:extLst>
              <a:ext uri="{28A0092B-C50C-407E-A947-70E740481C1C}">
                <a14:useLocalDpi xmlns:a14="http://schemas.microsoft.com/office/drawing/2010/main" val="0"/>
              </a:ext>
            </a:extLst>
          </a:blip>
          <a:srcRect l="18833" t="37140" r="58886" b="27733"/>
          <a:stretch/>
        </p:blipFill>
        <p:spPr bwMode="auto">
          <a:xfrm rot="15704851">
            <a:off x="6421013" y="1410335"/>
            <a:ext cx="1050925" cy="1050925"/>
          </a:xfrm>
          <a:prstGeom prst="rect">
            <a:avLst/>
          </a:prstGeom>
          <a:noFill/>
          <a:ln>
            <a:noFill/>
          </a:ln>
          <a:extLst>
            <a:ext uri="{53640926-AAD7-44D8-BBD7-CCE9431645EC}">
              <a14:shadowObscured xmlns:a14="http://schemas.microsoft.com/office/drawing/2010/main"/>
            </a:ext>
          </a:extLst>
        </p:spPr>
      </p:pic>
      <p:pic>
        <p:nvPicPr>
          <p:cNvPr id="7" name="Picture 6" descr="A screenshot of a cell phone&#10;&#10;Description automatically generated">
            <a:extLst>
              <a:ext uri="{FF2B5EF4-FFF2-40B4-BE49-F238E27FC236}">
                <a16:creationId xmlns:a16="http://schemas.microsoft.com/office/drawing/2014/main" id="{8ECC48A8-4A46-7045-B537-97E4FD77A420}"/>
              </a:ext>
            </a:extLst>
          </p:cNvPr>
          <p:cNvPicPr/>
          <p:nvPr/>
        </p:nvPicPr>
        <p:blipFill rotWithShape="1">
          <a:blip r:embed="rId3" cstate="print">
            <a:extLst>
              <a:ext uri="{28A0092B-C50C-407E-A947-70E740481C1C}">
                <a14:useLocalDpi xmlns:a14="http://schemas.microsoft.com/office/drawing/2010/main" val="0"/>
              </a:ext>
            </a:extLst>
          </a:blip>
          <a:srcRect l="18833" t="37140" r="58886" b="27733"/>
          <a:stretch/>
        </p:blipFill>
        <p:spPr bwMode="auto">
          <a:xfrm rot="21017671">
            <a:off x="4482993" y="1450340"/>
            <a:ext cx="1050925" cy="10509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08895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519541" y="365125"/>
            <a:ext cx="10515600" cy="1325563"/>
          </a:xfrm>
        </p:spPr>
        <p:txBody>
          <a:bodyPr>
            <a:normAutofit/>
          </a:bodyPr>
          <a:lstStyle/>
          <a:p>
            <a:r>
              <a:rPr lang="en-US" dirty="0"/>
              <a:t>Bracketing for axis 135</a:t>
            </a:r>
          </a:p>
        </p:txBody>
      </p:sp>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519541" y="1690688"/>
            <a:ext cx="10868891" cy="4351338"/>
          </a:xfrm>
        </p:spPr>
        <p:txBody>
          <a:bodyPr/>
          <a:lstStyle/>
          <a:p>
            <a:pPr marL="0" indent="0">
              <a:buNone/>
            </a:pPr>
            <a:r>
              <a:rPr lang="en-AU" dirty="0"/>
              <a:t>So now we have successfully bracketed 10</a:t>
            </a:r>
            <a:r>
              <a:rPr lang="en-AU" dirty="0">
                <a:sym typeface="Symbol" pitchFamily="2" charset="2"/>
              </a:rPr>
              <a:t></a:t>
            </a:r>
            <a:r>
              <a:rPr lang="en-AU" dirty="0"/>
              <a:t> either side of 135, we have confirmed our cylinder axis as 135</a:t>
            </a:r>
            <a:r>
              <a:rPr lang="en-AU" dirty="0">
                <a:sym typeface="Symbol" pitchFamily="2" charset="2"/>
              </a:rPr>
              <a:t></a:t>
            </a:r>
            <a:r>
              <a:rPr lang="en-AU" dirty="0"/>
              <a:t> - done. This is our endpoint!</a:t>
            </a:r>
          </a:p>
          <a:p>
            <a:pPr marL="0" indent="0">
              <a:buNone/>
            </a:pPr>
            <a:endParaRPr lang="en-AU" dirty="0"/>
          </a:p>
          <a:p>
            <a:pPr marL="0" indent="0">
              <a:buNone/>
            </a:pPr>
            <a:endParaRPr lang="en-US"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3784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519541" y="365125"/>
            <a:ext cx="10515600" cy="1325563"/>
          </a:xfrm>
        </p:spPr>
        <p:txBody>
          <a:bodyPr>
            <a:normAutofit/>
          </a:bodyPr>
          <a:lstStyle/>
          <a:p>
            <a:r>
              <a:rPr lang="en-US" dirty="0"/>
              <a:t>Another example – axis 150</a:t>
            </a:r>
          </a:p>
        </p:txBody>
      </p:sp>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519541" y="1690688"/>
            <a:ext cx="10868891" cy="4351338"/>
          </a:xfrm>
        </p:spPr>
        <p:txBody>
          <a:bodyPr/>
          <a:lstStyle/>
          <a:p>
            <a:pPr marL="0" indent="0">
              <a:buNone/>
            </a:pPr>
            <a:r>
              <a:rPr lang="en-US" dirty="0"/>
              <a:t>Let’s work through another cylinder axis example</a:t>
            </a:r>
          </a:p>
          <a:p>
            <a:pPr marL="0" indent="0">
              <a:buNone/>
            </a:pPr>
            <a:endParaRPr lang="en-US" dirty="0"/>
          </a:p>
          <a:p>
            <a:pPr marL="0" indent="0">
              <a:buNone/>
            </a:pPr>
            <a:r>
              <a:rPr lang="en-US" dirty="0"/>
              <a:t>Let’s pretend the user has astigmatism </a:t>
            </a:r>
            <a:r>
              <a:rPr lang="en-US" u="sng" dirty="0"/>
              <a:t>axis 150.</a:t>
            </a:r>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61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9" descr="A screenshot of a cell phone&#10;&#10;Description automatically generated">
            <a:extLst>
              <a:ext uri="{FF2B5EF4-FFF2-40B4-BE49-F238E27FC236}">
                <a16:creationId xmlns:a16="http://schemas.microsoft.com/office/drawing/2014/main" id="{79BCF92F-711C-F841-9B95-F7F8E4079727}"/>
              </a:ext>
            </a:extLst>
          </p:cNvPr>
          <p:cNvPicPr>
            <a:picLocks noChangeArrowheads="1"/>
          </p:cNvPicPr>
          <p:nvPr/>
        </p:nvPicPr>
        <p:blipFill>
          <a:blip r:embed="rId3">
            <a:extLst>
              <a:ext uri="{28A0092B-C50C-407E-A947-70E740481C1C}">
                <a14:useLocalDpi xmlns:a14="http://schemas.microsoft.com/office/drawing/2010/main" val="0"/>
              </a:ext>
            </a:extLst>
          </a:blip>
          <a:srcRect l="18832" t="37140" r="58887" b="27733"/>
          <a:stretch>
            <a:fillRect/>
          </a:stretch>
        </p:blipFill>
        <p:spPr bwMode="auto">
          <a:xfrm>
            <a:off x="4066612" y="1854017"/>
            <a:ext cx="902840" cy="105092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A screenshot of a cell phone&#10;&#10;Description automatically generated">
            <a:extLst>
              <a:ext uri="{FF2B5EF4-FFF2-40B4-BE49-F238E27FC236}">
                <a16:creationId xmlns:a16="http://schemas.microsoft.com/office/drawing/2014/main" id="{E2998A87-1E22-3F40-A82C-B92BD3576209}"/>
              </a:ext>
            </a:extLst>
          </p:cNvPr>
          <p:cNvPicPr/>
          <p:nvPr/>
        </p:nvPicPr>
        <p:blipFill rotWithShape="1">
          <a:blip r:embed="rId3" cstate="print">
            <a:extLst>
              <a:ext uri="{28A0092B-C50C-407E-A947-70E740481C1C}">
                <a14:useLocalDpi xmlns:a14="http://schemas.microsoft.com/office/drawing/2010/main" val="0"/>
              </a:ext>
            </a:extLst>
          </a:blip>
          <a:srcRect l="18833" t="37140" r="58886" b="27733"/>
          <a:stretch/>
        </p:blipFill>
        <p:spPr bwMode="auto">
          <a:xfrm rot="5400000">
            <a:off x="5809419" y="1928059"/>
            <a:ext cx="1050925" cy="902840"/>
          </a:xfrm>
          <a:prstGeom prst="rect">
            <a:avLst/>
          </a:prstGeom>
          <a:noFill/>
          <a:ln>
            <a:noFill/>
          </a:ln>
          <a:extLst>
            <a:ext uri="{53640926-AAD7-44D8-BBD7-CCE9431645EC}">
              <a14:shadowObscured xmlns:a14="http://schemas.microsoft.com/office/drawing/2010/main"/>
            </a:ext>
          </a:extLst>
        </p:spPr>
      </p:pic>
      <p:sp>
        <p:nvSpPr>
          <p:cNvPr id="15" name="Rectangle 19">
            <a:extLst>
              <a:ext uri="{FF2B5EF4-FFF2-40B4-BE49-F238E27FC236}">
                <a16:creationId xmlns:a16="http://schemas.microsoft.com/office/drawing/2014/main" id="{C64631C4-156E-EA4E-8437-E4B00FC62647}"/>
              </a:ext>
            </a:extLst>
          </p:cNvPr>
          <p:cNvSpPr>
            <a:spLocks noChangeArrowheads="1"/>
          </p:cNvSpPr>
          <p:nvPr/>
        </p:nvSpPr>
        <p:spPr bwMode="auto">
          <a:xfrm>
            <a:off x="571066" y="689774"/>
            <a:ext cx="1047403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ea typeface="Times New Roman" panose="02020603050405020304" pitchFamily="18" charset="0"/>
              </a:rPr>
              <a:t>The first presentation should always be with the gratings horizontal and vertical. This is because the most common cylinder axis within the population are with-the-rule (axis 180) and against-the-rule (axis 90).</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
        <p:nvSpPr>
          <p:cNvPr id="16" name="Rectangle 20">
            <a:extLst>
              <a:ext uri="{FF2B5EF4-FFF2-40B4-BE49-F238E27FC236}">
                <a16:creationId xmlns:a16="http://schemas.microsoft.com/office/drawing/2014/main" id="{C80F567F-C982-8E44-9723-915506F24114}"/>
              </a:ext>
            </a:extLst>
          </p:cNvPr>
          <p:cNvSpPr>
            <a:spLocks noChangeArrowheads="1"/>
          </p:cNvSpPr>
          <p:nvPr/>
        </p:nvSpPr>
        <p:spPr bwMode="auto">
          <a:xfrm>
            <a:off x="470188" y="3311120"/>
            <a:ext cx="10474036"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ea typeface="Times New Roman" panose="02020603050405020304" pitchFamily="18" charset="0"/>
              </a:rPr>
              <a:t>Left grating running along 90 degrees. Right grating running along 180 degrees.</a:t>
            </a:r>
            <a:endParaRPr lang="en-US" altLang="en-US" sz="2000" dirty="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a:p>
            <a:r>
              <a:rPr lang="en-AU" sz="2000" dirty="0"/>
              <a:t>If the user selects:</a:t>
            </a:r>
          </a:p>
          <a:p>
            <a:pPr marL="285750" lvl="0" indent="-285750">
              <a:buFont typeface="Arial" panose="020B0604020202020204" pitchFamily="34" charset="0"/>
              <a:buChar char="•"/>
            </a:pPr>
            <a:r>
              <a:rPr lang="en-US" sz="2000" dirty="0">
                <a:hlinkClick r:id="rId4" action="ppaction://hlinksldjump"/>
              </a:rPr>
              <a:t>Left grating clearest</a:t>
            </a:r>
            <a:r>
              <a:rPr lang="en-US" sz="2000" dirty="0"/>
              <a:t>: Indicates user has axis 180</a:t>
            </a:r>
            <a:r>
              <a:rPr lang="en-AU" sz="2000" dirty="0"/>
              <a:t> astigmatism or close to that. We are expecting the user to select this, as 180</a:t>
            </a:r>
            <a:r>
              <a:rPr lang="en-AU" sz="2000" dirty="0">
                <a:sym typeface="Symbol" pitchFamily="2" charset="2"/>
              </a:rPr>
              <a:t></a:t>
            </a:r>
            <a:r>
              <a:rPr lang="en-AU" sz="2000" dirty="0"/>
              <a:t> is 30</a:t>
            </a:r>
            <a:r>
              <a:rPr lang="en-AU" sz="2000" dirty="0">
                <a:sym typeface="Symbol" pitchFamily="2" charset="2"/>
              </a:rPr>
              <a:t></a:t>
            </a:r>
            <a:r>
              <a:rPr lang="en-AU" sz="2000" dirty="0"/>
              <a:t> off axis 150 (final </a:t>
            </a:r>
            <a:r>
              <a:rPr lang="en-AU" sz="2000" dirty="0" err="1"/>
              <a:t>cyl</a:t>
            </a:r>
            <a:r>
              <a:rPr lang="en-AU" sz="2000" dirty="0"/>
              <a:t> axis). </a:t>
            </a:r>
            <a:r>
              <a:rPr lang="en-US" sz="2000" dirty="0"/>
              <a:t> </a:t>
            </a:r>
            <a:endParaRPr lang="en-AU" sz="2000" dirty="0"/>
          </a:p>
          <a:p>
            <a:pPr marL="285750" indent="-285750">
              <a:buFont typeface="Arial" panose="020B0604020202020204" pitchFamily="34" charset="0"/>
              <a:buChar char="•"/>
            </a:pPr>
            <a:r>
              <a:rPr lang="en-AU" sz="2000" dirty="0"/>
              <a:t>Right grating clearest: Indicates user has axis 90</a:t>
            </a:r>
            <a:r>
              <a:rPr lang="en-AU" sz="2000" dirty="0">
                <a:sym typeface="Symbol" pitchFamily="2" charset="2"/>
              </a:rPr>
              <a:t></a:t>
            </a:r>
            <a:r>
              <a:rPr lang="en-AU" sz="2000" dirty="0"/>
              <a:t> astigmatism, or close to that. We are not expecting the user to select this, as 90</a:t>
            </a:r>
            <a:r>
              <a:rPr lang="en-AU" sz="2000" dirty="0">
                <a:sym typeface="Symbol" pitchFamily="2" charset="2"/>
              </a:rPr>
              <a:t></a:t>
            </a:r>
            <a:r>
              <a:rPr lang="en-AU" sz="2000" dirty="0"/>
              <a:t> is 60</a:t>
            </a:r>
            <a:r>
              <a:rPr lang="en-AU" sz="2000" dirty="0">
                <a:sym typeface="Symbol" pitchFamily="2" charset="2"/>
              </a:rPr>
              <a:t></a:t>
            </a:r>
            <a:r>
              <a:rPr lang="en-AU" sz="2000" dirty="0"/>
              <a:t> off axis 150 </a:t>
            </a:r>
            <a:r>
              <a:rPr lang="en-US" sz="2000" dirty="0"/>
              <a:t> Is this correct?</a:t>
            </a:r>
            <a:endParaRPr lang="en-AU" sz="2000" dirty="0"/>
          </a:p>
          <a:p>
            <a:pPr marL="285750" indent="-285750" eaLnBrk="0" fontAlgn="base" hangingPunct="0">
              <a:spcBef>
                <a:spcPct val="0"/>
              </a:spcBef>
              <a:spcAft>
                <a:spcPct val="0"/>
              </a:spcAft>
              <a:buFont typeface="Arial" panose="020B0604020202020204" pitchFamily="34" charset="0"/>
              <a:buChar char="•"/>
            </a:pPr>
            <a:r>
              <a:rPr lang="en-US" sz="2000" dirty="0">
                <a:hlinkClick r:id="rId5" action="ppaction://hlinksldjump"/>
              </a:rPr>
              <a:t>Equally clear: </a:t>
            </a:r>
            <a:r>
              <a:rPr lang="en-US" sz="2000" dirty="0"/>
              <a:t>Indicates user has axis 35/145/no</a:t>
            </a:r>
            <a:r>
              <a:rPr lang="en-AU" sz="2000" dirty="0"/>
              <a:t> astigmatism.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
        <p:nvSpPr>
          <p:cNvPr id="25" name="Title 3">
            <a:extLst>
              <a:ext uri="{FF2B5EF4-FFF2-40B4-BE49-F238E27FC236}">
                <a16:creationId xmlns:a16="http://schemas.microsoft.com/office/drawing/2014/main" id="{A38AA117-0790-6042-89EF-EFEF6C1552B9}"/>
              </a:ext>
            </a:extLst>
          </p:cNvPr>
          <p:cNvSpPr>
            <a:spLocks noGrp="1"/>
          </p:cNvSpPr>
          <p:nvPr>
            <p:ph type="title"/>
          </p:nvPr>
        </p:nvSpPr>
        <p:spPr>
          <a:xfrm>
            <a:off x="671943" y="-313754"/>
            <a:ext cx="10515600" cy="1283717"/>
          </a:xfrm>
        </p:spPr>
        <p:txBody>
          <a:bodyPr/>
          <a:lstStyle/>
          <a:p>
            <a:r>
              <a:rPr lang="en-US" dirty="0"/>
              <a:t>First presentation – finding axis 150</a:t>
            </a:r>
          </a:p>
        </p:txBody>
      </p:sp>
    </p:spTree>
    <p:extLst>
      <p:ext uri="{BB962C8B-B14F-4D97-AF65-F5344CB8AC3E}">
        <p14:creationId xmlns:p14="http://schemas.microsoft.com/office/powerpoint/2010/main" val="426946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p:txBody>
          <a:bodyPr/>
          <a:lstStyle/>
          <a:p>
            <a:r>
              <a:rPr lang="en-US" dirty="0"/>
              <a:t>Cylinder is used to correct astigmatism</a:t>
            </a:r>
          </a:p>
        </p:txBody>
      </p:sp>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p:txBody>
          <a:bodyPr/>
          <a:lstStyle/>
          <a:p>
            <a:pPr marL="0" indent="0">
              <a:buNone/>
            </a:pPr>
            <a:r>
              <a:rPr lang="en-AU" dirty="0"/>
              <a:t>Cylinder is used to correct astigmatism, meaning one meridian has no added curvature, and the meridian perpendicular to this “no added power” meridian contains the maximum power and lens curvature to correct astigmatism. Cylinder power is always preceded with a negative (minus) sign. Cylinder power always follows sphere power.  Meridians of the eye are determined by superimposing a protractor scale on the eye’s front surface. This is the astigmatism axis (cylinder axis). The 90-degree meridian is the vertical meridian of the eye, and the 180-degree meridian is the horizontal meridians. </a:t>
            </a:r>
          </a:p>
          <a:p>
            <a:endParaRPr lang="en-US"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66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519541" y="365125"/>
            <a:ext cx="10515600" cy="1325563"/>
          </a:xfrm>
        </p:spPr>
        <p:txBody>
          <a:bodyPr>
            <a:normAutofit/>
          </a:bodyPr>
          <a:lstStyle/>
          <a:p>
            <a:r>
              <a:rPr lang="en-US" dirty="0"/>
              <a:t>Point of uncertainty</a:t>
            </a:r>
          </a:p>
        </p:txBody>
      </p:sp>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519541" y="1690687"/>
            <a:ext cx="10868891" cy="5048779"/>
          </a:xfrm>
        </p:spPr>
        <p:txBody>
          <a:bodyPr>
            <a:normAutofit lnSpcReduction="10000"/>
          </a:bodyPr>
          <a:lstStyle/>
          <a:p>
            <a:pPr marL="0" indent="0">
              <a:buNone/>
            </a:pPr>
            <a:r>
              <a:rPr lang="en-AU" dirty="0"/>
              <a:t>For a user with </a:t>
            </a:r>
            <a:r>
              <a:rPr lang="en-AU" dirty="0" err="1"/>
              <a:t>cyl</a:t>
            </a:r>
            <a:r>
              <a:rPr lang="en-AU" dirty="0"/>
              <a:t> axis 150, would they select the grating running along 90 clearest? </a:t>
            </a:r>
          </a:p>
          <a:p>
            <a:pPr marL="0" indent="0">
              <a:buNone/>
            </a:pPr>
            <a:endParaRPr lang="en-AU" dirty="0"/>
          </a:p>
          <a:p>
            <a:pPr marL="0" indent="0">
              <a:buNone/>
            </a:pPr>
            <a:r>
              <a:rPr lang="en-AU" u="sng" dirty="0"/>
              <a:t>Alternatively</a:t>
            </a:r>
            <a:r>
              <a:rPr lang="en-AU" dirty="0"/>
              <a:t>, could they perceive both gratings to be (relatively) equally clear? The midpoint between the gratings at 90/180 is 45/135. 135 is 15</a:t>
            </a:r>
            <a:r>
              <a:rPr lang="en-AU" dirty="0">
                <a:sym typeface="Symbol" pitchFamily="2" charset="2"/>
              </a:rPr>
              <a:t></a:t>
            </a:r>
            <a:r>
              <a:rPr lang="en-AU" dirty="0"/>
              <a:t> from 150 – so </a:t>
            </a:r>
            <a:r>
              <a:rPr lang="en-AU" u="sng" dirty="0"/>
              <a:t>potentially</a:t>
            </a:r>
            <a:r>
              <a:rPr lang="en-AU" dirty="0"/>
              <a:t> could this be the answer and the gratings appear equally clear? </a:t>
            </a:r>
          </a:p>
          <a:p>
            <a:pPr marL="0" indent="0">
              <a:buNone/>
            </a:pPr>
            <a:r>
              <a:rPr lang="en-AU" dirty="0"/>
              <a:t>If so, what is the range of preference for a grating based on the users astigmatism? Could it be their axis of astigmatism </a:t>
            </a:r>
            <a:r>
              <a:rPr lang="en-AU" dirty="0">
                <a:sym typeface="Symbol" pitchFamily="2" charset="2"/>
              </a:rPr>
              <a:t></a:t>
            </a:r>
            <a:r>
              <a:rPr lang="en-AU" dirty="0"/>
              <a:t> 20</a:t>
            </a:r>
            <a:r>
              <a:rPr lang="en-AU" dirty="0">
                <a:sym typeface="Symbol" pitchFamily="2" charset="2"/>
              </a:rPr>
              <a:t></a:t>
            </a:r>
            <a:r>
              <a:rPr lang="en-AU" dirty="0"/>
              <a:t> either side?</a:t>
            </a:r>
            <a:r>
              <a:rPr lang="en-US" dirty="0"/>
              <a:t> </a:t>
            </a:r>
          </a:p>
          <a:p>
            <a:pPr marL="0" indent="0">
              <a:buNone/>
            </a:pPr>
            <a:endParaRPr lang="en-US" dirty="0"/>
          </a:p>
          <a:p>
            <a:pPr marL="0" indent="0">
              <a:buNone/>
            </a:pPr>
            <a:r>
              <a:rPr lang="en-AU" dirty="0"/>
              <a:t>I am going to ‘go with my best hunch’ that a user with axis 150 would perceive the left grating (running along 90) as clearest.</a:t>
            </a:r>
          </a:p>
          <a:p>
            <a:pPr marL="0" indent="0">
              <a:buNone/>
            </a:pPr>
            <a:endParaRPr lang="en-AU" dirty="0"/>
          </a:p>
          <a:p>
            <a:pPr marL="0" indent="0">
              <a:buNone/>
            </a:pPr>
            <a:endParaRPr lang="en-AU"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950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519541" y="365125"/>
            <a:ext cx="10515600" cy="1325563"/>
          </a:xfrm>
        </p:spPr>
        <p:txBody>
          <a:bodyPr>
            <a:normAutofit/>
          </a:bodyPr>
          <a:lstStyle/>
          <a:p>
            <a:r>
              <a:rPr lang="en-US" dirty="0">
                <a:solidFill>
                  <a:srgbClr val="FF0000"/>
                </a:solidFill>
              </a:rPr>
              <a:t>Finding axis 150</a:t>
            </a:r>
          </a:p>
        </p:txBody>
      </p:sp>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519541" y="1690688"/>
            <a:ext cx="10868891" cy="4351338"/>
          </a:xfrm>
        </p:spPr>
        <p:txBody>
          <a:bodyPr/>
          <a:lstStyle/>
          <a:p>
            <a:pPr marL="0" indent="0">
              <a:buNone/>
            </a:pPr>
            <a:r>
              <a:rPr lang="en-AU" dirty="0"/>
              <a:t>User has selected </a:t>
            </a:r>
            <a:r>
              <a:rPr lang="en-AU" dirty="0">
                <a:hlinkClick r:id="rId2" action="ppaction://hlinksldjump"/>
              </a:rPr>
              <a:t>left grating appears clearest</a:t>
            </a:r>
            <a:r>
              <a:rPr lang="en-AU" dirty="0"/>
              <a:t>, indicating axis 180</a:t>
            </a:r>
            <a:r>
              <a:rPr lang="en-AU" dirty="0">
                <a:sym typeface="Symbol" pitchFamily="2" charset="2"/>
              </a:rPr>
              <a:t></a:t>
            </a:r>
            <a:r>
              <a:rPr lang="en-AU" dirty="0"/>
              <a:t> astigmatism or there-about. </a:t>
            </a:r>
          </a:p>
          <a:p>
            <a:pPr marL="0" indent="0">
              <a:buNone/>
            </a:pPr>
            <a:endParaRPr lang="en-AU" dirty="0"/>
          </a:p>
          <a:p>
            <a:pPr marL="0" indent="0">
              <a:buNone/>
            </a:pPr>
            <a:r>
              <a:rPr lang="en-AU" dirty="0"/>
              <a:t>We now want to check axis 180. We do so by presenting the gratings 45</a:t>
            </a:r>
            <a:r>
              <a:rPr lang="en-AU" dirty="0">
                <a:sym typeface="Symbol" pitchFamily="2" charset="2"/>
              </a:rPr>
              <a:t></a:t>
            </a:r>
            <a:r>
              <a:rPr lang="en-AU" dirty="0"/>
              <a:t> either side of 180 at 45/135. </a:t>
            </a:r>
          </a:p>
          <a:p>
            <a:pPr marL="0" indent="0">
              <a:buNone/>
            </a:pPr>
            <a:endParaRPr lang="en-AU" dirty="0"/>
          </a:p>
          <a:p>
            <a:pPr marL="0" indent="0">
              <a:buNone/>
            </a:pPr>
            <a:endParaRPr lang="en-AU" dirty="0"/>
          </a:p>
          <a:p>
            <a:pPr marL="0" indent="0">
              <a:buNone/>
            </a:pPr>
            <a:endParaRPr lang="en-US"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538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428624" y="-177801"/>
            <a:ext cx="10515600" cy="1325563"/>
          </a:xfrm>
        </p:spPr>
        <p:txBody>
          <a:bodyPr>
            <a:normAutofit/>
          </a:bodyPr>
          <a:lstStyle/>
          <a:p>
            <a:r>
              <a:rPr lang="en-US" sz="4000" dirty="0"/>
              <a:t>Checking axis 180</a:t>
            </a:r>
          </a:p>
        </p:txBody>
      </p:sp>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428624" y="783696"/>
            <a:ext cx="11334752" cy="5617104"/>
          </a:xfrm>
        </p:spPr>
        <p:txBody>
          <a:bodyPr>
            <a:noAutofit/>
          </a:bodyPr>
          <a:lstStyle/>
          <a:p>
            <a:pPr marL="0" indent="0">
              <a:buNone/>
            </a:pPr>
            <a:r>
              <a:rPr lang="en-AU" sz="2400" dirty="0"/>
              <a:t>Left grating: Running along 45. Right grating: Running along 135.</a:t>
            </a:r>
          </a:p>
          <a:p>
            <a:pPr marL="0" indent="0">
              <a:buNone/>
            </a:pPr>
            <a:endParaRPr lang="en-US" sz="2400" dirty="0"/>
          </a:p>
          <a:p>
            <a:pPr marL="0" indent="0">
              <a:buNone/>
            </a:pPr>
            <a:endParaRPr lang="en-US" sz="2400" dirty="0"/>
          </a:p>
          <a:p>
            <a:pPr marL="0" indent="0">
              <a:buNone/>
            </a:pPr>
            <a:endParaRPr lang="en-US" sz="2400" dirty="0"/>
          </a:p>
          <a:p>
            <a:pPr marL="0" indent="0">
              <a:buNone/>
            </a:pPr>
            <a:r>
              <a:rPr lang="en-AU" sz="2400" dirty="0"/>
              <a:t>If the user selects:</a:t>
            </a:r>
          </a:p>
          <a:p>
            <a:pPr lvl="0"/>
            <a:r>
              <a:rPr lang="en-US" sz="2400" dirty="0">
                <a:hlinkClick r:id="rId2" action="ppaction://hlinksldjump"/>
              </a:rPr>
              <a:t>Left grating clearest: </a:t>
            </a:r>
            <a:r>
              <a:rPr lang="en-US" sz="2400" dirty="0"/>
              <a:t>Indicates user has axis 135</a:t>
            </a:r>
            <a:r>
              <a:rPr lang="en-AU" sz="2400" dirty="0">
                <a:sym typeface="Symbol" pitchFamily="2" charset="2"/>
              </a:rPr>
              <a:t></a:t>
            </a:r>
            <a:r>
              <a:rPr lang="en-AU" sz="2400" dirty="0"/>
              <a:t> astigmatism or there about. </a:t>
            </a:r>
            <a:r>
              <a:rPr lang="en-AU" sz="2400" u="sng" dirty="0"/>
              <a:t>We are expecting the user to select this</a:t>
            </a:r>
            <a:r>
              <a:rPr lang="en-AU" sz="2400" dirty="0"/>
              <a:t>, as 135</a:t>
            </a:r>
            <a:r>
              <a:rPr lang="en-AU" sz="2400" dirty="0">
                <a:sym typeface="Symbol" pitchFamily="2" charset="2"/>
              </a:rPr>
              <a:t></a:t>
            </a:r>
            <a:r>
              <a:rPr lang="en-AU" sz="2400" dirty="0"/>
              <a:t> is 15</a:t>
            </a:r>
            <a:r>
              <a:rPr lang="en-AU" sz="2400" dirty="0">
                <a:sym typeface="Symbol" pitchFamily="2" charset="2"/>
              </a:rPr>
              <a:t></a:t>
            </a:r>
            <a:r>
              <a:rPr lang="en-AU" sz="2400" dirty="0"/>
              <a:t> off their axis 150. So we now need to move from axis 180 towards 135. From now we move in 10</a:t>
            </a:r>
            <a:r>
              <a:rPr lang="en-AU" sz="2400" dirty="0">
                <a:sym typeface="Symbol" pitchFamily="2" charset="2"/>
              </a:rPr>
              <a:t></a:t>
            </a:r>
            <a:r>
              <a:rPr lang="en-AU" sz="2400" dirty="0"/>
              <a:t> steps.</a:t>
            </a:r>
          </a:p>
          <a:p>
            <a:pPr lvl="0"/>
            <a:r>
              <a:rPr lang="en-US" sz="2400" dirty="0"/>
              <a:t>Right grating clearest: Indicates user has axis 45</a:t>
            </a:r>
            <a:r>
              <a:rPr lang="en-AU" sz="2400" dirty="0">
                <a:sym typeface="Symbol" pitchFamily="2" charset="2"/>
              </a:rPr>
              <a:t></a:t>
            </a:r>
            <a:r>
              <a:rPr lang="en-AU" sz="2400" dirty="0"/>
              <a:t> astigmatism or there about. We are not expecting the user to select this, as 45</a:t>
            </a:r>
            <a:r>
              <a:rPr lang="en-AU" sz="2400" dirty="0">
                <a:sym typeface="Symbol" pitchFamily="2" charset="2"/>
              </a:rPr>
              <a:t></a:t>
            </a:r>
            <a:r>
              <a:rPr lang="en-AU" sz="2400" dirty="0"/>
              <a:t> is 75</a:t>
            </a:r>
            <a:r>
              <a:rPr lang="en-AU" sz="2400" dirty="0">
                <a:sym typeface="Symbol" pitchFamily="2" charset="2"/>
              </a:rPr>
              <a:t></a:t>
            </a:r>
            <a:r>
              <a:rPr lang="en-AU" sz="2400" dirty="0"/>
              <a:t> off axis their axis 150.This would the user wants to move from axis 180 towards axis 45</a:t>
            </a:r>
            <a:r>
              <a:rPr lang="en-AU" sz="2400" dirty="0">
                <a:sym typeface="Symbol" pitchFamily="2" charset="2"/>
              </a:rPr>
              <a:t></a:t>
            </a:r>
            <a:r>
              <a:rPr lang="en-AU" sz="2400" dirty="0"/>
              <a:t>.</a:t>
            </a:r>
          </a:p>
          <a:p>
            <a:pPr lvl="0"/>
            <a:r>
              <a:rPr lang="en-US" sz="2400" dirty="0"/>
              <a:t>Equally clear: Indicates user has axis 180</a:t>
            </a:r>
            <a:r>
              <a:rPr lang="en-AU" sz="2400" dirty="0">
                <a:sym typeface="Symbol" pitchFamily="2" charset="2"/>
              </a:rPr>
              <a:t></a:t>
            </a:r>
            <a:r>
              <a:rPr lang="en-AU" sz="2400" dirty="0"/>
              <a:t> astigmatism.</a:t>
            </a:r>
          </a:p>
          <a:p>
            <a:pPr marL="0" lvl="0" indent="0">
              <a:buNone/>
            </a:pPr>
            <a:endParaRPr lang="en-AU" sz="2400" dirty="0"/>
          </a:p>
          <a:p>
            <a:pPr marL="0" indent="0">
              <a:buNone/>
            </a:pPr>
            <a:r>
              <a:rPr lang="en-AU" sz="2400" dirty="0">
                <a:hlinkClick r:id="rId2" action="ppaction://hlinksldjump"/>
              </a:rPr>
              <a:t>Left grating clearest: </a:t>
            </a:r>
            <a:r>
              <a:rPr lang="en-AU" sz="2400" dirty="0"/>
              <a:t>So now, we move in a 10</a:t>
            </a:r>
            <a:r>
              <a:rPr lang="en-AU" sz="2400" dirty="0">
                <a:sym typeface="Symbol" pitchFamily="2" charset="2"/>
              </a:rPr>
              <a:t></a:t>
            </a:r>
            <a:r>
              <a:rPr lang="en-AU" sz="2400" dirty="0"/>
              <a:t> step from axis 180 to axis 170. The gratings are presented 35/125.</a:t>
            </a:r>
          </a:p>
          <a:p>
            <a:pPr marL="0" indent="0">
              <a:buNone/>
            </a:pPr>
            <a:endParaRPr lang="en-US" sz="2400"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screenshot of a cell phone&#10;&#10;Description automatically generated">
            <a:extLst>
              <a:ext uri="{FF2B5EF4-FFF2-40B4-BE49-F238E27FC236}">
                <a16:creationId xmlns:a16="http://schemas.microsoft.com/office/drawing/2014/main" id="{20ED38BA-741E-F346-9FBC-C046450943F2}"/>
              </a:ext>
            </a:extLst>
          </p:cNvPr>
          <p:cNvPicPr/>
          <p:nvPr/>
        </p:nvPicPr>
        <p:blipFill rotWithShape="1">
          <a:blip r:embed="rId4" cstate="print">
            <a:extLst>
              <a:ext uri="{28A0092B-C50C-407E-A947-70E740481C1C}">
                <a14:useLocalDpi xmlns:a14="http://schemas.microsoft.com/office/drawing/2010/main" val="0"/>
              </a:ext>
            </a:extLst>
          </a:blip>
          <a:srcRect l="18833" t="37140" r="58886" b="27733"/>
          <a:stretch/>
        </p:blipFill>
        <p:spPr bwMode="auto">
          <a:xfrm rot="18876859">
            <a:off x="6116213" y="1549930"/>
            <a:ext cx="1050925" cy="1050925"/>
          </a:xfrm>
          <a:prstGeom prst="rect">
            <a:avLst/>
          </a:prstGeom>
          <a:noFill/>
          <a:ln>
            <a:noFill/>
          </a:ln>
          <a:extLst>
            <a:ext uri="{53640926-AAD7-44D8-BBD7-CCE9431645EC}">
              <a14:shadowObscured xmlns:a14="http://schemas.microsoft.com/office/drawing/2010/main"/>
            </a:ext>
          </a:extLst>
        </p:spPr>
      </p:pic>
      <p:pic>
        <p:nvPicPr>
          <p:cNvPr id="11" name="Picture 10" descr="A screenshot of a cell phone&#10;&#10;Description automatically generated">
            <a:extLst>
              <a:ext uri="{FF2B5EF4-FFF2-40B4-BE49-F238E27FC236}">
                <a16:creationId xmlns:a16="http://schemas.microsoft.com/office/drawing/2014/main" id="{371999C4-993B-8746-B3CE-B2EBC5338B73}"/>
              </a:ext>
            </a:extLst>
          </p:cNvPr>
          <p:cNvPicPr/>
          <p:nvPr/>
        </p:nvPicPr>
        <p:blipFill rotWithShape="1">
          <a:blip r:embed="rId4" cstate="print">
            <a:extLst>
              <a:ext uri="{28A0092B-C50C-407E-A947-70E740481C1C}">
                <a14:useLocalDpi xmlns:a14="http://schemas.microsoft.com/office/drawing/2010/main" val="0"/>
              </a:ext>
            </a:extLst>
          </a:blip>
          <a:srcRect l="18833" t="37140" r="58886" b="27733"/>
          <a:stretch/>
        </p:blipFill>
        <p:spPr bwMode="auto">
          <a:xfrm rot="2728440">
            <a:off x="4178193" y="1504210"/>
            <a:ext cx="1050925" cy="10509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3067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428624" y="725490"/>
            <a:ext cx="10868891" cy="6030912"/>
          </a:xfrm>
        </p:spPr>
        <p:txBody>
          <a:bodyPr>
            <a:noAutofit/>
          </a:bodyPr>
          <a:lstStyle/>
          <a:p>
            <a:pPr marL="0" indent="0">
              <a:buNone/>
            </a:pPr>
            <a:r>
              <a:rPr lang="en-AU" sz="2400" dirty="0"/>
              <a:t>Left grating: Running along 35. Right grating: Running along 125.</a:t>
            </a:r>
          </a:p>
          <a:p>
            <a:pPr marL="0" indent="0">
              <a:buNone/>
            </a:pPr>
            <a:endParaRPr lang="en-US" sz="2400" dirty="0"/>
          </a:p>
          <a:p>
            <a:pPr marL="0" indent="0">
              <a:buNone/>
            </a:pPr>
            <a:endParaRPr lang="en-US" sz="2400" dirty="0"/>
          </a:p>
          <a:p>
            <a:pPr marL="0" indent="0">
              <a:buNone/>
            </a:pPr>
            <a:endParaRPr lang="en-AU" sz="2400" dirty="0"/>
          </a:p>
          <a:p>
            <a:pPr marL="0" indent="0">
              <a:buNone/>
            </a:pPr>
            <a:r>
              <a:rPr lang="en-AU" sz="2400" dirty="0"/>
              <a:t>If the user selects:</a:t>
            </a:r>
          </a:p>
          <a:p>
            <a:pPr lvl="0"/>
            <a:r>
              <a:rPr lang="en-US" sz="2400" dirty="0">
                <a:hlinkClick r:id="rId2" action="ppaction://hlinksldjump"/>
              </a:rPr>
              <a:t>Left grating clearest: </a:t>
            </a:r>
            <a:r>
              <a:rPr lang="en-US" sz="2400" dirty="0"/>
              <a:t>Indicates user has axis 125</a:t>
            </a:r>
            <a:r>
              <a:rPr lang="en-AU" sz="2400" dirty="0">
                <a:sym typeface="Symbol" pitchFamily="2" charset="2"/>
              </a:rPr>
              <a:t></a:t>
            </a:r>
            <a:r>
              <a:rPr lang="en-AU" sz="2400" dirty="0"/>
              <a:t> astigmatism or there about. </a:t>
            </a:r>
            <a:r>
              <a:rPr lang="en-AU" sz="2400" u="sng" dirty="0"/>
              <a:t>We are expecting the user to select this</a:t>
            </a:r>
            <a:r>
              <a:rPr lang="en-AU" sz="2400" dirty="0"/>
              <a:t>, as 125</a:t>
            </a:r>
            <a:r>
              <a:rPr lang="en-AU" sz="2400" dirty="0">
                <a:sym typeface="Symbol" pitchFamily="2" charset="2"/>
              </a:rPr>
              <a:t></a:t>
            </a:r>
            <a:r>
              <a:rPr lang="en-AU" sz="2400" dirty="0"/>
              <a:t> is 25</a:t>
            </a:r>
            <a:r>
              <a:rPr lang="en-AU" sz="2400" dirty="0">
                <a:sym typeface="Symbol" pitchFamily="2" charset="2"/>
              </a:rPr>
              <a:t></a:t>
            </a:r>
            <a:r>
              <a:rPr lang="en-AU" sz="2400" dirty="0"/>
              <a:t> off their axis 150. So we know we need to move from axis 170 towards 125. </a:t>
            </a:r>
          </a:p>
          <a:p>
            <a:pPr lvl="0"/>
            <a:r>
              <a:rPr lang="en-US" sz="2400" dirty="0"/>
              <a:t>Right grating clearest: Indicates user has axis 35</a:t>
            </a:r>
            <a:r>
              <a:rPr lang="en-AU" sz="2400" dirty="0">
                <a:sym typeface="Symbol" pitchFamily="2" charset="2"/>
              </a:rPr>
              <a:t></a:t>
            </a:r>
            <a:r>
              <a:rPr lang="en-AU" sz="2400" dirty="0"/>
              <a:t> astigmatism or there about. We are not expecting the user to select this, as 35</a:t>
            </a:r>
            <a:r>
              <a:rPr lang="en-AU" sz="2400" dirty="0">
                <a:sym typeface="Symbol" pitchFamily="2" charset="2"/>
              </a:rPr>
              <a:t></a:t>
            </a:r>
            <a:r>
              <a:rPr lang="en-AU" sz="2400" dirty="0"/>
              <a:t> is 65</a:t>
            </a:r>
            <a:r>
              <a:rPr lang="en-AU" sz="2400" dirty="0">
                <a:sym typeface="Symbol" pitchFamily="2" charset="2"/>
              </a:rPr>
              <a:t></a:t>
            </a:r>
            <a:r>
              <a:rPr lang="en-AU" sz="2400" dirty="0"/>
              <a:t> off axis their axis 150. This would the user wants to move from axis 170 towards axis 35</a:t>
            </a:r>
            <a:r>
              <a:rPr lang="en-AU" sz="2400" dirty="0">
                <a:sym typeface="Symbol" pitchFamily="2" charset="2"/>
              </a:rPr>
              <a:t></a:t>
            </a:r>
            <a:r>
              <a:rPr lang="en-AU" sz="2400" dirty="0"/>
              <a:t>.</a:t>
            </a:r>
          </a:p>
          <a:p>
            <a:pPr lvl="0"/>
            <a:r>
              <a:rPr lang="en-US" sz="2400" dirty="0"/>
              <a:t>Equally clear: Indicates user has axis 170</a:t>
            </a:r>
            <a:r>
              <a:rPr lang="en-AU" sz="2400" dirty="0">
                <a:sym typeface="Symbol" pitchFamily="2" charset="2"/>
              </a:rPr>
              <a:t></a:t>
            </a:r>
            <a:r>
              <a:rPr lang="en-AU" sz="2400" dirty="0"/>
              <a:t> astigmatism.</a:t>
            </a:r>
          </a:p>
          <a:p>
            <a:pPr marL="0" lvl="0" indent="0">
              <a:buNone/>
            </a:pPr>
            <a:endParaRPr lang="en-AU" sz="2400" dirty="0"/>
          </a:p>
          <a:p>
            <a:pPr marL="0" indent="0">
              <a:buNone/>
            </a:pPr>
            <a:r>
              <a:rPr lang="en-AU" sz="2400" dirty="0">
                <a:hlinkClick r:id="rId2" action="ppaction://hlinksldjump"/>
              </a:rPr>
              <a:t>Left grating clearest: </a:t>
            </a:r>
            <a:r>
              <a:rPr lang="en-AU" sz="2400" dirty="0"/>
              <a:t>So now, we move in a 10</a:t>
            </a:r>
            <a:r>
              <a:rPr lang="en-AU" sz="2400" dirty="0">
                <a:sym typeface="Symbol" pitchFamily="2" charset="2"/>
              </a:rPr>
              <a:t></a:t>
            </a:r>
            <a:r>
              <a:rPr lang="en-AU" sz="2400" dirty="0"/>
              <a:t> step from axis 170 to axis 160. The gratings are presented 25/115.</a:t>
            </a:r>
          </a:p>
          <a:p>
            <a:pPr marL="0" indent="0">
              <a:buNone/>
            </a:pPr>
            <a:endParaRPr lang="en-US" sz="2400"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a:extLst>
              <a:ext uri="{FF2B5EF4-FFF2-40B4-BE49-F238E27FC236}">
                <a16:creationId xmlns:a16="http://schemas.microsoft.com/office/drawing/2014/main" id="{29AE214B-4CC3-344C-8045-A18C66B99DA0}"/>
              </a:ext>
            </a:extLst>
          </p:cNvPr>
          <p:cNvSpPr>
            <a:spLocks noGrp="1"/>
          </p:cNvSpPr>
          <p:nvPr>
            <p:ph type="title"/>
          </p:nvPr>
        </p:nvSpPr>
        <p:spPr>
          <a:xfrm>
            <a:off x="428624" y="-177801"/>
            <a:ext cx="10515600" cy="1325563"/>
          </a:xfrm>
        </p:spPr>
        <p:txBody>
          <a:bodyPr>
            <a:normAutofit/>
          </a:bodyPr>
          <a:lstStyle/>
          <a:p>
            <a:r>
              <a:rPr lang="en-US" sz="4000" dirty="0"/>
              <a:t>Checking axis 170</a:t>
            </a:r>
          </a:p>
        </p:txBody>
      </p:sp>
      <p:pic>
        <p:nvPicPr>
          <p:cNvPr id="7" name="Picture 6" descr="A screenshot of a cell phone&#10;&#10;Description automatically generated">
            <a:extLst>
              <a:ext uri="{FF2B5EF4-FFF2-40B4-BE49-F238E27FC236}">
                <a16:creationId xmlns:a16="http://schemas.microsoft.com/office/drawing/2014/main" id="{0CD9CF0E-0071-F14B-A8B3-E333ED00C44B}"/>
              </a:ext>
            </a:extLst>
          </p:cNvPr>
          <p:cNvPicPr/>
          <p:nvPr/>
        </p:nvPicPr>
        <p:blipFill rotWithShape="1">
          <a:blip r:embed="rId4" cstate="print">
            <a:extLst>
              <a:ext uri="{28A0092B-C50C-407E-A947-70E740481C1C}">
                <a14:useLocalDpi xmlns:a14="http://schemas.microsoft.com/office/drawing/2010/main" val="0"/>
              </a:ext>
            </a:extLst>
          </a:blip>
          <a:srcRect l="18833" t="37140" r="58886" b="27733"/>
          <a:stretch/>
        </p:blipFill>
        <p:spPr bwMode="auto">
          <a:xfrm rot="19537637">
            <a:off x="6329575" y="1567606"/>
            <a:ext cx="1050925" cy="1050925"/>
          </a:xfrm>
          <a:prstGeom prst="rect">
            <a:avLst/>
          </a:prstGeom>
          <a:noFill/>
          <a:ln>
            <a:noFill/>
          </a:ln>
          <a:extLst>
            <a:ext uri="{53640926-AAD7-44D8-BBD7-CCE9431645EC}">
              <a14:shadowObscured xmlns:a14="http://schemas.microsoft.com/office/drawing/2010/main"/>
            </a:ext>
          </a:extLst>
        </p:spPr>
      </p:pic>
      <p:pic>
        <p:nvPicPr>
          <p:cNvPr id="8" name="Picture 7" descr="A screenshot of a cell phone&#10;&#10;Description automatically generated">
            <a:extLst>
              <a:ext uri="{FF2B5EF4-FFF2-40B4-BE49-F238E27FC236}">
                <a16:creationId xmlns:a16="http://schemas.microsoft.com/office/drawing/2014/main" id="{6975B05E-47A4-064B-89E0-02F22C68ACFA}"/>
              </a:ext>
            </a:extLst>
          </p:cNvPr>
          <p:cNvPicPr/>
          <p:nvPr/>
        </p:nvPicPr>
        <p:blipFill rotWithShape="1">
          <a:blip r:embed="rId4" cstate="print">
            <a:extLst>
              <a:ext uri="{28A0092B-C50C-407E-A947-70E740481C1C}">
                <a14:useLocalDpi xmlns:a14="http://schemas.microsoft.com/office/drawing/2010/main" val="0"/>
              </a:ext>
            </a:extLst>
          </a:blip>
          <a:srcRect l="18833" t="37140" r="58886" b="27733"/>
          <a:stretch/>
        </p:blipFill>
        <p:spPr bwMode="auto">
          <a:xfrm rot="3305875">
            <a:off x="4676035" y="1631741"/>
            <a:ext cx="1050925" cy="10509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39490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428624" y="-177801"/>
            <a:ext cx="10515600" cy="1325563"/>
          </a:xfrm>
        </p:spPr>
        <p:txBody>
          <a:bodyPr>
            <a:normAutofit/>
          </a:bodyPr>
          <a:lstStyle/>
          <a:p>
            <a:r>
              <a:rPr lang="en-US" sz="4000" dirty="0"/>
              <a:t>Checking axis 160</a:t>
            </a:r>
          </a:p>
        </p:txBody>
      </p:sp>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428624" y="844021"/>
            <a:ext cx="11334752" cy="5726112"/>
          </a:xfrm>
        </p:spPr>
        <p:txBody>
          <a:bodyPr>
            <a:normAutofit fontScale="85000" lnSpcReduction="20000"/>
          </a:bodyPr>
          <a:lstStyle/>
          <a:p>
            <a:pPr marL="0" indent="0">
              <a:buNone/>
            </a:pPr>
            <a:r>
              <a:rPr lang="en-AU" dirty="0"/>
              <a:t>Left grating: Running along 25. Right grating: Running along 115.</a:t>
            </a:r>
          </a:p>
          <a:p>
            <a:pPr marL="0" indent="0">
              <a:buNone/>
            </a:pPr>
            <a:endParaRPr lang="en-AU" dirty="0"/>
          </a:p>
          <a:p>
            <a:pPr marL="0" indent="0">
              <a:buNone/>
            </a:pPr>
            <a:endParaRPr lang="en-US" dirty="0"/>
          </a:p>
          <a:p>
            <a:pPr marL="0" indent="0">
              <a:buNone/>
            </a:pPr>
            <a:endParaRPr lang="en-US" dirty="0"/>
          </a:p>
          <a:p>
            <a:pPr marL="0" indent="0">
              <a:buNone/>
            </a:pPr>
            <a:endParaRPr lang="en-AU" dirty="0"/>
          </a:p>
          <a:p>
            <a:pPr marL="0" indent="0">
              <a:buNone/>
            </a:pPr>
            <a:r>
              <a:rPr lang="en-AU" dirty="0"/>
              <a:t>If the user selects:</a:t>
            </a:r>
          </a:p>
          <a:p>
            <a:pPr lvl="0"/>
            <a:r>
              <a:rPr lang="en-US" dirty="0">
                <a:hlinkClick r:id="rId2" action="ppaction://hlinksldjump"/>
              </a:rPr>
              <a:t>Left grating clearest:</a:t>
            </a:r>
            <a:r>
              <a:rPr lang="en-US" dirty="0"/>
              <a:t> Indicates user has axis 115</a:t>
            </a:r>
            <a:r>
              <a:rPr lang="en-AU" dirty="0">
                <a:sym typeface="Symbol" pitchFamily="2" charset="2"/>
              </a:rPr>
              <a:t></a:t>
            </a:r>
            <a:r>
              <a:rPr lang="en-AU" dirty="0"/>
              <a:t> astigmatism or there about</a:t>
            </a:r>
            <a:r>
              <a:rPr lang="en-AU" u="sng" dirty="0"/>
              <a:t>. We are expecting the user to select this</a:t>
            </a:r>
            <a:r>
              <a:rPr lang="en-AU" dirty="0"/>
              <a:t>, as 115</a:t>
            </a:r>
            <a:r>
              <a:rPr lang="en-AU" dirty="0">
                <a:sym typeface="Symbol" pitchFamily="2" charset="2"/>
              </a:rPr>
              <a:t></a:t>
            </a:r>
            <a:r>
              <a:rPr lang="en-AU" dirty="0"/>
              <a:t> is 35</a:t>
            </a:r>
            <a:r>
              <a:rPr lang="en-AU" dirty="0">
                <a:sym typeface="Symbol" pitchFamily="2" charset="2"/>
              </a:rPr>
              <a:t></a:t>
            </a:r>
            <a:r>
              <a:rPr lang="en-AU" dirty="0"/>
              <a:t> off their axis 150. So we know we need to move from axis 160 towards 115. </a:t>
            </a:r>
          </a:p>
          <a:p>
            <a:pPr lvl="0"/>
            <a:r>
              <a:rPr lang="en-US" dirty="0"/>
              <a:t>Right grating clearest: Indicates user has axis 25</a:t>
            </a:r>
            <a:r>
              <a:rPr lang="en-AU" dirty="0">
                <a:sym typeface="Symbol" pitchFamily="2" charset="2"/>
              </a:rPr>
              <a:t></a:t>
            </a:r>
            <a:r>
              <a:rPr lang="en-AU" dirty="0"/>
              <a:t> astigmatism or there about. We are not expecting the user to select this, as 25</a:t>
            </a:r>
            <a:r>
              <a:rPr lang="en-AU" dirty="0">
                <a:sym typeface="Symbol" pitchFamily="2" charset="2"/>
              </a:rPr>
              <a:t></a:t>
            </a:r>
            <a:r>
              <a:rPr lang="en-AU" dirty="0"/>
              <a:t> is 55</a:t>
            </a:r>
            <a:r>
              <a:rPr lang="en-AU" dirty="0">
                <a:sym typeface="Symbol" pitchFamily="2" charset="2"/>
              </a:rPr>
              <a:t></a:t>
            </a:r>
            <a:r>
              <a:rPr lang="en-AU" dirty="0"/>
              <a:t> off axis their axis 150. This would the user wants to move from axis 160 towards axis 25</a:t>
            </a:r>
            <a:r>
              <a:rPr lang="en-AU" dirty="0">
                <a:sym typeface="Symbol" pitchFamily="2" charset="2"/>
              </a:rPr>
              <a:t></a:t>
            </a:r>
            <a:r>
              <a:rPr lang="en-AU" dirty="0"/>
              <a:t>.</a:t>
            </a:r>
          </a:p>
          <a:p>
            <a:pPr lvl="0"/>
            <a:r>
              <a:rPr lang="en-US" dirty="0"/>
              <a:t>Equally clear: Indicates user has axis 160</a:t>
            </a:r>
            <a:r>
              <a:rPr lang="en-AU" dirty="0">
                <a:sym typeface="Symbol" pitchFamily="2" charset="2"/>
              </a:rPr>
              <a:t></a:t>
            </a:r>
            <a:r>
              <a:rPr lang="en-AU" dirty="0"/>
              <a:t> astigmatism.</a:t>
            </a:r>
          </a:p>
          <a:p>
            <a:pPr marL="0" indent="0">
              <a:buNone/>
            </a:pPr>
            <a:endParaRPr lang="en-AU" dirty="0"/>
          </a:p>
          <a:p>
            <a:pPr marL="0" indent="0">
              <a:buNone/>
            </a:pPr>
            <a:r>
              <a:rPr lang="en-AU" dirty="0">
                <a:hlinkClick r:id="rId2" action="ppaction://hlinksldjump"/>
              </a:rPr>
              <a:t>Left grating clearest: </a:t>
            </a:r>
            <a:r>
              <a:rPr lang="en-AU" dirty="0"/>
              <a:t>So now, we move in a 10</a:t>
            </a:r>
            <a:r>
              <a:rPr lang="en-AU" dirty="0">
                <a:sym typeface="Symbol" pitchFamily="2" charset="2"/>
              </a:rPr>
              <a:t></a:t>
            </a:r>
            <a:r>
              <a:rPr lang="en-AU" dirty="0"/>
              <a:t> step from axis 160 to axis 150. The gratings are presented 15/105.</a:t>
            </a:r>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ell phone&#10;&#10;Description automatically generated">
            <a:extLst>
              <a:ext uri="{FF2B5EF4-FFF2-40B4-BE49-F238E27FC236}">
                <a16:creationId xmlns:a16="http://schemas.microsoft.com/office/drawing/2014/main" id="{6C0B044A-FAB9-914E-AC7C-D9984C5CF98D}"/>
              </a:ext>
            </a:extLst>
          </p:cNvPr>
          <p:cNvPicPr/>
          <p:nvPr/>
        </p:nvPicPr>
        <p:blipFill rotWithShape="1">
          <a:blip r:embed="rId4" cstate="print">
            <a:extLst>
              <a:ext uri="{28A0092B-C50C-407E-A947-70E740481C1C}">
                <a14:useLocalDpi xmlns:a14="http://schemas.microsoft.com/office/drawing/2010/main" val="0"/>
              </a:ext>
            </a:extLst>
          </a:blip>
          <a:srcRect l="18833" t="37140" r="58886" b="27733"/>
          <a:stretch/>
        </p:blipFill>
        <p:spPr bwMode="auto">
          <a:xfrm rot="20154208">
            <a:off x="5784955" y="1526012"/>
            <a:ext cx="1050925" cy="1050925"/>
          </a:xfrm>
          <a:prstGeom prst="rect">
            <a:avLst/>
          </a:prstGeom>
          <a:noFill/>
          <a:ln>
            <a:noFill/>
          </a:ln>
          <a:extLst>
            <a:ext uri="{53640926-AAD7-44D8-BBD7-CCE9431645EC}">
              <a14:shadowObscured xmlns:a14="http://schemas.microsoft.com/office/drawing/2010/main"/>
            </a:ext>
          </a:extLst>
        </p:spPr>
      </p:pic>
      <p:pic>
        <p:nvPicPr>
          <p:cNvPr id="7" name="Picture 6" descr="A screenshot of a cell phone&#10;&#10;Description automatically generated">
            <a:extLst>
              <a:ext uri="{FF2B5EF4-FFF2-40B4-BE49-F238E27FC236}">
                <a16:creationId xmlns:a16="http://schemas.microsoft.com/office/drawing/2014/main" id="{B7D313A1-C0AF-FD46-9484-715CCCE0DF6D}"/>
              </a:ext>
            </a:extLst>
          </p:cNvPr>
          <p:cNvPicPr/>
          <p:nvPr/>
        </p:nvPicPr>
        <p:blipFill rotWithShape="1">
          <a:blip r:embed="rId4" cstate="print">
            <a:extLst>
              <a:ext uri="{28A0092B-C50C-407E-A947-70E740481C1C}">
                <a14:useLocalDpi xmlns:a14="http://schemas.microsoft.com/office/drawing/2010/main" val="0"/>
              </a:ext>
            </a:extLst>
          </a:blip>
          <a:srcRect l="18833" t="37140" r="58886" b="27733"/>
          <a:stretch/>
        </p:blipFill>
        <p:spPr bwMode="auto">
          <a:xfrm rot="3939922">
            <a:off x="4272385" y="1644122"/>
            <a:ext cx="1050925" cy="10509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98121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519541" y="-329141"/>
            <a:ext cx="10515600" cy="1325563"/>
          </a:xfrm>
        </p:spPr>
        <p:txBody>
          <a:bodyPr>
            <a:normAutofit/>
          </a:bodyPr>
          <a:lstStyle/>
          <a:p>
            <a:r>
              <a:rPr lang="en-US" sz="4000" dirty="0"/>
              <a:t>Checking axis 150</a:t>
            </a:r>
          </a:p>
        </p:txBody>
      </p:sp>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519541" y="606954"/>
            <a:ext cx="10868891" cy="4351338"/>
          </a:xfrm>
        </p:spPr>
        <p:txBody>
          <a:bodyPr>
            <a:noAutofit/>
          </a:bodyPr>
          <a:lstStyle/>
          <a:p>
            <a:pPr marL="0" indent="0">
              <a:spcBef>
                <a:spcPts val="0"/>
              </a:spcBef>
              <a:buNone/>
            </a:pPr>
            <a:r>
              <a:rPr lang="en-AU" sz="2400" dirty="0"/>
              <a:t>Left grating: Running along 15. Right grating: Running along 105.</a:t>
            </a:r>
          </a:p>
          <a:p>
            <a:pPr marL="0" indent="0">
              <a:spcBef>
                <a:spcPts val="0"/>
              </a:spcBef>
              <a:buNone/>
            </a:pPr>
            <a:endParaRPr lang="en-AU" sz="2400" dirty="0"/>
          </a:p>
          <a:p>
            <a:pPr marL="0" indent="0">
              <a:spcBef>
                <a:spcPts val="0"/>
              </a:spcBef>
              <a:buNone/>
            </a:pPr>
            <a:endParaRPr lang="en-US" sz="2400" dirty="0"/>
          </a:p>
          <a:p>
            <a:pPr marL="0" indent="0">
              <a:spcBef>
                <a:spcPts val="0"/>
              </a:spcBef>
              <a:buNone/>
            </a:pPr>
            <a:endParaRPr lang="en-US" sz="2400" dirty="0"/>
          </a:p>
          <a:p>
            <a:pPr marL="0" indent="0">
              <a:spcBef>
                <a:spcPts val="0"/>
              </a:spcBef>
              <a:buNone/>
            </a:pPr>
            <a:endParaRPr lang="en-AU" sz="2400" dirty="0"/>
          </a:p>
          <a:p>
            <a:pPr marL="0" indent="0">
              <a:spcBef>
                <a:spcPts val="0"/>
              </a:spcBef>
              <a:buNone/>
            </a:pPr>
            <a:r>
              <a:rPr lang="en-AU" sz="2400" dirty="0"/>
              <a:t>If the user selects:</a:t>
            </a:r>
          </a:p>
          <a:p>
            <a:pPr lvl="0">
              <a:spcBef>
                <a:spcPts val="0"/>
              </a:spcBef>
            </a:pPr>
            <a:r>
              <a:rPr lang="en-US" sz="2400" dirty="0"/>
              <a:t>Left grating clearest: Indicates user has axis 105</a:t>
            </a:r>
            <a:r>
              <a:rPr lang="en-AU" sz="2400" dirty="0">
                <a:sym typeface="Symbol" pitchFamily="2" charset="2"/>
              </a:rPr>
              <a:t></a:t>
            </a:r>
            <a:r>
              <a:rPr lang="en-AU" sz="2400" dirty="0"/>
              <a:t> astigmatism or there about. We are not expecting the user to select this, as 105</a:t>
            </a:r>
            <a:r>
              <a:rPr lang="en-AU" sz="2400" dirty="0">
                <a:sym typeface="Symbol" pitchFamily="2" charset="2"/>
              </a:rPr>
              <a:t></a:t>
            </a:r>
            <a:r>
              <a:rPr lang="en-AU" sz="2400" dirty="0"/>
              <a:t> is 55</a:t>
            </a:r>
            <a:r>
              <a:rPr lang="en-AU" sz="2400" dirty="0">
                <a:sym typeface="Symbol" pitchFamily="2" charset="2"/>
              </a:rPr>
              <a:t></a:t>
            </a:r>
            <a:r>
              <a:rPr lang="en-AU" sz="2400" dirty="0"/>
              <a:t> off their axis 150, which is their mid-point. </a:t>
            </a:r>
          </a:p>
          <a:p>
            <a:pPr lvl="0">
              <a:spcBef>
                <a:spcPts val="0"/>
              </a:spcBef>
            </a:pPr>
            <a:r>
              <a:rPr lang="en-US" sz="2400" dirty="0"/>
              <a:t>Right grating clearest: Indicates user has axis 15</a:t>
            </a:r>
            <a:r>
              <a:rPr lang="en-AU" sz="2400" dirty="0">
                <a:sym typeface="Symbol" pitchFamily="2" charset="2"/>
              </a:rPr>
              <a:t></a:t>
            </a:r>
            <a:r>
              <a:rPr lang="en-AU" sz="2400" dirty="0"/>
              <a:t> astigmatism or there about. We are not expecting the user to select this, as 15</a:t>
            </a:r>
            <a:r>
              <a:rPr lang="en-AU" sz="2400" dirty="0">
                <a:sym typeface="Symbol" pitchFamily="2" charset="2"/>
              </a:rPr>
              <a:t></a:t>
            </a:r>
            <a:r>
              <a:rPr lang="en-AU" sz="2400" dirty="0"/>
              <a:t> is 45</a:t>
            </a:r>
            <a:r>
              <a:rPr lang="en-AU" sz="2400" dirty="0">
                <a:sym typeface="Symbol" pitchFamily="2" charset="2"/>
              </a:rPr>
              <a:t></a:t>
            </a:r>
            <a:r>
              <a:rPr lang="en-AU" sz="2400" dirty="0"/>
              <a:t> off axis their axis 150, which is their mid-point. </a:t>
            </a:r>
          </a:p>
          <a:p>
            <a:pPr lvl="0">
              <a:spcBef>
                <a:spcPts val="0"/>
              </a:spcBef>
            </a:pPr>
            <a:r>
              <a:rPr lang="en-US" sz="2400" dirty="0"/>
              <a:t>Equally clear: Indicates user has axis 150</a:t>
            </a:r>
            <a:r>
              <a:rPr lang="en-AU" sz="2400" dirty="0">
                <a:sym typeface="Symbol" pitchFamily="2" charset="2"/>
              </a:rPr>
              <a:t></a:t>
            </a:r>
            <a:r>
              <a:rPr lang="en-AU" sz="2400" dirty="0"/>
              <a:t> astigmatism. </a:t>
            </a:r>
            <a:r>
              <a:rPr lang="en-AU" sz="2400" u="sng" dirty="0"/>
              <a:t>We are expecting the user to select this option.</a:t>
            </a:r>
          </a:p>
          <a:p>
            <a:pPr marL="0" indent="0">
              <a:spcBef>
                <a:spcPts val="0"/>
              </a:spcBef>
              <a:buNone/>
            </a:pPr>
            <a:endParaRPr lang="en-AU" sz="2400" dirty="0"/>
          </a:p>
          <a:p>
            <a:pPr marL="0" indent="0">
              <a:spcBef>
                <a:spcPts val="0"/>
              </a:spcBef>
              <a:buNone/>
            </a:pPr>
            <a:r>
              <a:rPr lang="en-AU" sz="2400" dirty="0"/>
              <a:t>We have reached the point of equivalence! Now we have to bracket 10</a:t>
            </a:r>
            <a:r>
              <a:rPr lang="en-AU" sz="2400" dirty="0">
                <a:sym typeface="Symbol" pitchFamily="2" charset="2"/>
              </a:rPr>
              <a:t></a:t>
            </a:r>
            <a:r>
              <a:rPr lang="en-AU" sz="2400" dirty="0"/>
              <a:t> either side of 150. We have already done 160, so now let’s try 140 to determine if our suspected axis of 150 is confirmed. For axis 140, gratings at 5/95 are presented. </a:t>
            </a:r>
          </a:p>
          <a:p>
            <a:pPr marL="0" indent="0">
              <a:spcBef>
                <a:spcPts val="0"/>
              </a:spcBef>
              <a:buNone/>
            </a:pPr>
            <a:endParaRPr lang="en-AU" sz="2400" dirty="0"/>
          </a:p>
          <a:p>
            <a:pPr marL="0" indent="0">
              <a:spcBef>
                <a:spcPts val="0"/>
              </a:spcBef>
              <a:buNone/>
            </a:pPr>
            <a:endParaRPr lang="en-US" sz="2400"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ell phone&#10;&#10;Description automatically generated">
            <a:extLst>
              <a:ext uri="{FF2B5EF4-FFF2-40B4-BE49-F238E27FC236}">
                <a16:creationId xmlns:a16="http://schemas.microsoft.com/office/drawing/2014/main" id="{7B8E094E-B066-BD42-AE26-63B594A94AE1}"/>
              </a:ext>
            </a:extLst>
          </p:cNvPr>
          <p:cNvPicPr/>
          <p:nvPr/>
        </p:nvPicPr>
        <p:blipFill rotWithShape="1">
          <a:blip r:embed="rId3" cstate="print">
            <a:extLst>
              <a:ext uri="{28A0092B-C50C-407E-A947-70E740481C1C}">
                <a14:useLocalDpi xmlns:a14="http://schemas.microsoft.com/office/drawing/2010/main" val="0"/>
              </a:ext>
            </a:extLst>
          </a:blip>
          <a:srcRect l="18833" t="37140" r="58886" b="27733"/>
          <a:stretch/>
        </p:blipFill>
        <p:spPr bwMode="auto">
          <a:xfrm rot="20796416">
            <a:off x="5756804" y="1305456"/>
            <a:ext cx="1050925" cy="1050925"/>
          </a:xfrm>
          <a:prstGeom prst="rect">
            <a:avLst/>
          </a:prstGeom>
          <a:noFill/>
          <a:ln>
            <a:noFill/>
          </a:ln>
          <a:extLst>
            <a:ext uri="{53640926-AAD7-44D8-BBD7-CCE9431645EC}">
              <a14:shadowObscured xmlns:a14="http://schemas.microsoft.com/office/drawing/2010/main"/>
            </a:ext>
          </a:extLst>
        </p:spPr>
      </p:pic>
      <p:pic>
        <p:nvPicPr>
          <p:cNvPr id="7" name="Picture 6" descr="A screenshot of a cell phone&#10;&#10;Description automatically generated">
            <a:extLst>
              <a:ext uri="{FF2B5EF4-FFF2-40B4-BE49-F238E27FC236}">
                <a16:creationId xmlns:a16="http://schemas.microsoft.com/office/drawing/2014/main" id="{3933F9F1-C2D6-1E4D-B7F5-FFDE79FB0132}"/>
              </a:ext>
            </a:extLst>
          </p:cNvPr>
          <p:cNvPicPr/>
          <p:nvPr/>
        </p:nvPicPr>
        <p:blipFill rotWithShape="1">
          <a:blip r:embed="rId3" cstate="print">
            <a:extLst>
              <a:ext uri="{28A0092B-C50C-407E-A947-70E740481C1C}">
                <a14:useLocalDpi xmlns:a14="http://schemas.microsoft.com/office/drawing/2010/main" val="0"/>
              </a:ext>
            </a:extLst>
          </a:blip>
          <a:srcRect l="18833" t="37140" r="58886" b="27733"/>
          <a:stretch/>
        </p:blipFill>
        <p:spPr bwMode="auto">
          <a:xfrm rot="4552043">
            <a:off x="4244234" y="1423566"/>
            <a:ext cx="1050925" cy="10509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53822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519541" y="-227539"/>
            <a:ext cx="10515600" cy="1325563"/>
          </a:xfrm>
        </p:spPr>
        <p:txBody>
          <a:bodyPr>
            <a:normAutofit/>
          </a:bodyPr>
          <a:lstStyle/>
          <a:p>
            <a:r>
              <a:rPr lang="en-US" sz="4000" dirty="0"/>
              <a:t>Checking axis 140</a:t>
            </a:r>
          </a:p>
        </p:txBody>
      </p:sp>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519541" y="742421"/>
            <a:ext cx="10868891" cy="5980111"/>
          </a:xfrm>
        </p:spPr>
        <p:txBody>
          <a:bodyPr>
            <a:normAutofit fontScale="92500" lnSpcReduction="20000"/>
          </a:bodyPr>
          <a:lstStyle/>
          <a:p>
            <a:pPr marL="0" indent="0">
              <a:buNone/>
            </a:pPr>
            <a:r>
              <a:rPr lang="en-AU" dirty="0"/>
              <a:t>Left grating: Running along 5. Right grating: Running along 95.</a:t>
            </a:r>
          </a:p>
          <a:p>
            <a:pPr marL="0" indent="0">
              <a:buNone/>
            </a:pPr>
            <a:endParaRPr lang="en-US" dirty="0"/>
          </a:p>
          <a:p>
            <a:pPr marL="0" indent="0">
              <a:buNone/>
            </a:pPr>
            <a:endParaRPr lang="en-US" dirty="0"/>
          </a:p>
          <a:p>
            <a:pPr marL="0" indent="0">
              <a:buNone/>
            </a:pPr>
            <a:endParaRPr lang="en-AU" dirty="0"/>
          </a:p>
          <a:p>
            <a:pPr marL="0" indent="0">
              <a:buNone/>
            </a:pPr>
            <a:r>
              <a:rPr lang="en-AU" dirty="0"/>
              <a:t>If the user selects:</a:t>
            </a:r>
          </a:p>
          <a:p>
            <a:pPr lvl="0"/>
            <a:r>
              <a:rPr lang="en-US" dirty="0"/>
              <a:t>Left grating clearest: Indicates user has axis 95</a:t>
            </a:r>
            <a:r>
              <a:rPr lang="en-AU" dirty="0">
                <a:sym typeface="Symbol" pitchFamily="2" charset="2"/>
              </a:rPr>
              <a:t></a:t>
            </a:r>
            <a:r>
              <a:rPr lang="en-AU" dirty="0"/>
              <a:t> astigmatism or there about. We are not expecting the user to select this, as 95</a:t>
            </a:r>
            <a:r>
              <a:rPr lang="en-AU" dirty="0">
                <a:sym typeface="Symbol" pitchFamily="2" charset="2"/>
              </a:rPr>
              <a:t></a:t>
            </a:r>
            <a:r>
              <a:rPr lang="en-AU" dirty="0"/>
              <a:t> is 55</a:t>
            </a:r>
            <a:r>
              <a:rPr lang="en-AU" dirty="0">
                <a:sym typeface="Symbol" pitchFamily="2" charset="2"/>
              </a:rPr>
              <a:t></a:t>
            </a:r>
            <a:r>
              <a:rPr lang="en-AU" dirty="0"/>
              <a:t> off their axis 150. This would the user wants to move from axis 140 towards axis 95</a:t>
            </a:r>
            <a:r>
              <a:rPr lang="en-AU" dirty="0">
                <a:sym typeface="Symbol" pitchFamily="2" charset="2"/>
              </a:rPr>
              <a:t></a:t>
            </a:r>
            <a:r>
              <a:rPr lang="en-AU" dirty="0"/>
              <a:t>. So we know we need to move from axis 140 towards 15. </a:t>
            </a:r>
          </a:p>
          <a:p>
            <a:pPr lvl="0"/>
            <a:r>
              <a:rPr lang="en-US" dirty="0"/>
              <a:t>Right grating clearest: Indicates user has axis 5</a:t>
            </a:r>
            <a:r>
              <a:rPr lang="en-AU" dirty="0">
                <a:sym typeface="Symbol" pitchFamily="2" charset="2"/>
              </a:rPr>
              <a:t></a:t>
            </a:r>
            <a:r>
              <a:rPr lang="en-AU" dirty="0"/>
              <a:t> astigmatism or there about. </a:t>
            </a:r>
            <a:r>
              <a:rPr lang="en-AU" u="sng" dirty="0"/>
              <a:t>We are expecting the user to select this</a:t>
            </a:r>
            <a:r>
              <a:rPr lang="en-AU" dirty="0"/>
              <a:t>, as 5</a:t>
            </a:r>
            <a:r>
              <a:rPr lang="en-AU" dirty="0">
                <a:sym typeface="Symbol" pitchFamily="2" charset="2"/>
              </a:rPr>
              <a:t></a:t>
            </a:r>
            <a:r>
              <a:rPr lang="en-AU" dirty="0"/>
              <a:t> is 35</a:t>
            </a:r>
            <a:r>
              <a:rPr lang="en-AU" dirty="0">
                <a:sym typeface="Symbol" pitchFamily="2" charset="2"/>
              </a:rPr>
              <a:t></a:t>
            </a:r>
            <a:r>
              <a:rPr lang="en-AU" dirty="0"/>
              <a:t> off axis their axis 150. This would the user wants to move from axis 140 back towards taxis 150</a:t>
            </a:r>
            <a:r>
              <a:rPr lang="en-AU" dirty="0">
                <a:sym typeface="Symbol" pitchFamily="2" charset="2"/>
              </a:rPr>
              <a:t></a:t>
            </a:r>
            <a:r>
              <a:rPr lang="en-AU" dirty="0"/>
              <a:t>.</a:t>
            </a:r>
          </a:p>
          <a:p>
            <a:pPr lvl="0"/>
            <a:r>
              <a:rPr lang="en-US" dirty="0"/>
              <a:t>Equally clear: Indicates user has axis 140</a:t>
            </a:r>
            <a:r>
              <a:rPr lang="en-AU" dirty="0">
                <a:sym typeface="Symbol" pitchFamily="2" charset="2"/>
              </a:rPr>
              <a:t></a:t>
            </a:r>
            <a:r>
              <a:rPr lang="en-AU" dirty="0"/>
              <a:t> astigmatism.</a:t>
            </a:r>
          </a:p>
          <a:p>
            <a:pPr marL="0" indent="0">
              <a:buNone/>
            </a:pPr>
            <a:endParaRPr lang="en-AU" dirty="0"/>
          </a:p>
          <a:p>
            <a:pPr marL="0" indent="0">
              <a:buNone/>
            </a:pPr>
            <a:r>
              <a:rPr lang="en-AU" dirty="0"/>
              <a:t>So now we have successfully bracketed 10</a:t>
            </a:r>
            <a:r>
              <a:rPr lang="en-AU" dirty="0">
                <a:sym typeface="Symbol" pitchFamily="2" charset="2"/>
              </a:rPr>
              <a:t></a:t>
            </a:r>
            <a:r>
              <a:rPr lang="en-AU" dirty="0"/>
              <a:t> either side of 150, we have confirmed our cylinder axis as 150</a:t>
            </a:r>
            <a:r>
              <a:rPr lang="en-AU" dirty="0">
                <a:sym typeface="Symbol" pitchFamily="2" charset="2"/>
              </a:rPr>
              <a:t></a:t>
            </a:r>
            <a:r>
              <a:rPr lang="en-AU" dirty="0"/>
              <a:t> - </a:t>
            </a:r>
            <a:r>
              <a:rPr lang="en-AU" u="sng" dirty="0"/>
              <a:t>done</a:t>
            </a:r>
            <a:r>
              <a:rPr lang="en-AU" dirty="0"/>
              <a:t>.</a:t>
            </a:r>
          </a:p>
          <a:p>
            <a:pPr marL="0" indent="0">
              <a:buNone/>
            </a:pPr>
            <a:endParaRPr lang="en-US"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ell phone&#10;&#10;Description automatically generated">
            <a:extLst>
              <a:ext uri="{FF2B5EF4-FFF2-40B4-BE49-F238E27FC236}">
                <a16:creationId xmlns:a16="http://schemas.microsoft.com/office/drawing/2014/main" id="{747A1F69-2345-394E-8A3F-5119524D2A11}"/>
              </a:ext>
            </a:extLst>
          </p:cNvPr>
          <p:cNvPicPr/>
          <p:nvPr/>
        </p:nvPicPr>
        <p:blipFill rotWithShape="1">
          <a:blip r:embed="rId3" cstate="print">
            <a:extLst>
              <a:ext uri="{28A0092B-C50C-407E-A947-70E740481C1C}">
                <a14:useLocalDpi xmlns:a14="http://schemas.microsoft.com/office/drawing/2010/main" val="0"/>
              </a:ext>
            </a:extLst>
          </a:blip>
          <a:srcRect l="18833" t="37140" r="58886" b="27733"/>
          <a:stretch/>
        </p:blipFill>
        <p:spPr bwMode="auto">
          <a:xfrm rot="21339120">
            <a:off x="6326822" y="1428223"/>
            <a:ext cx="1050925" cy="1050925"/>
          </a:xfrm>
          <a:prstGeom prst="rect">
            <a:avLst/>
          </a:prstGeom>
          <a:noFill/>
          <a:ln>
            <a:noFill/>
          </a:ln>
          <a:extLst>
            <a:ext uri="{53640926-AAD7-44D8-BBD7-CCE9431645EC}">
              <a14:shadowObscured xmlns:a14="http://schemas.microsoft.com/office/drawing/2010/main"/>
            </a:ext>
          </a:extLst>
        </p:spPr>
      </p:pic>
      <p:pic>
        <p:nvPicPr>
          <p:cNvPr id="7" name="Picture 6" descr="A screenshot of a cell phone&#10;&#10;Description automatically generated">
            <a:extLst>
              <a:ext uri="{FF2B5EF4-FFF2-40B4-BE49-F238E27FC236}">
                <a16:creationId xmlns:a16="http://schemas.microsoft.com/office/drawing/2014/main" id="{2BC8995B-74A8-DE40-BB36-68ABD281F5EE}"/>
              </a:ext>
            </a:extLst>
          </p:cNvPr>
          <p:cNvPicPr/>
          <p:nvPr/>
        </p:nvPicPr>
        <p:blipFill rotWithShape="1">
          <a:blip r:embed="rId3" cstate="print">
            <a:extLst>
              <a:ext uri="{28A0092B-C50C-407E-A947-70E740481C1C}">
                <a14:useLocalDpi xmlns:a14="http://schemas.microsoft.com/office/drawing/2010/main" val="0"/>
              </a:ext>
            </a:extLst>
          </a:blip>
          <a:srcRect l="18833" t="37140" r="58886" b="27733"/>
          <a:stretch/>
        </p:blipFill>
        <p:spPr bwMode="auto">
          <a:xfrm rot="5141842">
            <a:off x="4814252" y="1466323"/>
            <a:ext cx="1050925" cy="10509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88296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519541" y="365125"/>
            <a:ext cx="10515600" cy="1325563"/>
          </a:xfrm>
        </p:spPr>
        <p:txBody>
          <a:bodyPr>
            <a:normAutofit/>
          </a:bodyPr>
          <a:lstStyle/>
          <a:p>
            <a:r>
              <a:rPr lang="en-US" dirty="0"/>
              <a:t>Finding axis 150</a:t>
            </a:r>
          </a:p>
        </p:txBody>
      </p:sp>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519541" y="1690688"/>
            <a:ext cx="10868891" cy="4351338"/>
          </a:xfrm>
        </p:spPr>
        <p:txBody>
          <a:bodyPr/>
          <a:lstStyle/>
          <a:p>
            <a:pPr marL="0" indent="0">
              <a:buNone/>
            </a:pPr>
            <a:r>
              <a:rPr lang="en-US" dirty="0"/>
              <a:t>We have successfully bracketed </a:t>
            </a:r>
            <a:r>
              <a:rPr lang="en-AU" dirty="0"/>
              <a:t>10</a:t>
            </a:r>
            <a:r>
              <a:rPr lang="en-AU" dirty="0">
                <a:sym typeface="Symbol" pitchFamily="2" charset="2"/>
              </a:rPr>
              <a:t></a:t>
            </a:r>
            <a:r>
              <a:rPr lang="en-AU" dirty="0"/>
              <a:t> either side of 150, we have confirmed our cylinder axis as 150</a:t>
            </a:r>
            <a:r>
              <a:rPr lang="en-AU" dirty="0">
                <a:sym typeface="Symbol" pitchFamily="2" charset="2"/>
              </a:rPr>
              <a:t></a:t>
            </a:r>
            <a:r>
              <a:rPr lang="en-AU" dirty="0"/>
              <a:t> - </a:t>
            </a:r>
            <a:r>
              <a:rPr lang="en-AU" u="sng" dirty="0"/>
              <a:t>done</a:t>
            </a:r>
            <a:r>
              <a:rPr lang="en-AU" dirty="0"/>
              <a:t>. This is our endpoint!</a:t>
            </a:r>
          </a:p>
          <a:p>
            <a:pPr marL="0" indent="0">
              <a:buNone/>
            </a:pPr>
            <a:endParaRPr lang="en-AU" dirty="0"/>
          </a:p>
          <a:p>
            <a:pPr marL="0" indent="0">
              <a:buNone/>
            </a:pPr>
            <a:endParaRPr lang="en-US"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641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3">
            <a:extLst>
              <a:ext uri="{FF2B5EF4-FFF2-40B4-BE49-F238E27FC236}">
                <a16:creationId xmlns:a16="http://schemas.microsoft.com/office/drawing/2014/main" id="{A7E21AC3-DCC1-3D42-BD62-562C4853B31F}"/>
              </a:ext>
            </a:extLst>
          </p:cNvPr>
          <p:cNvSpPr>
            <a:spLocks noGrp="1"/>
          </p:cNvSpPr>
          <p:nvPr>
            <p:ph type="title"/>
          </p:nvPr>
        </p:nvSpPr>
        <p:spPr>
          <a:xfrm>
            <a:off x="519541" y="365125"/>
            <a:ext cx="10515600" cy="1325563"/>
          </a:xfrm>
        </p:spPr>
        <p:txBody>
          <a:bodyPr>
            <a:normAutofit/>
          </a:bodyPr>
          <a:lstStyle/>
          <a:p>
            <a:r>
              <a:rPr lang="en-US" dirty="0">
                <a:solidFill>
                  <a:srgbClr val="FF0000"/>
                </a:solidFill>
              </a:rPr>
              <a:t>Another example – axis 180</a:t>
            </a:r>
          </a:p>
        </p:txBody>
      </p:sp>
      <p:sp>
        <p:nvSpPr>
          <p:cNvPr id="9" name="Content Placeholder 4">
            <a:extLst>
              <a:ext uri="{FF2B5EF4-FFF2-40B4-BE49-F238E27FC236}">
                <a16:creationId xmlns:a16="http://schemas.microsoft.com/office/drawing/2014/main" id="{DC15970D-BD59-604A-BE63-0CEBF0D7F31F}"/>
              </a:ext>
            </a:extLst>
          </p:cNvPr>
          <p:cNvSpPr>
            <a:spLocks noGrp="1"/>
          </p:cNvSpPr>
          <p:nvPr>
            <p:ph idx="1"/>
          </p:nvPr>
        </p:nvSpPr>
        <p:spPr>
          <a:xfrm>
            <a:off x="519541" y="1690688"/>
            <a:ext cx="10868891" cy="4351338"/>
          </a:xfrm>
        </p:spPr>
        <p:txBody>
          <a:bodyPr/>
          <a:lstStyle/>
          <a:p>
            <a:pPr marL="0" indent="0">
              <a:buNone/>
            </a:pPr>
            <a:r>
              <a:rPr lang="en-US" dirty="0"/>
              <a:t>Let’s work through another cylinder axis example</a:t>
            </a:r>
          </a:p>
          <a:p>
            <a:pPr marL="0" indent="0">
              <a:buNone/>
            </a:pPr>
            <a:endParaRPr lang="en-US" dirty="0"/>
          </a:p>
          <a:p>
            <a:pPr marL="0" indent="0">
              <a:buNone/>
            </a:pPr>
            <a:r>
              <a:rPr lang="en-US" dirty="0"/>
              <a:t>Let’s pretend the user has astigmatism </a:t>
            </a:r>
            <a:r>
              <a:rPr lang="en-US" u="sng" dirty="0"/>
              <a:t>axis 180.</a:t>
            </a:r>
          </a:p>
        </p:txBody>
      </p:sp>
    </p:spTree>
    <p:extLst>
      <p:ext uri="{BB962C8B-B14F-4D97-AF65-F5344CB8AC3E}">
        <p14:creationId xmlns:p14="http://schemas.microsoft.com/office/powerpoint/2010/main" val="2861429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9" descr="A screenshot of a cell phone&#10;&#10;Description automatically generated">
            <a:extLst>
              <a:ext uri="{FF2B5EF4-FFF2-40B4-BE49-F238E27FC236}">
                <a16:creationId xmlns:a16="http://schemas.microsoft.com/office/drawing/2014/main" id="{79BCF92F-711C-F841-9B95-F7F8E4079727}"/>
              </a:ext>
            </a:extLst>
          </p:cNvPr>
          <p:cNvPicPr>
            <a:picLocks noChangeArrowheads="1"/>
          </p:cNvPicPr>
          <p:nvPr/>
        </p:nvPicPr>
        <p:blipFill>
          <a:blip r:embed="rId3">
            <a:extLst>
              <a:ext uri="{28A0092B-C50C-407E-A947-70E740481C1C}">
                <a14:useLocalDpi xmlns:a14="http://schemas.microsoft.com/office/drawing/2010/main" val="0"/>
              </a:ext>
            </a:extLst>
          </a:blip>
          <a:srcRect l="18832" t="37140" r="58887" b="27733"/>
          <a:stretch>
            <a:fillRect/>
          </a:stretch>
        </p:blipFill>
        <p:spPr bwMode="auto">
          <a:xfrm>
            <a:off x="4066612" y="1481485"/>
            <a:ext cx="902840" cy="105092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A screenshot of a cell phone&#10;&#10;Description automatically generated">
            <a:extLst>
              <a:ext uri="{FF2B5EF4-FFF2-40B4-BE49-F238E27FC236}">
                <a16:creationId xmlns:a16="http://schemas.microsoft.com/office/drawing/2014/main" id="{E2998A87-1E22-3F40-A82C-B92BD3576209}"/>
              </a:ext>
            </a:extLst>
          </p:cNvPr>
          <p:cNvPicPr/>
          <p:nvPr/>
        </p:nvPicPr>
        <p:blipFill rotWithShape="1">
          <a:blip r:embed="rId3" cstate="print">
            <a:extLst>
              <a:ext uri="{28A0092B-C50C-407E-A947-70E740481C1C}">
                <a14:useLocalDpi xmlns:a14="http://schemas.microsoft.com/office/drawing/2010/main" val="0"/>
              </a:ext>
            </a:extLst>
          </a:blip>
          <a:srcRect l="18833" t="37140" r="58886" b="27733"/>
          <a:stretch/>
        </p:blipFill>
        <p:spPr bwMode="auto">
          <a:xfrm rot="5400000">
            <a:off x="5809419" y="1555528"/>
            <a:ext cx="1050925" cy="902840"/>
          </a:xfrm>
          <a:prstGeom prst="rect">
            <a:avLst/>
          </a:prstGeom>
          <a:noFill/>
          <a:ln>
            <a:noFill/>
          </a:ln>
          <a:extLst>
            <a:ext uri="{53640926-AAD7-44D8-BBD7-CCE9431645EC}">
              <a14:shadowObscured xmlns:a14="http://schemas.microsoft.com/office/drawing/2010/main"/>
            </a:ext>
          </a:extLst>
        </p:spPr>
      </p:pic>
      <p:sp>
        <p:nvSpPr>
          <p:cNvPr id="15" name="Rectangle 19">
            <a:extLst>
              <a:ext uri="{FF2B5EF4-FFF2-40B4-BE49-F238E27FC236}">
                <a16:creationId xmlns:a16="http://schemas.microsoft.com/office/drawing/2014/main" id="{C64631C4-156E-EA4E-8437-E4B00FC62647}"/>
              </a:ext>
            </a:extLst>
          </p:cNvPr>
          <p:cNvSpPr>
            <a:spLocks noChangeArrowheads="1"/>
          </p:cNvSpPr>
          <p:nvPr/>
        </p:nvSpPr>
        <p:spPr bwMode="auto">
          <a:xfrm>
            <a:off x="571066" y="689774"/>
            <a:ext cx="1047403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ea typeface="Times New Roman" panose="02020603050405020304" pitchFamily="18" charset="0"/>
              </a:rPr>
              <a:t>The first presentation should always be with the gratings horizontal and vertical. This is because the most common cylinder axis within the population are with-the-rule (axis 180) and against-the-rule (axis 90).</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
        <p:nvSpPr>
          <p:cNvPr id="16" name="Rectangle 20">
            <a:extLst>
              <a:ext uri="{FF2B5EF4-FFF2-40B4-BE49-F238E27FC236}">
                <a16:creationId xmlns:a16="http://schemas.microsoft.com/office/drawing/2014/main" id="{C80F567F-C982-8E44-9723-915506F24114}"/>
              </a:ext>
            </a:extLst>
          </p:cNvPr>
          <p:cNvSpPr>
            <a:spLocks noChangeArrowheads="1"/>
          </p:cNvSpPr>
          <p:nvPr/>
        </p:nvSpPr>
        <p:spPr bwMode="auto">
          <a:xfrm>
            <a:off x="470188" y="2526289"/>
            <a:ext cx="1172181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ea typeface="Times New Roman" panose="02020603050405020304" pitchFamily="18" charset="0"/>
              </a:rPr>
              <a:t>Left grating running along 90 degrees. Right grating running along 180 degrees.</a:t>
            </a:r>
            <a:endParaRPr lang="en-US" altLang="en-US" sz="2000" dirty="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a:p>
            <a:r>
              <a:rPr lang="en-AU" sz="2000" dirty="0"/>
              <a:t>If the user selects:</a:t>
            </a:r>
          </a:p>
          <a:p>
            <a:pPr marL="285750" lvl="0" indent="-285750">
              <a:buFont typeface="Arial" panose="020B0604020202020204" pitchFamily="34" charset="0"/>
              <a:buChar char="•"/>
            </a:pPr>
            <a:r>
              <a:rPr lang="en-US" sz="2000" dirty="0">
                <a:hlinkClick r:id="rId4" action="ppaction://hlinksldjump"/>
              </a:rPr>
              <a:t>Left grating clearest</a:t>
            </a:r>
            <a:r>
              <a:rPr lang="en-US" sz="2000" dirty="0"/>
              <a:t>: Indicates user has axis 180</a:t>
            </a:r>
            <a:r>
              <a:rPr lang="en-AU" sz="2000" dirty="0"/>
              <a:t> astigmatism or close to that. We are expecting the user to select this, as 180</a:t>
            </a:r>
            <a:r>
              <a:rPr lang="en-AU" sz="2000" dirty="0">
                <a:sym typeface="Symbol" pitchFamily="2" charset="2"/>
              </a:rPr>
              <a:t></a:t>
            </a:r>
            <a:r>
              <a:rPr lang="en-AU" sz="2000" dirty="0"/>
              <a:t> is our endpoint. </a:t>
            </a:r>
          </a:p>
          <a:p>
            <a:pPr marL="285750" lvl="0" indent="-285750">
              <a:buFont typeface="Arial" panose="020B0604020202020204" pitchFamily="34" charset="0"/>
              <a:buChar char="•"/>
            </a:pPr>
            <a:r>
              <a:rPr lang="en-US" sz="2000" dirty="0"/>
              <a:t>Right grating clearest: Indicates user has axis 90</a:t>
            </a:r>
            <a:r>
              <a:rPr lang="en-AU" sz="2000" dirty="0">
                <a:sym typeface="Symbol" pitchFamily="2" charset="2"/>
              </a:rPr>
              <a:t></a:t>
            </a:r>
            <a:r>
              <a:rPr lang="en-AU" sz="2000" dirty="0"/>
              <a:t> astigmatism, or close to that. We are not expecting the user to select this, as 90</a:t>
            </a:r>
            <a:r>
              <a:rPr lang="en-AU" sz="2000" dirty="0">
                <a:sym typeface="Symbol" pitchFamily="2" charset="2"/>
              </a:rPr>
              <a:t></a:t>
            </a:r>
            <a:r>
              <a:rPr lang="en-AU" sz="2000" dirty="0"/>
              <a:t> is 90</a:t>
            </a:r>
            <a:r>
              <a:rPr lang="en-AU" sz="2000" dirty="0">
                <a:sym typeface="Symbol" pitchFamily="2" charset="2"/>
              </a:rPr>
              <a:t></a:t>
            </a:r>
            <a:r>
              <a:rPr lang="en-AU" sz="2000" dirty="0"/>
              <a:t> off the users axis 180. </a:t>
            </a:r>
          </a:p>
          <a:p>
            <a:pPr marL="285750" lvl="0" indent="-285750">
              <a:buFont typeface="Arial" panose="020B0604020202020204" pitchFamily="34" charset="0"/>
              <a:buChar char="•"/>
            </a:pPr>
            <a:r>
              <a:rPr lang="en-US" sz="2000" dirty="0">
                <a:hlinkClick r:id="rId5" action="ppaction://hlinksldjump"/>
              </a:rPr>
              <a:t>Equally clear: </a:t>
            </a:r>
            <a:r>
              <a:rPr lang="en-US" sz="2000" dirty="0"/>
              <a:t>Indicates user has axis 35/145/no</a:t>
            </a:r>
            <a:r>
              <a:rPr lang="en-AU" sz="2000" dirty="0"/>
              <a:t> astigmatism.</a:t>
            </a:r>
          </a:p>
          <a:p>
            <a:pPr marL="285750" lvl="0" indent="-285750">
              <a:buFont typeface="Arial" panose="020B0604020202020204" pitchFamily="34" charset="0"/>
              <a:buChar char="•"/>
            </a:pPr>
            <a:endParaRPr lang="en-AU" sz="2000" dirty="0"/>
          </a:p>
          <a:p>
            <a:r>
              <a:rPr lang="en-AU" sz="2000" dirty="0"/>
              <a:t>User has selected </a:t>
            </a:r>
            <a:r>
              <a:rPr lang="en-AU" sz="2000" dirty="0">
                <a:hlinkClick r:id="rId4" action="ppaction://hlinksldjump"/>
              </a:rPr>
              <a:t>left grating </a:t>
            </a:r>
            <a:r>
              <a:rPr lang="en-AU" sz="2000" dirty="0"/>
              <a:t>appears clearest, indicating axis 180</a:t>
            </a:r>
            <a:r>
              <a:rPr lang="en-AU" sz="2000" dirty="0">
                <a:sym typeface="Symbol" pitchFamily="2" charset="2"/>
              </a:rPr>
              <a:t></a:t>
            </a:r>
            <a:r>
              <a:rPr lang="en-AU" sz="2000" dirty="0"/>
              <a:t> astigmatism or there-about. As aforementioned, axis 180</a:t>
            </a:r>
            <a:r>
              <a:rPr lang="en-AU" sz="2000" dirty="0">
                <a:sym typeface="Symbol" pitchFamily="2" charset="2"/>
              </a:rPr>
              <a:t></a:t>
            </a:r>
            <a:r>
              <a:rPr lang="en-AU" sz="2000" dirty="0"/>
              <a:t>20</a:t>
            </a:r>
            <a:r>
              <a:rPr lang="en-AU" sz="2000" dirty="0">
                <a:sym typeface="Symbol" pitchFamily="2" charset="2"/>
              </a:rPr>
              <a:t></a:t>
            </a:r>
            <a:r>
              <a:rPr lang="en-AU" sz="2000" dirty="0"/>
              <a:t> (with-the-rule astigmatism) is very common, especially in people &lt;50yo. </a:t>
            </a:r>
            <a:r>
              <a:rPr lang="en-AU" sz="2000" dirty="0">
                <a:hlinkClick r:id="rId6" action="ppaction://hlinksldjump"/>
              </a:rPr>
              <a:t>As before</a:t>
            </a:r>
            <a:r>
              <a:rPr lang="en-AU" sz="2000" dirty="0"/>
              <a:t>, when an axis is suspected the gratings must be presented at 45</a:t>
            </a:r>
            <a:r>
              <a:rPr lang="en-AU" sz="2000" dirty="0">
                <a:sym typeface="Symbol" pitchFamily="2" charset="2"/>
              </a:rPr>
              <a:t></a:t>
            </a:r>
            <a:r>
              <a:rPr lang="en-AU" sz="2000" dirty="0"/>
              <a:t>  to the suspected axis, so at 45</a:t>
            </a:r>
            <a:r>
              <a:rPr lang="en-AU" sz="2000" dirty="0">
                <a:sym typeface="Symbol" pitchFamily="2" charset="2"/>
              </a:rPr>
              <a:t></a:t>
            </a:r>
            <a:r>
              <a:rPr lang="en-AU" sz="2000" dirty="0"/>
              <a:t> and 135</a:t>
            </a:r>
            <a:r>
              <a:rPr lang="en-AU" sz="2000" dirty="0">
                <a:sym typeface="Symbol" pitchFamily="2" charset="2"/>
              </a:rPr>
              <a:t></a:t>
            </a:r>
            <a:r>
              <a:rPr lang="en-AU" sz="2000" dirty="0"/>
              <a:t>. </a:t>
            </a:r>
          </a:p>
          <a:p>
            <a:pPr marL="285750" indent="-285750">
              <a:buFont typeface="Arial" panose="020B0604020202020204" pitchFamily="34" charset="0"/>
              <a:buChar char="•"/>
            </a:pPr>
            <a:endParaRPr lang="en-AU" sz="2000" dirty="0"/>
          </a:p>
        </p:txBody>
      </p:sp>
      <p:sp>
        <p:nvSpPr>
          <p:cNvPr id="25" name="Title 3">
            <a:extLst>
              <a:ext uri="{FF2B5EF4-FFF2-40B4-BE49-F238E27FC236}">
                <a16:creationId xmlns:a16="http://schemas.microsoft.com/office/drawing/2014/main" id="{A38AA117-0790-6042-89EF-EFEF6C1552B9}"/>
              </a:ext>
            </a:extLst>
          </p:cNvPr>
          <p:cNvSpPr>
            <a:spLocks noGrp="1"/>
          </p:cNvSpPr>
          <p:nvPr>
            <p:ph type="title"/>
          </p:nvPr>
        </p:nvSpPr>
        <p:spPr>
          <a:xfrm>
            <a:off x="671943" y="-313754"/>
            <a:ext cx="10515600" cy="1283717"/>
          </a:xfrm>
        </p:spPr>
        <p:txBody>
          <a:bodyPr/>
          <a:lstStyle/>
          <a:p>
            <a:r>
              <a:rPr lang="en-US" dirty="0"/>
              <a:t>First presentation – finding axis 180</a:t>
            </a:r>
          </a:p>
        </p:txBody>
      </p:sp>
    </p:spTree>
    <p:extLst>
      <p:ext uri="{BB962C8B-B14F-4D97-AF65-F5344CB8AC3E}">
        <p14:creationId xmlns:p14="http://schemas.microsoft.com/office/powerpoint/2010/main" val="2248950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838200" y="46468"/>
            <a:ext cx="10515600" cy="1325563"/>
          </a:xfrm>
        </p:spPr>
        <p:txBody>
          <a:bodyPr/>
          <a:lstStyle/>
          <a:p>
            <a:r>
              <a:rPr lang="en-US" dirty="0"/>
              <a:t>Astigmatism axis</a:t>
            </a:r>
          </a:p>
        </p:txBody>
      </p:sp>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838200" y="4308764"/>
            <a:ext cx="10515600" cy="2184111"/>
          </a:xfrm>
        </p:spPr>
        <p:txBody>
          <a:bodyPr>
            <a:normAutofit fontScale="85000" lnSpcReduction="20000"/>
          </a:bodyPr>
          <a:lstStyle/>
          <a:p>
            <a:pPr marL="0" indent="0">
              <a:buNone/>
            </a:pPr>
            <a:r>
              <a:rPr lang="en-US" dirty="0"/>
              <a:t>Left image: The axis for cylinder is </a:t>
            </a:r>
            <a:r>
              <a:rPr lang="en-AU" dirty="0"/>
              <a:t>determined by superimposing a protractor scale on the eye’s front surface. </a:t>
            </a:r>
          </a:p>
          <a:p>
            <a:pPr marL="0" indent="0">
              <a:buNone/>
            </a:pPr>
            <a:r>
              <a:rPr lang="en-AU" dirty="0">
                <a:highlight>
                  <a:srgbClr val="FFFF00"/>
                </a:highlight>
              </a:rPr>
              <a:t>Right image: The axis for cylinder runs along it’s longest meridian. In this example, the axis of the cylinder is 30 degrees. The power of the cylinder runs at 90 degrees to the axis, along the shortest meridian of the cylinder. In this example, the power runs along 120 degrees. Cylinder axis and power are always at 90 degrees (perpendicular) to each other.</a:t>
            </a:r>
            <a:endParaRPr lang="en-US" dirty="0">
              <a:highlight>
                <a:srgbClr val="FFFF00"/>
              </a:highlight>
            </a:endParaRPr>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D67FEE2-89AB-724D-9511-9C2B9B8D94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16187" y="1478279"/>
            <a:ext cx="3032667" cy="2466025"/>
          </a:xfrm>
          <a:prstGeom prst="rect">
            <a:avLst/>
          </a:prstGeom>
          <a:noFill/>
          <a:ln>
            <a:noFill/>
          </a:ln>
        </p:spPr>
      </p:pic>
      <p:pic>
        <p:nvPicPr>
          <p:cNvPr id="7" name="Picture 6" descr="A close up of text on a white background&#10;&#10;Description automatically generated">
            <a:extLst>
              <a:ext uri="{FF2B5EF4-FFF2-40B4-BE49-F238E27FC236}">
                <a16:creationId xmlns:a16="http://schemas.microsoft.com/office/drawing/2014/main" id="{6AB8D18B-1C94-2C4C-9D6B-AF9B343CE547}"/>
              </a:ext>
            </a:extLst>
          </p:cNvPr>
          <p:cNvPicPr/>
          <p:nvPr/>
        </p:nvPicPr>
        <p:blipFill rotWithShape="1">
          <a:blip r:embed="rId4" cstate="print">
            <a:extLst>
              <a:ext uri="{28A0092B-C50C-407E-A947-70E740481C1C}">
                <a14:useLocalDpi xmlns:a14="http://schemas.microsoft.com/office/drawing/2010/main" val="0"/>
              </a:ext>
            </a:extLst>
          </a:blip>
          <a:srcRect b="15016"/>
          <a:stretch/>
        </p:blipFill>
        <p:spPr bwMode="auto">
          <a:xfrm>
            <a:off x="5837237" y="1328420"/>
            <a:ext cx="3205163" cy="2814089"/>
          </a:xfrm>
          <a:prstGeom prst="rect">
            <a:avLst/>
          </a:prstGeom>
          <a:noFill/>
          <a:ln>
            <a:noFill/>
          </a:ln>
        </p:spPr>
      </p:pic>
    </p:spTree>
    <p:extLst>
      <p:ext uri="{BB962C8B-B14F-4D97-AF65-F5344CB8AC3E}">
        <p14:creationId xmlns:p14="http://schemas.microsoft.com/office/powerpoint/2010/main" val="3442885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519541" y="-355600"/>
            <a:ext cx="10515600" cy="1325563"/>
          </a:xfrm>
        </p:spPr>
        <p:txBody>
          <a:bodyPr>
            <a:normAutofit/>
          </a:bodyPr>
          <a:lstStyle/>
          <a:p>
            <a:r>
              <a:rPr lang="en-US" sz="4000" dirty="0"/>
              <a:t>Checking axis 180</a:t>
            </a:r>
          </a:p>
        </p:txBody>
      </p:sp>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573415" y="533091"/>
            <a:ext cx="10868891" cy="6037041"/>
          </a:xfrm>
        </p:spPr>
        <p:txBody>
          <a:bodyPr>
            <a:normAutofit fontScale="77500" lnSpcReduction="20000"/>
          </a:bodyPr>
          <a:lstStyle/>
          <a:p>
            <a:pPr marL="0" indent="0">
              <a:buNone/>
            </a:pPr>
            <a:r>
              <a:rPr lang="en-AU" dirty="0"/>
              <a:t>Left grating: Running along 45. Right grating: Running along 135.</a:t>
            </a:r>
          </a:p>
          <a:p>
            <a:pPr marL="0" indent="0">
              <a:buNone/>
            </a:pPr>
            <a:endParaRPr lang="en-US" dirty="0"/>
          </a:p>
          <a:p>
            <a:pPr marL="0" indent="0">
              <a:buNone/>
            </a:pPr>
            <a:endParaRPr lang="en-US" dirty="0"/>
          </a:p>
          <a:p>
            <a:pPr marL="0" indent="0">
              <a:buNone/>
            </a:pPr>
            <a:endParaRPr lang="en-US" dirty="0"/>
          </a:p>
          <a:p>
            <a:pPr marL="0" indent="0">
              <a:buNone/>
            </a:pPr>
            <a:endParaRPr lang="en-AU" dirty="0"/>
          </a:p>
          <a:p>
            <a:pPr marL="0" indent="0">
              <a:buNone/>
            </a:pPr>
            <a:r>
              <a:rPr lang="en-AU" dirty="0"/>
              <a:t>If the user selects:</a:t>
            </a:r>
          </a:p>
          <a:p>
            <a:pPr lvl="0"/>
            <a:r>
              <a:rPr lang="en-US" dirty="0"/>
              <a:t>Left grating clearest: Indicates axis 135</a:t>
            </a:r>
            <a:r>
              <a:rPr lang="en-AU" dirty="0">
                <a:sym typeface="Symbol" pitchFamily="2" charset="2"/>
              </a:rPr>
              <a:t></a:t>
            </a:r>
            <a:r>
              <a:rPr lang="en-AU" dirty="0"/>
              <a:t> or close to that. As a side note, if the user had axis 175, 170, 165, 160 </a:t>
            </a:r>
            <a:r>
              <a:rPr lang="en-AU" dirty="0" err="1"/>
              <a:t>ect</a:t>
            </a:r>
            <a:r>
              <a:rPr lang="en-AU" dirty="0"/>
              <a:t> they would select this option is clearer.</a:t>
            </a:r>
          </a:p>
          <a:p>
            <a:pPr lvl="0"/>
            <a:r>
              <a:rPr lang="en-US" dirty="0"/>
              <a:t>Right grating clearest: Indicates axis 45</a:t>
            </a:r>
            <a:r>
              <a:rPr lang="en-AU" dirty="0">
                <a:sym typeface="Symbol" pitchFamily="2" charset="2"/>
              </a:rPr>
              <a:t></a:t>
            </a:r>
            <a:r>
              <a:rPr lang="en-AU" dirty="0"/>
              <a:t> degrees or close to that. As a side note, if the user had axis 5, 10, 15, 20 </a:t>
            </a:r>
            <a:r>
              <a:rPr lang="en-AU" dirty="0" err="1"/>
              <a:t>ect</a:t>
            </a:r>
            <a:r>
              <a:rPr lang="en-AU" dirty="0"/>
              <a:t> they would select this option is clearer.</a:t>
            </a:r>
          </a:p>
          <a:p>
            <a:r>
              <a:rPr lang="en-US" dirty="0">
                <a:hlinkClick r:id="rId2" action="ppaction://hlinksldjump"/>
              </a:rPr>
              <a:t>Equally clear</a:t>
            </a:r>
            <a:r>
              <a:rPr lang="en-US" dirty="0"/>
              <a:t>: Indicates 180</a:t>
            </a:r>
            <a:r>
              <a:rPr lang="en-AU" dirty="0">
                <a:sym typeface="Symbol" pitchFamily="2" charset="2"/>
              </a:rPr>
              <a:t></a:t>
            </a:r>
            <a:r>
              <a:rPr lang="en-AU" dirty="0"/>
              <a:t> astigmatism. In our example when the user has axis 180</a:t>
            </a:r>
            <a:r>
              <a:rPr lang="en-AU" dirty="0">
                <a:sym typeface="Symbol" pitchFamily="2" charset="2"/>
              </a:rPr>
              <a:t></a:t>
            </a:r>
            <a:r>
              <a:rPr lang="en-AU" dirty="0"/>
              <a:t> astigmatism we expect them to select this option.</a:t>
            </a:r>
            <a:r>
              <a:rPr lang="en-US" dirty="0"/>
              <a:t> </a:t>
            </a:r>
            <a:r>
              <a:rPr lang="en-AU" dirty="0"/>
              <a:t>HOWEVER, this is different to </a:t>
            </a:r>
            <a:r>
              <a:rPr lang="en-AU" dirty="0">
                <a:hlinkClick r:id="rId3" action="ppaction://hlinksldjump"/>
              </a:rPr>
              <a:t>fishing for cylinder here </a:t>
            </a:r>
            <a:r>
              <a:rPr lang="en-AU" dirty="0"/>
              <a:t>as the previous answer that fed/resulted in this position </a:t>
            </a:r>
            <a:r>
              <a:rPr lang="en-AU" dirty="0">
                <a:hlinkClick r:id="rId4" action="ppaction://hlinksldjump"/>
              </a:rPr>
              <a:t>was option 1 </a:t>
            </a:r>
            <a:r>
              <a:rPr lang="en-AU" u="sng" dirty="0">
                <a:hlinkClick r:id="rId4" action="ppaction://hlinksldjump"/>
              </a:rPr>
              <a:t>here</a:t>
            </a:r>
            <a:r>
              <a:rPr lang="en-AU" u="sng" dirty="0"/>
              <a:t>,</a:t>
            </a:r>
            <a:r>
              <a:rPr lang="en-AU" dirty="0"/>
              <a:t> where both gratings appeared equal. This time, we have already </a:t>
            </a:r>
            <a:r>
              <a:rPr lang="en-AU" u="sng" dirty="0"/>
              <a:t>selected that the gratings running along 90 appear clearer (</a:t>
            </a:r>
            <a:r>
              <a:rPr lang="en-AU" u="sng" dirty="0">
                <a:hlinkClick r:id="rId5" action="ppaction://hlinksldjump"/>
              </a:rPr>
              <a:t>previous slide)</a:t>
            </a:r>
            <a:endParaRPr lang="en-AU" dirty="0"/>
          </a:p>
          <a:p>
            <a:pPr marL="0" lvl="0" indent="0">
              <a:buNone/>
            </a:pPr>
            <a:endParaRPr lang="en-AU" dirty="0"/>
          </a:p>
          <a:p>
            <a:pPr marL="0" indent="0">
              <a:buNone/>
            </a:pPr>
            <a:r>
              <a:rPr lang="en-AU" dirty="0"/>
              <a:t>The user has selected </a:t>
            </a:r>
            <a:r>
              <a:rPr lang="en-AU" dirty="0">
                <a:hlinkClick r:id="rId2" action="ppaction://hlinksldjump"/>
              </a:rPr>
              <a:t>equally clear</a:t>
            </a:r>
            <a:r>
              <a:rPr lang="en-AU" dirty="0"/>
              <a:t>, so we must bracket 10</a:t>
            </a:r>
            <a:r>
              <a:rPr lang="en-AU" dirty="0">
                <a:sym typeface="Symbol" pitchFamily="2" charset="2"/>
              </a:rPr>
              <a:t></a:t>
            </a:r>
            <a:r>
              <a:rPr lang="en-AU" dirty="0"/>
              <a:t> either side of 180</a:t>
            </a:r>
            <a:r>
              <a:rPr lang="en-AU" dirty="0">
                <a:sym typeface="Symbol" pitchFamily="2" charset="2"/>
              </a:rPr>
              <a:t></a:t>
            </a:r>
            <a:r>
              <a:rPr lang="en-AU" dirty="0"/>
              <a:t> (180</a:t>
            </a:r>
            <a:r>
              <a:rPr lang="en-AU" dirty="0">
                <a:sym typeface="Symbol" pitchFamily="2" charset="2"/>
              </a:rPr>
              <a:t></a:t>
            </a:r>
            <a:r>
              <a:rPr lang="en-AU" dirty="0"/>
              <a:t> 10</a:t>
            </a:r>
            <a:r>
              <a:rPr lang="en-AU" dirty="0">
                <a:sym typeface="Symbol" pitchFamily="2" charset="2"/>
              </a:rPr>
              <a:t></a:t>
            </a:r>
            <a:r>
              <a:rPr lang="en-AU" dirty="0"/>
              <a:t>) so 170</a:t>
            </a:r>
            <a:r>
              <a:rPr lang="en-AU" dirty="0">
                <a:sym typeface="Symbol" pitchFamily="2" charset="2"/>
              </a:rPr>
              <a:t></a:t>
            </a:r>
            <a:r>
              <a:rPr lang="en-AU" dirty="0"/>
              <a:t> and 10</a:t>
            </a:r>
            <a:r>
              <a:rPr lang="en-AU" dirty="0">
                <a:sym typeface="Symbol" pitchFamily="2" charset="2"/>
              </a:rPr>
              <a:t></a:t>
            </a:r>
            <a:r>
              <a:rPr lang="en-AU" dirty="0"/>
              <a:t>. It is arbitrary which is checked first. Let’s check 10</a:t>
            </a:r>
            <a:r>
              <a:rPr lang="en-AU" dirty="0">
                <a:sym typeface="Symbol" pitchFamily="2" charset="2"/>
              </a:rPr>
              <a:t></a:t>
            </a:r>
            <a:r>
              <a:rPr lang="en-AU" dirty="0"/>
              <a:t>, so the gratings must be presented 45</a:t>
            </a:r>
            <a:r>
              <a:rPr lang="en-AU" dirty="0">
                <a:sym typeface="Symbol" pitchFamily="2" charset="2"/>
              </a:rPr>
              <a:t></a:t>
            </a:r>
            <a:r>
              <a:rPr lang="en-AU" dirty="0"/>
              <a:t> either side at 55/145. </a:t>
            </a:r>
          </a:p>
          <a:p>
            <a:pPr marL="0" indent="0">
              <a:buNone/>
            </a:pPr>
            <a:endParaRPr lang="en-US"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6">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ell phone&#10;&#10;Description automatically generated">
            <a:extLst>
              <a:ext uri="{FF2B5EF4-FFF2-40B4-BE49-F238E27FC236}">
                <a16:creationId xmlns:a16="http://schemas.microsoft.com/office/drawing/2014/main" id="{FCAB732E-A992-8B40-AE82-E0B754342791}"/>
              </a:ext>
            </a:extLst>
          </p:cNvPr>
          <p:cNvPicPr/>
          <p:nvPr/>
        </p:nvPicPr>
        <p:blipFill rotWithShape="1">
          <a:blip r:embed="rId7" cstate="print">
            <a:extLst>
              <a:ext uri="{28A0092B-C50C-407E-A947-70E740481C1C}">
                <a14:useLocalDpi xmlns:a14="http://schemas.microsoft.com/office/drawing/2010/main" val="0"/>
              </a:ext>
            </a:extLst>
          </a:blip>
          <a:srcRect l="18833" t="37140" r="58886" b="27733"/>
          <a:stretch/>
        </p:blipFill>
        <p:spPr bwMode="auto">
          <a:xfrm rot="18876859">
            <a:off x="6539547" y="1216134"/>
            <a:ext cx="1050925" cy="1050925"/>
          </a:xfrm>
          <a:prstGeom prst="rect">
            <a:avLst/>
          </a:prstGeom>
          <a:noFill/>
          <a:ln>
            <a:noFill/>
          </a:ln>
          <a:extLst>
            <a:ext uri="{53640926-AAD7-44D8-BBD7-CCE9431645EC}">
              <a14:shadowObscured xmlns:a14="http://schemas.microsoft.com/office/drawing/2010/main"/>
            </a:ext>
          </a:extLst>
        </p:spPr>
      </p:pic>
      <p:pic>
        <p:nvPicPr>
          <p:cNvPr id="7" name="Picture 6" descr="A screenshot of a cell phone&#10;&#10;Description automatically generated">
            <a:extLst>
              <a:ext uri="{FF2B5EF4-FFF2-40B4-BE49-F238E27FC236}">
                <a16:creationId xmlns:a16="http://schemas.microsoft.com/office/drawing/2014/main" id="{BE340B7D-A015-0446-B277-65B87DF70884}"/>
              </a:ext>
            </a:extLst>
          </p:cNvPr>
          <p:cNvPicPr/>
          <p:nvPr/>
        </p:nvPicPr>
        <p:blipFill rotWithShape="1">
          <a:blip r:embed="rId7" cstate="print">
            <a:extLst>
              <a:ext uri="{28A0092B-C50C-407E-A947-70E740481C1C}">
                <a14:useLocalDpi xmlns:a14="http://schemas.microsoft.com/office/drawing/2010/main" val="0"/>
              </a:ext>
            </a:extLst>
          </a:blip>
          <a:srcRect l="18833" t="37140" r="58886" b="27733"/>
          <a:stretch/>
        </p:blipFill>
        <p:spPr bwMode="auto">
          <a:xfrm rot="2728440">
            <a:off x="4601527" y="1170414"/>
            <a:ext cx="1050925" cy="10509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26921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485675" y="532668"/>
            <a:ext cx="10868891" cy="6477732"/>
          </a:xfrm>
        </p:spPr>
        <p:txBody>
          <a:bodyPr>
            <a:normAutofit lnSpcReduction="10000"/>
          </a:bodyPr>
          <a:lstStyle/>
          <a:p>
            <a:pPr marL="0" indent="0">
              <a:buNone/>
            </a:pPr>
            <a:r>
              <a:rPr lang="en-AU" dirty="0"/>
              <a:t>Left grating: Running along 55 degrees. Right grating: Running along 145</a:t>
            </a:r>
          </a:p>
          <a:p>
            <a:pPr marL="0" indent="0">
              <a:buNone/>
            </a:pPr>
            <a:endParaRPr lang="en-AU" dirty="0"/>
          </a:p>
          <a:p>
            <a:pPr marL="0" indent="0">
              <a:buNone/>
            </a:pPr>
            <a:endParaRPr lang="en-AU" dirty="0"/>
          </a:p>
          <a:p>
            <a:pPr marL="0" indent="0">
              <a:buNone/>
            </a:pPr>
            <a:endParaRPr lang="en-AU" dirty="0"/>
          </a:p>
          <a:p>
            <a:pPr marL="0" indent="0">
              <a:buNone/>
            </a:pPr>
            <a:r>
              <a:rPr lang="en-AU" dirty="0"/>
              <a:t>If the user selects:</a:t>
            </a:r>
          </a:p>
          <a:p>
            <a:pPr lvl="0"/>
            <a:r>
              <a:rPr lang="en-US" dirty="0"/>
              <a:t>Left grating clearest: Indicates axis 55</a:t>
            </a:r>
            <a:r>
              <a:rPr lang="en-AU" dirty="0">
                <a:sym typeface="Symbol" pitchFamily="2" charset="2"/>
              </a:rPr>
              <a:t></a:t>
            </a:r>
            <a:r>
              <a:rPr lang="en-AU" dirty="0"/>
              <a:t> or close to that. We are NOT expecting this user to select this option as 55</a:t>
            </a:r>
            <a:r>
              <a:rPr lang="en-AU" dirty="0">
                <a:sym typeface="Symbol" pitchFamily="2" charset="2"/>
              </a:rPr>
              <a:t></a:t>
            </a:r>
            <a:r>
              <a:rPr lang="en-AU" dirty="0"/>
              <a:t> is 55</a:t>
            </a:r>
            <a:r>
              <a:rPr lang="en-AU" dirty="0">
                <a:sym typeface="Symbol" pitchFamily="2" charset="2"/>
              </a:rPr>
              <a:t></a:t>
            </a:r>
            <a:r>
              <a:rPr lang="en-AU" dirty="0"/>
              <a:t> off 180</a:t>
            </a:r>
            <a:r>
              <a:rPr lang="en-AU" dirty="0">
                <a:sym typeface="Symbol" pitchFamily="2" charset="2"/>
              </a:rPr>
              <a:t></a:t>
            </a:r>
            <a:r>
              <a:rPr lang="en-AU" dirty="0"/>
              <a:t>.</a:t>
            </a:r>
          </a:p>
          <a:p>
            <a:pPr lvl="0"/>
            <a:r>
              <a:rPr lang="en-US" dirty="0">
                <a:hlinkClick r:id="rId2" action="ppaction://hlinksldjump"/>
              </a:rPr>
              <a:t>Right grating clearest: </a:t>
            </a:r>
            <a:r>
              <a:rPr lang="en-US" dirty="0"/>
              <a:t>Indicates axis 145</a:t>
            </a:r>
            <a:r>
              <a:rPr lang="en-AU" dirty="0">
                <a:sym typeface="Symbol" pitchFamily="2" charset="2"/>
              </a:rPr>
              <a:t></a:t>
            </a:r>
            <a:r>
              <a:rPr lang="en-AU" dirty="0"/>
              <a:t> degrees or close to that. </a:t>
            </a:r>
            <a:r>
              <a:rPr lang="en-US" dirty="0"/>
              <a:t>We are expecting the user to select this option as 145</a:t>
            </a:r>
            <a:r>
              <a:rPr lang="en-AU" dirty="0">
                <a:sym typeface="Symbol" pitchFamily="2" charset="2"/>
              </a:rPr>
              <a:t></a:t>
            </a:r>
            <a:r>
              <a:rPr lang="en-AU" dirty="0"/>
              <a:t> is 35</a:t>
            </a:r>
            <a:r>
              <a:rPr lang="en-AU" dirty="0">
                <a:sym typeface="Symbol" pitchFamily="2" charset="2"/>
              </a:rPr>
              <a:t></a:t>
            </a:r>
            <a:r>
              <a:rPr lang="en-AU" dirty="0"/>
              <a:t> off 180</a:t>
            </a:r>
            <a:r>
              <a:rPr lang="en-AU" dirty="0">
                <a:sym typeface="Symbol" pitchFamily="2" charset="2"/>
              </a:rPr>
              <a:t></a:t>
            </a:r>
            <a:r>
              <a:rPr lang="en-AU" dirty="0"/>
              <a:t>.</a:t>
            </a:r>
          </a:p>
          <a:p>
            <a:pPr lvl="0"/>
            <a:r>
              <a:rPr lang="en-US" dirty="0"/>
              <a:t>Equally clear: Indicates 10</a:t>
            </a:r>
            <a:r>
              <a:rPr lang="en-AU" dirty="0">
                <a:sym typeface="Symbol" pitchFamily="2" charset="2"/>
              </a:rPr>
              <a:t></a:t>
            </a:r>
            <a:r>
              <a:rPr lang="en-AU" dirty="0"/>
              <a:t> astigmatism. </a:t>
            </a:r>
          </a:p>
          <a:p>
            <a:pPr marL="0" indent="0">
              <a:buNone/>
            </a:pPr>
            <a:endParaRPr lang="en-AU" dirty="0"/>
          </a:p>
          <a:p>
            <a:pPr marL="0" indent="0">
              <a:buNone/>
            </a:pPr>
            <a:r>
              <a:rPr lang="en-AU" dirty="0"/>
              <a:t>User has selected the </a:t>
            </a:r>
            <a:r>
              <a:rPr lang="en-AU" dirty="0">
                <a:hlinkClick r:id="rId2" action="ppaction://hlinksldjump"/>
              </a:rPr>
              <a:t>right grating </a:t>
            </a:r>
            <a:r>
              <a:rPr lang="en-AU" dirty="0"/>
              <a:t>is clearest, confirming our suspicions the axis is 180</a:t>
            </a:r>
            <a:r>
              <a:rPr lang="en-AU" dirty="0">
                <a:sym typeface="Symbol" pitchFamily="2" charset="2"/>
              </a:rPr>
              <a:t></a:t>
            </a:r>
            <a:r>
              <a:rPr lang="en-AU" dirty="0"/>
              <a:t>. Now, let’s bracket on the other side, so axis 170; the gratings must be presented 45</a:t>
            </a:r>
            <a:r>
              <a:rPr lang="en-AU" dirty="0">
                <a:sym typeface="Symbol" pitchFamily="2" charset="2"/>
              </a:rPr>
              <a:t></a:t>
            </a:r>
            <a:r>
              <a:rPr lang="en-AU" dirty="0"/>
              <a:t> either side at 35/125 </a:t>
            </a:r>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a:extLst>
              <a:ext uri="{FF2B5EF4-FFF2-40B4-BE49-F238E27FC236}">
                <a16:creationId xmlns:a16="http://schemas.microsoft.com/office/drawing/2014/main" id="{9A740121-FB0C-D742-863B-DF125BDEDA4B}"/>
              </a:ext>
            </a:extLst>
          </p:cNvPr>
          <p:cNvSpPr>
            <a:spLocks noGrp="1"/>
          </p:cNvSpPr>
          <p:nvPr>
            <p:ph type="title"/>
          </p:nvPr>
        </p:nvSpPr>
        <p:spPr>
          <a:xfrm>
            <a:off x="519541" y="-355600"/>
            <a:ext cx="10515600" cy="1325563"/>
          </a:xfrm>
        </p:spPr>
        <p:txBody>
          <a:bodyPr>
            <a:normAutofit/>
          </a:bodyPr>
          <a:lstStyle/>
          <a:p>
            <a:r>
              <a:rPr lang="en-US" sz="4000" dirty="0"/>
              <a:t>Checking axis 10</a:t>
            </a:r>
          </a:p>
        </p:txBody>
      </p:sp>
      <p:pic>
        <p:nvPicPr>
          <p:cNvPr id="7" name="Picture 6" descr="A screenshot of a cell phone&#10;&#10;Description automatically generated">
            <a:extLst>
              <a:ext uri="{FF2B5EF4-FFF2-40B4-BE49-F238E27FC236}">
                <a16:creationId xmlns:a16="http://schemas.microsoft.com/office/drawing/2014/main" id="{F05ADB4A-1B08-2249-94AC-7FB1D8A45B8F}"/>
              </a:ext>
            </a:extLst>
          </p:cNvPr>
          <p:cNvPicPr/>
          <p:nvPr/>
        </p:nvPicPr>
        <p:blipFill rotWithShape="1">
          <a:blip r:embed="rId4" cstate="print">
            <a:extLst>
              <a:ext uri="{28A0092B-C50C-407E-A947-70E740481C1C}">
                <a14:useLocalDpi xmlns:a14="http://schemas.microsoft.com/office/drawing/2010/main" val="0"/>
              </a:ext>
            </a:extLst>
          </a:blip>
          <a:srcRect l="18833" t="37140" r="58886" b="27733"/>
          <a:stretch/>
        </p:blipFill>
        <p:spPr bwMode="auto">
          <a:xfrm rot="18309486">
            <a:off x="6381115" y="1248309"/>
            <a:ext cx="1050925" cy="1050925"/>
          </a:xfrm>
          <a:prstGeom prst="rect">
            <a:avLst/>
          </a:prstGeom>
          <a:noFill/>
          <a:ln>
            <a:noFill/>
          </a:ln>
          <a:extLst>
            <a:ext uri="{53640926-AAD7-44D8-BBD7-CCE9431645EC}">
              <a14:shadowObscured xmlns:a14="http://schemas.microsoft.com/office/drawing/2010/main"/>
            </a:ext>
          </a:extLst>
        </p:spPr>
      </p:pic>
      <p:pic>
        <p:nvPicPr>
          <p:cNvPr id="8" name="Picture 7" descr="A screenshot of a cell phone&#10;&#10;Description automatically generated">
            <a:extLst>
              <a:ext uri="{FF2B5EF4-FFF2-40B4-BE49-F238E27FC236}">
                <a16:creationId xmlns:a16="http://schemas.microsoft.com/office/drawing/2014/main" id="{205A4C0A-3BB8-0A45-BED5-E4C158686C5F}"/>
              </a:ext>
            </a:extLst>
          </p:cNvPr>
          <p:cNvPicPr/>
          <p:nvPr/>
        </p:nvPicPr>
        <p:blipFill rotWithShape="1">
          <a:blip r:embed="rId4" cstate="print">
            <a:extLst>
              <a:ext uri="{28A0092B-C50C-407E-A947-70E740481C1C}">
                <a14:useLocalDpi xmlns:a14="http://schemas.microsoft.com/office/drawing/2010/main" val="0"/>
              </a:ext>
            </a:extLst>
          </a:blip>
          <a:srcRect l="18833" t="37140" r="58886" b="27733"/>
          <a:stretch/>
        </p:blipFill>
        <p:spPr bwMode="auto">
          <a:xfrm rot="2142380">
            <a:off x="4759960" y="1273709"/>
            <a:ext cx="1050925" cy="10509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60111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519541" y="-312206"/>
            <a:ext cx="10515600" cy="1325563"/>
          </a:xfrm>
        </p:spPr>
        <p:txBody>
          <a:bodyPr>
            <a:normAutofit/>
          </a:bodyPr>
          <a:lstStyle/>
          <a:p>
            <a:r>
              <a:rPr lang="en-US" dirty="0"/>
              <a:t>Checking axis 170</a:t>
            </a:r>
          </a:p>
        </p:txBody>
      </p:sp>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519541" y="708554"/>
            <a:ext cx="11152918" cy="6149446"/>
          </a:xfrm>
        </p:spPr>
        <p:txBody>
          <a:bodyPr>
            <a:normAutofit fontScale="92500" lnSpcReduction="20000"/>
          </a:bodyPr>
          <a:lstStyle/>
          <a:p>
            <a:pPr marL="0" indent="0">
              <a:buNone/>
            </a:pPr>
            <a:r>
              <a:rPr lang="en-AU" dirty="0"/>
              <a:t>Left grating: Running along 35 degrees. Right grating: Running along 125.</a:t>
            </a:r>
          </a:p>
          <a:p>
            <a:pPr marL="0" indent="0">
              <a:buNone/>
            </a:pPr>
            <a:endParaRPr lang="en-US" dirty="0"/>
          </a:p>
          <a:p>
            <a:pPr marL="0" indent="0">
              <a:buNone/>
            </a:pPr>
            <a:endParaRPr lang="en-US" dirty="0"/>
          </a:p>
          <a:p>
            <a:pPr marL="0" indent="0">
              <a:buNone/>
            </a:pPr>
            <a:endParaRPr lang="en-AU" dirty="0"/>
          </a:p>
          <a:p>
            <a:pPr marL="0" indent="0">
              <a:buNone/>
            </a:pPr>
            <a:endParaRPr lang="en-AU" dirty="0"/>
          </a:p>
          <a:p>
            <a:pPr marL="0" indent="0">
              <a:buNone/>
            </a:pPr>
            <a:r>
              <a:rPr lang="en-AU" dirty="0"/>
              <a:t>If the user selects:</a:t>
            </a:r>
          </a:p>
          <a:p>
            <a:pPr lvl="0"/>
            <a:r>
              <a:rPr lang="en-US" dirty="0"/>
              <a:t>Left grating clearest: Indicates axis 125</a:t>
            </a:r>
            <a:r>
              <a:rPr lang="en-AU" dirty="0">
                <a:sym typeface="Symbol" pitchFamily="2" charset="2"/>
              </a:rPr>
              <a:t></a:t>
            </a:r>
            <a:r>
              <a:rPr lang="en-AU" dirty="0"/>
              <a:t> or close to that. We are NOT expecting this user to select this option as 125</a:t>
            </a:r>
            <a:r>
              <a:rPr lang="en-AU" dirty="0">
                <a:sym typeface="Symbol" pitchFamily="2" charset="2"/>
              </a:rPr>
              <a:t></a:t>
            </a:r>
            <a:r>
              <a:rPr lang="en-AU" dirty="0"/>
              <a:t> is 55</a:t>
            </a:r>
            <a:r>
              <a:rPr lang="en-AU" dirty="0">
                <a:sym typeface="Symbol" pitchFamily="2" charset="2"/>
              </a:rPr>
              <a:t></a:t>
            </a:r>
            <a:r>
              <a:rPr lang="en-AU" dirty="0"/>
              <a:t> off 180</a:t>
            </a:r>
            <a:r>
              <a:rPr lang="en-AU" dirty="0">
                <a:sym typeface="Symbol" pitchFamily="2" charset="2"/>
              </a:rPr>
              <a:t></a:t>
            </a:r>
            <a:r>
              <a:rPr lang="en-AU" dirty="0"/>
              <a:t>.</a:t>
            </a:r>
          </a:p>
          <a:p>
            <a:pPr lvl="0"/>
            <a:r>
              <a:rPr lang="en-US" dirty="0"/>
              <a:t>Right grating clearest: Indicates axis 35</a:t>
            </a:r>
            <a:r>
              <a:rPr lang="en-AU" dirty="0">
                <a:sym typeface="Symbol" pitchFamily="2" charset="2"/>
              </a:rPr>
              <a:t></a:t>
            </a:r>
            <a:r>
              <a:rPr lang="en-AU" dirty="0"/>
              <a:t> degrees or close to that.</a:t>
            </a:r>
            <a:r>
              <a:rPr lang="en-US" dirty="0"/>
              <a:t> We are expecting the user to select this option as 35</a:t>
            </a:r>
            <a:r>
              <a:rPr lang="en-AU" dirty="0">
                <a:sym typeface="Symbol" pitchFamily="2" charset="2"/>
              </a:rPr>
              <a:t></a:t>
            </a:r>
            <a:r>
              <a:rPr lang="en-AU" dirty="0"/>
              <a:t> is 35</a:t>
            </a:r>
            <a:r>
              <a:rPr lang="en-AU" dirty="0">
                <a:sym typeface="Symbol" pitchFamily="2" charset="2"/>
              </a:rPr>
              <a:t></a:t>
            </a:r>
            <a:r>
              <a:rPr lang="en-AU" dirty="0"/>
              <a:t> off 180</a:t>
            </a:r>
            <a:r>
              <a:rPr lang="en-AU" dirty="0">
                <a:sym typeface="Symbol" pitchFamily="2" charset="2"/>
              </a:rPr>
              <a:t></a:t>
            </a:r>
            <a:r>
              <a:rPr lang="en-AU" dirty="0"/>
              <a:t>.</a:t>
            </a:r>
          </a:p>
          <a:p>
            <a:pPr lvl="0"/>
            <a:r>
              <a:rPr lang="en-US" dirty="0"/>
              <a:t>Equally clear: Indicates 170</a:t>
            </a:r>
            <a:r>
              <a:rPr lang="en-AU" dirty="0">
                <a:sym typeface="Symbol" pitchFamily="2" charset="2"/>
              </a:rPr>
              <a:t></a:t>
            </a:r>
            <a:r>
              <a:rPr lang="en-AU" dirty="0"/>
              <a:t> astigmatism. </a:t>
            </a:r>
          </a:p>
          <a:p>
            <a:pPr marL="0" indent="0">
              <a:buNone/>
            </a:pPr>
            <a:endParaRPr lang="en-AU" dirty="0"/>
          </a:p>
          <a:p>
            <a:pPr marL="0" indent="0">
              <a:buNone/>
            </a:pPr>
            <a:r>
              <a:rPr lang="en-AU" dirty="0"/>
              <a:t>So the user has selected the right grating is clearest, confirming our suspicions the axis is 180</a:t>
            </a:r>
            <a:r>
              <a:rPr lang="en-AU" dirty="0">
                <a:sym typeface="Symbol" pitchFamily="2" charset="2"/>
              </a:rPr>
              <a:t></a:t>
            </a:r>
            <a:r>
              <a:rPr lang="en-AU" dirty="0"/>
              <a:t>. We have successfully bracketed 180</a:t>
            </a:r>
            <a:r>
              <a:rPr lang="en-AU" dirty="0">
                <a:sym typeface="Symbol" pitchFamily="2" charset="2"/>
              </a:rPr>
              <a:t></a:t>
            </a:r>
            <a:r>
              <a:rPr lang="en-AU" dirty="0"/>
              <a:t>10</a:t>
            </a:r>
            <a:r>
              <a:rPr lang="en-AU" dirty="0">
                <a:sym typeface="Symbol" pitchFamily="2" charset="2"/>
              </a:rPr>
              <a:t></a:t>
            </a:r>
            <a:r>
              <a:rPr lang="en-AU" dirty="0"/>
              <a:t> (so 10</a:t>
            </a:r>
            <a:r>
              <a:rPr lang="en-AU" dirty="0">
                <a:sym typeface="Symbol" pitchFamily="2" charset="2"/>
              </a:rPr>
              <a:t></a:t>
            </a:r>
            <a:r>
              <a:rPr lang="en-AU" dirty="0"/>
              <a:t> and 170</a:t>
            </a:r>
            <a:r>
              <a:rPr lang="en-AU" dirty="0">
                <a:sym typeface="Symbol" pitchFamily="2" charset="2"/>
              </a:rPr>
              <a:t></a:t>
            </a:r>
            <a:r>
              <a:rPr lang="en-AU" dirty="0"/>
              <a:t>) and had 180</a:t>
            </a:r>
            <a:r>
              <a:rPr lang="en-AU" dirty="0">
                <a:sym typeface="Symbol" pitchFamily="2" charset="2"/>
              </a:rPr>
              <a:t></a:t>
            </a:r>
            <a:r>
              <a:rPr lang="en-AU" dirty="0"/>
              <a:t> confirmed here, we are finished, our end point has be achieved and confirmed. </a:t>
            </a:r>
          </a:p>
          <a:p>
            <a:pPr marL="0" indent="0">
              <a:buNone/>
            </a:pPr>
            <a:endParaRPr lang="en-AU" dirty="0"/>
          </a:p>
          <a:p>
            <a:pPr marL="0" indent="0">
              <a:buNone/>
            </a:pPr>
            <a:endParaRPr lang="en-US"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ell phone&#10;&#10;Description automatically generated">
            <a:extLst>
              <a:ext uri="{FF2B5EF4-FFF2-40B4-BE49-F238E27FC236}">
                <a16:creationId xmlns:a16="http://schemas.microsoft.com/office/drawing/2014/main" id="{A3EA9B2B-F951-EB41-9DDE-8AAC183C8695}"/>
              </a:ext>
            </a:extLst>
          </p:cNvPr>
          <p:cNvPicPr/>
          <p:nvPr/>
        </p:nvPicPr>
        <p:blipFill rotWithShape="1">
          <a:blip r:embed="rId3" cstate="print">
            <a:extLst>
              <a:ext uri="{28A0092B-C50C-407E-A947-70E740481C1C}">
                <a14:useLocalDpi xmlns:a14="http://schemas.microsoft.com/office/drawing/2010/main" val="0"/>
              </a:ext>
            </a:extLst>
          </a:blip>
          <a:srcRect l="18833" t="37140" r="58886" b="27733"/>
          <a:stretch/>
        </p:blipFill>
        <p:spPr bwMode="auto">
          <a:xfrm rot="19520854">
            <a:off x="6381115" y="1451506"/>
            <a:ext cx="1050925" cy="1050925"/>
          </a:xfrm>
          <a:prstGeom prst="rect">
            <a:avLst/>
          </a:prstGeom>
          <a:noFill/>
          <a:ln>
            <a:noFill/>
          </a:ln>
          <a:extLst>
            <a:ext uri="{53640926-AAD7-44D8-BBD7-CCE9431645EC}">
              <a14:shadowObscured xmlns:a14="http://schemas.microsoft.com/office/drawing/2010/main"/>
            </a:ext>
          </a:extLst>
        </p:spPr>
      </p:pic>
      <p:pic>
        <p:nvPicPr>
          <p:cNvPr id="7" name="Picture 6" descr="A screenshot of a cell phone&#10;&#10;Description automatically generated">
            <a:extLst>
              <a:ext uri="{FF2B5EF4-FFF2-40B4-BE49-F238E27FC236}">
                <a16:creationId xmlns:a16="http://schemas.microsoft.com/office/drawing/2014/main" id="{26017A2F-5B4C-B34B-A0E0-B5EC5ED19435}"/>
              </a:ext>
            </a:extLst>
          </p:cNvPr>
          <p:cNvPicPr/>
          <p:nvPr/>
        </p:nvPicPr>
        <p:blipFill rotWithShape="1">
          <a:blip r:embed="rId3" cstate="print">
            <a:extLst>
              <a:ext uri="{28A0092B-C50C-407E-A947-70E740481C1C}">
                <a14:useLocalDpi xmlns:a14="http://schemas.microsoft.com/office/drawing/2010/main" val="0"/>
              </a:ext>
            </a:extLst>
          </a:blip>
          <a:srcRect l="18833" t="37140" r="58886" b="27733"/>
          <a:stretch/>
        </p:blipFill>
        <p:spPr bwMode="auto">
          <a:xfrm rot="3334597">
            <a:off x="4759960" y="1476906"/>
            <a:ext cx="1050925" cy="10509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03076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519541" y="365125"/>
            <a:ext cx="10515600" cy="1325563"/>
          </a:xfrm>
        </p:spPr>
        <p:txBody>
          <a:bodyPr>
            <a:normAutofit/>
          </a:bodyPr>
          <a:lstStyle/>
          <a:p>
            <a:r>
              <a:rPr lang="en-US" dirty="0"/>
              <a:t>Finding axis 180</a:t>
            </a:r>
          </a:p>
        </p:txBody>
      </p:sp>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519541" y="1690688"/>
            <a:ext cx="10868891" cy="4351338"/>
          </a:xfrm>
        </p:spPr>
        <p:txBody>
          <a:bodyPr/>
          <a:lstStyle/>
          <a:p>
            <a:pPr marL="0" indent="0">
              <a:buNone/>
            </a:pPr>
            <a:r>
              <a:rPr lang="en-US" dirty="0"/>
              <a:t>We have successfully bracketed </a:t>
            </a:r>
            <a:r>
              <a:rPr lang="en-AU" dirty="0"/>
              <a:t>10</a:t>
            </a:r>
            <a:r>
              <a:rPr lang="en-AU" dirty="0">
                <a:sym typeface="Symbol" pitchFamily="2" charset="2"/>
              </a:rPr>
              <a:t></a:t>
            </a:r>
            <a:r>
              <a:rPr lang="en-AU" dirty="0"/>
              <a:t> either side of 180, we have confirmed our cylinder axis as 180</a:t>
            </a:r>
            <a:r>
              <a:rPr lang="en-AU" dirty="0">
                <a:sym typeface="Symbol" pitchFamily="2" charset="2"/>
              </a:rPr>
              <a:t></a:t>
            </a:r>
            <a:r>
              <a:rPr lang="en-AU" dirty="0"/>
              <a:t> - </a:t>
            </a:r>
            <a:r>
              <a:rPr lang="en-AU" u="sng" dirty="0"/>
              <a:t>done</a:t>
            </a:r>
            <a:r>
              <a:rPr lang="en-AU" dirty="0"/>
              <a:t>. This is our endpoint!</a:t>
            </a:r>
          </a:p>
          <a:p>
            <a:pPr marL="0" indent="0">
              <a:buNone/>
            </a:pPr>
            <a:endParaRPr lang="en-US"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304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Phoropter Stock Illustrations – 208 Phoropter Stock Illustrations ...">
            <a:extLst>
              <a:ext uri="{FF2B5EF4-FFF2-40B4-BE49-F238E27FC236}">
                <a16:creationId xmlns:a16="http://schemas.microsoft.com/office/drawing/2014/main" id="{CD4C3BB1-AF1C-F642-84F0-04748E398DD1}"/>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3">
            <a:extLst>
              <a:ext uri="{FF2B5EF4-FFF2-40B4-BE49-F238E27FC236}">
                <a16:creationId xmlns:a16="http://schemas.microsoft.com/office/drawing/2014/main" id="{BF8DF7F6-2BAE-7E49-8CC3-0B41A4DF107C}"/>
              </a:ext>
            </a:extLst>
          </p:cNvPr>
          <p:cNvSpPr>
            <a:spLocks noGrp="1"/>
          </p:cNvSpPr>
          <p:nvPr>
            <p:ph type="title"/>
          </p:nvPr>
        </p:nvSpPr>
        <p:spPr>
          <a:xfrm>
            <a:off x="519541" y="365125"/>
            <a:ext cx="10515600" cy="1325563"/>
          </a:xfrm>
        </p:spPr>
        <p:txBody>
          <a:bodyPr>
            <a:normAutofit/>
          </a:bodyPr>
          <a:lstStyle/>
          <a:p>
            <a:r>
              <a:rPr lang="en-US" dirty="0">
                <a:solidFill>
                  <a:srgbClr val="FF0000"/>
                </a:solidFill>
              </a:rPr>
              <a:t>Final example – axis 85</a:t>
            </a:r>
          </a:p>
        </p:txBody>
      </p:sp>
      <p:sp>
        <p:nvSpPr>
          <p:cNvPr id="8" name="Content Placeholder 4">
            <a:extLst>
              <a:ext uri="{FF2B5EF4-FFF2-40B4-BE49-F238E27FC236}">
                <a16:creationId xmlns:a16="http://schemas.microsoft.com/office/drawing/2014/main" id="{97B03953-5734-5641-BA39-5F25F58C1026}"/>
              </a:ext>
            </a:extLst>
          </p:cNvPr>
          <p:cNvSpPr>
            <a:spLocks noGrp="1"/>
          </p:cNvSpPr>
          <p:nvPr>
            <p:ph idx="1"/>
          </p:nvPr>
        </p:nvSpPr>
        <p:spPr>
          <a:xfrm>
            <a:off x="519541" y="1690687"/>
            <a:ext cx="10868891" cy="4802187"/>
          </a:xfrm>
        </p:spPr>
        <p:txBody>
          <a:bodyPr>
            <a:normAutofit fontScale="92500" lnSpcReduction="10000"/>
          </a:bodyPr>
          <a:lstStyle/>
          <a:p>
            <a:pPr marL="0" indent="0">
              <a:buNone/>
            </a:pPr>
            <a:r>
              <a:rPr lang="en-US" dirty="0"/>
              <a:t>Let’s work through another cylinder axis example - let’s pretend the user has astigmatism </a:t>
            </a:r>
            <a:r>
              <a:rPr lang="en-US" u="sng" dirty="0"/>
              <a:t>axis 85.</a:t>
            </a:r>
          </a:p>
          <a:p>
            <a:pPr marL="0" indent="0">
              <a:buNone/>
            </a:pPr>
            <a:endParaRPr lang="en-US" u="sng" dirty="0"/>
          </a:p>
          <a:p>
            <a:pPr marL="0" indent="0">
              <a:buNone/>
            </a:pPr>
            <a:r>
              <a:rPr lang="en-AU" dirty="0"/>
              <a:t>In this example, 85</a:t>
            </a:r>
            <a:r>
              <a:rPr lang="en-AU" dirty="0">
                <a:sym typeface="Symbol" pitchFamily="2" charset="2"/>
              </a:rPr>
              <a:t></a:t>
            </a:r>
            <a:r>
              <a:rPr lang="en-AU" dirty="0"/>
              <a:t> astigmatism brings added complexity as it lies mid-way between 80 and 90</a:t>
            </a:r>
            <a:r>
              <a:rPr lang="en-AU" dirty="0">
                <a:sym typeface="Symbol" pitchFamily="2" charset="2"/>
              </a:rPr>
              <a:t></a:t>
            </a:r>
            <a:r>
              <a:rPr lang="en-AU" dirty="0"/>
              <a:t>. At this stage, for the sake of simplicity, we are only looking for cylinder in 10</a:t>
            </a:r>
            <a:r>
              <a:rPr lang="en-AU" dirty="0">
                <a:sym typeface="Symbol" pitchFamily="2" charset="2"/>
              </a:rPr>
              <a:t></a:t>
            </a:r>
            <a:r>
              <a:rPr lang="en-AU" dirty="0"/>
              <a:t> increments. So what would happen when a user has astigmatism not exactly on our 10</a:t>
            </a:r>
            <a:r>
              <a:rPr lang="en-AU" dirty="0">
                <a:sym typeface="Symbol" pitchFamily="2" charset="2"/>
              </a:rPr>
              <a:t></a:t>
            </a:r>
            <a:r>
              <a:rPr lang="en-AU" dirty="0"/>
              <a:t> increments?</a:t>
            </a:r>
            <a:br>
              <a:rPr lang="en-AU" dirty="0"/>
            </a:br>
            <a:br>
              <a:rPr lang="en-AU" dirty="0"/>
            </a:br>
            <a:r>
              <a:rPr lang="en-AU" dirty="0"/>
              <a:t>One of two things will happen, depending on the user:</a:t>
            </a:r>
          </a:p>
          <a:p>
            <a:pPr marL="514350" lvl="0" indent="-514350">
              <a:buFont typeface="+mj-lt"/>
              <a:buAutoNum type="arabicPeriod"/>
            </a:pPr>
            <a:r>
              <a:rPr lang="en-US" dirty="0"/>
              <a:t>An unreliable user, or a user with only a small amount of astigmatism, would find axis 80 and 90 to both be endpoints (equally blurry). </a:t>
            </a:r>
            <a:endParaRPr lang="en-AU" dirty="0"/>
          </a:p>
          <a:p>
            <a:pPr marL="514350" lvl="0" indent="-514350">
              <a:buFont typeface="+mj-lt"/>
              <a:buAutoNum type="arabicPeriod"/>
            </a:pPr>
            <a:r>
              <a:rPr lang="en-US" dirty="0"/>
              <a:t>The user will fluctuate between axis 80 and axis 90. </a:t>
            </a:r>
            <a:endParaRPr lang="en-AU" dirty="0"/>
          </a:p>
          <a:p>
            <a:pPr marL="0" indent="0">
              <a:buNone/>
            </a:pPr>
            <a:endParaRPr lang="en-US" u="sng" dirty="0"/>
          </a:p>
        </p:txBody>
      </p:sp>
    </p:spTree>
    <p:extLst>
      <p:ext uri="{BB962C8B-B14F-4D97-AF65-F5344CB8AC3E}">
        <p14:creationId xmlns:p14="http://schemas.microsoft.com/office/powerpoint/2010/main" val="2997615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9" descr="A screenshot of a cell phone&#10;&#10;Description automatically generated">
            <a:extLst>
              <a:ext uri="{FF2B5EF4-FFF2-40B4-BE49-F238E27FC236}">
                <a16:creationId xmlns:a16="http://schemas.microsoft.com/office/drawing/2014/main" id="{79BCF92F-711C-F841-9B95-F7F8E4079727}"/>
              </a:ext>
            </a:extLst>
          </p:cNvPr>
          <p:cNvPicPr>
            <a:picLocks noChangeArrowheads="1"/>
          </p:cNvPicPr>
          <p:nvPr/>
        </p:nvPicPr>
        <p:blipFill>
          <a:blip r:embed="rId3">
            <a:extLst>
              <a:ext uri="{28A0092B-C50C-407E-A947-70E740481C1C}">
                <a14:useLocalDpi xmlns:a14="http://schemas.microsoft.com/office/drawing/2010/main" val="0"/>
              </a:ext>
            </a:extLst>
          </a:blip>
          <a:srcRect l="18832" t="37140" r="58887" b="27733"/>
          <a:stretch>
            <a:fillRect/>
          </a:stretch>
        </p:blipFill>
        <p:spPr bwMode="auto">
          <a:xfrm>
            <a:off x="4066612" y="1854017"/>
            <a:ext cx="902840" cy="105092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A screenshot of a cell phone&#10;&#10;Description automatically generated">
            <a:extLst>
              <a:ext uri="{FF2B5EF4-FFF2-40B4-BE49-F238E27FC236}">
                <a16:creationId xmlns:a16="http://schemas.microsoft.com/office/drawing/2014/main" id="{E2998A87-1E22-3F40-A82C-B92BD3576209}"/>
              </a:ext>
            </a:extLst>
          </p:cNvPr>
          <p:cNvPicPr/>
          <p:nvPr/>
        </p:nvPicPr>
        <p:blipFill rotWithShape="1">
          <a:blip r:embed="rId3" cstate="print">
            <a:extLst>
              <a:ext uri="{28A0092B-C50C-407E-A947-70E740481C1C}">
                <a14:useLocalDpi xmlns:a14="http://schemas.microsoft.com/office/drawing/2010/main" val="0"/>
              </a:ext>
            </a:extLst>
          </a:blip>
          <a:srcRect l="18833" t="37140" r="58886" b="27733"/>
          <a:stretch/>
        </p:blipFill>
        <p:spPr bwMode="auto">
          <a:xfrm rot="5400000">
            <a:off x="5809419" y="1928059"/>
            <a:ext cx="1050925" cy="902840"/>
          </a:xfrm>
          <a:prstGeom prst="rect">
            <a:avLst/>
          </a:prstGeom>
          <a:noFill/>
          <a:ln>
            <a:noFill/>
          </a:ln>
          <a:extLst>
            <a:ext uri="{53640926-AAD7-44D8-BBD7-CCE9431645EC}">
              <a14:shadowObscured xmlns:a14="http://schemas.microsoft.com/office/drawing/2010/main"/>
            </a:ext>
          </a:extLst>
        </p:spPr>
      </p:pic>
      <p:sp>
        <p:nvSpPr>
          <p:cNvPr id="15" name="Rectangle 19">
            <a:extLst>
              <a:ext uri="{FF2B5EF4-FFF2-40B4-BE49-F238E27FC236}">
                <a16:creationId xmlns:a16="http://schemas.microsoft.com/office/drawing/2014/main" id="{C64631C4-156E-EA4E-8437-E4B00FC62647}"/>
              </a:ext>
            </a:extLst>
          </p:cNvPr>
          <p:cNvSpPr>
            <a:spLocks noChangeArrowheads="1"/>
          </p:cNvSpPr>
          <p:nvPr/>
        </p:nvSpPr>
        <p:spPr bwMode="auto">
          <a:xfrm>
            <a:off x="571066" y="689774"/>
            <a:ext cx="1047403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ea typeface="Times New Roman" panose="02020603050405020304" pitchFamily="18" charset="0"/>
              </a:rPr>
              <a:t>The first presentation should always be with the gratings horizontal and vertical. This is because the most common cylinder axis within the population are with-the-rule (axis 180) and against-the-rule (axis 90).</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
        <p:nvSpPr>
          <p:cNvPr id="16" name="Rectangle 20">
            <a:extLst>
              <a:ext uri="{FF2B5EF4-FFF2-40B4-BE49-F238E27FC236}">
                <a16:creationId xmlns:a16="http://schemas.microsoft.com/office/drawing/2014/main" id="{C80F567F-C982-8E44-9723-915506F24114}"/>
              </a:ext>
            </a:extLst>
          </p:cNvPr>
          <p:cNvSpPr>
            <a:spLocks noChangeArrowheads="1"/>
          </p:cNvSpPr>
          <p:nvPr/>
        </p:nvSpPr>
        <p:spPr bwMode="auto">
          <a:xfrm>
            <a:off x="470188" y="2849455"/>
            <a:ext cx="1116301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ea typeface="Times New Roman" panose="02020603050405020304" pitchFamily="18" charset="0"/>
              </a:rPr>
              <a:t>Left grating running along 90 degrees. Right grating running along 180 degrees.</a:t>
            </a:r>
            <a:endParaRPr lang="en-US" altLang="en-US" sz="2000" dirty="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a:p>
            <a:r>
              <a:rPr lang="en-AU" dirty="0"/>
              <a:t>If the user selects:</a:t>
            </a:r>
          </a:p>
          <a:p>
            <a:pPr marL="285750" lvl="0" indent="-285750">
              <a:buFont typeface="Arial" panose="020B0604020202020204" pitchFamily="34" charset="0"/>
              <a:buChar char="•"/>
            </a:pPr>
            <a:r>
              <a:rPr lang="en-US" dirty="0"/>
              <a:t>Left grating clearest: Indicates user has axis 180</a:t>
            </a:r>
            <a:r>
              <a:rPr lang="en-AU" dirty="0"/>
              <a:t> astigmatism or close to that. We are not expecting the user to select this, as 180</a:t>
            </a:r>
            <a:r>
              <a:rPr lang="en-AU" dirty="0">
                <a:sym typeface="Symbol" pitchFamily="2" charset="2"/>
              </a:rPr>
              <a:t></a:t>
            </a:r>
            <a:r>
              <a:rPr lang="en-AU" dirty="0"/>
              <a:t> is 85</a:t>
            </a:r>
            <a:r>
              <a:rPr lang="en-AU" dirty="0">
                <a:sym typeface="Symbol" pitchFamily="2" charset="2"/>
              </a:rPr>
              <a:t></a:t>
            </a:r>
            <a:r>
              <a:rPr lang="en-AU" dirty="0"/>
              <a:t> off our endpoint. </a:t>
            </a:r>
          </a:p>
          <a:p>
            <a:pPr marL="285750" lvl="0" indent="-285750">
              <a:buFont typeface="Arial" panose="020B0604020202020204" pitchFamily="34" charset="0"/>
              <a:buChar char="•"/>
            </a:pPr>
            <a:r>
              <a:rPr lang="en-US" dirty="0">
                <a:hlinkClick r:id="rId4" action="ppaction://hlinksldjump"/>
              </a:rPr>
              <a:t>Right grating clearest</a:t>
            </a:r>
            <a:r>
              <a:rPr lang="en-US" dirty="0"/>
              <a:t>: Indicates user has axis 90</a:t>
            </a:r>
            <a:r>
              <a:rPr lang="en-AU" dirty="0">
                <a:sym typeface="Symbol" pitchFamily="2" charset="2"/>
              </a:rPr>
              <a:t></a:t>
            </a:r>
            <a:r>
              <a:rPr lang="en-AU" dirty="0"/>
              <a:t> astigmatism, or close to that. </a:t>
            </a:r>
            <a:r>
              <a:rPr lang="en-AU" u="sng" dirty="0"/>
              <a:t>We are expecting </a:t>
            </a:r>
            <a:r>
              <a:rPr lang="en-AU" dirty="0"/>
              <a:t>the user to select this, as 90</a:t>
            </a:r>
            <a:r>
              <a:rPr lang="en-AU" dirty="0">
                <a:sym typeface="Symbol" pitchFamily="2" charset="2"/>
              </a:rPr>
              <a:t></a:t>
            </a:r>
            <a:r>
              <a:rPr lang="en-AU" dirty="0"/>
              <a:t> is 5</a:t>
            </a:r>
            <a:r>
              <a:rPr lang="en-AU" dirty="0">
                <a:sym typeface="Symbol" pitchFamily="2" charset="2"/>
              </a:rPr>
              <a:t></a:t>
            </a:r>
            <a:r>
              <a:rPr lang="en-AU" dirty="0"/>
              <a:t>  off the users axis 85.</a:t>
            </a:r>
          </a:p>
          <a:p>
            <a:pPr marL="285750" lvl="0" indent="-285750">
              <a:buFont typeface="Arial" panose="020B0604020202020204" pitchFamily="34" charset="0"/>
              <a:buChar char="•"/>
            </a:pPr>
            <a:r>
              <a:rPr lang="en-US" dirty="0"/>
              <a:t>Equally clear: Indicates user has axis 35/145/no</a:t>
            </a:r>
            <a:r>
              <a:rPr lang="en-AU" dirty="0"/>
              <a:t> astigmatism.</a:t>
            </a:r>
          </a:p>
          <a:p>
            <a:pPr lvl="0"/>
            <a:endParaRPr lang="en-AU" dirty="0"/>
          </a:p>
          <a:p>
            <a:pPr marL="285750" lvl="0" indent="-285750">
              <a:buFont typeface="Arial" panose="020B0604020202020204" pitchFamily="34" charset="0"/>
              <a:buChar char="•"/>
            </a:pPr>
            <a:endParaRPr lang="en-AU" dirty="0"/>
          </a:p>
          <a:p>
            <a:r>
              <a:rPr lang="en-AU" dirty="0"/>
              <a:t>User has selected </a:t>
            </a:r>
            <a:r>
              <a:rPr lang="en-AU" dirty="0">
                <a:hlinkClick r:id="rId4" action="ppaction://hlinksldjump"/>
              </a:rPr>
              <a:t>right grating </a:t>
            </a:r>
            <a:r>
              <a:rPr lang="en-AU" dirty="0"/>
              <a:t>appears clearest, indicating axis 90</a:t>
            </a:r>
            <a:r>
              <a:rPr lang="en-AU" dirty="0">
                <a:sym typeface="Symbol" pitchFamily="2" charset="2"/>
              </a:rPr>
              <a:t></a:t>
            </a:r>
            <a:r>
              <a:rPr lang="en-AU" dirty="0"/>
              <a:t> astigmatism or there-about. As aforementioned, axis 90</a:t>
            </a:r>
            <a:r>
              <a:rPr lang="en-AU" dirty="0">
                <a:sym typeface="Symbol" pitchFamily="2" charset="2"/>
              </a:rPr>
              <a:t></a:t>
            </a:r>
            <a:r>
              <a:rPr lang="en-AU" dirty="0"/>
              <a:t>20</a:t>
            </a:r>
            <a:r>
              <a:rPr lang="en-AU" dirty="0">
                <a:sym typeface="Symbol" pitchFamily="2" charset="2"/>
              </a:rPr>
              <a:t></a:t>
            </a:r>
            <a:r>
              <a:rPr lang="en-AU" dirty="0"/>
              <a:t> (against-the-rule astigmatism) is very common, especially in people &gt;50yo. As before </a:t>
            </a:r>
            <a:r>
              <a:rPr lang="en-AU" dirty="0">
                <a:hlinkClick r:id="rId5" action="ppaction://hlinksldjump"/>
              </a:rPr>
              <a:t>here</a:t>
            </a:r>
            <a:r>
              <a:rPr lang="en-AU" dirty="0"/>
              <a:t>, </a:t>
            </a:r>
            <a:r>
              <a:rPr lang="en-AU" dirty="0">
                <a:hlinkClick r:id="rId6" action="ppaction://hlinksldjump"/>
              </a:rPr>
              <a:t>here</a:t>
            </a:r>
            <a:r>
              <a:rPr lang="en-AU" dirty="0"/>
              <a:t> and </a:t>
            </a:r>
            <a:r>
              <a:rPr lang="en-AU" dirty="0">
                <a:hlinkClick r:id="rId7" action="ppaction://hlinksldjump"/>
              </a:rPr>
              <a:t>here</a:t>
            </a:r>
            <a:r>
              <a:rPr lang="en-AU" dirty="0"/>
              <a:t>, when an axis is suspected the gratings must be presented at 45</a:t>
            </a:r>
            <a:r>
              <a:rPr lang="en-AU" dirty="0">
                <a:sym typeface="Symbol" pitchFamily="2" charset="2"/>
              </a:rPr>
              <a:t></a:t>
            </a:r>
            <a:r>
              <a:rPr lang="en-AU" dirty="0"/>
              <a:t>  to the suspected axis, so at 45</a:t>
            </a:r>
            <a:r>
              <a:rPr lang="en-AU" dirty="0">
                <a:sym typeface="Symbol" pitchFamily="2" charset="2"/>
              </a:rPr>
              <a:t></a:t>
            </a:r>
            <a:r>
              <a:rPr lang="en-AU" dirty="0"/>
              <a:t> and 135</a:t>
            </a:r>
            <a:r>
              <a:rPr lang="en-AU" dirty="0">
                <a:sym typeface="Symbol" pitchFamily="2" charset="2"/>
              </a:rPr>
              <a:t></a:t>
            </a:r>
            <a:r>
              <a:rPr lang="en-AU" dirty="0"/>
              <a:t>. </a:t>
            </a:r>
            <a:endParaRPr kumimoji="0" lang="en-US" altLang="en-US" sz="1800" b="0" i="0" u="none" strike="noStrike" cap="none" normalizeH="0" baseline="0" dirty="0">
              <a:ln>
                <a:noFill/>
              </a:ln>
              <a:solidFill>
                <a:schemeClr val="tx1"/>
              </a:solidFill>
              <a:effectLst/>
            </a:endParaRPr>
          </a:p>
        </p:txBody>
      </p:sp>
      <p:sp>
        <p:nvSpPr>
          <p:cNvPr id="25" name="Title 3">
            <a:extLst>
              <a:ext uri="{FF2B5EF4-FFF2-40B4-BE49-F238E27FC236}">
                <a16:creationId xmlns:a16="http://schemas.microsoft.com/office/drawing/2014/main" id="{A38AA117-0790-6042-89EF-EFEF6C1552B9}"/>
              </a:ext>
            </a:extLst>
          </p:cNvPr>
          <p:cNvSpPr>
            <a:spLocks noGrp="1"/>
          </p:cNvSpPr>
          <p:nvPr>
            <p:ph type="title"/>
          </p:nvPr>
        </p:nvSpPr>
        <p:spPr>
          <a:xfrm>
            <a:off x="671943" y="-313754"/>
            <a:ext cx="10515600" cy="1283717"/>
          </a:xfrm>
        </p:spPr>
        <p:txBody>
          <a:bodyPr/>
          <a:lstStyle/>
          <a:p>
            <a:r>
              <a:rPr lang="en-US" dirty="0"/>
              <a:t>First presentation – finding axis 85</a:t>
            </a:r>
          </a:p>
        </p:txBody>
      </p:sp>
    </p:spTree>
    <p:extLst>
      <p:ext uri="{BB962C8B-B14F-4D97-AF65-F5344CB8AC3E}">
        <p14:creationId xmlns:p14="http://schemas.microsoft.com/office/powerpoint/2010/main" val="1506571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519541" y="-177801"/>
            <a:ext cx="10515600" cy="1325563"/>
          </a:xfrm>
        </p:spPr>
        <p:txBody>
          <a:bodyPr>
            <a:normAutofit/>
          </a:bodyPr>
          <a:lstStyle/>
          <a:p>
            <a:r>
              <a:rPr lang="en-US" sz="4000" dirty="0"/>
              <a:t>Checking axis 90</a:t>
            </a:r>
          </a:p>
        </p:txBody>
      </p:sp>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519541" y="759354"/>
            <a:ext cx="10868891" cy="6098646"/>
          </a:xfrm>
        </p:spPr>
        <p:txBody>
          <a:bodyPr>
            <a:normAutofit fontScale="70000" lnSpcReduction="20000"/>
          </a:bodyPr>
          <a:lstStyle/>
          <a:p>
            <a:pPr marL="0" indent="0">
              <a:buNone/>
            </a:pPr>
            <a:r>
              <a:rPr lang="en-AU" dirty="0"/>
              <a:t>Left grating: Running along 45. Right grating: Running along 135.</a:t>
            </a:r>
          </a:p>
          <a:p>
            <a:pPr marL="0" indent="0">
              <a:buNone/>
            </a:pPr>
            <a:endParaRPr lang="en-AU" dirty="0"/>
          </a:p>
          <a:p>
            <a:pPr marL="0" indent="0">
              <a:buNone/>
            </a:pPr>
            <a:endParaRPr lang="en-AU" dirty="0"/>
          </a:p>
          <a:p>
            <a:pPr marL="0" indent="0">
              <a:buNone/>
            </a:pPr>
            <a:endParaRPr lang="en-AU" dirty="0"/>
          </a:p>
          <a:p>
            <a:pPr marL="0" indent="0">
              <a:buNone/>
            </a:pPr>
            <a:r>
              <a:rPr lang="en-AU" dirty="0"/>
              <a:t>As aforementioned, one of two things will happen, depending on the user:</a:t>
            </a:r>
          </a:p>
          <a:p>
            <a:pPr marL="514350" lvl="0" indent="-514350">
              <a:buFont typeface="+mj-lt"/>
              <a:buAutoNum type="arabicPeriod"/>
            </a:pPr>
            <a:r>
              <a:rPr lang="en-US" dirty="0"/>
              <a:t>An unreliable user, or a user with only a small amount of astigmatism, would find axis 80 and 90 to both be endpoints (equally blurry). </a:t>
            </a:r>
            <a:endParaRPr lang="en-AU" dirty="0"/>
          </a:p>
          <a:p>
            <a:pPr marL="514350" lvl="0" indent="-514350">
              <a:buFont typeface="+mj-lt"/>
              <a:buAutoNum type="arabicPeriod"/>
            </a:pPr>
            <a:r>
              <a:rPr lang="en-US" dirty="0"/>
              <a:t>The user will fluctuate between axis 80 and axis 90</a:t>
            </a:r>
            <a:endParaRPr lang="en-AU" dirty="0"/>
          </a:p>
          <a:p>
            <a:pPr marL="0" lvl="0" indent="0">
              <a:buNone/>
            </a:pPr>
            <a:endParaRPr lang="en-AU" dirty="0"/>
          </a:p>
          <a:p>
            <a:pPr marL="0" indent="0">
              <a:buNone/>
            </a:pPr>
            <a:r>
              <a:rPr lang="en-AU" dirty="0"/>
              <a:t>So, if the user selects:</a:t>
            </a:r>
          </a:p>
          <a:p>
            <a:pPr lvl="0"/>
            <a:r>
              <a:rPr lang="en-US" dirty="0"/>
              <a:t>Left grating clearest: Indicates axis 135</a:t>
            </a:r>
            <a:r>
              <a:rPr lang="en-AU" dirty="0">
                <a:sym typeface="Symbol" pitchFamily="2" charset="2"/>
              </a:rPr>
              <a:t></a:t>
            </a:r>
            <a:r>
              <a:rPr lang="en-AU" dirty="0"/>
              <a:t> or close to that. We are not expecting this option as the axis for the user in this example is 85</a:t>
            </a:r>
            <a:r>
              <a:rPr lang="en-AU" dirty="0">
                <a:sym typeface="Symbol" pitchFamily="2" charset="2"/>
              </a:rPr>
              <a:t></a:t>
            </a:r>
            <a:r>
              <a:rPr lang="en-AU" dirty="0"/>
              <a:t>.</a:t>
            </a:r>
          </a:p>
          <a:p>
            <a:pPr lvl="0"/>
            <a:r>
              <a:rPr lang="en-US" dirty="0">
                <a:hlinkClick r:id="rId2" action="ppaction://hlinksldjump"/>
              </a:rPr>
              <a:t>Right grating clearest: </a:t>
            </a:r>
            <a:r>
              <a:rPr lang="en-US" dirty="0"/>
              <a:t>Indicates axis 45</a:t>
            </a:r>
            <a:r>
              <a:rPr lang="en-AU" dirty="0">
                <a:sym typeface="Symbol" pitchFamily="2" charset="2"/>
              </a:rPr>
              <a:t></a:t>
            </a:r>
            <a:r>
              <a:rPr lang="en-AU" dirty="0"/>
              <a:t> degrees or close to that. </a:t>
            </a:r>
            <a:r>
              <a:rPr lang="en-US" dirty="0"/>
              <a:t>We could get this option, which is number 2) above.  This indicates the user has an axis more towards 45</a:t>
            </a:r>
            <a:r>
              <a:rPr lang="en-AU" dirty="0">
                <a:sym typeface="Symbol" pitchFamily="2" charset="2"/>
              </a:rPr>
              <a:t></a:t>
            </a:r>
            <a:r>
              <a:rPr lang="en-AU" dirty="0"/>
              <a:t> so 85, 80, 75, 70 </a:t>
            </a:r>
            <a:r>
              <a:rPr lang="en-AU" dirty="0" err="1"/>
              <a:t>ect</a:t>
            </a:r>
            <a:r>
              <a:rPr lang="en-AU" dirty="0"/>
              <a:t>. </a:t>
            </a:r>
          </a:p>
          <a:p>
            <a:pPr lvl="0"/>
            <a:r>
              <a:rPr lang="en-US" dirty="0"/>
              <a:t>Equally clear: Indicates 90</a:t>
            </a:r>
            <a:r>
              <a:rPr lang="en-AU" dirty="0">
                <a:sym typeface="Symbol" pitchFamily="2" charset="2"/>
              </a:rPr>
              <a:t></a:t>
            </a:r>
            <a:r>
              <a:rPr lang="en-AU" dirty="0"/>
              <a:t> astigmatism.  We could also get this option, which is number 1) above. </a:t>
            </a:r>
          </a:p>
          <a:p>
            <a:pPr marL="0" indent="0">
              <a:buNone/>
            </a:pPr>
            <a:endParaRPr lang="en-AU" dirty="0"/>
          </a:p>
          <a:p>
            <a:pPr marL="0" indent="0">
              <a:buNone/>
            </a:pPr>
            <a:r>
              <a:rPr lang="en-AU" dirty="0"/>
              <a:t>Let’s work through if the user selected the </a:t>
            </a:r>
            <a:r>
              <a:rPr lang="en-AU" dirty="0">
                <a:hlinkClick r:id="rId2" action="ppaction://hlinksldjump"/>
              </a:rPr>
              <a:t>right grating clearest first</a:t>
            </a:r>
            <a:r>
              <a:rPr lang="en-AU" dirty="0"/>
              <a:t>. We will work through the user selecting both gratings are equally clear later here.</a:t>
            </a:r>
          </a:p>
          <a:p>
            <a:pPr marL="0" indent="0">
              <a:buNone/>
            </a:pPr>
            <a:endParaRPr lang="en-AU" dirty="0"/>
          </a:p>
          <a:p>
            <a:pPr marL="0" indent="0">
              <a:buNone/>
            </a:pPr>
            <a:endParaRPr lang="en-US"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ell phone&#10;&#10;Description automatically generated">
            <a:extLst>
              <a:ext uri="{FF2B5EF4-FFF2-40B4-BE49-F238E27FC236}">
                <a16:creationId xmlns:a16="http://schemas.microsoft.com/office/drawing/2014/main" id="{DFF1B199-31F8-C74A-BA51-53AF47C70D6B}"/>
              </a:ext>
            </a:extLst>
          </p:cNvPr>
          <p:cNvPicPr/>
          <p:nvPr/>
        </p:nvPicPr>
        <p:blipFill rotWithShape="1">
          <a:blip r:embed="rId4" cstate="print">
            <a:extLst>
              <a:ext uri="{28A0092B-C50C-407E-A947-70E740481C1C}">
                <a14:useLocalDpi xmlns:a14="http://schemas.microsoft.com/office/drawing/2010/main" val="0"/>
              </a:ext>
            </a:extLst>
          </a:blip>
          <a:srcRect l="18833" t="37140" r="58886" b="27733"/>
          <a:stretch/>
        </p:blipFill>
        <p:spPr bwMode="auto">
          <a:xfrm rot="18876859">
            <a:off x="9715673" y="490221"/>
            <a:ext cx="1050925" cy="1050925"/>
          </a:xfrm>
          <a:prstGeom prst="rect">
            <a:avLst/>
          </a:prstGeom>
          <a:noFill/>
          <a:ln>
            <a:noFill/>
          </a:ln>
          <a:extLst>
            <a:ext uri="{53640926-AAD7-44D8-BBD7-CCE9431645EC}">
              <a14:shadowObscured xmlns:a14="http://schemas.microsoft.com/office/drawing/2010/main"/>
            </a:ext>
          </a:extLst>
        </p:spPr>
      </p:pic>
      <p:pic>
        <p:nvPicPr>
          <p:cNvPr id="7" name="Picture 6" descr="A screenshot of a cell phone&#10;&#10;Description automatically generated">
            <a:extLst>
              <a:ext uri="{FF2B5EF4-FFF2-40B4-BE49-F238E27FC236}">
                <a16:creationId xmlns:a16="http://schemas.microsoft.com/office/drawing/2014/main" id="{60F1F555-F4AD-6D4B-ADAB-EE43F43D5819}"/>
              </a:ext>
            </a:extLst>
          </p:cNvPr>
          <p:cNvPicPr/>
          <p:nvPr/>
        </p:nvPicPr>
        <p:blipFill rotWithShape="1">
          <a:blip r:embed="rId4" cstate="print">
            <a:extLst>
              <a:ext uri="{28A0092B-C50C-407E-A947-70E740481C1C}">
                <a14:useLocalDpi xmlns:a14="http://schemas.microsoft.com/office/drawing/2010/main" val="0"/>
              </a:ext>
            </a:extLst>
          </a:blip>
          <a:srcRect l="18833" t="37140" r="58886" b="27733"/>
          <a:stretch/>
        </p:blipFill>
        <p:spPr bwMode="auto">
          <a:xfrm rot="2728440">
            <a:off x="7777653" y="444501"/>
            <a:ext cx="1050925" cy="10509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641408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838200" y="484981"/>
            <a:ext cx="10515600" cy="1325563"/>
          </a:xfrm>
        </p:spPr>
        <p:txBody>
          <a:bodyPr>
            <a:normAutofit/>
          </a:bodyPr>
          <a:lstStyle/>
          <a:p>
            <a:r>
              <a:rPr lang="en-US" sz="4000" dirty="0"/>
              <a:t>Finding axis 85</a:t>
            </a:r>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B910CA7-555F-9A4A-84B2-B79E28967E8F}"/>
              </a:ext>
            </a:extLst>
          </p:cNvPr>
          <p:cNvSpPr>
            <a:spLocks noGrp="1"/>
          </p:cNvSpPr>
          <p:nvPr>
            <p:ph idx="1"/>
          </p:nvPr>
        </p:nvSpPr>
        <p:spPr/>
        <p:txBody>
          <a:bodyPr>
            <a:normAutofit fontScale="92500"/>
          </a:bodyPr>
          <a:lstStyle/>
          <a:p>
            <a:pPr marL="0" indent="0">
              <a:buNone/>
            </a:pPr>
            <a:r>
              <a:rPr lang="en-AU" dirty="0"/>
              <a:t>Let’s work through if the user selected the right grating clearest first. We will work through the user selecting both gratings are equally clear later here.</a:t>
            </a:r>
          </a:p>
          <a:p>
            <a:pPr marL="0" indent="0">
              <a:buNone/>
            </a:pPr>
            <a:endParaRPr lang="en-AU" dirty="0"/>
          </a:p>
          <a:p>
            <a:pPr marL="0" indent="0">
              <a:buNone/>
            </a:pPr>
            <a:r>
              <a:rPr lang="en-AU" dirty="0"/>
              <a:t>The user has selected the right grating is the clearest, indicating axis 45</a:t>
            </a:r>
            <a:r>
              <a:rPr lang="en-AU" dirty="0">
                <a:sym typeface="Symbol" pitchFamily="2" charset="2"/>
              </a:rPr>
              <a:t></a:t>
            </a:r>
            <a:r>
              <a:rPr lang="en-AU" dirty="0"/>
              <a:t> degrees or close to that. We could get this option, so which number 2) above.  This indicates the user has an axis more towards 45</a:t>
            </a:r>
            <a:r>
              <a:rPr lang="en-AU" dirty="0">
                <a:sym typeface="Symbol" pitchFamily="2" charset="2"/>
              </a:rPr>
              <a:t></a:t>
            </a:r>
            <a:r>
              <a:rPr lang="en-AU" dirty="0"/>
              <a:t> so 85, 80, 75, 70 </a:t>
            </a:r>
            <a:r>
              <a:rPr lang="en-AU" dirty="0" err="1"/>
              <a:t>ect</a:t>
            </a:r>
            <a:r>
              <a:rPr lang="en-AU" dirty="0"/>
              <a:t>. </a:t>
            </a:r>
          </a:p>
          <a:p>
            <a:pPr marL="0" indent="0">
              <a:buNone/>
            </a:pPr>
            <a:endParaRPr lang="en-AU" dirty="0"/>
          </a:p>
          <a:p>
            <a:pPr marL="0" indent="0">
              <a:buNone/>
            </a:pPr>
            <a:r>
              <a:rPr lang="en-AU" dirty="0"/>
              <a:t>So, we will work in a 10 degree step toward 45</a:t>
            </a:r>
            <a:r>
              <a:rPr lang="en-AU" dirty="0">
                <a:sym typeface="Symbol" pitchFamily="2" charset="2"/>
              </a:rPr>
              <a:t></a:t>
            </a:r>
            <a:r>
              <a:rPr lang="en-AU" dirty="0"/>
              <a:t> to axis 80</a:t>
            </a:r>
            <a:r>
              <a:rPr lang="en-AU" dirty="0">
                <a:sym typeface="Symbol" pitchFamily="2" charset="2"/>
              </a:rPr>
              <a:t></a:t>
            </a:r>
            <a:r>
              <a:rPr lang="en-AU" dirty="0"/>
              <a:t>. To check axis 80</a:t>
            </a:r>
            <a:r>
              <a:rPr lang="en-AU" dirty="0">
                <a:sym typeface="Symbol" pitchFamily="2" charset="2"/>
              </a:rPr>
              <a:t></a:t>
            </a:r>
            <a:r>
              <a:rPr lang="en-AU" dirty="0"/>
              <a:t> the gratings must be presented at 45</a:t>
            </a:r>
            <a:r>
              <a:rPr lang="en-AU" dirty="0">
                <a:sym typeface="Symbol" pitchFamily="2" charset="2"/>
              </a:rPr>
              <a:t></a:t>
            </a:r>
            <a:r>
              <a:rPr lang="en-AU" dirty="0"/>
              <a:t> to 80</a:t>
            </a:r>
            <a:r>
              <a:rPr lang="en-AU" dirty="0">
                <a:sym typeface="Symbol" pitchFamily="2" charset="2"/>
              </a:rPr>
              <a:t></a:t>
            </a:r>
            <a:r>
              <a:rPr lang="en-AU" dirty="0"/>
              <a:t> so 35/125.</a:t>
            </a:r>
          </a:p>
          <a:p>
            <a:endParaRPr lang="en-AU" dirty="0"/>
          </a:p>
          <a:p>
            <a:pPr marL="0" indent="0">
              <a:buNone/>
            </a:pPr>
            <a:endParaRPr lang="en-US" dirty="0"/>
          </a:p>
        </p:txBody>
      </p:sp>
    </p:spTree>
    <p:extLst>
      <p:ext uri="{BB962C8B-B14F-4D97-AF65-F5344CB8AC3E}">
        <p14:creationId xmlns:p14="http://schemas.microsoft.com/office/powerpoint/2010/main" val="1058486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838200" y="-177801"/>
            <a:ext cx="10515600" cy="1325563"/>
          </a:xfrm>
        </p:spPr>
        <p:txBody>
          <a:bodyPr>
            <a:normAutofit/>
          </a:bodyPr>
          <a:lstStyle/>
          <a:p>
            <a:r>
              <a:rPr lang="en-US" sz="4000" dirty="0"/>
              <a:t>Checking axis 80</a:t>
            </a:r>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B910CA7-555F-9A4A-84B2-B79E28967E8F}"/>
              </a:ext>
            </a:extLst>
          </p:cNvPr>
          <p:cNvSpPr>
            <a:spLocks noGrp="1"/>
          </p:cNvSpPr>
          <p:nvPr>
            <p:ph idx="1"/>
          </p:nvPr>
        </p:nvSpPr>
        <p:spPr>
          <a:xfrm>
            <a:off x="838200" y="792691"/>
            <a:ext cx="10515600" cy="6353176"/>
          </a:xfrm>
        </p:spPr>
        <p:txBody>
          <a:bodyPr>
            <a:normAutofit fontScale="62500" lnSpcReduction="20000"/>
          </a:bodyPr>
          <a:lstStyle/>
          <a:p>
            <a:pPr marL="0" indent="0">
              <a:buNone/>
            </a:pPr>
            <a:r>
              <a:rPr lang="en-AU" dirty="0"/>
              <a:t>Left grating: Running along 35. Right grating: Running along 125.</a:t>
            </a:r>
          </a:p>
          <a:p>
            <a:pPr marL="0" indent="0">
              <a:buNone/>
            </a:pPr>
            <a:endParaRPr lang="en-AU" dirty="0"/>
          </a:p>
          <a:p>
            <a:endParaRPr lang="en-US" dirty="0"/>
          </a:p>
          <a:p>
            <a:pPr marL="0" indent="0">
              <a:buNone/>
            </a:pPr>
            <a:endParaRPr lang="en-US" dirty="0"/>
          </a:p>
          <a:p>
            <a:pPr marL="0" indent="0">
              <a:buNone/>
            </a:pPr>
            <a:endParaRPr lang="en-US" dirty="0"/>
          </a:p>
          <a:p>
            <a:pPr marL="0" indent="0">
              <a:buNone/>
            </a:pPr>
            <a:r>
              <a:rPr lang="en-AU" dirty="0"/>
              <a:t> </a:t>
            </a:r>
          </a:p>
          <a:p>
            <a:pPr marL="0" indent="0">
              <a:buNone/>
            </a:pPr>
            <a:endParaRPr lang="en-AU" dirty="0"/>
          </a:p>
          <a:p>
            <a:pPr marL="0" indent="0">
              <a:buNone/>
            </a:pPr>
            <a:r>
              <a:rPr lang="en-AU" dirty="0"/>
              <a:t>If the user selects:</a:t>
            </a:r>
          </a:p>
          <a:p>
            <a:pPr lvl="0"/>
            <a:r>
              <a:rPr lang="en-US" dirty="0"/>
              <a:t>Left grating clearest: Indicates axis 125</a:t>
            </a:r>
            <a:r>
              <a:rPr lang="en-AU" dirty="0">
                <a:sym typeface="Symbol" pitchFamily="2" charset="2"/>
              </a:rPr>
              <a:t></a:t>
            </a:r>
            <a:r>
              <a:rPr lang="en-AU" dirty="0"/>
              <a:t> or close to that. The user could select this option, as 125</a:t>
            </a:r>
            <a:r>
              <a:rPr lang="en-AU" dirty="0">
                <a:sym typeface="Symbol" pitchFamily="2" charset="2"/>
              </a:rPr>
              <a:t></a:t>
            </a:r>
            <a:r>
              <a:rPr lang="en-AU" dirty="0"/>
              <a:t> is 40</a:t>
            </a:r>
            <a:r>
              <a:rPr lang="en-AU" dirty="0">
                <a:sym typeface="Symbol" pitchFamily="2" charset="2"/>
              </a:rPr>
              <a:t></a:t>
            </a:r>
            <a:r>
              <a:rPr lang="en-AU" dirty="0"/>
              <a:t> off 85</a:t>
            </a:r>
            <a:r>
              <a:rPr lang="en-AU" dirty="0">
                <a:sym typeface="Symbol" pitchFamily="2" charset="2"/>
              </a:rPr>
              <a:t></a:t>
            </a:r>
            <a:r>
              <a:rPr lang="en-AU" dirty="0"/>
              <a:t>. This tells us to go back to 90</a:t>
            </a:r>
            <a:r>
              <a:rPr lang="en-AU" dirty="0">
                <a:sym typeface="Symbol" pitchFamily="2" charset="2"/>
              </a:rPr>
              <a:t></a:t>
            </a:r>
            <a:r>
              <a:rPr lang="en-AU" dirty="0"/>
              <a:t>.</a:t>
            </a:r>
          </a:p>
          <a:p>
            <a:pPr lvl="0"/>
            <a:r>
              <a:rPr lang="en-US" dirty="0"/>
              <a:t>Right grating clearest: Indicates axis 35</a:t>
            </a:r>
            <a:r>
              <a:rPr lang="en-AU" dirty="0">
                <a:sym typeface="Symbol" pitchFamily="2" charset="2"/>
              </a:rPr>
              <a:t></a:t>
            </a:r>
            <a:r>
              <a:rPr lang="en-AU" dirty="0"/>
              <a:t> degrees or close to that.</a:t>
            </a:r>
            <a:r>
              <a:rPr lang="en-US" dirty="0"/>
              <a:t> We are not expecting the user to select this option as 35</a:t>
            </a:r>
            <a:r>
              <a:rPr lang="en-AU" dirty="0">
                <a:sym typeface="Symbol" pitchFamily="2" charset="2"/>
              </a:rPr>
              <a:t></a:t>
            </a:r>
            <a:r>
              <a:rPr lang="en-AU" dirty="0"/>
              <a:t> is 50</a:t>
            </a:r>
            <a:r>
              <a:rPr lang="en-AU" dirty="0">
                <a:sym typeface="Symbol" pitchFamily="2" charset="2"/>
              </a:rPr>
              <a:t></a:t>
            </a:r>
            <a:r>
              <a:rPr lang="en-AU" dirty="0"/>
              <a:t> off 85</a:t>
            </a:r>
            <a:r>
              <a:rPr lang="en-AU" dirty="0">
                <a:sym typeface="Symbol" pitchFamily="2" charset="2"/>
              </a:rPr>
              <a:t></a:t>
            </a:r>
            <a:r>
              <a:rPr lang="en-AU" dirty="0"/>
              <a:t>.</a:t>
            </a:r>
          </a:p>
          <a:p>
            <a:pPr lvl="0"/>
            <a:r>
              <a:rPr lang="en-US" dirty="0"/>
              <a:t>Equally clear: Indicates 80</a:t>
            </a:r>
            <a:r>
              <a:rPr lang="en-AU" dirty="0">
                <a:sym typeface="Symbol" pitchFamily="2" charset="2"/>
              </a:rPr>
              <a:t></a:t>
            </a:r>
            <a:r>
              <a:rPr lang="en-AU" dirty="0"/>
              <a:t> astigmatism. Given that we just tried axis 90 and were directed to axis 80 here, we are not expecting the user to chose this option as it directs us more towards axis 80.</a:t>
            </a:r>
          </a:p>
          <a:p>
            <a:pPr marL="0" indent="0">
              <a:buNone/>
            </a:pPr>
            <a:r>
              <a:rPr lang="en-AU" dirty="0"/>
              <a:t> </a:t>
            </a:r>
          </a:p>
          <a:p>
            <a:pPr marL="0" indent="0">
              <a:buNone/>
            </a:pPr>
            <a:r>
              <a:rPr lang="en-AU" dirty="0"/>
              <a:t>If the user selects the left grating is clearest, we have reached our </a:t>
            </a:r>
            <a:r>
              <a:rPr lang="en-AU" u="sng" dirty="0"/>
              <a:t>endpoint</a:t>
            </a:r>
            <a:r>
              <a:rPr lang="en-AU" dirty="0"/>
              <a:t>. We tried axis 90 and were directed towards axis 80. We tried axis 80 and were directed to axis 90. We know the user has an axis between 80-90. Done.</a:t>
            </a:r>
          </a:p>
          <a:p>
            <a:pPr marL="0" indent="0">
              <a:buNone/>
            </a:pPr>
            <a:endParaRPr lang="en-AU" dirty="0"/>
          </a:p>
          <a:p>
            <a:pPr marL="0" indent="0">
              <a:buNone/>
            </a:pPr>
            <a:r>
              <a:rPr lang="en-AU" dirty="0"/>
              <a:t>Alternatively, the user could have selected equally clear. We are not expecting this option. In this instance, we tried axis 90 and were directed towards axis 80, now at axis 80 we have both gratings were found to be equally clear. This might indicate the axis in the range 78-82</a:t>
            </a:r>
            <a:r>
              <a:rPr lang="en-AU" dirty="0">
                <a:sym typeface="Symbol" pitchFamily="2" charset="2"/>
              </a:rPr>
              <a:t>.</a:t>
            </a:r>
            <a:r>
              <a:rPr lang="en-AU" dirty="0"/>
              <a:t> </a:t>
            </a:r>
          </a:p>
          <a:p>
            <a:pPr marL="0" indent="0">
              <a:buNone/>
            </a:pPr>
            <a:endParaRPr lang="en-AU"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5CA7F246-9D7A-8F4F-81F1-DD59D8BBF66B}"/>
              </a:ext>
            </a:extLst>
          </p:cNvPr>
          <p:cNvPicPr/>
          <p:nvPr/>
        </p:nvPicPr>
        <p:blipFill rotWithShape="1">
          <a:blip r:embed="rId3" cstate="print">
            <a:extLst>
              <a:ext uri="{28A0092B-C50C-407E-A947-70E740481C1C}">
                <a14:useLocalDpi xmlns:a14="http://schemas.microsoft.com/office/drawing/2010/main" val="0"/>
              </a:ext>
            </a:extLst>
          </a:blip>
          <a:srcRect l="18833" t="37140" r="58886" b="27733"/>
          <a:stretch/>
        </p:blipFill>
        <p:spPr bwMode="auto">
          <a:xfrm rot="19546242">
            <a:off x="6300563" y="1592790"/>
            <a:ext cx="1050925" cy="1050925"/>
          </a:xfrm>
          <a:prstGeom prst="rect">
            <a:avLst/>
          </a:prstGeom>
          <a:noFill/>
          <a:ln>
            <a:noFill/>
          </a:ln>
          <a:extLst>
            <a:ext uri="{53640926-AAD7-44D8-BBD7-CCE9431645EC}">
              <a14:shadowObscured xmlns:a14="http://schemas.microsoft.com/office/drawing/2010/main"/>
            </a:ext>
          </a:extLst>
        </p:spPr>
      </p:pic>
      <p:pic>
        <p:nvPicPr>
          <p:cNvPr id="6" name="Picture 5" descr="A screenshot of a cell phone&#10;&#10;Description automatically generated">
            <a:extLst>
              <a:ext uri="{FF2B5EF4-FFF2-40B4-BE49-F238E27FC236}">
                <a16:creationId xmlns:a16="http://schemas.microsoft.com/office/drawing/2014/main" id="{E4E26978-0DF1-3E43-8A51-D3E5DCCD0D62}"/>
              </a:ext>
            </a:extLst>
          </p:cNvPr>
          <p:cNvPicPr/>
          <p:nvPr/>
        </p:nvPicPr>
        <p:blipFill rotWithShape="1">
          <a:blip r:embed="rId3" cstate="print">
            <a:extLst>
              <a:ext uri="{28A0092B-C50C-407E-A947-70E740481C1C}">
                <a14:useLocalDpi xmlns:a14="http://schemas.microsoft.com/office/drawing/2010/main" val="0"/>
              </a:ext>
            </a:extLst>
          </a:blip>
          <a:srcRect l="18833" t="37140" r="58886" b="27733"/>
          <a:stretch/>
        </p:blipFill>
        <p:spPr bwMode="auto">
          <a:xfrm rot="3354351">
            <a:off x="4573998" y="1617555"/>
            <a:ext cx="1050925" cy="10509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63337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838200" y="484981"/>
            <a:ext cx="10515600" cy="1325563"/>
          </a:xfrm>
        </p:spPr>
        <p:txBody>
          <a:bodyPr>
            <a:normAutofit/>
          </a:bodyPr>
          <a:lstStyle/>
          <a:p>
            <a:r>
              <a:rPr lang="en-US" sz="4000" dirty="0"/>
              <a:t>Finding axis 85</a:t>
            </a:r>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B910CA7-555F-9A4A-84B2-B79E28967E8F}"/>
              </a:ext>
            </a:extLst>
          </p:cNvPr>
          <p:cNvSpPr>
            <a:spLocks noGrp="1"/>
          </p:cNvSpPr>
          <p:nvPr>
            <p:ph idx="1"/>
          </p:nvPr>
        </p:nvSpPr>
        <p:spPr/>
        <p:txBody>
          <a:bodyPr/>
          <a:lstStyle/>
          <a:p>
            <a:pPr marL="0" indent="0">
              <a:buNone/>
            </a:pPr>
            <a:endParaRPr lang="en-US" dirty="0"/>
          </a:p>
          <a:p>
            <a:pPr marL="0" indent="0">
              <a:buNone/>
            </a:pPr>
            <a:r>
              <a:rPr lang="en-AU" dirty="0"/>
              <a:t>Let’s go back to checking axis 90 with the gratings at 45/135 and pretend the user chose equally blurry.</a:t>
            </a:r>
          </a:p>
          <a:p>
            <a:pPr marL="0" indent="0">
              <a:buNone/>
            </a:pPr>
            <a:endParaRPr lang="en-AU" dirty="0"/>
          </a:p>
          <a:p>
            <a:pPr marL="0" indent="0">
              <a:buNone/>
            </a:pPr>
            <a:endParaRPr lang="en-AU" dirty="0"/>
          </a:p>
          <a:p>
            <a:pPr marL="0" indent="0">
              <a:buNone/>
            </a:pPr>
            <a:endParaRPr lang="en-US" dirty="0"/>
          </a:p>
        </p:txBody>
      </p:sp>
    </p:spTree>
    <p:extLst>
      <p:ext uri="{BB962C8B-B14F-4D97-AF65-F5344CB8AC3E}">
        <p14:creationId xmlns:p14="http://schemas.microsoft.com/office/powerpoint/2010/main" val="1256135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651933" y="477287"/>
            <a:ext cx="10515600" cy="474663"/>
          </a:xfrm>
        </p:spPr>
        <p:txBody>
          <a:bodyPr>
            <a:normAutofit lnSpcReduction="10000"/>
          </a:bodyPr>
          <a:lstStyle/>
          <a:p>
            <a:pPr marL="0" indent="0">
              <a:buNone/>
            </a:pPr>
            <a:r>
              <a:rPr lang="en-US" dirty="0"/>
              <a:t>Example of a prescription </a:t>
            </a:r>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ell phone&#10;&#10;Description automatically generated">
            <a:extLst>
              <a:ext uri="{FF2B5EF4-FFF2-40B4-BE49-F238E27FC236}">
                <a16:creationId xmlns:a16="http://schemas.microsoft.com/office/drawing/2014/main" id="{71571AFE-7C81-144D-916A-F616FEC656E3}"/>
              </a:ext>
            </a:extLst>
          </p:cNvPr>
          <p:cNvPicPr/>
          <p:nvPr/>
        </p:nvPicPr>
        <p:blipFill>
          <a:blip r:embed="rId3">
            <a:extLst>
              <a:ext uri="{28A0092B-C50C-407E-A947-70E740481C1C}">
                <a14:useLocalDpi xmlns:a14="http://schemas.microsoft.com/office/drawing/2010/main" val="0"/>
              </a:ext>
            </a:extLst>
          </a:blip>
          <a:stretch>
            <a:fillRect/>
          </a:stretch>
        </p:blipFill>
        <p:spPr>
          <a:xfrm>
            <a:off x="3836141" y="1449166"/>
            <a:ext cx="4147185" cy="3556000"/>
          </a:xfrm>
          <a:prstGeom prst="rect">
            <a:avLst/>
          </a:prstGeom>
        </p:spPr>
      </p:pic>
      <p:sp>
        <p:nvSpPr>
          <p:cNvPr id="2" name="Oval 1">
            <a:extLst>
              <a:ext uri="{FF2B5EF4-FFF2-40B4-BE49-F238E27FC236}">
                <a16:creationId xmlns:a16="http://schemas.microsoft.com/office/drawing/2014/main" id="{B6293699-F8D7-A449-A68C-892D457B8EEA}"/>
              </a:ext>
            </a:extLst>
          </p:cNvPr>
          <p:cNvSpPr/>
          <p:nvPr/>
        </p:nvSpPr>
        <p:spPr>
          <a:xfrm>
            <a:off x="5138928" y="1459459"/>
            <a:ext cx="957072" cy="9326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775C713B-E26F-904F-B0A3-F2F31A240C6A}"/>
              </a:ext>
            </a:extLst>
          </p:cNvPr>
          <p:cNvSpPr/>
          <p:nvPr/>
        </p:nvSpPr>
        <p:spPr>
          <a:xfrm>
            <a:off x="5943261" y="1479144"/>
            <a:ext cx="957072" cy="932688"/>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66217AE-8860-ED45-BBD7-494BD2A7C599}"/>
              </a:ext>
            </a:extLst>
          </p:cNvPr>
          <p:cNvSpPr txBox="1"/>
          <p:nvPr/>
        </p:nvSpPr>
        <p:spPr>
          <a:xfrm>
            <a:off x="8203120" y="1344168"/>
            <a:ext cx="1728216" cy="1200329"/>
          </a:xfrm>
          <a:prstGeom prst="rect">
            <a:avLst/>
          </a:prstGeom>
          <a:noFill/>
        </p:spPr>
        <p:txBody>
          <a:bodyPr wrap="square" rtlCol="0">
            <a:spAutoFit/>
          </a:bodyPr>
          <a:lstStyle/>
          <a:p>
            <a:r>
              <a:rPr lang="en-US" dirty="0">
                <a:solidFill>
                  <a:srgbClr val="7030A0"/>
                </a:solidFill>
              </a:rPr>
              <a:t>Note axis is always a value 1 to 180  (Cannot be zero)</a:t>
            </a:r>
          </a:p>
        </p:txBody>
      </p:sp>
      <p:sp>
        <p:nvSpPr>
          <p:cNvPr id="9" name="TextBox 8">
            <a:extLst>
              <a:ext uri="{FF2B5EF4-FFF2-40B4-BE49-F238E27FC236}">
                <a16:creationId xmlns:a16="http://schemas.microsoft.com/office/drawing/2014/main" id="{F165AF5F-860F-3047-BC9C-F05D120F6D62}"/>
              </a:ext>
            </a:extLst>
          </p:cNvPr>
          <p:cNvSpPr txBox="1"/>
          <p:nvPr/>
        </p:nvSpPr>
        <p:spPr>
          <a:xfrm>
            <a:off x="1918473" y="1344168"/>
            <a:ext cx="1728216" cy="1200329"/>
          </a:xfrm>
          <a:prstGeom prst="rect">
            <a:avLst/>
          </a:prstGeom>
          <a:noFill/>
        </p:spPr>
        <p:txBody>
          <a:bodyPr wrap="square" rtlCol="0">
            <a:spAutoFit/>
          </a:bodyPr>
          <a:lstStyle/>
          <a:p>
            <a:r>
              <a:rPr lang="en-US" dirty="0">
                <a:solidFill>
                  <a:srgbClr val="FF0000"/>
                </a:solidFill>
              </a:rPr>
              <a:t>Note cylinder power is always minus and in 0.25D steps</a:t>
            </a:r>
          </a:p>
        </p:txBody>
      </p:sp>
      <p:sp>
        <p:nvSpPr>
          <p:cNvPr id="8" name="Rectangle 7">
            <a:extLst>
              <a:ext uri="{FF2B5EF4-FFF2-40B4-BE49-F238E27FC236}">
                <a16:creationId xmlns:a16="http://schemas.microsoft.com/office/drawing/2014/main" id="{E67690E8-0862-754F-BA0C-81C6626C5D86}"/>
              </a:ext>
            </a:extLst>
          </p:cNvPr>
          <p:cNvSpPr/>
          <p:nvPr/>
        </p:nvSpPr>
        <p:spPr>
          <a:xfrm>
            <a:off x="499226" y="5648005"/>
            <a:ext cx="9279403" cy="369332"/>
          </a:xfrm>
          <a:prstGeom prst="rect">
            <a:avLst/>
          </a:prstGeom>
        </p:spPr>
        <p:txBody>
          <a:bodyPr wrap="square">
            <a:spAutoFit/>
          </a:bodyPr>
          <a:lstStyle/>
          <a:p>
            <a:pPr>
              <a:spcAft>
                <a:spcPts val="0"/>
              </a:spcAft>
            </a:pPr>
            <a:r>
              <a:rPr lang="en-AU" dirty="0">
                <a:ea typeface="Times New Roman" panose="02020603050405020304" pitchFamily="18" charset="0"/>
                <a:cs typeface="Californian FB" panose="020F0502020204030204" pitchFamily="34" charset="0"/>
              </a:rPr>
              <a:t>In measuring a prescriptions, astigmatism axis is determined, then power. </a:t>
            </a:r>
          </a:p>
        </p:txBody>
      </p:sp>
    </p:spTree>
    <p:extLst>
      <p:ext uri="{BB962C8B-B14F-4D97-AF65-F5344CB8AC3E}">
        <p14:creationId xmlns:p14="http://schemas.microsoft.com/office/powerpoint/2010/main" val="3903171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519541" y="-177801"/>
            <a:ext cx="10515600" cy="1325563"/>
          </a:xfrm>
        </p:spPr>
        <p:txBody>
          <a:bodyPr>
            <a:normAutofit/>
          </a:bodyPr>
          <a:lstStyle/>
          <a:p>
            <a:r>
              <a:rPr lang="en-US" sz="4000" dirty="0"/>
              <a:t>Checking axis 90</a:t>
            </a:r>
          </a:p>
        </p:txBody>
      </p:sp>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519541" y="759354"/>
            <a:ext cx="10868891" cy="6098646"/>
          </a:xfrm>
        </p:spPr>
        <p:txBody>
          <a:bodyPr>
            <a:normAutofit fontScale="70000" lnSpcReduction="20000"/>
          </a:bodyPr>
          <a:lstStyle/>
          <a:p>
            <a:pPr marL="0" indent="0">
              <a:buNone/>
            </a:pPr>
            <a:r>
              <a:rPr lang="en-AU" dirty="0"/>
              <a:t>Left grating: Running along 45. Right grating: Running along 135.</a:t>
            </a:r>
          </a:p>
          <a:p>
            <a:pPr marL="0" indent="0">
              <a:buNone/>
            </a:pPr>
            <a:endParaRPr lang="en-AU" dirty="0"/>
          </a:p>
          <a:p>
            <a:pPr marL="0" indent="0">
              <a:buNone/>
            </a:pPr>
            <a:endParaRPr lang="en-AU" dirty="0"/>
          </a:p>
          <a:p>
            <a:pPr marL="0" indent="0">
              <a:buNone/>
            </a:pPr>
            <a:endParaRPr lang="en-AU" dirty="0"/>
          </a:p>
          <a:p>
            <a:pPr marL="0" indent="0">
              <a:buNone/>
            </a:pPr>
            <a:r>
              <a:rPr lang="en-AU" dirty="0"/>
              <a:t>As aforementioned, one of two things will happen, depending on the user:</a:t>
            </a:r>
          </a:p>
          <a:p>
            <a:pPr marL="514350" lvl="0" indent="-514350">
              <a:buFont typeface="+mj-lt"/>
              <a:buAutoNum type="arabicPeriod"/>
            </a:pPr>
            <a:r>
              <a:rPr lang="en-US" dirty="0"/>
              <a:t>An unreliable user, or a user with only a small amount of astigmatism, would find axis 80 and 90 to both be endpoints (equally blurry). </a:t>
            </a:r>
            <a:endParaRPr lang="en-AU" dirty="0"/>
          </a:p>
          <a:p>
            <a:pPr marL="514350" lvl="0" indent="-514350">
              <a:buFont typeface="+mj-lt"/>
              <a:buAutoNum type="arabicPeriod"/>
            </a:pPr>
            <a:r>
              <a:rPr lang="en-US" dirty="0"/>
              <a:t>The user will fluctuate between axis 80 and axis 90</a:t>
            </a:r>
            <a:endParaRPr lang="en-AU" dirty="0"/>
          </a:p>
          <a:p>
            <a:pPr marL="0" lvl="0" indent="0">
              <a:buNone/>
            </a:pPr>
            <a:endParaRPr lang="en-AU" dirty="0"/>
          </a:p>
          <a:p>
            <a:pPr marL="0" indent="0">
              <a:buNone/>
            </a:pPr>
            <a:r>
              <a:rPr lang="en-AU" dirty="0"/>
              <a:t>So, if the user selects:</a:t>
            </a:r>
          </a:p>
          <a:p>
            <a:pPr lvl="0"/>
            <a:r>
              <a:rPr lang="en-US" dirty="0"/>
              <a:t>Left grating clearest: Indicates axis 135</a:t>
            </a:r>
            <a:r>
              <a:rPr lang="en-AU" dirty="0">
                <a:sym typeface="Symbol" pitchFamily="2" charset="2"/>
              </a:rPr>
              <a:t></a:t>
            </a:r>
            <a:r>
              <a:rPr lang="en-AU" dirty="0"/>
              <a:t> or close to that. We are not expecting this option as the axis for the user in this example is 85</a:t>
            </a:r>
            <a:r>
              <a:rPr lang="en-AU" dirty="0">
                <a:sym typeface="Symbol" pitchFamily="2" charset="2"/>
              </a:rPr>
              <a:t></a:t>
            </a:r>
            <a:r>
              <a:rPr lang="en-AU" dirty="0"/>
              <a:t>.</a:t>
            </a:r>
          </a:p>
          <a:p>
            <a:pPr lvl="0"/>
            <a:r>
              <a:rPr lang="en-US" dirty="0">
                <a:hlinkClick r:id="rId2" action="ppaction://hlinksldjump"/>
              </a:rPr>
              <a:t>Right grating clearest: </a:t>
            </a:r>
            <a:r>
              <a:rPr lang="en-US" dirty="0"/>
              <a:t>Indicates axis 45</a:t>
            </a:r>
            <a:r>
              <a:rPr lang="en-AU" dirty="0">
                <a:sym typeface="Symbol" pitchFamily="2" charset="2"/>
              </a:rPr>
              <a:t></a:t>
            </a:r>
            <a:r>
              <a:rPr lang="en-AU" dirty="0"/>
              <a:t> degrees or close to that. </a:t>
            </a:r>
            <a:r>
              <a:rPr lang="en-US" dirty="0"/>
              <a:t>We could get this option, which is number 2) above.  This indicates the user has an axis more towards 45</a:t>
            </a:r>
            <a:r>
              <a:rPr lang="en-AU" dirty="0">
                <a:sym typeface="Symbol" pitchFamily="2" charset="2"/>
              </a:rPr>
              <a:t></a:t>
            </a:r>
            <a:r>
              <a:rPr lang="en-AU" dirty="0"/>
              <a:t> so 85, 80, 75, 70 </a:t>
            </a:r>
            <a:r>
              <a:rPr lang="en-AU" dirty="0" err="1"/>
              <a:t>ect</a:t>
            </a:r>
            <a:r>
              <a:rPr lang="en-AU" dirty="0"/>
              <a:t>. </a:t>
            </a:r>
          </a:p>
          <a:p>
            <a:pPr lvl="0"/>
            <a:r>
              <a:rPr lang="en-US" dirty="0">
                <a:hlinkClick r:id="rId3" action="ppaction://hlinksldjump"/>
              </a:rPr>
              <a:t>Equally clear</a:t>
            </a:r>
            <a:r>
              <a:rPr lang="en-US" dirty="0"/>
              <a:t>: Indicates 90</a:t>
            </a:r>
            <a:r>
              <a:rPr lang="en-AU" dirty="0">
                <a:sym typeface="Symbol" pitchFamily="2" charset="2"/>
              </a:rPr>
              <a:t></a:t>
            </a:r>
            <a:r>
              <a:rPr lang="en-AU" dirty="0"/>
              <a:t> astigmatism.  We could also get this option, which is number 1) above. </a:t>
            </a:r>
          </a:p>
          <a:p>
            <a:pPr marL="0" indent="0">
              <a:buNone/>
            </a:pPr>
            <a:endParaRPr lang="en-AU" dirty="0"/>
          </a:p>
          <a:p>
            <a:pPr marL="0" indent="0">
              <a:buNone/>
            </a:pPr>
            <a:r>
              <a:rPr lang="en-AU" dirty="0"/>
              <a:t>Now, let’s work through the user selecting </a:t>
            </a:r>
            <a:r>
              <a:rPr lang="en-AU" dirty="0">
                <a:hlinkClick r:id="rId3" action="ppaction://hlinksldjump"/>
              </a:rPr>
              <a:t>equally clear</a:t>
            </a:r>
            <a:r>
              <a:rPr lang="en-AU" dirty="0"/>
              <a:t>. We need to bracket 10</a:t>
            </a:r>
            <a:r>
              <a:rPr lang="en-AU" dirty="0">
                <a:sym typeface="Symbol" pitchFamily="2" charset="2"/>
              </a:rPr>
              <a:t></a:t>
            </a:r>
            <a:r>
              <a:rPr lang="en-AU" dirty="0"/>
              <a:t> either side of 90 (90</a:t>
            </a:r>
            <a:r>
              <a:rPr lang="en-AU" dirty="0">
                <a:sym typeface="Symbol" pitchFamily="2" charset="2"/>
              </a:rPr>
              <a:t></a:t>
            </a:r>
            <a:r>
              <a:rPr lang="en-AU" dirty="0"/>
              <a:t>10</a:t>
            </a:r>
            <a:r>
              <a:rPr lang="en-AU" dirty="0">
                <a:sym typeface="Symbol" pitchFamily="2" charset="2"/>
              </a:rPr>
              <a:t></a:t>
            </a:r>
            <a:r>
              <a:rPr lang="en-AU" dirty="0"/>
              <a:t>) so axis 80 and axis 100. It is arbitrary which axis is assessed first, let’s do 100 first by presenting the gratings at 45</a:t>
            </a:r>
            <a:r>
              <a:rPr lang="en-AU" dirty="0">
                <a:sym typeface="Symbol" pitchFamily="2" charset="2"/>
              </a:rPr>
              <a:t></a:t>
            </a:r>
            <a:r>
              <a:rPr lang="en-AU" dirty="0"/>
              <a:t> of 100, so 55/145.</a:t>
            </a:r>
          </a:p>
          <a:p>
            <a:pPr marL="0" indent="0">
              <a:buNone/>
            </a:pPr>
            <a:endParaRPr lang="en-US"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4">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ell phone&#10;&#10;Description automatically generated">
            <a:extLst>
              <a:ext uri="{FF2B5EF4-FFF2-40B4-BE49-F238E27FC236}">
                <a16:creationId xmlns:a16="http://schemas.microsoft.com/office/drawing/2014/main" id="{DFF1B199-31F8-C74A-BA51-53AF47C70D6B}"/>
              </a:ext>
            </a:extLst>
          </p:cNvPr>
          <p:cNvPicPr/>
          <p:nvPr/>
        </p:nvPicPr>
        <p:blipFill rotWithShape="1">
          <a:blip r:embed="rId5" cstate="print">
            <a:extLst>
              <a:ext uri="{28A0092B-C50C-407E-A947-70E740481C1C}">
                <a14:useLocalDpi xmlns:a14="http://schemas.microsoft.com/office/drawing/2010/main" val="0"/>
              </a:ext>
            </a:extLst>
          </a:blip>
          <a:srcRect l="18833" t="37140" r="58886" b="27733"/>
          <a:stretch/>
        </p:blipFill>
        <p:spPr bwMode="auto">
          <a:xfrm rot="18876859">
            <a:off x="9715673" y="490221"/>
            <a:ext cx="1050925" cy="1050925"/>
          </a:xfrm>
          <a:prstGeom prst="rect">
            <a:avLst/>
          </a:prstGeom>
          <a:noFill/>
          <a:ln>
            <a:noFill/>
          </a:ln>
          <a:extLst>
            <a:ext uri="{53640926-AAD7-44D8-BBD7-CCE9431645EC}">
              <a14:shadowObscured xmlns:a14="http://schemas.microsoft.com/office/drawing/2010/main"/>
            </a:ext>
          </a:extLst>
        </p:spPr>
      </p:pic>
      <p:pic>
        <p:nvPicPr>
          <p:cNvPr id="7" name="Picture 6" descr="A screenshot of a cell phone&#10;&#10;Description automatically generated">
            <a:extLst>
              <a:ext uri="{FF2B5EF4-FFF2-40B4-BE49-F238E27FC236}">
                <a16:creationId xmlns:a16="http://schemas.microsoft.com/office/drawing/2014/main" id="{60F1F555-F4AD-6D4B-ADAB-EE43F43D5819}"/>
              </a:ext>
            </a:extLst>
          </p:cNvPr>
          <p:cNvPicPr/>
          <p:nvPr/>
        </p:nvPicPr>
        <p:blipFill rotWithShape="1">
          <a:blip r:embed="rId5" cstate="print">
            <a:extLst>
              <a:ext uri="{28A0092B-C50C-407E-A947-70E740481C1C}">
                <a14:useLocalDpi xmlns:a14="http://schemas.microsoft.com/office/drawing/2010/main" val="0"/>
              </a:ext>
            </a:extLst>
          </a:blip>
          <a:srcRect l="18833" t="37140" r="58886" b="27733"/>
          <a:stretch/>
        </p:blipFill>
        <p:spPr bwMode="auto">
          <a:xfrm rot="2728440">
            <a:off x="7777653" y="444501"/>
            <a:ext cx="1050925" cy="10509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568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838200" y="-177801"/>
            <a:ext cx="10515600" cy="1325563"/>
          </a:xfrm>
        </p:spPr>
        <p:txBody>
          <a:bodyPr>
            <a:normAutofit/>
          </a:bodyPr>
          <a:lstStyle/>
          <a:p>
            <a:r>
              <a:rPr lang="en-US" sz="4000" dirty="0"/>
              <a:t>Checking axis 100</a:t>
            </a:r>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B910CA7-555F-9A4A-84B2-B79E28967E8F}"/>
              </a:ext>
            </a:extLst>
          </p:cNvPr>
          <p:cNvSpPr>
            <a:spLocks noGrp="1"/>
          </p:cNvSpPr>
          <p:nvPr>
            <p:ph idx="1"/>
          </p:nvPr>
        </p:nvSpPr>
        <p:spPr>
          <a:xfrm>
            <a:off x="838200" y="775757"/>
            <a:ext cx="10515600" cy="5692775"/>
          </a:xfrm>
        </p:spPr>
        <p:txBody>
          <a:bodyPr>
            <a:normAutofit fontScale="85000" lnSpcReduction="20000"/>
          </a:bodyPr>
          <a:lstStyle/>
          <a:p>
            <a:pPr marL="0" indent="0">
              <a:buNone/>
            </a:pPr>
            <a:r>
              <a:rPr lang="en-AU" dirty="0"/>
              <a:t>Left grating: Running along 55. Right grating: Running along 145.</a:t>
            </a:r>
          </a:p>
          <a:p>
            <a:pPr marL="0" indent="0">
              <a:buNone/>
            </a:pPr>
            <a:endParaRPr lang="en-US" dirty="0"/>
          </a:p>
          <a:p>
            <a:pPr marL="0" indent="0">
              <a:buNone/>
            </a:pPr>
            <a:endParaRPr lang="en-US" dirty="0"/>
          </a:p>
          <a:p>
            <a:pPr marL="0" indent="0">
              <a:buNone/>
            </a:pPr>
            <a:endParaRPr lang="en-AU" dirty="0"/>
          </a:p>
          <a:p>
            <a:pPr marL="0" indent="0">
              <a:buNone/>
            </a:pPr>
            <a:endParaRPr lang="en-AU" dirty="0"/>
          </a:p>
          <a:p>
            <a:pPr marL="0" indent="0">
              <a:buNone/>
            </a:pPr>
            <a:endParaRPr lang="en-AU" dirty="0"/>
          </a:p>
          <a:p>
            <a:pPr marL="0" indent="0">
              <a:buNone/>
            </a:pPr>
            <a:r>
              <a:rPr lang="en-AU" dirty="0"/>
              <a:t>If the user selects:</a:t>
            </a:r>
          </a:p>
          <a:p>
            <a:pPr lvl="0"/>
            <a:r>
              <a:rPr lang="en-US" dirty="0"/>
              <a:t>Left grating clearest: Indicates axis 145</a:t>
            </a:r>
            <a:r>
              <a:rPr lang="en-AU" dirty="0">
                <a:sym typeface="Symbol" pitchFamily="2" charset="2"/>
              </a:rPr>
              <a:t></a:t>
            </a:r>
            <a:r>
              <a:rPr lang="en-AU" dirty="0"/>
              <a:t> or close to that. We are not expecting the user to select this option, as 125</a:t>
            </a:r>
            <a:r>
              <a:rPr lang="en-AU" dirty="0">
                <a:sym typeface="Symbol" pitchFamily="2" charset="2"/>
              </a:rPr>
              <a:t></a:t>
            </a:r>
            <a:r>
              <a:rPr lang="en-AU" dirty="0"/>
              <a:t> is 55</a:t>
            </a:r>
            <a:r>
              <a:rPr lang="en-AU" dirty="0">
                <a:sym typeface="Symbol" pitchFamily="2" charset="2"/>
              </a:rPr>
              <a:t></a:t>
            </a:r>
            <a:r>
              <a:rPr lang="en-AU" dirty="0"/>
              <a:t> off 90</a:t>
            </a:r>
            <a:r>
              <a:rPr lang="en-AU" dirty="0">
                <a:sym typeface="Symbol" pitchFamily="2" charset="2"/>
              </a:rPr>
              <a:t></a:t>
            </a:r>
            <a:r>
              <a:rPr lang="en-AU" dirty="0"/>
              <a:t>.</a:t>
            </a:r>
          </a:p>
          <a:p>
            <a:pPr lvl="0"/>
            <a:r>
              <a:rPr lang="en-US" dirty="0">
                <a:hlinkClick r:id="rId3" action="ppaction://hlinksldjump"/>
              </a:rPr>
              <a:t>Right grating clearest: </a:t>
            </a:r>
            <a:r>
              <a:rPr lang="en-US" dirty="0"/>
              <a:t>Indicates axis 55</a:t>
            </a:r>
            <a:r>
              <a:rPr lang="en-AU" dirty="0">
                <a:sym typeface="Symbol" pitchFamily="2" charset="2"/>
              </a:rPr>
              <a:t></a:t>
            </a:r>
            <a:r>
              <a:rPr lang="en-AU" dirty="0"/>
              <a:t> degrees or close to that. </a:t>
            </a:r>
            <a:r>
              <a:rPr lang="en-US" dirty="0"/>
              <a:t>We are expecting the user to select this option as 55</a:t>
            </a:r>
            <a:r>
              <a:rPr lang="en-AU" dirty="0">
                <a:sym typeface="Symbol" pitchFamily="2" charset="2"/>
              </a:rPr>
              <a:t></a:t>
            </a:r>
            <a:r>
              <a:rPr lang="en-AU" dirty="0"/>
              <a:t> is 35</a:t>
            </a:r>
            <a:r>
              <a:rPr lang="en-AU" dirty="0">
                <a:sym typeface="Symbol" pitchFamily="2" charset="2"/>
              </a:rPr>
              <a:t></a:t>
            </a:r>
            <a:r>
              <a:rPr lang="en-AU" dirty="0"/>
              <a:t> off 90</a:t>
            </a:r>
            <a:r>
              <a:rPr lang="en-AU" dirty="0">
                <a:sym typeface="Symbol" pitchFamily="2" charset="2"/>
              </a:rPr>
              <a:t></a:t>
            </a:r>
            <a:r>
              <a:rPr lang="en-AU" dirty="0"/>
              <a:t>.</a:t>
            </a:r>
          </a:p>
          <a:p>
            <a:pPr lvl="0"/>
            <a:r>
              <a:rPr lang="en-US" dirty="0"/>
              <a:t>Equally clear: Indicates 100</a:t>
            </a:r>
            <a:r>
              <a:rPr lang="en-AU" dirty="0">
                <a:sym typeface="Symbol" pitchFamily="2" charset="2"/>
              </a:rPr>
              <a:t></a:t>
            </a:r>
            <a:r>
              <a:rPr lang="en-AU" dirty="0"/>
              <a:t> astigmatism. We are not expecting this option.</a:t>
            </a:r>
          </a:p>
          <a:p>
            <a:pPr marL="0" indent="0">
              <a:buNone/>
            </a:pPr>
            <a:endParaRPr lang="en-AU" dirty="0"/>
          </a:p>
          <a:p>
            <a:pPr marL="0" indent="0">
              <a:buNone/>
            </a:pPr>
            <a:r>
              <a:rPr lang="en-AU" dirty="0"/>
              <a:t>So, the user has selected the </a:t>
            </a:r>
            <a:r>
              <a:rPr lang="en-AU" dirty="0">
                <a:hlinkClick r:id="rId3" action="ppaction://hlinksldjump"/>
              </a:rPr>
              <a:t>right grating </a:t>
            </a:r>
            <a:r>
              <a:rPr lang="en-AU" dirty="0"/>
              <a:t>is clearest, telling us to go back to 90</a:t>
            </a:r>
            <a:r>
              <a:rPr lang="en-AU" dirty="0">
                <a:sym typeface="Symbol" pitchFamily="2" charset="2"/>
              </a:rPr>
              <a:t></a:t>
            </a:r>
            <a:r>
              <a:rPr lang="en-AU" dirty="0"/>
              <a:t>. Now, let’s bracket  by 10</a:t>
            </a:r>
            <a:r>
              <a:rPr lang="en-AU" dirty="0">
                <a:sym typeface="Symbol" pitchFamily="2" charset="2"/>
              </a:rPr>
              <a:t></a:t>
            </a:r>
            <a:r>
              <a:rPr lang="en-AU" dirty="0"/>
              <a:t> to the other side of 90 at 80</a:t>
            </a:r>
            <a:r>
              <a:rPr lang="en-AU" dirty="0">
                <a:sym typeface="Symbol" pitchFamily="2" charset="2"/>
              </a:rPr>
              <a:t></a:t>
            </a:r>
            <a:r>
              <a:rPr lang="en-AU" dirty="0"/>
              <a:t> by presenting bars at 35/125.</a:t>
            </a:r>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9B47FB62-7C69-5244-A688-CBEF63FFC370}"/>
              </a:ext>
            </a:extLst>
          </p:cNvPr>
          <p:cNvPicPr/>
          <p:nvPr/>
        </p:nvPicPr>
        <p:blipFill rotWithShape="1">
          <a:blip r:embed="rId4" cstate="print">
            <a:extLst>
              <a:ext uri="{28A0092B-C50C-407E-A947-70E740481C1C}">
                <a14:useLocalDpi xmlns:a14="http://schemas.microsoft.com/office/drawing/2010/main" val="0"/>
              </a:ext>
            </a:extLst>
          </a:blip>
          <a:srcRect l="18833" t="37140" r="58886" b="27733"/>
          <a:stretch/>
        </p:blipFill>
        <p:spPr bwMode="auto">
          <a:xfrm rot="18320832">
            <a:off x="6450754" y="1575859"/>
            <a:ext cx="1050925" cy="1050925"/>
          </a:xfrm>
          <a:prstGeom prst="rect">
            <a:avLst/>
          </a:prstGeom>
          <a:noFill/>
          <a:ln>
            <a:noFill/>
          </a:ln>
          <a:extLst>
            <a:ext uri="{53640926-AAD7-44D8-BBD7-CCE9431645EC}">
              <a14:shadowObscured xmlns:a14="http://schemas.microsoft.com/office/drawing/2010/main"/>
            </a:ext>
          </a:extLst>
        </p:spPr>
      </p:pic>
      <p:pic>
        <p:nvPicPr>
          <p:cNvPr id="6" name="Picture 5" descr="A screenshot of a cell phone&#10;&#10;Description automatically generated">
            <a:extLst>
              <a:ext uri="{FF2B5EF4-FFF2-40B4-BE49-F238E27FC236}">
                <a16:creationId xmlns:a16="http://schemas.microsoft.com/office/drawing/2014/main" id="{946AF062-745D-E041-87CE-AA72FC39B6B5}"/>
              </a:ext>
            </a:extLst>
          </p:cNvPr>
          <p:cNvPicPr/>
          <p:nvPr/>
        </p:nvPicPr>
        <p:blipFill rotWithShape="1">
          <a:blip r:embed="rId4" cstate="print">
            <a:extLst>
              <a:ext uri="{28A0092B-C50C-407E-A947-70E740481C1C}">
                <a14:useLocalDpi xmlns:a14="http://schemas.microsoft.com/office/drawing/2010/main" val="0"/>
              </a:ext>
            </a:extLst>
          </a:blip>
          <a:srcRect l="18833" t="37140" r="58886" b="27733"/>
          <a:stretch/>
        </p:blipFill>
        <p:spPr bwMode="auto">
          <a:xfrm rot="2100585">
            <a:off x="4724189" y="1600624"/>
            <a:ext cx="1050925" cy="10509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363394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838200" y="-355600"/>
            <a:ext cx="10515600" cy="1325563"/>
          </a:xfrm>
        </p:spPr>
        <p:txBody>
          <a:bodyPr>
            <a:normAutofit/>
          </a:bodyPr>
          <a:lstStyle/>
          <a:p>
            <a:r>
              <a:rPr lang="en-US" sz="4000" dirty="0"/>
              <a:t>Checking axis 80</a:t>
            </a:r>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B910CA7-555F-9A4A-84B2-B79E28967E8F}"/>
              </a:ext>
            </a:extLst>
          </p:cNvPr>
          <p:cNvSpPr>
            <a:spLocks noGrp="1"/>
          </p:cNvSpPr>
          <p:nvPr>
            <p:ph idx="1"/>
          </p:nvPr>
        </p:nvSpPr>
        <p:spPr>
          <a:xfrm>
            <a:off x="838200" y="674157"/>
            <a:ext cx="10515600" cy="6183843"/>
          </a:xfrm>
        </p:spPr>
        <p:txBody>
          <a:bodyPr>
            <a:normAutofit fontScale="77500" lnSpcReduction="20000"/>
          </a:bodyPr>
          <a:lstStyle/>
          <a:p>
            <a:pPr marL="0" indent="0">
              <a:buNone/>
            </a:pPr>
            <a:r>
              <a:rPr lang="en-AU" dirty="0"/>
              <a:t>Left grating: Running along 35. Right grating: Running along 125.</a:t>
            </a:r>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r>
              <a:rPr lang="en-AU" dirty="0"/>
              <a:t>If the user selects:</a:t>
            </a:r>
          </a:p>
          <a:p>
            <a:pPr lvl="0"/>
            <a:r>
              <a:rPr lang="en-US" dirty="0"/>
              <a:t>Left grating clearest: Indicates axis 125</a:t>
            </a:r>
            <a:r>
              <a:rPr lang="en-AU" dirty="0">
                <a:sym typeface="Symbol" pitchFamily="2" charset="2"/>
              </a:rPr>
              <a:t></a:t>
            </a:r>
            <a:r>
              <a:rPr lang="en-AU" dirty="0"/>
              <a:t> or close to that. We are not expecting this option as this would tell us to go back to axis 90, making axis 90 our endpoint.</a:t>
            </a:r>
          </a:p>
          <a:p>
            <a:pPr lvl="0"/>
            <a:r>
              <a:rPr lang="en-US" dirty="0"/>
              <a:t>Right grating clearest: Indicates axis 35</a:t>
            </a:r>
            <a:r>
              <a:rPr lang="en-AU" dirty="0">
                <a:sym typeface="Symbol" pitchFamily="2" charset="2"/>
              </a:rPr>
              <a:t></a:t>
            </a:r>
            <a:r>
              <a:rPr lang="en-AU" dirty="0"/>
              <a:t> degrees or close to that. </a:t>
            </a:r>
            <a:r>
              <a:rPr lang="en-US" dirty="0"/>
              <a:t>We are not expecting this as this would tell us to go towards axis 70. </a:t>
            </a:r>
            <a:endParaRPr lang="en-AU" dirty="0"/>
          </a:p>
          <a:p>
            <a:pPr lvl="0"/>
            <a:r>
              <a:rPr lang="en-US" dirty="0"/>
              <a:t>Equally clear: Indicates 80</a:t>
            </a:r>
            <a:r>
              <a:rPr lang="en-AU" dirty="0">
                <a:sym typeface="Symbol" pitchFamily="2" charset="2"/>
              </a:rPr>
              <a:t></a:t>
            </a:r>
            <a:r>
              <a:rPr lang="en-AU" dirty="0"/>
              <a:t> astigmatism. We are expecting this option.</a:t>
            </a:r>
          </a:p>
          <a:p>
            <a:pPr marL="0" indent="0">
              <a:buNone/>
            </a:pPr>
            <a:endParaRPr lang="en-AU" dirty="0"/>
          </a:p>
          <a:p>
            <a:pPr marL="0" indent="0">
              <a:buNone/>
            </a:pPr>
            <a:r>
              <a:rPr lang="en-AU" dirty="0"/>
              <a:t>So now, we have been told axis 90 and axis 80 are both equally blurry, informing us the axis is between 80-90</a:t>
            </a:r>
            <a:r>
              <a:rPr lang="en-AU" dirty="0">
                <a:sym typeface="Symbol" pitchFamily="2" charset="2"/>
              </a:rPr>
              <a:t></a:t>
            </a:r>
            <a:r>
              <a:rPr lang="en-AU" dirty="0"/>
              <a:t>. We have already bracketed to 100</a:t>
            </a:r>
            <a:r>
              <a:rPr lang="en-AU" dirty="0">
                <a:sym typeface="Symbol" pitchFamily="2" charset="2"/>
              </a:rPr>
              <a:t></a:t>
            </a:r>
            <a:r>
              <a:rPr lang="en-AU" dirty="0"/>
              <a:t>, so let’s bracket to the other side at axis 70</a:t>
            </a:r>
            <a:r>
              <a:rPr lang="en-AU" dirty="0">
                <a:hlinkClick r:id="rId3" action="ppaction://hlinksldjump"/>
              </a:rPr>
              <a:t>. To check axis 70 </a:t>
            </a:r>
            <a:r>
              <a:rPr lang="en-AU" dirty="0"/>
              <a:t>we have to present the gratings at 45</a:t>
            </a:r>
            <a:r>
              <a:rPr lang="en-AU" dirty="0">
                <a:sym typeface="Symbol" pitchFamily="2" charset="2"/>
              </a:rPr>
              <a:t></a:t>
            </a:r>
            <a:r>
              <a:rPr lang="en-AU" dirty="0"/>
              <a:t> of 70, so 25/115.</a:t>
            </a:r>
          </a:p>
        </p:txBody>
      </p:sp>
      <p:pic>
        <p:nvPicPr>
          <p:cNvPr id="5" name="Picture 4" descr="A screenshot of a cell phone&#10;&#10;Description automatically generated">
            <a:extLst>
              <a:ext uri="{FF2B5EF4-FFF2-40B4-BE49-F238E27FC236}">
                <a16:creationId xmlns:a16="http://schemas.microsoft.com/office/drawing/2014/main" id="{4331AA3A-618A-694F-BEFA-185123C37382}"/>
              </a:ext>
            </a:extLst>
          </p:cNvPr>
          <p:cNvPicPr/>
          <p:nvPr/>
        </p:nvPicPr>
        <p:blipFill rotWithShape="1">
          <a:blip r:embed="rId4" cstate="print">
            <a:extLst>
              <a:ext uri="{28A0092B-C50C-407E-A947-70E740481C1C}">
                <a14:useLocalDpi xmlns:a14="http://schemas.microsoft.com/office/drawing/2010/main" val="0"/>
              </a:ext>
            </a:extLst>
          </a:blip>
          <a:srcRect l="18833" t="37140" r="58886" b="27733"/>
          <a:stretch/>
        </p:blipFill>
        <p:spPr bwMode="auto">
          <a:xfrm rot="19546242">
            <a:off x="6300561" y="1474258"/>
            <a:ext cx="1050925" cy="1050925"/>
          </a:xfrm>
          <a:prstGeom prst="rect">
            <a:avLst/>
          </a:prstGeom>
          <a:noFill/>
          <a:ln>
            <a:noFill/>
          </a:ln>
          <a:extLst>
            <a:ext uri="{53640926-AAD7-44D8-BBD7-CCE9431645EC}">
              <a14:shadowObscured xmlns:a14="http://schemas.microsoft.com/office/drawing/2010/main"/>
            </a:ext>
          </a:extLst>
        </p:spPr>
      </p:pic>
      <p:pic>
        <p:nvPicPr>
          <p:cNvPr id="6" name="Picture 5" descr="A screenshot of a cell phone&#10;&#10;Description automatically generated">
            <a:extLst>
              <a:ext uri="{FF2B5EF4-FFF2-40B4-BE49-F238E27FC236}">
                <a16:creationId xmlns:a16="http://schemas.microsoft.com/office/drawing/2014/main" id="{B6B01312-D393-0D42-912B-9CBC95BFB5AE}"/>
              </a:ext>
            </a:extLst>
          </p:cNvPr>
          <p:cNvPicPr/>
          <p:nvPr/>
        </p:nvPicPr>
        <p:blipFill rotWithShape="1">
          <a:blip r:embed="rId4" cstate="print">
            <a:extLst>
              <a:ext uri="{28A0092B-C50C-407E-A947-70E740481C1C}">
                <a14:useLocalDpi xmlns:a14="http://schemas.microsoft.com/office/drawing/2010/main" val="0"/>
              </a:ext>
            </a:extLst>
          </a:blip>
          <a:srcRect l="18833" t="37140" r="58886" b="27733"/>
          <a:stretch/>
        </p:blipFill>
        <p:spPr bwMode="auto">
          <a:xfrm rot="3354351">
            <a:off x="4573996" y="1499023"/>
            <a:ext cx="1050925" cy="10509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33974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838200" y="-177801"/>
            <a:ext cx="10515600" cy="1325563"/>
          </a:xfrm>
        </p:spPr>
        <p:txBody>
          <a:bodyPr>
            <a:normAutofit/>
          </a:bodyPr>
          <a:lstStyle/>
          <a:p>
            <a:r>
              <a:rPr lang="en-US" sz="4000" dirty="0"/>
              <a:t>Checking axis 70</a:t>
            </a:r>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B910CA7-555F-9A4A-84B2-B79E28967E8F}"/>
              </a:ext>
            </a:extLst>
          </p:cNvPr>
          <p:cNvSpPr>
            <a:spLocks noGrp="1"/>
          </p:cNvSpPr>
          <p:nvPr>
            <p:ph idx="1"/>
          </p:nvPr>
        </p:nvSpPr>
        <p:spPr>
          <a:xfrm>
            <a:off x="838200" y="708025"/>
            <a:ext cx="10515600" cy="5963708"/>
          </a:xfrm>
        </p:spPr>
        <p:txBody>
          <a:bodyPr>
            <a:normAutofit fontScale="85000" lnSpcReduction="20000"/>
          </a:bodyPr>
          <a:lstStyle/>
          <a:p>
            <a:pPr marL="0" indent="0">
              <a:buNone/>
            </a:pPr>
            <a:r>
              <a:rPr lang="en-AU" dirty="0"/>
              <a:t>Left grating: Running along 25. Right grating: Running along 115.</a:t>
            </a:r>
          </a:p>
          <a:p>
            <a:pPr marL="0" indent="0">
              <a:buNone/>
            </a:pPr>
            <a:endParaRPr lang="en-US" dirty="0"/>
          </a:p>
          <a:p>
            <a:pPr marL="0" indent="0">
              <a:buNone/>
            </a:pPr>
            <a:endParaRPr lang="en-US" dirty="0"/>
          </a:p>
          <a:p>
            <a:pPr marL="0" indent="0">
              <a:buNone/>
            </a:pPr>
            <a:endParaRPr lang="en-AU" dirty="0"/>
          </a:p>
          <a:p>
            <a:pPr marL="0" indent="0">
              <a:buNone/>
            </a:pPr>
            <a:endParaRPr lang="en-AU" dirty="0"/>
          </a:p>
          <a:p>
            <a:pPr marL="0" indent="0">
              <a:buNone/>
            </a:pPr>
            <a:endParaRPr lang="en-AU" dirty="0"/>
          </a:p>
          <a:p>
            <a:pPr marL="0" indent="0">
              <a:buNone/>
            </a:pPr>
            <a:r>
              <a:rPr lang="en-AU" dirty="0"/>
              <a:t>If the user selects:</a:t>
            </a:r>
          </a:p>
          <a:p>
            <a:pPr lvl="0"/>
            <a:r>
              <a:rPr lang="en-US" dirty="0"/>
              <a:t>Left grating clearest: Indicates axis 115</a:t>
            </a:r>
            <a:r>
              <a:rPr lang="en-AU" dirty="0">
                <a:sym typeface="Symbol" pitchFamily="2" charset="2"/>
              </a:rPr>
              <a:t></a:t>
            </a:r>
            <a:r>
              <a:rPr lang="en-AU" dirty="0"/>
              <a:t> or close to that. We are expecting the user to select this option, as 115</a:t>
            </a:r>
            <a:r>
              <a:rPr lang="en-AU" dirty="0">
                <a:sym typeface="Symbol" pitchFamily="2" charset="2"/>
              </a:rPr>
              <a:t></a:t>
            </a:r>
            <a:r>
              <a:rPr lang="en-AU" dirty="0"/>
              <a:t> is 35</a:t>
            </a:r>
            <a:r>
              <a:rPr lang="en-AU" dirty="0">
                <a:sym typeface="Symbol" pitchFamily="2" charset="2"/>
              </a:rPr>
              <a:t></a:t>
            </a:r>
            <a:r>
              <a:rPr lang="en-AU" dirty="0"/>
              <a:t> off 80</a:t>
            </a:r>
            <a:r>
              <a:rPr lang="en-AU" dirty="0">
                <a:sym typeface="Symbol" pitchFamily="2" charset="2"/>
              </a:rPr>
              <a:t></a:t>
            </a:r>
            <a:r>
              <a:rPr lang="en-AU" dirty="0"/>
              <a:t>.</a:t>
            </a:r>
          </a:p>
          <a:p>
            <a:pPr lvl="0"/>
            <a:r>
              <a:rPr lang="en-US" dirty="0"/>
              <a:t>Right grating clearest: Indicates axis 25</a:t>
            </a:r>
            <a:r>
              <a:rPr lang="en-AU" dirty="0">
                <a:sym typeface="Symbol" pitchFamily="2" charset="2"/>
              </a:rPr>
              <a:t></a:t>
            </a:r>
            <a:r>
              <a:rPr lang="en-AU" dirty="0"/>
              <a:t> degrees or close to that.</a:t>
            </a:r>
            <a:r>
              <a:rPr lang="en-US" dirty="0"/>
              <a:t> We are not expecting the user to select this option as 25</a:t>
            </a:r>
            <a:r>
              <a:rPr lang="en-AU" dirty="0">
                <a:sym typeface="Symbol" pitchFamily="2" charset="2"/>
              </a:rPr>
              <a:t></a:t>
            </a:r>
            <a:r>
              <a:rPr lang="en-AU" dirty="0"/>
              <a:t> is 55</a:t>
            </a:r>
            <a:r>
              <a:rPr lang="en-AU" dirty="0">
                <a:sym typeface="Symbol" pitchFamily="2" charset="2"/>
              </a:rPr>
              <a:t></a:t>
            </a:r>
            <a:r>
              <a:rPr lang="en-AU" dirty="0"/>
              <a:t> off 80</a:t>
            </a:r>
            <a:r>
              <a:rPr lang="en-AU" dirty="0">
                <a:sym typeface="Symbol" pitchFamily="2" charset="2"/>
              </a:rPr>
              <a:t></a:t>
            </a:r>
            <a:r>
              <a:rPr lang="en-AU" dirty="0"/>
              <a:t>.</a:t>
            </a:r>
          </a:p>
          <a:p>
            <a:pPr lvl="0"/>
            <a:r>
              <a:rPr lang="en-US" dirty="0"/>
              <a:t>Equally clear: Indicates 70</a:t>
            </a:r>
            <a:r>
              <a:rPr lang="en-AU" dirty="0">
                <a:sym typeface="Symbol" pitchFamily="2" charset="2"/>
              </a:rPr>
              <a:t></a:t>
            </a:r>
            <a:r>
              <a:rPr lang="en-AU" dirty="0"/>
              <a:t> astigmatism. We are not expecting this option.</a:t>
            </a:r>
          </a:p>
          <a:p>
            <a:pPr marL="0" indent="0">
              <a:buNone/>
            </a:pPr>
            <a:endParaRPr lang="en-AU" dirty="0"/>
          </a:p>
          <a:p>
            <a:pPr marL="0" indent="0">
              <a:buNone/>
            </a:pPr>
            <a:r>
              <a:rPr lang="en-AU" dirty="0"/>
              <a:t>So, the user has selected the right grating is clearest, telling us to go back to 80</a:t>
            </a:r>
            <a:r>
              <a:rPr lang="en-AU" dirty="0">
                <a:sym typeface="Symbol" pitchFamily="2" charset="2"/>
              </a:rPr>
              <a:t></a:t>
            </a:r>
            <a:r>
              <a:rPr lang="en-AU" dirty="0"/>
              <a:t>. We have successfully bracketed at axis 100 and axis 70, and we were told by the user that both 90 degrees and 80 degrees were equally clear so we know the axis is between 80-90 degrees. Done.</a:t>
            </a:r>
          </a:p>
        </p:txBody>
      </p:sp>
      <p:pic>
        <p:nvPicPr>
          <p:cNvPr id="5" name="Picture 4" descr="A screenshot of a cell phone&#10;&#10;Description automatically generated">
            <a:extLst>
              <a:ext uri="{FF2B5EF4-FFF2-40B4-BE49-F238E27FC236}">
                <a16:creationId xmlns:a16="http://schemas.microsoft.com/office/drawing/2014/main" id="{014049CD-A615-C54D-9F3E-418B24939015}"/>
              </a:ext>
            </a:extLst>
          </p:cNvPr>
          <p:cNvPicPr/>
          <p:nvPr/>
        </p:nvPicPr>
        <p:blipFill rotWithShape="1">
          <a:blip r:embed="rId3" cstate="print">
            <a:extLst>
              <a:ext uri="{28A0092B-C50C-407E-A947-70E740481C1C}">
                <a14:useLocalDpi xmlns:a14="http://schemas.microsoft.com/office/drawing/2010/main" val="0"/>
              </a:ext>
            </a:extLst>
          </a:blip>
          <a:srcRect l="18833" t="37140" r="58886" b="27733"/>
          <a:stretch/>
        </p:blipFill>
        <p:spPr bwMode="auto">
          <a:xfrm rot="20155846">
            <a:off x="6404079" y="1508126"/>
            <a:ext cx="1050925" cy="1050925"/>
          </a:xfrm>
          <a:prstGeom prst="rect">
            <a:avLst/>
          </a:prstGeom>
          <a:noFill/>
          <a:ln>
            <a:noFill/>
          </a:ln>
          <a:extLst>
            <a:ext uri="{53640926-AAD7-44D8-BBD7-CCE9431645EC}">
              <a14:shadowObscured xmlns:a14="http://schemas.microsoft.com/office/drawing/2010/main"/>
            </a:ext>
          </a:extLst>
        </p:spPr>
      </p:pic>
      <p:pic>
        <p:nvPicPr>
          <p:cNvPr id="6" name="Picture 5" descr="A screenshot of a cell phone&#10;&#10;Description automatically generated">
            <a:extLst>
              <a:ext uri="{FF2B5EF4-FFF2-40B4-BE49-F238E27FC236}">
                <a16:creationId xmlns:a16="http://schemas.microsoft.com/office/drawing/2014/main" id="{7477DFE9-9107-5B42-A238-A71B30B36B30}"/>
              </a:ext>
            </a:extLst>
          </p:cNvPr>
          <p:cNvPicPr/>
          <p:nvPr/>
        </p:nvPicPr>
        <p:blipFill rotWithShape="1">
          <a:blip r:embed="rId3" cstate="print">
            <a:extLst>
              <a:ext uri="{28A0092B-C50C-407E-A947-70E740481C1C}">
                <a14:useLocalDpi xmlns:a14="http://schemas.microsoft.com/office/drawing/2010/main" val="0"/>
              </a:ext>
            </a:extLst>
          </a:blip>
          <a:srcRect l="18833" t="37140" r="58886" b="27733"/>
          <a:stretch/>
        </p:blipFill>
        <p:spPr bwMode="auto">
          <a:xfrm rot="3926027">
            <a:off x="4770859" y="1602741"/>
            <a:ext cx="1050925" cy="10509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092945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838200" y="484981"/>
            <a:ext cx="10515600" cy="1325563"/>
          </a:xfrm>
        </p:spPr>
        <p:txBody>
          <a:bodyPr>
            <a:normAutofit/>
          </a:bodyPr>
          <a:lstStyle/>
          <a:p>
            <a:r>
              <a:rPr lang="en-US" sz="4000" dirty="0"/>
              <a:t>In summary</a:t>
            </a:r>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B910CA7-555F-9A4A-84B2-B79E28967E8F}"/>
              </a:ext>
            </a:extLst>
          </p:cNvPr>
          <p:cNvSpPr>
            <a:spLocks noGrp="1"/>
          </p:cNvSpPr>
          <p:nvPr>
            <p:ph idx="1"/>
          </p:nvPr>
        </p:nvSpPr>
        <p:spPr/>
        <p:txBody>
          <a:bodyPr>
            <a:normAutofit fontScale="85000" lnSpcReduction="20000"/>
          </a:bodyPr>
          <a:lstStyle/>
          <a:p>
            <a:pPr lvl="0"/>
            <a:r>
              <a:rPr lang="en-US" dirty="0"/>
              <a:t>Gratings always 90 degrees to each other</a:t>
            </a:r>
            <a:endParaRPr lang="en-AU" dirty="0"/>
          </a:p>
          <a:p>
            <a:pPr lvl="0"/>
            <a:r>
              <a:rPr lang="en-US" dirty="0"/>
              <a:t>Follow user in direction of clearest grating </a:t>
            </a:r>
            <a:endParaRPr lang="en-AU" dirty="0"/>
          </a:p>
          <a:p>
            <a:pPr lvl="0"/>
            <a:r>
              <a:rPr lang="en-US" dirty="0"/>
              <a:t>Endpoint is when user cannot tell the difference between two gratings</a:t>
            </a:r>
            <a:endParaRPr lang="en-AU" dirty="0"/>
          </a:p>
          <a:p>
            <a:pPr lvl="1"/>
            <a:r>
              <a:rPr lang="en-US" dirty="0"/>
              <a:t>In searching for this endpoint might have to “move around” checking different meridians</a:t>
            </a:r>
            <a:endParaRPr lang="en-AU" dirty="0"/>
          </a:p>
          <a:p>
            <a:pPr lvl="1"/>
            <a:r>
              <a:rPr lang="en-US" dirty="0"/>
              <a:t>When the point of equivalence is found, must confirm by bracketing in 10 degree increments either side of the axis.</a:t>
            </a:r>
            <a:endParaRPr lang="en-AU" dirty="0"/>
          </a:p>
          <a:p>
            <a:pPr marL="0" indent="0">
              <a:buNone/>
            </a:pPr>
            <a:endParaRPr lang="en-AU" dirty="0"/>
          </a:p>
          <a:p>
            <a:pPr marL="0" indent="0">
              <a:buNone/>
            </a:pPr>
            <a:r>
              <a:rPr lang="en-AU" dirty="0"/>
              <a:t>Some users may not have a final end-point in one of the 10 degree increments, but rather a range of axis </a:t>
            </a:r>
            <a:r>
              <a:rPr lang="en-AU" dirty="0" err="1"/>
              <a:t>eg</a:t>
            </a:r>
            <a:r>
              <a:rPr lang="en-AU" dirty="0"/>
              <a:t> they think both 80</a:t>
            </a:r>
            <a:r>
              <a:rPr lang="en-AU" dirty="0">
                <a:sym typeface="Symbol" pitchFamily="2" charset="2"/>
              </a:rPr>
              <a:t></a:t>
            </a:r>
            <a:r>
              <a:rPr lang="en-AU" dirty="0"/>
              <a:t> and 90</a:t>
            </a:r>
            <a:r>
              <a:rPr lang="en-AU" dirty="0">
                <a:sym typeface="Symbol" pitchFamily="2" charset="2"/>
              </a:rPr>
              <a:t></a:t>
            </a:r>
            <a:r>
              <a:rPr lang="en-AU" dirty="0"/>
              <a:t> appear equally clear. This is either because they have a smaller amount of astigmatism and are less sensitive to the axis, or they could be slightly unobservant and not too fussy. In this case we pick the midpoint of their range as their axis (so for the range 80</a:t>
            </a:r>
            <a:r>
              <a:rPr lang="en-AU" dirty="0">
                <a:sym typeface="Wingdings" pitchFamily="2" charset="2"/>
              </a:rPr>
              <a:t></a:t>
            </a:r>
            <a:r>
              <a:rPr lang="en-AU" dirty="0"/>
              <a:t>90</a:t>
            </a:r>
            <a:r>
              <a:rPr lang="en-AU" dirty="0">
                <a:sym typeface="Symbol" pitchFamily="2" charset="2"/>
              </a:rPr>
              <a:t></a:t>
            </a:r>
            <a:r>
              <a:rPr lang="en-AU" dirty="0"/>
              <a:t> we pick axis 85</a:t>
            </a:r>
            <a:r>
              <a:rPr lang="en-AU" dirty="0">
                <a:sym typeface="Symbol" pitchFamily="2" charset="2"/>
              </a:rPr>
              <a:t></a:t>
            </a:r>
            <a:r>
              <a:rPr lang="en-AU" dirty="0"/>
              <a:t>).</a:t>
            </a:r>
          </a:p>
          <a:p>
            <a:pPr marL="0" indent="0">
              <a:buNone/>
            </a:pPr>
            <a:endParaRPr lang="en-US" dirty="0"/>
          </a:p>
        </p:txBody>
      </p:sp>
    </p:spTree>
    <p:extLst>
      <p:ext uri="{BB962C8B-B14F-4D97-AF65-F5344CB8AC3E}">
        <p14:creationId xmlns:p14="http://schemas.microsoft.com/office/powerpoint/2010/main" val="3167501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838200" y="484981"/>
            <a:ext cx="10515600" cy="1325563"/>
          </a:xfrm>
        </p:spPr>
        <p:txBody>
          <a:bodyPr>
            <a:normAutofit/>
          </a:bodyPr>
          <a:lstStyle/>
          <a:p>
            <a:r>
              <a:rPr lang="en-US" sz="4000" dirty="0"/>
              <a:t>Points to note</a:t>
            </a:r>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B910CA7-555F-9A4A-84B2-B79E28967E8F}"/>
              </a:ext>
            </a:extLst>
          </p:cNvPr>
          <p:cNvSpPr>
            <a:spLocks noGrp="1"/>
          </p:cNvSpPr>
          <p:nvPr>
            <p:ph idx="1"/>
          </p:nvPr>
        </p:nvSpPr>
        <p:spPr/>
        <p:txBody>
          <a:bodyPr/>
          <a:lstStyle/>
          <a:p>
            <a:pPr marL="0" indent="0">
              <a:buNone/>
            </a:pPr>
            <a:r>
              <a:rPr lang="en-US" dirty="0"/>
              <a:t>At this stage, we are only looking at axis in 10</a:t>
            </a:r>
            <a:r>
              <a:rPr lang="en-AU" dirty="0">
                <a:sym typeface="Symbol" pitchFamily="2" charset="2"/>
              </a:rPr>
              <a:t> steps, this is for simplicity. Bracketing occurs in 10 steps. Eventually, this should be reduced to 5 steps. This means there is often going to be a range of possible axes. </a:t>
            </a:r>
          </a:p>
          <a:p>
            <a:pPr marL="0" indent="0">
              <a:buNone/>
            </a:pPr>
            <a:r>
              <a:rPr lang="en-AU" dirty="0">
                <a:sym typeface="Symbol" pitchFamily="2" charset="2"/>
              </a:rPr>
              <a:t>The gratings either rotate in 45 steps or in 10 steps. Again, this will be refined over time.</a:t>
            </a:r>
            <a:endParaRPr lang="en-US" dirty="0"/>
          </a:p>
        </p:txBody>
      </p:sp>
    </p:spTree>
    <p:extLst>
      <p:ext uri="{BB962C8B-B14F-4D97-AF65-F5344CB8AC3E}">
        <p14:creationId xmlns:p14="http://schemas.microsoft.com/office/powerpoint/2010/main" val="3478309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838200" y="484981"/>
            <a:ext cx="10515600" cy="1325563"/>
          </a:xfrm>
        </p:spPr>
        <p:txBody>
          <a:bodyPr>
            <a:normAutofit/>
          </a:bodyPr>
          <a:lstStyle/>
          <a:p>
            <a:r>
              <a:rPr lang="en-US" sz="4000" dirty="0"/>
              <a:t>Points to clarify</a:t>
            </a:r>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B910CA7-555F-9A4A-84B2-B79E28967E8F}"/>
              </a:ext>
            </a:extLst>
          </p:cNvPr>
          <p:cNvSpPr>
            <a:spLocks noGrp="1"/>
          </p:cNvSpPr>
          <p:nvPr>
            <p:ph idx="1"/>
          </p:nvPr>
        </p:nvSpPr>
        <p:spPr/>
        <p:txBody>
          <a:bodyPr>
            <a:normAutofit/>
          </a:bodyPr>
          <a:lstStyle/>
          <a:p>
            <a:pPr marL="514350" indent="-514350">
              <a:buAutoNum type="arabicParenR"/>
            </a:pPr>
            <a:r>
              <a:rPr lang="en-US" dirty="0"/>
              <a:t>Where the gratings are presented:</a:t>
            </a:r>
          </a:p>
          <a:p>
            <a:pPr marL="0" lvl="0" indent="0" eaLnBrk="0" fontAlgn="base" hangingPunct="0">
              <a:lnSpc>
                <a:spcPct val="100000"/>
              </a:lnSpc>
              <a:spcBef>
                <a:spcPct val="0"/>
              </a:spcBef>
              <a:spcAft>
                <a:spcPct val="0"/>
              </a:spcAft>
              <a:buNone/>
            </a:pPr>
            <a:r>
              <a:rPr lang="en-US" altLang="en-US" dirty="0">
                <a:ea typeface="Times New Roman" panose="02020603050405020304" pitchFamily="18" charset="0"/>
              </a:rPr>
              <a:t>Left: running along 90 degrees. Right: running along 180 degrees.</a:t>
            </a:r>
            <a:endParaRPr lang="en-US" altLang="en-US" dirty="0"/>
          </a:p>
          <a:p>
            <a:pPr marL="0" lvl="0" indent="0" eaLnBrk="0" fontAlgn="base" hangingPunct="0">
              <a:lnSpc>
                <a:spcPct val="100000"/>
              </a:lnSpc>
              <a:spcBef>
                <a:spcPct val="0"/>
              </a:spcBef>
              <a:spcAft>
                <a:spcPct val="0"/>
              </a:spcAft>
              <a:buNone/>
            </a:pPr>
            <a:endParaRPr lang="en-US" altLang="en-US" dirty="0">
              <a:ea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dirty="0">
                <a:ea typeface="Times New Roman" panose="02020603050405020304" pitchFamily="18" charset="0"/>
              </a:rPr>
              <a:t>Is it true that:</a:t>
            </a:r>
          </a:p>
          <a:p>
            <a:pPr eaLnBrk="0" fontAlgn="base" hangingPunct="0">
              <a:lnSpc>
                <a:spcPct val="100000"/>
              </a:lnSpc>
              <a:spcBef>
                <a:spcPct val="0"/>
              </a:spcBef>
              <a:spcAft>
                <a:spcPct val="0"/>
              </a:spcAft>
            </a:pPr>
            <a:r>
              <a:rPr lang="en-US" altLang="en-US" dirty="0">
                <a:ea typeface="Times New Roman" panose="02020603050405020304" pitchFamily="18" charset="0"/>
              </a:rPr>
              <a:t>A user with cylinder axis 180 degree (x180) astigmatism will see the left grating clearest</a:t>
            </a:r>
          </a:p>
          <a:p>
            <a:pPr eaLnBrk="0" fontAlgn="base" hangingPunct="0">
              <a:lnSpc>
                <a:spcPct val="100000"/>
              </a:lnSpc>
              <a:spcBef>
                <a:spcPct val="0"/>
              </a:spcBef>
              <a:spcAft>
                <a:spcPct val="0"/>
              </a:spcAft>
            </a:pPr>
            <a:r>
              <a:rPr lang="en-US" altLang="en-US" dirty="0">
                <a:ea typeface="Times New Roman" panose="02020603050405020304" pitchFamily="18" charset="0"/>
              </a:rPr>
              <a:t>A user with axis 90 degree (x90) astigmatism will see the right grating clearest.</a:t>
            </a:r>
          </a:p>
          <a:p>
            <a:pPr marL="0" lvl="0" indent="0" eaLnBrk="0" fontAlgn="base" hangingPunct="0">
              <a:lnSpc>
                <a:spcPct val="100000"/>
              </a:lnSpc>
              <a:spcBef>
                <a:spcPct val="0"/>
              </a:spcBef>
              <a:spcAft>
                <a:spcPct val="0"/>
              </a:spcAft>
              <a:buNone/>
            </a:pPr>
            <a:endParaRPr lang="en-US" altLang="en-US" dirty="0"/>
          </a:p>
          <a:p>
            <a:pPr marL="0" indent="0">
              <a:buNone/>
            </a:pPr>
            <a:endParaRPr lang="en-US" dirty="0"/>
          </a:p>
          <a:p>
            <a:pPr marL="514350" indent="-514350">
              <a:buAutoNum type="arabicParenR"/>
            </a:pPr>
            <a:endParaRPr lang="en-US" dirty="0"/>
          </a:p>
        </p:txBody>
      </p:sp>
      <p:pic>
        <p:nvPicPr>
          <p:cNvPr id="5" name="Picture 19" descr="A screenshot of a cell phone&#10;&#10;Description automatically generated">
            <a:extLst>
              <a:ext uri="{FF2B5EF4-FFF2-40B4-BE49-F238E27FC236}">
                <a16:creationId xmlns:a16="http://schemas.microsoft.com/office/drawing/2014/main" id="{850D9E52-DC53-0947-AF4E-9267A7DC33DF}"/>
              </a:ext>
            </a:extLst>
          </p:cNvPr>
          <p:cNvPicPr>
            <a:picLocks noChangeArrowheads="1"/>
          </p:cNvPicPr>
          <p:nvPr/>
        </p:nvPicPr>
        <p:blipFill>
          <a:blip r:embed="rId3">
            <a:extLst>
              <a:ext uri="{28A0092B-C50C-407E-A947-70E740481C1C}">
                <a14:useLocalDpi xmlns:a14="http://schemas.microsoft.com/office/drawing/2010/main" val="0"/>
              </a:ext>
            </a:extLst>
          </a:blip>
          <a:srcRect l="18832" t="37140" r="58887" b="27733"/>
          <a:stretch>
            <a:fillRect/>
          </a:stretch>
        </p:blipFill>
        <p:spPr bwMode="auto">
          <a:xfrm>
            <a:off x="7453281" y="1087175"/>
            <a:ext cx="902840" cy="10509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ell phone&#10;&#10;Description automatically generated">
            <a:extLst>
              <a:ext uri="{FF2B5EF4-FFF2-40B4-BE49-F238E27FC236}">
                <a16:creationId xmlns:a16="http://schemas.microsoft.com/office/drawing/2014/main" id="{CEC110A0-3284-294B-9E75-DBC5F1546B71}"/>
              </a:ext>
            </a:extLst>
          </p:cNvPr>
          <p:cNvPicPr/>
          <p:nvPr/>
        </p:nvPicPr>
        <p:blipFill rotWithShape="1">
          <a:blip r:embed="rId3" cstate="print">
            <a:extLst>
              <a:ext uri="{28A0092B-C50C-407E-A947-70E740481C1C}">
                <a14:useLocalDpi xmlns:a14="http://schemas.microsoft.com/office/drawing/2010/main" val="0"/>
              </a:ext>
            </a:extLst>
          </a:blip>
          <a:srcRect l="18833" t="37140" r="58886" b="27733"/>
          <a:stretch/>
        </p:blipFill>
        <p:spPr bwMode="auto">
          <a:xfrm rot="5400000">
            <a:off x="9196088" y="1161217"/>
            <a:ext cx="1050925" cy="90284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761994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838200" y="400316"/>
            <a:ext cx="10515600" cy="1325563"/>
          </a:xfrm>
        </p:spPr>
        <p:txBody>
          <a:bodyPr>
            <a:normAutofit/>
          </a:bodyPr>
          <a:lstStyle/>
          <a:p>
            <a:r>
              <a:rPr lang="en-US" sz="4000" dirty="0"/>
              <a:t>Points to clarify</a:t>
            </a:r>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B910CA7-555F-9A4A-84B2-B79E28967E8F}"/>
              </a:ext>
            </a:extLst>
          </p:cNvPr>
          <p:cNvSpPr>
            <a:spLocks noGrp="1"/>
          </p:cNvSpPr>
          <p:nvPr>
            <p:ph idx="1"/>
          </p:nvPr>
        </p:nvSpPr>
        <p:spPr>
          <a:xfrm>
            <a:off x="838199" y="1368956"/>
            <a:ext cx="11116733" cy="5489044"/>
          </a:xfrm>
        </p:spPr>
        <p:txBody>
          <a:bodyPr>
            <a:normAutofit fontScale="92500" lnSpcReduction="10000"/>
          </a:bodyPr>
          <a:lstStyle/>
          <a:p>
            <a:pPr marL="0" indent="0">
              <a:buNone/>
            </a:pPr>
            <a:r>
              <a:rPr lang="en-US" dirty="0"/>
              <a:t>2) When presenting the gratings for a user, if the gratings presented (being 45</a:t>
            </a:r>
            <a:r>
              <a:rPr lang="en-AU" dirty="0">
                <a:sym typeface="Symbol" pitchFamily="2" charset="2"/>
              </a:rPr>
              <a:t> either side of the axis being assessed) are FURTHER from the final axis than the axis being assessed, would the user have a preference for the grating closest to the final answer axis OR would the gratings both appear equally blurry?</a:t>
            </a:r>
          </a:p>
          <a:p>
            <a:pPr marL="0" indent="0">
              <a:buNone/>
            </a:pPr>
            <a:endParaRPr lang="en-US" dirty="0"/>
          </a:p>
          <a:p>
            <a:pPr marL="0" indent="0">
              <a:buNone/>
            </a:pPr>
            <a:r>
              <a:rPr lang="en-US" dirty="0"/>
              <a:t>Is workup for finding </a:t>
            </a:r>
            <a:r>
              <a:rPr lang="en-US" dirty="0">
                <a:hlinkClick r:id="rId3" action="ppaction://hlinksldjump"/>
              </a:rPr>
              <a:t>axis 150 </a:t>
            </a:r>
            <a:r>
              <a:rPr lang="en-US" dirty="0"/>
              <a:t>correct?</a:t>
            </a:r>
          </a:p>
          <a:p>
            <a:pPr marL="0" indent="0">
              <a:buNone/>
            </a:pPr>
            <a:r>
              <a:rPr lang="en-AU" dirty="0"/>
              <a:t>For a user with </a:t>
            </a:r>
            <a:r>
              <a:rPr lang="en-AU" dirty="0" err="1"/>
              <a:t>cyl</a:t>
            </a:r>
            <a:r>
              <a:rPr lang="en-AU" dirty="0"/>
              <a:t> axis 150, would the grating running along 90 or along 180 appear clearest? </a:t>
            </a:r>
            <a:r>
              <a:rPr lang="en-AU" u="sng" dirty="0"/>
              <a:t>Alternatively</a:t>
            </a:r>
            <a:r>
              <a:rPr lang="en-AU" dirty="0"/>
              <a:t>, could they perceive both gratings to be (relatively) equally clear? The midpoint between the gratings at 90/180 is 45/135. 135 is 15</a:t>
            </a:r>
            <a:r>
              <a:rPr lang="en-AU" dirty="0">
                <a:sym typeface="Symbol" pitchFamily="2" charset="2"/>
              </a:rPr>
              <a:t></a:t>
            </a:r>
            <a:r>
              <a:rPr lang="en-AU" dirty="0"/>
              <a:t> from axis 150 – so </a:t>
            </a:r>
            <a:r>
              <a:rPr lang="en-AU" u="sng" dirty="0"/>
              <a:t>potentially</a:t>
            </a:r>
            <a:r>
              <a:rPr lang="en-AU" dirty="0"/>
              <a:t> could this be the answer and the gratings appear equally clear? (as axis 180 is 30</a:t>
            </a:r>
            <a:r>
              <a:rPr lang="en-AU" dirty="0">
                <a:sym typeface="Symbol" pitchFamily="2" charset="2"/>
              </a:rPr>
              <a:t></a:t>
            </a:r>
            <a:r>
              <a:rPr lang="en-AU" dirty="0"/>
              <a:t> from 150). If so, what is the range of preference for a grating based on the users astigmatism? Could it be their axis of astigmatism </a:t>
            </a:r>
            <a:r>
              <a:rPr lang="en-AU" dirty="0">
                <a:sym typeface="Symbol" pitchFamily="2" charset="2"/>
              </a:rPr>
              <a:t></a:t>
            </a:r>
            <a:r>
              <a:rPr lang="en-AU" dirty="0"/>
              <a:t> 20</a:t>
            </a:r>
            <a:r>
              <a:rPr lang="en-AU" dirty="0">
                <a:sym typeface="Symbol" pitchFamily="2" charset="2"/>
              </a:rPr>
              <a:t></a:t>
            </a:r>
            <a:r>
              <a:rPr lang="en-AU" dirty="0"/>
              <a:t> either side?</a:t>
            </a:r>
            <a:r>
              <a:rPr lang="en-US" dirty="0"/>
              <a:t> </a:t>
            </a:r>
          </a:p>
          <a:p>
            <a:pPr marL="0" indent="0">
              <a:buNone/>
            </a:pPr>
            <a:r>
              <a:rPr lang="en-AU" dirty="0"/>
              <a:t>I am going to ‘go with my best hunch’ that a user with axis 150 would perceive the left grating (running along 90) as clearest.</a:t>
            </a:r>
          </a:p>
          <a:p>
            <a:pPr marL="0" indent="0">
              <a:buNone/>
            </a:pPr>
            <a:endParaRPr lang="en-US" dirty="0"/>
          </a:p>
        </p:txBody>
      </p:sp>
    </p:spTree>
    <p:extLst>
      <p:ext uri="{BB962C8B-B14F-4D97-AF65-F5344CB8AC3E}">
        <p14:creationId xmlns:p14="http://schemas.microsoft.com/office/powerpoint/2010/main" val="9836033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838200" y="484981"/>
            <a:ext cx="10515600" cy="1325563"/>
          </a:xfrm>
        </p:spPr>
        <p:txBody>
          <a:bodyPr>
            <a:normAutofit/>
          </a:bodyPr>
          <a:lstStyle/>
          <a:p>
            <a:r>
              <a:rPr lang="en-US" sz="4000" dirty="0"/>
              <a:t>Points to clarify</a:t>
            </a:r>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B910CA7-555F-9A4A-84B2-B79E28967E8F}"/>
              </a:ext>
            </a:extLst>
          </p:cNvPr>
          <p:cNvSpPr>
            <a:spLocks noGrp="1"/>
          </p:cNvSpPr>
          <p:nvPr>
            <p:ph idx="1"/>
          </p:nvPr>
        </p:nvSpPr>
        <p:spPr/>
        <p:txBody>
          <a:bodyPr>
            <a:normAutofit/>
          </a:bodyPr>
          <a:lstStyle/>
          <a:p>
            <a:pPr marL="0" indent="0">
              <a:buNone/>
            </a:pPr>
            <a:r>
              <a:rPr lang="en-US" dirty="0"/>
              <a:t>3) When determining an axis not exactly at a 10</a:t>
            </a:r>
            <a:r>
              <a:rPr lang="en-AU" dirty="0">
                <a:sym typeface="Symbol" pitchFamily="2" charset="2"/>
              </a:rPr>
              <a:t> incremented as </a:t>
            </a:r>
            <a:r>
              <a:rPr lang="en-AU" dirty="0">
                <a:sym typeface="Symbol" pitchFamily="2" charset="2"/>
                <a:hlinkClick r:id="rId3" action="ppaction://hlinksldjump"/>
              </a:rPr>
              <a:t>here</a:t>
            </a:r>
            <a:r>
              <a:rPr lang="en-AU" dirty="0">
                <a:sym typeface="Symbol" pitchFamily="2" charset="2"/>
              </a:rPr>
              <a:t> is it true that o</a:t>
            </a:r>
            <a:r>
              <a:rPr lang="en-AU" dirty="0"/>
              <a:t>ne of two things will happen, depending on the user:</a:t>
            </a:r>
          </a:p>
          <a:p>
            <a:pPr marL="514350" lvl="0" indent="-514350">
              <a:buFont typeface="+mj-lt"/>
              <a:buAutoNum type="arabicPeriod"/>
            </a:pPr>
            <a:r>
              <a:rPr lang="en-US" dirty="0"/>
              <a:t>An unreliable user, or a user with only a small amount of astigmatism, would </a:t>
            </a:r>
            <a:r>
              <a:rPr lang="en-US"/>
              <a:t>find the </a:t>
            </a:r>
            <a:r>
              <a:rPr lang="en-US" dirty="0"/>
              <a:t>axis to the nearest 10</a:t>
            </a:r>
            <a:r>
              <a:rPr lang="en-AU" dirty="0">
                <a:sym typeface="Symbol" pitchFamily="2" charset="2"/>
              </a:rPr>
              <a:t>  increment either side of it equally blurry (</a:t>
            </a:r>
            <a:r>
              <a:rPr lang="en-AU" dirty="0" err="1">
                <a:sym typeface="Symbol" pitchFamily="2" charset="2"/>
              </a:rPr>
              <a:t>eg</a:t>
            </a:r>
            <a:r>
              <a:rPr lang="en-AU" dirty="0">
                <a:sym typeface="Symbol" pitchFamily="2" charset="2"/>
              </a:rPr>
              <a:t> for axis 85 both axis presentation 80 and 90 will appear equally blurry)</a:t>
            </a:r>
            <a:endParaRPr lang="en-AU" dirty="0"/>
          </a:p>
          <a:p>
            <a:pPr marL="514350" lvl="0" indent="-514350">
              <a:buFont typeface="+mj-lt"/>
              <a:buAutoNum type="arabicPeriod"/>
            </a:pPr>
            <a:r>
              <a:rPr lang="en-US" dirty="0"/>
              <a:t>The user will fluctuate/bounce between the two nearest axis surrounding it (</a:t>
            </a:r>
            <a:r>
              <a:rPr lang="en-US" dirty="0" err="1"/>
              <a:t>eg</a:t>
            </a:r>
            <a:r>
              <a:rPr lang="en-US" dirty="0"/>
              <a:t> for axis 85 not prefer axis 80 or 90)</a:t>
            </a:r>
            <a:endParaRPr lang="en-AU" dirty="0"/>
          </a:p>
          <a:p>
            <a:pPr marL="0" indent="0">
              <a:buNone/>
            </a:pPr>
            <a:endParaRPr lang="en-US" dirty="0"/>
          </a:p>
        </p:txBody>
      </p:sp>
    </p:spTree>
    <p:extLst>
      <p:ext uri="{BB962C8B-B14F-4D97-AF65-F5344CB8AC3E}">
        <p14:creationId xmlns:p14="http://schemas.microsoft.com/office/powerpoint/2010/main" val="5046535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838200" y="484981"/>
            <a:ext cx="10515600" cy="1325563"/>
          </a:xfrm>
        </p:spPr>
        <p:txBody>
          <a:bodyPr>
            <a:normAutofit/>
          </a:bodyPr>
          <a:lstStyle/>
          <a:p>
            <a:r>
              <a:rPr lang="en-US" sz="4000" dirty="0"/>
              <a:t>Thank you</a:t>
            </a:r>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642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290077" y="117477"/>
            <a:ext cx="10515600" cy="1325563"/>
          </a:xfrm>
        </p:spPr>
        <p:txBody>
          <a:bodyPr/>
          <a:lstStyle/>
          <a:p>
            <a:r>
              <a:rPr lang="en-US" dirty="0"/>
              <a:t>Astigmatism</a:t>
            </a:r>
          </a:p>
        </p:txBody>
      </p:sp>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290077" y="1443040"/>
            <a:ext cx="8659958" cy="4927311"/>
          </a:xfrm>
        </p:spPr>
        <p:txBody>
          <a:bodyPr>
            <a:normAutofit lnSpcReduction="10000"/>
          </a:bodyPr>
          <a:lstStyle/>
          <a:p>
            <a:pPr marL="0" indent="0">
              <a:buNone/>
            </a:pPr>
            <a:r>
              <a:rPr lang="en-AU" dirty="0"/>
              <a:t>There are 3 main types of regular astigmatism, classed based on the axis of the principal meridian:</a:t>
            </a:r>
          </a:p>
          <a:p>
            <a:pPr marL="514350" lvl="0" indent="-514350">
              <a:buFont typeface="+mj-lt"/>
              <a:buAutoNum type="arabicPeriod"/>
            </a:pPr>
            <a:r>
              <a:rPr lang="en-US" dirty="0"/>
              <a:t>With the rule astigmatism (WTR): the vertical meridian is the steepest (written as x180 on prescription)</a:t>
            </a:r>
            <a:endParaRPr lang="en-AU" dirty="0"/>
          </a:p>
          <a:p>
            <a:pPr marL="514350" lvl="0" indent="-514350">
              <a:buFont typeface="+mj-lt"/>
              <a:buAutoNum type="arabicPeriod"/>
            </a:pPr>
            <a:r>
              <a:rPr lang="en-US" dirty="0"/>
              <a:t>Against the rule astigmatism (ATR): the horizontal meridian is the steepest (written as x90) </a:t>
            </a:r>
            <a:endParaRPr lang="en-AU" dirty="0"/>
          </a:p>
          <a:p>
            <a:pPr marL="514350" lvl="0" indent="-514350">
              <a:buFont typeface="+mj-lt"/>
              <a:buAutoNum type="arabicPeriod"/>
            </a:pPr>
            <a:r>
              <a:rPr lang="en-US" dirty="0"/>
              <a:t>Oblique astigmatism: the steepest meridian lies between 120-150 and 30-60 degrees </a:t>
            </a:r>
            <a:endParaRPr lang="en-AU" dirty="0"/>
          </a:p>
          <a:p>
            <a:pPr marL="0" indent="0">
              <a:buNone/>
            </a:pPr>
            <a:endParaRPr lang="en-AU" dirty="0"/>
          </a:p>
          <a:p>
            <a:pPr marL="0" indent="0">
              <a:buNone/>
            </a:pPr>
            <a:r>
              <a:rPr lang="en-AU" b="1" dirty="0"/>
              <a:t>Majority of people have some degree of astigmatism. WTR and ATR are the most common, oblique is less common.</a:t>
            </a:r>
          </a:p>
          <a:p>
            <a:pPr marL="0" indent="0">
              <a:buNone/>
            </a:pPr>
            <a:endParaRPr lang="en-US"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D67FEE2-89AB-724D-9511-9C2B9B8D94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088582" y="2195987"/>
            <a:ext cx="3032667" cy="2466025"/>
          </a:xfrm>
          <a:prstGeom prst="rect">
            <a:avLst/>
          </a:prstGeom>
          <a:noFill/>
          <a:ln>
            <a:noFill/>
          </a:ln>
        </p:spPr>
      </p:pic>
    </p:spTree>
    <p:extLst>
      <p:ext uri="{BB962C8B-B14F-4D97-AF65-F5344CB8AC3E}">
        <p14:creationId xmlns:p14="http://schemas.microsoft.com/office/powerpoint/2010/main" val="2654851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p:txBody>
          <a:bodyPr/>
          <a:lstStyle/>
          <a:p>
            <a:r>
              <a:rPr lang="en-US" dirty="0"/>
              <a:t>Before we begin:</a:t>
            </a:r>
          </a:p>
        </p:txBody>
      </p:sp>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p:txBody>
          <a:bodyPr>
            <a:normAutofit fontScale="92500" lnSpcReduction="10000"/>
          </a:bodyPr>
          <a:lstStyle/>
          <a:p>
            <a:r>
              <a:rPr lang="en-AU" dirty="0"/>
              <a:t>The following outline assumes the user is always selecting what is true for themselves, not accidently clicking the wrong button (left, right or same) or giving wry answers. </a:t>
            </a:r>
          </a:p>
          <a:p>
            <a:pPr marL="0" indent="0">
              <a:buNone/>
            </a:pPr>
            <a:endParaRPr lang="en-AU" dirty="0"/>
          </a:p>
          <a:p>
            <a:r>
              <a:rPr lang="en-AU" dirty="0"/>
              <a:t>The end point (final axis) is considered to be when the user cannot tell which grating is clearer; they appear equally blurry.</a:t>
            </a:r>
          </a:p>
          <a:p>
            <a:pPr marL="0" indent="0">
              <a:buNone/>
            </a:pPr>
            <a:endParaRPr lang="en-AU" dirty="0"/>
          </a:p>
          <a:p>
            <a:r>
              <a:rPr lang="en-AU" dirty="0"/>
              <a:t>Initially, I believe it is realistic this test initially operates in 5</a:t>
            </a:r>
            <a:r>
              <a:rPr lang="en-AU" dirty="0">
                <a:sym typeface="Symbol" pitchFamily="2" charset="2"/>
              </a:rPr>
              <a:t></a:t>
            </a:r>
            <a:r>
              <a:rPr lang="en-AU" dirty="0"/>
              <a:t> increments of presentation for the orientation of the gratings. So gratings should be able to be presented at 5</a:t>
            </a:r>
            <a:r>
              <a:rPr lang="en-AU" dirty="0">
                <a:sym typeface="Symbol" pitchFamily="2" charset="2"/>
              </a:rPr>
              <a:t></a:t>
            </a:r>
            <a:r>
              <a:rPr lang="en-AU" dirty="0"/>
              <a:t>, 10</a:t>
            </a:r>
            <a:r>
              <a:rPr lang="en-AU" dirty="0">
                <a:sym typeface="Symbol" pitchFamily="2" charset="2"/>
              </a:rPr>
              <a:t></a:t>
            </a:r>
            <a:r>
              <a:rPr lang="en-AU" dirty="0"/>
              <a:t>, 15</a:t>
            </a:r>
            <a:r>
              <a:rPr lang="en-AU" dirty="0">
                <a:sym typeface="Symbol" pitchFamily="2" charset="2"/>
              </a:rPr>
              <a:t></a:t>
            </a:r>
            <a:r>
              <a:rPr lang="en-AU" dirty="0"/>
              <a:t>, 20</a:t>
            </a:r>
            <a:r>
              <a:rPr lang="en-AU" dirty="0">
                <a:sym typeface="Symbol" pitchFamily="2" charset="2"/>
              </a:rPr>
              <a:t></a:t>
            </a:r>
            <a:r>
              <a:rPr lang="en-AU" dirty="0"/>
              <a:t> ….. 170</a:t>
            </a:r>
            <a:r>
              <a:rPr lang="en-AU" dirty="0">
                <a:sym typeface="Symbol" pitchFamily="2" charset="2"/>
              </a:rPr>
              <a:t></a:t>
            </a:r>
            <a:r>
              <a:rPr lang="en-AU" dirty="0"/>
              <a:t>, 175</a:t>
            </a:r>
            <a:r>
              <a:rPr lang="en-AU" dirty="0">
                <a:sym typeface="Symbol" pitchFamily="2" charset="2"/>
              </a:rPr>
              <a:t></a:t>
            </a:r>
            <a:r>
              <a:rPr lang="en-AU" dirty="0"/>
              <a:t>, 180</a:t>
            </a:r>
            <a:r>
              <a:rPr lang="en-AU" dirty="0">
                <a:sym typeface="Symbol" pitchFamily="2" charset="2"/>
              </a:rPr>
              <a:t></a:t>
            </a:r>
            <a:r>
              <a:rPr lang="en-AU" dirty="0"/>
              <a:t> meaning there are 36 potential orientations (Note: </a:t>
            </a:r>
            <a:r>
              <a:rPr lang="en-AU" dirty="0">
                <a:sym typeface="Symbol" pitchFamily="2" charset="2"/>
              </a:rPr>
              <a:t>0 is not an axis, it is rather called 180)</a:t>
            </a:r>
            <a:r>
              <a:rPr lang="en-AU" dirty="0"/>
              <a:t>.</a:t>
            </a:r>
          </a:p>
          <a:p>
            <a:pPr marL="0" indent="0">
              <a:buNone/>
            </a:pPr>
            <a:endParaRPr lang="en-US"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008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838200" y="-64368"/>
            <a:ext cx="10515600" cy="1325563"/>
          </a:xfrm>
        </p:spPr>
        <p:txBody>
          <a:bodyPr/>
          <a:lstStyle/>
          <a:p>
            <a:r>
              <a:rPr lang="en-US" dirty="0"/>
              <a:t>What we’re going to do</a:t>
            </a:r>
          </a:p>
        </p:txBody>
      </p:sp>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838200" y="952787"/>
            <a:ext cx="10515600" cy="4351338"/>
          </a:xfrm>
        </p:spPr>
        <p:txBody>
          <a:bodyPr/>
          <a:lstStyle/>
          <a:p>
            <a:pPr marL="0" indent="0">
              <a:buNone/>
            </a:pPr>
            <a:r>
              <a:rPr lang="en-AU" dirty="0"/>
              <a:t>Two grated targets are presented to the user. The patient selects which of the two gratings are clearer (left or right), or if they appear equally blurry. This mirrors how an Optometrist checks for astigmatism using a Jackson Cross Cylinder. The end point is when the two gratings </a:t>
            </a:r>
            <a:r>
              <a:rPr lang="en-AU" b="1" dirty="0"/>
              <a:t>appear equally blurry.</a:t>
            </a:r>
            <a:endParaRPr lang="en-US" b="1"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ell phone&#10;&#10;Description automatically generated">
            <a:extLst>
              <a:ext uri="{FF2B5EF4-FFF2-40B4-BE49-F238E27FC236}">
                <a16:creationId xmlns:a16="http://schemas.microsoft.com/office/drawing/2014/main" id="{D67609BC-EA5D-1544-A33F-16AB1A264EF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4785" y="3157333"/>
            <a:ext cx="2126210" cy="3418236"/>
          </a:xfrm>
          <a:prstGeom prst="rect">
            <a:avLst/>
          </a:prstGeom>
          <a:noFill/>
          <a:ln>
            <a:noFill/>
          </a:ln>
        </p:spPr>
      </p:pic>
      <p:pic>
        <p:nvPicPr>
          <p:cNvPr id="7" name="Picture 6" descr="A screenshot of a cell phone&#10;&#10;Description automatically generated">
            <a:extLst>
              <a:ext uri="{FF2B5EF4-FFF2-40B4-BE49-F238E27FC236}">
                <a16:creationId xmlns:a16="http://schemas.microsoft.com/office/drawing/2014/main" id="{A4142DFB-2724-9041-B6E3-AAD2EACB94E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7994" y="3143363"/>
            <a:ext cx="2145463" cy="3418236"/>
          </a:xfrm>
          <a:prstGeom prst="rect">
            <a:avLst/>
          </a:prstGeom>
          <a:noFill/>
          <a:ln>
            <a:noFill/>
          </a:ln>
        </p:spPr>
      </p:pic>
    </p:spTree>
    <p:extLst>
      <p:ext uri="{BB962C8B-B14F-4D97-AF65-F5344CB8AC3E}">
        <p14:creationId xmlns:p14="http://schemas.microsoft.com/office/powerpoint/2010/main" val="332317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9" descr="A screenshot of a cell phone&#10;&#10;Description automatically generated">
            <a:extLst>
              <a:ext uri="{FF2B5EF4-FFF2-40B4-BE49-F238E27FC236}">
                <a16:creationId xmlns:a16="http://schemas.microsoft.com/office/drawing/2014/main" id="{79BCF92F-711C-F841-9B95-F7F8E4079727}"/>
              </a:ext>
            </a:extLst>
          </p:cNvPr>
          <p:cNvPicPr>
            <a:picLocks noChangeArrowheads="1"/>
          </p:cNvPicPr>
          <p:nvPr/>
        </p:nvPicPr>
        <p:blipFill>
          <a:blip r:embed="rId3">
            <a:extLst>
              <a:ext uri="{28A0092B-C50C-407E-A947-70E740481C1C}">
                <a14:useLocalDpi xmlns:a14="http://schemas.microsoft.com/office/drawing/2010/main" val="0"/>
              </a:ext>
            </a:extLst>
          </a:blip>
          <a:srcRect l="18832" t="37140" r="58887" b="27733"/>
          <a:stretch>
            <a:fillRect/>
          </a:stretch>
        </p:blipFill>
        <p:spPr bwMode="auto">
          <a:xfrm>
            <a:off x="4066612" y="1854017"/>
            <a:ext cx="902840" cy="105092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A screenshot of a cell phone&#10;&#10;Description automatically generated">
            <a:extLst>
              <a:ext uri="{FF2B5EF4-FFF2-40B4-BE49-F238E27FC236}">
                <a16:creationId xmlns:a16="http://schemas.microsoft.com/office/drawing/2014/main" id="{E2998A87-1E22-3F40-A82C-B92BD3576209}"/>
              </a:ext>
            </a:extLst>
          </p:cNvPr>
          <p:cNvPicPr/>
          <p:nvPr/>
        </p:nvPicPr>
        <p:blipFill rotWithShape="1">
          <a:blip r:embed="rId3" cstate="print">
            <a:extLst>
              <a:ext uri="{28A0092B-C50C-407E-A947-70E740481C1C}">
                <a14:useLocalDpi xmlns:a14="http://schemas.microsoft.com/office/drawing/2010/main" val="0"/>
              </a:ext>
            </a:extLst>
          </a:blip>
          <a:srcRect l="18833" t="37140" r="58886" b="27733"/>
          <a:stretch/>
        </p:blipFill>
        <p:spPr bwMode="auto">
          <a:xfrm rot="5400000">
            <a:off x="5809419" y="1928059"/>
            <a:ext cx="1050925" cy="902840"/>
          </a:xfrm>
          <a:prstGeom prst="rect">
            <a:avLst/>
          </a:prstGeom>
          <a:noFill/>
          <a:ln>
            <a:noFill/>
          </a:ln>
          <a:extLst>
            <a:ext uri="{53640926-AAD7-44D8-BBD7-CCE9431645EC}">
              <a14:shadowObscured xmlns:a14="http://schemas.microsoft.com/office/drawing/2010/main"/>
            </a:ext>
          </a:extLst>
        </p:spPr>
      </p:pic>
      <p:sp>
        <p:nvSpPr>
          <p:cNvPr id="15" name="Rectangle 19">
            <a:extLst>
              <a:ext uri="{FF2B5EF4-FFF2-40B4-BE49-F238E27FC236}">
                <a16:creationId xmlns:a16="http://schemas.microsoft.com/office/drawing/2014/main" id="{C64631C4-156E-EA4E-8437-E4B00FC62647}"/>
              </a:ext>
            </a:extLst>
          </p:cNvPr>
          <p:cNvSpPr>
            <a:spLocks noChangeArrowheads="1"/>
          </p:cNvSpPr>
          <p:nvPr/>
        </p:nvSpPr>
        <p:spPr bwMode="auto">
          <a:xfrm>
            <a:off x="571066" y="689774"/>
            <a:ext cx="1047403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ea typeface="Times New Roman" panose="02020603050405020304" pitchFamily="18" charset="0"/>
              </a:rPr>
              <a:t>The first presentation should always be with the gratings horizontal and vertical. This is because the most common cylinder axis within the population are with-the-rule (axis 180) and against-the-rule (axis 90).</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
        <p:nvSpPr>
          <p:cNvPr id="16" name="Rectangle 20">
            <a:extLst>
              <a:ext uri="{FF2B5EF4-FFF2-40B4-BE49-F238E27FC236}">
                <a16:creationId xmlns:a16="http://schemas.microsoft.com/office/drawing/2014/main" id="{C80F567F-C982-8E44-9723-915506F24114}"/>
              </a:ext>
            </a:extLst>
          </p:cNvPr>
          <p:cNvSpPr>
            <a:spLocks noChangeArrowheads="1"/>
          </p:cNvSpPr>
          <p:nvPr/>
        </p:nvSpPr>
        <p:spPr bwMode="auto">
          <a:xfrm>
            <a:off x="470188" y="3018730"/>
            <a:ext cx="1047403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ea typeface="Times New Roman" panose="02020603050405020304" pitchFamily="18" charset="0"/>
              </a:rPr>
              <a:t>Left grating running along 90 degrees. Right grating running along 180 degrees.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ea typeface="Times New Roman" panose="02020603050405020304" pitchFamily="18" charset="0"/>
              </a:rPr>
              <a:t>The user selects which grating is clearest, left, right or same. A user with cylinder axis 180 degree astigmatism will see the left grating clearest, while a user with axis 90 degree astigmatism will see the right grating clearest.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r>
              <a:rPr lang="en-AU" dirty="0"/>
              <a:t>What next?</a:t>
            </a:r>
          </a:p>
          <a:p>
            <a:r>
              <a:rPr lang="en-AU" dirty="0">
                <a:hlinkClick r:id="rId4" action="ppaction://hlinksldjump"/>
              </a:rPr>
              <a:t>Option 1: </a:t>
            </a:r>
            <a:r>
              <a:rPr lang="en-AU" dirty="0"/>
              <a:t>User selects both gratings appear equally clear. </a:t>
            </a:r>
          </a:p>
          <a:p>
            <a:r>
              <a:rPr lang="en-AU" dirty="0"/>
              <a:t>Option 2: User selects left grating appears clearest. This indicates user has axis 180</a:t>
            </a:r>
            <a:r>
              <a:rPr lang="en-AU" dirty="0">
                <a:sym typeface="Symbol" pitchFamily="2" charset="2"/>
              </a:rPr>
              <a:t></a:t>
            </a:r>
            <a:r>
              <a:rPr lang="en-AU" dirty="0"/>
              <a:t> astigmatism or close to that</a:t>
            </a:r>
          </a:p>
          <a:p>
            <a:r>
              <a:rPr lang="en-AU" dirty="0"/>
              <a:t>Option 3: User selects right grating appears clearest. This indicates user has axis 90</a:t>
            </a:r>
            <a:r>
              <a:rPr lang="en-AU" dirty="0">
                <a:sym typeface="Symbol" pitchFamily="2" charset="2"/>
              </a:rPr>
              <a:t></a:t>
            </a:r>
            <a:r>
              <a:rPr lang="en-AU" dirty="0"/>
              <a:t> astigmatism or close to that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
        <p:nvSpPr>
          <p:cNvPr id="25" name="Title 3">
            <a:extLst>
              <a:ext uri="{FF2B5EF4-FFF2-40B4-BE49-F238E27FC236}">
                <a16:creationId xmlns:a16="http://schemas.microsoft.com/office/drawing/2014/main" id="{A38AA117-0790-6042-89EF-EFEF6C1552B9}"/>
              </a:ext>
            </a:extLst>
          </p:cNvPr>
          <p:cNvSpPr>
            <a:spLocks noGrp="1"/>
          </p:cNvSpPr>
          <p:nvPr>
            <p:ph type="title"/>
          </p:nvPr>
        </p:nvSpPr>
        <p:spPr>
          <a:xfrm>
            <a:off x="671943" y="-313754"/>
            <a:ext cx="10515600" cy="1283717"/>
          </a:xfrm>
        </p:spPr>
        <p:txBody>
          <a:bodyPr/>
          <a:lstStyle/>
          <a:p>
            <a:r>
              <a:rPr lang="en-US" dirty="0"/>
              <a:t>First presentation</a:t>
            </a:r>
          </a:p>
        </p:txBody>
      </p:sp>
    </p:spTree>
    <p:extLst>
      <p:ext uri="{BB962C8B-B14F-4D97-AF65-F5344CB8AC3E}">
        <p14:creationId xmlns:p14="http://schemas.microsoft.com/office/powerpoint/2010/main" val="43226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90A941-5183-9749-8862-FEB33C339F4A}"/>
              </a:ext>
            </a:extLst>
          </p:cNvPr>
          <p:cNvSpPr>
            <a:spLocks noGrp="1"/>
          </p:cNvSpPr>
          <p:nvPr>
            <p:ph type="title"/>
          </p:nvPr>
        </p:nvSpPr>
        <p:spPr>
          <a:xfrm>
            <a:off x="519543" y="365125"/>
            <a:ext cx="10515600" cy="1325563"/>
          </a:xfrm>
        </p:spPr>
        <p:txBody>
          <a:bodyPr>
            <a:normAutofit fontScale="90000"/>
          </a:bodyPr>
          <a:lstStyle/>
          <a:p>
            <a:r>
              <a:rPr lang="en-AU" dirty="0"/>
              <a:t>Option 1: User selects both gratings appear equally clear</a:t>
            </a:r>
            <a:br>
              <a:rPr lang="en-AU" dirty="0"/>
            </a:br>
            <a:endParaRPr lang="en-US" dirty="0"/>
          </a:p>
        </p:txBody>
      </p:sp>
      <p:sp>
        <p:nvSpPr>
          <p:cNvPr id="5" name="Content Placeholder 4">
            <a:extLst>
              <a:ext uri="{FF2B5EF4-FFF2-40B4-BE49-F238E27FC236}">
                <a16:creationId xmlns:a16="http://schemas.microsoft.com/office/drawing/2014/main" id="{F0F597D8-6FE4-084A-B241-4A08D07E2739}"/>
              </a:ext>
            </a:extLst>
          </p:cNvPr>
          <p:cNvSpPr>
            <a:spLocks noGrp="1"/>
          </p:cNvSpPr>
          <p:nvPr>
            <p:ph idx="1"/>
          </p:nvPr>
        </p:nvSpPr>
        <p:spPr>
          <a:xfrm>
            <a:off x="523703" y="1904517"/>
            <a:ext cx="10515600" cy="4351338"/>
          </a:xfrm>
        </p:spPr>
        <p:txBody>
          <a:bodyPr/>
          <a:lstStyle/>
          <a:p>
            <a:pPr marL="0" indent="0">
              <a:buNone/>
            </a:pPr>
            <a:r>
              <a:rPr lang="en-AU" dirty="0"/>
              <a:t>This indicates one of three things:</a:t>
            </a:r>
          </a:p>
          <a:p>
            <a:pPr marL="514350" lvl="0" indent="-514350">
              <a:buFont typeface="+mj-lt"/>
              <a:buAutoNum type="arabicPeriod"/>
            </a:pPr>
            <a:r>
              <a:rPr lang="en-AU" dirty="0"/>
              <a:t>User has no, or a very small amount, of astigmatism</a:t>
            </a:r>
          </a:p>
          <a:p>
            <a:pPr marL="514350" lvl="0" indent="-514350">
              <a:buFont typeface="+mj-lt"/>
              <a:buAutoNum type="arabicPeriod"/>
            </a:pPr>
            <a:r>
              <a:rPr lang="en-AU" dirty="0"/>
              <a:t>User has axis 45</a:t>
            </a:r>
            <a:r>
              <a:rPr lang="en-AU" dirty="0">
                <a:sym typeface="Symbol" pitchFamily="2" charset="2"/>
              </a:rPr>
              <a:t></a:t>
            </a:r>
            <a:r>
              <a:rPr lang="en-AU" dirty="0"/>
              <a:t> astigmatism, or close to that</a:t>
            </a:r>
          </a:p>
          <a:p>
            <a:pPr marL="514350" lvl="0" indent="-514350">
              <a:buFont typeface="+mj-lt"/>
              <a:buAutoNum type="arabicPeriod"/>
            </a:pPr>
            <a:r>
              <a:rPr lang="en-AU" dirty="0"/>
              <a:t>User has axis 135</a:t>
            </a:r>
            <a:r>
              <a:rPr lang="en-AU" dirty="0">
                <a:sym typeface="Symbol" pitchFamily="2" charset="2"/>
              </a:rPr>
              <a:t></a:t>
            </a:r>
            <a:r>
              <a:rPr lang="en-AU" dirty="0"/>
              <a:t> astigmatism, or close to that</a:t>
            </a:r>
            <a:r>
              <a:rPr lang="en-US" dirty="0"/>
              <a:t> </a:t>
            </a:r>
            <a:endParaRPr lang="en-AU" dirty="0"/>
          </a:p>
          <a:p>
            <a:pPr marL="0" indent="0">
              <a:buNone/>
            </a:pPr>
            <a:endParaRPr lang="en-AU" dirty="0"/>
          </a:p>
          <a:p>
            <a:pPr marL="0" indent="0">
              <a:buNone/>
            </a:pPr>
            <a:r>
              <a:rPr lang="en-AU" dirty="0"/>
              <a:t>So, now we need to determine if it’s 1), 2) or 3). We do this by rotating the bars in 45</a:t>
            </a:r>
            <a:r>
              <a:rPr lang="en-AU" dirty="0">
                <a:sym typeface="Symbol" pitchFamily="2" charset="2"/>
              </a:rPr>
              <a:t> steps to check about axis 90/180, so the gratings are presented at 45/135.</a:t>
            </a:r>
            <a:endParaRPr lang="en-AU" dirty="0"/>
          </a:p>
        </p:txBody>
      </p:sp>
      <p:pic>
        <p:nvPicPr>
          <p:cNvPr id="1026" name="Picture 2" descr="Phoropter Stock Illustrations – 208 Phoropter Stock Illustrations ...">
            <a:extLst>
              <a:ext uri="{FF2B5EF4-FFF2-40B4-BE49-F238E27FC236}">
                <a16:creationId xmlns:a16="http://schemas.microsoft.com/office/drawing/2014/main" id="{121D1EE9-157B-CA43-A5AD-0AC4068393C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642" t="14782" b="20160"/>
          <a:stretch/>
        </p:blipFill>
        <p:spPr bwMode="auto">
          <a:xfrm>
            <a:off x="10944224" y="0"/>
            <a:ext cx="1362075" cy="9699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9" descr="A screenshot of a cell phone&#10;&#10;Description automatically generated">
            <a:extLst>
              <a:ext uri="{FF2B5EF4-FFF2-40B4-BE49-F238E27FC236}">
                <a16:creationId xmlns:a16="http://schemas.microsoft.com/office/drawing/2014/main" id="{197CC3B3-9212-D845-8690-9979FD116062}"/>
              </a:ext>
            </a:extLst>
          </p:cNvPr>
          <p:cNvPicPr>
            <a:picLocks noChangeArrowheads="1"/>
          </p:cNvPicPr>
          <p:nvPr/>
        </p:nvPicPr>
        <p:blipFill>
          <a:blip r:embed="rId3">
            <a:extLst>
              <a:ext uri="{28A0092B-C50C-407E-A947-70E740481C1C}">
                <a14:useLocalDpi xmlns:a14="http://schemas.microsoft.com/office/drawing/2010/main" val="0"/>
              </a:ext>
            </a:extLst>
          </a:blip>
          <a:srcRect l="18832" t="37140" r="58887" b="27733"/>
          <a:stretch>
            <a:fillRect/>
          </a:stretch>
        </p:blipFill>
        <p:spPr bwMode="auto">
          <a:xfrm>
            <a:off x="4544290" y="828771"/>
            <a:ext cx="621553" cy="6121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ell phone&#10;&#10;Description automatically generated">
            <a:extLst>
              <a:ext uri="{FF2B5EF4-FFF2-40B4-BE49-F238E27FC236}">
                <a16:creationId xmlns:a16="http://schemas.microsoft.com/office/drawing/2014/main" id="{F59AFEE0-ED15-9649-BCAF-F32A1C40F3A5}"/>
              </a:ext>
            </a:extLst>
          </p:cNvPr>
          <p:cNvPicPr/>
          <p:nvPr/>
        </p:nvPicPr>
        <p:blipFill rotWithShape="1">
          <a:blip r:embed="rId3" cstate="print">
            <a:extLst>
              <a:ext uri="{28A0092B-C50C-407E-A947-70E740481C1C}">
                <a14:useLocalDpi xmlns:a14="http://schemas.microsoft.com/office/drawing/2010/main" val="0"/>
              </a:ext>
            </a:extLst>
          </a:blip>
          <a:srcRect l="18833" t="37140" r="58886" b="27733"/>
          <a:stretch/>
        </p:blipFill>
        <p:spPr bwMode="auto">
          <a:xfrm rot="5400000">
            <a:off x="5479172" y="824045"/>
            <a:ext cx="612102" cy="62155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9863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TotalTime>
  <Words>5999</Words>
  <Application>Microsoft Macintosh PowerPoint</Application>
  <PresentationFormat>Widescreen</PresentationFormat>
  <Paragraphs>381</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Office Theme</vt:lpstr>
      <vt:lpstr>Determining astigmatism axis What is astigmatism?</vt:lpstr>
      <vt:lpstr>Cylinder is used to correct astigmatism</vt:lpstr>
      <vt:lpstr>Astigmatism axis</vt:lpstr>
      <vt:lpstr>PowerPoint Presentation</vt:lpstr>
      <vt:lpstr>Astigmatism</vt:lpstr>
      <vt:lpstr>Before we begin:</vt:lpstr>
      <vt:lpstr>What we’re going to do</vt:lpstr>
      <vt:lpstr>First presentation</vt:lpstr>
      <vt:lpstr>Option 1: User selects both gratings appear equally clear </vt:lpstr>
      <vt:lpstr>PowerPoint Presentation</vt:lpstr>
      <vt:lpstr>Equally clear: Indicates user has no astigmatism </vt:lpstr>
      <vt:lpstr>PowerPoint Presentation</vt:lpstr>
      <vt:lpstr>Option 2: User selects left grating appears clearest </vt:lpstr>
      <vt:lpstr>PowerPoint Presentation</vt:lpstr>
      <vt:lpstr>Bracketing for axis 135</vt:lpstr>
      <vt:lpstr>PowerPoint Presentation</vt:lpstr>
      <vt:lpstr>Bracketing for axis 135</vt:lpstr>
      <vt:lpstr>Another example – axis 150</vt:lpstr>
      <vt:lpstr>First presentation – finding axis 150</vt:lpstr>
      <vt:lpstr>Point of uncertainty</vt:lpstr>
      <vt:lpstr>Finding axis 150</vt:lpstr>
      <vt:lpstr>Checking axis 180</vt:lpstr>
      <vt:lpstr>Checking axis 170</vt:lpstr>
      <vt:lpstr>Checking axis 160</vt:lpstr>
      <vt:lpstr>Checking axis 150</vt:lpstr>
      <vt:lpstr>Checking axis 140</vt:lpstr>
      <vt:lpstr>Finding axis 150</vt:lpstr>
      <vt:lpstr>Another example – axis 180</vt:lpstr>
      <vt:lpstr>First presentation – finding axis 180</vt:lpstr>
      <vt:lpstr>Checking axis 180</vt:lpstr>
      <vt:lpstr>Checking axis 10</vt:lpstr>
      <vt:lpstr>Checking axis 170</vt:lpstr>
      <vt:lpstr>Finding axis 180</vt:lpstr>
      <vt:lpstr>Final example – axis 85</vt:lpstr>
      <vt:lpstr>First presentation – finding axis 85</vt:lpstr>
      <vt:lpstr>Checking axis 90</vt:lpstr>
      <vt:lpstr>Finding axis 85</vt:lpstr>
      <vt:lpstr>Checking axis 80</vt:lpstr>
      <vt:lpstr>Finding axis 85</vt:lpstr>
      <vt:lpstr>Checking axis 90</vt:lpstr>
      <vt:lpstr>Checking axis 100</vt:lpstr>
      <vt:lpstr>Checking axis 80</vt:lpstr>
      <vt:lpstr>Checking axis 70</vt:lpstr>
      <vt:lpstr>In summary</vt:lpstr>
      <vt:lpstr>Points to note</vt:lpstr>
      <vt:lpstr>Points to clarify</vt:lpstr>
      <vt:lpstr>Points to clarify</vt:lpstr>
      <vt:lpstr>Points to clarify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Hannah Maher</dc:creator>
  <cp:lastModifiedBy>Hannah Maher</cp:lastModifiedBy>
  <cp:revision>148</cp:revision>
  <dcterms:created xsi:type="dcterms:W3CDTF">2020-04-29T20:23:18Z</dcterms:created>
  <dcterms:modified xsi:type="dcterms:W3CDTF">2020-05-03T01:38:52Z</dcterms:modified>
</cp:coreProperties>
</file>