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1" r:id="rId3"/>
    <p:sldId id="322" r:id="rId4"/>
    <p:sldId id="323" r:id="rId5"/>
    <p:sldId id="336" r:id="rId6"/>
    <p:sldId id="341" r:id="rId7"/>
    <p:sldId id="327" r:id="rId8"/>
    <p:sldId id="328" r:id="rId9"/>
    <p:sldId id="329" r:id="rId10"/>
    <p:sldId id="330" r:id="rId11"/>
    <p:sldId id="331" r:id="rId12"/>
    <p:sldId id="288" r:id="rId13"/>
    <p:sldId id="274" r:id="rId14"/>
    <p:sldId id="294" r:id="rId15"/>
    <p:sldId id="277" r:id="rId16"/>
    <p:sldId id="299" r:id="rId17"/>
    <p:sldId id="297" r:id="rId18"/>
    <p:sldId id="300" r:id="rId19"/>
    <p:sldId id="301" r:id="rId20"/>
    <p:sldId id="302" r:id="rId21"/>
    <p:sldId id="303" r:id="rId22"/>
    <p:sldId id="304" r:id="rId23"/>
    <p:sldId id="298" r:id="rId24"/>
    <p:sldId id="305" r:id="rId25"/>
    <p:sldId id="306" r:id="rId26"/>
    <p:sldId id="307" r:id="rId27"/>
    <p:sldId id="339" r:id="rId28"/>
    <p:sldId id="308" r:id="rId29"/>
    <p:sldId id="309" r:id="rId30"/>
    <p:sldId id="334" r:id="rId31"/>
    <p:sldId id="340" r:id="rId32"/>
    <p:sldId id="342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FF0066"/>
    <a:srgbClr val="FFCCFF"/>
    <a:srgbClr val="00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8" autoAdjust="0"/>
    <p:restoredTop sz="86496" autoAdjust="0"/>
  </p:normalViewPr>
  <p:slideViewPr>
    <p:cSldViewPr>
      <p:cViewPr varScale="1">
        <p:scale>
          <a:sx n="61" d="100"/>
          <a:sy n="61" d="100"/>
        </p:scale>
        <p:origin x="-3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7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A707D89-7830-4EAA-86A4-0D4E27799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95BCE55-6985-4315-AF90-D78ACFCB9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 b="0">
              <a:ea typeface="宋体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CDA037-7C06-43C5-8B05-75C244EA8F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932DE-BBB1-4B02-BD5C-7A4F03218A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243C7-D616-419D-B600-49AD23EC4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77D24-9BC6-4F87-9657-93E16F2293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9D979-DC9C-463B-8896-85C5C380E7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DD737-45ED-4C09-92C5-CAE7953E27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F0998-2B71-4A3A-9CA6-4BE18425B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FD4F9-0CF8-4D68-8232-B53E1A5B27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F5BED-5C12-482A-816E-40E96664B8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0A4CB-D776-4BE0-BA54-4795C89A4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D24FE-45F0-469A-9578-F929F11921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B2240-7E0E-4369-96C5-33BA743E97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03E9D-D77C-4FF0-BA01-C68ED59B9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 b="0">
              <a:ea typeface="宋体" pitchFamily="2" charset="-122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A8808E4-1253-43A8-96DF-657CAA1B7B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84213" y="1916113"/>
            <a:ext cx="7488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>
                <a:latin typeface="幼圆" pitchFamily="49" charset="-122"/>
                <a:ea typeface="幼圆" pitchFamily="49" charset="-122"/>
              </a:rPr>
              <a:t>第二章  数据文件的建立和管理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611188" y="836613"/>
            <a:ext cx="426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幼圆" pitchFamily="49" charset="-122"/>
                <a:ea typeface="幼圆" pitchFamily="49" charset="-122"/>
              </a:rPr>
              <a:t>File</a:t>
            </a:r>
            <a:r>
              <a:rPr lang="zh-CN" altLang="en-US">
                <a:latin typeface="幼圆" pitchFamily="49" charset="-122"/>
                <a:ea typeface="幼圆" pitchFamily="49" charset="-122"/>
              </a:rPr>
              <a:t>菜单中的其他条目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742950" y="4149725"/>
            <a:ext cx="63039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【Disp Data  File    Info】</a:t>
            </a:r>
          </a:p>
          <a:p>
            <a:pPr algn="ctr"/>
            <a:r>
              <a:rPr lang="zh-CN" altLang="en-US"/>
              <a:t>该菜单项用于显示数据的基本信息</a:t>
            </a: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1116013" y="2133600"/>
            <a:ext cx="50180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【 Mark   File Read Only】</a:t>
            </a:r>
          </a:p>
          <a:p>
            <a:pPr algn="ctr"/>
            <a:r>
              <a:rPr lang="zh-CN" altLang="en-US"/>
              <a:t>标记数据为只读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692275" y="1160463"/>
            <a:ext cx="3040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/>
              <a:t>【Cache Data】</a:t>
            </a:r>
          </a:p>
          <a:p>
            <a:pPr algn="ctr"/>
            <a:r>
              <a:rPr lang="zh-CN" altLang="en-US"/>
              <a:t>建立数据缓冲区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827088" y="2420938"/>
            <a:ext cx="7935912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/>
              <a:t>【Print</a:t>
            </a:r>
            <a:r>
              <a:rPr lang="zh-CN" altLang="en-US"/>
              <a:t>和</a:t>
            </a:r>
            <a:r>
              <a:rPr lang="en-US" altLang="zh-CN"/>
              <a:t>Print Preview】                       </a:t>
            </a:r>
          </a:p>
          <a:p>
            <a:r>
              <a:rPr lang="zh-CN" altLang="en-US"/>
              <a:t>这两个菜单项用于将数据管理窗口中的数据</a:t>
            </a:r>
          </a:p>
          <a:p>
            <a:r>
              <a:rPr lang="zh-CN" altLang="en-US"/>
              <a:t>以表格的形式打印出来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827088" y="4292600"/>
            <a:ext cx="60039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【Stop Processor】</a:t>
            </a:r>
          </a:p>
          <a:p>
            <a:pPr algn="ctr"/>
            <a:r>
              <a:rPr lang="zh-CN" altLang="en-US"/>
              <a:t>用于停止执行当前的</a:t>
            </a:r>
            <a:r>
              <a:rPr lang="en-US" altLang="zh-CN"/>
              <a:t>SPSS</a:t>
            </a:r>
            <a:r>
              <a:rPr lang="zh-CN" altLang="en-US"/>
              <a:t>命令。</a:t>
            </a: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539750" y="333375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幼圆" pitchFamily="49" charset="-122"/>
                <a:ea typeface="幼圆" pitchFamily="49" charset="-122"/>
              </a:rPr>
              <a:t>File</a:t>
            </a:r>
            <a:r>
              <a:rPr lang="zh-CN" altLang="en-US">
                <a:latin typeface="幼圆" pitchFamily="49" charset="-122"/>
                <a:ea typeface="幼圆" pitchFamily="49" charset="-122"/>
              </a:rPr>
              <a:t>菜单中的其他条目</a:t>
            </a:r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2195513" y="5589588"/>
            <a:ext cx="34274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【Switch Server】</a:t>
            </a:r>
          </a:p>
          <a:p>
            <a:pPr algn="ctr"/>
            <a:r>
              <a:rPr lang="zh-CN" altLang="en-US"/>
              <a:t>切换服务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6629400" cy="4271963"/>
          </a:xfrm>
          <a:noFill/>
        </p:spPr>
        <p:txBody>
          <a:bodyPr/>
          <a:lstStyle/>
          <a:p>
            <a:pPr marL="342900" indent="-342900" eaLnBrk="1" hangingPunct="1"/>
            <a:r>
              <a:rPr lang="zh-CN" altLang="en-US" b="1" smtClean="0">
                <a:latin typeface="Times New Roman" pitchFamily="18" charset="0"/>
                <a:ea typeface="仿宋_GB2312" pitchFamily="49" charset="-122"/>
              </a:rPr>
              <a:t>定义变量名</a:t>
            </a:r>
          </a:p>
          <a:p>
            <a:pPr marL="342900" indent="-342900" eaLnBrk="1" hangingPunct="1"/>
            <a:r>
              <a:rPr lang="zh-CN" altLang="en-US" b="1" smtClean="0">
                <a:latin typeface="Times New Roman" pitchFamily="18" charset="0"/>
                <a:ea typeface="仿宋_GB2312" pitchFamily="49" charset="-122"/>
              </a:rPr>
              <a:t>定义变量类型与宽度</a:t>
            </a:r>
          </a:p>
          <a:p>
            <a:pPr marL="342900" indent="-342900" eaLnBrk="1" hangingPunct="1"/>
            <a:r>
              <a:rPr lang="zh-CN" altLang="en-US" b="1" smtClean="0">
                <a:latin typeface="Times New Roman" pitchFamily="18" charset="0"/>
                <a:ea typeface="仿宋_GB2312" pitchFamily="49" charset="-122"/>
              </a:rPr>
              <a:t>定义变量的变量标签</a:t>
            </a:r>
          </a:p>
          <a:p>
            <a:pPr marL="342900" indent="-342900" eaLnBrk="1" hangingPunct="1"/>
            <a:r>
              <a:rPr lang="zh-CN" altLang="en-US" b="1" smtClean="0">
                <a:latin typeface="Times New Roman" pitchFamily="18" charset="0"/>
                <a:ea typeface="仿宋_GB2312" pitchFamily="49" charset="-122"/>
              </a:rPr>
              <a:t>定义变量的数值标签</a:t>
            </a:r>
          </a:p>
          <a:p>
            <a:pPr marL="342900" indent="-342900" eaLnBrk="1" hangingPunct="1"/>
            <a:r>
              <a:rPr lang="zh-CN" altLang="en-US" b="1" smtClean="0">
                <a:latin typeface="Times New Roman" pitchFamily="18" charset="0"/>
                <a:ea typeface="仿宋_GB2312" pitchFamily="49" charset="-122"/>
              </a:rPr>
              <a:t>定义变量的缺失值</a:t>
            </a:r>
          </a:p>
          <a:p>
            <a:pPr marL="342900" indent="-342900" eaLnBrk="1" hangingPunct="1"/>
            <a:r>
              <a:rPr lang="zh-CN" altLang="en-US" b="1" smtClean="0">
                <a:latin typeface="Times New Roman" pitchFamily="18" charset="0"/>
                <a:ea typeface="仿宋_GB2312" pitchFamily="49" charset="-122"/>
              </a:rPr>
              <a:t>定义变量的显示格式</a:t>
            </a:r>
          </a:p>
          <a:p>
            <a:pPr marL="342900" indent="-342900" eaLnBrk="1" hangingPunct="1"/>
            <a:r>
              <a:rPr lang="zh-CN" altLang="en-US" b="1" smtClean="0">
                <a:latin typeface="Times New Roman" pitchFamily="18" charset="0"/>
                <a:ea typeface="仿宋_GB2312" pitchFamily="49" charset="-122"/>
              </a:rPr>
              <a:t>定义变量的测度类型</a:t>
            </a: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323850" y="620713"/>
            <a:ext cx="5978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三 变量的定义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( </a:t>
            </a:r>
            <a:r>
              <a:rPr lang="en-US" altLang="zh-CN"/>
              <a:t>Variable  View)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ChangeArrowheads="1"/>
          </p:cNvSpPr>
          <p:nvPr/>
        </p:nvSpPr>
        <p:spPr bwMode="auto">
          <a:xfrm>
            <a:off x="468313" y="620713"/>
            <a:ext cx="3443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幼圆" pitchFamily="49" charset="-122"/>
              </a:rPr>
              <a:t>定义变量名  </a:t>
            </a:r>
            <a:r>
              <a:rPr lang="en-US" altLang="zh-CN">
                <a:ea typeface="幼圆" pitchFamily="49" charset="-122"/>
              </a:rPr>
              <a:t>Name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23850" y="2997200"/>
            <a:ext cx="8820150" cy="1816100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SPSS </a:t>
            </a: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变量名由不多于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64(32</a:t>
            </a: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个汉字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个字符组成</a:t>
            </a:r>
          </a:p>
          <a:p>
            <a:pPr marL="342900" indent="-342900" eaLnBrk="1" hangingPunct="1"/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首字母是字母或汉字</a:t>
            </a:r>
          </a:p>
          <a:p>
            <a:pPr marL="342900" indent="-342900" eaLnBrk="1" hangingPunct="1"/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不能使用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?,  !</a:t>
            </a: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和  *</a:t>
            </a:r>
          </a:p>
          <a:p>
            <a:pPr marL="342900" indent="-342900" eaLnBrk="1" hangingPunct="1"/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注意不能以下划线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_</a:t>
            </a: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和圆点“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.”</a:t>
            </a: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作为变量名的最后一个字符</a:t>
            </a:r>
          </a:p>
        </p:txBody>
      </p:sp>
      <p:sp>
        <p:nvSpPr>
          <p:cNvPr id="15364" name="Text Box 13"/>
          <p:cNvSpPr txBox="1">
            <a:spLocks noChangeArrowheads="1"/>
          </p:cNvSpPr>
          <p:nvPr/>
        </p:nvSpPr>
        <p:spPr bwMode="auto">
          <a:xfrm>
            <a:off x="611188" y="1916113"/>
            <a:ext cx="2632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变量命名原则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23850" y="692150"/>
            <a:ext cx="222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幼圆" pitchFamily="49" charset="-122"/>
              </a:rPr>
              <a:t>定义变量名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616325"/>
          </a:xfrm>
          <a:noFill/>
        </p:spPr>
        <p:txBody>
          <a:bodyPr/>
          <a:lstStyle/>
          <a:p>
            <a:pPr marL="342900" indent="-342900" eaLnBrk="1" hangingPunct="1"/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变量名不能与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SPSS </a:t>
            </a: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保留字相同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,SPSS </a:t>
            </a: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的保留字有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ALL, AND ,BY, EQ, GE, GT, LE, LT, x d NE, NOT, OR, TO, WITH</a:t>
            </a:r>
          </a:p>
          <a:p>
            <a:pPr marL="342900" indent="-342900" eaLnBrk="1" hangingPunct="1"/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不区分变量名的大小写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如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ABC </a:t>
            </a: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和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abc </a:t>
            </a: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被认为是同一个变量</a:t>
            </a:r>
          </a:p>
          <a:p>
            <a:pPr marL="342900" indent="-342900" eaLnBrk="1" hangingPunct="1"/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SPSS</a:t>
            </a: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有默认的变量名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如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VAR00001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6"/>
          <p:cNvSpPr txBox="1">
            <a:spLocks noChangeArrowheads="1"/>
          </p:cNvSpPr>
          <p:nvPr/>
        </p:nvSpPr>
        <p:spPr bwMode="auto">
          <a:xfrm>
            <a:off x="539750" y="692150"/>
            <a:ext cx="304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变量类型  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Type</a:t>
            </a: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468313" y="1628775"/>
            <a:ext cx="18002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/>
              <a:t>数值型</a:t>
            </a:r>
          </a:p>
        </p:txBody>
      </p:sp>
      <p:sp>
        <p:nvSpPr>
          <p:cNvPr id="18436" name="Text Box 10"/>
          <p:cNvSpPr txBox="1">
            <a:spLocks noChangeArrowheads="1"/>
          </p:cNvSpPr>
          <p:nvPr/>
        </p:nvSpPr>
        <p:spPr bwMode="auto">
          <a:xfrm>
            <a:off x="250825" y="3213100"/>
            <a:ext cx="4273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     (1)</a:t>
            </a:r>
            <a:r>
              <a:rPr lang="zh-CN" altLang="en-US"/>
              <a:t>标准型</a:t>
            </a:r>
            <a:r>
              <a:rPr lang="en-US" altLang="zh-CN"/>
              <a:t>(Numeric)</a:t>
            </a:r>
          </a:p>
        </p:txBody>
      </p:sp>
      <p:sp>
        <p:nvSpPr>
          <p:cNvPr id="18437" name="Text Box 11"/>
          <p:cNvSpPr txBox="1">
            <a:spLocks noChangeArrowheads="1"/>
          </p:cNvSpPr>
          <p:nvPr/>
        </p:nvSpPr>
        <p:spPr bwMode="auto">
          <a:xfrm>
            <a:off x="1187450" y="3644900"/>
            <a:ext cx="2217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默认类型</a:t>
            </a:r>
          </a:p>
        </p:txBody>
      </p: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1116013" y="4292600"/>
            <a:ext cx="4052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默认最大宽度为</a:t>
            </a:r>
            <a:r>
              <a:rPr lang="en-US" altLang="zh-CN"/>
              <a:t>8</a:t>
            </a:r>
            <a:r>
              <a:rPr lang="zh-CN" altLang="en-US"/>
              <a:t>位</a:t>
            </a:r>
          </a:p>
        </p:txBody>
      </p:sp>
      <p:sp>
        <p:nvSpPr>
          <p:cNvPr id="18439" name="Text Box 13"/>
          <p:cNvSpPr txBox="1">
            <a:spLocks noChangeArrowheads="1"/>
          </p:cNvSpPr>
          <p:nvPr/>
        </p:nvSpPr>
        <p:spPr bwMode="auto">
          <a:xfrm>
            <a:off x="1187450" y="5013325"/>
            <a:ext cx="7010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若默认最大宽度大于</a:t>
            </a:r>
            <a:r>
              <a:rPr lang="en-US" altLang="zh-CN"/>
              <a:t>8</a:t>
            </a:r>
            <a:r>
              <a:rPr lang="zh-CN" altLang="en-US"/>
              <a:t>位</a:t>
            </a:r>
            <a:r>
              <a:rPr lang="en-US" altLang="zh-CN"/>
              <a:t>,</a:t>
            </a:r>
            <a:r>
              <a:rPr lang="zh-CN" altLang="en-US"/>
              <a:t>按自动科学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  记数法显示</a:t>
            </a:r>
          </a:p>
        </p:txBody>
      </p:sp>
      <p:sp>
        <p:nvSpPr>
          <p:cNvPr id="18440" name="Rectangle 14"/>
          <p:cNvSpPr>
            <a:spLocks noChangeArrowheads="1"/>
          </p:cNvSpPr>
          <p:nvPr/>
        </p:nvSpPr>
        <p:spPr bwMode="auto">
          <a:xfrm>
            <a:off x="1258888" y="6021388"/>
            <a:ext cx="2449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例</a:t>
            </a:r>
            <a:r>
              <a:rPr lang="en-US" altLang="zh-CN"/>
              <a:t>: 26 38.4</a:t>
            </a:r>
          </a:p>
        </p:txBody>
      </p:sp>
      <p:sp>
        <p:nvSpPr>
          <p:cNvPr id="18441" name="Text Box 15"/>
          <p:cNvSpPr txBox="1">
            <a:spLocks noChangeArrowheads="1"/>
          </p:cNvSpPr>
          <p:nvPr/>
        </p:nvSpPr>
        <p:spPr bwMode="auto">
          <a:xfrm>
            <a:off x="1258888" y="2133600"/>
            <a:ext cx="6918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由阿拉伯数字</a:t>
            </a:r>
            <a:r>
              <a:rPr lang="en-US" altLang="zh-CN"/>
              <a:t>(0~9)</a:t>
            </a:r>
            <a:r>
              <a:rPr lang="zh-CN" altLang="en-US"/>
              <a:t>和其他特殊符号</a:t>
            </a:r>
            <a:r>
              <a:rPr lang="en-US" altLang="zh-CN"/>
              <a:t>(</a:t>
            </a:r>
            <a:r>
              <a:rPr lang="zh-CN" altLang="en-US"/>
              <a:t>如</a:t>
            </a:r>
          </a:p>
          <a:p>
            <a:r>
              <a:rPr lang="zh-CN" altLang="en-US"/>
              <a:t>美元符号</a:t>
            </a:r>
            <a:r>
              <a:rPr lang="en-US" altLang="zh-CN"/>
              <a:t>,</a:t>
            </a:r>
            <a:r>
              <a:rPr lang="zh-CN" altLang="en-US"/>
              <a:t>逗号</a:t>
            </a:r>
            <a:r>
              <a:rPr lang="en-US" altLang="zh-CN"/>
              <a:t>,</a:t>
            </a:r>
            <a:r>
              <a:rPr lang="zh-CN" altLang="en-US"/>
              <a:t>圆点</a:t>
            </a:r>
            <a:r>
              <a:rPr lang="en-US" altLang="zh-CN"/>
              <a:t>)</a:t>
            </a:r>
            <a:r>
              <a:rPr lang="zh-CN" altLang="en-US"/>
              <a:t>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9750" y="692150"/>
            <a:ext cx="304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变量类型  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Type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4213" y="1844675"/>
            <a:ext cx="6523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(2)</a:t>
            </a:r>
            <a:r>
              <a:rPr lang="zh-CN" altLang="en-US"/>
              <a:t>科学记数法型  </a:t>
            </a:r>
            <a:r>
              <a:rPr lang="en-US" altLang="zh-CN"/>
              <a:t>Scientific Notation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27088" y="3068638"/>
            <a:ext cx="51228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表示特大或特小的数字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331913" y="4508500"/>
            <a:ext cx="441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如</a:t>
            </a:r>
            <a:r>
              <a:rPr lang="en-US" altLang="zh-CN"/>
              <a:t>1.23E18,    2.56E-16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9750" y="692150"/>
            <a:ext cx="304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变量类型  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Type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684213" y="1844675"/>
            <a:ext cx="346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(3)</a:t>
            </a:r>
            <a:r>
              <a:rPr lang="zh-CN" altLang="en-US"/>
              <a:t>逗号型  </a:t>
            </a:r>
            <a:r>
              <a:rPr lang="en-US" altLang="zh-CN"/>
              <a:t>Comma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27088" y="3094038"/>
            <a:ext cx="61420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从个位开始每</a:t>
            </a:r>
            <a:r>
              <a:rPr lang="en-US" altLang="zh-CN"/>
              <a:t>3</a:t>
            </a:r>
            <a:r>
              <a:rPr lang="zh-CN" altLang="en-US"/>
              <a:t>位以逗号分割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476375" y="5013325"/>
            <a:ext cx="2416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如</a:t>
            </a:r>
            <a:r>
              <a:rPr lang="en-US" altLang="zh-CN"/>
              <a:t>1,234.56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827088" y="3933825"/>
            <a:ext cx="56308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默认最大宽度为</a:t>
            </a:r>
            <a:r>
              <a:rPr lang="en-US" altLang="zh-CN"/>
              <a:t>8,</a:t>
            </a:r>
            <a:r>
              <a:rPr lang="zh-CN" altLang="en-US"/>
              <a:t>小数位</a:t>
            </a:r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9750" y="692150"/>
            <a:ext cx="304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变量类型  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Type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4213" y="1844675"/>
            <a:ext cx="346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(4)</a:t>
            </a:r>
            <a:r>
              <a:rPr lang="zh-CN" altLang="en-US"/>
              <a:t>圆点型  </a:t>
            </a:r>
            <a:r>
              <a:rPr lang="en-US" altLang="zh-CN"/>
              <a:t>Comma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27088" y="3094038"/>
            <a:ext cx="61420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从个位开始每</a:t>
            </a:r>
            <a:r>
              <a:rPr lang="en-US" altLang="zh-CN"/>
              <a:t>3</a:t>
            </a:r>
            <a:r>
              <a:rPr lang="zh-CN" altLang="en-US"/>
              <a:t>位以圆点分割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476375" y="5013325"/>
            <a:ext cx="2416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如</a:t>
            </a:r>
            <a:r>
              <a:rPr lang="en-US" altLang="zh-CN"/>
              <a:t>1.234.56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27088" y="3933825"/>
            <a:ext cx="56308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默认最大宽度为</a:t>
            </a:r>
            <a:r>
              <a:rPr lang="en-US" altLang="zh-CN"/>
              <a:t>8,</a:t>
            </a:r>
            <a:r>
              <a:rPr lang="zh-CN" altLang="en-US"/>
              <a:t>小数位</a:t>
            </a:r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9750" y="692150"/>
            <a:ext cx="304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变量类型  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Type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4213" y="1844675"/>
            <a:ext cx="4006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(5)</a:t>
            </a:r>
            <a:r>
              <a:rPr lang="zh-CN" altLang="en-US"/>
              <a:t>美元符号型  </a:t>
            </a:r>
            <a:r>
              <a:rPr lang="en-US" altLang="zh-CN"/>
              <a:t>Dollar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27088" y="3094038"/>
            <a:ext cx="66516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表示货币数据</a:t>
            </a:r>
            <a:r>
              <a:rPr lang="en-US" altLang="zh-CN"/>
              <a:t>,</a:t>
            </a:r>
            <a:r>
              <a:rPr lang="zh-CN" altLang="en-US"/>
              <a:t>在数据符号前加</a:t>
            </a:r>
            <a:r>
              <a:rPr lang="en-US" altLang="zh-CN"/>
              <a:t>$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27088" y="3933825"/>
            <a:ext cx="49149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显示符号很多如 </a:t>
            </a:r>
            <a:r>
              <a:rPr lang="en-US" altLang="zh-CN"/>
              <a:t>$ ###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幼圆" pitchFamily="49" charset="-122"/>
              </a:rPr>
              <a:t>本章主要内容</a:t>
            </a:r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1116013" y="2420938"/>
            <a:ext cx="3810000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/>
              <a:t>建立数据文件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/>
              <a:t>保存数据文件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/>
              <a:t>变量的定义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/>
              <a:t>数据的录入与编辑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9750" y="692150"/>
            <a:ext cx="304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变量类型  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Type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4213" y="1844675"/>
            <a:ext cx="6435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(6)</a:t>
            </a:r>
            <a:r>
              <a:rPr lang="zh-CN" altLang="en-US"/>
              <a:t>用户自定义型  </a:t>
            </a:r>
            <a:r>
              <a:rPr lang="en-US" altLang="zh-CN"/>
              <a:t>Custom Currency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39750" y="2852738"/>
            <a:ext cx="7854950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可以再定义不超过</a:t>
            </a:r>
            <a:r>
              <a:rPr lang="en-US" altLang="zh-CN"/>
              <a:t>5</a:t>
            </a:r>
            <a:r>
              <a:rPr lang="zh-CN" altLang="en-US"/>
              <a:t>种的表示方式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名称 只能是</a:t>
            </a:r>
            <a:r>
              <a:rPr lang="en-US" altLang="zh-CN"/>
              <a:t>CCA,CCB,CCC,CCD,CCE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11188" y="5013325"/>
            <a:ext cx="7705725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重定义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Edit          Options            Currency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771775" y="58769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5435600" y="58054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11188" y="4221163"/>
            <a:ext cx="51228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预先定义为逗号数值型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9750" y="692150"/>
            <a:ext cx="304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变量类型  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Type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8313" y="2060575"/>
            <a:ext cx="31686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/>
              <a:t>字符型  </a:t>
            </a:r>
            <a:r>
              <a:rPr lang="en-US" altLang="zh-CN"/>
              <a:t>String</a:t>
            </a:r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900113" y="3429000"/>
            <a:ext cx="5767387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默认最大宽度为</a:t>
            </a:r>
            <a:r>
              <a:rPr lang="en-US" altLang="zh-CN"/>
              <a:t>8</a:t>
            </a:r>
            <a:r>
              <a:rPr lang="zh-CN" altLang="en-US"/>
              <a:t>位</a:t>
            </a:r>
            <a:r>
              <a:rPr lang="en-US" altLang="zh-CN"/>
              <a:t>,</a:t>
            </a:r>
            <a:r>
              <a:rPr lang="zh-CN" altLang="en-US"/>
              <a:t>不能进行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算术运算</a:t>
            </a:r>
            <a:r>
              <a:rPr lang="en-US" altLang="zh-CN"/>
              <a:t>,</a:t>
            </a:r>
            <a:r>
              <a:rPr lang="zh-CN" altLang="en-US"/>
              <a:t>区分大小写字母</a:t>
            </a:r>
          </a:p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字符不能超过指定的长度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9750" y="692150"/>
            <a:ext cx="304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变量类型  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Type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39750" y="2060575"/>
            <a:ext cx="31686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/>
              <a:t>日期型  </a:t>
            </a:r>
            <a:r>
              <a:rPr lang="en-US" altLang="zh-CN"/>
              <a:t>Date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8313" y="3141663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表示日期或时间</a:t>
            </a:r>
          </a:p>
          <a:p>
            <a:pPr lvl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如：</a:t>
            </a:r>
            <a:r>
              <a:rPr lang="en-US" altLang="zh-CN"/>
              <a:t>25-AUG-1999      08/25/1999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755650" y="4437063"/>
            <a:ext cx="7794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年份的选择</a:t>
            </a:r>
            <a:r>
              <a:rPr lang="en-US" altLang="zh-CN"/>
              <a:t>Edit          Options            Date</a:t>
            </a: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6732588" y="47244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>
            <a:off x="4284663" y="47244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4067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变量名标签    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Lable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684213" y="2465388"/>
            <a:ext cx="6297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对变量取值含义进一步解释说明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323850" y="3357563"/>
            <a:ext cx="74168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/>
          </a:p>
          <a:p>
            <a:pPr lvl="1">
              <a:buClr>
                <a:srgbClr val="FF0000"/>
              </a:buClr>
              <a:buFont typeface="Wingdings" pitchFamily="2" charset="2"/>
              <a:buChar char="u"/>
            </a:pPr>
            <a:r>
              <a:rPr lang="en-US" altLang="zh-CN"/>
              <a:t>   </a:t>
            </a:r>
            <a:r>
              <a:rPr lang="zh-CN" altLang="en-US"/>
              <a:t>例如：  变量名   变量标签</a:t>
            </a:r>
          </a:p>
          <a:p>
            <a:pPr lvl="1"/>
            <a:r>
              <a:rPr lang="zh-CN" altLang="en-US"/>
              <a:t>                     </a:t>
            </a:r>
            <a:r>
              <a:rPr lang="en-US" altLang="zh-CN"/>
              <a:t>W           weight</a:t>
            </a:r>
            <a:r>
              <a:rPr lang="zh-CN" altLang="en-US"/>
              <a:t>或体重</a:t>
            </a:r>
          </a:p>
          <a:p>
            <a:pPr lvl="1"/>
            <a:r>
              <a:rPr lang="zh-CN" altLang="en-US"/>
              <a:t>                     </a:t>
            </a:r>
            <a:r>
              <a:rPr lang="en-US" altLang="zh-CN"/>
              <a:t>H            Height</a:t>
            </a:r>
            <a:r>
              <a:rPr lang="zh-CN" altLang="en-US"/>
              <a:t>或身高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5295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变量值标签  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Value  Lables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4213" y="2465388"/>
            <a:ext cx="6297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对变量取值含义进一步解释说明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55650" y="3716338"/>
            <a:ext cx="74168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en-US" altLang="zh-CN"/>
              <a:t>     </a:t>
            </a:r>
            <a:r>
              <a:rPr lang="zh-CN" altLang="en-US"/>
              <a:t>例如  变量   值       值标签</a:t>
            </a:r>
          </a:p>
          <a:p>
            <a:pPr lvl="1"/>
            <a:r>
              <a:rPr lang="zh-CN" altLang="en-US"/>
              <a:t>               </a:t>
            </a:r>
            <a:r>
              <a:rPr lang="en-US" altLang="zh-CN"/>
              <a:t>Sex      f          Female</a:t>
            </a:r>
          </a:p>
          <a:p>
            <a:pPr lvl="1"/>
            <a:r>
              <a:rPr lang="en-US" altLang="zh-CN"/>
              <a:t>                          m         Male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36591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缺失数据  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Missing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0825" y="2205038"/>
            <a:ext cx="79295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说明缺失数据的基本方法指定用户缺失值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14313" y="3429000"/>
            <a:ext cx="8929687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en-US" altLang="zh-CN"/>
              <a:t> </a:t>
            </a:r>
            <a:r>
              <a:rPr lang="zh-CN" altLang="en-US"/>
              <a:t>用户缺失值可以是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  字符型或数值型变量</a:t>
            </a:r>
            <a:r>
              <a:rPr lang="en-US" altLang="zh-CN"/>
              <a:t>----1</a:t>
            </a:r>
            <a:r>
              <a:rPr lang="zh-CN" altLang="en-US"/>
              <a:t>至</a:t>
            </a:r>
            <a:r>
              <a:rPr lang="en-US" altLang="zh-CN"/>
              <a:t>3</a:t>
            </a:r>
            <a:r>
              <a:rPr lang="zh-CN" altLang="en-US"/>
              <a:t>个特定的离散值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   数值型变量</a:t>
            </a:r>
            <a:r>
              <a:rPr lang="en-US" altLang="zh-CN"/>
              <a:t>---</a:t>
            </a:r>
            <a:r>
              <a:rPr lang="zh-CN" altLang="en-US"/>
              <a:t>一个连续的闭区间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   加一个区间以外的离散值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36591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度量尺度  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Measure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900113" y="1989138"/>
            <a:ext cx="68929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en-US" altLang="zh-CN"/>
              <a:t> </a:t>
            </a:r>
            <a:r>
              <a:rPr lang="zh-CN" altLang="en-US"/>
              <a:t>定距型数据   </a:t>
            </a:r>
            <a:r>
              <a:rPr lang="en-US" altLang="zh-CN"/>
              <a:t>Scale,</a:t>
            </a:r>
            <a:r>
              <a:rPr lang="zh-CN" altLang="en-US"/>
              <a:t>可为数值型变量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  如</a:t>
            </a:r>
            <a:r>
              <a:rPr lang="en-US" altLang="zh-CN"/>
              <a:t>:</a:t>
            </a:r>
            <a:r>
              <a:rPr lang="zh-CN" altLang="en-US"/>
              <a:t>身高体重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900113" y="3284538"/>
            <a:ext cx="76327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定序型数据 </a:t>
            </a:r>
            <a:r>
              <a:rPr lang="en-US" altLang="zh-CN"/>
              <a:t>Ordinal:</a:t>
            </a:r>
            <a:r>
              <a:rPr lang="zh-CN" altLang="en-US"/>
              <a:t>具有内在大小或高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   低顺序</a:t>
            </a:r>
            <a:r>
              <a:rPr lang="en-US" altLang="zh-CN"/>
              <a:t>,</a:t>
            </a:r>
            <a:r>
              <a:rPr lang="zh-CN" altLang="en-US"/>
              <a:t>可为数值型变量或字符型变量           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   如年龄段变量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827088" y="4868863"/>
            <a:ext cx="76327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/>
              <a:t>定类型数据 </a:t>
            </a:r>
            <a:r>
              <a:rPr lang="en-US" altLang="zh-CN"/>
              <a:t>Nominal:</a:t>
            </a:r>
            <a:r>
              <a:rPr lang="zh-CN" altLang="en-US"/>
              <a:t>一般以数值或字符  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  表示的分类数据</a:t>
            </a:r>
            <a:r>
              <a:rPr lang="en-US" altLang="zh-CN"/>
              <a:t>, </a:t>
            </a:r>
            <a:r>
              <a:rPr lang="zh-CN" altLang="en-US"/>
              <a:t>可为数值型字符型变         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  量或如性别变量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幼圆" pitchFamily="49" charset="-122"/>
              </a:rPr>
              <a:t>其他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900113" y="2636838"/>
            <a:ext cx="4484687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/>
              <a:t>Width:</a:t>
            </a:r>
            <a:r>
              <a:rPr lang="zh-CN" altLang="en-US"/>
              <a:t>宽度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/>
              <a:t>Decimals:</a:t>
            </a:r>
            <a:r>
              <a:rPr lang="zh-CN" altLang="en-US"/>
              <a:t>小数位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/>
              <a:t>Columns:</a:t>
            </a:r>
            <a:r>
              <a:rPr lang="zh-CN" altLang="en-US"/>
              <a:t>变量列宽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/>
              <a:t>Align:</a:t>
            </a:r>
            <a:r>
              <a:rPr lang="zh-CN" altLang="en-US"/>
              <a:t>变量的对齐方式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2224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定义的浏览</a:t>
            </a:r>
          </a:p>
        </p:txBody>
      </p:sp>
      <p:sp>
        <p:nvSpPr>
          <p:cNvPr id="31747" name="Text Box 6"/>
          <p:cNvSpPr txBox="1">
            <a:spLocks noChangeArrowheads="1"/>
          </p:cNvSpPr>
          <p:nvPr/>
        </p:nvSpPr>
        <p:spPr bwMode="auto">
          <a:xfrm>
            <a:off x="663575" y="3278188"/>
            <a:ext cx="55641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Utilities                Variables</a:t>
            </a:r>
          </a:p>
        </p:txBody>
      </p:sp>
      <p:sp>
        <p:nvSpPr>
          <p:cNvPr id="31748" name="Line 8"/>
          <p:cNvSpPr>
            <a:spLocks noChangeShapeType="1"/>
          </p:cNvSpPr>
          <p:nvPr/>
        </p:nvSpPr>
        <p:spPr bwMode="auto">
          <a:xfrm>
            <a:off x="2700338" y="35734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4884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四 数据的录入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Data View</a:t>
            </a:r>
            <a:r>
              <a:rPr lang="en-US" altLang="zh-CN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827088" y="1989138"/>
            <a:ext cx="6297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dirty="0"/>
              <a:t>黑框框住的单元为当前数据单元</a:t>
            </a:r>
          </a:p>
        </p:txBody>
      </p:sp>
      <p:sp>
        <p:nvSpPr>
          <p:cNvPr id="32772" name="Text Box 7"/>
          <p:cNvSpPr txBox="1">
            <a:spLocks noChangeArrowheads="1"/>
          </p:cNvSpPr>
          <p:nvPr/>
        </p:nvSpPr>
        <p:spPr bwMode="auto">
          <a:xfrm>
            <a:off x="611188" y="2997200"/>
            <a:ext cx="767787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dirty="0"/>
              <a:t>数据录入</a:t>
            </a:r>
            <a:r>
              <a:rPr lang="zh-CN" altLang="en-US" dirty="0" smtClean="0"/>
              <a:t>可以</a:t>
            </a:r>
            <a:r>
              <a:rPr lang="zh-CN" altLang="en-US" b="0" dirty="0"/>
              <a:t>逐</a:t>
            </a:r>
            <a:r>
              <a:rPr lang="zh-CN" altLang="en-US" dirty="0"/>
              <a:t>行进行</a:t>
            </a:r>
            <a:r>
              <a:rPr lang="en-US" altLang="zh-CN" dirty="0"/>
              <a:t>,</a:t>
            </a:r>
            <a:r>
              <a:rPr lang="zh-CN" altLang="en-US" dirty="0"/>
              <a:t>录完后按</a:t>
            </a:r>
            <a:r>
              <a:rPr lang="en-US" altLang="zh-CN" dirty="0">
                <a:solidFill>
                  <a:schemeClr val="hlink"/>
                </a:solidFill>
              </a:rPr>
              <a:t>Tab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数据录入可以逐列进行</a:t>
            </a:r>
            <a:r>
              <a:rPr lang="en-US" altLang="zh-CN" dirty="0"/>
              <a:t>,</a:t>
            </a:r>
            <a:r>
              <a:rPr lang="zh-CN" altLang="en-US" dirty="0"/>
              <a:t>录完后按</a:t>
            </a:r>
            <a:r>
              <a:rPr lang="en-US" altLang="zh-CN" dirty="0">
                <a:solidFill>
                  <a:schemeClr val="hlink"/>
                </a:solidFill>
              </a:rPr>
              <a:t>Enter</a:t>
            </a:r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684213" y="4365625"/>
            <a:ext cx="801052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dirty="0"/>
              <a:t>录入</a:t>
            </a:r>
            <a:r>
              <a:rPr lang="zh-CN" altLang="en-US" dirty="0" smtClean="0"/>
              <a:t>带有变量</a:t>
            </a:r>
            <a:r>
              <a:rPr lang="zh-CN" altLang="en-US" dirty="0"/>
              <a:t>值标签的数据可以通过下拉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/>
              <a:t>   按钮完成</a:t>
            </a:r>
            <a:r>
              <a:rPr lang="en-US" altLang="zh-CN" dirty="0"/>
              <a:t>,</a:t>
            </a:r>
            <a:r>
              <a:rPr lang="zh-CN" altLang="en-US" dirty="0"/>
              <a:t>但应首先打开变量值标签的显示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/>
              <a:t>   开关</a:t>
            </a:r>
            <a:r>
              <a:rPr lang="en-US" altLang="zh-CN" dirty="0"/>
              <a:t>: View            Variable </a:t>
            </a:r>
            <a:r>
              <a:rPr lang="en-US" altLang="zh-CN" dirty="0" err="1"/>
              <a:t>Lable</a:t>
            </a:r>
            <a:endParaRPr lang="en-US" altLang="zh-CN" dirty="0"/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>
            <a:off x="3708400" y="56610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547813" y="692150"/>
            <a:ext cx="3887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一   建立数据文件</a:t>
            </a:r>
          </a:p>
        </p:txBody>
      </p:sp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1116013" y="2636838"/>
            <a:ext cx="5256212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/>
              <a:t>直接打开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/>
              <a:t>使用数据库查询打开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/>
              <a:t>使用文本导入向导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052513"/>
            <a:ext cx="7772400" cy="6381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6600"/>
                </a:solidFill>
                <a:latin typeface="Times New Roman" pitchFamily="18" charset="0"/>
              </a:rPr>
              <a:t>数据编辑功能表（</a:t>
            </a:r>
            <a:r>
              <a:rPr lang="en-US" altLang="zh-CN" b="1" smtClean="0">
                <a:solidFill>
                  <a:srgbClr val="006600"/>
                </a:solidFill>
                <a:latin typeface="Times New Roman" pitchFamily="18" charset="0"/>
              </a:rPr>
              <a:t>Edit</a:t>
            </a:r>
            <a:r>
              <a:rPr lang="zh-CN" altLang="en-US" b="1" smtClean="0">
                <a:solidFill>
                  <a:srgbClr val="006600"/>
                </a:solidFill>
                <a:latin typeface="Times New Roman" pitchFamily="18" charset="0"/>
              </a:rPr>
              <a:t>菜单）</a:t>
            </a:r>
          </a:p>
        </p:txBody>
      </p:sp>
      <p:graphicFrame>
        <p:nvGraphicFramePr>
          <p:cNvPr id="106499" name="Group 3"/>
          <p:cNvGraphicFramePr>
            <a:graphicFrameLocks noGrp="1"/>
          </p:cNvGraphicFramePr>
          <p:nvPr/>
        </p:nvGraphicFramePr>
        <p:xfrm>
          <a:off x="611188" y="2133600"/>
          <a:ext cx="7848600" cy="4358640"/>
        </p:xfrm>
        <a:graphic>
          <a:graphicData uri="http://schemas.openxmlformats.org/drawingml/2006/table">
            <a:tbl>
              <a:tblPr/>
              <a:tblGrid>
                <a:gridCol w="2438400"/>
                <a:gridCol w="5410200"/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命令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Undo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删除刚输入的数据或者恢复刚修改的数据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Redo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恢复刚撤消的操作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将选定数据剪切到剪贴板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Copy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将选定数据拷贝到剪贴板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Paste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将剪贴板的数据粘贴到指定位置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Clear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清除选定的变量和观测值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Find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查找数据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1763713" y="0"/>
            <a:ext cx="32464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幼圆" pitchFamily="49" charset="-122"/>
                <a:ea typeface="幼圆" pitchFamily="49" charset="-122"/>
              </a:rPr>
              <a:t>五  数据的编辑</a:t>
            </a:r>
            <a:r>
              <a:rPr lang="zh-CN" altLang="en-US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611188" y="549275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幼圆" pitchFamily="49" charset="-122"/>
              </a:rPr>
              <a:t>实例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2700338" y="981075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体检资料</a:t>
            </a:r>
          </a:p>
        </p:txBody>
      </p:sp>
      <p:graphicFrame>
        <p:nvGraphicFramePr>
          <p:cNvPr id="112724" name="Group 84"/>
          <p:cNvGraphicFramePr>
            <a:graphicFrameLocks noGrp="1"/>
          </p:cNvGraphicFramePr>
          <p:nvPr/>
        </p:nvGraphicFramePr>
        <p:xfrm>
          <a:off x="250825" y="1916113"/>
          <a:ext cx="8532813" cy="3993389"/>
        </p:xfrm>
        <a:graphic>
          <a:graphicData uri="http://schemas.openxmlformats.org/drawingml/2006/table">
            <a:tbl>
              <a:tblPr/>
              <a:tblGrid>
                <a:gridCol w="1065213"/>
                <a:gridCol w="735012"/>
                <a:gridCol w="720725"/>
                <a:gridCol w="898525"/>
                <a:gridCol w="847725"/>
                <a:gridCol w="1066800"/>
                <a:gridCol w="1065213"/>
                <a:gridCol w="1235075"/>
                <a:gridCol w="898525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文化程度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出生日期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体检日期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身高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(cm)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体重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(kg)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疾病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李珍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高中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1966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12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2004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赵小英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大学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1977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18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2004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12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支气管炎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王清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初中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1953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2004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心脏病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72" name="Text Box 51"/>
          <p:cNvSpPr txBox="1">
            <a:spLocks noChangeArrowheads="1"/>
          </p:cNvSpPr>
          <p:nvPr/>
        </p:nvSpPr>
        <p:spPr bwMode="auto">
          <a:xfrm>
            <a:off x="1042988" y="5949950"/>
            <a:ext cx="3448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建立一个数据文件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775" y="0"/>
            <a:ext cx="8785225" cy="391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3429000"/>
            <a:ext cx="5688013" cy="375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611188" y="260350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幼圆" pitchFamily="49" charset="-122"/>
              </a:rPr>
              <a:t>直接打开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539750" y="1196975"/>
            <a:ext cx="78279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zh-CN" b="0"/>
              <a:t>     File==&gt;Open==&gt;Data</a:t>
            </a:r>
          </a:p>
          <a:p>
            <a:pPr marL="342900" indent="-342900"/>
            <a:r>
              <a:rPr lang="en-US" altLang="zh-CN"/>
              <a:t>     </a:t>
            </a:r>
            <a:r>
              <a:rPr lang="zh-CN" altLang="en-US"/>
              <a:t>或直接单击快捷工具栏上的“     ”按钮，</a:t>
            </a:r>
            <a:r>
              <a:rPr lang="zh-CN" altLang="en-US" u="sng"/>
              <a:t> </a:t>
            </a:r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323850" y="2708275"/>
            <a:ext cx="69262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/>
            <a:r>
              <a:rPr lang="en-US" altLang="zh-CN">
                <a:latin typeface="仿宋_GB2312" pitchFamily="49" charset="-122"/>
              </a:rPr>
              <a:t>  2 </a:t>
            </a:r>
            <a:r>
              <a:rPr lang="zh-CN" altLang="en-US">
                <a:latin typeface="仿宋_GB2312" pitchFamily="49" charset="-122"/>
              </a:rPr>
              <a:t>系统就会弹出</a:t>
            </a:r>
            <a:r>
              <a:rPr lang="en-US" altLang="zh-CN">
                <a:latin typeface="仿宋_GB2312" pitchFamily="49" charset="-122"/>
              </a:rPr>
              <a:t>Open File</a:t>
            </a:r>
            <a:r>
              <a:rPr lang="zh-CN" altLang="en-US">
                <a:latin typeface="仿宋_GB2312" pitchFamily="49" charset="-122"/>
              </a:rPr>
              <a:t>对话框，</a:t>
            </a:r>
          </a:p>
          <a:p>
            <a:pPr marL="342900" indent="-342900"/>
            <a:r>
              <a:rPr lang="zh-CN" altLang="en-US">
                <a:latin typeface="仿宋_GB2312" pitchFamily="49" charset="-122"/>
              </a:rPr>
              <a:t>  单击</a:t>
            </a:r>
            <a:r>
              <a:rPr lang="zh-CN" altLang="en-US">
                <a:latin typeface="Arial" charset="0"/>
              </a:rPr>
              <a:t>“</a:t>
            </a:r>
            <a:r>
              <a:rPr lang="zh-CN" altLang="en-US">
                <a:latin typeface="仿宋_GB2312" pitchFamily="49" charset="-122"/>
              </a:rPr>
              <a:t>文件类型</a:t>
            </a:r>
            <a:r>
              <a:rPr lang="zh-CN" altLang="en-US">
                <a:latin typeface="Arial" charset="0"/>
              </a:rPr>
              <a:t>”</a:t>
            </a:r>
            <a:r>
              <a:rPr lang="zh-CN" altLang="en-US">
                <a:latin typeface="仿宋_GB2312" pitchFamily="49" charset="-122"/>
              </a:rPr>
              <a:t>列表框</a:t>
            </a:r>
          </a:p>
        </p:txBody>
      </p:sp>
      <p:pic>
        <p:nvPicPr>
          <p:cNvPr id="6149" name="Picture 10" descr="sps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3663" y="2420938"/>
            <a:ext cx="3603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323850" y="4149725"/>
            <a:ext cx="5024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800100" lvl="1" indent="-342900"/>
            <a:r>
              <a:rPr lang="en-US" altLang="zh-CN"/>
              <a:t>3    </a:t>
            </a:r>
            <a:r>
              <a:rPr lang="zh-CN" altLang="en-US"/>
              <a:t>选中需要打开的文件</a:t>
            </a:r>
            <a:r>
              <a:rPr lang="zh-CN" altLang="en-US" u="sng"/>
              <a:t> </a:t>
            </a:r>
          </a:p>
        </p:txBody>
      </p:sp>
      <p:sp>
        <p:nvSpPr>
          <p:cNvPr id="6151" name="Text Box 12"/>
          <p:cNvSpPr txBox="1">
            <a:spLocks noChangeArrowheads="1"/>
          </p:cNvSpPr>
          <p:nvPr/>
        </p:nvSpPr>
        <p:spPr bwMode="auto">
          <a:xfrm>
            <a:off x="539750" y="5084763"/>
            <a:ext cx="4914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SPSS</a:t>
            </a:r>
            <a:r>
              <a:rPr lang="zh-CN" altLang="en-US"/>
              <a:t>能打开的常见的格式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95288" y="1844675"/>
            <a:ext cx="4914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SPSS</a:t>
            </a:r>
            <a:r>
              <a:rPr lang="zh-CN" altLang="en-US"/>
              <a:t>能打开的常见的格式</a:t>
            </a:r>
            <a:r>
              <a:rPr lang="en-US" altLang="zh-CN"/>
              <a:t>: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11188" y="836613"/>
            <a:ext cx="1816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幼圆" pitchFamily="49" charset="-122"/>
              </a:rPr>
              <a:t>直接打开</a:t>
            </a: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539750" y="2852738"/>
            <a:ext cx="5862638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/>
              <a:t>SPSS</a:t>
            </a:r>
            <a:r>
              <a:rPr lang="zh-CN" altLang="en-US"/>
              <a:t>格式文件</a:t>
            </a:r>
            <a:r>
              <a:rPr lang="en-US" altLang="zh-CN"/>
              <a:t>,</a:t>
            </a:r>
            <a:r>
              <a:rPr lang="zh-CN" altLang="en-US"/>
              <a:t>扩展名</a:t>
            </a:r>
            <a:r>
              <a:rPr lang="en-US" altLang="zh-CN"/>
              <a:t>.sav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/>
              <a:t>Excel</a:t>
            </a:r>
            <a:r>
              <a:rPr lang="zh-CN" altLang="en-US"/>
              <a:t>格式文件</a:t>
            </a:r>
            <a:r>
              <a:rPr lang="en-US" altLang="zh-CN"/>
              <a:t>,</a:t>
            </a:r>
            <a:r>
              <a:rPr lang="zh-CN" altLang="en-US"/>
              <a:t>扩展名</a:t>
            </a:r>
            <a:r>
              <a:rPr lang="en-US" altLang="zh-CN"/>
              <a:t>.xls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/>
              <a:t>dBase</a:t>
            </a:r>
            <a:r>
              <a:rPr lang="zh-CN" altLang="en-US"/>
              <a:t>格式文件</a:t>
            </a:r>
            <a:r>
              <a:rPr lang="en-US" altLang="zh-CN"/>
              <a:t>,</a:t>
            </a:r>
            <a:r>
              <a:rPr lang="zh-CN" altLang="en-US"/>
              <a:t>扩展名</a:t>
            </a:r>
            <a:r>
              <a:rPr lang="en-US" altLang="zh-CN"/>
              <a:t>.dbf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/>
              <a:t>SAS</a:t>
            </a:r>
            <a:r>
              <a:rPr lang="zh-CN" altLang="en-US"/>
              <a:t>格式文件</a:t>
            </a:r>
            <a:r>
              <a:rPr lang="en-US" altLang="zh-CN"/>
              <a:t>,</a:t>
            </a:r>
            <a:r>
              <a:rPr lang="zh-CN" altLang="en-US"/>
              <a:t>扩展名</a:t>
            </a:r>
            <a:r>
              <a:rPr lang="en-US" altLang="zh-CN"/>
              <a:t>.sas7bdat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/>
              <a:t>文本格式文件</a:t>
            </a:r>
            <a:r>
              <a:rPr lang="en-US" altLang="zh-CN"/>
              <a:t>,</a:t>
            </a:r>
            <a:r>
              <a:rPr lang="zh-CN" altLang="en-US"/>
              <a:t>扩展名</a:t>
            </a:r>
            <a:r>
              <a:rPr lang="en-US" altLang="zh-CN"/>
              <a:t>.txt,.dat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959" name="Group 199"/>
          <p:cNvGraphicFramePr>
            <a:graphicFrameLocks noGrp="1"/>
          </p:cNvGraphicFramePr>
          <p:nvPr>
            <p:ph/>
          </p:nvPr>
        </p:nvGraphicFramePr>
        <p:xfrm>
          <a:off x="179388" y="0"/>
          <a:ext cx="8964612" cy="6970718"/>
        </p:xfrm>
        <a:graphic>
          <a:graphicData uri="http://schemas.openxmlformats.org/drawingml/2006/table">
            <a:tbl>
              <a:tblPr/>
              <a:tblGrid>
                <a:gridCol w="4483100"/>
                <a:gridCol w="4481512"/>
              </a:tblGrid>
              <a:tr h="4429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文件类型及扩展名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SPSS(*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SPSS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Spss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PC+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SPSS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早期版本数据文件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Systat(*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syd)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Systat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Spss Portable(*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por)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Spss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Portable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Excel  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xls)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Excel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Lotus  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W*)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Lotus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l—2—3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x.0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(wk3)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格式数据文件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Sylk 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slk)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SYLK(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符号链接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格式文件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Dbase 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dbf)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dBase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数据库文件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SAS Long File Name 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sas 7bdat)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SAS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长文件名数据文件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SASS hort File Name 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sd7)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SAS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短文件名数据文件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SAS v6 for Windows 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sd2)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SAS v6 for Windows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SAS v6 for Unix  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ssd01)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SAS v6 for Unix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SAS Transport 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SAS Transport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Txt 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txt)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文本文件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 (*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Tab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分隔符数据文件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468313" y="1989138"/>
            <a:ext cx="4905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zh-CN" b="0"/>
              <a:t>     File==&gt;Read Text Data</a:t>
            </a:r>
            <a:endParaRPr lang="en-US" altLang="zh-CN" u="sng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468313" y="2997200"/>
            <a:ext cx="6516687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/>
            <a:r>
              <a:rPr lang="en-US" altLang="zh-CN">
                <a:latin typeface="仿宋_GB2312" pitchFamily="49" charset="-122"/>
              </a:rPr>
              <a:t>  </a:t>
            </a:r>
          </a:p>
          <a:p>
            <a:pPr marL="342900" indent="-342900"/>
            <a:r>
              <a:rPr lang="en-US" altLang="zh-CN">
                <a:latin typeface="仿宋_GB2312" pitchFamily="49" charset="-122"/>
              </a:rPr>
              <a:t>2 </a:t>
            </a:r>
            <a:r>
              <a:rPr lang="zh-CN" altLang="en-US">
                <a:latin typeface="仿宋_GB2312" pitchFamily="49" charset="-122"/>
              </a:rPr>
              <a:t>系统就会弹出</a:t>
            </a:r>
            <a:r>
              <a:rPr lang="en-US" altLang="zh-CN">
                <a:latin typeface="仿宋_GB2312" pitchFamily="49" charset="-122"/>
              </a:rPr>
              <a:t>Open File</a:t>
            </a:r>
            <a:r>
              <a:rPr lang="zh-CN" altLang="en-US">
                <a:latin typeface="仿宋_GB2312" pitchFamily="49" charset="-122"/>
              </a:rPr>
              <a:t>对话框，</a:t>
            </a:r>
          </a:p>
          <a:p>
            <a:pPr marL="342900" indent="-342900"/>
            <a:r>
              <a:rPr lang="zh-CN" altLang="en-US">
                <a:latin typeface="仿宋_GB2312" pitchFamily="49" charset="-122"/>
              </a:rPr>
              <a:t>  单击</a:t>
            </a:r>
            <a:r>
              <a:rPr lang="zh-CN" altLang="en-US">
                <a:latin typeface="Arial" charset="0"/>
              </a:rPr>
              <a:t>“</a:t>
            </a:r>
            <a:r>
              <a:rPr lang="zh-CN" altLang="en-US">
                <a:latin typeface="仿宋_GB2312" pitchFamily="49" charset="-122"/>
              </a:rPr>
              <a:t>文件类型</a:t>
            </a:r>
            <a:r>
              <a:rPr lang="zh-CN" altLang="en-US">
                <a:latin typeface="Arial" charset="0"/>
              </a:rPr>
              <a:t>”</a:t>
            </a:r>
            <a:r>
              <a:rPr lang="zh-CN" altLang="en-US">
                <a:latin typeface="仿宋_GB2312" pitchFamily="49" charset="-122"/>
              </a:rPr>
              <a:t>列表框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0" y="5084763"/>
            <a:ext cx="5024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800100" lvl="1" indent="-342900"/>
            <a:r>
              <a:rPr lang="en-US" altLang="zh-CN"/>
              <a:t>3    </a:t>
            </a:r>
            <a:r>
              <a:rPr lang="zh-CN" altLang="en-US"/>
              <a:t>选中需要打开的文件</a:t>
            </a:r>
            <a:r>
              <a:rPr lang="zh-CN" altLang="en-US" u="sng"/>
              <a:t> 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611188" y="765175"/>
            <a:ext cx="3448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幼圆" pitchFamily="49" charset="-122"/>
              </a:rPr>
              <a:t>使用文本导入向导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611188" y="836613"/>
            <a:ext cx="3448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幼圆" pitchFamily="49" charset="-122"/>
              </a:rPr>
              <a:t>保存数据文件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755650" y="2349500"/>
            <a:ext cx="4510088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zh-CN"/>
              <a:t>  SPSS</a:t>
            </a:r>
            <a:r>
              <a:rPr lang="zh-CN" altLang="en-US"/>
              <a:t>支持的数据格式</a:t>
            </a:r>
          </a:p>
          <a:p>
            <a:pPr marL="342900" indent="-342900"/>
            <a:endParaRPr lang="zh-CN" altLang="en-US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/>
              <a:t>    </a:t>
            </a:r>
            <a:r>
              <a:rPr lang="en-US" altLang="zh-CN"/>
              <a:t>SPSS</a:t>
            </a:r>
            <a:r>
              <a:rPr lang="zh-CN" altLang="en-US"/>
              <a:t>格式</a:t>
            </a:r>
            <a:r>
              <a:rPr lang="en-US" altLang="zh-CN"/>
              <a:t>(.sav)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/>
              <a:t>    Excel</a:t>
            </a:r>
            <a:r>
              <a:rPr lang="zh-CN" altLang="en-US"/>
              <a:t>格式</a:t>
            </a:r>
            <a:r>
              <a:rPr lang="en-US" altLang="zh-CN"/>
              <a:t>(.xls)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/>
              <a:t>    dbf</a:t>
            </a:r>
            <a:r>
              <a:rPr lang="zh-CN" altLang="en-US"/>
              <a:t>格式</a:t>
            </a:r>
            <a:r>
              <a:rPr lang="en-US" altLang="zh-CN"/>
              <a:t>(.dbf)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/>
              <a:t>    </a:t>
            </a:r>
            <a:r>
              <a:rPr lang="zh-CN" altLang="en-US"/>
              <a:t>文本格式</a:t>
            </a:r>
            <a:r>
              <a:rPr lang="en-US" altLang="zh-CN"/>
              <a:t>(.dat)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9750" y="836613"/>
            <a:ext cx="3448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幼圆" pitchFamily="49" charset="-122"/>
              </a:rPr>
              <a:t>保存数据文件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1609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/>
              <a:t>2    </a:t>
            </a:r>
            <a:r>
              <a:rPr lang="zh-CN" altLang="en-US"/>
              <a:t>步骤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39750" y="2492375"/>
            <a:ext cx="70358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(1)File </a:t>
            </a:r>
            <a:r>
              <a:rPr lang="en-US" altLang="zh-CN" sz="3000"/>
              <a:t>=&gt;Save</a:t>
            </a:r>
            <a:r>
              <a:rPr lang="zh-CN" altLang="en-US" sz="3000"/>
              <a:t>或</a:t>
            </a:r>
            <a:r>
              <a:rPr lang="en-US" altLang="zh-CN" sz="3000"/>
              <a:t>Save  as</a:t>
            </a:r>
          </a:p>
          <a:p>
            <a:r>
              <a:rPr lang="en-US" altLang="zh-CN" sz="3000"/>
              <a:t>(2)</a:t>
            </a:r>
            <a:r>
              <a:rPr lang="zh-CN" altLang="en-US" sz="3000"/>
              <a:t>选择存放文件的目录途径</a:t>
            </a:r>
          </a:p>
          <a:p>
            <a:r>
              <a:rPr lang="zh-CN" altLang="en-US" sz="3000"/>
              <a:t>   和数据文件的文件名</a:t>
            </a:r>
            <a:r>
              <a:rPr lang="en-US" altLang="zh-CN" sz="3000"/>
              <a:t>,</a:t>
            </a:r>
            <a:r>
              <a:rPr lang="zh-CN" altLang="en-US" sz="3000"/>
              <a:t>数据文件的格式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 sz="3000"/>
              <a:t>Variable: </a:t>
            </a:r>
            <a:r>
              <a:rPr lang="zh-CN" altLang="en-US" sz="3000"/>
              <a:t>保存为</a:t>
            </a:r>
            <a:r>
              <a:rPr lang="en-US" altLang="zh-CN" sz="3000"/>
              <a:t>SPSS</a:t>
            </a:r>
            <a:r>
              <a:rPr lang="zh-CN" altLang="en-US" sz="3000"/>
              <a:t>文件时可用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000"/>
              <a:t>     指定保存那些变量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 sz="3000"/>
              <a:t>Write variables names to spreadsheet: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保存为</a:t>
            </a:r>
            <a:r>
              <a:rPr lang="en-US" altLang="zh-CN"/>
              <a:t>Excel</a:t>
            </a:r>
            <a:r>
              <a:rPr lang="zh-CN" altLang="en-US"/>
              <a:t>文件时可用</a:t>
            </a:r>
            <a:r>
              <a:rPr lang="en-US" altLang="zh-CN"/>
              <a:t>,</a:t>
            </a:r>
            <a:r>
              <a:rPr lang="zh-CN" altLang="en-US"/>
              <a:t>指定是否将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SPSS</a:t>
            </a:r>
            <a:r>
              <a:rPr lang="zh-CN" altLang="en-US"/>
              <a:t>变量名写入</a:t>
            </a:r>
            <a:r>
              <a:rPr lang="en-US" altLang="zh-CN"/>
              <a:t>Excel</a:t>
            </a:r>
            <a:r>
              <a:rPr lang="zh-CN" altLang="en-US"/>
              <a:t>工作表第一行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1339</TotalTime>
  <Words>1325</Words>
  <Application>Microsoft PowerPoint</Application>
  <PresentationFormat>全屏显示(4:3)</PresentationFormat>
  <Paragraphs>254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Times New Roman</vt:lpstr>
      <vt:lpstr>仿宋_GB2312</vt:lpstr>
      <vt:lpstr>Arial</vt:lpstr>
      <vt:lpstr>Verdana</vt:lpstr>
      <vt:lpstr>宋体</vt:lpstr>
      <vt:lpstr>Wingdings</vt:lpstr>
      <vt:lpstr>幼圆</vt:lpstr>
      <vt:lpstr>Profile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数据编辑功能表（Edit菜单）</vt:lpstr>
      <vt:lpstr>幻灯片 31</vt:lpstr>
      <vt:lpstr>幻灯片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dongyan</dc:creator>
  <cp:lastModifiedBy>微软用户</cp:lastModifiedBy>
  <cp:revision>124</cp:revision>
  <dcterms:created xsi:type="dcterms:W3CDTF">2006-07-22T06:25:16Z</dcterms:created>
  <dcterms:modified xsi:type="dcterms:W3CDTF">2008-09-25T07:03:22Z</dcterms:modified>
</cp:coreProperties>
</file>