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8" r:id="rId3"/>
    <p:sldId id="299" r:id="rId4"/>
    <p:sldId id="307" r:id="rId5"/>
    <p:sldId id="300" r:id="rId6"/>
    <p:sldId id="304" r:id="rId7"/>
    <p:sldId id="306" r:id="rId8"/>
    <p:sldId id="308" r:id="rId9"/>
    <p:sldId id="302" r:id="rId10"/>
    <p:sldId id="303" r:id="rId11"/>
    <p:sldId id="305" r:id="rId12"/>
    <p:sldId id="318" r:id="rId13"/>
    <p:sldId id="310" r:id="rId14"/>
    <p:sldId id="311" r:id="rId15"/>
    <p:sldId id="312" r:id="rId16"/>
    <p:sldId id="317" r:id="rId17"/>
    <p:sldId id="297" r:id="rId18"/>
    <p:sldId id="309" r:id="rId19"/>
    <p:sldId id="313" r:id="rId20"/>
    <p:sldId id="315" r:id="rId21"/>
    <p:sldId id="316" r:id="rId22"/>
    <p:sldId id="31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11" autoAdjust="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B0E13-171A-4583-901D-666642DCF256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21AD3-3FC8-48ED-A315-074189113F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LinuxContainer</a:t>
            </a:r>
            <a:r>
              <a:rPr lang="zh-CN" altLang="en-US" dirty="0" smtClean="0"/>
              <a:t>提供了多种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，我们主要关心的是</a:t>
            </a:r>
            <a:r>
              <a:rPr lang="en-US" altLang="zh-CN" dirty="0" err="1" smtClean="0"/>
              <a:t>chroot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/network</a:t>
            </a:r>
            <a:r>
              <a:rPr lang="en-US" altLang="zh-CN" baseline="0" dirty="0" smtClean="0"/>
              <a:t> namespace</a:t>
            </a:r>
          </a:p>
          <a:p>
            <a:r>
              <a:rPr lang="en-US" altLang="zh-CN" baseline="0" dirty="0" smtClean="0"/>
              <a:t>OS</a:t>
            </a:r>
            <a:r>
              <a:rPr lang="zh-CN" altLang="en-US" baseline="0" dirty="0" smtClean="0"/>
              <a:t>层次上的虚拟化全局只有一个</a:t>
            </a:r>
            <a:r>
              <a:rPr lang="en-US" altLang="zh-CN" baseline="0" smtClean="0"/>
              <a:t>kernel.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1AD3-3FC8-48ED-A315-074189113F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72F5DDF-5291-4F0F-9A2B-B611F575FDC1}" type="datetimeFigureOut">
              <a:rPr lang="zh-CN" altLang="en-US" smtClean="0"/>
              <a:pPr/>
              <a:t>2012/7/8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D5BD39-682E-434E-AC47-E6F0B7A9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wn.net/Articles/46076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rt.kernelnewbies.org/TechComparison" TargetMode="External"/><Relationship Id="rId2" Type="http://schemas.openxmlformats.org/officeDocument/2006/relationships/hyperlink" Target="http://www.linux-kvm.org/page/CPUHotPlu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parison_of_platform_virtual_machi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淘宝主站</a:t>
            </a:r>
            <a:r>
              <a:rPr lang="en-US" altLang="zh-CN" sz="4000" dirty="0" err="1" smtClean="0"/>
              <a:t>Cgroup</a:t>
            </a:r>
            <a:r>
              <a:rPr lang="zh-CN" altLang="en-US" sz="4000" dirty="0" smtClean="0"/>
              <a:t>资源控制实践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8077200" cy="1499616"/>
          </a:xfrm>
        </p:spPr>
        <p:txBody>
          <a:bodyPr/>
          <a:lstStyle/>
          <a:p>
            <a:r>
              <a:rPr lang="zh-CN" altLang="en-US" dirty="0" smtClean="0"/>
              <a:t>朱延海（高阳）</a:t>
            </a:r>
            <a:endParaRPr lang="en-US" altLang="zh-CN" dirty="0" smtClean="0"/>
          </a:p>
          <a:p>
            <a:r>
              <a:rPr lang="zh-CN" altLang="en-US" dirty="0" smtClean="0"/>
              <a:t>核心系统研发部</a:t>
            </a:r>
            <a:endParaRPr lang="en-US" altLang="zh-CN" dirty="0" smtClean="0"/>
          </a:p>
          <a:p>
            <a:r>
              <a:rPr lang="en-US" altLang="zh-CN" dirty="0" smtClean="0"/>
              <a:t>2012-07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Containers</a:t>
            </a:r>
            <a:r>
              <a:rPr lang="zh-CN" altLang="en-US" dirty="0" smtClean="0"/>
              <a:t>的优劣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虚拟化开销小，一台物理机跑很多“小”虚拟机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Cgroup</a:t>
            </a:r>
            <a:r>
              <a:rPr lang="zh-CN" altLang="en-US" b="1" dirty="0" smtClean="0"/>
              <a:t>增减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内存非常方便，调整速度很快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和本地环境相同的速度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不能热迁移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00B050"/>
                </a:solidFill>
                <a:sym typeface="Wingdings" pitchFamily="2" charset="2"/>
              </a:rPr>
              <a:t>调度流量，而不是调度机器</a:t>
            </a:r>
            <a:endParaRPr lang="en-US" altLang="zh-CN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不能模拟不同体系结构、装不同</a:t>
            </a:r>
            <a:r>
              <a:rPr lang="en-US" altLang="zh-CN" dirty="0" err="1" smtClean="0">
                <a:sym typeface="Wingdings" pitchFamily="2" charset="2"/>
              </a:rPr>
              <a:t>os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00B050"/>
                </a:solidFill>
                <a:sym typeface="Wingdings" pitchFamily="2" charset="2"/>
              </a:rPr>
              <a:t>不需要</a:t>
            </a:r>
            <a:endParaRPr lang="en-US" altLang="zh-CN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安全隔离差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00B050"/>
                </a:solidFill>
                <a:sym typeface="Wingdings" pitchFamily="2" charset="2"/>
              </a:rPr>
              <a:t>内部集群，由运维操作</a:t>
            </a:r>
            <a:endParaRPr lang="en-US" altLang="zh-CN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ForkBomb</a:t>
            </a:r>
            <a:r>
              <a:rPr lang="zh-CN" altLang="en-US" dirty="0" smtClean="0">
                <a:sym typeface="Wingdings" pitchFamily="2" charset="2"/>
              </a:rPr>
              <a:t>、优先级反转、</a:t>
            </a:r>
            <a:r>
              <a:rPr lang="en-US" altLang="zh-CN" dirty="0" err="1" smtClean="0">
                <a:sym typeface="Wingdings" pitchFamily="2" charset="2"/>
              </a:rPr>
              <a:t>Cgroup</a:t>
            </a:r>
            <a:r>
              <a:rPr lang="zh-CN" altLang="en-US" dirty="0" smtClean="0">
                <a:sym typeface="Wingdings" pitchFamily="2" charset="2"/>
              </a:rPr>
              <a:t>实现缺陷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见招拆招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Memcg</a:t>
            </a:r>
            <a:r>
              <a:rPr lang="zh-CN" altLang="en-US" dirty="0" smtClean="0">
                <a:sym typeface="Wingdings" pitchFamily="2" charset="2"/>
              </a:rPr>
              <a:t>不能控制</a:t>
            </a:r>
            <a:r>
              <a:rPr lang="en-US" altLang="zh-CN" dirty="0" smtClean="0">
                <a:sym typeface="Wingdings" pitchFamily="2" charset="2"/>
              </a:rPr>
              <a:t>buffer</a:t>
            </a:r>
            <a:r>
              <a:rPr lang="zh-CN" altLang="en-US" dirty="0" smtClean="0">
                <a:sym typeface="Wingdings" pitchFamily="2" charset="2"/>
              </a:rPr>
              <a:t>和内核内存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Proc</a:t>
            </a:r>
            <a:r>
              <a:rPr lang="zh-CN" altLang="en-US" dirty="0" smtClean="0">
                <a:sym typeface="Wingdings" pitchFamily="2" charset="2"/>
              </a:rPr>
              <a:t>下的多数文件不认识</a:t>
            </a:r>
            <a:r>
              <a:rPr lang="en-US" altLang="zh-CN" dirty="0" smtClean="0">
                <a:sym typeface="Wingdings" pitchFamily="2" charset="2"/>
              </a:rPr>
              <a:t>Container</a:t>
            </a:r>
            <a:r>
              <a:rPr lang="zh-CN" altLang="en-US" dirty="0" smtClean="0">
                <a:sym typeface="Wingdings" pitchFamily="2" charset="2"/>
              </a:rPr>
              <a:t> ，</a:t>
            </a:r>
            <a:r>
              <a:rPr lang="en-US" altLang="zh-CN" dirty="0" smtClean="0">
                <a:sym typeface="Wingdings" pitchFamily="2" charset="2"/>
              </a:rPr>
              <a:t>top/</a:t>
            </a:r>
            <a:r>
              <a:rPr lang="en-US" altLang="zh-CN" dirty="0" err="1" smtClean="0">
                <a:sym typeface="Wingdings" pitchFamily="2" charset="2"/>
              </a:rPr>
              <a:t>sar</a:t>
            </a:r>
            <a:r>
              <a:rPr lang="en-US" altLang="zh-CN" dirty="0" smtClean="0">
                <a:sym typeface="Wingdings" pitchFamily="2" charset="2"/>
              </a:rPr>
              <a:t>/free/</a:t>
            </a:r>
            <a:r>
              <a:rPr lang="en-US" altLang="zh-CN" dirty="0" err="1" smtClean="0">
                <a:sym typeface="Wingdings" pitchFamily="2" charset="2"/>
              </a:rPr>
              <a:t>iostat</a:t>
            </a:r>
            <a:r>
              <a:rPr lang="zh-CN" altLang="en-US" dirty="0" smtClean="0">
                <a:sym typeface="Wingdings" pitchFamily="2" charset="2"/>
              </a:rPr>
              <a:t>都用不了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自己按需求修改内核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/proc</a:t>
            </a:r>
            <a:r>
              <a:rPr lang="zh-CN" altLang="en-US" dirty="0" smtClean="0"/>
              <a:t>没有“虚拟化”</a:t>
            </a:r>
            <a:endParaRPr lang="en-US" altLang="zh-CN" dirty="0" smtClean="0"/>
          </a:p>
          <a:p>
            <a:r>
              <a:rPr lang="zh-CN" altLang="en-US" dirty="0" smtClean="0"/>
              <a:t>为每个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社区已有部分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，但没被接受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Upstream</a:t>
            </a:r>
            <a:r>
              <a:rPr lang="zh-CN" altLang="en-US" dirty="0" smtClean="0"/>
              <a:t>内核中为了提高</a:t>
            </a:r>
            <a:r>
              <a:rPr lang="en-US" altLang="zh-CN" dirty="0" smtClean="0"/>
              <a:t>SMP</a:t>
            </a:r>
            <a:r>
              <a:rPr lang="zh-CN" altLang="en-US" dirty="0" smtClean="0"/>
              <a:t>伸缩性，计算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变得非常复杂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而且有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，幸好我们目前不需要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如何表示与自己共享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的其他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占用的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时间？借用半虚拟化中的</a:t>
            </a:r>
            <a:r>
              <a:rPr lang="en-US" altLang="zh-CN" dirty="0" smtClean="0"/>
              <a:t>steal time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为每个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/proc/</a:t>
            </a:r>
            <a:r>
              <a:rPr lang="en-US" altLang="zh-CN" dirty="0" err="1" smtClean="0"/>
              <a:t>meminfo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社区已有部分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，但仍然不被接受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</a:t>
            </a:r>
            <a:r>
              <a:rPr lang="zh-CN" altLang="en-US" dirty="0" smtClean="0"/>
              <a:t>列只能显示零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内存总量即为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允许的该容器内存上限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重新</a:t>
            </a:r>
            <a:r>
              <a:rPr lang="zh-CN" altLang="en-US" dirty="0" smtClean="0"/>
              <a:t>思考</a:t>
            </a:r>
            <a:r>
              <a:rPr lang="zh-CN" altLang="en-US" dirty="0" smtClean="0"/>
              <a:t>最</a:t>
            </a:r>
            <a:r>
              <a:rPr lang="zh-CN" altLang="en-US" dirty="0" smtClean="0"/>
              <a:t>基础的设计</a:t>
            </a:r>
            <a:endParaRPr lang="en-US" altLang="zh-CN" dirty="0" smtClean="0"/>
          </a:p>
          <a:p>
            <a:r>
              <a:rPr lang="en-US" altLang="zh-CN" dirty="0" smtClean="0"/>
              <a:t>Hotspot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堆大小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的上限</a:t>
            </a:r>
            <a:r>
              <a:rPr lang="en-US" altLang="zh-CN" dirty="0" smtClean="0"/>
              <a:t>(hard limit)</a:t>
            </a:r>
            <a:r>
              <a:rPr lang="zh-CN" altLang="en-US" dirty="0" smtClean="0"/>
              <a:t>如何取值？堆内和堆外内存应该给多少？</a:t>
            </a:r>
            <a:endParaRPr lang="en-US" altLang="zh-CN" dirty="0" smtClean="0"/>
          </a:p>
          <a:p>
            <a:r>
              <a:rPr lang="zh-CN" altLang="en-US" dirty="0" smtClean="0"/>
              <a:t>内存满了会发生什么？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匿名页被交换到磁盘上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 cache</a:t>
            </a:r>
            <a:r>
              <a:rPr lang="zh-CN" altLang="en-US" dirty="0" smtClean="0"/>
              <a:t>页直接丢弃，脏页丢弃前先回写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部署大量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应用时内存主要是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堆的匿名页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垃圾所占匿名页从其失去最后一个引用之时起到下次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之时止不会被访问，被交换出去的概率相对更大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把垃圾交换到磁盘</a:t>
            </a:r>
            <a:r>
              <a:rPr lang="zh-CN" altLang="en-US" dirty="0" smtClean="0"/>
              <a:t>上是</a:t>
            </a:r>
            <a:r>
              <a:rPr lang="zh-CN" altLang="en-US" dirty="0" smtClean="0"/>
              <a:t>一种浪费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可以动态调整内存上限，但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堆大小是启动时设定的</a:t>
            </a:r>
            <a:endParaRPr lang="en-US" altLang="zh-CN" dirty="0" smtClean="0"/>
          </a:p>
          <a:p>
            <a:r>
              <a:rPr lang="zh-CN" altLang="en-US" dirty="0" smtClean="0"/>
              <a:t>基本想法：在内存紧张时，“摘掉”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堆中垃圾对象所占的物理内存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内存紧张可能由于全局内存缺乏，也可能由于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组内内存不足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仍然不能让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堆扩大，但可以一开始就设个比较大的值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overcommit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，在资源紧张时让其缩小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堆上限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memcg</a:t>
            </a:r>
            <a:r>
              <a:rPr lang="zh-CN" altLang="en-US" dirty="0" smtClean="0"/>
              <a:t>上限</a:t>
            </a:r>
            <a:r>
              <a:rPr lang="en-US" altLang="zh-CN" dirty="0" smtClean="0"/>
              <a:t>(hard limit)</a:t>
            </a:r>
            <a:r>
              <a:rPr lang="zh-CN" altLang="en-US" dirty="0" smtClean="0"/>
              <a:t>这两个参数不再敏感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弹性内存分配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pic>
        <p:nvPicPr>
          <p:cNvPr id="5" name="内容占位符 4" descr="GC后释放示意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08912" cy="43192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很多细节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有许多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，该回收谁的内存？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Shares: Container</a:t>
            </a:r>
            <a:r>
              <a:rPr lang="zh-CN" altLang="en-US" dirty="0" smtClean="0"/>
              <a:t>的权重，我们在这里使用其允许使用的最大内存总量做为权重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Pages: Container</a:t>
            </a:r>
            <a:r>
              <a:rPr lang="zh-CN" altLang="en-US" dirty="0" smtClean="0"/>
              <a:t>实际使用的内存量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回收倾向 </a:t>
            </a:r>
            <a:r>
              <a:rPr lang="en-US" altLang="zh-CN" dirty="0" smtClean="0"/>
              <a:t>= Shares / Page</a:t>
            </a:r>
            <a:r>
              <a:rPr lang="zh-CN" altLang="en-US" dirty="0" smtClean="0"/>
              <a:t>，越小越容易被选 中</a:t>
            </a:r>
            <a:endParaRPr lang="en-US" altLang="zh-CN" dirty="0" smtClean="0"/>
          </a:p>
          <a:p>
            <a:r>
              <a:rPr lang="zh-CN" altLang="en-US" dirty="0" smtClean="0"/>
              <a:t>希望的行为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Container</a:t>
            </a:r>
            <a:r>
              <a:rPr lang="zh-CN" altLang="en-US" dirty="0" smtClean="0"/>
              <a:t>活跃时得到允许范围内尽可能多内存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Container</a:t>
            </a:r>
            <a:r>
              <a:rPr lang="zh-CN" altLang="en-US" dirty="0" smtClean="0"/>
              <a:t>的工作集缩小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不活跃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时剥夺它的内存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引入内存活跃程度百分比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，通过定期扫描页得到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引入不活跃内存惩罚系数</a:t>
            </a:r>
            <a:r>
              <a:rPr lang="en-US" altLang="zh-CN" dirty="0" err="1" smtClean="0"/>
              <a:t>idle_tax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[1, +</a:t>
            </a:r>
            <a:r>
              <a:rPr lang="zh-CN" altLang="en-US" dirty="0" smtClean="0"/>
              <a:t>∞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回收倾向</a:t>
            </a:r>
            <a:r>
              <a:rPr lang="en-US" altLang="zh-CN" dirty="0" smtClean="0"/>
              <a:t> = Shares / Pages * (α + </a:t>
            </a:r>
            <a:r>
              <a:rPr lang="en-US" altLang="zh-CN" dirty="0" err="1" smtClean="0"/>
              <a:t>idle_tax</a:t>
            </a:r>
            <a:r>
              <a:rPr lang="en-US" altLang="zh-CN" dirty="0" smtClean="0"/>
              <a:t> * (1 – α) )</a:t>
            </a:r>
          </a:p>
          <a:p>
            <a:r>
              <a:rPr lang="zh-CN" altLang="en-US" dirty="0" smtClean="0"/>
              <a:t>算法来自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ESX Server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内存还剩多少时触发？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Full GC</a:t>
            </a:r>
            <a:r>
              <a:rPr lang="zh-CN" altLang="en-US" dirty="0" smtClean="0"/>
              <a:t>时</a:t>
            </a:r>
            <a:r>
              <a:rPr lang="en-US" altLang="zh-CN" dirty="0" smtClean="0"/>
              <a:t>Young Gen</a:t>
            </a:r>
            <a:r>
              <a:rPr lang="zh-CN" altLang="en-US" dirty="0" smtClean="0"/>
              <a:t>中活对象先整体提升，所以内存使用量可能出现先升后降的现象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Full GC</a:t>
            </a:r>
            <a:r>
              <a:rPr lang="zh-CN" altLang="en-US" dirty="0" smtClean="0"/>
              <a:t>用时远长于一次</a:t>
            </a:r>
            <a:r>
              <a:rPr lang="en-US" altLang="zh-CN" dirty="0" err="1" smtClean="0"/>
              <a:t>kswapd</a:t>
            </a:r>
            <a:r>
              <a:rPr lang="zh-CN" altLang="en-US" dirty="0" smtClean="0"/>
              <a:t>活动，内存用量在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期间可能继续上涨至</a:t>
            </a:r>
            <a:r>
              <a:rPr lang="en-US" altLang="zh-CN" dirty="0" smtClean="0"/>
              <a:t>direct reclaim</a:t>
            </a:r>
          </a:p>
          <a:p>
            <a:pPr lvl="1"/>
            <a:r>
              <a:rPr lang="zh-CN" altLang="en-US" dirty="0" smtClean="0"/>
              <a:t>必须考虑和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用量的</a:t>
            </a:r>
            <a:r>
              <a:rPr lang="zh-CN" altLang="en-US" dirty="0" smtClean="0"/>
              <a:t>平衡</a:t>
            </a:r>
            <a:endParaRPr lang="en-US" altLang="zh-CN" dirty="0" smtClean="0"/>
          </a:p>
          <a:p>
            <a:r>
              <a:rPr lang="zh-CN" altLang="en-US" dirty="0" smtClean="0"/>
              <a:t>目前只支持</a:t>
            </a:r>
            <a:r>
              <a:rPr lang="en-US" altLang="zh-CN" dirty="0" err="1" smtClean="0"/>
              <a:t>ParallelGC</a:t>
            </a:r>
            <a:r>
              <a:rPr lang="en-US" altLang="zh-CN" dirty="0" smtClean="0"/>
              <a:t> collector</a:t>
            </a:r>
            <a:r>
              <a:rPr lang="zh-CN" altLang="en-US" dirty="0" smtClean="0"/>
              <a:t>，不支持</a:t>
            </a:r>
            <a:r>
              <a:rPr lang="en-US" altLang="zh-CN" dirty="0" smtClean="0"/>
              <a:t>CMS</a:t>
            </a:r>
            <a:endParaRPr lang="en-US" altLang="zh-CN" dirty="0" smtClean="0"/>
          </a:p>
          <a:p>
            <a:r>
              <a:rPr lang="en-US" altLang="zh-CN" dirty="0" err="1" smtClean="0"/>
              <a:t>numa</a:t>
            </a:r>
            <a:r>
              <a:rPr lang="en-US" altLang="zh-CN" dirty="0" smtClean="0"/>
              <a:t> aware</a:t>
            </a:r>
          </a:p>
          <a:p>
            <a:pPr lvl="1"/>
            <a:r>
              <a:rPr lang="zh-CN" altLang="en-US" dirty="0" smtClean="0"/>
              <a:t>目前实现把每个</a:t>
            </a:r>
            <a:r>
              <a:rPr lang="en-US" altLang="zh-CN" dirty="0" err="1" smtClean="0"/>
              <a:t>numa</a:t>
            </a:r>
            <a:r>
              <a:rPr lang="zh-CN" altLang="en-US" dirty="0" smtClean="0"/>
              <a:t>结点视为单独的机器计算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然而</a:t>
            </a:r>
            <a:r>
              <a:rPr lang="en-US" altLang="zh-CN" dirty="0" err="1" smtClean="0"/>
              <a:t>ParallelGC</a:t>
            </a:r>
            <a:r>
              <a:rPr lang="en-US" altLang="zh-CN" dirty="0" smtClean="0"/>
              <a:t> collector</a:t>
            </a:r>
            <a:r>
              <a:rPr lang="zh-CN" altLang="en-US" dirty="0" smtClean="0"/>
              <a:t>不是</a:t>
            </a:r>
            <a:r>
              <a:rPr lang="en-US" altLang="zh-CN" dirty="0" err="1" smtClean="0"/>
              <a:t>numa</a:t>
            </a:r>
            <a:r>
              <a:rPr lang="en-US" altLang="zh-CN" dirty="0" smtClean="0"/>
              <a:t>-aware</a:t>
            </a:r>
            <a:r>
              <a:rPr lang="zh-CN" altLang="en-US" dirty="0" smtClean="0"/>
              <a:t>的，被某个内存紧张的结点挑中的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回收到的内存未必在这个结点上</a:t>
            </a:r>
            <a:endParaRPr lang="en-US" altLang="zh-CN" dirty="0" smtClean="0"/>
          </a:p>
          <a:p>
            <a:r>
              <a:rPr lang="zh-CN" altLang="en-US" dirty="0" smtClean="0"/>
              <a:t>内存压力有可能来自于应用内存持续泄露，此时</a:t>
            </a:r>
            <a:r>
              <a:rPr lang="en-US" altLang="zh-CN" dirty="0" err="1" smtClean="0"/>
              <a:t>oom</a:t>
            </a:r>
            <a:r>
              <a:rPr lang="zh-CN" altLang="en-US" dirty="0" smtClean="0"/>
              <a:t>比触发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来回收内存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altLang="zh-CN" dirty="0" smtClean="0"/>
          </a:p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Backup/1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Upstream</a:t>
            </a:r>
            <a:r>
              <a:rPr lang="zh-CN" altLang="en-US" dirty="0" smtClean="0"/>
              <a:t>内核中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计算不准的</a:t>
            </a:r>
            <a:r>
              <a:rPr lang="en-US" altLang="zh-CN" dirty="0" smtClean="0"/>
              <a:t>Bug</a:t>
            </a:r>
          </a:p>
          <a:p>
            <a:pPr lvl="1"/>
            <a:r>
              <a:rPr lang="en-US" altLang="zh-CN" dirty="0" smtClean="0"/>
              <a:t>[Patch] </a:t>
            </a:r>
            <a:r>
              <a:rPr lang="en-US" altLang="zh-CN" dirty="0" err="1" smtClean="0"/>
              <a:t>sched</a:t>
            </a:r>
            <a:r>
              <a:rPr lang="en-US" altLang="zh-CN" dirty="0" smtClean="0"/>
              <a:t>: Cure load average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NO_HZ woes</a:t>
            </a:r>
          </a:p>
          <a:p>
            <a:pPr lvl="1"/>
            <a:r>
              <a:rPr lang="en-US" altLang="zh-CN" dirty="0" smtClean="0"/>
              <a:t>[Patch] </a:t>
            </a:r>
            <a:r>
              <a:rPr lang="en-US" altLang="zh-CN" dirty="0" err="1" smtClean="0"/>
              <a:t>sched</a:t>
            </a:r>
            <a:r>
              <a:rPr lang="en-US" altLang="zh-CN" dirty="0" smtClean="0"/>
              <a:t>: Cure more NO_HZ load average woes</a:t>
            </a:r>
          </a:p>
          <a:p>
            <a:pPr lvl="1"/>
            <a:r>
              <a:rPr lang="en-US" altLang="zh-CN" dirty="0" smtClean="0"/>
              <a:t> [Patch] </a:t>
            </a:r>
            <a:r>
              <a:rPr lang="en-US" altLang="zh-CN" dirty="0" err="1" smtClean="0"/>
              <a:t>sched</a:t>
            </a:r>
            <a:r>
              <a:rPr lang="en-US" altLang="zh-CN" dirty="0" smtClean="0"/>
              <a:t>: Fix </a:t>
            </a:r>
            <a:r>
              <a:rPr lang="en-US" altLang="zh-CN" dirty="0" err="1" smtClean="0"/>
              <a:t>nohz</a:t>
            </a:r>
            <a:r>
              <a:rPr lang="en-US" altLang="zh-CN" dirty="0" smtClean="0"/>
              <a:t> load accounting – again!</a:t>
            </a:r>
          </a:p>
          <a:p>
            <a:pPr lvl="1"/>
            <a:r>
              <a:rPr lang="en-US" altLang="zh-CN" dirty="0" smtClean="0"/>
              <a:t>[PATCH] </a:t>
            </a:r>
            <a:r>
              <a:rPr lang="en-US" altLang="zh-CN" dirty="0" err="1" smtClean="0"/>
              <a:t>sched</a:t>
            </a:r>
            <a:r>
              <a:rPr lang="en-US" altLang="zh-CN" dirty="0" smtClean="0"/>
              <a:t>: Folding </a:t>
            </a:r>
            <a:r>
              <a:rPr lang="en-US" altLang="zh-CN" dirty="0" err="1" smtClean="0"/>
              <a:t>nohz</a:t>
            </a:r>
            <a:r>
              <a:rPr lang="en-US" altLang="zh-CN" dirty="0" smtClean="0"/>
              <a:t> load accounting more accurate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Backup/2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554" y="1774825"/>
            <a:ext cx="692089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项目背景：主站的现状</a:t>
            </a:r>
            <a:endParaRPr lang="en-US" altLang="zh-CN" dirty="0" smtClean="0"/>
          </a:p>
          <a:p>
            <a:r>
              <a:rPr lang="zh-CN" altLang="en-US" dirty="0" smtClean="0"/>
              <a:t>选型的过程</a:t>
            </a:r>
            <a:endParaRPr lang="en-US" altLang="zh-CN" dirty="0" smtClean="0"/>
          </a:p>
          <a:p>
            <a:r>
              <a:rPr lang="en-US" altLang="zh-CN" dirty="0" err="1" smtClean="0"/>
              <a:t>Cgroup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LinuxContainer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定制和开发</a:t>
            </a:r>
            <a:endParaRPr lang="en-US" altLang="zh-CN" dirty="0" smtClean="0"/>
          </a:p>
          <a:p>
            <a:r>
              <a:rPr lang="zh-CN" altLang="en-US" dirty="0" smtClean="0"/>
              <a:t>存在的问题和对策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弹性内存分配实现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一个内核线程定期扫描各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的内存使用情况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得到内存活跃程度百分比</a:t>
            </a:r>
            <a:r>
              <a:rPr lang="en-US" altLang="zh-CN" dirty="0" smtClean="0"/>
              <a:t>α</a:t>
            </a:r>
          </a:p>
          <a:p>
            <a:pPr lvl="1"/>
            <a:r>
              <a:rPr lang="en-US" altLang="zh-CN" b="1" dirty="0" smtClean="0">
                <a:hlinkClick r:id="rId2"/>
              </a:rPr>
              <a:t>[</a:t>
            </a:r>
            <a:r>
              <a:rPr lang="en-US" altLang="zh-CN" b="1" dirty="0" err="1" smtClean="0">
                <a:hlinkClick r:id="rId2"/>
              </a:rPr>
              <a:t>patchset</a:t>
            </a:r>
            <a:r>
              <a:rPr lang="en-US" altLang="zh-CN" b="1" dirty="0" smtClean="0">
                <a:hlinkClick r:id="rId2"/>
              </a:rPr>
              <a:t>] idle page tracking / working set estimation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from Google</a:t>
            </a:r>
            <a:r>
              <a:rPr lang="zh-CN" altLang="en-US" dirty="0" smtClean="0"/>
              <a:t>，在此基础上修改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Eventfd</a:t>
            </a:r>
            <a:r>
              <a:rPr lang="zh-CN" altLang="en-US" dirty="0" smtClean="0"/>
              <a:t>通知用户态程序</a:t>
            </a:r>
            <a:endParaRPr lang="en-US" altLang="zh-CN" dirty="0" smtClean="0"/>
          </a:p>
          <a:p>
            <a:r>
              <a:rPr lang="zh-CN" altLang="en-US" dirty="0" smtClean="0"/>
              <a:t>一个用户态伺服程序，用来接通知并转发给</a:t>
            </a:r>
            <a:r>
              <a:rPr lang="en-US" altLang="zh-CN" dirty="0" smtClean="0"/>
              <a:t>Hotspot JVM</a:t>
            </a:r>
          </a:p>
          <a:p>
            <a:r>
              <a:rPr lang="en-US" altLang="zh-CN" dirty="0" smtClean="0"/>
              <a:t>kernel 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 lines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3k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Attach API</a:t>
            </a:r>
            <a:r>
              <a:rPr lang="zh-CN" altLang="en-US" dirty="0" smtClean="0"/>
              <a:t>实现触发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和使用</a:t>
            </a:r>
            <a:r>
              <a:rPr lang="en-US" altLang="zh-CN" dirty="0" err="1" smtClean="0"/>
              <a:t>madvise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释放内存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需要考虑很多细节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约</a:t>
            </a:r>
            <a:r>
              <a:rPr lang="en-US" altLang="zh-CN" dirty="0" smtClean="0"/>
              <a:t>700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Hotspot patch</a:t>
            </a:r>
          </a:p>
          <a:p>
            <a:pPr>
              <a:buNone/>
            </a:pPr>
            <a:endParaRPr lang="en-US" altLang="zh-CN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Hotspot的修改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403648" y="0"/>
            <a:ext cx="6696919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“Memory Resource Management in 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ESX Server”, Carl </a:t>
            </a:r>
            <a:r>
              <a:rPr lang="en-US" altLang="zh-CN" dirty="0" err="1" smtClean="0"/>
              <a:t>Waldspurger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主站：跑在</a:t>
            </a:r>
            <a:r>
              <a:rPr lang="en-US" altLang="zh-CN" dirty="0" err="1" smtClean="0"/>
              <a:t>xen</a:t>
            </a:r>
            <a:r>
              <a:rPr lang="zh-CN" altLang="en-US" dirty="0" smtClean="0"/>
              <a:t>虚拟机上的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处理业务逻辑，本地无重要存储，无状态。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一台物理机部署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双路</a:t>
            </a:r>
            <a:r>
              <a:rPr lang="en-US" altLang="zh-CN" dirty="0" smtClean="0"/>
              <a:t>Xeon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48GB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多数应用是非交易相关的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1/3</a:t>
            </a:r>
            <a:r>
              <a:rPr lang="zh-CN" altLang="en-US" dirty="0" smtClean="0"/>
              <a:t>虚拟机峰值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</a:p>
          <a:p>
            <a:pPr lvl="1"/>
            <a:r>
              <a:rPr lang="zh-CN" altLang="en-US" dirty="0" smtClean="0"/>
              <a:t>基本无磁盘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，主要资源需求集中于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机器数量非常多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内容占位符 5" descr="虚拟机示意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7920990" cy="44319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我们想要什么？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一台物理机跑更多虚拟机</a:t>
            </a:r>
            <a:endParaRPr lang="en-US" altLang="zh-CN" dirty="0" smtClean="0"/>
          </a:p>
          <a:p>
            <a:r>
              <a:rPr lang="zh-CN" altLang="en-US" dirty="0" smtClean="0"/>
              <a:t>更好的组合应用，做到集群利用率均衡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消耗资源多的和少的部署在一起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核心应用和非核心部署在一起</a:t>
            </a:r>
            <a:endParaRPr lang="en-US" altLang="zh-CN" dirty="0" smtClean="0"/>
          </a:p>
          <a:p>
            <a:r>
              <a:rPr lang="zh-CN" altLang="en-US" dirty="0" smtClean="0"/>
              <a:t>如果某台虚拟机流量上升需要更多资源，给它分配的内存和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也增加，反之亦然。</a:t>
            </a:r>
            <a:endParaRPr lang="en-US" altLang="zh-CN" dirty="0" smtClean="0"/>
          </a:p>
          <a:p>
            <a:r>
              <a:rPr lang="zh-CN" altLang="en-US" dirty="0" smtClean="0"/>
              <a:t>不增加监控、运维成本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层次上的虚拟化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Operating system-level virtualization</a:t>
            </a:r>
          </a:p>
          <a:p>
            <a:r>
              <a:rPr lang="zh-CN" altLang="en-US" dirty="0" smtClean="0"/>
              <a:t>各种称呼</a:t>
            </a:r>
            <a:r>
              <a:rPr lang="en-US" altLang="zh-CN" dirty="0" smtClean="0"/>
              <a:t>, “containers”, “jails”, </a:t>
            </a:r>
            <a:r>
              <a:rPr lang="zh-CN" altLang="en-US" dirty="0" smtClean="0"/>
              <a:t>增强的</a:t>
            </a:r>
            <a:r>
              <a:rPr lang="en-US" altLang="zh-CN" dirty="0" err="1" smtClean="0"/>
              <a:t>chroot</a:t>
            </a:r>
            <a:endParaRPr lang="en-US" altLang="zh-CN" dirty="0" smtClean="0"/>
          </a:p>
          <a:p>
            <a:r>
              <a:rPr lang="en-US" altLang="zh-CN" dirty="0" smtClean="0"/>
              <a:t>Container</a:t>
            </a:r>
            <a:r>
              <a:rPr lang="zh-CN" altLang="en-US" dirty="0" smtClean="0"/>
              <a:t>是安全容器与资源容器的组合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安全容器：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, UID/PID/IPC/Network Namespace</a:t>
            </a:r>
          </a:p>
          <a:p>
            <a:pPr lvl="1"/>
            <a:r>
              <a:rPr lang="zh-CN" altLang="en-US" dirty="0" smtClean="0"/>
              <a:t>资源容器：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</a:p>
          <a:p>
            <a:pPr lvl="2"/>
            <a:r>
              <a:rPr lang="en-US" altLang="zh-CN" dirty="0" err="1" smtClean="0"/>
              <a:t>OpenVZ</a:t>
            </a:r>
            <a:r>
              <a:rPr lang="en-US" altLang="zh-CN" dirty="0" smtClean="0"/>
              <a:t>, Linux-</a:t>
            </a:r>
            <a:r>
              <a:rPr lang="en-US" altLang="zh-CN" dirty="0" err="1" smtClean="0"/>
              <a:t>VServer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LinuXContainer</a:t>
            </a:r>
            <a:r>
              <a:rPr lang="en-US" altLang="zh-CN" dirty="0" smtClean="0"/>
              <a:t>(LXC)</a:t>
            </a:r>
          </a:p>
          <a:p>
            <a:pPr lvl="1"/>
            <a:r>
              <a:rPr lang="en-US" altLang="zh-CN" dirty="0" smtClean="0"/>
              <a:t>Solaris Zones</a:t>
            </a:r>
          </a:p>
          <a:p>
            <a:pPr lvl="1"/>
            <a:r>
              <a:rPr lang="en-US" altLang="zh-CN" dirty="0" smtClean="0"/>
              <a:t>FreeBSD Jails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51125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LXC = Namespace + </a:t>
            </a:r>
            <a:r>
              <a:rPr lang="en-US" altLang="zh-CN" dirty="0" err="1" smtClean="0"/>
              <a:t>Cgroup</a:t>
            </a:r>
            <a:endParaRPr lang="en-US" altLang="zh-CN" dirty="0" smtClean="0"/>
          </a:p>
          <a:p>
            <a:r>
              <a:rPr lang="zh-CN" altLang="en-US" dirty="0" smtClean="0"/>
              <a:t>基于进程组的资源管理</a:t>
            </a:r>
            <a:endParaRPr lang="en-US" altLang="zh-CN" dirty="0" smtClean="0"/>
          </a:p>
          <a:p>
            <a:r>
              <a:rPr lang="zh-CN" altLang="en-US" dirty="0" smtClean="0"/>
              <a:t>基础框架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子控制器</a:t>
            </a:r>
            <a:endParaRPr lang="en-US" altLang="zh-CN" dirty="0" smtClean="0"/>
          </a:p>
          <a:p>
            <a:pPr lvl="1"/>
            <a:r>
              <a:rPr lang="zh-CN" altLang="en-GB" dirty="0" smtClean="0">
                <a:ea typeface="宋体" charset="-122"/>
              </a:rPr>
              <a:t>使用</a:t>
            </a:r>
            <a:r>
              <a:rPr lang="en-GB" altLang="zh-CN" dirty="0" err="1" smtClean="0">
                <a:ea typeface="宋体" charset="-122"/>
              </a:rPr>
              <a:t>Cgroup</a:t>
            </a:r>
            <a:r>
              <a:rPr lang="zh-CN" altLang="en-GB" dirty="0" smtClean="0">
                <a:ea typeface="宋体" charset="-122"/>
              </a:rPr>
              <a:t>的分组机制，对一组进程就某种系统资源实现资源管理。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err="1" smtClean="0"/>
              <a:t>cpuset</a:t>
            </a:r>
            <a:r>
              <a:rPr lang="zh-CN" altLang="en-US" dirty="0" smtClean="0"/>
              <a:t>子控制器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为进程组分配一组允许使用的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和内存结点</a:t>
            </a:r>
            <a:endParaRPr lang="en-US" altLang="zh-CN" dirty="0" smtClean="0"/>
          </a:p>
          <a:p>
            <a:r>
              <a:rPr lang="en-US" altLang="zh-CN" dirty="0" err="1" smtClean="0"/>
              <a:t>memcg</a:t>
            </a:r>
            <a:r>
              <a:rPr lang="zh-CN" altLang="en-US" dirty="0" smtClean="0"/>
              <a:t>子控制器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限制进程组允许使用的物理内存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只限制匿名页和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，不包括内核自己使用的内存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内存紧张时使用与全局回收同样的算法在组内回收</a:t>
            </a:r>
            <a:endParaRPr lang="en-US" altLang="zh-CN" dirty="0" smtClean="0"/>
          </a:p>
          <a:p>
            <a:r>
              <a:rPr lang="en-US" altLang="zh-CN" dirty="0" err="1" smtClean="0"/>
              <a:t>Blkio</a:t>
            </a:r>
            <a:r>
              <a:rPr lang="zh-CN" altLang="en-US" dirty="0" smtClean="0"/>
              <a:t>子控制器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限制进程组的磁盘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实际控制的是磁盘为各进程组服务的时间片数量，和进程调度器</a:t>
            </a:r>
            <a:r>
              <a:rPr lang="en-US" altLang="zh-CN" dirty="0" err="1" smtClean="0"/>
              <a:t>cfs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的分时服务原理相同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实际使用的方案</a:t>
            </a:r>
            <a:endParaRPr lang="zh-CN" altLang="en-US" dirty="0"/>
          </a:p>
        </p:txBody>
      </p:sp>
      <p:pic>
        <p:nvPicPr>
          <p:cNvPr id="8" name="内容占位符 7" descr="Container示意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528685" cy="4526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虚拟化方案比较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28092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动态迁移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增减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内存增减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XEN(</a:t>
                      </a:r>
                      <a:r>
                        <a:rPr lang="zh-CN" altLang="en-US" dirty="0" smtClean="0"/>
                        <a:t>半虚拟化）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Guest OS CPU</a:t>
                      </a:r>
                      <a:r>
                        <a:rPr lang="zh-CN" altLang="en-US" dirty="0" smtClean="0"/>
                        <a:t>热插拔机制支持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balloon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driver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KVM(</a:t>
                      </a:r>
                      <a:r>
                        <a:rPr lang="zh-CN" altLang="en-US" dirty="0" smtClean="0"/>
                        <a:t>全虚拟化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Guest</a:t>
                      </a:r>
                      <a:r>
                        <a:rPr lang="en-US" altLang="zh-CN" baseline="0" dirty="0" smtClean="0"/>
                        <a:t> OS CPU</a:t>
                      </a:r>
                      <a:r>
                        <a:rPr lang="zh-CN" altLang="en-US" dirty="0" smtClean="0"/>
                        <a:t>热插拔机制支持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balloon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driver</a:t>
                      </a:r>
                      <a:r>
                        <a:rPr lang="zh-CN" altLang="en-US" dirty="0" smtClean="0"/>
                        <a:t>支持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1" dirty="0" err="1" smtClean="0"/>
                        <a:t>L</a:t>
                      </a:r>
                      <a:r>
                        <a:rPr lang="en-US" altLang="zh-CN" dirty="0" err="1" smtClean="0"/>
                        <a:t>inu</a:t>
                      </a:r>
                      <a:r>
                        <a:rPr lang="en-US" altLang="zh-CN" b="1" i="1" dirty="0" err="1" smtClean="0"/>
                        <a:t>XC</a:t>
                      </a:r>
                      <a:r>
                        <a:rPr lang="en-US" altLang="zh-CN" dirty="0" err="1" smtClean="0"/>
                        <a:t>ontainer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(LXC)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err="1" smtClean="0"/>
                        <a:t>cpuset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CFS</a:t>
                      </a:r>
                      <a:r>
                        <a:rPr lang="zh-CN" altLang="en-US" dirty="0" smtClean="0"/>
                        <a:t>组调度扩展支持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err="1" smtClean="0"/>
                        <a:t>Cgroup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95536" y="4365104"/>
          <a:ext cx="83016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22"/>
                <a:gridCol w="1660322"/>
                <a:gridCol w="1660322"/>
                <a:gridCol w="1660322"/>
                <a:gridCol w="166032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异构模拟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可运行不同</a:t>
                      </a:r>
                      <a:r>
                        <a:rPr lang="en-US" altLang="zh-CN" dirty="0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安全隔离性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XEN(</a:t>
                      </a:r>
                      <a:r>
                        <a:rPr lang="zh-CN" altLang="en-US" dirty="0" smtClean="0"/>
                        <a:t>半虚拟化）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比本地环境慢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KVM(</a:t>
                      </a:r>
                      <a:r>
                        <a:rPr lang="zh-CN" altLang="en-US" dirty="0" smtClean="0"/>
                        <a:t>全虚拟化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比本地环境慢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同本地环境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5934670"/>
            <a:ext cx="710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hlinkClick r:id="rId2"/>
              </a:rPr>
              <a:t>http://www.linux-kvm.org/page/CPUHotPlug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>
                <a:hlinkClick r:id="rId3"/>
              </a:rPr>
              <a:t>http://virt.kernelnewbies.org/TechComparison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>
                <a:hlinkClick r:id="rId4"/>
              </a:rPr>
              <a:t>http://en.wikipedia.org/wiki/Comparison_of_platform_virtual_machines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4介绍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T4介绍</Template>
  <TotalTime>1120</TotalTime>
  <Words>1383</Words>
  <Application>Microsoft Office PowerPoint</Application>
  <PresentationFormat>全屏显示(4:3)</PresentationFormat>
  <Paragraphs>182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T4介绍</vt:lpstr>
      <vt:lpstr>淘宝主站Cgroup资源控制实践</vt:lpstr>
      <vt:lpstr>提纲</vt:lpstr>
      <vt:lpstr>项目背景</vt:lpstr>
      <vt:lpstr>项目背景(续)</vt:lpstr>
      <vt:lpstr>我们想要什么？</vt:lpstr>
      <vt:lpstr>OS层次上的虚拟化</vt:lpstr>
      <vt:lpstr>Cgroup</vt:lpstr>
      <vt:lpstr>实际使用的方案</vt:lpstr>
      <vt:lpstr>虚拟化方案比较</vt:lpstr>
      <vt:lpstr>Containers的优劣</vt:lpstr>
      <vt:lpstr>性能监控</vt:lpstr>
      <vt:lpstr>弹性内存分配</vt:lpstr>
      <vt:lpstr>弹性内存分配</vt:lpstr>
      <vt:lpstr>弹性内存分配(续1)</vt:lpstr>
      <vt:lpstr>很多细节</vt:lpstr>
      <vt:lpstr>遗留问题</vt:lpstr>
      <vt:lpstr>结束</vt:lpstr>
      <vt:lpstr>Backup/1</vt:lpstr>
      <vt:lpstr>Backup/2</vt:lpstr>
      <vt:lpstr>弹性内存分配实现</vt:lpstr>
      <vt:lpstr>幻灯片 21</vt:lpstr>
      <vt:lpstr>参考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淘宝主站Cgroup资源控制实践</dc:title>
  <dc:creator>Gao Yang</dc:creator>
  <cp:lastModifiedBy>Gao Yang</cp:lastModifiedBy>
  <cp:revision>110</cp:revision>
  <dcterms:created xsi:type="dcterms:W3CDTF">2012-07-03T07:14:02Z</dcterms:created>
  <dcterms:modified xsi:type="dcterms:W3CDTF">2012-07-08T03:01:38Z</dcterms:modified>
</cp:coreProperties>
</file>