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4"/>
    <p:sldMasterId id="2147483743" r:id="rId5"/>
    <p:sldMasterId id="2147483746" r:id="rId6"/>
  </p:sldMasterIdLst>
  <p:notesMasterIdLst>
    <p:notesMasterId r:id="rId10"/>
  </p:notesMasterIdLst>
  <p:handoutMasterIdLst>
    <p:handoutMasterId r:id="rId11"/>
  </p:handoutMasterIdLst>
  <p:sldIdLst>
    <p:sldId id="449" r:id="rId7"/>
    <p:sldId id="503" r:id="rId8"/>
    <p:sldId id="500" r:id="rId9"/>
  </p:sldIdLst>
  <p:sldSz cx="9144000" cy="5143500" type="screen16x9"/>
  <p:notesSz cx="6797675" cy="9926638"/>
  <p:custDataLst>
    <p:tags r:id="rId12"/>
  </p:custDataLst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Szentpéteri Gábor" initials="Sz.G." lastIdx="5" clrIdx="0"/>
  <p:cmAuthor id="1" name="Somosi Krisztián" initials="SK" lastIdx="13" clrIdx="1"/>
  <p:cmAuthor id="2" name="Horváth Tamás" initials="HT" lastIdx="10" clrIdx="2"/>
  <p:cmAuthor id="3" name="Artemis Manoussos" initials="AM" lastIdx="15" clrIdx="3"/>
  <p:cmAuthor id="4" name="Korsós Zsófia" initials="KZ" lastIdx="5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6BB"/>
    <a:srgbClr val="CBCBCB"/>
    <a:srgbClr val="FFFFFF"/>
    <a:srgbClr val="90D6E4"/>
    <a:srgbClr val="ECECEC"/>
    <a:srgbClr val="004D6C"/>
    <a:srgbClr val="2EA1B8"/>
    <a:srgbClr val="D9D9D9"/>
    <a:srgbClr val="E8E8E8"/>
    <a:srgbClr val="C5EA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987" autoAdjust="0"/>
    <p:restoredTop sz="95632" autoAdjust="0"/>
  </p:normalViewPr>
  <p:slideViewPr>
    <p:cSldViewPr>
      <p:cViewPr>
        <p:scale>
          <a:sx n="100" d="100"/>
          <a:sy n="100" d="100"/>
        </p:scale>
        <p:origin x="-774" y="-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522"/>
    </p:cViewPr>
  </p:sorterViewPr>
  <p:notesViewPr>
    <p:cSldViewPr>
      <p:cViewPr varScale="1">
        <p:scale>
          <a:sx n="88" d="100"/>
          <a:sy n="88" d="100"/>
        </p:scale>
        <p:origin x="-3870" y="-120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handoutMaster" Target="handoutMasters/handoutMaster1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quarter" idx="1"/>
          </p:nvPr>
        </p:nvSpPr>
        <p:spPr>
          <a:xfrm>
            <a:off x="3850445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51F223-AA72-46B6-9580-40952A308C2F}" type="datetimeFigureOut">
              <a:rPr lang="hu-HU" smtClean="0"/>
              <a:pPr/>
              <a:t>2019.09.26.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2"/>
          </p:nvPr>
        </p:nvSpPr>
        <p:spPr>
          <a:xfrm>
            <a:off x="2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3"/>
          </p:nvPr>
        </p:nvSpPr>
        <p:spPr>
          <a:xfrm>
            <a:off x="3850445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EA2DFC-9E3F-41AA-85B8-6B27EFB19E0C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58327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D812EB-8F4B-457C-A5FA-D53755A153BE}" type="datetimeFigureOut">
              <a:rPr lang="hu-HU" smtClean="0"/>
              <a:pPr/>
              <a:t>2019.09.26.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79450" y="4714876"/>
            <a:ext cx="5438775" cy="44672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AD62C-AC50-4C1D-AD50-A99F6F457CD0}" type="slidenum">
              <a:rPr lang="hu-HU" smtClean="0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2764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D91E75-12D2-4406-ABB1-CD1B42B49285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199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AD62C-AC50-4C1D-AD50-A99F6F457CD0}" type="slidenum">
              <a:rPr lang="hu-HU" smtClean="0"/>
              <a:pPr/>
              <a:t>2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22938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FAD62C-AC50-4C1D-AD50-A99F6F457CD0}" type="slidenum">
              <a:rPr lang="hu-HU" smtClean="0">
                <a:solidFill>
                  <a:prstClr val="black"/>
                </a:solidFill>
              </a:rPr>
              <a:pPr/>
              <a:t>3</a:t>
            </a:fld>
            <a:endParaRPr lang="hu-H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433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5.bin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8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7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um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0103508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332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Picture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7"/>
          <p:cNvSpPr>
            <a:spLocks/>
          </p:cNvSpPr>
          <p:nvPr userDrawn="1"/>
        </p:nvSpPr>
        <p:spPr bwMode="auto">
          <a:xfrm>
            <a:off x="8748464" y="4803998"/>
            <a:ext cx="1524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ACCFF817-9AEE-4546-B450-09C4ABC3EDF9}" type="slidenum">
              <a:rPr lang="en-US" sz="900" smtClean="0">
                <a:solidFill>
                  <a:srgbClr val="009AC4"/>
                </a:solidFill>
                <a:latin typeface="Open Sans" charset="0"/>
                <a:cs typeface="Open Sans" charset="0"/>
                <a:sym typeface="Open Sans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dirty="0">
              <a:solidFill>
                <a:srgbClr val="009AC4"/>
              </a:solidFill>
              <a:latin typeface="Open Sans" charset="0"/>
              <a:cs typeface="Open Sans" charset="0"/>
              <a:sym typeface="Open Sans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95536" y="195486"/>
            <a:ext cx="6407696" cy="50405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1"/>
                </a:solidFill>
                <a:latin typeface="Pluto Medium" panose="020B0603020203060204" pitchFamily="34" charset="-18"/>
              </a:defRPr>
            </a:lvl1pPr>
          </a:lstStyle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4833364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um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4898682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49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455470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um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25358928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25" name="think-cell Slide" r:id="rId4" imgW="360" imgH="360" progId="TCLayout.ActiveDocument.1">
                  <p:embed/>
                </p:oleObj>
              </mc:Choice>
              <mc:Fallback>
                <p:oleObj name="think-cell Slide" r:id="rId4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7"/>
          <p:cNvSpPr>
            <a:spLocks/>
          </p:cNvSpPr>
          <p:nvPr userDrawn="1"/>
        </p:nvSpPr>
        <p:spPr bwMode="auto">
          <a:xfrm>
            <a:off x="8748464" y="4803998"/>
            <a:ext cx="1524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ACCFF817-9AEE-4546-B450-09C4ABC3EDF9}" type="slidenum">
              <a:rPr lang="en-US" sz="900" smtClean="0">
                <a:solidFill>
                  <a:srgbClr val="009AC4"/>
                </a:solidFill>
                <a:latin typeface="Open Sans" charset="0"/>
                <a:cs typeface="Open Sans" charset="0"/>
                <a:sym typeface="Open Sans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dirty="0">
              <a:solidFill>
                <a:srgbClr val="009AC4"/>
              </a:solidFill>
              <a:latin typeface="Open Sans" charset="0"/>
              <a:cs typeface="Open Sans" charset="0"/>
              <a:sym typeface="Open Sans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95536" y="195486"/>
            <a:ext cx="6407696" cy="50405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1"/>
                </a:solidFill>
                <a:latin typeface="Pluto Medium" panose="020B0603020203060204" pitchFamily="34" charset="-18"/>
              </a:defRPr>
            </a:lvl1pPr>
          </a:lstStyle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77507535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3998678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ktum 3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8560062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72"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7"/>
          <p:cNvSpPr>
            <a:spLocks/>
          </p:cNvSpPr>
          <p:nvPr userDrawn="1"/>
        </p:nvSpPr>
        <p:spPr bwMode="auto">
          <a:xfrm>
            <a:off x="8748464" y="4803998"/>
            <a:ext cx="152400" cy="1384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fld id="{ACCFF817-9AEE-4546-B450-09C4ABC3EDF9}" type="slidenum">
              <a:rPr lang="en-US" sz="900" smtClean="0">
                <a:solidFill>
                  <a:srgbClr val="009AC4"/>
                </a:solidFill>
                <a:latin typeface="Open Sans" charset="0"/>
                <a:cs typeface="Open Sans" charset="0"/>
                <a:sym typeface="Open Sans" charset="0"/>
              </a:rPr>
              <a:pPr algn="ctr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900" dirty="0">
              <a:solidFill>
                <a:srgbClr val="009AC4"/>
              </a:solidFill>
              <a:latin typeface="Open Sans" charset="0"/>
              <a:cs typeface="Open Sans" charset="0"/>
              <a:sym typeface="Open Sans" charset="0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95536" y="195486"/>
            <a:ext cx="6407696" cy="504056"/>
          </a:xfrm>
          <a:prstGeom prst="rect">
            <a:avLst/>
          </a:prstGeom>
        </p:spPr>
        <p:txBody>
          <a:bodyPr/>
          <a:lstStyle>
            <a:lvl1pPr algn="l">
              <a:defRPr sz="2400">
                <a:solidFill>
                  <a:schemeClr val="bg1"/>
                </a:solidFill>
                <a:latin typeface="Pluto Medium" panose="020B0603020203060204" pitchFamily="34" charset="-18"/>
              </a:defRPr>
            </a:lvl1pPr>
          </a:lstStyle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98080685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heme" Target="../theme/theme1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.bin"/><Relationship Id="rId5" Type="http://schemas.openxmlformats.org/officeDocument/2006/relationships/tags" Target="../tags/tag2.xml"/><Relationship Id="rId4" Type="http://schemas.openxmlformats.org/officeDocument/2006/relationships/vmlDrawing" Target="../drawings/vmlDrawing1.vml"/><Relationship Id="rId9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theme" Target="../theme/theme2.xml"/><Relationship Id="rId7" Type="http://schemas.openxmlformats.org/officeDocument/2006/relationships/image" Target="../media/image2.emf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4.bin"/><Relationship Id="rId5" Type="http://schemas.openxmlformats.org/officeDocument/2006/relationships/tags" Target="../tags/tag5.xml"/><Relationship Id="rId4" Type="http://schemas.openxmlformats.org/officeDocument/2006/relationships/vmlDrawing" Target="../drawings/vmlDrawing4.vml"/><Relationship Id="rId9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vmlDrawing" Target="../drawings/vmlDrawing6.vml"/><Relationship Id="rId7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6.bin"/><Relationship Id="rId4" Type="http://schemas.openxmlformats.org/officeDocument/2006/relationships/tags" Target="../tags/tag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um 8" hidden="1"/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01476330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291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Picture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 userDrawn="1"/>
        </p:nvSpPr>
        <p:spPr bwMode="auto">
          <a:xfrm>
            <a:off x="0" y="0"/>
            <a:ext cx="9144000" cy="771550"/>
          </a:xfrm>
          <a:prstGeom prst="rect">
            <a:avLst/>
          </a:prstGeom>
          <a:gradFill flip="none" rotWithShape="1">
            <a:gsLst>
              <a:gs pos="100000">
                <a:srgbClr val="009AC4"/>
              </a:gs>
              <a:gs pos="0">
                <a:srgbClr val="006DAA"/>
              </a:gs>
            </a:gsLst>
            <a:lin ang="0" scaled="1"/>
            <a:tileRect/>
          </a:gra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5600" dirty="0">
              <a:solidFill>
                <a:srgbClr val="008DBB"/>
              </a:solidFill>
              <a:sym typeface="Gill Sans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8604448" y="4731990"/>
            <a:ext cx="304800" cy="304800"/>
          </a:xfrm>
          <a:prstGeom prst="ellipse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5600">
              <a:solidFill>
                <a:srgbClr val="000000"/>
              </a:solidFill>
              <a:sym typeface="Gill Sans" charset="0"/>
            </a:endParaRPr>
          </a:p>
        </p:txBody>
      </p:sp>
      <p:sp>
        <p:nvSpPr>
          <p:cNvPr id="3" name="Téglalap 2"/>
          <p:cNvSpPr/>
          <p:nvPr userDrawn="1"/>
        </p:nvSpPr>
        <p:spPr bwMode="auto">
          <a:xfrm>
            <a:off x="6660232" y="231490"/>
            <a:ext cx="2016224" cy="27733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hu-HU" sz="5600">
              <a:solidFill>
                <a:srgbClr val="000000"/>
              </a:solidFill>
              <a:sym typeface="Gill Sans" charset="0"/>
            </a:endParaRPr>
          </a:p>
        </p:txBody>
      </p:sp>
      <p:sp>
        <p:nvSpPr>
          <p:cNvPr id="7" name="Ellipszis 6"/>
          <p:cNvSpPr/>
          <p:nvPr userDrawn="1"/>
        </p:nvSpPr>
        <p:spPr bwMode="auto">
          <a:xfrm>
            <a:off x="6522575" y="231490"/>
            <a:ext cx="261552" cy="277332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hu-HU" sz="5600">
              <a:solidFill>
                <a:srgbClr val="000000"/>
              </a:solidFill>
              <a:sym typeface="Gill Sans" charset="0"/>
            </a:endParaRPr>
          </a:p>
        </p:txBody>
      </p:sp>
      <p:pic>
        <p:nvPicPr>
          <p:cNvPr id="6" name="Picture 5" descr="2590_kelerlogo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6732240" y="267494"/>
            <a:ext cx="713199" cy="205324"/>
          </a:xfrm>
          <a:prstGeom prst="rect">
            <a:avLst/>
          </a:prstGeom>
        </p:spPr>
      </p:pic>
      <p:sp>
        <p:nvSpPr>
          <p:cNvPr id="8" name="Ellipszis 7"/>
          <p:cNvSpPr/>
          <p:nvPr userDrawn="1"/>
        </p:nvSpPr>
        <p:spPr bwMode="auto">
          <a:xfrm>
            <a:off x="8558920" y="231490"/>
            <a:ext cx="261552" cy="277332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hu-HU" sz="5600">
              <a:solidFill>
                <a:srgbClr val="000000"/>
              </a:solidFill>
              <a:sym typeface="Gill Sans" charset="0"/>
            </a:endParaRPr>
          </a:p>
        </p:txBody>
      </p:sp>
      <p:pic>
        <p:nvPicPr>
          <p:cNvPr id="5" name="Picture 4" descr="2590_kelerlogo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7524328" y="263275"/>
            <a:ext cx="1080120" cy="20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901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7" r:id="rId2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128588" indent="-128588"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278606" indent="-107156"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428625" indent="-85725"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600075" indent="-85725"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771525" indent="-85725"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um 8" hidden="1"/>
          <p:cNvGraphicFramePr>
            <a:graphicFrameLocks noChangeAspect="1"/>
          </p:cNvGraphicFramePr>
          <p:nvPr userDrawn="1"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3304012027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1" name="think-cell Slide" r:id="rId6" imgW="360" imgH="360" progId="TCLayout.ActiveDocument.1">
                  <p:embed/>
                </p:oleObj>
              </mc:Choice>
              <mc:Fallback>
                <p:oleObj name="think-cell Slide" r:id="rId6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 userDrawn="1"/>
        </p:nvSpPr>
        <p:spPr bwMode="auto">
          <a:xfrm>
            <a:off x="0" y="0"/>
            <a:ext cx="9144000" cy="771550"/>
          </a:xfrm>
          <a:prstGeom prst="rect">
            <a:avLst/>
          </a:prstGeom>
          <a:gradFill flip="none" rotWithShape="1">
            <a:gsLst>
              <a:gs pos="100000">
                <a:srgbClr val="009AC4"/>
              </a:gs>
              <a:gs pos="0">
                <a:srgbClr val="006DAA"/>
              </a:gs>
            </a:gsLst>
            <a:lin ang="0" scaled="1"/>
            <a:tileRect/>
          </a:gra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5600" dirty="0">
              <a:solidFill>
                <a:srgbClr val="008DBB"/>
              </a:solidFill>
              <a:sym typeface="Gill Sans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8604448" y="4731990"/>
            <a:ext cx="304800" cy="304800"/>
          </a:xfrm>
          <a:prstGeom prst="ellipse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5600">
              <a:solidFill>
                <a:srgbClr val="000000"/>
              </a:solidFill>
              <a:sym typeface="Gill Sans" charset="0"/>
            </a:endParaRPr>
          </a:p>
        </p:txBody>
      </p:sp>
      <p:sp>
        <p:nvSpPr>
          <p:cNvPr id="3" name="Téglalap 2"/>
          <p:cNvSpPr/>
          <p:nvPr userDrawn="1"/>
        </p:nvSpPr>
        <p:spPr bwMode="auto">
          <a:xfrm>
            <a:off x="6660232" y="231490"/>
            <a:ext cx="2016224" cy="27733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hu-HU" sz="5600">
              <a:solidFill>
                <a:srgbClr val="000000"/>
              </a:solidFill>
              <a:sym typeface="Gill Sans" charset="0"/>
            </a:endParaRPr>
          </a:p>
        </p:txBody>
      </p:sp>
      <p:sp>
        <p:nvSpPr>
          <p:cNvPr id="7" name="Ellipszis 6"/>
          <p:cNvSpPr/>
          <p:nvPr userDrawn="1"/>
        </p:nvSpPr>
        <p:spPr bwMode="auto">
          <a:xfrm>
            <a:off x="6522575" y="231490"/>
            <a:ext cx="261552" cy="277332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hu-HU" sz="5600">
              <a:solidFill>
                <a:srgbClr val="000000"/>
              </a:solidFill>
              <a:sym typeface="Gill Sans" charset="0"/>
            </a:endParaRPr>
          </a:p>
        </p:txBody>
      </p:sp>
      <p:pic>
        <p:nvPicPr>
          <p:cNvPr id="6" name="Picture 5" descr="2590_kelerlogo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6732240" y="267494"/>
            <a:ext cx="713199" cy="205324"/>
          </a:xfrm>
          <a:prstGeom prst="rect">
            <a:avLst/>
          </a:prstGeom>
        </p:spPr>
      </p:pic>
      <p:sp>
        <p:nvSpPr>
          <p:cNvPr id="8" name="Ellipszis 7"/>
          <p:cNvSpPr/>
          <p:nvPr userDrawn="1"/>
        </p:nvSpPr>
        <p:spPr bwMode="auto">
          <a:xfrm>
            <a:off x="8558920" y="231490"/>
            <a:ext cx="261552" cy="277332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hu-HU" sz="5600">
              <a:solidFill>
                <a:srgbClr val="000000"/>
              </a:solidFill>
              <a:sym typeface="Gill Sans" charset="0"/>
            </a:endParaRPr>
          </a:p>
        </p:txBody>
      </p:sp>
      <p:pic>
        <p:nvPicPr>
          <p:cNvPr id="5" name="Picture 4" descr="2590_kelerlogo.png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7524328" y="263275"/>
            <a:ext cx="1080120" cy="20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181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128588" indent="-128588"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278606" indent="-107156"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428625" indent="-85725"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600075" indent="-85725"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771525" indent="-85725"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ktum 8" hidden="1"/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96122994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290" name="think-cell Slide" r:id="rId5" imgW="360" imgH="360" progId="TCLayout.ActiveDocument.1">
                  <p:embed/>
                </p:oleObj>
              </mc:Choice>
              <mc:Fallback>
                <p:oleObj name="think-cell Slide" r:id="rId5" imgW="360" imgH="360" progId="TCLayout.ActiveDocument.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/>
          <p:cNvSpPr/>
          <p:nvPr userDrawn="1"/>
        </p:nvSpPr>
        <p:spPr bwMode="auto">
          <a:xfrm>
            <a:off x="0" y="0"/>
            <a:ext cx="9144000" cy="771550"/>
          </a:xfrm>
          <a:prstGeom prst="rect">
            <a:avLst/>
          </a:prstGeom>
          <a:gradFill flip="none" rotWithShape="1">
            <a:gsLst>
              <a:gs pos="100000">
                <a:srgbClr val="009AC4"/>
              </a:gs>
              <a:gs pos="0">
                <a:srgbClr val="006DAA"/>
              </a:gs>
            </a:gsLst>
            <a:lin ang="0" scaled="1"/>
            <a:tileRect/>
          </a:gra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5600" dirty="0">
              <a:solidFill>
                <a:srgbClr val="008DBB"/>
              </a:solidFill>
              <a:sym typeface="Gill Sans" charset="0"/>
            </a:endParaRPr>
          </a:p>
        </p:txBody>
      </p:sp>
      <p:sp>
        <p:nvSpPr>
          <p:cNvPr id="4" name="Oval 3"/>
          <p:cNvSpPr/>
          <p:nvPr/>
        </p:nvSpPr>
        <p:spPr bwMode="auto">
          <a:xfrm>
            <a:off x="8604448" y="4731990"/>
            <a:ext cx="304800" cy="304800"/>
          </a:xfrm>
          <a:prstGeom prst="ellipse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5600">
              <a:solidFill>
                <a:srgbClr val="000000"/>
              </a:solidFill>
              <a:sym typeface="Gill Sans" charset="0"/>
            </a:endParaRPr>
          </a:p>
        </p:txBody>
      </p:sp>
      <p:sp>
        <p:nvSpPr>
          <p:cNvPr id="3" name="Téglalap 2"/>
          <p:cNvSpPr/>
          <p:nvPr userDrawn="1"/>
        </p:nvSpPr>
        <p:spPr bwMode="auto">
          <a:xfrm>
            <a:off x="6660232" y="231490"/>
            <a:ext cx="2016224" cy="277332"/>
          </a:xfrm>
          <a:prstGeom prst="rect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hu-HU" sz="5600">
              <a:solidFill>
                <a:srgbClr val="000000"/>
              </a:solidFill>
              <a:sym typeface="Gill Sans" charset="0"/>
            </a:endParaRPr>
          </a:p>
        </p:txBody>
      </p:sp>
      <p:sp>
        <p:nvSpPr>
          <p:cNvPr id="7" name="Ellipszis 6"/>
          <p:cNvSpPr/>
          <p:nvPr userDrawn="1"/>
        </p:nvSpPr>
        <p:spPr bwMode="auto">
          <a:xfrm>
            <a:off x="6522575" y="231490"/>
            <a:ext cx="261552" cy="277332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hu-HU" sz="5600">
              <a:solidFill>
                <a:srgbClr val="000000"/>
              </a:solidFill>
              <a:sym typeface="Gill Sans" charset="0"/>
            </a:endParaRPr>
          </a:p>
        </p:txBody>
      </p:sp>
      <p:pic>
        <p:nvPicPr>
          <p:cNvPr id="6" name="Picture 5" descr="2590_kelerlogo.png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6732240" y="267494"/>
            <a:ext cx="713199" cy="205324"/>
          </a:xfrm>
          <a:prstGeom prst="rect">
            <a:avLst/>
          </a:prstGeom>
        </p:spPr>
      </p:pic>
      <p:sp>
        <p:nvSpPr>
          <p:cNvPr id="8" name="Ellipszis 7"/>
          <p:cNvSpPr/>
          <p:nvPr userDrawn="1"/>
        </p:nvSpPr>
        <p:spPr bwMode="auto">
          <a:xfrm>
            <a:off x="8558920" y="231490"/>
            <a:ext cx="261552" cy="277332"/>
          </a:xfrm>
          <a:prstGeom prst="ellipse">
            <a:avLst/>
          </a:prstGeom>
          <a:solidFill>
            <a:schemeClr val="bg1"/>
          </a:solidFill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hu-HU" sz="5600">
              <a:solidFill>
                <a:srgbClr val="000000"/>
              </a:solidFill>
              <a:sym typeface="Gill Sans" charset="0"/>
            </a:endParaRPr>
          </a:p>
        </p:txBody>
      </p:sp>
      <p:pic>
        <p:nvPicPr>
          <p:cNvPr id="5" name="Picture 4" descr="2590_kelerlogo.png"/>
          <p:cNvPicPr>
            <a:picLocks noChangeAspect="1"/>
          </p:cNvPicPr>
          <p:nvPr userDrawn="1"/>
        </p:nvPicPr>
        <p:blipFill>
          <a:blip r:embed="rId8" cstate="print"/>
          <a:stretch>
            <a:fillRect/>
          </a:stretch>
        </p:blipFill>
        <p:spPr>
          <a:xfrm>
            <a:off x="7524328" y="263275"/>
            <a:ext cx="1080120" cy="20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9869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Gill Sans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Gill Sans" charset="0"/>
          <a:ea typeface="ヒラギノ角ゴ ProN W3" charset="0"/>
          <a:cs typeface="ヒラギノ角ゴ ProN W3" charset="0"/>
          <a:sym typeface="Gill Sans" charset="0"/>
        </a:defRPr>
      </a:lvl9pPr>
    </p:titleStyle>
    <p:bodyStyle>
      <a:lvl1pPr marL="128588" indent="-128588"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1pPr>
      <a:lvl2pPr marL="278606" indent="-107156"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2pPr>
      <a:lvl3pPr marL="428625" indent="-85725"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3pPr>
      <a:lvl4pPr marL="600075" indent="-85725"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4pPr>
      <a:lvl5pPr marL="771525" indent="-85725" algn="ctr" rtl="0" eaLnBrk="0" fontAlgn="base" hangingPunct="0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5pPr>
      <a:lvl6pPr marL="1714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6pPr>
      <a:lvl7pPr marL="3429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7pPr>
      <a:lvl8pPr marL="51435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8pPr>
      <a:lvl9pPr marL="685800" algn="ctr" rtl="0" fontAlgn="base">
        <a:spcBef>
          <a:spcPct val="0"/>
        </a:spcBef>
        <a:spcAft>
          <a:spcPct val="0"/>
        </a:spcAft>
        <a:defRPr sz="1800">
          <a:solidFill>
            <a:schemeClr val="tx1"/>
          </a:solidFill>
          <a:latin typeface="+mn-lt"/>
          <a:ea typeface="+mn-ea"/>
          <a:cs typeface="+mn-cs"/>
          <a:sym typeface="Gill Sans" charset="0"/>
        </a:defRPr>
      </a:lvl9pPr>
    </p:bodyStyle>
    <p:otherStyle>
      <a:defPPr>
        <a:defRPr lang="en-US"/>
      </a:defPPr>
      <a:lvl1pPr marL="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1pPr>
      <a:lvl2pPr marL="1714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3pPr>
      <a:lvl4pPr marL="5143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5pPr>
      <a:lvl6pPr marL="8572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6pPr>
      <a:lvl7pPr marL="10287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7pPr>
      <a:lvl8pPr marL="120015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8pPr>
      <a:lvl9pPr marL="1371600" algn="l" defTabSz="342900" rtl="0" eaLnBrk="1" latinLnBrk="0" hangingPunct="1">
        <a:defRPr sz="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1.jpeg"/><Relationship Id="rId2" Type="http://schemas.openxmlformats.org/officeDocument/2006/relationships/tags" Target="../tags/tag9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5.emf"/><Relationship Id="rId11" Type="http://schemas.openxmlformats.org/officeDocument/2006/relationships/image" Target="../media/image10.png"/><Relationship Id="rId5" Type="http://schemas.openxmlformats.org/officeDocument/2006/relationships/oleObject" Target="../embeddings/oleObject8.bin"/><Relationship Id="rId10" Type="http://schemas.openxmlformats.org/officeDocument/2006/relationships/image" Target="../media/image9.png"/><Relationship Id="rId4" Type="http://schemas.openxmlformats.org/officeDocument/2006/relationships/notesSlide" Target="../notesSlides/notesSlide2.xml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tags" Target="../tags/tag10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9.bin"/><Relationship Id="rId4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Keler_ppt_cimlap_hatte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Rectangle 1"/>
          <p:cNvSpPr>
            <a:spLocks/>
          </p:cNvSpPr>
          <p:nvPr/>
        </p:nvSpPr>
        <p:spPr bwMode="auto">
          <a:xfrm>
            <a:off x="323528" y="2139702"/>
            <a:ext cx="5772472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u-HU" sz="2800" dirty="0">
                <a:solidFill>
                  <a:srgbClr val="038AB9"/>
                </a:solidFill>
                <a:latin typeface="Trebuchet MS" panose="020B0603020202020204" pitchFamily="34" charset="0"/>
                <a:cs typeface="Pluto Medium"/>
                <a:sym typeface="Open Sans Light" charset="0"/>
              </a:rPr>
              <a:t>Energy </a:t>
            </a:r>
            <a:r>
              <a:rPr lang="hu-HU" sz="2800" dirty="0" smtClean="0">
                <a:solidFill>
                  <a:srgbClr val="038AB9"/>
                </a:solidFill>
                <a:latin typeface="Trebuchet MS" panose="020B0603020202020204" pitchFamily="34" charset="0"/>
                <a:cs typeface="Pluto Medium"/>
                <a:sym typeface="Open Sans Light" charset="0"/>
              </a:rPr>
              <a:t>Trade </a:t>
            </a:r>
            <a:r>
              <a:rPr lang="hu-HU" sz="2800" dirty="0">
                <a:solidFill>
                  <a:srgbClr val="038AB9"/>
                </a:solidFill>
                <a:latin typeface="Trebuchet MS" panose="020B0603020202020204" pitchFamily="34" charset="0"/>
                <a:cs typeface="Pluto Medium"/>
                <a:sym typeface="Open Sans Light" charset="0"/>
              </a:rPr>
              <a:t>Reporting </a:t>
            </a:r>
            <a:r>
              <a:rPr lang="hu-HU" sz="2800" dirty="0" err="1">
                <a:solidFill>
                  <a:srgbClr val="038AB9"/>
                </a:solidFill>
                <a:latin typeface="Trebuchet MS" panose="020B0603020202020204" pitchFamily="34" charset="0"/>
                <a:cs typeface="Pluto Medium"/>
                <a:sym typeface="Open Sans Light" charset="0"/>
              </a:rPr>
              <a:t>Services</a:t>
            </a:r>
            <a:r>
              <a:rPr lang="hu-HU" sz="2800" dirty="0">
                <a:solidFill>
                  <a:srgbClr val="038AB9"/>
                </a:solidFill>
                <a:latin typeface="Trebuchet MS" panose="020B0603020202020204" pitchFamily="34" charset="0"/>
                <a:cs typeface="Pluto Medium"/>
                <a:sym typeface="Open Sans Light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u-HU" sz="2800" dirty="0">
                <a:solidFill>
                  <a:srgbClr val="038AB9"/>
                </a:solidFill>
                <a:latin typeface="Trebuchet MS" panose="020B0603020202020204" pitchFamily="34" charset="0"/>
                <a:cs typeface="Pluto Medium"/>
                <a:sym typeface="Open Sans Light" charset="0"/>
              </a:rPr>
              <a:t>of KELER Group</a:t>
            </a:r>
            <a:endParaRPr lang="en-US" sz="2800" dirty="0">
              <a:solidFill>
                <a:srgbClr val="038AB9"/>
              </a:solidFill>
              <a:latin typeface="Trebuchet MS" panose="020B0603020202020204" pitchFamily="34" charset="0"/>
              <a:cs typeface="Pluto Medium"/>
              <a:sym typeface="Open Sans Light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rgbClr val="002E53"/>
              </a:solidFill>
              <a:latin typeface="Trebuchet MS" panose="020B0603020202020204" pitchFamily="34" charset="0"/>
              <a:cs typeface="Pluto Thin"/>
              <a:sym typeface="Open Sans Light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hu-HU" sz="2000" dirty="0">
              <a:solidFill>
                <a:srgbClr val="002E53"/>
              </a:solidFill>
              <a:latin typeface="Trebuchet MS" panose="020B0603020202020204" pitchFamily="34" charset="0"/>
              <a:cs typeface="Pluto Thin"/>
              <a:sym typeface="Open Sans Light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hu-HU" sz="2000" dirty="0">
              <a:solidFill>
                <a:srgbClr val="002E53"/>
              </a:solidFill>
              <a:latin typeface="Trebuchet MS" panose="020B0603020202020204" pitchFamily="34" charset="0"/>
              <a:cs typeface="Pluto Thin"/>
              <a:sym typeface="Open Sans Light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hu-HU" sz="2000" dirty="0" smtClean="0">
              <a:solidFill>
                <a:srgbClr val="002E53"/>
              </a:solidFill>
              <a:latin typeface="Trebuchet MS" panose="020B0603020202020204" pitchFamily="34" charset="0"/>
              <a:cs typeface="Pluto Thin"/>
              <a:sym typeface="Open Sans Light" charset="0"/>
            </a:endParaRP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hu-HU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  <a:cs typeface="Pluto Thin"/>
                <a:sym typeface="Open Sans Light" charset="0"/>
              </a:rPr>
              <a:t>2019</a:t>
            </a:r>
            <a:endParaRPr lang="hu-HU" sz="2000" dirty="0">
              <a:solidFill>
                <a:schemeClr val="tx1">
                  <a:lumMod val="50000"/>
                  <a:lumOff val="50000"/>
                </a:schemeClr>
              </a:solidFill>
              <a:latin typeface="Trebuchet MS" panose="020B0603020202020204" pitchFamily="34" charset="0"/>
              <a:cs typeface="Pluto Thin"/>
              <a:sym typeface="Open Sans Light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latin typeface="Trebuchet MS" panose="020B0603020202020204" pitchFamily="34" charset="0"/>
              <a:cs typeface="Pluto Thin"/>
              <a:sym typeface="Open Sans Light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89C8"/>
              </a:solidFill>
              <a:latin typeface="Trebuchet MS" panose="020B0603020202020204" pitchFamily="34" charset="0"/>
              <a:cs typeface="Pluto Medium"/>
              <a:sym typeface="Open Sans Light" charset="0"/>
            </a:endParaRPr>
          </a:p>
        </p:txBody>
      </p:sp>
      <p:pic>
        <p:nvPicPr>
          <p:cNvPr id="12" name="Picture 11" descr="2590_keler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2800" y="649681"/>
            <a:ext cx="3048000" cy="591312"/>
          </a:xfrm>
          <a:prstGeom prst="rect">
            <a:avLst/>
          </a:prstGeom>
        </p:spPr>
      </p:pic>
      <p:pic>
        <p:nvPicPr>
          <p:cNvPr id="13" name="Picture 12" descr="2590_kelerlogo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38201" y="653016"/>
            <a:ext cx="2169766" cy="624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49328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Objektum 19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7798547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353"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" name="Téglalap: lekerekített 71"/>
          <p:cNvSpPr/>
          <p:nvPr/>
        </p:nvSpPr>
        <p:spPr bwMode="auto">
          <a:xfrm>
            <a:off x="4598492" y="3247644"/>
            <a:ext cx="4481838" cy="1610106"/>
          </a:xfrm>
          <a:prstGeom prst="roundRect">
            <a:avLst>
              <a:gd name="adj" fmla="val 11868"/>
            </a:avLst>
          </a:prstGeom>
          <a:solidFill>
            <a:srgbClr val="0086BB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0" name="Téglalap: lekerekített 69"/>
          <p:cNvSpPr/>
          <p:nvPr/>
        </p:nvSpPr>
        <p:spPr bwMode="auto">
          <a:xfrm>
            <a:off x="4724402" y="3656171"/>
            <a:ext cx="1611596" cy="1059597"/>
          </a:xfrm>
          <a:prstGeom prst="roundRect">
            <a:avLst>
              <a:gd name="adj" fmla="val 11617"/>
            </a:avLst>
          </a:prstGeom>
          <a:solidFill>
            <a:schemeClr val="bg1"/>
          </a:solidFill>
          <a:ln w="3175" cap="flat" cmpd="sng" algn="ctr">
            <a:solidFill>
              <a:srgbClr val="90D6E4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72000" tIns="45720" rIns="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71" name="Téglalap: lekerekített 70"/>
          <p:cNvSpPr/>
          <p:nvPr/>
        </p:nvSpPr>
        <p:spPr bwMode="auto">
          <a:xfrm>
            <a:off x="6469201" y="3656171"/>
            <a:ext cx="2499631" cy="1059597"/>
          </a:xfrm>
          <a:prstGeom prst="roundRect">
            <a:avLst>
              <a:gd name="adj" fmla="val 8003"/>
            </a:avLst>
          </a:prstGeom>
          <a:solidFill>
            <a:schemeClr val="bg1"/>
          </a:solidFill>
          <a:ln w="3175" cap="flat" cmpd="sng" algn="ctr">
            <a:solidFill>
              <a:srgbClr val="90D6E4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72000" tIns="45720" rIns="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4" name="Téglalap: lekerekített 33"/>
          <p:cNvSpPr/>
          <p:nvPr/>
        </p:nvSpPr>
        <p:spPr bwMode="auto">
          <a:xfrm>
            <a:off x="207632" y="801078"/>
            <a:ext cx="4135768" cy="4056672"/>
          </a:xfrm>
          <a:prstGeom prst="roundRect">
            <a:avLst>
              <a:gd name="adj" fmla="val 3111"/>
            </a:avLst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7" name="Téglalap: lekerekített 36"/>
          <p:cNvSpPr/>
          <p:nvPr/>
        </p:nvSpPr>
        <p:spPr bwMode="auto">
          <a:xfrm>
            <a:off x="457200" y="2255462"/>
            <a:ext cx="2278618" cy="612000"/>
          </a:xfrm>
          <a:prstGeom prst="roundRect">
            <a:avLst>
              <a:gd name="adj" fmla="val 25468"/>
            </a:avLst>
          </a:prstGeom>
          <a:solidFill>
            <a:srgbClr val="FFFFFF"/>
          </a:solidFill>
          <a:ln w="3175" cap="flat" cmpd="sng" algn="ctr">
            <a:solidFill>
              <a:srgbClr val="2EA1B8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hu-HU" sz="1200" dirty="0">
              <a:latin typeface="Trebuchet MS" panose="020B0603020202020204" pitchFamily="34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8" name="Téglalap: lekerekített 37"/>
          <p:cNvSpPr/>
          <p:nvPr/>
        </p:nvSpPr>
        <p:spPr bwMode="auto">
          <a:xfrm>
            <a:off x="1136208" y="3203470"/>
            <a:ext cx="2278618" cy="612000"/>
          </a:xfrm>
          <a:prstGeom prst="roundRect">
            <a:avLst>
              <a:gd name="adj" fmla="val 25468"/>
            </a:avLst>
          </a:prstGeom>
          <a:solidFill>
            <a:srgbClr val="FFFFFF"/>
          </a:solidFill>
          <a:ln w="3175" cap="flat" cmpd="sng" algn="ctr">
            <a:solidFill>
              <a:srgbClr val="2EA1B8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hu-HU" sz="1200" dirty="0">
              <a:latin typeface="Trebuchet MS" panose="020B0603020202020204" pitchFamily="34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9" name="Téglalap: lekerekített 38"/>
          <p:cNvSpPr/>
          <p:nvPr/>
        </p:nvSpPr>
        <p:spPr bwMode="auto">
          <a:xfrm>
            <a:off x="588634" y="4151478"/>
            <a:ext cx="3373766" cy="612000"/>
          </a:xfrm>
          <a:prstGeom prst="roundRect">
            <a:avLst>
              <a:gd name="adj" fmla="val 25468"/>
            </a:avLst>
          </a:prstGeom>
          <a:solidFill>
            <a:srgbClr val="FFFFFF"/>
          </a:solidFill>
          <a:ln w="3175" cap="flat" cmpd="sng" algn="ctr">
            <a:solidFill>
              <a:srgbClr val="2EA1B8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hu-HU" sz="1200" dirty="0">
              <a:latin typeface="Trebuchet MS" panose="020B0603020202020204" pitchFamily="34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5" name="Téglalap: lekerekített 34"/>
          <p:cNvSpPr/>
          <p:nvPr/>
        </p:nvSpPr>
        <p:spPr bwMode="auto">
          <a:xfrm>
            <a:off x="476030" y="1307454"/>
            <a:ext cx="1560402" cy="612000"/>
          </a:xfrm>
          <a:prstGeom prst="roundRect">
            <a:avLst>
              <a:gd name="adj" fmla="val 25468"/>
            </a:avLst>
          </a:prstGeom>
          <a:solidFill>
            <a:srgbClr val="FFFFFF"/>
          </a:solidFill>
          <a:ln w="3175" cap="flat" cmpd="sng" algn="ctr">
            <a:solidFill>
              <a:srgbClr val="2EA1B8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u-HU" sz="1200" b="1" dirty="0">
                <a:latin typeface="Trebuchet MS" panose="020B0603020202020204" pitchFamily="34" charset="0"/>
                <a:ea typeface="ヒラギノ角ゴ ProN W3" charset="0"/>
                <a:cs typeface="ヒラギノ角ゴ ProN W3" charset="0"/>
                <a:sym typeface="Gill Sans" charset="0"/>
              </a:rPr>
              <a:t>ETD</a:t>
            </a:r>
            <a:r>
              <a:rPr lang="hu-HU" sz="1200" dirty="0">
                <a:latin typeface="Trebuchet MS" panose="020B0603020202020204" pitchFamily="34" charset="0"/>
                <a:ea typeface="ヒラギノ角ゴ ProN W3" charset="0"/>
                <a:cs typeface="ヒラギノ角ゴ ProN W3" charset="0"/>
                <a:sym typeface="Gill Sans" charset="0"/>
              </a:rPr>
              <a:t>*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u-HU" sz="1200" dirty="0" err="1">
                <a:latin typeface="Trebuchet MS" panose="020B0603020202020204" pitchFamily="34" charset="0"/>
                <a:ea typeface="ヒラギノ角ゴ ProN W3" charset="0"/>
                <a:cs typeface="ヒラギノ角ゴ ProN W3" charset="0"/>
                <a:sym typeface="Gill Sans" charset="0"/>
              </a:rPr>
              <a:t>mainly</a:t>
            </a:r>
            <a:r>
              <a:rPr lang="hu-HU" sz="1200" dirty="0">
                <a:latin typeface="Trebuchet MS" panose="020B0603020202020204" pitchFamily="34" charset="0"/>
                <a:ea typeface="ヒラギノ角ゴ ProN W3" charset="0"/>
                <a:cs typeface="ヒラギノ角ゴ ProN W3" charset="0"/>
                <a:sym typeface="Gill Sans" charset="0"/>
              </a:rPr>
              <a:t> EMIR </a:t>
            </a:r>
            <a:r>
              <a:rPr lang="hu-HU" sz="1200" dirty="0" err="1">
                <a:latin typeface="Trebuchet MS" panose="020B0603020202020204" pitchFamily="34" charset="0"/>
                <a:ea typeface="ヒラギノ角ゴ ProN W3" charset="0"/>
                <a:cs typeface="ヒラギノ角ゴ ProN W3" charset="0"/>
                <a:sym typeface="Gill Sans" charset="0"/>
              </a:rPr>
              <a:t>reporting</a:t>
            </a:r>
            <a:endParaRPr lang="hu-HU" sz="1200" dirty="0">
              <a:latin typeface="Trebuchet MS" panose="020B0603020202020204" pitchFamily="34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36" name="Téglalap: lekerekített 35"/>
          <p:cNvSpPr/>
          <p:nvPr/>
        </p:nvSpPr>
        <p:spPr bwMode="auto">
          <a:xfrm>
            <a:off x="2514601" y="1307454"/>
            <a:ext cx="1560402" cy="612000"/>
          </a:xfrm>
          <a:prstGeom prst="roundRect">
            <a:avLst>
              <a:gd name="adj" fmla="val 25468"/>
            </a:avLst>
          </a:prstGeom>
          <a:solidFill>
            <a:srgbClr val="FFFFFF"/>
          </a:solidFill>
          <a:ln w="3175" cap="flat" cmpd="sng" algn="ctr">
            <a:solidFill>
              <a:srgbClr val="2EA1B8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u-HU" sz="1200" b="1" dirty="0" err="1">
                <a:latin typeface="Trebuchet MS" panose="020B0603020202020204" pitchFamily="34" charset="0"/>
                <a:ea typeface="ヒラギノ角ゴ ProN W3" charset="0"/>
                <a:cs typeface="ヒラギノ角ゴ ProN W3" charset="0"/>
                <a:sym typeface="Gill Sans" charset="0"/>
              </a:rPr>
              <a:t>Other</a:t>
            </a:r>
            <a:r>
              <a:rPr lang="hu-HU" sz="1200" b="1" dirty="0">
                <a:latin typeface="Trebuchet MS" panose="020B0603020202020204" pitchFamily="34" charset="0"/>
                <a:ea typeface="ヒラギノ角ゴ ProN W3" charset="0"/>
                <a:cs typeface="ヒラギノ角ゴ ProN W3" charset="0"/>
                <a:sym typeface="Gill Sans" charset="0"/>
              </a:rPr>
              <a:t> ETD* &amp; OTC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u-HU" sz="1200" dirty="0">
                <a:latin typeface="Trebuchet MS" panose="020B0603020202020204" pitchFamily="34" charset="0"/>
                <a:ea typeface="ヒラギノ角ゴ ProN W3" charset="0"/>
                <a:cs typeface="ヒラギノ角ゴ ProN W3" charset="0"/>
                <a:sym typeface="Gill Sans" charset="0"/>
              </a:rPr>
              <a:t>EMIR and REMIT </a:t>
            </a:r>
            <a:r>
              <a:rPr lang="hu-HU" sz="1200" dirty="0" err="1">
                <a:latin typeface="Trebuchet MS" panose="020B0603020202020204" pitchFamily="34" charset="0"/>
                <a:ea typeface="ヒラギノ角ゴ ProN W3" charset="0"/>
                <a:cs typeface="ヒラギノ角ゴ ProN W3" charset="0"/>
                <a:sym typeface="Gill Sans" charset="0"/>
              </a:rPr>
              <a:t>reporting</a:t>
            </a:r>
            <a:endParaRPr lang="hu-HU" sz="1200" dirty="0">
              <a:latin typeface="Trebuchet MS" panose="020B0603020202020204" pitchFamily="34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sz="2000" b="1" dirty="0" err="1">
                <a:solidFill>
                  <a:srgbClr val="FFFFFF"/>
                </a:solidFill>
                <a:latin typeface="Trebuchet MS" panose="020B0603020202020204" pitchFamily="34" charset="0"/>
              </a:rPr>
              <a:t>Ancilliary</a:t>
            </a:r>
            <a:r>
              <a:rPr lang="hu-HU" sz="2000" b="1" dirty="0">
                <a:solidFill>
                  <a:srgbClr val="FFFFFF"/>
                </a:solidFill>
                <a:latin typeface="Trebuchet MS" panose="020B0603020202020204" pitchFamily="34" charset="0"/>
              </a:rPr>
              <a:t> </a:t>
            </a:r>
            <a:r>
              <a:rPr lang="hu-HU" sz="2000" b="1" dirty="0" err="1">
                <a:solidFill>
                  <a:srgbClr val="FFFFFF"/>
                </a:solidFill>
                <a:latin typeface="Trebuchet MS" panose="020B0603020202020204" pitchFamily="34" charset="0"/>
              </a:rPr>
              <a:t>services</a:t>
            </a:r>
            <a:r>
              <a:rPr lang="hu-HU" sz="2000" b="1" dirty="0">
                <a:solidFill>
                  <a:srgbClr val="FFFFFF"/>
                </a:solidFill>
                <a:latin typeface="Trebuchet MS" panose="020B0603020202020204" pitchFamily="34" charset="0"/>
              </a:rPr>
              <a:t> : Trade </a:t>
            </a:r>
            <a:r>
              <a:rPr lang="hu-HU" sz="2000" b="1" dirty="0" err="1">
                <a:solidFill>
                  <a:srgbClr val="FFFFFF"/>
                </a:solidFill>
                <a:latin typeface="Trebuchet MS" panose="020B0603020202020204" pitchFamily="34" charset="0"/>
              </a:rPr>
              <a:t>reporting</a:t>
            </a:r>
            <a:r>
              <a:rPr lang="hu-HU" sz="2000" b="1" dirty="0">
                <a:solidFill>
                  <a:srgbClr val="FFFFFF"/>
                </a:solidFill>
                <a:latin typeface="Trebuchet MS" panose="020B0603020202020204" pitchFamily="34" charset="0"/>
              </a:rPr>
              <a:t> &amp; LEI </a:t>
            </a:r>
            <a:r>
              <a:rPr lang="hu-HU" sz="2000" b="1" dirty="0" err="1">
                <a:solidFill>
                  <a:srgbClr val="FFFFFF"/>
                </a:solidFill>
                <a:latin typeface="Trebuchet MS" panose="020B0603020202020204" pitchFamily="34" charset="0"/>
              </a:rPr>
              <a:t>code</a:t>
            </a:r>
            <a:endParaRPr lang="hu-HU" sz="2000" b="1" dirty="0">
              <a:solidFill>
                <a:srgbClr val="FFFFFF"/>
              </a:solidFill>
              <a:latin typeface="Trebuchet MS" panose="020B0603020202020204" pitchFamily="34" charset="0"/>
            </a:endParaRPr>
          </a:p>
        </p:txBody>
      </p:sp>
      <p:sp>
        <p:nvSpPr>
          <p:cNvPr id="13" name="Szövegdoboz 12"/>
          <p:cNvSpPr txBox="1"/>
          <p:nvPr/>
        </p:nvSpPr>
        <p:spPr>
          <a:xfrm>
            <a:off x="969632" y="844906"/>
            <a:ext cx="2611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hu-HU" sz="1600" b="1" dirty="0">
                <a:latin typeface="Trebuchet MS" panose="020B0603020202020204" pitchFamily="34" charset="0"/>
              </a:rPr>
              <a:t>REPORTING SCHEME</a:t>
            </a:r>
          </a:p>
        </p:txBody>
      </p:sp>
      <p:sp>
        <p:nvSpPr>
          <p:cNvPr id="23" name="Téglalap 22"/>
          <p:cNvSpPr/>
          <p:nvPr/>
        </p:nvSpPr>
        <p:spPr bwMode="auto">
          <a:xfrm>
            <a:off x="607951" y="1970761"/>
            <a:ext cx="1066800" cy="187230"/>
          </a:xfrm>
          <a:prstGeom prst="rect">
            <a:avLst/>
          </a:prstGeom>
          <a:blipFill dpi="0" rotWithShape="0">
            <a:blip r:embed="rId7">
              <a:alphaModFix amt="0"/>
            </a:blip>
            <a:srcRect/>
            <a:tile tx="0" ty="0" sx="100000" sy="100000" flip="none" algn="tl"/>
          </a:blip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u-HU" sz="1200" kern="0" dirty="0">
                <a:solidFill>
                  <a:srgbClr val="0086BB"/>
                </a:solidFill>
                <a:latin typeface="Trebuchet MS" panose="020B0603020202020204" pitchFamily="34" charset="0"/>
                <a:sym typeface="Gill Sans" charset="0"/>
              </a:rPr>
              <a:t>Trade </a:t>
            </a:r>
            <a:r>
              <a:rPr lang="hu-HU" sz="1200" kern="0" dirty="0" err="1">
                <a:solidFill>
                  <a:srgbClr val="0086BB"/>
                </a:solidFill>
                <a:latin typeface="Trebuchet MS" panose="020B0603020202020204" pitchFamily="34" charset="0"/>
                <a:sym typeface="Gill Sans" charset="0"/>
              </a:rPr>
              <a:t>data</a:t>
            </a:r>
            <a:endParaRPr lang="hu-HU" sz="1200" kern="0" dirty="0">
              <a:solidFill>
                <a:srgbClr val="0086BB"/>
              </a:solidFill>
              <a:latin typeface="Trebuchet MS" panose="020B0603020202020204" pitchFamily="34" charset="0"/>
              <a:sym typeface="Gill Sans" charset="0"/>
            </a:endParaRPr>
          </a:p>
        </p:txBody>
      </p:sp>
      <p:sp>
        <p:nvSpPr>
          <p:cNvPr id="24" name="Téglalap 23"/>
          <p:cNvSpPr/>
          <p:nvPr/>
        </p:nvSpPr>
        <p:spPr bwMode="auto">
          <a:xfrm>
            <a:off x="647700" y="2921968"/>
            <a:ext cx="1066800" cy="187230"/>
          </a:xfrm>
          <a:prstGeom prst="rect">
            <a:avLst/>
          </a:prstGeom>
          <a:blipFill dpi="0" rotWithShape="0">
            <a:blip r:embed="rId7">
              <a:alphaModFix amt="0"/>
            </a:blip>
            <a:srcRect/>
            <a:tile tx="0" ty="0" sx="100000" sy="100000" flip="none" algn="tl"/>
          </a:blip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sz="1200" kern="0" dirty="0">
                <a:solidFill>
                  <a:srgbClr val="0086BB"/>
                </a:solidFill>
                <a:latin typeface="Trebuchet MS" panose="020B0603020202020204" pitchFamily="34" charset="0"/>
                <a:sym typeface="Gill Sans" charset="0"/>
              </a:rPr>
              <a:t>Trade </a:t>
            </a:r>
            <a:r>
              <a:rPr lang="hu-HU" sz="1200" kern="0" dirty="0" err="1">
                <a:solidFill>
                  <a:srgbClr val="0086BB"/>
                </a:solidFill>
                <a:latin typeface="Trebuchet MS" panose="020B0603020202020204" pitchFamily="34" charset="0"/>
                <a:sym typeface="Gill Sans" charset="0"/>
              </a:rPr>
              <a:t>data</a:t>
            </a:r>
            <a:endParaRPr lang="hu-HU" sz="1200" kern="0" dirty="0">
              <a:solidFill>
                <a:srgbClr val="0086BB"/>
              </a:solidFill>
              <a:latin typeface="Trebuchet MS" panose="020B0603020202020204" pitchFamily="34" charset="0"/>
              <a:sym typeface="Gill Sans" charset="0"/>
            </a:endParaRPr>
          </a:p>
        </p:txBody>
      </p:sp>
      <p:sp>
        <p:nvSpPr>
          <p:cNvPr id="25" name="Téglalap 24"/>
          <p:cNvSpPr/>
          <p:nvPr/>
        </p:nvSpPr>
        <p:spPr bwMode="auto">
          <a:xfrm>
            <a:off x="3166624" y="1987839"/>
            <a:ext cx="936000" cy="187230"/>
          </a:xfrm>
          <a:prstGeom prst="rect">
            <a:avLst/>
          </a:prstGeom>
          <a:blipFill dpi="0" rotWithShape="0">
            <a:blip r:embed="rId7">
              <a:alphaModFix amt="0"/>
            </a:blip>
            <a:srcRect/>
            <a:tile tx="0" ty="0" sx="100000" sy="100000" flip="none" algn="tl"/>
          </a:blip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sz="1200" kern="0" dirty="0">
                <a:solidFill>
                  <a:srgbClr val="0086BB"/>
                </a:solidFill>
                <a:latin typeface="Trebuchet MS" panose="020B0603020202020204" pitchFamily="34" charset="0"/>
                <a:sym typeface="Gill Sans" charset="0"/>
              </a:rPr>
              <a:t>Trade / </a:t>
            </a:r>
          </a:p>
          <a:p>
            <a:pPr marL="0" marR="0" indent="0" algn="ctr" defTabSz="914400" rtl="0" eaLnBrk="1" fontAlgn="base" latinLnBrk="0" hangingPunct="1">
              <a:lnSpc>
                <a:spcPts val="1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sz="1200" kern="0" dirty="0" err="1">
                <a:solidFill>
                  <a:srgbClr val="0086BB"/>
                </a:solidFill>
                <a:latin typeface="Trebuchet MS" panose="020B0603020202020204" pitchFamily="34" charset="0"/>
                <a:sym typeface="Gill Sans" charset="0"/>
              </a:rPr>
              <a:t>order</a:t>
            </a:r>
            <a:r>
              <a:rPr lang="hu-HU" sz="1200" kern="0" dirty="0">
                <a:solidFill>
                  <a:srgbClr val="0086BB"/>
                </a:solidFill>
                <a:latin typeface="Trebuchet MS" panose="020B0603020202020204" pitchFamily="34" charset="0"/>
                <a:sym typeface="Gill Sans" charset="0"/>
              </a:rPr>
              <a:t> </a:t>
            </a:r>
            <a:r>
              <a:rPr lang="hu-HU" sz="1200" kern="0" dirty="0" err="1">
                <a:solidFill>
                  <a:srgbClr val="0086BB"/>
                </a:solidFill>
                <a:latin typeface="Trebuchet MS" panose="020B0603020202020204" pitchFamily="34" charset="0"/>
                <a:sym typeface="Gill Sans" charset="0"/>
              </a:rPr>
              <a:t>data</a:t>
            </a:r>
            <a:endParaRPr lang="hu-HU" sz="1200" kern="0" dirty="0">
              <a:solidFill>
                <a:srgbClr val="0086BB"/>
              </a:solidFill>
              <a:latin typeface="Trebuchet MS" panose="020B0603020202020204" pitchFamily="34" charset="0"/>
              <a:sym typeface="Gill Sans" charset="0"/>
            </a:endParaRPr>
          </a:p>
        </p:txBody>
      </p:sp>
      <p:sp>
        <p:nvSpPr>
          <p:cNvPr id="29" name="Téglalap 28"/>
          <p:cNvSpPr/>
          <p:nvPr/>
        </p:nvSpPr>
        <p:spPr bwMode="auto">
          <a:xfrm>
            <a:off x="1190192" y="4352290"/>
            <a:ext cx="2170649" cy="210376"/>
          </a:xfrm>
          <a:prstGeom prst="rect">
            <a:avLst/>
          </a:prstGeom>
          <a:blipFill dpi="0" rotWithShape="0">
            <a:blip r:embed="rId7">
              <a:alphaModFix amt="0"/>
            </a:blip>
            <a:srcRect/>
            <a:tile tx="0" ty="0" sx="100000" sy="100000" flip="none" algn="tl"/>
          </a:blipFill>
          <a:ln w="31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sz="1200" b="1" kern="0" dirty="0">
                <a:solidFill>
                  <a:srgbClr val="0086BB"/>
                </a:solidFill>
                <a:latin typeface="Trebuchet MS" panose="020B0603020202020204" pitchFamily="34" charset="0"/>
                <a:sym typeface="Gill Sans" charset="0"/>
              </a:rPr>
              <a:t>COMPETENT</a:t>
            </a:r>
          </a:p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hu-HU" sz="1200" b="1" kern="0" dirty="0">
                <a:solidFill>
                  <a:srgbClr val="0086BB"/>
                </a:solidFill>
                <a:latin typeface="Trebuchet MS" panose="020B0603020202020204" pitchFamily="34" charset="0"/>
                <a:sym typeface="Gill Sans" charset="0"/>
              </a:rPr>
              <a:t>AUTHORITY</a:t>
            </a:r>
          </a:p>
        </p:txBody>
      </p:sp>
      <p:sp>
        <p:nvSpPr>
          <p:cNvPr id="30" name="Téglalap 29"/>
          <p:cNvSpPr/>
          <p:nvPr/>
        </p:nvSpPr>
        <p:spPr>
          <a:xfrm>
            <a:off x="48012" y="4914900"/>
            <a:ext cx="6352788" cy="2286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hu-HU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hu-HU" sz="1000" i="1" kern="0" dirty="0">
              <a:solidFill>
                <a:schemeClr val="tx1"/>
              </a:solidFill>
              <a:latin typeface="Trebuchet MS" panose="020B0603020202020204" pitchFamily="34" charset="0"/>
            </a:endParaRPr>
          </a:p>
        </p:txBody>
      </p:sp>
      <p:pic>
        <p:nvPicPr>
          <p:cNvPr id="27" name="Picture 12" descr="2590_kelerlog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775329" y="3275088"/>
            <a:ext cx="1000375" cy="288000"/>
          </a:xfrm>
          <a:prstGeom prst="rect">
            <a:avLst/>
          </a:prstGeom>
        </p:spPr>
      </p:pic>
      <p:pic>
        <p:nvPicPr>
          <p:cNvPr id="28" name="Picture 11" descr="2590_kelerlogo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6266" y="2333864"/>
            <a:ext cx="1484536" cy="288000"/>
          </a:xfrm>
          <a:prstGeom prst="rect">
            <a:avLst/>
          </a:prstGeom>
        </p:spPr>
      </p:pic>
      <p:pic>
        <p:nvPicPr>
          <p:cNvPr id="16" name="Kép 15"/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851867" y="4230386"/>
            <a:ext cx="1013102" cy="459062"/>
          </a:xfrm>
          <a:prstGeom prst="rect">
            <a:avLst/>
          </a:prstGeom>
        </p:spPr>
      </p:pic>
      <p:pic>
        <p:nvPicPr>
          <p:cNvPr id="17" name="Kép 16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2983" y="4239176"/>
            <a:ext cx="1102346" cy="436604"/>
          </a:xfrm>
          <a:prstGeom prst="rect">
            <a:avLst/>
          </a:prstGeom>
        </p:spPr>
      </p:pic>
      <p:sp>
        <p:nvSpPr>
          <p:cNvPr id="19" name="Téglalap 18"/>
          <p:cNvSpPr/>
          <p:nvPr/>
        </p:nvSpPr>
        <p:spPr>
          <a:xfrm>
            <a:off x="1122800" y="3538471"/>
            <a:ext cx="2305439" cy="276999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u-HU" sz="1200" kern="0" dirty="0">
                <a:solidFill>
                  <a:srgbClr val="0086BB"/>
                </a:solidFill>
                <a:latin typeface="Trebuchet MS" panose="020B0603020202020204" pitchFamily="34" charset="0"/>
                <a:sym typeface="Gill Sans" charset="0"/>
              </a:rPr>
              <a:t>NATIONAL DEPOSITORY / BANK</a:t>
            </a:r>
            <a:endParaRPr lang="en-US" sz="1200" kern="0" dirty="0">
              <a:solidFill>
                <a:srgbClr val="0086BB"/>
              </a:solidFill>
              <a:latin typeface="Trebuchet MS" panose="020B0603020202020204" pitchFamily="34" charset="0"/>
            </a:endParaRPr>
          </a:p>
        </p:txBody>
      </p:sp>
      <p:sp>
        <p:nvSpPr>
          <p:cNvPr id="33" name="Téglalap 32"/>
          <p:cNvSpPr/>
          <p:nvPr/>
        </p:nvSpPr>
        <p:spPr>
          <a:xfrm>
            <a:off x="973891" y="2589288"/>
            <a:ext cx="1369286" cy="276999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u-HU" sz="1200" kern="0" dirty="0">
                <a:solidFill>
                  <a:srgbClr val="0086BB"/>
                </a:solidFill>
                <a:latin typeface="Trebuchet MS" panose="020B0603020202020204" pitchFamily="34" charset="0"/>
                <a:sym typeface="Gill Sans" charset="0"/>
              </a:rPr>
              <a:t>CLEARING HOUSE</a:t>
            </a:r>
            <a:endParaRPr lang="en-US" sz="1200" kern="0" dirty="0">
              <a:solidFill>
                <a:srgbClr val="0086BB"/>
              </a:solidFill>
              <a:latin typeface="Trebuchet MS" panose="020B0603020202020204" pitchFamily="34" charset="0"/>
            </a:endParaRPr>
          </a:p>
        </p:txBody>
      </p:sp>
      <p:sp>
        <p:nvSpPr>
          <p:cNvPr id="42" name="Téglalap 41"/>
          <p:cNvSpPr/>
          <p:nvPr/>
        </p:nvSpPr>
        <p:spPr>
          <a:xfrm>
            <a:off x="0" y="4897279"/>
            <a:ext cx="67056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hu-HU" sz="1000" kern="0" dirty="0">
                <a:latin typeface="Trebuchet MS" panose="020B0603020202020204" pitchFamily="34" charset="0"/>
              </a:rPr>
              <a:t>*Exchange </a:t>
            </a:r>
            <a:r>
              <a:rPr lang="hu-HU" sz="1000" kern="0" dirty="0" err="1">
                <a:latin typeface="Trebuchet MS" panose="020B0603020202020204" pitchFamily="34" charset="0"/>
              </a:rPr>
              <a:t>Traded</a:t>
            </a:r>
            <a:r>
              <a:rPr lang="hu-HU" sz="1000" kern="0" dirty="0">
                <a:latin typeface="Trebuchet MS" panose="020B0603020202020204" pitchFamily="34" charset="0"/>
              </a:rPr>
              <a:t> </a:t>
            </a:r>
            <a:r>
              <a:rPr lang="hu-HU" sz="1000" kern="0" dirty="0" err="1">
                <a:latin typeface="Trebuchet MS" panose="020B0603020202020204" pitchFamily="34" charset="0"/>
              </a:rPr>
              <a:t>Derivatives</a:t>
            </a:r>
            <a:r>
              <a:rPr lang="hu-HU" sz="1000" kern="0" dirty="0">
                <a:latin typeface="Trebuchet MS" panose="020B0603020202020204" pitchFamily="34" charset="0"/>
              </a:rPr>
              <a:t>; REGIS-TR is </a:t>
            </a:r>
            <a:r>
              <a:rPr lang="hu-HU" sz="1000" kern="0" dirty="0" err="1">
                <a:latin typeface="Trebuchet MS" panose="020B0603020202020204" pitchFamily="34" charset="0"/>
              </a:rPr>
              <a:t>the</a:t>
            </a:r>
            <a:r>
              <a:rPr lang="hu-HU" sz="1000" kern="0" dirty="0">
                <a:latin typeface="Trebuchet MS" panose="020B0603020202020204" pitchFamily="34" charset="0"/>
              </a:rPr>
              <a:t> Trade </a:t>
            </a:r>
            <a:r>
              <a:rPr lang="hu-HU" sz="1000" kern="0" dirty="0" err="1">
                <a:latin typeface="Trebuchet MS" panose="020B0603020202020204" pitchFamily="34" charset="0"/>
              </a:rPr>
              <a:t>Repositary</a:t>
            </a:r>
            <a:r>
              <a:rPr lang="hu-HU" sz="1000" kern="0" dirty="0">
                <a:latin typeface="Trebuchet MS" panose="020B0603020202020204" pitchFamily="34" charset="0"/>
              </a:rPr>
              <a:t> </a:t>
            </a:r>
            <a:r>
              <a:rPr lang="hu-HU" sz="1000" kern="0" dirty="0" err="1">
                <a:latin typeface="Trebuchet MS" panose="020B0603020202020204" pitchFamily="34" charset="0"/>
              </a:rPr>
              <a:t>selected</a:t>
            </a:r>
            <a:r>
              <a:rPr lang="hu-HU" sz="1000" kern="0" dirty="0">
                <a:latin typeface="Trebuchet MS" panose="020B0603020202020204" pitchFamily="34" charset="0"/>
              </a:rPr>
              <a:t> </a:t>
            </a:r>
            <a:r>
              <a:rPr lang="hu-HU" sz="1000" kern="0" dirty="0" err="1">
                <a:latin typeface="Trebuchet MS" panose="020B0603020202020204" pitchFamily="34" charset="0"/>
              </a:rPr>
              <a:t>by</a:t>
            </a:r>
            <a:r>
              <a:rPr lang="hu-HU" sz="1000" kern="0" dirty="0">
                <a:latin typeface="Trebuchet MS" panose="020B0603020202020204" pitchFamily="34" charset="0"/>
              </a:rPr>
              <a:t> KELER </a:t>
            </a:r>
            <a:r>
              <a:rPr lang="hu-HU" sz="1000" kern="0" dirty="0" err="1">
                <a:latin typeface="Trebuchet MS" panose="020B0603020202020204" pitchFamily="34" charset="0"/>
              </a:rPr>
              <a:t>for</a:t>
            </a:r>
            <a:r>
              <a:rPr lang="hu-HU" sz="1000" kern="0" dirty="0">
                <a:latin typeface="Trebuchet MS" panose="020B0603020202020204" pitchFamily="34" charset="0"/>
              </a:rPr>
              <a:t> EMIR </a:t>
            </a:r>
            <a:r>
              <a:rPr lang="hu-HU" sz="1000" kern="0" dirty="0" err="1">
                <a:latin typeface="Trebuchet MS" panose="020B0603020202020204" pitchFamily="34" charset="0"/>
              </a:rPr>
              <a:t>reporting</a:t>
            </a:r>
            <a:endParaRPr lang="hu-HU" sz="1000" kern="0" dirty="0">
              <a:latin typeface="Trebuchet MS" panose="020B0603020202020204" pitchFamily="34" charset="0"/>
            </a:endParaRPr>
          </a:p>
        </p:txBody>
      </p:sp>
      <p:cxnSp>
        <p:nvCxnSpPr>
          <p:cNvPr id="43" name="Egyenes összekötő nyíllal 42"/>
          <p:cNvCxnSpPr/>
          <p:nvPr/>
        </p:nvCxnSpPr>
        <p:spPr bwMode="auto">
          <a:xfrm rot="5400000">
            <a:off x="1456352" y="2081454"/>
            <a:ext cx="324000" cy="0"/>
          </a:xfrm>
          <a:prstGeom prst="straightConnector1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12700" cap="flat" cmpd="sng" algn="ctr">
            <a:solidFill>
              <a:srgbClr val="0086BB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Egyenes összekötő nyíllal 43"/>
          <p:cNvCxnSpPr/>
          <p:nvPr/>
        </p:nvCxnSpPr>
        <p:spPr bwMode="auto">
          <a:xfrm>
            <a:off x="3124200" y="1919454"/>
            <a:ext cx="0" cy="1270833"/>
          </a:xfrm>
          <a:prstGeom prst="straightConnector1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12700" cap="flat" cmpd="sng" algn="ctr">
            <a:solidFill>
              <a:srgbClr val="0086BB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6" name="Egyenes összekötő nyíllal 45"/>
          <p:cNvCxnSpPr/>
          <p:nvPr/>
        </p:nvCxnSpPr>
        <p:spPr bwMode="auto">
          <a:xfrm rot="5400000">
            <a:off x="1465816" y="3028287"/>
            <a:ext cx="324000" cy="0"/>
          </a:xfrm>
          <a:prstGeom prst="straightConnector1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12700" cap="flat" cmpd="sng" algn="ctr">
            <a:solidFill>
              <a:srgbClr val="0086BB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7" name="Egyenes összekötő nyíllal 46"/>
          <p:cNvCxnSpPr/>
          <p:nvPr/>
        </p:nvCxnSpPr>
        <p:spPr bwMode="auto">
          <a:xfrm rot="5400000">
            <a:off x="2113516" y="3977470"/>
            <a:ext cx="324000" cy="0"/>
          </a:xfrm>
          <a:prstGeom prst="straightConnector1">
            <a:avLst/>
          </a:prstGeom>
          <a:blipFill dpi="0" rotWithShape="0">
            <a:blip r:embed="rId7"/>
            <a:srcRect/>
            <a:tile tx="0" ty="0" sx="100000" sy="100000" flip="none" algn="tl"/>
          </a:blipFill>
          <a:ln w="12700" cap="flat" cmpd="sng" algn="ctr">
            <a:solidFill>
              <a:srgbClr val="0086BB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0" name="Ellipszis 49"/>
          <p:cNvSpPr/>
          <p:nvPr/>
        </p:nvSpPr>
        <p:spPr bwMode="auto">
          <a:xfrm>
            <a:off x="4616416" y="1247781"/>
            <a:ext cx="304800" cy="304800"/>
          </a:xfrm>
          <a:prstGeom prst="ellipse">
            <a:avLst/>
          </a:prstGeom>
          <a:solidFill>
            <a:srgbClr val="0086BB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u-HU" sz="1200" dirty="0">
                <a:solidFill>
                  <a:srgbClr val="FFFFFF"/>
                </a:solidFill>
                <a:latin typeface="Trebuchet MS" panose="020B0603020202020204" pitchFamily="34" charset="0"/>
                <a:sym typeface="Gill Sans" charset="0"/>
              </a:rPr>
              <a:t>1.</a:t>
            </a:r>
            <a:endParaRPr lang="en-US" sz="1200" dirty="0">
              <a:solidFill>
                <a:srgbClr val="FFFFFF"/>
              </a:solidFill>
              <a:latin typeface="Trebuchet MS" panose="020B0603020202020204" pitchFamily="34" charset="0"/>
              <a:sym typeface="Gill Sans" charset="0"/>
            </a:endParaRPr>
          </a:p>
        </p:txBody>
      </p:sp>
      <p:sp>
        <p:nvSpPr>
          <p:cNvPr id="51" name="Szövegdoboz 50"/>
          <p:cNvSpPr txBox="1"/>
          <p:nvPr/>
        </p:nvSpPr>
        <p:spPr>
          <a:xfrm>
            <a:off x="5655972" y="844906"/>
            <a:ext cx="26117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hu-HU" sz="1600" b="1" dirty="0">
                <a:solidFill>
                  <a:srgbClr val="0086BB"/>
                </a:solidFill>
                <a:latin typeface="Trebuchet MS" panose="020B0603020202020204" pitchFamily="34" charset="0"/>
              </a:rPr>
              <a:t>GENERAL BENEFITS</a:t>
            </a:r>
          </a:p>
        </p:txBody>
      </p:sp>
      <p:sp>
        <p:nvSpPr>
          <p:cNvPr id="49" name="Téglalap: lekerekített 48"/>
          <p:cNvSpPr/>
          <p:nvPr/>
        </p:nvSpPr>
        <p:spPr bwMode="auto">
          <a:xfrm>
            <a:off x="4599564" y="1231254"/>
            <a:ext cx="3240000" cy="324000"/>
          </a:xfrm>
          <a:prstGeom prst="roundRect">
            <a:avLst>
              <a:gd name="adj" fmla="val 50000"/>
            </a:avLst>
          </a:prstGeom>
          <a:blipFill dpi="0" rotWithShape="0">
            <a:blip r:embed="rId7">
              <a:alphaModFix amt="0"/>
            </a:blip>
            <a:srcRect/>
            <a:tile tx="0" ty="0" sx="100000" sy="100000" flip="none" algn="tl"/>
          </a:blipFill>
          <a:ln w="3175" cap="flat" cmpd="sng" algn="ctr">
            <a:solidFill>
              <a:srgbClr val="0086B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252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ts val="13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latin typeface="Trebuchet MS" panose="020B0603020202020204" pitchFamily="34" charset="0"/>
                <a:sym typeface="Gill Sans" charset="0"/>
              </a:rPr>
              <a:t>One-stop-shop solution</a:t>
            </a:r>
            <a:endParaRPr lang="hu-HU" sz="1100" b="1" dirty="0">
              <a:latin typeface="Trebuchet MS" panose="020B0603020202020204" pitchFamily="34" charset="0"/>
              <a:sym typeface="Gill Sans" charset="0"/>
            </a:endParaRPr>
          </a:p>
          <a:p>
            <a:pPr algn="ctr" fontAlgn="base">
              <a:lnSpc>
                <a:spcPts val="13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latin typeface="Trebuchet MS" panose="020B0603020202020204" pitchFamily="34" charset="0"/>
                <a:sym typeface="Gill Sans" charset="0"/>
              </a:rPr>
              <a:t>reporting both for EMIR and REMIT</a:t>
            </a:r>
          </a:p>
        </p:txBody>
      </p:sp>
      <p:sp>
        <p:nvSpPr>
          <p:cNvPr id="52" name="Téglalap: lekerekített 51"/>
          <p:cNvSpPr/>
          <p:nvPr/>
        </p:nvSpPr>
        <p:spPr bwMode="auto">
          <a:xfrm>
            <a:off x="4599564" y="1611405"/>
            <a:ext cx="3240000" cy="324000"/>
          </a:xfrm>
          <a:prstGeom prst="roundRect">
            <a:avLst>
              <a:gd name="adj" fmla="val 50000"/>
            </a:avLst>
          </a:prstGeom>
          <a:blipFill dpi="0" rotWithShape="0">
            <a:blip r:embed="rId7">
              <a:alphaModFix amt="0"/>
            </a:blip>
            <a:srcRect/>
            <a:tile tx="0" ty="0" sx="100000" sy="100000" flip="none" algn="tl"/>
          </a:blipFill>
          <a:ln w="3175" cap="flat" cmpd="sng" algn="ctr">
            <a:solidFill>
              <a:srgbClr val="0086B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252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ts val="13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latin typeface="Trebuchet MS" panose="020B0603020202020204" pitchFamily="34" charset="0"/>
                <a:sym typeface="Gill Sans" charset="0"/>
              </a:rPr>
              <a:t>Easy access</a:t>
            </a:r>
            <a:endParaRPr lang="hu-HU" sz="1100" b="1" dirty="0">
              <a:latin typeface="Trebuchet MS" panose="020B0603020202020204" pitchFamily="34" charset="0"/>
              <a:sym typeface="Gill Sans" charset="0"/>
            </a:endParaRPr>
          </a:p>
          <a:p>
            <a:pPr algn="ctr" fontAlgn="base">
              <a:lnSpc>
                <a:spcPts val="13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latin typeface="Trebuchet MS" panose="020B0603020202020204" pitchFamily="34" charset="0"/>
                <a:sym typeface="Gill Sans" charset="0"/>
              </a:rPr>
              <a:t>web-based Trade Reporting System</a:t>
            </a:r>
          </a:p>
        </p:txBody>
      </p:sp>
      <p:sp>
        <p:nvSpPr>
          <p:cNvPr id="53" name="Téglalap: lekerekített 52"/>
          <p:cNvSpPr/>
          <p:nvPr/>
        </p:nvSpPr>
        <p:spPr bwMode="auto">
          <a:xfrm>
            <a:off x="4599564" y="1991556"/>
            <a:ext cx="3240000" cy="324000"/>
          </a:xfrm>
          <a:prstGeom prst="roundRect">
            <a:avLst>
              <a:gd name="adj" fmla="val 50000"/>
            </a:avLst>
          </a:prstGeom>
          <a:blipFill dpi="0" rotWithShape="0">
            <a:blip r:embed="rId7">
              <a:alphaModFix amt="0"/>
            </a:blip>
            <a:srcRect/>
            <a:tile tx="0" ty="0" sx="100000" sy="100000" flip="none" algn="tl"/>
          </a:blipFill>
          <a:ln w="3175" cap="flat" cmpd="sng" algn="ctr">
            <a:solidFill>
              <a:srgbClr val="0086B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252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ts val="13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latin typeface="Trebuchet MS" panose="020B0603020202020204" pitchFamily="34" charset="0"/>
                <a:sym typeface="Gill Sans" charset="0"/>
              </a:rPr>
              <a:t>3rd party </a:t>
            </a:r>
            <a:r>
              <a:rPr lang="en-US" sz="1100" b="1" dirty="0" err="1">
                <a:latin typeface="Trebuchet MS" panose="020B0603020202020204" pitchFamily="34" charset="0"/>
                <a:sym typeface="Gill Sans" charset="0"/>
              </a:rPr>
              <a:t>reportin</a:t>
            </a:r>
            <a:r>
              <a:rPr lang="hu-HU" sz="1100" b="1" dirty="0">
                <a:latin typeface="Trebuchet MS" panose="020B0603020202020204" pitchFamily="34" charset="0"/>
                <a:sym typeface="Gill Sans" charset="0"/>
              </a:rPr>
              <a:t>g</a:t>
            </a:r>
          </a:p>
          <a:p>
            <a:pPr algn="ctr" fontAlgn="base">
              <a:lnSpc>
                <a:spcPts val="13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latin typeface="Trebuchet MS" panose="020B0603020202020204" pitchFamily="34" charset="0"/>
                <a:sym typeface="Gill Sans" charset="0"/>
              </a:rPr>
              <a:t>all parties can monitor the data reported</a:t>
            </a:r>
          </a:p>
        </p:txBody>
      </p:sp>
      <p:sp>
        <p:nvSpPr>
          <p:cNvPr id="54" name="Téglalap: lekerekített 53"/>
          <p:cNvSpPr/>
          <p:nvPr/>
        </p:nvSpPr>
        <p:spPr bwMode="auto">
          <a:xfrm>
            <a:off x="4599564" y="2371707"/>
            <a:ext cx="3240000" cy="324000"/>
          </a:xfrm>
          <a:prstGeom prst="roundRect">
            <a:avLst>
              <a:gd name="adj" fmla="val 50000"/>
            </a:avLst>
          </a:prstGeom>
          <a:blipFill dpi="0" rotWithShape="0">
            <a:blip r:embed="rId7">
              <a:alphaModFix amt="0"/>
            </a:blip>
            <a:srcRect/>
            <a:tile tx="0" ty="0" sx="100000" sy="100000" flip="none" algn="tl"/>
          </a:blipFill>
          <a:ln w="3175" cap="flat" cmpd="sng" algn="ctr">
            <a:solidFill>
              <a:srgbClr val="0086B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252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ts val="13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b="1" dirty="0" smtClean="0">
                <a:latin typeface="Trebuchet MS" panose="020B0603020202020204" pitchFamily="34" charset="0"/>
                <a:sym typeface="Gill Sans" charset="0"/>
              </a:rPr>
              <a:t>Automat</a:t>
            </a:r>
            <a:r>
              <a:rPr lang="hu-HU" sz="1100" b="1" dirty="0" err="1" smtClean="0">
                <a:latin typeface="Trebuchet MS" panose="020B0603020202020204" pitchFamily="34" charset="0"/>
                <a:sym typeface="Gill Sans" charset="0"/>
              </a:rPr>
              <a:t>ed</a:t>
            </a:r>
            <a:r>
              <a:rPr lang="en-US" sz="1100" b="1" dirty="0" smtClean="0">
                <a:latin typeface="Trebuchet MS" panose="020B0603020202020204" pitchFamily="34" charset="0"/>
                <a:sym typeface="Gill Sans" charset="0"/>
              </a:rPr>
              <a:t> </a:t>
            </a:r>
            <a:r>
              <a:rPr lang="en-US" sz="1100" b="1" dirty="0">
                <a:latin typeface="Trebuchet MS" panose="020B0603020202020204" pitchFamily="34" charset="0"/>
                <a:sym typeface="Gill Sans" charset="0"/>
              </a:rPr>
              <a:t>reporting (under EMIR)</a:t>
            </a:r>
            <a:endParaRPr lang="hu-HU" sz="1100" b="1" dirty="0">
              <a:latin typeface="Trebuchet MS" panose="020B0603020202020204" pitchFamily="34" charset="0"/>
              <a:sym typeface="Gill Sans" charset="0"/>
            </a:endParaRPr>
          </a:p>
          <a:p>
            <a:pPr algn="ctr" fontAlgn="base">
              <a:lnSpc>
                <a:spcPts val="13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latin typeface="Trebuchet MS" panose="020B0603020202020204" pitchFamily="34" charset="0"/>
                <a:sym typeface="Gill Sans" charset="0"/>
              </a:rPr>
              <a:t>trades cleared through KELER</a:t>
            </a:r>
          </a:p>
        </p:txBody>
      </p:sp>
      <p:sp>
        <p:nvSpPr>
          <p:cNvPr id="55" name="Téglalap: lekerekített 54"/>
          <p:cNvSpPr/>
          <p:nvPr/>
        </p:nvSpPr>
        <p:spPr bwMode="auto">
          <a:xfrm>
            <a:off x="4599564" y="2758785"/>
            <a:ext cx="3240000" cy="324000"/>
          </a:xfrm>
          <a:prstGeom prst="roundRect">
            <a:avLst>
              <a:gd name="adj" fmla="val 50000"/>
            </a:avLst>
          </a:prstGeom>
          <a:blipFill dpi="0" rotWithShape="0">
            <a:blip r:embed="rId7">
              <a:alphaModFix amt="0"/>
            </a:blip>
            <a:srcRect/>
            <a:tile tx="0" ty="0" sx="100000" sy="100000" flip="none" algn="tl"/>
          </a:blipFill>
          <a:ln w="3175" cap="flat" cmpd="sng" algn="ctr">
            <a:solidFill>
              <a:srgbClr val="0086B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25200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ts val="13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b="1" dirty="0">
                <a:latin typeface="Trebuchet MS" panose="020B0603020202020204" pitchFamily="34" charset="0"/>
                <a:sym typeface="Gill Sans" charset="0"/>
              </a:rPr>
              <a:t>Test system</a:t>
            </a:r>
            <a:endParaRPr lang="hu-HU" sz="1100" b="1" dirty="0">
              <a:latin typeface="Trebuchet MS" panose="020B0603020202020204" pitchFamily="34" charset="0"/>
              <a:sym typeface="Gill Sans" charset="0"/>
            </a:endParaRPr>
          </a:p>
          <a:p>
            <a:pPr algn="ctr" fontAlgn="base">
              <a:lnSpc>
                <a:spcPts val="13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100" dirty="0">
                <a:latin typeface="Trebuchet MS" panose="020B0603020202020204" pitchFamily="34" charset="0"/>
                <a:sym typeface="Gill Sans" charset="0"/>
              </a:rPr>
              <a:t>with free of charge access</a:t>
            </a:r>
          </a:p>
        </p:txBody>
      </p:sp>
      <p:sp>
        <p:nvSpPr>
          <p:cNvPr id="57" name="Téglalap: lekerekített 56"/>
          <p:cNvSpPr/>
          <p:nvPr/>
        </p:nvSpPr>
        <p:spPr bwMode="auto">
          <a:xfrm>
            <a:off x="7924800" y="1394439"/>
            <a:ext cx="1155530" cy="1688345"/>
          </a:xfrm>
          <a:prstGeom prst="roundRect">
            <a:avLst>
              <a:gd name="adj" fmla="val 11231"/>
            </a:avLst>
          </a:prstGeom>
          <a:blipFill dpi="0" rotWithShape="0">
            <a:blip r:embed="rId7">
              <a:alphaModFix amt="0"/>
            </a:blip>
            <a:srcRect/>
            <a:tile tx="0" ty="0" sx="100000" sy="100000" flip="none" algn="tl"/>
          </a:blipFill>
          <a:ln w="3175" cap="flat" cmpd="sng" algn="ctr">
            <a:solidFill>
              <a:srgbClr val="0086B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0" tIns="108000" rIns="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lnSpc>
                <a:spcPts val="13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1100" b="1" dirty="0">
                <a:latin typeface="Trebuchet MS" panose="020B0603020202020204" pitchFamily="34" charset="0"/>
                <a:sym typeface="Gill Sans" charset="0"/>
              </a:rPr>
              <a:t>Legal Entity Identifier (LEI) code issuing and renewal</a:t>
            </a:r>
            <a:endParaRPr lang="hu-HU" sz="1100" b="1" dirty="0">
              <a:latin typeface="Trebuchet MS" panose="020B0603020202020204" pitchFamily="34" charset="0"/>
              <a:sym typeface="Gill Sans" charset="0"/>
            </a:endParaRPr>
          </a:p>
          <a:p>
            <a:pPr algn="ctr" fontAlgn="base">
              <a:lnSpc>
                <a:spcPts val="1300"/>
              </a:lnSpc>
              <a:spcBef>
                <a:spcPct val="0"/>
              </a:spcBef>
              <a:spcAft>
                <a:spcPts val="600"/>
              </a:spcAft>
            </a:pPr>
            <a:r>
              <a:rPr lang="hu-HU" sz="1100" dirty="0">
                <a:latin typeface="Trebuchet MS" panose="020B0603020202020204" pitchFamily="34" charset="0"/>
                <a:sym typeface="Gill Sans" charset="0"/>
              </a:rPr>
              <a:t>C</a:t>
            </a:r>
            <a:r>
              <a:rPr lang="en-US" sz="1100" dirty="0" err="1">
                <a:latin typeface="Trebuchet MS" panose="020B0603020202020204" pitchFamily="34" charset="0"/>
                <a:sym typeface="Gill Sans" charset="0"/>
              </a:rPr>
              <a:t>lients</a:t>
            </a:r>
            <a:r>
              <a:rPr lang="en-US" sz="1100" dirty="0">
                <a:latin typeface="Trebuchet MS" panose="020B0603020202020204" pitchFamily="34" charset="0"/>
                <a:sym typeface="Gill Sans" charset="0"/>
              </a:rPr>
              <a:t> </a:t>
            </a:r>
            <a:r>
              <a:rPr lang="hu-HU" sz="1100" dirty="0" err="1">
                <a:latin typeface="Trebuchet MS" panose="020B0603020202020204" pitchFamily="34" charset="0"/>
                <a:sym typeface="Gill Sans" charset="0"/>
              </a:rPr>
              <a:t>can</a:t>
            </a:r>
            <a:r>
              <a:rPr lang="en-US" sz="1100" dirty="0">
                <a:latin typeface="Trebuchet MS" panose="020B0603020202020204" pitchFamily="34" charset="0"/>
                <a:sym typeface="Gill Sans" charset="0"/>
              </a:rPr>
              <a:t> apply for LEI codes at KELER</a:t>
            </a:r>
          </a:p>
        </p:txBody>
      </p:sp>
      <p:sp>
        <p:nvSpPr>
          <p:cNvPr id="58" name="Ellipszis 57"/>
          <p:cNvSpPr/>
          <p:nvPr/>
        </p:nvSpPr>
        <p:spPr bwMode="auto">
          <a:xfrm>
            <a:off x="8350165" y="1231254"/>
            <a:ext cx="304800" cy="304800"/>
          </a:xfrm>
          <a:prstGeom prst="ellipse">
            <a:avLst/>
          </a:prstGeom>
          <a:solidFill>
            <a:srgbClr val="0086BB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u-HU" sz="2000" dirty="0">
                <a:solidFill>
                  <a:srgbClr val="FFFFFF"/>
                </a:solidFill>
                <a:latin typeface="Trebuchet MS" panose="020B0603020202020204" pitchFamily="34" charset="0"/>
                <a:sym typeface="Gill Sans" charset="0"/>
              </a:rPr>
              <a:t>+</a:t>
            </a:r>
            <a:endParaRPr lang="en-US" sz="2000" dirty="0">
              <a:solidFill>
                <a:srgbClr val="FFFFFF"/>
              </a:solidFill>
              <a:latin typeface="Trebuchet MS" panose="020B0603020202020204" pitchFamily="34" charset="0"/>
              <a:sym typeface="Gill Sans" charset="0"/>
            </a:endParaRPr>
          </a:p>
        </p:txBody>
      </p:sp>
      <p:sp>
        <p:nvSpPr>
          <p:cNvPr id="59" name="Szövegdoboz 58"/>
          <p:cNvSpPr txBox="1"/>
          <p:nvPr/>
        </p:nvSpPr>
        <p:spPr>
          <a:xfrm>
            <a:off x="6469203" y="3656171"/>
            <a:ext cx="1836000" cy="1059597"/>
          </a:xfrm>
          <a:prstGeom prst="rect">
            <a:avLst/>
          </a:prstGeom>
          <a:noFill/>
        </p:spPr>
        <p:txBody>
          <a:bodyPr wrap="none" lIns="72000" tIns="36000" rIns="0" rtlCol="0" anchor="t" anchorCtr="0">
            <a:noAutofit/>
          </a:bodyPr>
          <a:lstStyle/>
          <a:p>
            <a:pPr marL="0" lvl="1" algn="ctr"/>
            <a:r>
              <a:rPr lang="hu-HU" sz="1400" b="1" dirty="0">
                <a:latin typeface="Trebuchet MS" panose="020B0603020202020204" pitchFamily="34" charset="0"/>
              </a:rPr>
              <a:t>           REMIT</a:t>
            </a:r>
            <a:r>
              <a:rPr lang="hu-HU" sz="1200" b="1" dirty="0">
                <a:latin typeface="Trebuchet MS" panose="020B0603020202020204" pitchFamily="34" charset="0"/>
              </a:rPr>
              <a:t> </a:t>
            </a:r>
          </a:p>
          <a:p>
            <a:pPr marL="90488" lvl="1" indent="-90488">
              <a:buClr>
                <a:srgbClr val="0086BB"/>
              </a:buClr>
              <a:buFont typeface="Arial" panose="020B0604020202020204" pitchFamily="34" charset="0"/>
              <a:buChar char="•"/>
            </a:pPr>
            <a:r>
              <a:rPr lang="hu-HU" sz="1100" dirty="0">
                <a:latin typeface="Trebuchet MS" panose="020B0603020202020204" pitchFamily="34" charset="0"/>
              </a:rPr>
              <a:t>Standard </a:t>
            </a:r>
          </a:p>
          <a:p>
            <a:pPr marL="90488" lvl="1" indent="-90488">
              <a:buClr>
                <a:srgbClr val="0086BB"/>
              </a:buClr>
              <a:buFont typeface="Arial" panose="020B0604020202020204" pitchFamily="34" charset="0"/>
              <a:buChar char="•"/>
            </a:pPr>
            <a:r>
              <a:rPr lang="hu-HU" sz="1100" dirty="0">
                <a:latin typeface="Trebuchet MS" panose="020B0603020202020204" pitchFamily="34" charset="0"/>
              </a:rPr>
              <a:t>Non-standard</a:t>
            </a:r>
          </a:p>
          <a:p>
            <a:pPr marL="90488" lvl="2" indent="-90488">
              <a:buClr>
                <a:srgbClr val="0086BB"/>
              </a:buClr>
              <a:buFont typeface="Arial" panose="020B0604020202020204" pitchFamily="34" charset="0"/>
              <a:buChar char="•"/>
            </a:pPr>
            <a:r>
              <a:rPr lang="hu-HU" sz="1100" dirty="0" err="1">
                <a:latin typeface="Trebuchet MS" panose="020B0603020202020204" pitchFamily="34" charset="0"/>
              </a:rPr>
              <a:t>Eletricity</a:t>
            </a:r>
            <a:r>
              <a:rPr lang="hu-HU" sz="1100" dirty="0">
                <a:latin typeface="Trebuchet MS" panose="020B0603020202020204" pitchFamily="34" charset="0"/>
              </a:rPr>
              <a:t> </a:t>
            </a:r>
            <a:r>
              <a:rPr lang="hu-HU" sz="1100" dirty="0" err="1">
                <a:latin typeface="Trebuchet MS" panose="020B0603020202020204" pitchFamily="34" charset="0"/>
              </a:rPr>
              <a:t>Transportation</a:t>
            </a:r>
            <a:r>
              <a:rPr lang="hu-HU" sz="1100" dirty="0">
                <a:latin typeface="Trebuchet MS" panose="020B0603020202020204" pitchFamily="34" charset="0"/>
              </a:rPr>
              <a:t> </a:t>
            </a:r>
          </a:p>
          <a:p>
            <a:pPr marL="90488" lvl="1" indent="-90488">
              <a:buClr>
                <a:srgbClr val="0086BB"/>
              </a:buClr>
              <a:buFont typeface="Arial" panose="020B0604020202020204" pitchFamily="34" charset="0"/>
              <a:buChar char="•"/>
            </a:pPr>
            <a:r>
              <a:rPr lang="hu-HU" sz="1100" dirty="0" err="1">
                <a:latin typeface="Trebuchet MS" panose="020B0603020202020204" pitchFamily="34" charset="0"/>
              </a:rPr>
              <a:t>Gas</a:t>
            </a:r>
            <a:r>
              <a:rPr lang="hu-HU" sz="1100" dirty="0">
                <a:latin typeface="Trebuchet MS" panose="020B0603020202020204" pitchFamily="34" charset="0"/>
              </a:rPr>
              <a:t> </a:t>
            </a:r>
            <a:r>
              <a:rPr lang="hu-HU" sz="1100" dirty="0" err="1">
                <a:latin typeface="Trebuchet MS" panose="020B0603020202020204" pitchFamily="34" charset="0"/>
              </a:rPr>
              <a:t>Transportation</a:t>
            </a:r>
            <a:endParaRPr lang="hu-HU" sz="1100" dirty="0">
              <a:latin typeface="Trebuchet MS" panose="020B0603020202020204" pitchFamily="34" charset="0"/>
            </a:endParaRPr>
          </a:p>
        </p:txBody>
      </p:sp>
      <p:sp>
        <p:nvSpPr>
          <p:cNvPr id="60" name="Szövegdoboz 59"/>
          <p:cNvSpPr txBox="1"/>
          <p:nvPr/>
        </p:nvSpPr>
        <p:spPr>
          <a:xfrm>
            <a:off x="5607428" y="3299996"/>
            <a:ext cx="27088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hu-HU" sz="1600" b="1" dirty="0">
                <a:solidFill>
                  <a:schemeClr val="bg1"/>
                </a:solidFill>
                <a:latin typeface="Trebuchet MS" panose="020B0603020202020204" pitchFamily="34" charset="0"/>
              </a:rPr>
              <a:t>ALL TYPES OF REPORTS </a:t>
            </a:r>
          </a:p>
        </p:txBody>
      </p:sp>
      <p:sp>
        <p:nvSpPr>
          <p:cNvPr id="62" name="Ellipszis 61"/>
          <p:cNvSpPr/>
          <p:nvPr/>
        </p:nvSpPr>
        <p:spPr bwMode="auto">
          <a:xfrm>
            <a:off x="4616416" y="1621005"/>
            <a:ext cx="304800" cy="304800"/>
          </a:xfrm>
          <a:prstGeom prst="ellipse">
            <a:avLst/>
          </a:prstGeom>
          <a:solidFill>
            <a:srgbClr val="0086BB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u-HU" sz="1200" dirty="0">
                <a:solidFill>
                  <a:srgbClr val="FFFFFF"/>
                </a:solidFill>
                <a:latin typeface="Trebuchet MS" panose="020B0603020202020204" pitchFamily="34" charset="0"/>
                <a:sym typeface="Gill Sans" charset="0"/>
              </a:rPr>
              <a:t>2.</a:t>
            </a:r>
            <a:endParaRPr lang="en-US" sz="1200" dirty="0">
              <a:solidFill>
                <a:srgbClr val="FFFFFF"/>
              </a:solidFill>
              <a:latin typeface="Trebuchet MS" panose="020B0603020202020204" pitchFamily="34" charset="0"/>
              <a:sym typeface="Gill Sans" charset="0"/>
            </a:endParaRPr>
          </a:p>
        </p:txBody>
      </p:sp>
      <p:sp>
        <p:nvSpPr>
          <p:cNvPr id="63" name="Ellipszis 62"/>
          <p:cNvSpPr/>
          <p:nvPr/>
        </p:nvSpPr>
        <p:spPr bwMode="auto">
          <a:xfrm>
            <a:off x="4616416" y="2001156"/>
            <a:ext cx="304800" cy="304800"/>
          </a:xfrm>
          <a:prstGeom prst="ellipse">
            <a:avLst/>
          </a:prstGeom>
          <a:solidFill>
            <a:srgbClr val="0086BB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u-HU" sz="1200" dirty="0">
                <a:solidFill>
                  <a:srgbClr val="FFFFFF"/>
                </a:solidFill>
                <a:latin typeface="Trebuchet MS" panose="020B0603020202020204" pitchFamily="34" charset="0"/>
                <a:sym typeface="Gill Sans" charset="0"/>
              </a:rPr>
              <a:t>3.</a:t>
            </a:r>
            <a:endParaRPr lang="en-US" sz="1200" dirty="0">
              <a:solidFill>
                <a:srgbClr val="FFFFFF"/>
              </a:solidFill>
              <a:latin typeface="Trebuchet MS" panose="020B0603020202020204" pitchFamily="34" charset="0"/>
              <a:sym typeface="Gill Sans" charset="0"/>
            </a:endParaRPr>
          </a:p>
        </p:txBody>
      </p:sp>
      <p:sp>
        <p:nvSpPr>
          <p:cNvPr id="64" name="Ellipszis 63"/>
          <p:cNvSpPr/>
          <p:nvPr/>
        </p:nvSpPr>
        <p:spPr bwMode="auto">
          <a:xfrm>
            <a:off x="4616416" y="2381307"/>
            <a:ext cx="304800" cy="304800"/>
          </a:xfrm>
          <a:prstGeom prst="ellipse">
            <a:avLst/>
          </a:prstGeom>
          <a:solidFill>
            <a:srgbClr val="0086BB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u-HU" sz="1200" dirty="0">
                <a:solidFill>
                  <a:srgbClr val="FFFFFF"/>
                </a:solidFill>
                <a:latin typeface="Trebuchet MS" panose="020B0603020202020204" pitchFamily="34" charset="0"/>
                <a:sym typeface="Gill Sans" charset="0"/>
              </a:rPr>
              <a:t>4.</a:t>
            </a:r>
            <a:endParaRPr lang="en-US" sz="1200" dirty="0">
              <a:solidFill>
                <a:srgbClr val="FFFFFF"/>
              </a:solidFill>
              <a:latin typeface="Trebuchet MS" panose="020B0603020202020204" pitchFamily="34" charset="0"/>
              <a:sym typeface="Gill Sans" charset="0"/>
            </a:endParaRPr>
          </a:p>
        </p:txBody>
      </p:sp>
      <p:sp>
        <p:nvSpPr>
          <p:cNvPr id="65" name="Ellipszis 64"/>
          <p:cNvSpPr/>
          <p:nvPr/>
        </p:nvSpPr>
        <p:spPr bwMode="auto">
          <a:xfrm>
            <a:off x="4616416" y="2768385"/>
            <a:ext cx="304800" cy="304800"/>
          </a:xfrm>
          <a:prstGeom prst="ellipse">
            <a:avLst/>
          </a:prstGeom>
          <a:solidFill>
            <a:srgbClr val="0086BB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u-HU" sz="1200" dirty="0">
                <a:solidFill>
                  <a:srgbClr val="FFFFFF"/>
                </a:solidFill>
                <a:latin typeface="Trebuchet MS" panose="020B0603020202020204" pitchFamily="34" charset="0"/>
                <a:sym typeface="Gill Sans" charset="0"/>
              </a:rPr>
              <a:t>5.</a:t>
            </a:r>
            <a:endParaRPr lang="en-US" sz="1200" dirty="0">
              <a:solidFill>
                <a:srgbClr val="FFFFFF"/>
              </a:solidFill>
              <a:latin typeface="Trebuchet MS" panose="020B0603020202020204" pitchFamily="34" charset="0"/>
              <a:sym typeface="Gill Sans" charset="0"/>
            </a:endParaRPr>
          </a:p>
        </p:txBody>
      </p:sp>
      <p:sp>
        <p:nvSpPr>
          <p:cNvPr id="69" name="Szövegdoboz 68"/>
          <p:cNvSpPr txBox="1"/>
          <p:nvPr/>
        </p:nvSpPr>
        <p:spPr>
          <a:xfrm>
            <a:off x="4724402" y="3656171"/>
            <a:ext cx="1611596" cy="1059597"/>
          </a:xfrm>
          <a:prstGeom prst="rect">
            <a:avLst/>
          </a:prstGeom>
          <a:noFill/>
        </p:spPr>
        <p:txBody>
          <a:bodyPr wrap="square" lIns="0" tIns="36000" rIns="0" rtlCol="0" anchor="t" anchorCtr="0">
            <a:noAutofit/>
          </a:bodyPr>
          <a:lstStyle/>
          <a:p>
            <a:pPr marL="0" lvl="1" algn="ctr"/>
            <a:r>
              <a:rPr lang="hu-HU" sz="1400" b="1" dirty="0">
                <a:latin typeface="Trebuchet MS" panose="020B0603020202020204" pitchFamily="34" charset="0"/>
              </a:rPr>
              <a:t>EMIR</a:t>
            </a:r>
          </a:p>
          <a:p>
            <a:pPr marL="0" lvl="1" algn="ctr"/>
            <a:endParaRPr lang="hu-HU" sz="700" b="1" dirty="0">
              <a:latin typeface="Trebuchet MS" panose="020B0603020202020204" pitchFamily="34" charset="0"/>
            </a:endParaRPr>
          </a:p>
          <a:p>
            <a:pPr marL="0" lvl="1" algn="ctr">
              <a:buClr>
                <a:srgbClr val="0086BB"/>
              </a:buClr>
            </a:pPr>
            <a:r>
              <a:rPr lang="hu-HU" sz="1100" dirty="0">
                <a:latin typeface="Trebuchet MS" panose="020B0603020202020204" pitchFamily="34" charset="0"/>
              </a:rPr>
              <a:t>ETD*</a:t>
            </a:r>
          </a:p>
          <a:p>
            <a:pPr marL="0" lvl="1" algn="ctr">
              <a:buClr>
                <a:srgbClr val="0086BB"/>
              </a:buClr>
            </a:pPr>
            <a:r>
              <a:rPr lang="hu-HU" sz="1200" dirty="0">
                <a:latin typeface="Trebuchet MS" panose="020B0603020202020204" pitchFamily="34" charset="0"/>
              </a:rPr>
              <a:t>+</a:t>
            </a:r>
          </a:p>
          <a:p>
            <a:pPr marL="0" lvl="1" algn="ctr">
              <a:buClr>
                <a:srgbClr val="0086BB"/>
              </a:buClr>
            </a:pPr>
            <a:r>
              <a:rPr lang="hu-HU" sz="1100" dirty="0">
                <a:latin typeface="Trebuchet MS" panose="020B0603020202020204" pitchFamily="34" charset="0"/>
              </a:rPr>
              <a:t>OTC </a:t>
            </a:r>
            <a:r>
              <a:rPr lang="hu-HU" sz="1100" dirty="0" err="1">
                <a:latin typeface="Trebuchet MS" panose="020B0603020202020204" pitchFamily="34" charset="0"/>
              </a:rPr>
              <a:t>trades</a:t>
            </a:r>
            <a:endParaRPr lang="hu-HU" sz="1100" dirty="0">
              <a:latin typeface="Trebuchet MS" panose="020B0603020202020204" pitchFamily="34" charset="0"/>
            </a:endParaRPr>
          </a:p>
        </p:txBody>
      </p:sp>
      <p:sp>
        <p:nvSpPr>
          <p:cNvPr id="73" name="Szövegdoboz 72"/>
          <p:cNvSpPr txBox="1"/>
          <p:nvPr/>
        </p:nvSpPr>
        <p:spPr>
          <a:xfrm>
            <a:off x="8225049" y="3867150"/>
            <a:ext cx="87494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hu-HU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Table</a:t>
            </a:r>
            <a:r>
              <a:rPr lang="hu-HU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 1</a:t>
            </a:r>
          </a:p>
          <a:p>
            <a:pPr marL="0" lvl="2" algn="ctr"/>
            <a:r>
              <a:rPr lang="hu-HU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Table</a:t>
            </a:r>
            <a:r>
              <a:rPr lang="hu-HU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 2</a:t>
            </a:r>
          </a:p>
          <a:p>
            <a:pPr marL="0" lvl="2" algn="ctr"/>
            <a:r>
              <a:rPr lang="hu-HU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Table</a:t>
            </a:r>
            <a:r>
              <a:rPr lang="hu-HU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 3</a:t>
            </a:r>
          </a:p>
          <a:p>
            <a:pPr marL="0" lvl="1" algn="ctr"/>
            <a:r>
              <a:rPr lang="hu-HU" sz="11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Table</a:t>
            </a:r>
            <a:r>
              <a:rPr lang="hu-HU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 4</a:t>
            </a:r>
          </a:p>
        </p:txBody>
      </p:sp>
      <p:sp>
        <p:nvSpPr>
          <p:cNvPr id="74" name="Ellipszis 73"/>
          <p:cNvSpPr/>
          <p:nvPr/>
        </p:nvSpPr>
        <p:spPr bwMode="auto">
          <a:xfrm>
            <a:off x="4724402" y="3316873"/>
            <a:ext cx="304800" cy="304800"/>
          </a:xfrm>
          <a:prstGeom prst="ellipse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72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u-HU" sz="1600" dirty="0">
                <a:solidFill>
                  <a:srgbClr val="0086BB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</a:t>
            </a:r>
            <a:endParaRPr lang="en-US" sz="1600" dirty="0">
              <a:solidFill>
                <a:srgbClr val="0086BB"/>
              </a:solidFill>
              <a:latin typeface="Trebuchet MS" panose="020B0603020202020204" pitchFamily="34" charset="0"/>
              <a:sym typeface="Gill Sans" charset="0"/>
            </a:endParaRPr>
          </a:p>
        </p:txBody>
      </p:sp>
      <p:sp>
        <p:nvSpPr>
          <p:cNvPr id="75" name="Ellipszis 74"/>
          <p:cNvSpPr/>
          <p:nvPr/>
        </p:nvSpPr>
        <p:spPr bwMode="auto">
          <a:xfrm>
            <a:off x="8664032" y="3316873"/>
            <a:ext cx="304800" cy="304800"/>
          </a:xfrm>
          <a:prstGeom prst="ellipse">
            <a:avLst/>
          </a:prstGeom>
          <a:solidFill>
            <a:schemeClr val="bg1"/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rot="0" spcFirstLastPara="0" vertOverflow="overflow" horzOverflow="overflow" vert="horz" wrap="none" lIns="91440" tIns="7200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hu-HU" sz="1600" dirty="0">
                <a:solidFill>
                  <a:srgbClr val="0086BB"/>
                </a:solidFill>
                <a:latin typeface="Trebuchet MS" panose="020B0603020202020204" pitchFamily="34" charset="0"/>
                <a:sym typeface="Wingdings" panose="05000000000000000000" pitchFamily="2" charset="2"/>
              </a:rPr>
              <a:t></a:t>
            </a:r>
            <a:endParaRPr lang="en-US" sz="1600" dirty="0">
              <a:solidFill>
                <a:srgbClr val="0086BB"/>
              </a:solidFill>
              <a:latin typeface="Trebuchet MS" panose="020B0603020202020204" pitchFamily="34" charset="0"/>
              <a:sym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97271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Objektum 2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56439871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81"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23" name="Objektum 22" hidden="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églalap: lekerekített 21"/>
          <p:cNvSpPr/>
          <p:nvPr/>
        </p:nvSpPr>
        <p:spPr bwMode="auto">
          <a:xfrm>
            <a:off x="1752600" y="971550"/>
            <a:ext cx="3132243" cy="3560929"/>
          </a:xfrm>
          <a:prstGeom prst="roundRect">
            <a:avLst>
              <a:gd name="adj" fmla="val 3989"/>
            </a:avLst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4" name="Téglalap: lekerekített 23"/>
          <p:cNvSpPr/>
          <p:nvPr/>
        </p:nvSpPr>
        <p:spPr bwMode="auto">
          <a:xfrm>
            <a:off x="4988399" y="971550"/>
            <a:ext cx="1488601" cy="3560929"/>
          </a:xfrm>
          <a:prstGeom prst="roundRect">
            <a:avLst>
              <a:gd name="adj" fmla="val 9577"/>
            </a:avLst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5" name="Téglalap: lekerekített 24"/>
          <p:cNvSpPr/>
          <p:nvPr/>
        </p:nvSpPr>
        <p:spPr bwMode="auto">
          <a:xfrm>
            <a:off x="6580556" y="971550"/>
            <a:ext cx="1116000" cy="3560929"/>
          </a:xfrm>
          <a:prstGeom prst="roundRect">
            <a:avLst>
              <a:gd name="adj" fmla="val 9577"/>
            </a:avLst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6" name="Téglalap: lekerekített 25"/>
          <p:cNvSpPr/>
          <p:nvPr/>
        </p:nvSpPr>
        <p:spPr bwMode="auto">
          <a:xfrm>
            <a:off x="7795173" y="971550"/>
            <a:ext cx="1116000" cy="3560929"/>
          </a:xfrm>
          <a:prstGeom prst="roundRect">
            <a:avLst>
              <a:gd name="adj" fmla="val 9577"/>
            </a:avLst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6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4" name="Rectangle 4"/>
          <p:cNvSpPr/>
          <p:nvPr/>
        </p:nvSpPr>
        <p:spPr>
          <a:xfrm>
            <a:off x="216094" y="209550"/>
            <a:ext cx="641330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2000" b="1" dirty="0" err="1">
                <a:solidFill>
                  <a:srgbClr val="FFFFFF"/>
                </a:solidFill>
                <a:latin typeface="Trebuchet MS" panose="020B0603020202020204" pitchFamily="34" charset="0"/>
              </a:rPr>
              <a:t>Fee</a:t>
            </a:r>
            <a:r>
              <a:rPr lang="hu-HU" sz="2000" b="1" dirty="0">
                <a:solidFill>
                  <a:srgbClr val="FFFFFF"/>
                </a:solidFill>
                <a:latin typeface="Trebuchet MS" panose="020B0603020202020204" pitchFamily="34" charset="0"/>
              </a:rPr>
              <a:t> </a:t>
            </a:r>
            <a:r>
              <a:rPr lang="hu-HU" sz="2000" b="1" dirty="0" err="1">
                <a:solidFill>
                  <a:srgbClr val="FFFFFF"/>
                </a:solidFill>
                <a:latin typeface="Trebuchet MS" panose="020B0603020202020204" pitchFamily="34" charset="0"/>
              </a:rPr>
              <a:t>schedule</a:t>
            </a:r>
            <a:endParaRPr lang="hu-HU" sz="2000" dirty="0">
              <a:solidFill>
                <a:srgbClr val="000000"/>
              </a:solidFill>
            </a:endParaRPr>
          </a:p>
        </p:txBody>
      </p:sp>
      <p:sp>
        <p:nvSpPr>
          <p:cNvPr id="7" name="Téglalap 6"/>
          <p:cNvSpPr/>
          <p:nvPr/>
        </p:nvSpPr>
        <p:spPr>
          <a:xfrm>
            <a:off x="6580556" y="1067094"/>
            <a:ext cx="1115644" cy="259045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algn="ctr">
              <a:lnSpc>
                <a:spcPts val="1300"/>
              </a:lnSpc>
            </a:pPr>
            <a:r>
              <a:rPr lang="hu-HU" sz="1400" b="1" dirty="0">
                <a:solidFill>
                  <a:srgbClr val="0086BB"/>
                </a:solidFill>
                <a:latin typeface="Trebuchet MS" panose="020B0603020202020204" pitchFamily="34" charset="0"/>
              </a:rPr>
              <a:t>AMOUNT</a:t>
            </a:r>
          </a:p>
          <a:p>
            <a:pPr algn="ctr">
              <a:lnSpc>
                <a:spcPts val="1300"/>
              </a:lnSpc>
            </a:pPr>
            <a:r>
              <a:rPr lang="hu-HU" sz="1400" b="1" dirty="0">
                <a:solidFill>
                  <a:srgbClr val="0086BB"/>
                </a:solidFill>
                <a:latin typeface="Trebuchet MS" panose="020B0603020202020204" pitchFamily="34" charset="0"/>
              </a:rPr>
              <a:t>IN HUF</a:t>
            </a:r>
            <a:endParaRPr lang="hu-HU" sz="1600" b="1" dirty="0">
              <a:solidFill>
                <a:srgbClr val="0086BB"/>
              </a:solidFill>
              <a:latin typeface="Trebuchet MS" panose="020B0603020202020204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églalap 7"/>
          <p:cNvSpPr/>
          <p:nvPr/>
        </p:nvSpPr>
        <p:spPr>
          <a:xfrm>
            <a:off x="7794817" y="1067094"/>
            <a:ext cx="1116356" cy="259045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algn="ctr">
              <a:lnSpc>
                <a:spcPts val="1300"/>
              </a:lnSpc>
            </a:pPr>
            <a:r>
              <a:rPr lang="hu-HU" sz="1400" b="1" dirty="0">
                <a:solidFill>
                  <a:srgbClr val="0086BB"/>
                </a:solidFill>
                <a:latin typeface="Trebuchet MS" panose="020B0603020202020204" pitchFamily="34" charset="0"/>
              </a:rPr>
              <a:t>~AMOUNT</a:t>
            </a:r>
          </a:p>
          <a:p>
            <a:pPr algn="ctr">
              <a:lnSpc>
                <a:spcPts val="1300"/>
              </a:lnSpc>
            </a:pPr>
            <a:r>
              <a:rPr lang="hu-HU" sz="1400" b="1" dirty="0">
                <a:solidFill>
                  <a:srgbClr val="0086BB"/>
                </a:solidFill>
                <a:latin typeface="Trebuchet MS" panose="020B0603020202020204" pitchFamily="34" charset="0"/>
              </a:rPr>
              <a:t>IN EUR</a:t>
            </a:r>
            <a:endParaRPr lang="hu-HU" sz="1600" b="1" dirty="0">
              <a:solidFill>
                <a:srgbClr val="0086BB"/>
              </a:solidFill>
              <a:latin typeface="Trebuchet MS" panose="020B0603020202020204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églalap 8"/>
          <p:cNvSpPr/>
          <p:nvPr/>
        </p:nvSpPr>
        <p:spPr>
          <a:xfrm>
            <a:off x="1752599" y="1067094"/>
            <a:ext cx="3132243" cy="259045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algn="ctr">
              <a:lnSpc>
                <a:spcPts val="1300"/>
              </a:lnSpc>
            </a:pPr>
            <a:r>
              <a:rPr lang="hu-HU" sz="1400" b="1" dirty="0">
                <a:solidFill>
                  <a:srgbClr val="0086BB"/>
                </a:solidFill>
                <a:latin typeface="Trebuchet MS" panose="020B0603020202020204" pitchFamily="34" charset="0"/>
              </a:rPr>
              <a:t>ITEM</a:t>
            </a:r>
            <a:endParaRPr lang="hu-HU" sz="1600" b="1" dirty="0">
              <a:solidFill>
                <a:srgbClr val="0086BB"/>
              </a:solidFill>
              <a:latin typeface="Trebuchet MS" panose="020B0603020202020204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églalap 9"/>
          <p:cNvSpPr/>
          <p:nvPr/>
        </p:nvSpPr>
        <p:spPr>
          <a:xfrm>
            <a:off x="4988400" y="1067094"/>
            <a:ext cx="1488600" cy="259045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algn="ctr">
              <a:lnSpc>
                <a:spcPts val="1300"/>
              </a:lnSpc>
            </a:pPr>
            <a:r>
              <a:rPr lang="hu-HU" sz="1400" b="1" dirty="0">
                <a:solidFill>
                  <a:srgbClr val="0086BB"/>
                </a:solidFill>
                <a:latin typeface="Trebuchet MS" panose="020B0603020202020204" pitchFamily="34" charset="0"/>
              </a:rPr>
              <a:t>BASIS</a:t>
            </a:r>
            <a:endParaRPr lang="hu-HU" sz="1600" b="1" dirty="0">
              <a:solidFill>
                <a:srgbClr val="0086BB"/>
              </a:solidFill>
              <a:latin typeface="Trebuchet MS" panose="020B0603020202020204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églalap 10"/>
          <p:cNvSpPr/>
          <p:nvPr/>
        </p:nvSpPr>
        <p:spPr>
          <a:xfrm>
            <a:off x="228599" y="1067094"/>
            <a:ext cx="1451021" cy="259045"/>
          </a:xfrm>
          <a:prstGeom prst="rect">
            <a:avLst/>
          </a:prstGeom>
        </p:spPr>
        <p:txBody>
          <a:bodyPr wrap="none" anchor="ctr" anchorCtr="0">
            <a:noAutofit/>
          </a:bodyPr>
          <a:lstStyle/>
          <a:p>
            <a:pPr algn="ctr">
              <a:lnSpc>
                <a:spcPts val="1300"/>
              </a:lnSpc>
            </a:pPr>
            <a:r>
              <a:rPr lang="hu-HU" sz="1400" b="1" dirty="0">
                <a:solidFill>
                  <a:srgbClr val="0086BB"/>
                </a:solidFill>
                <a:latin typeface="Trebuchet MS" panose="020B0603020202020204" pitchFamily="34" charset="0"/>
              </a:rPr>
              <a:t>FEE TYPE</a:t>
            </a:r>
            <a:endParaRPr lang="hu-HU" sz="1600" b="1" dirty="0">
              <a:solidFill>
                <a:srgbClr val="0086BB"/>
              </a:solidFill>
              <a:latin typeface="Trebuchet MS" panose="020B0603020202020204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églalap 19"/>
          <p:cNvSpPr/>
          <p:nvPr/>
        </p:nvSpPr>
        <p:spPr>
          <a:xfrm>
            <a:off x="0" y="4589502"/>
            <a:ext cx="914400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sz="1000" baseline="30000" dirty="0">
                <a:latin typeface="Trebuchet MS" panose="020B0603020202020204" pitchFamily="34" charset="0"/>
              </a:rPr>
              <a:t>1</a:t>
            </a:r>
            <a:r>
              <a:rPr lang="en-US" sz="1000" dirty="0">
                <a:latin typeface="Trebuchet MS" panose="020B0603020202020204" pitchFamily="34" charset="0"/>
              </a:rPr>
              <a:t> </a:t>
            </a:r>
            <a:r>
              <a:rPr lang="hu-HU" sz="1000" dirty="0" err="1">
                <a:latin typeface="Trebuchet MS" panose="020B0603020202020204" pitchFamily="34" charset="0"/>
              </a:rPr>
              <a:t>Charged</a:t>
            </a:r>
            <a:r>
              <a:rPr lang="hu-HU" sz="1000" dirty="0">
                <a:latin typeface="Trebuchet MS" panose="020B0603020202020204" pitchFamily="34" charset="0"/>
              </a:rPr>
              <a:t> </a:t>
            </a:r>
            <a:r>
              <a:rPr lang="hu-HU" sz="1000" dirty="0" err="1">
                <a:latin typeface="Trebuchet MS" panose="020B0603020202020204" pitchFamily="34" charset="0"/>
              </a:rPr>
              <a:t>for</a:t>
            </a:r>
            <a:r>
              <a:rPr lang="hu-HU" sz="1000" dirty="0">
                <a:latin typeface="Trebuchet MS" panose="020B0603020202020204" pitchFamily="34" charset="0"/>
              </a:rPr>
              <a:t> </a:t>
            </a:r>
            <a:r>
              <a:rPr lang="hu-HU" sz="1000" dirty="0" err="1">
                <a:latin typeface="Trebuchet MS" panose="020B0603020202020204" pitchFamily="34" charset="0"/>
              </a:rPr>
              <a:t>debit</a:t>
            </a:r>
            <a:r>
              <a:rPr lang="hu-HU" sz="1000" dirty="0">
                <a:latin typeface="Trebuchet MS" panose="020B0603020202020204" pitchFamily="34" charset="0"/>
              </a:rPr>
              <a:t> </a:t>
            </a:r>
            <a:r>
              <a:rPr lang="hu-HU" sz="1000" dirty="0" err="1">
                <a:latin typeface="Trebuchet MS" panose="020B0603020202020204" pitchFamily="34" charset="0"/>
              </a:rPr>
              <a:t>transactions</a:t>
            </a:r>
            <a:endParaRPr lang="hu-HU" sz="1000" dirty="0">
              <a:latin typeface="Trebuchet MS" panose="020B0603020202020204" pitchFamily="34" charset="0"/>
            </a:endParaRPr>
          </a:p>
          <a:p>
            <a:r>
              <a:rPr lang="hu-HU" sz="1000" baseline="30000" dirty="0">
                <a:latin typeface="Trebuchet MS" panose="020B0603020202020204" pitchFamily="34" charset="0"/>
              </a:rPr>
              <a:t>2</a:t>
            </a:r>
            <a:r>
              <a:rPr lang="en-US" sz="1000" dirty="0">
                <a:latin typeface="Trebuchet MS" panose="020B0603020202020204" pitchFamily="34" charset="0"/>
              </a:rPr>
              <a:t> General membership enables the client to report their own trades and additionally the other side of the trade on behalf of the trading partner </a:t>
            </a:r>
          </a:p>
          <a:p>
            <a:r>
              <a:rPr lang="hu-HU" sz="1000" baseline="30000" dirty="0">
                <a:latin typeface="Trebuchet MS" panose="020B0603020202020204" pitchFamily="34" charset="0"/>
              </a:rPr>
              <a:t>3</a:t>
            </a:r>
            <a:r>
              <a:rPr lang="en-US" sz="1000" dirty="0">
                <a:latin typeface="Trebuchet MS" panose="020B0603020202020204" pitchFamily="34" charset="0"/>
              </a:rPr>
              <a:t> Individual membership enables clients to report solely their own trades through KELER				</a:t>
            </a:r>
          </a:p>
        </p:txBody>
      </p:sp>
      <p:sp>
        <p:nvSpPr>
          <p:cNvPr id="27" name="Téglalap: lekerekített 26"/>
          <p:cNvSpPr/>
          <p:nvPr/>
        </p:nvSpPr>
        <p:spPr bwMode="auto">
          <a:xfrm>
            <a:off x="207473" y="3272763"/>
            <a:ext cx="8775506" cy="630230"/>
          </a:xfrm>
          <a:prstGeom prst="roundRect">
            <a:avLst>
              <a:gd name="adj" fmla="val 10650"/>
            </a:avLst>
          </a:prstGeom>
          <a:solidFill>
            <a:srgbClr val="FFFFFF">
              <a:alpha val="60000"/>
            </a:srgbClr>
          </a:solidFill>
          <a:ln w="3175" cap="flat" cmpd="sng" algn="ctr">
            <a:solidFill>
              <a:srgbClr val="0086B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29" name="Téglalap 28"/>
          <p:cNvSpPr/>
          <p:nvPr/>
        </p:nvSpPr>
        <p:spPr>
          <a:xfrm>
            <a:off x="227427" y="3272799"/>
            <a:ext cx="1451021" cy="630245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>
              <a:lnSpc>
                <a:spcPts val="1300"/>
              </a:lnSpc>
            </a:pPr>
            <a:r>
              <a:rPr lang="hu-HU" sz="1400" b="1" dirty="0">
                <a:solidFill>
                  <a:srgbClr val="0086BB"/>
                </a:solidFill>
                <a:latin typeface="Trebuchet MS" panose="020B0603020202020204" pitchFamily="34" charset="0"/>
              </a:rPr>
              <a:t>LEI</a:t>
            </a:r>
            <a:endParaRPr lang="hu-HU" sz="1600" b="1" dirty="0">
              <a:solidFill>
                <a:srgbClr val="0086BB"/>
              </a:solidFill>
              <a:latin typeface="Trebuchet MS" panose="020B0603020202020204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églalap: lekerekített 29"/>
          <p:cNvSpPr/>
          <p:nvPr/>
        </p:nvSpPr>
        <p:spPr bwMode="auto">
          <a:xfrm>
            <a:off x="207473" y="1666674"/>
            <a:ext cx="8775506" cy="1503367"/>
          </a:xfrm>
          <a:prstGeom prst="roundRect">
            <a:avLst>
              <a:gd name="adj" fmla="val 6933"/>
            </a:avLst>
          </a:prstGeom>
          <a:solidFill>
            <a:srgbClr val="FFFFFF">
              <a:alpha val="60000"/>
            </a:srgbClr>
          </a:solidFill>
          <a:ln w="3175" cap="flat" cmpd="sng" algn="ctr">
            <a:solidFill>
              <a:srgbClr val="0086BB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5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Gill Sans" charset="0"/>
              <a:ea typeface="ヒラギノ角ゴ ProN W3" charset="0"/>
              <a:cs typeface="ヒラギノ角ゴ ProN W3" charset="0"/>
              <a:sym typeface="Gill Sans" charset="0"/>
            </a:endParaRPr>
          </a:p>
        </p:txBody>
      </p:sp>
      <p:sp>
        <p:nvSpPr>
          <p:cNvPr id="12" name="Téglalap 11"/>
          <p:cNvSpPr/>
          <p:nvPr/>
        </p:nvSpPr>
        <p:spPr>
          <a:xfrm>
            <a:off x="6579384" y="863827"/>
            <a:ext cx="1115644" cy="2737054"/>
          </a:xfrm>
          <a:prstGeom prst="rect">
            <a:avLst/>
          </a:prstGeom>
        </p:spPr>
        <p:txBody>
          <a:bodyPr wrap="none" anchor="t" anchorCtr="0">
            <a:noAutofit/>
          </a:bodyPr>
          <a:lstStyle/>
          <a:p>
            <a:pPr algn="r">
              <a:spcAft>
                <a:spcPts val="300"/>
              </a:spcAft>
            </a:pPr>
            <a:endParaRPr lang="hu-HU" sz="1200" dirty="0" smtClean="0">
              <a:latin typeface="Trebuchet MS" panose="020B0603020202020204" pitchFamily="34" charset="0"/>
            </a:endParaRPr>
          </a:p>
          <a:p>
            <a:pPr algn="r">
              <a:spcAft>
                <a:spcPts val="300"/>
              </a:spcAft>
            </a:pPr>
            <a:endParaRPr lang="hu-HU" sz="1200" dirty="0">
              <a:latin typeface="Trebuchet MS" panose="020B0603020202020204" pitchFamily="34" charset="0"/>
            </a:endParaRPr>
          </a:p>
          <a:p>
            <a:pPr algn="r">
              <a:spcAft>
                <a:spcPts val="300"/>
              </a:spcAft>
            </a:pPr>
            <a:r>
              <a:rPr lang="hu-HU" sz="1200" dirty="0" smtClean="0">
                <a:latin typeface="Trebuchet MS" panose="020B0603020202020204" pitchFamily="34" charset="0"/>
              </a:rPr>
              <a:t>   </a:t>
            </a:r>
            <a:endParaRPr lang="hu-HU" sz="1200" dirty="0">
              <a:latin typeface="Trebuchet MS" panose="020B0603020202020204" pitchFamily="34" charset="0"/>
            </a:endParaRPr>
          </a:p>
          <a:p>
            <a:pPr algn="r">
              <a:spcAft>
                <a:spcPts val="300"/>
              </a:spcAft>
            </a:pPr>
            <a:endParaRPr lang="hu-HU" sz="1200" dirty="0">
              <a:latin typeface="Trebuchet MS" panose="020B0603020202020204" pitchFamily="34" charset="0"/>
            </a:endParaRPr>
          </a:p>
          <a:p>
            <a:pPr algn="r">
              <a:spcAft>
                <a:spcPts val="300"/>
              </a:spcAft>
            </a:pPr>
            <a:r>
              <a:rPr lang="hu-HU" sz="1200" dirty="0">
                <a:latin typeface="Trebuchet MS" panose="020B0603020202020204" pitchFamily="34" charset="0"/>
              </a:rPr>
              <a:t> </a:t>
            </a:r>
            <a:r>
              <a:rPr lang="hu-HU" sz="1200" dirty="0" smtClean="0">
                <a:latin typeface="Trebuchet MS" panose="020B0603020202020204" pitchFamily="34" charset="0"/>
              </a:rPr>
              <a:t>100,000    </a:t>
            </a:r>
            <a:endParaRPr lang="hu-HU" sz="1200" dirty="0">
              <a:latin typeface="Trebuchet MS" panose="020B0603020202020204" pitchFamily="34" charset="0"/>
            </a:endParaRPr>
          </a:p>
          <a:p>
            <a:pPr algn="r">
              <a:spcAft>
                <a:spcPts val="300"/>
              </a:spcAft>
            </a:pPr>
            <a:r>
              <a:rPr lang="hu-HU" sz="1200" dirty="0">
                <a:latin typeface="Trebuchet MS" panose="020B0603020202020204" pitchFamily="34" charset="0"/>
              </a:rPr>
              <a:t> </a:t>
            </a:r>
            <a:r>
              <a:rPr lang="hu-HU" sz="1200" dirty="0" smtClean="0">
                <a:latin typeface="Trebuchet MS" panose="020B0603020202020204" pitchFamily="34" charset="0"/>
              </a:rPr>
              <a:t>50,000    </a:t>
            </a:r>
            <a:endParaRPr lang="hu-HU" sz="1200" dirty="0">
              <a:latin typeface="Trebuchet MS" panose="020B0603020202020204" pitchFamily="34" charset="0"/>
            </a:endParaRPr>
          </a:p>
          <a:p>
            <a:pPr algn="r">
              <a:spcAft>
                <a:spcPts val="300"/>
              </a:spcAft>
            </a:pPr>
            <a:endParaRPr lang="hu-HU" sz="1200" dirty="0" smtClean="0">
              <a:latin typeface="Trebuchet MS" panose="020B0603020202020204" pitchFamily="34" charset="0"/>
            </a:endParaRPr>
          </a:p>
          <a:p>
            <a:pPr algn="r">
              <a:spcAft>
                <a:spcPts val="300"/>
              </a:spcAft>
            </a:pPr>
            <a:endParaRPr lang="hu-HU" sz="1200" dirty="0">
              <a:latin typeface="Trebuchet MS" panose="020B0603020202020204" pitchFamily="34" charset="0"/>
            </a:endParaRPr>
          </a:p>
          <a:p>
            <a:pPr algn="r">
              <a:spcAft>
                <a:spcPts val="300"/>
              </a:spcAft>
            </a:pPr>
            <a:r>
              <a:rPr lang="hu-HU" sz="1200" dirty="0" smtClean="0">
                <a:latin typeface="Trebuchet MS" panose="020B0603020202020204" pitchFamily="34" charset="0"/>
              </a:rPr>
              <a:t>100,000    </a:t>
            </a:r>
            <a:endParaRPr lang="hu-HU" sz="1200" dirty="0">
              <a:latin typeface="Trebuchet MS" panose="020B0603020202020204" pitchFamily="34" charset="0"/>
            </a:endParaRPr>
          </a:p>
          <a:p>
            <a:pPr algn="r">
              <a:spcAft>
                <a:spcPts val="300"/>
              </a:spcAft>
            </a:pPr>
            <a:r>
              <a:rPr lang="hu-HU" sz="1200" dirty="0">
                <a:latin typeface="Trebuchet MS" panose="020B0603020202020204" pitchFamily="34" charset="0"/>
              </a:rPr>
              <a:t> </a:t>
            </a:r>
            <a:r>
              <a:rPr lang="hu-HU" sz="1200" dirty="0" smtClean="0">
                <a:latin typeface="Trebuchet MS" panose="020B0603020202020204" pitchFamily="34" charset="0"/>
              </a:rPr>
              <a:t>50,000    </a:t>
            </a:r>
            <a:endParaRPr lang="hu-HU" sz="1200" dirty="0">
              <a:latin typeface="Trebuchet MS" panose="020B0603020202020204" pitchFamily="34" charset="0"/>
            </a:endParaRPr>
          </a:p>
          <a:p>
            <a:pPr algn="r">
              <a:spcAft>
                <a:spcPts val="300"/>
              </a:spcAft>
            </a:pPr>
            <a:endParaRPr lang="hu-HU" sz="1200" dirty="0">
              <a:latin typeface="Trebuchet MS" panose="020B0603020202020204" pitchFamily="34" charset="0"/>
            </a:endParaRPr>
          </a:p>
          <a:p>
            <a:pPr algn="r">
              <a:spcAft>
                <a:spcPts val="300"/>
              </a:spcAft>
            </a:pPr>
            <a:r>
              <a:rPr lang="hu-HU" sz="1200" dirty="0">
                <a:latin typeface="Trebuchet MS" panose="020B0603020202020204" pitchFamily="34" charset="0"/>
              </a:rPr>
              <a:t> - </a:t>
            </a:r>
          </a:p>
          <a:p>
            <a:pPr algn="r">
              <a:spcAft>
                <a:spcPts val="300"/>
              </a:spcAft>
            </a:pPr>
            <a:r>
              <a:rPr lang="hu-HU" sz="1200" dirty="0">
                <a:latin typeface="Trebuchet MS" panose="020B0603020202020204" pitchFamily="34" charset="0"/>
              </a:rPr>
              <a:t> - </a:t>
            </a:r>
          </a:p>
        </p:txBody>
      </p:sp>
      <p:sp>
        <p:nvSpPr>
          <p:cNvPr id="13" name="Téglalap 12"/>
          <p:cNvSpPr/>
          <p:nvPr/>
        </p:nvSpPr>
        <p:spPr>
          <a:xfrm>
            <a:off x="7793645" y="863827"/>
            <a:ext cx="1116356" cy="2737054"/>
          </a:xfrm>
          <a:prstGeom prst="rect">
            <a:avLst/>
          </a:prstGeom>
        </p:spPr>
        <p:txBody>
          <a:bodyPr wrap="none" anchor="t" anchorCtr="0">
            <a:noAutofit/>
          </a:bodyPr>
          <a:lstStyle/>
          <a:p>
            <a:pPr algn="r">
              <a:spcAft>
                <a:spcPts val="300"/>
              </a:spcAft>
            </a:pPr>
            <a:r>
              <a:rPr lang="hu-HU" sz="1200" dirty="0">
                <a:latin typeface="Trebuchet MS" panose="020B0603020202020204" pitchFamily="34" charset="0"/>
              </a:rPr>
              <a:t>  </a:t>
            </a:r>
            <a:endParaRPr lang="hu-HU" sz="1200" dirty="0" smtClean="0">
              <a:latin typeface="Trebuchet MS" panose="020B0603020202020204" pitchFamily="34" charset="0"/>
            </a:endParaRPr>
          </a:p>
          <a:p>
            <a:pPr algn="r">
              <a:spcAft>
                <a:spcPts val="300"/>
              </a:spcAft>
            </a:pPr>
            <a:endParaRPr lang="hu-HU" sz="1200" dirty="0" smtClean="0">
              <a:latin typeface="Trebuchet MS" panose="020B0603020202020204" pitchFamily="34" charset="0"/>
            </a:endParaRPr>
          </a:p>
          <a:p>
            <a:pPr algn="r">
              <a:spcAft>
                <a:spcPts val="300"/>
              </a:spcAft>
            </a:pPr>
            <a:endParaRPr lang="hu-HU" sz="1200" dirty="0">
              <a:latin typeface="Trebuchet MS" panose="020B0603020202020204" pitchFamily="34" charset="0"/>
            </a:endParaRPr>
          </a:p>
          <a:p>
            <a:pPr algn="r">
              <a:spcAft>
                <a:spcPts val="300"/>
              </a:spcAft>
            </a:pPr>
            <a:endParaRPr lang="hu-HU" sz="1200" dirty="0">
              <a:latin typeface="Trebuchet MS" panose="020B0603020202020204" pitchFamily="34" charset="0"/>
            </a:endParaRPr>
          </a:p>
          <a:p>
            <a:pPr algn="r">
              <a:spcAft>
                <a:spcPts val="300"/>
              </a:spcAft>
            </a:pPr>
            <a:r>
              <a:rPr lang="hu-HU" sz="1200" dirty="0">
                <a:latin typeface="Trebuchet MS" panose="020B0603020202020204" pitchFamily="34" charset="0"/>
              </a:rPr>
              <a:t> </a:t>
            </a:r>
            <a:r>
              <a:rPr lang="hu-HU" sz="1200" dirty="0" smtClean="0">
                <a:latin typeface="Trebuchet MS" panose="020B0603020202020204" pitchFamily="34" charset="0"/>
              </a:rPr>
              <a:t>303 </a:t>
            </a:r>
            <a:r>
              <a:rPr lang="hu-HU" sz="1200" dirty="0">
                <a:latin typeface="Trebuchet MS" panose="020B0603020202020204" pitchFamily="34" charset="0"/>
              </a:rPr>
              <a:t>€ </a:t>
            </a:r>
          </a:p>
          <a:p>
            <a:pPr algn="r">
              <a:spcAft>
                <a:spcPts val="300"/>
              </a:spcAft>
            </a:pPr>
            <a:r>
              <a:rPr lang="hu-HU" sz="1200" dirty="0">
                <a:latin typeface="Trebuchet MS" panose="020B0603020202020204" pitchFamily="34" charset="0"/>
              </a:rPr>
              <a:t> </a:t>
            </a:r>
            <a:r>
              <a:rPr lang="hu-HU" sz="1200" dirty="0" smtClean="0">
                <a:latin typeface="Trebuchet MS" panose="020B0603020202020204" pitchFamily="34" charset="0"/>
              </a:rPr>
              <a:t>152 </a:t>
            </a:r>
            <a:r>
              <a:rPr lang="hu-HU" sz="1200" dirty="0">
                <a:latin typeface="Trebuchet MS" panose="020B0603020202020204" pitchFamily="34" charset="0"/>
              </a:rPr>
              <a:t>€ </a:t>
            </a:r>
          </a:p>
          <a:p>
            <a:pPr algn="r">
              <a:spcAft>
                <a:spcPts val="300"/>
              </a:spcAft>
            </a:pPr>
            <a:r>
              <a:rPr lang="hu-HU" sz="1200" dirty="0">
                <a:latin typeface="Trebuchet MS" panose="020B0603020202020204" pitchFamily="34" charset="0"/>
              </a:rPr>
              <a:t> </a:t>
            </a:r>
            <a:r>
              <a:rPr lang="hu-HU" sz="1200" dirty="0" smtClean="0">
                <a:latin typeface="Trebuchet MS" panose="020B0603020202020204" pitchFamily="34" charset="0"/>
              </a:rPr>
              <a:t>0.06 </a:t>
            </a:r>
            <a:r>
              <a:rPr lang="hu-HU" sz="1200" dirty="0">
                <a:latin typeface="Trebuchet MS" panose="020B0603020202020204" pitchFamily="34" charset="0"/>
              </a:rPr>
              <a:t>€ </a:t>
            </a:r>
          </a:p>
          <a:p>
            <a:pPr algn="r">
              <a:spcAft>
                <a:spcPts val="600"/>
              </a:spcAft>
            </a:pPr>
            <a:r>
              <a:rPr lang="hu-HU" sz="1200" dirty="0">
                <a:latin typeface="Trebuchet MS" panose="020B0603020202020204" pitchFamily="34" charset="0"/>
              </a:rPr>
              <a:t> </a:t>
            </a:r>
            <a:r>
              <a:rPr lang="hu-HU" sz="1200" dirty="0" smtClean="0">
                <a:latin typeface="Trebuchet MS" panose="020B0603020202020204" pitchFamily="34" charset="0"/>
              </a:rPr>
              <a:t>0.06 </a:t>
            </a:r>
            <a:r>
              <a:rPr lang="hu-HU" sz="1200" dirty="0">
                <a:latin typeface="Trebuchet MS" panose="020B0603020202020204" pitchFamily="34" charset="0"/>
              </a:rPr>
              <a:t>€ </a:t>
            </a:r>
          </a:p>
          <a:p>
            <a:pPr algn="r">
              <a:spcAft>
                <a:spcPts val="300"/>
              </a:spcAft>
            </a:pPr>
            <a:r>
              <a:rPr lang="hu-HU" sz="1200" dirty="0">
                <a:latin typeface="Trebuchet MS" panose="020B0603020202020204" pitchFamily="34" charset="0"/>
              </a:rPr>
              <a:t> 258 € </a:t>
            </a:r>
          </a:p>
          <a:p>
            <a:pPr algn="r">
              <a:spcAft>
                <a:spcPts val="300"/>
              </a:spcAft>
            </a:pPr>
            <a:r>
              <a:rPr lang="hu-HU" sz="1200" dirty="0">
                <a:latin typeface="Trebuchet MS" panose="020B0603020202020204" pitchFamily="34" charset="0"/>
              </a:rPr>
              <a:t> 129 € </a:t>
            </a:r>
          </a:p>
          <a:p>
            <a:pPr algn="r">
              <a:spcAft>
                <a:spcPts val="300"/>
              </a:spcAft>
            </a:pPr>
            <a:endParaRPr lang="hu-HU" sz="1200" dirty="0">
              <a:latin typeface="Trebuchet MS" panose="020B0603020202020204" pitchFamily="34" charset="0"/>
            </a:endParaRPr>
          </a:p>
          <a:p>
            <a:pPr algn="r">
              <a:spcAft>
                <a:spcPts val="300"/>
              </a:spcAft>
            </a:pPr>
            <a:r>
              <a:rPr lang="hu-HU" sz="1200" dirty="0">
                <a:latin typeface="Trebuchet MS" panose="020B0603020202020204" pitchFamily="34" charset="0"/>
              </a:rPr>
              <a:t> 100 € </a:t>
            </a:r>
          </a:p>
          <a:p>
            <a:pPr algn="r">
              <a:spcAft>
                <a:spcPts val="300"/>
              </a:spcAft>
            </a:pPr>
            <a:r>
              <a:rPr lang="de-DE" sz="1200" dirty="0" smtClean="0">
                <a:latin typeface="Trebuchet MS" panose="020B0603020202020204" pitchFamily="34" charset="0"/>
              </a:rPr>
              <a:t>8</a:t>
            </a:r>
            <a:r>
              <a:rPr lang="hu-HU" sz="1200" dirty="0" smtClean="0">
                <a:latin typeface="Trebuchet MS" panose="020B0603020202020204" pitchFamily="34" charset="0"/>
              </a:rPr>
              <a:t>0 € </a:t>
            </a:r>
            <a:endParaRPr lang="hu-HU" sz="1200" dirty="0">
              <a:latin typeface="Trebuchet MS" panose="020B0603020202020204" pitchFamily="34" charset="0"/>
            </a:endParaRPr>
          </a:p>
          <a:p>
            <a:pPr algn="r">
              <a:spcAft>
                <a:spcPts val="300"/>
              </a:spcAft>
            </a:pPr>
            <a:endParaRPr lang="hu-HU" sz="1200" dirty="0">
              <a:latin typeface="Trebuchet MS" panose="020B0603020202020204" pitchFamily="34" charset="0"/>
            </a:endParaRPr>
          </a:p>
        </p:txBody>
      </p:sp>
      <p:sp>
        <p:nvSpPr>
          <p:cNvPr id="14" name="Téglalap 13"/>
          <p:cNvSpPr/>
          <p:nvPr/>
        </p:nvSpPr>
        <p:spPr>
          <a:xfrm>
            <a:off x="1751428" y="863828"/>
            <a:ext cx="3352800" cy="2737054"/>
          </a:xfrm>
          <a:prstGeom prst="rect">
            <a:avLst/>
          </a:prstGeom>
        </p:spPr>
        <p:txBody>
          <a:bodyPr wrap="square" anchor="t" anchorCtr="0">
            <a:noAutofit/>
          </a:bodyPr>
          <a:lstStyle/>
          <a:p>
            <a:pPr>
              <a:spcAft>
                <a:spcPts val="300"/>
              </a:spcAft>
            </a:pPr>
            <a:endParaRPr lang="hu-HU" sz="1200" b="1" dirty="0" smtClean="0">
              <a:latin typeface="Trebuchet MS" panose="020B0603020202020204" pitchFamily="34" charset="0"/>
            </a:endParaRPr>
          </a:p>
          <a:p>
            <a:pPr>
              <a:spcAft>
                <a:spcPts val="300"/>
              </a:spcAft>
            </a:pPr>
            <a:endParaRPr lang="hu-HU" sz="1200" b="1" dirty="0">
              <a:latin typeface="Trebuchet MS" panose="020B0603020202020204" pitchFamily="34" charset="0"/>
            </a:endParaRPr>
          </a:p>
          <a:p>
            <a:pPr>
              <a:spcAft>
                <a:spcPts val="300"/>
              </a:spcAft>
            </a:pPr>
            <a:endParaRPr lang="hu-HU" sz="1200" b="1" dirty="0" smtClean="0">
              <a:latin typeface="Trebuchet MS" panose="020B0603020202020204" pitchFamily="34" charset="0"/>
            </a:endParaRPr>
          </a:p>
          <a:p>
            <a:pPr>
              <a:spcAft>
                <a:spcPts val="300"/>
              </a:spcAft>
            </a:pPr>
            <a:endParaRPr lang="en-US" sz="1200" b="1" dirty="0">
              <a:latin typeface="Trebuchet MS" panose="020B0603020202020204" pitchFamily="34" charset="0"/>
            </a:endParaRPr>
          </a:p>
          <a:p>
            <a:pPr>
              <a:spcAft>
                <a:spcPts val="300"/>
              </a:spcAft>
            </a:pPr>
            <a:r>
              <a:rPr lang="en-US" sz="1200" b="1" dirty="0">
                <a:latin typeface="Trebuchet MS" panose="020B0603020202020204" pitchFamily="34" charset="0"/>
              </a:rPr>
              <a:t>General membership fee</a:t>
            </a:r>
          </a:p>
          <a:p>
            <a:pPr>
              <a:spcAft>
                <a:spcPts val="300"/>
              </a:spcAft>
            </a:pPr>
            <a:r>
              <a:rPr lang="en-US" sz="1200" b="1" dirty="0">
                <a:latin typeface="Trebuchet MS" panose="020B0603020202020204" pitchFamily="34" charset="0"/>
              </a:rPr>
              <a:t>Individual membership fee</a:t>
            </a:r>
          </a:p>
          <a:p>
            <a:pPr>
              <a:spcAft>
                <a:spcPts val="300"/>
              </a:spcAft>
            </a:pPr>
            <a:r>
              <a:rPr lang="en-US" sz="1200" b="1" dirty="0">
                <a:latin typeface="Trebuchet MS" panose="020B0603020202020204" pitchFamily="34" charset="0"/>
              </a:rPr>
              <a:t>Reporting fee</a:t>
            </a:r>
          </a:p>
          <a:p>
            <a:pPr>
              <a:spcAft>
                <a:spcPts val="600"/>
              </a:spcAft>
            </a:pPr>
            <a:r>
              <a:rPr lang="en-US" sz="1200" b="1" dirty="0">
                <a:latin typeface="Trebuchet MS" panose="020B0603020202020204" pitchFamily="34" charset="0"/>
              </a:rPr>
              <a:t>Maintenance fee</a:t>
            </a:r>
          </a:p>
          <a:p>
            <a:pPr>
              <a:spcAft>
                <a:spcPts val="300"/>
              </a:spcAft>
            </a:pPr>
            <a:r>
              <a:rPr lang="en-US" sz="1200" b="1" dirty="0">
                <a:latin typeface="Trebuchet MS" panose="020B0603020202020204" pitchFamily="34" charset="0"/>
              </a:rPr>
              <a:t>General membership fee</a:t>
            </a:r>
            <a:r>
              <a:rPr lang="hu-HU" sz="1200" b="1" baseline="30000" dirty="0">
                <a:latin typeface="Trebuchet MS" panose="020B0603020202020204" pitchFamily="34" charset="0"/>
              </a:rPr>
              <a:t>2</a:t>
            </a:r>
            <a:endParaRPr lang="hu-HU" sz="1200" b="1" dirty="0">
              <a:latin typeface="Trebuchet MS" panose="020B0603020202020204" pitchFamily="34" charset="0"/>
            </a:endParaRPr>
          </a:p>
          <a:p>
            <a:pPr>
              <a:spcAft>
                <a:spcPts val="300"/>
              </a:spcAft>
            </a:pPr>
            <a:r>
              <a:rPr lang="en-US" sz="1200" b="1" dirty="0">
                <a:latin typeface="Trebuchet MS" panose="020B0603020202020204" pitchFamily="34" charset="0"/>
              </a:rPr>
              <a:t>Individual membership fee</a:t>
            </a:r>
            <a:r>
              <a:rPr lang="hu-HU" sz="1200" b="1" baseline="30000" dirty="0">
                <a:latin typeface="Trebuchet MS" panose="020B0603020202020204" pitchFamily="34" charset="0"/>
              </a:rPr>
              <a:t>3</a:t>
            </a:r>
            <a:endParaRPr lang="en-US" sz="1200" b="1" dirty="0">
              <a:latin typeface="Trebuchet MS" panose="020B0603020202020204" pitchFamily="34" charset="0"/>
            </a:endParaRPr>
          </a:p>
          <a:p>
            <a:pPr>
              <a:spcAft>
                <a:spcPts val="300"/>
              </a:spcAft>
            </a:pPr>
            <a:endParaRPr lang="hu-HU" sz="1200" b="1" dirty="0">
              <a:latin typeface="Trebuchet MS" panose="020B0603020202020204" pitchFamily="34" charset="0"/>
            </a:endParaRPr>
          </a:p>
          <a:p>
            <a:pPr>
              <a:spcAft>
                <a:spcPts val="300"/>
              </a:spcAft>
            </a:pPr>
            <a:r>
              <a:rPr lang="en-US" sz="1200" b="1" dirty="0">
                <a:latin typeface="Trebuchet MS" panose="020B0603020202020204" pitchFamily="34" charset="0"/>
              </a:rPr>
              <a:t>LEI application fee</a:t>
            </a:r>
          </a:p>
          <a:p>
            <a:pPr>
              <a:spcAft>
                <a:spcPts val="300"/>
              </a:spcAft>
            </a:pPr>
            <a:r>
              <a:rPr lang="en-US" sz="1200" b="1" dirty="0">
                <a:latin typeface="Trebuchet MS" panose="020B0603020202020204" pitchFamily="34" charset="0"/>
              </a:rPr>
              <a:t>Maintenance fee</a:t>
            </a:r>
          </a:p>
          <a:p>
            <a:pPr>
              <a:spcAft>
                <a:spcPts val="300"/>
              </a:spcAft>
            </a:pPr>
            <a:endParaRPr lang="en-US" sz="1200" b="1" dirty="0">
              <a:latin typeface="Trebuchet MS" panose="020B0603020202020204" pitchFamily="34" charset="0"/>
            </a:endParaRPr>
          </a:p>
        </p:txBody>
      </p:sp>
      <p:sp>
        <p:nvSpPr>
          <p:cNvPr id="15" name="Téglalap 14"/>
          <p:cNvSpPr/>
          <p:nvPr/>
        </p:nvSpPr>
        <p:spPr>
          <a:xfrm>
            <a:off x="4987228" y="863827"/>
            <a:ext cx="1488600" cy="2737054"/>
          </a:xfrm>
          <a:prstGeom prst="rect">
            <a:avLst/>
          </a:prstGeom>
        </p:spPr>
        <p:txBody>
          <a:bodyPr wrap="none" anchor="t" anchorCtr="0">
            <a:noAutofit/>
          </a:bodyPr>
          <a:lstStyle/>
          <a:p>
            <a:pPr algn="ctr">
              <a:spcAft>
                <a:spcPts val="300"/>
              </a:spcAft>
            </a:pPr>
            <a:endParaRPr lang="hu-HU" sz="1200" dirty="0" smtClean="0">
              <a:latin typeface="Trebuchet MS" panose="020B0603020202020204" pitchFamily="34" charset="0"/>
            </a:endParaRPr>
          </a:p>
          <a:p>
            <a:pPr algn="ctr">
              <a:spcAft>
                <a:spcPts val="300"/>
              </a:spcAft>
            </a:pPr>
            <a:endParaRPr lang="hu-HU" sz="1200" dirty="0">
              <a:latin typeface="Trebuchet MS" panose="020B0603020202020204" pitchFamily="34" charset="0"/>
            </a:endParaRPr>
          </a:p>
          <a:p>
            <a:pPr algn="ctr">
              <a:spcAft>
                <a:spcPts val="300"/>
              </a:spcAft>
            </a:pPr>
            <a:endParaRPr lang="hu-HU" sz="1200" dirty="0" smtClean="0">
              <a:latin typeface="Trebuchet MS" panose="020B0603020202020204" pitchFamily="34" charset="0"/>
            </a:endParaRPr>
          </a:p>
          <a:p>
            <a:pPr algn="ctr">
              <a:spcAft>
                <a:spcPts val="300"/>
              </a:spcAft>
            </a:pPr>
            <a:endParaRPr lang="hu-HU" sz="1200" dirty="0">
              <a:latin typeface="Trebuchet MS" panose="020B0603020202020204" pitchFamily="34" charset="0"/>
            </a:endParaRPr>
          </a:p>
          <a:p>
            <a:pPr algn="ctr">
              <a:spcAft>
                <a:spcPts val="300"/>
              </a:spcAft>
            </a:pPr>
            <a:r>
              <a:rPr lang="hu-HU" sz="1200" dirty="0">
                <a:latin typeface="Trebuchet MS" panose="020B0603020202020204" pitchFamily="34" charset="0"/>
              </a:rPr>
              <a:t>HUF/</a:t>
            </a:r>
            <a:r>
              <a:rPr lang="hu-HU" sz="1200" dirty="0" err="1">
                <a:latin typeface="Trebuchet MS" panose="020B0603020202020204" pitchFamily="34" charset="0"/>
              </a:rPr>
              <a:t>month</a:t>
            </a:r>
            <a:endParaRPr lang="hu-HU" sz="1200" dirty="0">
              <a:latin typeface="Trebuchet MS" panose="020B0603020202020204" pitchFamily="34" charset="0"/>
            </a:endParaRPr>
          </a:p>
          <a:p>
            <a:pPr algn="ctr">
              <a:spcAft>
                <a:spcPts val="300"/>
              </a:spcAft>
            </a:pPr>
            <a:r>
              <a:rPr lang="hu-HU" sz="1200" dirty="0">
                <a:latin typeface="Trebuchet MS" panose="020B0603020202020204" pitchFamily="34" charset="0"/>
              </a:rPr>
              <a:t>HUF/</a:t>
            </a:r>
            <a:r>
              <a:rPr lang="hu-HU" sz="1200" dirty="0" err="1">
                <a:latin typeface="Trebuchet MS" panose="020B0603020202020204" pitchFamily="34" charset="0"/>
              </a:rPr>
              <a:t>month</a:t>
            </a:r>
            <a:endParaRPr lang="hu-HU" sz="1200" dirty="0">
              <a:latin typeface="Trebuchet MS" panose="020B0603020202020204" pitchFamily="34" charset="0"/>
            </a:endParaRPr>
          </a:p>
          <a:p>
            <a:pPr algn="ctr">
              <a:spcAft>
                <a:spcPts val="300"/>
              </a:spcAft>
            </a:pPr>
            <a:r>
              <a:rPr lang="hu-HU" sz="1200" dirty="0">
                <a:latin typeface="Trebuchet MS" panose="020B0603020202020204" pitchFamily="34" charset="0"/>
              </a:rPr>
              <a:t>HUF/UTI</a:t>
            </a:r>
          </a:p>
          <a:p>
            <a:pPr algn="ctr">
              <a:spcAft>
                <a:spcPts val="600"/>
              </a:spcAft>
            </a:pPr>
            <a:r>
              <a:rPr lang="hu-HU" sz="1200" dirty="0">
                <a:latin typeface="Trebuchet MS" panose="020B0603020202020204" pitchFamily="34" charset="0"/>
              </a:rPr>
              <a:t>HUF/</a:t>
            </a:r>
            <a:r>
              <a:rPr lang="hu-HU" sz="1200" dirty="0" err="1">
                <a:latin typeface="Trebuchet MS" panose="020B0603020202020204" pitchFamily="34" charset="0"/>
              </a:rPr>
              <a:t>mth</a:t>
            </a:r>
            <a:r>
              <a:rPr lang="hu-HU" sz="1200" dirty="0">
                <a:latin typeface="Trebuchet MS" panose="020B0603020202020204" pitchFamily="34" charset="0"/>
              </a:rPr>
              <a:t>/</a:t>
            </a:r>
            <a:r>
              <a:rPr lang="hu-HU" sz="1200" dirty="0" err="1">
                <a:latin typeface="Trebuchet MS" panose="020B0603020202020204" pitchFamily="34" charset="0"/>
              </a:rPr>
              <a:t>open</a:t>
            </a:r>
            <a:r>
              <a:rPr lang="hu-HU" sz="1200" dirty="0">
                <a:latin typeface="Trebuchet MS" panose="020B0603020202020204" pitchFamily="34" charset="0"/>
              </a:rPr>
              <a:t> </a:t>
            </a:r>
            <a:r>
              <a:rPr lang="hu-HU" sz="1200" dirty="0" err="1">
                <a:latin typeface="Trebuchet MS" panose="020B0603020202020204" pitchFamily="34" charset="0"/>
              </a:rPr>
              <a:t>trades</a:t>
            </a:r>
            <a:endParaRPr lang="hu-HU" sz="1200" dirty="0">
              <a:latin typeface="Trebuchet MS" panose="020B0603020202020204" pitchFamily="34" charset="0"/>
            </a:endParaRPr>
          </a:p>
          <a:p>
            <a:pPr algn="ctr">
              <a:spcAft>
                <a:spcPts val="300"/>
              </a:spcAft>
            </a:pPr>
            <a:r>
              <a:rPr lang="hu-HU" sz="1200" dirty="0">
                <a:latin typeface="Trebuchet MS" panose="020B0603020202020204" pitchFamily="34" charset="0"/>
              </a:rPr>
              <a:t>HUF/</a:t>
            </a:r>
            <a:r>
              <a:rPr lang="hu-HU" sz="1200" dirty="0" err="1">
                <a:latin typeface="Trebuchet MS" panose="020B0603020202020204" pitchFamily="34" charset="0"/>
              </a:rPr>
              <a:t>month</a:t>
            </a:r>
            <a:endParaRPr lang="hu-HU" sz="1200" dirty="0">
              <a:latin typeface="Trebuchet MS" panose="020B0603020202020204" pitchFamily="34" charset="0"/>
            </a:endParaRPr>
          </a:p>
          <a:p>
            <a:pPr algn="ctr">
              <a:spcAft>
                <a:spcPts val="300"/>
              </a:spcAft>
            </a:pPr>
            <a:r>
              <a:rPr lang="hu-HU" sz="1200" dirty="0">
                <a:latin typeface="Trebuchet MS" panose="020B0603020202020204" pitchFamily="34" charset="0"/>
              </a:rPr>
              <a:t>HUF/</a:t>
            </a:r>
            <a:r>
              <a:rPr lang="hu-HU" sz="1200" dirty="0" err="1">
                <a:latin typeface="Trebuchet MS" panose="020B0603020202020204" pitchFamily="34" charset="0"/>
              </a:rPr>
              <a:t>month</a:t>
            </a:r>
            <a:endParaRPr lang="hu-HU" sz="1200" dirty="0">
              <a:latin typeface="Trebuchet MS" panose="020B0603020202020204" pitchFamily="34" charset="0"/>
            </a:endParaRPr>
          </a:p>
          <a:p>
            <a:pPr algn="ctr">
              <a:spcAft>
                <a:spcPts val="300"/>
              </a:spcAft>
            </a:pPr>
            <a:endParaRPr lang="hu-HU" sz="1200" dirty="0">
              <a:latin typeface="Trebuchet MS" panose="020B0603020202020204" pitchFamily="34" charset="0"/>
            </a:endParaRPr>
          </a:p>
          <a:p>
            <a:pPr algn="ctr">
              <a:spcAft>
                <a:spcPts val="300"/>
              </a:spcAft>
            </a:pPr>
            <a:r>
              <a:rPr lang="hu-HU" sz="1200" dirty="0">
                <a:latin typeface="Trebuchet MS" panose="020B0603020202020204" pitchFamily="34" charset="0"/>
              </a:rPr>
              <a:t>EUR/LEI/</a:t>
            </a:r>
            <a:r>
              <a:rPr lang="hu-HU" sz="1200" dirty="0" err="1">
                <a:latin typeface="Trebuchet MS" panose="020B0603020202020204" pitchFamily="34" charset="0"/>
              </a:rPr>
              <a:t>pieces</a:t>
            </a:r>
            <a:endParaRPr lang="hu-HU" sz="1200" dirty="0">
              <a:latin typeface="Trebuchet MS" panose="020B0603020202020204" pitchFamily="34" charset="0"/>
            </a:endParaRPr>
          </a:p>
          <a:p>
            <a:pPr algn="ctr">
              <a:spcAft>
                <a:spcPts val="300"/>
              </a:spcAft>
            </a:pPr>
            <a:r>
              <a:rPr lang="hu-HU" sz="1200" dirty="0">
                <a:latin typeface="Trebuchet MS" panose="020B0603020202020204" pitchFamily="34" charset="0"/>
              </a:rPr>
              <a:t>EUR/LEI/</a:t>
            </a:r>
            <a:r>
              <a:rPr lang="hu-HU" sz="1200" dirty="0" err="1">
                <a:latin typeface="Trebuchet MS" panose="020B0603020202020204" pitchFamily="34" charset="0"/>
              </a:rPr>
              <a:t>year</a:t>
            </a:r>
            <a:endParaRPr lang="hu-HU" sz="1200" dirty="0">
              <a:latin typeface="Trebuchet MS" panose="020B0603020202020204" pitchFamily="34" charset="0"/>
            </a:endParaRPr>
          </a:p>
          <a:p>
            <a:pPr algn="ctr">
              <a:spcAft>
                <a:spcPts val="300"/>
              </a:spcAft>
            </a:pPr>
            <a:endParaRPr lang="hu-HU" sz="1200" dirty="0">
              <a:latin typeface="Trebuchet MS" panose="020B0603020202020204" pitchFamily="34" charset="0"/>
            </a:endParaRPr>
          </a:p>
        </p:txBody>
      </p:sp>
      <p:cxnSp>
        <p:nvCxnSpPr>
          <p:cNvPr id="19" name="Egyenes összekötő 18"/>
          <p:cNvCxnSpPr/>
          <p:nvPr/>
        </p:nvCxnSpPr>
        <p:spPr bwMode="auto">
          <a:xfrm flipV="1">
            <a:off x="207473" y="2651377"/>
            <a:ext cx="8775506" cy="0"/>
          </a:xfrm>
          <a:prstGeom prst="line">
            <a:avLst/>
          </a:prstGeom>
          <a:solidFill>
            <a:schemeClr val="bg1">
              <a:lumMod val="95000"/>
            </a:schemeClr>
          </a:solidFill>
          <a:ln w="3175" cap="flat" cmpd="sng" algn="ctr">
            <a:solidFill>
              <a:schemeClr val="bg1">
                <a:lumMod val="65000"/>
              </a:schemeClr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</p:cxnSp>
      <p:sp>
        <p:nvSpPr>
          <p:cNvPr id="31" name="Téglalap 30"/>
          <p:cNvSpPr/>
          <p:nvPr/>
        </p:nvSpPr>
        <p:spPr>
          <a:xfrm>
            <a:off x="227427" y="1666675"/>
            <a:ext cx="1451021" cy="1040278"/>
          </a:xfrm>
          <a:prstGeom prst="rect">
            <a:avLst/>
          </a:prstGeom>
        </p:spPr>
        <p:txBody>
          <a:bodyPr wrap="square" anchor="ctr" anchorCtr="0">
            <a:noAutofit/>
          </a:bodyPr>
          <a:lstStyle/>
          <a:p>
            <a:pPr algn="ctr">
              <a:lnSpc>
                <a:spcPts val="1300"/>
              </a:lnSpc>
            </a:pPr>
            <a:r>
              <a:rPr lang="hu-HU" sz="1400" b="1" dirty="0">
                <a:solidFill>
                  <a:srgbClr val="0086BB"/>
                </a:solidFill>
                <a:latin typeface="Trebuchet MS" panose="020B0603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TRADE </a:t>
            </a:r>
            <a:r>
              <a:rPr lang="hu-HU" sz="1400" b="1" dirty="0" smtClean="0">
                <a:solidFill>
                  <a:srgbClr val="0086BB"/>
                </a:solidFill>
                <a:latin typeface="Trebuchet MS" panose="020B0603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REPORTING</a:t>
            </a:r>
            <a:endParaRPr lang="hu-HU" sz="1400" b="1" dirty="0">
              <a:solidFill>
                <a:srgbClr val="0086BB"/>
              </a:solidFill>
              <a:latin typeface="Trebuchet MS" panose="020B0603020202020204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vl="0" algn="ctr">
              <a:lnSpc>
                <a:spcPts val="1300"/>
              </a:lnSpc>
            </a:pPr>
            <a:r>
              <a:rPr lang="hu-HU" sz="1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Trebuchet MS" panose="020B0603020202020204" pitchFamily="34" charset="0"/>
              </a:rPr>
              <a:t>EMIR</a:t>
            </a:r>
          </a:p>
        </p:txBody>
      </p:sp>
      <p:sp>
        <p:nvSpPr>
          <p:cNvPr id="34" name="Téglalap 33"/>
          <p:cNvSpPr/>
          <p:nvPr/>
        </p:nvSpPr>
        <p:spPr>
          <a:xfrm>
            <a:off x="214922" y="2654757"/>
            <a:ext cx="1536150" cy="5924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1300"/>
              </a:lnSpc>
            </a:pPr>
            <a:r>
              <a:rPr lang="hu-HU" sz="1400" b="1">
                <a:solidFill>
                  <a:srgbClr val="0086BB"/>
                </a:solidFill>
                <a:latin typeface="Trebuchet MS" panose="020B0603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TRADE </a:t>
            </a:r>
            <a:r>
              <a:rPr lang="hu-HU" sz="1400" b="1" smtClean="0">
                <a:solidFill>
                  <a:srgbClr val="0086BB"/>
                </a:solidFill>
                <a:latin typeface="Trebuchet MS" panose="020B0603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REPORTING</a:t>
            </a:r>
            <a:endParaRPr lang="hu-HU" sz="1400" b="1" dirty="0">
              <a:solidFill>
                <a:srgbClr val="0086BB"/>
              </a:solidFill>
              <a:latin typeface="Trebuchet MS" panose="020B0603020202020204" pitchFamily="34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pPr lvl="0" algn="ctr">
              <a:lnSpc>
                <a:spcPts val="1300"/>
              </a:lnSpc>
            </a:pPr>
            <a:r>
              <a:rPr lang="hu-HU" sz="1400" b="1" dirty="0">
                <a:solidFill>
                  <a:srgbClr val="000000">
                    <a:lumMod val="50000"/>
                    <a:lumOff val="50000"/>
                  </a:srgbClr>
                </a:solidFill>
                <a:latin typeface="Trebuchet MS" panose="020B0603020202020204" pitchFamily="34" charset="0"/>
                <a:ea typeface="Cambria" panose="02040503050406030204" pitchFamily="18" charset="0"/>
                <a:cs typeface="Times New Roman" panose="02020603050405020304" pitchFamily="18" charset="0"/>
              </a:rPr>
              <a:t>REMIT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386586"/>
      </p:ext>
    </p:extLst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3045&quot;&gt;&lt;version val=&quot;25094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Year&gt;&lt;m_yearfmt&gt;&lt;begin val=&quot;0&quot;/&gt;&lt;end val=&quot;4&quot;/&gt;&lt;/m_yearfmt&gt;&lt;/m_precDefaultYear&gt;&lt;m_precDefaultQuarter&gt;&lt;m_yearfmt&gt;&lt;begin val=&quot;0&quot;/&gt;&lt;end val=&quot;4&quot;/&gt;&lt;/m_yearfmt&gt;&lt;/m_precDefaultQuarter&gt;&lt;m_precDefaultMonth&gt;&lt;m_yearfmt&gt;&lt;begin val=&quot;0&quot;/&gt;&lt;end val=&quot;4&quot;/&gt;&lt;/m_yearfmt&gt;&lt;/m_precDefaultMonth&gt;&lt;m_precDefaultWeek&gt;&lt;m_yearfmt&gt;&lt;begin val=&quot;0&quot;/&gt;&lt;end val=&quot;4&quot;/&gt;&lt;/m_yearfmt&gt;&lt;/m_precDefaultWeek&gt;&lt;m_precDefaultDay&gt;&lt;m_yearfmt&gt;&lt;begin val=&quot;0&quot;/&gt;&lt;end val=&quot;4&quot;/&gt;&lt;/m_yearfmt&gt;&lt;/m_precDefaultDay&gt;&lt;m_mruColor&gt;&lt;m_vecMRU length=&quot;7&quot;&gt;&lt;elem m_fUsage=&quot;3.47098714607691594125E+00&quot;&gt;&lt;m_msothmcolidx val=&quot;0&quot;/&gt;&lt;m_rgb r=&quot;00&quot; g=&quot;86&quot; b=&quot;BB&quot;/&gt;&lt;m_nBrightness val=&quot;0&quot;/&gt;&lt;/elem&gt;&lt;elem m_fUsage=&quot;2.26948040615314550195E+00&quot;&gt;&lt;m_msothmcolidx val=&quot;0&quot;/&gt;&lt;m_rgb r=&quot;0D&quot; g=&quot;28&quot; b=&quot;59&quot;/&gt;&lt;m_nBrightness val=&quot;0&quot;/&gt;&lt;/elem&gt;&lt;elem m_fUsage=&quot;2.09597441965787245621E+00&quot;&gt;&lt;m_msothmcolidx val=&quot;0&quot;/&gt;&lt;m_rgb r=&quot;7D&quot; g=&quot;CF&quot; b=&quot;DF&quot;/&gt;&lt;m_nBrightness val=&quot;0&quot;/&gt;&lt;/elem&gt;&lt;elem m_fUsage=&quot;9.15251023975502842056E-01&quot;&gt;&lt;m_msothmcolidx val=&quot;0&quot;/&gt;&lt;m_rgb r=&quot;19&quot; g=&quot;C3&quot; b=&quot;FF&quot;/&gt;&lt;m_nBrightness val=&quot;0&quot;/&gt;&lt;/elem&gt;&lt;elem m_fUsage=&quot;6.73583567863305754386E-01&quot;&gt;&lt;m_msothmcolidx val=&quot;0&quot;/&gt;&lt;m_rgb r=&quot;4A&quot; g=&quot;BC&quot; b=&quot;D3&quot;/&gt;&lt;m_nBrightness val=&quot;0&quot;/&gt;&lt;/elem&gt;&lt;elem m_fUsage=&quot;9.84770902183611934744E-02&quot;&gt;&lt;m_msothmcolidx val=&quot;0&quot;/&gt;&lt;m_rgb r=&quot;00&quot; g=&quot;5D&quot; b=&quot;82&quot;/&gt;&lt;m_nBrightness val=&quot;0&quot;/&gt;&lt;/elem&gt;&lt;elem m_fUsage=&quot;5.23347633027360994995E-02&quot;&gt;&lt;m_msothmcolidx val=&quot;0&quot;/&gt;&lt;m_rgb r=&quot;00&quot; g=&quot;7B&quot; b=&quot;A4&quot;/&gt;&lt;m_nBrightness val=&quot;0&quot;/&gt;&lt;/elem&gt;&lt;/m_vecMRU&gt;&lt;/m_mruColor&gt;&lt;m_eweekdayFirstOfWeek val=&quot;2&quot;/&gt;&lt;m_eweekdayFirstOfWorkweek val=&quot;2&quot;/&gt;&lt;m_eweekdayFirstOfWeekend val=&quot;7&quot;/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5_Title &amp; Subtitl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E00F0"/>
      </a:accent1>
      <a:accent2>
        <a:srgbClr val="333399"/>
      </a:accent2>
      <a:accent3>
        <a:srgbClr val="FFFFFF"/>
      </a:accent3>
      <a:accent4>
        <a:srgbClr val="000000"/>
      </a:accent4>
      <a:accent5>
        <a:srgbClr val="D3AAF6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>
            <a:lumMod val="85000"/>
          </a:schemeClr>
        </a:solidFill>
        <a:ln w="25400" cap="flat" cmpd="sng" algn="ctr">
          <a:noFill/>
          <a:prstDash val="solid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0_Title &amp; Subtitl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E00F0"/>
      </a:accent1>
      <a:accent2>
        <a:srgbClr val="333399"/>
      </a:accent2>
      <a:accent3>
        <a:srgbClr val="FFFFFF"/>
      </a:accent3>
      <a:accent4>
        <a:srgbClr val="000000"/>
      </a:accent4>
      <a:accent5>
        <a:srgbClr val="D3AAF6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1_Title &amp; Subtitl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AE00F0"/>
      </a:accent1>
      <a:accent2>
        <a:srgbClr val="333399"/>
      </a:accent2>
      <a:accent3>
        <a:srgbClr val="FFFFFF"/>
      </a:accent3>
      <a:accent4>
        <a:srgbClr val="000000"/>
      </a:accent4>
      <a:accent5>
        <a:srgbClr val="D3AAF6"/>
      </a:accent5>
      <a:accent6>
        <a:srgbClr val="2D2D8A"/>
      </a:accent6>
      <a:hlink>
        <a:srgbClr val="009999"/>
      </a:hlink>
      <a:folHlink>
        <a:srgbClr val="99CC00"/>
      </a:folHlink>
    </a:clrScheme>
    <a:fontScheme name="Title &amp; Subtitle">
      <a:majorFont>
        <a:latin typeface="Gill Sans"/>
        <a:ea typeface="ヒラギノ角ゴ ProN W3"/>
        <a:cs typeface="ヒラギノ角ゴ ProN W3"/>
      </a:majorFont>
      <a:minorFont>
        <a:latin typeface="Gill Sans"/>
        <a:ea typeface="ヒラギノ角ゴ ProN W3"/>
        <a:cs typeface="ヒラギノ角ゴ ProN W3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blipFill dpi="0" rotWithShape="0">
          <a:blip xmlns:r="http://schemas.openxmlformats.org/officeDocument/2006/relationships" r:embed="rId1"/>
          <a:srcRect/>
          <a:tile tx="0" ty="0" sx="100000" sy="100000" flip="none" algn="tl"/>
        </a:blipFill>
        <a:ln w="25400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56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Gill Sans" charset="0"/>
            <a:ea typeface="ヒラギノ角ゴ ProN W3" charset="0"/>
            <a:cs typeface="ヒラギノ角ゴ ProN W3" charset="0"/>
            <a:sym typeface="Gill Sans" charset="0"/>
          </a:defRPr>
        </a:defPPr>
      </a:lstStyle>
    </a:lnDef>
  </a:objectDefaults>
  <a:extraClrSchemeLst>
    <a:extraClrScheme>
      <a:clrScheme name="Title &amp; Subtit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15DB38782837D64E9C36574D7B1E4C51" ma:contentTypeVersion="0" ma:contentTypeDescription="Új dokumentum létrehozása." ma:contentTypeScope="" ma:versionID="2d6a3c97f509431f285e7ee83c102e66">
  <xsd:schema xmlns:xsd="http://www.w3.org/2001/XMLSchema" xmlns:p="http://schemas.microsoft.com/office/2006/metadata/properties" targetNamespace="http://schemas.microsoft.com/office/2006/metadata/properties" ma:root="true" ma:fieldsID="b0d536f129c651b6788987fff2486af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 ma:readOnly="true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4B8A3DC1-0D4E-4FA1-A0A5-51F1FF1B8743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2149A189-21A8-4429-A886-A5A2072509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80B64E8-0576-401D-9362-2D992E9EBB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34708</TotalTime>
  <Words>302</Words>
  <Application>Microsoft Office PowerPoint</Application>
  <PresentationFormat>Diavetítés a képernyőre (16:9 oldalarány)</PresentationFormat>
  <Paragraphs>129</Paragraphs>
  <Slides>3</Slides>
  <Notes>3</Notes>
  <HiddenSlides>0</HiddenSlides>
  <MMClips>0</MMClips>
  <ScaleCrop>false</ScaleCrop>
  <HeadingPairs>
    <vt:vector size="6" baseType="variant">
      <vt:variant>
        <vt:lpstr>Téma</vt:lpstr>
      </vt:variant>
      <vt:variant>
        <vt:i4>3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7" baseType="lpstr">
      <vt:lpstr>5_Title &amp; Subtitle</vt:lpstr>
      <vt:lpstr>10_Title &amp; Subtitle</vt:lpstr>
      <vt:lpstr>11_Title &amp; Subtitle</vt:lpstr>
      <vt:lpstr>think-cell Slide</vt:lpstr>
      <vt:lpstr>PowerPoint bemutató</vt:lpstr>
      <vt:lpstr>Ancilliary services : Trade reporting &amp; LEI code</vt:lpstr>
      <vt:lpstr>PowerPoint bemutató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Szentpéteri Gábor</dc:creator>
  <cp:lastModifiedBy>Monori Adriána</cp:lastModifiedBy>
  <cp:revision>939</cp:revision>
  <cp:lastPrinted>2016-12-18T18:33:48Z</cp:lastPrinted>
  <dcterms:created xsi:type="dcterms:W3CDTF">2014-03-25T14:46:43Z</dcterms:created>
  <dcterms:modified xsi:type="dcterms:W3CDTF">2019-09-26T11:43:31Z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0x01010015DB38782837D64E9C36574D7B1E4C51</vt:lpwstr>
  </property>
</Properties>
</file>