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15" r:id="rId2"/>
    <p:sldMasterId id="2147483729" r:id="rId3"/>
    <p:sldMasterId id="2147483840" r:id="rId4"/>
    <p:sldMasterId id="2147484112" r:id="rId5"/>
  </p:sldMasterIdLst>
  <p:notesMasterIdLst>
    <p:notesMasterId r:id="rId51"/>
  </p:notesMasterIdLst>
  <p:handoutMasterIdLst>
    <p:handoutMasterId r:id="rId52"/>
  </p:handoutMasterIdLst>
  <p:sldIdLst>
    <p:sldId id="305" r:id="rId6"/>
    <p:sldId id="885" r:id="rId7"/>
    <p:sldId id="886" r:id="rId8"/>
    <p:sldId id="875" r:id="rId9"/>
    <p:sldId id="385" r:id="rId10"/>
    <p:sldId id="887" r:id="rId11"/>
    <p:sldId id="873" r:id="rId12"/>
    <p:sldId id="888" r:id="rId13"/>
    <p:sldId id="892" r:id="rId14"/>
    <p:sldId id="889" r:id="rId15"/>
    <p:sldId id="865" r:id="rId16"/>
    <p:sldId id="893" r:id="rId17"/>
    <p:sldId id="895" r:id="rId18"/>
    <p:sldId id="896" r:id="rId19"/>
    <p:sldId id="897" r:id="rId20"/>
    <p:sldId id="906" r:id="rId21"/>
    <p:sldId id="898" r:id="rId22"/>
    <p:sldId id="907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8" r:id="rId31"/>
    <p:sldId id="909" r:id="rId32"/>
    <p:sldId id="910" r:id="rId33"/>
    <p:sldId id="846" r:id="rId34"/>
    <p:sldId id="264" r:id="rId35"/>
    <p:sldId id="265" r:id="rId36"/>
    <p:sldId id="266" r:id="rId37"/>
    <p:sldId id="267" r:id="rId38"/>
    <p:sldId id="877" r:id="rId39"/>
    <p:sldId id="268" r:id="rId40"/>
    <p:sldId id="270" r:id="rId41"/>
    <p:sldId id="271" r:id="rId42"/>
    <p:sldId id="282" r:id="rId43"/>
    <p:sldId id="283" r:id="rId44"/>
    <p:sldId id="284" r:id="rId45"/>
    <p:sldId id="285" r:id="rId46"/>
    <p:sldId id="287" r:id="rId47"/>
    <p:sldId id="503" r:id="rId48"/>
    <p:sldId id="804" r:id="rId49"/>
    <p:sldId id="829" r:id="rId50"/>
  </p:sldIdLst>
  <p:sldSz cx="9144000" cy="6858000" type="screen4x3"/>
  <p:notesSz cx="6797675" cy="9926638"/>
  <p:custDataLst>
    <p:tags r:id="rId5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6" clrIdx="0"/>
  <p:cmAuthor id="2" name="D.VOYNOV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1D27"/>
    <a:srgbClr val="AABDAF"/>
    <a:srgbClr val="F03ED0"/>
    <a:srgbClr val="9CC9AA"/>
    <a:srgbClr val="51FDFF"/>
    <a:srgbClr val="FFFFFF"/>
    <a:srgbClr val="B22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7" autoAdjust="0"/>
    <p:restoredTop sz="57891" autoAdjust="0"/>
  </p:normalViewPr>
  <p:slideViewPr>
    <p:cSldViewPr>
      <p:cViewPr>
        <p:scale>
          <a:sx n="71" d="100"/>
          <a:sy n="71" d="100"/>
        </p:scale>
        <p:origin x="-29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322" y="-12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>
            <a:extLst>
              <a:ext uri="{FF2B5EF4-FFF2-40B4-BE49-F238E27FC236}">
                <a16:creationId xmlns:a16="http://schemas.microsoft.com/office/drawing/2014/main" xmlns="" id="{12FAA585-EF89-6C4E-91CC-C61E6EACBB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defTabSz="90805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bg-BG"/>
          </a:p>
        </p:txBody>
      </p:sp>
      <p:sp>
        <p:nvSpPr>
          <p:cNvPr id="73731" name="Rectangle 1027">
            <a:extLst>
              <a:ext uri="{FF2B5EF4-FFF2-40B4-BE49-F238E27FC236}">
                <a16:creationId xmlns:a16="http://schemas.microsoft.com/office/drawing/2014/main" xmlns="" id="{3B4A0A4D-4509-BE4B-B97B-0AE6743995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algn="r" defTabSz="90805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bg-BG"/>
          </a:p>
        </p:txBody>
      </p:sp>
      <p:sp>
        <p:nvSpPr>
          <p:cNvPr id="73732" name="Rectangle 1028">
            <a:extLst>
              <a:ext uri="{FF2B5EF4-FFF2-40B4-BE49-F238E27FC236}">
                <a16:creationId xmlns:a16="http://schemas.microsoft.com/office/drawing/2014/main" xmlns="" id="{7928E94B-A55B-0743-ADB7-3EC8574FFC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defTabSz="908050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bg-BG"/>
          </a:p>
        </p:txBody>
      </p:sp>
      <p:sp>
        <p:nvSpPr>
          <p:cNvPr id="73733" name="Rectangle 1029">
            <a:extLst>
              <a:ext uri="{FF2B5EF4-FFF2-40B4-BE49-F238E27FC236}">
                <a16:creationId xmlns:a16="http://schemas.microsoft.com/office/drawing/2014/main" xmlns="" id="{0AC13924-2E9C-6049-A699-76491CC91F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algn="r" defTabSz="90805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765194B-7536-2A49-9390-BE0A31906699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EE9E773C-9388-FF48-820B-5AD58563E9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bg-BG"/>
          </a:p>
        </p:txBody>
      </p:sp>
      <p:sp>
        <p:nvSpPr>
          <p:cNvPr id="96259" name="Rectangle 9">
            <a:extLst>
              <a:ext uri="{FF2B5EF4-FFF2-40B4-BE49-F238E27FC236}">
                <a16:creationId xmlns:a16="http://schemas.microsoft.com/office/drawing/2014/main" xmlns="" id="{A672107B-C323-CF41-8803-785B3E73B39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xmlns="" id="{10CA8B30-270B-324A-ADD3-10B0CF508A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bg-BG" noProof="0"/>
              <a:t>Click to edit Master text styles</a:t>
            </a:r>
          </a:p>
          <a:p>
            <a:pPr lvl="1"/>
            <a:r>
              <a:rPr lang="en-GB" altLang="bg-BG" noProof="0"/>
              <a:t>Second level</a:t>
            </a:r>
          </a:p>
          <a:p>
            <a:pPr lvl="2"/>
            <a:r>
              <a:rPr lang="en-GB" altLang="bg-BG" noProof="0"/>
              <a:t>Third level</a:t>
            </a:r>
          </a:p>
          <a:p>
            <a:pPr lvl="3"/>
            <a:r>
              <a:rPr lang="en-GB" altLang="bg-BG" noProof="0"/>
              <a:t>Fourth level</a:t>
            </a:r>
          </a:p>
          <a:p>
            <a:pPr lvl="4"/>
            <a:r>
              <a:rPr lang="en-GB" altLang="bg-BG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xmlns="" id="{31E5FEFA-E53F-E245-A935-6A09630040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bg-BG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xmlns="" id="{9A145F76-A040-0D4F-A19D-D90E34C11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bg-BG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xmlns="" id="{0FCB40FA-66C2-7D44-BD39-B6E38E050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87F7A6F-6D9E-154F-9968-B9F36DBEDAC0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6371479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77DFDB5-63FE-C44B-83CE-C6DF0EDC0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0594" name="Notes Placeholder 2">
            <a:extLst>
              <a:ext uri="{FF2B5EF4-FFF2-40B4-BE49-F238E27FC236}">
                <a16:creationId xmlns:a16="http://schemas.microsoft.com/office/drawing/2014/main" xmlns="" id="{0CEF58F9-D049-C94F-A8CC-8EEBD70DE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xmlns="" id="{F067326D-5832-2B49-8351-E4EAB5248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BF9862D-3E0B-A14F-B91C-8EFF2C1FA9BD}" type="slidenum">
              <a:rPr lang="en-GB" altLang="bg-BG" sz="1200" smtClean="0">
                <a:latin typeface="Times New Roman" panose="02020603050405020304" pitchFamily="18" charset="0"/>
              </a:rPr>
              <a:pPr/>
              <a:t>1</a:t>
            </a:fld>
            <a:endParaRPr lang="en-GB" altLang="bg-BG" sz="1200">
              <a:latin typeface="Times New Roman" panose="02020603050405020304" pitchFamily="18" charset="0"/>
            </a:endParaRPr>
          </a:p>
        </p:txBody>
      </p:sp>
      <p:sp>
        <p:nvSpPr>
          <p:cNvPr id="110596" name="Footer Placeholder 6">
            <a:extLst>
              <a:ext uri="{FF2B5EF4-FFF2-40B4-BE49-F238E27FC236}">
                <a16:creationId xmlns:a16="http://schemas.microsoft.com/office/drawing/2014/main" xmlns="" id="{B8F1331F-E3A5-334C-93D1-3BB131670D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GB" altLang="bg-BG" sz="1200">
              <a:latin typeface="Times New Roman" panose="02020603050405020304" pitchFamily="18" charset="0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xmlns="" id="{FC621C44-852C-AC41-B8C3-A0B1E86C78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2690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11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76563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F7A6F-6D9E-154F-9968-B9F36DBEDAC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668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F7A6F-6D9E-154F-9968-B9F36DBEDAC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161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14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289812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15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41288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16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243234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18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799789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19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879679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21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899579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28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54707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F7A6F-6D9E-154F-9968-B9F36DBEDAC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664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BE409B2-8374-9B49-92CA-F759E3C37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C728358-2ED3-AF4E-A72F-6C6626DC6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8547" name="Footer Placeholder 3">
            <a:extLst>
              <a:ext uri="{FF2B5EF4-FFF2-40B4-BE49-F238E27FC236}">
                <a16:creationId xmlns:a16="http://schemas.microsoft.com/office/drawing/2014/main" xmlns="" id="{502CFC33-686D-4240-99F3-3D38E25334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bg-BG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d.voynov@yahoo.com</a:t>
            </a:r>
          </a:p>
        </p:txBody>
      </p:sp>
      <p:sp>
        <p:nvSpPr>
          <p:cNvPr id="108548" name="Slide Number Placeholder 4">
            <a:extLst>
              <a:ext uri="{FF2B5EF4-FFF2-40B4-BE49-F238E27FC236}">
                <a16:creationId xmlns:a16="http://schemas.microsoft.com/office/drawing/2014/main" xmlns="" id="{39A013C4-3772-A449-8C26-33C39AE01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9C20BE-998F-DE49-A15C-35030A814B3D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472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30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12330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F7A6F-6D9E-154F-9968-B9F36DBEDAC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245DEEA7-661D-1244-82DB-7635E3F174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498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F7A6F-6D9E-154F-9968-B9F36DBEDAC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C44D02C4-21D0-1745-ACAD-FD6807DABBB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012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F7A6F-6D9E-154F-9968-B9F36DBEDAC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A0A02638-88E6-D445-9AF7-E4A91AEF3D7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91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34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945867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35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361717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36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203180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37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179008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38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56592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3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226771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39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670304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F7A6F-6D9E-154F-9968-B9F36DBEDAC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CCED33BA-F26E-DD4E-90F6-DC5C08C58E1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678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41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339545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42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085971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43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36493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44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68065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79270CD-2226-1E4F-AC8F-D3690C282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4018" name="Notes Placeholder 2">
            <a:extLst>
              <a:ext uri="{FF2B5EF4-FFF2-40B4-BE49-F238E27FC236}">
                <a16:creationId xmlns:a16="http://schemas.microsoft.com/office/drawing/2014/main" xmlns="" id="{2047B5F8-E356-D644-8F6C-2E82AB868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4019" name="Slide Number Placeholder 3">
            <a:extLst>
              <a:ext uri="{FF2B5EF4-FFF2-40B4-BE49-F238E27FC236}">
                <a16:creationId xmlns:a16="http://schemas.microsoft.com/office/drawing/2014/main" xmlns="" id="{D0CF1700-2094-8946-8AC7-5B0280CFD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C2C49-86CF-EE46-B79E-61FB22F32B1A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4020" name="Footer Placeholder 7">
            <a:extLst>
              <a:ext uri="{FF2B5EF4-FFF2-40B4-BE49-F238E27FC236}">
                <a16:creationId xmlns:a16="http://schemas.microsoft.com/office/drawing/2014/main" xmlns="" id="{678362D1-49D4-D34D-B46C-8A8A067C3A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xmlns="" id="{0231CB12-D96F-FB41-9349-1E443366C33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22740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4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7887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3">
            <a:extLst>
              <a:ext uri="{FF2B5EF4-FFF2-40B4-BE49-F238E27FC236}">
                <a16:creationId xmlns:a16="http://schemas.microsoft.com/office/drawing/2014/main" xmlns="" id="{86BAE327-D207-4D4A-9419-B773147CC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1F68B6-483A-4743-A1E4-84041D56B68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5A907803-A76B-8E4D-968B-0205F3273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78BE7DCC-92CE-D943-B9CF-690E06170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bg-BG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4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6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38623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bg-BG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7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732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bg-BG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 alt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F7A6F-6D9E-154F-9968-B9F36DBEDAC0}" type="slidenum">
              <a:rPr lang="en-GB" altLang="bg-BG" smtClean="0"/>
              <a:pPr>
                <a:defRPr/>
              </a:pPr>
              <a:t>8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54789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80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F7A6F-6D9E-154F-9968-B9F36DBEDAC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080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55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6CF66A3B-3B44-A846-9F40-81C403B33C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07F0B-0EE9-0347-938E-AA26846204FE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253622994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8B29530D-5CE1-CC46-B1E2-419C031C6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71E7D-7DC9-F548-AAF9-C1E8D6D7C68E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214953489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5975" y="115888"/>
            <a:ext cx="1828800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115888"/>
            <a:ext cx="5337175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F1DEECC7-7152-3E4A-9534-E4C77B1308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4D67-FD67-5248-9978-BC10009283E3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983760813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15888"/>
            <a:ext cx="708660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524000"/>
            <a:ext cx="3581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24000"/>
            <a:ext cx="3581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6126964B-211E-2349-BBFA-C87BFE59A0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13E68-1CFF-4646-98CC-E4B38B69992A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472281157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15888"/>
            <a:ext cx="708660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676400" y="1524000"/>
            <a:ext cx="7315200" cy="4495800"/>
          </a:xfrm>
        </p:spPr>
        <p:txBody>
          <a:bodyPr/>
          <a:lstStyle/>
          <a:p>
            <a:pPr lvl="0"/>
            <a:endParaRPr lang="bg-BG" noProof="0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662AEF0B-81A2-9340-B8E1-DFB2EE93CE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90EBB-435A-B846-9E16-027FFB4C6E93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771651089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7C38D3FA-15D6-CA48-AAB3-1917DE5E2C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F70A5-5732-0146-A6FA-48E1D1B499DE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170322007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74F989A1-A0D0-4B40-952B-A54D625664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DAA0B-D2B3-4343-B8CB-93C5B71872AC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709912013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0BFD5AA6-92C9-154A-AB53-4FEEB0CD7E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1AA9B-005A-844C-B037-ED9D74805488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546590444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7FC015B5-4992-6049-9F1F-E23A67D532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F1D34-84B7-1C41-9DCB-4DB59888BDA0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71882168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xmlns="" id="{69632FC8-C0E1-324A-BA8E-660B91DC84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D5B51-AD18-7E49-869C-DD6CCD854222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106549991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43">
            <a:extLst>
              <a:ext uri="{FF2B5EF4-FFF2-40B4-BE49-F238E27FC236}">
                <a16:creationId xmlns:a16="http://schemas.microsoft.com/office/drawing/2014/main" xmlns="" id="{666344EB-F80D-0D4A-8018-8A99782028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AD423-BA91-454D-93E9-93F9E78C0030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99035370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26FADBAB-431F-CE4F-A9FF-CBA3FB9ED8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8BB2D-8263-CD4D-A5E8-D3E58BBED1A7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353033259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xmlns="" id="{8C4E1E36-E5BC-2245-A621-B3FF716352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458E8-B98A-1940-BA96-1470E2F353BF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250212726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7097C9E1-DBC7-8C44-A6D6-35F92AA090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AE3E-7256-A746-8695-F81B0B2D5B82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864978290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8DF15A9F-FC0D-F24F-9669-979DE5F4D0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F9A2B-7B7E-FB46-AFB9-C51FBEBD7FE7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055392851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88C2E961-C136-7B43-BFFB-1D2F971371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EBF4C-3EB9-3C46-B942-C9E47856AAB7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084946195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5975" y="115888"/>
            <a:ext cx="1828800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115888"/>
            <a:ext cx="5337175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14D4576F-4E3F-6B43-9D32-EF5AEDC193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8A89D-23E0-6142-8CD3-BD274877BB18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828996763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15888"/>
            <a:ext cx="708660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524000"/>
            <a:ext cx="3581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24000"/>
            <a:ext cx="3581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C8090C86-0E97-5F4C-8FFF-3C08B2AB86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F84D8-F9EC-7449-9964-7269665D5B63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674075724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15888"/>
            <a:ext cx="708660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676400" y="1524000"/>
            <a:ext cx="7315200" cy="4495800"/>
          </a:xfrm>
        </p:spPr>
        <p:txBody>
          <a:bodyPr/>
          <a:lstStyle/>
          <a:p>
            <a:pPr lvl="0"/>
            <a:endParaRPr lang="bg-BG" noProof="0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EF90160A-6914-654D-9188-14ADA47A5C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7CE17-4B30-4345-9D76-947F359C1A60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909219525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2CF6A116-D39E-B04C-B5EC-7555CD4B06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6E656-FBFB-FD43-BA54-E22F83F48189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272998675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DAB22F9C-DF1F-EA42-8873-DF99A29266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633DD-60A7-0641-BDB0-35EF6D13FD89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64208153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20567F15-3A03-EF46-83A4-40AE8B2467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32579-2242-0746-A69F-078744C0DE5B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35042422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7A7A08D4-68AE-BB46-9906-4DB5E8AA9D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8A58F-F6BE-8F49-9C49-AE19E4D79688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163170985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03B0088D-1656-5C4D-876F-17AE69E327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FA00-BF53-094F-99BC-909B7CBEA39A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25030458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xmlns="" id="{2146265E-1406-254C-8978-40E3B3B806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0C832-5AD7-724E-B1DD-0B5C9EBDAD40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664088750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43">
            <a:extLst>
              <a:ext uri="{FF2B5EF4-FFF2-40B4-BE49-F238E27FC236}">
                <a16:creationId xmlns:a16="http://schemas.microsoft.com/office/drawing/2014/main" xmlns="" id="{6C311E20-0CCB-0C4D-9F0B-D193EF5525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6567-4DA9-1848-BAD4-F5B60FE9AF03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198910737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xmlns="" id="{708958B1-938A-6E4E-A6F1-94CF0A7A2B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6A470-B397-BD42-B706-DAD7B60AE637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995862004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BB6602B9-EFF4-B84E-B674-3F14F6A5A1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CDCEF-DB56-734D-86EC-8A1448CB7F9D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212041379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4BA25CE0-3B7D-CB49-9241-3433568455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B91E3-DACE-6E40-B4AF-2937964613FB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06922573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70FA669D-B70B-A341-85E5-E6C749BEDD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80588-DFE2-7C43-A538-D09610047E0D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265880364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5975" y="115888"/>
            <a:ext cx="1828800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115888"/>
            <a:ext cx="5337175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1E05E871-B265-D640-ABC3-33C9AB650C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B1398-D997-D144-B58C-602B4D87A5F0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784627344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9CAD4E3C-F1DC-A54B-A04A-71AEB6D771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310C-AD1F-5042-91D4-78769D6B7E79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103531835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1C5ED053-2705-984D-86A8-46A61A0FF8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40C4D-753C-A44E-BB2F-B05CD39BCBD5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82335390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16688FE6-493A-9B44-A4D7-3475204D56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09F85-1E4F-4B47-8A8E-8F303281A7D0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55652961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71CD960E-27AF-1E4C-9F8D-59412EF155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B8697-468C-1744-8563-1B4467520A2D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273874046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4EB966B7-67F0-1D4C-B72F-A91524BAEE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FE06B-EE28-0945-A06B-FF6CD391E0D0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724886695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xmlns="" id="{FAA5BAE6-B636-7A4F-8503-7A93D50D82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8B296-5172-6840-A7ED-C6624AB42A66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277376491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43">
            <a:extLst>
              <a:ext uri="{FF2B5EF4-FFF2-40B4-BE49-F238E27FC236}">
                <a16:creationId xmlns:a16="http://schemas.microsoft.com/office/drawing/2014/main" xmlns="" id="{95F342EC-D5EC-CA42-A4AE-C648340929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4280E-24CD-A649-B5F1-29AEBE59DEEA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27363267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xmlns="" id="{F69D6883-01DA-7447-8866-B41C3673EB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F2E2-A77B-1B44-AAFF-44C141417213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291767439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30F2A54C-B433-7448-87A4-AAE88F209F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7D145-910B-5444-912A-569917CF7FA8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448186354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7CB8B275-B5AB-6C46-A31E-61E431949D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BFECD-EC20-484C-B30A-E3A78E51CB57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226927730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6F96CCA9-C62B-694F-A899-C950C08A76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41AFE-C293-AB44-B743-D6E4D739146A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468498431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5975" y="115888"/>
            <a:ext cx="1828800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115888"/>
            <a:ext cx="5337175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5CFF7E86-7908-894C-B279-333C6C7C21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14402-D3DC-BF4D-9196-5FCDDD463D15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638571998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15888"/>
            <a:ext cx="708660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524000"/>
            <a:ext cx="3581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24000"/>
            <a:ext cx="3581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F2FF25DC-D95C-E24D-98B0-0D0FFDE040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EAF2-B04A-8B41-AE5A-58A432559688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68709261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xmlns="" id="{BE24DBE8-5B97-224C-8402-5C49589968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32E5-9BFA-334A-8980-BFCBD0EEE01E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606754378"/>
      </p:ext>
    </p:extLst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15888"/>
            <a:ext cx="708660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676400" y="1524000"/>
            <a:ext cx="7315200" cy="4495800"/>
          </a:xfrm>
        </p:spPr>
        <p:txBody>
          <a:bodyPr/>
          <a:lstStyle/>
          <a:p>
            <a:pPr lvl="0"/>
            <a:endParaRPr lang="bg-BG" noProof="0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AC61AAF5-2D16-C449-ADEA-621580A816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2FB6C-636D-C349-83A2-7C7375CBA699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293630894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261302DB-0E45-234C-895D-2735F2910B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22551-612F-2949-9170-E1027DEC2D01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643144556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CA4A1CD7-18F1-F54C-80A1-A5BA8CE09E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E63C-88F7-B44E-81E4-A038FC0DCF39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165913449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D9E1318D-BE7F-824B-BCE7-17F0A0CD73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87A0A-77CF-544A-909F-25CBCF898AF8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327719494"/>
      </p:ext>
    </p:extLst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240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EB0960B2-DE3D-024A-B297-B6A4DC938E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A526-E285-0142-8E1E-67584165636F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082423509"/>
      </p:ext>
    </p:extLst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xmlns="" id="{BB74B317-D97C-4F45-9A40-83AC008BF9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3A0E1-A776-EC47-A53D-89F2E60A8611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082417282"/>
      </p:ext>
    </p:extLst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43">
            <a:extLst>
              <a:ext uri="{FF2B5EF4-FFF2-40B4-BE49-F238E27FC236}">
                <a16:creationId xmlns:a16="http://schemas.microsoft.com/office/drawing/2014/main" xmlns="" id="{C10B1978-2540-784B-A8A6-93D47EBAC2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B028F-14EC-1F47-803F-CEEC251B4B6A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686561721"/>
      </p:ext>
    </p:extLst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xmlns="" id="{43EA1885-1086-3B4D-9462-567F082A61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3821-E830-1B49-A86D-D58EE99403F0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168011625"/>
      </p:ext>
    </p:extLst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79B0AD0A-BBF6-AB4E-A71E-366D308F7E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8CD51-3C10-4647-8892-1340CA125725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444508062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450F5339-335E-F141-BBD3-0BCEA7300D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506D9-A788-5949-96EC-31C855C99F11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28187841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43">
            <a:extLst>
              <a:ext uri="{FF2B5EF4-FFF2-40B4-BE49-F238E27FC236}">
                <a16:creationId xmlns:a16="http://schemas.microsoft.com/office/drawing/2014/main" xmlns="" id="{F3C7D979-A461-DB41-B624-424B65530B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E817F-D4B1-854E-93E7-E55A628D4B9A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677785884"/>
      </p:ext>
    </p:extLst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1D620FD0-5639-CA45-9C50-3B8EE95630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40986-7CD0-0A41-A071-A5FA5B7BF3DB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637184417"/>
      </p:ext>
    </p:extLst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5975" y="115888"/>
            <a:ext cx="1828800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115888"/>
            <a:ext cx="5337175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BB574237-C28B-C843-BE90-01FC1A3AA7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0CAB1-A945-5042-A728-389229D6F7B4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425280691"/>
      </p:ext>
    </p:extLst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15888"/>
            <a:ext cx="708660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524000"/>
            <a:ext cx="3581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524000"/>
            <a:ext cx="3581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B6BC4181-10CE-6D47-BFBF-77E6442D6F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C5376-990A-C24B-87D3-96E67966D8A4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727965758"/>
      </p:ext>
    </p:extLst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15888"/>
            <a:ext cx="7086600" cy="828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676400" y="1524000"/>
            <a:ext cx="7315200" cy="4495800"/>
          </a:xfrm>
        </p:spPr>
        <p:txBody>
          <a:bodyPr/>
          <a:lstStyle/>
          <a:p>
            <a:pPr lvl="0"/>
            <a:endParaRPr lang="bg-BG" noProof="0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xmlns="" id="{0CCD489A-54A0-EF49-A2D7-8B83500B58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F5615-86CA-AA4F-A293-E0BA8278B437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278750377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xmlns="" id="{D7286FE8-7B20-074A-9CDC-7E5EBA10CC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FBA48-0521-5B45-BAAA-70064B0C49AF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42198904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BD7EC328-03C0-7D41-BC37-311101C7C2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D8FB5-21D8-8140-A829-0B2F31006279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994137601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xmlns="" id="{EC9BA1EA-2BD7-5C4C-8FA5-BC890EC145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BF072-335E-764B-BDE3-FC8A135D5533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5182229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58B71E57-2389-0948-A725-1421C47213AA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1752600" cy="6856413"/>
          </a:xfrm>
          <a:prstGeom prst="rect">
            <a:avLst/>
          </a:prstGeom>
          <a:gradFill rotWithShape="0">
            <a:gsLst>
              <a:gs pos="0">
                <a:srgbClr val="BBBCB6"/>
              </a:gs>
              <a:gs pos="50000">
                <a:srgbClr val="FFFFFF"/>
              </a:gs>
              <a:gs pos="100000">
                <a:srgbClr val="BBBCB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bg-BG" altLang="bg-BG">
              <a:latin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09643847-3420-A14D-8BF6-5CA36932E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115888"/>
            <a:ext cx="7086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bg-BG" altLang="bg-BG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1BECE76E-A9C5-254E-9C6A-FF9F5BE1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524000"/>
            <a:ext cx="7315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/>
              <a:t> </a:t>
            </a:r>
            <a:r>
              <a:rPr lang="en-GB" altLang="bg-BG"/>
              <a:t>Click to edit Master text styles</a:t>
            </a:r>
          </a:p>
          <a:p>
            <a:pPr lvl="1"/>
            <a:r>
              <a:rPr lang="en-US" altLang="bg-BG"/>
              <a:t> </a:t>
            </a:r>
            <a:r>
              <a:rPr lang="en-GB" altLang="bg-BG"/>
              <a:t>Second level</a:t>
            </a:r>
          </a:p>
          <a:p>
            <a:pPr lvl="2"/>
            <a:r>
              <a:rPr lang="en-US" altLang="bg-BG"/>
              <a:t> </a:t>
            </a:r>
            <a:r>
              <a:rPr lang="en-GB" altLang="bg-BG"/>
              <a:t>Third level</a:t>
            </a:r>
          </a:p>
        </p:txBody>
      </p:sp>
      <p:sp>
        <p:nvSpPr>
          <p:cNvPr id="3077" name="Line 34">
            <a:extLst>
              <a:ext uri="{FF2B5EF4-FFF2-40B4-BE49-F238E27FC236}">
                <a16:creationId xmlns:a16="http://schemas.microsoft.com/office/drawing/2014/main" xmlns="" id="{B32406B6-BBDD-2A46-8AEB-9B2C153E61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2600" y="1125538"/>
            <a:ext cx="7391400" cy="0"/>
          </a:xfrm>
          <a:prstGeom prst="line">
            <a:avLst/>
          </a:prstGeom>
          <a:noFill/>
          <a:ln w="57150" cap="sq" cmpd="thinThick">
            <a:solidFill>
              <a:srgbClr val="77777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>
              <a:latin typeface="Verdana" charset="0"/>
            </a:endParaRPr>
          </a:p>
        </p:txBody>
      </p:sp>
      <p:sp>
        <p:nvSpPr>
          <p:cNvPr id="3078" name="Text Box 35">
            <a:extLst>
              <a:ext uri="{FF2B5EF4-FFF2-40B4-BE49-F238E27FC236}">
                <a16:creationId xmlns:a16="http://schemas.microsoft.com/office/drawing/2014/main" xmlns="" id="{3480AD9A-97A5-1145-A4BA-4909BD35D1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96975"/>
            <a:ext cx="458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bg-BG" altLang="bg-BG">
              <a:latin typeface="Times New Roman" panose="02020603050405020304" pitchFamily="18" charset="0"/>
            </a:endParaRPr>
          </a:p>
        </p:txBody>
      </p:sp>
      <p:sp>
        <p:nvSpPr>
          <p:cNvPr id="52267" name="Rectangle 43">
            <a:extLst>
              <a:ext uri="{FF2B5EF4-FFF2-40B4-BE49-F238E27FC236}">
                <a16:creationId xmlns:a16="http://schemas.microsoft.com/office/drawing/2014/main" xmlns="" id="{1F3FA00B-D552-194E-9E26-7902068F30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4A4A9E"/>
                </a:solidFill>
              </a:defRPr>
            </a:lvl1pPr>
          </a:lstStyle>
          <a:p>
            <a:pPr>
              <a:defRPr/>
            </a:pPr>
            <a:fld id="{C5B006C6-37AA-BC4C-B87C-7E9DD89CD397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</p:sldLayoutIdLst>
  <p:transition spd="slow">
    <p:wipe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SzPct val="90000"/>
        <a:buFont typeface="Wingdings" pitchFamily="2" charset="2"/>
        <a:buChar char="ü"/>
        <a:defRPr sz="2800">
          <a:solidFill>
            <a:srgbClr val="17058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Wingdings" pitchFamily="2" charset="2"/>
        <a:buChar char="§"/>
        <a:defRPr sz="2400">
          <a:solidFill>
            <a:srgbClr val="170587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Times New Roman" panose="02020603050405020304" pitchFamily="18" charset="0"/>
        <a:buChar char="–"/>
        <a:defRPr sz="2200">
          <a:solidFill>
            <a:srgbClr val="170587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A4A9E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3E3EE126-035D-1746-B0FE-3D1B6793222D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1752600" cy="6856413"/>
          </a:xfrm>
          <a:prstGeom prst="rect">
            <a:avLst/>
          </a:prstGeom>
          <a:gradFill rotWithShape="0">
            <a:gsLst>
              <a:gs pos="0">
                <a:srgbClr val="BBBCB6"/>
              </a:gs>
              <a:gs pos="50000">
                <a:srgbClr val="FFFFFF"/>
              </a:gs>
              <a:gs pos="100000">
                <a:srgbClr val="BBBCB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bg-BG" altLang="bg-BG">
              <a:solidFill>
                <a:srgbClr val="EAEAEA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820A19F1-A4A5-7541-B471-993C3DCCC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115888"/>
            <a:ext cx="7086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bg-BG" altLang="bg-BG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EDC01CF1-B346-8D4C-87B3-6B28FF55D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524000"/>
            <a:ext cx="7315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/>
              <a:t> </a:t>
            </a:r>
            <a:r>
              <a:rPr lang="en-GB" altLang="bg-BG"/>
              <a:t>Click to edit Master text styles</a:t>
            </a:r>
          </a:p>
          <a:p>
            <a:pPr lvl="1"/>
            <a:r>
              <a:rPr lang="en-US" altLang="bg-BG"/>
              <a:t> </a:t>
            </a:r>
            <a:r>
              <a:rPr lang="en-GB" altLang="bg-BG"/>
              <a:t>Second level</a:t>
            </a:r>
          </a:p>
          <a:p>
            <a:pPr lvl="2"/>
            <a:r>
              <a:rPr lang="en-US" altLang="bg-BG"/>
              <a:t> </a:t>
            </a:r>
            <a:r>
              <a:rPr lang="en-GB" altLang="bg-BG"/>
              <a:t>Third level</a:t>
            </a:r>
          </a:p>
        </p:txBody>
      </p:sp>
      <p:sp>
        <p:nvSpPr>
          <p:cNvPr id="3077" name="Line 34">
            <a:extLst>
              <a:ext uri="{FF2B5EF4-FFF2-40B4-BE49-F238E27FC236}">
                <a16:creationId xmlns:a16="http://schemas.microsoft.com/office/drawing/2014/main" xmlns="" id="{24BE7BFE-DCE4-4743-B945-CACD393E957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2600" y="1125538"/>
            <a:ext cx="7391400" cy="0"/>
          </a:xfrm>
          <a:prstGeom prst="line">
            <a:avLst/>
          </a:prstGeom>
          <a:noFill/>
          <a:ln w="57150" cap="sq" cmpd="thinThick">
            <a:solidFill>
              <a:srgbClr val="77777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>
              <a:solidFill>
                <a:srgbClr val="EAEAEA"/>
              </a:solidFill>
              <a:latin typeface="Verdana" charset="0"/>
            </a:endParaRPr>
          </a:p>
        </p:txBody>
      </p:sp>
      <p:sp>
        <p:nvSpPr>
          <p:cNvPr id="3078" name="Text Box 35">
            <a:extLst>
              <a:ext uri="{FF2B5EF4-FFF2-40B4-BE49-F238E27FC236}">
                <a16:creationId xmlns:a16="http://schemas.microsoft.com/office/drawing/2014/main" xmlns="" id="{786185FC-C464-8C46-A850-93058E3448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96975"/>
            <a:ext cx="458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bg-BG" altLang="bg-BG">
              <a:solidFill>
                <a:srgbClr val="EAEAEA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7" name="Rectangle 43">
            <a:extLst>
              <a:ext uri="{FF2B5EF4-FFF2-40B4-BE49-F238E27FC236}">
                <a16:creationId xmlns:a16="http://schemas.microsoft.com/office/drawing/2014/main" xmlns="" id="{6977B04F-0405-6640-8AF1-F8D6E89F38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4A4A9E"/>
                </a:solidFill>
              </a:defRPr>
            </a:lvl1pPr>
          </a:lstStyle>
          <a:p>
            <a:pPr>
              <a:defRPr/>
            </a:pPr>
            <a:fld id="{7CED6579-5C73-474E-B6FC-CE926ACCF933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SzPct val="90000"/>
        <a:buFont typeface="Wingdings" pitchFamily="2" charset="2"/>
        <a:buChar char="ü"/>
        <a:defRPr sz="2800">
          <a:solidFill>
            <a:srgbClr val="17058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Wingdings" pitchFamily="2" charset="2"/>
        <a:buChar char="§"/>
        <a:defRPr sz="2400">
          <a:solidFill>
            <a:srgbClr val="170587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Times New Roman" panose="02020603050405020304" pitchFamily="18" charset="0"/>
        <a:buChar char="–"/>
        <a:defRPr sz="2200">
          <a:solidFill>
            <a:srgbClr val="170587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A4A9E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EDE45F97-10F7-F445-A5E4-40F39597B464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1752600" cy="6856413"/>
          </a:xfrm>
          <a:prstGeom prst="rect">
            <a:avLst/>
          </a:prstGeom>
          <a:gradFill rotWithShape="0">
            <a:gsLst>
              <a:gs pos="0">
                <a:srgbClr val="BBBCB6"/>
              </a:gs>
              <a:gs pos="50000">
                <a:srgbClr val="FFFFFF"/>
              </a:gs>
              <a:gs pos="100000">
                <a:srgbClr val="BBBCB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bg-BG" altLang="bg-BG">
              <a:solidFill>
                <a:srgbClr val="EAEAEA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E5FA448C-AA4D-6546-85FE-DAB6725BA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115888"/>
            <a:ext cx="7086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bg-BG" altLang="bg-BG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9BC8BF74-1A1D-1A43-86C8-293DF4B79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524000"/>
            <a:ext cx="7315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/>
              <a:t> </a:t>
            </a:r>
            <a:r>
              <a:rPr lang="en-GB" altLang="bg-BG"/>
              <a:t>Click to edit Master text styles</a:t>
            </a:r>
          </a:p>
          <a:p>
            <a:pPr lvl="1"/>
            <a:r>
              <a:rPr lang="en-US" altLang="bg-BG"/>
              <a:t> </a:t>
            </a:r>
            <a:r>
              <a:rPr lang="en-GB" altLang="bg-BG"/>
              <a:t>Second level</a:t>
            </a:r>
          </a:p>
          <a:p>
            <a:pPr lvl="2"/>
            <a:r>
              <a:rPr lang="en-US" altLang="bg-BG"/>
              <a:t> </a:t>
            </a:r>
            <a:r>
              <a:rPr lang="en-GB" altLang="bg-BG"/>
              <a:t>Third level</a:t>
            </a:r>
          </a:p>
        </p:txBody>
      </p:sp>
      <p:sp>
        <p:nvSpPr>
          <p:cNvPr id="1029" name="Line 34">
            <a:extLst>
              <a:ext uri="{FF2B5EF4-FFF2-40B4-BE49-F238E27FC236}">
                <a16:creationId xmlns:a16="http://schemas.microsoft.com/office/drawing/2014/main" xmlns="" id="{56C3F139-E958-E84D-AD0B-FF74C905915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2600" y="1125538"/>
            <a:ext cx="7391400" cy="0"/>
          </a:xfrm>
          <a:prstGeom prst="line">
            <a:avLst/>
          </a:prstGeom>
          <a:noFill/>
          <a:ln w="57150" cap="sq" cmpd="thinThick">
            <a:solidFill>
              <a:srgbClr val="77777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>
              <a:solidFill>
                <a:srgbClr val="EAEAEA"/>
              </a:solidFill>
              <a:latin typeface="Verdana" charset="0"/>
            </a:endParaRPr>
          </a:p>
        </p:txBody>
      </p:sp>
      <p:sp>
        <p:nvSpPr>
          <p:cNvPr id="1030" name="Text Box 35">
            <a:extLst>
              <a:ext uri="{FF2B5EF4-FFF2-40B4-BE49-F238E27FC236}">
                <a16:creationId xmlns:a16="http://schemas.microsoft.com/office/drawing/2014/main" xmlns="" id="{2562E8D7-72DE-4442-93FF-B8CB3FFF14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96975"/>
            <a:ext cx="458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bg-BG" altLang="bg-BG">
              <a:solidFill>
                <a:srgbClr val="EAEAEA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67" name="Rectangle 43">
            <a:extLst>
              <a:ext uri="{FF2B5EF4-FFF2-40B4-BE49-F238E27FC236}">
                <a16:creationId xmlns:a16="http://schemas.microsoft.com/office/drawing/2014/main" xmlns="" id="{17CD8FC4-B532-B647-8D80-04103985BD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4A4A9E"/>
                </a:solidFill>
              </a:defRPr>
            </a:lvl1pPr>
          </a:lstStyle>
          <a:p>
            <a:pPr>
              <a:defRPr/>
            </a:pPr>
            <a:fld id="{7A6D21A3-EDA8-7E46-B24D-DC94A1D0560F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SzPct val="90000"/>
        <a:buFont typeface="Wingdings" pitchFamily="2" charset="2"/>
        <a:buChar char="ü"/>
        <a:defRPr sz="2800">
          <a:solidFill>
            <a:srgbClr val="17058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Wingdings" pitchFamily="2" charset="2"/>
        <a:buChar char="§"/>
        <a:defRPr sz="2400">
          <a:solidFill>
            <a:srgbClr val="170587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Times New Roman" panose="02020603050405020304" pitchFamily="18" charset="0"/>
        <a:buChar char="–"/>
        <a:defRPr sz="2200">
          <a:solidFill>
            <a:srgbClr val="170587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A4A9E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5683B468-02E0-BE49-A86D-6CD3E9A36A21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1752600" cy="6856413"/>
          </a:xfrm>
          <a:prstGeom prst="rect">
            <a:avLst/>
          </a:prstGeom>
          <a:gradFill rotWithShape="0">
            <a:gsLst>
              <a:gs pos="0">
                <a:srgbClr val="BBBCB6"/>
              </a:gs>
              <a:gs pos="50000">
                <a:srgbClr val="FFFFFF"/>
              </a:gs>
              <a:gs pos="100000">
                <a:srgbClr val="BBBCB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bg-BG" altLang="bg-BG">
              <a:latin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AA71AC59-DB56-854E-8D37-3845C4239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115888"/>
            <a:ext cx="7086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bg-BG" altLang="bg-BG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1F8592DF-073A-7649-97E6-104A37B69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524000"/>
            <a:ext cx="7315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/>
              <a:t> </a:t>
            </a:r>
            <a:r>
              <a:rPr lang="en-GB" altLang="bg-BG"/>
              <a:t>Click to edit Master text styles</a:t>
            </a:r>
          </a:p>
          <a:p>
            <a:pPr lvl="1"/>
            <a:r>
              <a:rPr lang="en-US" altLang="bg-BG"/>
              <a:t> </a:t>
            </a:r>
            <a:r>
              <a:rPr lang="en-GB" altLang="bg-BG"/>
              <a:t>Second level</a:t>
            </a:r>
          </a:p>
          <a:p>
            <a:pPr lvl="2"/>
            <a:r>
              <a:rPr lang="en-US" altLang="bg-BG"/>
              <a:t> </a:t>
            </a:r>
            <a:r>
              <a:rPr lang="en-GB" altLang="bg-BG"/>
              <a:t>Third level</a:t>
            </a:r>
          </a:p>
        </p:txBody>
      </p:sp>
      <p:sp>
        <p:nvSpPr>
          <p:cNvPr id="3077" name="Line 34">
            <a:extLst>
              <a:ext uri="{FF2B5EF4-FFF2-40B4-BE49-F238E27FC236}">
                <a16:creationId xmlns:a16="http://schemas.microsoft.com/office/drawing/2014/main" xmlns="" id="{FA0BE974-5BA4-6B47-8686-F6B288F04B0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2600" y="1125538"/>
            <a:ext cx="7391400" cy="0"/>
          </a:xfrm>
          <a:prstGeom prst="line">
            <a:avLst/>
          </a:prstGeom>
          <a:noFill/>
          <a:ln w="57150" cap="sq" cmpd="thinThick">
            <a:solidFill>
              <a:srgbClr val="77777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>
              <a:latin typeface="Verdana" charset="0"/>
            </a:endParaRPr>
          </a:p>
        </p:txBody>
      </p:sp>
      <p:sp>
        <p:nvSpPr>
          <p:cNvPr id="3078" name="Text Box 35">
            <a:extLst>
              <a:ext uri="{FF2B5EF4-FFF2-40B4-BE49-F238E27FC236}">
                <a16:creationId xmlns:a16="http://schemas.microsoft.com/office/drawing/2014/main" xmlns="" id="{950B0545-BAE6-C040-9273-4316B48F7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96975"/>
            <a:ext cx="458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bg-BG" altLang="bg-BG">
              <a:latin typeface="Times New Roman" panose="02020603050405020304" pitchFamily="18" charset="0"/>
            </a:endParaRPr>
          </a:p>
        </p:txBody>
      </p:sp>
      <p:sp>
        <p:nvSpPr>
          <p:cNvPr id="52267" name="Rectangle 43">
            <a:extLst>
              <a:ext uri="{FF2B5EF4-FFF2-40B4-BE49-F238E27FC236}">
                <a16:creationId xmlns:a16="http://schemas.microsoft.com/office/drawing/2014/main" xmlns="" id="{F2982542-5C4E-5F46-BBC4-43C4BDD907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4A4A9E"/>
                </a:solidFill>
              </a:defRPr>
            </a:lvl1pPr>
          </a:lstStyle>
          <a:p>
            <a:pPr>
              <a:defRPr/>
            </a:pPr>
            <a:fld id="{8A46EC7E-3DF5-B64F-8B01-3C021D0D5B3E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SzPct val="90000"/>
        <a:buFont typeface="Wingdings" pitchFamily="2" charset="2"/>
        <a:buChar char="ü"/>
        <a:defRPr sz="2800">
          <a:solidFill>
            <a:srgbClr val="17058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Wingdings" pitchFamily="2" charset="2"/>
        <a:buChar char="§"/>
        <a:defRPr sz="2400">
          <a:solidFill>
            <a:srgbClr val="170587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Times New Roman" panose="02020603050405020304" pitchFamily="18" charset="0"/>
        <a:buChar char="–"/>
        <a:defRPr sz="2200">
          <a:solidFill>
            <a:srgbClr val="170587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A4A9E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7B7CEBB1-1243-FF4F-9A98-4C4E606D40EA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0"/>
            <a:ext cx="1752600" cy="6856413"/>
          </a:xfrm>
          <a:prstGeom prst="rect">
            <a:avLst/>
          </a:prstGeom>
          <a:gradFill rotWithShape="0">
            <a:gsLst>
              <a:gs pos="0">
                <a:srgbClr val="BBBCB6"/>
              </a:gs>
              <a:gs pos="50000">
                <a:srgbClr val="FFFFFF"/>
              </a:gs>
              <a:gs pos="100000">
                <a:srgbClr val="BBBCB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bg-BG" altLang="bg-BG">
              <a:latin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2FD424F-E608-FF44-B676-BCE05C4A7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115888"/>
            <a:ext cx="7086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bg-BG" altLang="bg-BG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992AB840-53E9-AB4D-8EFC-0BE54B673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524000"/>
            <a:ext cx="7315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/>
              <a:t> </a:t>
            </a:r>
            <a:r>
              <a:rPr lang="en-GB" altLang="bg-BG"/>
              <a:t>Click to edit Master text styles</a:t>
            </a:r>
          </a:p>
          <a:p>
            <a:pPr lvl="1"/>
            <a:r>
              <a:rPr lang="en-US" altLang="bg-BG"/>
              <a:t> </a:t>
            </a:r>
            <a:r>
              <a:rPr lang="en-GB" altLang="bg-BG"/>
              <a:t>Second level</a:t>
            </a:r>
          </a:p>
          <a:p>
            <a:pPr lvl="2"/>
            <a:r>
              <a:rPr lang="en-US" altLang="bg-BG"/>
              <a:t> </a:t>
            </a:r>
            <a:r>
              <a:rPr lang="en-GB" altLang="bg-BG"/>
              <a:t>Third level</a:t>
            </a:r>
          </a:p>
        </p:txBody>
      </p:sp>
      <p:sp>
        <p:nvSpPr>
          <p:cNvPr id="3077" name="Line 34">
            <a:extLst>
              <a:ext uri="{FF2B5EF4-FFF2-40B4-BE49-F238E27FC236}">
                <a16:creationId xmlns:a16="http://schemas.microsoft.com/office/drawing/2014/main" xmlns="" id="{A35C1E2D-01AE-DB44-8A7E-7D9057FD44D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2600" y="1125538"/>
            <a:ext cx="7391400" cy="0"/>
          </a:xfrm>
          <a:prstGeom prst="line">
            <a:avLst/>
          </a:prstGeom>
          <a:noFill/>
          <a:ln w="57150" cap="sq" cmpd="thinThick">
            <a:solidFill>
              <a:srgbClr val="77777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en-US">
              <a:latin typeface="Verdana" charset="0"/>
            </a:endParaRPr>
          </a:p>
        </p:txBody>
      </p:sp>
      <p:sp>
        <p:nvSpPr>
          <p:cNvPr id="3078" name="Text Box 35">
            <a:extLst>
              <a:ext uri="{FF2B5EF4-FFF2-40B4-BE49-F238E27FC236}">
                <a16:creationId xmlns:a16="http://schemas.microsoft.com/office/drawing/2014/main" xmlns="" id="{AF9CAB1E-4DB5-A24F-A6B6-FA15594AB8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96975"/>
            <a:ext cx="458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bg-BG" altLang="bg-BG">
              <a:latin typeface="Times New Roman" panose="02020603050405020304" pitchFamily="18" charset="0"/>
            </a:endParaRPr>
          </a:p>
        </p:txBody>
      </p:sp>
      <p:sp>
        <p:nvSpPr>
          <p:cNvPr id="52267" name="Rectangle 43">
            <a:extLst>
              <a:ext uri="{FF2B5EF4-FFF2-40B4-BE49-F238E27FC236}">
                <a16:creationId xmlns:a16="http://schemas.microsoft.com/office/drawing/2014/main" xmlns="" id="{CEEAB3E9-0138-CA41-BF1D-EE0A16E004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4A4A9E"/>
                </a:solidFill>
              </a:defRPr>
            </a:lvl1pPr>
          </a:lstStyle>
          <a:p>
            <a:pPr>
              <a:defRPr/>
            </a:pPr>
            <a:fld id="{0363D40C-B58D-DF41-BEAF-923256C955E3}" type="slidenum">
              <a:rPr lang="en-GB" altLang="bg-BG"/>
              <a:pPr>
                <a:defRPr/>
              </a:pPr>
              <a:t>‹#›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403697647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</p:sldLayoutIdLst>
  <p:transition spd="slow">
    <p:wipe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170587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SzPct val="90000"/>
        <a:buFont typeface="Wingdings" pitchFamily="2" charset="2"/>
        <a:buChar char="ü"/>
        <a:defRPr sz="2800">
          <a:solidFill>
            <a:srgbClr val="17058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Wingdings" pitchFamily="2" charset="2"/>
        <a:buChar char="§"/>
        <a:defRPr sz="2400">
          <a:solidFill>
            <a:srgbClr val="170587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40000"/>
        </a:spcAft>
        <a:buClr>
          <a:srgbClr val="170585"/>
        </a:buClr>
        <a:buFont typeface="Times New Roman" panose="02020603050405020304" pitchFamily="18" charset="0"/>
        <a:buChar char="–"/>
        <a:defRPr sz="2200">
          <a:solidFill>
            <a:srgbClr val="170587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A4A9E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4A4A9E"/>
          </a:solidFill>
          <a:latin typeface="Verdana" pitchFamily="34" charset="0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codk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xmlns="" id="{DA42B5B4-508D-C743-B283-7F865C113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79013-0B83-0747-8768-FCB88FBC229D}" type="slidenum">
              <a:rPr lang="en-GB" altLang="bg-BG" sz="1200" smtClean="0">
                <a:solidFill>
                  <a:srgbClr val="4A4A9E"/>
                </a:solidFill>
                <a:latin typeface="Verdana" charset="0"/>
              </a:rPr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lang="en-GB" altLang="bg-BG" sz="1200" dirty="0">
              <a:solidFill>
                <a:srgbClr val="4A4A9E"/>
              </a:solidFill>
              <a:latin typeface="Verdana" charset="0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xmlns="" id="{AB963892-4CCB-384B-B0CB-8E87A6EA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349500"/>
            <a:ext cx="6842125" cy="158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  <a:effectLst>
            <a:outerShdw blurRad="63500" dist="46662" dir="2115817" algn="ctr" rotWithShape="0">
              <a:srgbClr val="969696">
                <a:alpha val="74997"/>
              </a:srgbClr>
            </a:outerShdw>
          </a:effec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altLang="bg-BG" sz="4400" b="1" dirty="0"/>
              <a:t>Закон за </a:t>
            </a:r>
            <a:r>
              <a:rPr lang="ru-RU" altLang="bg-BG" sz="4400" b="1" dirty="0" err="1"/>
              <a:t>корпоративното</a:t>
            </a:r>
            <a:r>
              <a:rPr lang="ru-RU" altLang="bg-BG" sz="4400" b="1" dirty="0"/>
              <a:t> подоходно </a:t>
            </a:r>
            <a:r>
              <a:rPr lang="ru-RU" altLang="bg-BG" sz="4400" b="1" dirty="0" err="1"/>
              <a:t>облагане</a:t>
            </a:r>
            <a:endParaRPr lang="en-GB" altLang="bg-BG" sz="4400" b="1" dirty="0"/>
          </a:p>
        </p:txBody>
      </p:sp>
    </p:spTree>
    <p:extLst>
      <p:ext uri="{BB962C8B-B14F-4D97-AF65-F5344CB8AC3E}">
        <p14:creationId xmlns:p14="http://schemas.microsoft.com/office/powerpoint/2010/main" val="7061663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7507D-7B5D-A34F-B0A0-EDFF405C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4" y="115888"/>
            <a:ext cx="7235825" cy="828675"/>
          </a:xfrm>
        </p:spPr>
        <p:txBody>
          <a:bodyPr/>
          <a:lstStyle/>
          <a:p>
            <a:r>
              <a:rPr lang="bg-BG" sz="3400" dirty="0"/>
              <a:t>Скрито разпределение на печалба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FDB9E-E208-4A47-AFCE-395B26FB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4" y="1268760"/>
            <a:ext cx="6885589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Увеличаване на срока, в рамките на който може да се налага санкция за извършено скрито разпределение на печалба от 2 на 5 години </a:t>
            </a:r>
            <a:r>
              <a:rPr lang="bg-BG" sz="2400" dirty="0"/>
              <a:t>(промяна в чл.34, ал.2 от ЗАНН)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C2A806-16BF-7E44-9976-478A34231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10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2593010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E9ADE-409D-9148-B683-B95236AB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655" y="91281"/>
            <a:ext cx="7344345" cy="828675"/>
          </a:xfrm>
        </p:spPr>
        <p:txBody>
          <a:bodyPr/>
          <a:lstStyle/>
          <a:p>
            <a:pPr algn="ctr"/>
            <a:r>
              <a:rPr lang="bg-BG" dirty="0"/>
              <a:t>Скрито разпределение на печалба (СРП)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8FA875-7944-6C4F-8269-CBA56CC0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1340768"/>
            <a:ext cx="7011887" cy="5256584"/>
          </a:xfrm>
        </p:spPr>
        <p:txBody>
          <a:bodyPr/>
          <a:lstStyle/>
          <a:p>
            <a:r>
              <a:rPr lang="bg-BG" dirty="0"/>
              <a:t>Какво е СРП?</a:t>
            </a:r>
          </a:p>
          <a:p>
            <a:r>
              <a:rPr lang="bg-BG" dirty="0"/>
              <a:t>Дефиниция за СРП</a:t>
            </a:r>
          </a:p>
          <a:p>
            <a:r>
              <a:rPr lang="bg-BG" dirty="0"/>
              <a:t>Предистория на казуса каси и СРП</a:t>
            </a:r>
          </a:p>
          <a:p>
            <a:r>
              <a:rPr lang="bg-BG" dirty="0"/>
              <a:t>Форми на СРП в практиката</a:t>
            </a:r>
          </a:p>
          <a:p>
            <a:r>
              <a:rPr lang="bg-BG" dirty="0"/>
              <a:t>СРП в брой – почти се забранява</a:t>
            </a:r>
          </a:p>
          <a:p>
            <a:r>
              <a:rPr lang="bg-BG" dirty="0"/>
              <a:t>СРП, което не е в брой – няма промяна</a:t>
            </a:r>
          </a:p>
          <a:p>
            <a:r>
              <a:rPr lang="bg-BG" dirty="0"/>
              <a:t>Осчетоводяване и облагане на СРП</a:t>
            </a:r>
          </a:p>
          <a:p>
            <a:r>
              <a:rPr lang="bg-BG" dirty="0"/>
              <a:t>Деклариране на СРП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91A07-F4DD-3B47-A8B5-D19CA1809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11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5711143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68CC0-A25D-794F-A935-998B9053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dirty="0"/>
              <a:t>Земеделски стопани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AEFB56-8099-A645-BE98-1948CB9D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196752"/>
            <a:ext cx="7083425" cy="566124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bg-BG" dirty="0"/>
              <a:t>Промяна в условията за преотстъпване на данък: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ü"/>
            </a:pPr>
            <a:r>
              <a:rPr lang="bg-BG" dirty="0"/>
              <a:t>Преотстъпеният данък не трябва да превишава 65% от настоящата стойност на придобитите активи (преди промяната 50%)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ü"/>
            </a:pPr>
            <a:r>
              <a:rPr lang="bg-BG" dirty="0"/>
              <a:t>Настоящата стойност на всички придобити активи, не може да превишава праг от левовата равностойност на 600 000 евро (преди промяната 500 000 евро)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ü"/>
            </a:pPr>
            <a:r>
              <a:rPr lang="bg-BG" dirty="0"/>
              <a:t>Данъкът за 2023 г. трябва да се инвестира до 31.12.2025 г.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ü"/>
            </a:pPr>
            <a:r>
              <a:rPr lang="bg-BG" dirty="0"/>
              <a:t>Данъкът за 2024 г. трябва да се инвестира до 31.12.2026 г.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68A257-68D0-DA4F-8B93-AC80E5F5E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28BB2D-8263-CD4D-A5E8-D3E58BBED1A7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3273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8AC52033-7B10-4044-811E-4E7E594DE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2132856"/>
            <a:ext cx="8452048" cy="223224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lang="bg-BG" altLang="bg-BG" sz="4800" dirty="0"/>
              <a:t>Промени в </a:t>
            </a:r>
          </a:p>
          <a:p>
            <a:pPr algn="ctr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lang="bg-BG" altLang="bg-BG" sz="4800" dirty="0"/>
              <a:t>Закона за счетоводството </a:t>
            </a:r>
          </a:p>
          <a:p>
            <a:pPr algn="ctr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lang="bg-BG" altLang="bg-BG" sz="4800" dirty="0"/>
              <a:t>през 2024 г.</a:t>
            </a:r>
            <a:endParaRPr lang="bg-BG" altLang="bg-BG" sz="4800" b="1" dirty="0"/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xmlns="" id="{6ACC7D60-21F5-E34A-9A3F-A11129473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9BF553-CFE2-DF49-8392-21E393FF7E59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9692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260B6-6452-FE4D-8DCD-EFDAF0B1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107552"/>
            <a:ext cx="7488361" cy="828675"/>
          </a:xfrm>
        </p:spPr>
        <p:txBody>
          <a:bodyPr/>
          <a:lstStyle/>
          <a:p>
            <a:r>
              <a:rPr lang="bg-BG" dirty="0"/>
              <a:t>Категоризиране на предприятията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34F88-DFEA-304A-8A8C-3E8486FC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40" y="1268760"/>
            <a:ext cx="7353260" cy="4968552"/>
          </a:xfrm>
        </p:spPr>
        <p:txBody>
          <a:bodyPr/>
          <a:lstStyle/>
          <a:p>
            <a:r>
              <a:rPr lang="bg-BG" sz="2400" dirty="0"/>
              <a:t>Увеличаване на стойностите на показателите (активи и нетни приходи от продажби) при категоризиране на предприятията на </a:t>
            </a:r>
            <a:r>
              <a:rPr lang="bg-BG" sz="2400" dirty="0" err="1"/>
              <a:t>микро</a:t>
            </a:r>
            <a:r>
              <a:rPr lang="bg-BG" sz="2400" dirty="0"/>
              <a:t>, малки, средни и големи предприятия, заради инфлацията</a:t>
            </a:r>
          </a:p>
          <a:p>
            <a:r>
              <a:rPr lang="bg-BG" sz="2400" dirty="0"/>
              <a:t>Гледат се стойностите на показателите за текущата година, но при категоризирането за 2024 г. се гледат само стойностите към 31.12.2023 г.</a:t>
            </a:r>
          </a:p>
          <a:p>
            <a:r>
              <a:rPr lang="en-US" sz="2400" dirty="0" err="1"/>
              <a:t>Промяна</a:t>
            </a:r>
            <a:r>
              <a:rPr lang="en-US" sz="2400" dirty="0"/>
              <a:t> </a:t>
            </a:r>
            <a:r>
              <a:rPr lang="en-US" sz="2400" dirty="0" err="1"/>
              <a:t>в</a:t>
            </a:r>
            <a:r>
              <a:rPr lang="en-US" sz="2400" dirty="0"/>
              <a:t> </a:t>
            </a:r>
            <a:r>
              <a:rPr lang="en-US" sz="2400" dirty="0" err="1"/>
              <a:t>категорията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</a:t>
            </a:r>
            <a:r>
              <a:rPr lang="bg-BG" sz="2400" dirty="0"/>
              <a:t>прави</a:t>
            </a:r>
            <a:r>
              <a:rPr lang="en-US" sz="2400" dirty="0"/>
              <a:t>, </a:t>
            </a:r>
            <a:r>
              <a:rPr lang="en-US" sz="2400" dirty="0" err="1"/>
              <a:t>когато</a:t>
            </a:r>
            <a:r>
              <a:rPr lang="en-US" sz="2400" dirty="0"/>
              <a:t> </a:t>
            </a:r>
            <a:r>
              <a:rPr lang="en-US" sz="2400" dirty="0" err="1"/>
              <a:t>предприятие</a:t>
            </a:r>
            <a:r>
              <a:rPr lang="bg-BG" sz="2400" dirty="0"/>
              <a:t>то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последните</a:t>
            </a:r>
            <a:r>
              <a:rPr lang="en-US" sz="2400" dirty="0"/>
              <a:t> </a:t>
            </a:r>
            <a:r>
              <a:rPr lang="bg-BG" sz="2400" dirty="0"/>
              <a:t>две години </a:t>
            </a:r>
            <a:r>
              <a:rPr lang="en-US" sz="2400" dirty="0" err="1"/>
              <a:t>престане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отговаря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два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трите</a:t>
            </a:r>
            <a:r>
              <a:rPr lang="en-US" sz="2400" dirty="0"/>
              <a:t> </a:t>
            </a:r>
            <a:r>
              <a:rPr lang="en-US" sz="2400" dirty="0" err="1"/>
              <a:t>показателя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съответната</a:t>
            </a:r>
            <a:r>
              <a:rPr lang="en-US" sz="2400" dirty="0"/>
              <a:t> </a:t>
            </a:r>
            <a:r>
              <a:rPr lang="en-US" sz="2400" dirty="0" err="1"/>
              <a:t>категори</a:t>
            </a:r>
            <a:r>
              <a:rPr lang="bg-BG" sz="2400" dirty="0"/>
              <a:t>я, като</a:t>
            </a:r>
            <a:r>
              <a:rPr lang="en-US" sz="2400" dirty="0"/>
              <a:t> </a:t>
            </a:r>
            <a:r>
              <a:rPr lang="bg-BG" sz="2400" dirty="0"/>
              <a:t>к</a:t>
            </a:r>
            <a:r>
              <a:rPr lang="en-US" sz="2400" dirty="0" err="1"/>
              <a:t>атегорията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</a:t>
            </a:r>
            <a:r>
              <a:rPr lang="en-US" sz="2400" dirty="0" err="1"/>
              <a:t>променя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началото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bg-BG" sz="2400" dirty="0"/>
              <a:t>третата година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9BBA2F-188D-E840-B426-B4A5F05DF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14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8753907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94BDE-C79D-F443-87E4-EAF9F34D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Микропредприятие</a:t>
            </a:r>
            <a:r>
              <a:rPr lang="bg-BG" dirty="0"/>
              <a:t> през 2024 г.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D5E63-CD49-534B-973F-BB3109B3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189" y="1268760"/>
            <a:ext cx="7416824" cy="4495800"/>
          </a:xfrm>
        </p:spPr>
        <p:txBody>
          <a:bodyPr/>
          <a:lstStyle/>
          <a:p>
            <a:pPr marL="0" indent="0">
              <a:buNone/>
            </a:pPr>
            <a:r>
              <a:rPr lang="bg-BG" dirty="0" err="1"/>
              <a:t>П</a:t>
            </a:r>
            <a:r>
              <a:rPr lang="en-US" dirty="0" err="1"/>
              <a:t>редприяти</a:t>
            </a:r>
            <a:r>
              <a:rPr lang="bg-BG" dirty="0"/>
              <a:t>е</a:t>
            </a:r>
            <a:r>
              <a:rPr lang="en-US" dirty="0"/>
              <a:t>, </a:t>
            </a:r>
            <a:r>
              <a:rPr lang="en-US" dirty="0" err="1"/>
              <a:t>ко</a:t>
            </a:r>
            <a:r>
              <a:rPr lang="bg-BG" dirty="0"/>
              <a:t>е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31</a:t>
            </a:r>
            <a:r>
              <a:rPr lang="bg-BG" dirty="0"/>
              <a:t>.12.2023 г.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надвишава</a:t>
            </a:r>
            <a:r>
              <a:rPr lang="en-US" dirty="0"/>
              <a:t> </a:t>
            </a:r>
            <a:r>
              <a:rPr lang="en-US" dirty="0" err="1"/>
              <a:t>най-малко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следните</a:t>
            </a:r>
            <a:r>
              <a:rPr lang="en-US" dirty="0"/>
              <a:t> </a:t>
            </a:r>
            <a:r>
              <a:rPr lang="en-US" dirty="0" err="1"/>
              <a:t>показателя</a:t>
            </a:r>
            <a:r>
              <a:rPr lang="en-US" dirty="0"/>
              <a:t>:</a:t>
            </a:r>
            <a:endParaRPr lang="bg-BG" dirty="0"/>
          </a:p>
          <a:p>
            <a:r>
              <a:rPr lang="en-US" sz="2600" dirty="0" err="1"/>
              <a:t>балансова</a:t>
            </a:r>
            <a:r>
              <a:rPr lang="en-US" sz="2600" dirty="0"/>
              <a:t> </a:t>
            </a:r>
            <a:r>
              <a:rPr lang="en-US" sz="2600" dirty="0" err="1"/>
              <a:t>стойност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активите</a:t>
            </a:r>
            <a:r>
              <a:rPr lang="en-US" sz="2600" dirty="0"/>
              <a:t> - 900 000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  <a:endParaRPr lang="bg-BG" sz="2600" dirty="0"/>
          </a:p>
          <a:p>
            <a:r>
              <a:rPr lang="en-US" sz="2600" dirty="0" err="1"/>
              <a:t>нетни</a:t>
            </a:r>
            <a:r>
              <a:rPr lang="en-US" sz="2600" dirty="0"/>
              <a:t> </a:t>
            </a:r>
            <a:r>
              <a:rPr lang="en-US" sz="2600" dirty="0" err="1"/>
              <a:t>приходи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продажби</a:t>
            </a:r>
            <a:r>
              <a:rPr lang="en-US" sz="2600" dirty="0"/>
              <a:t> - 1 800 000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  <a:endParaRPr lang="bg-BG" sz="2600" dirty="0"/>
          </a:p>
          <a:p>
            <a:r>
              <a:rPr lang="en-US" sz="2600" dirty="0" err="1"/>
              <a:t>средна</a:t>
            </a:r>
            <a:r>
              <a:rPr lang="en-US" sz="2600" dirty="0"/>
              <a:t> </a:t>
            </a:r>
            <a:r>
              <a:rPr lang="en-US" sz="2600" dirty="0" err="1"/>
              <a:t>численост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персонала</a:t>
            </a:r>
            <a:r>
              <a:rPr lang="en-US" sz="2600" dirty="0"/>
              <a:t> </a:t>
            </a: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bg-BG" sz="2600" dirty="0"/>
              <a:t>2023 г.</a:t>
            </a:r>
            <a:r>
              <a:rPr lang="en-US" sz="2600" dirty="0"/>
              <a:t> - 10 </a:t>
            </a:r>
            <a:r>
              <a:rPr lang="en-US" sz="2600" dirty="0" err="1"/>
              <a:t>души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AF26EB-1C23-9344-9BA0-40E0FFDC2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15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45560478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D5079-C757-7C4E-AACD-4098B685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4" y="115888"/>
            <a:ext cx="7235825" cy="828675"/>
          </a:xfrm>
        </p:spPr>
        <p:txBody>
          <a:bodyPr/>
          <a:lstStyle/>
          <a:p>
            <a:r>
              <a:rPr lang="bg-BG" sz="3400" dirty="0"/>
              <a:t>Облекчения за </a:t>
            </a:r>
            <a:r>
              <a:rPr lang="bg-BG" sz="3400" dirty="0" err="1"/>
              <a:t>микропредприятия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504B6-280B-8A4C-9ACA-9A45537C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4" y="1268760"/>
            <a:ext cx="7235826" cy="4495800"/>
          </a:xfrm>
        </p:spPr>
        <p:txBody>
          <a:bodyPr/>
          <a:lstStyle/>
          <a:p>
            <a:r>
              <a:rPr lang="bg-BG" dirty="0"/>
              <a:t>Няма промяна в облекченията</a:t>
            </a:r>
          </a:p>
          <a:p>
            <a:r>
              <a:rPr lang="bg-BG" dirty="0"/>
              <a:t>ГФО може да се състои само от съкратен СБ по раздели и съкратен ОПР</a:t>
            </a:r>
          </a:p>
          <a:p>
            <a:r>
              <a:rPr lang="en-US" dirty="0" err="1"/>
              <a:t>Г</a:t>
            </a:r>
            <a:r>
              <a:rPr lang="bg-BG" dirty="0"/>
              <a:t>ФО на </a:t>
            </a:r>
            <a:r>
              <a:rPr lang="bg-BG" dirty="0" err="1"/>
              <a:t>микропредприятие</a:t>
            </a:r>
            <a:r>
              <a:rPr lang="bg-BG" dirty="0"/>
              <a:t> без дейност може да се състави от собствениците</a:t>
            </a:r>
          </a:p>
          <a:p>
            <a:r>
              <a:rPr lang="bg-BG" dirty="0"/>
              <a:t>Прилагат облекченията и за малките предприятия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E5675E-E8CB-AF43-B4F7-A562EB9511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16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726351869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74B12-0257-6144-8F75-E259206B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Малко предприятие през 2024 г.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145924-3F8F-6446-9520-7666BEB5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340" y="1268760"/>
            <a:ext cx="7344345" cy="449580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Предприятие, което </a:t>
            </a:r>
            <a:r>
              <a:rPr lang="en-US" dirty="0" err="1"/>
              <a:t>към</a:t>
            </a:r>
            <a:r>
              <a:rPr lang="en-US" dirty="0"/>
              <a:t> 31</a:t>
            </a:r>
            <a:r>
              <a:rPr lang="bg-BG" dirty="0"/>
              <a:t>.12.2023 г.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надвишава</a:t>
            </a:r>
            <a:r>
              <a:rPr lang="en-US" dirty="0"/>
              <a:t> </a:t>
            </a:r>
            <a:r>
              <a:rPr lang="en-US" dirty="0" err="1"/>
              <a:t>най-малко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следните</a:t>
            </a:r>
            <a:r>
              <a:rPr lang="en-US" dirty="0"/>
              <a:t> </a:t>
            </a:r>
            <a:r>
              <a:rPr lang="en-US" dirty="0" err="1"/>
              <a:t>показателя</a:t>
            </a:r>
            <a:r>
              <a:rPr lang="en-US" dirty="0"/>
              <a:t>:</a:t>
            </a:r>
          </a:p>
          <a:p>
            <a:r>
              <a:rPr lang="en-US" sz="2600" dirty="0" err="1"/>
              <a:t>балансова</a:t>
            </a:r>
            <a:r>
              <a:rPr lang="en-US" sz="2600" dirty="0"/>
              <a:t> </a:t>
            </a:r>
            <a:r>
              <a:rPr lang="en-US" sz="2600" dirty="0" err="1"/>
              <a:t>стойност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активите</a:t>
            </a:r>
            <a:r>
              <a:rPr lang="en-US" sz="2600" dirty="0"/>
              <a:t> - 10 000 000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нетни</a:t>
            </a:r>
            <a:r>
              <a:rPr lang="en-US" sz="2600" dirty="0"/>
              <a:t> </a:t>
            </a:r>
            <a:r>
              <a:rPr lang="en-US" sz="2600" dirty="0" err="1"/>
              <a:t>приходи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продажби</a:t>
            </a:r>
            <a:r>
              <a:rPr lang="en-US" sz="2600" dirty="0"/>
              <a:t> - 20 000 000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средна</a:t>
            </a:r>
            <a:r>
              <a:rPr lang="en-US" sz="2600" dirty="0"/>
              <a:t> </a:t>
            </a:r>
            <a:r>
              <a:rPr lang="en-US" sz="2600" dirty="0" err="1"/>
              <a:t>численост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персонала</a:t>
            </a:r>
            <a:r>
              <a:rPr lang="en-US" sz="2600" dirty="0"/>
              <a:t> </a:t>
            </a: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bg-BG" sz="2600" dirty="0"/>
              <a:t>2023 г.</a:t>
            </a:r>
            <a:r>
              <a:rPr lang="en-US" sz="2600" dirty="0"/>
              <a:t> - 50 </a:t>
            </a:r>
            <a:r>
              <a:rPr lang="en-US" sz="2600" dirty="0" err="1"/>
              <a:t>души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E30BC8-ACF4-324F-952E-551448781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17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618188079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1E885-3D37-8C49-AD84-45CD5B62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115888"/>
            <a:ext cx="7235825" cy="828675"/>
          </a:xfrm>
        </p:spPr>
        <p:txBody>
          <a:bodyPr/>
          <a:lstStyle/>
          <a:p>
            <a:r>
              <a:rPr lang="bg-BG" sz="3400" dirty="0"/>
              <a:t>Облекчения за малки предприятия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4E961-5120-F14C-A6A8-ACC6241E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7315200" cy="5328592"/>
          </a:xfrm>
        </p:spPr>
        <p:txBody>
          <a:bodyPr/>
          <a:lstStyle/>
          <a:p>
            <a:r>
              <a:rPr lang="bg-BG" sz="2600" dirty="0"/>
              <a:t>Няма промяна в облекченията</a:t>
            </a:r>
          </a:p>
          <a:p>
            <a:r>
              <a:rPr lang="bg-BG" sz="2600" dirty="0"/>
              <a:t>ГФО</a:t>
            </a:r>
            <a:r>
              <a:rPr lang="en-US" sz="2600" dirty="0"/>
              <a:t> </a:t>
            </a:r>
            <a:r>
              <a:rPr lang="en-US" sz="2600" dirty="0" err="1"/>
              <a:t>може</a:t>
            </a:r>
            <a:r>
              <a:rPr lang="en-US" sz="2600" dirty="0"/>
              <a:t> </a:t>
            </a:r>
            <a:r>
              <a:rPr lang="en-US" sz="2600" dirty="0" err="1"/>
              <a:t>да</a:t>
            </a:r>
            <a:r>
              <a:rPr lang="en-US" sz="2600" dirty="0"/>
              <a:t> </a:t>
            </a:r>
            <a:r>
              <a:rPr lang="en-US" sz="2600" dirty="0" err="1"/>
              <a:t>се</a:t>
            </a:r>
            <a:r>
              <a:rPr lang="en-US" sz="2600" dirty="0"/>
              <a:t> </a:t>
            </a:r>
            <a:r>
              <a:rPr lang="en-US" sz="2600" dirty="0" err="1"/>
              <a:t>състои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съкратен</a:t>
            </a:r>
            <a:r>
              <a:rPr lang="en-US" sz="2600" dirty="0"/>
              <a:t> </a:t>
            </a:r>
            <a:r>
              <a:rPr lang="bg-BG" sz="2600" dirty="0"/>
              <a:t>СБ</a:t>
            </a:r>
            <a:r>
              <a:rPr lang="en-US" sz="2600" dirty="0"/>
              <a:t> </a:t>
            </a:r>
            <a:r>
              <a:rPr lang="en-US" sz="2600" dirty="0" err="1"/>
              <a:t>по</a:t>
            </a:r>
            <a:r>
              <a:rPr lang="en-US" sz="2600" dirty="0"/>
              <a:t> </a:t>
            </a:r>
            <a:r>
              <a:rPr lang="en-US" sz="2600" dirty="0" err="1"/>
              <a:t>раздели</a:t>
            </a:r>
            <a:r>
              <a:rPr lang="en-US" sz="2600" dirty="0"/>
              <a:t> </a:t>
            </a:r>
            <a:r>
              <a:rPr lang="en-US" sz="2600" dirty="0" err="1"/>
              <a:t>и</a:t>
            </a:r>
            <a:r>
              <a:rPr lang="en-US" sz="2600" dirty="0"/>
              <a:t> </a:t>
            </a:r>
            <a:r>
              <a:rPr lang="en-US" sz="2600" dirty="0" err="1"/>
              <a:t>групи</a:t>
            </a:r>
            <a:r>
              <a:rPr lang="en-US" sz="2600" dirty="0"/>
              <a:t>, </a:t>
            </a:r>
            <a:r>
              <a:rPr lang="en-US" sz="2600" dirty="0" err="1"/>
              <a:t>съкратен</a:t>
            </a:r>
            <a:r>
              <a:rPr lang="en-US" sz="2600" dirty="0"/>
              <a:t> </a:t>
            </a:r>
            <a:r>
              <a:rPr lang="bg-BG" sz="2600" dirty="0"/>
              <a:t>ОПР</a:t>
            </a:r>
            <a:r>
              <a:rPr lang="en-US" sz="2600" dirty="0"/>
              <a:t> </a:t>
            </a:r>
            <a:r>
              <a:rPr lang="en-US" sz="2600" dirty="0" err="1"/>
              <a:t>и</a:t>
            </a:r>
            <a:r>
              <a:rPr lang="en-US" sz="2600" dirty="0"/>
              <a:t> </a:t>
            </a:r>
            <a:r>
              <a:rPr lang="en-US" sz="2600" dirty="0" err="1"/>
              <a:t>приложение</a:t>
            </a:r>
            <a:endParaRPr lang="bg-BG" sz="2600" dirty="0"/>
          </a:p>
          <a:p>
            <a:r>
              <a:rPr lang="bg-BG" sz="2600" dirty="0"/>
              <a:t>ОПП по прекия метод може да бъде съкратен</a:t>
            </a:r>
          </a:p>
          <a:p>
            <a:r>
              <a:rPr lang="bg-BG" sz="2600" dirty="0"/>
              <a:t>Тези</a:t>
            </a:r>
            <a:r>
              <a:rPr lang="en-US" sz="2600" dirty="0"/>
              <a:t>, </a:t>
            </a:r>
            <a:r>
              <a:rPr lang="en-US" sz="2600" dirty="0" err="1"/>
              <a:t>които</a:t>
            </a:r>
            <a:r>
              <a:rPr lang="en-US" sz="2600" dirty="0"/>
              <a:t> </a:t>
            </a:r>
            <a:r>
              <a:rPr lang="en-US" sz="2600" dirty="0" err="1"/>
              <a:t>не</a:t>
            </a:r>
            <a:r>
              <a:rPr lang="en-US" sz="2600" dirty="0"/>
              <a:t> </a:t>
            </a:r>
            <a:r>
              <a:rPr lang="en-US" sz="2600" dirty="0" err="1"/>
              <a:t>подлежат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одит</a:t>
            </a:r>
            <a:r>
              <a:rPr lang="bg-BG" sz="2600" dirty="0"/>
              <a:t>:</a:t>
            </a:r>
          </a:p>
          <a:p>
            <a:pPr lvl="1"/>
            <a:r>
              <a:rPr lang="en-US" sz="2200" dirty="0" err="1"/>
              <a:t>публикуват</a:t>
            </a:r>
            <a:r>
              <a:rPr lang="en-US" sz="2200" dirty="0"/>
              <a:t> </a:t>
            </a:r>
            <a:r>
              <a:rPr lang="en-US" sz="2200" dirty="0" err="1"/>
              <a:t>най-малко</a:t>
            </a:r>
            <a:r>
              <a:rPr lang="en-US" sz="2200" dirty="0"/>
              <a:t> </a:t>
            </a:r>
            <a:r>
              <a:rPr lang="en-US" sz="2200" dirty="0" err="1"/>
              <a:t>баланс</a:t>
            </a:r>
            <a:r>
              <a:rPr lang="bg-BG" sz="2200" dirty="0"/>
              <a:t> (</a:t>
            </a:r>
            <a:r>
              <a:rPr lang="en-US" sz="2200" dirty="0" err="1"/>
              <a:t>отчет</a:t>
            </a:r>
            <a:r>
              <a:rPr lang="en-US" sz="2200" dirty="0"/>
              <a:t> </a:t>
            </a:r>
            <a:r>
              <a:rPr lang="en-US" sz="2200" dirty="0" err="1"/>
              <a:t>за</a:t>
            </a:r>
            <a:r>
              <a:rPr lang="en-US" sz="2200" dirty="0"/>
              <a:t> </a:t>
            </a:r>
            <a:r>
              <a:rPr lang="en-US" sz="2200" dirty="0" err="1"/>
              <a:t>финансовото</a:t>
            </a:r>
            <a:r>
              <a:rPr lang="en-US" sz="2200" dirty="0"/>
              <a:t> </a:t>
            </a:r>
            <a:r>
              <a:rPr lang="en-US" sz="2200" dirty="0" err="1"/>
              <a:t>състояние</a:t>
            </a:r>
            <a:r>
              <a:rPr lang="bg-BG" sz="2200" dirty="0"/>
              <a:t>)</a:t>
            </a:r>
            <a:r>
              <a:rPr lang="en-US" sz="2200" dirty="0"/>
              <a:t> </a:t>
            </a:r>
            <a:r>
              <a:rPr lang="en-US" sz="2200" dirty="0" err="1"/>
              <a:t>и</a:t>
            </a:r>
            <a:r>
              <a:rPr lang="en-US" sz="2200" dirty="0"/>
              <a:t> </a:t>
            </a:r>
            <a:r>
              <a:rPr lang="en-US" sz="2200" dirty="0" err="1"/>
              <a:t>приложение</a:t>
            </a:r>
            <a:endParaRPr lang="bg-BG" sz="2200" dirty="0"/>
          </a:p>
          <a:p>
            <a:pPr lvl="1"/>
            <a:r>
              <a:rPr lang="en-US" sz="2200" dirty="0" err="1"/>
              <a:t>могат</a:t>
            </a:r>
            <a:r>
              <a:rPr lang="en-US" sz="2200" dirty="0"/>
              <a:t> </a:t>
            </a:r>
            <a:r>
              <a:rPr lang="en-US" sz="2200" dirty="0" err="1"/>
              <a:t>да</a:t>
            </a:r>
            <a:r>
              <a:rPr lang="en-US" sz="2200" dirty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изготвят</a:t>
            </a:r>
            <a:r>
              <a:rPr lang="en-US" sz="2200" dirty="0"/>
              <a:t> </a:t>
            </a:r>
            <a:r>
              <a:rPr lang="en-US" sz="2200" dirty="0" err="1"/>
              <a:t>доклад</a:t>
            </a:r>
            <a:r>
              <a:rPr lang="en-US" sz="2200" dirty="0"/>
              <a:t> </a:t>
            </a:r>
            <a:r>
              <a:rPr lang="en-US" sz="2200" dirty="0" err="1"/>
              <a:t>за</a:t>
            </a:r>
            <a:r>
              <a:rPr lang="en-US" sz="2200" dirty="0"/>
              <a:t> </a:t>
            </a:r>
            <a:r>
              <a:rPr lang="en-US" sz="2200" dirty="0" err="1"/>
              <a:t>дейността</a:t>
            </a:r>
            <a:endParaRPr lang="en-US" sz="2200" dirty="0"/>
          </a:p>
          <a:p>
            <a:endParaRPr lang="en-US" sz="26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60D7D7-FBDC-4E40-850D-42806EF87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18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773130179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B061D-E4D8-1041-BAB2-39ADFD67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Средно предприятие през 2024 г.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B1E941-7FC6-6E49-AFF8-5CFDBBE8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7315200" cy="4495800"/>
          </a:xfrm>
        </p:spPr>
        <p:txBody>
          <a:bodyPr/>
          <a:lstStyle/>
          <a:p>
            <a:pPr marL="0" indent="0">
              <a:buNone/>
            </a:pPr>
            <a:r>
              <a:rPr lang="bg-BG" dirty="0" err="1"/>
              <a:t>П</a:t>
            </a:r>
            <a:r>
              <a:rPr lang="en-US" dirty="0" err="1"/>
              <a:t>редприяти</a:t>
            </a:r>
            <a:r>
              <a:rPr lang="bg-BG" dirty="0"/>
              <a:t>е</a:t>
            </a:r>
            <a:r>
              <a:rPr lang="en-US" dirty="0"/>
              <a:t>, </a:t>
            </a:r>
            <a:r>
              <a:rPr lang="en-US" dirty="0" err="1"/>
              <a:t>ко</a:t>
            </a:r>
            <a:r>
              <a:rPr lang="bg-BG" dirty="0"/>
              <a:t>е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en-US" dirty="0"/>
              <a:t>31</a:t>
            </a:r>
            <a:r>
              <a:rPr lang="bg-BG" dirty="0"/>
              <a:t>.12.2023 г.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надвишава</a:t>
            </a:r>
            <a:r>
              <a:rPr lang="en-US" dirty="0"/>
              <a:t> </a:t>
            </a:r>
            <a:r>
              <a:rPr lang="en-US" dirty="0" err="1"/>
              <a:t>най-малко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следните</a:t>
            </a:r>
            <a:r>
              <a:rPr lang="en-US" dirty="0"/>
              <a:t> </a:t>
            </a:r>
            <a:r>
              <a:rPr lang="en-US" dirty="0" err="1"/>
              <a:t>показателя</a:t>
            </a:r>
            <a:r>
              <a:rPr lang="en-US" dirty="0"/>
              <a:t>:</a:t>
            </a:r>
          </a:p>
          <a:p>
            <a:r>
              <a:rPr lang="en-US" sz="2600" dirty="0" err="1"/>
              <a:t>балансова</a:t>
            </a:r>
            <a:r>
              <a:rPr lang="en-US" sz="2600" dirty="0"/>
              <a:t> </a:t>
            </a:r>
            <a:r>
              <a:rPr lang="en-US" sz="2600" dirty="0" err="1"/>
              <a:t>стойност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активите</a:t>
            </a:r>
            <a:r>
              <a:rPr lang="en-US" sz="2600" dirty="0"/>
              <a:t> - 50 000 000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нетни</a:t>
            </a:r>
            <a:r>
              <a:rPr lang="en-US" sz="2600" dirty="0"/>
              <a:t> </a:t>
            </a:r>
            <a:r>
              <a:rPr lang="en-US" sz="2600" dirty="0" err="1"/>
              <a:t>приходи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продажби</a:t>
            </a:r>
            <a:r>
              <a:rPr lang="en-US" sz="2600" dirty="0"/>
              <a:t> - 100 000 000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средна</a:t>
            </a:r>
            <a:r>
              <a:rPr lang="en-US" sz="2600" dirty="0"/>
              <a:t> </a:t>
            </a:r>
            <a:r>
              <a:rPr lang="en-US" sz="2600" dirty="0" err="1"/>
              <a:t>численост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персонала</a:t>
            </a:r>
            <a:r>
              <a:rPr lang="en-US" sz="2600" dirty="0"/>
              <a:t> </a:t>
            </a: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bg-BG" sz="2600" dirty="0"/>
              <a:t>2023 г.</a:t>
            </a:r>
            <a:r>
              <a:rPr lang="en-US" sz="2600" dirty="0"/>
              <a:t> - 250 </a:t>
            </a:r>
            <a:r>
              <a:rPr lang="en-US" sz="2600" dirty="0" err="1"/>
              <a:t>души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7E716C-DCBC-7C49-9FA5-167795F36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19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409160087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8AC52033-7B10-4044-811E-4E7E594DE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2132856"/>
            <a:ext cx="8452048" cy="223224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lang="bg-BG" altLang="bg-BG" sz="4800" dirty="0"/>
              <a:t>Промени в ЗКПО</a:t>
            </a: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Wingdings" charset="2"/>
              <a:buNone/>
              <a:defRPr/>
            </a:pPr>
            <a:r>
              <a:rPr lang="bg-BG" altLang="bg-BG" sz="4800" dirty="0"/>
              <a:t>през 2024 г.</a:t>
            </a:r>
            <a:endParaRPr lang="bg-BG" altLang="bg-BG" sz="4800" b="1" dirty="0"/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xmlns="" id="{6ACC7D60-21F5-E34A-9A3F-A11129473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9BF553-CFE2-DF49-8392-21E393FF7E59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68280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CE6DA-19C1-B546-9E3D-94CCC67D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Голямо предприятие през 2024 г.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CB84CE-D0DD-2E49-AE54-32977C6E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7315200" cy="4495800"/>
          </a:xfrm>
        </p:spPr>
        <p:txBody>
          <a:bodyPr/>
          <a:lstStyle/>
          <a:p>
            <a:pPr marL="0" indent="0">
              <a:buNone/>
            </a:pPr>
            <a:r>
              <a:rPr lang="bg-BG" dirty="0" err="1"/>
              <a:t>П</a:t>
            </a:r>
            <a:r>
              <a:rPr lang="en-US" dirty="0" err="1"/>
              <a:t>редприяти</a:t>
            </a:r>
            <a:r>
              <a:rPr lang="bg-BG" dirty="0"/>
              <a:t>е</a:t>
            </a:r>
            <a:r>
              <a:rPr lang="en-US" dirty="0"/>
              <a:t>, </a:t>
            </a:r>
            <a:r>
              <a:rPr lang="en-US" dirty="0" err="1"/>
              <a:t>ко</a:t>
            </a:r>
            <a:r>
              <a:rPr lang="bg-BG" dirty="0"/>
              <a:t>е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31</a:t>
            </a:r>
            <a:r>
              <a:rPr lang="bg-BG" dirty="0"/>
              <a:t>.12.2023 г.</a:t>
            </a:r>
            <a:r>
              <a:rPr lang="en-US" dirty="0"/>
              <a:t> </a:t>
            </a:r>
            <a:r>
              <a:rPr lang="en-US" dirty="0" err="1"/>
              <a:t>надвишава</a:t>
            </a:r>
            <a:r>
              <a:rPr lang="en-US" dirty="0"/>
              <a:t> </a:t>
            </a:r>
            <a:r>
              <a:rPr lang="en-US" dirty="0" err="1"/>
              <a:t>най-малко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следните</a:t>
            </a:r>
            <a:r>
              <a:rPr lang="en-US" dirty="0"/>
              <a:t> </a:t>
            </a:r>
            <a:r>
              <a:rPr lang="en-US" dirty="0" err="1"/>
              <a:t>показателя</a:t>
            </a:r>
            <a:r>
              <a:rPr lang="en-US" dirty="0"/>
              <a:t>:</a:t>
            </a:r>
          </a:p>
          <a:p>
            <a:r>
              <a:rPr lang="en-US" sz="2600" dirty="0" err="1"/>
              <a:t>балансова</a:t>
            </a:r>
            <a:r>
              <a:rPr lang="en-US" sz="2600" dirty="0"/>
              <a:t> </a:t>
            </a:r>
            <a:r>
              <a:rPr lang="en-US" sz="2600" dirty="0" err="1"/>
              <a:t>стойност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активите</a:t>
            </a:r>
            <a:r>
              <a:rPr lang="en-US" sz="2600" dirty="0"/>
              <a:t> - 50 000 000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нетни</a:t>
            </a:r>
            <a:r>
              <a:rPr lang="en-US" sz="2600" dirty="0"/>
              <a:t> </a:t>
            </a:r>
            <a:r>
              <a:rPr lang="en-US" sz="2600" dirty="0" err="1"/>
              <a:t>приходи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продажби</a:t>
            </a:r>
            <a:r>
              <a:rPr lang="en-US" sz="2600" dirty="0"/>
              <a:t> - 100 000 000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средна</a:t>
            </a:r>
            <a:r>
              <a:rPr lang="en-US" sz="2600" dirty="0"/>
              <a:t> </a:t>
            </a:r>
            <a:r>
              <a:rPr lang="en-US" sz="2600" dirty="0" err="1"/>
              <a:t>численост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персонала</a:t>
            </a:r>
            <a:r>
              <a:rPr lang="en-US" sz="2600" dirty="0"/>
              <a:t> </a:t>
            </a: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bg-BG" sz="2600" dirty="0"/>
              <a:t>2023 г.</a:t>
            </a:r>
            <a:r>
              <a:rPr lang="en-US" sz="2600" dirty="0"/>
              <a:t> - 250 </a:t>
            </a:r>
            <a:r>
              <a:rPr lang="en-US" sz="2600" dirty="0" err="1"/>
              <a:t>души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0E10F0-8068-AE4F-BC62-C1F4C4685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20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524115037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260B6-6452-FE4D-8DCD-EFDAF0B1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107552"/>
            <a:ext cx="7488361" cy="828675"/>
          </a:xfrm>
        </p:spPr>
        <p:txBody>
          <a:bodyPr/>
          <a:lstStyle/>
          <a:p>
            <a:r>
              <a:rPr lang="bg-BG" dirty="0"/>
              <a:t>Категоризиране на групите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34F88-DFEA-304A-8A8C-3E8486FC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40" y="1268760"/>
            <a:ext cx="7353260" cy="4968552"/>
          </a:xfrm>
        </p:spPr>
        <p:txBody>
          <a:bodyPr/>
          <a:lstStyle/>
          <a:p>
            <a:r>
              <a:rPr lang="bg-BG" sz="2400" dirty="0"/>
              <a:t>Увеличаване на стойностите на показателите (активи и нетни приходи от продажби) при категоризиране на малки, средни и големи групи предприятия, заради инфлацията</a:t>
            </a:r>
          </a:p>
          <a:p>
            <a:r>
              <a:rPr lang="bg-BG" sz="2400" dirty="0"/>
              <a:t>Гледат се стойностите на показателите за текущата година, но при категоризирането за 2024 г. се гледат само стойностите към 31.12.2023 г.</a:t>
            </a:r>
          </a:p>
          <a:p>
            <a:r>
              <a:rPr lang="en-US" sz="2400" dirty="0" err="1"/>
              <a:t>Промяна</a:t>
            </a:r>
            <a:r>
              <a:rPr lang="en-US" sz="2400" dirty="0"/>
              <a:t> </a:t>
            </a:r>
            <a:r>
              <a:rPr lang="en-US" sz="2400" dirty="0" err="1"/>
              <a:t>в</a:t>
            </a:r>
            <a:r>
              <a:rPr lang="en-US" sz="2400" dirty="0"/>
              <a:t> </a:t>
            </a:r>
            <a:r>
              <a:rPr lang="en-US" sz="2400" dirty="0" err="1"/>
              <a:t>категорията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</a:t>
            </a:r>
            <a:r>
              <a:rPr lang="bg-BG" sz="2400" dirty="0"/>
              <a:t>прави</a:t>
            </a:r>
            <a:r>
              <a:rPr lang="en-US" sz="2400" dirty="0"/>
              <a:t>, </a:t>
            </a:r>
            <a:r>
              <a:rPr lang="en-US" sz="2400" dirty="0" err="1"/>
              <a:t>когато</a:t>
            </a:r>
            <a:r>
              <a:rPr lang="en-US" sz="2400" dirty="0"/>
              <a:t> </a:t>
            </a:r>
            <a:r>
              <a:rPr lang="bg-BG" sz="2400" dirty="0"/>
              <a:t>групата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последните</a:t>
            </a:r>
            <a:r>
              <a:rPr lang="en-US" sz="2400" dirty="0"/>
              <a:t> </a:t>
            </a:r>
            <a:r>
              <a:rPr lang="bg-BG" sz="2400" dirty="0"/>
              <a:t>две години </a:t>
            </a:r>
            <a:r>
              <a:rPr lang="en-US" sz="2400" dirty="0" err="1"/>
              <a:t>престане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отговаря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два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трите</a:t>
            </a:r>
            <a:r>
              <a:rPr lang="en-US" sz="2400" dirty="0"/>
              <a:t> </a:t>
            </a:r>
            <a:r>
              <a:rPr lang="en-US" sz="2400" dirty="0" err="1"/>
              <a:t>показателя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съответната</a:t>
            </a:r>
            <a:r>
              <a:rPr lang="en-US" sz="2400" dirty="0"/>
              <a:t> </a:t>
            </a:r>
            <a:r>
              <a:rPr lang="en-US" sz="2400" dirty="0" err="1"/>
              <a:t>категори</a:t>
            </a:r>
            <a:r>
              <a:rPr lang="bg-BG" sz="2400" dirty="0"/>
              <a:t>я, като</a:t>
            </a:r>
            <a:r>
              <a:rPr lang="en-US" sz="2400" dirty="0"/>
              <a:t> </a:t>
            </a:r>
            <a:r>
              <a:rPr lang="bg-BG" sz="2400" dirty="0"/>
              <a:t>к</a:t>
            </a:r>
            <a:r>
              <a:rPr lang="en-US" sz="2400" dirty="0" err="1"/>
              <a:t>атегорията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</a:t>
            </a:r>
            <a:r>
              <a:rPr lang="en-US" sz="2400" dirty="0" err="1"/>
              <a:t>променя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началото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bg-BG" sz="2400" dirty="0"/>
              <a:t>третата година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9BBA2F-188D-E840-B426-B4A5F05DF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21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8072693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63634-24E8-674D-B791-1ECCAAA5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Малка група през 2024 г.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84C35D-75D4-DF47-A780-5DC2D40D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7315200" cy="4495800"/>
          </a:xfrm>
        </p:spPr>
        <p:txBody>
          <a:bodyPr/>
          <a:lstStyle/>
          <a:p>
            <a:pPr marL="0" indent="0">
              <a:buNone/>
            </a:pPr>
            <a:r>
              <a:rPr lang="bg-BG" sz="2600" dirty="0" err="1"/>
              <a:t>Г</a:t>
            </a:r>
            <a:r>
              <a:rPr lang="en-US" sz="2600" dirty="0" err="1"/>
              <a:t>руп</a:t>
            </a:r>
            <a:r>
              <a:rPr lang="bg-BG" sz="2600" dirty="0"/>
              <a:t>а</a:t>
            </a:r>
            <a:r>
              <a:rPr lang="en-US" sz="2600" dirty="0"/>
              <a:t> </a:t>
            </a:r>
            <a:r>
              <a:rPr lang="en-US" sz="2600" dirty="0" err="1"/>
              <a:t>предприятия</a:t>
            </a:r>
            <a:r>
              <a:rPr lang="en-US" sz="2600" dirty="0"/>
              <a:t>,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ко</a:t>
            </a:r>
            <a:r>
              <a:rPr lang="bg-BG" sz="2600" dirty="0"/>
              <a:t>я</a:t>
            </a:r>
            <a:r>
              <a:rPr lang="en-US" sz="2600" dirty="0" err="1"/>
              <a:t>то</a:t>
            </a:r>
            <a:r>
              <a:rPr lang="en-US" sz="2600" dirty="0"/>
              <a:t> </a:t>
            </a:r>
            <a:r>
              <a:rPr lang="en-US" sz="2600" dirty="0" err="1"/>
              <a:t>сумата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показателите</a:t>
            </a:r>
            <a:r>
              <a:rPr lang="en-US" sz="2600" dirty="0"/>
              <a:t> </a:t>
            </a:r>
            <a:r>
              <a:rPr lang="en-US" sz="2600" dirty="0" err="1"/>
              <a:t>съгласно</a:t>
            </a:r>
            <a:r>
              <a:rPr lang="en-US" sz="2600" dirty="0"/>
              <a:t> </a:t>
            </a:r>
            <a:r>
              <a:rPr lang="bg-BG" sz="2600" dirty="0"/>
              <a:t>ГФО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консолидирана</a:t>
            </a:r>
            <a:r>
              <a:rPr lang="en-US" sz="2600" dirty="0"/>
              <a:t> </a:t>
            </a:r>
            <a:r>
              <a:rPr lang="en-US" sz="2600" dirty="0" err="1"/>
              <a:t>основа</a:t>
            </a:r>
            <a:r>
              <a:rPr lang="bg-BG" sz="2600" dirty="0"/>
              <a:t>, съставен към </a:t>
            </a:r>
            <a:r>
              <a:rPr lang="en-US" sz="2600" dirty="0"/>
              <a:t>31</a:t>
            </a:r>
            <a:r>
              <a:rPr lang="bg-BG" sz="2600" dirty="0"/>
              <a:t>.12.2023 г.</a:t>
            </a:r>
            <a:r>
              <a:rPr lang="en-US" sz="2600" dirty="0"/>
              <a:t>, </a:t>
            </a:r>
            <a:r>
              <a:rPr lang="en-US" sz="2600" dirty="0" err="1"/>
              <a:t>не</a:t>
            </a:r>
            <a:r>
              <a:rPr lang="en-US" sz="2600" dirty="0"/>
              <a:t> </a:t>
            </a:r>
            <a:r>
              <a:rPr lang="en-US" sz="2600" dirty="0" err="1"/>
              <a:t>надхвърля</a:t>
            </a:r>
            <a:r>
              <a:rPr lang="en-US" sz="2600" dirty="0"/>
              <a:t> </a:t>
            </a:r>
            <a:r>
              <a:rPr lang="en-US" sz="2600" dirty="0" err="1"/>
              <a:t>праговете</a:t>
            </a:r>
            <a:r>
              <a:rPr lang="en-US" sz="2600" dirty="0"/>
              <a:t> </a:t>
            </a:r>
            <a:r>
              <a:rPr lang="en-US" sz="2600" dirty="0" err="1"/>
              <a:t>най-малко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два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следните</a:t>
            </a:r>
            <a:r>
              <a:rPr lang="en-US" sz="2600" dirty="0"/>
              <a:t> </a:t>
            </a:r>
            <a:r>
              <a:rPr lang="en-US" sz="2600" dirty="0" err="1"/>
              <a:t>показателя</a:t>
            </a:r>
            <a:r>
              <a:rPr lang="en-US" sz="2600" dirty="0"/>
              <a:t>:</a:t>
            </a:r>
          </a:p>
          <a:p>
            <a:r>
              <a:rPr lang="en-US" sz="2600" dirty="0" err="1"/>
              <a:t>балансова</a:t>
            </a:r>
            <a:r>
              <a:rPr lang="en-US" sz="2600" dirty="0"/>
              <a:t> </a:t>
            </a:r>
            <a:r>
              <a:rPr lang="en-US" sz="2600" dirty="0" err="1"/>
              <a:t>стойност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активите</a:t>
            </a:r>
            <a:r>
              <a:rPr lang="en-US" sz="2600" dirty="0"/>
              <a:t> - 10 000 000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нетни</a:t>
            </a:r>
            <a:r>
              <a:rPr lang="en-US" sz="2600" dirty="0"/>
              <a:t> </a:t>
            </a:r>
            <a:r>
              <a:rPr lang="en-US" sz="2600" dirty="0" err="1"/>
              <a:t>приходи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продажби</a:t>
            </a:r>
            <a:r>
              <a:rPr lang="en-US" sz="2600" dirty="0"/>
              <a:t> - 20 000 000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средна</a:t>
            </a:r>
            <a:r>
              <a:rPr lang="en-US" sz="2600" dirty="0"/>
              <a:t> </a:t>
            </a:r>
            <a:r>
              <a:rPr lang="en-US" sz="2600" dirty="0" err="1"/>
              <a:t>численост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персонала</a:t>
            </a:r>
            <a:r>
              <a:rPr lang="en-US" sz="2600" dirty="0"/>
              <a:t> </a:t>
            </a: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bg-BG" sz="2600" dirty="0"/>
              <a:t>2023 г.</a:t>
            </a:r>
            <a:r>
              <a:rPr lang="en-US" sz="2600" dirty="0"/>
              <a:t> - 50 </a:t>
            </a:r>
            <a:r>
              <a:rPr lang="en-US" sz="2600" dirty="0" err="1"/>
              <a:t>души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632F76-5B75-6F4B-87F0-AB2DE2FCFE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22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810378816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5D5BF-8B51-5945-B423-06FCB0C1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Средна група през 2024 г.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E2E886-BE98-D74D-AC6F-1DBB450D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7344816" cy="4495800"/>
          </a:xfrm>
        </p:spPr>
        <p:txBody>
          <a:bodyPr/>
          <a:lstStyle/>
          <a:p>
            <a:pPr marL="0" indent="0">
              <a:buNone/>
            </a:pPr>
            <a:r>
              <a:rPr lang="bg-BG" sz="2600" dirty="0" err="1"/>
              <a:t>Г</a:t>
            </a:r>
            <a:r>
              <a:rPr lang="en-US" sz="2600" dirty="0" err="1"/>
              <a:t>руп</a:t>
            </a:r>
            <a:r>
              <a:rPr lang="bg-BG" sz="2600" dirty="0"/>
              <a:t>а</a:t>
            </a:r>
            <a:r>
              <a:rPr lang="en-US" sz="2600" dirty="0"/>
              <a:t> </a:t>
            </a:r>
            <a:r>
              <a:rPr lang="en-US" sz="2600" dirty="0" err="1"/>
              <a:t>предприятия</a:t>
            </a:r>
            <a:r>
              <a:rPr lang="en-US" sz="2600" dirty="0"/>
              <a:t>,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ко</a:t>
            </a:r>
            <a:r>
              <a:rPr lang="bg-BG" sz="2600" dirty="0"/>
              <a:t>я</a:t>
            </a:r>
            <a:r>
              <a:rPr lang="en-US" sz="2600" dirty="0" err="1"/>
              <a:t>то</a:t>
            </a:r>
            <a:r>
              <a:rPr lang="en-US" sz="2600" dirty="0"/>
              <a:t> </a:t>
            </a:r>
            <a:r>
              <a:rPr lang="en-US" sz="2600" dirty="0" err="1"/>
              <a:t>сумата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показателите</a:t>
            </a:r>
            <a:r>
              <a:rPr lang="en-US" sz="2600" dirty="0"/>
              <a:t> </a:t>
            </a:r>
            <a:r>
              <a:rPr lang="en-US" sz="2600" dirty="0" err="1"/>
              <a:t>съгласно</a:t>
            </a:r>
            <a:r>
              <a:rPr lang="en-US" sz="2600" dirty="0"/>
              <a:t> </a:t>
            </a:r>
            <a:r>
              <a:rPr lang="bg-BG" sz="2600" dirty="0"/>
              <a:t>ГФО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консолидирана</a:t>
            </a:r>
            <a:r>
              <a:rPr lang="en-US" sz="2600" dirty="0"/>
              <a:t> </a:t>
            </a:r>
            <a:r>
              <a:rPr lang="en-US" sz="2600" dirty="0" err="1"/>
              <a:t>основа</a:t>
            </a:r>
            <a:r>
              <a:rPr lang="bg-BG" sz="2600" dirty="0"/>
              <a:t>, съставен </a:t>
            </a:r>
            <a:r>
              <a:rPr lang="en-US" sz="2600" dirty="0" err="1"/>
              <a:t>към</a:t>
            </a:r>
            <a:r>
              <a:rPr lang="en-US" sz="2600" dirty="0"/>
              <a:t> 31</a:t>
            </a:r>
            <a:r>
              <a:rPr lang="bg-BG" sz="2600" dirty="0"/>
              <a:t>.12.2023 г.</a:t>
            </a:r>
            <a:r>
              <a:rPr lang="en-US" sz="2600" dirty="0"/>
              <a:t>, </a:t>
            </a:r>
            <a:r>
              <a:rPr lang="en-US" sz="2600" dirty="0" err="1"/>
              <a:t>не</a:t>
            </a:r>
            <a:r>
              <a:rPr lang="en-US" sz="2600" dirty="0"/>
              <a:t> </a:t>
            </a:r>
            <a:r>
              <a:rPr lang="en-US" sz="2600" dirty="0" err="1"/>
              <a:t>надхвърля</a:t>
            </a:r>
            <a:r>
              <a:rPr lang="en-US" sz="2600" dirty="0"/>
              <a:t> </a:t>
            </a:r>
            <a:r>
              <a:rPr lang="en-US" sz="2600" dirty="0" err="1"/>
              <a:t>праговете</a:t>
            </a:r>
            <a:r>
              <a:rPr lang="en-US" sz="2600" dirty="0"/>
              <a:t> </a:t>
            </a:r>
            <a:r>
              <a:rPr lang="en-US" sz="2600" dirty="0" err="1"/>
              <a:t>най-малко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два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следните</a:t>
            </a:r>
            <a:r>
              <a:rPr lang="en-US" sz="2600" dirty="0"/>
              <a:t> </a:t>
            </a:r>
            <a:r>
              <a:rPr lang="en-US" sz="2600" dirty="0" err="1"/>
              <a:t>показателя</a:t>
            </a:r>
            <a:r>
              <a:rPr lang="en-US" sz="2600" dirty="0"/>
              <a:t>:</a:t>
            </a:r>
          </a:p>
          <a:p>
            <a:r>
              <a:rPr lang="en-US" sz="2600" dirty="0" err="1"/>
              <a:t>балансова</a:t>
            </a:r>
            <a:r>
              <a:rPr lang="en-US" sz="2600" dirty="0"/>
              <a:t> </a:t>
            </a:r>
            <a:r>
              <a:rPr lang="en-US" sz="2600" dirty="0" err="1"/>
              <a:t>стойност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активите</a:t>
            </a:r>
            <a:r>
              <a:rPr lang="en-US" sz="2600" dirty="0"/>
              <a:t> - 50 000 000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нетни</a:t>
            </a:r>
            <a:r>
              <a:rPr lang="en-US" sz="2600" dirty="0"/>
              <a:t> </a:t>
            </a:r>
            <a:r>
              <a:rPr lang="en-US" sz="2600" dirty="0" err="1"/>
              <a:t>приходи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продажби</a:t>
            </a:r>
            <a:r>
              <a:rPr lang="en-US" sz="2600" dirty="0"/>
              <a:t> - 100 000 000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средна</a:t>
            </a:r>
            <a:r>
              <a:rPr lang="en-US" sz="2600" dirty="0"/>
              <a:t> </a:t>
            </a:r>
            <a:r>
              <a:rPr lang="en-US" sz="2600" dirty="0" err="1"/>
              <a:t>численост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персонала</a:t>
            </a:r>
            <a:r>
              <a:rPr lang="en-US" sz="2600" dirty="0"/>
              <a:t> </a:t>
            </a: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bg-BG" sz="2600" dirty="0"/>
              <a:t>2023 г.</a:t>
            </a:r>
            <a:r>
              <a:rPr lang="en-US" sz="2600" dirty="0"/>
              <a:t> - 250 </a:t>
            </a:r>
            <a:r>
              <a:rPr lang="en-US" sz="2600" dirty="0" err="1"/>
              <a:t>души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9585E-21BD-7340-B6C2-B6C19D5847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23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439471536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19B17-447A-B246-BE91-594048CD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група през 2024 г.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15B967-43AF-9347-B596-13801D7B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74" y="1268760"/>
            <a:ext cx="7341600" cy="4495800"/>
          </a:xfrm>
        </p:spPr>
        <p:txBody>
          <a:bodyPr/>
          <a:lstStyle/>
          <a:p>
            <a:pPr marL="0" indent="0">
              <a:buNone/>
            </a:pPr>
            <a:r>
              <a:rPr lang="bg-BG" sz="2600" dirty="0" err="1"/>
              <a:t>Г</a:t>
            </a:r>
            <a:r>
              <a:rPr lang="en-US" sz="2600" dirty="0" err="1"/>
              <a:t>руп</a:t>
            </a:r>
            <a:r>
              <a:rPr lang="bg-BG" sz="2600" dirty="0"/>
              <a:t>а</a:t>
            </a:r>
            <a:r>
              <a:rPr lang="en-US" sz="2600" dirty="0"/>
              <a:t> </a:t>
            </a:r>
            <a:r>
              <a:rPr lang="en-US" sz="2600" dirty="0" err="1"/>
              <a:t>предприятия</a:t>
            </a:r>
            <a:r>
              <a:rPr lang="en-US" sz="2600" dirty="0"/>
              <a:t>,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ко</a:t>
            </a:r>
            <a:r>
              <a:rPr lang="bg-BG" sz="2600" dirty="0"/>
              <a:t>я</a:t>
            </a:r>
            <a:r>
              <a:rPr lang="en-US" sz="2600" dirty="0" err="1"/>
              <a:t>то</a:t>
            </a:r>
            <a:r>
              <a:rPr lang="en-US" sz="2600" dirty="0"/>
              <a:t> </a:t>
            </a:r>
            <a:r>
              <a:rPr lang="en-US" sz="2600" dirty="0" err="1"/>
              <a:t>сумата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показателите</a:t>
            </a:r>
            <a:r>
              <a:rPr lang="en-US" sz="2600" dirty="0"/>
              <a:t> </a:t>
            </a:r>
            <a:r>
              <a:rPr lang="en-US" sz="2600" dirty="0" err="1"/>
              <a:t>съгласно</a:t>
            </a:r>
            <a:r>
              <a:rPr lang="en-US" sz="2600" dirty="0"/>
              <a:t> </a:t>
            </a:r>
            <a:r>
              <a:rPr lang="bg-BG" sz="2600" dirty="0"/>
              <a:t>ГФО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консолидирана</a:t>
            </a:r>
            <a:r>
              <a:rPr lang="en-US" sz="2600" dirty="0"/>
              <a:t> </a:t>
            </a:r>
            <a:r>
              <a:rPr lang="en-US" sz="2600" dirty="0" err="1"/>
              <a:t>основа</a:t>
            </a:r>
            <a:r>
              <a:rPr lang="bg-BG" sz="2600" dirty="0"/>
              <a:t>, съставен</a:t>
            </a:r>
            <a:r>
              <a:rPr lang="en-US" sz="2600" dirty="0"/>
              <a:t> </a:t>
            </a:r>
            <a:r>
              <a:rPr lang="en-US" sz="2600" dirty="0" err="1"/>
              <a:t>към</a:t>
            </a:r>
            <a:r>
              <a:rPr lang="en-US" sz="2600" dirty="0"/>
              <a:t> 31</a:t>
            </a:r>
            <a:r>
              <a:rPr lang="bg-BG" sz="2600" dirty="0"/>
              <a:t>.12.2023 г.</a:t>
            </a:r>
            <a:r>
              <a:rPr lang="en-US" sz="2600" dirty="0"/>
              <a:t>, </a:t>
            </a:r>
            <a:r>
              <a:rPr lang="en-US" sz="2600" dirty="0" err="1"/>
              <a:t>надхвърля</a:t>
            </a:r>
            <a:r>
              <a:rPr lang="en-US" sz="2600" dirty="0"/>
              <a:t> </a:t>
            </a:r>
            <a:r>
              <a:rPr lang="en-US" sz="2600" dirty="0" err="1"/>
              <a:t>праговете</a:t>
            </a:r>
            <a:r>
              <a:rPr lang="en-US" sz="2600" dirty="0"/>
              <a:t> </a:t>
            </a:r>
            <a:r>
              <a:rPr lang="en-US" sz="2600" dirty="0" err="1"/>
              <a:t>най-малко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два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следните</a:t>
            </a:r>
            <a:r>
              <a:rPr lang="en-US" sz="2600" dirty="0"/>
              <a:t> </a:t>
            </a:r>
            <a:r>
              <a:rPr lang="en-US" sz="2600" dirty="0" err="1"/>
              <a:t>показателя</a:t>
            </a:r>
            <a:r>
              <a:rPr lang="en-US" sz="2600" dirty="0"/>
              <a:t>:</a:t>
            </a:r>
          </a:p>
          <a:p>
            <a:r>
              <a:rPr lang="en-US" sz="2600" dirty="0" err="1"/>
              <a:t>балансова</a:t>
            </a:r>
            <a:r>
              <a:rPr lang="en-US" sz="2600" dirty="0"/>
              <a:t> </a:t>
            </a:r>
            <a:r>
              <a:rPr lang="en-US" sz="2600" dirty="0" err="1"/>
              <a:t>стойност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активите</a:t>
            </a:r>
            <a:r>
              <a:rPr lang="en-US" sz="2600" dirty="0"/>
              <a:t> - 50 000 000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нетни</a:t>
            </a:r>
            <a:r>
              <a:rPr lang="en-US" sz="2600" dirty="0"/>
              <a:t> </a:t>
            </a:r>
            <a:r>
              <a:rPr lang="en-US" sz="2600" dirty="0" err="1"/>
              <a:t>приходи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продажби</a:t>
            </a:r>
            <a:r>
              <a:rPr lang="en-US" sz="2600" dirty="0"/>
              <a:t> - 100 000 000 </a:t>
            </a:r>
            <a:r>
              <a:rPr lang="en-US" sz="2600" dirty="0" err="1"/>
              <a:t>лв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средна</a:t>
            </a:r>
            <a:r>
              <a:rPr lang="en-US" sz="2600" dirty="0"/>
              <a:t> </a:t>
            </a:r>
            <a:r>
              <a:rPr lang="en-US" sz="2600" dirty="0" err="1"/>
              <a:t>численост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персонала</a:t>
            </a:r>
            <a:r>
              <a:rPr lang="en-US" sz="2600" dirty="0"/>
              <a:t> </a:t>
            </a: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bg-BG" sz="2600" dirty="0"/>
              <a:t>2023 г.</a:t>
            </a:r>
            <a:r>
              <a:rPr lang="en-US" sz="2600" dirty="0"/>
              <a:t> - 250 </a:t>
            </a:r>
            <a:r>
              <a:rPr lang="en-US" sz="2600" dirty="0" err="1"/>
              <a:t>души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CD6A76-18ED-0F40-8D96-7A9C791C3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24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290109474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A5003-CA3D-9E4B-918D-87074A7A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Алтернатива на консолидираните стойности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D8ABA7-EA19-3047-A267-CFCAF9EC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7315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Категориите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групите</a:t>
            </a:r>
            <a:r>
              <a:rPr lang="en-US" dirty="0"/>
              <a:t> </a:t>
            </a:r>
            <a:r>
              <a:rPr lang="en-US" dirty="0" err="1"/>
              <a:t>предприятия</a:t>
            </a:r>
            <a:r>
              <a:rPr lang="en-US" dirty="0"/>
              <a:t> </a:t>
            </a:r>
            <a:r>
              <a:rPr lang="en-US" dirty="0" err="1"/>
              <a:t>могат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определят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основа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сбора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показателите</a:t>
            </a:r>
            <a:r>
              <a:rPr lang="en-US" dirty="0"/>
              <a:t> </a:t>
            </a:r>
            <a:r>
              <a:rPr lang="en-US" dirty="0" err="1"/>
              <a:t>съгласно</a:t>
            </a:r>
            <a:r>
              <a:rPr lang="en-US" dirty="0"/>
              <a:t> </a:t>
            </a:r>
            <a:r>
              <a:rPr lang="en-US" dirty="0" err="1"/>
              <a:t>индивидуалните</a:t>
            </a:r>
            <a:r>
              <a:rPr lang="en-US" dirty="0"/>
              <a:t> </a:t>
            </a:r>
            <a:r>
              <a:rPr lang="bg-BG" dirty="0"/>
              <a:t>ГФО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предприятията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групата</a:t>
            </a:r>
            <a:r>
              <a:rPr lang="en-US" dirty="0"/>
              <a:t>.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този</a:t>
            </a:r>
            <a:r>
              <a:rPr lang="en-US" dirty="0"/>
              <a:t> </a:t>
            </a:r>
            <a:r>
              <a:rPr lang="en-US" dirty="0" err="1"/>
              <a:t>случай</a:t>
            </a:r>
            <a:r>
              <a:rPr lang="en-US" dirty="0"/>
              <a:t> </a:t>
            </a:r>
            <a:r>
              <a:rPr lang="en-US" dirty="0" err="1"/>
              <a:t>праговете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показателите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балансова</a:t>
            </a:r>
            <a:r>
              <a:rPr lang="en-US" dirty="0"/>
              <a:t> </a:t>
            </a:r>
            <a:r>
              <a:rPr lang="en-US" dirty="0" err="1"/>
              <a:t>стойност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активите</a:t>
            </a:r>
            <a:r>
              <a:rPr lang="en-US" dirty="0"/>
              <a:t> </a:t>
            </a:r>
            <a:r>
              <a:rPr lang="en-US" dirty="0" err="1"/>
              <a:t>и</a:t>
            </a:r>
            <a:r>
              <a:rPr lang="en-US" dirty="0"/>
              <a:t> </a:t>
            </a:r>
            <a:r>
              <a:rPr lang="en-US" dirty="0" err="1"/>
              <a:t>нетни</a:t>
            </a:r>
            <a:r>
              <a:rPr lang="en-US" dirty="0"/>
              <a:t> </a:t>
            </a:r>
            <a:r>
              <a:rPr lang="en-US" dirty="0" err="1"/>
              <a:t>приходи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продажби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увеличават</a:t>
            </a:r>
            <a:r>
              <a:rPr lang="en-US" dirty="0"/>
              <a:t> </a:t>
            </a:r>
            <a:r>
              <a:rPr lang="en-US" dirty="0" err="1"/>
              <a:t>с</a:t>
            </a:r>
            <a:r>
              <a:rPr lang="en-US" dirty="0"/>
              <a:t> 20</a:t>
            </a:r>
            <a:r>
              <a:rPr lang="bg-BG" dirty="0"/>
              <a:t>% при определяне на категорията на групата.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EE7567-313B-3B47-9E56-2D0C1803A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25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738981638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A4C3F-9AE0-EF45-838A-DF49CF3D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 в задължителния одит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3AF4E-72A9-8844-93FE-CAD45DA6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4" y="1268760"/>
            <a:ext cx="7416353" cy="57606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bg-BG" sz="2600" dirty="0"/>
              <a:t>100% увеличение на стойностите на активите и нетните приходи от продажба, които са критерии за одит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bg-BG" sz="2600" dirty="0"/>
              <a:t>Правната форма на предприятието не е от значение за одита (отпада задължението за одит на АД и КД с акции)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bg-BG" sz="2600" dirty="0"/>
              <a:t>ГФО на дъщерно </a:t>
            </a:r>
            <a:r>
              <a:rPr lang="bg-BG" sz="2600" dirty="0" err="1"/>
              <a:t>п</a:t>
            </a:r>
            <a:r>
              <a:rPr lang="en-US" sz="2600" dirty="0" err="1"/>
              <a:t>редприятие</a:t>
            </a:r>
            <a:r>
              <a:rPr lang="bg-BG" sz="2600" dirty="0"/>
              <a:t> не подлежи на одит, когато: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bg-BG" dirty="0"/>
              <a:t>не се надвишават стойностните критерии за одит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нетните</a:t>
            </a:r>
            <a:r>
              <a:rPr lang="en-US" dirty="0"/>
              <a:t> </a:t>
            </a:r>
            <a:r>
              <a:rPr lang="en-US" dirty="0" err="1"/>
              <a:t>приходи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продажби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превишават</a:t>
            </a:r>
            <a:r>
              <a:rPr lang="en-US" dirty="0"/>
              <a:t> 0,5</a:t>
            </a:r>
            <a:r>
              <a:rPr lang="bg-BG" dirty="0"/>
              <a:t>%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bg-BG" dirty="0"/>
              <a:t>тези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консолидирания</a:t>
            </a:r>
            <a:r>
              <a:rPr lang="en-US" dirty="0"/>
              <a:t> </a:t>
            </a:r>
            <a:r>
              <a:rPr lang="bg-BG" dirty="0"/>
              <a:t>ГФО </a:t>
            </a:r>
            <a:r>
              <a:rPr lang="en-US" dirty="0" err="1"/>
              <a:t>и</a:t>
            </a:r>
            <a:endParaRPr lang="bg-BG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балансовата</a:t>
            </a:r>
            <a:r>
              <a:rPr lang="en-US" dirty="0"/>
              <a:t> </a:t>
            </a:r>
            <a:r>
              <a:rPr lang="en-US" dirty="0" err="1"/>
              <a:t>стойност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активите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превишава</a:t>
            </a:r>
            <a:r>
              <a:rPr lang="en-US" dirty="0"/>
              <a:t> 1</a:t>
            </a:r>
            <a:r>
              <a:rPr lang="bg-BG" dirty="0"/>
              <a:t>%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bg-BG" dirty="0"/>
              <a:t>тази в</a:t>
            </a:r>
            <a:r>
              <a:rPr lang="en-US" dirty="0"/>
              <a:t> </a:t>
            </a:r>
            <a:r>
              <a:rPr lang="en-US" dirty="0" err="1"/>
              <a:t>консолидирания</a:t>
            </a:r>
            <a:r>
              <a:rPr lang="bg-BG" dirty="0"/>
              <a:t> ГФО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037A0D-46F4-B044-9B69-AD6640A642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399213"/>
            <a:ext cx="1905000" cy="457200"/>
          </a:xfrm>
        </p:spPr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26</a:t>
            </a:fld>
            <a:endParaRPr lang="en-GB" altLang="bg-BG" dirty="0"/>
          </a:p>
        </p:txBody>
      </p:sp>
    </p:spTree>
    <p:extLst>
      <p:ext uri="{BB962C8B-B14F-4D97-AF65-F5344CB8AC3E}">
        <p14:creationId xmlns:p14="http://schemas.microsoft.com/office/powerpoint/2010/main" val="20834237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1075A-EF61-EC46-A06E-C46EC73A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4" y="115888"/>
            <a:ext cx="7235825" cy="828675"/>
          </a:xfrm>
        </p:spPr>
        <p:txBody>
          <a:bodyPr/>
          <a:lstStyle/>
          <a:p>
            <a:r>
              <a:rPr lang="bg-BG" sz="3400" dirty="0"/>
              <a:t>Задължителен одит след промените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8D01B-B126-7546-BE86-4D4C34B6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4" y="1196752"/>
            <a:ext cx="7315200" cy="449580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На задължителен </a:t>
            </a:r>
            <a:r>
              <a:rPr lang="en-US" dirty="0" err="1"/>
              <a:t>одит</a:t>
            </a:r>
            <a:r>
              <a:rPr lang="en-US" dirty="0"/>
              <a:t> </a:t>
            </a:r>
            <a:r>
              <a:rPr lang="en-US" dirty="0" err="1"/>
              <a:t>подлежат</a:t>
            </a:r>
            <a:r>
              <a:rPr lang="bg-BG" dirty="0"/>
              <a:t> ГФО и консолидираните ГФО на </a:t>
            </a:r>
            <a:r>
              <a:rPr lang="en-US" dirty="0" err="1"/>
              <a:t>малки</a:t>
            </a:r>
            <a:r>
              <a:rPr lang="en-US" dirty="0"/>
              <a:t> </a:t>
            </a:r>
            <a:r>
              <a:rPr lang="en-US" dirty="0" err="1"/>
              <a:t>предприятия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31 </a:t>
            </a:r>
            <a:r>
              <a:rPr lang="en-US" dirty="0" err="1"/>
              <a:t>декември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текущия</a:t>
            </a:r>
            <a:r>
              <a:rPr lang="en-US" dirty="0"/>
              <a:t> </a:t>
            </a:r>
            <a:r>
              <a:rPr lang="en-US" dirty="0" err="1"/>
              <a:t>отчетен</a:t>
            </a:r>
            <a:r>
              <a:rPr lang="en-US" dirty="0"/>
              <a:t> </a:t>
            </a:r>
            <a:r>
              <a:rPr lang="en-US" dirty="0" err="1"/>
              <a:t>период</a:t>
            </a:r>
            <a:r>
              <a:rPr lang="en-US" dirty="0"/>
              <a:t> </a:t>
            </a:r>
            <a:r>
              <a:rPr lang="en-US" dirty="0" err="1"/>
              <a:t>надвишават</a:t>
            </a:r>
            <a:r>
              <a:rPr lang="en-US" dirty="0"/>
              <a:t> </a:t>
            </a:r>
            <a:r>
              <a:rPr lang="en-US" dirty="0" err="1"/>
              <a:t>най-малко</a:t>
            </a:r>
            <a:r>
              <a:rPr lang="en-US" dirty="0"/>
              <a:t> </a:t>
            </a:r>
            <a:r>
              <a:rPr lang="en-US" dirty="0" err="1"/>
              <a:t>два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следните</a:t>
            </a:r>
            <a:r>
              <a:rPr lang="en-US" dirty="0"/>
              <a:t> </a:t>
            </a:r>
            <a:r>
              <a:rPr lang="en-US" dirty="0" err="1"/>
              <a:t>показатели</a:t>
            </a:r>
            <a:r>
              <a:rPr lang="en-US" dirty="0"/>
              <a:t>:</a:t>
            </a:r>
            <a:endParaRPr lang="bg-BG" dirty="0"/>
          </a:p>
          <a:p>
            <a:pPr lvl="1">
              <a:buFont typeface="Wingdings" pitchFamily="2" charset="2"/>
              <a:buChar char="ü"/>
            </a:pPr>
            <a:r>
              <a:rPr lang="en-US" sz="2500" dirty="0" err="1"/>
              <a:t>балансова</a:t>
            </a:r>
            <a:r>
              <a:rPr lang="en-US" sz="2500" dirty="0"/>
              <a:t> </a:t>
            </a:r>
            <a:r>
              <a:rPr lang="en-US" sz="2500" dirty="0" err="1"/>
              <a:t>стойност</a:t>
            </a:r>
            <a:r>
              <a:rPr lang="en-US" sz="2500" dirty="0"/>
              <a:t> </a:t>
            </a:r>
            <a:r>
              <a:rPr lang="en-US" sz="2500" dirty="0" err="1"/>
              <a:t>на</a:t>
            </a:r>
            <a:r>
              <a:rPr lang="en-US" sz="2500" dirty="0"/>
              <a:t> </a:t>
            </a:r>
            <a:r>
              <a:rPr lang="en-US" sz="2500" dirty="0" err="1"/>
              <a:t>активите</a:t>
            </a:r>
            <a:r>
              <a:rPr lang="en-US" sz="2500" dirty="0"/>
              <a:t> - 4 000 000 </a:t>
            </a:r>
            <a:r>
              <a:rPr lang="en-US" sz="2500" dirty="0" err="1"/>
              <a:t>лв</a:t>
            </a:r>
            <a:r>
              <a:rPr lang="en-US" sz="2500" dirty="0"/>
              <a:t>.</a:t>
            </a:r>
            <a:endParaRPr lang="bg-BG" sz="2500" dirty="0"/>
          </a:p>
          <a:p>
            <a:pPr lvl="1">
              <a:buFont typeface="Wingdings" pitchFamily="2" charset="2"/>
              <a:buChar char="ü"/>
            </a:pPr>
            <a:r>
              <a:rPr lang="en-US" sz="2500" dirty="0" err="1"/>
              <a:t>нетни</a:t>
            </a:r>
            <a:r>
              <a:rPr lang="en-US" sz="2500" dirty="0"/>
              <a:t> </a:t>
            </a:r>
            <a:r>
              <a:rPr lang="en-US" sz="2500" dirty="0" err="1"/>
              <a:t>приходи</a:t>
            </a:r>
            <a:r>
              <a:rPr lang="en-US" sz="2500" dirty="0"/>
              <a:t> </a:t>
            </a:r>
            <a:r>
              <a:rPr lang="en-US" sz="2500" dirty="0" err="1"/>
              <a:t>от</a:t>
            </a:r>
            <a:r>
              <a:rPr lang="en-US" sz="2500" dirty="0"/>
              <a:t> </a:t>
            </a:r>
            <a:r>
              <a:rPr lang="en-US" sz="2500" dirty="0" err="1"/>
              <a:t>продажби</a:t>
            </a:r>
            <a:r>
              <a:rPr lang="en-US" sz="2500" dirty="0"/>
              <a:t> - 8 000 000 </a:t>
            </a:r>
            <a:r>
              <a:rPr lang="en-US" sz="2500" dirty="0" err="1"/>
              <a:t>лв</a:t>
            </a:r>
            <a:r>
              <a:rPr lang="en-US" sz="2500" dirty="0"/>
              <a:t>.</a:t>
            </a:r>
            <a:endParaRPr lang="bg-BG" sz="2500" dirty="0"/>
          </a:p>
          <a:p>
            <a:pPr lvl="1">
              <a:buFont typeface="Wingdings" pitchFamily="2" charset="2"/>
              <a:buChar char="ü"/>
            </a:pPr>
            <a:r>
              <a:rPr lang="en-US" sz="2500" dirty="0" err="1"/>
              <a:t>средна</a:t>
            </a:r>
            <a:r>
              <a:rPr lang="en-US" sz="2500" dirty="0"/>
              <a:t> </a:t>
            </a:r>
            <a:r>
              <a:rPr lang="en-US" sz="2500" dirty="0" err="1"/>
              <a:t>численост</a:t>
            </a:r>
            <a:r>
              <a:rPr lang="en-US" sz="2500" dirty="0"/>
              <a:t> </a:t>
            </a:r>
            <a:r>
              <a:rPr lang="en-US" sz="2500" dirty="0" err="1"/>
              <a:t>на</a:t>
            </a:r>
            <a:r>
              <a:rPr lang="en-US" sz="2500" dirty="0"/>
              <a:t> </a:t>
            </a:r>
            <a:r>
              <a:rPr lang="en-US" sz="2500" dirty="0" err="1"/>
              <a:t>персонала</a:t>
            </a:r>
            <a:r>
              <a:rPr lang="en-US" sz="2500" dirty="0"/>
              <a:t> </a:t>
            </a:r>
            <a:r>
              <a:rPr lang="en-US" sz="2500" dirty="0" err="1"/>
              <a:t>за</a:t>
            </a:r>
            <a:r>
              <a:rPr lang="en-US" sz="2500" dirty="0"/>
              <a:t> </a:t>
            </a:r>
            <a:r>
              <a:rPr lang="en-US" sz="2500" dirty="0" err="1"/>
              <a:t>отчетния</a:t>
            </a:r>
            <a:r>
              <a:rPr lang="en-US" sz="2500" dirty="0"/>
              <a:t> </a:t>
            </a:r>
            <a:r>
              <a:rPr lang="en-US" sz="2500" dirty="0" err="1"/>
              <a:t>период</a:t>
            </a:r>
            <a:r>
              <a:rPr lang="en-US" sz="2500" dirty="0"/>
              <a:t> - 50 </a:t>
            </a:r>
            <a:r>
              <a:rPr lang="en-US" sz="2500" dirty="0" err="1"/>
              <a:t>души</a:t>
            </a:r>
            <a:endParaRPr lang="en-US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C568A3-5DBD-E54A-A031-52A03D437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27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290691553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1075A-EF61-EC46-A06E-C46EC73A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4" y="115888"/>
            <a:ext cx="7235825" cy="828675"/>
          </a:xfrm>
        </p:spPr>
        <p:txBody>
          <a:bodyPr/>
          <a:lstStyle/>
          <a:p>
            <a:pPr algn="ctr"/>
            <a:r>
              <a:rPr lang="bg-BG" sz="3400" dirty="0"/>
              <a:t>Задължителен одит след промените (продължение)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8D01B-B126-7546-BE86-4D4C34B6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4" y="1196752"/>
            <a:ext cx="7315200" cy="4680520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На задължителен </a:t>
            </a:r>
            <a:r>
              <a:rPr lang="en-US" dirty="0" err="1"/>
              <a:t>одит</a:t>
            </a:r>
            <a:r>
              <a:rPr lang="en-US" dirty="0"/>
              <a:t> </a:t>
            </a:r>
            <a:r>
              <a:rPr lang="en-US" dirty="0" err="1"/>
              <a:t>подлежат</a:t>
            </a:r>
            <a:r>
              <a:rPr lang="bg-BG" dirty="0"/>
              <a:t> ГФО и консолидираните ГФО на: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sz="2600" dirty="0" err="1"/>
              <a:t>средните</a:t>
            </a:r>
            <a:r>
              <a:rPr lang="en-US" sz="2600" dirty="0"/>
              <a:t> </a:t>
            </a:r>
            <a:r>
              <a:rPr lang="en-US" sz="2600" dirty="0" err="1"/>
              <a:t>и</a:t>
            </a:r>
            <a:r>
              <a:rPr lang="en-US" sz="2600" dirty="0"/>
              <a:t> </a:t>
            </a:r>
            <a:r>
              <a:rPr lang="en-US" sz="2600" dirty="0" err="1"/>
              <a:t>големите</a:t>
            </a:r>
            <a:r>
              <a:rPr lang="en-US" sz="2600" dirty="0"/>
              <a:t> </a:t>
            </a:r>
            <a:r>
              <a:rPr lang="en-US" sz="2600" dirty="0" err="1"/>
              <a:t>предприятия</a:t>
            </a:r>
            <a:endParaRPr lang="en-US" sz="2600" dirty="0"/>
          </a:p>
          <a:p>
            <a:pPr lvl="1">
              <a:buFont typeface="Wingdings" pitchFamily="2" charset="2"/>
              <a:buChar char="ü"/>
            </a:pPr>
            <a:r>
              <a:rPr lang="en-US" sz="2600" dirty="0" err="1"/>
              <a:t>предприятията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обществен</a:t>
            </a:r>
            <a:r>
              <a:rPr lang="en-US" sz="2600" dirty="0"/>
              <a:t> </a:t>
            </a:r>
            <a:r>
              <a:rPr lang="en-US" sz="2600" dirty="0" err="1"/>
              <a:t>интерес</a:t>
            </a:r>
            <a:endParaRPr lang="en-US" sz="2600" dirty="0"/>
          </a:p>
          <a:p>
            <a:pPr lvl="1">
              <a:buFont typeface="Wingdings" pitchFamily="2" charset="2"/>
              <a:buChar char="ü"/>
            </a:pPr>
            <a:r>
              <a:rPr lang="en-US" sz="2600" dirty="0" err="1"/>
              <a:t>средните</a:t>
            </a:r>
            <a:r>
              <a:rPr lang="en-US" sz="2600" dirty="0"/>
              <a:t> </a:t>
            </a:r>
            <a:r>
              <a:rPr lang="en-US" sz="2600" dirty="0" err="1"/>
              <a:t>и</a:t>
            </a:r>
            <a:r>
              <a:rPr lang="en-US" sz="2600" dirty="0"/>
              <a:t> </a:t>
            </a:r>
            <a:r>
              <a:rPr lang="en-US" sz="2600" dirty="0" err="1"/>
              <a:t>големите</a:t>
            </a:r>
            <a:r>
              <a:rPr lang="en-US" sz="2600" dirty="0"/>
              <a:t> </a:t>
            </a:r>
            <a:r>
              <a:rPr lang="en-US" sz="2600" dirty="0" err="1"/>
              <a:t>групи</a:t>
            </a:r>
            <a:r>
              <a:rPr lang="en-US" sz="2600" dirty="0"/>
              <a:t> </a:t>
            </a:r>
            <a:r>
              <a:rPr lang="en-US" sz="2600" dirty="0" err="1"/>
              <a:t>и</a:t>
            </a:r>
            <a:r>
              <a:rPr lang="en-US" sz="2600" dirty="0"/>
              <a:t> </a:t>
            </a:r>
            <a:r>
              <a:rPr lang="en-US" sz="2600" dirty="0" err="1"/>
              <a:t>групите</a:t>
            </a:r>
            <a:r>
              <a:rPr lang="en-US" sz="2600" dirty="0"/>
              <a:t>, </a:t>
            </a:r>
            <a:r>
              <a:rPr lang="en-US" sz="2600" dirty="0" err="1"/>
              <a:t>в</a:t>
            </a:r>
            <a:r>
              <a:rPr lang="en-US" sz="2600" dirty="0"/>
              <a:t> </a:t>
            </a:r>
            <a:r>
              <a:rPr lang="en-US" sz="2600" dirty="0" err="1"/>
              <a:t>които</a:t>
            </a:r>
            <a:r>
              <a:rPr lang="en-US" sz="2600" dirty="0"/>
              <a:t> </a:t>
            </a:r>
            <a:r>
              <a:rPr lang="en-US" sz="2600" dirty="0" err="1"/>
              <a:t>има</a:t>
            </a:r>
            <a:r>
              <a:rPr lang="en-US" sz="2600" dirty="0"/>
              <a:t> </a:t>
            </a:r>
            <a:r>
              <a:rPr lang="en-US" sz="2600" dirty="0" err="1"/>
              <a:t>поне</a:t>
            </a:r>
            <a:r>
              <a:rPr lang="en-US" sz="2600" dirty="0"/>
              <a:t> </a:t>
            </a:r>
            <a:r>
              <a:rPr lang="en-US" sz="2600" dirty="0" err="1"/>
              <a:t>едно</a:t>
            </a:r>
            <a:r>
              <a:rPr lang="en-US" sz="2600" dirty="0"/>
              <a:t> </a:t>
            </a:r>
            <a:r>
              <a:rPr lang="en-US" sz="2600" dirty="0" err="1"/>
              <a:t>предприятие</a:t>
            </a:r>
            <a:r>
              <a:rPr lang="en-US" sz="2600" dirty="0"/>
              <a:t> </a:t>
            </a:r>
            <a:r>
              <a:rPr lang="en-US" sz="2600" dirty="0" err="1"/>
              <a:t>от</a:t>
            </a:r>
            <a:r>
              <a:rPr lang="en-US" sz="2600" dirty="0"/>
              <a:t> </a:t>
            </a:r>
            <a:r>
              <a:rPr lang="en-US" sz="2600" dirty="0" err="1"/>
              <a:t>обществен</a:t>
            </a:r>
            <a:r>
              <a:rPr lang="en-US" sz="2600" dirty="0"/>
              <a:t> </a:t>
            </a:r>
            <a:r>
              <a:rPr lang="en-US" sz="2600" dirty="0" err="1"/>
              <a:t>интерес</a:t>
            </a:r>
            <a:endParaRPr lang="en-US" sz="2600" dirty="0"/>
          </a:p>
          <a:p>
            <a:pPr lvl="1">
              <a:buFont typeface="Wingdings" pitchFamily="2" charset="2"/>
              <a:buChar char="ü"/>
            </a:pPr>
            <a:r>
              <a:rPr lang="en-US" sz="2600" dirty="0" err="1"/>
              <a:t>предприятия</a:t>
            </a:r>
            <a:r>
              <a:rPr lang="en-US" sz="2600" dirty="0"/>
              <a:t>, </a:t>
            </a:r>
            <a:r>
              <a:rPr lang="en-US" sz="2600" dirty="0" err="1"/>
              <a:t>за</a:t>
            </a:r>
            <a:r>
              <a:rPr lang="en-US" sz="2600" dirty="0"/>
              <a:t> </a:t>
            </a:r>
            <a:r>
              <a:rPr lang="en-US" sz="2600" dirty="0" err="1"/>
              <a:t>които</a:t>
            </a:r>
            <a:r>
              <a:rPr lang="en-US" sz="2600" dirty="0"/>
              <a:t> </a:t>
            </a:r>
            <a:r>
              <a:rPr lang="en-US" sz="2600" dirty="0" err="1"/>
              <a:t>това</a:t>
            </a:r>
            <a:r>
              <a:rPr lang="en-US" sz="2600" dirty="0"/>
              <a:t> </a:t>
            </a:r>
            <a:r>
              <a:rPr lang="en-US" sz="2600" dirty="0" err="1"/>
              <a:t>изискване</a:t>
            </a:r>
            <a:r>
              <a:rPr lang="en-US" sz="2600" dirty="0"/>
              <a:t> </a:t>
            </a:r>
            <a:r>
              <a:rPr lang="en-US" sz="2600" dirty="0" err="1"/>
              <a:t>е</a:t>
            </a:r>
            <a:r>
              <a:rPr lang="en-US" sz="2600" dirty="0"/>
              <a:t> </a:t>
            </a:r>
            <a:r>
              <a:rPr lang="en-US" sz="2600" dirty="0" err="1"/>
              <a:t>установено</a:t>
            </a:r>
            <a:r>
              <a:rPr lang="en-US" sz="2600" dirty="0"/>
              <a:t> </a:t>
            </a:r>
            <a:r>
              <a:rPr lang="en-US" sz="2600" dirty="0" err="1"/>
              <a:t>със</a:t>
            </a:r>
            <a:r>
              <a:rPr lang="en-US" sz="2600" dirty="0"/>
              <a:t> </a:t>
            </a:r>
            <a:r>
              <a:rPr lang="en-US" sz="2600" dirty="0" err="1"/>
              <a:t>закон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C568A3-5DBD-E54A-A031-52A03D437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28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1375573914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4">
            <a:extLst>
              <a:ext uri="{FF2B5EF4-FFF2-40B4-BE49-F238E27FC236}">
                <a16:creationId xmlns:a16="http://schemas.microsoft.com/office/drawing/2014/main" xmlns="" id="{7F922E39-AE23-C040-8249-433A7B7F0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399213"/>
            <a:ext cx="1905000" cy="342900"/>
          </a:xfrm>
          <a:noFill/>
        </p:spPr>
        <p:txBody>
          <a:bodyPr/>
          <a:lstStyle>
            <a:lvl1pPr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pitchFamily="2" charset="2"/>
              <a:buChar char="ü"/>
              <a:defRPr sz="2800">
                <a:solidFill>
                  <a:srgbClr val="170587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pitchFamily="2" charset="2"/>
              <a:buChar char="§"/>
              <a:defRPr sz="2400">
                <a:solidFill>
                  <a:srgbClr val="17058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panose="02020603050405020304" pitchFamily="18" charset="0"/>
              <a:buChar char="–"/>
              <a:defRPr sz="2200">
                <a:solidFill>
                  <a:srgbClr val="170587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4DA6A3-BE95-B64A-B5ED-B22A06052393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49603" name="Rectangle 3">
            <a:extLst>
              <a:ext uri="{FF2B5EF4-FFF2-40B4-BE49-F238E27FC236}">
                <a16:creationId xmlns:a16="http://schemas.microsoft.com/office/drawing/2014/main" xmlns="" id="{71505079-CFBA-F541-8639-0365194D0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52400" y="2312876"/>
            <a:ext cx="9144000" cy="223224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x-none" sz="5400" b="1" dirty="0"/>
              <a:t>	</a:t>
            </a:r>
            <a:r>
              <a:rPr lang="bg-BG" altLang="bg-BG" sz="5400" b="1" dirty="0"/>
              <a:t>Годишно данъчно приключване на 2024 г.</a:t>
            </a:r>
          </a:p>
          <a:p>
            <a:pPr algn="ctr">
              <a:buFont typeface="Wingdings" charset="2"/>
              <a:buNone/>
              <a:defRPr/>
            </a:pPr>
            <a:endParaRPr lang="bg-BG" altLang="x-none" sz="4400" dirty="0"/>
          </a:p>
        </p:txBody>
      </p:sp>
    </p:spTree>
    <p:extLst>
      <p:ext uri="{BB962C8B-B14F-4D97-AF65-F5344CB8AC3E}">
        <p14:creationId xmlns:p14="http://schemas.microsoft.com/office/powerpoint/2010/main" val="231315469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392A3-12C0-A34E-B789-5201C2FA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 2024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3B9F6-80A0-A649-B77E-184B831A2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96752"/>
            <a:ext cx="7315200" cy="5544616"/>
          </a:xfrm>
        </p:spPr>
        <p:txBody>
          <a:bodyPr/>
          <a:lstStyle/>
          <a:p>
            <a:r>
              <a:rPr lang="bg-BG" sz="2400" dirty="0"/>
              <a:t>Електронни и хартиени ваучери за храна</a:t>
            </a:r>
            <a:endParaRPr lang="en-US" sz="2400" dirty="0"/>
          </a:p>
          <a:p>
            <a:r>
              <a:rPr lang="bg-BG" sz="2400" dirty="0"/>
              <a:t>Скрито разпределение на печалба</a:t>
            </a:r>
            <a:endParaRPr lang="en-US" sz="2400" dirty="0"/>
          </a:p>
          <a:p>
            <a:r>
              <a:rPr lang="bg-BG" sz="2400" dirty="0"/>
              <a:t>Преотстъпване на данък за земеделски стопани</a:t>
            </a:r>
            <a:endParaRPr lang="en-US" sz="2400" dirty="0"/>
          </a:p>
          <a:p>
            <a:r>
              <a:rPr lang="bg-BG" sz="2400" dirty="0"/>
              <a:t>Трансфери на активи от страната към друга част на предприятието, разположена извън страната</a:t>
            </a:r>
            <a:endParaRPr lang="en-US" sz="2400" dirty="0"/>
          </a:p>
          <a:p>
            <a:r>
              <a:rPr lang="bg-BG" sz="2400" dirty="0"/>
              <a:t>Минимално ефективно данъчно облагане на многонационални групи предприятия и на големи национални групи предприятия от 15% </a:t>
            </a:r>
            <a:r>
              <a:rPr lang="bg-BG" sz="2400" dirty="0">
                <a:solidFill>
                  <a:srgbClr val="FF0000"/>
                </a:solidFill>
              </a:rPr>
              <a:t>(няма да се разглежда)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C179DF-B03B-9D4D-A57D-2DF7B479B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3</a:t>
            </a:fld>
            <a:endParaRPr lang="en-GB" altLang="bg-BG" dirty="0"/>
          </a:p>
        </p:txBody>
      </p:sp>
    </p:spTree>
    <p:extLst>
      <p:ext uri="{BB962C8B-B14F-4D97-AF65-F5344CB8AC3E}">
        <p14:creationId xmlns:p14="http://schemas.microsoft.com/office/powerpoint/2010/main" val="28742764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16776D45-5885-1B4E-8BAA-59EBBE9188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2565400"/>
            <a:ext cx="7885112" cy="12573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bg-BG" altLang="bg-BG" sz="4400"/>
              <a:t>	</a:t>
            </a:r>
            <a:r>
              <a:rPr lang="bg-BG" altLang="bg-BG" sz="4000" b="1"/>
              <a:t>ДАНЪЧНИ ПОСТОЯННИ РАЗЛИКИ</a:t>
            </a:r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xmlns="" id="{5F4D89DD-1D9F-A64B-9978-111D06B084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D23DBE-29D5-9C47-98D0-1D2D21619EEE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38178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xmlns="" id="{20B76A78-3AD4-5141-9668-C4BC58338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40B6B-A5BE-DE4A-8670-419B9694D59F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449DD9E3-64F0-CF4A-AE29-72331F042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/>
              <a:t>Непризнати разходи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xmlns="" id="{E3380ED6-8D25-C442-B6CA-3612DE909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613" y="1557338"/>
            <a:ext cx="7164387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разходи, несвързани с дейността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скрито разпределение на печалба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разходи без документ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глоби, конфискации и лихви за нарушаване на нормативни актове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разходи за дарения извън облекченията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разходи за липси и брак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разходи за учредяване – при учредителите</a:t>
            </a:r>
          </a:p>
        </p:txBody>
      </p:sp>
    </p:spTree>
    <p:extLst>
      <p:ext uri="{BB962C8B-B14F-4D97-AF65-F5344CB8AC3E}">
        <p14:creationId xmlns:p14="http://schemas.microsoft.com/office/powerpoint/2010/main" val="5331545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xmlns="" id="{0334BB11-1DCE-7043-A470-C654ACC29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F8003B-8AC6-444E-85AC-19580E8C4172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E5DF139F-7828-CF40-9040-43EB9EF94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/>
              <a:t>Непризнати разходи</a:t>
            </a:r>
          </a:p>
        </p:txBody>
      </p:sp>
      <p:sp>
        <p:nvSpPr>
          <p:cNvPr id="757763" name="Rectangle 3">
            <a:extLst>
              <a:ext uri="{FF2B5EF4-FFF2-40B4-BE49-F238E27FC236}">
                <a16:creationId xmlns:a16="http://schemas.microsoft.com/office/drawing/2014/main" xmlns="" id="{7767183A-B704-DD40-B6EB-CD4543964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84313"/>
            <a:ext cx="7315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разход за ДДС, свързан с непризнат разход 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разход за ДДС за сметка на доставчик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разход за ДДС при злоупотреби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разход за данък при източника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/>
              <a:t>обезценка на непризнато вземане за данък</a:t>
            </a:r>
          </a:p>
        </p:txBody>
      </p:sp>
    </p:spTree>
    <p:extLst>
      <p:ext uri="{BB962C8B-B14F-4D97-AF65-F5344CB8AC3E}">
        <p14:creationId xmlns:p14="http://schemas.microsoft.com/office/powerpoint/2010/main" val="11633111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xmlns="" id="{27A01633-B6CF-C64A-AEA4-47854AAF96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017B0-0864-7447-9BAA-D54FE8F64438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2B4DC151-F4B9-2141-A8B8-310789E31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 sz="3200"/>
              <a:t>Непризнати (необлагаеми) приходи</a:t>
            </a:r>
          </a:p>
        </p:txBody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xmlns="" id="{9F9CBF3E-CDDB-014B-8052-D10484CCA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84313"/>
            <a:ext cx="7315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 dirty="0"/>
              <a:t>приходи от дивиденти, разпределени от местни дружества и дружества от ЕС/ЕИП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 dirty="0"/>
              <a:t>приходи, свързани с непризнати разходи   </a:t>
            </a:r>
            <a:r>
              <a:rPr lang="bg-BG" altLang="bg-BG" sz="2000" dirty="0"/>
              <a:t>(не се отнася за разходи несвързани с дейността, разходи без документ и др.)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 dirty="0"/>
              <a:t>приходи от лихви върху недължимо внесени публични задължения и </a:t>
            </a:r>
            <a:r>
              <a:rPr lang="bg-BG" altLang="bg-BG" dirty="0" err="1"/>
              <a:t>невъзстановен</a:t>
            </a:r>
            <a:r>
              <a:rPr lang="bg-BG" altLang="bg-BG" dirty="0"/>
              <a:t> в </a:t>
            </a:r>
            <a:r>
              <a:rPr lang="bg-BG" altLang="bg-BG"/>
              <a:t>срок ДДС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7784153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8AC52033-7B10-4044-811E-4E7E594DE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2636838"/>
            <a:ext cx="7885112" cy="12573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bg-BG" altLang="bg-BG" sz="4400"/>
              <a:t>	</a:t>
            </a:r>
            <a:r>
              <a:rPr lang="bg-BG" altLang="bg-BG" sz="4000" b="1"/>
              <a:t>ДАНЪЧНИ ВРЕМЕННИ РАЗЛИКИ</a:t>
            </a:r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xmlns="" id="{6ACC7D60-21F5-E34A-9A3F-A11129473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9BF553-CFE2-DF49-8392-21E393FF7E59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0013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xmlns="" id="{9782C798-761E-D84A-AF1E-1CCF320376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2C5AA-0B7B-F24B-BCE2-AC38CF04A82B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160C8A09-51DE-7A4F-9951-8F0F84DA5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/>
              <a:t>Последващи оценки</a:t>
            </a:r>
            <a:br>
              <a:rPr lang="bg-BG" altLang="bg-BG"/>
            </a:br>
            <a:r>
              <a:rPr lang="bg-BG" altLang="bg-BG"/>
              <a:t>(преоценки и обезценки)</a:t>
            </a:r>
          </a:p>
        </p:txBody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xmlns="" id="{668D8D61-E987-B74F-8BF0-A2326F73A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1050" y="1341438"/>
            <a:ext cx="7315200" cy="5057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 sz="2400" dirty="0"/>
              <a:t>причини за регулиране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 sz="2400" dirty="0"/>
              <a:t>не се признават в годината на осчетоводяване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 sz="2400" dirty="0"/>
              <a:t>признават се в годината на отписване на актива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 sz="2400" dirty="0"/>
              <a:t>не се прилага за</a:t>
            </a:r>
            <a:r>
              <a:rPr lang="en-US" altLang="bg-BG" sz="2400" dirty="0"/>
              <a:t> </a:t>
            </a:r>
            <a:r>
              <a:rPr lang="bg-BG" altLang="bg-BG" sz="2400" dirty="0"/>
              <a:t>парични позиции в чуждестранна валута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 sz="2400" dirty="0"/>
              <a:t>не се прилага от финансовите институции</a:t>
            </a:r>
            <a:r>
              <a:rPr lang="en-US" altLang="bg-BG" sz="2400" dirty="0"/>
              <a:t> </a:t>
            </a:r>
            <a:r>
              <a:rPr lang="bg-BG" altLang="bg-BG" sz="2400" dirty="0"/>
              <a:t>по отношение на финансови активи и пасиви</a:t>
            </a:r>
          </a:p>
          <a:p>
            <a:pPr eaLnBrk="1" hangingPunct="1">
              <a:lnSpc>
                <a:spcPct val="80000"/>
              </a:lnSpc>
              <a:buFont typeface="Wingdings" charset="2"/>
              <a:buChar char="ü"/>
              <a:defRPr/>
            </a:pPr>
            <a:r>
              <a:rPr lang="bg-BG" altLang="bg-BG" sz="2400" dirty="0"/>
              <a:t>специфично третиране при: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bg-BG" altLang="bg-BG" sz="2200" dirty="0"/>
              <a:t>биологичните активи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bg-BG" altLang="bg-BG" sz="2200" dirty="0"/>
              <a:t>“</a:t>
            </a:r>
            <a:r>
              <a:rPr lang="bg-BG" altLang="bg-BG" sz="2200" dirty="0" err="1"/>
              <a:t>бързооборотните</a:t>
            </a:r>
            <a:r>
              <a:rPr lang="bg-BG" altLang="bg-BG" sz="2200" dirty="0"/>
              <a:t>” материални запаси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bg-BG" altLang="bg-BG" sz="2200" dirty="0"/>
              <a:t>вземанията</a:t>
            </a:r>
          </a:p>
        </p:txBody>
      </p:sp>
    </p:spTree>
    <p:extLst>
      <p:ext uri="{BB962C8B-B14F-4D97-AF65-F5344CB8AC3E}">
        <p14:creationId xmlns:p14="http://schemas.microsoft.com/office/powerpoint/2010/main" val="11020318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xmlns="" id="{86ACD95E-EEFA-2D41-AA62-DDA560242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2FD0E6-B0D1-5C4A-B0FE-F06D13C8C78F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F95CC41E-8D1B-F043-878E-CD79C383F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/>
              <a:t>Обезценки на вземания</a:t>
            </a:r>
          </a:p>
        </p:txBody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xmlns="" id="{ADE7DA4D-2E14-E246-AB2A-BB7FA09EB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268413"/>
            <a:ext cx="691356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bg-BG" altLang="bg-BG" sz="2400" dirty="0"/>
              <a:t>причини за регулиране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bg-BG" altLang="bg-BG" sz="2400" dirty="0"/>
              <a:t>обстоятелства за признаване за данъчни цели: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charset="2"/>
              <a:buChar char="§"/>
              <a:defRPr/>
            </a:pPr>
            <a:r>
              <a:rPr lang="bg-BG" altLang="bg-BG" sz="2000" dirty="0"/>
              <a:t>изтичане на 3 или 5 години, в зависимост от давностния срок на вземането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charset="2"/>
              <a:buChar char="§"/>
              <a:defRPr/>
            </a:pPr>
            <a:r>
              <a:rPr lang="bg-BG" altLang="bg-BG" sz="2000" dirty="0"/>
              <a:t>възмездно прехвърляне на вземането (цесия)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charset="2"/>
              <a:buChar char="§"/>
              <a:defRPr/>
            </a:pPr>
            <a:r>
              <a:rPr lang="bg-BG" altLang="bg-BG" sz="2000" dirty="0"/>
              <a:t>непълно удовлетворяване при утвърден оздравителен план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charset="2"/>
              <a:buChar char="§"/>
              <a:defRPr/>
            </a:pPr>
            <a:r>
              <a:rPr lang="bg-BG" altLang="bg-BG" sz="2000" dirty="0"/>
              <a:t>влязло в сила съдебно решение постановяващо, че вземането е недължимо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charset="2"/>
              <a:buChar char="§"/>
              <a:defRPr/>
            </a:pPr>
            <a:r>
              <a:rPr lang="bg-BG" altLang="bg-BG" sz="2000" dirty="0"/>
              <a:t>вземането е погасено по силата на закон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charset="2"/>
              <a:buChar char="§"/>
              <a:defRPr/>
            </a:pPr>
            <a:r>
              <a:rPr lang="bg-BG" altLang="bg-BG" sz="2000" dirty="0"/>
              <a:t>заличаване на длъжника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ü"/>
              <a:defRPr/>
            </a:pPr>
            <a:r>
              <a:rPr lang="bg-BG" altLang="bg-BG" sz="2400" dirty="0"/>
              <a:t>момент на признаване – не по-рано от настъпване на някое от горните обстоятелства (може и в следваща година)</a:t>
            </a:r>
          </a:p>
        </p:txBody>
      </p:sp>
    </p:spTree>
    <p:extLst>
      <p:ext uri="{BB962C8B-B14F-4D97-AF65-F5344CB8AC3E}">
        <p14:creationId xmlns:p14="http://schemas.microsoft.com/office/powerpoint/2010/main" val="31971182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xmlns="" id="{52DEB768-2F1D-634D-BE75-DA4ABB51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48065D-6590-9146-B343-52F7DF2652C9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4292E2F7-4056-D143-B97B-9E92AB5A2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/>
              <a:t>Провизии за задължения</a:t>
            </a:r>
          </a:p>
        </p:txBody>
      </p:sp>
      <p:sp>
        <p:nvSpPr>
          <p:cNvPr id="768003" name="Rectangle 3">
            <a:extLst>
              <a:ext uri="{FF2B5EF4-FFF2-40B4-BE49-F238E27FC236}">
                <a16:creationId xmlns:a16="http://schemas.microsoft.com/office/drawing/2014/main" xmlns="" id="{E8717F56-25DF-794B-A761-27B63D8D1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150" y="1196975"/>
            <a:ext cx="7129463" cy="4495800"/>
          </a:xfrm>
        </p:spPr>
        <p:txBody>
          <a:bodyPr/>
          <a:lstStyle/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причини за регулиране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не се признават в годината на осчетоводяване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признават се в годината на погасяване на задължението, за което са заделени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провизии, включени в счетоводната стойност на дълготраен актив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провизии при преустановяване на дейност</a:t>
            </a:r>
          </a:p>
        </p:txBody>
      </p:sp>
    </p:spTree>
    <p:extLst>
      <p:ext uri="{BB962C8B-B14F-4D97-AF65-F5344CB8AC3E}">
        <p14:creationId xmlns:p14="http://schemas.microsoft.com/office/powerpoint/2010/main" val="8903982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xmlns="" id="{0FD67660-E330-DB48-B278-EE47AB533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CD7BAC-2410-4C42-B10E-B774FC192AE8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778155D9-EBFE-464D-8946-B6BF17BB8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/>
              <a:t>Неизползвани отпуски</a:t>
            </a:r>
          </a:p>
        </p:txBody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xmlns="" id="{E9265046-7157-CC40-BB02-EF8963B5F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150" y="1196975"/>
            <a:ext cx="7129463" cy="4752975"/>
          </a:xfrm>
        </p:spPr>
        <p:txBody>
          <a:bodyPr/>
          <a:lstStyle/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причини за регулиране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не се признават в годината на осчетоводяване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признават се в годината на изплащане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отпуски, незасегнали финансовия резултат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отпуски, капитализирани в стойността на данъчен амортизируем актив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/>
              <a:t>осигуровки, свързани с отпуските</a:t>
            </a:r>
          </a:p>
        </p:txBody>
      </p:sp>
    </p:spTree>
    <p:extLst>
      <p:ext uri="{BB962C8B-B14F-4D97-AF65-F5344CB8AC3E}">
        <p14:creationId xmlns:p14="http://schemas.microsoft.com/office/powerpoint/2010/main" val="322684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xmlns="" id="{9EC73E08-7777-7A43-BA87-319DF808A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0606D7-9797-384E-81EF-E08894A01067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C9128830-E93D-E449-8CC0-07CEC71F4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235825" cy="828675"/>
          </a:xfrm>
        </p:spPr>
        <p:txBody>
          <a:bodyPr/>
          <a:lstStyle/>
          <a:p>
            <a:pPr eaLnBrk="1" hangingPunct="1">
              <a:defRPr/>
            </a:pPr>
            <a:r>
              <a:rPr lang="bg-BG" altLang="bg-BG" sz="3200"/>
              <a:t>Неплатени доходи на физически лица</a:t>
            </a:r>
          </a:p>
        </p:txBody>
      </p:sp>
      <p:sp>
        <p:nvSpPr>
          <p:cNvPr id="780291" name="Rectangle 3">
            <a:extLst>
              <a:ext uri="{FF2B5EF4-FFF2-40B4-BE49-F238E27FC236}">
                <a16:creationId xmlns:a16="http://schemas.microsoft.com/office/drawing/2014/main" xmlns="" id="{7F2EEFE9-8A28-714F-ADBC-D8593CF21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150" y="1268413"/>
            <a:ext cx="7129463" cy="4895850"/>
          </a:xfrm>
        </p:spPr>
        <p:txBody>
          <a:bodyPr/>
          <a:lstStyle/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причини за регулиране и изключения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не се признават за разход в годината на осчетоводяване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признават се в годината на изплащане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доходи, </a:t>
            </a:r>
            <a:r>
              <a:rPr lang="bg-BG" altLang="bg-BG" dirty="0" err="1"/>
              <a:t>незасегнали</a:t>
            </a:r>
            <a:r>
              <a:rPr lang="bg-BG" altLang="bg-BG" dirty="0"/>
              <a:t> финансовия резултат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доходи, капитализирани в стойността на данъчен амортизируем актив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осигуровки, свързани с доходите</a:t>
            </a:r>
          </a:p>
        </p:txBody>
      </p:sp>
    </p:spTree>
    <p:extLst>
      <p:ext uri="{BB962C8B-B14F-4D97-AF65-F5344CB8AC3E}">
        <p14:creationId xmlns:p14="http://schemas.microsoft.com/office/powerpoint/2010/main" val="31278991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8AC52033-7B10-4044-811E-4E7E594DE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2708920"/>
            <a:ext cx="8113418" cy="12573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bg-BG" altLang="bg-BG" sz="6000" dirty="0"/>
              <a:t>Ваучери за храна</a:t>
            </a:r>
            <a:endParaRPr lang="bg-BG" altLang="bg-BG" sz="6000" b="1" dirty="0"/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xmlns="" id="{6ACC7D60-21F5-E34A-9A3F-A11129473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9BF553-CFE2-DF49-8392-21E393FF7E59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929527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xmlns="" id="{351E690B-9D0C-6E47-A8B9-DF040D774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E7FCD4-1938-2646-BAC7-8E7007D2102B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D3140323-068D-494F-9C3A-6BB3E5424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/>
              <a:t>Слаба капитализация</a:t>
            </a:r>
          </a:p>
        </p:txBody>
      </p:sp>
      <p:sp>
        <p:nvSpPr>
          <p:cNvPr id="781315" name="Rectangle 3">
            <a:extLst>
              <a:ext uri="{FF2B5EF4-FFF2-40B4-BE49-F238E27FC236}">
                <a16:creationId xmlns:a16="http://schemas.microsoft.com/office/drawing/2014/main" xmlns="" id="{10E203CE-8CDC-CD42-B66E-B7E34D052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9461" y="1412776"/>
            <a:ext cx="6809003" cy="4986437"/>
          </a:xfrm>
        </p:spPr>
        <p:txBody>
          <a:bodyPr/>
          <a:lstStyle/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причини за регулиране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лихви обект на регулиране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непризнат размер на лихвите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признаване на лихвите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условия за прилагане на режима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съобразяване с промяната през 2020 г.</a:t>
            </a:r>
          </a:p>
        </p:txBody>
      </p:sp>
    </p:spTree>
    <p:extLst>
      <p:ext uri="{BB962C8B-B14F-4D97-AF65-F5344CB8AC3E}">
        <p14:creationId xmlns:p14="http://schemas.microsoft.com/office/powerpoint/2010/main" val="37476233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CDCECA"/>
            </a:gs>
            <a:gs pos="50000">
              <a:srgbClr val="FFFFFF"/>
            </a:gs>
            <a:gs pos="100000">
              <a:srgbClr val="CDCEC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5BDD5298-72C1-6145-97F5-E45FD90E1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2636838"/>
            <a:ext cx="7885113" cy="12573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bg-BG" altLang="bg-BG" sz="3600"/>
              <a:t>	</a:t>
            </a:r>
            <a:r>
              <a:rPr lang="bg-BG" altLang="bg-BG" sz="3600" b="1"/>
              <a:t>ПРЕОБРАЗУВАНЕ СЪС СУМИ</a:t>
            </a:r>
            <a:r>
              <a:rPr lang="bg-BG" altLang="bg-BG" sz="3600"/>
              <a:t>, които не са данъчни временни или постоянни разлики</a:t>
            </a:r>
          </a:p>
        </p:txBody>
      </p:sp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xmlns="" id="{6B5CC853-4DF9-D24B-95E6-99CB486BE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09FAA-A9D7-B041-BE84-6A5063FA6EB0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6090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xmlns="" id="{BBCA7E72-0B8D-1449-AAA9-3E6F3DE48D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C16B5F-787D-4A49-B7A7-834F3F457604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097FAF63-4A92-974B-8608-0BCB2BA0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/>
              <a:t>Преоценъчен резерв</a:t>
            </a:r>
          </a:p>
        </p:txBody>
      </p:sp>
      <p:sp>
        <p:nvSpPr>
          <p:cNvPr id="784387" name="Rectangle 3">
            <a:extLst>
              <a:ext uri="{FF2B5EF4-FFF2-40B4-BE49-F238E27FC236}">
                <a16:creationId xmlns:a16="http://schemas.microsoft.com/office/drawing/2014/main" xmlns="" id="{EA282CD2-46F5-1048-885C-11AB796CD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613" y="1557338"/>
            <a:ext cx="6985000" cy="3384550"/>
          </a:xfrm>
        </p:spPr>
        <p:txBody>
          <a:bodyPr/>
          <a:lstStyle/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причини за регулиране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облагане на преоценъчния резерв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активи в обхвата на регулация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активи извън обхвата на регулация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техника на преобразуване</a:t>
            </a:r>
          </a:p>
        </p:txBody>
      </p:sp>
    </p:spTree>
    <p:extLst>
      <p:ext uri="{BB962C8B-B14F-4D97-AF65-F5344CB8AC3E}">
        <p14:creationId xmlns:p14="http://schemas.microsoft.com/office/powerpoint/2010/main" val="6539426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xmlns="" id="{10BA0E44-D297-A942-9AFF-664C8437F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4AF234-4900-C045-B860-C86D9B60A8EB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25553BBB-A040-0545-A47A-78387D0BA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altLang="bg-BG"/>
              <a:t>Сделки на фондова борса</a:t>
            </a: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xmlns="" id="{3BB4DB0A-2F76-7148-9D35-4FD61D1C2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613" y="1557338"/>
            <a:ext cx="6985000" cy="4535487"/>
          </a:xfrm>
        </p:spPr>
        <p:txBody>
          <a:bodyPr/>
          <a:lstStyle/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причини за регулиране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 err="1"/>
              <a:t>необлагане</a:t>
            </a:r>
            <a:r>
              <a:rPr lang="bg-BG" altLang="bg-BG" dirty="0"/>
              <a:t> на печалбите и непризнаване на загубите от сделките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финансови инструменти обект на регулация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техника на преобразуване</a:t>
            </a:r>
          </a:p>
          <a:p>
            <a:pPr eaLnBrk="1" hangingPunct="1">
              <a:buFont typeface="Wingdings" charset="2"/>
              <a:buChar char="ü"/>
              <a:defRPr/>
            </a:pPr>
            <a:r>
              <a:rPr lang="bg-BG" altLang="bg-BG" dirty="0"/>
              <a:t>данъци, за които се прилага облекчението</a:t>
            </a:r>
          </a:p>
        </p:txBody>
      </p:sp>
    </p:spTree>
    <p:extLst>
      <p:ext uri="{BB962C8B-B14F-4D97-AF65-F5344CB8AC3E}">
        <p14:creationId xmlns:p14="http://schemas.microsoft.com/office/powerpoint/2010/main" val="32223108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6B7F3-15CE-4748-BB83-D6C55073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Специфични случаи на преобразуване на СФР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4B2B89-4778-144F-B11E-630537F0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4" y="1524000"/>
            <a:ext cx="7083425" cy="4495800"/>
          </a:xfrm>
        </p:spPr>
        <p:txBody>
          <a:bodyPr/>
          <a:lstStyle/>
          <a:p>
            <a:pPr lvl="0"/>
            <a:r>
              <a:rPr lang="bg-BG" dirty="0"/>
              <a:t>Разходи и приходи, свързани с договори за оперативен лизинг при лизингополучатели, прилагащи МСС</a:t>
            </a:r>
            <a:endParaRPr lang="en-US" dirty="0"/>
          </a:p>
          <a:p>
            <a:pPr lvl="0"/>
            <a:r>
              <a:rPr lang="bg-BG" dirty="0"/>
              <a:t>Разходи за изграждане или подобрение на елементи на техническата инфраструктура, която е публична държавна/общинска собственост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626C71-1C37-3E44-8784-FC01A7F67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28BB2D-8263-CD4D-A5E8-D3E58BBED1A7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039630"/>
      </p:ext>
    </p:extLst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>
            <a:extLst>
              <a:ext uri="{FF2B5EF4-FFF2-40B4-BE49-F238E27FC236}">
                <a16:creationId xmlns:a16="http://schemas.microsoft.com/office/drawing/2014/main" xmlns="" id="{3AF8816B-DC46-AD40-8D13-8EB7E2250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DCBC66-F529-8745-9B57-CB302061B773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xmlns="" id="{A5500AD9-2F4C-C94F-9340-406E22D87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602" y="1484784"/>
            <a:ext cx="6626225" cy="3168799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bg-BG" sz="2400" dirty="0"/>
              <a:t/>
            </a:r>
            <a:br>
              <a:rPr lang="en-US" altLang="bg-BG" sz="2400" dirty="0"/>
            </a:br>
            <a:r>
              <a:rPr lang="bg-BG" altLang="bg-BG" sz="3200" dirty="0"/>
              <a:t>Димитър Войнов</a:t>
            </a:r>
            <a:br>
              <a:rPr lang="bg-BG" altLang="bg-BG" sz="3200" dirty="0"/>
            </a:br>
            <a:r>
              <a:rPr lang="en-US" altLang="bg-BG" sz="2400" dirty="0"/>
              <a:t/>
            </a:r>
            <a:br>
              <a:rPr lang="en-US" altLang="bg-BG" sz="2400" dirty="0"/>
            </a:br>
            <a:r>
              <a:rPr lang="bg-BG" altLang="bg-BG" sz="2400" dirty="0"/>
              <a:t>Лектор и консултант</a:t>
            </a:r>
            <a:br>
              <a:rPr lang="bg-BG" altLang="bg-BG" sz="2400" dirty="0"/>
            </a:br>
            <a:r>
              <a:rPr lang="bg-BG" altLang="bg-BG" sz="2400" dirty="0"/>
              <a:t>по корпоративен данък и счетоводство</a:t>
            </a:r>
            <a:br>
              <a:rPr lang="bg-BG" altLang="bg-BG" sz="2400" dirty="0"/>
            </a:br>
            <a:r>
              <a:rPr lang="bg-BG" altLang="bg-BG" sz="2400" dirty="0"/>
              <a:t/>
            </a:r>
            <a:br>
              <a:rPr lang="bg-BG" altLang="bg-BG" sz="2400" dirty="0"/>
            </a:br>
            <a:r>
              <a:rPr lang="en-US" altLang="bg-BG" sz="2400" dirty="0" err="1"/>
              <a:t>d.voynov@yahoo.com</a:t>
            </a:r>
            <a:r>
              <a:rPr lang="en-US" altLang="bg-BG" sz="2400" dirty="0"/>
              <a:t/>
            </a:r>
            <a:br>
              <a:rPr lang="en-US" altLang="bg-BG" sz="2400" dirty="0"/>
            </a:br>
            <a:r>
              <a:rPr lang="en-US" altLang="bg-BG" sz="2400" dirty="0"/>
              <a:t>GSM 0887 90 47 17</a:t>
            </a:r>
            <a:endParaRPr lang="bg-BG" altLang="bg-BG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52E7A0D-E579-C243-8B0F-1DB14698B7C7}"/>
              </a:ext>
            </a:extLst>
          </p:cNvPr>
          <p:cNvSpPr txBox="1">
            <a:spLocks/>
          </p:cNvSpPr>
          <p:nvPr/>
        </p:nvSpPr>
        <p:spPr bwMode="auto">
          <a:xfrm>
            <a:off x="927415" y="963290"/>
            <a:ext cx="7086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170587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Благодаря за вниманието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170587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DF0AB1B-4952-6149-9E9C-E7C9F3D7F6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16074"/>
            <a:ext cx="1008112" cy="101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186E92-F2F1-0347-8CA9-D902E6CBC806}"/>
              </a:ext>
            </a:extLst>
          </p:cNvPr>
          <p:cNvSpPr txBox="1"/>
          <p:nvPr/>
        </p:nvSpPr>
        <p:spPr>
          <a:xfrm>
            <a:off x="3358342" y="5175077"/>
            <a:ext cx="1573698" cy="457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1FA9E7-96A2-6247-B9E4-7C4BFF0B343B}"/>
              </a:ext>
            </a:extLst>
          </p:cNvPr>
          <p:cNvSpPr txBox="1">
            <a:spLocks/>
          </p:cNvSpPr>
          <p:nvPr/>
        </p:nvSpPr>
        <p:spPr bwMode="auto">
          <a:xfrm>
            <a:off x="2195736" y="4660148"/>
            <a:ext cx="6162666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lIns="92075" tIns="46038" rIns="92075" bIns="46038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70587"/>
                </a:solidFill>
                <a:latin typeface="Times New Roman" pitchFamily="18" charset="0"/>
              </a:defRPr>
            </a:lvl9pPr>
          </a:lstStyle>
          <a:p>
            <a:pPr lvl="0" algn="ctr">
              <a:defRPr/>
            </a:pPr>
            <a:r>
              <a:rPr lang="en-US" sz="2400" dirty="0"/>
              <a:t>O</a:t>
            </a:r>
            <a:r>
              <a:rPr lang="bg-BG" sz="2400" dirty="0" err="1"/>
              <a:t>нлайн</a:t>
            </a:r>
            <a:r>
              <a:rPr lang="bg-BG" sz="2400" dirty="0"/>
              <a:t> консултации </a:t>
            </a:r>
            <a:r>
              <a:rPr lang="en-US" sz="2400" dirty="0"/>
              <a:t>(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www.unicodk.com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417707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6" name="AutoShape 3">
            <a:extLst>
              <a:ext uri="{FF2B5EF4-FFF2-40B4-BE49-F238E27FC236}">
                <a16:creationId xmlns:a16="http://schemas.microsoft.com/office/drawing/2014/main" xmlns="" id="{13D3305B-1BB5-E84D-9F81-0F8BA9EA012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6310195" y="4051552"/>
            <a:ext cx="3657600" cy="2074863"/>
          </a:xfrm>
          <a:prstGeom prst="bentConnector4">
            <a:avLst>
              <a:gd name="adj1" fmla="val -5769"/>
              <a:gd name="adj2" fmla="val 11017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5368" name="AutoShape 6">
            <a:extLst>
              <a:ext uri="{FF2B5EF4-FFF2-40B4-BE49-F238E27FC236}">
                <a16:creationId xmlns:a16="http://schemas.microsoft.com/office/drawing/2014/main" xmlns="" id="{95C1BF97-E563-824D-89F3-DF2A89A8CF5C}"/>
              </a:ext>
            </a:extLst>
          </p:cNvPr>
          <p:cNvSpPr>
            <a:spLocks/>
          </p:cNvSpPr>
          <p:nvPr/>
        </p:nvSpPr>
        <p:spPr bwMode="auto">
          <a:xfrm rot="16200000">
            <a:off x="2136409" y="1539722"/>
            <a:ext cx="465137" cy="3514832"/>
          </a:xfrm>
          <a:prstGeom prst="rightBrace">
            <a:avLst>
              <a:gd name="adj1" fmla="val 33375"/>
              <a:gd name="adj2" fmla="val 50532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lIns="84992" tIns="42497" rIns="84992" bIns="42497" anchor="ctr"/>
          <a:lstStyle>
            <a:lvl1pPr eaLnBrk="0" hangingPunct="0">
              <a:buBlip>
                <a:blip r:embed="rId3"/>
              </a:buBlip>
              <a:defRPr sz="2800">
                <a:solidFill>
                  <a:srgbClr val="4A4A9E"/>
                </a:solidFill>
                <a:latin typeface="Verdana" charset="0"/>
              </a:defRPr>
            </a:lvl1pPr>
            <a:lvl2pPr marL="742950" indent="-285750" eaLnBrk="0" hangingPunct="0">
              <a:buClr>
                <a:srgbClr val="170585"/>
              </a:buClr>
              <a:buChar char="§"/>
              <a:defRPr sz="2400">
                <a:solidFill>
                  <a:srgbClr val="4A4A9E"/>
                </a:solidFill>
                <a:latin typeface="Verdana" charset="0"/>
              </a:defRPr>
            </a:lvl2pPr>
            <a:lvl3pPr marL="1143000" indent="-228600" eaLnBrk="0" hangingPunct="0"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4A4A9E"/>
                </a:solidFill>
                <a:latin typeface="Verdana" charset="0"/>
              </a:defRPr>
            </a:lvl3pPr>
            <a:lvl4pPr marL="1600200" indent="-228600" eaLnBrk="0" hangingPunct="0">
              <a:spcAft>
                <a:spcPct val="0"/>
              </a:spcAft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Ú"/>
              <a:tabLst/>
              <a:defRPr/>
            </a:pPr>
            <a:endParaRPr kumimoji="0" lang="bg-BG" altLang="bg-BG" sz="2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cxnSp>
        <p:nvCxnSpPr>
          <p:cNvPr id="15370" name="AutoShape 8">
            <a:extLst>
              <a:ext uri="{FF2B5EF4-FFF2-40B4-BE49-F238E27FC236}">
                <a16:creationId xmlns:a16="http://schemas.microsoft.com/office/drawing/2014/main" xmlns="" id="{9D258F4E-05AD-234B-8322-FCB2D86593F7}"/>
              </a:ext>
            </a:extLst>
          </p:cNvPr>
          <p:cNvCxnSpPr>
            <a:cxnSpLocks noChangeShapeType="1"/>
            <a:stCxn id="15372" idx="0"/>
          </p:cNvCxnSpPr>
          <p:nvPr/>
        </p:nvCxnSpPr>
        <p:spPr bwMode="auto">
          <a:xfrm>
            <a:off x="611560" y="3864169"/>
            <a:ext cx="0" cy="359456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72" name="Line 10">
            <a:extLst>
              <a:ext uri="{FF2B5EF4-FFF2-40B4-BE49-F238E27FC236}">
                <a16:creationId xmlns:a16="http://schemas.microsoft.com/office/drawing/2014/main" xmlns="" id="{067EC731-3C82-2B48-A231-1D2DDB3F6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60" y="3864169"/>
            <a:ext cx="7790651" cy="501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84992" tIns="42497" rIns="84992" bIns="42497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374" name="AutoShape 12">
            <a:extLst>
              <a:ext uri="{FF2B5EF4-FFF2-40B4-BE49-F238E27FC236}">
                <a16:creationId xmlns:a16="http://schemas.microsoft.com/office/drawing/2014/main" xmlns="" id="{5DF75596-9962-1843-865B-6601639B11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02211" y="3861644"/>
            <a:ext cx="0" cy="36512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75" name="AutoShape 13">
            <a:extLst>
              <a:ext uri="{FF2B5EF4-FFF2-40B4-BE49-F238E27FC236}">
                <a16:creationId xmlns:a16="http://schemas.microsoft.com/office/drawing/2014/main" xmlns="" id="{582E2D21-307E-814D-B360-97B5788D5A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4072" y="3875212"/>
            <a:ext cx="0" cy="34290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76" name="Rectangle 14">
            <a:extLst>
              <a:ext uri="{FF2B5EF4-FFF2-40B4-BE49-F238E27FC236}">
                <a16:creationId xmlns:a16="http://schemas.microsoft.com/office/drawing/2014/main" xmlns="" id="{E586AA0D-A128-BD4E-A140-04BD1CBC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89" y="4204151"/>
            <a:ext cx="850139" cy="336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buBlip>
                <a:blip r:embed="rId3"/>
              </a:buBlip>
              <a:defRPr sz="2800">
                <a:solidFill>
                  <a:srgbClr val="4A4A9E"/>
                </a:solidFill>
                <a:latin typeface="Verdana" charset="0"/>
              </a:defRPr>
            </a:lvl1pPr>
            <a:lvl2pPr marL="742950" indent="-285750" eaLnBrk="0" hangingPunct="0">
              <a:buClr>
                <a:srgbClr val="170585"/>
              </a:buClr>
              <a:buChar char="§"/>
              <a:defRPr sz="2400">
                <a:solidFill>
                  <a:srgbClr val="4A4A9E"/>
                </a:solidFill>
                <a:latin typeface="Verdana" charset="0"/>
              </a:defRPr>
            </a:lvl2pPr>
            <a:lvl3pPr marL="1143000" indent="-228600" eaLnBrk="0" hangingPunct="0"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4A4A9E"/>
                </a:solidFill>
                <a:latin typeface="Verdana" charset="0"/>
              </a:defRPr>
            </a:lvl3pPr>
            <a:lvl4pPr marL="1600200" indent="-228600" eaLnBrk="0" hangingPunct="0">
              <a:spcAft>
                <a:spcPct val="0"/>
              </a:spcAft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alt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01.01.</a:t>
            </a:r>
            <a:r>
              <a:rPr kumimoji="0" lang="en-US" alt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2</a:t>
            </a:r>
            <a:r>
              <a:rPr lang="bg-BG" altLang="bg-BG" sz="1600" dirty="0">
                <a:solidFill>
                  <a:prstClr val="black"/>
                </a:solidFill>
                <a:latin typeface="Times New Roman" charset="0"/>
              </a:rPr>
              <a:t>3</a:t>
            </a:r>
            <a:endParaRPr kumimoji="0" lang="bg-BG" altLang="bg-BG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8" name="Rectangle 16">
            <a:extLst>
              <a:ext uri="{FF2B5EF4-FFF2-40B4-BE49-F238E27FC236}">
                <a16:creationId xmlns:a16="http://schemas.microsoft.com/office/drawing/2014/main" xmlns="" id="{E8E95C70-F73D-A146-A79F-CD369895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21" y="4221712"/>
            <a:ext cx="835025" cy="333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buBlip>
                <a:blip r:embed="rId3"/>
              </a:buBlip>
              <a:defRPr sz="2800">
                <a:solidFill>
                  <a:srgbClr val="4A4A9E"/>
                </a:solidFill>
                <a:latin typeface="Verdana" charset="0"/>
              </a:defRPr>
            </a:lvl1pPr>
            <a:lvl2pPr marL="742950" indent="-285750" eaLnBrk="0" hangingPunct="0">
              <a:buClr>
                <a:srgbClr val="170585"/>
              </a:buClr>
              <a:buChar char="§"/>
              <a:defRPr sz="2400">
                <a:solidFill>
                  <a:srgbClr val="4A4A9E"/>
                </a:solidFill>
                <a:latin typeface="Verdana" charset="0"/>
              </a:defRPr>
            </a:lvl2pPr>
            <a:lvl3pPr marL="1143000" indent="-228600" eaLnBrk="0" hangingPunct="0"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4A4A9E"/>
                </a:solidFill>
                <a:latin typeface="Verdana" charset="0"/>
              </a:defRPr>
            </a:lvl3pPr>
            <a:lvl4pPr marL="1600200" indent="-228600" eaLnBrk="0" hangingPunct="0">
              <a:spcAft>
                <a:spcPct val="0"/>
              </a:spcAft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alt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31.12.</a:t>
            </a:r>
            <a:r>
              <a:rPr kumimoji="0" lang="en-US" alt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2</a:t>
            </a:r>
            <a:r>
              <a:rPr lang="bg-BG" altLang="bg-BG" sz="1600" dirty="0">
                <a:solidFill>
                  <a:prstClr val="black"/>
                </a:solidFill>
                <a:latin typeface="Times New Roman" charset="0"/>
              </a:rPr>
              <a:t>3</a:t>
            </a:r>
            <a:endParaRPr kumimoji="0" lang="bg-BG" altLang="bg-BG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9" name="Rectangle 17">
            <a:extLst>
              <a:ext uri="{FF2B5EF4-FFF2-40B4-BE49-F238E27FC236}">
                <a16:creationId xmlns:a16="http://schemas.microsoft.com/office/drawing/2014/main" xmlns="" id="{C26A999A-8708-4849-82E5-5B83F818F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034" y="4213863"/>
            <a:ext cx="854075" cy="341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buBlip>
                <a:blip r:embed="rId3"/>
              </a:buBlip>
              <a:defRPr sz="2800">
                <a:solidFill>
                  <a:srgbClr val="4A4A9E"/>
                </a:solidFill>
                <a:latin typeface="Verdana" charset="0"/>
              </a:defRPr>
            </a:lvl1pPr>
            <a:lvl2pPr marL="742950" indent="-285750" eaLnBrk="0" hangingPunct="0">
              <a:buClr>
                <a:srgbClr val="170585"/>
              </a:buClr>
              <a:buChar char="§"/>
              <a:defRPr sz="2400">
                <a:solidFill>
                  <a:srgbClr val="4A4A9E"/>
                </a:solidFill>
                <a:latin typeface="Verdana" charset="0"/>
              </a:defRPr>
            </a:lvl2pPr>
            <a:lvl3pPr marL="1143000" indent="-228600" eaLnBrk="0" hangingPunct="0"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4A4A9E"/>
                </a:solidFill>
                <a:latin typeface="Verdana" charset="0"/>
              </a:defRPr>
            </a:lvl3pPr>
            <a:lvl4pPr marL="1600200" indent="-228600" eaLnBrk="0" hangingPunct="0">
              <a:spcAft>
                <a:spcPct val="0"/>
              </a:spcAft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alt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30.06.</a:t>
            </a:r>
            <a:r>
              <a:rPr kumimoji="0" lang="en-US" alt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2</a:t>
            </a:r>
            <a:r>
              <a:rPr lang="bg-BG" altLang="bg-BG" sz="1600" dirty="0">
                <a:solidFill>
                  <a:prstClr val="black"/>
                </a:solidFill>
                <a:latin typeface="Times New Roman" charset="0"/>
              </a:rPr>
              <a:t>4</a:t>
            </a:r>
            <a:endParaRPr kumimoji="0" lang="bg-BG" altLang="bg-BG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80" name="Rectangle 18">
            <a:extLst>
              <a:ext uri="{FF2B5EF4-FFF2-40B4-BE49-F238E27FC236}">
                <a16:creationId xmlns:a16="http://schemas.microsoft.com/office/drawing/2014/main" xmlns="" id="{D6282FA3-00C5-BD43-A722-1FBBE01E0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05" y="4205188"/>
            <a:ext cx="850900" cy="333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buBlip>
                <a:blip r:embed="rId3"/>
              </a:buBlip>
              <a:defRPr sz="2800">
                <a:solidFill>
                  <a:srgbClr val="4A4A9E"/>
                </a:solidFill>
                <a:latin typeface="Verdana" charset="0"/>
              </a:defRPr>
            </a:lvl1pPr>
            <a:lvl2pPr marL="742950" indent="-285750" eaLnBrk="0" hangingPunct="0">
              <a:buClr>
                <a:srgbClr val="170585"/>
              </a:buClr>
              <a:buChar char="§"/>
              <a:defRPr sz="2400">
                <a:solidFill>
                  <a:srgbClr val="4A4A9E"/>
                </a:solidFill>
                <a:latin typeface="Verdana" charset="0"/>
              </a:defRPr>
            </a:lvl2pPr>
            <a:lvl3pPr marL="1143000" indent="-228600" eaLnBrk="0" hangingPunct="0"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4A4A9E"/>
                </a:solidFill>
                <a:latin typeface="Verdana" charset="0"/>
              </a:defRPr>
            </a:lvl3pPr>
            <a:lvl4pPr marL="1600200" indent="-228600" eaLnBrk="0" hangingPunct="0">
              <a:spcAft>
                <a:spcPct val="0"/>
              </a:spcAft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alt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31.12.</a:t>
            </a:r>
            <a:r>
              <a:rPr kumimoji="0" lang="en-US" alt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2</a:t>
            </a:r>
            <a:r>
              <a:rPr lang="bg-BG" altLang="bg-BG" sz="1600" dirty="0">
                <a:solidFill>
                  <a:prstClr val="black"/>
                </a:solidFill>
                <a:latin typeface="Times New Roman" charset="0"/>
              </a:rPr>
              <a:t>4</a:t>
            </a:r>
            <a:endParaRPr kumimoji="0" lang="bg-BG" altLang="bg-BG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84" name="Text Box 22">
            <a:extLst>
              <a:ext uri="{FF2B5EF4-FFF2-40B4-BE49-F238E27FC236}">
                <a16:creationId xmlns:a16="http://schemas.microsoft.com/office/drawing/2014/main" xmlns="" id="{3BB75615-AEC5-AF47-AD65-6AE3FA38B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644" y="1836274"/>
            <a:ext cx="1992666" cy="88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defRPr/>
            </a:pPr>
            <a:r>
              <a:rPr lang="bg-BG" altLang="bg-BG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 хартиени</a:t>
            </a:r>
          </a:p>
        </p:txBody>
      </p:sp>
      <p:cxnSp>
        <p:nvCxnSpPr>
          <p:cNvPr id="15386" name="AutoShape 24">
            <a:extLst>
              <a:ext uri="{FF2B5EF4-FFF2-40B4-BE49-F238E27FC236}">
                <a16:creationId xmlns:a16="http://schemas.microsoft.com/office/drawing/2014/main" xmlns="" id="{7276E8FE-BC08-B144-9555-6B44FA79834F}"/>
              </a:ext>
            </a:extLst>
          </p:cNvPr>
          <p:cNvCxnSpPr>
            <a:cxnSpLocks noChangeShapeType="1"/>
            <a:endCxn id="15372" idx="0"/>
          </p:cNvCxnSpPr>
          <p:nvPr/>
        </p:nvCxnSpPr>
        <p:spPr bwMode="auto">
          <a:xfrm flipH="1">
            <a:off x="611560" y="3521455"/>
            <a:ext cx="2" cy="342714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87" name="AutoShape 25">
            <a:extLst>
              <a:ext uri="{FF2B5EF4-FFF2-40B4-BE49-F238E27FC236}">
                <a16:creationId xmlns:a16="http://schemas.microsoft.com/office/drawing/2014/main" xmlns="" id="{718D2AF2-CFA6-1447-8490-CAA3D44A4579}"/>
              </a:ext>
            </a:extLst>
          </p:cNvPr>
          <p:cNvCxnSpPr>
            <a:cxnSpLocks noChangeShapeType="1"/>
            <a:stCxn id="26" idx="0"/>
          </p:cNvCxnSpPr>
          <p:nvPr/>
        </p:nvCxnSpPr>
        <p:spPr bwMode="auto">
          <a:xfrm flipH="1">
            <a:off x="4118701" y="3519327"/>
            <a:ext cx="7692" cy="35645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AutoShape 13">
            <a:extLst>
              <a:ext uri="{FF2B5EF4-FFF2-40B4-BE49-F238E27FC236}">
                <a16:creationId xmlns:a16="http://schemas.microsoft.com/office/drawing/2014/main" xmlns="" id="{2354C2C6-3043-504F-A022-29B8D3F5DC0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8701" y="3875782"/>
            <a:ext cx="0" cy="34290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xmlns="" id="{F2B57D26-A354-5B4A-8853-A9C63E91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644" y="340939"/>
            <a:ext cx="6120680" cy="82867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bg-BG" b="0" dirty="0">
                <a:solidFill>
                  <a:schemeClr val="bg2"/>
                </a:solidFill>
                <a:latin typeface="Times New Roman" charset="0"/>
                <a:ea typeface="+mn-ea"/>
                <a:cs typeface="+mn-cs"/>
              </a:rPr>
              <a:t>Електронни и хартиени ваучери</a:t>
            </a:r>
            <a:endParaRPr lang="en-US" sz="3600" b="0" dirty="0">
              <a:solidFill>
                <a:schemeClr val="bg2"/>
              </a:solidFill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6" name="AutoShape 6">
            <a:extLst>
              <a:ext uri="{FF2B5EF4-FFF2-40B4-BE49-F238E27FC236}">
                <a16:creationId xmlns:a16="http://schemas.microsoft.com/office/drawing/2014/main" xmlns="" id="{9FCD13A3-4CBD-E54D-A598-B67E5651B41C}"/>
              </a:ext>
            </a:extLst>
          </p:cNvPr>
          <p:cNvSpPr>
            <a:spLocks/>
          </p:cNvSpPr>
          <p:nvPr/>
        </p:nvSpPr>
        <p:spPr bwMode="auto">
          <a:xfrm rot="16200000">
            <a:off x="4962893" y="2217689"/>
            <a:ext cx="465137" cy="2138138"/>
          </a:xfrm>
          <a:prstGeom prst="rightBrace">
            <a:avLst>
              <a:gd name="adj1" fmla="val 33375"/>
              <a:gd name="adj2" fmla="val 50532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lIns="84992" tIns="42497" rIns="84992" bIns="42497" anchor="ctr"/>
          <a:lstStyle>
            <a:lvl1pPr eaLnBrk="0" hangingPunct="0">
              <a:buBlip>
                <a:blip r:embed="rId3"/>
              </a:buBlip>
              <a:defRPr sz="2800">
                <a:solidFill>
                  <a:srgbClr val="4A4A9E"/>
                </a:solidFill>
                <a:latin typeface="Verdana" charset="0"/>
              </a:defRPr>
            </a:lvl1pPr>
            <a:lvl2pPr marL="742950" indent="-285750" eaLnBrk="0" hangingPunct="0">
              <a:buClr>
                <a:srgbClr val="170585"/>
              </a:buClr>
              <a:buChar char="§"/>
              <a:defRPr sz="2400">
                <a:solidFill>
                  <a:srgbClr val="4A4A9E"/>
                </a:solidFill>
                <a:latin typeface="Verdana" charset="0"/>
              </a:defRPr>
            </a:lvl2pPr>
            <a:lvl3pPr marL="1143000" indent="-228600" eaLnBrk="0" hangingPunct="0"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4A4A9E"/>
                </a:solidFill>
                <a:latin typeface="Verdana" charset="0"/>
              </a:defRPr>
            </a:lvl3pPr>
            <a:lvl4pPr marL="1600200" indent="-228600" eaLnBrk="0" hangingPunct="0">
              <a:spcAft>
                <a:spcPct val="0"/>
              </a:spcAft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Ú"/>
              <a:tabLst/>
              <a:defRPr/>
            </a:pPr>
            <a:endParaRPr kumimoji="0" lang="bg-BG" altLang="bg-BG" sz="2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cxnSp>
        <p:nvCxnSpPr>
          <p:cNvPr id="28" name="AutoShape 25">
            <a:extLst>
              <a:ext uri="{FF2B5EF4-FFF2-40B4-BE49-F238E27FC236}">
                <a16:creationId xmlns:a16="http://schemas.microsoft.com/office/drawing/2014/main" xmlns="" id="{1322D88A-3022-FE4F-9730-D945482E59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4529" y="3512650"/>
            <a:ext cx="0" cy="349861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22">
            <a:extLst>
              <a:ext uri="{FF2B5EF4-FFF2-40B4-BE49-F238E27FC236}">
                <a16:creationId xmlns:a16="http://schemas.microsoft.com/office/drawing/2014/main" xmlns="" id="{EA2DA65B-FBE2-3D4E-8722-94A5840DC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823" y="1861345"/>
            <a:ext cx="2193434" cy="88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defRPr/>
            </a:pPr>
            <a:r>
              <a:rPr kumimoji="0" lang="bg-BG" altLang="bg-BG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хартиени и електронни</a:t>
            </a:r>
          </a:p>
        </p:txBody>
      </p:sp>
      <p:sp>
        <p:nvSpPr>
          <p:cNvPr id="33" name="AutoShape 6">
            <a:extLst>
              <a:ext uri="{FF2B5EF4-FFF2-40B4-BE49-F238E27FC236}">
                <a16:creationId xmlns:a16="http://schemas.microsoft.com/office/drawing/2014/main" xmlns="" id="{DAA577E9-D750-5B4B-AE6F-7457A45478EE}"/>
              </a:ext>
            </a:extLst>
          </p:cNvPr>
          <p:cNvSpPr>
            <a:spLocks/>
          </p:cNvSpPr>
          <p:nvPr/>
        </p:nvSpPr>
        <p:spPr bwMode="auto">
          <a:xfrm rot="16200000">
            <a:off x="7100574" y="2210144"/>
            <a:ext cx="465137" cy="2138140"/>
          </a:xfrm>
          <a:prstGeom prst="rightBrace">
            <a:avLst>
              <a:gd name="adj1" fmla="val 33375"/>
              <a:gd name="adj2" fmla="val 50532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lIns="84992" tIns="42497" rIns="84992" bIns="42497" anchor="ctr"/>
          <a:lstStyle>
            <a:lvl1pPr eaLnBrk="0" hangingPunct="0">
              <a:buBlip>
                <a:blip r:embed="rId3"/>
              </a:buBlip>
              <a:defRPr sz="2800">
                <a:solidFill>
                  <a:srgbClr val="4A4A9E"/>
                </a:solidFill>
                <a:latin typeface="Verdana" charset="0"/>
              </a:defRPr>
            </a:lvl1pPr>
            <a:lvl2pPr marL="742950" indent="-285750" eaLnBrk="0" hangingPunct="0">
              <a:buClr>
                <a:srgbClr val="170585"/>
              </a:buClr>
              <a:buChar char="§"/>
              <a:defRPr sz="2400">
                <a:solidFill>
                  <a:srgbClr val="4A4A9E"/>
                </a:solidFill>
                <a:latin typeface="Verdana" charset="0"/>
              </a:defRPr>
            </a:lvl2pPr>
            <a:lvl3pPr marL="1143000" indent="-228600" eaLnBrk="0" hangingPunct="0"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4A4A9E"/>
                </a:solidFill>
                <a:latin typeface="Verdana" charset="0"/>
              </a:defRPr>
            </a:lvl3pPr>
            <a:lvl4pPr marL="1600200" indent="-228600" eaLnBrk="0" hangingPunct="0">
              <a:spcAft>
                <a:spcPct val="0"/>
              </a:spcAft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2"/>
              <a:buChar char="Ú"/>
              <a:tabLst/>
              <a:defRPr/>
            </a:pPr>
            <a:endParaRPr kumimoji="0" lang="bg-BG" altLang="bg-BG" sz="221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cxnSp>
        <p:nvCxnSpPr>
          <p:cNvPr id="35" name="AutoShape 25">
            <a:extLst>
              <a:ext uri="{FF2B5EF4-FFF2-40B4-BE49-F238E27FC236}">
                <a16:creationId xmlns:a16="http://schemas.microsoft.com/office/drawing/2014/main" xmlns="" id="{71A75895-0CAD-BE43-9FEA-188CAE9F85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02211" y="3511783"/>
            <a:ext cx="0" cy="349861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 Box 22">
            <a:extLst>
              <a:ext uri="{FF2B5EF4-FFF2-40B4-BE49-F238E27FC236}">
                <a16:creationId xmlns:a16="http://schemas.microsoft.com/office/drawing/2014/main" xmlns="" id="{C3542BA4-C535-E34C-ABD2-25A7829B5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148" y="1836275"/>
            <a:ext cx="2193434" cy="88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defRPr/>
            </a:pPr>
            <a:r>
              <a:rPr lang="bg-BG" altLang="bg-BG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</a:t>
            </a:r>
            <a:r>
              <a:rPr kumimoji="0" lang="bg-BG" altLang="bg-BG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електронни</a:t>
            </a:r>
          </a:p>
        </p:txBody>
      </p:sp>
      <p:sp>
        <p:nvSpPr>
          <p:cNvPr id="39" name="AutoShape 6">
            <a:extLst>
              <a:ext uri="{FF2B5EF4-FFF2-40B4-BE49-F238E27FC236}">
                <a16:creationId xmlns:a16="http://schemas.microsoft.com/office/drawing/2014/main" xmlns="" id="{B124687B-C6F5-8A4B-955F-A1C207E4EDC7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4948411" y="4080949"/>
            <a:ext cx="466725" cy="2141528"/>
          </a:xfrm>
          <a:prstGeom prst="rightBrace">
            <a:avLst>
              <a:gd name="adj1" fmla="val 33375"/>
              <a:gd name="adj2" fmla="val 48984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lIns="84992" tIns="42497" rIns="84992" bIns="42497" anchor="ctr"/>
          <a:lstStyle>
            <a:lvl1pPr eaLnBrk="0" hangingPunct="0">
              <a:buBlip>
                <a:blip r:embed="rId3"/>
              </a:buBlip>
              <a:defRPr sz="2800">
                <a:solidFill>
                  <a:srgbClr val="4A4A9E"/>
                </a:solidFill>
                <a:latin typeface="Verdana" charset="0"/>
              </a:defRPr>
            </a:lvl1pPr>
            <a:lvl2pPr marL="742950" indent="-285750" eaLnBrk="0" hangingPunct="0">
              <a:buClr>
                <a:srgbClr val="170585"/>
              </a:buClr>
              <a:buChar char="§"/>
              <a:defRPr sz="2400">
                <a:solidFill>
                  <a:srgbClr val="4A4A9E"/>
                </a:solidFill>
                <a:latin typeface="Verdana" charset="0"/>
              </a:defRPr>
            </a:lvl2pPr>
            <a:lvl3pPr marL="1143000" indent="-228600" eaLnBrk="0" hangingPunct="0"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4A4A9E"/>
                </a:solidFill>
                <a:latin typeface="Verdana" charset="0"/>
              </a:defRPr>
            </a:lvl3pPr>
            <a:lvl4pPr marL="1600200" indent="-228600" eaLnBrk="0" hangingPunct="0">
              <a:spcAft>
                <a:spcPct val="0"/>
              </a:spcAft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eaLnBrk="1" hangingPunct="1">
              <a:buFont typeface="Wingdings" charset="2"/>
              <a:buChar char="Ú"/>
              <a:defRPr/>
            </a:pPr>
            <a:endParaRPr lang="bg-BG" altLang="bg-BG" sz="2215">
              <a:solidFill>
                <a:schemeClr val="tx1"/>
              </a:solidFill>
              <a:latin typeface="Times New Roman" charset="0"/>
            </a:endParaRPr>
          </a:p>
        </p:txBody>
      </p:sp>
      <p:cxnSp>
        <p:nvCxnSpPr>
          <p:cNvPr id="41" name="AutoShape 25">
            <a:extLst>
              <a:ext uri="{FF2B5EF4-FFF2-40B4-BE49-F238E27FC236}">
                <a16:creationId xmlns:a16="http://schemas.microsoft.com/office/drawing/2014/main" xmlns="" id="{EA08CE96-1F92-1742-B505-C99430D083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11009" y="4565206"/>
            <a:ext cx="7692" cy="35645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AutoShape 25">
            <a:extLst>
              <a:ext uri="{FF2B5EF4-FFF2-40B4-BE49-F238E27FC236}">
                <a16:creationId xmlns:a16="http://schemas.microsoft.com/office/drawing/2014/main" xmlns="" id="{682ED455-3A29-E34E-8856-ECA920856406}"/>
              </a:ext>
            </a:extLst>
          </p:cNvPr>
          <p:cNvCxnSpPr>
            <a:cxnSpLocks noChangeShapeType="1"/>
            <a:endCxn id="39" idx="2"/>
          </p:cNvCxnSpPr>
          <p:nvPr/>
        </p:nvCxnSpPr>
        <p:spPr bwMode="auto">
          <a:xfrm flipH="1">
            <a:off x="6252538" y="4555551"/>
            <a:ext cx="7690" cy="36280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 Box 22">
            <a:extLst>
              <a:ext uri="{FF2B5EF4-FFF2-40B4-BE49-F238E27FC236}">
                <a16:creationId xmlns:a16="http://schemas.microsoft.com/office/drawing/2014/main" xmlns="" id="{EBCFAD34-CA47-0349-9ADF-E3D4FAB8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698" y="5385076"/>
            <a:ext cx="4930150" cy="128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84992" tIns="42497" rIns="84992" bIns="42497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 algn="ctr" eaLnBrk="1" hangingPunct="1">
              <a:spcBef>
                <a:spcPts val="0"/>
              </a:spcBef>
              <a:defRPr/>
            </a:pPr>
            <a:r>
              <a:rPr lang="bg-BG" altLang="bg-BG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конкретен месец</a:t>
            </a:r>
          </a:p>
          <a:p>
            <a:pPr marL="0" indent="0" algn="ctr" eaLnBrk="1" hangingPunct="1">
              <a:spcBef>
                <a:spcPts val="0"/>
              </a:spcBef>
              <a:defRPr/>
            </a:pPr>
            <a:r>
              <a:rPr lang="bg-BG" altLang="bg-BG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 </a:t>
            </a:r>
            <a:r>
              <a:rPr kumimoji="0" lang="bg-BG" altLang="bg-BG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хартиени или</a:t>
            </a:r>
          </a:p>
          <a:p>
            <a:pPr marL="0" indent="0" algn="ctr" eaLnBrk="1" hangingPunct="1">
              <a:spcBef>
                <a:spcPts val="0"/>
              </a:spcBef>
              <a:defRPr/>
            </a:pPr>
            <a:r>
              <a:rPr kumimoji="0" lang="bg-BG" altLang="bg-BG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само електронни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C5A5BE5-E1E0-7649-AC04-5AEE78988264}"/>
              </a:ext>
            </a:extLst>
          </p:cNvPr>
          <p:cNvCxnSpPr>
            <a:cxnSpLocks/>
          </p:cNvCxnSpPr>
          <p:nvPr/>
        </p:nvCxnSpPr>
        <p:spPr>
          <a:xfrm>
            <a:off x="4121993" y="1628800"/>
            <a:ext cx="0" cy="1750139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F4C40A7E-F1DC-5647-95A7-CCD117198AE6}"/>
              </a:ext>
            </a:extLst>
          </p:cNvPr>
          <p:cNvCxnSpPr>
            <a:cxnSpLocks/>
          </p:cNvCxnSpPr>
          <p:nvPr/>
        </p:nvCxnSpPr>
        <p:spPr>
          <a:xfrm>
            <a:off x="6260228" y="1631747"/>
            <a:ext cx="0" cy="1750139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7D27B06A-FE9E-6545-A33A-1425D358FD23}"/>
              </a:ext>
            </a:extLst>
          </p:cNvPr>
          <p:cNvCxnSpPr>
            <a:cxnSpLocks/>
          </p:cNvCxnSpPr>
          <p:nvPr/>
        </p:nvCxnSpPr>
        <p:spPr>
          <a:xfrm>
            <a:off x="615036" y="1546999"/>
            <a:ext cx="0" cy="1750139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60582D02-65F7-E341-9739-CC51FDD0F6F4}"/>
              </a:ext>
            </a:extLst>
          </p:cNvPr>
          <p:cNvCxnSpPr>
            <a:cxnSpLocks/>
          </p:cNvCxnSpPr>
          <p:nvPr/>
        </p:nvCxnSpPr>
        <p:spPr>
          <a:xfrm>
            <a:off x="8392655" y="1546999"/>
            <a:ext cx="0" cy="1750139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230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/>
      <p:bldP spid="32" grpId="0"/>
      <p:bldP spid="36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26C03-5915-D34D-93CD-116D1003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Ваучери за храна през 2024 г.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57ADF-CA87-734F-9076-6D473C0B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268760"/>
            <a:ext cx="7164288" cy="5328592"/>
          </a:xfrm>
        </p:spPr>
        <p:txBody>
          <a:bodyPr/>
          <a:lstStyle/>
          <a:p>
            <a:r>
              <a:rPr lang="bg-BG" dirty="0"/>
              <a:t>Влизат в обращение електронните ваучери</a:t>
            </a:r>
          </a:p>
          <a:p>
            <a:r>
              <a:rPr lang="bg-BG" dirty="0"/>
              <a:t>Необлагаема сума - 200 лв.</a:t>
            </a:r>
          </a:p>
          <a:p>
            <a:r>
              <a:rPr lang="bg-BG" dirty="0"/>
              <a:t>Годишна квота - 1,6 млрд. лв.</a:t>
            </a:r>
          </a:p>
          <a:p>
            <a:r>
              <a:rPr lang="bg-BG" dirty="0"/>
              <a:t>Ваучерите не могат да се натрупват в следващ месец</a:t>
            </a:r>
          </a:p>
          <a:p>
            <a:r>
              <a:rPr lang="bg-BG" dirty="0"/>
              <a:t>През 2024 г. се запазва възможността с ваучерите да се заплащат и неща различни от храна – ток, вода, газ, парно и др.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BC4F16-FDFD-1C4C-8983-D34E8EE5B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6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7517149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26C03-5915-D34D-93CD-116D1003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000" dirty="0"/>
              <a:t>Специфика при електронните ваучери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57ADF-CA87-734F-9076-6D473C0B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196752"/>
            <a:ext cx="7164288" cy="5616624"/>
          </a:xfrm>
        </p:spPr>
        <p:txBody>
          <a:bodyPr/>
          <a:lstStyle/>
          <a:p>
            <a:r>
              <a:rPr lang="bg-BG" dirty="0"/>
              <a:t>Техника на предоставяне</a:t>
            </a:r>
          </a:p>
          <a:p>
            <a:r>
              <a:rPr lang="bg-BG" dirty="0"/>
              <a:t>По-лесно предоставяне на персонала</a:t>
            </a:r>
          </a:p>
          <a:p>
            <a:r>
              <a:rPr lang="bg-BG" dirty="0"/>
              <a:t>По-прецизни изчисления за работодателя</a:t>
            </a:r>
          </a:p>
          <a:p>
            <a:r>
              <a:rPr lang="bg-BG" dirty="0"/>
              <a:t>При напускане на служител ваучерите не се връщат на работодателя</a:t>
            </a:r>
          </a:p>
          <a:p>
            <a:r>
              <a:rPr lang="bg-BG" dirty="0"/>
              <a:t>Може да се плаща точна, а не кръгла сума</a:t>
            </a:r>
          </a:p>
          <a:p>
            <a:r>
              <a:rPr lang="bg-BG" dirty="0"/>
              <a:t>Работодателят няма да знае какво се случва с ваучерите при служителя</a:t>
            </a:r>
          </a:p>
          <a:p>
            <a:r>
              <a:rPr lang="bg-BG" dirty="0"/>
              <a:t>Пластика или </a:t>
            </a:r>
            <a:r>
              <a:rPr lang="en-US" dirty="0"/>
              <a:t>“</a:t>
            </a:r>
            <a:r>
              <a:rPr lang="bg-BG" dirty="0"/>
              <a:t>дигитален</a:t>
            </a:r>
            <a:r>
              <a:rPr lang="en-US" dirty="0"/>
              <a:t>”</a:t>
            </a:r>
            <a:r>
              <a:rPr lang="bg-BG" dirty="0"/>
              <a:t> ваучер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BC4F16-FDFD-1C4C-8983-D34E8EE5B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7</a:t>
            </a:fld>
            <a:endParaRPr lang="en-GB" altLang="bg-BG" dirty="0"/>
          </a:p>
        </p:txBody>
      </p:sp>
    </p:spTree>
    <p:extLst>
      <p:ext uri="{BB962C8B-B14F-4D97-AF65-F5344CB8AC3E}">
        <p14:creationId xmlns:p14="http://schemas.microsoft.com/office/powerpoint/2010/main" val="35524375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26C03-5915-D34D-93CD-116D1003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000" dirty="0"/>
              <a:t>Специфика при електронните ваучери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57ADF-CA87-734F-9076-6D473C0B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196752"/>
            <a:ext cx="7164288" cy="5328592"/>
          </a:xfrm>
        </p:spPr>
        <p:txBody>
          <a:bodyPr/>
          <a:lstStyle/>
          <a:p>
            <a:r>
              <a:rPr lang="bg-BG" dirty="0"/>
              <a:t>Валидност на ваучера и валидност на пластиката</a:t>
            </a:r>
            <a:endParaRPr lang="en-US" dirty="0"/>
          </a:p>
          <a:p>
            <a:r>
              <a:rPr lang="bg-BG" dirty="0"/>
              <a:t>Първо ще се използват ваучерите с най-кратък оставащ срок</a:t>
            </a:r>
          </a:p>
          <a:p>
            <a:r>
              <a:rPr lang="bg-BG" dirty="0"/>
              <a:t>Намаляване на рисковете от загубване и унищожаване</a:t>
            </a:r>
          </a:p>
          <a:p>
            <a:r>
              <a:rPr lang="bg-BG" dirty="0"/>
              <a:t>Никакви такси не могат да бъдат прехвърляни към персонала</a:t>
            </a:r>
          </a:p>
          <a:p>
            <a:r>
              <a:rPr lang="bg-BG" dirty="0"/>
              <a:t>Дискусионни въпроси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BC4F16-FDFD-1C4C-8983-D34E8EE5B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28BB2D-8263-CD4D-A5E8-D3E58BBED1A7}" type="slidenum">
              <a:rPr lang="en-GB" altLang="bg-BG" smtClean="0"/>
              <a:pPr>
                <a:defRPr/>
              </a:pPr>
              <a:t>8</a:t>
            </a:fld>
            <a:endParaRPr lang="en-GB" altLang="bg-BG"/>
          </a:p>
        </p:txBody>
      </p:sp>
    </p:spTree>
    <p:extLst>
      <p:ext uri="{BB962C8B-B14F-4D97-AF65-F5344CB8AC3E}">
        <p14:creationId xmlns:p14="http://schemas.microsoft.com/office/powerpoint/2010/main" val="33757137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8AC52033-7B10-4044-811E-4E7E594DE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2708920"/>
            <a:ext cx="8113418" cy="12573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bg-BG" altLang="bg-BG" sz="6000" dirty="0"/>
              <a:t>Други промени</a:t>
            </a:r>
            <a:endParaRPr lang="bg-BG" altLang="bg-BG" sz="6000" b="1" dirty="0"/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xmlns="" id="{6ACC7D60-21F5-E34A-9A3F-A11129473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SzPct val="90000"/>
              <a:buFont typeface="Wingdings" charset="2"/>
              <a:buChar char="ü"/>
              <a:defRPr sz="2800">
                <a:solidFill>
                  <a:srgbClr val="170587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Wingdings" charset="2"/>
              <a:buChar char="§"/>
              <a:defRPr sz="2400">
                <a:solidFill>
                  <a:srgbClr val="170587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40000"/>
              </a:spcAft>
              <a:buClr>
                <a:srgbClr val="170585"/>
              </a:buClr>
              <a:buFont typeface="Times New Roman" charset="0"/>
              <a:buChar char="–"/>
              <a:defRPr sz="2200">
                <a:solidFill>
                  <a:srgbClr val="170587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4A4A9E"/>
                </a:solidFill>
                <a:latin typeface="Verdana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A4A9E"/>
                </a:solidFill>
                <a:latin typeface="Verdana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9BF553-CFE2-DF49-8392-21E393FF7E59}" type="slidenum">
              <a:rPr kumimoji="0" lang="en-GB" altLang="bg-BG" sz="1200" b="0" i="0" u="none" strike="noStrike" kern="1200" cap="none" spc="0" normalizeH="0" baseline="0" noProof="0" smtClean="0">
                <a:ln>
                  <a:noFill/>
                </a:ln>
                <a:solidFill>
                  <a:srgbClr val="4A4A9E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altLang="bg-BG" sz="1200" b="0" i="0" u="none" strike="noStrike" kern="1200" cap="none" spc="0" normalizeH="0" baseline="0" noProof="0">
              <a:ln>
                <a:noFill/>
              </a:ln>
              <a:solidFill>
                <a:srgbClr val="4A4A9E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83307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Strategy 3">
  <a:themeElements>
    <a:clrScheme name="Strategy 3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Strategy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rategy 3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rategy 3">
  <a:themeElements>
    <a:clrScheme name="Strategy 3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Strategy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rategy 3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rategy 3">
  <a:themeElements>
    <a:clrScheme name="Strategy 3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Strategy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rategy 3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Strategy 3">
  <a:themeElements>
    <a:clrScheme name="Strategy 3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Strategy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rategy 3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Strategy 3">
  <a:themeElements>
    <a:clrScheme name="Strategy 3 1">
      <a:dk1>
        <a:srgbClr val="000000"/>
      </a:dk1>
      <a:lt1>
        <a:srgbClr val="EAEAEA"/>
      </a:lt1>
      <a:dk2>
        <a:srgbClr val="00763B"/>
      </a:dk2>
      <a:lt2>
        <a:srgbClr val="FFFFCC"/>
      </a:lt2>
      <a:accent1>
        <a:srgbClr val="CC6600"/>
      </a:accent1>
      <a:accent2>
        <a:srgbClr val="FF9900"/>
      </a:accent2>
      <a:accent3>
        <a:srgbClr val="AABDAF"/>
      </a:accent3>
      <a:accent4>
        <a:srgbClr val="C8C8C8"/>
      </a:accent4>
      <a:accent5>
        <a:srgbClr val="E2B8AA"/>
      </a:accent5>
      <a:accent6>
        <a:srgbClr val="E78A00"/>
      </a:accent6>
      <a:hlink>
        <a:srgbClr val="CC3300"/>
      </a:hlink>
      <a:folHlink>
        <a:srgbClr val="71BB96"/>
      </a:folHlink>
    </a:clrScheme>
    <a:fontScheme name="Strategy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bg-BG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rategy 3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y 3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y 3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ategy 3 1">
    <a:dk1>
      <a:srgbClr val="000000"/>
    </a:dk1>
    <a:lt1>
      <a:srgbClr val="EAEAEA"/>
    </a:lt1>
    <a:dk2>
      <a:srgbClr val="00763B"/>
    </a:dk2>
    <a:lt2>
      <a:srgbClr val="FFFFCC"/>
    </a:lt2>
    <a:accent1>
      <a:srgbClr val="CC6600"/>
    </a:accent1>
    <a:accent2>
      <a:srgbClr val="FF9900"/>
    </a:accent2>
    <a:accent3>
      <a:srgbClr val="AABDAF"/>
    </a:accent3>
    <a:accent4>
      <a:srgbClr val="C8C8C8"/>
    </a:accent4>
    <a:accent5>
      <a:srgbClr val="E2B8AA"/>
    </a:accent5>
    <a:accent6>
      <a:srgbClr val="E78A00"/>
    </a:accent6>
    <a:hlink>
      <a:srgbClr val="CC3300"/>
    </a:hlink>
    <a:folHlink>
      <a:srgbClr val="71BB96"/>
    </a:folHlink>
  </a:clrScheme>
</a:themeOverride>
</file>

<file path=ppt/theme/themeOverride2.xml><?xml version="1.0" encoding="utf-8"?>
<a:themeOverride xmlns:a="http://schemas.openxmlformats.org/drawingml/2006/main">
  <a:clrScheme name="Strategy 3 1">
    <a:dk1>
      <a:srgbClr val="000000"/>
    </a:dk1>
    <a:lt1>
      <a:srgbClr val="EAEAEA"/>
    </a:lt1>
    <a:dk2>
      <a:srgbClr val="00763B"/>
    </a:dk2>
    <a:lt2>
      <a:srgbClr val="FFFFCC"/>
    </a:lt2>
    <a:accent1>
      <a:srgbClr val="CC6600"/>
    </a:accent1>
    <a:accent2>
      <a:srgbClr val="FF9900"/>
    </a:accent2>
    <a:accent3>
      <a:srgbClr val="AABDAF"/>
    </a:accent3>
    <a:accent4>
      <a:srgbClr val="C8C8C8"/>
    </a:accent4>
    <a:accent5>
      <a:srgbClr val="E2B8AA"/>
    </a:accent5>
    <a:accent6>
      <a:srgbClr val="E78A00"/>
    </a:accent6>
    <a:hlink>
      <a:srgbClr val="CC3300"/>
    </a:hlink>
    <a:folHlink>
      <a:srgbClr val="71BB96"/>
    </a:folHlink>
  </a:clrScheme>
</a:themeOverride>
</file>

<file path=ppt/theme/themeOverride3.xml><?xml version="1.0" encoding="utf-8"?>
<a:themeOverride xmlns:a="http://schemas.openxmlformats.org/drawingml/2006/main">
  <a:clrScheme name="Strategy 3 1">
    <a:dk1>
      <a:srgbClr val="000000"/>
    </a:dk1>
    <a:lt1>
      <a:srgbClr val="EAEAEA"/>
    </a:lt1>
    <a:dk2>
      <a:srgbClr val="00763B"/>
    </a:dk2>
    <a:lt2>
      <a:srgbClr val="FFFFCC"/>
    </a:lt2>
    <a:accent1>
      <a:srgbClr val="CC6600"/>
    </a:accent1>
    <a:accent2>
      <a:srgbClr val="FF9900"/>
    </a:accent2>
    <a:accent3>
      <a:srgbClr val="AABDAF"/>
    </a:accent3>
    <a:accent4>
      <a:srgbClr val="C8C8C8"/>
    </a:accent4>
    <a:accent5>
      <a:srgbClr val="E2B8AA"/>
    </a:accent5>
    <a:accent6>
      <a:srgbClr val="E78A00"/>
    </a:accent6>
    <a:hlink>
      <a:srgbClr val="CC3300"/>
    </a:hlink>
    <a:folHlink>
      <a:srgbClr val="71BB96"/>
    </a:folHlink>
  </a:clrScheme>
</a:themeOverride>
</file>

<file path=ppt/theme/themeOverride4.xml><?xml version="1.0" encoding="utf-8"?>
<a:themeOverride xmlns:a="http://schemas.openxmlformats.org/drawingml/2006/main">
  <a:clrScheme name="Strategy 3 1">
    <a:dk1>
      <a:srgbClr val="000000"/>
    </a:dk1>
    <a:lt1>
      <a:srgbClr val="EAEAEA"/>
    </a:lt1>
    <a:dk2>
      <a:srgbClr val="00763B"/>
    </a:dk2>
    <a:lt2>
      <a:srgbClr val="FFFFCC"/>
    </a:lt2>
    <a:accent1>
      <a:srgbClr val="CC6600"/>
    </a:accent1>
    <a:accent2>
      <a:srgbClr val="FF9900"/>
    </a:accent2>
    <a:accent3>
      <a:srgbClr val="AABDAF"/>
    </a:accent3>
    <a:accent4>
      <a:srgbClr val="C8C8C8"/>
    </a:accent4>
    <a:accent5>
      <a:srgbClr val="E2B8AA"/>
    </a:accent5>
    <a:accent6>
      <a:srgbClr val="E78A00"/>
    </a:accent6>
    <a:hlink>
      <a:srgbClr val="CC3300"/>
    </a:hlink>
    <a:folHlink>
      <a:srgbClr val="71BB96"/>
    </a:folHlink>
  </a:clrScheme>
</a:themeOverride>
</file>

<file path=ppt/theme/themeOverride5.xml><?xml version="1.0" encoding="utf-8"?>
<a:themeOverride xmlns:a="http://schemas.openxmlformats.org/drawingml/2006/main">
  <a:clrScheme name="Strategy 3 1">
    <a:dk1>
      <a:srgbClr val="000000"/>
    </a:dk1>
    <a:lt1>
      <a:srgbClr val="EAEAEA"/>
    </a:lt1>
    <a:dk2>
      <a:srgbClr val="00763B"/>
    </a:dk2>
    <a:lt2>
      <a:srgbClr val="FFFFCC"/>
    </a:lt2>
    <a:accent1>
      <a:srgbClr val="CC6600"/>
    </a:accent1>
    <a:accent2>
      <a:srgbClr val="FF9900"/>
    </a:accent2>
    <a:accent3>
      <a:srgbClr val="AABDAF"/>
    </a:accent3>
    <a:accent4>
      <a:srgbClr val="C8C8C8"/>
    </a:accent4>
    <a:accent5>
      <a:srgbClr val="E2B8AA"/>
    </a:accent5>
    <a:accent6>
      <a:srgbClr val="E78A00"/>
    </a:accent6>
    <a:hlink>
      <a:srgbClr val="CC3300"/>
    </a:hlink>
    <a:folHlink>
      <a:srgbClr val="71BB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71150</TotalTime>
  <Words>1964</Words>
  <Application>Microsoft Office PowerPoint</Application>
  <PresentationFormat>On-screen Show (4:3)</PresentationFormat>
  <Paragraphs>306</Paragraphs>
  <Slides>45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Strategy 3</vt:lpstr>
      <vt:lpstr>1_Strategy 3</vt:lpstr>
      <vt:lpstr>2_Strategy 3</vt:lpstr>
      <vt:lpstr>4_Strategy 3</vt:lpstr>
      <vt:lpstr>5_Strategy 3</vt:lpstr>
      <vt:lpstr>PowerPoint Presentation</vt:lpstr>
      <vt:lpstr>PowerPoint Presentation</vt:lpstr>
      <vt:lpstr>Промени 2024</vt:lpstr>
      <vt:lpstr>PowerPoint Presentation</vt:lpstr>
      <vt:lpstr>Електронни и хартиени ваучери</vt:lpstr>
      <vt:lpstr>Ваучери за храна през 2024 г.</vt:lpstr>
      <vt:lpstr>Специфика при електронните ваучери</vt:lpstr>
      <vt:lpstr>Специфика при електронните ваучери</vt:lpstr>
      <vt:lpstr>PowerPoint Presentation</vt:lpstr>
      <vt:lpstr>Скрито разпределение на печалба</vt:lpstr>
      <vt:lpstr>Скрито разпределение на печалба (СРП)</vt:lpstr>
      <vt:lpstr>Земеделски стопани</vt:lpstr>
      <vt:lpstr>PowerPoint Presentation</vt:lpstr>
      <vt:lpstr>Категоризиране на предприятията</vt:lpstr>
      <vt:lpstr>Микропредприятие през 2024 г.</vt:lpstr>
      <vt:lpstr>Облекчения за микропредприятия</vt:lpstr>
      <vt:lpstr>Малко предприятие през 2024 г.</vt:lpstr>
      <vt:lpstr>Облекчения за малки предприятия</vt:lpstr>
      <vt:lpstr>Средно предприятие през 2024 г.</vt:lpstr>
      <vt:lpstr>Голямо предприятие през 2024 г.</vt:lpstr>
      <vt:lpstr>Категоризиране на групите</vt:lpstr>
      <vt:lpstr>Малка група през 2024 г.</vt:lpstr>
      <vt:lpstr>Средна група през 2024 г.</vt:lpstr>
      <vt:lpstr>Голяма група през 2024 г.</vt:lpstr>
      <vt:lpstr>Алтернатива на консолидираните стойности</vt:lpstr>
      <vt:lpstr>Промени в задължителния одит</vt:lpstr>
      <vt:lpstr>Задължителен одит след промените</vt:lpstr>
      <vt:lpstr>Задължителен одит след промените (продължение)</vt:lpstr>
      <vt:lpstr>PowerPoint Presentation</vt:lpstr>
      <vt:lpstr>PowerPoint Presentation</vt:lpstr>
      <vt:lpstr>Непризнати разходи</vt:lpstr>
      <vt:lpstr>Непризнати разходи</vt:lpstr>
      <vt:lpstr>Непризнати (необлагаеми) приходи</vt:lpstr>
      <vt:lpstr>PowerPoint Presentation</vt:lpstr>
      <vt:lpstr>Последващи оценки (преоценки и обезценки)</vt:lpstr>
      <vt:lpstr>Обезценки на вземания</vt:lpstr>
      <vt:lpstr>Провизии за задължения</vt:lpstr>
      <vt:lpstr>Неизползвани отпуски</vt:lpstr>
      <vt:lpstr>Неплатени доходи на физически лица</vt:lpstr>
      <vt:lpstr>Слаба капитализация</vt:lpstr>
      <vt:lpstr>PowerPoint Presentation</vt:lpstr>
      <vt:lpstr>Преоценъчен резерв</vt:lpstr>
      <vt:lpstr>Сделки на фондова борса</vt:lpstr>
      <vt:lpstr>Специфични случаи на преобразуване на СФР</vt:lpstr>
      <vt:lpstr> Димитър Войнов  Лектор и консултант по корпоративен данък и счетоводство  d.voynov@yahoo.com GSM 0887 90 47 17</vt:lpstr>
    </vt:vector>
  </TitlesOfParts>
  <Company>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mmilenkova</dc:creator>
  <cp:lastModifiedBy>ivo</cp:lastModifiedBy>
  <cp:revision>1640</cp:revision>
  <cp:lastPrinted>2023-10-25T09:04:30Z</cp:lastPrinted>
  <dcterms:created xsi:type="dcterms:W3CDTF">2004-05-12T09:01:06Z</dcterms:created>
  <dcterms:modified xsi:type="dcterms:W3CDTF">2024-11-22T08:00:09Z</dcterms:modified>
</cp:coreProperties>
</file>