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12" r:id="rId17"/>
    <p:sldId id="289" r:id="rId18"/>
    <p:sldId id="279" r:id="rId19"/>
    <p:sldId id="290" r:id="rId20"/>
    <p:sldId id="286" r:id="rId21"/>
    <p:sldId id="273" r:id="rId22"/>
    <p:sldId id="293" r:id="rId23"/>
    <p:sldId id="294" r:id="rId24"/>
    <p:sldId id="295" r:id="rId25"/>
    <p:sldId id="303" r:id="rId26"/>
    <p:sldId id="342" r:id="rId27"/>
    <p:sldId id="327" r:id="rId28"/>
    <p:sldId id="328" r:id="rId29"/>
    <p:sldId id="329" r:id="rId30"/>
    <p:sldId id="341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265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9" d="100"/>
          <a:sy n="119" d="100"/>
        </p:scale>
        <p:origin x="-1404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6197" y="2015610"/>
            <a:ext cx="8045242" cy="155349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567" y="3937819"/>
            <a:ext cx="8052618" cy="904568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8D8D-7512-4AE1-9C6D-E2570B644A9F}" type="datetimeFigureOut">
              <a:rPr lang="bg-BG" smtClean="0"/>
              <a:t>22.11.2024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44B9-B78B-45B1-9500-D777B7A3C1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350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8D8D-7512-4AE1-9C6D-E2570B644A9F}" type="datetimeFigureOut">
              <a:rPr lang="bg-BG" smtClean="0"/>
              <a:t>22.11.2024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44B9-B78B-45B1-9500-D777B7A3C1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079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8D8D-7512-4AE1-9C6D-E2570B644A9F}" type="datetimeFigureOut">
              <a:rPr lang="bg-BG" smtClean="0"/>
              <a:t>22.11.2024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44B9-B78B-45B1-9500-D777B7A3C1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8125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8D8D-7512-4AE1-9C6D-E2570B644A9F}" type="datetimeFigureOut">
              <a:rPr lang="bg-BG" smtClean="0"/>
              <a:t>22.11.2024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44B9-B78B-45B1-9500-D777B7A3C1D1}" type="slidenum">
              <a:rPr lang="bg-BG" smtClean="0"/>
              <a:t>‹#›</a:t>
            </a:fld>
            <a:endParaRPr lang="bg-BG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95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3" y="220457"/>
            <a:ext cx="8259098" cy="101803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484671"/>
            <a:ext cx="8229600" cy="4847304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8D8D-7512-4AE1-9C6D-E2570B644A9F}" type="datetimeFigureOut">
              <a:rPr lang="bg-BG" smtClean="0"/>
              <a:t>22.11.2024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44B9-B78B-45B1-9500-D777B7A3C1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561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231" y="601042"/>
            <a:ext cx="6570751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9" y="1632152"/>
            <a:ext cx="6540911" cy="4678168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8D8D-7512-4AE1-9C6D-E2570B644A9F}" type="datetimeFigureOut">
              <a:rPr lang="bg-BG" smtClean="0"/>
              <a:t>22.11.2024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44B9-B78B-45B1-9500-D777B7A3C1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5344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8D8D-7512-4AE1-9C6D-E2570B644A9F}" type="datetimeFigureOut">
              <a:rPr lang="bg-BG" smtClean="0"/>
              <a:t>22.11.2024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44B9-B78B-45B1-9500-D777B7A3C1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213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8D8D-7512-4AE1-9C6D-E2570B644A9F}" type="datetimeFigureOut">
              <a:rPr lang="bg-BG" smtClean="0"/>
              <a:t>22.11.2024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44B9-B78B-45B1-9500-D777B7A3C1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052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9" y="175380"/>
            <a:ext cx="8093365" cy="1018033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2050015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679877"/>
            <a:ext cx="4040188" cy="3035059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050015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679877"/>
            <a:ext cx="4041775" cy="3035059"/>
          </a:xfrm>
        </p:spPr>
        <p:txBody>
          <a:bodyPr/>
          <a:lstStyle>
            <a:lvl1pPr algn="ctr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8D8D-7512-4AE1-9C6D-E2570B644A9F}" type="datetimeFigureOut">
              <a:rPr lang="bg-BG" smtClean="0"/>
              <a:t>22.11.2024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44B9-B78B-45B1-9500-D777B7A3C1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25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8D8D-7512-4AE1-9C6D-E2570B644A9F}" type="datetimeFigureOut">
              <a:rPr lang="bg-BG" smtClean="0"/>
              <a:t>22.11.2024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44B9-B78B-45B1-9500-D777B7A3C1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7627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8D8D-7512-4AE1-9C6D-E2570B644A9F}" type="datetimeFigureOut">
              <a:rPr lang="bg-BG" smtClean="0"/>
              <a:t>22.11.2024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44B9-B78B-45B1-9500-D777B7A3C1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5059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48D8D-7512-4AE1-9C6D-E2570B644A9F}" type="datetimeFigureOut">
              <a:rPr lang="bg-BG" smtClean="0"/>
              <a:t>22.11.2024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44B9-B78B-45B1-9500-D777B7A3C1D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392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48D8D-7512-4AE1-9C6D-E2570B644A9F}" type="datetimeFigureOut">
              <a:rPr lang="bg-BG" smtClean="0"/>
              <a:t>22.11.2024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744B9-B78B-45B1-9500-D777B7A3C1D1}" type="slidenum">
              <a:rPr lang="bg-BG" smtClean="0"/>
              <a:t>‹#›</a:t>
            </a:fld>
            <a:endParaRPr lang="bg-B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92851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uropa.eu/youreurope/business/taxation/vat/vat-rules-rates/index_bg.htm#inline-nav-7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6632"/>
            <a:ext cx="8964488" cy="1512168"/>
          </a:xfrm>
        </p:spPr>
        <p:txBody>
          <a:bodyPr>
            <a:normAutofit/>
          </a:bodyPr>
          <a:lstStyle/>
          <a:p>
            <a:r>
              <a:rPr lang="ru-RU" sz="3600" dirty="0" err="1">
                <a:solidFill>
                  <a:schemeClr val="tx1"/>
                </a:solidFill>
              </a:rPr>
              <a:t>Промените</a:t>
            </a:r>
            <a:r>
              <a:rPr lang="ru-RU" sz="3600" dirty="0">
                <a:solidFill>
                  <a:schemeClr val="tx1"/>
                </a:solidFill>
              </a:rPr>
              <a:t> в ЗДДС и ППЗДДС за 2024 г. </a:t>
            </a:r>
            <a:r>
              <a:rPr lang="ru-RU" sz="3600" dirty="0" err="1">
                <a:solidFill>
                  <a:schemeClr val="tx1"/>
                </a:solidFill>
              </a:rPr>
              <a:t>Актуални</a:t>
            </a:r>
            <a:r>
              <a:rPr lang="ru-RU" sz="3600" dirty="0">
                <a:solidFill>
                  <a:schemeClr val="tx1"/>
                </a:solidFill>
              </a:rPr>
              <a:t> </a:t>
            </a:r>
            <a:r>
              <a:rPr lang="ru-RU" sz="3600" dirty="0" err="1">
                <a:solidFill>
                  <a:schemeClr val="tx1"/>
                </a:solidFill>
              </a:rPr>
              <a:t>казуси</a:t>
            </a:r>
            <a:r>
              <a:rPr lang="ru-RU" sz="3600" dirty="0">
                <a:solidFill>
                  <a:schemeClr val="tx1"/>
                </a:solidFill>
              </a:rPr>
              <a:t> по ДДС.</a:t>
            </a:r>
            <a:endParaRPr lang="bg-BG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V="1">
            <a:off x="251520" y="4365104"/>
            <a:ext cx="2088232" cy="1944215"/>
          </a:xfrm>
        </p:spPr>
        <p:txBody>
          <a:bodyPr>
            <a:normAutofit fontScale="77500" lnSpcReduction="20000"/>
          </a:bodyPr>
          <a:lstStyle/>
          <a:p>
            <a:endParaRPr lang="bg-BG" dirty="0"/>
          </a:p>
          <a:p>
            <a:endParaRPr lang="bg-BG" dirty="0"/>
          </a:p>
          <a:p>
            <a:r>
              <a:rPr lang="bg-BG" sz="2900" b="1" dirty="0">
                <a:solidFill>
                  <a:schemeClr val="tx1"/>
                </a:solidFill>
              </a:rPr>
              <a:t>Валентина Василева Глобал Такс АД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67001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44788-D74A-9328-5943-3B485304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5" y="0"/>
            <a:ext cx="4680520" cy="1238493"/>
          </a:xfrm>
        </p:spPr>
        <p:txBody>
          <a:bodyPr>
            <a:noAutofit/>
          </a:bodyPr>
          <a:lstStyle/>
          <a:p>
            <a:r>
              <a:rPr lang="ru-RU" sz="3000" dirty="0" err="1"/>
              <a:t>Корекция</a:t>
            </a:r>
            <a:r>
              <a:rPr lang="ru-RU" sz="3000" dirty="0"/>
              <a:t> на </a:t>
            </a:r>
            <a:r>
              <a:rPr lang="ru-RU" sz="3000" dirty="0" err="1"/>
              <a:t>ползван</a:t>
            </a:r>
            <a:r>
              <a:rPr lang="ru-RU" sz="3000" dirty="0"/>
              <a:t> </a:t>
            </a:r>
            <a:r>
              <a:rPr lang="ru-RU" sz="3000" dirty="0" err="1"/>
              <a:t>данъчен</a:t>
            </a:r>
            <a:r>
              <a:rPr lang="ru-RU" sz="3000" dirty="0"/>
              <a:t> кредит при брак и </a:t>
            </a:r>
            <a:r>
              <a:rPr lang="ru-RU" sz="3000" dirty="0" err="1"/>
              <a:t>липси</a:t>
            </a:r>
            <a:endParaRPr lang="bg-BG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68DCF7-3DCC-81C2-42DB-C171EAA3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8493"/>
            <a:ext cx="9180511" cy="5502875"/>
          </a:xfrm>
        </p:spPr>
        <p:txBody>
          <a:bodyPr>
            <a:noAutofit/>
          </a:bodyPr>
          <a:lstStyle/>
          <a:p>
            <a:pPr algn="just"/>
            <a:r>
              <a:rPr lang="ru-RU" sz="2200" dirty="0"/>
              <a:t>4. за </a:t>
            </a:r>
            <a:r>
              <a:rPr lang="ru-RU" sz="2200" dirty="0" err="1"/>
              <a:t>различни</a:t>
            </a:r>
            <a:r>
              <a:rPr lang="ru-RU" sz="2200" dirty="0"/>
              <a:t> от </a:t>
            </a:r>
            <a:r>
              <a:rPr lang="ru-RU" sz="2200" dirty="0" err="1"/>
              <a:t>недвижими</a:t>
            </a:r>
            <a:r>
              <a:rPr lang="ru-RU" sz="2200" dirty="0"/>
              <a:t> </a:t>
            </a:r>
            <a:r>
              <a:rPr lang="ru-RU" sz="2200" dirty="0" err="1"/>
              <a:t>имоти</a:t>
            </a:r>
            <a:r>
              <a:rPr lang="ru-RU" sz="2200" dirty="0"/>
              <a:t> стоки или услуги, </a:t>
            </a:r>
            <a:r>
              <a:rPr lang="ru-RU" sz="2200" dirty="0" err="1"/>
              <a:t>ако</a:t>
            </a:r>
            <a:r>
              <a:rPr lang="ru-RU" sz="2200" dirty="0"/>
              <a:t> </a:t>
            </a:r>
            <a:r>
              <a:rPr lang="ru-RU" sz="2200" dirty="0" err="1"/>
              <a:t>са</a:t>
            </a:r>
            <a:r>
              <a:rPr lang="ru-RU" sz="2200" dirty="0"/>
              <a:t> изминали 5 </a:t>
            </a:r>
            <a:r>
              <a:rPr lang="ru-RU" sz="2200" dirty="0" err="1"/>
              <a:t>години</a:t>
            </a:r>
            <a:r>
              <a:rPr lang="ru-RU" sz="2200" dirty="0"/>
              <a:t>, считано от:</a:t>
            </a:r>
          </a:p>
          <a:p>
            <a:pPr marL="0" indent="0" algn="just">
              <a:buNone/>
            </a:pPr>
            <a:r>
              <a:rPr lang="ru-RU" sz="2200" dirty="0"/>
              <a:t>а) </a:t>
            </a:r>
            <a:r>
              <a:rPr lang="ru-RU" sz="2200" dirty="0" err="1"/>
              <a:t>началото</a:t>
            </a:r>
            <a:r>
              <a:rPr lang="ru-RU" sz="2200" dirty="0"/>
              <a:t> на </a:t>
            </a:r>
            <a:r>
              <a:rPr lang="ru-RU" sz="2200" dirty="0" err="1"/>
              <a:t>годината</a:t>
            </a:r>
            <a:r>
              <a:rPr lang="ru-RU" sz="2200" dirty="0"/>
              <a:t>, в </a:t>
            </a:r>
            <a:r>
              <a:rPr lang="ru-RU" sz="2200" dirty="0" err="1"/>
              <a:t>която</a:t>
            </a:r>
            <a:r>
              <a:rPr lang="ru-RU" sz="2200" dirty="0"/>
              <a:t> е </a:t>
            </a:r>
            <a:r>
              <a:rPr lang="ru-RU" sz="2200" dirty="0" err="1"/>
              <a:t>упражнено</a:t>
            </a:r>
            <a:r>
              <a:rPr lang="ru-RU" sz="2200" dirty="0"/>
              <a:t> </a:t>
            </a:r>
            <a:r>
              <a:rPr lang="ru-RU" sz="2200" dirty="0" err="1"/>
              <a:t>правото</a:t>
            </a:r>
            <a:r>
              <a:rPr lang="ru-RU" sz="2200" dirty="0"/>
              <a:t> на </a:t>
            </a:r>
            <a:r>
              <a:rPr lang="ru-RU" sz="2200" dirty="0" err="1"/>
              <a:t>данъчен</a:t>
            </a:r>
            <a:r>
              <a:rPr lang="ru-RU" sz="2200" dirty="0"/>
              <a:t> кредит, или</a:t>
            </a:r>
          </a:p>
          <a:p>
            <a:pPr marL="0" indent="0" algn="just">
              <a:buNone/>
            </a:pPr>
            <a:r>
              <a:rPr lang="ru-RU" sz="2200" dirty="0"/>
              <a:t>б) </a:t>
            </a:r>
            <a:r>
              <a:rPr lang="ru-RU" sz="2200" dirty="0" err="1"/>
              <a:t>началото</a:t>
            </a:r>
            <a:r>
              <a:rPr lang="ru-RU" sz="2200" dirty="0"/>
              <a:t> на </a:t>
            </a:r>
            <a:r>
              <a:rPr lang="ru-RU" sz="2200" dirty="0" err="1"/>
              <a:t>годината</a:t>
            </a:r>
            <a:r>
              <a:rPr lang="ru-RU" sz="2200" dirty="0"/>
              <a:t>, </a:t>
            </a:r>
            <a:r>
              <a:rPr lang="ru-RU" sz="2200" dirty="0" err="1"/>
              <a:t>през</a:t>
            </a:r>
            <a:r>
              <a:rPr lang="ru-RU" sz="2200" dirty="0"/>
              <a:t> </a:t>
            </a:r>
            <a:r>
              <a:rPr lang="ru-RU" sz="2200" dirty="0" err="1"/>
              <a:t>която</a:t>
            </a:r>
            <a:r>
              <a:rPr lang="ru-RU" sz="2200" dirty="0"/>
              <a:t> </a:t>
            </a:r>
            <a:r>
              <a:rPr lang="ru-RU" sz="2200" dirty="0" err="1"/>
              <a:t>изтича</a:t>
            </a:r>
            <a:r>
              <a:rPr lang="ru-RU" sz="2200" dirty="0"/>
              <a:t> </a:t>
            </a:r>
            <a:r>
              <a:rPr lang="ru-RU" sz="2200" dirty="0" err="1"/>
              <a:t>срокът</a:t>
            </a:r>
            <a:r>
              <a:rPr lang="ru-RU" sz="2200" dirty="0"/>
              <a:t> по чл. 72, ал. 1 ЗДДС, </a:t>
            </a:r>
            <a:r>
              <a:rPr lang="ru-RU" sz="2200" dirty="0" err="1"/>
              <a:t>когато</a:t>
            </a:r>
            <a:r>
              <a:rPr lang="ru-RU" sz="2200" dirty="0"/>
              <a:t> не е </a:t>
            </a:r>
            <a:r>
              <a:rPr lang="ru-RU" sz="2200" dirty="0" err="1"/>
              <a:t>упражнено</a:t>
            </a:r>
            <a:r>
              <a:rPr lang="ru-RU" sz="2200" dirty="0"/>
              <a:t> право на </a:t>
            </a:r>
            <a:r>
              <a:rPr lang="ru-RU" sz="2200" dirty="0" err="1"/>
              <a:t>данъчен</a:t>
            </a:r>
            <a:r>
              <a:rPr lang="ru-RU" sz="2200" dirty="0"/>
              <a:t> кредит;</a:t>
            </a:r>
          </a:p>
          <a:p>
            <a:pPr algn="just"/>
            <a:r>
              <a:rPr lang="ru-RU" sz="2200" dirty="0"/>
              <a:t>5. </a:t>
            </a:r>
            <a:r>
              <a:rPr lang="ru-RU" sz="2200" dirty="0" err="1"/>
              <a:t>когато</a:t>
            </a:r>
            <a:r>
              <a:rPr lang="ru-RU" sz="2200" dirty="0"/>
              <a:t> </a:t>
            </a:r>
            <a:r>
              <a:rPr lang="ru-RU" sz="2200" dirty="0" err="1"/>
              <a:t>фактурата</a:t>
            </a:r>
            <a:r>
              <a:rPr lang="ru-RU" sz="2200" dirty="0"/>
              <a:t>/</a:t>
            </a:r>
            <a:r>
              <a:rPr lang="ru-RU" sz="2200" dirty="0" err="1"/>
              <a:t>митническата</a:t>
            </a:r>
            <a:r>
              <a:rPr lang="ru-RU" sz="2200" dirty="0"/>
              <a:t> декларация за </a:t>
            </a:r>
            <a:r>
              <a:rPr lang="ru-RU" sz="2200" dirty="0" err="1"/>
              <a:t>придобиването</a:t>
            </a:r>
            <a:r>
              <a:rPr lang="ru-RU" sz="2200" dirty="0"/>
              <a:t> на </a:t>
            </a:r>
            <a:r>
              <a:rPr lang="ru-RU" sz="2200" dirty="0" err="1"/>
              <a:t>стоката</a:t>
            </a:r>
            <a:r>
              <a:rPr lang="ru-RU" sz="2200" dirty="0"/>
              <a:t> или </a:t>
            </a:r>
            <a:r>
              <a:rPr lang="ru-RU" sz="2200" dirty="0" err="1"/>
              <a:t>услугата</a:t>
            </a:r>
            <a:r>
              <a:rPr lang="ru-RU" sz="2200" dirty="0"/>
              <a:t> не е </a:t>
            </a:r>
            <a:r>
              <a:rPr lang="ru-RU" sz="2200" dirty="0" err="1"/>
              <a:t>посочена</a:t>
            </a:r>
            <a:r>
              <a:rPr lang="ru-RU" sz="2200" dirty="0"/>
              <a:t> в дневника за </a:t>
            </a:r>
            <a:r>
              <a:rPr lang="ru-RU" sz="2200" dirty="0" err="1"/>
              <a:t>покупките</a:t>
            </a:r>
            <a:r>
              <a:rPr lang="ru-RU" sz="2200" dirty="0"/>
              <a:t> в срока по чл. 72 ЗДДС;</a:t>
            </a:r>
          </a:p>
          <a:p>
            <a:pPr algn="just"/>
            <a:r>
              <a:rPr lang="ru-RU" sz="2200" dirty="0"/>
              <a:t>6. за </a:t>
            </a:r>
            <a:r>
              <a:rPr lang="ru-RU" sz="2200" dirty="0" err="1"/>
              <a:t>подобрение</a:t>
            </a:r>
            <a:r>
              <a:rPr lang="ru-RU" sz="2200" dirty="0"/>
              <a:t> на </a:t>
            </a:r>
            <a:r>
              <a:rPr lang="ru-RU" sz="2200" dirty="0" err="1"/>
              <a:t>съществуваща</a:t>
            </a:r>
            <a:r>
              <a:rPr lang="ru-RU" sz="2200" dirty="0"/>
              <a:t> </a:t>
            </a:r>
            <a:r>
              <a:rPr lang="ru-RU" sz="2200" dirty="0" err="1"/>
              <a:t>сграда</a:t>
            </a:r>
            <a:r>
              <a:rPr lang="ru-RU" sz="2200" dirty="0"/>
              <a:t>, в </a:t>
            </a:r>
            <a:r>
              <a:rPr lang="ru-RU" sz="2200" dirty="0" err="1"/>
              <a:t>резултат</a:t>
            </a:r>
            <a:r>
              <a:rPr lang="ru-RU" sz="2200" dirty="0"/>
              <a:t> на </a:t>
            </a:r>
            <a:r>
              <a:rPr lang="ru-RU" sz="2200" dirty="0" err="1"/>
              <a:t>което</a:t>
            </a:r>
            <a:r>
              <a:rPr lang="ru-RU" sz="2200" dirty="0"/>
              <a:t> е </a:t>
            </a:r>
            <a:r>
              <a:rPr lang="ru-RU" sz="2200" dirty="0" err="1"/>
              <a:t>налице</a:t>
            </a:r>
            <a:r>
              <a:rPr lang="ru-RU" sz="2200" dirty="0"/>
              <a:t> нова </a:t>
            </a:r>
            <a:r>
              <a:rPr lang="ru-RU" sz="2200" dirty="0" err="1"/>
              <a:t>сграда</a:t>
            </a:r>
            <a:r>
              <a:rPr lang="ru-RU" sz="2200" dirty="0"/>
              <a:t>, </a:t>
            </a:r>
            <a:r>
              <a:rPr lang="ru-RU" sz="2200" dirty="0" err="1"/>
              <a:t>ако</a:t>
            </a:r>
            <a:r>
              <a:rPr lang="ru-RU" sz="2200" dirty="0"/>
              <a:t> </a:t>
            </a:r>
            <a:r>
              <a:rPr lang="ru-RU" sz="2200" dirty="0" err="1"/>
              <a:t>са</a:t>
            </a:r>
            <a:r>
              <a:rPr lang="ru-RU" sz="2200" dirty="0"/>
              <a:t> изминали 20 </a:t>
            </a:r>
            <a:r>
              <a:rPr lang="ru-RU" sz="2200" dirty="0" err="1"/>
              <a:t>години</a:t>
            </a:r>
            <a:r>
              <a:rPr lang="ru-RU" sz="2200" dirty="0"/>
              <a:t>, от </a:t>
            </a:r>
            <a:r>
              <a:rPr lang="ru-RU" sz="2200" dirty="0" err="1"/>
              <a:t>началото</a:t>
            </a:r>
            <a:r>
              <a:rPr lang="ru-RU" sz="2200" dirty="0"/>
              <a:t> на </a:t>
            </a:r>
            <a:r>
              <a:rPr lang="ru-RU" sz="2200" dirty="0" err="1"/>
              <a:t>годината</a:t>
            </a:r>
            <a:r>
              <a:rPr lang="ru-RU" sz="2200" dirty="0"/>
              <a:t> на </a:t>
            </a:r>
            <a:r>
              <a:rPr lang="ru-RU" sz="2200" dirty="0" err="1"/>
              <a:t>упражняване</a:t>
            </a:r>
            <a:r>
              <a:rPr lang="ru-RU" sz="2200" dirty="0"/>
              <a:t> </a:t>
            </a:r>
            <a:r>
              <a:rPr lang="ru-RU" sz="2200" dirty="0" err="1"/>
              <a:t>правото</a:t>
            </a:r>
            <a:r>
              <a:rPr lang="ru-RU" sz="2200" dirty="0"/>
              <a:t> на </a:t>
            </a:r>
            <a:r>
              <a:rPr lang="ru-RU" sz="2200" dirty="0" err="1"/>
              <a:t>данъчен</a:t>
            </a:r>
            <a:r>
              <a:rPr lang="ru-RU" sz="2200" dirty="0"/>
              <a:t> кредит за </a:t>
            </a:r>
            <a:r>
              <a:rPr lang="ru-RU" sz="2200" dirty="0" err="1"/>
              <a:t>подобрението</a:t>
            </a:r>
            <a:r>
              <a:rPr lang="ru-RU" sz="2200" dirty="0"/>
              <a:t>, </a:t>
            </a:r>
            <a:r>
              <a:rPr lang="ru-RU" sz="2200" dirty="0" err="1"/>
              <a:t>съответно</a:t>
            </a:r>
            <a:r>
              <a:rPr lang="ru-RU" sz="2200" dirty="0"/>
              <a:t> от </a:t>
            </a:r>
            <a:r>
              <a:rPr lang="ru-RU" sz="2200" dirty="0" err="1"/>
              <a:t>началото</a:t>
            </a:r>
            <a:r>
              <a:rPr lang="ru-RU" sz="2200" dirty="0"/>
              <a:t> на </a:t>
            </a:r>
            <a:r>
              <a:rPr lang="ru-RU" sz="2200" dirty="0" err="1"/>
              <a:t>годината</a:t>
            </a:r>
            <a:r>
              <a:rPr lang="ru-RU" sz="2200" dirty="0"/>
              <a:t> на </a:t>
            </a:r>
            <a:r>
              <a:rPr lang="ru-RU" sz="2200" dirty="0" err="1"/>
              <a:t>фактическото</a:t>
            </a:r>
            <a:r>
              <a:rPr lang="ru-RU" sz="2200" dirty="0"/>
              <a:t> </a:t>
            </a:r>
            <a:r>
              <a:rPr lang="ru-RU" sz="2200" dirty="0" err="1"/>
              <a:t>използване</a:t>
            </a:r>
            <a:r>
              <a:rPr lang="ru-RU" sz="2200" dirty="0"/>
              <a:t>, в случай че </a:t>
            </a:r>
            <a:r>
              <a:rPr lang="ru-RU" sz="2200" dirty="0" err="1"/>
              <a:t>сградата</a:t>
            </a:r>
            <a:r>
              <a:rPr lang="ru-RU" sz="2200" dirty="0"/>
              <a:t> след </a:t>
            </a:r>
            <a:r>
              <a:rPr lang="ru-RU" sz="2200" dirty="0" err="1"/>
              <a:t>подобрението</a:t>
            </a:r>
            <a:r>
              <a:rPr lang="ru-RU" sz="2200" dirty="0"/>
              <a:t> не е </a:t>
            </a:r>
            <a:r>
              <a:rPr lang="ru-RU" sz="2200" dirty="0" err="1"/>
              <a:t>използвана</a:t>
            </a:r>
            <a:r>
              <a:rPr lang="ru-RU" sz="2200" dirty="0"/>
              <a:t> </a:t>
            </a:r>
            <a:r>
              <a:rPr lang="ru-RU" sz="2200" dirty="0" err="1"/>
              <a:t>повече</a:t>
            </a:r>
            <a:r>
              <a:rPr lang="ru-RU" sz="2200" dirty="0"/>
              <a:t> от </a:t>
            </a:r>
            <a:r>
              <a:rPr lang="ru-RU" sz="2200" dirty="0" err="1"/>
              <a:t>една</a:t>
            </a:r>
            <a:r>
              <a:rPr lang="ru-RU" sz="2200" dirty="0"/>
              <a:t> година.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219260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44788-D74A-9328-5943-3B485304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5" y="0"/>
            <a:ext cx="4680520" cy="1238493"/>
          </a:xfrm>
        </p:spPr>
        <p:txBody>
          <a:bodyPr>
            <a:noAutofit/>
          </a:bodyPr>
          <a:lstStyle/>
          <a:p>
            <a:r>
              <a:rPr lang="ru-RU" sz="3000" dirty="0" err="1"/>
              <a:t>Корекция</a:t>
            </a:r>
            <a:r>
              <a:rPr lang="ru-RU" sz="3000" dirty="0"/>
              <a:t> на </a:t>
            </a:r>
            <a:r>
              <a:rPr lang="ru-RU" sz="3000" dirty="0" err="1"/>
              <a:t>ползван</a:t>
            </a:r>
            <a:r>
              <a:rPr lang="ru-RU" sz="3000" dirty="0"/>
              <a:t> </a:t>
            </a:r>
            <a:r>
              <a:rPr lang="ru-RU" sz="3000" dirty="0" err="1"/>
              <a:t>данъчен</a:t>
            </a:r>
            <a:r>
              <a:rPr lang="ru-RU" sz="3000" dirty="0"/>
              <a:t> кредит при брак и </a:t>
            </a:r>
            <a:r>
              <a:rPr lang="ru-RU" sz="3000" dirty="0" err="1"/>
              <a:t>липси</a:t>
            </a:r>
            <a:endParaRPr lang="bg-BG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68DCF7-3DCC-81C2-42DB-C171EAA3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8493"/>
            <a:ext cx="9180511" cy="550287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ru-RU" sz="2000" dirty="0"/>
              <a:t>На основание чл.80, ал. 2 ЗДДС </a:t>
            </a:r>
            <a:r>
              <a:rPr lang="ru-RU" sz="2000" dirty="0" err="1"/>
              <a:t>корекции</a:t>
            </a:r>
            <a:r>
              <a:rPr lang="ru-RU" sz="2000" dirty="0"/>
              <a:t> по чл. 79 не се </a:t>
            </a:r>
            <a:r>
              <a:rPr lang="ru-RU" sz="2000" dirty="0" err="1"/>
              <a:t>извършват</a:t>
            </a:r>
            <a:r>
              <a:rPr lang="ru-RU" sz="2000" dirty="0"/>
              <a:t> при:</a:t>
            </a:r>
          </a:p>
          <a:p>
            <a:pPr algn="just"/>
            <a:r>
              <a:rPr lang="ru-RU" sz="2000" dirty="0"/>
              <a:t>1. доказано или </a:t>
            </a:r>
            <a:r>
              <a:rPr lang="ru-RU" sz="2000" dirty="0" err="1"/>
              <a:t>потвърдено</a:t>
            </a:r>
            <a:r>
              <a:rPr lang="ru-RU" sz="2000" dirty="0"/>
              <a:t> </a:t>
            </a:r>
            <a:r>
              <a:rPr lang="ru-RU" sz="2000" dirty="0" err="1"/>
              <a:t>унищожаване</a:t>
            </a:r>
            <a:r>
              <a:rPr lang="ru-RU" sz="2000" dirty="0"/>
              <a:t>, </a:t>
            </a:r>
            <a:r>
              <a:rPr lang="ru-RU" sz="2000" dirty="0" err="1"/>
              <a:t>загуба</a:t>
            </a:r>
            <a:r>
              <a:rPr lang="ru-RU" sz="2000" dirty="0"/>
              <a:t> или </a:t>
            </a:r>
            <a:r>
              <a:rPr lang="ru-RU" sz="2000" dirty="0" err="1"/>
              <a:t>липса</a:t>
            </a:r>
            <a:r>
              <a:rPr lang="ru-RU" sz="2000" dirty="0"/>
              <a:t> на стоки в </a:t>
            </a:r>
            <a:r>
              <a:rPr lang="ru-RU" sz="2000" dirty="0" err="1"/>
              <a:t>резултат</a:t>
            </a:r>
            <a:r>
              <a:rPr lang="ru-RU" sz="2000" dirty="0"/>
              <a:t> на:</a:t>
            </a:r>
          </a:p>
          <a:p>
            <a:pPr marL="0" indent="0" algn="just">
              <a:buNone/>
            </a:pPr>
            <a:r>
              <a:rPr lang="ru-RU" sz="2000" dirty="0"/>
              <a:t>a) непреодолима сила;</a:t>
            </a:r>
          </a:p>
          <a:p>
            <a:pPr marL="0" indent="0" algn="just">
              <a:buNone/>
            </a:pPr>
            <a:r>
              <a:rPr lang="ru-RU" sz="2000" dirty="0"/>
              <a:t>б) аварии или </a:t>
            </a:r>
            <a:r>
              <a:rPr lang="ru-RU" sz="2000" dirty="0" err="1"/>
              <a:t>катастрофи</a:t>
            </a:r>
            <a:r>
              <a:rPr lang="ru-RU" sz="2000" dirty="0"/>
              <a:t>, за </a:t>
            </a:r>
            <a:r>
              <a:rPr lang="ru-RU" sz="2000" dirty="0" err="1"/>
              <a:t>които</a:t>
            </a:r>
            <a:r>
              <a:rPr lang="ru-RU" sz="2000" dirty="0"/>
              <a:t> </a:t>
            </a:r>
            <a:r>
              <a:rPr lang="ru-RU" sz="2000" dirty="0" err="1"/>
              <a:t>лицето</a:t>
            </a:r>
            <a:r>
              <a:rPr lang="ru-RU" sz="2000" dirty="0"/>
              <a:t> </a:t>
            </a:r>
            <a:r>
              <a:rPr lang="ru-RU" sz="2000" dirty="0" err="1"/>
              <a:t>може</a:t>
            </a:r>
            <a:r>
              <a:rPr lang="ru-RU" sz="2000" dirty="0"/>
              <a:t> да </a:t>
            </a:r>
            <a:r>
              <a:rPr lang="ru-RU" sz="2000" dirty="0" err="1"/>
              <a:t>докаже</a:t>
            </a:r>
            <a:r>
              <a:rPr lang="ru-RU" sz="2000" dirty="0"/>
              <a:t>, че не </a:t>
            </a:r>
            <a:r>
              <a:rPr lang="ru-RU" sz="2000" dirty="0" err="1"/>
              <a:t>са</a:t>
            </a:r>
            <a:r>
              <a:rPr lang="ru-RU" sz="2000" dirty="0"/>
              <a:t> </a:t>
            </a:r>
            <a:r>
              <a:rPr lang="ru-RU" sz="2000" dirty="0" err="1"/>
              <a:t>причинени</a:t>
            </a:r>
            <a:r>
              <a:rPr lang="ru-RU" sz="2000" dirty="0"/>
              <a:t> по </a:t>
            </a:r>
            <a:r>
              <a:rPr lang="ru-RU" sz="2000" dirty="0" err="1"/>
              <a:t>негова</a:t>
            </a:r>
            <a:r>
              <a:rPr lang="ru-RU" sz="2000" dirty="0"/>
              <a:t> вина или по вина на </a:t>
            </a:r>
            <a:r>
              <a:rPr lang="ru-RU" sz="2000" dirty="0" err="1"/>
              <a:t>лицето</a:t>
            </a:r>
            <a:r>
              <a:rPr lang="ru-RU" sz="2000" dirty="0"/>
              <a:t>, </a:t>
            </a:r>
            <a:r>
              <a:rPr lang="ru-RU" sz="2000" dirty="0" err="1"/>
              <a:t>което</a:t>
            </a:r>
            <a:r>
              <a:rPr lang="ru-RU" sz="2000" dirty="0"/>
              <a:t> </a:t>
            </a:r>
            <a:r>
              <a:rPr lang="ru-RU" sz="2000" dirty="0" err="1"/>
              <a:t>използва</a:t>
            </a:r>
            <a:r>
              <a:rPr lang="ru-RU" sz="2000" dirty="0"/>
              <a:t> </a:t>
            </a:r>
            <a:r>
              <a:rPr lang="ru-RU" sz="2000" dirty="0" err="1"/>
              <a:t>стоките</a:t>
            </a:r>
            <a:r>
              <a:rPr lang="ru-RU" sz="2000" dirty="0"/>
              <a:t>;</a:t>
            </a:r>
          </a:p>
          <a:p>
            <a:pPr marL="0" indent="0" algn="just">
              <a:buNone/>
            </a:pPr>
            <a:r>
              <a:rPr lang="ru-RU" sz="2000" dirty="0"/>
              <a:t>в) </a:t>
            </a:r>
            <a:r>
              <a:rPr lang="ru-RU" sz="2000" dirty="0" err="1"/>
              <a:t>естествени</a:t>
            </a:r>
            <a:r>
              <a:rPr lang="ru-RU" sz="2000" dirty="0"/>
              <a:t> </a:t>
            </a:r>
            <a:r>
              <a:rPr lang="ru-RU" sz="2000" dirty="0" err="1"/>
              <a:t>фири</a:t>
            </a:r>
            <a:r>
              <a:rPr lang="ru-RU" sz="2000" dirty="0"/>
              <a:t> вследствие на </a:t>
            </a:r>
            <a:r>
              <a:rPr lang="ru-RU" sz="2000" dirty="0" err="1"/>
              <a:t>промяна</a:t>
            </a:r>
            <a:r>
              <a:rPr lang="ru-RU" sz="2000" dirty="0"/>
              <a:t> на физико-</a:t>
            </a:r>
            <a:r>
              <a:rPr lang="ru-RU" sz="2000" dirty="0" err="1"/>
              <a:t>химичните</a:t>
            </a:r>
            <a:r>
              <a:rPr lang="ru-RU" sz="2000" dirty="0"/>
              <a:t> свойства при </a:t>
            </a:r>
            <a:r>
              <a:rPr lang="ru-RU" sz="2000" dirty="0" err="1"/>
              <a:t>съхраняването</a:t>
            </a:r>
            <a:r>
              <a:rPr lang="ru-RU" sz="2000" dirty="0"/>
              <a:t> и </a:t>
            </a:r>
            <a:r>
              <a:rPr lang="ru-RU" sz="2000" dirty="0" err="1"/>
              <a:t>транспортирането</a:t>
            </a:r>
            <a:r>
              <a:rPr lang="ru-RU" sz="2000" dirty="0"/>
              <a:t> на стоки, </a:t>
            </a:r>
            <a:r>
              <a:rPr lang="ru-RU" sz="2000" dirty="0" err="1"/>
              <a:t>определени</a:t>
            </a:r>
            <a:r>
              <a:rPr lang="ru-RU" sz="2000" dirty="0"/>
              <a:t> в нормативен акт или </a:t>
            </a:r>
            <a:r>
              <a:rPr lang="ru-RU" sz="2000" dirty="0" err="1"/>
              <a:t>фирмени</a:t>
            </a:r>
            <a:r>
              <a:rPr lang="ru-RU" sz="2000" dirty="0"/>
              <a:t> </a:t>
            </a:r>
            <a:r>
              <a:rPr lang="ru-RU" sz="2000" dirty="0" err="1"/>
              <a:t>стандарти</a:t>
            </a:r>
            <a:r>
              <a:rPr lang="ru-RU" sz="2000" dirty="0"/>
              <a:t> и нормали;</a:t>
            </a:r>
          </a:p>
          <a:p>
            <a:pPr marL="0" indent="0" algn="just">
              <a:buNone/>
            </a:pPr>
            <a:r>
              <a:rPr lang="ru-RU" sz="2000" dirty="0"/>
              <a:t>г) </a:t>
            </a:r>
            <a:r>
              <a:rPr lang="ru-RU" sz="2000" dirty="0" err="1"/>
              <a:t>други</a:t>
            </a:r>
            <a:r>
              <a:rPr lang="ru-RU" sz="2000" dirty="0"/>
              <a:t> </a:t>
            </a:r>
            <a:r>
              <a:rPr lang="ru-RU" sz="2000" dirty="0" err="1"/>
              <a:t>събития</a:t>
            </a:r>
            <a:r>
              <a:rPr lang="ru-RU" sz="2000" dirty="0"/>
              <a:t>, </a:t>
            </a:r>
            <a:r>
              <a:rPr lang="ru-RU" sz="2000" dirty="0" err="1"/>
              <a:t>различни</a:t>
            </a:r>
            <a:r>
              <a:rPr lang="ru-RU" sz="2000" dirty="0"/>
              <a:t> от </a:t>
            </a:r>
            <a:r>
              <a:rPr lang="ru-RU" sz="2000" dirty="0" err="1"/>
              <a:t>посочените</a:t>
            </a:r>
            <a:r>
              <a:rPr lang="ru-RU" sz="2000" dirty="0"/>
              <a:t> по </a:t>
            </a:r>
            <a:r>
              <a:rPr lang="ru-RU" sz="2000" dirty="0" err="1"/>
              <a:t>букви</a:t>
            </a:r>
            <a:r>
              <a:rPr lang="ru-RU" sz="2000" dirty="0"/>
              <a:t> "а" – "в", </a:t>
            </a:r>
            <a:r>
              <a:rPr lang="ru-RU" sz="2000" dirty="0" err="1"/>
              <a:t>извън</a:t>
            </a:r>
            <a:r>
              <a:rPr lang="ru-RU" sz="2000" dirty="0"/>
              <a:t> контрола на ДЗЛ, за </a:t>
            </a:r>
            <a:r>
              <a:rPr lang="ru-RU" sz="2000" dirty="0" err="1"/>
              <a:t>които</a:t>
            </a:r>
            <a:r>
              <a:rPr lang="ru-RU" sz="2000" dirty="0"/>
              <a:t> </a:t>
            </a:r>
            <a:r>
              <a:rPr lang="ru-RU" sz="2000" dirty="0" err="1"/>
              <a:t>лицето</a:t>
            </a:r>
            <a:r>
              <a:rPr lang="ru-RU" sz="2000" dirty="0"/>
              <a:t> </a:t>
            </a:r>
            <a:r>
              <a:rPr lang="ru-RU" sz="2000" dirty="0" err="1"/>
              <a:t>може</a:t>
            </a:r>
            <a:r>
              <a:rPr lang="ru-RU" sz="2000" dirty="0"/>
              <a:t> да </a:t>
            </a:r>
            <a:r>
              <a:rPr lang="ru-RU" sz="2000" dirty="0" err="1"/>
              <a:t>докаже</a:t>
            </a:r>
            <a:r>
              <a:rPr lang="ru-RU" sz="2000" dirty="0"/>
              <a:t>, че не </a:t>
            </a:r>
            <a:r>
              <a:rPr lang="ru-RU" sz="2000" dirty="0" err="1"/>
              <a:t>са</a:t>
            </a:r>
            <a:r>
              <a:rPr lang="ru-RU" sz="2000" dirty="0"/>
              <a:t> </a:t>
            </a:r>
            <a:r>
              <a:rPr lang="ru-RU" sz="2000" dirty="0" err="1"/>
              <a:t>причинени</a:t>
            </a:r>
            <a:r>
              <a:rPr lang="ru-RU" sz="2000" dirty="0"/>
              <a:t> по </a:t>
            </a:r>
            <a:r>
              <a:rPr lang="ru-RU" sz="2000" dirty="0" err="1"/>
              <a:t>негова</a:t>
            </a:r>
            <a:r>
              <a:rPr lang="ru-RU" sz="2000" dirty="0"/>
              <a:t> вина;</a:t>
            </a:r>
          </a:p>
          <a:p>
            <a:pPr algn="just"/>
            <a:r>
              <a:rPr lang="ru-RU" sz="2000" dirty="0"/>
              <a:t>2. </a:t>
            </a:r>
            <a:r>
              <a:rPr lang="ru-RU" sz="2000" dirty="0" err="1"/>
              <a:t>унищожаване</a:t>
            </a:r>
            <a:r>
              <a:rPr lang="ru-RU" sz="2000" dirty="0"/>
              <a:t> на </a:t>
            </a:r>
            <a:r>
              <a:rPr lang="ru-RU" sz="2000" dirty="0" err="1"/>
              <a:t>акцизни</a:t>
            </a:r>
            <a:r>
              <a:rPr lang="ru-RU" sz="2000" dirty="0"/>
              <a:t> стоки под </a:t>
            </a:r>
            <a:r>
              <a:rPr lang="ru-RU" sz="2000" dirty="0" err="1"/>
              <a:t>административен</a:t>
            </a:r>
            <a:r>
              <a:rPr lang="ru-RU" sz="2000" dirty="0"/>
              <a:t> контрол по ЗАДС;</a:t>
            </a:r>
          </a:p>
          <a:p>
            <a:pPr algn="just"/>
            <a:r>
              <a:rPr lang="ru-RU" sz="2000" dirty="0"/>
              <a:t>3. доказано или </a:t>
            </a:r>
            <a:r>
              <a:rPr lang="ru-RU" sz="2000" dirty="0" err="1"/>
              <a:t>потвърдено</a:t>
            </a:r>
            <a:r>
              <a:rPr lang="ru-RU" sz="2000" dirty="0"/>
              <a:t> </a:t>
            </a:r>
            <a:r>
              <a:rPr lang="ru-RU" sz="2000" dirty="0" err="1"/>
              <a:t>унищожаване</a:t>
            </a:r>
            <a:r>
              <a:rPr lang="ru-RU" sz="2000" dirty="0"/>
              <a:t>, </a:t>
            </a:r>
            <a:r>
              <a:rPr lang="ru-RU" sz="2000" dirty="0" err="1"/>
              <a:t>включително</a:t>
            </a:r>
            <a:r>
              <a:rPr lang="ru-RU" sz="2000" dirty="0"/>
              <a:t> </a:t>
            </a:r>
            <a:r>
              <a:rPr lang="ru-RU" sz="2000" dirty="0" err="1"/>
              <a:t>изхвърляне</a:t>
            </a:r>
            <a:r>
              <a:rPr lang="ru-RU" sz="2000" dirty="0"/>
              <a:t> на стоки по начин, </a:t>
            </a:r>
            <a:r>
              <a:rPr lang="ru-RU" sz="2000" dirty="0" err="1"/>
              <a:t>който</a:t>
            </a:r>
            <a:r>
              <a:rPr lang="ru-RU" sz="2000" dirty="0"/>
              <a:t> води до </a:t>
            </a:r>
            <a:r>
              <a:rPr lang="ru-RU" sz="2000" dirty="0" err="1"/>
              <a:t>необратимото</a:t>
            </a:r>
            <a:r>
              <a:rPr lang="ru-RU" sz="2000" dirty="0"/>
              <a:t> им </a:t>
            </a:r>
            <a:r>
              <a:rPr lang="ru-RU" sz="2000" dirty="0" err="1"/>
              <a:t>изчезване</a:t>
            </a:r>
            <a:r>
              <a:rPr lang="ru-RU" sz="2000" dirty="0"/>
              <a:t> в </a:t>
            </a:r>
            <a:r>
              <a:rPr lang="ru-RU" sz="2000" dirty="0" err="1"/>
              <a:t>резултат</a:t>
            </a:r>
            <a:r>
              <a:rPr lang="ru-RU" sz="2000" dirty="0"/>
              <a:t> на:</a:t>
            </a:r>
          </a:p>
          <a:p>
            <a:pPr marL="0" indent="0" algn="just">
              <a:buNone/>
            </a:pPr>
            <a:r>
              <a:rPr lang="ru-RU" sz="2000" dirty="0"/>
              <a:t>a) технологичен брак в </a:t>
            </a:r>
            <a:r>
              <a:rPr lang="ru-RU" sz="2000" dirty="0" err="1"/>
              <a:t>допустимите</a:t>
            </a:r>
            <a:r>
              <a:rPr lang="ru-RU" sz="2000" dirty="0"/>
              <a:t> </a:t>
            </a:r>
            <a:r>
              <a:rPr lang="ru-RU" sz="2000" dirty="0" err="1"/>
              <a:t>норми</a:t>
            </a:r>
            <a:r>
              <a:rPr lang="ru-RU" sz="2000" dirty="0"/>
              <a:t>, </a:t>
            </a:r>
            <a:r>
              <a:rPr lang="ru-RU" sz="2000" dirty="0" err="1"/>
              <a:t>определени</a:t>
            </a:r>
            <a:r>
              <a:rPr lang="ru-RU" sz="2000" dirty="0"/>
              <a:t> с </a:t>
            </a:r>
            <a:r>
              <a:rPr lang="ru-RU" sz="2000" dirty="0" err="1"/>
              <a:t>технологичната</a:t>
            </a:r>
            <a:r>
              <a:rPr lang="ru-RU" sz="2000" dirty="0"/>
              <a:t> документация за </a:t>
            </a:r>
            <a:r>
              <a:rPr lang="ru-RU" sz="2000" dirty="0" err="1"/>
              <a:t>съответното</a:t>
            </a:r>
            <a:r>
              <a:rPr lang="ru-RU" sz="2000" dirty="0"/>
              <a:t> производство или </a:t>
            </a:r>
            <a:r>
              <a:rPr lang="ru-RU" sz="2000" dirty="0" err="1"/>
              <a:t>дейност</a:t>
            </a:r>
            <a:r>
              <a:rPr lang="ru-RU" sz="2000" dirty="0"/>
              <a:t>;</a:t>
            </a:r>
            <a:endParaRPr lang="en-US" sz="2000" dirty="0"/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2141479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44788-D74A-9328-5943-3B485304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5" y="0"/>
            <a:ext cx="4680520" cy="1238493"/>
          </a:xfrm>
        </p:spPr>
        <p:txBody>
          <a:bodyPr>
            <a:noAutofit/>
          </a:bodyPr>
          <a:lstStyle/>
          <a:p>
            <a:r>
              <a:rPr lang="ru-RU" sz="3000" dirty="0" err="1"/>
              <a:t>Корекция</a:t>
            </a:r>
            <a:r>
              <a:rPr lang="ru-RU" sz="3000" dirty="0"/>
              <a:t> на </a:t>
            </a:r>
            <a:r>
              <a:rPr lang="ru-RU" sz="3000" dirty="0" err="1"/>
              <a:t>ползван</a:t>
            </a:r>
            <a:r>
              <a:rPr lang="ru-RU" sz="3000" dirty="0"/>
              <a:t> </a:t>
            </a:r>
            <a:r>
              <a:rPr lang="ru-RU" sz="3000" dirty="0" err="1"/>
              <a:t>данъчен</a:t>
            </a:r>
            <a:r>
              <a:rPr lang="ru-RU" sz="3000" dirty="0"/>
              <a:t> кредит при брак и </a:t>
            </a:r>
            <a:r>
              <a:rPr lang="ru-RU" sz="3000" dirty="0" err="1"/>
              <a:t>липси</a:t>
            </a:r>
            <a:endParaRPr lang="bg-BG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68DCF7-3DCC-81C2-42DB-C171EAA3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8493"/>
            <a:ext cx="9180511" cy="55028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/>
              <a:t>б) брак </a:t>
            </a:r>
            <a:r>
              <a:rPr lang="ru-RU" sz="2400" dirty="0" err="1"/>
              <a:t>поради</a:t>
            </a:r>
            <a:r>
              <a:rPr lang="ru-RU" sz="2400" dirty="0"/>
              <a:t> </a:t>
            </a:r>
            <a:r>
              <a:rPr lang="ru-RU" sz="2400" dirty="0" err="1"/>
              <a:t>изтичане</a:t>
            </a:r>
            <a:r>
              <a:rPr lang="ru-RU" sz="2400" dirty="0"/>
              <a:t> срока на </a:t>
            </a:r>
            <a:r>
              <a:rPr lang="ru-RU" sz="2400" dirty="0" err="1"/>
              <a:t>годност</a:t>
            </a:r>
            <a:r>
              <a:rPr lang="ru-RU" sz="2400" dirty="0"/>
              <a:t>/</a:t>
            </a:r>
            <a:r>
              <a:rPr lang="ru-RU" sz="2400" dirty="0" err="1"/>
              <a:t>трайност</a:t>
            </a:r>
            <a:r>
              <a:rPr lang="ru-RU" sz="2400" dirty="0"/>
              <a:t>, определен </a:t>
            </a:r>
            <a:r>
              <a:rPr lang="ru-RU" sz="2400" dirty="0" err="1"/>
              <a:t>съгласно</a:t>
            </a:r>
            <a:r>
              <a:rPr lang="ru-RU" sz="2400" dirty="0"/>
              <a:t> </a:t>
            </a:r>
            <a:r>
              <a:rPr lang="ru-RU" sz="2400" dirty="0" err="1"/>
              <a:t>изискванията</a:t>
            </a:r>
            <a:r>
              <a:rPr lang="ru-RU" sz="2400" dirty="0"/>
              <a:t> на нормативен акт или на </a:t>
            </a:r>
            <a:r>
              <a:rPr lang="ru-RU" sz="2400" dirty="0" err="1"/>
              <a:t>фирмени</a:t>
            </a:r>
            <a:r>
              <a:rPr lang="ru-RU" sz="2400" dirty="0"/>
              <a:t> </a:t>
            </a:r>
            <a:r>
              <a:rPr lang="ru-RU" sz="2400" dirty="0" err="1"/>
              <a:t>стандарти</a:t>
            </a:r>
            <a:r>
              <a:rPr lang="ru-RU" sz="2400" dirty="0"/>
              <a:t>, </a:t>
            </a:r>
            <a:r>
              <a:rPr lang="ru-RU" sz="2400" dirty="0" err="1"/>
              <a:t>когато</a:t>
            </a:r>
            <a:r>
              <a:rPr lang="ru-RU" sz="2400" dirty="0"/>
              <a:t> не е </a:t>
            </a:r>
            <a:r>
              <a:rPr lang="ru-RU" sz="2400" dirty="0" err="1"/>
              <a:t>налице</a:t>
            </a:r>
            <a:r>
              <a:rPr lang="ru-RU" sz="2400" dirty="0"/>
              <a:t> нормативен акт, и в </a:t>
            </a:r>
            <a:r>
              <a:rPr lang="ru-RU" sz="2400" dirty="0" err="1"/>
              <a:t>обичайните</a:t>
            </a:r>
            <a:r>
              <a:rPr lang="ru-RU" sz="2400" dirty="0"/>
              <a:t> за </a:t>
            </a:r>
            <a:r>
              <a:rPr lang="ru-RU" sz="2400" dirty="0" err="1"/>
              <a:t>съответната</a:t>
            </a:r>
            <a:r>
              <a:rPr lang="ru-RU" sz="2400" dirty="0"/>
              <a:t> </a:t>
            </a:r>
            <a:r>
              <a:rPr lang="ru-RU" sz="2400" dirty="0" err="1"/>
              <a:t>дейност</a:t>
            </a:r>
            <a:r>
              <a:rPr lang="ru-RU" sz="2400" dirty="0"/>
              <a:t> </a:t>
            </a:r>
            <a:r>
              <a:rPr lang="ru-RU" sz="2400" dirty="0" err="1"/>
              <a:t>размери</a:t>
            </a:r>
            <a:r>
              <a:rPr lang="ru-RU" sz="2400" dirty="0"/>
              <a:t>;</a:t>
            </a:r>
          </a:p>
          <a:p>
            <a:pPr marL="0" indent="0" algn="just">
              <a:buNone/>
            </a:pPr>
            <a:r>
              <a:rPr lang="ru-RU" sz="2400" dirty="0"/>
              <a:t>в) брак на стоки, </a:t>
            </a:r>
            <a:r>
              <a:rPr lang="ru-RU" sz="2400" dirty="0" err="1"/>
              <a:t>които</a:t>
            </a:r>
            <a:r>
              <a:rPr lang="ru-RU" sz="2400" dirty="0"/>
              <a:t> </a:t>
            </a:r>
            <a:r>
              <a:rPr lang="ru-RU" sz="2400" dirty="0" err="1"/>
              <a:t>са</a:t>
            </a:r>
            <a:r>
              <a:rPr lang="ru-RU" sz="2400" dirty="0"/>
              <a:t> </a:t>
            </a:r>
            <a:r>
              <a:rPr lang="ru-RU" sz="2400" dirty="0" err="1"/>
              <a:t>станали</a:t>
            </a:r>
            <a:r>
              <a:rPr lang="ru-RU" sz="2400" dirty="0"/>
              <a:t> </a:t>
            </a:r>
            <a:r>
              <a:rPr lang="ru-RU" sz="2400" dirty="0" err="1"/>
              <a:t>обективно</a:t>
            </a:r>
            <a:r>
              <a:rPr lang="ru-RU" sz="2400" dirty="0"/>
              <a:t> </a:t>
            </a:r>
            <a:r>
              <a:rPr lang="ru-RU" sz="2400" dirty="0" err="1"/>
              <a:t>неизползваеми</a:t>
            </a:r>
            <a:r>
              <a:rPr lang="ru-RU" sz="2400" dirty="0"/>
              <a:t> за </a:t>
            </a:r>
            <a:r>
              <a:rPr lang="ru-RU" sz="2400" dirty="0" err="1"/>
              <a:t>независимата</a:t>
            </a:r>
            <a:r>
              <a:rPr lang="ru-RU" sz="2400" dirty="0"/>
              <a:t> </a:t>
            </a:r>
            <a:r>
              <a:rPr lang="ru-RU" sz="2400" dirty="0" err="1"/>
              <a:t>икономическа</a:t>
            </a:r>
            <a:r>
              <a:rPr lang="ru-RU" sz="2400" dirty="0"/>
              <a:t> </a:t>
            </a:r>
            <a:r>
              <a:rPr lang="ru-RU" sz="2400" dirty="0" err="1"/>
              <a:t>дейност</a:t>
            </a:r>
            <a:r>
              <a:rPr lang="ru-RU" sz="2400" dirty="0"/>
              <a:t> на ДЗЛ в </a:t>
            </a:r>
            <a:r>
              <a:rPr lang="ru-RU" sz="2400" dirty="0" err="1"/>
              <a:t>резултат</a:t>
            </a:r>
            <a:r>
              <a:rPr lang="ru-RU" sz="2400" dirty="0"/>
              <a:t> на </a:t>
            </a:r>
            <a:r>
              <a:rPr lang="ru-RU" sz="2400" dirty="0" err="1"/>
              <a:t>тяхната</a:t>
            </a:r>
            <a:r>
              <a:rPr lang="ru-RU" sz="2400" dirty="0"/>
              <a:t> </a:t>
            </a:r>
            <a:r>
              <a:rPr lang="ru-RU" sz="2400" dirty="0" err="1"/>
              <a:t>обичайна</a:t>
            </a:r>
            <a:r>
              <a:rPr lang="ru-RU" sz="2400" dirty="0"/>
              <a:t> </a:t>
            </a:r>
            <a:r>
              <a:rPr lang="ru-RU" sz="2400" dirty="0" err="1"/>
              <a:t>употреба</a:t>
            </a:r>
            <a:r>
              <a:rPr lang="ru-RU" sz="2400" dirty="0"/>
              <a:t> в </a:t>
            </a:r>
            <a:r>
              <a:rPr lang="ru-RU" sz="2400" dirty="0" err="1"/>
              <a:t>независимата</a:t>
            </a:r>
            <a:r>
              <a:rPr lang="ru-RU" sz="2400" dirty="0"/>
              <a:t> </a:t>
            </a:r>
            <a:r>
              <a:rPr lang="ru-RU" sz="2400" dirty="0" err="1"/>
              <a:t>икономическа</a:t>
            </a:r>
            <a:r>
              <a:rPr lang="ru-RU" sz="2400" dirty="0"/>
              <a:t> </a:t>
            </a:r>
            <a:r>
              <a:rPr lang="ru-RU" sz="2400" dirty="0" err="1"/>
              <a:t>дейност</a:t>
            </a:r>
            <a:r>
              <a:rPr lang="ru-RU" sz="2400" dirty="0"/>
              <a:t>;</a:t>
            </a:r>
          </a:p>
          <a:p>
            <a:pPr marL="0" indent="0" algn="just">
              <a:buNone/>
            </a:pPr>
            <a:r>
              <a:rPr lang="ru-RU" sz="2400" dirty="0"/>
              <a:t>г) брак на </a:t>
            </a:r>
            <a:r>
              <a:rPr lang="ru-RU" sz="2400" dirty="0" err="1"/>
              <a:t>дълготрайни</a:t>
            </a:r>
            <a:r>
              <a:rPr lang="ru-RU" sz="2400" dirty="0"/>
              <a:t> </a:t>
            </a:r>
            <a:r>
              <a:rPr lang="ru-RU" sz="2400" dirty="0" err="1"/>
              <a:t>активи</a:t>
            </a:r>
            <a:r>
              <a:rPr lang="ru-RU" sz="2400" dirty="0"/>
              <a:t>, </a:t>
            </a:r>
            <a:r>
              <a:rPr lang="ru-RU" sz="2400" dirty="0" err="1"/>
              <a:t>когато</a:t>
            </a:r>
            <a:r>
              <a:rPr lang="ru-RU" sz="2400" dirty="0"/>
              <a:t> </a:t>
            </a:r>
            <a:r>
              <a:rPr lang="ru-RU" sz="2400" dirty="0" err="1"/>
              <a:t>балансовата</a:t>
            </a:r>
            <a:r>
              <a:rPr lang="ru-RU" sz="2400" dirty="0"/>
              <a:t> им </a:t>
            </a:r>
            <a:r>
              <a:rPr lang="ru-RU" sz="2400" dirty="0" err="1"/>
              <a:t>стойност</a:t>
            </a:r>
            <a:r>
              <a:rPr lang="ru-RU" sz="2400" dirty="0"/>
              <a:t> е </a:t>
            </a:r>
            <a:r>
              <a:rPr lang="ru-RU" sz="2400" dirty="0" err="1"/>
              <a:t>по-ниска</a:t>
            </a:r>
            <a:r>
              <a:rPr lang="ru-RU" sz="2400" dirty="0"/>
              <a:t> от 10 на сто от </a:t>
            </a:r>
            <a:r>
              <a:rPr lang="ru-RU" sz="2400" dirty="0" err="1"/>
              <a:t>отчетната</a:t>
            </a:r>
            <a:r>
              <a:rPr lang="ru-RU" sz="2400" dirty="0"/>
              <a:t> им </a:t>
            </a:r>
            <a:r>
              <a:rPr lang="ru-RU" sz="2400" dirty="0" err="1"/>
              <a:t>стойност</a:t>
            </a:r>
            <a:r>
              <a:rPr lang="ru-RU" sz="2400" dirty="0"/>
              <a:t>;</a:t>
            </a:r>
          </a:p>
          <a:p>
            <a:pPr algn="just"/>
            <a:r>
              <a:rPr lang="ru-RU" sz="2400" dirty="0"/>
              <a:t>4. брак на стоки, </a:t>
            </a:r>
            <a:r>
              <a:rPr lang="ru-RU" sz="2400" dirty="0" err="1"/>
              <a:t>които</a:t>
            </a:r>
            <a:r>
              <a:rPr lang="ru-RU" sz="2400" dirty="0"/>
              <a:t> </a:t>
            </a:r>
            <a:r>
              <a:rPr lang="ru-RU" sz="2400" dirty="0" err="1"/>
              <a:t>са</a:t>
            </a:r>
            <a:r>
              <a:rPr lang="ru-RU" sz="2400" dirty="0"/>
              <a:t> </a:t>
            </a:r>
            <a:r>
              <a:rPr lang="ru-RU" sz="2400" dirty="0" err="1"/>
              <a:t>обективно</a:t>
            </a:r>
            <a:r>
              <a:rPr lang="ru-RU" sz="2400" dirty="0"/>
              <a:t> </a:t>
            </a:r>
            <a:r>
              <a:rPr lang="ru-RU" sz="2400" dirty="0" err="1"/>
              <a:t>неизползваеми</a:t>
            </a:r>
            <a:r>
              <a:rPr lang="ru-RU" sz="2400" dirty="0"/>
              <a:t> за </a:t>
            </a:r>
            <a:r>
              <a:rPr lang="ru-RU" sz="2400" dirty="0" err="1"/>
              <a:t>независимата</a:t>
            </a:r>
            <a:r>
              <a:rPr lang="ru-RU" sz="2400" dirty="0"/>
              <a:t> </a:t>
            </a:r>
            <a:r>
              <a:rPr lang="ru-RU" sz="2400" dirty="0" err="1"/>
              <a:t>икономическа</a:t>
            </a:r>
            <a:r>
              <a:rPr lang="ru-RU" sz="2400" dirty="0"/>
              <a:t> </a:t>
            </a:r>
            <a:r>
              <a:rPr lang="ru-RU" sz="2400" dirty="0" err="1"/>
              <a:t>дейност</a:t>
            </a:r>
            <a:r>
              <a:rPr lang="ru-RU" sz="2400" dirty="0"/>
              <a:t> на ДЗЛ, </a:t>
            </a:r>
            <a:r>
              <a:rPr lang="ru-RU" sz="2400" dirty="0" err="1"/>
              <a:t>когато</a:t>
            </a:r>
            <a:r>
              <a:rPr lang="ru-RU" sz="2400" dirty="0"/>
              <a:t> с </a:t>
            </a:r>
            <a:r>
              <a:rPr lang="ru-RU" sz="2400" dirty="0" err="1"/>
              <a:t>тези</a:t>
            </a:r>
            <a:r>
              <a:rPr lang="ru-RU" sz="2400" dirty="0"/>
              <a:t> стоки е </a:t>
            </a:r>
            <a:r>
              <a:rPr lang="ru-RU" sz="2400" dirty="0" err="1"/>
              <a:t>извършена</a:t>
            </a:r>
            <a:r>
              <a:rPr lang="ru-RU" sz="2400" dirty="0"/>
              <a:t> </a:t>
            </a:r>
            <a:r>
              <a:rPr lang="ru-RU" sz="2400" dirty="0" err="1"/>
              <a:t>последваща</a:t>
            </a:r>
            <a:r>
              <a:rPr lang="ru-RU" sz="2400" dirty="0"/>
              <a:t> облагаема доставка, </a:t>
            </a:r>
            <a:r>
              <a:rPr lang="ru-RU" sz="2400" dirty="0" err="1"/>
              <a:t>включително</a:t>
            </a:r>
            <a:r>
              <a:rPr lang="ru-RU" sz="2400" dirty="0"/>
              <a:t> по </a:t>
            </a:r>
            <a:r>
              <a:rPr lang="ru-RU" sz="2400" dirty="0" err="1"/>
              <a:t>реда</a:t>
            </a:r>
            <a:r>
              <a:rPr lang="ru-RU" sz="2400" dirty="0"/>
              <a:t> на глава </a:t>
            </a:r>
            <a:r>
              <a:rPr lang="ru-RU" sz="2400" dirty="0" err="1"/>
              <a:t>деветнадесета</a:t>
            </a:r>
            <a:r>
              <a:rPr lang="ru-RU" sz="2400" dirty="0"/>
              <a:t> «а» – чл.163а ЗДДС.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3712350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44788-D74A-9328-5943-3B485304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5" y="0"/>
            <a:ext cx="4680520" cy="1238493"/>
          </a:xfrm>
        </p:spPr>
        <p:txBody>
          <a:bodyPr>
            <a:noAutofit/>
          </a:bodyPr>
          <a:lstStyle/>
          <a:p>
            <a:r>
              <a:rPr lang="ru-RU" sz="3000" dirty="0" err="1"/>
              <a:t>Корекция</a:t>
            </a:r>
            <a:r>
              <a:rPr lang="ru-RU" sz="3000" dirty="0"/>
              <a:t> на </a:t>
            </a:r>
            <a:r>
              <a:rPr lang="ru-RU" sz="3000" dirty="0" err="1"/>
              <a:t>ползван</a:t>
            </a:r>
            <a:r>
              <a:rPr lang="ru-RU" sz="3000" dirty="0"/>
              <a:t> </a:t>
            </a:r>
            <a:r>
              <a:rPr lang="ru-RU" sz="3000" dirty="0" err="1"/>
              <a:t>данъчен</a:t>
            </a:r>
            <a:r>
              <a:rPr lang="ru-RU" sz="3000" dirty="0"/>
              <a:t> кредит при брак и </a:t>
            </a:r>
            <a:r>
              <a:rPr lang="ru-RU" sz="3000" dirty="0" err="1"/>
              <a:t>липси</a:t>
            </a:r>
            <a:endParaRPr lang="bg-BG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68DCF7-3DCC-81C2-42DB-C171EAA3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8493"/>
            <a:ext cx="9180511" cy="5502875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2000" dirty="0"/>
              <a:t>В Решение на СЕС по дело С-127/22 БТК е </a:t>
            </a:r>
            <a:r>
              <a:rPr lang="ru-RU" sz="2000" dirty="0" err="1"/>
              <a:t>прието</a:t>
            </a:r>
            <a:r>
              <a:rPr lang="ru-RU" sz="2000" dirty="0"/>
              <a:t>, че чл.185 Директива 2006/112/ЕО не допуска </a:t>
            </a:r>
            <a:r>
              <a:rPr lang="ru-RU" sz="2000" dirty="0" err="1"/>
              <a:t>разпоредби</a:t>
            </a:r>
            <a:r>
              <a:rPr lang="ru-RU" sz="2000" dirty="0"/>
              <a:t> на </a:t>
            </a:r>
            <a:r>
              <a:rPr lang="ru-RU" sz="2000" dirty="0" err="1"/>
              <a:t>националното</a:t>
            </a:r>
            <a:r>
              <a:rPr lang="ru-RU" sz="2000" dirty="0"/>
              <a:t> право, </a:t>
            </a:r>
            <a:r>
              <a:rPr lang="ru-RU" sz="2000" dirty="0" err="1"/>
              <a:t>които</a:t>
            </a:r>
            <a:r>
              <a:rPr lang="ru-RU" sz="2000" dirty="0"/>
              <a:t> </a:t>
            </a:r>
            <a:r>
              <a:rPr lang="ru-RU" sz="2000" dirty="0" err="1"/>
              <a:t>предвиждат</a:t>
            </a:r>
            <a:r>
              <a:rPr lang="ru-RU" sz="2000" dirty="0"/>
              <a:t> </a:t>
            </a:r>
            <a:r>
              <a:rPr lang="ru-RU" sz="2000" dirty="0" err="1"/>
              <a:t>корекция</a:t>
            </a:r>
            <a:r>
              <a:rPr lang="ru-RU" sz="2000" dirty="0"/>
              <a:t> на </a:t>
            </a:r>
            <a:r>
              <a:rPr lang="ru-RU" sz="2000" dirty="0" err="1"/>
              <a:t>приспаднат</a:t>
            </a:r>
            <a:r>
              <a:rPr lang="ru-RU" sz="2000" dirty="0"/>
              <a:t> ДДС за </a:t>
            </a:r>
            <a:r>
              <a:rPr lang="ru-RU" sz="2000" dirty="0" err="1"/>
              <a:t>придобиването</a:t>
            </a:r>
            <a:r>
              <a:rPr lang="ru-RU" sz="2000" dirty="0"/>
              <a:t> на стока, </a:t>
            </a:r>
            <a:r>
              <a:rPr lang="ru-RU" sz="2000" dirty="0" err="1"/>
              <a:t>когато</a:t>
            </a:r>
            <a:r>
              <a:rPr lang="ru-RU" sz="2000" dirty="0"/>
              <a:t> </a:t>
            </a:r>
            <a:r>
              <a:rPr lang="ru-RU" sz="2000" dirty="0" err="1"/>
              <a:t>тя</a:t>
            </a:r>
            <a:r>
              <a:rPr lang="ru-RU" sz="2000" dirty="0"/>
              <a:t> е била </a:t>
            </a:r>
            <a:r>
              <a:rPr lang="ru-RU" sz="2000" dirty="0" err="1"/>
              <a:t>бракувана</a:t>
            </a:r>
            <a:r>
              <a:rPr lang="ru-RU" sz="2000" dirty="0"/>
              <a:t>, </a:t>
            </a:r>
            <a:r>
              <a:rPr lang="ru-RU" sz="2000" dirty="0" err="1"/>
              <a:t>тъй</a:t>
            </a:r>
            <a:r>
              <a:rPr lang="ru-RU" sz="2000" dirty="0"/>
              <a:t> </a:t>
            </a:r>
            <a:r>
              <a:rPr lang="ru-RU" sz="2000" dirty="0" err="1"/>
              <a:t>като</a:t>
            </a:r>
            <a:r>
              <a:rPr lang="ru-RU" sz="2000" dirty="0"/>
              <a:t> ДЗЛ е </a:t>
            </a:r>
            <a:r>
              <a:rPr lang="ru-RU" sz="2000" dirty="0" err="1"/>
              <a:t>счело</a:t>
            </a:r>
            <a:r>
              <a:rPr lang="ru-RU" sz="2000" dirty="0"/>
              <a:t>, че вече е </a:t>
            </a:r>
            <a:r>
              <a:rPr lang="ru-RU" sz="2000" dirty="0" err="1"/>
              <a:t>неизползваема</a:t>
            </a:r>
            <a:r>
              <a:rPr lang="ru-RU" sz="2000" dirty="0"/>
              <a:t> в </a:t>
            </a:r>
            <a:r>
              <a:rPr lang="ru-RU" sz="2000" dirty="0" err="1"/>
              <a:t>обичайната</a:t>
            </a:r>
            <a:r>
              <a:rPr lang="ru-RU" sz="2000" dirty="0"/>
              <a:t> </a:t>
            </a:r>
            <a:r>
              <a:rPr lang="ru-RU" sz="2000" dirty="0" err="1"/>
              <a:t>му</a:t>
            </a:r>
            <a:r>
              <a:rPr lang="ru-RU" sz="2000" dirty="0"/>
              <a:t> </a:t>
            </a:r>
            <a:r>
              <a:rPr lang="ru-RU" sz="2000" dirty="0" err="1"/>
              <a:t>икономическа</a:t>
            </a:r>
            <a:r>
              <a:rPr lang="ru-RU" sz="2000" dirty="0"/>
              <a:t> </a:t>
            </a:r>
            <a:r>
              <a:rPr lang="ru-RU" sz="2000" dirty="0" err="1"/>
              <a:t>дейност</a:t>
            </a:r>
            <a:r>
              <a:rPr lang="ru-RU" sz="2000" dirty="0"/>
              <a:t>, и </a:t>
            </a:r>
            <a:r>
              <a:rPr lang="ru-RU" sz="2000" dirty="0" err="1"/>
              <a:t>впоследствие</a:t>
            </a:r>
            <a:r>
              <a:rPr lang="ru-RU" sz="2000" dirty="0"/>
              <a:t> или е била предмет на облагаема с ДДС </a:t>
            </a:r>
            <a:r>
              <a:rPr lang="ru-RU" sz="2000" dirty="0" err="1"/>
              <a:t>продажба</a:t>
            </a:r>
            <a:r>
              <a:rPr lang="ru-RU" sz="2000" dirty="0"/>
              <a:t>, или е била </a:t>
            </a:r>
            <a:r>
              <a:rPr lang="ru-RU" sz="2000" dirty="0" err="1"/>
              <a:t>унищожена</a:t>
            </a:r>
            <a:r>
              <a:rPr lang="ru-RU" sz="2000" dirty="0"/>
              <a:t> или </a:t>
            </a:r>
            <a:r>
              <a:rPr lang="ru-RU" sz="2000" dirty="0" err="1"/>
              <a:t>изхвърлена</a:t>
            </a:r>
            <a:r>
              <a:rPr lang="ru-RU" sz="2000" dirty="0"/>
              <a:t> по начин, </a:t>
            </a:r>
            <a:r>
              <a:rPr lang="ru-RU" sz="2000" dirty="0" err="1"/>
              <a:t>който</a:t>
            </a:r>
            <a:r>
              <a:rPr lang="ru-RU" sz="2000" dirty="0"/>
              <a:t> води до </a:t>
            </a:r>
            <a:r>
              <a:rPr lang="ru-RU" sz="2000" dirty="0" err="1"/>
              <a:t>необратимото</a:t>
            </a:r>
            <a:r>
              <a:rPr lang="ru-RU" sz="2000" dirty="0"/>
              <a:t> </a:t>
            </a:r>
            <a:r>
              <a:rPr lang="ru-RU" sz="2000" dirty="0" err="1"/>
              <a:t>изчезване</a:t>
            </a:r>
            <a:r>
              <a:rPr lang="ru-RU" sz="2000" dirty="0"/>
              <a:t>, </a:t>
            </a:r>
            <a:r>
              <a:rPr lang="ru-RU" sz="2000" dirty="0" err="1"/>
              <a:t>стига</a:t>
            </a:r>
            <a:r>
              <a:rPr lang="ru-RU" sz="2000" dirty="0"/>
              <a:t> </a:t>
            </a:r>
            <a:r>
              <a:rPr lang="ru-RU" sz="2000" dirty="0" err="1"/>
              <a:t>унищожаването</a:t>
            </a:r>
            <a:r>
              <a:rPr lang="ru-RU" sz="2000" dirty="0"/>
              <a:t> да е </a:t>
            </a:r>
            <a:r>
              <a:rPr lang="ru-RU" sz="2000" dirty="0" err="1"/>
              <a:t>надлежно</a:t>
            </a:r>
            <a:r>
              <a:rPr lang="ru-RU" sz="2000" dirty="0"/>
              <a:t> доказано или </a:t>
            </a:r>
            <a:r>
              <a:rPr lang="ru-RU" sz="2000" dirty="0" err="1"/>
              <a:t>потвърдено</a:t>
            </a:r>
            <a:r>
              <a:rPr lang="ru-RU" sz="2000" dirty="0"/>
              <a:t> и вече </a:t>
            </a:r>
            <a:r>
              <a:rPr lang="ru-RU" sz="2000" dirty="0" err="1"/>
              <a:t>обективно</a:t>
            </a:r>
            <a:r>
              <a:rPr lang="ru-RU" sz="2000" dirty="0"/>
              <a:t> да </a:t>
            </a:r>
            <a:r>
              <a:rPr lang="ru-RU" sz="2000" dirty="0" err="1"/>
              <a:t>няма</a:t>
            </a:r>
            <a:r>
              <a:rPr lang="ru-RU" sz="2000" dirty="0"/>
              <a:t> </a:t>
            </a:r>
            <a:r>
              <a:rPr lang="ru-RU" sz="2000" dirty="0" err="1"/>
              <a:t>никаква</a:t>
            </a:r>
            <a:r>
              <a:rPr lang="ru-RU" sz="2000" dirty="0"/>
              <a:t> </a:t>
            </a:r>
            <a:r>
              <a:rPr lang="ru-RU" sz="2000" dirty="0" err="1"/>
              <a:t>полза</a:t>
            </a:r>
            <a:r>
              <a:rPr lang="ru-RU" sz="2000" dirty="0"/>
              <a:t> от </a:t>
            </a:r>
            <a:r>
              <a:rPr lang="ru-RU" sz="2000" dirty="0" err="1"/>
              <a:t>стоката</a:t>
            </a:r>
            <a:r>
              <a:rPr lang="ru-RU" sz="2000" dirty="0"/>
              <a:t> за </a:t>
            </a:r>
            <a:r>
              <a:rPr lang="ru-RU" sz="2000" dirty="0" err="1"/>
              <a:t>икономическата</a:t>
            </a:r>
            <a:r>
              <a:rPr lang="ru-RU" sz="2000" dirty="0"/>
              <a:t> </a:t>
            </a:r>
            <a:r>
              <a:rPr lang="ru-RU" sz="2000" dirty="0" err="1"/>
              <a:t>дейност</a:t>
            </a:r>
            <a:r>
              <a:rPr lang="ru-RU" sz="2000" dirty="0"/>
              <a:t> на </a:t>
            </a:r>
            <a:r>
              <a:rPr lang="ru-RU" sz="2000" dirty="0" err="1"/>
              <a:t>данъчнозадълженото</a:t>
            </a:r>
            <a:r>
              <a:rPr lang="ru-RU" sz="2000" dirty="0"/>
              <a:t> лице.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2000" dirty="0"/>
              <a:t>По </a:t>
            </a:r>
            <a:r>
              <a:rPr lang="ru-RU" sz="2000" dirty="0" err="1"/>
              <a:t>делото</a:t>
            </a:r>
            <a:r>
              <a:rPr lang="ru-RU" sz="2000" dirty="0"/>
              <a:t> в </a:t>
            </a:r>
            <a:r>
              <a:rPr lang="ru-RU" sz="2000" dirty="0" err="1"/>
              <a:t>България</a:t>
            </a:r>
            <a:r>
              <a:rPr lang="ru-RU" sz="2000" dirty="0"/>
              <a:t> ВАС се е </a:t>
            </a:r>
            <a:r>
              <a:rPr lang="ru-RU" sz="2000" dirty="0" err="1"/>
              <a:t>произнесъл</a:t>
            </a:r>
            <a:r>
              <a:rPr lang="ru-RU" sz="2000" dirty="0"/>
              <a:t> аналогично по казуса с Решение № 11463 от 22.11.2023 г.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ru-RU" sz="2000" dirty="0"/>
              <a:t>По </a:t>
            </a:r>
            <a:r>
              <a:rPr lang="ru-RU" sz="2000" dirty="0" err="1"/>
              <a:t>същество</a:t>
            </a:r>
            <a:r>
              <a:rPr lang="ru-RU" sz="2000" dirty="0"/>
              <a:t> </a:t>
            </a:r>
            <a:r>
              <a:rPr lang="ru-RU" sz="2000" dirty="0" err="1"/>
              <a:t>новите</a:t>
            </a:r>
            <a:r>
              <a:rPr lang="ru-RU" sz="2000" dirty="0"/>
              <a:t> </a:t>
            </a:r>
            <a:r>
              <a:rPr lang="ru-RU" sz="2000" dirty="0" err="1"/>
              <a:t>моменти</a:t>
            </a:r>
            <a:r>
              <a:rPr lang="ru-RU" sz="2000" dirty="0"/>
              <a:t> от </a:t>
            </a:r>
            <a:r>
              <a:rPr lang="ru-RU" sz="2000" dirty="0" err="1"/>
              <a:t>Решението</a:t>
            </a:r>
            <a:r>
              <a:rPr lang="ru-RU" sz="2000" dirty="0"/>
              <a:t> на СЕС за БТК </a:t>
            </a:r>
            <a:r>
              <a:rPr lang="ru-RU" sz="2000" dirty="0" err="1"/>
              <a:t>попадат</a:t>
            </a:r>
            <a:r>
              <a:rPr lang="ru-RU" sz="2000" dirty="0"/>
              <a:t> в </a:t>
            </a:r>
            <a:r>
              <a:rPr lang="ru-RU" sz="2000" dirty="0" err="1"/>
              <a:t>изключенията</a:t>
            </a:r>
            <a:r>
              <a:rPr lang="ru-RU" sz="2000" dirty="0"/>
              <a:t>, </a:t>
            </a:r>
            <a:r>
              <a:rPr lang="ru-RU" sz="2000" dirty="0" err="1"/>
              <a:t>регламентирани</a:t>
            </a:r>
            <a:r>
              <a:rPr lang="ru-RU" sz="2000" dirty="0"/>
              <a:t> в чл.80, ал.2, т.3, буква „в“ (брак на стоки, </a:t>
            </a:r>
            <a:r>
              <a:rPr lang="ru-RU" sz="2000" dirty="0" err="1"/>
              <a:t>които</a:t>
            </a:r>
            <a:r>
              <a:rPr lang="ru-RU" sz="2000" dirty="0"/>
              <a:t> </a:t>
            </a:r>
            <a:r>
              <a:rPr lang="ru-RU" sz="2000" dirty="0" err="1"/>
              <a:t>са</a:t>
            </a:r>
            <a:r>
              <a:rPr lang="ru-RU" sz="2000" dirty="0"/>
              <a:t> </a:t>
            </a:r>
            <a:r>
              <a:rPr lang="ru-RU" sz="2000" dirty="0" err="1"/>
              <a:t>станали</a:t>
            </a:r>
            <a:r>
              <a:rPr lang="ru-RU" sz="2000" dirty="0"/>
              <a:t> </a:t>
            </a:r>
            <a:r>
              <a:rPr lang="ru-RU" sz="2000" dirty="0" err="1"/>
              <a:t>обективно</a:t>
            </a:r>
            <a:r>
              <a:rPr lang="ru-RU" sz="2000" dirty="0"/>
              <a:t> </a:t>
            </a:r>
            <a:r>
              <a:rPr lang="ru-RU" sz="2000" dirty="0" err="1"/>
              <a:t>неизползваеми</a:t>
            </a:r>
            <a:r>
              <a:rPr lang="ru-RU" sz="2000" dirty="0"/>
              <a:t> за </a:t>
            </a:r>
            <a:r>
              <a:rPr lang="ru-RU" sz="2000" dirty="0" err="1"/>
              <a:t>дейността</a:t>
            </a:r>
            <a:r>
              <a:rPr lang="ru-RU" sz="2000" dirty="0"/>
              <a:t>) и т.4 ЗДДС (брак на стоки и </a:t>
            </a:r>
            <a:r>
              <a:rPr lang="ru-RU" sz="2000" dirty="0" err="1"/>
              <a:t>последваща</a:t>
            </a:r>
            <a:r>
              <a:rPr lang="ru-RU" sz="2000" dirty="0"/>
              <a:t> </a:t>
            </a:r>
            <a:r>
              <a:rPr lang="ru-RU" sz="2000" dirty="0" err="1"/>
              <a:t>продажба</a:t>
            </a:r>
            <a:r>
              <a:rPr lang="ru-RU" sz="2000" dirty="0"/>
              <a:t> на </a:t>
            </a:r>
            <a:r>
              <a:rPr lang="ru-RU" sz="2000" dirty="0" err="1"/>
              <a:t>отпадъци</a:t>
            </a:r>
            <a:r>
              <a:rPr lang="ru-RU" sz="2000" dirty="0"/>
              <a:t> по чл.163а ЗДДС).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518969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44788-D74A-9328-5943-3B485304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5" y="0"/>
            <a:ext cx="4680520" cy="1238493"/>
          </a:xfrm>
        </p:spPr>
        <p:txBody>
          <a:bodyPr>
            <a:noAutofit/>
          </a:bodyPr>
          <a:lstStyle/>
          <a:p>
            <a:r>
              <a:rPr lang="ru-RU" sz="3000" dirty="0" err="1"/>
              <a:t>Корекция</a:t>
            </a:r>
            <a:r>
              <a:rPr lang="ru-RU" sz="3000" dirty="0"/>
              <a:t> на </a:t>
            </a:r>
            <a:r>
              <a:rPr lang="ru-RU" sz="3000" dirty="0" err="1"/>
              <a:t>ползван</a:t>
            </a:r>
            <a:r>
              <a:rPr lang="ru-RU" sz="3000" dirty="0"/>
              <a:t> </a:t>
            </a:r>
            <a:r>
              <a:rPr lang="ru-RU" sz="3000" dirty="0" err="1"/>
              <a:t>данъчен</a:t>
            </a:r>
            <a:r>
              <a:rPr lang="ru-RU" sz="3000" dirty="0"/>
              <a:t> кредит при брак и </a:t>
            </a:r>
            <a:r>
              <a:rPr lang="ru-RU" sz="3000" dirty="0" err="1"/>
              <a:t>липси</a:t>
            </a:r>
            <a:endParaRPr lang="bg-BG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68DCF7-3DCC-81C2-42DB-C171EAA3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8493"/>
            <a:ext cx="9180511" cy="550287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000" b="1" i="1" dirty="0"/>
              <a:t>Пример 3: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000" dirty="0"/>
              <a:t>Дружество Х, </a:t>
            </a:r>
            <a:r>
              <a:rPr lang="ru-RU" sz="2000" dirty="0" err="1"/>
              <a:t>производител</a:t>
            </a:r>
            <a:r>
              <a:rPr lang="ru-RU" sz="2000" dirty="0"/>
              <a:t> на </a:t>
            </a:r>
            <a:r>
              <a:rPr lang="ru-RU" sz="2000" dirty="0" err="1"/>
              <a:t>химикалки</a:t>
            </a:r>
            <a:r>
              <a:rPr lang="ru-RU" sz="2000" dirty="0"/>
              <a:t> и </a:t>
            </a:r>
            <a:r>
              <a:rPr lang="ru-RU" sz="2000" dirty="0" err="1"/>
              <a:t>моливи</a:t>
            </a:r>
            <a:r>
              <a:rPr lang="ru-RU" sz="2000" dirty="0"/>
              <a:t>, </a:t>
            </a:r>
            <a:r>
              <a:rPr lang="ru-RU" sz="2000" dirty="0" err="1"/>
              <a:t>през</a:t>
            </a:r>
            <a:r>
              <a:rPr lang="ru-RU" sz="2000" dirty="0"/>
              <a:t> м.10.2024 г. </a:t>
            </a:r>
            <a:r>
              <a:rPr lang="ru-RU" sz="2000" dirty="0" err="1"/>
              <a:t>решава</a:t>
            </a:r>
            <a:r>
              <a:rPr lang="ru-RU" sz="2000" dirty="0"/>
              <a:t> да </a:t>
            </a:r>
            <a:r>
              <a:rPr lang="ru-RU" sz="2000" dirty="0" err="1"/>
              <a:t>преустанови</a:t>
            </a:r>
            <a:r>
              <a:rPr lang="ru-RU" sz="2000" dirty="0"/>
              <a:t> </a:t>
            </a:r>
            <a:r>
              <a:rPr lang="ru-RU" sz="2000" dirty="0" err="1"/>
              <a:t>производството</a:t>
            </a:r>
            <a:r>
              <a:rPr lang="ru-RU" sz="2000" dirty="0"/>
              <a:t> на </a:t>
            </a:r>
            <a:r>
              <a:rPr lang="ru-RU" sz="2000" dirty="0" err="1"/>
              <a:t>моливи</a:t>
            </a:r>
            <a:r>
              <a:rPr lang="ru-RU" sz="2000" dirty="0"/>
              <a:t> и </a:t>
            </a:r>
            <a:r>
              <a:rPr lang="ru-RU" sz="2000" dirty="0" err="1"/>
              <a:t>извършва</a:t>
            </a:r>
            <a:r>
              <a:rPr lang="ru-RU" sz="2000" dirty="0"/>
              <a:t> инвентаризация на </a:t>
            </a:r>
            <a:r>
              <a:rPr lang="ru-RU" sz="2000" dirty="0" err="1"/>
              <a:t>наличните</a:t>
            </a:r>
            <a:r>
              <a:rPr lang="ru-RU" sz="2000" dirty="0"/>
              <a:t> стоки и </a:t>
            </a:r>
            <a:r>
              <a:rPr lang="ru-RU" sz="2000" dirty="0" err="1"/>
              <a:t>активи</a:t>
            </a:r>
            <a:r>
              <a:rPr lang="ru-RU" sz="2000" dirty="0"/>
              <a:t>. При </a:t>
            </a:r>
            <a:r>
              <a:rPr lang="ru-RU" sz="2000" dirty="0" err="1"/>
              <a:t>нея</a:t>
            </a:r>
            <a:r>
              <a:rPr lang="ru-RU" sz="2000" dirty="0"/>
              <a:t> се </a:t>
            </a:r>
            <a:r>
              <a:rPr lang="ru-RU" sz="2000" dirty="0" err="1"/>
              <a:t>взима</a:t>
            </a:r>
            <a:r>
              <a:rPr lang="ru-RU" sz="2000" dirty="0"/>
              <a:t> решение за брак на: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000" dirty="0"/>
              <a:t>Машина, </a:t>
            </a:r>
            <a:r>
              <a:rPr lang="ru-RU" sz="2000" dirty="0" err="1"/>
              <a:t>придобита</a:t>
            </a:r>
            <a:r>
              <a:rPr lang="ru-RU" sz="2000" dirty="0"/>
              <a:t> с фактура № 1234/20.10.2021 г. с </a:t>
            </a:r>
            <a:r>
              <a:rPr lang="ru-RU" sz="2000" dirty="0" err="1"/>
              <a:t>данъчна</a:t>
            </a:r>
            <a:r>
              <a:rPr lang="ru-RU" sz="2000" dirty="0"/>
              <a:t> основа 15 000 </a:t>
            </a:r>
            <a:r>
              <a:rPr lang="ru-RU" sz="2000" dirty="0" err="1"/>
              <a:t>лв</a:t>
            </a:r>
            <a:r>
              <a:rPr lang="ru-RU" sz="2000" dirty="0"/>
              <a:t>. и начислен ДДС 3 000 </a:t>
            </a:r>
            <a:r>
              <a:rPr lang="ru-RU" sz="2000" dirty="0" err="1"/>
              <a:t>лв</a:t>
            </a:r>
            <a:r>
              <a:rPr lang="ru-RU" sz="2000" dirty="0"/>
              <a:t>. </a:t>
            </a:r>
            <a:r>
              <a:rPr lang="ru-RU" sz="2000" dirty="0" err="1"/>
              <a:t>Машината</a:t>
            </a:r>
            <a:r>
              <a:rPr lang="ru-RU" sz="2000" dirty="0"/>
              <a:t> се </a:t>
            </a:r>
            <a:r>
              <a:rPr lang="ru-RU" sz="2000" dirty="0" err="1"/>
              <a:t>бракува</a:t>
            </a:r>
            <a:r>
              <a:rPr lang="ru-RU" sz="2000" dirty="0"/>
              <a:t>, </a:t>
            </a:r>
            <a:r>
              <a:rPr lang="ru-RU" sz="2000" dirty="0" err="1"/>
              <a:t>защото</a:t>
            </a:r>
            <a:r>
              <a:rPr lang="ru-RU" sz="2000" dirty="0"/>
              <a:t> на </a:t>
            </a:r>
            <a:r>
              <a:rPr lang="ru-RU" sz="2000" dirty="0" err="1"/>
              <a:t>нея</a:t>
            </a:r>
            <a:r>
              <a:rPr lang="ru-RU" sz="2000" dirty="0"/>
              <a:t> се </a:t>
            </a:r>
            <a:r>
              <a:rPr lang="ru-RU" sz="2000" dirty="0" err="1"/>
              <a:t>произвеждат</a:t>
            </a:r>
            <a:r>
              <a:rPr lang="ru-RU" sz="2000" dirty="0"/>
              <a:t> само </a:t>
            </a:r>
            <a:r>
              <a:rPr lang="ru-RU" sz="2000" dirty="0" err="1"/>
              <a:t>моливите</a:t>
            </a:r>
            <a:r>
              <a:rPr lang="ru-RU" sz="2000" dirty="0"/>
              <a:t>, </a:t>
            </a:r>
            <a:r>
              <a:rPr lang="ru-RU" sz="2000" dirty="0" err="1"/>
              <a:t>чието</a:t>
            </a:r>
            <a:r>
              <a:rPr lang="ru-RU" sz="2000" dirty="0"/>
              <a:t> производство е </a:t>
            </a:r>
            <a:r>
              <a:rPr lang="ru-RU" sz="2000" dirty="0" err="1"/>
              <a:t>прекратено</a:t>
            </a:r>
            <a:r>
              <a:rPr lang="ru-RU" sz="2000" dirty="0"/>
              <a:t>. </a:t>
            </a:r>
            <a:r>
              <a:rPr lang="ru-RU" sz="2000" dirty="0" err="1"/>
              <a:t>Получените</a:t>
            </a:r>
            <a:r>
              <a:rPr lang="ru-RU" sz="2000" dirty="0"/>
              <a:t> </a:t>
            </a:r>
            <a:r>
              <a:rPr lang="ru-RU" sz="2000" dirty="0" err="1"/>
              <a:t>метални</a:t>
            </a:r>
            <a:r>
              <a:rPr lang="ru-RU" sz="2000" dirty="0"/>
              <a:t> </a:t>
            </a:r>
            <a:r>
              <a:rPr lang="ru-RU" sz="2000" dirty="0" err="1"/>
              <a:t>отпадъци</a:t>
            </a:r>
            <a:r>
              <a:rPr lang="ru-RU" sz="2000" dirty="0"/>
              <a:t> от </a:t>
            </a:r>
            <a:r>
              <a:rPr lang="ru-RU" sz="2000" dirty="0" err="1"/>
              <a:t>машината</a:t>
            </a:r>
            <a:r>
              <a:rPr lang="ru-RU" sz="2000" dirty="0"/>
              <a:t> се </a:t>
            </a:r>
            <a:r>
              <a:rPr lang="ru-RU" sz="2000" dirty="0" err="1"/>
              <a:t>продават</a:t>
            </a:r>
            <a:r>
              <a:rPr lang="ru-RU" sz="2000" dirty="0"/>
              <a:t> по </a:t>
            </a:r>
            <a:r>
              <a:rPr lang="ru-RU" sz="2000" dirty="0" err="1"/>
              <a:t>реда</a:t>
            </a:r>
            <a:r>
              <a:rPr lang="ru-RU" sz="2000" dirty="0"/>
              <a:t> на чл.163а ЗДДС.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000" dirty="0" err="1"/>
              <a:t>Материални</a:t>
            </a:r>
            <a:r>
              <a:rPr lang="ru-RU" sz="2000" dirty="0"/>
              <a:t> запаси, </a:t>
            </a:r>
            <a:r>
              <a:rPr lang="ru-RU" sz="2000" dirty="0" err="1"/>
              <a:t>купени</a:t>
            </a:r>
            <a:r>
              <a:rPr lang="ru-RU" sz="2000" dirty="0"/>
              <a:t> с фактура № 2311/09.03.2023 г., с </a:t>
            </a:r>
            <a:r>
              <a:rPr lang="ru-RU" sz="2000" dirty="0" err="1"/>
              <a:t>данъчна</a:t>
            </a:r>
            <a:r>
              <a:rPr lang="ru-RU" sz="2000" dirty="0"/>
              <a:t> основа 1 000 </a:t>
            </a:r>
            <a:r>
              <a:rPr lang="ru-RU" sz="2000" dirty="0" err="1"/>
              <a:t>лв</a:t>
            </a:r>
            <a:r>
              <a:rPr lang="ru-RU" sz="2000" dirty="0"/>
              <a:t>. и 200 ДДС, </a:t>
            </a:r>
            <a:r>
              <a:rPr lang="ru-RU" sz="2000" dirty="0" err="1"/>
              <a:t>които</a:t>
            </a:r>
            <a:r>
              <a:rPr lang="ru-RU" sz="2000" dirty="0"/>
              <a:t> </a:t>
            </a:r>
            <a:r>
              <a:rPr lang="ru-RU" sz="2000" dirty="0" err="1"/>
              <a:t>са</a:t>
            </a:r>
            <a:r>
              <a:rPr lang="ru-RU" sz="2000" dirty="0"/>
              <a:t> се </a:t>
            </a:r>
            <a:r>
              <a:rPr lang="ru-RU" sz="2000" dirty="0" err="1"/>
              <a:t>използвали</a:t>
            </a:r>
            <a:r>
              <a:rPr lang="ru-RU" sz="2000" dirty="0"/>
              <a:t> за </a:t>
            </a:r>
            <a:r>
              <a:rPr lang="ru-RU" sz="2000" dirty="0" err="1"/>
              <a:t>производството</a:t>
            </a:r>
            <a:r>
              <a:rPr lang="ru-RU" sz="2000" dirty="0"/>
              <a:t> на </a:t>
            </a:r>
            <a:r>
              <a:rPr lang="ru-RU" sz="2000" dirty="0" err="1"/>
              <a:t>моливите</a:t>
            </a:r>
            <a:r>
              <a:rPr lang="ru-RU" sz="2000" dirty="0"/>
              <a:t> и </a:t>
            </a:r>
            <a:r>
              <a:rPr lang="ru-RU" sz="2000" dirty="0" err="1"/>
              <a:t>които</a:t>
            </a:r>
            <a:r>
              <a:rPr lang="ru-RU" sz="2000" dirty="0"/>
              <a:t> </a:t>
            </a:r>
            <a:r>
              <a:rPr lang="ru-RU" sz="2000" dirty="0" err="1"/>
              <a:t>са</a:t>
            </a:r>
            <a:r>
              <a:rPr lang="ru-RU" sz="2000" dirty="0"/>
              <a:t> </a:t>
            </a:r>
            <a:r>
              <a:rPr lang="ru-RU" sz="2000" dirty="0" err="1"/>
              <a:t>предадени</a:t>
            </a:r>
            <a:r>
              <a:rPr lang="ru-RU" sz="2000" dirty="0"/>
              <a:t> на </a:t>
            </a:r>
            <a:r>
              <a:rPr lang="ru-RU" sz="2000" dirty="0" err="1"/>
              <a:t>специализирана</a:t>
            </a:r>
            <a:r>
              <a:rPr lang="ru-RU" sz="2000" dirty="0"/>
              <a:t> фирма за </a:t>
            </a:r>
            <a:r>
              <a:rPr lang="ru-RU" sz="2000" dirty="0" err="1"/>
              <a:t>унищожаването</a:t>
            </a:r>
            <a:r>
              <a:rPr lang="ru-RU" sz="2000" dirty="0"/>
              <a:t> им. Те </a:t>
            </a:r>
            <a:r>
              <a:rPr lang="ru-RU" sz="2000" dirty="0" err="1"/>
              <a:t>са</a:t>
            </a:r>
            <a:r>
              <a:rPr lang="ru-RU" sz="2000" dirty="0"/>
              <a:t> </a:t>
            </a:r>
            <a:r>
              <a:rPr lang="ru-RU" sz="2000" dirty="0" err="1"/>
              <a:t>предадени</a:t>
            </a:r>
            <a:r>
              <a:rPr lang="ru-RU" sz="2000" dirty="0"/>
              <a:t> с протокол и е </a:t>
            </a:r>
            <a:r>
              <a:rPr lang="ru-RU" sz="2000" dirty="0" err="1"/>
              <a:t>заплатена</a:t>
            </a:r>
            <a:r>
              <a:rPr lang="ru-RU" sz="2000" dirty="0"/>
              <a:t> услуга за </a:t>
            </a:r>
            <a:r>
              <a:rPr lang="ru-RU" sz="2000" dirty="0" err="1"/>
              <a:t>тяхното</a:t>
            </a:r>
            <a:r>
              <a:rPr lang="ru-RU" sz="2000" dirty="0"/>
              <a:t> </a:t>
            </a:r>
            <a:r>
              <a:rPr lang="ru-RU" sz="2000" dirty="0" err="1"/>
              <a:t>унищожаване</a:t>
            </a:r>
            <a:r>
              <a:rPr lang="ru-RU" sz="2000" dirty="0"/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000" dirty="0"/>
              <a:t>Готова продукция (</a:t>
            </a:r>
            <a:r>
              <a:rPr lang="ru-RU" sz="2000" dirty="0" err="1"/>
              <a:t>химикалки</a:t>
            </a:r>
            <a:r>
              <a:rPr lang="ru-RU" sz="2000" dirty="0"/>
              <a:t>) на </a:t>
            </a:r>
            <a:r>
              <a:rPr lang="ru-RU" sz="2000" dirty="0" err="1"/>
              <a:t>себестойност</a:t>
            </a:r>
            <a:r>
              <a:rPr lang="ru-RU" sz="2000" dirty="0"/>
              <a:t> 600 </a:t>
            </a:r>
            <a:r>
              <a:rPr lang="ru-RU" sz="2000" dirty="0" err="1"/>
              <a:t>лв</a:t>
            </a:r>
            <a:r>
              <a:rPr lang="ru-RU" sz="2000" dirty="0"/>
              <a:t>. </a:t>
            </a:r>
            <a:r>
              <a:rPr lang="ru-RU" sz="2000" dirty="0" err="1"/>
              <a:t>заради</a:t>
            </a:r>
            <a:r>
              <a:rPr lang="ru-RU" sz="2000" dirty="0"/>
              <a:t> нарушен </a:t>
            </a:r>
            <a:r>
              <a:rPr lang="ru-RU" sz="2000" dirty="0" err="1"/>
              <a:t>търговски</a:t>
            </a:r>
            <a:r>
              <a:rPr lang="ru-RU" sz="2000" dirty="0"/>
              <a:t> вид на </a:t>
            </a:r>
            <a:r>
              <a:rPr lang="ru-RU" sz="2000" dirty="0" err="1"/>
              <a:t>опаковките</a:t>
            </a:r>
            <a:r>
              <a:rPr lang="ru-RU" sz="2000" dirty="0"/>
              <a:t>, за </a:t>
            </a:r>
            <a:r>
              <a:rPr lang="ru-RU" sz="2000" dirty="0" err="1"/>
              <a:t>която</a:t>
            </a:r>
            <a:r>
              <a:rPr lang="ru-RU" sz="2000" dirty="0"/>
              <a:t> е </a:t>
            </a:r>
            <a:r>
              <a:rPr lang="ru-RU" sz="2000" dirty="0" err="1"/>
              <a:t>ползван</a:t>
            </a:r>
            <a:r>
              <a:rPr lang="ru-RU" sz="2000" dirty="0"/>
              <a:t> </a:t>
            </a:r>
            <a:r>
              <a:rPr lang="ru-RU" sz="2000" dirty="0" err="1"/>
              <a:t>данъчен</a:t>
            </a:r>
            <a:r>
              <a:rPr lang="ru-RU" sz="2000" dirty="0"/>
              <a:t> кредит </a:t>
            </a:r>
            <a:r>
              <a:rPr lang="ru-RU" sz="2000" dirty="0" err="1"/>
              <a:t>през</a:t>
            </a:r>
            <a:r>
              <a:rPr lang="ru-RU" sz="2000" dirty="0"/>
              <a:t> 2023 г. в размер на 100 </a:t>
            </a:r>
            <a:r>
              <a:rPr lang="ru-RU" sz="2000" dirty="0" err="1"/>
              <a:t>лв</a:t>
            </a:r>
            <a:r>
              <a:rPr lang="ru-RU" sz="2000" dirty="0"/>
              <a:t>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ru-RU" sz="2000" dirty="0"/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4174144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44788-D74A-9328-5943-3B485304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5" y="0"/>
            <a:ext cx="4680520" cy="1238493"/>
          </a:xfrm>
        </p:spPr>
        <p:txBody>
          <a:bodyPr>
            <a:noAutofit/>
          </a:bodyPr>
          <a:lstStyle/>
          <a:p>
            <a:r>
              <a:rPr lang="ru-RU" sz="3000" dirty="0" err="1"/>
              <a:t>Корекция</a:t>
            </a:r>
            <a:r>
              <a:rPr lang="ru-RU" sz="3000" dirty="0"/>
              <a:t> на </a:t>
            </a:r>
            <a:r>
              <a:rPr lang="ru-RU" sz="3000" dirty="0" err="1"/>
              <a:t>ползван</a:t>
            </a:r>
            <a:r>
              <a:rPr lang="ru-RU" sz="3000" dirty="0"/>
              <a:t> </a:t>
            </a:r>
            <a:r>
              <a:rPr lang="ru-RU" sz="3000" dirty="0" err="1"/>
              <a:t>данъчен</a:t>
            </a:r>
            <a:r>
              <a:rPr lang="ru-RU" sz="3000" dirty="0"/>
              <a:t> кредит при брак и </a:t>
            </a:r>
            <a:r>
              <a:rPr lang="ru-RU" sz="3000" dirty="0" err="1"/>
              <a:t>липси</a:t>
            </a:r>
            <a:endParaRPr lang="bg-BG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68DCF7-3DCC-81C2-42DB-C171EAA3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8493"/>
            <a:ext cx="9180511" cy="550287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000" dirty="0" err="1"/>
              <a:t>Установява</a:t>
            </a:r>
            <a:r>
              <a:rPr lang="ru-RU" sz="2000" dirty="0"/>
              <a:t> се и </a:t>
            </a:r>
            <a:r>
              <a:rPr lang="ru-RU" sz="2000" dirty="0" err="1"/>
              <a:t>липса</a:t>
            </a:r>
            <a:r>
              <a:rPr lang="ru-RU" sz="2000" dirty="0"/>
              <a:t> на </a:t>
            </a:r>
            <a:r>
              <a:rPr lang="ru-RU" sz="2000" dirty="0" err="1"/>
              <a:t>лаптоп</a:t>
            </a:r>
            <a:r>
              <a:rPr lang="ru-RU" sz="2000" dirty="0"/>
              <a:t>, </a:t>
            </a:r>
            <a:r>
              <a:rPr lang="ru-RU" sz="2000" dirty="0" err="1"/>
              <a:t>закупен</a:t>
            </a:r>
            <a:r>
              <a:rPr lang="ru-RU" sz="2000" dirty="0"/>
              <a:t> с фактура № 369/20.10.2022 г. с цена на придобиване 2 000 </a:t>
            </a:r>
            <a:r>
              <a:rPr lang="ru-RU" sz="2000" dirty="0" err="1"/>
              <a:t>лв</a:t>
            </a:r>
            <a:r>
              <a:rPr lang="ru-RU" sz="2000" dirty="0"/>
              <a:t>. и ДДС 400 </a:t>
            </a:r>
            <a:r>
              <a:rPr lang="ru-RU" sz="2000" dirty="0" err="1"/>
              <a:t>лв</a:t>
            </a:r>
            <a:r>
              <a:rPr lang="ru-RU" sz="2000" dirty="0"/>
              <a:t>. За </a:t>
            </a:r>
            <a:r>
              <a:rPr lang="ru-RU" sz="2000" dirty="0" err="1"/>
              <a:t>тази</a:t>
            </a:r>
            <a:r>
              <a:rPr lang="ru-RU" sz="2000" dirty="0"/>
              <a:t> </a:t>
            </a:r>
            <a:r>
              <a:rPr lang="ru-RU" sz="2000" dirty="0" err="1"/>
              <a:t>липса</a:t>
            </a:r>
            <a:r>
              <a:rPr lang="ru-RU" sz="2000" dirty="0"/>
              <a:t> се </a:t>
            </a:r>
            <a:r>
              <a:rPr lang="ru-RU" sz="2000" dirty="0" err="1"/>
              <a:t>извършва</a:t>
            </a:r>
            <a:r>
              <a:rPr lang="ru-RU" sz="2000" dirty="0"/>
              <a:t> </a:t>
            </a:r>
            <a:r>
              <a:rPr lang="ru-RU" sz="2000" dirty="0" err="1"/>
              <a:t>корекция</a:t>
            </a:r>
            <a:r>
              <a:rPr lang="ru-RU" sz="2000" dirty="0"/>
              <a:t> по чл.79, ал.1 ЗДДС в </a:t>
            </a:r>
            <a:r>
              <a:rPr lang="ru-RU" sz="2000" dirty="0" err="1"/>
              <a:t>пълен</a:t>
            </a:r>
            <a:r>
              <a:rPr lang="ru-RU" sz="2000" dirty="0"/>
              <a:t> размер, </a:t>
            </a:r>
            <a:r>
              <a:rPr lang="ru-RU" sz="2000" dirty="0" err="1"/>
              <a:t>защото</a:t>
            </a:r>
            <a:r>
              <a:rPr lang="ru-RU" sz="2000" dirty="0"/>
              <a:t> не </a:t>
            </a:r>
            <a:r>
              <a:rPr lang="ru-RU" sz="2000" dirty="0" err="1"/>
              <a:t>са</a:t>
            </a:r>
            <a:r>
              <a:rPr lang="ru-RU" sz="2000" dirty="0"/>
              <a:t> изминали 5 г. от </a:t>
            </a:r>
            <a:r>
              <a:rPr lang="ru-RU" sz="2000" dirty="0" err="1"/>
              <a:t>ползването</a:t>
            </a:r>
            <a:r>
              <a:rPr lang="ru-RU" sz="2000" dirty="0"/>
              <a:t> на </a:t>
            </a:r>
            <a:r>
              <a:rPr lang="ru-RU" sz="2000" dirty="0" err="1"/>
              <a:t>данъчен</a:t>
            </a:r>
            <a:r>
              <a:rPr lang="ru-RU" sz="2000" dirty="0"/>
              <a:t> кредит, за да </a:t>
            </a:r>
            <a:r>
              <a:rPr lang="ru-RU" sz="2000" dirty="0" err="1"/>
              <a:t>попадне</a:t>
            </a:r>
            <a:r>
              <a:rPr lang="ru-RU" sz="2000" dirty="0"/>
              <a:t> в </a:t>
            </a:r>
            <a:r>
              <a:rPr lang="ru-RU" sz="2000" dirty="0" err="1"/>
              <a:t>изключението</a:t>
            </a:r>
            <a:r>
              <a:rPr lang="ru-RU" sz="2000" dirty="0"/>
              <a:t> по чл.80,ал.1, т. 4 ЗДДС.</a:t>
            </a:r>
          </a:p>
          <a:p>
            <a:pPr marL="0" indent="0" algn="just">
              <a:buNone/>
            </a:pPr>
            <a:r>
              <a:rPr lang="ru-RU" sz="2000" dirty="0"/>
              <a:t>Няма да се </a:t>
            </a:r>
            <a:r>
              <a:rPr lang="ru-RU" sz="2000" dirty="0" err="1"/>
              <a:t>извършва</a:t>
            </a:r>
            <a:r>
              <a:rPr lang="ru-RU" sz="2000" dirty="0"/>
              <a:t> </a:t>
            </a:r>
            <a:r>
              <a:rPr lang="ru-RU" sz="2000" dirty="0" err="1"/>
              <a:t>корекция</a:t>
            </a:r>
            <a:r>
              <a:rPr lang="ru-RU" sz="2000" dirty="0"/>
              <a:t> на </a:t>
            </a:r>
            <a:r>
              <a:rPr lang="ru-RU" sz="2000" dirty="0" err="1"/>
              <a:t>ползван</a:t>
            </a:r>
            <a:r>
              <a:rPr lang="ru-RU" sz="2000" dirty="0"/>
              <a:t> </a:t>
            </a:r>
            <a:r>
              <a:rPr lang="ru-RU" sz="2000" dirty="0" err="1"/>
              <a:t>данъчен</a:t>
            </a:r>
            <a:r>
              <a:rPr lang="ru-RU" sz="2000" dirty="0"/>
              <a:t> кредит, независимо че не </a:t>
            </a:r>
            <a:r>
              <a:rPr lang="ru-RU" sz="2000" dirty="0" err="1"/>
              <a:t>са</a:t>
            </a:r>
            <a:r>
              <a:rPr lang="ru-RU" sz="2000" dirty="0"/>
              <a:t> изминали 5 </a:t>
            </a:r>
            <a:r>
              <a:rPr lang="ru-RU" sz="2000" dirty="0" err="1"/>
              <a:t>години</a:t>
            </a:r>
            <a:r>
              <a:rPr lang="ru-RU" sz="2000" dirty="0"/>
              <a:t> от момента на </a:t>
            </a:r>
            <a:r>
              <a:rPr lang="ru-RU" sz="2000" dirty="0" err="1"/>
              <a:t>ползването</a:t>
            </a:r>
            <a:r>
              <a:rPr lang="ru-RU" sz="2000" dirty="0"/>
              <a:t> </a:t>
            </a:r>
            <a:r>
              <a:rPr lang="ru-RU" sz="2000" dirty="0" err="1"/>
              <a:t>му</a:t>
            </a:r>
            <a:r>
              <a:rPr lang="ru-RU" sz="2000" dirty="0"/>
              <a:t> за: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2000" dirty="0" err="1"/>
              <a:t>Машината</a:t>
            </a:r>
            <a:r>
              <a:rPr lang="ru-RU" sz="2000" dirty="0"/>
              <a:t>, </a:t>
            </a:r>
            <a:r>
              <a:rPr lang="ru-RU" sz="2000" dirty="0" err="1"/>
              <a:t>защото</a:t>
            </a:r>
            <a:r>
              <a:rPr lang="ru-RU" sz="2000" dirty="0"/>
              <a:t> е </a:t>
            </a:r>
            <a:r>
              <a:rPr lang="ru-RU" sz="2000" dirty="0" err="1"/>
              <a:t>продадена</a:t>
            </a:r>
            <a:r>
              <a:rPr lang="ru-RU" sz="2000" dirty="0"/>
              <a:t> </a:t>
            </a:r>
            <a:r>
              <a:rPr lang="ru-RU" sz="2000" dirty="0" err="1"/>
              <a:t>като</a:t>
            </a:r>
            <a:r>
              <a:rPr lang="ru-RU" sz="2000" dirty="0"/>
              <a:t> </a:t>
            </a:r>
            <a:r>
              <a:rPr lang="ru-RU" sz="2000" dirty="0" err="1"/>
              <a:t>отпадък</a:t>
            </a:r>
            <a:r>
              <a:rPr lang="ru-RU" sz="2000" dirty="0"/>
              <a:t> и </a:t>
            </a:r>
            <a:r>
              <a:rPr lang="ru-RU" sz="2000" dirty="0" err="1"/>
              <a:t>попада</a:t>
            </a:r>
            <a:r>
              <a:rPr lang="ru-RU" sz="2000" dirty="0"/>
              <a:t> в </a:t>
            </a:r>
            <a:r>
              <a:rPr lang="ru-RU" sz="2000" dirty="0" err="1"/>
              <a:t>изключението</a:t>
            </a:r>
            <a:r>
              <a:rPr lang="ru-RU" sz="2000" dirty="0"/>
              <a:t> на чл.80, ал.2, т.4 ЗДДС. За </a:t>
            </a:r>
            <a:r>
              <a:rPr lang="ru-RU" sz="2000" dirty="0" err="1"/>
              <a:t>нея</a:t>
            </a:r>
            <a:r>
              <a:rPr lang="ru-RU" sz="2000" dirty="0"/>
              <a:t> </a:t>
            </a:r>
            <a:r>
              <a:rPr lang="ru-RU" sz="2000" dirty="0" err="1"/>
              <a:t>няма</a:t>
            </a:r>
            <a:r>
              <a:rPr lang="ru-RU" sz="2000" dirty="0"/>
              <a:t> да се </a:t>
            </a:r>
            <a:r>
              <a:rPr lang="ru-RU" sz="2000" dirty="0" err="1"/>
              <a:t>прави</a:t>
            </a:r>
            <a:r>
              <a:rPr lang="ru-RU" sz="2000" dirty="0"/>
              <a:t> </a:t>
            </a:r>
            <a:r>
              <a:rPr lang="ru-RU" sz="2000" dirty="0" err="1"/>
              <a:t>изчисление</a:t>
            </a:r>
            <a:r>
              <a:rPr lang="ru-RU" sz="2000" dirty="0"/>
              <a:t> по </a:t>
            </a:r>
            <a:r>
              <a:rPr lang="ru-RU" sz="2000" dirty="0" err="1"/>
              <a:t>формулата</a:t>
            </a:r>
            <a:r>
              <a:rPr lang="ru-RU" sz="2000" dirty="0"/>
              <a:t> в чл.79, ал.3, т. 2, буква „а“ ЗДДС, </a:t>
            </a:r>
            <a:r>
              <a:rPr lang="ru-RU" sz="2000" dirty="0" err="1"/>
              <a:t>защото</a:t>
            </a:r>
            <a:r>
              <a:rPr lang="ru-RU" sz="2000" dirty="0"/>
              <a:t> </a:t>
            </a:r>
            <a:r>
              <a:rPr lang="ru-RU" sz="2000" dirty="0" err="1"/>
              <a:t>попада</a:t>
            </a:r>
            <a:r>
              <a:rPr lang="ru-RU" sz="2000" dirty="0"/>
              <a:t> в </a:t>
            </a:r>
            <a:r>
              <a:rPr lang="ru-RU" sz="2000" dirty="0" err="1"/>
              <a:t>изключенията</a:t>
            </a:r>
            <a:r>
              <a:rPr lang="ru-RU" sz="2000" dirty="0"/>
              <a:t> за </a:t>
            </a:r>
            <a:r>
              <a:rPr lang="ru-RU" sz="2000" dirty="0" err="1"/>
              <a:t>корекции</a:t>
            </a:r>
            <a:r>
              <a:rPr lang="ru-RU" sz="2000" dirty="0"/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2000" dirty="0" err="1"/>
              <a:t>Материалните</a:t>
            </a:r>
            <a:r>
              <a:rPr lang="ru-RU" sz="2000" dirty="0"/>
              <a:t> запаси, </a:t>
            </a:r>
            <a:r>
              <a:rPr lang="ru-RU" sz="2000" dirty="0" err="1"/>
              <a:t>защото</a:t>
            </a:r>
            <a:r>
              <a:rPr lang="ru-RU" sz="2000" dirty="0"/>
              <a:t> </a:t>
            </a:r>
            <a:r>
              <a:rPr lang="ru-RU" sz="2000" dirty="0" err="1"/>
              <a:t>са</a:t>
            </a:r>
            <a:r>
              <a:rPr lang="ru-RU" sz="2000" dirty="0"/>
              <a:t> </a:t>
            </a:r>
            <a:r>
              <a:rPr lang="ru-RU" sz="2000" dirty="0" err="1"/>
              <a:t>неизползваеми</a:t>
            </a:r>
            <a:r>
              <a:rPr lang="ru-RU" sz="2000" dirty="0"/>
              <a:t> за </a:t>
            </a:r>
            <a:r>
              <a:rPr lang="ru-RU" sz="2000" dirty="0" err="1"/>
              <a:t>дейността</a:t>
            </a:r>
            <a:r>
              <a:rPr lang="ru-RU" sz="2000" dirty="0"/>
              <a:t> на </a:t>
            </a:r>
            <a:r>
              <a:rPr lang="ru-RU" sz="2000" dirty="0" err="1"/>
              <a:t>дружеството</a:t>
            </a:r>
            <a:r>
              <a:rPr lang="ru-RU" sz="2000" dirty="0"/>
              <a:t> и </a:t>
            </a:r>
            <a:r>
              <a:rPr lang="ru-RU" sz="2000" dirty="0" err="1"/>
              <a:t>са</a:t>
            </a:r>
            <a:r>
              <a:rPr lang="ru-RU" sz="2000" dirty="0"/>
              <a:t> </a:t>
            </a:r>
            <a:r>
              <a:rPr lang="ru-RU" sz="2000" dirty="0" err="1"/>
              <a:t>унищожени</a:t>
            </a:r>
            <a:r>
              <a:rPr lang="ru-RU" sz="2000" dirty="0"/>
              <a:t>, </a:t>
            </a:r>
            <a:r>
              <a:rPr lang="ru-RU" sz="2000" dirty="0" err="1"/>
              <a:t>което</a:t>
            </a:r>
            <a:r>
              <a:rPr lang="ru-RU" sz="2000" dirty="0"/>
              <a:t> е доказано с протокол и фактура, </a:t>
            </a:r>
            <a:r>
              <a:rPr lang="ru-RU" sz="2000" dirty="0" err="1"/>
              <a:t>поради</a:t>
            </a:r>
            <a:r>
              <a:rPr lang="ru-RU" sz="2000" dirty="0"/>
              <a:t> </a:t>
            </a:r>
            <a:r>
              <a:rPr lang="ru-RU" sz="2000" dirty="0" err="1"/>
              <a:t>което</a:t>
            </a:r>
            <a:r>
              <a:rPr lang="ru-RU" sz="2000" dirty="0"/>
              <a:t> е приложимо </a:t>
            </a:r>
            <a:r>
              <a:rPr lang="ru-RU" sz="2000" dirty="0" err="1"/>
              <a:t>изключението</a:t>
            </a:r>
            <a:r>
              <a:rPr lang="ru-RU" sz="2000" dirty="0"/>
              <a:t> по чл.80, ал.2, т. 3, буква „в“ ЗДДС.</a:t>
            </a:r>
          </a:p>
          <a:p>
            <a:pPr marL="0" indent="0" algn="just">
              <a:buNone/>
            </a:pPr>
            <a:r>
              <a:rPr lang="ru-RU" sz="2000" dirty="0"/>
              <a:t>Дружество Х </a:t>
            </a:r>
            <a:r>
              <a:rPr lang="ru-RU" sz="2000" dirty="0" err="1"/>
              <a:t>ще</a:t>
            </a:r>
            <a:r>
              <a:rPr lang="ru-RU" sz="2000" dirty="0"/>
              <a:t> </a:t>
            </a:r>
            <a:r>
              <a:rPr lang="ru-RU" sz="2000" dirty="0" err="1"/>
              <a:t>извърши</a:t>
            </a:r>
            <a:r>
              <a:rPr lang="ru-RU" sz="2000" dirty="0"/>
              <a:t> </a:t>
            </a:r>
            <a:r>
              <a:rPr lang="ru-RU" sz="2000" dirty="0" err="1"/>
              <a:t>корекция</a:t>
            </a:r>
            <a:r>
              <a:rPr lang="ru-RU" sz="2000" dirty="0"/>
              <a:t> по чл.79, ал.1 ЗДДС за </a:t>
            </a:r>
            <a:r>
              <a:rPr lang="ru-RU" sz="2000" dirty="0" err="1"/>
              <a:t>следните</a:t>
            </a:r>
            <a:r>
              <a:rPr lang="ru-RU" sz="2000" dirty="0"/>
              <a:t> стоки: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2000" dirty="0" err="1"/>
              <a:t>Бракуваната</a:t>
            </a:r>
            <a:r>
              <a:rPr lang="ru-RU" sz="2000" dirty="0"/>
              <a:t> готова продукция (</a:t>
            </a:r>
            <a:r>
              <a:rPr lang="ru-RU" sz="2000" dirty="0" err="1"/>
              <a:t>химикалки</a:t>
            </a:r>
            <a:r>
              <a:rPr lang="ru-RU" sz="2000" dirty="0"/>
              <a:t>) ДДС в размер на 100 </a:t>
            </a:r>
            <a:r>
              <a:rPr lang="ru-RU" sz="2000" dirty="0" err="1"/>
              <a:t>лв</a:t>
            </a:r>
            <a:r>
              <a:rPr lang="ru-RU" sz="2000" dirty="0"/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2000" dirty="0" err="1"/>
              <a:t>Лаптопът</a:t>
            </a:r>
            <a:r>
              <a:rPr lang="ru-RU" sz="2000" dirty="0"/>
              <a:t>, </a:t>
            </a:r>
            <a:r>
              <a:rPr lang="ru-RU" sz="2000" dirty="0" err="1"/>
              <a:t>който</a:t>
            </a:r>
            <a:r>
              <a:rPr lang="ru-RU" sz="2000" dirty="0"/>
              <a:t> </a:t>
            </a:r>
            <a:r>
              <a:rPr lang="ru-RU" sz="2000" dirty="0" err="1"/>
              <a:t>липсва</a:t>
            </a:r>
            <a:r>
              <a:rPr lang="ru-RU" sz="2000" dirty="0"/>
              <a:t> ДДС в размер на 400 </a:t>
            </a:r>
            <a:r>
              <a:rPr lang="ru-RU" sz="2000" dirty="0" err="1"/>
              <a:t>лв</a:t>
            </a:r>
            <a:r>
              <a:rPr lang="ru-RU" sz="2000" dirty="0"/>
              <a:t>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325835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6632"/>
            <a:ext cx="6444208" cy="1512168"/>
          </a:xfrm>
        </p:spPr>
        <p:txBody>
          <a:bodyPr>
            <a:normAutofit/>
          </a:bodyPr>
          <a:lstStyle/>
          <a:p>
            <a:r>
              <a:rPr lang="bg-BG" sz="3600" dirty="0">
                <a:solidFill>
                  <a:schemeClr val="tx1"/>
                </a:solidFill>
              </a:rPr>
              <a:t>Данъчни аспекти при сделките с недвижими имоти</a:t>
            </a:r>
          </a:p>
        </p:txBody>
      </p:sp>
    </p:spTree>
    <p:extLst>
      <p:ext uri="{BB962C8B-B14F-4D97-AF65-F5344CB8AC3E}">
        <p14:creationId xmlns:p14="http://schemas.microsoft.com/office/powerpoint/2010/main" val="3983192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1C3961-F0DD-E468-3855-BE14B791F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84048"/>
            <a:ext cx="4176464" cy="740696"/>
          </a:xfrm>
        </p:spPr>
        <p:txBody>
          <a:bodyPr>
            <a:noAutofit/>
          </a:bodyPr>
          <a:lstStyle/>
          <a:p>
            <a:pPr algn="ctr"/>
            <a:r>
              <a:rPr lang="bg-BG" sz="2800" b="1" dirty="0"/>
              <a:t>Дефиниция за недвижим имот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FC616C-9C18-8C01-449E-07FECAECF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35" y="1340768"/>
            <a:ext cx="8905261" cy="5133184"/>
          </a:xfr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Дефиниция за „недвижим </a:t>
            </a:r>
            <a:r>
              <a:rPr kumimoji="0" lang="ru-RU" sz="2200" b="0" i="0" u="sng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имот</a:t>
            </a:r>
            <a:r>
              <a:rPr kumimoji="0" lang="ru-RU" sz="2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“  - чл.13б Регламент 1042/2013, </a:t>
            </a:r>
            <a:r>
              <a:rPr kumimoji="0" lang="ru-RU" sz="2200" b="0" i="0" u="sng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към</a:t>
            </a:r>
            <a:r>
              <a:rPr kumimoji="0" lang="ru-RU" sz="2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200" b="0" i="0" u="sng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която</a:t>
            </a:r>
            <a:r>
              <a:rPr kumimoji="0" lang="ru-RU" sz="2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200" b="0" i="0" u="sng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препраща</a:t>
            </a:r>
            <a:r>
              <a:rPr kumimoji="0" lang="ru-RU" sz="22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и § 1, т. 82 от ДР на ЗДДС:</a:t>
            </a:r>
          </a:p>
          <a:p>
            <a:pPr marL="0" marR="0" lvl="0" indent="0" algn="just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а) всяка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отделна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част от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земята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на или под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нейната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повърхност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върху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която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може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да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бъде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учредено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право на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собственост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или владение;</a:t>
            </a:r>
          </a:p>
          <a:p>
            <a:pPr marL="0" marR="0" lvl="0" indent="0" algn="just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б) всяка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сграда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или конструкция,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прикрепена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към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земята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или в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нея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над или под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морското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равнище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която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не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може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да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бъде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лесно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разглобена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или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преместена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marR="0" lvl="0" indent="0" algn="just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в)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всеки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елемент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който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е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монтиран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съставлява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неразделна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част от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сграда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или конструкция и без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който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съответната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сграда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или конструкция би била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недовършена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като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врати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прозорци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покриви,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стълбища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асансьори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0" marR="0" lvl="0" indent="0" algn="just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г)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всеки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елемент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оборудване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или машина,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трайно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монтирани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сграда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или конструкция,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които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не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могат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да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бъдат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премествани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без да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бъде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разрушена или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променена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сградата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или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конструкцията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02990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3970784" cy="21602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Облагаеми доставки на нова </a:t>
            </a:r>
            <a:r>
              <a:rPr lang="ru-RU" b="1" dirty="0" err="1"/>
              <a:t>сграда</a:t>
            </a:r>
            <a:r>
              <a:rPr lang="ru-RU" b="1" dirty="0"/>
              <a:t> и УПИ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12776"/>
            <a:ext cx="8856984" cy="525658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dirty="0"/>
              <a:t>Задължително </a:t>
            </a:r>
            <a:r>
              <a:rPr lang="ru-RU" dirty="0" err="1"/>
              <a:t>облагаеми</a:t>
            </a:r>
            <a:r>
              <a:rPr lang="ru-RU" dirty="0"/>
              <a:t> с 20 % ДДС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доставките</a:t>
            </a:r>
            <a:r>
              <a:rPr lang="ru-RU" dirty="0"/>
              <a:t> на нови </a:t>
            </a:r>
            <a:r>
              <a:rPr lang="ru-RU" dirty="0" err="1"/>
              <a:t>сгради</a:t>
            </a:r>
            <a:r>
              <a:rPr lang="ru-RU" dirty="0"/>
              <a:t> (по аргумент на </a:t>
            </a:r>
            <a:r>
              <a:rPr lang="ru-RU" dirty="0" err="1"/>
              <a:t>противното</a:t>
            </a:r>
            <a:r>
              <a:rPr lang="ru-RU" dirty="0"/>
              <a:t> от чл.45, ал.3 ЗДДС) и </a:t>
            </a:r>
            <a:r>
              <a:rPr lang="ru-RU" dirty="0" err="1"/>
              <a:t>правото</a:t>
            </a:r>
            <a:r>
              <a:rPr lang="ru-RU" dirty="0"/>
              <a:t> на </a:t>
            </a:r>
            <a:r>
              <a:rPr lang="ru-RU" dirty="0" err="1"/>
              <a:t>собственост</a:t>
            </a:r>
            <a:r>
              <a:rPr lang="ru-RU" dirty="0"/>
              <a:t> </a:t>
            </a:r>
            <a:r>
              <a:rPr lang="ru-RU" dirty="0" err="1"/>
              <a:t>върху</a:t>
            </a:r>
            <a:r>
              <a:rPr lang="ru-RU" dirty="0"/>
              <a:t> УПИ по </a:t>
            </a:r>
            <a:r>
              <a:rPr lang="ru-RU" dirty="0" err="1"/>
              <a:t>смисъла</a:t>
            </a:r>
            <a:r>
              <a:rPr lang="ru-RU" dirty="0"/>
              <a:t> на ЗУТ, </a:t>
            </a:r>
            <a:r>
              <a:rPr lang="ru-RU" dirty="0" err="1"/>
              <a:t>които</a:t>
            </a:r>
            <a:r>
              <a:rPr lang="ru-RU" dirty="0"/>
              <a:t> не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прилежащ</a:t>
            </a:r>
            <a:r>
              <a:rPr lang="ru-RU" dirty="0"/>
              <a:t> </a:t>
            </a:r>
            <a:r>
              <a:rPr lang="ru-RU" dirty="0" err="1"/>
              <a:t>терен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стари </a:t>
            </a:r>
            <a:r>
              <a:rPr lang="ru-RU" dirty="0" err="1"/>
              <a:t>сгради</a:t>
            </a:r>
            <a:r>
              <a:rPr lang="ru-RU" dirty="0"/>
              <a:t> (чл.45, ал.5, т.1 ЗДДС). </a:t>
            </a:r>
          </a:p>
          <a:p>
            <a:pPr algn="just"/>
            <a:r>
              <a:rPr lang="ru-RU" dirty="0"/>
              <a:t>За да се определи дали се </a:t>
            </a:r>
            <a:r>
              <a:rPr lang="ru-RU" dirty="0" err="1"/>
              <a:t>дължи</a:t>
            </a:r>
            <a:r>
              <a:rPr lang="ru-RU" dirty="0"/>
              <a:t> ДДС е от значение статута на </a:t>
            </a:r>
            <a:r>
              <a:rPr lang="ru-RU" dirty="0" err="1"/>
              <a:t>имота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момента на </a:t>
            </a:r>
            <a:r>
              <a:rPr lang="ru-RU" dirty="0" err="1"/>
              <a:t>продажбата</a:t>
            </a:r>
            <a:r>
              <a:rPr lang="ru-RU" dirty="0"/>
              <a:t>, а не </a:t>
            </a:r>
            <a:r>
              <a:rPr lang="ru-RU" dirty="0" err="1"/>
              <a:t>обстоятелството</a:t>
            </a:r>
            <a:r>
              <a:rPr lang="ru-RU" dirty="0"/>
              <a:t> дали е </a:t>
            </a:r>
            <a:r>
              <a:rPr lang="ru-RU" dirty="0" err="1"/>
              <a:t>ползван</a:t>
            </a:r>
            <a:r>
              <a:rPr lang="ru-RU" dirty="0"/>
              <a:t> </a:t>
            </a:r>
            <a:r>
              <a:rPr lang="ru-RU" dirty="0" err="1"/>
              <a:t>данъчен</a:t>
            </a:r>
            <a:r>
              <a:rPr lang="ru-RU" dirty="0"/>
              <a:t> кредит за </a:t>
            </a:r>
            <a:r>
              <a:rPr lang="ru-RU" dirty="0" err="1"/>
              <a:t>придобиването</a:t>
            </a:r>
            <a:r>
              <a:rPr lang="ru-RU" dirty="0"/>
              <a:t> </a:t>
            </a:r>
            <a:r>
              <a:rPr lang="ru-RU" dirty="0" err="1"/>
              <a:t>му</a:t>
            </a:r>
            <a:r>
              <a:rPr lang="ru-RU" dirty="0"/>
              <a:t>.</a:t>
            </a:r>
          </a:p>
          <a:p>
            <a:pPr algn="just"/>
            <a:r>
              <a:rPr lang="ru-RU" dirty="0" err="1"/>
              <a:t>Налице</a:t>
            </a:r>
            <a:r>
              <a:rPr lang="ru-RU" dirty="0"/>
              <a:t> е облагаема доставка и </a:t>
            </a:r>
            <a:r>
              <a:rPr lang="ru-RU" dirty="0" err="1"/>
              <a:t>когато</a:t>
            </a:r>
            <a:r>
              <a:rPr lang="ru-RU" dirty="0"/>
              <a:t> не се </a:t>
            </a:r>
            <a:r>
              <a:rPr lang="ru-RU" dirty="0" err="1"/>
              <a:t>продава</a:t>
            </a:r>
            <a:r>
              <a:rPr lang="ru-RU" dirty="0"/>
              <a:t> </a:t>
            </a:r>
            <a:r>
              <a:rPr lang="ru-RU" dirty="0" err="1"/>
              <a:t>новата</a:t>
            </a:r>
            <a:r>
              <a:rPr lang="ru-RU" dirty="0"/>
              <a:t> </a:t>
            </a:r>
            <a:r>
              <a:rPr lang="ru-RU" dirty="0" err="1"/>
              <a:t>сграда</a:t>
            </a:r>
            <a:r>
              <a:rPr lang="ru-RU" dirty="0"/>
              <a:t> или УПИ, а се </a:t>
            </a:r>
            <a:r>
              <a:rPr lang="ru-RU" dirty="0" err="1"/>
              <a:t>дават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дивидент</a:t>
            </a:r>
            <a:r>
              <a:rPr lang="ru-RU" dirty="0"/>
              <a:t> или </a:t>
            </a:r>
            <a:r>
              <a:rPr lang="ru-RU" dirty="0" err="1"/>
              <a:t>ликвидационен</a:t>
            </a:r>
            <a:r>
              <a:rPr lang="ru-RU" dirty="0"/>
              <a:t> </a:t>
            </a:r>
            <a:r>
              <a:rPr lang="ru-RU" dirty="0" err="1"/>
              <a:t>дял</a:t>
            </a:r>
            <a:r>
              <a:rPr lang="ru-RU" dirty="0"/>
              <a:t> в натура.</a:t>
            </a:r>
          </a:p>
          <a:p>
            <a:pPr algn="just"/>
            <a:r>
              <a:rPr lang="ru-RU" dirty="0"/>
              <a:t>Дефиниция в т.5 от § 1 ДР на ЗДДС </a:t>
            </a:r>
            <a:r>
              <a:rPr lang="ru-RU" u="sng" dirty="0"/>
              <a:t>„Нови </a:t>
            </a:r>
            <a:r>
              <a:rPr lang="ru-RU" u="sng" dirty="0" err="1"/>
              <a:t>сгради</a:t>
            </a:r>
            <a:r>
              <a:rPr lang="ru-RU" u="sng" dirty="0"/>
              <a:t>“ </a:t>
            </a:r>
            <a:r>
              <a:rPr lang="ru-RU" u="sng" dirty="0" err="1"/>
              <a:t>са</a:t>
            </a:r>
            <a:r>
              <a:rPr lang="ru-RU" u="sng" dirty="0"/>
              <a:t> </a:t>
            </a:r>
            <a:r>
              <a:rPr lang="ru-RU" u="sng" dirty="0" err="1"/>
              <a:t>сградите</a:t>
            </a:r>
            <a:r>
              <a:rPr lang="ru-RU" u="sng" dirty="0"/>
              <a:t>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dirty="0"/>
              <a:t>а)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датата</a:t>
            </a:r>
            <a:r>
              <a:rPr lang="ru-RU" dirty="0"/>
              <a:t>, на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данъкът</a:t>
            </a:r>
            <a:r>
              <a:rPr lang="ru-RU" dirty="0"/>
              <a:t> за </a:t>
            </a:r>
            <a:r>
              <a:rPr lang="ru-RU" dirty="0" err="1"/>
              <a:t>доставката</a:t>
            </a:r>
            <a:r>
              <a:rPr lang="ru-RU" dirty="0"/>
              <a:t> им е </a:t>
            </a:r>
            <a:r>
              <a:rPr lang="ru-RU" dirty="0" err="1"/>
              <a:t>станал</a:t>
            </a:r>
            <a:r>
              <a:rPr lang="ru-RU" dirty="0"/>
              <a:t> </a:t>
            </a:r>
            <a:r>
              <a:rPr lang="ru-RU" dirty="0" err="1"/>
              <a:t>изискуем</a:t>
            </a:r>
            <a:r>
              <a:rPr lang="ru-RU" dirty="0"/>
              <a:t>, </a:t>
            </a:r>
            <a:r>
              <a:rPr lang="ru-RU" dirty="0" err="1"/>
              <a:t>са</a:t>
            </a:r>
            <a:r>
              <a:rPr lang="ru-RU" dirty="0"/>
              <a:t> с </a:t>
            </a:r>
            <a:r>
              <a:rPr lang="ru-RU" dirty="0" err="1"/>
              <a:t>етап</a:t>
            </a:r>
            <a:r>
              <a:rPr lang="ru-RU" dirty="0"/>
              <a:t> на </a:t>
            </a:r>
            <a:r>
              <a:rPr lang="ru-RU" dirty="0" err="1"/>
              <a:t>завършеност</a:t>
            </a:r>
            <a:r>
              <a:rPr lang="ru-RU" dirty="0"/>
              <a:t> „груб </a:t>
            </a:r>
            <a:r>
              <a:rPr lang="ru-RU" dirty="0" err="1"/>
              <a:t>строеж</a:t>
            </a:r>
            <a:r>
              <a:rPr lang="ru-RU" dirty="0"/>
              <a:t>", </a:t>
            </a:r>
            <a:r>
              <a:rPr lang="ru-RU" u="sng" dirty="0"/>
              <a:t>или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dirty="0"/>
              <a:t>б) за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датата</a:t>
            </a:r>
            <a:r>
              <a:rPr lang="ru-RU" dirty="0"/>
              <a:t>, на </a:t>
            </a:r>
            <a:r>
              <a:rPr lang="ru-RU" dirty="0" err="1"/>
              <a:t>която</a:t>
            </a:r>
            <a:r>
              <a:rPr lang="ru-RU" dirty="0"/>
              <a:t> </a:t>
            </a:r>
            <a:r>
              <a:rPr lang="ru-RU" dirty="0" err="1"/>
              <a:t>данъкът</a:t>
            </a:r>
            <a:r>
              <a:rPr lang="ru-RU" dirty="0"/>
              <a:t> за </a:t>
            </a:r>
            <a:r>
              <a:rPr lang="ru-RU" dirty="0" err="1"/>
              <a:t>доставката</a:t>
            </a:r>
            <a:r>
              <a:rPr lang="ru-RU" dirty="0"/>
              <a:t> им е </a:t>
            </a:r>
            <a:r>
              <a:rPr lang="ru-RU" dirty="0" err="1"/>
              <a:t>станал</a:t>
            </a:r>
            <a:r>
              <a:rPr lang="ru-RU" dirty="0"/>
              <a:t> </a:t>
            </a:r>
            <a:r>
              <a:rPr lang="ru-RU" dirty="0" err="1"/>
              <a:t>изискуем</a:t>
            </a:r>
            <a:r>
              <a:rPr lang="ru-RU" dirty="0"/>
              <a:t>, не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изтекли</a:t>
            </a:r>
            <a:r>
              <a:rPr lang="ru-RU" dirty="0"/>
              <a:t> 60 </a:t>
            </a:r>
            <a:r>
              <a:rPr lang="ru-RU" dirty="0" err="1"/>
              <a:t>месеца</a:t>
            </a:r>
            <a:r>
              <a:rPr lang="ru-RU" dirty="0"/>
              <a:t>, считано от </a:t>
            </a:r>
            <a:r>
              <a:rPr lang="ru-RU" dirty="0" err="1"/>
              <a:t>датата</a:t>
            </a:r>
            <a:r>
              <a:rPr lang="ru-RU" dirty="0"/>
              <a:t>, на </a:t>
            </a:r>
            <a:r>
              <a:rPr lang="ru-RU" dirty="0" err="1"/>
              <a:t>която</a:t>
            </a:r>
            <a:r>
              <a:rPr lang="ru-RU" dirty="0"/>
              <a:t> е </a:t>
            </a:r>
            <a:r>
              <a:rPr lang="ru-RU" dirty="0" err="1"/>
              <a:t>издадено</a:t>
            </a:r>
            <a:r>
              <a:rPr lang="ru-RU" dirty="0"/>
              <a:t> разрешение за </a:t>
            </a:r>
            <a:r>
              <a:rPr lang="ru-RU" dirty="0" err="1"/>
              <a:t>ползване</a:t>
            </a:r>
            <a:r>
              <a:rPr lang="ru-RU" dirty="0"/>
              <a:t> или удостоверение за </a:t>
            </a:r>
            <a:r>
              <a:rPr lang="ru-RU" dirty="0" err="1"/>
              <a:t>въвеждане</a:t>
            </a:r>
            <a:r>
              <a:rPr lang="ru-RU" dirty="0"/>
              <a:t> в </a:t>
            </a:r>
            <a:r>
              <a:rPr lang="ru-RU" dirty="0" err="1"/>
              <a:t>експлоатация</a:t>
            </a:r>
            <a:r>
              <a:rPr lang="ru-RU" dirty="0"/>
              <a:t> по </a:t>
            </a:r>
            <a:r>
              <a:rPr lang="ru-RU" dirty="0" err="1"/>
              <a:t>реда</a:t>
            </a:r>
            <a:r>
              <a:rPr lang="ru-RU" dirty="0"/>
              <a:t> на ЗУТ, </a:t>
            </a:r>
            <a:r>
              <a:rPr lang="ru-RU" u="sng" dirty="0"/>
              <a:t>или</a:t>
            </a:r>
          </a:p>
          <a:p>
            <a:pPr marL="0" indent="0" algn="just">
              <a:buNone/>
            </a:pPr>
            <a:endParaRPr lang="bg-BG" dirty="0"/>
          </a:p>
          <a:p>
            <a:pPr>
              <a:buFontTx/>
              <a:buChar char="-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66151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4464496" cy="86409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Облагаеми доставки на нова </a:t>
            </a:r>
            <a:r>
              <a:rPr lang="ru-RU" b="1" dirty="0" err="1"/>
              <a:t>сграда</a:t>
            </a:r>
            <a:r>
              <a:rPr lang="ru-RU" b="1" dirty="0"/>
              <a:t> и УПИ</a:t>
            </a:r>
            <a:endParaRPr lang="bg-B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764704"/>
            <a:ext cx="7992888" cy="59046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bg-BG" dirty="0"/>
          </a:p>
          <a:p>
            <a:pPr marL="0" indent="0" algn="just">
              <a:buNone/>
            </a:pPr>
            <a:endParaRPr lang="bg-BG" dirty="0"/>
          </a:p>
          <a:p>
            <a:pPr>
              <a:buFontTx/>
              <a:buChar char="-"/>
            </a:pPr>
            <a:endParaRPr lang="bg-B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AFF0F4B-CCFE-C53A-8278-E1E79671B0BF}"/>
              </a:ext>
            </a:extLst>
          </p:cNvPr>
          <p:cNvSpPr txBox="1"/>
          <p:nvPr/>
        </p:nvSpPr>
        <p:spPr>
          <a:xfrm>
            <a:off x="107504" y="1484784"/>
            <a:ext cx="8856984" cy="4518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marR="0" lvl="0" indent="-91440" algn="just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Char char=" "/>
              <a:tabLst/>
              <a:defRPr/>
            </a:pPr>
            <a:r>
              <a:rPr kumimoji="0" lang="ru-RU" sz="20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в)  </a:t>
            </a:r>
            <a:r>
              <a:rPr kumimoji="0" lang="ru-RU" sz="2000" b="0" i="0" u="sng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които</a:t>
            </a:r>
            <a:r>
              <a:rPr kumimoji="0" lang="ru-RU" sz="20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000" b="0" i="0" u="sng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отговарят</a:t>
            </a:r>
            <a:r>
              <a:rPr kumimoji="0" lang="ru-RU" sz="20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kumimoji="0" lang="ru-RU" sz="2000" b="0" i="0" u="sng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следните</a:t>
            </a:r>
            <a:r>
              <a:rPr kumimoji="0" lang="ru-RU" sz="20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условия:</a:t>
            </a:r>
          </a:p>
          <a:p>
            <a:pPr marL="91440" marR="0" lvl="0" indent="-91440" algn="just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аа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представляват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части,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обособени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като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самостоятелни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обекти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от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съществуващи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сгради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резултат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извършено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надстрояване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и/или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допълващо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застрояване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и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тези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части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може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да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бъдат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обект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отделни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доставки или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представляват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сгради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за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които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направените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преки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разходи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извършване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на реконструкция,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основно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обновяване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и/или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преустройство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са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не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по-малко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от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една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трета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от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пазарната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цена на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тези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сгради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към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датата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на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която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е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издадено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ново разрешение за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ползване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 или удостоверение за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въвеждане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експлоатация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по  ЗУТ, и</a:t>
            </a:r>
          </a:p>
          <a:p>
            <a:pPr marL="91440" marR="0" lvl="0" indent="-91440" algn="just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бб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към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датата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на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която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данъкът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доставката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им е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станал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изискуем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не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са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изтекли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60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месеца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считано от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датата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на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която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е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издадено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ново разрешение за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ползване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или удостоверение за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въвеждане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експлоатация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Буква „в“ в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дефиницията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за нови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сгради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е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въведена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с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промените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в ЗДДС, в сила от 01.01.2020 г. и е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направена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съобразяване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с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практиката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Съда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на ЕС (СЕС), </a:t>
            </a:r>
            <a:r>
              <a:rPr kumimoji="0" lang="ru-RU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постановена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в Решение по дело С-326/11 и в Решение по дело С-308/16. </a:t>
            </a:r>
          </a:p>
        </p:txBody>
      </p:sp>
    </p:spTree>
    <p:extLst>
      <p:ext uri="{BB962C8B-B14F-4D97-AF65-F5344CB8AC3E}">
        <p14:creationId xmlns:p14="http://schemas.microsoft.com/office/powerpoint/2010/main" val="57630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44788-D74A-9328-5943-3B485304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5" y="0"/>
            <a:ext cx="4680520" cy="1238493"/>
          </a:xfrm>
        </p:spPr>
        <p:txBody>
          <a:bodyPr>
            <a:normAutofit fontScale="90000"/>
          </a:bodyPr>
          <a:lstStyle/>
          <a:p>
            <a:r>
              <a:rPr lang="ru-RU" dirty="0"/>
              <a:t>Увеличаване на </a:t>
            </a:r>
            <a:r>
              <a:rPr lang="ru-RU" dirty="0" err="1"/>
              <a:t>прага</a:t>
            </a:r>
            <a:r>
              <a:rPr lang="ru-RU" dirty="0"/>
              <a:t> за </a:t>
            </a:r>
            <a:r>
              <a:rPr lang="ru-RU" dirty="0" err="1"/>
              <a:t>задължитена</a:t>
            </a:r>
            <a:r>
              <a:rPr lang="ru-RU" dirty="0"/>
              <a:t> регистрация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68DCF7-3DCC-81C2-42DB-C171EAA3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5" y="1628800"/>
            <a:ext cx="8928991" cy="5112568"/>
          </a:xfrm>
        </p:spPr>
        <p:txBody>
          <a:bodyPr>
            <a:normAutofit lnSpcReduction="10000"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От 01.01.2025 г.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прагът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за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задължителна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регистрация по ЗДДС се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увеличава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от 100 000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лв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. на 166 000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лв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. (85 000 Евро). С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промяната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на чл.96, ал.1 ЗДДС се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въвежда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новия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праг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за регистрация в ЕС,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както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е определен в чл.284 Директива 2006/112/ЕО.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В чл.284 Директива 2006/112/ЕО е предвидено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държавите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членки да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могат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да освободят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доставките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на стоки и услуги,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извършени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на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тяхната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територия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от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данъчнозадължени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лица,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които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са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установени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на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същата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територия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и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чийто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годишен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оборот в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държавата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членка,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свързан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с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тези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доставки, не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надвишава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праг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 от 85 000 Евро.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ru-RU" sz="2400" dirty="0">
                <a:solidFill>
                  <a:prstClr val="black"/>
                </a:solidFill>
                <a:cs typeface="Arial" panose="020B0604020202020204" pitchFamily="34" charset="0"/>
              </a:rPr>
              <a:t>В</a:t>
            </a:r>
            <a:r>
              <a:rPr lang="en-US" sz="2400" dirty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bg-BG" sz="2400" dirty="0">
                <a:solidFill>
                  <a:prstClr val="black"/>
                </a:solidFill>
                <a:cs typeface="Arial" panose="020B0604020202020204" pitchFamily="34" charset="0"/>
              </a:rPr>
              <a:t>§ 37, т.7</a:t>
            </a:r>
            <a:r>
              <a:rPr lang="ru-RU" sz="2400" dirty="0">
                <a:solidFill>
                  <a:prstClr val="black"/>
                </a:solidFill>
                <a:cs typeface="Arial" panose="020B0604020202020204" pitchFamily="34" charset="0"/>
              </a:rPr>
              <a:t> ПЗР на Закона за </a:t>
            </a:r>
            <a:r>
              <a:rPr lang="ru-RU" sz="2400" dirty="0" err="1">
                <a:solidFill>
                  <a:prstClr val="black"/>
                </a:solidFill>
                <a:cs typeface="Arial" panose="020B0604020202020204" pitchFamily="34" charset="0"/>
              </a:rPr>
              <a:t>въвеждане</a:t>
            </a:r>
            <a:r>
              <a:rPr lang="ru-RU" sz="2400" dirty="0">
                <a:solidFill>
                  <a:prstClr val="black"/>
                </a:solidFill>
                <a:cs typeface="Arial" panose="020B0604020202020204" pitchFamily="34" charset="0"/>
              </a:rPr>
              <a:t> на </a:t>
            </a:r>
            <a:r>
              <a:rPr lang="ru-RU" sz="2400" dirty="0" err="1">
                <a:solidFill>
                  <a:prstClr val="black"/>
                </a:solidFill>
                <a:cs typeface="Arial" panose="020B0604020202020204" pitchFamily="34" charset="0"/>
              </a:rPr>
              <a:t>еврото</a:t>
            </a:r>
            <a:r>
              <a:rPr lang="ru-RU" sz="2400" dirty="0">
                <a:solidFill>
                  <a:prstClr val="black"/>
                </a:solidFill>
                <a:cs typeface="Arial" panose="020B0604020202020204" pitchFamily="34" charset="0"/>
              </a:rPr>
              <a:t> е </a:t>
            </a:r>
            <a:r>
              <a:rPr lang="ru-RU" sz="2400" dirty="0" err="1">
                <a:solidFill>
                  <a:prstClr val="black"/>
                </a:solidFill>
                <a:cs typeface="Arial" panose="020B0604020202020204" pitchFamily="34" charset="0"/>
              </a:rPr>
              <a:t>посочено</a:t>
            </a:r>
            <a:r>
              <a:rPr lang="ru-RU" sz="2400" dirty="0">
                <a:solidFill>
                  <a:prstClr val="black"/>
                </a:solidFill>
                <a:cs typeface="Arial" panose="020B0604020202020204" pitchFamily="34" charset="0"/>
              </a:rPr>
              <a:t>, че </a:t>
            </a:r>
            <a:r>
              <a:rPr lang="ru-RU" sz="2400" dirty="0" err="1">
                <a:solidFill>
                  <a:prstClr val="black"/>
                </a:solidFill>
                <a:cs typeface="Arial" panose="020B0604020202020204" pitchFamily="34" charset="0"/>
              </a:rPr>
              <a:t>оборотът</a:t>
            </a:r>
            <a:r>
              <a:rPr lang="ru-RU" sz="2400" dirty="0">
                <a:solidFill>
                  <a:prstClr val="black"/>
                </a:solidFill>
                <a:cs typeface="Arial" panose="020B0604020202020204" pitchFamily="34" charset="0"/>
              </a:rPr>
              <a:t> по чл.96, ал.1 ЗДДС </a:t>
            </a:r>
            <a:r>
              <a:rPr lang="ru-RU" sz="2400" dirty="0" err="1">
                <a:solidFill>
                  <a:prstClr val="black"/>
                </a:solidFill>
                <a:cs typeface="Arial" panose="020B0604020202020204" pitchFamily="34" charset="0"/>
              </a:rPr>
              <a:t>ще</a:t>
            </a:r>
            <a:r>
              <a:rPr lang="ru-RU" sz="2400" dirty="0">
                <a:solidFill>
                  <a:prstClr val="black"/>
                </a:solidFill>
                <a:cs typeface="Arial" panose="020B0604020202020204" pitchFamily="34" charset="0"/>
              </a:rPr>
              <a:t> е 84 874 евро след </a:t>
            </a:r>
            <a:r>
              <a:rPr lang="ru-RU" sz="2400" dirty="0" err="1">
                <a:solidFill>
                  <a:prstClr val="black"/>
                </a:solidFill>
                <a:cs typeface="Arial" panose="020B0604020202020204" pitchFamily="34" charset="0"/>
              </a:rPr>
              <a:t>официалното</a:t>
            </a:r>
            <a:r>
              <a:rPr lang="ru-RU" sz="2400" dirty="0">
                <a:solidFill>
                  <a:prstClr val="black"/>
                </a:solidFill>
                <a:cs typeface="Arial" panose="020B0604020202020204" pitchFamily="34" charset="0"/>
              </a:rPr>
              <a:t> </a:t>
            </a:r>
            <a:r>
              <a:rPr lang="ru-RU" sz="2400" dirty="0" err="1">
                <a:solidFill>
                  <a:prstClr val="black"/>
                </a:solidFill>
                <a:cs typeface="Arial" panose="020B0604020202020204" pitchFamily="34" charset="0"/>
              </a:rPr>
              <a:t>приемане</a:t>
            </a:r>
            <a:r>
              <a:rPr lang="ru-RU" sz="2400" dirty="0">
                <a:solidFill>
                  <a:prstClr val="black"/>
                </a:solidFill>
                <a:cs typeface="Arial" panose="020B0604020202020204" pitchFamily="34" charset="0"/>
              </a:rPr>
              <a:t> на </a:t>
            </a:r>
            <a:r>
              <a:rPr lang="ru-RU" sz="2400" dirty="0" err="1">
                <a:solidFill>
                  <a:prstClr val="black"/>
                </a:solidFill>
                <a:cs typeface="Arial" panose="020B0604020202020204" pitchFamily="34" charset="0"/>
              </a:rPr>
              <a:t>еврото</a:t>
            </a:r>
            <a:r>
              <a:rPr lang="ru-RU" sz="2400" dirty="0">
                <a:solidFill>
                  <a:prstClr val="black"/>
                </a:solidFill>
                <a:cs typeface="Arial" panose="020B0604020202020204" pitchFamily="34" charset="0"/>
              </a:rPr>
              <a:t> в </a:t>
            </a:r>
            <a:r>
              <a:rPr lang="ru-RU" sz="2400" dirty="0" err="1">
                <a:solidFill>
                  <a:prstClr val="black"/>
                </a:solidFill>
                <a:cs typeface="Arial" panose="020B0604020202020204" pitchFamily="34" charset="0"/>
              </a:rPr>
              <a:t>България</a:t>
            </a:r>
            <a:r>
              <a:rPr lang="ru-RU" sz="2400" dirty="0">
                <a:solidFill>
                  <a:prstClr val="black"/>
                </a:solidFill>
                <a:cs typeface="Arial" panose="020B0604020202020204" pitchFamily="34" charset="0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49922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12776"/>
            <a:ext cx="8712968" cy="525658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2400" b="1" i="1" dirty="0"/>
              <a:t>Пример 4:</a:t>
            </a:r>
          </a:p>
          <a:p>
            <a:pPr marL="0" indent="0" algn="just">
              <a:buNone/>
            </a:pPr>
            <a:r>
              <a:rPr lang="ru-RU" sz="2400" dirty="0"/>
              <a:t>Дружество Х е </a:t>
            </a:r>
            <a:r>
              <a:rPr lang="ru-RU" sz="2400" dirty="0" err="1"/>
              <a:t>придобило</a:t>
            </a:r>
            <a:r>
              <a:rPr lang="ru-RU" sz="2400" dirty="0"/>
              <a:t> </a:t>
            </a:r>
            <a:r>
              <a:rPr lang="ru-RU" sz="2400" dirty="0" err="1"/>
              <a:t>сграда</a:t>
            </a:r>
            <a:r>
              <a:rPr lang="ru-RU" sz="2400" dirty="0"/>
              <a:t> за 500 000 </a:t>
            </a:r>
            <a:r>
              <a:rPr lang="ru-RU" sz="2400" dirty="0" err="1"/>
              <a:t>лв</a:t>
            </a:r>
            <a:r>
              <a:rPr lang="ru-RU" sz="2400" dirty="0"/>
              <a:t>.  начислен ДДС 100 000 </a:t>
            </a:r>
            <a:r>
              <a:rPr lang="ru-RU" sz="2400" dirty="0" err="1"/>
              <a:t>лв</a:t>
            </a:r>
            <a:r>
              <a:rPr lang="ru-RU" sz="2400" dirty="0"/>
              <a:t>. </a:t>
            </a:r>
            <a:r>
              <a:rPr lang="ru-RU" sz="2400" dirty="0" err="1"/>
              <a:t>през</a:t>
            </a:r>
            <a:r>
              <a:rPr lang="ru-RU" sz="2400" dirty="0"/>
              <a:t> м. 11.2005 г. </a:t>
            </a:r>
            <a:r>
              <a:rPr lang="ru-RU" sz="2400" dirty="0" err="1"/>
              <a:t>През</a:t>
            </a:r>
            <a:r>
              <a:rPr lang="ru-RU" sz="2400" dirty="0"/>
              <a:t> м.03.2020 г. </a:t>
            </a:r>
            <a:r>
              <a:rPr lang="ru-RU" sz="2400" dirty="0" err="1"/>
              <a:t>дружеството</a:t>
            </a:r>
            <a:r>
              <a:rPr lang="ru-RU" sz="2400" dirty="0"/>
              <a:t> </a:t>
            </a:r>
            <a:r>
              <a:rPr lang="ru-RU" sz="2400" dirty="0" err="1"/>
              <a:t>завършва</a:t>
            </a:r>
            <a:r>
              <a:rPr lang="ru-RU" sz="2400" dirty="0"/>
              <a:t> </a:t>
            </a:r>
            <a:r>
              <a:rPr lang="ru-RU" sz="2400" dirty="0" err="1"/>
              <a:t>основен</a:t>
            </a:r>
            <a:r>
              <a:rPr lang="ru-RU" sz="2400" dirty="0"/>
              <a:t> ремонт на </a:t>
            </a:r>
            <a:r>
              <a:rPr lang="ru-RU" sz="2400" dirty="0" err="1"/>
              <a:t>сградата</a:t>
            </a:r>
            <a:r>
              <a:rPr lang="ru-RU" sz="2400" dirty="0"/>
              <a:t> за 600 000 </a:t>
            </a:r>
            <a:r>
              <a:rPr lang="ru-RU" sz="2400" dirty="0" err="1"/>
              <a:t>лв</a:t>
            </a:r>
            <a:r>
              <a:rPr lang="ru-RU" sz="2400" dirty="0"/>
              <a:t>. с начислен ДДС 120 000 </a:t>
            </a:r>
            <a:r>
              <a:rPr lang="ru-RU" sz="2400" dirty="0" err="1"/>
              <a:t>лв</a:t>
            </a:r>
            <a:r>
              <a:rPr lang="ru-RU" sz="2400" dirty="0"/>
              <a:t>., </a:t>
            </a:r>
            <a:r>
              <a:rPr lang="ru-RU" sz="2400" dirty="0" err="1"/>
              <a:t>като</a:t>
            </a:r>
            <a:r>
              <a:rPr lang="ru-RU" sz="2400" dirty="0"/>
              <a:t> в </a:t>
            </a:r>
            <a:r>
              <a:rPr lang="ru-RU" sz="2400" dirty="0" err="1"/>
              <a:t>същият</a:t>
            </a:r>
            <a:r>
              <a:rPr lang="ru-RU" sz="2400" dirty="0"/>
              <a:t> период е </a:t>
            </a:r>
            <a:r>
              <a:rPr lang="ru-RU" sz="2400" dirty="0" err="1"/>
              <a:t>издадено</a:t>
            </a:r>
            <a:r>
              <a:rPr lang="ru-RU" sz="2400" dirty="0"/>
              <a:t> ново разрешение за </a:t>
            </a:r>
            <a:r>
              <a:rPr lang="ru-RU" sz="2400" dirty="0" err="1"/>
              <a:t>ползване</a:t>
            </a:r>
            <a:r>
              <a:rPr lang="ru-RU" sz="2400" dirty="0"/>
              <a:t>. След ремонта </a:t>
            </a:r>
            <a:r>
              <a:rPr lang="ru-RU" sz="2400" dirty="0" err="1"/>
              <a:t>пазарната</a:t>
            </a:r>
            <a:r>
              <a:rPr lang="ru-RU" sz="2400" dirty="0"/>
              <a:t> цена на </a:t>
            </a:r>
            <a:r>
              <a:rPr lang="ru-RU" sz="2400" dirty="0" err="1"/>
              <a:t>сградата</a:t>
            </a:r>
            <a:r>
              <a:rPr lang="ru-RU" sz="2400" dirty="0"/>
              <a:t> е 1 000 000 </a:t>
            </a:r>
            <a:r>
              <a:rPr lang="ru-RU" sz="2400" dirty="0" err="1"/>
              <a:t>лв</a:t>
            </a:r>
            <a:r>
              <a:rPr lang="ru-RU" sz="2400" dirty="0"/>
              <a:t>. и </a:t>
            </a:r>
            <a:r>
              <a:rPr lang="ru-RU" sz="2400" dirty="0" err="1"/>
              <a:t>тя</a:t>
            </a:r>
            <a:r>
              <a:rPr lang="ru-RU" sz="2400" dirty="0"/>
              <a:t> се </a:t>
            </a:r>
            <a:r>
              <a:rPr lang="ru-RU" sz="2400" dirty="0" err="1"/>
              <a:t>третира</a:t>
            </a:r>
            <a:r>
              <a:rPr lang="ru-RU" sz="2400" dirty="0"/>
              <a:t> </a:t>
            </a:r>
            <a:r>
              <a:rPr lang="ru-RU" sz="2400" dirty="0" err="1"/>
              <a:t>като</a:t>
            </a:r>
            <a:r>
              <a:rPr lang="ru-RU" sz="2400" dirty="0"/>
              <a:t> нова по </a:t>
            </a:r>
            <a:r>
              <a:rPr lang="ru-RU" sz="2400" dirty="0" err="1"/>
              <a:t>смисъла</a:t>
            </a:r>
            <a:r>
              <a:rPr lang="ru-RU" sz="2400" dirty="0"/>
              <a:t> на §1, т.5, буква «в» ЗДДС.</a:t>
            </a:r>
          </a:p>
          <a:p>
            <a:pPr marL="0" indent="0" algn="just">
              <a:buNone/>
            </a:pPr>
            <a:r>
              <a:rPr lang="ru-RU" sz="2400" dirty="0"/>
              <a:t>Ако Х </a:t>
            </a:r>
            <a:r>
              <a:rPr lang="ru-RU" sz="2400" dirty="0" err="1"/>
              <a:t>вземе</a:t>
            </a:r>
            <a:r>
              <a:rPr lang="ru-RU" sz="2400" dirty="0"/>
              <a:t> решение за </a:t>
            </a:r>
            <a:r>
              <a:rPr lang="ru-RU" sz="2400" dirty="0" err="1"/>
              <a:t>продажба</a:t>
            </a:r>
            <a:r>
              <a:rPr lang="ru-RU" sz="2400" dirty="0"/>
              <a:t> на </a:t>
            </a:r>
            <a:r>
              <a:rPr lang="ru-RU" sz="2400" dirty="0" err="1"/>
              <a:t>сградата</a:t>
            </a:r>
            <a:r>
              <a:rPr lang="ru-RU" sz="2400" dirty="0"/>
              <a:t>, то:</a:t>
            </a:r>
          </a:p>
          <a:p>
            <a:pPr marL="0" indent="0" algn="just">
              <a:buNone/>
            </a:pPr>
            <a:r>
              <a:rPr lang="ru-RU" sz="2400" dirty="0"/>
              <a:t> - До м.03.2025 г. </a:t>
            </a:r>
            <a:r>
              <a:rPr lang="ru-RU" sz="2400" dirty="0" err="1"/>
              <a:t>доставката</a:t>
            </a:r>
            <a:r>
              <a:rPr lang="ru-RU" sz="2400" dirty="0"/>
              <a:t> е </a:t>
            </a:r>
            <a:r>
              <a:rPr lang="ru-RU" sz="2400" dirty="0" err="1"/>
              <a:t>задължително</a:t>
            </a:r>
            <a:r>
              <a:rPr lang="ru-RU" sz="2400" dirty="0"/>
              <a:t> облагаема с 20 % ДДС, </a:t>
            </a:r>
            <a:r>
              <a:rPr lang="ru-RU" sz="2400" dirty="0" err="1"/>
              <a:t>защото</a:t>
            </a:r>
            <a:r>
              <a:rPr lang="ru-RU" sz="2400" dirty="0"/>
              <a:t> </a:t>
            </a:r>
            <a:r>
              <a:rPr lang="ru-RU" sz="2400" dirty="0" err="1"/>
              <a:t>сградата</a:t>
            </a:r>
            <a:r>
              <a:rPr lang="ru-RU" sz="2400" dirty="0"/>
              <a:t> се </a:t>
            </a:r>
            <a:r>
              <a:rPr lang="ru-RU" sz="2400" dirty="0" err="1"/>
              <a:t>третира</a:t>
            </a:r>
            <a:r>
              <a:rPr lang="ru-RU" sz="2400" dirty="0"/>
              <a:t> </a:t>
            </a:r>
            <a:r>
              <a:rPr lang="ru-RU" sz="2400" dirty="0" err="1"/>
              <a:t>като</a:t>
            </a:r>
            <a:r>
              <a:rPr lang="ru-RU" sz="2400" dirty="0"/>
              <a:t> нова. Х </a:t>
            </a:r>
            <a:r>
              <a:rPr lang="ru-RU" sz="2400" dirty="0" err="1"/>
              <a:t>ще</a:t>
            </a:r>
            <a:r>
              <a:rPr lang="ru-RU" sz="2400" dirty="0"/>
              <a:t> </a:t>
            </a:r>
            <a:r>
              <a:rPr lang="ru-RU" sz="2400" dirty="0" err="1"/>
              <a:t>следва</a:t>
            </a:r>
            <a:r>
              <a:rPr lang="ru-RU" sz="2400" dirty="0"/>
              <a:t> да начисли ДДС </a:t>
            </a:r>
            <a:r>
              <a:rPr lang="ru-RU" sz="2400" dirty="0" err="1"/>
              <a:t>върху</a:t>
            </a:r>
            <a:r>
              <a:rPr lang="ru-RU" sz="2400" dirty="0"/>
              <a:t> </a:t>
            </a:r>
            <a:r>
              <a:rPr lang="ru-RU" sz="2400" dirty="0" err="1"/>
              <a:t>договорената</a:t>
            </a:r>
            <a:r>
              <a:rPr lang="ru-RU" sz="2400" dirty="0"/>
              <a:t> цена;</a:t>
            </a:r>
          </a:p>
          <a:p>
            <a:pPr marL="0" indent="0" algn="just">
              <a:buNone/>
            </a:pPr>
            <a:r>
              <a:rPr lang="ru-RU" sz="2400" dirty="0"/>
              <a:t>-  От м.04.2025 г. Х </a:t>
            </a:r>
            <a:r>
              <a:rPr lang="ru-RU" sz="2400" dirty="0" err="1"/>
              <a:t>може</a:t>
            </a:r>
            <a:r>
              <a:rPr lang="ru-RU" sz="2400" dirty="0"/>
              <a:t> да </a:t>
            </a:r>
            <a:r>
              <a:rPr lang="ru-RU" sz="2400" dirty="0" err="1"/>
              <a:t>продаде</a:t>
            </a:r>
            <a:r>
              <a:rPr lang="ru-RU" sz="2400" dirty="0"/>
              <a:t> </a:t>
            </a:r>
            <a:r>
              <a:rPr lang="ru-RU" sz="2400" dirty="0" err="1"/>
              <a:t>сградата</a:t>
            </a:r>
            <a:r>
              <a:rPr lang="ru-RU" sz="2400" dirty="0"/>
              <a:t> </a:t>
            </a:r>
            <a:r>
              <a:rPr lang="ru-RU" sz="2400" dirty="0" err="1"/>
              <a:t>като</a:t>
            </a:r>
            <a:r>
              <a:rPr lang="ru-RU" sz="2400" dirty="0"/>
              <a:t> </a:t>
            </a:r>
            <a:r>
              <a:rPr lang="ru-RU" sz="2400" dirty="0" err="1"/>
              <a:t>освободена</a:t>
            </a:r>
            <a:r>
              <a:rPr lang="ru-RU" sz="2400" dirty="0"/>
              <a:t> доставка на основание чл.45, ал.3 ЗДДС и независимо, че </a:t>
            </a:r>
            <a:r>
              <a:rPr lang="ru-RU" sz="2400" dirty="0" err="1"/>
              <a:t>са</a:t>
            </a:r>
            <a:r>
              <a:rPr lang="ru-RU" sz="2400" dirty="0"/>
              <a:t> изминали 20 г. от </a:t>
            </a:r>
            <a:r>
              <a:rPr lang="ru-RU" sz="2400" dirty="0" err="1"/>
              <a:t>първоначалното</a:t>
            </a:r>
            <a:r>
              <a:rPr lang="ru-RU" sz="2400" dirty="0"/>
              <a:t> придобиване, </a:t>
            </a:r>
            <a:r>
              <a:rPr lang="ru-RU" sz="2400" dirty="0" err="1"/>
              <a:t>ще</a:t>
            </a:r>
            <a:r>
              <a:rPr lang="ru-RU" sz="2400" dirty="0"/>
              <a:t> </a:t>
            </a:r>
            <a:r>
              <a:rPr lang="ru-RU" sz="2400" dirty="0" err="1"/>
              <a:t>извърши</a:t>
            </a:r>
            <a:r>
              <a:rPr lang="ru-RU" sz="2400" dirty="0"/>
              <a:t> </a:t>
            </a:r>
            <a:r>
              <a:rPr lang="ru-RU" sz="2400" dirty="0" err="1"/>
              <a:t>корекцията</a:t>
            </a:r>
            <a:r>
              <a:rPr lang="ru-RU" sz="2400" dirty="0"/>
              <a:t> за </a:t>
            </a:r>
            <a:r>
              <a:rPr lang="ru-RU" sz="2400" dirty="0" err="1"/>
              <a:t>подобрението</a:t>
            </a:r>
            <a:r>
              <a:rPr lang="ru-RU" sz="2400" dirty="0"/>
              <a:t> </a:t>
            </a:r>
            <a:r>
              <a:rPr lang="ru-RU" sz="2400" dirty="0" err="1"/>
              <a:t>като</a:t>
            </a:r>
            <a:r>
              <a:rPr lang="ru-RU" sz="2400" dirty="0"/>
              <a:t> за него се </a:t>
            </a:r>
            <a:r>
              <a:rPr lang="ru-RU" sz="2400" dirty="0" err="1"/>
              <a:t>брои</a:t>
            </a:r>
            <a:r>
              <a:rPr lang="ru-RU" sz="2400" dirty="0"/>
              <a:t> отделен срок 20 г. от м.03.2020 г.</a:t>
            </a:r>
          </a:p>
          <a:p>
            <a:pPr marL="0" indent="0" algn="just">
              <a:buNone/>
            </a:pPr>
            <a:r>
              <a:rPr lang="ru-RU" sz="2400" dirty="0" err="1"/>
              <a:t>Ако</a:t>
            </a:r>
            <a:r>
              <a:rPr lang="ru-RU" sz="2400" dirty="0"/>
              <a:t> Х начисли ДДС и след м.04.2025 г. </a:t>
            </a:r>
            <a:r>
              <a:rPr lang="ru-RU" sz="2400" dirty="0" err="1"/>
              <a:t>избере</a:t>
            </a:r>
            <a:r>
              <a:rPr lang="ru-RU" sz="2400" dirty="0"/>
              <a:t> на основание чл.45, ал.7 ЗДДС да </a:t>
            </a:r>
            <a:r>
              <a:rPr lang="ru-RU" sz="2400" dirty="0" err="1"/>
              <a:t>третира</a:t>
            </a:r>
            <a:r>
              <a:rPr lang="ru-RU" sz="2400" dirty="0"/>
              <a:t> </a:t>
            </a:r>
            <a:r>
              <a:rPr lang="ru-RU" sz="2400" dirty="0" err="1"/>
              <a:t>продажбата</a:t>
            </a:r>
            <a:r>
              <a:rPr lang="ru-RU" sz="2400" dirty="0"/>
              <a:t> на </a:t>
            </a:r>
            <a:r>
              <a:rPr lang="ru-RU" sz="2400" dirty="0" err="1"/>
              <a:t>сградата</a:t>
            </a:r>
            <a:r>
              <a:rPr lang="ru-RU" sz="2400" dirty="0"/>
              <a:t> </a:t>
            </a:r>
            <a:r>
              <a:rPr lang="ru-RU" sz="2400" dirty="0" err="1"/>
              <a:t>като</a:t>
            </a:r>
            <a:r>
              <a:rPr lang="ru-RU" sz="2400" dirty="0"/>
              <a:t> облагаема доставка, то </a:t>
            </a:r>
            <a:r>
              <a:rPr lang="ru-RU" sz="2400" dirty="0" err="1"/>
              <a:t>няма</a:t>
            </a:r>
            <a:r>
              <a:rPr lang="ru-RU" sz="2400" dirty="0"/>
              <a:t> да </a:t>
            </a:r>
            <a:r>
              <a:rPr lang="ru-RU" sz="2400" dirty="0" err="1"/>
              <a:t>извършва</a:t>
            </a:r>
            <a:r>
              <a:rPr lang="ru-RU" sz="2400" dirty="0"/>
              <a:t> </a:t>
            </a:r>
            <a:r>
              <a:rPr lang="ru-RU" sz="2400" dirty="0" err="1"/>
              <a:t>корекция</a:t>
            </a:r>
            <a:r>
              <a:rPr lang="ru-RU" sz="2400" dirty="0"/>
              <a:t> на </a:t>
            </a:r>
            <a:r>
              <a:rPr lang="ru-RU" sz="2400" dirty="0" err="1"/>
              <a:t>ползвания</a:t>
            </a:r>
            <a:r>
              <a:rPr lang="ru-RU" sz="2400" dirty="0"/>
              <a:t> </a:t>
            </a:r>
            <a:r>
              <a:rPr lang="ru-RU" sz="2400" dirty="0" err="1"/>
              <a:t>данъчен</a:t>
            </a:r>
            <a:r>
              <a:rPr lang="ru-RU" sz="2400" dirty="0"/>
              <a:t> кредит за </a:t>
            </a:r>
            <a:r>
              <a:rPr lang="ru-RU" sz="2400" dirty="0" err="1"/>
              <a:t>извършения</a:t>
            </a:r>
            <a:r>
              <a:rPr lang="ru-RU" sz="2400" dirty="0"/>
              <a:t> </a:t>
            </a:r>
            <a:r>
              <a:rPr lang="ru-RU" sz="2400" dirty="0" err="1"/>
              <a:t>основен</a:t>
            </a:r>
            <a:r>
              <a:rPr lang="ru-RU" sz="2400" dirty="0"/>
              <a:t> ремонт .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47294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99392"/>
            <a:ext cx="4608512" cy="1296144"/>
          </a:xfrm>
        </p:spPr>
        <p:txBody>
          <a:bodyPr>
            <a:normAutofit/>
          </a:bodyPr>
          <a:lstStyle/>
          <a:p>
            <a:pPr algn="ctr"/>
            <a:r>
              <a:rPr lang="ru-RU" sz="2600" dirty="0" err="1"/>
              <a:t>Освободени</a:t>
            </a:r>
            <a:r>
              <a:rPr lang="ru-RU" sz="2600" dirty="0"/>
              <a:t> доставки – </a:t>
            </a:r>
            <a:r>
              <a:rPr lang="ru-RU" sz="2600" dirty="0" err="1"/>
              <a:t>продажба</a:t>
            </a:r>
            <a:r>
              <a:rPr lang="ru-RU" sz="2600" dirty="0"/>
              <a:t> на стара </a:t>
            </a:r>
            <a:r>
              <a:rPr lang="ru-RU" sz="2600" dirty="0" err="1"/>
              <a:t>сграда</a:t>
            </a:r>
            <a:r>
              <a:rPr lang="ru-RU" sz="2600" dirty="0"/>
              <a:t>, </a:t>
            </a:r>
            <a:r>
              <a:rPr lang="ru-RU" sz="2600" dirty="0" err="1"/>
              <a:t>прилежащ</a:t>
            </a:r>
            <a:r>
              <a:rPr lang="ru-RU" sz="2600" dirty="0"/>
              <a:t> </a:t>
            </a:r>
            <a:r>
              <a:rPr lang="ru-RU" sz="2600" dirty="0" err="1"/>
              <a:t>терен</a:t>
            </a:r>
            <a:endParaRPr lang="bg-BG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12776"/>
            <a:ext cx="8856984" cy="525658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ru-RU" dirty="0"/>
              <a:t>На основание чл.45, ал.3 ЗДДС </a:t>
            </a:r>
            <a:r>
              <a:rPr lang="ru-RU" dirty="0" err="1"/>
              <a:t>освободена</a:t>
            </a:r>
            <a:r>
              <a:rPr lang="ru-RU" dirty="0"/>
              <a:t> доставка е </a:t>
            </a:r>
            <a:r>
              <a:rPr lang="ru-RU" dirty="0" err="1"/>
              <a:t>доставката</a:t>
            </a:r>
            <a:r>
              <a:rPr lang="ru-RU" dirty="0"/>
              <a:t> </a:t>
            </a:r>
            <a:r>
              <a:rPr lang="ru-RU" dirty="0" err="1"/>
              <a:t>сграда</a:t>
            </a:r>
            <a:r>
              <a:rPr lang="ru-RU" dirty="0"/>
              <a:t>, </a:t>
            </a:r>
            <a:r>
              <a:rPr lang="ru-RU" dirty="0" err="1"/>
              <a:t>която</a:t>
            </a:r>
            <a:r>
              <a:rPr lang="ru-RU" dirty="0"/>
              <a:t> не е нова и </a:t>
            </a:r>
            <a:r>
              <a:rPr lang="ru-RU" dirty="0" err="1"/>
              <a:t>прилежащия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нея</a:t>
            </a:r>
            <a:r>
              <a:rPr lang="ru-RU" dirty="0"/>
              <a:t> </a:t>
            </a:r>
            <a:r>
              <a:rPr lang="ru-RU" dirty="0" err="1"/>
              <a:t>терен</a:t>
            </a:r>
            <a:r>
              <a:rPr lang="ru-RU" dirty="0"/>
              <a:t>. </a:t>
            </a:r>
            <a:r>
              <a:rPr lang="ru-RU" dirty="0" err="1"/>
              <a:t>Съгласно</a:t>
            </a:r>
            <a:r>
              <a:rPr lang="ru-RU" dirty="0"/>
              <a:t> § 1, т.6 от ДР на ЗДДС "</a:t>
            </a:r>
            <a:r>
              <a:rPr lang="ru-RU" dirty="0" err="1"/>
              <a:t>Прилежащ</a:t>
            </a:r>
            <a:r>
              <a:rPr lang="ru-RU" dirty="0"/>
              <a:t> </a:t>
            </a:r>
            <a:r>
              <a:rPr lang="ru-RU" dirty="0" err="1"/>
              <a:t>терен</a:t>
            </a:r>
            <a:r>
              <a:rPr lang="ru-RU" dirty="0"/>
              <a:t>"  е  </a:t>
            </a:r>
            <a:r>
              <a:rPr lang="ru-RU" dirty="0" err="1"/>
              <a:t>сумата</a:t>
            </a:r>
            <a:r>
              <a:rPr lang="ru-RU" dirty="0"/>
              <a:t> от </a:t>
            </a:r>
            <a:r>
              <a:rPr lang="ru-RU" dirty="0" err="1"/>
              <a:t>застроената</a:t>
            </a:r>
            <a:r>
              <a:rPr lang="ru-RU" dirty="0"/>
              <a:t> </a:t>
            </a:r>
            <a:r>
              <a:rPr lang="ru-RU" dirty="0" err="1"/>
              <a:t>площ</a:t>
            </a:r>
            <a:r>
              <a:rPr lang="ru-RU" dirty="0"/>
              <a:t> по </a:t>
            </a:r>
            <a:r>
              <a:rPr lang="ru-RU" dirty="0" err="1"/>
              <a:t>смисъла</a:t>
            </a:r>
            <a:r>
              <a:rPr lang="ru-RU" dirty="0"/>
              <a:t> на ЗУТ и </a:t>
            </a:r>
            <a:r>
              <a:rPr lang="ru-RU" dirty="0" err="1"/>
              <a:t>площта</a:t>
            </a:r>
            <a:r>
              <a:rPr lang="ru-RU" dirty="0"/>
              <a:t> около </a:t>
            </a:r>
            <a:r>
              <a:rPr lang="ru-RU" dirty="0" err="1"/>
              <a:t>застроената</a:t>
            </a:r>
            <a:r>
              <a:rPr lang="ru-RU" dirty="0"/>
              <a:t> </a:t>
            </a:r>
            <a:r>
              <a:rPr lang="ru-RU" dirty="0" err="1"/>
              <a:t>площ</a:t>
            </a:r>
            <a:r>
              <a:rPr lang="ru-RU" dirty="0"/>
              <a:t>, определена на база </a:t>
            </a:r>
            <a:r>
              <a:rPr lang="ru-RU" dirty="0" err="1"/>
              <a:t>отстояние</a:t>
            </a:r>
            <a:r>
              <a:rPr lang="ru-RU" dirty="0"/>
              <a:t> 3 м от </a:t>
            </a:r>
            <a:r>
              <a:rPr lang="ru-RU" dirty="0" err="1"/>
              <a:t>външните</a:t>
            </a:r>
            <a:r>
              <a:rPr lang="ru-RU" dirty="0"/>
              <a:t> очертания на всяка от </a:t>
            </a:r>
            <a:r>
              <a:rPr lang="ru-RU" dirty="0" err="1"/>
              <a:t>ограждащите</a:t>
            </a:r>
            <a:r>
              <a:rPr lang="ru-RU" dirty="0"/>
              <a:t> стени на </a:t>
            </a:r>
            <a:r>
              <a:rPr lang="ru-RU" dirty="0" err="1"/>
              <a:t>първия</a:t>
            </a:r>
            <a:r>
              <a:rPr lang="ru-RU" dirty="0"/>
              <a:t> </a:t>
            </a:r>
            <a:r>
              <a:rPr lang="ru-RU" dirty="0" err="1"/>
              <a:t>надземен</a:t>
            </a:r>
            <a:r>
              <a:rPr lang="ru-RU" dirty="0"/>
              <a:t> </a:t>
            </a:r>
            <a:r>
              <a:rPr lang="ru-RU" dirty="0" err="1"/>
              <a:t>етаж</a:t>
            </a:r>
            <a:r>
              <a:rPr lang="ru-RU" dirty="0"/>
              <a:t> или на </a:t>
            </a:r>
            <a:r>
              <a:rPr lang="ru-RU" dirty="0" err="1"/>
              <a:t>полуподземния</a:t>
            </a:r>
            <a:r>
              <a:rPr lang="ru-RU" dirty="0"/>
              <a:t> </a:t>
            </a:r>
            <a:r>
              <a:rPr lang="ru-RU" dirty="0" err="1"/>
              <a:t>етаж</a:t>
            </a:r>
            <a:r>
              <a:rPr lang="ru-RU" dirty="0"/>
              <a:t> на </a:t>
            </a:r>
            <a:r>
              <a:rPr lang="ru-RU" dirty="0" err="1"/>
              <a:t>сградата</a:t>
            </a:r>
            <a:r>
              <a:rPr lang="ru-RU" dirty="0"/>
              <a:t>.</a:t>
            </a:r>
          </a:p>
          <a:p>
            <a:pPr algn="just"/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извършва</a:t>
            </a:r>
            <a:r>
              <a:rPr lang="ru-RU" dirty="0"/>
              <a:t> </a:t>
            </a:r>
            <a:r>
              <a:rPr lang="ru-RU" dirty="0" err="1"/>
              <a:t>продажби</a:t>
            </a:r>
            <a:r>
              <a:rPr lang="ru-RU" dirty="0"/>
              <a:t> на стари </a:t>
            </a:r>
            <a:r>
              <a:rPr lang="ru-RU" dirty="0" err="1"/>
              <a:t>сгради</a:t>
            </a:r>
            <a:r>
              <a:rPr lang="ru-RU" dirty="0"/>
              <a:t> и </a:t>
            </a:r>
            <a:r>
              <a:rPr lang="ru-RU" dirty="0" err="1"/>
              <a:t>прилежащ</a:t>
            </a:r>
            <a:r>
              <a:rPr lang="ru-RU" dirty="0"/>
              <a:t> </a:t>
            </a:r>
            <a:r>
              <a:rPr lang="ru-RU" dirty="0" err="1"/>
              <a:t>терен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тях</a:t>
            </a:r>
            <a:r>
              <a:rPr lang="ru-RU" dirty="0"/>
              <a:t> по </a:t>
            </a:r>
            <a:r>
              <a:rPr lang="ru-RU" dirty="0" err="1"/>
              <a:t>реда</a:t>
            </a:r>
            <a:r>
              <a:rPr lang="ru-RU" dirty="0"/>
              <a:t> на чл.45, ал.3 ЗДДС </a:t>
            </a:r>
            <a:r>
              <a:rPr lang="ru-RU" dirty="0" err="1"/>
              <a:t>дружеството</a:t>
            </a:r>
            <a:r>
              <a:rPr lang="ru-RU" dirty="0"/>
              <a:t> </a:t>
            </a:r>
            <a:r>
              <a:rPr lang="ru-RU" dirty="0" err="1"/>
              <a:t>няма</a:t>
            </a:r>
            <a:r>
              <a:rPr lang="ru-RU" dirty="0"/>
              <a:t> право на </a:t>
            </a:r>
            <a:r>
              <a:rPr lang="ru-RU" dirty="0" err="1"/>
              <a:t>данъчен</a:t>
            </a:r>
            <a:r>
              <a:rPr lang="ru-RU" dirty="0"/>
              <a:t> кредит за </a:t>
            </a:r>
            <a:r>
              <a:rPr lang="ru-RU" dirty="0" err="1"/>
              <a:t>покупките</a:t>
            </a:r>
            <a:r>
              <a:rPr lang="ru-RU" dirty="0"/>
              <a:t> </a:t>
            </a:r>
            <a:r>
              <a:rPr lang="ru-RU" dirty="0" err="1"/>
              <a:t>пряко</a:t>
            </a:r>
            <a:r>
              <a:rPr lang="ru-RU" dirty="0"/>
              <a:t> </a:t>
            </a:r>
            <a:r>
              <a:rPr lang="ru-RU" dirty="0" err="1"/>
              <a:t>свързани</a:t>
            </a:r>
            <a:r>
              <a:rPr lang="ru-RU" dirty="0"/>
              <a:t> с </a:t>
            </a:r>
            <a:r>
              <a:rPr lang="ru-RU" dirty="0" err="1"/>
              <a:t>тези</a:t>
            </a:r>
            <a:r>
              <a:rPr lang="ru-RU" dirty="0"/>
              <a:t> </a:t>
            </a:r>
            <a:r>
              <a:rPr lang="ru-RU" dirty="0" err="1"/>
              <a:t>освободените</a:t>
            </a:r>
            <a:r>
              <a:rPr lang="ru-RU" dirty="0"/>
              <a:t> доставки на основание чл.70, ал.1, т.1 ЗДДС. </a:t>
            </a:r>
          </a:p>
          <a:p>
            <a:pPr algn="just"/>
            <a:r>
              <a:rPr lang="ru-RU" dirty="0"/>
              <a:t>На основание чл.45, ал.7 ЗДДС </a:t>
            </a:r>
            <a:r>
              <a:rPr lang="ru-RU" dirty="0" err="1"/>
              <a:t>дружеството</a:t>
            </a:r>
            <a:r>
              <a:rPr lang="ru-RU" dirty="0"/>
              <a:t> – </a:t>
            </a:r>
            <a:r>
              <a:rPr lang="ru-RU" dirty="0" err="1"/>
              <a:t>продавач</a:t>
            </a:r>
            <a:r>
              <a:rPr lang="ru-RU" dirty="0"/>
              <a:t> на </a:t>
            </a:r>
            <a:r>
              <a:rPr lang="ru-RU" dirty="0" err="1"/>
              <a:t>имота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избере</a:t>
            </a:r>
            <a:r>
              <a:rPr lang="ru-RU" dirty="0"/>
              <a:t> да </a:t>
            </a:r>
            <a:r>
              <a:rPr lang="ru-RU" dirty="0" err="1"/>
              <a:t>третира</a:t>
            </a:r>
            <a:r>
              <a:rPr lang="ru-RU" dirty="0"/>
              <a:t> </a:t>
            </a:r>
            <a:r>
              <a:rPr lang="ru-RU" dirty="0" err="1"/>
              <a:t>продажбата</a:t>
            </a:r>
            <a:r>
              <a:rPr lang="ru-RU" dirty="0"/>
              <a:t> на стара </a:t>
            </a:r>
            <a:r>
              <a:rPr lang="ru-RU" dirty="0" err="1"/>
              <a:t>сграда</a:t>
            </a:r>
            <a:r>
              <a:rPr lang="ru-RU" dirty="0"/>
              <a:t> и/или </a:t>
            </a:r>
            <a:r>
              <a:rPr lang="ru-RU" dirty="0" err="1"/>
              <a:t>прилежащия</a:t>
            </a:r>
            <a:r>
              <a:rPr lang="ru-RU" dirty="0"/>
              <a:t> </a:t>
            </a:r>
            <a:r>
              <a:rPr lang="ru-RU" dirty="0" err="1"/>
              <a:t>терен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облагаема доставка с 20 % ДДС. </a:t>
            </a:r>
            <a:r>
              <a:rPr lang="ru-RU" dirty="0" err="1"/>
              <a:t>Няма</a:t>
            </a:r>
            <a:r>
              <a:rPr lang="ru-RU" dirty="0"/>
              <a:t> </a:t>
            </a:r>
            <a:r>
              <a:rPr lang="ru-RU" dirty="0" err="1"/>
              <a:t>пречка</a:t>
            </a:r>
            <a:r>
              <a:rPr lang="ru-RU" dirty="0"/>
              <a:t> </a:t>
            </a:r>
            <a:r>
              <a:rPr lang="ru-RU" dirty="0" err="1"/>
              <a:t>продажбата</a:t>
            </a:r>
            <a:r>
              <a:rPr lang="ru-RU" dirty="0"/>
              <a:t> на </a:t>
            </a:r>
            <a:r>
              <a:rPr lang="ru-RU" dirty="0" err="1"/>
              <a:t>старата</a:t>
            </a:r>
            <a:r>
              <a:rPr lang="ru-RU" dirty="0"/>
              <a:t> </a:t>
            </a:r>
            <a:r>
              <a:rPr lang="ru-RU" dirty="0" err="1"/>
              <a:t>сграда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</a:t>
            </a:r>
            <a:r>
              <a:rPr lang="ru-RU" dirty="0" err="1"/>
              <a:t>освободена</a:t>
            </a:r>
            <a:r>
              <a:rPr lang="ru-RU" dirty="0"/>
              <a:t> доставка, а </a:t>
            </a:r>
            <a:r>
              <a:rPr lang="ru-RU" dirty="0" err="1"/>
              <a:t>прилежащият</a:t>
            </a:r>
            <a:r>
              <a:rPr lang="ru-RU" dirty="0"/>
              <a:t> </a:t>
            </a:r>
            <a:r>
              <a:rPr lang="ru-RU" dirty="0" err="1"/>
              <a:t>терен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облагаема доставка с 20 % ДДС (т.е. </a:t>
            </a:r>
            <a:r>
              <a:rPr lang="ru-RU" dirty="0" err="1"/>
              <a:t>цялото</a:t>
            </a:r>
            <a:r>
              <a:rPr lang="ru-RU" dirty="0"/>
              <a:t> УПИ да е облагаема доставка).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продавачът</a:t>
            </a:r>
            <a:r>
              <a:rPr lang="ru-RU" dirty="0"/>
              <a:t> </a:t>
            </a:r>
            <a:r>
              <a:rPr lang="ru-RU" dirty="0" err="1"/>
              <a:t>избере</a:t>
            </a:r>
            <a:r>
              <a:rPr lang="ru-RU" dirty="0"/>
              <a:t> да начисли 20 % ДДС на </a:t>
            </a:r>
            <a:r>
              <a:rPr lang="ru-RU" dirty="0" err="1"/>
              <a:t>договорената</a:t>
            </a:r>
            <a:r>
              <a:rPr lang="ru-RU" dirty="0"/>
              <a:t> продажна цена, </a:t>
            </a:r>
            <a:r>
              <a:rPr lang="ru-RU" dirty="0" err="1"/>
              <a:t>няма</a:t>
            </a:r>
            <a:r>
              <a:rPr lang="ru-RU" dirty="0"/>
              <a:t> да се </a:t>
            </a:r>
            <a:r>
              <a:rPr lang="ru-RU" dirty="0" err="1"/>
              <a:t>извършва</a:t>
            </a:r>
            <a:r>
              <a:rPr lang="ru-RU" dirty="0"/>
              <a:t> </a:t>
            </a:r>
            <a:r>
              <a:rPr lang="ru-RU" dirty="0" err="1"/>
              <a:t>корекция</a:t>
            </a:r>
            <a:r>
              <a:rPr lang="ru-RU" dirty="0"/>
              <a:t> на </a:t>
            </a:r>
            <a:r>
              <a:rPr lang="ru-RU" dirty="0" err="1"/>
              <a:t>ползван</a:t>
            </a:r>
            <a:r>
              <a:rPr lang="ru-RU" dirty="0"/>
              <a:t> </a:t>
            </a:r>
            <a:r>
              <a:rPr lang="ru-RU" dirty="0" err="1"/>
              <a:t>данъчен</a:t>
            </a:r>
            <a:r>
              <a:rPr lang="ru-RU" dirty="0"/>
              <a:t> кредит по чл.79 ЗДДС и </a:t>
            </a:r>
            <a:r>
              <a:rPr lang="ru-RU" dirty="0" err="1"/>
              <a:t>няма</a:t>
            </a:r>
            <a:r>
              <a:rPr lang="ru-RU" dirty="0"/>
              <a:t> да </a:t>
            </a:r>
            <a:r>
              <a:rPr lang="ru-RU" dirty="0" err="1"/>
              <a:t>следва</a:t>
            </a:r>
            <a:r>
              <a:rPr lang="ru-RU" dirty="0"/>
              <a:t> да </a:t>
            </a:r>
            <a:r>
              <a:rPr lang="ru-RU" dirty="0" err="1"/>
              <a:t>изчислява</a:t>
            </a:r>
            <a:r>
              <a:rPr lang="ru-RU" dirty="0"/>
              <a:t> частичен </a:t>
            </a:r>
            <a:r>
              <a:rPr lang="ru-RU" dirty="0" err="1"/>
              <a:t>данъчен</a:t>
            </a:r>
            <a:r>
              <a:rPr lang="ru-RU" dirty="0"/>
              <a:t> кредит. </a:t>
            </a:r>
          </a:p>
          <a:p>
            <a:pPr marL="0" indent="0">
              <a:buNone/>
            </a:pPr>
            <a:endParaRPr lang="bg-BG" dirty="0"/>
          </a:p>
          <a:p>
            <a:pPr>
              <a:buFontTx/>
              <a:buChar char="-"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5384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4248472" cy="50405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600" dirty="0" err="1"/>
              <a:t>Освободени</a:t>
            </a:r>
            <a:r>
              <a:rPr lang="ru-RU" sz="2600" dirty="0"/>
              <a:t> доставки – </a:t>
            </a:r>
            <a:r>
              <a:rPr lang="ru-RU" sz="2600" dirty="0" err="1"/>
              <a:t>продажба</a:t>
            </a:r>
            <a:r>
              <a:rPr lang="ru-RU" sz="2600" dirty="0"/>
              <a:t> на стара </a:t>
            </a:r>
            <a:r>
              <a:rPr lang="ru-RU" sz="2600" dirty="0" err="1"/>
              <a:t>сграда</a:t>
            </a:r>
            <a:r>
              <a:rPr lang="ru-RU" sz="2600" dirty="0"/>
              <a:t>, </a:t>
            </a:r>
            <a:r>
              <a:rPr lang="ru-RU" sz="2600" dirty="0" err="1"/>
              <a:t>прилежащ</a:t>
            </a:r>
            <a:r>
              <a:rPr lang="ru-RU" sz="2600" dirty="0"/>
              <a:t> </a:t>
            </a:r>
            <a:r>
              <a:rPr lang="ru-RU" sz="2600" dirty="0" err="1"/>
              <a:t>терен</a:t>
            </a:r>
            <a:endParaRPr lang="bg-BG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8748464" cy="5472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i="1" dirty="0"/>
              <a:t>Пример </a:t>
            </a:r>
            <a:r>
              <a:rPr lang="en-US" sz="2000" b="1" i="1" dirty="0"/>
              <a:t>5</a:t>
            </a:r>
            <a:r>
              <a:rPr lang="ru-RU" sz="2000" b="1" i="1" dirty="0"/>
              <a:t>:</a:t>
            </a:r>
          </a:p>
          <a:p>
            <a:pPr marL="0" indent="0">
              <a:buNone/>
            </a:pPr>
            <a:r>
              <a:rPr lang="ru-RU" sz="2000" dirty="0" err="1"/>
              <a:t>Продава</a:t>
            </a:r>
            <a:r>
              <a:rPr lang="ru-RU" sz="2000" dirty="0"/>
              <a:t> се </a:t>
            </a:r>
            <a:r>
              <a:rPr lang="ru-RU" sz="2000" dirty="0" err="1"/>
              <a:t>сграда</a:t>
            </a:r>
            <a:r>
              <a:rPr lang="ru-RU" sz="2000" dirty="0"/>
              <a:t>, с разрешение за </a:t>
            </a:r>
            <a:r>
              <a:rPr lang="ru-RU" sz="2000" dirty="0" err="1"/>
              <a:t>ползване</a:t>
            </a:r>
            <a:r>
              <a:rPr lang="ru-RU" sz="2000" dirty="0"/>
              <a:t> от 2005 г. и </a:t>
            </a:r>
            <a:r>
              <a:rPr lang="ru-RU" sz="2000" dirty="0" err="1"/>
              <a:t>парцелът</a:t>
            </a:r>
            <a:r>
              <a:rPr lang="ru-RU" sz="2000" dirty="0"/>
              <a:t> УПИ, </a:t>
            </a:r>
            <a:r>
              <a:rPr lang="ru-RU" sz="2000" dirty="0" err="1"/>
              <a:t>върху</a:t>
            </a:r>
            <a:r>
              <a:rPr lang="ru-RU" sz="2000" dirty="0"/>
              <a:t> </a:t>
            </a:r>
            <a:r>
              <a:rPr lang="ru-RU" sz="2000" dirty="0" err="1"/>
              <a:t>който</a:t>
            </a:r>
            <a:r>
              <a:rPr lang="ru-RU" sz="2000" dirty="0"/>
              <a:t> е построена. </a:t>
            </a:r>
            <a:r>
              <a:rPr lang="ru-RU" sz="2000" dirty="0" err="1"/>
              <a:t>Сградата</a:t>
            </a:r>
            <a:r>
              <a:rPr lang="ru-RU" sz="2000" dirty="0"/>
              <a:t> </a:t>
            </a:r>
            <a:r>
              <a:rPr lang="ru-RU" sz="2000" dirty="0" err="1"/>
              <a:t>има</a:t>
            </a:r>
            <a:r>
              <a:rPr lang="ru-RU" sz="2000" dirty="0"/>
              <a:t> застроена </a:t>
            </a:r>
            <a:r>
              <a:rPr lang="ru-RU" sz="2000" dirty="0" err="1"/>
              <a:t>площ</a:t>
            </a:r>
            <a:r>
              <a:rPr lang="ru-RU" sz="2000" dirty="0"/>
              <a:t> 200 кв.м. и цена 200 000 </a:t>
            </a:r>
            <a:r>
              <a:rPr lang="ru-RU" sz="2000" dirty="0" err="1"/>
              <a:t>лв</a:t>
            </a:r>
            <a:r>
              <a:rPr lang="ru-RU" sz="2000" dirty="0"/>
              <a:t>., а УПИ е 500 кв. м. (т.е. не е само </a:t>
            </a:r>
            <a:r>
              <a:rPr lang="ru-RU" sz="2000" dirty="0" err="1"/>
              <a:t>прилежащ</a:t>
            </a:r>
            <a:r>
              <a:rPr lang="ru-RU" sz="2000" dirty="0"/>
              <a:t> </a:t>
            </a:r>
            <a:r>
              <a:rPr lang="ru-RU" sz="2000" dirty="0" err="1"/>
              <a:t>терен</a:t>
            </a:r>
            <a:r>
              <a:rPr lang="ru-RU" sz="2000" dirty="0"/>
              <a:t>) и цена 350 000 </a:t>
            </a:r>
            <a:r>
              <a:rPr lang="ru-RU" sz="2000" dirty="0" err="1"/>
              <a:t>лв</a:t>
            </a:r>
            <a:r>
              <a:rPr lang="ru-RU" sz="2000" dirty="0"/>
              <a:t>. без ДДС.</a:t>
            </a:r>
          </a:p>
          <a:p>
            <a:pPr marL="0" indent="0">
              <a:buNone/>
            </a:pPr>
            <a:r>
              <a:rPr lang="ru-RU" sz="2000" dirty="0" err="1"/>
              <a:t>Дружеството</a:t>
            </a:r>
            <a:r>
              <a:rPr lang="ru-RU" sz="2000" dirty="0"/>
              <a:t> – </a:t>
            </a:r>
            <a:r>
              <a:rPr lang="ru-RU" sz="2000" dirty="0" err="1"/>
              <a:t>продавач</a:t>
            </a:r>
            <a:r>
              <a:rPr lang="ru-RU" sz="2000" dirty="0"/>
              <a:t> </a:t>
            </a:r>
            <a:r>
              <a:rPr lang="ru-RU" sz="2000" dirty="0" err="1"/>
              <a:t>може</a:t>
            </a:r>
            <a:r>
              <a:rPr lang="ru-RU" sz="2000" dirty="0"/>
              <a:t> да </a:t>
            </a:r>
            <a:r>
              <a:rPr lang="ru-RU" sz="2000" dirty="0" err="1"/>
              <a:t>избере</a:t>
            </a:r>
            <a:r>
              <a:rPr lang="ru-RU" sz="2000" dirty="0"/>
              <a:t> </a:t>
            </a:r>
            <a:r>
              <a:rPr lang="ru-RU" sz="2000" dirty="0" err="1"/>
              <a:t>сградата</a:t>
            </a:r>
            <a:r>
              <a:rPr lang="ru-RU" sz="2000" dirty="0"/>
              <a:t> да е </a:t>
            </a:r>
            <a:r>
              <a:rPr lang="ru-RU" sz="2000" dirty="0" err="1"/>
              <a:t>освободена</a:t>
            </a:r>
            <a:r>
              <a:rPr lang="ru-RU" sz="2000" dirty="0"/>
              <a:t> доставка и да </a:t>
            </a:r>
            <a:r>
              <a:rPr lang="ru-RU" sz="2000" dirty="0" err="1"/>
              <a:t>неначисли</a:t>
            </a:r>
            <a:r>
              <a:rPr lang="ru-RU" sz="2000" dirty="0"/>
              <a:t> ДДС на основание чл.45, ал.3 ЗДДС. </a:t>
            </a:r>
          </a:p>
          <a:p>
            <a:pPr marL="0" indent="0">
              <a:buNone/>
            </a:pPr>
            <a:r>
              <a:rPr lang="ru-RU" sz="2000" dirty="0"/>
              <a:t>За </a:t>
            </a:r>
            <a:r>
              <a:rPr lang="ru-RU" sz="2000" dirty="0" err="1"/>
              <a:t>парцела</a:t>
            </a:r>
            <a:r>
              <a:rPr lang="ru-RU" sz="2000" dirty="0"/>
              <a:t> </a:t>
            </a:r>
            <a:r>
              <a:rPr lang="ru-RU" sz="2000" dirty="0" err="1"/>
              <a:t>има</a:t>
            </a:r>
            <a:r>
              <a:rPr lang="ru-RU" sz="2000" dirty="0"/>
              <a:t> 2 варианта: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/>
              <a:t> да </a:t>
            </a:r>
            <a:r>
              <a:rPr lang="ru-RU" sz="2000" dirty="0" err="1"/>
              <a:t>избере</a:t>
            </a:r>
            <a:r>
              <a:rPr lang="ru-RU" sz="2000" dirty="0"/>
              <a:t> </a:t>
            </a:r>
            <a:r>
              <a:rPr lang="ru-RU" sz="2000" dirty="0" err="1"/>
              <a:t>цялото</a:t>
            </a:r>
            <a:r>
              <a:rPr lang="ru-RU" sz="2000" dirty="0"/>
              <a:t> УПИ да е облагаемо с 20 % ДДС</a:t>
            </a:r>
          </a:p>
          <a:p>
            <a:pPr marL="0" indent="0">
              <a:buNone/>
            </a:pPr>
            <a:r>
              <a:rPr lang="ru-RU" sz="2000" u="sng" dirty="0"/>
              <a:t>Или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000" dirty="0"/>
              <a:t>да </a:t>
            </a:r>
            <a:r>
              <a:rPr lang="ru-RU" sz="2000" dirty="0" err="1"/>
              <a:t>изчисли</a:t>
            </a:r>
            <a:r>
              <a:rPr lang="ru-RU" sz="2000" dirty="0"/>
              <a:t> </a:t>
            </a:r>
            <a:r>
              <a:rPr lang="ru-RU" sz="2000" dirty="0" err="1"/>
              <a:t>прилежащ</a:t>
            </a:r>
            <a:r>
              <a:rPr lang="ru-RU" sz="2000" dirty="0"/>
              <a:t> </a:t>
            </a:r>
            <a:r>
              <a:rPr lang="ru-RU" sz="2000" dirty="0" err="1"/>
              <a:t>терен</a:t>
            </a:r>
            <a:r>
              <a:rPr lang="ru-RU" sz="2000" dirty="0"/>
              <a:t> например 230 кв.м., </a:t>
            </a:r>
            <a:r>
              <a:rPr lang="ru-RU" sz="2000" dirty="0" err="1"/>
              <a:t>който</a:t>
            </a:r>
            <a:r>
              <a:rPr lang="ru-RU" sz="2000" dirty="0"/>
              <a:t> да е </a:t>
            </a:r>
            <a:r>
              <a:rPr lang="ru-RU" sz="2000" dirty="0" err="1"/>
              <a:t>освободена</a:t>
            </a:r>
            <a:r>
              <a:rPr lang="ru-RU" sz="2000" dirty="0"/>
              <a:t> доставка с </a:t>
            </a:r>
            <a:r>
              <a:rPr lang="ru-RU" sz="2000" dirty="0" err="1"/>
              <a:t>данъчна</a:t>
            </a:r>
            <a:r>
              <a:rPr lang="ru-RU" sz="2000" dirty="0"/>
              <a:t> основа 161 000 </a:t>
            </a:r>
            <a:r>
              <a:rPr lang="ru-RU" sz="2000" dirty="0" err="1"/>
              <a:t>лв</a:t>
            </a:r>
            <a:r>
              <a:rPr lang="ru-RU" sz="2000" dirty="0"/>
              <a:t>. и </a:t>
            </a:r>
            <a:r>
              <a:rPr lang="ru-RU" sz="2000" dirty="0" err="1"/>
              <a:t>разликата</a:t>
            </a:r>
            <a:r>
              <a:rPr lang="ru-RU" sz="2000" dirty="0"/>
              <a:t> от 270 кв.м. е </a:t>
            </a:r>
            <a:r>
              <a:rPr lang="ru-RU" sz="2000" dirty="0" err="1"/>
              <a:t>задължително</a:t>
            </a:r>
            <a:r>
              <a:rPr lang="ru-RU" sz="2000" dirty="0"/>
              <a:t> облагаема с 20 % ДДС – </a:t>
            </a:r>
            <a:r>
              <a:rPr lang="ru-RU" sz="2000" dirty="0" err="1"/>
              <a:t>данъчна</a:t>
            </a:r>
            <a:r>
              <a:rPr lang="ru-RU" sz="2000" dirty="0"/>
              <a:t> основа 189 000 </a:t>
            </a:r>
            <a:r>
              <a:rPr lang="ru-RU" sz="2000" dirty="0" err="1"/>
              <a:t>лв</a:t>
            </a:r>
            <a:r>
              <a:rPr lang="ru-RU" sz="2000" dirty="0"/>
              <a:t>. и ДДС  37 800 </a:t>
            </a:r>
            <a:r>
              <a:rPr lang="ru-RU" sz="2000" dirty="0" err="1"/>
              <a:t>лв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endParaRPr lang="bg-BG" dirty="0"/>
          </a:p>
          <a:p>
            <a:pPr>
              <a:buFontTx/>
              <a:buChar char="-"/>
            </a:pP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FD30DA6-8248-79DE-A79A-1E051A743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86" y="5377881"/>
            <a:ext cx="2408246" cy="148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23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41C6DB-BB44-5F7A-0BC9-7C663B6F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0648"/>
            <a:ext cx="4104457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/>
              <a:t>Освободени доставки със земя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0A80AF-35A3-BC22-225D-A9BF66A30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340768"/>
            <a:ext cx="8928992" cy="5517232"/>
          </a:xfrm>
        </p:spPr>
        <p:txBody>
          <a:bodyPr/>
          <a:lstStyle/>
          <a:p>
            <a:pPr algn="just"/>
            <a:r>
              <a:rPr lang="ru-RU" sz="2200" dirty="0"/>
              <a:t>Продажба на </a:t>
            </a:r>
            <a:r>
              <a:rPr lang="ru-RU" sz="2200" dirty="0" err="1"/>
              <a:t>земя</a:t>
            </a:r>
            <a:r>
              <a:rPr lang="ru-RU" sz="2200" dirty="0"/>
              <a:t>, </a:t>
            </a:r>
            <a:r>
              <a:rPr lang="ru-RU" sz="2200" dirty="0" err="1"/>
              <a:t>която</a:t>
            </a:r>
            <a:r>
              <a:rPr lang="ru-RU" sz="2200" dirty="0"/>
              <a:t> не е УПИ, </a:t>
            </a:r>
            <a:r>
              <a:rPr lang="ru-RU" sz="2200" dirty="0" err="1"/>
              <a:t>ограничени</a:t>
            </a:r>
            <a:r>
              <a:rPr lang="ru-RU" sz="2200" dirty="0"/>
              <a:t> </a:t>
            </a:r>
            <a:r>
              <a:rPr lang="ru-RU" sz="2200" dirty="0" err="1"/>
              <a:t>вещни</a:t>
            </a:r>
            <a:r>
              <a:rPr lang="ru-RU" sz="2200" dirty="0"/>
              <a:t> права </a:t>
            </a:r>
            <a:r>
              <a:rPr lang="ru-RU" sz="2200" dirty="0" err="1"/>
              <a:t>върху</a:t>
            </a:r>
            <a:r>
              <a:rPr lang="ru-RU" sz="2200" dirty="0"/>
              <a:t> </a:t>
            </a:r>
            <a:r>
              <a:rPr lang="ru-RU" sz="2200" dirty="0" err="1"/>
              <a:t>земя</a:t>
            </a:r>
            <a:r>
              <a:rPr lang="ru-RU" sz="2200" dirty="0"/>
              <a:t>, </a:t>
            </a:r>
            <a:r>
              <a:rPr lang="ru-RU" sz="2200" dirty="0" err="1"/>
              <a:t>отдаването</a:t>
            </a:r>
            <a:r>
              <a:rPr lang="ru-RU" sz="2200" dirty="0"/>
              <a:t> под наем на </a:t>
            </a:r>
            <a:r>
              <a:rPr lang="ru-RU" sz="2200" dirty="0" err="1"/>
              <a:t>земя</a:t>
            </a:r>
            <a:r>
              <a:rPr lang="ru-RU" sz="2200" dirty="0"/>
              <a:t>, аренда и т.н. </a:t>
            </a:r>
            <a:r>
              <a:rPr lang="ru-RU" sz="2200" dirty="0" err="1"/>
              <a:t>са</a:t>
            </a:r>
            <a:r>
              <a:rPr lang="ru-RU" sz="2200" dirty="0"/>
              <a:t> </a:t>
            </a:r>
            <a:r>
              <a:rPr lang="ru-RU" sz="2200" dirty="0" err="1"/>
              <a:t>освободени</a:t>
            </a:r>
            <a:r>
              <a:rPr lang="ru-RU" sz="2200" dirty="0"/>
              <a:t> доставки на основание  чл.45, ал.1 ЗДДС.</a:t>
            </a:r>
          </a:p>
          <a:p>
            <a:pPr algn="just"/>
            <a:r>
              <a:rPr lang="ru-RU" sz="2200" dirty="0" err="1"/>
              <a:t>Ако</a:t>
            </a:r>
            <a:r>
              <a:rPr lang="ru-RU" sz="2200" dirty="0"/>
              <a:t> се </a:t>
            </a:r>
            <a:r>
              <a:rPr lang="ru-RU" sz="2200" dirty="0" err="1"/>
              <a:t>продават</a:t>
            </a:r>
            <a:r>
              <a:rPr lang="ru-RU" sz="2200" dirty="0"/>
              <a:t> </a:t>
            </a:r>
            <a:r>
              <a:rPr lang="ru-RU" sz="2200" dirty="0" err="1"/>
              <a:t>ниви</a:t>
            </a:r>
            <a:r>
              <a:rPr lang="ru-RU" sz="2200" dirty="0"/>
              <a:t>, </a:t>
            </a:r>
            <a:r>
              <a:rPr lang="ru-RU" sz="2200" dirty="0" err="1"/>
              <a:t>ливади</a:t>
            </a:r>
            <a:r>
              <a:rPr lang="ru-RU" sz="2200" dirty="0"/>
              <a:t>, гори и </a:t>
            </a:r>
            <a:r>
              <a:rPr lang="ru-RU" sz="2200" dirty="0" err="1"/>
              <a:t>други</a:t>
            </a:r>
            <a:r>
              <a:rPr lang="ru-RU" sz="2200" dirty="0"/>
              <a:t> парцели </a:t>
            </a:r>
            <a:r>
              <a:rPr lang="ru-RU" sz="2200" dirty="0" err="1"/>
              <a:t>извън</a:t>
            </a:r>
            <a:r>
              <a:rPr lang="ru-RU" sz="2200" dirty="0"/>
              <a:t> </a:t>
            </a:r>
            <a:r>
              <a:rPr lang="ru-RU" sz="2200" dirty="0" err="1"/>
              <a:t>регулация</a:t>
            </a:r>
            <a:r>
              <a:rPr lang="ru-RU" sz="2200" dirty="0"/>
              <a:t> </a:t>
            </a:r>
            <a:r>
              <a:rPr lang="ru-RU" sz="2200" dirty="0" err="1"/>
              <a:t>дружеството</a:t>
            </a:r>
            <a:r>
              <a:rPr lang="ru-RU" sz="2200" dirty="0"/>
              <a:t> – </a:t>
            </a:r>
            <a:r>
              <a:rPr lang="ru-RU" sz="2200" dirty="0" err="1"/>
              <a:t>продавач</a:t>
            </a:r>
            <a:r>
              <a:rPr lang="ru-RU" sz="2200" dirty="0"/>
              <a:t> </a:t>
            </a:r>
            <a:r>
              <a:rPr lang="ru-RU" sz="2200" dirty="0" err="1"/>
              <a:t>извършва</a:t>
            </a:r>
            <a:r>
              <a:rPr lang="ru-RU" sz="2200" dirty="0"/>
              <a:t> </a:t>
            </a:r>
            <a:r>
              <a:rPr lang="ru-RU" sz="2200" dirty="0" err="1"/>
              <a:t>освободена</a:t>
            </a:r>
            <a:r>
              <a:rPr lang="ru-RU" sz="2200" dirty="0"/>
              <a:t> доставка, но </a:t>
            </a:r>
            <a:r>
              <a:rPr lang="ru-RU" sz="2200" dirty="0" err="1"/>
              <a:t>също</a:t>
            </a:r>
            <a:r>
              <a:rPr lang="ru-RU" sz="2200" dirty="0"/>
              <a:t> </a:t>
            </a:r>
            <a:r>
              <a:rPr lang="ru-RU" sz="2200" dirty="0" err="1"/>
              <a:t>може</a:t>
            </a:r>
            <a:r>
              <a:rPr lang="ru-RU" sz="2200" dirty="0"/>
              <a:t> да </a:t>
            </a:r>
            <a:r>
              <a:rPr lang="ru-RU" sz="2200" dirty="0" err="1"/>
              <a:t>избере</a:t>
            </a:r>
            <a:r>
              <a:rPr lang="ru-RU" sz="2200" dirty="0"/>
              <a:t> да я </a:t>
            </a:r>
            <a:r>
              <a:rPr lang="ru-RU" sz="2200" dirty="0" err="1"/>
              <a:t>третира</a:t>
            </a:r>
            <a:r>
              <a:rPr lang="ru-RU" sz="2200" dirty="0"/>
              <a:t> </a:t>
            </a:r>
            <a:r>
              <a:rPr lang="ru-RU" sz="2200" dirty="0" err="1"/>
              <a:t>като</a:t>
            </a:r>
            <a:r>
              <a:rPr lang="ru-RU" sz="2200" dirty="0"/>
              <a:t> облагаема на основание чл.45, ал.7 ЗДДС.</a:t>
            </a:r>
          </a:p>
          <a:p>
            <a:pPr algn="just"/>
            <a:r>
              <a:rPr lang="ru-RU" sz="2200" dirty="0" err="1"/>
              <a:t>Освободена</a:t>
            </a:r>
            <a:r>
              <a:rPr lang="ru-RU" sz="2200" dirty="0"/>
              <a:t> доставка е и </a:t>
            </a:r>
            <a:r>
              <a:rPr lang="ru-RU" sz="2200" dirty="0" err="1"/>
              <a:t>учредяването</a:t>
            </a:r>
            <a:r>
              <a:rPr lang="ru-RU" sz="2200" dirty="0"/>
              <a:t> или </a:t>
            </a:r>
            <a:r>
              <a:rPr lang="ru-RU" sz="2200" dirty="0" err="1"/>
              <a:t>прехвърлянето</a:t>
            </a:r>
            <a:r>
              <a:rPr lang="ru-RU" sz="2200" dirty="0"/>
              <a:t> на право на </a:t>
            </a:r>
            <a:r>
              <a:rPr lang="ru-RU" sz="2200" dirty="0" err="1"/>
              <a:t>строеж</a:t>
            </a:r>
            <a:r>
              <a:rPr lang="ru-RU" sz="2200" dirty="0"/>
              <a:t>, но само до момента на </a:t>
            </a:r>
            <a:r>
              <a:rPr lang="ru-RU" sz="2200" dirty="0" err="1"/>
              <a:t>получаване</a:t>
            </a:r>
            <a:r>
              <a:rPr lang="ru-RU" sz="2200" dirty="0"/>
              <a:t> на разрешение за </a:t>
            </a:r>
            <a:r>
              <a:rPr lang="ru-RU" sz="2200" dirty="0" err="1"/>
              <a:t>строеж</a:t>
            </a:r>
            <a:r>
              <a:rPr lang="ru-RU" sz="2200" dirty="0"/>
              <a:t> на </a:t>
            </a:r>
            <a:r>
              <a:rPr lang="ru-RU" sz="2200" dirty="0" err="1"/>
              <a:t>сградата</a:t>
            </a:r>
            <a:r>
              <a:rPr lang="ru-RU" sz="2200" dirty="0"/>
              <a:t> (чл.45, ал.2 ЗДДС).</a:t>
            </a:r>
          </a:p>
          <a:p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83460CF-CA63-BD6A-AB52-2621675A8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4941168"/>
            <a:ext cx="2752610" cy="178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48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DE6298-3186-928D-85C7-90594EB3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692696"/>
            <a:ext cx="4464496" cy="216024"/>
          </a:xfrm>
        </p:spPr>
        <p:txBody>
          <a:bodyPr>
            <a:normAutofit fontScale="90000"/>
          </a:bodyPr>
          <a:lstStyle/>
          <a:p>
            <a:pPr algn="ctr"/>
            <a:r>
              <a:rPr lang="bg-BG" dirty="0"/>
              <a:t>Учредяване на право на строеж за </a:t>
            </a:r>
            <a:r>
              <a:rPr lang="bg-BG" dirty="0" err="1"/>
              <a:t>фотоволтаици</a:t>
            </a:r>
            <a:r>
              <a:rPr lang="bg-BG" dirty="0"/>
              <a:t/>
            </a:r>
            <a:br>
              <a:rPr lang="bg-BG" dirty="0"/>
            </a:b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2E769F-F414-0451-86E1-84A1CEC6A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340768"/>
            <a:ext cx="9073008" cy="561662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/>
              <a:t> </a:t>
            </a:r>
            <a:r>
              <a:rPr lang="ru-RU" sz="2200" dirty="0"/>
              <a:t>В Становище </a:t>
            </a:r>
            <a:r>
              <a:rPr lang="ru-RU" sz="2200" dirty="0" err="1"/>
              <a:t>Изх</a:t>
            </a:r>
            <a:r>
              <a:rPr lang="ru-RU" sz="2200" dirty="0"/>
              <a:t>. № М-24-38-34/28.07.2022 г. на ЦУ на НАП е </a:t>
            </a:r>
            <a:r>
              <a:rPr lang="ru-RU" sz="2200" dirty="0" err="1"/>
              <a:t>разгледано</a:t>
            </a:r>
            <a:r>
              <a:rPr lang="ru-RU" sz="2200" dirty="0"/>
              <a:t> </a:t>
            </a:r>
            <a:r>
              <a:rPr lang="ru-RU" sz="2200" dirty="0" err="1"/>
              <a:t>третирането</a:t>
            </a:r>
            <a:r>
              <a:rPr lang="ru-RU" sz="2200" dirty="0"/>
              <a:t> по ЗДДС и ЗКПО на </a:t>
            </a:r>
            <a:r>
              <a:rPr lang="ru-RU" sz="2200" dirty="0" err="1"/>
              <a:t>учредяване</a:t>
            </a:r>
            <a:r>
              <a:rPr lang="ru-RU" sz="2200" dirty="0"/>
              <a:t> в </a:t>
            </a:r>
            <a:r>
              <a:rPr lang="ru-RU" sz="2200" dirty="0" err="1"/>
              <a:t>полза</a:t>
            </a:r>
            <a:r>
              <a:rPr lang="ru-RU" sz="2200" dirty="0"/>
              <a:t> на </a:t>
            </a:r>
            <a:r>
              <a:rPr lang="ru-RU" sz="2200" dirty="0" err="1"/>
              <a:t>местно</a:t>
            </a:r>
            <a:r>
              <a:rPr lang="ru-RU" sz="2200" dirty="0"/>
              <a:t> </a:t>
            </a:r>
            <a:r>
              <a:rPr lang="ru-RU" sz="2200" dirty="0" err="1"/>
              <a:t>юридическо</a:t>
            </a:r>
            <a:r>
              <a:rPr lang="ru-RU" sz="2200" dirty="0"/>
              <a:t> лице на право на </a:t>
            </a:r>
            <a:r>
              <a:rPr lang="ru-RU" sz="2200" dirty="0" err="1"/>
              <a:t>строеж</a:t>
            </a:r>
            <a:r>
              <a:rPr lang="ru-RU" sz="2200" dirty="0"/>
              <a:t> </a:t>
            </a:r>
            <a:r>
              <a:rPr lang="ru-RU" sz="2200" dirty="0" err="1"/>
              <a:t>върху</a:t>
            </a:r>
            <a:r>
              <a:rPr lang="ru-RU" sz="2200" dirty="0"/>
              <a:t> </a:t>
            </a:r>
            <a:r>
              <a:rPr lang="ru-RU" sz="2200" dirty="0" err="1"/>
              <a:t>терени</a:t>
            </a:r>
            <a:r>
              <a:rPr lang="ru-RU" sz="2200" dirty="0"/>
              <a:t> в </a:t>
            </a:r>
            <a:r>
              <a:rPr lang="ru-RU" sz="2200" dirty="0" err="1"/>
              <a:t>регулация</a:t>
            </a:r>
            <a:r>
              <a:rPr lang="ru-RU" sz="2200" dirty="0"/>
              <a:t> и </a:t>
            </a:r>
            <a:r>
              <a:rPr lang="ru-RU" sz="2200" dirty="0" err="1"/>
              <a:t>сгради</a:t>
            </a:r>
            <a:r>
              <a:rPr lang="ru-RU" sz="2200" dirty="0"/>
              <a:t> (</a:t>
            </a:r>
            <a:r>
              <a:rPr lang="ru-RU" sz="2200" dirty="0" err="1"/>
              <a:t>върху</a:t>
            </a:r>
            <a:r>
              <a:rPr lang="ru-RU" sz="2200" dirty="0"/>
              <a:t> </a:t>
            </a:r>
            <a:r>
              <a:rPr lang="ru-RU" sz="2200" dirty="0" err="1"/>
              <a:t>подходящи</a:t>
            </a:r>
            <a:r>
              <a:rPr lang="ru-RU" sz="2200" dirty="0"/>
              <a:t> </a:t>
            </a:r>
            <a:r>
              <a:rPr lang="ru-RU" sz="2200" dirty="0" err="1"/>
              <a:t>покривни</a:t>
            </a:r>
            <a:r>
              <a:rPr lang="ru-RU" sz="2200" dirty="0"/>
              <a:t> </a:t>
            </a:r>
            <a:r>
              <a:rPr lang="ru-RU" sz="2200" dirty="0" err="1"/>
              <a:t>площи</a:t>
            </a:r>
            <a:r>
              <a:rPr lang="ru-RU" sz="2200" dirty="0"/>
              <a:t>) за </a:t>
            </a:r>
            <a:r>
              <a:rPr lang="ru-RU" sz="2200" dirty="0" err="1"/>
              <a:t>изграждане</a:t>
            </a:r>
            <a:r>
              <a:rPr lang="ru-RU" sz="2200" dirty="0"/>
              <a:t> на </a:t>
            </a:r>
            <a:r>
              <a:rPr lang="ru-RU" sz="2200" dirty="0" err="1"/>
              <a:t>фотоволтаична</a:t>
            </a:r>
            <a:r>
              <a:rPr lang="ru-RU" sz="2200" dirty="0"/>
              <a:t> централа.</a:t>
            </a:r>
          </a:p>
          <a:p>
            <a:pPr algn="just"/>
            <a:r>
              <a:rPr lang="ru-RU" sz="2200" dirty="0"/>
              <a:t>В </a:t>
            </a:r>
            <a:r>
              <a:rPr lang="ru-RU" sz="2200" dirty="0" err="1"/>
              <a:t>цитираното</a:t>
            </a:r>
            <a:r>
              <a:rPr lang="ru-RU" sz="2200" dirty="0"/>
              <a:t> Становище се приема, че </a:t>
            </a:r>
            <a:r>
              <a:rPr lang="ru-RU" sz="2200" dirty="0" err="1"/>
              <a:t>освободена</a:t>
            </a:r>
            <a:r>
              <a:rPr lang="ru-RU" sz="2200" dirty="0"/>
              <a:t> доставка </a:t>
            </a:r>
            <a:r>
              <a:rPr lang="ru-RU" sz="2200" dirty="0" err="1"/>
              <a:t>може</a:t>
            </a:r>
            <a:r>
              <a:rPr lang="ru-RU" sz="2200" dirty="0"/>
              <a:t> да </a:t>
            </a:r>
            <a:r>
              <a:rPr lang="ru-RU" sz="2200" dirty="0" err="1"/>
              <a:t>бъде</a:t>
            </a:r>
            <a:r>
              <a:rPr lang="ru-RU" sz="2200" dirty="0"/>
              <a:t> само </a:t>
            </a:r>
            <a:r>
              <a:rPr lang="ru-RU" sz="2200" dirty="0" err="1"/>
              <a:t>учредяването</a:t>
            </a:r>
            <a:r>
              <a:rPr lang="ru-RU" sz="2200" dirty="0"/>
              <a:t> на право на </a:t>
            </a:r>
            <a:r>
              <a:rPr lang="ru-RU" sz="2200" dirty="0" err="1"/>
              <a:t>строеж</a:t>
            </a:r>
            <a:r>
              <a:rPr lang="ru-RU" sz="2200" dirty="0"/>
              <a:t> за </a:t>
            </a:r>
            <a:r>
              <a:rPr lang="ru-RU" sz="2200" dirty="0" err="1"/>
              <a:t>сграда</a:t>
            </a:r>
            <a:r>
              <a:rPr lang="ru-RU" sz="2200" dirty="0"/>
              <a:t> до момента на </a:t>
            </a:r>
            <a:r>
              <a:rPr lang="ru-RU" sz="2200" dirty="0" err="1"/>
              <a:t>издаване</a:t>
            </a:r>
            <a:r>
              <a:rPr lang="ru-RU" sz="2200" dirty="0"/>
              <a:t> на разрешение за </a:t>
            </a:r>
            <a:r>
              <a:rPr lang="ru-RU" sz="2200" dirty="0" err="1"/>
              <a:t>строеж</a:t>
            </a:r>
            <a:r>
              <a:rPr lang="ru-RU" sz="2200" dirty="0"/>
              <a:t> (чл.45, ал.1 и ал.2 ЗДДС). НАП </a:t>
            </a:r>
            <a:r>
              <a:rPr lang="ru-RU" sz="2200" dirty="0" err="1"/>
              <a:t>посочва</a:t>
            </a:r>
            <a:r>
              <a:rPr lang="ru-RU" sz="2200" dirty="0"/>
              <a:t>, че </a:t>
            </a:r>
            <a:r>
              <a:rPr lang="ru-RU" sz="2200" dirty="0" err="1"/>
              <a:t>фотоволтаичната</a:t>
            </a:r>
            <a:r>
              <a:rPr lang="ru-RU" sz="2200" dirty="0"/>
              <a:t> централа, </a:t>
            </a:r>
            <a:r>
              <a:rPr lang="ru-RU" sz="2200" dirty="0" err="1"/>
              <a:t>представлява</a:t>
            </a:r>
            <a:r>
              <a:rPr lang="ru-RU" sz="2200" dirty="0"/>
              <a:t> </a:t>
            </a:r>
            <a:r>
              <a:rPr lang="ru-RU" sz="2200" dirty="0" err="1"/>
              <a:t>съоръжение</a:t>
            </a:r>
            <a:r>
              <a:rPr lang="ru-RU" sz="2200" dirty="0"/>
              <a:t>, </a:t>
            </a:r>
            <a:r>
              <a:rPr lang="ru-RU" sz="2200" dirty="0" err="1"/>
              <a:t>съгласно</a:t>
            </a:r>
            <a:r>
              <a:rPr lang="ru-RU" sz="2200" dirty="0"/>
              <a:t> § 1, т. 4, буква б) от ДР от </a:t>
            </a:r>
            <a:r>
              <a:rPr lang="ru-RU" sz="2200" dirty="0" err="1"/>
              <a:t>Наредба</a:t>
            </a:r>
            <a:r>
              <a:rPr lang="ru-RU" sz="2200" dirty="0"/>
              <a:t> № 6/2014 г.  и </a:t>
            </a:r>
            <a:r>
              <a:rPr lang="ru-RU" sz="2200" dirty="0" err="1"/>
              <a:t>когато</a:t>
            </a:r>
            <a:r>
              <a:rPr lang="ru-RU" sz="2200" dirty="0"/>
              <a:t> </a:t>
            </a:r>
            <a:r>
              <a:rPr lang="ru-RU" sz="2200" dirty="0" err="1"/>
              <a:t>правото</a:t>
            </a:r>
            <a:r>
              <a:rPr lang="ru-RU" sz="2200" dirty="0"/>
              <a:t> на </a:t>
            </a:r>
            <a:r>
              <a:rPr lang="ru-RU" sz="2200" dirty="0" err="1"/>
              <a:t>строеж</a:t>
            </a:r>
            <a:r>
              <a:rPr lang="ru-RU" sz="2200" dirty="0"/>
              <a:t> се </a:t>
            </a:r>
            <a:r>
              <a:rPr lang="ru-RU" sz="2200" dirty="0" err="1"/>
              <a:t>учредява</a:t>
            </a:r>
            <a:r>
              <a:rPr lang="ru-RU" sz="2200" dirty="0"/>
              <a:t> не за </a:t>
            </a:r>
            <a:r>
              <a:rPr lang="ru-RU" sz="2200" dirty="0" err="1"/>
              <a:t>строеж</a:t>
            </a:r>
            <a:r>
              <a:rPr lang="ru-RU" sz="2200" dirty="0"/>
              <a:t> на </a:t>
            </a:r>
            <a:r>
              <a:rPr lang="ru-RU" sz="2200" dirty="0" err="1"/>
              <a:t>сграда</a:t>
            </a:r>
            <a:r>
              <a:rPr lang="ru-RU" sz="2200" dirty="0"/>
              <a:t>, а за </a:t>
            </a:r>
            <a:r>
              <a:rPr lang="ru-RU" sz="2200" dirty="0" err="1"/>
              <a:t>строеж</a:t>
            </a:r>
            <a:r>
              <a:rPr lang="ru-RU" sz="2200" dirty="0"/>
              <a:t> на </a:t>
            </a:r>
            <a:r>
              <a:rPr lang="ru-RU" sz="2200" dirty="0" err="1"/>
              <a:t>съоръжение</a:t>
            </a:r>
            <a:r>
              <a:rPr lang="ru-RU" sz="2200" dirty="0"/>
              <a:t> (</a:t>
            </a:r>
            <a:r>
              <a:rPr lang="ru-RU" sz="2200" dirty="0" err="1"/>
              <a:t>фотоволтаичната</a:t>
            </a:r>
            <a:r>
              <a:rPr lang="ru-RU" sz="2200" dirty="0"/>
              <a:t> централа), </a:t>
            </a:r>
            <a:r>
              <a:rPr lang="ru-RU" sz="2200" dirty="0" err="1"/>
              <a:t>доставката</a:t>
            </a:r>
            <a:r>
              <a:rPr lang="ru-RU" sz="2200" dirty="0"/>
              <a:t> не е в обхвата на </a:t>
            </a:r>
            <a:r>
              <a:rPr lang="ru-RU" sz="2200" dirty="0" err="1"/>
              <a:t>освобождаването</a:t>
            </a:r>
            <a:r>
              <a:rPr lang="ru-RU" sz="2200" dirty="0"/>
              <a:t>, </a:t>
            </a:r>
            <a:r>
              <a:rPr lang="ru-RU" sz="2200" dirty="0" err="1"/>
              <a:t>регламентирано</a:t>
            </a:r>
            <a:r>
              <a:rPr lang="ru-RU" sz="2200" dirty="0"/>
              <a:t> с чл. 45, ал. 2 ЗДДС и подлежи на </a:t>
            </a:r>
            <a:r>
              <a:rPr lang="ru-RU" sz="2200" dirty="0" err="1"/>
              <a:t>облагане</a:t>
            </a:r>
            <a:r>
              <a:rPr lang="ru-RU" sz="2200" dirty="0"/>
              <a:t> с 20 % ДДС. </a:t>
            </a:r>
          </a:p>
          <a:p>
            <a:pPr algn="just"/>
            <a:r>
              <a:rPr lang="ru-RU" sz="2200" dirty="0"/>
              <a:t>В </a:t>
            </a:r>
            <a:r>
              <a:rPr lang="ru-RU" sz="2200" dirty="0" err="1"/>
              <a:t>Становището</a:t>
            </a:r>
            <a:r>
              <a:rPr lang="ru-RU" sz="2200" dirty="0"/>
              <a:t> е </a:t>
            </a:r>
            <a:r>
              <a:rPr lang="ru-RU" sz="2200" dirty="0" err="1"/>
              <a:t>посочено</a:t>
            </a:r>
            <a:r>
              <a:rPr lang="ru-RU" sz="2200" dirty="0"/>
              <a:t>, че </a:t>
            </a:r>
            <a:r>
              <a:rPr lang="ru-RU" sz="2200" dirty="0" err="1"/>
              <a:t>към</a:t>
            </a:r>
            <a:r>
              <a:rPr lang="ru-RU" sz="2200" dirty="0"/>
              <a:t> </a:t>
            </a:r>
            <a:r>
              <a:rPr lang="ru-RU" sz="2200" dirty="0" err="1"/>
              <a:t>датата</a:t>
            </a:r>
            <a:r>
              <a:rPr lang="ru-RU" sz="2200" dirty="0"/>
              <a:t> на </a:t>
            </a:r>
            <a:r>
              <a:rPr lang="ru-RU" sz="2200" dirty="0" err="1"/>
              <a:t>нотариалното</a:t>
            </a:r>
            <a:r>
              <a:rPr lang="ru-RU" sz="2200" dirty="0"/>
              <a:t> </a:t>
            </a:r>
            <a:r>
              <a:rPr lang="ru-RU" sz="2200" dirty="0" err="1"/>
              <a:t>изповядване</a:t>
            </a:r>
            <a:r>
              <a:rPr lang="ru-RU" sz="2200" dirty="0"/>
              <a:t> на </a:t>
            </a:r>
            <a:r>
              <a:rPr lang="ru-RU" sz="2200" dirty="0" err="1"/>
              <a:t>доставката</a:t>
            </a:r>
            <a:r>
              <a:rPr lang="ru-RU" sz="2200" dirty="0"/>
              <a:t> по </a:t>
            </a:r>
            <a:r>
              <a:rPr lang="ru-RU" sz="2200" dirty="0" err="1"/>
              <a:t>учредяване</a:t>
            </a:r>
            <a:r>
              <a:rPr lang="ru-RU" sz="2200" dirty="0"/>
              <a:t> на </a:t>
            </a:r>
            <a:r>
              <a:rPr lang="ru-RU" sz="2200" dirty="0" err="1"/>
              <a:t>правото</a:t>
            </a:r>
            <a:r>
              <a:rPr lang="ru-RU" sz="2200" dirty="0"/>
              <a:t> на </a:t>
            </a:r>
            <a:r>
              <a:rPr lang="ru-RU" sz="2200" dirty="0" err="1"/>
              <a:t>строеж</a:t>
            </a:r>
            <a:r>
              <a:rPr lang="ru-RU" sz="2200" dirty="0"/>
              <a:t> </a:t>
            </a:r>
            <a:r>
              <a:rPr lang="ru-RU" sz="2200" dirty="0" err="1"/>
              <a:t>върху</a:t>
            </a:r>
            <a:r>
              <a:rPr lang="ru-RU" sz="2200" dirty="0"/>
              <a:t> </a:t>
            </a:r>
            <a:r>
              <a:rPr lang="ru-RU" sz="2200" dirty="0" err="1"/>
              <a:t>собствените</a:t>
            </a:r>
            <a:r>
              <a:rPr lang="ru-RU" sz="2200" dirty="0"/>
              <a:t> на </a:t>
            </a:r>
            <a:r>
              <a:rPr lang="ru-RU" sz="2200" dirty="0" err="1"/>
              <a:t>дружеството</a:t>
            </a:r>
            <a:r>
              <a:rPr lang="ru-RU" sz="2200" dirty="0"/>
              <a:t> </a:t>
            </a:r>
            <a:r>
              <a:rPr lang="ru-RU" sz="2200" dirty="0" err="1"/>
              <a:t>имоти</a:t>
            </a:r>
            <a:r>
              <a:rPr lang="ru-RU" sz="2200" dirty="0"/>
              <a:t>, за </a:t>
            </a:r>
            <a:r>
              <a:rPr lang="ru-RU" sz="2200" dirty="0" err="1"/>
              <a:t>дружеството</a:t>
            </a:r>
            <a:r>
              <a:rPr lang="ru-RU" sz="2200" dirty="0"/>
              <a:t> е </a:t>
            </a:r>
            <a:r>
              <a:rPr lang="ru-RU" sz="2200" dirty="0" err="1"/>
              <a:t>налице</a:t>
            </a:r>
            <a:r>
              <a:rPr lang="ru-RU" sz="2200" dirty="0"/>
              <a:t> </a:t>
            </a:r>
            <a:r>
              <a:rPr lang="ru-RU" sz="2200" dirty="0" err="1"/>
              <a:t>данъчно</a:t>
            </a:r>
            <a:r>
              <a:rPr lang="ru-RU" sz="2200" dirty="0"/>
              <a:t> </a:t>
            </a:r>
            <a:r>
              <a:rPr lang="ru-RU" sz="2200" dirty="0" err="1"/>
              <a:t>събитие</a:t>
            </a:r>
            <a:r>
              <a:rPr lang="ru-RU" sz="2200" dirty="0"/>
              <a:t> по чл. 25, ал. 2 ЗДДС и за него </a:t>
            </a:r>
            <a:r>
              <a:rPr lang="ru-RU" sz="2200" dirty="0" err="1"/>
              <a:t>възниква</a:t>
            </a:r>
            <a:r>
              <a:rPr lang="ru-RU" sz="2200" dirty="0"/>
              <a:t> </a:t>
            </a:r>
            <a:r>
              <a:rPr lang="ru-RU" sz="2200" dirty="0" err="1"/>
              <a:t>задължение</a:t>
            </a:r>
            <a:r>
              <a:rPr lang="ru-RU" sz="2200" dirty="0"/>
              <a:t> да начисли ДДС за </a:t>
            </a:r>
            <a:r>
              <a:rPr lang="ru-RU" sz="2200" dirty="0" err="1"/>
              <a:t>облагаемата</a:t>
            </a:r>
            <a:r>
              <a:rPr lang="ru-RU" sz="2200" dirty="0"/>
              <a:t> доставка.</a:t>
            </a:r>
          </a:p>
          <a:p>
            <a:pPr algn="just"/>
            <a:r>
              <a:rPr lang="ru-RU" sz="2200" dirty="0" err="1"/>
              <a:t>Данъчната</a:t>
            </a:r>
            <a:r>
              <a:rPr lang="ru-RU" sz="2200" dirty="0"/>
              <a:t> основа, на основание чл. 26, ал. 2 ЗДДС, се определя на </a:t>
            </a:r>
            <a:r>
              <a:rPr lang="ru-RU" sz="2200" dirty="0" err="1"/>
              <a:t>базата</a:t>
            </a:r>
            <a:r>
              <a:rPr lang="ru-RU" sz="2200" dirty="0"/>
              <a:t> на </a:t>
            </a:r>
            <a:r>
              <a:rPr lang="ru-RU" sz="2200" dirty="0" err="1"/>
              <a:t>всичко</a:t>
            </a:r>
            <a:r>
              <a:rPr lang="ru-RU" sz="2200" dirty="0"/>
              <a:t>, </a:t>
            </a:r>
            <a:r>
              <a:rPr lang="ru-RU" sz="2200" dirty="0" err="1"/>
              <a:t>което</a:t>
            </a:r>
            <a:r>
              <a:rPr lang="ru-RU" sz="2200" dirty="0"/>
              <a:t> </a:t>
            </a:r>
            <a:r>
              <a:rPr lang="ru-RU" sz="2200" dirty="0" err="1"/>
              <a:t>включва</a:t>
            </a:r>
            <a:r>
              <a:rPr lang="ru-RU" sz="2200" dirty="0"/>
              <a:t> </a:t>
            </a:r>
            <a:r>
              <a:rPr lang="ru-RU" sz="2200" dirty="0" err="1"/>
              <a:t>възнаграждението</a:t>
            </a:r>
            <a:r>
              <a:rPr lang="ru-RU" sz="2200" dirty="0"/>
              <a:t>, получено от или </a:t>
            </a:r>
            <a:r>
              <a:rPr lang="ru-RU" sz="2200" dirty="0" err="1"/>
              <a:t>дължимо</a:t>
            </a:r>
            <a:r>
              <a:rPr lang="ru-RU" sz="2200" dirty="0"/>
              <a:t> на </a:t>
            </a:r>
            <a:r>
              <a:rPr lang="ru-RU" sz="2200" dirty="0" err="1"/>
              <a:t>доставчика</a:t>
            </a:r>
            <a:r>
              <a:rPr lang="ru-RU" sz="2200" dirty="0"/>
              <a:t> </a:t>
            </a:r>
            <a:r>
              <a:rPr lang="ru-RU" sz="2200" dirty="0" err="1"/>
              <a:t>във</a:t>
            </a:r>
            <a:r>
              <a:rPr lang="ru-RU" sz="2200" dirty="0"/>
              <a:t> </a:t>
            </a:r>
            <a:r>
              <a:rPr lang="ru-RU" sz="2200" dirty="0" err="1"/>
              <a:t>връзка</a:t>
            </a:r>
            <a:r>
              <a:rPr lang="ru-RU" sz="2200" dirty="0"/>
              <a:t> с </a:t>
            </a:r>
            <a:r>
              <a:rPr lang="ru-RU" sz="2200" dirty="0" err="1"/>
              <a:t>доставката</a:t>
            </a:r>
            <a:r>
              <a:rPr lang="ru-RU" sz="2200" dirty="0"/>
              <a:t>, от получателя или от </a:t>
            </a:r>
            <a:r>
              <a:rPr lang="ru-RU" sz="2200" dirty="0" err="1"/>
              <a:t>друго</a:t>
            </a:r>
            <a:r>
              <a:rPr lang="ru-RU" sz="2200" dirty="0"/>
              <a:t> лице, без ДДС.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3418962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DE6298-3186-928D-85C7-90594EB3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84048"/>
            <a:ext cx="4176464" cy="3806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Учредяване на право на </a:t>
            </a:r>
            <a:r>
              <a:rPr lang="ru-RU" dirty="0" err="1"/>
              <a:t>строеж</a:t>
            </a:r>
            <a:r>
              <a:rPr lang="ru-RU" dirty="0"/>
              <a:t> за </a:t>
            </a:r>
            <a:r>
              <a:rPr lang="ru-RU" dirty="0" err="1"/>
              <a:t>фотоволтаици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2E769F-F414-0451-86E1-84A1CEC6A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Autofit/>
          </a:bodyPr>
          <a:lstStyle/>
          <a:p>
            <a:pPr algn="just"/>
            <a:r>
              <a:rPr lang="ru-RU" sz="2000" dirty="0"/>
              <a:t>Ако </a:t>
            </a:r>
            <a:r>
              <a:rPr lang="ru-RU" sz="2000" dirty="0" err="1"/>
              <a:t>нотариалният</a:t>
            </a:r>
            <a:r>
              <a:rPr lang="ru-RU" sz="2000" dirty="0"/>
              <a:t> акт за </a:t>
            </a:r>
            <a:r>
              <a:rPr lang="ru-RU" sz="2000" dirty="0" err="1"/>
              <a:t>учредяване</a:t>
            </a:r>
            <a:r>
              <a:rPr lang="ru-RU" sz="2000" dirty="0"/>
              <a:t> на </a:t>
            </a:r>
            <a:r>
              <a:rPr lang="ru-RU" sz="2000" dirty="0" err="1"/>
              <a:t>правото</a:t>
            </a:r>
            <a:r>
              <a:rPr lang="ru-RU" sz="2000" dirty="0"/>
              <a:t> на </a:t>
            </a:r>
            <a:r>
              <a:rPr lang="ru-RU" sz="2000" dirty="0" err="1"/>
              <a:t>строеж</a:t>
            </a:r>
            <a:r>
              <a:rPr lang="ru-RU" sz="2000" dirty="0"/>
              <a:t> </a:t>
            </a:r>
            <a:r>
              <a:rPr lang="ru-RU" sz="2000" dirty="0" err="1"/>
              <a:t>бъде</a:t>
            </a:r>
            <a:r>
              <a:rPr lang="ru-RU" sz="2000" dirty="0"/>
              <a:t> подписан при </a:t>
            </a:r>
            <a:r>
              <a:rPr lang="ru-RU" sz="2000" dirty="0" err="1"/>
              <a:t>удостоверяван</a:t>
            </a:r>
            <a:r>
              <a:rPr lang="ru-RU" sz="2000" dirty="0"/>
              <a:t> материален интерес в размер на </a:t>
            </a:r>
            <a:r>
              <a:rPr lang="ru-RU" sz="2000" dirty="0" err="1"/>
              <a:t>данъчната</a:t>
            </a:r>
            <a:r>
              <a:rPr lang="ru-RU" sz="2000" dirty="0"/>
              <a:t> оценка на </a:t>
            </a:r>
            <a:r>
              <a:rPr lang="ru-RU" sz="2000" dirty="0" err="1"/>
              <a:t>правото</a:t>
            </a:r>
            <a:r>
              <a:rPr lang="ru-RU" sz="2000" dirty="0"/>
              <a:t> на </a:t>
            </a:r>
            <a:r>
              <a:rPr lang="ru-RU" sz="2000" dirty="0" err="1"/>
              <a:t>строеж</a:t>
            </a:r>
            <a:r>
              <a:rPr lang="ru-RU" sz="2000" dirty="0"/>
              <a:t>, за </a:t>
            </a:r>
            <a:r>
              <a:rPr lang="ru-RU" sz="2000" dirty="0" err="1"/>
              <a:t>дружеството</a:t>
            </a:r>
            <a:r>
              <a:rPr lang="ru-RU" sz="2000" dirty="0"/>
              <a:t> </a:t>
            </a:r>
            <a:r>
              <a:rPr lang="ru-RU" sz="2000" dirty="0" err="1"/>
              <a:t>възниква</a:t>
            </a:r>
            <a:r>
              <a:rPr lang="ru-RU" sz="2000" dirty="0"/>
              <a:t> </a:t>
            </a:r>
            <a:r>
              <a:rPr lang="ru-RU" sz="2000" dirty="0" err="1"/>
              <a:t>задължение</a:t>
            </a:r>
            <a:r>
              <a:rPr lang="ru-RU" sz="2000" dirty="0"/>
              <a:t> да начисли </a:t>
            </a:r>
            <a:r>
              <a:rPr lang="ru-RU" sz="2000" dirty="0" err="1"/>
              <a:t>данък</a:t>
            </a:r>
            <a:r>
              <a:rPr lang="ru-RU" sz="2000" dirty="0"/>
              <a:t> по </a:t>
            </a:r>
            <a:r>
              <a:rPr lang="ru-RU" sz="2000" dirty="0" err="1"/>
              <a:t>реда</a:t>
            </a:r>
            <a:r>
              <a:rPr lang="ru-RU" sz="2000" dirty="0"/>
              <a:t> на чл. 86, ал. 1 ЗДДС </a:t>
            </a:r>
            <a:r>
              <a:rPr lang="ru-RU" sz="2000" dirty="0" err="1"/>
              <a:t>върху</a:t>
            </a:r>
            <a:r>
              <a:rPr lang="ru-RU" sz="2000" dirty="0"/>
              <a:t> </a:t>
            </a:r>
            <a:r>
              <a:rPr lang="ru-RU" sz="2000" dirty="0" err="1"/>
              <a:t>данъчната</a:t>
            </a:r>
            <a:r>
              <a:rPr lang="ru-RU" sz="2000" dirty="0"/>
              <a:t> оценка, независимо че </a:t>
            </a:r>
            <a:r>
              <a:rPr lang="ru-RU" sz="2000" dirty="0" err="1"/>
              <a:t>ще</a:t>
            </a:r>
            <a:r>
              <a:rPr lang="ru-RU" sz="2000" dirty="0"/>
              <a:t> се плаща за срок от 35 </a:t>
            </a:r>
            <a:r>
              <a:rPr lang="ru-RU" sz="2000" dirty="0" err="1"/>
              <a:t>години</a:t>
            </a:r>
            <a:r>
              <a:rPr lang="ru-RU" sz="2000" dirty="0"/>
              <a:t> на база на </a:t>
            </a:r>
            <a:r>
              <a:rPr lang="ru-RU" sz="2000" dirty="0" err="1"/>
              <a:t>месечните</a:t>
            </a:r>
            <a:r>
              <a:rPr lang="ru-RU" sz="2000" dirty="0"/>
              <a:t> </a:t>
            </a:r>
            <a:r>
              <a:rPr lang="ru-RU" sz="2000" dirty="0" err="1"/>
              <a:t>данни</a:t>
            </a:r>
            <a:r>
              <a:rPr lang="ru-RU" sz="2000" dirty="0"/>
              <a:t> на </a:t>
            </a:r>
            <a:r>
              <a:rPr lang="ru-RU" sz="2000" dirty="0" err="1"/>
              <a:t>контролния</a:t>
            </a:r>
            <a:r>
              <a:rPr lang="ru-RU" sz="2000" dirty="0"/>
              <a:t> </a:t>
            </a:r>
            <a:r>
              <a:rPr lang="ru-RU" sz="2000" dirty="0" err="1"/>
              <a:t>електромер</a:t>
            </a:r>
            <a:r>
              <a:rPr lang="ru-RU" sz="2000" dirty="0"/>
              <a:t> и по </a:t>
            </a:r>
            <a:r>
              <a:rPr lang="ru-RU" sz="2000" dirty="0" err="1"/>
              <a:t>борсови</a:t>
            </a:r>
            <a:r>
              <a:rPr lang="ru-RU" sz="2000" dirty="0"/>
              <a:t> цени. </a:t>
            </a:r>
          </a:p>
          <a:p>
            <a:pPr algn="just"/>
            <a:r>
              <a:rPr lang="ru-RU" sz="2000" dirty="0"/>
              <a:t>За </a:t>
            </a:r>
            <a:r>
              <a:rPr lang="ru-RU" sz="2000" dirty="0" err="1"/>
              <a:t>дружеството</a:t>
            </a:r>
            <a:r>
              <a:rPr lang="ru-RU" sz="2000" dirty="0"/>
              <a:t> </a:t>
            </a:r>
            <a:r>
              <a:rPr lang="ru-RU" sz="2000" dirty="0" err="1"/>
              <a:t>възниква</a:t>
            </a:r>
            <a:r>
              <a:rPr lang="ru-RU" sz="2000" dirty="0"/>
              <a:t> </a:t>
            </a:r>
            <a:r>
              <a:rPr lang="ru-RU" sz="2000" dirty="0" err="1"/>
              <a:t>задължение</a:t>
            </a:r>
            <a:r>
              <a:rPr lang="ru-RU" sz="2000" dirty="0"/>
              <a:t> да следи </a:t>
            </a:r>
            <a:r>
              <a:rPr lang="ru-RU" sz="2000" dirty="0" err="1"/>
              <a:t>текущо</a:t>
            </a:r>
            <a:r>
              <a:rPr lang="ru-RU" sz="2000" dirty="0"/>
              <a:t> за </a:t>
            </a:r>
            <a:r>
              <a:rPr lang="ru-RU" sz="2000" dirty="0" err="1"/>
              <a:t>реалната</a:t>
            </a:r>
            <a:r>
              <a:rPr lang="ru-RU" sz="2000" dirty="0"/>
              <a:t> </a:t>
            </a:r>
            <a:r>
              <a:rPr lang="ru-RU" sz="2000" dirty="0" err="1"/>
              <a:t>стойност</a:t>
            </a:r>
            <a:r>
              <a:rPr lang="ru-RU" sz="2000" dirty="0"/>
              <a:t> на </a:t>
            </a:r>
            <a:r>
              <a:rPr lang="ru-RU" sz="2000" dirty="0" err="1"/>
              <a:t>правото</a:t>
            </a:r>
            <a:r>
              <a:rPr lang="ru-RU" sz="2000" dirty="0"/>
              <a:t> на </a:t>
            </a:r>
            <a:r>
              <a:rPr lang="ru-RU" sz="2000" dirty="0" err="1"/>
              <a:t>строеж</a:t>
            </a:r>
            <a:r>
              <a:rPr lang="ru-RU" sz="2000" dirty="0"/>
              <a:t> – на база на </a:t>
            </a:r>
            <a:r>
              <a:rPr lang="ru-RU" sz="2000" dirty="0" err="1"/>
              <a:t>месечните</a:t>
            </a:r>
            <a:r>
              <a:rPr lang="ru-RU" sz="2000" dirty="0"/>
              <a:t> </a:t>
            </a:r>
            <a:r>
              <a:rPr lang="ru-RU" sz="2000" dirty="0" err="1"/>
              <a:t>данни</a:t>
            </a:r>
            <a:r>
              <a:rPr lang="ru-RU" sz="2000" dirty="0"/>
              <a:t> на </a:t>
            </a:r>
            <a:r>
              <a:rPr lang="ru-RU" sz="2000" dirty="0" err="1"/>
              <a:t>контролния</a:t>
            </a:r>
            <a:r>
              <a:rPr lang="ru-RU" sz="2000" dirty="0"/>
              <a:t> </a:t>
            </a:r>
            <a:r>
              <a:rPr lang="ru-RU" sz="2000" dirty="0" err="1"/>
              <a:t>електромер</a:t>
            </a:r>
            <a:r>
              <a:rPr lang="ru-RU" sz="2000" dirty="0"/>
              <a:t> и </a:t>
            </a:r>
            <a:r>
              <a:rPr lang="ru-RU" sz="2000" dirty="0" err="1"/>
              <a:t>когато</a:t>
            </a:r>
            <a:r>
              <a:rPr lang="ru-RU" sz="2000" dirty="0"/>
              <a:t> </a:t>
            </a:r>
            <a:r>
              <a:rPr lang="ru-RU" sz="2000" dirty="0" err="1"/>
              <a:t>сумата</a:t>
            </a:r>
            <a:r>
              <a:rPr lang="ru-RU" sz="2000" dirty="0"/>
              <a:t> на </a:t>
            </a:r>
            <a:r>
              <a:rPr lang="ru-RU" sz="2000" dirty="0" err="1"/>
              <a:t>дължимите</a:t>
            </a:r>
            <a:r>
              <a:rPr lang="ru-RU" sz="2000" dirty="0"/>
              <a:t> </a:t>
            </a:r>
            <a:r>
              <a:rPr lang="ru-RU" sz="2000" dirty="0" err="1"/>
              <a:t>месечни</a:t>
            </a:r>
            <a:r>
              <a:rPr lang="ru-RU" sz="2000" dirty="0"/>
              <a:t> </a:t>
            </a:r>
            <a:r>
              <a:rPr lang="ru-RU" sz="2000" dirty="0" err="1"/>
              <a:t>плащания</a:t>
            </a:r>
            <a:r>
              <a:rPr lang="ru-RU" sz="2000" dirty="0"/>
              <a:t> за </a:t>
            </a:r>
            <a:r>
              <a:rPr lang="ru-RU" sz="2000" dirty="0" err="1"/>
              <a:t>учреденото</a:t>
            </a:r>
            <a:r>
              <a:rPr lang="ru-RU" sz="2000" dirty="0"/>
              <a:t> право на </a:t>
            </a:r>
            <a:r>
              <a:rPr lang="ru-RU" sz="2000" dirty="0" err="1"/>
              <a:t>строеж</a:t>
            </a:r>
            <a:r>
              <a:rPr lang="ru-RU" sz="2000" dirty="0"/>
              <a:t> </a:t>
            </a:r>
            <a:r>
              <a:rPr lang="ru-RU" sz="2000" dirty="0" err="1"/>
              <a:t>надвиши</a:t>
            </a:r>
            <a:r>
              <a:rPr lang="ru-RU" sz="2000" dirty="0"/>
              <a:t> </a:t>
            </a:r>
            <a:r>
              <a:rPr lang="ru-RU" sz="2000" dirty="0" err="1"/>
              <a:t>стойността</a:t>
            </a:r>
            <a:r>
              <a:rPr lang="ru-RU" sz="2000" dirty="0"/>
              <a:t> по </a:t>
            </a:r>
            <a:r>
              <a:rPr lang="ru-RU" sz="2000" dirty="0" err="1"/>
              <a:t>нотариалния</a:t>
            </a:r>
            <a:r>
              <a:rPr lang="ru-RU" sz="2000" dirty="0"/>
              <a:t> акт, за </a:t>
            </a:r>
            <a:r>
              <a:rPr lang="ru-RU" sz="2000" dirty="0" err="1"/>
              <a:t>дружеството</a:t>
            </a:r>
            <a:r>
              <a:rPr lang="ru-RU" sz="2000" dirty="0"/>
              <a:t> </a:t>
            </a:r>
            <a:r>
              <a:rPr lang="ru-RU" sz="2000" dirty="0" err="1"/>
              <a:t>възниква</a:t>
            </a:r>
            <a:r>
              <a:rPr lang="ru-RU" sz="2000" dirty="0"/>
              <a:t> </a:t>
            </a:r>
            <a:r>
              <a:rPr lang="ru-RU" sz="2000" dirty="0" err="1"/>
              <a:t>задължение</a:t>
            </a:r>
            <a:r>
              <a:rPr lang="ru-RU" sz="2000" dirty="0"/>
              <a:t> да </a:t>
            </a:r>
            <a:r>
              <a:rPr lang="ru-RU" sz="2000" dirty="0" err="1"/>
              <a:t>започне</a:t>
            </a:r>
            <a:r>
              <a:rPr lang="ru-RU" sz="2000" dirty="0"/>
              <a:t> да </a:t>
            </a:r>
            <a:r>
              <a:rPr lang="ru-RU" sz="2000" dirty="0" err="1"/>
              <a:t>издава</a:t>
            </a:r>
            <a:r>
              <a:rPr lang="ru-RU" sz="2000" dirty="0"/>
              <a:t> </a:t>
            </a:r>
            <a:r>
              <a:rPr lang="ru-RU" sz="2000" dirty="0" err="1"/>
              <a:t>дебитни</a:t>
            </a:r>
            <a:r>
              <a:rPr lang="ru-RU" sz="2000" dirty="0"/>
              <a:t> известия по чл.115 ЗДДС.</a:t>
            </a:r>
          </a:p>
          <a:p>
            <a:pPr algn="just"/>
            <a:r>
              <a:rPr lang="ru-RU" sz="2000" dirty="0"/>
              <a:t> В Решение № 11460 от 22.11.2023 г. на ВАС се </a:t>
            </a:r>
            <a:r>
              <a:rPr lang="ru-RU" sz="2000" dirty="0" err="1"/>
              <a:t>разглежда</a:t>
            </a:r>
            <a:r>
              <a:rPr lang="ru-RU" sz="2000" dirty="0"/>
              <a:t> казуса дали е </a:t>
            </a:r>
            <a:r>
              <a:rPr lang="ru-RU" sz="2000" dirty="0" err="1"/>
              <a:t>налице</a:t>
            </a:r>
            <a:r>
              <a:rPr lang="ru-RU" sz="2000" dirty="0"/>
              <a:t> бартер </a:t>
            </a:r>
            <a:r>
              <a:rPr lang="ru-RU" sz="2000" dirty="0" err="1"/>
              <a:t>когато</a:t>
            </a:r>
            <a:r>
              <a:rPr lang="ru-RU" sz="2000" dirty="0"/>
              <a:t> се </a:t>
            </a:r>
            <a:r>
              <a:rPr lang="ru-RU" sz="2000" dirty="0" err="1"/>
              <a:t>учредява</a:t>
            </a:r>
            <a:r>
              <a:rPr lang="ru-RU" sz="2000" dirty="0"/>
              <a:t> право на </a:t>
            </a:r>
            <a:r>
              <a:rPr lang="ru-RU" sz="2000" dirty="0" err="1"/>
              <a:t>строеж</a:t>
            </a:r>
            <a:r>
              <a:rPr lang="ru-RU" sz="2000" dirty="0"/>
              <a:t> за </a:t>
            </a:r>
            <a:r>
              <a:rPr lang="ru-RU" sz="2000" dirty="0" err="1"/>
              <a:t>фотоволтаична</a:t>
            </a:r>
            <a:r>
              <a:rPr lang="ru-RU" sz="2000" dirty="0"/>
              <a:t> централа, </a:t>
            </a:r>
            <a:r>
              <a:rPr lang="ru-RU" sz="2000" dirty="0" err="1"/>
              <a:t>което</a:t>
            </a:r>
            <a:r>
              <a:rPr lang="ru-RU" sz="2000" dirty="0"/>
              <a:t> се определя </a:t>
            </a:r>
            <a:r>
              <a:rPr lang="ru-RU" sz="2000" dirty="0" err="1"/>
              <a:t>като</a:t>
            </a:r>
            <a:r>
              <a:rPr lang="ru-RU" sz="2000" dirty="0"/>
              <a:t> процент от </a:t>
            </a:r>
            <a:r>
              <a:rPr lang="ru-RU" sz="2000" dirty="0" err="1"/>
              <a:t>произведената</a:t>
            </a:r>
            <a:r>
              <a:rPr lang="ru-RU" sz="2000" dirty="0"/>
              <a:t> </a:t>
            </a:r>
            <a:r>
              <a:rPr lang="ru-RU" sz="2000" dirty="0" err="1"/>
              <a:t>електроенергия</a:t>
            </a:r>
            <a:r>
              <a:rPr lang="ru-RU" sz="2000" dirty="0"/>
              <a:t>.  ВАС е </a:t>
            </a:r>
            <a:r>
              <a:rPr lang="ru-RU" sz="2000" dirty="0" err="1"/>
              <a:t>приел</a:t>
            </a:r>
            <a:r>
              <a:rPr lang="ru-RU" sz="2000" dirty="0"/>
              <a:t>, че в случая е </a:t>
            </a:r>
            <a:r>
              <a:rPr lang="ru-RU" sz="2000" dirty="0" err="1"/>
              <a:t>налице</a:t>
            </a:r>
            <a:r>
              <a:rPr lang="ru-RU" sz="2000" dirty="0"/>
              <a:t> бартер по </a:t>
            </a:r>
            <a:r>
              <a:rPr lang="ru-RU" sz="2000" dirty="0" err="1"/>
              <a:t>смисъла</a:t>
            </a:r>
            <a:r>
              <a:rPr lang="ru-RU" sz="2000" dirty="0"/>
              <a:t> на чл.130 ЗДДС, </a:t>
            </a:r>
            <a:r>
              <a:rPr lang="ru-RU" sz="2000" dirty="0" err="1"/>
              <a:t>защото</a:t>
            </a:r>
            <a:r>
              <a:rPr lang="ru-RU" sz="2000" dirty="0"/>
              <a:t> </a:t>
            </a:r>
            <a:r>
              <a:rPr lang="ru-RU" sz="2000" dirty="0" err="1"/>
              <a:t>правото</a:t>
            </a:r>
            <a:r>
              <a:rPr lang="ru-RU" sz="2000" dirty="0"/>
              <a:t> на </a:t>
            </a:r>
            <a:r>
              <a:rPr lang="ru-RU" sz="2000" dirty="0" err="1"/>
              <a:t>строеж</a:t>
            </a:r>
            <a:r>
              <a:rPr lang="ru-RU" sz="2000" dirty="0"/>
              <a:t> се </a:t>
            </a:r>
            <a:r>
              <a:rPr lang="ru-RU" sz="2000" dirty="0" err="1"/>
              <a:t>заплаща</a:t>
            </a:r>
            <a:r>
              <a:rPr lang="ru-RU" sz="2000" dirty="0"/>
              <a:t> с </a:t>
            </a:r>
            <a:r>
              <a:rPr lang="ru-RU" sz="2000" dirty="0" err="1"/>
              <a:t>електроенергия</a:t>
            </a:r>
            <a:r>
              <a:rPr lang="ru-RU" sz="2000" dirty="0"/>
              <a:t> (стока по чл.5, ал.1 ЗДДС) и </a:t>
            </a:r>
            <a:r>
              <a:rPr lang="ru-RU" sz="2000" dirty="0" err="1"/>
              <a:t>данъчната</a:t>
            </a:r>
            <a:r>
              <a:rPr lang="ru-RU" sz="2000" dirty="0"/>
              <a:t> основа на </a:t>
            </a:r>
            <a:r>
              <a:rPr lang="ru-RU" sz="2000" dirty="0" err="1"/>
              <a:t>правото</a:t>
            </a:r>
            <a:r>
              <a:rPr lang="ru-RU" sz="2000" dirty="0"/>
              <a:t> на </a:t>
            </a:r>
            <a:r>
              <a:rPr lang="ru-RU" sz="2000" dirty="0" err="1"/>
              <a:t>строеж</a:t>
            </a:r>
            <a:r>
              <a:rPr lang="ru-RU" sz="2000" dirty="0"/>
              <a:t> е </a:t>
            </a:r>
            <a:r>
              <a:rPr lang="ru-RU" sz="2000" dirty="0" err="1"/>
              <a:t>неговата</a:t>
            </a:r>
            <a:r>
              <a:rPr lang="ru-RU" sz="2000" dirty="0"/>
              <a:t> </a:t>
            </a:r>
            <a:r>
              <a:rPr lang="ru-RU" sz="2000" dirty="0" err="1"/>
              <a:t>данъчна</a:t>
            </a:r>
            <a:r>
              <a:rPr lang="ru-RU" sz="2000" dirty="0"/>
              <a:t> оценка по ЗМДТ.</a:t>
            </a:r>
          </a:p>
        </p:txBody>
      </p:sp>
    </p:spTree>
    <p:extLst>
      <p:ext uri="{BB962C8B-B14F-4D97-AF65-F5344CB8AC3E}">
        <p14:creationId xmlns:p14="http://schemas.microsoft.com/office/powerpoint/2010/main" val="1764548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9D9DED4-5DD8-30D9-EBD8-75B96ECE2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32157E-A28C-6C64-0295-3B27C6A4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84048"/>
            <a:ext cx="4176464" cy="3806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/>
              <a:t>Данъчна</a:t>
            </a:r>
            <a:r>
              <a:rPr lang="ru-RU" dirty="0"/>
              <a:t> основа при </a:t>
            </a:r>
            <a:r>
              <a:rPr lang="ru-RU" dirty="0" err="1"/>
              <a:t>покупко-продажбата</a:t>
            </a:r>
            <a:r>
              <a:rPr lang="ru-RU" dirty="0"/>
              <a:t> на </a:t>
            </a:r>
            <a:r>
              <a:rPr lang="ru-RU" dirty="0" err="1"/>
              <a:t>недвижими</a:t>
            </a:r>
            <a:r>
              <a:rPr lang="ru-RU" dirty="0"/>
              <a:t> </a:t>
            </a:r>
            <a:r>
              <a:rPr lang="ru-RU" dirty="0" err="1"/>
              <a:t>имоти</a:t>
            </a:r>
            <a:endParaRPr lang="bg-B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7C41A7-F6E4-02C0-2F98-FF3436779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ru-RU" sz="2000" dirty="0"/>
              <a:t>В </a:t>
            </a:r>
            <a:r>
              <a:rPr lang="ru-RU" sz="2000" dirty="0" err="1"/>
              <a:t>общия</a:t>
            </a:r>
            <a:r>
              <a:rPr lang="ru-RU" sz="2000" dirty="0"/>
              <a:t> случай </a:t>
            </a:r>
            <a:r>
              <a:rPr lang="ru-RU" sz="2000" dirty="0" err="1"/>
              <a:t>данъчната</a:t>
            </a:r>
            <a:r>
              <a:rPr lang="ru-RU" sz="2000" dirty="0"/>
              <a:t> основа на </a:t>
            </a:r>
            <a:r>
              <a:rPr lang="ru-RU" sz="2000" dirty="0" err="1"/>
              <a:t>сделките</a:t>
            </a:r>
            <a:r>
              <a:rPr lang="ru-RU" sz="2000" dirty="0"/>
              <a:t> с </a:t>
            </a:r>
            <a:r>
              <a:rPr lang="ru-RU" sz="2000" dirty="0" err="1"/>
              <a:t>недвижими</a:t>
            </a:r>
            <a:r>
              <a:rPr lang="ru-RU" sz="2000" dirty="0"/>
              <a:t> </a:t>
            </a:r>
            <a:r>
              <a:rPr lang="ru-RU" sz="2000" dirty="0" err="1"/>
              <a:t>имоти</a:t>
            </a:r>
            <a:r>
              <a:rPr lang="ru-RU" sz="2000" dirty="0"/>
              <a:t> е </a:t>
            </a:r>
            <a:r>
              <a:rPr lang="ru-RU" sz="2000" dirty="0" err="1"/>
              <a:t>договорената</a:t>
            </a:r>
            <a:r>
              <a:rPr lang="ru-RU" sz="2000" dirty="0"/>
              <a:t> цена и се определя по </a:t>
            </a:r>
            <a:r>
              <a:rPr lang="ru-RU" sz="2000" dirty="0" err="1"/>
              <a:t>реда</a:t>
            </a:r>
            <a:r>
              <a:rPr lang="ru-RU" sz="2000" dirty="0"/>
              <a:t> на чл.26, ал.2 ЗДДС.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2000" dirty="0" err="1"/>
              <a:t>Съгласно</a:t>
            </a:r>
            <a:r>
              <a:rPr lang="ru-RU" sz="2000" dirty="0"/>
              <a:t> чл.26, ал.3, т.1 ЗДДС </a:t>
            </a:r>
            <a:r>
              <a:rPr lang="ru-RU" sz="2000" dirty="0" err="1"/>
              <a:t>данъчната</a:t>
            </a:r>
            <a:r>
              <a:rPr lang="ru-RU" sz="2000" dirty="0"/>
              <a:t> основа се </a:t>
            </a:r>
            <a:r>
              <a:rPr lang="ru-RU" sz="2000" dirty="0" err="1"/>
              <a:t>увеличава</a:t>
            </a:r>
            <a:r>
              <a:rPr lang="ru-RU" sz="2000" dirty="0"/>
              <a:t> с </a:t>
            </a:r>
            <a:r>
              <a:rPr lang="ru-RU" sz="2000" dirty="0" err="1"/>
              <a:t>всички</a:t>
            </a:r>
            <a:r>
              <a:rPr lang="ru-RU" sz="2000" dirty="0"/>
              <a:t> </a:t>
            </a:r>
            <a:r>
              <a:rPr lang="ru-RU" sz="2000" dirty="0" err="1"/>
              <a:t>данъци</a:t>
            </a:r>
            <a:r>
              <a:rPr lang="ru-RU" sz="2000" dirty="0"/>
              <a:t> и такси, </a:t>
            </a:r>
            <a:r>
              <a:rPr lang="ru-RU" sz="2000" dirty="0" err="1"/>
              <a:t>когато</a:t>
            </a:r>
            <a:r>
              <a:rPr lang="ru-RU" sz="2000" dirty="0"/>
              <a:t> </a:t>
            </a:r>
            <a:r>
              <a:rPr lang="ru-RU" sz="2000" dirty="0" err="1"/>
              <a:t>такива</a:t>
            </a:r>
            <a:r>
              <a:rPr lang="ru-RU" sz="2000" dirty="0"/>
              <a:t> </a:t>
            </a:r>
            <a:r>
              <a:rPr lang="ru-RU" sz="2000" dirty="0" err="1"/>
              <a:t>са</a:t>
            </a:r>
            <a:r>
              <a:rPr lang="ru-RU" sz="2000" dirty="0"/>
              <a:t> </a:t>
            </a:r>
            <a:r>
              <a:rPr lang="ru-RU" sz="2000" dirty="0" err="1"/>
              <a:t>дължими</a:t>
            </a:r>
            <a:r>
              <a:rPr lang="ru-RU" sz="2000" dirty="0"/>
              <a:t> за </a:t>
            </a:r>
            <a:r>
              <a:rPr lang="ru-RU" sz="2000" dirty="0" err="1"/>
              <a:t>доставката</a:t>
            </a:r>
            <a:r>
              <a:rPr lang="ru-RU" sz="2000" dirty="0"/>
              <a:t>. В чл.15 ППЗДДС е уточнено, че </a:t>
            </a:r>
            <a:r>
              <a:rPr lang="ru-RU" sz="2000" dirty="0" err="1"/>
              <a:t>данъците</a:t>
            </a:r>
            <a:r>
              <a:rPr lang="ru-RU" sz="2000" dirty="0"/>
              <a:t>/таксите се </a:t>
            </a:r>
            <a:r>
              <a:rPr lang="ru-RU" sz="2000" dirty="0" err="1"/>
              <a:t>включват</a:t>
            </a:r>
            <a:r>
              <a:rPr lang="ru-RU" sz="2000" dirty="0"/>
              <a:t> в </a:t>
            </a:r>
            <a:r>
              <a:rPr lang="ru-RU" sz="2000" dirty="0" err="1"/>
              <a:t>данъчната</a:t>
            </a:r>
            <a:r>
              <a:rPr lang="ru-RU" sz="2000" dirty="0"/>
              <a:t> основа на </a:t>
            </a:r>
            <a:r>
              <a:rPr lang="ru-RU" sz="2000" dirty="0" err="1"/>
              <a:t>съответната</a:t>
            </a:r>
            <a:r>
              <a:rPr lang="ru-RU" sz="2000" dirty="0"/>
              <a:t> доставка </a:t>
            </a:r>
            <a:r>
              <a:rPr lang="ru-RU" sz="2000" dirty="0" err="1"/>
              <a:t>ако</a:t>
            </a:r>
            <a:r>
              <a:rPr lang="ru-RU" sz="2000" dirty="0"/>
              <a:t> </a:t>
            </a:r>
            <a:r>
              <a:rPr lang="ru-RU" sz="2000" dirty="0" err="1"/>
              <a:t>са</a:t>
            </a:r>
            <a:r>
              <a:rPr lang="ru-RU" sz="2000" dirty="0"/>
              <a:t> </a:t>
            </a:r>
            <a:r>
              <a:rPr lang="ru-RU" sz="2000" dirty="0" err="1"/>
              <a:t>налице</a:t>
            </a:r>
            <a:r>
              <a:rPr lang="ru-RU" sz="2000" dirty="0"/>
              <a:t> </a:t>
            </a:r>
            <a:r>
              <a:rPr lang="ru-RU" sz="2000" dirty="0" err="1"/>
              <a:t>едновременно</a:t>
            </a:r>
            <a:r>
              <a:rPr lang="ru-RU" sz="2000" dirty="0"/>
              <a:t> </a:t>
            </a:r>
            <a:r>
              <a:rPr lang="ru-RU" sz="2000" dirty="0" err="1"/>
              <a:t>следните</a:t>
            </a:r>
            <a:r>
              <a:rPr lang="ru-RU" sz="2000" dirty="0"/>
              <a:t> условия  </a:t>
            </a:r>
            <a:r>
              <a:rPr lang="ru-RU" sz="2000" dirty="0" err="1"/>
              <a:t>платени</a:t>
            </a:r>
            <a:r>
              <a:rPr lang="ru-RU" sz="2000" dirty="0"/>
              <a:t> </a:t>
            </a:r>
            <a:r>
              <a:rPr lang="ru-RU" sz="2000" dirty="0" err="1"/>
              <a:t>са</a:t>
            </a:r>
            <a:r>
              <a:rPr lang="ru-RU" sz="2000" dirty="0"/>
              <a:t> от </a:t>
            </a:r>
            <a:r>
              <a:rPr lang="ru-RU" sz="2000" dirty="0" err="1"/>
              <a:t>името</a:t>
            </a:r>
            <a:r>
              <a:rPr lang="ru-RU" sz="2000" dirty="0"/>
              <a:t> и за сметка на </a:t>
            </a:r>
            <a:r>
              <a:rPr lang="ru-RU" sz="2000" dirty="0" err="1"/>
              <a:t>доставчика</a:t>
            </a:r>
            <a:r>
              <a:rPr lang="ru-RU" sz="2000" dirty="0"/>
              <a:t>  и  </a:t>
            </a:r>
            <a:r>
              <a:rPr lang="ru-RU" sz="2000" dirty="0" err="1"/>
              <a:t>са</a:t>
            </a:r>
            <a:r>
              <a:rPr lang="ru-RU" sz="2000" dirty="0"/>
              <a:t> </a:t>
            </a:r>
            <a:r>
              <a:rPr lang="ru-RU" sz="2000" dirty="0" err="1"/>
              <a:t>поискани</a:t>
            </a:r>
            <a:r>
              <a:rPr lang="ru-RU" sz="2000" dirty="0"/>
              <a:t> от </a:t>
            </a:r>
            <a:r>
              <a:rPr lang="ru-RU" sz="2000" dirty="0" err="1"/>
              <a:t>доставчика</a:t>
            </a:r>
            <a:r>
              <a:rPr lang="ru-RU" sz="2000" dirty="0"/>
              <a:t>.</a:t>
            </a:r>
          </a:p>
          <a:p>
            <a:pPr marL="0" indent="0" algn="just">
              <a:buNone/>
            </a:pPr>
            <a:r>
              <a:rPr lang="ru-RU" sz="2000" b="1" dirty="0"/>
              <a:t>Пример</a:t>
            </a:r>
            <a:r>
              <a:rPr lang="en-US" sz="2000" b="1"/>
              <a:t> 7</a:t>
            </a:r>
            <a:r>
              <a:rPr lang="ru-RU" sz="2000" b="1"/>
              <a:t>:</a:t>
            </a:r>
            <a:endParaRPr lang="ru-RU" sz="2000" b="1" dirty="0"/>
          </a:p>
          <a:p>
            <a:pPr marL="0" indent="0" algn="just">
              <a:buNone/>
            </a:pPr>
            <a:r>
              <a:rPr lang="ru-RU" sz="2000" dirty="0" err="1"/>
              <a:t>Договорената</a:t>
            </a:r>
            <a:r>
              <a:rPr lang="ru-RU" sz="2000" dirty="0"/>
              <a:t> цена за </a:t>
            </a:r>
            <a:r>
              <a:rPr lang="ru-RU" sz="2000" dirty="0" err="1"/>
              <a:t>продажба</a:t>
            </a:r>
            <a:r>
              <a:rPr lang="ru-RU" sz="2000" dirty="0"/>
              <a:t> на УПИ е 200 000 </a:t>
            </a:r>
            <a:r>
              <a:rPr lang="ru-RU" sz="2000" dirty="0" err="1"/>
              <a:t>лв</a:t>
            </a:r>
            <a:r>
              <a:rPr lang="ru-RU" sz="2000" dirty="0"/>
              <a:t>. </a:t>
            </a:r>
            <a:r>
              <a:rPr lang="ru-RU" sz="2000" dirty="0" err="1"/>
              <a:t>Дължимите</a:t>
            </a:r>
            <a:r>
              <a:rPr lang="ru-RU" sz="2000" dirty="0"/>
              <a:t> </a:t>
            </a:r>
            <a:r>
              <a:rPr lang="ru-RU" sz="2000" dirty="0" err="1"/>
              <a:t>данък</a:t>
            </a:r>
            <a:r>
              <a:rPr lang="ru-RU" sz="2000" dirty="0"/>
              <a:t> за </a:t>
            </a:r>
            <a:r>
              <a:rPr lang="ru-RU" sz="2000" dirty="0" err="1"/>
              <a:t>възмездно</a:t>
            </a:r>
            <a:r>
              <a:rPr lang="ru-RU" sz="2000" dirty="0"/>
              <a:t> </a:t>
            </a:r>
            <a:r>
              <a:rPr lang="ru-RU" sz="2000" dirty="0" err="1"/>
              <a:t>прехвърляне</a:t>
            </a:r>
            <a:r>
              <a:rPr lang="ru-RU" sz="2000" dirty="0"/>
              <a:t> по ЗМДТ и такса </a:t>
            </a:r>
            <a:r>
              <a:rPr lang="ru-RU" sz="2000" dirty="0" err="1"/>
              <a:t>вписване</a:t>
            </a:r>
            <a:r>
              <a:rPr lang="ru-RU" sz="2000" dirty="0"/>
              <a:t> </a:t>
            </a:r>
            <a:r>
              <a:rPr lang="ru-RU" sz="2000" dirty="0" err="1"/>
              <a:t>са</a:t>
            </a:r>
            <a:r>
              <a:rPr lang="ru-RU" sz="2000" dirty="0"/>
              <a:t> в размер на 10 000 </a:t>
            </a:r>
            <a:r>
              <a:rPr lang="ru-RU" sz="2000" dirty="0" err="1"/>
              <a:t>лв</a:t>
            </a:r>
            <a:r>
              <a:rPr lang="ru-RU" sz="2000" dirty="0"/>
              <a:t>. За да се включат в </a:t>
            </a:r>
            <a:r>
              <a:rPr lang="ru-RU" sz="2000" dirty="0" err="1"/>
              <a:t>данъчната</a:t>
            </a:r>
            <a:r>
              <a:rPr lang="ru-RU" sz="2000" dirty="0"/>
              <a:t> основа на </a:t>
            </a:r>
            <a:r>
              <a:rPr lang="ru-RU" sz="2000" dirty="0" err="1"/>
              <a:t>доставката</a:t>
            </a:r>
            <a:r>
              <a:rPr lang="ru-RU" sz="2000" dirty="0"/>
              <a:t>, те </a:t>
            </a:r>
            <a:r>
              <a:rPr lang="ru-RU" sz="2000" dirty="0" err="1"/>
              <a:t>трябва</a:t>
            </a:r>
            <a:r>
              <a:rPr lang="ru-RU" sz="2000" dirty="0"/>
              <a:t> да </a:t>
            </a:r>
            <a:r>
              <a:rPr lang="ru-RU" sz="2000" dirty="0" err="1"/>
              <a:t>са</a:t>
            </a:r>
            <a:r>
              <a:rPr lang="ru-RU" sz="2000" dirty="0"/>
              <a:t> </a:t>
            </a:r>
            <a:r>
              <a:rPr lang="ru-RU" sz="2000" dirty="0" err="1"/>
              <a:t>платени</a:t>
            </a:r>
            <a:r>
              <a:rPr lang="ru-RU" sz="2000" dirty="0"/>
              <a:t> от </a:t>
            </a:r>
            <a:r>
              <a:rPr lang="ru-RU" sz="2000" dirty="0" err="1"/>
              <a:t>доставчика</a:t>
            </a:r>
            <a:r>
              <a:rPr lang="ru-RU" sz="2000" dirty="0"/>
              <a:t> и той да </a:t>
            </a:r>
            <a:r>
              <a:rPr lang="ru-RU" sz="2000" dirty="0" err="1"/>
              <a:t>ги</a:t>
            </a:r>
            <a:r>
              <a:rPr lang="ru-RU" sz="2000" dirty="0"/>
              <a:t> поиска (</a:t>
            </a:r>
            <a:r>
              <a:rPr lang="ru-RU" sz="2000" dirty="0" err="1"/>
              <a:t>префактурира</a:t>
            </a:r>
            <a:r>
              <a:rPr lang="ru-RU" sz="2000" dirty="0"/>
              <a:t>) на получателя/</a:t>
            </a:r>
            <a:r>
              <a:rPr lang="ru-RU" sz="2000" dirty="0" err="1"/>
              <a:t>купувача</a:t>
            </a:r>
            <a:r>
              <a:rPr lang="ru-RU" sz="2000" dirty="0"/>
              <a:t>. </a:t>
            </a:r>
          </a:p>
          <a:p>
            <a:pPr marL="0" indent="0" algn="just">
              <a:buNone/>
            </a:pPr>
            <a:r>
              <a:rPr lang="ru-RU" sz="2000" dirty="0"/>
              <a:t>Само при </a:t>
            </a:r>
            <a:r>
              <a:rPr lang="ru-RU" sz="2000" dirty="0" err="1"/>
              <a:t>тази</a:t>
            </a:r>
            <a:r>
              <a:rPr lang="ru-RU" sz="2000" dirty="0"/>
              <a:t> </a:t>
            </a:r>
            <a:r>
              <a:rPr lang="ru-RU" sz="2000" dirty="0" err="1"/>
              <a:t>хипотеза</a:t>
            </a:r>
            <a:r>
              <a:rPr lang="ru-RU" sz="2000" dirty="0"/>
              <a:t> </a:t>
            </a:r>
            <a:r>
              <a:rPr lang="ru-RU" sz="2000" dirty="0" err="1"/>
              <a:t>данъчната</a:t>
            </a:r>
            <a:r>
              <a:rPr lang="ru-RU" sz="2000" dirty="0"/>
              <a:t> основа е 210 000 </a:t>
            </a:r>
            <a:r>
              <a:rPr lang="ru-RU" sz="2000" dirty="0" err="1"/>
              <a:t>лв</a:t>
            </a:r>
            <a:r>
              <a:rPr lang="ru-RU" sz="2000" dirty="0"/>
              <a:t>. и </a:t>
            </a:r>
            <a:r>
              <a:rPr lang="ru-RU" sz="2000" dirty="0" err="1"/>
              <a:t>върху</a:t>
            </a:r>
            <a:r>
              <a:rPr lang="ru-RU" sz="2000" dirty="0"/>
              <a:t> </a:t>
            </a:r>
            <a:r>
              <a:rPr lang="ru-RU" sz="2000" dirty="0" err="1"/>
              <a:t>нея</a:t>
            </a:r>
            <a:r>
              <a:rPr lang="ru-RU" sz="2000" dirty="0"/>
              <a:t> се </a:t>
            </a:r>
            <a:r>
              <a:rPr lang="ru-RU" sz="2000" dirty="0" err="1"/>
              <a:t>начислява</a:t>
            </a:r>
            <a:r>
              <a:rPr lang="ru-RU" sz="2000" dirty="0"/>
              <a:t> 20 % ДДС или 42 000 </a:t>
            </a:r>
            <a:r>
              <a:rPr lang="ru-RU" sz="2000" dirty="0" err="1"/>
              <a:t>лв</a:t>
            </a:r>
            <a:r>
              <a:rPr lang="ru-RU" sz="2000" dirty="0"/>
              <a:t>.</a:t>
            </a:r>
          </a:p>
          <a:p>
            <a:pPr marL="0" indent="0" algn="just">
              <a:buNone/>
            </a:pPr>
            <a:endParaRPr lang="ru-RU" sz="20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2000" dirty="0"/>
              <a:t>При сделки с </a:t>
            </a:r>
            <a:r>
              <a:rPr lang="ru-RU" sz="2000" dirty="0" err="1"/>
              <a:t>недвижими</a:t>
            </a:r>
            <a:r>
              <a:rPr lang="ru-RU" sz="2000" dirty="0"/>
              <a:t> </a:t>
            </a:r>
            <a:r>
              <a:rPr lang="ru-RU" sz="2000" dirty="0" err="1"/>
              <a:t>имоти</a:t>
            </a:r>
            <a:r>
              <a:rPr lang="ru-RU" sz="2000" dirty="0"/>
              <a:t> между </a:t>
            </a:r>
            <a:r>
              <a:rPr lang="ru-RU" sz="2000" dirty="0" err="1"/>
              <a:t>свързани</a:t>
            </a:r>
            <a:r>
              <a:rPr lang="ru-RU" sz="2000" dirty="0"/>
              <a:t> лица </a:t>
            </a:r>
            <a:r>
              <a:rPr lang="ru-RU" sz="2000" dirty="0" err="1"/>
              <a:t>данъчната</a:t>
            </a:r>
            <a:r>
              <a:rPr lang="ru-RU" sz="2000" dirty="0"/>
              <a:t> основа </a:t>
            </a:r>
            <a:r>
              <a:rPr lang="ru-RU" sz="2000" dirty="0" err="1"/>
              <a:t>следва</a:t>
            </a:r>
            <a:r>
              <a:rPr lang="ru-RU" sz="2000" dirty="0"/>
              <a:t> да е </a:t>
            </a:r>
            <a:r>
              <a:rPr lang="ru-RU" sz="2000" dirty="0" err="1"/>
              <a:t>пазарната</a:t>
            </a:r>
            <a:r>
              <a:rPr lang="ru-RU" sz="2000" dirty="0"/>
              <a:t> цена в </a:t>
            </a:r>
            <a:r>
              <a:rPr lang="ru-RU" sz="2000" dirty="0" err="1"/>
              <a:t>случаите</a:t>
            </a:r>
            <a:r>
              <a:rPr lang="ru-RU" sz="2000" dirty="0"/>
              <a:t> по чл.27, ал.3, т.1 ЗДДС.</a:t>
            </a:r>
          </a:p>
          <a:p>
            <a:pPr marL="0" indent="0" algn="just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56355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6A4BE89-F75D-FC80-364B-F0180A100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37" y="1556792"/>
            <a:ext cx="4176464" cy="2012315"/>
          </a:xfrm>
        </p:spPr>
        <p:txBody>
          <a:bodyPr/>
          <a:lstStyle/>
          <a:p>
            <a:r>
              <a:rPr lang="ru-RU" dirty="0" err="1"/>
              <a:t>Специфични</a:t>
            </a:r>
            <a:r>
              <a:rPr lang="ru-RU" dirty="0"/>
              <a:t> случаи в </a:t>
            </a:r>
            <a:r>
              <a:rPr lang="ru-RU" dirty="0" err="1"/>
              <a:t>международната</a:t>
            </a:r>
            <a:r>
              <a:rPr lang="ru-RU" dirty="0"/>
              <a:t> </a:t>
            </a:r>
            <a:r>
              <a:rPr lang="ru-RU" dirty="0" err="1"/>
              <a:t>търговия</a:t>
            </a:r>
            <a:r>
              <a:rPr lang="ru-RU" dirty="0"/>
              <a:t> </a:t>
            </a:r>
            <a:r>
              <a:rPr lang="ru-RU" dirty="0" err="1"/>
              <a:t>със</a:t>
            </a:r>
            <a:r>
              <a:rPr lang="ru-RU" dirty="0"/>
              <a:t> стоки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9842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0DB31A-0DB2-3755-7CDD-B5BF5A5B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8640"/>
            <a:ext cx="4932040" cy="1049852"/>
          </a:xfrm>
        </p:spPr>
        <p:txBody>
          <a:bodyPr>
            <a:noAutofit/>
          </a:bodyPr>
          <a:lstStyle/>
          <a:p>
            <a:r>
              <a:rPr lang="ru-RU" sz="2600" dirty="0"/>
              <a:t>Покупка на стоки в друга </a:t>
            </a:r>
            <a:r>
              <a:rPr lang="ru-RU" sz="2600" dirty="0" err="1"/>
              <a:t>държава</a:t>
            </a:r>
            <a:r>
              <a:rPr lang="ru-RU" sz="2600" dirty="0"/>
              <a:t> членка и износ </a:t>
            </a:r>
            <a:r>
              <a:rPr lang="ru-RU" sz="2600" dirty="0" err="1"/>
              <a:t>към</a:t>
            </a:r>
            <a:r>
              <a:rPr lang="ru-RU" sz="2600" dirty="0"/>
              <a:t> </a:t>
            </a:r>
            <a:r>
              <a:rPr lang="ru-RU" sz="2600" dirty="0" err="1"/>
              <a:t>трета</a:t>
            </a:r>
            <a:r>
              <a:rPr lang="ru-RU" sz="2600" dirty="0"/>
              <a:t> страна</a:t>
            </a:r>
            <a:endParaRPr lang="bg-BG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9D9DD5-73AE-F54F-3055-9FEB7192D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38492"/>
            <a:ext cx="9036496" cy="50934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dirty="0" err="1"/>
              <a:t>Българска</a:t>
            </a:r>
            <a:r>
              <a:rPr lang="ru-RU" sz="2200" dirty="0"/>
              <a:t> фирма, </a:t>
            </a:r>
            <a:r>
              <a:rPr lang="ru-RU" sz="2200" dirty="0" err="1"/>
              <a:t>регистрирана</a:t>
            </a:r>
            <a:r>
              <a:rPr lang="ru-RU" sz="2200" dirty="0"/>
              <a:t> по ДДС само в </a:t>
            </a:r>
            <a:r>
              <a:rPr lang="ru-RU" sz="2200" dirty="0" err="1"/>
              <a:t>България</a:t>
            </a:r>
            <a:r>
              <a:rPr lang="ru-RU" sz="2200" dirty="0"/>
              <a:t>, </a:t>
            </a:r>
            <a:r>
              <a:rPr lang="ru-RU" sz="2200" dirty="0" err="1"/>
              <a:t>купува</a:t>
            </a:r>
            <a:r>
              <a:rPr lang="ru-RU" sz="2200" dirty="0"/>
              <a:t> стоки в </a:t>
            </a:r>
            <a:r>
              <a:rPr lang="ru-RU" sz="2200" dirty="0" err="1"/>
              <a:t>Румъния</a:t>
            </a:r>
            <a:r>
              <a:rPr lang="ru-RU" sz="2200" dirty="0"/>
              <a:t> и от </a:t>
            </a:r>
            <a:r>
              <a:rPr lang="ru-RU" sz="2200" dirty="0" err="1"/>
              <a:t>Румъния</a:t>
            </a:r>
            <a:r>
              <a:rPr lang="ru-RU" sz="2200" dirty="0"/>
              <a:t> </a:t>
            </a:r>
            <a:r>
              <a:rPr lang="ru-RU" sz="2200" dirty="0" err="1"/>
              <a:t>осъществява</a:t>
            </a:r>
            <a:r>
              <a:rPr lang="ru-RU" sz="2200" dirty="0"/>
              <a:t> износ за </a:t>
            </a:r>
            <a:r>
              <a:rPr lang="ru-RU" sz="2200" dirty="0" err="1"/>
              <a:t>Сърбия</a:t>
            </a:r>
            <a:r>
              <a:rPr lang="ru-RU" sz="2200" dirty="0"/>
              <a:t> (</a:t>
            </a:r>
            <a:r>
              <a:rPr lang="ru-RU" sz="2200" dirty="0" err="1"/>
              <a:t>стоките</a:t>
            </a:r>
            <a:r>
              <a:rPr lang="ru-RU" sz="2200" dirty="0"/>
              <a:t> се </a:t>
            </a:r>
            <a:r>
              <a:rPr lang="ru-RU" sz="2200" dirty="0" err="1"/>
              <a:t>транспортират</a:t>
            </a:r>
            <a:r>
              <a:rPr lang="ru-RU" sz="2200" dirty="0"/>
              <a:t> </a:t>
            </a:r>
            <a:r>
              <a:rPr lang="ru-RU" sz="2200" dirty="0" err="1"/>
              <a:t>директно</a:t>
            </a:r>
            <a:r>
              <a:rPr lang="ru-RU" sz="2200" dirty="0"/>
              <a:t> от </a:t>
            </a:r>
            <a:r>
              <a:rPr lang="ru-RU" sz="2200" dirty="0" err="1"/>
              <a:t>Румъния</a:t>
            </a:r>
            <a:r>
              <a:rPr lang="ru-RU" sz="2200" dirty="0"/>
              <a:t> за </a:t>
            </a:r>
            <a:r>
              <a:rPr lang="ru-RU" sz="2200" dirty="0" err="1"/>
              <a:t>Сърбия</a:t>
            </a:r>
            <a:r>
              <a:rPr lang="ru-RU" sz="2200" dirty="0"/>
              <a:t> без да </a:t>
            </a:r>
            <a:r>
              <a:rPr lang="ru-RU" sz="2200" dirty="0" err="1"/>
              <a:t>преминават</a:t>
            </a:r>
            <a:r>
              <a:rPr lang="ru-RU" sz="2200" dirty="0"/>
              <a:t> в </a:t>
            </a:r>
            <a:r>
              <a:rPr lang="ru-RU" sz="2200" dirty="0" err="1"/>
              <a:t>България</a:t>
            </a:r>
            <a:r>
              <a:rPr lang="ru-RU" sz="2200" dirty="0"/>
              <a:t>). </a:t>
            </a:r>
            <a:r>
              <a:rPr lang="ru-RU" sz="2200" dirty="0" err="1"/>
              <a:t>Румънската</a:t>
            </a:r>
            <a:r>
              <a:rPr lang="ru-RU" sz="2200" dirty="0"/>
              <a:t> фирма е издала фактура за </a:t>
            </a:r>
            <a:r>
              <a:rPr lang="ru-RU" sz="2200" dirty="0" err="1"/>
              <a:t>вътреобщностна</a:t>
            </a:r>
            <a:r>
              <a:rPr lang="ru-RU" sz="2200" dirty="0"/>
              <a:t> доставка за </a:t>
            </a:r>
            <a:r>
              <a:rPr lang="ru-RU" sz="2200" dirty="0" err="1"/>
              <a:t>продажбата</a:t>
            </a:r>
            <a:r>
              <a:rPr lang="ru-RU" sz="2200" dirty="0"/>
              <a:t> </a:t>
            </a:r>
            <a:r>
              <a:rPr lang="ru-RU" sz="2200" dirty="0" err="1"/>
              <a:t>към</a:t>
            </a:r>
            <a:r>
              <a:rPr lang="ru-RU" sz="2200" dirty="0"/>
              <a:t> </a:t>
            </a:r>
            <a:r>
              <a:rPr lang="ru-RU" sz="2200" dirty="0" err="1"/>
              <a:t>българската</a:t>
            </a:r>
            <a:r>
              <a:rPr lang="ru-RU" sz="2200" dirty="0"/>
              <a:t> фирма, </a:t>
            </a:r>
            <a:r>
              <a:rPr lang="ru-RU" sz="2200" dirty="0" err="1"/>
              <a:t>която</a:t>
            </a:r>
            <a:r>
              <a:rPr lang="ru-RU" sz="2200" dirty="0"/>
              <a:t> е </a:t>
            </a:r>
            <a:r>
              <a:rPr lang="ru-RU" sz="2200" dirty="0" err="1"/>
              <a:t>декларирана</a:t>
            </a:r>
            <a:r>
              <a:rPr lang="ru-RU" sz="2200" dirty="0"/>
              <a:t> </a:t>
            </a:r>
            <a:r>
              <a:rPr lang="ru-RU" sz="2200" dirty="0" err="1"/>
              <a:t>във</a:t>
            </a:r>
            <a:r>
              <a:rPr lang="ru-RU" sz="2200" dirty="0"/>
              <a:t> VIES – </a:t>
            </a:r>
            <a:r>
              <a:rPr lang="ru-RU" sz="2200" dirty="0" err="1"/>
              <a:t>декларацията</a:t>
            </a:r>
            <a:r>
              <a:rPr lang="ru-RU" sz="2200" dirty="0"/>
              <a:t> за </a:t>
            </a:r>
            <a:r>
              <a:rPr lang="ru-RU" sz="2200" dirty="0" err="1"/>
              <a:t>съответния</a:t>
            </a:r>
            <a:r>
              <a:rPr lang="ru-RU" sz="2200" dirty="0"/>
              <a:t> период. </a:t>
            </a:r>
          </a:p>
          <a:p>
            <a:pPr marL="0" indent="0" algn="just">
              <a:buNone/>
            </a:pPr>
            <a:r>
              <a:rPr lang="ru-RU" sz="2200" dirty="0" err="1"/>
              <a:t>Покупката</a:t>
            </a:r>
            <a:r>
              <a:rPr lang="ru-RU" sz="2200" dirty="0"/>
              <a:t> на стоки от </a:t>
            </a:r>
            <a:r>
              <a:rPr lang="ru-RU" sz="2200" dirty="0" err="1"/>
              <a:t>румънската</a:t>
            </a:r>
            <a:r>
              <a:rPr lang="ru-RU" sz="2200" dirty="0"/>
              <a:t> фирма </a:t>
            </a:r>
            <a:r>
              <a:rPr lang="ru-RU" sz="2200" dirty="0" err="1"/>
              <a:t>ще</a:t>
            </a:r>
            <a:r>
              <a:rPr lang="ru-RU" sz="2200" dirty="0"/>
              <a:t> се </a:t>
            </a:r>
            <a:r>
              <a:rPr lang="ru-RU" sz="2200" dirty="0" err="1"/>
              <a:t>третира</a:t>
            </a:r>
            <a:r>
              <a:rPr lang="ru-RU" sz="2200" dirty="0"/>
              <a:t> </a:t>
            </a:r>
            <a:r>
              <a:rPr lang="ru-RU" sz="2200" dirty="0" err="1"/>
              <a:t>като</a:t>
            </a:r>
            <a:r>
              <a:rPr lang="ru-RU" sz="2200" dirty="0"/>
              <a:t> </a:t>
            </a:r>
            <a:r>
              <a:rPr lang="ru-RU" sz="2200" dirty="0" err="1"/>
              <a:t>вътреобщностно</a:t>
            </a:r>
            <a:r>
              <a:rPr lang="ru-RU" sz="2200" dirty="0"/>
              <a:t> придобиване (ВОП) за </a:t>
            </a:r>
            <a:r>
              <a:rPr lang="ru-RU" sz="2200" dirty="0" err="1"/>
              <a:t>българското</a:t>
            </a:r>
            <a:r>
              <a:rPr lang="ru-RU" sz="2200" dirty="0"/>
              <a:t> дружество, </a:t>
            </a:r>
            <a:r>
              <a:rPr lang="ru-RU" sz="2200" dirty="0" err="1"/>
              <a:t>защото</a:t>
            </a:r>
            <a:r>
              <a:rPr lang="ru-RU" sz="2200" dirty="0"/>
              <a:t> е </a:t>
            </a:r>
            <a:r>
              <a:rPr lang="ru-RU" sz="2200" dirty="0" err="1"/>
              <a:t>посочило</a:t>
            </a:r>
            <a:r>
              <a:rPr lang="ru-RU" sz="2200" dirty="0"/>
              <a:t> </a:t>
            </a:r>
            <a:r>
              <a:rPr lang="ru-RU" sz="2200" dirty="0" err="1"/>
              <a:t>българския</a:t>
            </a:r>
            <a:r>
              <a:rPr lang="ru-RU" sz="2200" dirty="0"/>
              <a:t> си ДДС-номер и на основание чл.62, ал.2 ЗДДС </a:t>
            </a:r>
            <a:r>
              <a:rPr lang="ru-RU" sz="2200" dirty="0" err="1"/>
              <a:t>мястото</a:t>
            </a:r>
            <a:r>
              <a:rPr lang="ru-RU" sz="2200" dirty="0"/>
              <a:t> на </a:t>
            </a:r>
            <a:r>
              <a:rPr lang="ru-RU" sz="2200" dirty="0" err="1"/>
              <a:t>изпълнение</a:t>
            </a:r>
            <a:r>
              <a:rPr lang="ru-RU" sz="2200" dirty="0"/>
              <a:t> на ВОП </a:t>
            </a:r>
            <a:r>
              <a:rPr lang="ru-RU" sz="2200" dirty="0" err="1"/>
              <a:t>ще</a:t>
            </a:r>
            <a:r>
              <a:rPr lang="ru-RU" sz="2200" dirty="0"/>
              <a:t> е в </a:t>
            </a:r>
            <a:r>
              <a:rPr lang="ru-RU" sz="2200" dirty="0" err="1"/>
              <a:t>България</a:t>
            </a:r>
            <a:r>
              <a:rPr lang="ru-RU" sz="2200" dirty="0"/>
              <a:t>, независимо че </a:t>
            </a:r>
            <a:r>
              <a:rPr lang="ru-RU" sz="2200" dirty="0" err="1"/>
              <a:t>стоките</a:t>
            </a:r>
            <a:r>
              <a:rPr lang="ru-RU" sz="2200" dirty="0"/>
              <a:t> не </a:t>
            </a:r>
            <a:r>
              <a:rPr lang="ru-RU" sz="2200" dirty="0" err="1"/>
              <a:t>пристигат</a:t>
            </a:r>
            <a:r>
              <a:rPr lang="ru-RU" sz="2200" dirty="0"/>
              <a:t> в </a:t>
            </a:r>
            <a:r>
              <a:rPr lang="ru-RU" sz="2200" dirty="0" err="1"/>
              <a:t>страната</a:t>
            </a:r>
            <a:r>
              <a:rPr lang="ru-RU" sz="2200" dirty="0"/>
              <a:t>. </a:t>
            </a:r>
            <a:r>
              <a:rPr lang="ru-RU" sz="2200" dirty="0" err="1"/>
              <a:t>Българското</a:t>
            </a:r>
            <a:r>
              <a:rPr lang="ru-RU" sz="2200" dirty="0"/>
              <a:t> дружество </a:t>
            </a:r>
            <a:r>
              <a:rPr lang="ru-RU" sz="2200" dirty="0" err="1"/>
              <a:t>следва</a:t>
            </a:r>
            <a:r>
              <a:rPr lang="ru-RU" sz="2200" dirty="0"/>
              <a:t> да си </a:t>
            </a:r>
            <a:r>
              <a:rPr lang="ru-RU" sz="2200" dirty="0" err="1"/>
              <a:t>самоначисли</a:t>
            </a:r>
            <a:r>
              <a:rPr lang="ru-RU" sz="2200" dirty="0"/>
              <a:t> ДДС с протокол по чл.117 ЗДДС, </a:t>
            </a:r>
            <a:r>
              <a:rPr lang="ru-RU" sz="2200" dirty="0" err="1"/>
              <a:t>който</a:t>
            </a:r>
            <a:r>
              <a:rPr lang="ru-RU" sz="2200" dirty="0"/>
              <a:t> да отрази в дневника за </a:t>
            </a:r>
            <a:r>
              <a:rPr lang="ru-RU" sz="2200" dirty="0" err="1"/>
              <a:t>продажби</a:t>
            </a:r>
            <a:r>
              <a:rPr lang="ru-RU" sz="2200" dirty="0"/>
              <a:t>.</a:t>
            </a:r>
            <a:endParaRPr lang="bg-BG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DBED7C7-B79B-16DC-9890-F655C9030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293" y="5423059"/>
            <a:ext cx="1922707" cy="143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17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0DB31A-0DB2-3755-7CDD-B5BF5A5B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8640"/>
            <a:ext cx="4932040" cy="1049852"/>
          </a:xfrm>
        </p:spPr>
        <p:txBody>
          <a:bodyPr>
            <a:noAutofit/>
          </a:bodyPr>
          <a:lstStyle/>
          <a:p>
            <a:r>
              <a:rPr lang="ru-RU" sz="2600" dirty="0"/>
              <a:t>Покупка на стоки в друга </a:t>
            </a:r>
            <a:r>
              <a:rPr lang="ru-RU" sz="2600" dirty="0" err="1"/>
              <a:t>държава</a:t>
            </a:r>
            <a:r>
              <a:rPr lang="ru-RU" sz="2600" dirty="0"/>
              <a:t> членка и износ </a:t>
            </a:r>
            <a:r>
              <a:rPr lang="ru-RU" sz="2600" dirty="0" err="1"/>
              <a:t>към</a:t>
            </a:r>
            <a:r>
              <a:rPr lang="ru-RU" sz="2600" dirty="0"/>
              <a:t> </a:t>
            </a:r>
            <a:r>
              <a:rPr lang="ru-RU" sz="2600" dirty="0" err="1"/>
              <a:t>трета</a:t>
            </a:r>
            <a:r>
              <a:rPr lang="ru-RU" sz="2600" dirty="0"/>
              <a:t> страна</a:t>
            </a:r>
            <a:endParaRPr lang="bg-BG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9D9DD5-73AE-F54F-3055-9FEB7192D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38492"/>
            <a:ext cx="9036496" cy="509348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200" dirty="0" err="1"/>
              <a:t>Налице</a:t>
            </a:r>
            <a:r>
              <a:rPr lang="ru-RU" sz="2200" dirty="0"/>
              <a:t> е практика на НАП  - </a:t>
            </a:r>
            <a:r>
              <a:rPr lang="ru-RU" sz="2200" dirty="0" err="1"/>
              <a:t>Писма</a:t>
            </a:r>
            <a:r>
              <a:rPr lang="ru-RU" sz="2200" dirty="0"/>
              <a:t> </a:t>
            </a:r>
            <a:r>
              <a:rPr lang="ru-RU" sz="2200" dirty="0" err="1"/>
              <a:t>Изх</a:t>
            </a:r>
            <a:r>
              <a:rPr lang="ru-RU" sz="2200" dirty="0"/>
              <a:t>. № М-26-Д-213/17.02.2020 г., № 96-00-291 от 02.12.2020 г. и  № М-24-36-10/07.01.2020 г., в </a:t>
            </a:r>
            <a:r>
              <a:rPr lang="ru-RU" sz="2200" dirty="0" err="1"/>
              <a:t>които</a:t>
            </a:r>
            <a:r>
              <a:rPr lang="ru-RU" sz="2200" dirty="0"/>
              <a:t> </a:t>
            </a:r>
            <a:r>
              <a:rPr lang="ru-RU" sz="2200" dirty="0" err="1"/>
              <a:t>изрично</a:t>
            </a:r>
            <a:r>
              <a:rPr lang="ru-RU" sz="2200" dirty="0"/>
              <a:t> е </a:t>
            </a:r>
            <a:r>
              <a:rPr lang="ru-RU" sz="2200" dirty="0" err="1"/>
              <a:t>прието</a:t>
            </a:r>
            <a:r>
              <a:rPr lang="ru-RU" sz="2200" dirty="0"/>
              <a:t>, че за </a:t>
            </a:r>
            <a:r>
              <a:rPr lang="ru-RU" sz="2200" dirty="0" err="1"/>
              <a:t>това</a:t>
            </a:r>
            <a:r>
              <a:rPr lang="ru-RU" sz="2200" dirty="0"/>
              <a:t> ВОП </a:t>
            </a:r>
            <a:r>
              <a:rPr lang="ru-RU" sz="2200" dirty="0" err="1"/>
              <a:t>когато</a:t>
            </a:r>
            <a:r>
              <a:rPr lang="ru-RU" sz="2200" dirty="0"/>
              <a:t> </a:t>
            </a:r>
            <a:r>
              <a:rPr lang="ru-RU" sz="2200" dirty="0" err="1"/>
              <a:t>стоките</a:t>
            </a:r>
            <a:r>
              <a:rPr lang="ru-RU" sz="2200" dirty="0"/>
              <a:t> не </a:t>
            </a:r>
            <a:r>
              <a:rPr lang="ru-RU" sz="2200" dirty="0" err="1"/>
              <a:t>пристигат</a:t>
            </a:r>
            <a:r>
              <a:rPr lang="ru-RU" sz="2200" dirty="0"/>
              <a:t> и </a:t>
            </a:r>
            <a:r>
              <a:rPr lang="ru-RU" sz="2200" dirty="0" err="1"/>
              <a:t>превозът</a:t>
            </a:r>
            <a:r>
              <a:rPr lang="ru-RU" sz="2200" dirty="0"/>
              <a:t> им не </a:t>
            </a:r>
            <a:r>
              <a:rPr lang="ru-RU" sz="2200" dirty="0" err="1"/>
              <a:t>завършва</a:t>
            </a:r>
            <a:r>
              <a:rPr lang="ru-RU" sz="2200" dirty="0"/>
              <a:t> на </a:t>
            </a:r>
            <a:r>
              <a:rPr lang="ru-RU" sz="2200" dirty="0" err="1"/>
              <a:t>територията</a:t>
            </a:r>
            <a:r>
              <a:rPr lang="ru-RU" sz="2200" dirty="0"/>
              <a:t> на </a:t>
            </a:r>
            <a:r>
              <a:rPr lang="ru-RU" sz="2200" dirty="0" err="1"/>
              <a:t>страната</a:t>
            </a:r>
            <a:r>
              <a:rPr lang="ru-RU" sz="2200" dirty="0"/>
              <a:t>, не </a:t>
            </a:r>
            <a:r>
              <a:rPr lang="ru-RU" sz="2200" dirty="0" err="1"/>
              <a:t>възниква</a:t>
            </a:r>
            <a:r>
              <a:rPr lang="ru-RU" sz="2200" dirty="0"/>
              <a:t> право на </a:t>
            </a:r>
            <a:r>
              <a:rPr lang="ru-RU" sz="2200" dirty="0" err="1"/>
              <a:t>данъчен</a:t>
            </a:r>
            <a:r>
              <a:rPr lang="ru-RU" sz="2200" dirty="0"/>
              <a:t> кредит за </a:t>
            </a:r>
            <a:r>
              <a:rPr lang="ru-RU" sz="2200" dirty="0" err="1"/>
              <a:t>българската</a:t>
            </a:r>
            <a:r>
              <a:rPr lang="ru-RU" sz="2200" dirty="0"/>
              <a:t> фирма  - </a:t>
            </a:r>
            <a:r>
              <a:rPr lang="ru-RU" sz="2200" dirty="0" err="1"/>
              <a:t>купувач</a:t>
            </a:r>
            <a:r>
              <a:rPr lang="ru-RU" sz="2200" dirty="0"/>
              <a:t>. </a:t>
            </a:r>
            <a:endParaRPr lang="ru-RU" sz="2200" dirty="0">
              <a:highlight>
                <a:srgbClr val="FFFF00"/>
              </a:highlight>
            </a:endParaRPr>
          </a:p>
          <a:p>
            <a:pPr marL="0" indent="0" algn="just">
              <a:buNone/>
            </a:pPr>
            <a:r>
              <a:rPr lang="ru-RU" sz="2200" dirty="0" err="1"/>
              <a:t>Последващата</a:t>
            </a:r>
            <a:r>
              <a:rPr lang="ru-RU" sz="2200" dirty="0"/>
              <a:t> </a:t>
            </a:r>
            <a:r>
              <a:rPr lang="ru-RU" sz="2200" dirty="0" err="1"/>
              <a:t>продажба</a:t>
            </a:r>
            <a:r>
              <a:rPr lang="ru-RU" sz="2200" dirty="0"/>
              <a:t> на </a:t>
            </a:r>
            <a:r>
              <a:rPr lang="ru-RU" sz="2200" dirty="0" err="1"/>
              <a:t>стоките</a:t>
            </a:r>
            <a:r>
              <a:rPr lang="ru-RU" sz="2200" dirty="0"/>
              <a:t> за </a:t>
            </a:r>
            <a:r>
              <a:rPr lang="ru-RU" sz="2200" dirty="0" err="1"/>
              <a:t>Сърбия</a:t>
            </a:r>
            <a:r>
              <a:rPr lang="ru-RU" sz="2200" dirty="0"/>
              <a:t> не </a:t>
            </a:r>
            <a:r>
              <a:rPr lang="ru-RU" sz="2200" dirty="0" err="1"/>
              <a:t>представлява</a:t>
            </a:r>
            <a:r>
              <a:rPr lang="ru-RU" sz="2200" dirty="0"/>
              <a:t> износ по </a:t>
            </a:r>
            <a:r>
              <a:rPr lang="ru-RU" sz="2200" dirty="0" err="1"/>
              <a:t>смисъла</a:t>
            </a:r>
            <a:r>
              <a:rPr lang="ru-RU" sz="2200" dirty="0"/>
              <a:t> на чл.28 ЗДДС, </a:t>
            </a:r>
            <a:r>
              <a:rPr lang="ru-RU" sz="2200" dirty="0" err="1"/>
              <a:t>защото</a:t>
            </a:r>
            <a:r>
              <a:rPr lang="ru-RU" sz="2200" dirty="0"/>
              <a:t> </a:t>
            </a:r>
            <a:r>
              <a:rPr lang="ru-RU" sz="2200" dirty="0" err="1"/>
              <a:t>стоката</a:t>
            </a:r>
            <a:r>
              <a:rPr lang="ru-RU" sz="2200" dirty="0"/>
              <a:t> не </a:t>
            </a:r>
            <a:r>
              <a:rPr lang="ru-RU" sz="2200" dirty="0" err="1"/>
              <a:t>тръгва</a:t>
            </a:r>
            <a:r>
              <a:rPr lang="ru-RU" sz="2200" dirty="0"/>
              <a:t> от </a:t>
            </a:r>
            <a:r>
              <a:rPr lang="ru-RU" sz="2200" dirty="0" err="1"/>
              <a:t>България</a:t>
            </a:r>
            <a:r>
              <a:rPr lang="ru-RU" sz="2200" dirty="0"/>
              <a:t> за </a:t>
            </a:r>
            <a:r>
              <a:rPr lang="ru-RU" sz="2200" dirty="0" err="1"/>
              <a:t>Сърбия</a:t>
            </a:r>
            <a:r>
              <a:rPr lang="ru-RU" sz="2200" dirty="0"/>
              <a:t>. </a:t>
            </a:r>
            <a:r>
              <a:rPr lang="ru-RU" sz="2200" dirty="0" err="1"/>
              <a:t>Тази</a:t>
            </a:r>
            <a:r>
              <a:rPr lang="ru-RU" sz="2200" dirty="0"/>
              <a:t> доставка от </a:t>
            </a:r>
            <a:r>
              <a:rPr lang="ru-RU" sz="2200" dirty="0" err="1"/>
              <a:t>българската</a:t>
            </a:r>
            <a:r>
              <a:rPr lang="ru-RU" sz="2200" dirty="0"/>
              <a:t> на </a:t>
            </a:r>
            <a:r>
              <a:rPr lang="ru-RU" sz="2200" dirty="0" err="1"/>
              <a:t>сръбската</a:t>
            </a:r>
            <a:r>
              <a:rPr lang="ru-RU" sz="2200" dirty="0"/>
              <a:t> фирма, </a:t>
            </a:r>
            <a:r>
              <a:rPr lang="ru-RU" sz="2200" dirty="0" err="1"/>
              <a:t>представлява</a:t>
            </a:r>
            <a:r>
              <a:rPr lang="ru-RU" sz="2200" dirty="0"/>
              <a:t> доставка с </a:t>
            </a:r>
            <a:r>
              <a:rPr lang="ru-RU" sz="2200" dirty="0" err="1"/>
              <a:t>място</a:t>
            </a:r>
            <a:r>
              <a:rPr lang="ru-RU" sz="2200" dirty="0"/>
              <a:t> на </a:t>
            </a:r>
            <a:r>
              <a:rPr lang="ru-RU" sz="2200" dirty="0" err="1"/>
              <a:t>изпълнение</a:t>
            </a:r>
            <a:r>
              <a:rPr lang="ru-RU" sz="2200" dirty="0"/>
              <a:t> в </a:t>
            </a:r>
            <a:r>
              <a:rPr lang="ru-RU" sz="2200" dirty="0" err="1"/>
              <a:t>Румъния</a:t>
            </a:r>
            <a:r>
              <a:rPr lang="ru-RU" sz="2200" dirty="0"/>
              <a:t>, </a:t>
            </a:r>
            <a:r>
              <a:rPr lang="ru-RU" sz="2200" dirty="0" err="1"/>
              <a:t>защото</a:t>
            </a:r>
            <a:r>
              <a:rPr lang="ru-RU" sz="2200" dirty="0"/>
              <a:t> там </a:t>
            </a:r>
            <a:r>
              <a:rPr lang="ru-RU" sz="2200" dirty="0" err="1"/>
              <a:t>започва</a:t>
            </a:r>
            <a:r>
              <a:rPr lang="ru-RU" sz="2200" dirty="0"/>
              <a:t> транспорта на </a:t>
            </a:r>
            <a:r>
              <a:rPr lang="ru-RU" sz="2200" dirty="0" err="1"/>
              <a:t>стоката</a:t>
            </a:r>
            <a:r>
              <a:rPr lang="ru-RU" sz="2200" dirty="0"/>
              <a:t> (чл.17, ал. 2 ЗДДС). За </a:t>
            </a:r>
            <a:r>
              <a:rPr lang="ru-RU" sz="2200" dirty="0" err="1"/>
              <a:t>тази</a:t>
            </a:r>
            <a:r>
              <a:rPr lang="ru-RU" sz="2200" dirty="0"/>
              <a:t> доставка не се </a:t>
            </a:r>
            <a:r>
              <a:rPr lang="ru-RU" sz="2200" dirty="0" err="1"/>
              <a:t>начислява</a:t>
            </a:r>
            <a:r>
              <a:rPr lang="ru-RU" sz="2200" dirty="0"/>
              <a:t> </a:t>
            </a:r>
            <a:r>
              <a:rPr lang="ru-RU" sz="2200" dirty="0" err="1"/>
              <a:t>български</a:t>
            </a:r>
            <a:r>
              <a:rPr lang="ru-RU" sz="2200" dirty="0"/>
              <a:t> ДДС на основание чл.86, ал.3 ЗДДС, </a:t>
            </a:r>
            <a:r>
              <a:rPr lang="ru-RU" sz="2200" dirty="0" err="1"/>
              <a:t>защото</a:t>
            </a:r>
            <a:r>
              <a:rPr lang="ru-RU" sz="2200" dirty="0"/>
              <a:t> е с </a:t>
            </a:r>
            <a:r>
              <a:rPr lang="ru-RU" sz="2200" dirty="0" err="1"/>
              <a:t>място</a:t>
            </a:r>
            <a:r>
              <a:rPr lang="ru-RU" sz="2200" dirty="0"/>
              <a:t> на </a:t>
            </a:r>
            <a:r>
              <a:rPr lang="ru-RU" sz="2200" dirty="0" err="1"/>
              <a:t>изпълнение</a:t>
            </a:r>
            <a:r>
              <a:rPr lang="ru-RU" sz="2200" dirty="0"/>
              <a:t> </a:t>
            </a:r>
            <a:r>
              <a:rPr lang="ru-RU" sz="2200" dirty="0" err="1"/>
              <a:t>извън</a:t>
            </a:r>
            <a:r>
              <a:rPr lang="ru-RU" sz="2200" dirty="0"/>
              <a:t> </a:t>
            </a:r>
            <a:r>
              <a:rPr lang="ru-RU" sz="2200" dirty="0" err="1"/>
              <a:t>България</a:t>
            </a:r>
            <a:r>
              <a:rPr lang="ru-RU" sz="2200" dirty="0"/>
              <a:t>, но </a:t>
            </a:r>
            <a:r>
              <a:rPr lang="ru-RU" sz="2200" dirty="0" err="1"/>
              <a:t>следва</a:t>
            </a:r>
            <a:r>
              <a:rPr lang="ru-RU" sz="2200" dirty="0"/>
              <a:t> </a:t>
            </a:r>
            <a:r>
              <a:rPr lang="ru-RU" sz="2200" dirty="0" err="1"/>
              <a:t>българското</a:t>
            </a:r>
            <a:r>
              <a:rPr lang="ru-RU" sz="2200" dirty="0"/>
              <a:t> дружество да се </a:t>
            </a:r>
            <a:r>
              <a:rPr lang="ru-RU" sz="2200" dirty="0" err="1"/>
              <a:t>запознае</a:t>
            </a:r>
            <a:r>
              <a:rPr lang="ru-RU" sz="2200" dirty="0"/>
              <a:t> с </a:t>
            </a:r>
            <a:r>
              <a:rPr lang="ru-RU" sz="2200" dirty="0" err="1"/>
              <a:t>румънското</a:t>
            </a:r>
            <a:r>
              <a:rPr lang="ru-RU" sz="2200" dirty="0"/>
              <a:t> </a:t>
            </a:r>
            <a:r>
              <a:rPr lang="ru-RU" sz="2200" dirty="0" err="1"/>
              <a:t>законодателство</a:t>
            </a:r>
            <a:r>
              <a:rPr lang="ru-RU" sz="2200" dirty="0"/>
              <a:t>, </a:t>
            </a:r>
            <a:r>
              <a:rPr lang="ru-RU" sz="2200" dirty="0" err="1"/>
              <a:t>защото</a:t>
            </a:r>
            <a:r>
              <a:rPr lang="ru-RU" sz="2200" dirty="0"/>
              <a:t> </a:t>
            </a:r>
            <a:r>
              <a:rPr lang="ru-RU" sz="2200" dirty="0" err="1"/>
              <a:t>този</a:t>
            </a:r>
            <a:r>
              <a:rPr lang="ru-RU" sz="2200" dirty="0"/>
              <a:t> износ най-вероятно </a:t>
            </a:r>
            <a:r>
              <a:rPr lang="ru-RU" sz="2200" dirty="0" err="1"/>
              <a:t>формира</a:t>
            </a:r>
            <a:r>
              <a:rPr lang="ru-RU" sz="2200" dirty="0"/>
              <a:t> оборот за регистрация по ДДС в </a:t>
            </a:r>
            <a:r>
              <a:rPr lang="ru-RU" sz="2200" dirty="0" err="1"/>
              <a:t>Румъния</a:t>
            </a:r>
            <a:r>
              <a:rPr lang="ru-RU" sz="2200" dirty="0"/>
              <a:t>.</a:t>
            </a:r>
          </a:p>
          <a:p>
            <a:pPr marL="0" indent="0" algn="just">
              <a:buNone/>
            </a:pPr>
            <a:r>
              <a:rPr lang="ru-RU" sz="2200" dirty="0"/>
              <a:t>Ако </a:t>
            </a:r>
            <a:r>
              <a:rPr lang="ru-RU" sz="2200" dirty="0" err="1"/>
              <a:t>българското</a:t>
            </a:r>
            <a:r>
              <a:rPr lang="ru-RU" sz="2200" dirty="0"/>
              <a:t> дружество се </a:t>
            </a:r>
            <a:r>
              <a:rPr lang="ru-RU" sz="2200" dirty="0" err="1"/>
              <a:t>регистрира</a:t>
            </a:r>
            <a:r>
              <a:rPr lang="ru-RU" sz="2200" dirty="0"/>
              <a:t> по ДДС в </a:t>
            </a:r>
            <a:r>
              <a:rPr lang="ru-RU" sz="2200" dirty="0" err="1"/>
              <a:t>Румъния</a:t>
            </a:r>
            <a:r>
              <a:rPr lang="ru-RU" sz="2200" dirty="0"/>
              <a:t>, </a:t>
            </a:r>
            <a:r>
              <a:rPr lang="ru-RU" sz="2200" dirty="0" err="1"/>
              <a:t>румънският</a:t>
            </a:r>
            <a:r>
              <a:rPr lang="ru-RU" sz="2200" dirty="0"/>
              <a:t>  </a:t>
            </a:r>
            <a:r>
              <a:rPr lang="ru-RU" sz="2200" dirty="0" err="1"/>
              <a:t>доставчик</a:t>
            </a:r>
            <a:r>
              <a:rPr lang="ru-RU" sz="2200" dirty="0"/>
              <a:t> </a:t>
            </a:r>
            <a:r>
              <a:rPr lang="ru-RU" sz="2200" dirty="0" err="1"/>
              <a:t>ще</a:t>
            </a:r>
            <a:r>
              <a:rPr lang="ru-RU" sz="2200" dirty="0"/>
              <a:t> </a:t>
            </a:r>
            <a:r>
              <a:rPr lang="ru-RU" sz="2200" dirty="0" err="1"/>
              <a:t>начислява</a:t>
            </a:r>
            <a:r>
              <a:rPr lang="ru-RU" sz="2200" dirty="0"/>
              <a:t> </a:t>
            </a:r>
            <a:r>
              <a:rPr lang="ru-RU" sz="2200" dirty="0" err="1"/>
              <a:t>румънското</a:t>
            </a:r>
            <a:r>
              <a:rPr lang="ru-RU" sz="2200" dirty="0"/>
              <a:t> ДДС </a:t>
            </a:r>
            <a:r>
              <a:rPr lang="ru-RU" sz="2200" dirty="0" err="1"/>
              <a:t>във</a:t>
            </a:r>
            <a:r>
              <a:rPr lang="ru-RU" sz="2200" dirty="0"/>
              <a:t> </a:t>
            </a:r>
            <a:r>
              <a:rPr lang="ru-RU" sz="2200" dirty="0" err="1"/>
              <a:t>фактурата</a:t>
            </a:r>
            <a:r>
              <a:rPr lang="ru-RU" sz="2200" dirty="0"/>
              <a:t> </a:t>
            </a:r>
            <a:r>
              <a:rPr lang="ru-RU" sz="2200" dirty="0" err="1"/>
              <a:t>към</a:t>
            </a:r>
            <a:r>
              <a:rPr lang="ru-RU" sz="2200" dirty="0"/>
              <a:t> </a:t>
            </a:r>
            <a:r>
              <a:rPr lang="ru-RU" sz="2200" dirty="0" err="1"/>
              <a:t>румънския</a:t>
            </a:r>
            <a:r>
              <a:rPr lang="ru-RU" sz="2200" dirty="0"/>
              <a:t> ДДС-номер, а при </a:t>
            </a:r>
            <a:r>
              <a:rPr lang="ru-RU" sz="2200" dirty="0" err="1"/>
              <a:t>осъществяването</a:t>
            </a:r>
            <a:r>
              <a:rPr lang="ru-RU" sz="2200" dirty="0"/>
              <a:t> на износа за </a:t>
            </a:r>
            <a:r>
              <a:rPr lang="ru-RU" sz="2200" dirty="0" err="1"/>
              <a:t>Сърбия</a:t>
            </a:r>
            <a:r>
              <a:rPr lang="ru-RU" sz="2200" dirty="0"/>
              <a:t> би </a:t>
            </a:r>
            <a:r>
              <a:rPr lang="ru-RU" sz="2200" dirty="0" err="1"/>
              <a:t>следвало</a:t>
            </a:r>
            <a:r>
              <a:rPr lang="ru-RU" sz="2200" dirty="0"/>
              <a:t> </a:t>
            </a:r>
            <a:r>
              <a:rPr lang="ru-RU" sz="2200" dirty="0" err="1"/>
              <a:t>румънския</a:t>
            </a:r>
            <a:r>
              <a:rPr lang="ru-RU" sz="2200" dirty="0"/>
              <a:t> ДДС-номер на </a:t>
            </a:r>
            <a:r>
              <a:rPr lang="ru-RU" sz="2200" dirty="0" err="1"/>
              <a:t>българското</a:t>
            </a:r>
            <a:r>
              <a:rPr lang="ru-RU" sz="2200" dirty="0"/>
              <a:t> дружество да </a:t>
            </a:r>
            <a:r>
              <a:rPr lang="ru-RU" sz="2200" dirty="0" err="1"/>
              <a:t>има</a:t>
            </a:r>
            <a:r>
              <a:rPr lang="ru-RU" sz="2200" dirty="0"/>
              <a:t> право на </a:t>
            </a:r>
            <a:r>
              <a:rPr lang="ru-RU" sz="2200" dirty="0" err="1"/>
              <a:t>данъчен</a:t>
            </a:r>
            <a:r>
              <a:rPr lang="ru-RU" sz="2200" dirty="0"/>
              <a:t> кредит за начисления </a:t>
            </a:r>
            <a:r>
              <a:rPr lang="ru-RU" sz="2200" dirty="0" err="1"/>
              <a:t>румънски</a:t>
            </a:r>
            <a:r>
              <a:rPr lang="ru-RU" sz="2200" dirty="0"/>
              <a:t> ДДС.</a:t>
            </a:r>
          </a:p>
          <a:p>
            <a:pPr marL="0" indent="0" algn="just">
              <a:buNone/>
            </a:pP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195115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44788-D74A-9328-5943-3B485304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5" y="0"/>
            <a:ext cx="4680520" cy="1238493"/>
          </a:xfrm>
        </p:spPr>
        <p:txBody>
          <a:bodyPr>
            <a:noAutofit/>
          </a:bodyPr>
          <a:lstStyle/>
          <a:p>
            <a:r>
              <a:rPr lang="ru-RU" sz="3000" dirty="0"/>
              <a:t>Начисляване на ДДС при </a:t>
            </a:r>
            <a:r>
              <a:rPr lang="ru-RU" sz="3000" dirty="0" err="1"/>
              <a:t>закъсняла</a:t>
            </a:r>
            <a:r>
              <a:rPr lang="ru-RU" sz="3000" dirty="0"/>
              <a:t> регистрация по ЗДДС</a:t>
            </a:r>
            <a:endParaRPr lang="bg-BG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68DCF7-3DCC-81C2-42DB-C171EAA3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38493"/>
            <a:ext cx="9036496" cy="5502875"/>
          </a:xfrm>
        </p:spPr>
        <p:txBody>
          <a:bodyPr>
            <a:normAutofit fontScale="77500" lnSpcReduction="20000"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bg-BG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 чл.102, ал.6-12 ЗДДС са създадени изцяло нови текстове относно документиране на доставки от лице, което е закъсняло да се регистрира по ЗДДС. След отмяната на чл.102, ал.5 ЗДДС от 01.01.2024 г. задълженията в тези случаи няма да се определят с ревизионен акт по реда ДОПК.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dirty="0">
                <a:cs typeface="Times New Roman" panose="02020603050405020304" pitchFamily="18" charset="0"/>
              </a:rPr>
              <a:t>С чл.102, ал.6 ЗДДС се </a:t>
            </a:r>
            <a:r>
              <a:rPr lang="ru-RU" dirty="0" err="1">
                <a:cs typeface="Times New Roman" panose="02020603050405020304" pitchFamily="18" charset="0"/>
              </a:rPr>
              <a:t>дава</a:t>
            </a:r>
            <a:r>
              <a:rPr lang="ru-RU" dirty="0">
                <a:cs typeface="Times New Roman" panose="02020603050405020304" pitchFamily="18" charset="0"/>
              </a:rPr>
              <a:t> </a:t>
            </a:r>
            <a:r>
              <a:rPr lang="ru-RU" dirty="0" err="1">
                <a:cs typeface="Times New Roman" panose="02020603050405020304" pitchFamily="18" charset="0"/>
              </a:rPr>
              <a:t>възможност</a:t>
            </a:r>
            <a:r>
              <a:rPr lang="ru-RU" dirty="0">
                <a:cs typeface="Times New Roman" panose="02020603050405020304" pitchFamily="18" charset="0"/>
              </a:rPr>
              <a:t> на </a:t>
            </a:r>
            <a:r>
              <a:rPr lang="ru-RU" dirty="0" err="1">
                <a:cs typeface="Times New Roman" panose="02020603050405020304" pitchFamily="18" charset="0"/>
              </a:rPr>
              <a:t>лицата</a:t>
            </a:r>
            <a:r>
              <a:rPr lang="ru-RU" dirty="0">
                <a:cs typeface="Times New Roman" panose="02020603050405020304" pitchFamily="18" charset="0"/>
              </a:rPr>
              <a:t>, </a:t>
            </a:r>
            <a:r>
              <a:rPr lang="ru-RU" dirty="0" err="1">
                <a:cs typeface="Times New Roman" panose="02020603050405020304" pitchFamily="18" charset="0"/>
              </a:rPr>
              <a:t>които</a:t>
            </a:r>
            <a:r>
              <a:rPr lang="ru-RU" dirty="0">
                <a:cs typeface="Times New Roman" panose="02020603050405020304" pitchFamily="18" charset="0"/>
              </a:rPr>
              <a:t> не </a:t>
            </a:r>
            <a:r>
              <a:rPr lang="ru-RU" dirty="0" err="1">
                <a:cs typeface="Times New Roman" panose="02020603050405020304" pitchFamily="18" charset="0"/>
              </a:rPr>
              <a:t>са</a:t>
            </a:r>
            <a:r>
              <a:rPr lang="ru-RU" dirty="0">
                <a:cs typeface="Times New Roman" panose="02020603050405020304" pitchFamily="18" charset="0"/>
              </a:rPr>
              <a:t> </a:t>
            </a:r>
            <a:r>
              <a:rPr lang="ru-RU" dirty="0" err="1">
                <a:cs typeface="Times New Roman" panose="02020603050405020304" pitchFamily="18" charset="0"/>
              </a:rPr>
              <a:t>изпълнили</a:t>
            </a:r>
            <a:r>
              <a:rPr lang="ru-RU" dirty="0">
                <a:cs typeface="Times New Roman" panose="02020603050405020304" pitchFamily="18" charset="0"/>
              </a:rPr>
              <a:t> </a:t>
            </a:r>
            <a:r>
              <a:rPr lang="ru-RU" dirty="0" err="1">
                <a:cs typeface="Times New Roman" panose="02020603050405020304" pitchFamily="18" charset="0"/>
              </a:rPr>
              <a:t>задължението</a:t>
            </a:r>
            <a:r>
              <a:rPr lang="ru-RU" dirty="0">
                <a:cs typeface="Times New Roman" panose="02020603050405020304" pitchFamily="18" charset="0"/>
              </a:rPr>
              <a:t> да се </a:t>
            </a:r>
            <a:r>
              <a:rPr lang="ru-RU" dirty="0" err="1">
                <a:cs typeface="Times New Roman" panose="02020603050405020304" pitchFamily="18" charset="0"/>
              </a:rPr>
              <a:t>регистрират</a:t>
            </a:r>
            <a:r>
              <a:rPr lang="ru-RU" dirty="0">
                <a:cs typeface="Times New Roman" panose="02020603050405020304" pitchFamily="18" charset="0"/>
              </a:rPr>
              <a:t> по ЗДДС или се </a:t>
            </a:r>
            <a:r>
              <a:rPr lang="ru-RU" dirty="0" err="1">
                <a:cs typeface="Times New Roman" panose="02020603050405020304" pitchFamily="18" charset="0"/>
              </a:rPr>
              <a:t>регистрират</a:t>
            </a:r>
            <a:r>
              <a:rPr lang="ru-RU" dirty="0">
                <a:cs typeface="Times New Roman" panose="02020603050405020304" pitchFamily="18" charset="0"/>
              </a:rPr>
              <a:t> </a:t>
            </a:r>
            <a:r>
              <a:rPr lang="ru-RU" dirty="0" err="1">
                <a:cs typeface="Times New Roman" panose="02020603050405020304" pitchFamily="18" charset="0"/>
              </a:rPr>
              <a:t>със</a:t>
            </a:r>
            <a:r>
              <a:rPr lang="ru-RU" dirty="0">
                <a:cs typeface="Times New Roman" panose="02020603050405020304" pitchFamily="18" charset="0"/>
              </a:rPr>
              <a:t> </a:t>
            </a:r>
            <a:r>
              <a:rPr lang="ru-RU" dirty="0" err="1">
                <a:cs typeface="Times New Roman" panose="02020603050405020304" pitchFamily="18" charset="0"/>
              </a:rPr>
              <a:t>закъснение</a:t>
            </a:r>
            <a:r>
              <a:rPr lang="ru-RU" dirty="0">
                <a:cs typeface="Times New Roman" panose="02020603050405020304" pitchFamily="18" charset="0"/>
              </a:rPr>
              <a:t>, да начислят </a:t>
            </a:r>
            <a:r>
              <a:rPr lang="ru-RU" dirty="0" err="1">
                <a:cs typeface="Times New Roman" panose="02020603050405020304" pitchFamily="18" charset="0"/>
              </a:rPr>
              <a:t>дължимия</a:t>
            </a:r>
            <a:r>
              <a:rPr lang="ru-RU" dirty="0">
                <a:cs typeface="Times New Roman" panose="02020603050405020304" pitchFamily="18" charset="0"/>
              </a:rPr>
              <a:t> ДДС за </a:t>
            </a:r>
            <a:r>
              <a:rPr lang="ru-RU" dirty="0" err="1">
                <a:cs typeface="Times New Roman" panose="02020603050405020304" pitchFamily="18" charset="0"/>
              </a:rPr>
              <a:t>извършените</a:t>
            </a:r>
            <a:r>
              <a:rPr lang="ru-RU" dirty="0">
                <a:cs typeface="Times New Roman" panose="02020603050405020304" pitchFamily="18" charset="0"/>
              </a:rPr>
              <a:t> </a:t>
            </a:r>
            <a:r>
              <a:rPr lang="ru-RU" dirty="0" err="1">
                <a:cs typeface="Times New Roman" panose="02020603050405020304" pitchFamily="18" charset="0"/>
              </a:rPr>
              <a:t>облагаеми</a:t>
            </a:r>
            <a:r>
              <a:rPr lang="ru-RU" dirty="0">
                <a:cs typeface="Times New Roman" panose="02020603050405020304" pitchFamily="18" charset="0"/>
              </a:rPr>
              <a:t> доставки </a:t>
            </a:r>
            <a:r>
              <a:rPr lang="ru-RU" dirty="0" err="1">
                <a:cs typeface="Times New Roman" panose="02020603050405020304" pitchFamily="18" charset="0"/>
              </a:rPr>
              <a:t>през</a:t>
            </a:r>
            <a:r>
              <a:rPr lang="ru-RU" dirty="0">
                <a:cs typeface="Times New Roman" panose="02020603050405020304" pitchFamily="18" charset="0"/>
              </a:rPr>
              <a:t> периода, </a:t>
            </a:r>
            <a:r>
              <a:rPr lang="ru-RU" dirty="0" err="1">
                <a:cs typeface="Times New Roman" panose="02020603050405020304" pitchFamily="18" charset="0"/>
              </a:rPr>
              <a:t>когато</a:t>
            </a:r>
            <a:r>
              <a:rPr lang="ru-RU" dirty="0">
                <a:cs typeface="Times New Roman" panose="02020603050405020304" pitchFamily="18" charset="0"/>
              </a:rPr>
              <a:t> </a:t>
            </a:r>
            <a:r>
              <a:rPr lang="ru-RU" dirty="0" err="1">
                <a:cs typeface="Times New Roman" panose="02020603050405020304" pitchFamily="18" charset="0"/>
              </a:rPr>
              <a:t>са</a:t>
            </a:r>
            <a:r>
              <a:rPr lang="ru-RU" dirty="0">
                <a:cs typeface="Times New Roman" panose="02020603050405020304" pitchFamily="18" charset="0"/>
              </a:rPr>
              <a:t> били </a:t>
            </a:r>
            <a:r>
              <a:rPr lang="ru-RU" dirty="0" err="1">
                <a:cs typeface="Times New Roman" panose="02020603050405020304" pitchFamily="18" charset="0"/>
              </a:rPr>
              <a:t>длъжни</a:t>
            </a:r>
            <a:r>
              <a:rPr lang="ru-RU" dirty="0">
                <a:cs typeface="Times New Roman" panose="02020603050405020304" pitchFamily="18" charset="0"/>
              </a:rPr>
              <a:t>, но не </a:t>
            </a:r>
            <a:r>
              <a:rPr lang="ru-RU" dirty="0" err="1">
                <a:cs typeface="Times New Roman" panose="02020603050405020304" pitchFamily="18" charset="0"/>
              </a:rPr>
              <a:t>са</a:t>
            </a:r>
            <a:r>
              <a:rPr lang="ru-RU" dirty="0">
                <a:cs typeface="Times New Roman" panose="02020603050405020304" pitchFamily="18" charset="0"/>
              </a:rPr>
              <a:t> били </a:t>
            </a:r>
            <a:r>
              <a:rPr lang="ru-RU" dirty="0" err="1">
                <a:cs typeface="Times New Roman" panose="02020603050405020304" pitchFamily="18" charset="0"/>
              </a:rPr>
              <a:t>регистрирани</a:t>
            </a:r>
            <a:r>
              <a:rPr lang="ru-RU" dirty="0">
                <a:cs typeface="Times New Roman" panose="02020603050405020304" pitchFamily="18" charset="0"/>
              </a:rPr>
              <a:t>, чрез </a:t>
            </a:r>
            <a:r>
              <a:rPr lang="ru-RU" dirty="0" err="1">
                <a:cs typeface="Times New Roman" panose="02020603050405020304" pitchFamily="18" charset="0"/>
              </a:rPr>
              <a:t>издаване</a:t>
            </a:r>
            <a:r>
              <a:rPr lang="ru-RU" dirty="0">
                <a:cs typeface="Times New Roman" panose="02020603050405020304" pitchFamily="18" charset="0"/>
              </a:rPr>
              <a:t> на фактура с ДДС, </a:t>
            </a:r>
            <a:r>
              <a:rPr lang="ru-RU" dirty="0" err="1">
                <a:cs typeface="Times New Roman" panose="02020603050405020304" pitchFamily="18" charset="0"/>
              </a:rPr>
              <a:t>като</a:t>
            </a:r>
            <a:r>
              <a:rPr lang="ru-RU" dirty="0">
                <a:cs typeface="Times New Roman" panose="02020603050405020304" pitchFamily="18" charset="0"/>
              </a:rPr>
              <a:t> по </a:t>
            </a:r>
            <a:r>
              <a:rPr lang="ru-RU" dirty="0" err="1">
                <a:cs typeface="Times New Roman" panose="02020603050405020304" pitchFamily="18" charset="0"/>
              </a:rPr>
              <a:t>този</a:t>
            </a:r>
            <a:r>
              <a:rPr lang="ru-RU" dirty="0">
                <a:cs typeface="Times New Roman" panose="02020603050405020304" pitchFamily="18" charset="0"/>
              </a:rPr>
              <a:t> начин </a:t>
            </a:r>
            <a:r>
              <a:rPr lang="ru-RU" dirty="0" err="1">
                <a:cs typeface="Times New Roman" panose="02020603050405020304" pitchFamily="18" charset="0"/>
              </a:rPr>
              <a:t>ще</a:t>
            </a:r>
            <a:r>
              <a:rPr lang="ru-RU" dirty="0">
                <a:cs typeface="Times New Roman" panose="02020603050405020304" pitchFamily="18" charset="0"/>
              </a:rPr>
              <a:t> се </a:t>
            </a:r>
            <a:r>
              <a:rPr lang="ru-RU" dirty="0" err="1">
                <a:cs typeface="Times New Roman" panose="02020603050405020304" pitchFamily="18" charset="0"/>
              </a:rPr>
              <a:t>предостави</a:t>
            </a:r>
            <a:r>
              <a:rPr lang="ru-RU" dirty="0">
                <a:cs typeface="Times New Roman" panose="02020603050405020304" pitchFamily="18" charset="0"/>
              </a:rPr>
              <a:t> право на </a:t>
            </a:r>
            <a:r>
              <a:rPr lang="ru-RU" dirty="0" err="1">
                <a:cs typeface="Times New Roman" panose="02020603050405020304" pitchFamily="18" charset="0"/>
              </a:rPr>
              <a:t>данъчен</a:t>
            </a:r>
            <a:r>
              <a:rPr lang="ru-RU" dirty="0">
                <a:cs typeface="Times New Roman" panose="02020603050405020304" pitchFamily="18" charset="0"/>
              </a:rPr>
              <a:t> кредит на получателя по </a:t>
            </a:r>
            <a:r>
              <a:rPr lang="ru-RU" dirty="0" err="1">
                <a:cs typeface="Times New Roman" panose="02020603050405020304" pitchFamily="18" charset="0"/>
              </a:rPr>
              <a:t>доставката</a:t>
            </a:r>
            <a:r>
              <a:rPr lang="ru-RU" dirty="0">
                <a:cs typeface="Times New Roman" panose="02020603050405020304" pitchFamily="18" charset="0"/>
              </a:rPr>
              <a:t> </a:t>
            </a:r>
            <a:r>
              <a:rPr lang="ru-RU" dirty="0" err="1">
                <a:cs typeface="Times New Roman" panose="02020603050405020304" pitchFamily="18" charset="0"/>
              </a:rPr>
              <a:t>съгласно</a:t>
            </a:r>
            <a:r>
              <a:rPr lang="ru-RU" dirty="0">
                <a:cs typeface="Times New Roman" panose="02020603050405020304" pitchFamily="18" charset="0"/>
              </a:rPr>
              <a:t> чл.102,ал.12 ЗДДС.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800" dirty="0">
                <a:cs typeface="Times New Roman" panose="02020603050405020304" pitchFamily="18" charset="0"/>
              </a:rPr>
              <a:t>Издадената фактура без ДДС се </a:t>
            </a:r>
            <a:r>
              <a:rPr lang="ru-RU" sz="2800" dirty="0" err="1">
                <a:cs typeface="Times New Roman" panose="02020603050405020304" pitchFamily="18" charset="0"/>
              </a:rPr>
              <a:t>анулира</a:t>
            </a:r>
            <a:r>
              <a:rPr lang="ru-RU" sz="2800" dirty="0">
                <a:cs typeface="Times New Roman" panose="02020603050405020304" pitchFamily="18" charset="0"/>
              </a:rPr>
              <a:t> с протокол по чл.116, ал.4 ЗДДС и се </a:t>
            </a:r>
            <a:r>
              <a:rPr lang="ru-RU" sz="2800" dirty="0" err="1">
                <a:cs typeface="Times New Roman" panose="02020603050405020304" pitchFamily="18" charset="0"/>
              </a:rPr>
              <a:t>издава</a:t>
            </a:r>
            <a:r>
              <a:rPr lang="ru-RU" sz="2800" dirty="0">
                <a:cs typeface="Times New Roman" panose="02020603050405020304" pitchFamily="18" charset="0"/>
              </a:rPr>
              <a:t> нова фактура с ДДС в периода на </a:t>
            </a:r>
            <a:r>
              <a:rPr lang="ru-RU" sz="2800" dirty="0" err="1">
                <a:cs typeface="Times New Roman" panose="02020603050405020304" pitchFamily="18" charset="0"/>
              </a:rPr>
              <a:t>регистрацията</a:t>
            </a:r>
            <a:r>
              <a:rPr lang="ru-RU" sz="2800" dirty="0">
                <a:cs typeface="Times New Roman" panose="02020603050405020304" pitchFamily="18" charset="0"/>
              </a:rPr>
              <a:t> или </a:t>
            </a:r>
            <a:r>
              <a:rPr lang="ru-RU" sz="2800" dirty="0" err="1">
                <a:cs typeface="Times New Roman" panose="02020603050405020304" pitchFamily="18" charset="0"/>
              </a:rPr>
              <a:t>следващия</a:t>
            </a:r>
            <a:r>
              <a:rPr lang="ru-RU" sz="2800" dirty="0">
                <a:cs typeface="Times New Roman" panose="02020603050405020304" pitchFamily="18" charset="0"/>
              </a:rPr>
              <a:t> период. Ако не е уговорено различно, се </a:t>
            </a:r>
            <a:r>
              <a:rPr lang="ru-RU" sz="2800" dirty="0" err="1">
                <a:cs typeface="Times New Roman" panose="02020603050405020304" pitchFamily="18" charset="0"/>
              </a:rPr>
              <a:t>счита</a:t>
            </a:r>
            <a:r>
              <a:rPr lang="ru-RU" sz="2800" dirty="0">
                <a:cs typeface="Times New Roman" panose="02020603050405020304" pitchFamily="18" charset="0"/>
              </a:rPr>
              <a:t> че ДДС е включено в </a:t>
            </a:r>
            <a:r>
              <a:rPr lang="ru-RU" sz="2800" dirty="0" err="1">
                <a:cs typeface="Times New Roman" panose="02020603050405020304" pitchFamily="18" charset="0"/>
              </a:rPr>
              <a:t>цената</a:t>
            </a:r>
            <a:r>
              <a:rPr lang="ru-RU" sz="2800" dirty="0"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bg-BG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9174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0DB31A-0DB2-3755-7CDD-B5BF5A5B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8640"/>
            <a:ext cx="4932040" cy="1049852"/>
          </a:xfrm>
        </p:spPr>
        <p:txBody>
          <a:bodyPr>
            <a:noAutofit/>
          </a:bodyPr>
          <a:lstStyle/>
          <a:p>
            <a:r>
              <a:rPr lang="ru-RU" sz="2600" dirty="0"/>
              <a:t>Покупка на стоки в друга </a:t>
            </a:r>
            <a:r>
              <a:rPr lang="ru-RU" sz="2600" dirty="0" err="1"/>
              <a:t>държава</a:t>
            </a:r>
            <a:r>
              <a:rPr lang="ru-RU" sz="2600" dirty="0"/>
              <a:t> членка и износ </a:t>
            </a:r>
            <a:r>
              <a:rPr lang="ru-RU" sz="2600" dirty="0" err="1"/>
              <a:t>към</a:t>
            </a:r>
            <a:r>
              <a:rPr lang="ru-RU" sz="2600" dirty="0"/>
              <a:t> </a:t>
            </a:r>
            <a:r>
              <a:rPr lang="ru-RU" sz="2600" dirty="0" err="1"/>
              <a:t>трета</a:t>
            </a:r>
            <a:r>
              <a:rPr lang="ru-RU" sz="2600" dirty="0"/>
              <a:t> страна</a:t>
            </a:r>
            <a:endParaRPr lang="bg-BG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9D9DD5-73AE-F54F-3055-9FEB7192D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38492"/>
            <a:ext cx="9036496" cy="509348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ru-RU" sz="2200" dirty="0"/>
              <a:t>В Решение № 6971 от 6.06.2024 г. на ВАС по адм. д. № 12054/2023 г. е </a:t>
            </a:r>
            <a:r>
              <a:rPr lang="ru-RU" sz="2200" dirty="0" err="1"/>
              <a:t>разгледан</a:t>
            </a:r>
            <a:r>
              <a:rPr lang="ru-RU" sz="2200" dirty="0"/>
              <a:t> </a:t>
            </a:r>
            <a:r>
              <a:rPr lang="ru-RU" sz="2200" dirty="0" err="1"/>
              <a:t>казусът</a:t>
            </a:r>
            <a:r>
              <a:rPr lang="ru-RU" sz="2200" dirty="0"/>
              <a:t> </a:t>
            </a:r>
            <a:r>
              <a:rPr lang="ru-RU" sz="2200" dirty="0" err="1"/>
              <a:t>когато</a:t>
            </a:r>
            <a:r>
              <a:rPr lang="ru-RU" sz="2200" dirty="0"/>
              <a:t> </a:t>
            </a:r>
            <a:r>
              <a:rPr lang="ru-RU" sz="2200" dirty="0" err="1"/>
              <a:t>българско</a:t>
            </a:r>
            <a:r>
              <a:rPr lang="ru-RU" sz="2200" dirty="0"/>
              <a:t> дружество </a:t>
            </a:r>
            <a:r>
              <a:rPr lang="ru-RU" sz="2200" dirty="0" err="1"/>
              <a:t>купува</a:t>
            </a:r>
            <a:r>
              <a:rPr lang="ru-RU" sz="2200" dirty="0"/>
              <a:t> стоки в друга </a:t>
            </a:r>
            <a:r>
              <a:rPr lang="ru-RU" sz="2200" dirty="0" err="1"/>
              <a:t>държава</a:t>
            </a:r>
            <a:r>
              <a:rPr lang="ru-RU" sz="2200" dirty="0"/>
              <a:t> членка и след </a:t>
            </a:r>
            <a:r>
              <a:rPr lang="ru-RU" sz="2200" dirty="0" err="1"/>
              <a:t>това</a:t>
            </a:r>
            <a:r>
              <a:rPr lang="ru-RU" sz="2200" dirty="0"/>
              <a:t> </a:t>
            </a:r>
            <a:r>
              <a:rPr lang="ru-RU" sz="2200" dirty="0" err="1"/>
              <a:t>ги</a:t>
            </a:r>
            <a:r>
              <a:rPr lang="ru-RU" sz="2200" dirty="0"/>
              <a:t> </a:t>
            </a:r>
            <a:r>
              <a:rPr lang="ru-RU" sz="2200" dirty="0" err="1"/>
              <a:t>изнася</a:t>
            </a:r>
            <a:r>
              <a:rPr lang="ru-RU" sz="2200" dirty="0"/>
              <a:t> за </a:t>
            </a:r>
            <a:r>
              <a:rPr lang="ru-RU" sz="2200" dirty="0" err="1"/>
              <a:t>Русия</a:t>
            </a:r>
            <a:r>
              <a:rPr lang="ru-RU" sz="2200" dirty="0"/>
              <a:t>, без </a:t>
            </a:r>
            <a:r>
              <a:rPr lang="ru-RU" sz="2200" dirty="0" err="1"/>
              <a:t>стоките</a:t>
            </a:r>
            <a:r>
              <a:rPr lang="ru-RU" sz="2200" dirty="0"/>
              <a:t> да </a:t>
            </a:r>
            <a:r>
              <a:rPr lang="ru-RU" sz="2200" dirty="0" err="1"/>
              <a:t>преминават</a:t>
            </a:r>
            <a:r>
              <a:rPr lang="ru-RU" sz="2200" dirty="0"/>
              <a:t> </a:t>
            </a:r>
            <a:r>
              <a:rPr lang="ru-RU" sz="2200" dirty="0" err="1"/>
              <a:t>през</a:t>
            </a:r>
            <a:r>
              <a:rPr lang="ru-RU" sz="2200" dirty="0"/>
              <a:t> </a:t>
            </a:r>
            <a:r>
              <a:rPr lang="ru-RU" sz="2200" dirty="0" err="1"/>
              <a:t>България</a:t>
            </a:r>
            <a:r>
              <a:rPr lang="ru-RU" sz="2200" dirty="0"/>
              <a:t>. ВАС приема, че на основание чл.62, ал.2 ЗДДС е </a:t>
            </a:r>
            <a:r>
              <a:rPr lang="ru-RU" sz="2200" dirty="0" err="1"/>
              <a:t>налице</a:t>
            </a:r>
            <a:r>
              <a:rPr lang="ru-RU" sz="2200" dirty="0"/>
              <a:t> ВОП за </a:t>
            </a:r>
            <a:r>
              <a:rPr lang="ru-RU" sz="2200" dirty="0" err="1"/>
              <a:t>който</a:t>
            </a:r>
            <a:r>
              <a:rPr lang="ru-RU" sz="2200" dirty="0"/>
              <a:t> не </a:t>
            </a:r>
            <a:r>
              <a:rPr lang="ru-RU" sz="2200" dirty="0" err="1"/>
              <a:t>възниква</a:t>
            </a:r>
            <a:r>
              <a:rPr lang="ru-RU" sz="2200" dirty="0"/>
              <a:t> право на </a:t>
            </a:r>
            <a:r>
              <a:rPr lang="ru-RU" sz="2200" dirty="0" err="1"/>
              <a:t>данъчен</a:t>
            </a:r>
            <a:r>
              <a:rPr lang="ru-RU" sz="2200" dirty="0"/>
              <a:t> кредит и не се </a:t>
            </a:r>
            <a:r>
              <a:rPr lang="ru-RU" sz="2200" dirty="0" err="1"/>
              <a:t>прилага</a:t>
            </a:r>
            <a:r>
              <a:rPr lang="ru-RU" sz="2200" dirty="0"/>
              <a:t> чл.73а ЗДДС.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2200" dirty="0"/>
              <a:t>В </a:t>
            </a:r>
            <a:r>
              <a:rPr lang="ru-RU" sz="2200" dirty="0" err="1"/>
              <a:t>друго</a:t>
            </a:r>
            <a:r>
              <a:rPr lang="ru-RU" sz="2200" dirty="0"/>
              <a:t> решение на ВАС по аналогичен казус на </a:t>
            </a:r>
            <a:r>
              <a:rPr lang="ru-RU" sz="2200" dirty="0" err="1"/>
              <a:t>същия</a:t>
            </a:r>
            <a:r>
              <a:rPr lang="ru-RU" sz="2200" dirty="0"/>
              <a:t> </a:t>
            </a:r>
            <a:r>
              <a:rPr lang="ru-RU" sz="2200" dirty="0" err="1"/>
              <a:t>жалбоподател</a:t>
            </a:r>
            <a:r>
              <a:rPr lang="ru-RU" sz="2200" dirty="0"/>
              <a:t> - Решение № 3798 от 1.04.2024 г. на ВАС по адм. д. № 12008/2023 г. е </a:t>
            </a:r>
            <a:r>
              <a:rPr lang="ru-RU" sz="2200" dirty="0" err="1"/>
              <a:t>прието</a:t>
            </a:r>
            <a:r>
              <a:rPr lang="ru-RU" sz="2200" dirty="0"/>
              <a:t>, че </a:t>
            </a:r>
            <a:r>
              <a:rPr lang="ru-RU" sz="2200" dirty="0" err="1"/>
              <a:t>отново</a:t>
            </a:r>
            <a:r>
              <a:rPr lang="ru-RU" sz="2200" dirty="0"/>
              <a:t> е </a:t>
            </a:r>
            <a:r>
              <a:rPr lang="ru-RU" sz="2200" dirty="0" err="1"/>
              <a:t>налице</a:t>
            </a:r>
            <a:r>
              <a:rPr lang="ru-RU" sz="2200" dirty="0"/>
              <a:t> ВОП по </a:t>
            </a:r>
            <a:r>
              <a:rPr lang="ru-RU" sz="2200" dirty="0" err="1"/>
              <a:t>смисъла</a:t>
            </a:r>
            <a:r>
              <a:rPr lang="ru-RU" sz="2200" dirty="0"/>
              <a:t> на чл.62, ал.2 ЗДДС, но за него </a:t>
            </a:r>
            <a:r>
              <a:rPr lang="ru-RU" sz="2200" dirty="0" err="1"/>
              <a:t>възниква</a:t>
            </a:r>
            <a:r>
              <a:rPr lang="ru-RU" sz="2200" dirty="0"/>
              <a:t> право на </a:t>
            </a:r>
            <a:r>
              <a:rPr lang="ru-RU" sz="2200" dirty="0" err="1"/>
              <a:t>данъчен</a:t>
            </a:r>
            <a:r>
              <a:rPr lang="ru-RU" sz="2200" dirty="0"/>
              <a:t> кредит на основание чл.73а ЗДДС, </a:t>
            </a:r>
            <a:r>
              <a:rPr lang="ru-RU" sz="2200" dirty="0" err="1"/>
              <a:t>защото</a:t>
            </a:r>
            <a:r>
              <a:rPr lang="ru-RU" sz="2200" dirty="0"/>
              <a:t> </a:t>
            </a:r>
            <a:r>
              <a:rPr lang="ru-RU" sz="2200" dirty="0" err="1"/>
              <a:t>сделките</a:t>
            </a:r>
            <a:r>
              <a:rPr lang="ru-RU" sz="2200" dirty="0"/>
              <a:t> не </a:t>
            </a:r>
            <a:r>
              <a:rPr lang="ru-RU" sz="2200" dirty="0" err="1"/>
              <a:t>са</a:t>
            </a:r>
            <a:r>
              <a:rPr lang="ru-RU" sz="2200" dirty="0"/>
              <a:t> </a:t>
            </a:r>
            <a:r>
              <a:rPr lang="ru-RU" sz="2200" dirty="0" err="1"/>
              <a:t>укрити</a:t>
            </a:r>
            <a:r>
              <a:rPr lang="ru-RU" sz="2200" dirty="0"/>
              <a:t> и </a:t>
            </a:r>
            <a:r>
              <a:rPr lang="ru-RU" sz="2200" dirty="0" err="1"/>
              <a:t>данни</a:t>
            </a:r>
            <a:r>
              <a:rPr lang="ru-RU" sz="2200" dirty="0"/>
              <a:t> за </a:t>
            </a:r>
            <a:r>
              <a:rPr lang="ru-RU" sz="2200" dirty="0" err="1"/>
              <a:t>тях</a:t>
            </a:r>
            <a:r>
              <a:rPr lang="ru-RU" sz="2200" dirty="0"/>
              <a:t> </a:t>
            </a:r>
            <a:r>
              <a:rPr lang="ru-RU" sz="2200" dirty="0" err="1"/>
              <a:t>са</a:t>
            </a:r>
            <a:r>
              <a:rPr lang="ru-RU" sz="2200" dirty="0"/>
              <a:t> </a:t>
            </a:r>
            <a:r>
              <a:rPr lang="ru-RU" sz="2200" dirty="0" err="1"/>
              <a:t>налични</a:t>
            </a:r>
            <a:r>
              <a:rPr lang="ru-RU" sz="2200" dirty="0"/>
              <a:t> в </a:t>
            </a:r>
            <a:r>
              <a:rPr lang="ru-RU" sz="2200" dirty="0" err="1"/>
              <a:t>счетоводството</a:t>
            </a:r>
            <a:r>
              <a:rPr lang="ru-RU" sz="2200" dirty="0"/>
              <a:t> на </a:t>
            </a:r>
            <a:r>
              <a:rPr lang="ru-RU" sz="2200" dirty="0" err="1"/>
              <a:t>дружеството</a:t>
            </a:r>
            <a:r>
              <a:rPr lang="ru-RU" sz="2200" dirty="0"/>
              <a:t>. 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3381325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0DB31A-0DB2-3755-7CDD-B5BF5A5B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8640"/>
            <a:ext cx="4932040" cy="1049852"/>
          </a:xfrm>
        </p:spPr>
        <p:txBody>
          <a:bodyPr>
            <a:noAutofit/>
          </a:bodyPr>
          <a:lstStyle/>
          <a:p>
            <a:r>
              <a:rPr lang="ru-RU" sz="2600" dirty="0"/>
              <a:t>Покупка и </a:t>
            </a:r>
            <a:r>
              <a:rPr lang="ru-RU" sz="2600" dirty="0" err="1"/>
              <a:t>продажба</a:t>
            </a:r>
            <a:r>
              <a:rPr lang="ru-RU" sz="2600" dirty="0"/>
              <a:t> на стоки </a:t>
            </a:r>
            <a:r>
              <a:rPr lang="ru-RU" sz="2600" dirty="0" err="1"/>
              <a:t>извън</a:t>
            </a:r>
            <a:r>
              <a:rPr lang="ru-RU" sz="2600" dirty="0"/>
              <a:t> ЕС</a:t>
            </a:r>
            <a:endParaRPr lang="bg-BG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9D9DD5-73AE-F54F-3055-9FEB7192D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38492"/>
            <a:ext cx="9036496" cy="5093483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  <a:defRPr/>
            </a:pPr>
            <a:r>
              <a:rPr lang="ru-RU" altLang="bg-BG" sz="2200" dirty="0">
                <a:solidFill>
                  <a:schemeClr val="tx1"/>
                </a:solidFill>
              </a:rPr>
              <a:t>Българско дружество </a:t>
            </a:r>
            <a:r>
              <a:rPr lang="ru-RU" altLang="bg-BG" sz="2200" dirty="0" err="1">
                <a:solidFill>
                  <a:schemeClr val="tx1"/>
                </a:solidFill>
              </a:rPr>
              <a:t>купува</a:t>
            </a:r>
            <a:r>
              <a:rPr lang="ru-RU" altLang="bg-BG" sz="2200" dirty="0">
                <a:solidFill>
                  <a:schemeClr val="tx1"/>
                </a:solidFill>
              </a:rPr>
              <a:t> стоки в Китай и </a:t>
            </a:r>
            <a:r>
              <a:rPr lang="ru-RU" altLang="bg-BG" sz="2200" dirty="0" err="1">
                <a:solidFill>
                  <a:schemeClr val="tx1"/>
                </a:solidFill>
              </a:rPr>
              <a:t>ги</a:t>
            </a:r>
            <a:r>
              <a:rPr lang="ru-RU" altLang="bg-BG" sz="2200" dirty="0">
                <a:solidFill>
                  <a:schemeClr val="tx1"/>
                </a:solidFill>
              </a:rPr>
              <a:t> </a:t>
            </a:r>
            <a:r>
              <a:rPr lang="ru-RU" altLang="bg-BG" sz="2200" dirty="0" err="1">
                <a:solidFill>
                  <a:schemeClr val="tx1"/>
                </a:solidFill>
              </a:rPr>
              <a:t>изнася</a:t>
            </a:r>
            <a:r>
              <a:rPr lang="ru-RU" altLang="bg-BG" sz="2200" dirty="0">
                <a:solidFill>
                  <a:schemeClr val="tx1"/>
                </a:solidFill>
              </a:rPr>
              <a:t> за Индия. </a:t>
            </a:r>
            <a:r>
              <a:rPr lang="ru-RU" altLang="bg-BG" sz="2200" dirty="0" err="1">
                <a:solidFill>
                  <a:schemeClr val="tx1"/>
                </a:solidFill>
              </a:rPr>
              <a:t>Транспортът</a:t>
            </a:r>
            <a:r>
              <a:rPr lang="ru-RU" altLang="bg-BG" sz="2200" dirty="0">
                <a:solidFill>
                  <a:schemeClr val="tx1"/>
                </a:solidFill>
              </a:rPr>
              <a:t> на </a:t>
            </a:r>
            <a:r>
              <a:rPr lang="ru-RU" altLang="bg-BG" sz="2200" dirty="0" err="1">
                <a:solidFill>
                  <a:schemeClr val="tx1"/>
                </a:solidFill>
              </a:rPr>
              <a:t>стоките</a:t>
            </a:r>
            <a:r>
              <a:rPr lang="ru-RU" altLang="bg-BG" sz="2200" dirty="0">
                <a:solidFill>
                  <a:schemeClr val="tx1"/>
                </a:solidFill>
              </a:rPr>
              <a:t> е </a:t>
            </a:r>
            <a:r>
              <a:rPr lang="ru-RU" altLang="bg-BG" sz="2200" dirty="0" err="1">
                <a:solidFill>
                  <a:schemeClr val="tx1"/>
                </a:solidFill>
              </a:rPr>
              <a:t>изцяло</a:t>
            </a:r>
            <a:r>
              <a:rPr lang="ru-RU" altLang="bg-BG" sz="2200" dirty="0">
                <a:solidFill>
                  <a:schemeClr val="tx1"/>
                </a:solidFill>
              </a:rPr>
              <a:t> </a:t>
            </a:r>
            <a:r>
              <a:rPr lang="ru-RU" altLang="bg-BG" sz="2200" dirty="0" err="1">
                <a:solidFill>
                  <a:schemeClr val="tx1"/>
                </a:solidFill>
              </a:rPr>
              <a:t>извън</a:t>
            </a:r>
            <a:r>
              <a:rPr lang="ru-RU" altLang="bg-BG" sz="2200" dirty="0">
                <a:solidFill>
                  <a:schemeClr val="tx1"/>
                </a:solidFill>
              </a:rPr>
              <a:t> ЕС  - от Китай </a:t>
            </a:r>
            <a:r>
              <a:rPr lang="ru-RU" altLang="bg-BG" sz="2200" dirty="0" err="1">
                <a:solidFill>
                  <a:schemeClr val="tx1"/>
                </a:solidFill>
              </a:rPr>
              <a:t>към</a:t>
            </a:r>
            <a:r>
              <a:rPr lang="ru-RU" altLang="bg-BG" sz="2200" dirty="0">
                <a:solidFill>
                  <a:schemeClr val="tx1"/>
                </a:solidFill>
              </a:rPr>
              <a:t> Индия. </a:t>
            </a:r>
            <a:r>
              <a:rPr lang="ru-RU" altLang="bg-BG" sz="2200" dirty="0" err="1">
                <a:solidFill>
                  <a:schemeClr val="tx1"/>
                </a:solidFill>
              </a:rPr>
              <a:t>Покупката</a:t>
            </a:r>
            <a:r>
              <a:rPr lang="ru-RU" altLang="bg-BG" sz="2200" dirty="0">
                <a:solidFill>
                  <a:schemeClr val="tx1"/>
                </a:solidFill>
              </a:rPr>
              <a:t> на </a:t>
            </a:r>
            <a:r>
              <a:rPr lang="ru-RU" altLang="bg-BG" sz="2200" dirty="0" err="1">
                <a:solidFill>
                  <a:schemeClr val="tx1"/>
                </a:solidFill>
              </a:rPr>
              <a:t>стоките</a:t>
            </a:r>
            <a:r>
              <a:rPr lang="ru-RU" altLang="bg-BG" sz="2200" dirty="0">
                <a:solidFill>
                  <a:schemeClr val="tx1"/>
                </a:solidFill>
              </a:rPr>
              <a:t> за </a:t>
            </a:r>
            <a:r>
              <a:rPr lang="ru-RU" altLang="bg-BG" sz="2200" dirty="0" err="1">
                <a:solidFill>
                  <a:schemeClr val="tx1"/>
                </a:solidFill>
              </a:rPr>
              <a:t>българското</a:t>
            </a:r>
            <a:r>
              <a:rPr lang="ru-RU" altLang="bg-BG" sz="2200" dirty="0">
                <a:solidFill>
                  <a:schemeClr val="tx1"/>
                </a:solidFill>
              </a:rPr>
              <a:t> дружество не е внос по чл.16 ЗДДС, </a:t>
            </a:r>
            <a:r>
              <a:rPr lang="ru-RU" altLang="bg-BG" sz="2200" dirty="0" err="1">
                <a:solidFill>
                  <a:schemeClr val="tx1"/>
                </a:solidFill>
              </a:rPr>
              <a:t>защото</a:t>
            </a:r>
            <a:r>
              <a:rPr lang="ru-RU" altLang="bg-BG" sz="2200" dirty="0">
                <a:solidFill>
                  <a:schemeClr val="tx1"/>
                </a:solidFill>
              </a:rPr>
              <a:t> те не </a:t>
            </a:r>
            <a:r>
              <a:rPr lang="ru-RU" altLang="bg-BG" sz="2200" dirty="0" err="1">
                <a:solidFill>
                  <a:schemeClr val="tx1"/>
                </a:solidFill>
              </a:rPr>
              <a:t>преминават</a:t>
            </a:r>
            <a:r>
              <a:rPr lang="ru-RU" altLang="bg-BG" sz="2200" dirty="0">
                <a:solidFill>
                  <a:schemeClr val="tx1"/>
                </a:solidFill>
              </a:rPr>
              <a:t> </a:t>
            </a:r>
            <a:r>
              <a:rPr lang="ru-RU" altLang="bg-BG" sz="2200" dirty="0" err="1">
                <a:solidFill>
                  <a:schemeClr val="tx1"/>
                </a:solidFill>
              </a:rPr>
              <a:t>границите</a:t>
            </a:r>
            <a:r>
              <a:rPr lang="ru-RU" altLang="bg-BG" sz="2200" dirty="0">
                <a:solidFill>
                  <a:schemeClr val="tx1"/>
                </a:solidFill>
              </a:rPr>
              <a:t> на ЕС, а доставка с </a:t>
            </a:r>
            <a:r>
              <a:rPr lang="ru-RU" altLang="bg-BG" sz="2200" dirty="0" err="1">
                <a:solidFill>
                  <a:schemeClr val="tx1"/>
                </a:solidFill>
              </a:rPr>
              <a:t>място</a:t>
            </a:r>
            <a:r>
              <a:rPr lang="ru-RU" altLang="bg-BG" sz="2200" dirty="0">
                <a:solidFill>
                  <a:schemeClr val="tx1"/>
                </a:solidFill>
              </a:rPr>
              <a:t> на </a:t>
            </a:r>
            <a:r>
              <a:rPr lang="ru-RU" altLang="bg-BG" sz="2200" dirty="0" err="1">
                <a:solidFill>
                  <a:schemeClr val="tx1"/>
                </a:solidFill>
              </a:rPr>
              <a:t>изпълнение</a:t>
            </a:r>
            <a:r>
              <a:rPr lang="ru-RU" altLang="bg-BG" sz="2200" dirty="0">
                <a:solidFill>
                  <a:schemeClr val="tx1"/>
                </a:solidFill>
              </a:rPr>
              <a:t> в Китай, </a:t>
            </a:r>
            <a:r>
              <a:rPr lang="ru-RU" altLang="bg-BG" sz="2200" dirty="0" err="1">
                <a:solidFill>
                  <a:schemeClr val="tx1"/>
                </a:solidFill>
              </a:rPr>
              <a:t>защото</a:t>
            </a:r>
            <a:r>
              <a:rPr lang="ru-RU" altLang="bg-BG" sz="2200" dirty="0">
                <a:solidFill>
                  <a:schemeClr val="tx1"/>
                </a:solidFill>
              </a:rPr>
              <a:t> там </a:t>
            </a:r>
            <a:r>
              <a:rPr lang="ru-RU" altLang="bg-BG" sz="2200" dirty="0" err="1">
                <a:solidFill>
                  <a:schemeClr val="tx1"/>
                </a:solidFill>
              </a:rPr>
              <a:t>започва</a:t>
            </a:r>
            <a:r>
              <a:rPr lang="ru-RU" altLang="bg-BG" sz="2200" dirty="0">
                <a:solidFill>
                  <a:schemeClr val="tx1"/>
                </a:solidFill>
              </a:rPr>
              <a:t> транспорта. </a:t>
            </a:r>
            <a:r>
              <a:rPr lang="ru-RU" altLang="bg-BG" sz="2200" dirty="0" err="1">
                <a:solidFill>
                  <a:schemeClr val="tx1"/>
                </a:solidFill>
              </a:rPr>
              <a:t>Получената</a:t>
            </a:r>
            <a:r>
              <a:rPr lang="ru-RU" altLang="bg-BG" sz="2200" dirty="0">
                <a:solidFill>
                  <a:schemeClr val="tx1"/>
                </a:solidFill>
              </a:rPr>
              <a:t> фактура за покупка не се </a:t>
            </a:r>
            <a:r>
              <a:rPr lang="ru-RU" altLang="bg-BG" sz="2200" dirty="0" err="1">
                <a:solidFill>
                  <a:schemeClr val="tx1"/>
                </a:solidFill>
              </a:rPr>
              <a:t>отразява</a:t>
            </a:r>
            <a:r>
              <a:rPr lang="ru-RU" altLang="bg-BG" sz="2200" dirty="0">
                <a:solidFill>
                  <a:schemeClr val="tx1"/>
                </a:solidFill>
              </a:rPr>
              <a:t> в дневника за покупки.</a:t>
            </a:r>
          </a:p>
          <a:p>
            <a:pPr marL="0" indent="0" algn="just" eaLnBrk="1" hangingPunct="1">
              <a:buNone/>
              <a:defRPr/>
            </a:pPr>
            <a:r>
              <a:rPr lang="ru-RU" altLang="bg-BG" sz="2200" dirty="0" err="1">
                <a:solidFill>
                  <a:schemeClr val="tx1"/>
                </a:solidFill>
              </a:rPr>
              <a:t>Последващата</a:t>
            </a:r>
            <a:r>
              <a:rPr lang="ru-RU" altLang="bg-BG" sz="2200" dirty="0">
                <a:solidFill>
                  <a:schemeClr val="tx1"/>
                </a:solidFill>
              </a:rPr>
              <a:t> </a:t>
            </a:r>
            <a:r>
              <a:rPr lang="ru-RU" altLang="bg-BG" sz="2200" dirty="0" err="1">
                <a:solidFill>
                  <a:schemeClr val="tx1"/>
                </a:solidFill>
              </a:rPr>
              <a:t>продажба</a:t>
            </a:r>
            <a:r>
              <a:rPr lang="ru-RU" altLang="bg-BG" sz="2200" dirty="0">
                <a:solidFill>
                  <a:schemeClr val="tx1"/>
                </a:solidFill>
              </a:rPr>
              <a:t> на </a:t>
            </a:r>
            <a:r>
              <a:rPr lang="ru-RU" altLang="bg-BG" sz="2200" dirty="0" err="1">
                <a:solidFill>
                  <a:schemeClr val="tx1"/>
                </a:solidFill>
              </a:rPr>
              <a:t>стоките</a:t>
            </a:r>
            <a:r>
              <a:rPr lang="ru-RU" altLang="bg-BG" sz="2200" dirty="0">
                <a:solidFill>
                  <a:schemeClr val="tx1"/>
                </a:solidFill>
              </a:rPr>
              <a:t> не е износ по чл.28 ЗДДС, </a:t>
            </a:r>
            <a:r>
              <a:rPr lang="ru-RU" altLang="bg-BG" sz="2200" dirty="0" err="1">
                <a:solidFill>
                  <a:schemeClr val="tx1"/>
                </a:solidFill>
              </a:rPr>
              <a:t>защото</a:t>
            </a:r>
            <a:r>
              <a:rPr lang="ru-RU" altLang="bg-BG" sz="2200" dirty="0">
                <a:solidFill>
                  <a:schemeClr val="tx1"/>
                </a:solidFill>
              </a:rPr>
              <a:t> не </a:t>
            </a:r>
            <a:r>
              <a:rPr lang="ru-RU" altLang="bg-BG" sz="2200" dirty="0" err="1">
                <a:solidFill>
                  <a:schemeClr val="tx1"/>
                </a:solidFill>
              </a:rPr>
              <a:t>започва</a:t>
            </a:r>
            <a:r>
              <a:rPr lang="ru-RU" altLang="bg-BG" sz="2200" dirty="0">
                <a:solidFill>
                  <a:schemeClr val="tx1"/>
                </a:solidFill>
              </a:rPr>
              <a:t> от </a:t>
            </a:r>
            <a:r>
              <a:rPr lang="ru-RU" altLang="bg-BG" sz="2200" dirty="0" err="1">
                <a:solidFill>
                  <a:schemeClr val="tx1"/>
                </a:solidFill>
              </a:rPr>
              <a:t>България</a:t>
            </a:r>
            <a:r>
              <a:rPr lang="ru-RU" altLang="bg-BG" sz="2200" dirty="0">
                <a:solidFill>
                  <a:schemeClr val="tx1"/>
                </a:solidFill>
              </a:rPr>
              <a:t>, а доставка с </a:t>
            </a:r>
            <a:r>
              <a:rPr lang="ru-RU" altLang="bg-BG" sz="2200" dirty="0" err="1">
                <a:solidFill>
                  <a:schemeClr val="tx1"/>
                </a:solidFill>
              </a:rPr>
              <a:t>място</a:t>
            </a:r>
            <a:r>
              <a:rPr lang="ru-RU" altLang="bg-BG" sz="2200" dirty="0">
                <a:solidFill>
                  <a:schemeClr val="tx1"/>
                </a:solidFill>
              </a:rPr>
              <a:t> на </a:t>
            </a:r>
            <a:r>
              <a:rPr lang="ru-RU" altLang="bg-BG" sz="2200" dirty="0" err="1">
                <a:solidFill>
                  <a:schemeClr val="tx1"/>
                </a:solidFill>
              </a:rPr>
              <a:t>изпълнение</a:t>
            </a:r>
            <a:r>
              <a:rPr lang="ru-RU" altLang="bg-BG" sz="2200" dirty="0">
                <a:solidFill>
                  <a:schemeClr val="tx1"/>
                </a:solidFill>
              </a:rPr>
              <a:t> </a:t>
            </a:r>
            <a:r>
              <a:rPr lang="ru-RU" altLang="bg-BG" sz="2200" dirty="0" err="1">
                <a:solidFill>
                  <a:schemeClr val="tx1"/>
                </a:solidFill>
              </a:rPr>
              <a:t>извън</a:t>
            </a:r>
            <a:r>
              <a:rPr lang="ru-RU" altLang="bg-BG" sz="2200" dirty="0">
                <a:solidFill>
                  <a:schemeClr val="tx1"/>
                </a:solidFill>
              </a:rPr>
              <a:t> </a:t>
            </a:r>
            <a:r>
              <a:rPr lang="ru-RU" altLang="bg-BG" sz="2200" dirty="0" err="1">
                <a:solidFill>
                  <a:schemeClr val="tx1"/>
                </a:solidFill>
              </a:rPr>
              <a:t>територията</a:t>
            </a:r>
            <a:r>
              <a:rPr lang="ru-RU" altLang="bg-BG" sz="2200" dirty="0">
                <a:solidFill>
                  <a:schemeClr val="tx1"/>
                </a:solidFill>
              </a:rPr>
              <a:t> на </a:t>
            </a:r>
            <a:r>
              <a:rPr lang="ru-RU" altLang="bg-BG" sz="2200" dirty="0" err="1">
                <a:solidFill>
                  <a:schemeClr val="tx1"/>
                </a:solidFill>
              </a:rPr>
              <a:t>страната</a:t>
            </a:r>
            <a:r>
              <a:rPr lang="ru-RU" altLang="bg-BG" sz="2200" dirty="0">
                <a:solidFill>
                  <a:schemeClr val="tx1"/>
                </a:solidFill>
              </a:rPr>
              <a:t>. </a:t>
            </a:r>
            <a:r>
              <a:rPr lang="ru-RU" altLang="bg-BG" sz="2200" dirty="0" err="1">
                <a:solidFill>
                  <a:schemeClr val="tx1"/>
                </a:solidFill>
              </a:rPr>
              <a:t>Българското</a:t>
            </a:r>
            <a:r>
              <a:rPr lang="ru-RU" altLang="bg-BG" sz="2200" dirty="0">
                <a:solidFill>
                  <a:schemeClr val="tx1"/>
                </a:solidFill>
              </a:rPr>
              <a:t> дружество </a:t>
            </a:r>
            <a:r>
              <a:rPr lang="ru-RU" altLang="bg-BG" sz="2200" dirty="0" err="1">
                <a:solidFill>
                  <a:schemeClr val="tx1"/>
                </a:solidFill>
              </a:rPr>
              <a:t>няма</a:t>
            </a:r>
            <a:r>
              <a:rPr lang="ru-RU" altLang="bg-BG" sz="2200" dirty="0">
                <a:solidFill>
                  <a:schemeClr val="tx1"/>
                </a:solidFill>
              </a:rPr>
              <a:t> да начисли ДДС на основание чл.86, ал.3 ЗДДС </a:t>
            </a:r>
            <a:r>
              <a:rPr lang="ru-RU" altLang="bg-BG" sz="2200" dirty="0" err="1">
                <a:solidFill>
                  <a:schemeClr val="tx1"/>
                </a:solidFill>
              </a:rPr>
              <a:t>във</a:t>
            </a:r>
            <a:r>
              <a:rPr lang="ru-RU" altLang="bg-BG" sz="2200" dirty="0">
                <a:solidFill>
                  <a:schemeClr val="tx1"/>
                </a:solidFill>
              </a:rPr>
              <a:t> </a:t>
            </a:r>
            <a:r>
              <a:rPr lang="ru-RU" altLang="bg-BG" sz="2200" dirty="0" err="1">
                <a:solidFill>
                  <a:schemeClr val="tx1"/>
                </a:solidFill>
              </a:rPr>
              <a:t>връзка</a:t>
            </a:r>
            <a:r>
              <a:rPr lang="ru-RU" altLang="bg-BG" sz="2200" dirty="0">
                <a:solidFill>
                  <a:schemeClr val="tx1"/>
                </a:solidFill>
              </a:rPr>
              <a:t> с чл.17, ал. 2 ЗДДС и </a:t>
            </a:r>
            <a:r>
              <a:rPr lang="ru-RU" altLang="bg-BG" sz="2200" dirty="0" err="1">
                <a:solidFill>
                  <a:schemeClr val="tx1"/>
                </a:solidFill>
              </a:rPr>
              <a:t>ще</a:t>
            </a:r>
            <a:r>
              <a:rPr lang="ru-RU" altLang="bg-BG" sz="2200" dirty="0">
                <a:solidFill>
                  <a:schemeClr val="tx1"/>
                </a:solidFill>
              </a:rPr>
              <a:t> отрази </a:t>
            </a:r>
            <a:r>
              <a:rPr lang="ru-RU" altLang="bg-BG" sz="2200" dirty="0" err="1">
                <a:solidFill>
                  <a:schemeClr val="tx1"/>
                </a:solidFill>
              </a:rPr>
              <a:t>фактурата</a:t>
            </a:r>
            <a:r>
              <a:rPr lang="ru-RU" altLang="bg-BG" sz="2200" dirty="0">
                <a:solidFill>
                  <a:schemeClr val="tx1"/>
                </a:solidFill>
              </a:rPr>
              <a:t> в колона 23 от Дневника за </a:t>
            </a:r>
            <a:r>
              <a:rPr lang="ru-RU" altLang="bg-BG" sz="2200" dirty="0" err="1">
                <a:solidFill>
                  <a:schemeClr val="tx1"/>
                </a:solidFill>
              </a:rPr>
              <a:t>продажби</a:t>
            </a:r>
            <a:r>
              <a:rPr lang="ru-RU" altLang="bg-BG" sz="2200" dirty="0">
                <a:solidFill>
                  <a:schemeClr val="tx1"/>
                </a:solidFill>
              </a:rPr>
              <a:t> «ДО на доставки по чл.69, ал.2 ЗДДС…».</a:t>
            </a:r>
            <a:endParaRPr lang="en-US" altLang="bg-BG" sz="22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bg-BG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F8B7A6-E19A-1BFF-6E6D-B6AE4EF86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5301208"/>
            <a:ext cx="3267739" cy="139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06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0DB31A-0DB2-3755-7CDD-B5BF5A5B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8640"/>
            <a:ext cx="4932040" cy="1049852"/>
          </a:xfrm>
        </p:spPr>
        <p:txBody>
          <a:bodyPr>
            <a:noAutofit/>
          </a:bodyPr>
          <a:lstStyle/>
          <a:p>
            <a:r>
              <a:rPr lang="ru-RU" sz="2600" dirty="0"/>
              <a:t>Покупка и </a:t>
            </a:r>
            <a:r>
              <a:rPr lang="ru-RU" sz="2600" dirty="0" err="1"/>
              <a:t>продажба</a:t>
            </a:r>
            <a:r>
              <a:rPr lang="ru-RU" sz="2600" dirty="0"/>
              <a:t> на стоки </a:t>
            </a:r>
            <a:r>
              <a:rPr lang="ru-RU" sz="2600" dirty="0" err="1"/>
              <a:t>извън</a:t>
            </a:r>
            <a:r>
              <a:rPr lang="ru-RU" sz="2600" dirty="0"/>
              <a:t> ЕС</a:t>
            </a:r>
            <a:endParaRPr lang="bg-BG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9D9DD5-73AE-F54F-3055-9FEB7192D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38492"/>
            <a:ext cx="9036496" cy="5093483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ru-RU" sz="2200" dirty="0"/>
              <a:t>В </a:t>
            </a:r>
            <a:r>
              <a:rPr lang="ru-RU" sz="2200" dirty="0" err="1"/>
              <a:t>писмо</a:t>
            </a:r>
            <a:r>
              <a:rPr lang="ru-RU" sz="2200" dirty="0"/>
              <a:t> № 96-00-164 от 20.07.2023 г. се </a:t>
            </a:r>
            <a:r>
              <a:rPr lang="ru-RU" sz="2200" dirty="0" err="1"/>
              <a:t>разглежда</a:t>
            </a:r>
            <a:r>
              <a:rPr lang="ru-RU" sz="2200" dirty="0"/>
              <a:t> </a:t>
            </a:r>
            <a:r>
              <a:rPr lang="ru-RU" sz="2200" dirty="0" err="1"/>
              <a:t>данъчното</a:t>
            </a:r>
            <a:r>
              <a:rPr lang="ru-RU" sz="2200" dirty="0"/>
              <a:t> </a:t>
            </a:r>
            <a:r>
              <a:rPr lang="ru-RU" sz="2200" dirty="0" err="1"/>
              <a:t>третиране</a:t>
            </a:r>
            <a:r>
              <a:rPr lang="ru-RU" sz="2200" dirty="0"/>
              <a:t> по ЗДДС на доставки с </a:t>
            </a:r>
            <a:r>
              <a:rPr lang="ru-RU" sz="2200" dirty="0" err="1"/>
              <a:t>място</a:t>
            </a:r>
            <a:r>
              <a:rPr lang="ru-RU" sz="2200" dirty="0"/>
              <a:t> на </a:t>
            </a:r>
            <a:r>
              <a:rPr lang="ru-RU" sz="2200" dirty="0" err="1"/>
              <a:t>изпълнение</a:t>
            </a:r>
            <a:r>
              <a:rPr lang="ru-RU" sz="2200" dirty="0"/>
              <a:t> </a:t>
            </a:r>
            <a:r>
              <a:rPr lang="ru-RU" sz="2200" dirty="0" err="1"/>
              <a:t>извън</a:t>
            </a:r>
            <a:r>
              <a:rPr lang="ru-RU" sz="2200" dirty="0"/>
              <a:t> </a:t>
            </a:r>
            <a:r>
              <a:rPr lang="ru-RU" sz="2200" dirty="0" err="1"/>
              <a:t>територията</a:t>
            </a:r>
            <a:r>
              <a:rPr lang="ru-RU" sz="2200" dirty="0"/>
              <a:t> на </a:t>
            </a:r>
            <a:r>
              <a:rPr lang="ru-RU" sz="2200" dirty="0" err="1"/>
              <a:t>страната</a:t>
            </a:r>
            <a:r>
              <a:rPr lang="ru-RU" sz="2200" dirty="0"/>
              <a:t>. </a:t>
            </a:r>
            <a:r>
              <a:rPr lang="ru-RU" sz="2200" dirty="0" err="1"/>
              <a:t>Разгледани</a:t>
            </a:r>
            <a:r>
              <a:rPr lang="ru-RU" sz="2200" dirty="0"/>
              <a:t> </a:t>
            </a:r>
            <a:r>
              <a:rPr lang="ru-RU" sz="2200" dirty="0" err="1"/>
              <a:t>са</a:t>
            </a:r>
            <a:r>
              <a:rPr lang="ru-RU" sz="2200" dirty="0"/>
              <a:t> 2 </a:t>
            </a:r>
            <a:r>
              <a:rPr lang="ru-RU" sz="2200" dirty="0" err="1"/>
              <a:t>хипотези</a:t>
            </a:r>
            <a:r>
              <a:rPr lang="ru-RU" sz="2200" dirty="0"/>
              <a:t>:</a:t>
            </a:r>
          </a:p>
          <a:p>
            <a:pPr algn="just"/>
            <a:r>
              <a:rPr lang="ru-RU" sz="2200" dirty="0"/>
              <a:t>Българско дружество </a:t>
            </a:r>
            <a:r>
              <a:rPr lang="ru-RU" sz="2200" dirty="0" err="1"/>
              <a:t>купува</a:t>
            </a:r>
            <a:r>
              <a:rPr lang="ru-RU" sz="2200" dirty="0"/>
              <a:t> стока от Китай и я </a:t>
            </a:r>
            <a:r>
              <a:rPr lang="ru-RU" sz="2200" dirty="0" err="1"/>
              <a:t>продава</a:t>
            </a:r>
            <a:r>
              <a:rPr lang="ru-RU" sz="2200" dirty="0"/>
              <a:t> в Турция без </a:t>
            </a:r>
            <a:r>
              <a:rPr lang="ru-RU" sz="2200" dirty="0" err="1"/>
              <a:t>стоката</a:t>
            </a:r>
            <a:r>
              <a:rPr lang="ru-RU" sz="2200" dirty="0"/>
              <a:t> физически да </a:t>
            </a:r>
            <a:r>
              <a:rPr lang="ru-RU" sz="2200" dirty="0" err="1"/>
              <a:t>преминава</a:t>
            </a:r>
            <a:r>
              <a:rPr lang="ru-RU" sz="2200" dirty="0"/>
              <a:t> </a:t>
            </a:r>
            <a:r>
              <a:rPr lang="ru-RU" sz="2200" dirty="0" err="1"/>
              <a:t>през</a:t>
            </a:r>
            <a:r>
              <a:rPr lang="ru-RU" sz="2200" dirty="0"/>
              <a:t> </a:t>
            </a:r>
            <a:r>
              <a:rPr lang="ru-RU" sz="2200" dirty="0" err="1"/>
              <a:t>България</a:t>
            </a:r>
            <a:r>
              <a:rPr lang="ru-RU" sz="2200" dirty="0"/>
              <a:t>.</a:t>
            </a:r>
          </a:p>
          <a:p>
            <a:pPr algn="just"/>
            <a:r>
              <a:rPr lang="ru-RU" sz="2200" dirty="0"/>
              <a:t>Българско дружество </a:t>
            </a:r>
            <a:r>
              <a:rPr lang="ru-RU" sz="2200" dirty="0" err="1"/>
              <a:t>купува</a:t>
            </a:r>
            <a:r>
              <a:rPr lang="ru-RU" sz="2200" dirty="0"/>
              <a:t> стока от </a:t>
            </a:r>
            <a:r>
              <a:rPr lang="ru-RU" sz="2200" dirty="0" err="1"/>
              <a:t>турска</a:t>
            </a:r>
            <a:r>
              <a:rPr lang="ru-RU" sz="2200" dirty="0"/>
              <a:t> фирма 1 и я </a:t>
            </a:r>
            <a:r>
              <a:rPr lang="ru-RU" sz="2200" dirty="0" err="1"/>
              <a:t>продава</a:t>
            </a:r>
            <a:r>
              <a:rPr lang="ru-RU" sz="2200" dirty="0"/>
              <a:t> на </a:t>
            </a:r>
            <a:r>
              <a:rPr lang="ru-RU" sz="2200" dirty="0" err="1"/>
              <a:t>турска</a:t>
            </a:r>
            <a:r>
              <a:rPr lang="ru-RU" sz="2200" dirty="0"/>
              <a:t> фирма 2, </a:t>
            </a:r>
            <a:r>
              <a:rPr lang="ru-RU" sz="2200" dirty="0" err="1"/>
              <a:t>като</a:t>
            </a:r>
            <a:r>
              <a:rPr lang="ru-RU" sz="2200" dirty="0"/>
              <a:t> </a:t>
            </a:r>
            <a:r>
              <a:rPr lang="ru-RU" sz="2200" dirty="0" err="1"/>
              <a:t>стоката</a:t>
            </a:r>
            <a:r>
              <a:rPr lang="ru-RU" sz="2200" dirty="0"/>
              <a:t> не напуска Турция.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2200" dirty="0"/>
              <a:t>В отговора е </a:t>
            </a:r>
            <a:r>
              <a:rPr lang="ru-RU" sz="2200" dirty="0" err="1"/>
              <a:t>посочено</a:t>
            </a:r>
            <a:r>
              <a:rPr lang="ru-RU" sz="2200" dirty="0"/>
              <a:t>, че в случая </a:t>
            </a:r>
            <a:r>
              <a:rPr lang="ru-RU" sz="2200" dirty="0" err="1"/>
              <a:t>мястото</a:t>
            </a:r>
            <a:r>
              <a:rPr lang="ru-RU" sz="2200" dirty="0"/>
              <a:t> на </a:t>
            </a:r>
            <a:r>
              <a:rPr lang="ru-RU" sz="2200" dirty="0" err="1"/>
              <a:t>изпълнение</a:t>
            </a:r>
            <a:r>
              <a:rPr lang="ru-RU" sz="2200" dirty="0"/>
              <a:t> на </a:t>
            </a:r>
            <a:r>
              <a:rPr lang="ru-RU" sz="2200" dirty="0" err="1"/>
              <a:t>доставките</a:t>
            </a:r>
            <a:r>
              <a:rPr lang="ru-RU" sz="2200" dirty="0"/>
              <a:t> </a:t>
            </a:r>
            <a:r>
              <a:rPr lang="ru-RU" sz="2200" dirty="0" err="1"/>
              <a:t>със</a:t>
            </a:r>
            <a:r>
              <a:rPr lang="ru-RU" sz="2200" dirty="0"/>
              <a:t> стоки се определя по </a:t>
            </a:r>
            <a:r>
              <a:rPr lang="ru-RU" sz="2200" dirty="0" err="1"/>
              <a:t>реда</a:t>
            </a:r>
            <a:r>
              <a:rPr lang="ru-RU" sz="2200" dirty="0"/>
              <a:t> на чл.17, ал.2 ЗДДС (там </a:t>
            </a:r>
            <a:r>
              <a:rPr lang="ru-RU" sz="2200" dirty="0" err="1"/>
              <a:t>където</a:t>
            </a:r>
            <a:r>
              <a:rPr lang="ru-RU" sz="2200" dirty="0"/>
              <a:t> </a:t>
            </a:r>
            <a:r>
              <a:rPr lang="ru-RU" sz="2200" dirty="0" err="1"/>
              <a:t>започва</a:t>
            </a:r>
            <a:r>
              <a:rPr lang="ru-RU" sz="2200" dirty="0"/>
              <a:t> транспорта) и след </a:t>
            </a:r>
            <a:r>
              <a:rPr lang="ru-RU" sz="2200" dirty="0" err="1"/>
              <a:t>като</a:t>
            </a:r>
            <a:r>
              <a:rPr lang="ru-RU" sz="2200" dirty="0"/>
              <a:t> и в </a:t>
            </a:r>
            <a:r>
              <a:rPr lang="ru-RU" sz="2200" dirty="0" err="1"/>
              <a:t>двете</a:t>
            </a:r>
            <a:r>
              <a:rPr lang="ru-RU" sz="2200" dirty="0"/>
              <a:t> </a:t>
            </a:r>
            <a:r>
              <a:rPr lang="ru-RU" sz="2200" dirty="0" err="1"/>
              <a:t>хипотези</a:t>
            </a:r>
            <a:r>
              <a:rPr lang="ru-RU" sz="2200" dirty="0"/>
              <a:t> </a:t>
            </a:r>
            <a:r>
              <a:rPr lang="ru-RU" sz="2200" dirty="0" err="1"/>
              <a:t>транспортът</a:t>
            </a:r>
            <a:r>
              <a:rPr lang="ru-RU" sz="2200" dirty="0"/>
              <a:t> </a:t>
            </a:r>
            <a:r>
              <a:rPr lang="ru-RU" sz="2200" dirty="0" err="1"/>
              <a:t>започва</a:t>
            </a:r>
            <a:r>
              <a:rPr lang="ru-RU" sz="2200" dirty="0"/>
              <a:t> в </a:t>
            </a:r>
            <a:r>
              <a:rPr lang="ru-RU" sz="2200" dirty="0" err="1"/>
              <a:t>трета</a:t>
            </a:r>
            <a:r>
              <a:rPr lang="ru-RU" sz="2200" dirty="0"/>
              <a:t> страна, </a:t>
            </a:r>
            <a:r>
              <a:rPr lang="ru-RU" sz="2200" dirty="0" err="1"/>
              <a:t>мястото</a:t>
            </a:r>
            <a:r>
              <a:rPr lang="ru-RU" sz="2200" dirty="0"/>
              <a:t> на </a:t>
            </a:r>
            <a:r>
              <a:rPr lang="ru-RU" sz="2200" dirty="0" err="1"/>
              <a:t>изпълнение</a:t>
            </a:r>
            <a:r>
              <a:rPr lang="ru-RU" sz="2200" dirty="0"/>
              <a:t> е </a:t>
            </a:r>
            <a:r>
              <a:rPr lang="ru-RU" sz="2200" dirty="0" err="1"/>
              <a:t>извън</a:t>
            </a:r>
            <a:r>
              <a:rPr lang="ru-RU" sz="2200" dirty="0"/>
              <a:t> </a:t>
            </a:r>
            <a:r>
              <a:rPr lang="ru-RU" sz="2200" dirty="0" err="1"/>
              <a:t>България</a:t>
            </a:r>
            <a:r>
              <a:rPr lang="ru-RU" sz="2200" dirty="0"/>
              <a:t> и на основание чл.86, ал.3 ЗДДС не се </a:t>
            </a:r>
            <a:r>
              <a:rPr lang="ru-RU" sz="2200" dirty="0" err="1"/>
              <a:t>начислява</a:t>
            </a:r>
            <a:r>
              <a:rPr lang="ru-RU" sz="2200" dirty="0"/>
              <a:t> ДДС.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2200" dirty="0"/>
              <a:t>НАП </a:t>
            </a:r>
            <a:r>
              <a:rPr lang="ru-RU" sz="2200" dirty="0" err="1"/>
              <a:t>посочва</a:t>
            </a:r>
            <a:r>
              <a:rPr lang="ru-RU" sz="2200" dirty="0"/>
              <a:t>, че за </a:t>
            </a:r>
            <a:r>
              <a:rPr lang="ru-RU" sz="2200" dirty="0" err="1"/>
              <a:t>продажбата</a:t>
            </a:r>
            <a:r>
              <a:rPr lang="ru-RU" sz="2200" dirty="0"/>
              <a:t> на </a:t>
            </a:r>
            <a:r>
              <a:rPr lang="ru-RU" sz="2200" dirty="0" err="1"/>
              <a:t>стоките</a:t>
            </a:r>
            <a:r>
              <a:rPr lang="ru-RU" sz="2200" dirty="0"/>
              <a:t> се </a:t>
            </a:r>
            <a:r>
              <a:rPr lang="ru-RU" sz="2200" dirty="0" err="1"/>
              <a:t>издава</a:t>
            </a:r>
            <a:r>
              <a:rPr lang="ru-RU" sz="2200" dirty="0"/>
              <a:t> фактура без начислен ДДС, </a:t>
            </a:r>
            <a:r>
              <a:rPr lang="ru-RU" sz="2200" dirty="0" err="1"/>
              <a:t>която</a:t>
            </a:r>
            <a:r>
              <a:rPr lang="ru-RU" sz="2200" dirty="0"/>
              <a:t> се </a:t>
            </a:r>
            <a:r>
              <a:rPr lang="ru-RU" sz="2200" dirty="0" err="1"/>
              <a:t>отразява</a:t>
            </a:r>
            <a:r>
              <a:rPr lang="ru-RU" sz="2200" dirty="0"/>
              <a:t> </a:t>
            </a:r>
            <a:r>
              <a:rPr lang="ru-RU" sz="2200" dirty="0" err="1"/>
              <a:t>като</a:t>
            </a:r>
            <a:r>
              <a:rPr lang="ru-RU" sz="2200" dirty="0"/>
              <a:t> </a:t>
            </a:r>
            <a:r>
              <a:rPr lang="ru-RU" sz="2200" dirty="0" err="1"/>
              <a:t>данъчна</a:t>
            </a:r>
            <a:r>
              <a:rPr lang="ru-RU" sz="2200" dirty="0"/>
              <a:t> основа в колона 23 от дневника за </a:t>
            </a:r>
            <a:r>
              <a:rPr lang="ru-RU" sz="2200" dirty="0" err="1"/>
              <a:t>продажби</a:t>
            </a:r>
            <a:r>
              <a:rPr lang="ru-RU" sz="2200" dirty="0"/>
              <a:t> «ДО на </a:t>
            </a:r>
            <a:r>
              <a:rPr lang="ru-RU" sz="2200" dirty="0" err="1"/>
              <a:t>доставките</a:t>
            </a:r>
            <a:r>
              <a:rPr lang="ru-RU" sz="2200" dirty="0"/>
              <a:t> по чл.69, ал.2 ЗДДС….».</a:t>
            </a:r>
          </a:p>
          <a:p>
            <a:pPr marL="0" indent="0" algn="just">
              <a:buNone/>
            </a:pPr>
            <a:endParaRPr lang="ru-RU" sz="2200" dirty="0"/>
          </a:p>
          <a:p>
            <a:pPr marL="0" indent="0" algn="just">
              <a:buNone/>
            </a:pP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1222477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0DB31A-0DB2-3755-7CDD-B5BF5A5B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8640"/>
            <a:ext cx="4932040" cy="1049852"/>
          </a:xfrm>
        </p:spPr>
        <p:txBody>
          <a:bodyPr>
            <a:noAutofit/>
          </a:bodyPr>
          <a:lstStyle/>
          <a:p>
            <a:r>
              <a:rPr lang="ru-RU" sz="2600" dirty="0"/>
              <a:t>Покупка и </a:t>
            </a:r>
            <a:r>
              <a:rPr lang="ru-RU" sz="2600" dirty="0" err="1"/>
              <a:t>продажба</a:t>
            </a:r>
            <a:r>
              <a:rPr lang="ru-RU" sz="2600" dirty="0"/>
              <a:t> на стоки </a:t>
            </a:r>
            <a:r>
              <a:rPr lang="ru-RU" sz="2600" dirty="0" err="1"/>
              <a:t>извън</a:t>
            </a:r>
            <a:r>
              <a:rPr lang="ru-RU" sz="2600" dirty="0"/>
              <a:t> ЕС</a:t>
            </a:r>
            <a:endParaRPr lang="bg-BG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9D9DD5-73AE-F54F-3055-9FEB7192D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38492"/>
            <a:ext cx="8784976" cy="50934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sz="22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2200" dirty="0" err="1"/>
              <a:t>Покупките</a:t>
            </a:r>
            <a:r>
              <a:rPr lang="ru-RU" sz="2200" dirty="0"/>
              <a:t> на </a:t>
            </a:r>
            <a:r>
              <a:rPr lang="ru-RU" sz="2200" dirty="0" err="1"/>
              <a:t>стоките</a:t>
            </a:r>
            <a:r>
              <a:rPr lang="ru-RU" sz="2200" dirty="0"/>
              <a:t> от </a:t>
            </a:r>
            <a:r>
              <a:rPr lang="ru-RU" sz="2200" dirty="0" err="1"/>
              <a:t>китайско</a:t>
            </a:r>
            <a:r>
              <a:rPr lang="ru-RU" sz="2200" dirty="0"/>
              <a:t>/</a:t>
            </a:r>
            <a:r>
              <a:rPr lang="ru-RU" sz="2200" dirty="0" err="1"/>
              <a:t>турско</a:t>
            </a:r>
            <a:r>
              <a:rPr lang="ru-RU" sz="2200" dirty="0"/>
              <a:t> дружество1  не </a:t>
            </a:r>
            <a:r>
              <a:rPr lang="ru-RU" sz="2200" dirty="0" err="1"/>
              <a:t>са</a:t>
            </a:r>
            <a:r>
              <a:rPr lang="ru-RU" sz="2200" dirty="0"/>
              <a:t> </a:t>
            </a:r>
            <a:r>
              <a:rPr lang="ru-RU" sz="2200" dirty="0" err="1"/>
              <a:t>нито</a:t>
            </a:r>
            <a:r>
              <a:rPr lang="ru-RU" sz="2200" dirty="0"/>
              <a:t> внос, </a:t>
            </a:r>
            <a:r>
              <a:rPr lang="ru-RU" sz="2200" dirty="0" err="1"/>
              <a:t>нито</a:t>
            </a:r>
            <a:r>
              <a:rPr lang="ru-RU" sz="2200" dirty="0"/>
              <a:t> ВОП и </a:t>
            </a:r>
            <a:r>
              <a:rPr lang="ru-RU" sz="2200" dirty="0" err="1"/>
              <a:t>дружеството</a:t>
            </a:r>
            <a:r>
              <a:rPr lang="ru-RU" sz="2200" dirty="0"/>
              <a:t> не е </a:t>
            </a:r>
            <a:r>
              <a:rPr lang="ru-RU" sz="2200" dirty="0" err="1"/>
              <a:t>длъжно</a:t>
            </a:r>
            <a:r>
              <a:rPr lang="ru-RU" sz="2200" dirty="0"/>
              <a:t> да отрази в дневника за покупки </a:t>
            </a:r>
            <a:r>
              <a:rPr lang="ru-RU" sz="2200" dirty="0" err="1"/>
              <a:t>издадените</a:t>
            </a:r>
            <a:r>
              <a:rPr lang="ru-RU" sz="2200" dirty="0"/>
              <a:t> </a:t>
            </a:r>
            <a:r>
              <a:rPr lang="ru-RU" sz="2200" dirty="0" err="1"/>
              <a:t>фактури</a:t>
            </a:r>
            <a:r>
              <a:rPr lang="ru-RU" sz="2200" dirty="0"/>
              <a:t> от </a:t>
            </a:r>
            <a:r>
              <a:rPr lang="ru-RU" sz="2200" dirty="0" err="1"/>
              <a:t>чуждестранните</a:t>
            </a:r>
            <a:r>
              <a:rPr lang="ru-RU" sz="2200" dirty="0"/>
              <a:t> </a:t>
            </a:r>
            <a:r>
              <a:rPr lang="ru-RU" sz="2200" dirty="0" err="1"/>
              <a:t>доставчици</a:t>
            </a:r>
            <a:r>
              <a:rPr lang="ru-RU" sz="2200" dirty="0"/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2200" dirty="0"/>
              <a:t>В отговора НАП </a:t>
            </a:r>
            <a:r>
              <a:rPr lang="ru-RU" sz="2200" dirty="0" err="1"/>
              <a:t>посочва</a:t>
            </a:r>
            <a:r>
              <a:rPr lang="ru-RU" sz="2200" dirty="0"/>
              <a:t>, че в ЗДДС и в ППЗДДС не се </a:t>
            </a:r>
            <a:r>
              <a:rPr lang="ru-RU" sz="2200" dirty="0" err="1"/>
              <a:t>съдържат</a:t>
            </a:r>
            <a:r>
              <a:rPr lang="ru-RU" sz="2200" dirty="0"/>
              <a:t> </a:t>
            </a:r>
            <a:r>
              <a:rPr lang="ru-RU" sz="2200" dirty="0" err="1"/>
              <a:t>изрични</a:t>
            </a:r>
            <a:r>
              <a:rPr lang="ru-RU" sz="2200" dirty="0"/>
              <a:t> </a:t>
            </a:r>
            <a:r>
              <a:rPr lang="ru-RU" sz="2200" dirty="0" err="1"/>
              <a:t>текстове</a:t>
            </a:r>
            <a:r>
              <a:rPr lang="ru-RU" sz="2200" dirty="0"/>
              <a:t>, </a:t>
            </a:r>
            <a:r>
              <a:rPr lang="ru-RU" sz="2200" dirty="0" err="1"/>
              <a:t>регламентиращи</a:t>
            </a:r>
            <a:r>
              <a:rPr lang="ru-RU" sz="2200" dirty="0"/>
              <a:t> </a:t>
            </a:r>
            <a:r>
              <a:rPr lang="ru-RU" sz="2200" dirty="0" err="1"/>
              <a:t>документи</a:t>
            </a:r>
            <a:r>
              <a:rPr lang="ru-RU" sz="2200" dirty="0"/>
              <a:t> за </a:t>
            </a:r>
            <a:r>
              <a:rPr lang="ru-RU" sz="2200" dirty="0" err="1"/>
              <a:t>доказване</a:t>
            </a:r>
            <a:r>
              <a:rPr lang="ru-RU" sz="2200" dirty="0"/>
              <a:t> на доставки с </a:t>
            </a:r>
            <a:r>
              <a:rPr lang="ru-RU" sz="2200" dirty="0" err="1"/>
              <a:t>място</a:t>
            </a:r>
            <a:r>
              <a:rPr lang="ru-RU" sz="2200" dirty="0"/>
              <a:t> на </a:t>
            </a:r>
            <a:r>
              <a:rPr lang="ru-RU" sz="2200" dirty="0" err="1"/>
              <a:t>изпълнение</a:t>
            </a:r>
            <a:r>
              <a:rPr lang="ru-RU" sz="2200" dirty="0"/>
              <a:t> </a:t>
            </a:r>
            <a:r>
              <a:rPr lang="ru-RU" sz="2200" dirty="0" err="1"/>
              <a:t>извън</a:t>
            </a:r>
            <a:r>
              <a:rPr lang="ru-RU" sz="2200" dirty="0"/>
              <a:t> </a:t>
            </a:r>
            <a:r>
              <a:rPr lang="ru-RU" sz="2200" dirty="0" err="1"/>
              <a:t>територията</a:t>
            </a:r>
            <a:r>
              <a:rPr lang="ru-RU" sz="2200" dirty="0"/>
              <a:t> на </a:t>
            </a:r>
            <a:r>
              <a:rPr lang="ru-RU" sz="2200" dirty="0" err="1"/>
              <a:t>страната</a:t>
            </a:r>
            <a:r>
              <a:rPr lang="ru-RU" sz="2200" dirty="0"/>
              <a:t>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ru-RU" sz="2200" dirty="0" err="1"/>
              <a:t>Следва</a:t>
            </a:r>
            <a:r>
              <a:rPr lang="ru-RU" sz="2200" dirty="0"/>
              <a:t> да се </a:t>
            </a:r>
            <a:r>
              <a:rPr lang="ru-RU" sz="2200" dirty="0" err="1"/>
              <a:t>има</a:t>
            </a:r>
            <a:r>
              <a:rPr lang="ru-RU" sz="2200" dirty="0"/>
              <a:t> </a:t>
            </a:r>
            <a:r>
              <a:rPr lang="ru-RU" sz="2200" dirty="0" err="1"/>
              <a:t>предвид</a:t>
            </a:r>
            <a:r>
              <a:rPr lang="ru-RU" sz="2200" dirty="0"/>
              <a:t>, че </a:t>
            </a:r>
            <a:r>
              <a:rPr lang="ru-RU" sz="2200" dirty="0" err="1"/>
              <a:t>обичайно</a:t>
            </a:r>
            <a:r>
              <a:rPr lang="ru-RU" sz="2200" dirty="0"/>
              <a:t> при проверки и ревизии се </a:t>
            </a:r>
            <a:r>
              <a:rPr lang="ru-RU" sz="2200" dirty="0" err="1"/>
              <a:t>изискват</a:t>
            </a:r>
            <a:r>
              <a:rPr lang="ru-RU" sz="2200" dirty="0"/>
              <a:t> договори, </a:t>
            </a:r>
            <a:r>
              <a:rPr lang="ru-RU" sz="2200" dirty="0" err="1"/>
              <a:t>транспортни</a:t>
            </a:r>
            <a:r>
              <a:rPr lang="ru-RU" sz="2200" dirty="0"/>
              <a:t> </a:t>
            </a:r>
            <a:r>
              <a:rPr lang="ru-RU" sz="2200" dirty="0" err="1"/>
              <a:t>документи</a:t>
            </a:r>
            <a:r>
              <a:rPr lang="ru-RU" sz="2200" dirty="0"/>
              <a:t>, </a:t>
            </a:r>
            <a:r>
              <a:rPr lang="ru-RU" sz="2200" dirty="0" err="1"/>
              <a:t>митнически</a:t>
            </a:r>
            <a:r>
              <a:rPr lang="ru-RU" sz="2200" dirty="0"/>
              <a:t> декларации и т.н. за да се </a:t>
            </a:r>
            <a:r>
              <a:rPr lang="ru-RU" sz="2200" dirty="0" err="1"/>
              <a:t>докаже</a:t>
            </a:r>
            <a:r>
              <a:rPr lang="ru-RU" sz="2200" dirty="0"/>
              <a:t>, че </a:t>
            </a:r>
            <a:r>
              <a:rPr lang="ru-RU" sz="2200" dirty="0" err="1"/>
              <a:t>стоките</a:t>
            </a:r>
            <a:r>
              <a:rPr lang="ru-RU" sz="2200" dirty="0"/>
              <a:t> не </a:t>
            </a:r>
            <a:r>
              <a:rPr lang="ru-RU" sz="2200" dirty="0" err="1"/>
              <a:t>са</a:t>
            </a:r>
            <a:r>
              <a:rPr lang="ru-RU" sz="2200" dirty="0"/>
              <a:t> пристигали в </a:t>
            </a:r>
            <a:r>
              <a:rPr lang="ru-RU" sz="2200" dirty="0" err="1"/>
              <a:t>България</a:t>
            </a:r>
            <a:r>
              <a:rPr lang="ru-RU" sz="2200" dirty="0"/>
              <a:t>.</a:t>
            </a:r>
          </a:p>
          <a:p>
            <a:pPr marL="0" indent="0" algn="just">
              <a:buNone/>
            </a:pP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1358618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0DB31A-0DB2-3755-7CDD-B5BF5A5B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8640"/>
            <a:ext cx="4932040" cy="1049852"/>
          </a:xfrm>
        </p:spPr>
        <p:txBody>
          <a:bodyPr>
            <a:noAutofit/>
          </a:bodyPr>
          <a:lstStyle/>
          <a:p>
            <a:r>
              <a:rPr lang="ru-RU" sz="2600" dirty="0"/>
              <a:t>Продажба на стоки от склад в друга </a:t>
            </a:r>
            <a:r>
              <a:rPr lang="ru-RU" sz="2600" dirty="0" err="1"/>
              <a:t>държава</a:t>
            </a:r>
            <a:r>
              <a:rPr lang="ru-RU" sz="2600" dirty="0"/>
              <a:t> – членка на ЕС</a:t>
            </a:r>
            <a:endParaRPr lang="bg-BG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9D9DD5-73AE-F54F-3055-9FEB7192D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38492"/>
            <a:ext cx="8784976" cy="50934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sz="2200" dirty="0"/>
          </a:p>
          <a:p>
            <a:pPr marL="0" indent="0" algn="just">
              <a:buNone/>
            </a:pPr>
            <a:endParaRPr lang="bg-BG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256EF9-C499-5E32-9A76-50BFB8070A23}"/>
              </a:ext>
            </a:extLst>
          </p:cNvPr>
          <p:cNvSpPr txBox="1"/>
          <p:nvPr/>
        </p:nvSpPr>
        <p:spPr>
          <a:xfrm>
            <a:off x="0" y="1340768"/>
            <a:ext cx="9036496" cy="5189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728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Българска фирма Х, регистрирана по ДДС в България, изпраща свои стоки в нает склад в Германия, като Х не е регистрирана по ДДС в Германия. Транспортът на стоките започва на 01.10.2024 г. и цената им на придобиване е 15 000 лв. От склада в Германия Х ще извършва продажби на фирми и физически лица.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Arial"/>
            </a:endParaRPr>
          </a:p>
          <a:p>
            <a:pPr marL="109728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К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огато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българско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дружество транспортира само или чрез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трето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лице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собствени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стоки от 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България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до друга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държава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членка на ЕС,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където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ги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складира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и не е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регистрирано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по ДДС в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тази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държава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, е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налице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трансфер на стоки, приравнен на облагаема доставка по чл.6, ал.3, т.3 ЗДДС.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Мястото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на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изпълнение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на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този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трансфер на основание чл.17, ал.2 ЗДДС е на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територията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на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страната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,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защото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тук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започва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транспорта. Ако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стоките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не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попадат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в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кръга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на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освободените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доставки, то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този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трансфер до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другата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държава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членка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представлява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облагаема доставка с 20 % ДДС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/</a:t>
            </a:r>
            <a:r>
              <a:rPr kumimoji="0" lang="bg-BG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9 % за стоките в чл.66а ЗДДС (книги, бебешки храни и пелени)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.</a:t>
            </a:r>
          </a:p>
          <a:p>
            <a:pPr marL="109728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Документирането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на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доставката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следва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да се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извърши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с протокол по чл.117, ал.1, т.3 ЗДДС,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който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се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издава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не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по-късно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от 15 дни от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датата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, на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която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данъкът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е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станал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изискуем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.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Съгласно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чл.25, ал.3, т.2 ЗДДС за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този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трансфер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данъчното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събитие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възниква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на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датата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на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отделянето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на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стоката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(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започването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на транспорта от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България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за Германия).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Данъчната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основа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съгласно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чл.27, ал.1 ЗДДС е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цената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на придобиване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ако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стоката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е купена или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себестойност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ако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фирмата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 е 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производител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/>
              </a:rPr>
              <a:t>.</a:t>
            </a:r>
            <a:endParaRPr lang="bg-BG" altLang="bg-BG" sz="2400" dirty="0"/>
          </a:p>
        </p:txBody>
      </p:sp>
    </p:spTree>
    <p:extLst>
      <p:ext uri="{BB962C8B-B14F-4D97-AF65-F5344CB8AC3E}">
        <p14:creationId xmlns:p14="http://schemas.microsoft.com/office/powerpoint/2010/main" val="783995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0DB31A-0DB2-3755-7CDD-B5BF5A5B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8640"/>
            <a:ext cx="4932040" cy="1049852"/>
          </a:xfrm>
        </p:spPr>
        <p:txBody>
          <a:bodyPr>
            <a:noAutofit/>
          </a:bodyPr>
          <a:lstStyle/>
          <a:p>
            <a:r>
              <a:rPr lang="ru-RU" sz="2600" dirty="0"/>
              <a:t>Продажба на стоки от склад в друга </a:t>
            </a:r>
            <a:r>
              <a:rPr lang="ru-RU" sz="2600" dirty="0" err="1"/>
              <a:t>държава</a:t>
            </a:r>
            <a:r>
              <a:rPr lang="ru-RU" sz="2600" dirty="0"/>
              <a:t> – членка на ЕС</a:t>
            </a:r>
            <a:endParaRPr lang="bg-BG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9D9DD5-73AE-F54F-3055-9FEB7192D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38492"/>
            <a:ext cx="8784976" cy="50934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sz="2200" dirty="0"/>
          </a:p>
          <a:p>
            <a:pPr marL="0" indent="0" algn="just">
              <a:buNone/>
            </a:pPr>
            <a:endParaRPr lang="bg-BG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256EF9-C499-5E32-9A76-50BFB8070A23}"/>
              </a:ext>
            </a:extLst>
          </p:cNvPr>
          <p:cNvSpPr txBox="1"/>
          <p:nvPr/>
        </p:nvSpPr>
        <p:spPr>
          <a:xfrm>
            <a:off x="0" y="1340768"/>
            <a:ext cx="903649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728" indent="0" algn="just" eaLnBrk="1" hangingPunct="1">
              <a:buFontTx/>
              <a:buNone/>
              <a:defRPr/>
            </a:pP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За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българска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фирма Х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възниква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задължение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за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начисляване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на 20 % ДДС с протокол по чл.117 ЗДДС.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Протоколът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се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издава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в 15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дневен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срок от 01.10.2024 г. (т.е. до 16.10.2024 г.),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като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в него се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начислява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3 000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лв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. ДДС (20 %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върху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15 000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лв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.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данъчна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основа).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Издаденият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протокол се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отразява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в дневника за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продажби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и в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справката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– декларация в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перода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, в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който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е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издаден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</a:p>
          <a:p>
            <a:pPr marL="109728" indent="0" algn="just" eaLnBrk="1" hangingPunct="1">
              <a:buFontTx/>
              <a:buNone/>
              <a:defRPr/>
            </a:pP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Последващата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продажба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на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стоките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от склада в Германия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представлява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доставка с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място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на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изпълнение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извън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България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и на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основани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чл.86, ал.3 ЗДДС за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нея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не се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начислява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българския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ДДС.</a:t>
            </a:r>
          </a:p>
          <a:p>
            <a:pPr marL="109728" indent="0" algn="just" eaLnBrk="1" hangingPunct="1">
              <a:buFontTx/>
              <a:buNone/>
              <a:defRPr/>
            </a:pP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109728" indent="0" algn="just" eaLnBrk="1" hangingPunct="1">
              <a:buFontTx/>
              <a:buNone/>
              <a:defRPr/>
            </a:pP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Ако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българска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фирма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извършва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такъв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трансфер на стоки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към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друга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държава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членка на ЕС, в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която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не е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регистрирана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по ДДС, то за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нея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ще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възникне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задължение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за регистрация </a:t>
            </a:r>
            <a:r>
              <a:rPr lang="bg-BG" sz="2000" dirty="0">
                <a:solidFill>
                  <a:schemeClr val="tx1"/>
                </a:solidFill>
                <a:cs typeface="Arial" panose="020B0604020202020204" pitchFamily="34" charset="0"/>
              </a:rPr>
              <a:t>в другата държава 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на основание:</a:t>
            </a:r>
          </a:p>
          <a:p>
            <a:pPr algn="just" eaLnBrk="1" hangingPunct="1">
              <a:buFont typeface="Wingdings" panose="05000000000000000000" pitchFamily="2" charset="2"/>
              <a:buChar char="ü"/>
              <a:defRPr/>
            </a:pP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вътреобщностно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придобивание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(ВОП)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като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обичайният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праг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е 10 000 Евро;</a:t>
            </a:r>
          </a:p>
          <a:p>
            <a:pPr marL="109728" indent="0" algn="just" eaLnBrk="1" hangingPunct="1">
              <a:buFontTx/>
              <a:buNone/>
              <a:defRPr/>
            </a:pPr>
            <a:r>
              <a:rPr lang="ru-RU" sz="2000" u="sng" dirty="0">
                <a:solidFill>
                  <a:schemeClr val="tx1"/>
                </a:solidFill>
                <a:cs typeface="Arial" panose="020B0604020202020204" pitchFamily="34" charset="0"/>
              </a:rPr>
              <a:t>ИЛИ</a:t>
            </a:r>
          </a:p>
          <a:p>
            <a:pPr algn="just" eaLnBrk="1" hangingPunct="1">
              <a:buFont typeface="Wingdings" panose="05000000000000000000" pitchFamily="2" charset="2"/>
              <a:buChar char="ü"/>
              <a:defRPr/>
            </a:pP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Облагаем оборот от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продажбите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на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територията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на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другата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cs typeface="Arial" panose="020B0604020202020204" pitchFamily="34" charset="0"/>
              </a:rPr>
              <a:t>държава</a:t>
            </a:r>
            <a:r>
              <a:rPr lang="ru-RU" sz="2000" dirty="0">
                <a:solidFill>
                  <a:schemeClr val="tx1"/>
                </a:solidFill>
                <a:cs typeface="Arial" panose="020B0604020202020204" pitchFamily="34" charset="0"/>
              </a:rPr>
              <a:t> членка.</a:t>
            </a:r>
          </a:p>
        </p:txBody>
      </p:sp>
    </p:spTree>
    <p:extLst>
      <p:ext uri="{BB962C8B-B14F-4D97-AF65-F5344CB8AC3E}">
        <p14:creationId xmlns:p14="http://schemas.microsoft.com/office/powerpoint/2010/main" val="741223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0DB31A-0DB2-3755-7CDD-B5BF5A5B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8640"/>
            <a:ext cx="4932040" cy="1049852"/>
          </a:xfrm>
        </p:spPr>
        <p:txBody>
          <a:bodyPr>
            <a:noAutofit/>
          </a:bodyPr>
          <a:lstStyle/>
          <a:p>
            <a:r>
              <a:rPr lang="bg-BG" altLang="bg-BG" sz="2800" b="1" dirty="0"/>
              <a:t>Дистанционни продажби на стоки и услуги на ДНЗЛ в ЕС</a:t>
            </a:r>
            <a:endParaRPr lang="bg-BG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9D9DD5-73AE-F54F-3055-9FEB7192D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38492"/>
            <a:ext cx="8784976" cy="509348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endParaRPr lang="ru-RU" sz="2200" dirty="0"/>
          </a:p>
          <a:p>
            <a:pPr algn="just" eaLnBrk="1" hangingPunct="1">
              <a:buFont typeface="Wingdings" panose="05000000000000000000" pitchFamily="2" charset="2"/>
              <a:buChar char="ü"/>
              <a:defRPr/>
            </a:pP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Вътреобщностни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дистанционни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продажби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на стоки на ДНЗЛ в ЕС -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стоките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се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изпращат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/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транспортират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от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доставчика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или от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негово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име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, от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територията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на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държава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членка, различна от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тази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, в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която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завършва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транспорта до получателя -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данъчно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незадължено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лице (ДНЗЛ) - чл.14, ал.1 ЗДДС. ДНЗЛ е всяко лице,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което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не е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регистрирано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по ДДС в ЕС.</a:t>
            </a:r>
          </a:p>
          <a:p>
            <a:pPr algn="just" eaLnBrk="1" hangingPunct="1">
              <a:buFont typeface="Wingdings" panose="05000000000000000000" pitchFamily="2" charset="2"/>
              <a:buChar char="ü"/>
              <a:defRPr/>
            </a:pP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Място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на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изпълнение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на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вътреобщностните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дистанционни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продажби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е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мястото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където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стоката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се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намира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когато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завършва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транспорта до получателя ДНЗЛ (чл.20, ал.1 ЗДДС).</a:t>
            </a:r>
          </a:p>
          <a:p>
            <a:pPr algn="just" eaLnBrk="1" hangingPunct="1">
              <a:buFont typeface="Wingdings" panose="05000000000000000000" pitchFamily="2" charset="2"/>
              <a:buChar char="ü"/>
              <a:defRPr/>
            </a:pP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Мястото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на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изпълнение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е в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държавата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членка, в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която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е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установен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доставчикът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когато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далекосъобщителните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услуги,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услугите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за радио- и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телевизионно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излъчване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и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услугите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извършвани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по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електронен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път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и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вътреобщностни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дистанционни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продажби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не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надвишава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през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текущата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календарна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година и не е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надвишавала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през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700" dirty="0" err="1">
                <a:solidFill>
                  <a:schemeClr val="tx1"/>
                </a:solidFill>
                <a:cs typeface="Arial" panose="020B0604020202020204" pitchFamily="34" charset="0"/>
              </a:rPr>
              <a:t>предходната</a:t>
            </a:r>
            <a:r>
              <a:rPr lang="ru-RU" altLang="ko-KR" sz="2700" dirty="0">
                <a:solidFill>
                  <a:schemeClr val="tx1"/>
                </a:solidFill>
                <a:cs typeface="Arial" panose="020B0604020202020204" pitchFamily="34" charset="0"/>
              </a:rPr>
              <a:t> 10 000 евро (чл.20б, ал.1 и ал. 2 ЗДДС). </a:t>
            </a:r>
          </a:p>
          <a:p>
            <a:pPr algn="just" eaLnBrk="1" hangingPunct="1">
              <a:buFont typeface="Wingdings" panose="05000000000000000000" pitchFamily="2" charset="2"/>
              <a:buChar char="ü"/>
              <a:defRPr/>
            </a:pPr>
            <a:r>
              <a:rPr lang="ru-RU" altLang="ko-KR" sz="2700" dirty="0">
                <a:cs typeface="Arial" panose="020B0604020202020204" pitchFamily="34" charset="0"/>
              </a:rPr>
              <a:t>За </a:t>
            </a:r>
            <a:r>
              <a:rPr lang="ru-RU" altLang="ko-KR" sz="2700" dirty="0" err="1">
                <a:cs typeface="Arial" panose="020B0604020202020204" pitchFamily="34" charset="0"/>
              </a:rPr>
              <a:t>този</a:t>
            </a:r>
            <a:r>
              <a:rPr lang="ru-RU" altLang="ko-KR" sz="2700" dirty="0">
                <a:cs typeface="Arial" panose="020B0604020202020204" pitchFamily="34" charset="0"/>
              </a:rPr>
              <a:t> оборот се </a:t>
            </a:r>
            <a:r>
              <a:rPr lang="ru-RU" altLang="ko-KR" sz="2700" dirty="0" err="1">
                <a:cs typeface="Arial" panose="020B0604020202020204" pitchFamily="34" charset="0"/>
              </a:rPr>
              <a:t>взимат</a:t>
            </a:r>
            <a:r>
              <a:rPr lang="ru-RU" altLang="ko-KR" sz="2700" dirty="0">
                <a:cs typeface="Arial" panose="020B0604020202020204" pitchFamily="34" charset="0"/>
              </a:rPr>
              <a:t> </a:t>
            </a:r>
            <a:r>
              <a:rPr lang="ru-RU" altLang="ko-KR" sz="2700" dirty="0" err="1">
                <a:cs typeface="Arial" panose="020B0604020202020204" pitchFamily="34" charset="0"/>
              </a:rPr>
              <a:t>предид</a:t>
            </a:r>
            <a:r>
              <a:rPr lang="ru-RU" altLang="ko-KR" sz="2700" dirty="0">
                <a:cs typeface="Arial" panose="020B0604020202020204" pitchFamily="34" charset="0"/>
              </a:rPr>
              <a:t> само </a:t>
            </a:r>
            <a:r>
              <a:rPr lang="ru-RU" altLang="ko-KR" sz="2700" dirty="0" err="1">
                <a:cs typeface="Arial" panose="020B0604020202020204" pitchFamily="34" charset="0"/>
              </a:rPr>
              <a:t>дистанционните</a:t>
            </a:r>
            <a:r>
              <a:rPr lang="ru-RU" altLang="ko-KR" sz="2700" dirty="0">
                <a:cs typeface="Arial" panose="020B0604020202020204" pitchFamily="34" charset="0"/>
              </a:rPr>
              <a:t> </a:t>
            </a:r>
            <a:r>
              <a:rPr lang="ru-RU" altLang="ko-KR" sz="2700" dirty="0" err="1">
                <a:cs typeface="Arial" panose="020B0604020202020204" pitchFamily="34" charset="0"/>
              </a:rPr>
              <a:t>продажби</a:t>
            </a:r>
            <a:r>
              <a:rPr lang="ru-RU" altLang="ko-KR" sz="2700" dirty="0">
                <a:cs typeface="Arial" panose="020B0604020202020204" pitchFamily="34" charset="0"/>
              </a:rPr>
              <a:t>, </a:t>
            </a:r>
            <a:r>
              <a:rPr lang="ru-RU" altLang="ko-KR" sz="2700" dirty="0" err="1">
                <a:cs typeface="Arial" panose="020B0604020202020204" pitchFamily="34" charset="0"/>
              </a:rPr>
              <a:t>които</a:t>
            </a:r>
            <a:r>
              <a:rPr lang="ru-RU" altLang="ko-KR" sz="2700" dirty="0">
                <a:cs typeface="Arial" panose="020B0604020202020204" pitchFamily="34" charset="0"/>
              </a:rPr>
              <a:t> </a:t>
            </a:r>
            <a:r>
              <a:rPr lang="ru-RU" altLang="ko-KR" sz="2700" dirty="0" err="1">
                <a:cs typeface="Arial" panose="020B0604020202020204" pitchFamily="34" charset="0"/>
              </a:rPr>
              <a:t>тръгват</a:t>
            </a:r>
            <a:r>
              <a:rPr lang="ru-RU" altLang="ko-KR" sz="2700" dirty="0">
                <a:cs typeface="Arial" panose="020B0604020202020204" pitchFamily="34" charset="0"/>
              </a:rPr>
              <a:t> от </a:t>
            </a:r>
            <a:r>
              <a:rPr lang="ru-RU" altLang="ko-KR" sz="2700" dirty="0" err="1">
                <a:cs typeface="Arial" panose="020B0604020202020204" pitchFamily="34" charset="0"/>
              </a:rPr>
              <a:t>България</a:t>
            </a:r>
            <a:r>
              <a:rPr lang="ru-RU" altLang="ko-KR" sz="2700" dirty="0">
                <a:cs typeface="Arial" panose="020B0604020202020204" pitchFamily="34" charset="0"/>
              </a:rPr>
              <a:t>.</a:t>
            </a:r>
            <a:endParaRPr lang="ru-RU" altLang="ko-KR" sz="27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2066856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0DB31A-0DB2-3755-7CDD-B5BF5A5B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8640"/>
            <a:ext cx="4932040" cy="1049852"/>
          </a:xfrm>
        </p:spPr>
        <p:txBody>
          <a:bodyPr>
            <a:noAutofit/>
          </a:bodyPr>
          <a:lstStyle/>
          <a:p>
            <a:r>
              <a:rPr lang="bg-BG" altLang="bg-BG" sz="2800" b="1" dirty="0"/>
              <a:t>Дистанционни продажби на стоки и услуги на ДНЗЛ в ЕС</a:t>
            </a:r>
            <a:endParaRPr lang="bg-BG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9D9DD5-73AE-F54F-3055-9FEB7192D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38492"/>
            <a:ext cx="8784976" cy="50934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sz="2200" dirty="0"/>
          </a:p>
          <a:p>
            <a:pPr marL="0" indent="0" algn="just">
              <a:buNone/>
            </a:pPr>
            <a:endParaRPr lang="bg-BG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7040972-D19B-EBAA-E1B8-05A0F8410493}"/>
              </a:ext>
            </a:extLst>
          </p:cNvPr>
          <p:cNvSpPr txBox="1"/>
          <p:nvPr/>
        </p:nvSpPr>
        <p:spPr>
          <a:xfrm>
            <a:off x="0" y="1412776"/>
            <a:ext cx="9144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eaLnBrk="1" hangingPunct="1">
              <a:buFont typeface="Wingdings" panose="05000000000000000000" pitchFamily="2" charset="2"/>
              <a:buChar char="ü"/>
              <a:defRPr/>
            </a:pP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Правилата за </a:t>
            </a:r>
            <a:r>
              <a:rPr lang="ru-RU" altLang="ko-KR" sz="1800" dirty="0" err="1">
                <a:solidFill>
                  <a:schemeClr val="tx1"/>
                </a:solidFill>
                <a:cs typeface="Arial" panose="020B0604020202020204" pitchFamily="34" charset="0"/>
              </a:rPr>
              <a:t>облагане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 с ДДС при </a:t>
            </a:r>
            <a:r>
              <a:rPr lang="ru-RU" altLang="ko-KR" sz="1800" dirty="0" err="1">
                <a:solidFill>
                  <a:schemeClr val="tx1"/>
                </a:solidFill>
                <a:cs typeface="Arial" panose="020B0604020202020204" pitchFamily="34" charset="0"/>
              </a:rPr>
              <a:t>прилагане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 на </a:t>
            </a:r>
            <a:r>
              <a:rPr lang="ru-RU" altLang="ko-KR" sz="1800" dirty="0" err="1">
                <a:solidFill>
                  <a:schemeClr val="tx1"/>
                </a:solidFill>
                <a:cs typeface="Arial" panose="020B0604020202020204" pitchFamily="34" charset="0"/>
              </a:rPr>
              <a:t>специалния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 режим в </a:t>
            </a:r>
            <a:r>
              <a:rPr lang="ru-RU" altLang="ko-KR" sz="1800" dirty="0" err="1">
                <a:solidFill>
                  <a:schemeClr val="tx1"/>
                </a:solidFill>
                <a:cs typeface="Arial" panose="020B0604020202020204" pitchFamily="34" charset="0"/>
              </a:rPr>
              <a:t>Съюза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 (OSS) </a:t>
            </a:r>
            <a:r>
              <a:rPr lang="ru-RU" altLang="ko-KR" sz="1800" dirty="0" err="1">
                <a:solidFill>
                  <a:schemeClr val="tx1"/>
                </a:solidFill>
                <a:cs typeface="Arial" panose="020B0604020202020204" pitchFamily="34" charset="0"/>
              </a:rPr>
              <a:t>са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1800" dirty="0" err="1">
                <a:solidFill>
                  <a:schemeClr val="tx1"/>
                </a:solidFill>
                <a:cs typeface="Arial" panose="020B0604020202020204" pitchFamily="34" charset="0"/>
              </a:rPr>
              <a:t>регламентирани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 в чл.158 ЗДДС. </a:t>
            </a:r>
            <a:r>
              <a:rPr lang="ru-RU" altLang="ko-KR" sz="1800" dirty="0" err="1">
                <a:solidFill>
                  <a:schemeClr val="tx1"/>
                </a:solidFill>
                <a:cs typeface="Arial" panose="020B0604020202020204" pitchFamily="34" charset="0"/>
              </a:rPr>
              <a:t>Данъчната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 основа, </a:t>
            </a:r>
            <a:r>
              <a:rPr lang="ru-RU" altLang="ko-KR" sz="1800" dirty="0" err="1">
                <a:solidFill>
                  <a:schemeClr val="tx1"/>
                </a:solidFill>
                <a:cs typeface="Arial" panose="020B0604020202020204" pitchFamily="34" charset="0"/>
              </a:rPr>
              <a:t>датата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 на </a:t>
            </a:r>
            <a:r>
              <a:rPr lang="ru-RU" altLang="ko-KR" sz="1800" dirty="0" err="1">
                <a:solidFill>
                  <a:schemeClr val="tx1"/>
                </a:solidFill>
                <a:cs typeface="Arial" panose="020B0604020202020204" pitchFamily="34" charset="0"/>
              </a:rPr>
              <a:t>възникване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 на </a:t>
            </a:r>
            <a:r>
              <a:rPr lang="ru-RU" altLang="ko-KR" sz="1800" dirty="0" err="1">
                <a:solidFill>
                  <a:schemeClr val="tx1"/>
                </a:solidFill>
                <a:cs typeface="Arial" panose="020B0604020202020204" pitchFamily="34" charset="0"/>
              </a:rPr>
              <a:t>данъчното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1800" dirty="0" err="1">
                <a:solidFill>
                  <a:schemeClr val="tx1"/>
                </a:solidFill>
                <a:cs typeface="Arial" panose="020B0604020202020204" pitchFamily="34" charset="0"/>
              </a:rPr>
              <a:t>събитие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 и </a:t>
            </a:r>
            <a:r>
              <a:rPr lang="ru-RU" altLang="ko-KR" sz="1800" dirty="0" err="1">
                <a:solidFill>
                  <a:schemeClr val="tx1"/>
                </a:solidFill>
                <a:cs typeface="Arial" panose="020B0604020202020204" pitchFamily="34" charset="0"/>
              </a:rPr>
              <a:t>изискуемостта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 на </a:t>
            </a:r>
            <a:r>
              <a:rPr lang="ru-RU" altLang="ko-KR" sz="1800" dirty="0" err="1">
                <a:solidFill>
                  <a:schemeClr val="tx1"/>
                </a:solidFill>
                <a:cs typeface="Arial" panose="020B0604020202020204" pitchFamily="34" charset="0"/>
              </a:rPr>
              <a:t>данъка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 при </a:t>
            </a:r>
            <a:r>
              <a:rPr lang="ru-RU" altLang="ko-KR" sz="1800" dirty="0" err="1">
                <a:solidFill>
                  <a:schemeClr val="tx1"/>
                </a:solidFill>
                <a:cs typeface="Arial" panose="020B0604020202020204" pitchFamily="34" charset="0"/>
              </a:rPr>
              <a:t>вътреобщностни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1800" dirty="0" err="1">
                <a:solidFill>
                  <a:schemeClr val="tx1"/>
                </a:solidFill>
                <a:cs typeface="Arial" panose="020B0604020202020204" pitchFamily="34" charset="0"/>
              </a:rPr>
              <a:t>дистанционни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 доставки на стоки се определят по </a:t>
            </a:r>
            <a:r>
              <a:rPr lang="ru-RU" altLang="ko-KR" sz="1800" dirty="0" err="1">
                <a:solidFill>
                  <a:schemeClr val="tx1"/>
                </a:solidFill>
                <a:cs typeface="Arial" panose="020B0604020202020204" pitchFamily="34" charset="0"/>
              </a:rPr>
              <a:t>законодателството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 на </a:t>
            </a:r>
            <a:r>
              <a:rPr lang="ru-RU" altLang="ko-KR" sz="1800" dirty="0" err="1">
                <a:solidFill>
                  <a:schemeClr val="tx1"/>
                </a:solidFill>
                <a:cs typeface="Arial" panose="020B0604020202020204" pitchFamily="34" charset="0"/>
              </a:rPr>
              <a:t>държавата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 членка по идентификация, т.е. </a:t>
            </a:r>
            <a:r>
              <a:rPr lang="ru-RU" altLang="ko-KR" sz="1800" dirty="0" err="1">
                <a:solidFill>
                  <a:schemeClr val="tx1"/>
                </a:solidFill>
                <a:cs typeface="Arial" panose="020B0604020202020204" pitchFamily="34" charset="0"/>
              </a:rPr>
              <a:t>българския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 ЗДДС.</a:t>
            </a:r>
            <a:endParaRPr lang="en-US" altLang="ko-KR" sz="18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85750" indent="-285750" algn="just" eaLnBrk="1" hangingPunct="1">
              <a:buFont typeface="Wingdings" panose="05000000000000000000" pitchFamily="2" charset="2"/>
              <a:buChar char="ü"/>
              <a:defRPr/>
            </a:pPr>
            <a:r>
              <a:rPr lang="ru-RU" altLang="ko-KR" sz="1800" u="sng" dirty="0" err="1">
                <a:solidFill>
                  <a:schemeClr val="tx1"/>
                </a:solidFill>
                <a:cs typeface="Arial" panose="020B0604020202020204" pitchFamily="34" charset="0"/>
              </a:rPr>
              <a:t>Данъчната</a:t>
            </a:r>
            <a:r>
              <a:rPr lang="ru-RU" altLang="ko-KR" sz="1800" u="sng" dirty="0">
                <a:solidFill>
                  <a:schemeClr val="tx1"/>
                </a:solidFill>
                <a:cs typeface="Arial" panose="020B0604020202020204" pitchFamily="34" charset="0"/>
              </a:rPr>
              <a:t> ставка на </a:t>
            </a:r>
            <a:r>
              <a:rPr lang="ru-RU" altLang="ko-KR" sz="1800" u="sng" dirty="0" err="1">
                <a:solidFill>
                  <a:schemeClr val="tx1"/>
                </a:solidFill>
                <a:cs typeface="Arial" panose="020B0604020202020204" pitchFamily="34" charset="0"/>
              </a:rPr>
              <a:t>доставките</a:t>
            </a:r>
            <a:r>
              <a:rPr lang="ru-RU" altLang="ko-KR" sz="1800" u="sng" dirty="0">
                <a:solidFill>
                  <a:schemeClr val="tx1"/>
                </a:solidFill>
                <a:cs typeface="Arial" panose="020B0604020202020204" pitchFamily="34" charset="0"/>
              </a:rPr>
              <a:t> е </a:t>
            </a:r>
            <a:r>
              <a:rPr lang="ru-RU" altLang="ko-KR" sz="1800" u="sng" dirty="0" err="1">
                <a:solidFill>
                  <a:schemeClr val="tx1"/>
                </a:solidFill>
                <a:cs typeface="Arial" panose="020B0604020202020204" pitchFamily="34" charset="0"/>
              </a:rPr>
              <a:t>приложимата</a:t>
            </a:r>
            <a:r>
              <a:rPr lang="ru-RU" altLang="ko-KR" sz="1800" u="sng" dirty="0">
                <a:solidFill>
                  <a:schemeClr val="tx1"/>
                </a:solidFill>
                <a:cs typeface="Arial" panose="020B0604020202020204" pitchFamily="34" charset="0"/>
              </a:rPr>
              <a:t> ставка на ДДС в </a:t>
            </a:r>
            <a:r>
              <a:rPr lang="ru-RU" altLang="ko-KR" sz="1800" u="sng" dirty="0" err="1">
                <a:solidFill>
                  <a:schemeClr val="tx1"/>
                </a:solidFill>
                <a:cs typeface="Arial" panose="020B0604020202020204" pitchFamily="34" charset="0"/>
              </a:rPr>
              <a:t>държавата</a:t>
            </a:r>
            <a:r>
              <a:rPr lang="ru-RU" altLang="ko-KR" sz="1800" u="sng" dirty="0">
                <a:solidFill>
                  <a:schemeClr val="tx1"/>
                </a:solidFill>
                <a:cs typeface="Arial" panose="020B0604020202020204" pitchFamily="34" charset="0"/>
              </a:rPr>
              <a:t> членка, </a:t>
            </a:r>
            <a:r>
              <a:rPr lang="ru-RU" altLang="ko-KR" sz="1800" u="sng" dirty="0" err="1">
                <a:solidFill>
                  <a:schemeClr val="tx1"/>
                </a:solidFill>
                <a:cs typeface="Arial" panose="020B0604020202020204" pitchFamily="34" charset="0"/>
              </a:rPr>
              <a:t>където</a:t>
            </a:r>
            <a:r>
              <a:rPr lang="ru-RU" altLang="ko-KR" sz="1800" u="sng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1800" u="sng" dirty="0" err="1">
                <a:solidFill>
                  <a:schemeClr val="tx1"/>
                </a:solidFill>
                <a:cs typeface="Arial" panose="020B0604020202020204" pitchFamily="34" charset="0"/>
              </a:rPr>
              <a:t>стоките</a:t>
            </a:r>
            <a:r>
              <a:rPr lang="ru-RU" altLang="ko-KR" sz="1800" u="sng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1800" u="sng" dirty="0" err="1">
                <a:solidFill>
                  <a:schemeClr val="tx1"/>
                </a:solidFill>
                <a:cs typeface="Arial" panose="020B0604020202020204" pitchFamily="34" charset="0"/>
              </a:rPr>
              <a:t>са</a:t>
            </a:r>
            <a:r>
              <a:rPr lang="ru-RU" altLang="ko-KR" sz="1800" u="sng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1800" u="sng" dirty="0" err="1">
                <a:solidFill>
                  <a:schemeClr val="tx1"/>
                </a:solidFill>
                <a:cs typeface="Arial" panose="020B0604020202020204" pitchFamily="34" charset="0"/>
              </a:rPr>
              <a:t>изпратени</a:t>
            </a:r>
            <a:r>
              <a:rPr lang="ru-RU" altLang="ko-KR" sz="1800" u="sng" dirty="0">
                <a:solidFill>
                  <a:schemeClr val="tx1"/>
                </a:solidFill>
                <a:cs typeface="Arial" panose="020B0604020202020204" pitchFamily="34" charset="0"/>
              </a:rPr>
              <a:t>, а за </a:t>
            </a:r>
            <a:r>
              <a:rPr lang="ru-RU" altLang="ko-KR" sz="1800" u="sng" dirty="0" err="1">
                <a:solidFill>
                  <a:schemeClr val="tx1"/>
                </a:solidFill>
                <a:cs typeface="Arial" panose="020B0604020202020204" pitchFamily="34" charset="0"/>
              </a:rPr>
              <a:t>услугите</a:t>
            </a:r>
            <a:r>
              <a:rPr lang="ru-RU" altLang="ko-KR" sz="1800" u="sng" dirty="0">
                <a:solidFill>
                  <a:schemeClr val="tx1"/>
                </a:solidFill>
                <a:cs typeface="Arial" panose="020B0604020202020204" pitchFamily="34" charset="0"/>
              </a:rPr>
              <a:t> на </a:t>
            </a:r>
            <a:r>
              <a:rPr lang="ru-RU" altLang="ko-KR" sz="1800" u="sng" dirty="0" err="1">
                <a:solidFill>
                  <a:schemeClr val="tx1"/>
                </a:solidFill>
                <a:cs typeface="Arial" panose="020B0604020202020204" pitchFamily="34" charset="0"/>
              </a:rPr>
              <a:t>държавата</a:t>
            </a:r>
            <a:r>
              <a:rPr lang="ru-RU" altLang="ko-KR" sz="1800" u="sng" dirty="0">
                <a:solidFill>
                  <a:schemeClr val="tx1"/>
                </a:solidFill>
                <a:cs typeface="Arial" panose="020B0604020202020204" pitchFamily="34" charset="0"/>
              </a:rPr>
              <a:t>, в </a:t>
            </a:r>
            <a:r>
              <a:rPr lang="ru-RU" altLang="ko-KR" sz="1800" u="sng" dirty="0" err="1">
                <a:solidFill>
                  <a:schemeClr val="tx1"/>
                </a:solidFill>
                <a:cs typeface="Arial" panose="020B0604020202020204" pitchFamily="34" charset="0"/>
              </a:rPr>
              <a:t>която</a:t>
            </a:r>
            <a:r>
              <a:rPr lang="ru-RU" altLang="ko-KR" sz="1800" u="sng" dirty="0">
                <a:solidFill>
                  <a:schemeClr val="tx1"/>
                </a:solidFill>
                <a:cs typeface="Arial" panose="020B0604020202020204" pitchFamily="34" charset="0"/>
              </a:rPr>
              <a:t> е </a:t>
            </a:r>
            <a:r>
              <a:rPr lang="ru-RU" altLang="ko-KR" sz="1800" u="sng" dirty="0" err="1">
                <a:solidFill>
                  <a:schemeClr val="tx1"/>
                </a:solidFill>
                <a:cs typeface="Arial" panose="020B0604020202020204" pitchFamily="34" charset="0"/>
              </a:rPr>
              <a:t>установен</a:t>
            </a:r>
            <a:r>
              <a:rPr lang="ru-RU" altLang="ko-KR" sz="1800" u="sng" dirty="0">
                <a:solidFill>
                  <a:schemeClr val="tx1"/>
                </a:solidFill>
                <a:cs typeface="Arial" panose="020B0604020202020204" pitchFamily="34" charset="0"/>
              </a:rPr>
              <a:t> получателя ДНЗЛ. </a:t>
            </a:r>
            <a:r>
              <a:rPr lang="ru-RU" altLang="ko-KR" sz="1800" dirty="0">
                <a:cs typeface="Arial" panose="020B0604020202020204" pitchFamily="34" charset="0"/>
              </a:rPr>
              <a:t>Информация за </a:t>
            </a:r>
            <a:r>
              <a:rPr lang="ru-RU" altLang="ko-KR" sz="1800" dirty="0" err="1">
                <a:cs typeface="Arial" panose="020B0604020202020204" pitchFamily="34" charset="0"/>
              </a:rPr>
              <a:t>ставките</a:t>
            </a:r>
            <a:r>
              <a:rPr lang="ru-RU" altLang="ko-KR" sz="1800" dirty="0">
                <a:cs typeface="Arial" panose="020B0604020202020204" pitchFamily="34" charset="0"/>
              </a:rPr>
              <a:t> на ДДС в </a:t>
            </a:r>
            <a:r>
              <a:rPr lang="ru-RU" altLang="ko-KR" sz="1800" dirty="0" err="1">
                <a:cs typeface="Arial" panose="020B0604020202020204" pitchFamily="34" charset="0"/>
              </a:rPr>
              <a:t>различните</a:t>
            </a:r>
            <a:r>
              <a:rPr lang="ru-RU" altLang="ko-KR" sz="1800" dirty="0">
                <a:cs typeface="Arial" panose="020B0604020202020204" pitchFamily="34" charset="0"/>
              </a:rPr>
              <a:t> </a:t>
            </a:r>
            <a:r>
              <a:rPr lang="ru-RU" altLang="ko-KR" sz="1800" dirty="0" err="1">
                <a:cs typeface="Arial" panose="020B0604020202020204" pitchFamily="34" charset="0"/>
              </a:rPr>
              <a:t>държави</a:t>
            </a:r>
            <a:r>
              <a:rPr lang="ru-RU" altLang="ko-KR" sz="1800" dirty="0">
                <a:cs typeface="Arial" panose="020B0604020202020204" pitchFamily="34" charset="0"/>
              </a:rPr>
              <a:t> членки на ЕС </a:t>
            </a:r>
            <a:r>
              <a:rPr lang="ru-RU" altLang="ko-KR" sz="1800" dirty="0" err="1">
                <a:cs typeface="Arial" panose="020B0604020202020204" pitchFamily="34" charset="0"/>
              </a:rPr>
              <a:t>може</a:t>
            </a:r>
            <a:r>
              <a:rPr lang="ru-RU" altLang="ko-KR" sz="1800" dirty="0">
                <a:cs typeface="Arial" panose="020B0604020202020204" pitchFamily="34" charset="0"/>
              </a:rPr>
              <a:t> да </a:t>
            </a:r>
            <a:r>
              <a:rPr lang="ru-RU" altLang="ko-KR" sz="1800" dirty="0" err="1">
                <a:cs typeface="Arial" panose="020B0604020202020204" pitchFamily="34" charset="0"/>
              </a:rPr>
              <a:t>бъде</a:t>
            </a:r>
            <a:r>
              <a:rPr lang="ru-RU" altLang="ko-KR" sz="1800" dirty="0">
                <a:cs typeface="Arial" panose="020B0604020202020204" pitchFamily="34" charset="0"/>
              </a:rPr>
              <a:t> намерена на </a:t>
            </a:r>
            <a:r>
              <a:rPr lang="en-US" altLang="ko-KR" sz="1800" dirty="0">
                <a:cs typeface="Arial" panose="020B0604020202020204" pitchFamily="34" charset="0"/>
                <a:hlinkClick r:id="rId2"/>
              </a:rPr>
              <a:t>https://europa.eu/youreurope/business/taxation/vat/vat-rules-rates/index_bg.htm#inline-nav-7</a:t>
            </a:r>
            <a:endParaRPr lang="bg-BG" altLang="ko-KR" sz="1800" dirty="0">
              <a:cs typeface="Arial" panose="020B0604020202020204" pitchFamily="34" charset="0"/>
            </a:endParaRPr>
          </a:p>
          <a:p>
            <a:pPr marL="285750" indent="-285750" algn="just" eaLnBrk="1" hangingPunct="1">
              <a:buFont typeface="Wingdings" panose="05000000000000000000" pitchFamily="2" charset="2"/>
              <a:buChar char="ü"/>
              <a:defRPr/>
            </a:pP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За </a:t>
            </a:r>
            <a:r>
              <a:rPr lang="ru-RU" altLang="ko-KR" sz="1800" dirty="0" err="1">
                <a:solidFill>
                  <a:schemeClr val="tx1"/>
                </a:solidFill>
                <a:cs typeface="Arial" panose="020B0604020202020204" pitchFamily="34" charset="0"/>
              </a:rPr>
              <a:t>документирането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 на </a:t>
            </a:r>
            <a:r>
              <a:rPr lang="ru-RU" altLang="ko-KR" sz="1800" dirty="0" err="1">
                <a:solidFill>
                  <a:schemeClr val="tx1"/>
                </a:solidFill>
                <a:cs typeface="Arial" panose="020B0604020202020204" pitchFamily="34" charset="0"/>
              </a:rPr>
              <a:t>доставките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 се </a:t>
            </a:r>
            <a:r>
              <a:rPr lang="ru-RU" altLang="ko-KR" sz="1800" dirty="0" err="1">
                <a:solidFill>
                  <a:schemeClr val="tx1"/>
                </a:solidFill>
                <a:cs typeface="Arial" panose="020B0604020202020204" pitchFamily="34" charset="0"/>
              </a:rPr>
              <a:t>прилага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1800" dirty="0" err="1">
                <a:solidFill>
                  <a:schemeClr val="tx1"/>
                </a:solidFill>
                <a:cs typeface="Arial" panose="020B0604020202020204" pitchFamily="34" charset="0"/>
              </a:rPr>
              <a:t>законодателството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 на </a:t>
            </a:r>
            <a:r>
              <a:rPr lang="ru-RU" altLang="ko-KR" sz="1800" dirty="0" err="1">
                <a:solidFill>
                  <a:schemeClr val="tx1"/>
                </a:solidFill>
                <a:cs typeface="Arial" panose="020B0604020202020204" pitchFamily="34" charset="0"/>
              </a:rPr>
              <a:t>държавата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 членка по идентификация (</a:t>
            </a:r>
            <a:r>
              <a:rPr lang="ru-RU" altLang="ko-KR" sz="1800" dirty="0" err="1">
                <a:solidFill>
                  <a:schemeClr val="tx1"/>
                </a:solidFill>
                <a:cs typeface="Arial" panose="020B0604020202020204" pitchFamily="34" charset="0"/>
              </a:rPr>
              <a:t>България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). </a:t>
            </a:r>
            <a:r>
              <a:rPr lang="ru-RU" altLang="ko-KR" sz="1800" dirty="0" err="1">
                <a:solidFill>
                  <a:schemeClr val="tx1"/>
                </a:solidFill>
                <a:cs typeface="Arial" panose="020B0604020202020204" pitchFamily="34" charset="0"/>
              </a:rPr>
              <a:t>Лицата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ru-RU" altLang="ko-KR" sz="1800" dirty="0" err="1">
                <a:solidFill>
                  <a:schemeClr val="tx1"/>
                </a:solidFill>
                <a:cs typeface="Arial" panose="020B0604020202020204" pitchFamily="34" charset="0"/>
              </a:rPr>
              <a:t>регистрирани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 за OSS за </a:t>
            </a:r>
            <a:r>
              <a:rPr lang="ru-RU" altLang="ko-KR" sz="1800" dirty="0" err="1">
                <a:solidFill>
                  <a:schemeClr val="tx1"/>
                </a:solidFill>
                <a:cs typeface="Arial" panose="020B0604020202020204" pitchFamily="34" charset="0"/>
              </a:rPr>
              <a:t>тези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1800" dirty="0" err="1">
                <a:solidFill>
                  <a:schemeClr val="tx1"/>
                </a:solidFill>
                <a:cs typeface="Arial" panose="020B0604020202020204" pitchFamily="34" charset="0"/>
              </a:rPr>
              <a:t>продажби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1800" dirty="0" err="1">
                <a:solidFill>
                  <a:schemeClr val="tx1"/>
                </a:solidFill>
                <a:cs typeface="Arial" panose="020B0604020202020204" pitchFamily="34" charset="0"/>
              </a:rPr>
              <a:t>могат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 да не </a:t>
            </a:r>
            <a:r>
              <a:rPr lang="ru-RU" altLang="ko-KR" sz="1800" dirty="0" err="1">
                <a:solidFill>
                  <a:schemeClr val="tx1"/>
                </a:solidFill>
                <a:cs typeface="Arial" panose="020B0604020202020204" pitchFamily="34" charset="0"/>
              </a:rPr>
              <a:t>издават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 фактура за </a:t>
            </a:r>
            <a:r>
              <a:rPr lang="ru-RU" altLang="ko-KR" sz="1800" dirty="0" err="1">
                <a:solidFill>
                  <a:schemeClr val="tx1"/>
                </a:solidFill>
                <a:cs typeface="Arial" panose="020B0604020202020204" pitchFamily="34" charset="0"/>
              </a:rPr>
              <a:t>доставката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 (чл.113, ал.14 ЗДДС). </a:t>
            </a:r>
            <a:r>
              <a:rPr lang="bg-BG" altLang="ko-KR" sz="1800" dirty="0">
                <a:cs typeface="Arial" panose="020B0604020202020204" pitchFamily="34" charset="0"/>
              </a:rPr>
              <a:t>Ако за поръчките издават фактури с начислен чужд ДДС, тези фактури не се отразяват в дневника за продажби. За дистанционните продажби се издава е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дин общ отчет и се </a:t>
            </a:r>
            <a:r>
              <a:rPr lang="ru-RU" altLang="ko-KR" sz="1800" dirty="0" err="1">
                <a:solidFill>
                  <a:schemeClr val="tx1"/>
                </a:solidFill>
                <a:cs typeface="Arial" panose="020B0604020202020204" pitchFamily="34" charset="0"/>
              </a:rPr>
              <a:t>отразява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1800" dirty="0" err="1">
                <a:solidFill>
                  <a:schemeClr val="tx1"/>
                </a:solidFill>
                <a:cs typeface="Arial" panose="020B0604020202020204" pitchFamily="34" charset="0"/>
              </a:rPr>
              <a:t>всеки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1800" dirty="0" err="1">
                <a:solidFill>
                  <a:schemeClr val="tx1"/>
                </a:solidFill>
                <a:cs typeface="Arial" panose="020B0604020202020204" pitchFamily="34" charset="0"/>
              </a:rPr>
              <a:t>месец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 в дневника за </a:t>
            </a:r>
            <a:r>
              <a:rPr lang="ru-RU" altLang="ko-KR" sz="1800" dirty="0" err="1">
                <a:solidFill>
                  <a:schemeClr val="tx1"/>
                </a:solidFill>
                <a:cs typeface="Arial" panose="020B0604020202020204" pitchFamily="34" charset="0"/>
              </a:rPr>
              <a:t>продажби</a:t>
            </a:r>
            <a:r>
              <a:rPr lang="ru-RU" altLang="ko-KR" sz="1800" dirty="0">
                <a:solidFill>
                  <a:schemeClr val="tx1"/>
                </a:solidFill>
                <a:cs typeface="Arial" panose="020B0604020202020204" pitchFamily="34" charset="0"/>
              </a:rPr>
              <a:t> в колона 23 (чл.112, ал.6 и чл.113, ал.19 ППЗДДС). </a:t>
            </a:r>
            <a:endParaRPr lang="ru-RU" altLang="ko-KR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894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0DB31A-0DB2-3755-7CDD-B5BF5A5B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8640"/>
            <a:ext cx="4932040" cy="1049852"/>
          </a:xfrm>
        </p:spPr>
        <p:txBody>
          <a:bodyPr>
            <a:noAutofit/>
          </a:bodyPr>
          <a:lstStyle/>
          <a:p>
            <a:r>
              <a:rPr lang="bg-BG" altLang="bg-BG" sz="2800" b="1" dirty="0"/>
              <a:t>Дистанционни продажби на стоки и услуги на ДНЗЛ в ЕС</a:t>
            </a:r>
            <a:endParaRPr lang="bg-BG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9D9DD5-73AE-F54F-3055-9FEB7192D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38492"/>
            <a:ext cx="8784976" cy="50934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sz="2200" dirty="0"/>
          </a:p>
          <a:p>
            <a:pPr marL="0" indent="0" algn="just">
              <a:buNone/>
            </a:pPr>
            <a:endParaRPr lang="bg-BG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7040972-D19B-EBAA-E1B8-05A0F8410493}"/>
              </a:ext>
            </a:extLst>
          </p:cNvPr>
          <p:cNvSpPr txBox="1"/>
          <p:nvPr/>
        </p:nvSpPr>
        <p:spPr>
          <a:xfrm>
            <a:off x="0" y="1412776"/>
            <a:ext cx="9144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eaLnBrk="1" hangingPunct="1">
              <a:buFont typeface="Wingdings" panose="05000000000000000000" pitchFamily="2" charset="2"/>
              <a:buChar char="ü"/>
              <a:defRPr/>
            </a:pP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Данъчния период за OSS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съвпада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с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календарното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тримесечие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(чл.159, ал.1 ЗДДС). За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всеки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данъчен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период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лицето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подава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справка – декларация за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прилагане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на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специалния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режим по образец, определен с ППЗДДС – Приложение № 32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включително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и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когато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през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периода не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са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извършвани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доставки.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Срокът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за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подаване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на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специалната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справка-декларация е до края на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месеца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следващ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тримесечието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като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тя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се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подава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по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електронен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път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до НАП с КЕП.</a:t>
            </a:r>
          </a:p>
          <a:p>
            <a:pPr marL="285750" indent="-285750" algn="just" eaLnBrk="1" hangingPunct="1">
              <a:buFont typeface="Wingdings" panose="05000000000000000000" pitchFamily="2" charset="2"/>
              <a:buChar char="ü"/>
              <a:defRPr/>
            </a:pP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Данъкът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се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внася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в евро по сметка на НАП в срока за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подаване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на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декларацията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 algn="just" eaLnBrk="1" hangingPunct="1">
              <a:buFont typeface="Wingdings" panose="05000000000000000000" pitchFamily="2" charset="2"/>
              <a:buChar char="ü"/>
              <a:defRPr/>
            </a:pP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Лице,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регистрирано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за OSS и по чл.96/чл.100 ЗДДС,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има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право на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данъчен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кредит по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общите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правила на ЗДДС за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получени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доставки на стоки и/или услуги в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България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във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връзка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с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извършвани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от него доставки, за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които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прилага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режима. </a:t>
            </a:r>
          </a:p>
          <a:p>
            <a:pPr marL="285750" indent="-285750" algn="just" eaLnBrk="1" hangingPunct="1">
              <a:buFont typeface="Wingdings" panose="05000000000000000000" pitchFamily="2" charset="2"/>
              <a:buChar char="ü"/>
              <a:defRPr/>
            </a:pP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За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закупени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от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регистрираните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на OSS лица стоки/услуги на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територията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на друга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държава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членка те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ще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имат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право на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възстановяване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на ДДС при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условията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и по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реда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на Директива 2008/9.</a:t>
            </a:r>
          </a:p>
        </p:txBody>
      </p:sp>
    </p:spTree>
    <p:extLst>
      <p:ext uri="{BB962C8B-B14F-4D97-AF65-F5344CB8AC3E}">
        <p14:creationId xmlns:p14="http://schemas.microsoft.com/office/powerpoint/2010/main" val="2295630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0DB31A-0DB2-3755-7CDD-B5BF5A5B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8640"/>
            <a:ext cx="4932040" cy="1049852"/>
          </a:xfrm>
        </p:spPr>
        <p:txBody>
          <a:bodyPr>
            <a:noAutofit/>
          </a:bodyPr>
          <a:lstStyle/>
          <a:p>
            <a:r>
              <a:rPr lang="bg-BG" altLang="bg-BG" sz="2800" b="1" dirty="0"/>
              <a:t>Дистанционни продажби на стоки и услуги на ДНЗЛ в ЕС</a:t>
            </a:r>
            <a:endParaRPr lang="bg-BG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9D9DD5-73AE-F54F-3055-9FEB7192D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38492"/>
            <a:ext cx="8784976" cy="50934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sz="2200" dirty="0"/>
          </a:p>
          <a:p>
            <a:pPr marL="0" indent="0" algn="just">
              <a:buNone/>
            </a:pPr>
            <a:endParaRPr lang="bg-BG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7040972-D19B-EBAA-E1B8-05A0F8410493}"/>
              </a:ext>
            </a:extLst>
          </p:cNvPr>
          <p:cNvSpPr txBox="1"/>
          <p:nvPr/>
        </p:nvSpPr>
        <p:spPr>
          <a:xfrm>
            <a:off x="0" y="1412776"/>
            <a:ext cx="9144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eaLnBrk="1" hangingPunct="1">
              <a:buFontTx/>
              <a:buNone/>
              <a:defRPr/>
            </a:pPr>
            <a:r>
              <a:rPr lang="ru-RU" altLang="ko-KR" sz="2000" b="1" dirty="0">
                <a:solidFill>
                  <a:schemeClr val="tx1"/>
                </a:solidFill>
                <a:cs typeface="Arial" panose="020B0604020202020204" pitchFamily="34" charset="0"/>
              </a:rPr>
              <a:t>Пример 7:</a:t>
            </a:r>
          </a:p>
          <a:p>
            <a:pPr marL="0" indent="0" algn="just" eaLnBrk="1" hangingPunct="1">
              <a:buFontTx/>
              <a:buNone/>
              <a:defRPr/>
            </a:pP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През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м.09.2024 г.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българско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дружество,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регистрирано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за режим в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Съюза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(OSS)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продава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чрез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собствен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сайт – онлайн магазин стоки на ДНЗЛ в ЕС.</a:t>
            </a:r>
          </a:p>
          <a:p>
            <a:pPr marL="0" indent="0" algn="just" eaLnBrk="1" hangingPunct="1">
              <a:buFontTx/>
              <a:buNone/>
              <a:defRPr/>
            </a:pPr>
            <a:r>
              <a:rPr lang="ru-RU" altLang="ko-KR" sz="2000" u="sng" dirty="0">
                <a:solidFill>
                  <a:schemeClr val="tx1"/>
                </a:solidFill>
                <a:cs typeface="Arial" panose="020B0604020202020204" pitchFamily="34" charset="0"/>
              </a:rPr>
              <a:t>А) </a:t>
            </a:r>
            <a:r>
              <a:rPr lang="ru-RU" altLang="ko-KR" sz="2000" u="sng" dirty="0" err="1">
                <a:solidFill>
                  <a:schemeClr val="tx1"/>
                </a:solidFill>
                <a:cs typeface="Arial" panose="020B0604020202020204" pitchFamily="34" charset="0"/>
              </a:rPr>
              <a:t>Стоките</a:t>
            </a:r>
            <a:r>
              <a:rPr lang="ru-RU" altLang="ko-KR" sz="2000" u="sng" dirty="0">
                <a:solidFill>
                  <a:schemeClr val="tx1"/>
                </a:solidFill>
                <a:cs typeface="Arial" panose="020B0604020202020204" pitchFamily="34" charset="0"/>
              </a:rPr>
              <a:t> се </a:t>
            </a:r>
            <a:r>
              <a:rPr lang="ru-RU" altLang="ko-KR" sz="2000" u="sng" dirty="0" err="1">
                <a:solidFill>
                  <a:schemeClr val="tx1"/>
                </a:solidFill>
                <a:cs typeface="Arial" panose="020B0604020202020204" pitchFamily="34" charset="0"/>
              </a:rPr>
              <a:t>намират</a:t>
            </a:r>
            <a:r>
              <a:rPr lang="ru-RU" altLang="ko-KR" sz="2000" u="sng" dirty="0">
                <a:solidFill>
                  <a:schemeClr val="tx1"/>
                </a:solidFill>
                <a:cs typeface="Arial" panose="020B0604020202020204" pitchFamily="34" charset="0"/>
              </a:rPr>
              <a:t> в </a:t>
            </a:r>
            <a:r>
              <a:rPr lang="ru-RU" altLang="ko-KR" sz="2000" u="sng" dirty="0" err="1">
                <a:solidFill>
                  <a:schemeClr val="tx1"/>
                </a:solidFill>
                <a:cs typeface="Arial" panose="020B0604020202020204" pitchFamily="34" charset="0"/>
              </a:rPr>
              <a:t>България</a:t>
            </a:r>
            <a:endParaRPr lang="ru-RU" altLang="ko-KR" sz="2000" u="sng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0" indent="0" algn="just" eaLnBrk="1" hangingPunct="1">
              <a:buFontTx/>
              <a:buNone/>
              <a:defRPr/>
            </a:pP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Продажбите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за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български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ДНЗЛ се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отразяват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в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месечната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справката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декларация по чл.125 ЗДДС с 20 %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български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ДДС за м.09.2024 г.</a:t>
            </a:r>
          </a:p>
          <a:p>
            <a:pPr marL="0" indent="0" algn="just" eaLnBrk="1" hangingPunct="1">
              <a:buFontTx/>
              <a:buNone/>
              <a:defRPr/>
            </a:pP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Продажби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за ДНЗЛ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във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Франция –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начислява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се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френския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ДДС и за ДНЗЛ в Испания –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начислява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се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испанския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ДДС и се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включват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в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тримесечната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справката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декларация по чл.159 ЗДДС за период 07 - 09.2024 г.,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която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се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подава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до 31.10.2024 г.</a:t>
            </a:r>
          </a:p>
          <a:p>
            <a:pPr marL="0" indent="0" algn="just" eaLnBrk="1" hangingPunct="1">
              <a:buFontTx/>
              <a:buNone/>
              <a:defRPr/>
            </a:pPr>
            <a:r>
              <a:rPr lang="ru-RU" altLang="ko-KR" sz="2000" u="sng" dirty="0">
                <a:solidFill>
                  <a:schemeClr val="tx1"/>
                </a:solidFill>
                <a:cs typeface="Arial" panose="020B0604020202020204" pitchFamily="34" charset="0"/>
              </a:rPr>
              <a:t>Б) </a:t>
            </a:r>
            <a:r>
              <a:rPr lang="ru-RU" altLang="ko-KR" sz="2000" u="sng" dirty="0" err="1">
                <a:solidFill>
                  <a:schemeClr val="tx1"/>
                </a:solidFill>
                <a:cs typeface="Arial" panose="020B0604020202020204" pitchFamily="34" charset="0"/>
              </a:rPr>
              <a:t>Стоките</a:t>
            </a:r>
            <a:r>
              <a:rPr lang="ru-RU" altLang="ko-KR" sz="2000" u="sng" dirty="0">
                <a:solidFill>
                  <a:schemeClr val="tx1"/>
                </a:solidFill>
                <a:cs typeface="Arial" panose="020B0604020202020204" pitchFamily="34" charset="0"/>
              </a:rPr>
              <a:t> се </a:t>
            </a:r>
            <a:r>
              <a:rPr lang="ru-RU" altLang="ko-KR" sz="2000" u="sng" dirty="0" err="1">
                <a:solidFill>
                  <a:schemeClr val="tx1"/>
                </a:solidFill>
                <a:cs typeface="Arial" panose="020B0604020202020204" pitchFamily="34" charset="0"/>
              </a:rPr>
              <a:t>намират</a:t>
            </a:r>
            <a:r>
              <a:rPr lang="ru-RU" altLang="ko-KR" sz="2000" u="sng" dirty="0">
                <a:solidFill>
                  <a:schemeClr val="tx1"/>
                </a:solidFill>
                <a:cs typeface="Arial" panose="020B0604020202020204" pitchFamily="34" charset="0"/>
              </a:rPr>
              <a:t> в Австрия</a:t>
            </a:r>
          </a:p>
          <a:p>
            <a:pPr marL="0" indent="0" algn="just" eaLnBrk="1" hangingPunct="1">
              <a:buFontTx/>
              <a:buNone/>
              <a:defRPr/>
            </a:pP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Продажби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за ДНЗЛ в Германия –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начислява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се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германския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ДДС и за ДНЗЛ в Словакия –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начислява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се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словашкия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ДДС и се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включват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в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тримесечната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справката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декларация по чл.159 ЗДДС за период 07-09.2024 г.</a:t>
            </a:r>
          </a:p>
        </p:txBody>
      </p:sp>
    </p:spTree>
    <p:extLst>
      <p:ext uri="{BB962C8B-B14F-4D97-AF65-F5344CB8AC3E}">
        <p14:creationId xmlns:p14="http://schemas.microsoft.com/office/powerpoint/2010/main" val="4132623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44788-D74A-9328-5943-3B485304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5" y="0"/>
            <a:ext cx="4680520" cy="1238493"/>
          </a:xfrm>
        </p:spPr>
        <p:txBody>
          <a:bodyPr>
            <a:noAutofit/>
          </a:bodyPr>
          <a:lstStyle/>
          <a:p>
            <a:r>
              <a:rPr lang="ru-RU" sz="3000" dirty="0"/>
              <a:t>Начисляване на ДДС при </a:t>
            </a:r>
            <a:r>
              <a:rPr lang="ru-RU" sz="3000" dirty="0" err="1"/>
              <a:t>закъсняла</a:t>
            </a:r>
            <a:r>
              <a:rPr lang="ru-RU" sz="3000" dirty="0"/>
              <a:t> регистрация по ЗДДС</a:t>
            </a:r>
            <a:endParaRPr lang="bg-BG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68DCF7-3DCC-81C2-42DB-C171EAA3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5" y="1340768"/>
            <a:ext cx="8928991" cy="5400600"/>
          </a:xfrm>
        </p:spPr>
        <p:txBody>
          <a:bodyPr>
            <a:no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sz="2200" dirty="0">
                <a:cs typeface="Times New Roman" panose="02020603050405020304" pitchFamily="18" charset="0"/>
              </a:rPr>
              <a:t>В чл.102, ал.7 ЗДДС е </a:t>
            </a:r>
            <a:r>
              <a:rPr lang="ru-RU" sz="2200" dirty="0" err="1">
                <a:cs typeface="Times New Roman" panose="02020603050405020304" pitchFamily="18" charset="0"/>
              </a:rPr>
              <a:t>посочено</a:t>
            </a:r>
            <a:r>
              <a:rPr lang="ru-RU" sz="2200" dirty="0">
                <a:cs typeface="Times New Roman" panose="02020603050405020304" pitchFamily="18" charset="0"/>
              </a:rPr>
              <a:t>, че </a:t>
            </a:r>
            <a:r>
              <a:rPr lang="ru-RU" sz="2200" dirty="0" err="1">
                <a:cs typeface="Times New Roman" panose="02020603050405020304" pitchFamily="18" charset="0"/>
              </a:rPr>
              <a:t>когато</a:t>
            </a:r>
            <a:r>
              <a:rPr lang="ru-RU" sz="2200" dirty="0">
                <a:cs typeface="Times New Roman" panose="02020603050405020304" pitchFamily="18" charset="0"/>
              </a:rPr>
              <a:t> не е издало нова фактура по </a:t>
            </a:r>
            <a:r>
              <a:rPr lang="ru-RU" sz="2200" dirty="0" err="1">
                <a:cs typeface="Times New Roman" panose="02020603050405020304" pitchFamily="18" charset="0"/>
              </a:rPr>
              <a:t>реда</a:t>
            </a:r>
            <a:r>
              <a:rPr lang="ru-RU" sz="2200" dirty="0">
                <a:cs typeface="Times New Roman" panose="02020603050405020304" pitchFamily="18" charset="0"/>
              </a:rPr>
              <a:t> на ал. 6, </a:t>
            </a:r>
            <a:r>
              <a:rPr lang="ru-RU" sz="2200" dirty="0" err="1">
                <a:cs typeface="Times New Roman" panose="02020603050405020304" pitchFamily="18" charset="0"/>
              </a:rPr>
              <a:t>лицето</a:t>
            </a:r>
            <a:r>
              <a:rPr lang="ru-RU" sz="2200" dirty="0"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cs typeface="Times New Roman" panose="02020603050405020304" pitchFamily="18" charset="0"/>
              </a:rPr>
              <a:t>начислява</a:t>
            </a:r>
            <a:r>
              <a:rPr lang="ru-RU" sz="2200" dirty="0"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cs typeface="Times New Roman" panose="02020603050405020304" pitchFamily="18" charset="0"/>
              </a:rPr>
              <a:t>дължимия</a:t>
            </a:r>
            <a:r>
              <a:rPr lang="ru-RU" sz="2200" dirty="0"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cs typeface="Times New Roman" panose="02020603050405020304" pitchFamily="18" charset="0"/>
              </a:rPr>
              <a:t>данък</a:t>
            </a:r>
            <a:r>
              <a:rPr lang="ru-RU" sz="2200" dirty="0">
                <a:cs typeface="Times New Roman" panose="02020603050405020304" pitchFamily="18" charset="0"/>
              </a:rPr>
              <a:t> за </a:t>
            </a:r>
            <a:r>
              <a:rPr lang="ru-RU" sz="2200" dirty="0" err="1">
                <a:cs typeface="Times New Roman" panose="02020603050405020304" pitchFamily="18" charset="0"/>
              </a:rPr>
              <a:t>извършената</a:t>
            </a:r>
            <a:r>
              <a:rPr lang="ru-RU" sz="2200" dirty="0">
                <a:cs typeface="Times New Roman" panose="02020603050405020304" pitchFamily="18" charset="0"/>
              </a:rPr>
              <a:t> от него облагаема доставка с протокол в </a:t>
            </a:r>
            <a:r>
              <a:rPr lang="ru-RU" sz="2200" dirty="0" err="1">
                <a:cs typeface="Times New Roman" panose="02020603050405020304" pitchFamily="18" charset="0"/>
              </a:rPr>
              <a:t>първия</a:t>
            </a:r>
            <a:r>
              <a:rPr lang="ru-RU" sz="2200" dirty="0">
                <a:cs typeface="Times New Roman" panose="02020603050405020304" pitchFamily="18" charset="0"/>
              </a:rPr>
              <a:t> или в </a:t>
            </a:r>
            <a:r>
              <a:rPr lang="ru-RU" sz="2200" dirty="0" err="1">
                <a:cs typeface="Times New Roman" panose="02020603050405020304" pitchFamily="18" charset="0"/>
              </a:rPr>
              <a:t>следващия</a:t>
            </a:r>
            <a:r>
              <a:rPr lang="ru-RU" sz="2200" dirty="0"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cs typeface="Times New Roman" panose="02020603050405020304" pitchFamily="18" charset="0"/>
              </a:rPr>
              <a:t>данъчен</a:t>
            </a:r>
            <a:r>
              <a:rPr lang="ru-RU" sz="2200" dirty="0">
                <a:cs typeface="Times New Roman" panose="02020603050405020304" pitchFamily="18" charset="0"/>
              </a:rPr>
              <a:t> период. </a:t>
            </a:r>
            <a:r>
              <a:rPr lang="ru-RU" sz="2200" dirty="0" err="1">
                <a:cs typeface="Times New Roman" panose="02020603050405020304" pitchFamily="18" charset="0"/>
              </a:rPr>
              <a:t>Издаденият</a:t>
            </a:r>
            <a:r>
              <a:rPr lang="ru-RU" sz="2200" dirty="0">
                <a:cs typeface="Times New Roman" panose="02020603050405020304" pitchFamily="18" charset="0"/>
              </a:rPr>
              <a:t> протокол се </a:t>
            </a:r>
            <a:r>
              <a:rPr lang="ru-RU" sz="2200" dirty="0" err="1">
                <a:cs typeface="Times New Roman" panose="02020603050405020304" pitchFamily="18" charset="0"/>
              </a:rPr>
              <a:t>отразява</a:t>
            </a:r>
            <a:r>
              <a:rPr lang="ru-RU" sz="2200" dirty="0">
                <a:cs typeface="Times New Roman" panose="02020603050405020304" pitchFamily="18" charset="0"/>
              </a:rPr>
              <a:t> в дневника за </a:t>
            </a:r>
            <a:r>
              <a:rPr lang="ru-RU" sz="2200" dirty="0" err="1">
                <a:cs typeface="Times New Roman" panose="02020603050405020304" pitchFamily="18" charset="0"/>
              </a:rPr>
              <a:t>продажбите</a:t>
            </a:r>
            <a:r>
              <a:rPr lang="ru-RU" sz="2200" dirty="0">
                <a:cs typeface="Times New Roman" panose="02020603050405020304" pitchFamily="18" charset="0"/>
              </a:rPr>
              <a:t> за </a:t>
            </a:r>
            <a:r>
              <a:rPr lang="ru-RU" sz="2200" dirty="0" err="1">
                <a:cs typeface="Times New Roman" panose="02020603050405020304" pitchFamily="18" charset="0"/>
              </a:rPr>
              <a:t>данъчния</a:t>
            </a:r>
            <a:r>
              <a:rPr lang="ru-RU" sz="2200" dirty="0">
                <a:cs typeface="Times New Roman" panose="02020603050405020304" pitchFamily="18" charset="0"/>
              </a:rPr>
              <a:t> период, </a:t>
            </a:r>
            <a:r>
              <a:rPr lang="ru-RU" sz="2200" dirty="0" err="1">
                <a:cs typeface="Times New Roman" panose="02020603050405020304" pitchFamily="18" charset="0"/>
              </a:rPr>
              <a:t>през</a:t>
            </a:r>
            <a:r>
              <a:rPr lang="ru-RU" sz="2200" dirty="0"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cs typeface="Times New Roman" panose="02020603050405020304" pitchFamily="18" charset="0"/>
              </a:rPr>
              <a:t>който</a:t>
            </a:r>
            <a:r>
              <a:rPr lang="ru-RU" sz="2200" dirty="0">
                <a:cs typeface="Times New Roman" panose="02020603050405020304" pitchFamily="18" charset="0"/>
              </a:rPr>
              <a:t> е </a:t>
            </a:r>
            <a:r>
              <a:rPr lang="ru-RU" sz="2200" dirty="0" err="1">
                <a:cs typeface="Times New Roman" panose="02020603050405020304" pitchFamily="18" charset="0"/>
              </a:rPr>
              <a:t>издаден</a:t>
            </a:r>
            <a:r>
              <a:rPr lang="ru-RU" sz="2200" dirty="0"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bg-BG" sz="2200" b="1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Пример 1:</a:t>
            </a:r>
            <a:endParaRPr lang="bg-BG" sz="22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bg-BG" sz="2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Дружество Х е надхвърлило оборота за регистрация по чл.96, ал.1 ЗДДС от 100 000 лв. на 10.01.2024 г. Заявлението за регистрация по ЗДДС е подадено със закъснение на 14.02.2024 г. и дружеството е регистрирано по ЗДДС на 27.02.2024 г. На 20.02.2024 г.  Х е извършило облагаема доставка със стоки на дружество У, регистрирано лице по ЗДДС, с цена 60 000 лв., за което е издадена фактура № 5/22.02.2024 г. без начислен</a:t>
            </a:r>
            <a:r>
              <a:rPr lang="ru-RU" sz="2200" dirty="0">
                <a:cs typeface="Arial" panose="020B0604020202020204" pitchFamily="34" charset="0"/>
              </a:rPr>
              <a:t>ДДС. </a:t>
            </a:r>
            <a:r>
              <a:rPr lang="ru-RU" sz="2200" dirty="0" err="1">
                <a:cs typeface="Arial" panose="020B0604020202020204" pitchFamily="34" charset="0"/>
              </a:rPr>
              <a:t>Купувачът</a:t>
            </a:r>
            <a:r>
              <a:rPr lang="ru-RU" sz="2200" dirty="0">
                <a:cs typeface="Arial" panose="020B0604020202020204" pitchFamily="34" charset="0"/>
              </a:rPr>
              <a:t> У е отразил </a:t>
            </a:r>
            <a:r>
              <a:rPr lang="ru-RU" sz="2200" dirty="0" err="1">
                <a:cs typeface="Arial" panose="020B0604020202020204" pitchFamily="34" charset="0"/>
              </a:rPr>
              <a:t>фактурата</a:t>
            </a:r>
            <a:r>
              <a:rPr lang="ru-RU" sz="2200" dirty="0">
                <a:cs typeface="Arial" panose="020B0604020202020204" pitchFamily="34" charset="0"/>
              </a:rPr>
              <a:t> в дневника за покупки за м.02.2024 г</a:t>
            </a:r>
            <a:r>
              <a:rPr lang="ru-RU" sz="2400" dirty="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27463987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0DB31A-0DB2-3755-7CDD-B5BF5A5B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8640"/>
            <a:ext cx="4932040" cy="1049852"/>
          </a:xfrm>
        </p:spPr>
        <p:txBody>
          <a:bodyPr>
            <a:noAutofit/>
          </a:bodyPr>
          <a:lstStyle/>
          <a:p>
            <a:r>
              <a:rPr lang="bg-BG" altLang="bg-BG" sz="2800" b="1" dirty="0"/>
              <a:t>Дистанционни продажби на стоки и услуги на ДНЗЛ в ЕС</a:t>
            </a:r>
            <a:endParaRPr lang="bg-BG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9D9DD5-73AE-F54F-3055-9FEB7192D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38492"/>
            <a:ext cx="8784976" cy="50934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sz="2200" dirty="0"/>
          </a:p>
          <a:p>
            <a:pPr marL="0" indent="0" algn="just">
              <a:buNone/>
            </a:pPr>
            <a:endParaRPr lang="bg-BG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7040972-D19B-EBAA-E1B8-05A0F8410493}"/>
              </a:ext>
            </a:extLst>
          </p:cNvPr>
          <p:cNvSpPr txBox="1"/>
          <p:nvPr/>
        </p:nvSpPr>
        <p:spPr>
          <a:xfrm>
            <a:off x="0" y="1412776"/>
            <a:ext cx="9144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eaLnBrk="1" hangingPunct="1">
              <a:buFont typeface="Wingdings" panose="05000000000000000000" pitchFamily="2" charset="2"/>
              <a:buChar char="ü"/>
              <a:defRPr/>
            </a:pP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Ако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българско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дружество,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регистрирано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по ДДС и режим в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Съюза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(OSS) в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България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продава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стоки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през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чужд сайт/платформа (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като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Амазон,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Ибей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Етси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и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други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подобни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) и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стоките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се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транспортират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между две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държави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членки на ЕС с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получател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ДНЗЛ, то за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тези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дистанционни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продажби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е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отговорно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да начисли и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внесе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ДДС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балгарското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дружество, а не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сайтът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</a:p>
          <a:p>
            <a:pPr marL="342900" indent="-342900" algn="just" eaLnBrk="1" hangingPunct="1">
              <a:buFont typeface="Wingdings" panose="05000000000000000000" pitchFamily="2" charset="2"/>
              <a:buChar char="ü"/>
              <a:defRPr/>
            </a:pP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Чуждестранният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сайт е отговорен само за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внасяне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на ДДС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когато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стоки до 150 Евро се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внасят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от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трета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страна и се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изпращат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в друга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държава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– членка на ЕС (чл.14а ЗДДС).</a:t>
            </a:r>
          </a:p>
          <a:p>
            <a:pPr marL="342900" indent="-342900" algn="just" eaLnBrk="1" hangingPunct="1">
              <a:buFont typeface="Wingdings" panose="05000000000000000000" pitchFamily="2" charset="2"/>
              <a:buChar char="ü"/>
              <a:defRPr/>
            </a:pP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За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регистрацията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и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прилагането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на режим в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Съюза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е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налице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практика на НАП - 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Писмо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Изх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. № М-94-В-666/07.02.2022 г. на ЦУ на НАП,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Писмо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№ 94-00-130-2 от 20.11.2023 г.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относно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прилагане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разпоредбите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на ЗДДС, ЗКПО, ППЗДДС и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Наредба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№ Н-18 от 13.12.2006 г. при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извършване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на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продажби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на стоки чрез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електронен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 магазин и </a:t>
            </a:r>
            <a:r>
              <a:rPr lang="ru-RU" altLang="ko-KR" sz="2000" dirty="0" err="1">
                <a:solidFill>
                  <a:schemeClr val="tx1"/>
                </a:solidFill>
                <a:cs typeface="Arial" panose="020B0604020202020204" pitchFamily="34" charset="0"/>
              </a:rPr>
              <a:t>други</a:t>
            </a:r>
            <a:r>
              <a:rPr lang="ru-RU" altLang="ko-KR" sz="2000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3023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0DB31A-0DB2-3755-7CDD-B5BF5A5B2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8640"/>
            <a:ext cx="4932040" cy="1049852"/>
          </a:xfrm>
        </p:spPr>
        <p:txBody>
          <a:bodyPr>
            <a:noAutofit/>
          </a:bodyPr>
          <a:lstStyle/>
          <a:p>
            <a:r>
              <a:rPr lang="bg-BG" altLang="bg-BG" sz="2800" b="1" dirty="0"/>
              <a:t>Дистанционни продажби на стоки и услуги на ДНЗЛ в ЕС</a:t>
            </a:r>
            <a:endParaRPr lang="bg-BG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9D9DD5-73AE-F54F-3055-9FEB7192D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38492"/>
            <a:ext cx="8784976" cy="50934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sz="2200" dirty="0"/>
          </a:p>
          <a:p>
            <a:pPr marL="0" indent="0" algn="just">
              <a:buNone/>
            </a:pPr>
            <a:endParaRPr lang="bg-BG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7040972-D19B-EBAA-E1B8-05A0F8410493}"/>
              </a:ext>
            </a:extLst>
          </p:cNvPr>
          <p:cNvSpPr txBox="1"/>
          <p:nvPr/>
        </p:nvSpPr>
        <p:spPr>
          <a:xfrm>
            <a:off x="0" y="1412776"/>
            <a:ext cx="9036496" cy="564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eaLnBrk="1" hangingPunct="1">
              <a:buFontTx/>
              <a:buNone/>
              <a:defRPr/>
            </a:pPr>
            <a:r>
              <a:rPr lang="ru-RU" altLang="ko-KR" sz="1900" b="1" u="sng" dirty="0">
                <a:solidFill>
                  <a:schemeClr val="tx1"/>
                </a:solidFill>
                <a:cs typeface="Arial" panose="020B0604020202020204" pitchFamily="34" charset="0"/>
              </a:rPr>
              <a:t>Пример:</a:t>
            </a:r>
          </a:p>
          <a:p>
            <a:pPr marL="0" indent="0" algn="just" eaLnBrk="1" hangingPunct="1">
              <a:buFontTx/>
              <a:buNone/>
              <a:defRPr/>
            </a:pP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Българско дружество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продава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стоки чрез чужд сайт - Амазон на ДНЗЛ в ЕС,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като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стоките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са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общностни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(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произведени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са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в ЕС или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са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внесени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от трети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страни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, за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което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е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платено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ДДС). Независимо дали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стоките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тръгват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към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купувачите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ДНЗЛ от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България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или от склад на сайта в друга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държава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членка (например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Унгария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),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задължен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за регистрация по OSS и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последващото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начисляване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деклариране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и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плащане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на ДДС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съгласно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ставката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в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държавата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членка на получателя е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българският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доставчик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, а не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чуждестранния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сайт.</a:t>
            </a:r>
          </a:p>
          <a:p>
            <a:pPr marL="0" indent="0" algn="just" eaLnBrk="1" hangingPunct="1">
              <a:buFontTx/>
              <a:buNone/>
              <a:defRPr/>
            </a:pPr>
            <a:r>
              <a:rPr lang="ru-RU" altLang="ko-KR" sz="1900" b="1" u="sng" dirty="0">
                <a:solidFill>
                  <a:schemeClr val="tx1"/>
                </a:solidFill>
                <a:cs typeface="Arial" panose="020B0604020202020204" pitchFamily="34" charset="0"/>
              </a:rPr>
              <a:t>Пример</a:t>
            </a:r>
            <a:r>
              <a:rPr lang="ru-RU" altLang="ko-KR" sz="1900" b="1" dirty="0">
                <a:solidFill>
                  <a:schemeClr val="tx1"/>
                </a:solidFill>
                <a:cs typeface="Arial" panose="020B0604020202020204" pitchFamily="34" charset="0"/>
              </a:rPr>
              <a:t>:</a:t>
            </a:r>
          </a:p>
          <a:p>
            <a:pPr marL="0" indent="0" algn="just" eaLnBrk="1" hangingPunct="1">
              <a:buFontTx/>
              <a:buNone/>
              <a:defRPr/>
            </a:pP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Българска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фирма –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доставчик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регистриран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на OSS,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изпраща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стоки от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България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до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логистичен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склад в друга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държава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членка - Германия,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където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също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е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регистрирана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по ДДС. В случая е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налице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ВОД по чл.7, ал.4 ЗДДС от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българския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към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германския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ДДС-номер и ВОП за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германския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.</a:t>
            </a:r>
          </a:p>
          <a:p>
            <a:pPr marL="0" indent="0" algn="just" eaLnBrk="1" hangingPunct="1">
              <a:buFontTx/>
              <a:buNone/>
              <a:defRPr/>
            </a:pP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За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последващите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продажби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от склада в Германия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към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ДНЗЛ в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други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държави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членки,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различни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от Германия,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българският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доставчик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прилага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режима за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вътреобщностни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дистанционни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продажби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и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ще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декларира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тези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доставки чрез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справката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декларация за OSS в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България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. Ако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има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продажби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на ДНЗЛ в Германия и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стоките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се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изпращат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от склада в Германия, то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тази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вътрешна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доставка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ще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се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декларира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от </a:t>
            </a:r>
            <a:r>
              <a:rPr lang="ru-RU" altLang="ko-KR" sz="1900" dirty="0" err="1">
                <a:solidFill>
                  <a:schemeClr val="tx1"/>
                </a:solidFill>
                <a:cs typeface="Arial" panose="020B0604020202020204" pitchFamily="34" charset="0"/>
              </a:rPr>
              <a:t>германския</a:t>
            </a:r>
            <a:r>
              <a:rPr lang="ru-RU" altLang="ko-KR" sz="1900" dirty="0">
                <a:solidFill>
                  <a:schemeClr val="tx1"/>
                </a:solidFill>
                <a:cs typeface="Arial" panose="020B0604020202020204" pitchFamily="34" charset="0"/>
              </a:rPr>
              <a:t> ДДС – номер.</a:t>
            </a:r>
          </a:p>
        </p:txBody>
      </p:sp>
    </p:spTree>
    <p:extLst>
      <p:ext uri="{BB962C8B-B14F-4D97-AF65-F5344CB8AC3E}">
        <p14:creationId xmlns:p14="http://schemas.microsoft.com/office/powerpoint/2010/main" val="5132404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AFD0A19-D535-D5CF-40FA-1339D5F1F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D3D42F8C-5659-6FD8-5439-AAE1AEBCE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556791"/>
            <a:ext cx="8568952" cy="5080752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Въпроси</a:t>
            </a:r>
            <a:r>
              <a:rPr lang="ru-RU" dirty="0"/>
              <a:t>?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Благодаря за </a:t>
            </a:r>
            <a:r>
              <a:rPr lang="ru-RU" dirty="0" err="1"/>
              <a:t>вниманието</a:t>
            </a:r>
            <a:r>
              <a:rPr lang="ru-RU" dirty="0"/>
              <a:t>!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v.vassileva@globaltax.bg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4425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44788-D74A-9328-5943-3B485304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5" y="0"/>
            <a:ext cx="4680520" cy="1238493"/>
          </a:xfrm>
        </p:spPr>
        <p:txBody>
          <a:bodyPr>
            <a:noAutofit/>
          </a:bodyPr>
          <a:lstStyle/>
          <a:p>
            <a:r>
              <a:rPr lang="ru-RU" sz="3000" dirty="0"/>
              <a:t>Начисляване на ДДС при </a:t>
            </a:r>
            <a:r>
              <a:rPr lang="ru-RU" sz="3000" dirty="0" err="1"/>
              <a:t>закъсняла</a:t>
            </a:r>
            <a:r>
              <a:rPr lang="ru-RU" sz="3000" dirty="0"/>
              <a:t> регистрация по ЗДДС</a:t>
            </a:r>
            <a:endParaRPr lang="bg-BG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68DCF7-3DCC-81C2-42DB-C171EAA3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5" y="1340768"/>
            <a:ext cx="8928991" cy="54006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200" dirty="0">
                <a:cs typeface="Times New Roman" panose="02020603050405020304" pitchFamily="18" charset="0"/>
              </a:rPr>
              <a:t>След </a:t>
            </a:r>
            <a:r>
              <a:rPr lang="ru-RU" sz="2200" dirty="0" err="1">
                <a:cs typeface="Times New Roman" panose="02020603050405020304" pitchFamily="18" charset="0"/>
              </a:rPr>
              <a:t>регистрацията</a:t>
            </a:r>
            <a:r>
              <a:rPr lang="ru-RU" sz="2200" dirty="0">
                <a:cs typeface="Times New Roman" panose="02020603050405020304" pitchFamily="18" charset="0"/>
              </a:rPr>
              <a:t> по ЗДДС дружество Х </a:t>
            </a:r>
            <a:r>
              <a:rPr lang="ru-RU" sz="2200" dirty="0" err="1">
                <a:cs typeface="Times New Roman" panose="02020603050405020304" pitchFamily="18" charset="0"/>
              </a:rPr>
              <a:t>може</a:t>
            </a:r>
            <a:r>
              <a:rPr lang="ru-RU" sz="2200" dirty="0">
                <a:cs typeface="Times New Roman" panose="02020603050405020304" pitchFamily="18" charset="0"/>
              </a:rPr>
              <a:t> да </a:t>
            </a:r>
            <a:r>
              <a:rPr lang="ru-RU" sz="2200" dirty="0" err="1">
                <a:cs typeface="Times New Roman" panose="02020603050405020304" pitchFamily="18" charset="0"/>
              </a:rPr>
              <a:t>анулира</a:t>
            </a:r>
            <a:r>
              <a:rPr lang="ru-RU" sz="2200" dirty="0">
                <a:cs typeface="Times New Roman" panose="02020603050405020304" pitchFamily="18" charset="0"/>
              </a:rPr>
              <a:t> фактура  № 5/22.02.2024 г. </a:t>
            </a:r>
            <a:r>
              <a:rPr lang="ru-RU" sz="2200" dirty="0" err="1">
                <a:cs typeface="Times New Roman" panose="02020603050405020304" pitchFamily="18" charset="0"/>
              </a:rPr>
              <a:t>през</a:t>
            </a:r>
            <a:r>
              <a:rPr lang="ru-RU" sz="2200" dirty="0">
                <a:cs typeface="Times New Roman" panose="02020603050405020304" pitchFamily="18" charset="0"/>
              </a:rPr>
              <a:t> м.02.2024 г. (периода на регистрация) или </a:t>
            </a:r>
            <a:r>
              <a:rPr lang="ru-RU" sz="2200" dirty="0" err="1">
                <a:cs typeface="Times New Roman" panose="02020603050405020304" pitchFamily="18" charset="0"/>
              </a:rPr>
              <a:t>следващия</a:t>
            </a:r>
            <a:r>
              <a:rPr lang="ru-RU" sz="2200" dirty="0">
                <a:cs typeface="Times New Roman" panose="02020603050405020304" pitchFamily="18" charset="0"/>
              </a:rPr>
              <a:t> м.03.2024 г. и да </a:t>
            </a:r>
            <a:r>
              <a:rPr lang="ru-RU" sz="2200" dirty="0" err="1">
                <a:cs typeface="Times New Roman" panose="02020603050405020304" pitchFamily="18" charset="0"/>
              </a:rPr>
              <a:t>издаде</a:t>
            </a:r>
            <a:r>
              <a:rPr lang="ru-RU" sz="2200" dirty="0">
                <a:cs typeface="Times New Roman" panose="02020603050405020304" pitchFamily="18" charset="0"/>
              </a:rPr>
              <a:t> нова фактура с </a:t>
            </a:r>
            <a:r>
              <a:rPr lang="ru-RU" sz="2200" dirty="0" err="1">
                <a:cs typeface="Times New Roman" panose="02020603050405020304" pitchFamily="18" charset="0"/>
              </a:rPr>
              <a:t>данъчна</a:t>
            </a:r>
            <a:r>
              <a:rPr lang="ru-RU" sz="2200" dirty="0">
                <a:cs typeface="Times New Roman" panose="02020603050405020304" pitchFamily="18" charset="0"/>
              </a:rPr>
              <a:t> основа 50 000 </a:t>
            </a:r>
            <a:r>
              <a:rPr lang="ru-RU" sz="2200" dirty="0" err="1">
                <a:cs typeface="Times New Roman" panose="02020603050405020304" pitchFamily="18" charset="0"/>
              </a:rPr>
              <a:t>лв</a:t>
            </a:r>
            <a:r>
              <a:rPr lang="ru-RU" sz="2200" dirty="0">
                <a:cs typeface="Times New Roman" panose="02020603050405020304" pitchFamily="18" charset="0"/>
              </a:rPr>
              <a:t>. и начислен ДДС 10 000 </a:t>
            </a:r>
            <a:r>
              <a:rPr lang="ru-RU" sz="2200" dirty="0" err="1">
                <a:cs typeface="Times New Roman" panose="02020603050405020304" pitchFamily="18" charset="0"/>
              </a:rPr>
              <a:t>лв</a:t>
            </a:r>
            <a:r>
              <a:rPr lang="ru-RU" sz="2200" dirty="0">
                <a:cs typeface="Times New Roman" panose="02020603050405020304" pitchFamily="18" charset="0"/>
              </a:rPr>
              <a:t>. Х </a:t>
            </a:r>
            <a:r>
              <a:rPr lang="ru-RU" sz="2200" dirty="0" err="1">
                <a:cs typeface="Times New Roman" panose="02020603050405020304" pitchFamily="18" charset="0"/>
              </a:rPr>
              <a:t>анулира</a:t>
            </a:r>
            <a:r>
              <a:rPr lang="ru-RU" sz="2200" dirty="0">
                <a:cs typeface="Times New Roman" panose="02020603050405020304" pitchFamily="18" charset="0"/>
              </a:rPr>
              <a:t> фактура № 5 с протокол по чл.116, ал.4 ЗДДС и </a:t>
            </a:r>
            <a:r>
              <a:rPr lang="ru-RU" sz="2200" dirty="0" err="1">
                <a:cs typeface="Times New Roman" panose="02020603050405020304" pitchFamily="18" charset="0"/>
              </a:rPr>
              <a:t>издава</a:t>
            </a:r>
            <a:r>
              <a:rPr lang="ru-RU" sz="2200" dirty="0">
                <a:cs typeface="Times New Roman" panose="02020603050405020304" pitchFamily="18" charset="0"/>
              </a:rPr>
              <a:t> нова фактура № 7/01.03.2024 г., </a:t>
            </a:r>
            <a:r>
              <a:rPr lang="ru-RU" sz="2200" dirty="0" err="1">
                <a:cs typeface="Times New Roman" panose="02020603050405020304" pitchFamily="18" charset="0"/>
              </a:rPr>
              <a:t>която</a:t>
            </a:r>
            <a:r>
              <a:rPr lang="ru-RU" sz="2200" dirty="0"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cs typeface="Times New Roman" panose="02020603050405020304" pitchFamily="18" charset="0"/>
              </a:rPr>
              <a:t>отразява</a:t>
            </a:r>
            <a:r>
              <a:rPr lang="ru-RU" sz="2200" dirty="0">
                <a:cs typeface="Times New Roman" panose="02020603050405020304" pitchFamily="18" charset="0"/>
              </a:rPr>
              <a:t> в дневника за </a:t>
            </a:r>
            <a:r>
              <a:rPr lang="ru-RU" sz="2200" dirty="0" err="1">
                <a:cs typeface="Times New Roman" panose="02020603050405020304" pitchFamily="18" charset="0"/>
              </a:rPr>
              <a:t>продажби</a:t>
            </a:r>
            <a:r>
              <a:rPr lang="ru-RU" sz="2200" dirty="0">
                <a:cs typeface="Times New Roman" panose="02020603050405020304" pitchFamily="18" charset="0"/>
              </a:rPr>
              <a:t> и </a:t>
            </a:r>
            <a:r>
              <a:rPr lang="ru-RU" sz="2200" dirty="0" err="1">
                <a:cs typeface="Times New Roman" panose="02020603050405020304" pitchFamily="18" charset="0"/>
              </a:rPr>
              <a:t>справката</a:t>
            </a:r>
            <a:r>
              <a:rPr lang="ru-RU" sz="2200" dirty="0">
                <a:cs typeface="Times New Roman" panose="02020603050405020304" pitchFamily="18" charset="0"/>
              </a:rPr>
              <a:t> декларация за м.03.2024 г. </a:t>
            </a:r>
            <a:r>
              <a:rPr lang="ru-RU" sz="2200" dirty="0" err="1">
                <a:cs typeface="Times New Roman" panose="02020603050405020304" pitchFamily="18" charset="0"/>
              </a:rPr>
              <a:t>като</a:t>
            </a:r>
            <a:r>
              <a:rPr lang="ru-RU" sz="2200" dirty="0"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cs typeface="Times New Roman" panose="02020603050405020304" pitchFamily="18" charset="0"/>
              </a:rPr>
              <a:t>дължи</a:t>
            </a:r>
            <a:r>
              <a:rPr lang="ru-RU" sz="2200" dirty="0">
                <a:cs typeface="Times New Roman" panose="02020603050405020304" pitchFamily="18" charset="0"/>
              </a:rPr>
              <a:t> лихва </a:t>
            </a:r>
            <a:r>
              <a:rPr lang="ru-RU" sz="2200" dirty="0" err="1">
                <a:cs typeface="Times New Roman" panose="02020603050405020304" pitchFamily="18" charset="0"/>
              </a:rPr>
              <a:t>върху</a:t>
            </a:r>
            <a:r>
              <a:rPr lang="ru-RU" sz="2200" dirty="0">
                <a:cs typeface="Times New Roman" panose="02020603050405020304" pitchFamily="18" charset="0"/>
              </a:rPr>
              <a:t> 10 000 </a:t>
            </a:r>
            <a:r>
              <a:rPr lang="ru-RU" sz="2200" dirty="0" err="1">
                <a:cs typeface="Times New Roman" panose="02020603050405020304" pitchFamily="18" charset="0"/>
              </a:rPr>
              <a:t>лв</a:t>
            </a:r>
            <a:r>
              <a:rPr lang="ru-RU" sz="2200" dirty="0">
                <a:cs typeface="Times New Roman" panose="02020603050405020304" pitchFamily="18" charset="0"/>
              </a:rPr>
              <a:t>. ДДС за периода от 15.03.2024 г. до 14.04.2024 г.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200" dirty="0" err="1">
                <a:cs typeface="Times New Roman" panose="02020603050405020304" pitchFamily="18" charset="0"/>
              </a:rPr>
              <a:t>Купувачът</a:t>
            </a:r>
            <a:r>
              <a:rPr lang="ru-RU" sz="2200" dirty="0">
                <a:cs typeface="Times New Roman" panose="02020603050405020304" pitchFamily="18" charset="0"/>
              </a:rPr>
              <a:t> / </a:t>
            </a:r>
            <a:r>
              <a:rPr lang="ru-RU" sz="2200" dirty="0" err="1">
                <a:cs typeface="Times New Roman" panose="02020603050405020304" pitchFamily="18" charset="0"/>
              </a:rPr>
              <a:t>получателят</a:t>
            </a:r>
            <a:r>
              <a:rPr lang="ru-RU" sz="2200" dirty="0">
                <a:cs typeface="Times New Roman" panose="02020603050405020304" pitchFamily="18" charset="0"/>
              </a:rPr>
              <a:t> на </a:t>
            </a:r>
            <a:r>
              <a:rPr lang="ru-RU" sz="2200" dirty="0" err="1">
                <a:cs typeface="Times New Roman" panose="02020603050405020304" pitchFamily="18" charset="0"/>
              </a:rPr>
              <a:t>стоката</a:t>
            </a:r>
            <a:r>
              <a:rPr lang="ru-RU" sz="2200" dirty="0">
                <a:cs typeface="Times New Roman" panose="02020603050405020304" pitchFamily="18" charset="0"/>
              </a:rPr>
              <a:t> дружество У </a:t>
            </a:r>
            <a:r>
              <a:rPr lang="ru-RU" sz="2200" dirty="0" err="1">
                <a:cs typeface="Times New Roman" panose="02020603050405020304" pitchFamily="18" charset="0"/>
              </a:rPr>
              <a:t>ще</a:t>
            </a:r>
            <a:r>
              <a:rPr lang="ru-RU" sz="2200" dirty="0"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cs typeface="Times New Roman" panose="02020603050405020304" pitchFamily="18" charset="0"/>
              </a:rPr>
              <a:t>има</a:t>
            </a:r>
            <a:r>
              <a:rPr lang="ru-RU" sz="2200" dirty="0">
                <a:cs typeface="Times New Roman" panose="02020603050405020304" pitchFamily="18" charset="0"/>
              </a:rPr>
              <a:t> право на </a:t>
            </a:r>
            <a:r>
              <a:rPr lang="ru-RU" sz="2200" dirty="0" err="1">
                <a:cs typeface="Times New Roman" panose="02020603050405020304" pitchFamily="18" charset="0"/>
              </a:rPr>
              <a:t>данъчен</a:t>
            </a:r>
            <a:r>
              <a:rPr lang="ru-RU" sz="2200" dirty="0">
                <a:cs typeface="Times New Roman" panose="02020603050405020304" pitchFamily="18" charset="0"/>
              </a:rPr>
              <a:t> кредит по </a:t>
            </a:r>
            <a:r>
              <a:rPr lang="ru-RU" sz="2200" dirty="0" err="1">
                <a:cs typeface="Times New Roman" panose="02020603050405020304" pitchFamily="18" charset="0"/>
              </a:rPr>
              <a:t>новата</a:t>
            </a:r>
            <a:r>
              <a:rPr lang="ru-RU" sz="2200" dirty="0">
                <a:cs typeface="Times New Roman" panose="02020603050405020304" pitchFamily="18" charset="0"/>
              </a:rPr>
              <a:t> фактура № 7/01.03.2024 г., </a:t>
            </a:r>
            <a:r>
              <a:rPr lang="ru-RU" sz="2200" dirty="0" err="1">
                <a:cs typeface="Times New Roman" panose="02020603050405020304" pitchFamily="18" charset="0"/>
              </a:rPr>
              <a:t>защото</a:t>
            </a:r>
            <a:r>
              <a:rPr lang="ru-RU" sz="2200" dirty="0">
                <a:cs typeface="Times New Roman" panose="02020603050405020304" pitchFamily="18" charset="0"/>
              </a:rPr>
              <a:t> е включил </a:t>
            </a:r>
            <a:r>
              <a:rPr lang="ru-RU" sz="2200" dirty="0" err="1">
                <a:cs typeface="Times New Roman" panose="02020603050405020304" pitchFamily="18" charset="0"/>
              </a:rPr>
              <a:t>старата</a:t>
            </a:r>
            <a:r>
              <a:rPr lang="ru-RU" sz="2200" dirty="0">
                <a:cs typeface="Times New Roman" panose="02020603050405020304" pitchFamily="18" charset="0"/>
              </a:rPr>
              <a:t> фактура № 5/22.02.2024 г. в дневника за покупки за м.02.2024 г. </a:t>
            </a:r>
            <a:r>
              <a:rPr lang="ru-RU" sz="2200" dirty="0" err="1">
                <a:cs typeface="Times New Roman" panose="02020603050405020304" pitchFamily="18" charset="0"/>
              </a:rPr>
              <a:t>Правото</a:t>
            </a:r>
            <a:r>
              <a:rPr lang="ru-RU" sz="2200" dirty="0">
                <a:cs typeface="Times New Roman" panose="02020603050405020304" pitchFamily="18" charset="0"/>
              </a:rPr>
              <a:t> на </a:t>
            </a:r>
            <a:r>
              <a:rPr lang="ru-RU" sz="2200" dirty="0" err="1">
                <a:cs typeface="Times New Roman" panose="02020603050405020304" pitchFamily="18" charset="0"/>
              </a:rPr>
              <a:t>данъчен</a:t>
            </a:r>
            <a:r>
              <a:rPr lang="ru-RU" sz="2200" dirty="0">
                <a:cs typeface="Times New Roman" panose="02020603050405020304" pitchFamily="18" charset="0"/>
              </a:rPr>
              <a:t> кредит </a:t>
            </a:r>
            <a:r>
              <a:rPr lang="ru-RU" sz="2200" dirty="0" err="1">
                <a:cs typeface="Times New Roman" panose="02020603050405020304" pitchFamily="18" charset="0"/>
              </a:rPr>
              <a:t>може</a:t>
            </a:r>
            <a:r>
              <a:rPr lang="ru-RU" sz="2200" dirty="0">
                <a:cs typeface="Times New Roman" panose="02020603050405020304" pitchFamily="18" charset="0"/>
              </a:rPr>
              <a:t> да </a:t>
            </a:r>
            <a:r>
              <a:rPr lang="ru-RU" sz="2200" dirty="0" err="1">
                <a:cs typeface="Times New Roman" panose="02020603050405020304" pitchFamily="18" charset="0"/>
              </a:rPr>
              <a:t>бъде</a:t>
            </a:r>
            <a:r>
              <a:rPr lang="ru-RU" sz="2200" dirty="0"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cs typeface="Times New Roman" panose="02020603050405020304" pitchFamily="18" charset="0"/>
              </a:rPr>
              <a:t>упражнено</a:t>
            </a:r>
            <a:r>
              <a:rPr lang="ru-RU" sz="2200" dirty="0">
                <a:cs typeface="Times New Roman" panose="02020603050405020304" pitchFamily="18" charset="0"/>
              </a:rPr>
              <a:t> само </a:t>
            </a:r>
            <a:r>
              <a:rPr lang="ru-RU" sz="2200" dirty="0" err="1">
                <a:cs typeface="Times New Roman" panose="02020603050405020304" pitchFamily="18" charset="0"/>
              </a:rPr>
              <a:t>през</a:t>
            </a:r>
            <a:r>
              <a:rPr lang="ru-RU" sz="2200" dirty="0">
                <a:cs typeface="Times New Roman" panose="02020603050405020304" pitchFamily="18" charset="0"/>
              </a:rPr>
              <a:t> м.03.2024 г. (</a:t>
            </a:r>
            <a:r>
              <a:rPr lang="ru-RU" sz="2200" dirty="0" err="1">
                <a:cs typeface="Times New Roman" panose="02020603050405020304" pitchFamily="18" charset="0"/>
              </a:rPr>
              <a:t>периодът</a:t>
            </a:r>
            <a:r>
              <a:rPr lang="ru-RU" sz="2200" dirty="0">
                <a:cs typeface="Times New Roman" panose="02020603050405020304" pitchFamily="18" charset="0"/>
              </a:rPr>
              <a:t>, в </a:t>
            </a:r>
            <a:r>
              <a:rPr lang="ru-RU" sz="2200" dirty="0" err="1">
                <a:cs typeface="Times New Roman" panose="02020603050405020304" pitchFamily="18" charset="0"/>
              </a:rPr>
              <a:t>който</a:t>
            </a:r>
            <a:r>
              <a:rPr lang="ru-RU" sz="2200" dirty="0">
                <a:cs typeface="Times New Roman" panose="02020603050405020304" pitchFamily="18" charset="0"/>
              </a:rPr>
              <a:t> е </a:t>
            </a:r>
            <a:r>
              <a:rPr lang="ru-RU" sz="2200" dirty="0" err="1">
                <a:cs typeface="Times New Roman" panose="02020603050405020304" pitchFamily="18" charset="0"/>
              </a:rPr>
              <a:t>издадена</a:t>
            </a:r>
            <a:r>
              <a:rPr lang="ru-RU" sz="2200" dirty="0"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cs typeface="Times New Roman" panose="02020603050405020304" pitchFamily="18" charset="0"/>
              </a:rPr>
              <a:t>фактурата</a:t>
            </a:r>
            <a:r>
              <a:rPr lang="ru-RU" sz="2200" dirty="0">
                <a:cs typeface="Times New Roman" panose="02020603050405020304" pitchFamily="18" charset="0"/>
              </a:rPr>
              <a:t>) или </a:t>
            </a:r>
            <a:r>
              <a:rPr lang="ru-RU" sz="2200" dirty="0" err="1">
                <a:cs typeface="Times New Roman" panose="02020603050405020304" pitchFamily="18" charset="0"/>
              </a:rPr>
              <a:t>следващия</a:t>
            </a:r>
            <a:r>
              <a:rPr lang="ru-RU" sz="2200" dirty="0">
                <a:cs typeface="Times New Roman" panose="02020603050405020304" pitchFamily="18" charset="0"/>
              </a:rPr>
              <a:t> период м.04.2024 г.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55395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44788-D74A-9328-5943-3B485304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5" y="0"/>
            <a:ext cx="4680520" cy="1238493"/>
          </a:xfrm>
        </p:spPr>
        <p:txBody>
          <a:bodyPr>
            <a:noAutofit/>
          </a:bodyPr>
          <a:lstStyle/>
          <a:p>
            <a:r>
              <a:rPr lang="ru-RU" sz="3000" dirty="0"/>
              <a:t>Начисляване на ДДС при </a:t>
            </a:r>
            <a:r>
              <a:rPr lang="ru-RU" sz="3000" dirty="0" err="1"/>
              <a:t>закъсняла</a:t>
            </a:r>
            <a:r>
              <a:rPr lang="ru-RU" sz="3000" dirty="0"/>
              <a:t> регистрация по ЗДДС</a:t>
            </a:r>
            <a:endParaRPr lang="bg-BG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68DCF7-3DCC-81C2-42DB-C171EAA3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8493"/>
            <a:ext cx="9180511" cy="55028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900" dirty="0">
                <a:cs typeface="Times New Roman" panose="02020603050405020304" pitchFamily="18" charset="0"/>
              </a:rPr>
              <a:t>Ако дружество Х </a:t>
            </a:r>
            <a:r>
              <a:rPr lang="ru-RU" sz="1900" dirty="0" err="1">
                <a:cs typeface="Times New Roman" panose="02020603050405020304" pitchFamily="18" charset="0"/>
              </a:rPr>
              <a:t>избере</a:t>
            </a:r>
            <a:r>
              <a:rPr lang="ru-RU" sz="1900" dirty="0">
                <a:cs typeface="Times New Roman" panose="02020603050405020304" pitchFamily="18" charset="0"/>
              </a:rPr>
              <a:t> да не </a:t>
            </a:r>
            <a:r>
              <a:rPr lang="ru-RU" sz="1900" dirty="0" err="1">
                <a:cs typeface="Times New Roman" panose="02020603050405020304" pitchFamily="18" charset="0"/>
              </a:rPr>
              <a:t>издава</a:t>
            </a:r>
            <a:r>
              <a:rPr lang="ru-RU" sz="1900" dirty="0">
                <a:cs typeface="Times New Roman" panose="02020603050405020304" pitchFamily="18" charset="0"/>
              </a:rPr>
              <a:t> нова фактура до края на м.03.2024 г. за </a:t>
            </a:r>
            <a:r>
              <a:rPr lang="ru-RU" sz="1900" dirty="0" err="1">
                <a:cs typeface="Times New Roman" panose="02020603050405020304" pitchFamily="18" charset="0"/>
              </a:rPr>
              <a:t>доставката</a:t>
            </a:r>
            <a:r>
              <a:rPr lang="ru-RU" sz="1900" dirty="0">
                <a:cs typeface="Times New Roman" panose="02020603050405020304" pitchFamily="18" charset="0"/>
              </a:rPr>
              <a:t>, </a:t>
            </a:r>
            <a:r>
              <a:rPr lang="ru-RU" sz="1900" dirty="0" err="1">
                <a:cs typeface="Times New Roman" panose="02020603050405020304" pitchFamily="18" charset="0"/>
              </a:rPr>
              <a:t>документирана</a:t>
            </a:r>
            <a:r>
              <a:rPr lang="ru-RU" sz="1900" dirty="0">
                <a:cs typeface="Times New Roman" panose="02020603050405020304" pitchFamily="18" charset="0"/>
              </a:rPr>
              <a:t> с фактура № 5/22.02.2024 г., то </a:t>
            </a:r>
            <a:r>
              <a:rPr lang="ru-RU" sz="1900" dirty="0" err="1">
                <a:cs typeface="Times New Roman" panose="02020603050405020304" pitchFamily="18" charset="0"/>
              </a:rPr>
              <a:t>ще</a:t>
            </a:r>
            <a:r>
              <a:rPr lang="ru-RU" sz="1900" dirty="0"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cs typeface="Times New Roman" panose="02020603050405020304" pitchFamily="18" charset="0"/>
              </a:rPr>
              <a:t>трябва</a:t>
            </a:r>
            <a:r>
              <a:rPr lang="ru-RU" sz="1900" dirty="0">
                <a:cs typeface="Times New Roman" panose="02020603050405020304" pitchFamily="18" charset="0"/>
              </a:rPr>
              <a:t> да начисли ДДС с протокол по чл.117 ЗДДС на основание чл.102, ал.7 ЗДДС </a:t>
            </a:r>
            <a:r>
              <a:rPr lang="ru-RU" sz="1900" dirty="0" err="1">
                <a:cs typeface="Times New Roman" panose="02020603050405020304" pitchFamily="18" charset="0"/>
              </a:rPr>
              <a:t>отново</a:t>
            </a:r>
            <a:r>
              <a:rPr lang="ru-RU" sz="1900" dirty="0">
                <a:cs typeface="Times New Roman" panose="02020603050405020304" pitchFamily="18" charset="0"/>
              </a:rPr>
              <a:t> в срок до края на м.03.2024 г., </a:t>
            </a:r>
            <a:r>
              <a:rPr lang="ru-RU" sz="1900" dirty="0" err="1">
                <a:cs typeface="Times New Roman" panose="02020603050405020304" pitchFamily="18" charset="0"/>
              </a:rPr>
              <a:t>защото</a:t>
            </a:r>
            <a:r>
              <a:rPr lang="ru-RU" sz="1900" dirty="0"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cs typeface="Times New Roman" panose="02020603050405020304" pitchFamily="18" charset="0"/>
              </a:rPr>
              <a:t>това</a:t>
            </a:r>
            <a:r>
              <a:rPr lang="ru-RU" sz="1900" dirty="0">
                <a:cs typeface="Times New Roman" panose="02020603050405020304" pitchFamily="18" charset="0"/>
              </a:rPr>
              <a:t> е периода, </a:t>
            </a:r>
            <a:r>
              <a:rPr lang="ru-RU" sz="1900" dirty="0" err="1">
                <a:cs typeface="Times New Roman" panose="02020603050405020304" pitchFamily="18" charset="0"/>
              </a:rPr>
              <a:t>следващ</a:t>
            </a:r>
            <a:r>
              <a:rPr lang="ru-RU" sz="1900" dirty="0">
                <a:cs typeface="Times New Roman" panose="02020603050405020304" pitchFamily="18" charset="0"/>
              </a:rPr>
              <a:t> периода на регистрация по ЗДДС. Ако не </a:t>
            </a:r>
            <a:r>
              <a:rPr lang="ru-RU" sz="1900" dirty="0" err="1">
                <a:cs typeface="Times New Roman" panose="02020603050405020304" pitchFamily="18" charset="0"/>
              </a:rPr>
              <a:t>бъде</a:t>
            </a:r>
            <a:r>
              <a:rPr lang="ru-RU" sz="1900" dirty="0"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cs typeface="Times New Roman" panose="02020603050405020304" pitchFamily="18" charset="0"/>
              </a:rPr>
              <a:t>издадена</a:t>
            </a:r>
            <a:r>
              <a:rPr lang="ru-RU" sz="1900" dirty="0">
                <a:cs typeface="Times New Roman" panose="02020603050405020304" pitchFamily="18" charset="0"/>
              </a:rPr>
              <a:t> фактура, а протокол, </a:t>
            </a:r>
            <a:r>
              <a:rPr lang="ru-RU" sz="1900" dirty="0" err="1">
                <a:cs typeface="Times New Roman" panose="02020603050405020304" pitchFamily="18" charset="0"/>
              </a:rPr>
              <a:t>купувачът</a:t>
            </a:r>
            <a:r>
              <a:rPr lang="ru-RU" sz="1900" dirty="0">
                <a:cs typeface="Times New Roman" panose="02020603050405020304" pitchFamily="18" charset="0"/>
              </a:rPr>
              <a:t> У </a:t>
            </a:r>
            <a:r>
              <a:rPr lang="ru-RU" sz="1900" dirty="0" err="1">
                <a:cs typeface="Times New Roman" panose="02020603050405020304" pitchFamily="18" charset="0"/>
              </a:rPr>
              <a:t>ще</a:t>
            </a:r>
            <a:r>
              <a:rPr lang="ru-RU" sz="1900" dirty="0">
                <a:cs typeface="Times New Roman" panose="02020603050405020304" pitchFamily="18" charset="0"/>
              </a:rPr>
              <a:t> загуби </a:t>
            </a:r>
            <a:r>
              <a:rPr lang="ru-RU" sz="1900" dirty="0" err="1">
                <a:cs typeface="Times New Roman" panose="02020603050405020304" pitchFamily="18" charset="0"/>
              </a:rPr>
              <a:t>правото</a:t>
            </a:r>
            <a:r>
              <a:rPr lang="ru-RU" sz="1900" dirty="0">
                <a:cs typeface="Times New Roman" panose="02020603050405020304" pitchFamily="18" charset="0"/>
              </a:rPr>
              <a:t> на </a:t>
            </a:r>
            <a:r>
              <a:rPr lang="ru-RU" sz="1900" dirty="0" err="1">
                <a:cs typeface="Times New Roman" panose="02020603050405020304" pitchFamily="18" charset="0"/>
              </a:rPr>
              <a:t>данъчен</a:t>
            </a:r>
            <a:r>
              <a:rPr lang="ru-RU" sz="1900" dirty="0">
                <a:cs typeface="Times New Roman" panose="02020603050405020304" pitchFamily="18" charset="0"/>
              </a:rPr>
              <a:t> кредит за </a:t>
            </a:r>
            <a:r>
              <a:rPr lang="ru-RU" sz="1900" dirty="0" err="1">
                <a:cs typeface="Times New Roman" panose="02020603050405020304" pitchFamily="18" charset="0"/>
              </a:rPr>
              <a:t>закупените</a:t>
            </a:r>
            <a:r>
              <a:rPr lang="ru-RU" sz="1900" dirty="0">
                <a:cs typeface="Times New Roman" panose="02020603050405020304" pitchFamily="18" charset="0"/>
              </a:rPr>
              <a:t> стоки.</a:t>
            </a:r>
          </a:p>
          <a:p>
            <a:pPr marL="0" indent="0" algn="just">
              <a:buNone/>
            </a:pPr>
            <a:r>
              <a:rPr lang="ru-RU" sz="1900" dirty="0" err="1">
                <a:cs typeface="Times New Roman" panose="02020603050405020304" pitchFamily="18" charset="0"/>
              </a:rPr>
              <a:t>Протоколът</a:t>
            </a:r>
            <a:r>
              <a:rPr lang="ru-RU" sz="1900" dirty="0"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cs typeface="Times New Roman" panose="02020603050405020304" pitchFamily="18" charset="0"/>
              </a:rPr>
              <a:t>трябва</a:t>
            </a:r>
            <a:r>
              <a:rPr lang="ru-RU" sz="1900" dirty="0">
                <a:cs typeface="Times New Roman" panose="02020603050405020304" pitchFamily="18" charset="0"/>
              </a:rPr>
              <a:t> да </a:t>
            </a:r>
            <a:r>
              <a:rPr lang="ru-RU" sz="1900" dirty="0" err="1">
                <a:cs typeface="Times New Roman" panose="02020603050405020304" pitchFamily="18" charset="0"/>
              </a:rPr>
              <a:t>съдържа</a:t>
            </a:r>
            <a:r>
              <a:rPr lang="ru-RU" sz="1900" dirty="0"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900" dirty="0">
                <a:cs typeface="Times New Roman" panose="02020603050405020304" pitchFamily="18" charset="0"/>
              </a:rPr>
              <a:t>номер и дата - № 1/31.03.2024 г.;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900" dirty="0" err="1">
                <a:cs typeface="Times New Roman" panose="02020603050405020304" pitchFamily="18" charset="0"/>
              </a:rPr>
              <a:t>името</a:t>
            </a:r>
            <a:r>
              <a:rPr lang="ru-RU" sz="1900" dirty="0">
                <a:cs typeface="Times New Roman" panose="02020603050405020304" pitchFamily="18" charset="0"/>
              </a:rPr>
              <a:t> и ДДС – номер на издателя: дружество Х, BG123456789;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900" dirty="0" err="1">
                <a:cs typeface="Times New Roman" panose="02020603050405020304" pitchFamily="18" charset="0"/>
              </a:rPr>
              <a:t>количеството</a:t>
            </a:r>
            <a:r>
              <a:rPr lang="ru-RU" sz="1900" dirty="0">
                <a:cs typeface="Times New Roman" panose="02020603050405020304" pitchFamily="18" charset="0"/>
              </a:rPr>
              <a:t> и вида на </a:t>
            </a:r>
            <a:r>
              <a:rPr lang="ru-RU" sz="1900" dirty="0" err="1">
                <a:cs typeface="Times New Roman" panose="02020603050405020304" pitchFamily="18" charset="0"/>
              </a:rPr>
              <a:t>стоката</a:t>
            </a:r>
            <a:r>
              <a:rPr lang="ru-RU" sz="1900" dirty="0">
                <a:cs typeface="Times New Roman" panose="02020603050405020304" pitchFamily="18" charset="0"/>
              </a:rPr>
              <a:t> или вида на </a:t>
            </a:r>
            <a:r>
              <a:rPr lang="ru-RU" sz="1900" dirty="0" err="1">
                <a:cs typeface="Times New Roman" panose="02020603050405020304" pitchFamily="18" charset="0"/>
              </a:rPr>
              <a:t>услугата</a:t>
            </a:r>
            <a:r>
              <a:rPr lang="ru-RU" sz="1900" dirty="0">
                <a:cs typeface="Times New Roman" panose="02020603050405020304" pitchFamily="18" charset="0"/>
              </a:rPr>
              <a:t> – стоки;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900" dirty="0" err="1">
                <a:cs typeface="Times New Roman" panose="02020603050405020304" pitchFamily="18" charset="0"/>
              </a:rPr>
              <a:t>датата</a:t>
            </a:r>
            <a:r>
              <a:rPr lang="ru-RU" sz="1900" dirty="0">
                <a:cs typeface="Times New Roman" panose="02020603050405020304" pitchFamily="18" charset="0"/>
              </a:rPr>
              <a:t> на </a:t>
            </a:r>
            <a:r>
              <a:rPr lang="ru-RU" sz="1900" dirty="0" err="1">
                <a:cs typeface="Times New Roman" panose="02020603050405020304" pitchFamily="18" charset="0"/>
              </a:rPr>
              <a:t>възникване</a:t>
            </a:r>
            <a:r>
              <a:rPr lang="ru-RU" sz="1900" dirty="0">
                <a:cs typeface="Times New Roman" panose="02020603050405020304" pitchFamily="18" charset="0"/>
              </a:rPr>
              <a:t> на </a:t>
            </a:r>
            <a:r>
              <a:rPr lang="ru-RU" sz="1900" dirty="0" err="1">
                <a:cs typeface="Times New Roman" panose="02020603050405020304" pitchFamily="18" charset="0"/>
              </a:rPr>
              <a:t>данъчното</a:t>
            </a:r>
            <a:r>
              <a:rPr lang="ru-RU" sz="1900" dirty="0"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cs typeface="Times New Roman" panose="02020603050405020304" pitchFamily="18" charset="0"/>
              </a:rPr>
              <a:t>събитие</a:t>
            </a:r>
            <a:r>
              <a:rPr lang="ru-RU" sz="1900" dirty="0">
                <a:cs typeface="Times New Roman" panose="02020603050405020304" pitchFamily="18" charset="0"/>
              </a:rPr>
              <a:t> по </a:t>
            </a:r>
            <a:r>
              <a:rPr lang="ru-RU" sz="1900" dirty="0" err="1">
                <a:cs typeface="Times New Roman" panose="02020603050405020304" pitchFamily="18" charset="0"/>
              </a:rPr>
              <a:t>доставката</a:t>
            </a:r>
            <a:r>
              <a:rPr lang="ru-RU" sz="1900" dirty="0">
                <a:cs typeface="Times New Roman" panose="02020603050405020304" pitchFamily="18" charset="0"/>
              </a:rPr>
              <a:t> – 20.02.2024 г.;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900" dirty="0" err="1">
                <a:cs typeface="Times New Roman" panose="02020603050405020304" pitchFamily="18" charset="0"/>
              </a:rPr>
              <a:t>данъчната</a:t>
            </a:r>
            <a:r>
              <a:rPr lang="ru-RU" sz="1900" dirty="0">
                <a:cs typeface="Times New Roman" panose="02020603050405020304" pitchFamily="18" charset="0"/>
              </a:rPr>
              <a:t> основа – 50 000 </a:t>
            </a:r>
            <a:r>
              <a:rPr lang="ru-RU" sz="1900" dirty="0" err="1">
                <a:cs typeface="Times New Roman" panose="02020603050405020304" pitchFamily="18" charset="0"/>
              </a:rPr>
              <a:t>лв</a:t>
            </a:r>
            <a:r>
              <a:rPr lang="ru-RU" sz="1900" dirty="0">
                <a:cs typeface="Times New Roman" panose="02020603050405020304" pitchFamily="18" charset="0"/>
              </a:rPr>
              <a:t>.;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900" dirty="0" err="1">
                <a:cs typeface="Times New Roman" panose="02020603050405020304" pitchFamily="18" charset="0"/>
              </a:rPr>
              <a:t>ставката</a:t>
            </a:r>
            <a:r>
              <a:rPr lang="ru-RU" sz="1900" dirty="0">
                <a:cs typeface="Times New Roman" panose="02020603050405020304" pitchFamily="18" charset="0"/>
              </a:rPr>
              <a:t> на </a:t>
            </a:r>
            <a:r>
              <a:rPr lang="ru-RU" sz="1900" dirty="0" err="1">
                <a:cs typeface="Times New Roman" panose="02020603050405020304" pitchFamily="18" charset="0"/>
              </a:rPr>
              <a:t>данъка</a:t>
            </a:r>
            <a:r>
              <a:rPr lang="ru-RU" sz="1900" dirty="0">
                <a:cs typeface="Times New Roman" panose="02020603050405020304" pitchFamily="18" charset="0"/>
              </a:rPr>
              <a:t> – 20 %;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900" dirty="0" err="1">
                <a:cs typeface="Times New Roman" panose="02020603050405020304" pitchFamily="18" charset="0"/>
              </a:rPr>
              <a:t>основанието</a:t>
            </a:r>
            <a:r>
              <a:rPr lang="ru-RU" sz="1900" dirty="0">
                <a:cs typeface="Times New Roman" panose="02020603050405020304" pitchFamily="18" charset="0"/>
              </a:rPr>
              <a:t> за </a:t>
            </a:r>
            <a:r>
              <a:rPr lang="ru-RU" sz="1900" dirty="0" err="1">
                <a:cs typeface="Times New Roman" panose="02020603050405020304" pitchFamily="18" charset="0"/>
              </a:rPr>
              <a:t>начисляване</a:t>
            </a:r>
            <a:r>
              <a:rPr lang="ru-RU" sz="1900" dirty="0">
                <a:cs typeface="Times New Roman" panose="02020603050405020304" pitchFamily="18" charset="0"/>
              </a:rPr>
              <a:t> или </a:t>
            </a:r>
            <a:r>
              <a:rPr lang="ru-RU" sz="1900" dirty="0" err="1">
                <a:cs typeface="Times New Roman" panose="02020603050405020304" pitchFamily="18" charset="0"/>
              </a:rPr>
              <a:t>неначисляване</a:t>
            </a:r>
            <a:r>
              <a:rPr lang="ru-RU" sz="1900" dirty="0">
                <a:cs typeface="Times New Roman" panose="02020603050405020304" pitchFamily="18" charset="0"/>
              </a:rPr>
              <a:t> на </a:t>
            </a:r>
            <a:r>
              <a:rPr lang="ru-RU" sz="1900" dirty="0" err="1">
                <a:cs typeface="Times New Roman" panose="02020603050405020304" pitchFamily="18" charset="0"/>
              </a:rPr>
              <a:t>данъка</a:t>
            </a:r>
            <a:r>
              <a:rPr lang="ru-RU" sz="1900" dirty="0">
                <a:cs typeface="Times New Roman" panose="02020603050405020304" pitchFamily="18" charset="0"/>
              </a:rPr>
              <a:t> – чл.102, ал.7 ЗДДС;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900" dirty="0" err="1">
                <a:cs typeface="Times New Roman" panose="02020603050405020304" pitchFamily="18" charset="0"/>
              </a:rPr>
              <a:t>размерът</a:t>
            </a:r>
            <a:r>
              <a:rPr lang="ru-RU" sz="1900" dirty="0">
                <a:cs typeface="Times New Roman" panose="02020603050405020304" pitchFamily="18" charset="0"/>
              </a:rPr>
              <a:t> на </a:t>
            </a:r>
            <a:r>
              <a:rPr lang="ru-RU" sz="1900" dirty="0" err="1">
                <a:cs typeface="Times New Roman" panose="02020603050405020304" pitchFamily="18" charset="0"/>
              </a:rPr>
              <a:t>данъка</a:t>
            </a:r>
            <a:r>
              <a:rPr lang="ru-RU" sz="1900" dirty="0">
                <a:cs typeface="Times New Roman" panose="02020603050405020304" pitchFamily="18" charset="0"/>
              </a:rPr>
              <a:t> – 10 000 </a:t>
            </a:r>
            <a:r>
              <a:rPr lang="ru-RU" sz="1900" dirty="0" err="1">
                <a:cs typeface="Times New Roman" panose="02020603050405020304" pitchFamily="18" charset="0"/>
              </a:rPr>
              <a:t>лв</a:t>
            </a:r>
            <a:r>
              <a:rPr lang="ru-RU" sz="1900" dirty="0">
                <a:cs typeface="Times New Roman" panose="02020603050405020304" pitchFamily="18" charset="0"/>
              </a:rPr>
              <a:t>.;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sz="1900" dirty="0" err="1">
                <a:cs typeface="Times New Roman" panose="02020603050405020304" pitchFamily="18" charset="0"/>
              </a:rPr>
              <a:t>издаден</a:t>
            </a:r>
            <a:r>
              <a:rPr lang="ru-RU" sz="1900" dirty="0">
                <a:cs typeface="Times New Roman" panose="02020603050405020304" pitchFamily="18" charset="0"/>
              </a:rPr>
              <a:t> документ </a:t>
            </a:r>
            <a:r>
              <a:rPr lang="ru-RU" sz="1900" dirty="0" err="1">
                <a:cs typeface="Times New Roman" panose="02020603050405020304" pitchFamily="18" charset="0"/>
              </a:rPr>
              <a:t>преди</a:t>
            </a:r>
            <a:r>
              <a:rPr lang="ru-RU" sz="1900" dirty="0"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cs typeface="Times New Roman" panose="02020603050405020304" pitchFamily="18" charset="0"/>
              </a:rPr>
              <a:t>датата</a:t>
            </a:r>
            <a:r>
              <a:rPr lang="ru-RU" sz="1900" dirty="0">
                <a:cs typeface="Times New Roman" panose="02020603050405020304" pitchFamily="18" charset="0"/>
              </a:rPr>
              <a:t> на регистрация без начислен ДДС фактура № 5/22.02.2024 г.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212164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44788-D74A-9328-5943-3B485304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5" y="0"/>
            <a:ext cx="4680520" cy="1238493"/>
          </a:xfrm>
        </p:spPr>
        <p:txBody>
          <a:bodyPr>
            <a:noAutofit/>
          </a:bodyPr>
          <a:lstStyle/>
          <a:p>
            <a:r>
              <a:rPr lang="ru-RU" sz="3000" dirty="0" err="1"/>
              <a:t>Корекция</a:t>
            </a:r>
            <a:r>
              <a:rPr lang="ru-RU" sz="3000" dirty="0"/>
              <a:t> на </a:t>
            </a:r>
            <a:r>
              <a:rPr lang="ru-RU" sz="3000" dirty="0" err="1"/>
              <a:t>ползван</a:t>
            </a:r>
            <a:r>
              <a:rPr lang="ru-RU" sz="3000" dirty="0"/>
              <a:t> </a:t>
            </a:r>
            <a:r>
              <a:rPr lang="ru-RU" sz="3000" dirty="0" err="1"/>
              <a:t>данъчен</a:t>
            </a:r>
            <a:r>
              <a:rPr lang="ru-RU" sz="3000" dirty="0"/>
              <a:t> кредит при брак и </a:t>
            </a:r>
            <a:r>
              <a:rPr lang="ru-RU" sz="3000" dirty="0" err="1"/>
              <a:t>липси</a:t>
            </a:r>
            <a:endParaRPr lang="bg-BG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68DCF7-3DCC-81C2-42DB-C171EAA3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8493"/>
            <a:ext cx="9180511" cy="5502875"/>
          </a:xfrm>
        </p:spPr>
        <p:txBody>
          <a:bodyPr>
            <a:noAutofit/>
          </a:bodyPr>
          <a:lstStyle/>
          <a:p>
            <a:pPr algn="just" eaLnBrk="1" fontAlgn="auto" hangingPunct="1"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ru-RU" sz="2200" dirty="0" err="1"/>
              <a:t>Съгласно</a:t>
            </a:r>
            <a:r>
              <a:rPr lang="ru-RU" sz="2200" dirty="0"/>
              <a:t> чл.79, ал.1 ЗДДС, </a:t>
            </a:r>
            <a:r>
              <a:rPr lang="ru-RU" sz="2200" dirty="0" err="1"/>
              <a:t>регистрирано</a:t>
            </a:r>
            <a:r>
              <a:rPr lang="ru-RU" sz="2200" dirty="0"/>
              <a:t> по ЗДДС лице, </a:t>
            </a:r>
            <a:r>
              <a:rPr lang="ru-RU" sz="2200" dirty="0" err="1"/>
              <a:t>което</a:t>
            </a:r>
            <a:r>
              <a:rPr lang="ru-RU" sz="2200" dirty="0"/>
              <a:t> </a:t>
            </a:r>
            <a:r>
              <a:rPr lang="ru-RU" sz="2200" dirty="0" err="1"/>
              <a:t>изцяло</a:t>
            </a:r>
            <a:r>
              <a:rPr lang="ru-RU" sz="2200" dirty="0"/>
              <a:t>, частично или </a:t>
            </a:r>
            <a:r>
              <a:rPr lang="ru-RU" sz="2200" dirty="0" err="1"/>
              <a:t>пропорционално</a:t>
            </a:r>
            <a:r>
              <a:rPr lang="ru-RU" sz="2200" dirty="0"/>
              <a:t> на </a:t>
            </a:r>
            <a:r>
              <a:rPr lang="ru-RU" sz="2200" dirty="0" err="1"/>
              <a:t>степента</a:t>
            </a:r>
            <a:r>
              <a:rPr lang="ru-RU" sz="2200" dirty="0"/>
              <a:t> на </a:t>
            </a:r>
            <a:r>
              <a:rPr lang="ru-RU" sz="2200" dirty="0" err="1"/>
              <a:t>използване</a:t>
            </a:r>
            <a:r>
              <a:rPr lang="ru-RU" sz="2200" dirty="0"/>
              <a:t> за независима </a:t>
            </a:r>
            <a:r>
              <a:rPr lang="ru-RU" sz="2200" dirty="0" err="1"/>
              <a:t>икономическа</a:t>
            </a:r>
            <a:r>
              <a:rPr lang="ru-RU" sz="2200" dirty="0"/>
              <a:t> </a:t>
            </a:r>
            <a:r>
              <a:rPr lang="ru-RU" sz="2200" dirty="0" err="1"/>
              <a:t>дейност</a:t>
            </a:r>
            <a:r>
              <a:rPr lang="ru-RU" sz="2200" dirty="0"/>
              <a:t>, е </a:t>
            </a:r>
            <a:r>
              <a:rPr lang="ru-RU" sz="2200" dirty="0" err="1"/>
              <a:t>приспаднало</a:t>
            </a:r>
            <a:r>
              <a:rPr lang="ru-RU" sz="2200" dirty="0"/>
              <a:t> </a:t>
            </a:r>
            <a:r>
              <a:rPr lang="ru-RU" sz="2200" dirty="0" err="1"/>
              <a:t>данъчен</a:t>
            </a:r>
            <a:r>
              <a:rPr lang="ru-RU" sz="2200" dirty="0"/>
              <a:t> кредит за произведена, </a:t>
            </a:r>
            <a:r>
              <a:rPr lang="ru-RU" sz="2200" dirty="0" err="1"/>
              <a:t>придобита</a:t>
            </a:r>
            <a:r>
              <a:rPr lang="ru-RU" sz="2200" dirty="0"/>
              <a:t> или внесена от него стока, при </a:t>
            </a:r>
            <a:r>
              <a:rPr lang="ru-RU" sz="2200" dirty="0" err="1"/>
              <a:t>унищожаване</a:t>
            </a:r>
            <a:r>
              <a:rPr lang="ru-RU" sz="2200" dirty="0"/>
              <a:t>, </a:t>
            </a:r>
            <a:r>
              <a:rPr lang="ru-RU" sz="2200" dirty="0" err="1"/>
              <a:t>кражба</a:t>
            </a:r>
            <a:r>
              <a:rPr lang="ru-RU" sz="2200" dirty="0"/>
              <a:t>, </a:t>
            </a:r>
            <a:r>
              <a:rPr lang="ru-RU" sz="2200" dirty="0" err="1"/>
              <a:t>установяване</a:t>
            </a:r>
            <a:r>
              <a:rPr lang="ru-RU" sz="2200" dirty="0"/>
              <a:t> на </a:t>
            </a:r>
            <a:r>
              <a:rPr lang="ru-RU" sz="2200" dirty="0" err="1"/>
              <a:t>загуба</a:t>
            </a:r>
            <a:r>
              <a:rPr lang="ru-RU" sz="2200" dirty="0"/>
              <a:t> или на </a:t>
            </a:r>
            <a:r>
              <a:rPr lang="ru-RU" sz="2200" dirty="0" err="1"/>
              <a:t>липси</a:t>
            </a:r>
            <a:r>
              <a:rPr lang="ru-RU" sz="2200" dirty="0"/>
              <a:t> или при </a:t>
            </a:r>
            <a:r>
              <a:rPr lang="ru-RU" sz="2200" dirty="0" err="1"/>
              <a:t>бракуване</a:t>
            </a:r>
            <a:r>
              <a:rPr lang="ru-RU" sz="2200" dirty="0"/>
              <a:t> на </a:t>
            </a:r>
            <a:r>
              <a:rPr lang="ru-RU" sz="2200" dirty="0" err="1"/>
              <a:t>стоката</a:t>
            </a:r>
            <a:r>
              <a:rPr lang="ru-RU" sz="2200" dirty="0"/>
              <a:t> </a:t>
            </a:r>
            <a:r>
              <a:rPr lang="ru-RU" sz="2200" dirty="0" err="1"/>
              <a:t>начислява</a:t>
            </a:r>
            <a:r>
              <a:rPr lang="ru-RU" sz="2200" dirty="0"/>
              <a:t> и </a:t>
            </a:r>
            <a:r>
              <a:rPr lang="ru-RU" sz="2200" dirty="0" err="1"/>
              <a:t>дължи</a:t>
            </a:r>
            <a:r>
              <a:rPr lang="ru-RU" sz="2200" dirty="0"/>
              <a:t> </a:t>
            </a:r>
            <a:r>
              <a:rPr lang="ru-RU" sz="2200" dirty="0" err="1"/>
              <a:t>данък</a:t>
            </a:r>
            <a:r>
              <a:rPr lang="ru-RU" sz="2200" dirty="0"/>
              <a:t> в размер на </a:t>
            </a:r>
            <a:r>
              <a:rPr lang="ru-RU" sz="2200" dirty="0" err="1"/>
              <a:t>ползвания</a:t>
            </a:r>
            <a:r>
              <a:rPr lang="ru-RU" sz="2200" dirty="0"/>
              <a:t> </a:t>
            </a:r>
            <a:r>
              <a:rPr lang="ru-RU" sz="2200" dirty="0" err="1"/>
              <a:t>данъчен</a:t>
            </a:r>
            <a:r>
              <a:rPr lang="ru-RU" sz="2200" dirty="0"/>
              <a:t> кредит. </a:t>
            </a:r>
          </a:p>
          <a:p>
            <a:pPr algn="just" eaLnBrk="1" fontAlgn="auto" hangingPunct="1"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ru-RU" sz="2200" dirty="0"/>
              <a:t>При </a:t>
            </a:r>
            <a:r>
              <a:rPr lang="ru-RU" sz="2200" dirty="0" err="1"/>
              <a:t>корекциите</a:t>
            </a:r>
            <a:r>
              <a:rPr lang="ru-RU" sz="2200" dirty="0"/>
              <a:t> по чл.79, ал.1 – 3 ЗДДС се </a:t>
            </a:r>
            <a:r>
              <a:rPr lang="ru-RU" sz="2200" dirty="0" err="1"/>
              <a:t>начислява</a:t>
            </a:r>
            <a:r>
              <a:rPr lang="ru-RU" sz="2200" dirty="0"/>
              <a:t> ДДС с протокол по чл.66, ал.3 ППЗДДС. </a:t>
            </a:r>
            <a:r>
              <a:rPr lang="ru-RU" sz="2200" dirty="0" err="1"/>
              <a:t>Извършват</a:t>
            </a:r>
            <a:r>
              <a:rPr lang="ru-RU" sz="2200" dirty="0"/>
              <a:t> се </a:t>
            </a:r>
            <a:r>
              <a:rPr lang="ru-RU" sz="2200" dirty="0" err="1"/>
              <a:t>еднократно</a:t>
            </a:r>
            <a:r>
              <a:rPr lang="ru-RU" sz="2200" dirty="0"/>
              <a:t> в </a:t>
            </a:r>
            <a:r>
              <a:rPr lang="ru-RU" sz="2200" dirty="0" err="1"/>
              <a:t>данъчния</a:t>
            </a:r>
            <a:r>
              <a:rPr lang="ru-RU" sz="2200" dirty="0"/>
              <a:t> период, в </a:t>
            </a:r>
            <a:r>
              <a:rPr lang="ru-RU" sz="2200" dirty="0" err="1"/>
              <a:t>който</a:t>
            </a:r>
            <a:r>
              <a:rPr lang="ru-RU" sz="2200" dirty="0"/>
              <a:t> </a:t>
            </a:r>
            <a:r>
              <a:rPr lang="ru-RU" sz="2200" dirty="0" err="1"/>
              <a:t>настъпи</a:t>
            </a:r>
            <a:r>
              <a:rPr lang="ru-RU" sz="2200" dirty="0"/>
              <a:t> </a:t>
            </a:r>
            <a:r>
              <a:rPr lang="ru-RU" sz="2200" dirty="0" err="1"/>
              <a:t>съответното</a:t>
            </a:r>
            <a:r>
              <a:rPr lang="ru-RU" sz="2200" dirty="0"/>
              <a:t> </a:t>
            </a:r>
            <a:r>
              <a:rPr lang="ru-RU" sz="2200" dirty="0" err="1"/>
              <a:t>обстоятелство</a:t>
            </a:r>
            <a:r>
              <a:rPr lang="ru-RU" sz="2200" dirty="0"/>
              <a:t> и се </a:t>
            </a:r>
            <a:r>
              <a:rPr lang="ru-RU" sz="2200" dirty="0" err="1"/>
              <a:t>отразяват</a:t>
            </a:r>
            <a:r>
              <a:rPr lang="ru-RU" sz="2200" dirty="0"/>
              <a:t> в дневника за </a:t>
            </a:r>
            <a:r>
              <a:rPr lang="ru-RU" sz="2200" dirty="0" err="1"/>
              <a:t>продажби</a:t>
            </a:r>
            <a:r>
              <a:rPr lang="ru-RU" sz="2200" dirty="0"/>
              <a:t> – чл.79, ал.4 ЗДДС.</a:t>
            </a:r>
          </a:p>
          <a:p>
            <a:pPr algn="just" eaLnBrk="1" fontAlgn="auto" hangingPunct="1">
              <a:buClr>
                <a:schemeClr val="accent1">
                  <a:lumMod val="75000"/>
                </a:schemeClr>
              </a:buClr>
              <a:buFont typeface="Wingdings" pitchFamily="2" charset="2"/>
              <a:buChar char="ü"/>
              <a:defRPr/>
            </a:pPr>
            <a:r>
              <a:rPr lang="ru-RU" sz="2200" dirty="0"/>
              <a:t>За стоки и услуги, </a:t>
            </a:r>
            <a:r>
              <a:rPr lang="ru-RU" sz="2200" dirty="0" err="1"/>
              <a:t>които</a:t>
            </a:r>
            <a:r>
              <a:rPr lang="ru-RU" sz="2200" dirty="0"/>
              <a:t> </a:t>
            </a:r>
            <a:r>
              <a:rPr lang="ru-RU" sz="2200" dirty="0" err="1"/>
              <a:t>са</a:t>
            </a:r>
            <a:r>
              <a:rPr lang="ru-RU" sz="2200" dirty="0"/>
              <a:t> </a:t>
            </a:r>
            <a:r>
              <a:rPr lang="ru-RU" sz="2200" dirty="0" err="1"/>
              <a:t>дълготрайни</a:t>
            </a:r>
            <a:r>
              <a:rPr lang="ru-RU" sz="2200" dirty="0"/>
              <a:t> </a:t>
            </a:r>
            <a:r>
              <a:rPr lang="ru-RU" sz="2200" dirty="0" err="1"/>
              <a:t>активи</a:t>
            </a:r>
            <a:r>
              <a:rPr lang="ru-RU" sz="2200" dirty="0"/>
              <a:t> по § 1, т.83 от ДР на ЗДДС, </a:t>
            </a:r>
            <a:r>
              <a:rPr lang="ru-RU" sz="2200" dirty="0" err="1"/>
              <a:t>корекциите</a:t>
            </a:r>
            <a:r>
              <a:rPr lang="ru-RU" sz="2200" dirty="0"/>
              <a:t> се </a:t>
            </a:r>
            <a:r>
              <a:rPr lang="ru-RU" sz="2200" dirty="0" err="1"/>
              <a:t>извършват</a:t>
            </a:r>
            <a:r>
              <a:rPr lang="ru-RU" sz="2200" dirty="0"/>
              <a:t> по </a:t>
            </a:r>
            <a:r>
              <a:rPr lang="ru-RU" sz="2200" dirty="0" err="1"/>
              <a:t>съответните</a:t>
            </a:r>
            <a:r>
              <a:rPr lang="ru-RU" sz="2200" dirty="0"/>
              <a:t> </a:t>
            </a:r>
            <a:r>
              <a:rPr lang="ru-RU" sz="2200" dirty="0" err="1"/>
              <a:t>формули</a:t>
            </a:r>
            <a:r>
              <a:rPr lang="ru-RU" sz="2200" dirty="0"/>
              <a:t> в чл.79, ал.3 ЗДДС. </a:t>
            </a:r>
            <a:r>
              <a:rPr lang="ru-RU" sz="2200" dirty="0" err="1"/>
              <a:t>Дълготрайни</a:t>
            </a:r>
            <a:r>
              <a:rPr lang="ru-RU" sz="2200" dirty="0"/>
              <a:t> </a:t>
            </a:r>
            <a:r>
              <a:rPr lang="ru-RU" sz="2200" dirty="0" err="1"/>
              <a:t>активи</a:t>
            </a:r>
            <a:r>
              <a:rPr lang="ru-RU" sz="2200" dirty="0"/>
              <a:t> </a:t>
            </a:r>
            <a:r>
              <a:rPr lang="ru-RU" sz="2200" dirty="0" err="1"/>
              <a:t>са</a:t>
            </a:r>
            <a:r>
              <a:rPr lang="ru-RU" sz="2200" dirty="0"/>
              <a:t> </a:t>
            </a:r>
            <a:r>
              <a:rPr lang="ru-RU" sz="2200" dirty="0" err="1"/>
              <a:t>недвижими</a:t>
            </a:r>
            <a:r>
              <a:rPr lang="ru-RU" sz="2200" dirty="0"/>
              <a:t> </a:t>
            </a:r>
            <a:r>
              <a:rPr lang="ru-RU" sz="2200" dirty="0" err="1"/>
              <a:t>имоти</a:t>
            </a:r>
            <a:r>
              <a:rPr lang="ru-RU" sz="2200" dirty="0"/>
              <a:t>, </a:t>
            </a:r>
            <a:r>
              <a:rPr lang="ru-RU" sz="2200" dirty="0" err="1"/>
              <a:t>превозни</a:t>
            </a:r>
            <a:r>
              <a:rPr lang="ru-RU" sz="2200" dirty="0"/>
              <a:t> средства и стоки или услуги, </a:t>
            </a:r>
            <a:r>
              <a:rPr lang="ru-RU" sz="2200" dirty="0" err="1"/>
              <a:t>които</a:t>
            </a:r>
            <a:r>
              <a:rPr lang="ru-RU" sz="2200" dirty="0"/>
              <a:t> </a:t>
            </a:r>
            <a:r>
              <a:rPr lang="ru-RU" sz="2200" dirty="0" err="1"/>
              <a:t>са</a:t>
            </a:r>
            <a:r>
              <a:rPr lang="ru-RU" sz="2200" dirty="0"/>
              <a:t> ДМА по ЗКПО, над 5 000 </a:t>
            </a:r>
            <a:r>
              <a:rPr lang="ru-RU" sz="2200" dirty="0" err="1"/>
              <a:t>лв</a:t>
            </a:r>
            <a:r>
              <a:rPr lang="ru-RU" sz="2200" dirty="0"/>
              <a:t>. без ДДС.</a:t>
            </a:r>
            <a:endParaRPr lang="en-US" sz="2400" dirty="0"/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107843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44788-D74A-9328-5943-3B485304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5" y="0"/>
            <a:ext cx="4680520" cy="1238493"/>
          </a:xfrm>
        </p:spPr>
        <p:txBody>
          <a:bodyPr>
            <a:noAutofit/>
          </a:bodyPr>
          <a:lstStyle/>
          <a:p>
            <a:r>
              <a:rPr lang="ru-RU" sz="3000" dirty="0" err="1"/>
              <a:t>Корекция</a:t>
            </a:r>
            <a:r>
              <a:rPr lang="ru-RU" sz="3000" dirty="0"/>
              <a:t> на </a:t>
            </a:r>
            <a:r>
              <a:rPr lang="ru-RU" sz="3000" dirty="0" err="1"/>
              <a:t>ползван</a:t>
            </a:r>
            <a:r>
              <a:rPr lang="ru-RU" sz="3000" dirty="0"/>
              <a:t> </a:t>
            </a:r>
            <a:r>
              <a:rPr lang="ru-RU" sz="3000" dirty="0" err="1"/>
              <a:t>данъчен</a:t>
            </a:r>
            <a:r>
              <a:rPr lang="ru-RU" sz="3000" dirty="0"/>
              <a:t> кредит при брак и </a:t>
            </a:r>
            <a:r>
              <a:rPr lang="ru-RU" sz="3000" dirty="0" err="1"/>
              <a:t>липси</a:t>
            </a:r>
            <a:endParaRPr lang="bg-BG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68DCF7-3DCC-81C2-42DB-C171EAA3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8493"/>
            <a:ext cx="9180511" cy="5502875"/>
          </a:xfrm>
        </p:spPr>
        <p:txBody>
          <a:bodyPr>
            <a:noAutofit/>
          </a:bodyPr>
          <a:lstStyle/>
          <a:p>
            <a:pPr marL="0" indent="0" algn="just" eaLnBrk="1" fontAlgn="auto" hangingPunct="1"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ru-RU" sz="2100" b="1" i="1" dirty="0"/>
              <a:t>Пример 2 :</a:t>
            </a:r>
          </a:p>
          <a:p>
            <a:pPr marL="0" indent="0" algn="just" eaLnBrk="1" fontAlgn="auto" hangingPunct="1"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ru-RU" sz="2100" dirty="0"/>
              <a:t>При инвентаризация </a:t>
            </a:r>
            <a:r>
              <a:rPr lang="ru-RU" sz="2100" dirty="0" err="1"/>
              <a:t>през</a:t>
            </a:r>
            <a:r>
              <a:rPr lang="ru-RU" sz="2100" dirty="0"/>
              <a:t> м.12.2024 г. се </a:t>
            </a:r>
            <a:r>
              <a:rPr lang="ru-RU" sz="2100" dirty="0" err="1"/>
              <a:t>установява</a:t>
            </a:r>
            <a:r>
              <a:rPr lang="ru-RU" sz="2100" dirty="0"/>
              <a:t> </a:t>
            </a:r>
            <a:r>
              <a:rPr lang="ru-RU" sz="2100" dirty="0" err="1"/>
              <a:t>липса</a:t>
            </a:r>
            <a:r>
              <a:rPr lang="ru-RU" sz="2100" dirty="0"/>
              <a:t> на стоки, </a:t>
            </a:r>
            <a:r>
              <a:rPr lang="ru-RU" sz="2100" dirty="0" err="1"/>
              <a:t>закупени</a:t>
            </a:r>
            <a:r>
              <a:rPr lang="ru-RU" sz="2100" dirty="0"/>
              <a:t> </a:t>
            </a:r>
            <a:r>
              <a:rPr lang="ru-RU" sz="2100" dirty="0" err="1"/>
              <a:t>през</a:t>
            </a:r>
            <a:r>
              <a:rPr lang="ru-RU" sz="2100" dirty="0"/>
              <a:t> 20</a:t>
            </a:r>
            <a:r>
              <a:rPr lang="en-US" sz="2100" dirty="0"/>
              <a:t>2</a:t>
            </a:r>
            <a:r>
              <a:rPr lang="bg-BG" sz="2100" dirty="0"/>
              <a:t>2</a:t>
            </a:r>
            <a:r>
              <a:rPr lang="ru-RU" sz="2100" dirty="0"/>
              <a:t> г.  за 1 500 </a:t>
            </a:r>
            <a:r>
              <a:rPr lang="ru-RU" sz="2100" dirty="0" err="1"/>
              <a:t>лв</a:t>
            </a:r>
            <a:r>
              <a:rPr lang="ru-RU" sz="2100" dirty="0"/>
              <a:t>. с </a:t>
            </a:r>
            <a:r>
              <a:rPr lang="ru-RU" sz="2100" dirty="0" err="1"/>
              <a:t>ползван</a:t>
            </a:r>
            <a:r>
              <a:rPr lang="ru-RU" sz="2100" dirty="0"/>
              <a:t> </a:t>
            </a:r>
            <a:r>
              <a:rPr lang="ru-RU" sz="2100" dirty="0" err="1"/>
              <a:t>данъчен</a:t>
            </a:r>
            <a:r>
              <a:rPr lang="ru-RU" sz="2100" dirty="0"/>
              <a:t> кредит 300 </a:t>
            </a:r>
            <a:r>
              <a:rPr lang="ru-RU" sz="2100" dirty="0" err="1"/>
              <a:t>лв</a:t>
            </a:r>
            <a:r>
              <a:rPr lang="ru-RU" sz="2100" dirty="0"/>
              <a:t>. Не </a:t>
            </a:r>
            <a:r>
              <a:rPr lang="ru-RU" sz="2100" dirty="0" err="1"/>
              <a:t>са</a:t>
            </a:r>
            <a:r>
              <a:rPr lang="ru-RU" sz="2100" dirty="0"/>
              <a:t> изминали 5 г. от </a:t>
            </a:r>
            <a:r>
              <a:rPr lang="ru-RU" sz="2100" dirty="0" err="1"/>
              <a:t>ползването</a:t>
            </a:r>
            <a:r>
              <a:rPr lang="ru-RU" sz="2100" dirty="0"/>
              <a:t> на </a:t>
            </a:r>
            <a:r>
              <a:rPr lang="ru-RU" sz="2100" dirty="0" err="1"/>
              <a:t>данъчен</a:t>
            </a:r>
            <a:r>
              <a:rPr lang="ru-RU" sz="2100" dirty="0"/>
              <a:t> кредит</a:t>
            </a:r>
            <a:r>
              <a:rPr lang="en-US" sz="2100" dirty="0"/>
              <a:t> </a:t>
            </a:r>
            <a:r>
              <a:rPr lang="bg-BG" sz="2100" dirty="0"/>
              <a:t>и </a:t>
            </a:r>
            <a:r>
              <a:rPr lang="ru-RU" sz="2100" dirty="0"/>
              <a:t>се </a:t>
            </a:r>
            <a:r>
              <a:rPr lang="ru-RU" sz="2100" dirty="0" err="1"/>
              <a:t>извършва</a:t>
            </a:r>
            <a:r>
              <a:rPr lang="ru-RU" sz="2100" dirty="0"/>
              <a:t> </a:t>
            </a:r>
            <a:r>
              <a:rPr lang="ru-RU" sz="2100" dirty="0" err="1"/>
              <a:t>корекция</a:t>
            </a:r>
            <a:r>
              <a:rPr lang="ru-RU" sz="2100" dirty="0"/>
              <a:t> в </a:t>
            </a:r>
            <a:r>
              <a:rPr lang="ru-RU" sz="2100" dirty="0" err="1"/>
              <a:t>целия</a:t>
            </a:r>
            <a:r>
              <a:rPr lang="ru-RU" sz="2100" dirty="0"/>
              <a:t> размер, т.е. 300 </a:t>
            </a:r>
            <a:r>
              <a:rPr lang="ru-RU" sz="2100" dirty="0" err="1"/>
              <a:t>лв</a:t>
            </a:r>
            <a:r>
              <a:rPr lang="ru-RU" sz="2100" dirty="0"/>
              <a:t>. </a:t>
            </a:r>
          </a:p>
          <a:p>
            <a:pPr marL="0" indent="0" algn="just" eaLnBrk="1" fontAlgn="auto" hangingPunct="1"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ru-RU" sz="2100" dirty="0" err="1"/>
              <a:t>Взема</a:t>
            </a:r>
            <a:r>
              <a:rPr lang="ru-RU" sz="2100" dirty="0"/>
              <a:t> се решение за брак на мобилен телефон, </a:t>
            </a:r>
            <a:r>
              <a:rPr lang="ru-RU" sz="2100" dirty="0" err="1"/>
              <a:t>закупен</a:t>
            </a:r>
            <a:r>
              <a:rPr lang="ru-RU" sz="2100" dirty="0"/>
              <a:t> </a:t>
            </a:r>
            <a:r>
              <a:rPr lang="ru-RU" sz="2100" dirty="0" err="1"/>
              <a:t>през</a:t>
            </a:r>
            <a:r>
              <a:rPr lang="ru-RU" sz="2100" dirty="0"/>
              <a:t> 2021 г. за 2 100 </a:t>
            </a:r>
            <a:r>
              <a:rPr lang="ru-RU" sz="2100" dirty="0" err="1"/>
              <a:t>лв</a:t>
            </a:r>
            <a:r>
              <a:rPr lang="ru-RU" sz="2100" dirty="0"/>
              <a:t>. и </a:t>
            </a:r>
            <a:r>
              <a:rPr lang="ru-RU" sz="2100" dirty="0" err="1"/>
              <a:t>ползван</a:t>
            </a:r>
            <a:r>
              <a:rPr lang="ru-RU" sz="2100" dirty="0"/>
              <a:t> </a:t>
            </a:r>
            <a:r>
              <a:rPr lang="ru-RU" sz="2100" dirty="0" err="1"/>
              <a:t>данъчен</a:t>
            </a:r>
            <a:r>
              <a:rPr lang="ru-RU" sz="2100" dirty="0"/>
              <a:t> кредит 420 </a:t>
            </a:r>
            <a:r>
              <a:rPr lang="ru-RU" sz="2100" dirty="0" err="1"/>
              <a:t>лв</a:t>
            </a:r>
            <a:r>
              <a:rPr lang="ru-RU" sz="2100" dirty="0"/>
              <a:t>. , </a:t>
            </a:r>
            <a:r>
              <a:rPr lang="ru-RU" sz="2100" dirty="0" err="1"/>
              <a:t>който</a:t>
            </a:r>
            <a:r>
              <a:rPr lang="ru-RU" sz="2100" dirty="0"/>
              <a:t> е </a:t>
            </a:r>
            <a:r>
              <a:rPr lang="ru-RU" sz="2100" dirty="0" err="1"/>
              <a:t>счупен</a:t>
            </a:r>
            <a:r>
              <a:rPr lang="ru-RU" sz="2100" dirty="0"/>
              <a:t> от </a:t>
            </a:r>
            <a:r>
              <a:rPr lang="ru-RU" sz="2100" dirty="0" err="1"/>
              <a:t>лицето</a:t>
            </a:r>
            <a:r>
              <a:rPr lang="ru-RU" sz="2100" dirty="0"/>
              <a:t>, </a:t>
            </a:r>
            <a:r>
              <a:rPr lang="ru-RU" sz="2100" dirty="0" err="1"/>
              <a:t>което</a:t>
            </a:r>
            <a:r>
              <a:rPr lang="ru-RU" sz="2100" dirty="0"/>
              <a:t> го е </a:t>
            </a:r>
            <a:r>
              <a:rPr lang="ru-RU" sz="2100" dirty="0" err="1"/>
              <a:t>ползвало</a:t>
            </a:r>
            <a:r>
              <a:rPr lang="ru-RU" sz="2100" dirty="0"/>
              <a:t>.  </a:t>
            </a:r>
            <a:r>
              <a:rPr lang="ru-RU" sz="2100" dirty="0" err="1"/>
              <a:t>Този</a:t>
            </a:r>
            <a:r>
              <a:rPr lang="ru-RU" sz="2100" dirty="0"/>
              <a:t> телефон не е </a:t>
            </a:r>
            <a:r>
              <a:rPr lang="ru-RU" sz="2100" dirty="0" err="1"/>
              <a:t>дълготраен</a:t>
            </a:r>
            <a:r>
              <a:rPr lang="ru-RU" sz="2100" dirty="0"/>
              <a:t> актив за целите на ЗДДС (</a:t>
            </a:r>
            <a:r>
              <a:rPr lang="ru-RU" sz="2100" dirty="0" err="1"/>
              <a:t>цената</a:t>
            </a:r>
            <a:r>
              <a:rPr lang="ru-RU" sz="2100" dirty="0"/>
              <a:t> на придобиване е под 5 000 </a:t>
            </a:r>
            <a:r>
              <a:rPr lang="ru-RU" sz="2100" dirty="0" err="1"/>
              <a:t>лв</a:t>
            </a:r>
            <a:r>
              <a:rPr lang="ru-RU" sz="2100" dirty="0"/>
              <a:t>.) и не </a:t>
            </a:r>
            <a:r>
              <a:rPr lang="ru-RU" sz="2100" dirty="0" err="1"/>
              <a:t>са</a:t>
            </a:r>
            <a:r>
              <a:rPr lang="ru-RU" sz="2100" dirty="0"/>
              <a:t> изминали 5 г., то </a:t>
            </a:r>
            <a:r>
              <a:rPr lang="ru-RU" sz="2100" dirty="0" err="1"/>
              <a:t>ще</a:t>
            </a:r>
            <a:r>
              <a:rPr lang="ru-RU" sz="2100" dirty="0"/>
              <a:t> се </a:t>
            </a:r>
            <a:r>
              <a:rPr lang="ru-RU" sz="2100" dirty="0" err="1"/>
              <a:t>направи</a:t>
            </a:r>
            <a:r>
              <a:rPr lang="ru-RU" sz="2100" dirty="0"/>
              <a:t> </a:t>
            </a:r>
            <a:r>
              <a:rPr lang="ru-RU" sz="2100" dirty="0" err="1"/>
              <a:t>корекция</a:t>
            </a:r>
            <a:r>
              <a:rPr lang="ru-RU" sz="2100" dirty="0"/>
              <a:t> в размер на 420 </a:t>
            </a:r>
            <a:r>
              <a:rPr lang="ru-RU" sz="2100" dirty="0" err="1"/>
              <a:t>лв</a:t>
            </a:r>
            <a:r>
              <a:rPr lang="ru-RU" sz="2100" dirty="0"/>
              <a:t>.</a:t>
            </a:r>
            <a:endParaRPr lang="en-US" sz="2100" dirty="0"/>
          </a:p>
          <a:p>
            <a:pPr marL="0" indent="0" algn="just" eaLnBrk="1" fontAlgn="auto" hangingPunct="1">
              <a:buClr>
                <a:schemeClr val="accent1">
                  <a:lumMod val="75000"/>
                </a:schemeClr>
              </a:buClr>
              <a:buFontTx/>
              <a:buNone/>
              <a:defRPr/>
            </a:pPr>
            <a:r>
              <a:rPr lang="ru-RU" sz="2100" dirty="0"/>
              <a:t>При </a:t>
            </a:r>
            <a:r>
              <a:rPr lang="ru-RU" sz="2100" dirty="0" err="1"/>
              <a:t>инвентаризацията</a:t>
            </a:r>
            <a:r>
              <a:rPr lang="ru-RU" sz="2100" dirty="0"/>
              <a:t> се </a:t>
            </a:r>
            <a:r>
              <a:rPr lang="ru-RU" sz="2100" dirty="0" err="1"/>
              <a:t>взема</a:t>
            </a:r>
            <a:r>
              <a:rPr lang="ru-RU" sz="2100" dirty="0"/>
              <a:t> решение и за брак на машина, </a:t>
            </a:r>
            <a:r>
              <a:rPr lang="ru-RU" sz="2100" dirty="0" err="1"/>
              <a:t>закупена</a:t>
            </a:r>
            <a:r>
              <a:rPr lang="ru-RU" sz="2100" dirty="0"/>
              <a:t> </a:t>
            </a:r>
            <a:r>
              <a:rPr lang="ru-RU" sz="2100" dirty="0" err="1"/>
              <a:t>през</a:t>
            </a:r>
            <a:r>
              <a:rPr lang="ru-RU" sz="2100" dirty="0"/>
              <a:t> 2021 г. с </a:t>
            </a:r>
            <a:r>
              <a:rPr lang="ru-RU" sz="2100" dirty="0" err="1"/>
              <a:t>данъчна</a:t>
            </a:r>
            <a:r>
              <a:rPr lang="ru-RU" sz="2100" dirty="0"/>
              <a:t> основа 100 000 </a:t>
            </a:r>
            <a:r>
              <a:rPr lang="ru-RU" sz="2100" dirty="0" err="1"/>
              <a:t>лв</a:t>
            </a:r>
            <a:r>
              <a:rPr lang="ru-RU" sz="2100" dirty="0"/>
              <a:t>. и начислен ДДС 20 000 </a:t>
            </a:r>
            <a:r>
              <a:rPr lang="ru-RU" sz="2100" dirty="0" err="1"/>
              <a:t>лв</a:t>
            </a:r>
            <a:r>
              <a:rPr lang="ru-RU" sz="2100" dirty="0"/>
              <a:t>., за </a:t>
            </a:r>
            <a:r>
              <a:rPr lang="ru-RU" sz="2100" dirty="0" err="1"/>
              <a:t>който</a:t>
            </a:r>
            <a:r>
              <a:rPr lang="ru-RU" sz="2100" dirty="0"/>
              <a:t> е </a:t>
            </a:r>
            <a:r>
              <a:rPr lang="ru-RU" sz="2100" dirty="0" err="1"/>
              <a:t>ползван</a:t>
            </a:r>
            <a:r>
              <a:rPr lang="ru-RU" sz="2100" dirty="0"/>
              <a:t> </a:t>
            </a:r>
            <a:r>
              <a:rPr lang="ru-RU" sz="2100" dirty="0" err="1"/>
              <a:t>пълен</a:t>
            </a:r>
            <a:r>
              <a:rPr lang="ru-RU" sz="2100" dirty="0"/>
              <a:t> </a:t>
            </a:r>
            <a:r>
              <a:rPr lang="ru-RU" sz="2100" dirty="0" err="1"/>
              <a:t>данъчен</a:t>
            </a:r>
            <a:r>
              <a:rPr lang="ru-RU" sz="2100" dirty="0"/>
              <a:t> кредит и не </a:t>
            </a:r>
            <a:r>
              <a:rPr lang="ru-RU" sz="2100" dirty="0" err="1"/>
              <a:t>попада</a:t>
            </a:r>
            <a:r>
              <a:rPr lang="ru-RU" sz="2100" dirty="0"/>
              <a:t> в </a:t>
            </a:r>
            <a:r>
              <a:rPr lang="ru-RU" sz="2100" dirty="0" err="1"/>
              <a:t>изключенията</a:t>
            </a:r>
            <a:r>
              <a:rPr lang="ru-RU" sz="2100" dirty="0"/>
              <a:t> по чл.80 ЗДДС. </a:t>
            </a:r>
            <a:r>
              <a:rPr lang="ru-RU" sz="2100" dirty="0" err="1"/>
              <a:t>Срокът</a:t>
            </a:r>
            <a:r>
              <a:rPr lang="ru-RU" sz="2100" dirty="0"/>
              <a:t> от 5 </a:t>
            </a:r>
            <a:r>
              <a:rPr lang="ru-RU" sz="2100" dirty="0" err="1"/>
              <a:t>години</a:t>
            </a:r>
            <a:r>
              <a:rPr lang="ru-RU" sz="2100" dirty="0"/>
              <a:t> </a:t>
            </a:r>
            <a:r>
              <a:rPr lang="ru-RU" sz="2100" dirty="0" err="1"/>
              <a:t>изтича</a:t>
            </a:r>
            <a:r>
              <a:rPr lang="ru-RU" sz="2100" dirty="0"/>
              <a:t> </a:t>
            </a:r>
            <a:r>
              <a:rPr lang="ru-RU" sz="2100" dirty="0" err="1"/>
              <a:t>през</a:t>
            </a:r>
            <a:r>
              <a:rPr lang="ru-RU" sz="2100" dirty="0"/>
              <a:t> 2025 г., т.е. </a:t>
            </a:r>
            <a:r>
              <a:rPr lang="ru-RU" sz="2100" dirty="0" err="1"/>
              <a:t>годините</a:t>
            </a:r>
            <a:r>
              <a:rPr lang="ru-RU" sz="2100" dirty="0"/>
              <a:t> за </a:t>
            </a:r>
            <a:r>
              <a:rPr lang="ru-RU" sz="2100" dirty="0" err="1"/>
              <a:t>корекция</a:t>
            </a:r>
            <a:r>
              <a:rPr lang="ru-RU" sz="2100" dirty="0"/>
              <a:t> </a:t>
            </a:r>
            <a:r>
              <a:rPr lang="ru-RU" sz="2100" dirty="0" err="1"/>
              <a:t>са</a:t>
            </a:r>
            <a:r>
              <a:rPr lang="ru-RU" sz="2100" dirty="0"/>
              <a:t> 2 (2024 и 2025 г.). </a:t>
            </a:r>
            <a:r>
              <a:rPr lang="ru-RU" sz="2100" dirty="0" err="1"/>
              <a:t>Корекцията</a:t>
            </a:r>
            <a:r>
              <a:rPr lang="ru-RU" sz="2100" dirty="0"/>
              <a:t>, </a:t>
            </a:r>
            <a:r>
              <a:rPr lang="ru-RU" sz="2100" dirty="0" err="1"/>
              <a:t>която</a:t>
            </a:r>
            <a:r>
              <a:rPr lang="ru-RU" sz="2100" dirty="0"/>
              <a:t> </a:t>
            </a:r>
            <a:r>
              <a:rPr lang="ru-RU" sz="2100" dirty="0" err="1"/>
              <a:t>следва</a:t>
            </a:r>
            <a:r>
              <a:rPr lang="ru-RU" sz="2100" dirty="0"/>
              <a:t> да се </a:t>
            </a:r>
            <a:r>
              <a:rPr lang="ru-RU" sz="2100" dirty="0" err="1"/>
              <a:t>извърши</a:t>
            </a:r>
            <a:r>
              <a:rPr lang="ru-RU" sz="2100" dirty="0"/>
              <a:t> по </a:t>
            </a:r>
            <a:r>
              <a:rPr lang="ru-RU" sz="2100" dirty="0" err="1"/>
              <a:t>формулата</a:t>
            </a:r>
            <a:r>
              <a:rPr lang="ru-RU" sz="2100" dirty="0"/>
              <a:t> в чл.79, ал.3, т.2, буква «а» ЗДДС е:  ДД=20 000 х 1/5 х 2= 8 000 </a:t>
            </a:r>
            <a:r>
              <a:rPr lang="ru-RU" sz="2100" dirty="0" err="1"/>
              <a:t>лв</a:t>
            </a:r>
            <a:r>
              <a:rPr lang="bg-BG" sz="2100" dirty="0"/>
              <a:t>.</a:t>
            </a:r>
            <a:endParaRPr lang="en-US" sz="2100" dirty="0"/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4206515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F44788-D74A-9328-5943-3B485304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5" y="0"/>
            <a:ext cx="4680520" cy="1238493"/>
          </a:xfrm>
        </p:spPr>
        <p:txBody>
          <a:bodyPr>
            <a:noAutofit/>
          </a:bodyPr>
          <a:lstStyle/>
          <a:p>
            <a:r>
              <a:rPr lang="ru-RU" sz="3000" dirty="0" err="1"/>
              <a:t>Корекция</a:t>
            </a:r>
            <a:r>
              <a:rPr lang="ru-RU" sz="3000" dirty="0"/>
              <a:t> на </a:t>
            </a:r>
            <a:r>
              <a:rPr lang="ru-RU" sz="3000" dirty="0" err="1"/>
              <a:t>ползван</a:t>
            </a:r>
            <a:r>
              <a:rPr lang="ru-RU" sz="3000" dirty="0"/>
              <a:t> </a:t>
            </a:r>
            <a:r>
              <a:rPr lang="ru-RU" sz="3000" dirty="0" err="1"/>
              <a:t>данъчен</a:t>
            </a:r>
            <a:r>
              <a:rPr lang="ru-RU" sz="3000" dirty="0"/>
              <a:t> кредит при брак и </a:t>
            </a:r>
            <a:r>
              <a:rPr lang="ru-RU" sz="3000" dirty="0" err="1"/>
              <a:t>липси</a:t>
            </a:r>
            <a:endParaRPr lang="bg-BG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68DCF7-3DCC-81C2-42DB-C171EAA3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8493"/>
            <a:ext cx="9180511" cy="550287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ru-RU" sz="2000" dirty="0" err="1"/>
              <a:t>Съгласно</a:t>
            </a:r>
            <a:r>
              <a:rPr lang="ru-RU" sz="2000" dirty="0"/>
              <a:t> чл.80, ал.1 ЗДДС </a:t>
            </a:r>
            <a:r>
              <a:rPr lang="ru-RU" sz="2000" dirty="0" err="1"/>
              <a:t>корекции</a:t>
            </a:r>
            <a:r>
              <a:rPr lang="ru-RU" sz="2000" dirty="0"/>
              <a:t> на </a:t>
            </a:r>
            <a:r>
              <a:rPr lang="ru-RU" sz="2000" dirty="0" err="1"/>
              <a:t>ползван</a:t>
            </a:r>
            <a:r>
              <a:rPr lang="ru-RU" sz="2000" dirty="0"/>
              <a:t> </a:t>
            </a:r>
            <a:r>
              <a:rPr lang="ru-RU" sz="2000" dirty="0" err="1"/>
              <a:t>данъчен</a:t>
            </a:r>
            <a:r>
              <a:rPr lang="ru-RU" sz="2000" dirty="0"/>
              <a:t> кредит по чл.79 ЗДДС не се </a:t>
            </a:r>
            <a:r>
              <a:rPr lang="ru-RU" sz="2000" dirty="0" err="1"/>
              <a:t>извършват</a:t>
            </a:r>
            <a:r>
              <a:rPr lang="ru-RU" sz="2000" dirty="0"/>
              <a:t>:</a:t>
            </a:r>
          </a:p>
          <a:p>
            <a:pPr algn="just"/>
            <a:r>
              <a:rPr lang="ru-RU" sz="2000" dirty="0"/>
              <a:t>1. в </a:t>
            </a:r>
            <a:r>
              <a:rPr lang="ru-RU" sz="2000" dirty="0" err="1"/>
              <a:t>следните</a:t>
            </a:r>
            <a:r>
              <a:rPr lang="ru-RU" sz="2000" dirty="0"/>
              <a:t> случаи:</a:t>
            </a:r>
          </a:p>
          <a:p>
            <a:pPr marL="0" indent="0" algn="just">
              <a:buNone/>
            </a:pPr>
            <a:r>
              <a:rPr lang="ru-RU" sz="2000" dirty="0"/>
              <a:t>а) </a:t>
            </a:r>
            <a:r>
              <a:rPr lang="ru-RU" sz="2000" dirty="0" err="1"/>
              <a:t>стоките</a:t>
            </a:r>
            <a:r>
              <a:rPr lang="ru-RU" sz="2000" dirty="0"/>
              <a:t> или </a:t>
            </a:r>
            <a:r>
              <a:rPr lang="ru-RU" sz="2000" dirty="0" err="1"/>
              <a:t>услугите</a:t>
            </a:r>
            <a:r>
              <a:rPr lang="ru-RU" sz="2000" dirty="0"/>
              <a:t> </a:t>
            </a:r>
            <a:r>
              <a:rPr lang="ru-RU" sz="2000" dirty="0" err="1"/>
              <a:t>са</a:t>
            </a:r>
            <a:r>
              <a:rPr lang="ru-RU" sz="2000" dirty="0"/>
              <a:t> </a:t>
            </a:r>
            <a:r>
              <a:rPr lang="ru-RU" sz="2000" dirty="0" err="1"/>
              <a:t>използвани</a:t>
            </a:r>
            <a:r>
              <a:rPr lang="ru-RU" sz="2000" dirty="0"/>
              <a:t> за доставки по чл. 70, ал. 3;</a:t>
            </a:r>
          </a:p>
          <a:p>
            <a:pPr marL="0" indent="0" algn="just">
              <a:buNone/>
            </a:pPr>
            <a:r>
              <a:rPr lang="ru-RU" sz="2000" dirty="0"/>
              <a:t>б) за </a:t>
            </a:r>
            <a:r>
              <a:rPr lang="ru-RU" sz="2000" dirty="0" err="1"/>
              <a:t>доставката</a:t>
            </a:r>
            <a:r>
              <a:rPr lang="ru-RU" sz="2000" dirty="0"/>
              <a:t> на стока или услуга </a:t>
            </a:r>
            <a:r>
              <a:rPr lang="ru-RU" sz="2000" dirty="0" err="1"/>
              <a:t>към</a:t>
            </a:r>
            <a:r>
              <a:rPr lang="ru-RU" sz="2000" dirty="0"/>
              <a:t> приобретателя от </a:t>
            </a:r>
            <a:r>
              <a:rPr lang="ru-RU" sz="2000" dirty="0" err="1"/>
              <a:t>преобразуващия</a:t>
            </a:r>
            <a:r>
              <a:rPr lang="ru-RU" sz="2000" dirty="0"/>
              <a:t> се, от </a:t>
            </a:r>
            <a:r>
              <a:rPr lang="ru-RU" sz="2000" dirty="0" err="1"/>
              <a:t>отчуждителя</a:t>
            </a:r>
            <a:r>
              <a:rPr lang="ru-RU" sz="2000" dirty="0"/>
              <a:t> или от </a:t>
            </a:r>
            <a:r>
              <a:rPr lang="ru-RU" sz="2000" dirty="0" err="1"/>
              <a:t>апортиращия</a:t>
            </a:r>
            <a:r>
              <a:rPr lang="ru-RU" sz="2000" dirty="0"/>
              <a:t> в </a:t>
            </a:r>
            <a:r>
              <a:rPr lang="ru-RU" sz="2000" dirty="0" err="1"/>
              <a:t>случаите</a:t>
            </a:r>
            <a:r>
              <a:rPr lang="ru-RU" sz="2000" dirty="0"/>
              <a:t> по чл. 10, ал. 1;</a:t>
            </a:r>
          </a:p>
          <a:p>
            <a:pPr marL="0" indent="0" algn="just">
              <a:buNone/>
            </a:pPr>
            <a:r>
              <a:rPr lang="ru-RU" sz="2000" dirty="0"/>
              <a:t>в) за </a:t>
            </a:r>
            <a:r>
              <a:rPr lang="ru-RU" sz="2000" dirty="0" err="1"/>
              <a:t>внасянето</a:t>
            </a:r>
            <a:r>
              <a:rPr lang="ru-RU" sz="2000" dirty="0"/>
              <a:t> на стоки или услуги от </a:t>
            </a:r>
            <a:r>
              <a:rPr lang="ru-RU" sz="2000" dirty="0" err="1"/>
              <a:t>съдружник</a:t>
            </a:r>
            <a:r>
              <a:rPr lang="ru-RU" sz="2000" dirty="0"/>
              <a:t> за </a:t>
            </a:r>
            <a:r>
              <a:rPr lang="ru-RU" sz="2000" dirty="0" err="1"/>
              <a:t>постигане</a:t>
            </a:r>
            <a:r>
              <a:rPr lang="ru-RU" sz="2000" dirty="0"/>
              <a:t> </a:t>
            </a:r>
            <a:r>
              <a:rPr lang="ru-RU" sz="2000" dirty="0" err="1"/>
              <a:t>общата</a:t>
            </a:r>
            <a:r>
              <a:rPr lang="ru-RU" sz="2000" dirty="0"/>
              <a:t> цел по договор за </a:t>
            </a:r>
            <a:r>
              <a:rPr lang="ru-RU" sz="2000" dirty="0" err="1"/>
              <a:t>създаване</a:t>
            </a:r>
            <a:r>
              <a:rPr lang="ru-RU" sz="2000" dirty="0"/>
              <a:t> на </a:t>
            </a:r>
            <a:r>
              <a:rPr lang="ru-RU" sz="2000" dirty="0" err="1"/>
              <a:t>неперсонифицирано</a:t>
            </a:r>
            <a:r>
              <a:rPr lang="ru-RU" sz="2000" dirty="0"/>
              <a:t> дружество;</a:t>
            </a:r>
          </a:p>
          <a:p>
            <a:pPr marL="0" indent="0" algn="just">
              <a:buNone/>
            </a:pPr>
            <a:r>
              <a:rPr lang="ru-RU" sz="2000" dirty="0"/>
              <a:t>г)за </a:t>
            </a:r>
            <a:r>
              <a:rPr lang="ru-RU" sz="2000" dirty="0" err="1"/>
              <a:t>получени</a:t>
            </a:r>
            <a:r>
              <a:rPr lang="ru-RU" sz="2000" dirty="0"/>
              <a:t> стоки или услуги, </a:t>
            </a:r>
            <a:r>
              <a:rPr lang="ru-RU" sz="2000" dirty="0" err="1"/>
              <a:t>използвани</a:t>
            </a:r>
            <a:r>
              <a:rPr lang="ru-RU" sz="2000" dirty="0"/>
              <a:t> за </a:t>
            </a:r>
            <a:r>
              <a:rPr lang="ru-RU" sz="2000" dirty="0" err="1"/>
              <a:t>изграждането</a:t>
            </a:r>
            <a:r>
              <a:rPr lang="ru-RU" sz="2000" dirty="0"/>
              <a:t>, </a:t>
            </a:r>
            <a:r>
              <a:rPr lang="ru-RU" sz="2000" dirty="0" err="1"/>
              <a:t>подобряването</a:t>
            </a:r>
            <a:r>
              <a:rPr lang="ru-RU" sz="2000" dirty="0"/>
              <a:t> или </a:t>
            </a:r>
            <a:r>
              <a:rPr lang="ru-RU" sz="2000" dirty="0" err="1"/>
              <a:t>ремонтирането</a:t>
            </a:r>
            <a:r>
              <a:rPr lang="ru-RU" sz="2000" dirty="0"/>
              <a:t> на </a:t>
            </a:r>
            <a:r>
              <a:rPr lang="ru-RU" sz="2000" dirty="0" err="1"/>
              <a:t>елементи</a:t>
            </a:r>
            <a:r>
              <a:rPr lang="ru-RU" sz="2000" dirty="0"/>
              <a:t> на </a:t>
            </a:r>
            <a:r>
              <a:rPr lang="ru-RU" sz="2000" dirty="0" err="1"/>
              <a:t>техническата</a:t>
            </a:r>
            <a:r>
              <a:rPr lang="ru-RU" sz="2000" dirty="0"/>
              <a:t> инфраструктура по чл. 10б, ал. 1;</a:t>
            </a:r>
          </a:p>
          <a:p>
            <a:pPr algn="just"/>
            <a:r>
              <a:rPr lang="ru-RU" sz="2000" dirty="0"/>
              <a:t>2. </a:t>
            </a:r>
            <a:r>
              <a:rPr lang="ru-RU" sz="2000" dirty="0" err="1"/>
              <a:t>ако</a:t>
            </a:r>
            <a:r>
              <a:rPr lang="ru-RU" sz="2000" dirty="0"/>
              <a:t> </a:t>
            </a:r>
            <a:r>
              <a:rPr lang="ru-RU" sz="2000" dirty="0" err="1"/>
              <a:t>данъчният</a:t>
            </a:r>
            <a:r>
              <a:rPr lang="ru-RU" sz="2000" dirty="0"/>
              <a:t> режим на </a:t>
            </a:r>
            <a:r>
              <a:rPr lang="ru-RU" sz="2000" dirty="0" err="1"/>
              <a:t>доставките</a:t>
            </a:r>
            <a:r>
              <a:rPr lang="ru-RU" sz="2000" dirty="0"/>
              <a:t>, за </a:t>
            </a:r>
            <a:r>
              <a:rPr lang="ru-RU" sz="2000" dirty="0" err="1"/>
              <a:t>които</a:t>
            </a:r>
            <a:r>
              <a:rPr lang="ru-RU" sz="2000" dirty="0"/>
              <a:t> </a:t>
            </a:r>
            <a:r>
              <a:rPr lang="ru-RU" sz="2000" dirty="0" err="1"/>
              <a:t>регистрираното</a:t>
            </a:r>
            <a:r>
              <a:rPr lang="ru-RU" sz="2000" dirty="0"/>
              <a:t> лице </a:t>
            </a:r>
            <a:r>
              <a:rPr lang="ru-RU" sz="2000" dirty="0" err="1"/>
              <a:t>използва</a:t>
            </a:r>
            <a:r>
              <a:rPr lang="ru-RU" sz="2000" dirty="0"/>
              <a:t> </a:t>
            </a:r>
            <a:r>
              <a:rPr lang="ru-RU" sz="2000" dirty="0" err="1"/>
              <a:t>стоките</a:t>
            </a:r>
            <a:r>
              <a:rPr lang="ru-RU" sz="2000" dirty="0"/>
              <a:t> или </a:t>
            </a:r>
            <a:r>
              <a:rPr lang="ru-RU" sz="2000" dirty="0" err="1"/>
              <a:t>услугите</a:t>
            </a:r>
            <a:r>
              <a:rPr lang="ru-RU" sz="2000" dirty="0"/>
              <a:t>, </a:t>
            </a:r>
            <a:r>
              <a:rPr lang="ru-RU" sz="2000" dirty="0" err="1"/>
              <a:t>бъде</a:t>
            </a:r>
            <a:r>
              <a:rPr lang="ru-RU" sz="2000" dirty="0"/>
              <a:t> </a:t>
            </a:r>
            <a:r>
              <a:rPr lang="ru-RU" sz="2000" dirty="0" err="1"/>
              <a:t>променен</a:t>
            </a:r>
            <a:r>
              <a:rPr lang="ru-RU" sz="2000" dirty="0"/>
              <a:t> </a:t>
            </a:r>
            <a:r>
              <a:rPr lang="ru-RU" sz="2000" dirty="0" err="1"/>
              <a:t>със</a:t>
            </a:r>
            <a:r>
              <a:rPr lang="ru-RU" sz="2000" dirty="0"/>
              <a:t> закон;</a:t>
            </a:r>
          </a:p>
          <a:p>
            <a:pPr algn="just"/>
            <a:r>
              <a:rPr lang="ru-RU" sz="2000" dirty="0"/>
              <a:t>3. за </a:t>
            </a:r>
            <a:r>
              <a:rPr lang="ru-RU" sz="2000" dirty="0" err="1"/>
              <a:t>недвижимите</a:t>
            </a:r>
            <a:r>
              <a:rPr lang="ru-RU" sz="2000" dirty="0"/>
              <a:t> </a:t>
            </a:r>
            <a:r>
              <a:rPr lang="ru-RU" sz="2000" dirty="0" err="1"/>
              <a:t>имоти</a:t>
            </a:r>
            <a:r>
              <a:rPr lang="ru-RU" sz="2000" dirty="0"/>
              <a:t>, </a:t>
            </a:r>
            <a:r>
              <a:rPr lang="ru-RU" sz="2000" dirty="0" err="1"/>
              <a:t>ако</a:t>
            </a:r>
            <a:r>
              <a:rPr lang="ru-RU" sz="2000" dirty="0"/>
              <a:t> </a:t>
            </a:r>
            <a:r>
              <a:rPr lang="ru-RU" sz="2000" dirty="0" err="1"/>
              <a:t>са</a:t>
            </a:r>
            <a:r>
              <a:rPr lang="ru-RU" sz="2000" dirty="0"/>
              <a:t> изминали 20 </a:t>
            </a:r>
            <a:r>
              <a:rPr lang="ru-RU" sz="2000" dirty="0" err="1"/>
              <a:t>години</a:t>
            </a:r>
            <a:r>
              <a:rPr lang="ru-RU" sz="2000" dirty="0"/>
              <a:t>, считано от </a:t>
            </a:r>
            <a:r>
              <a:rPr lang="ru-RU" sz="2000" dirty="0" err="1"/>
              <a:t>началото</a:t>
            </a:r>
            <a:r>
              <a:rPr lang="ru-RU" sz="2000" dirty="0"/>
              <a:t> на </a:t>
            </a:r>
            <a:r>
              <a:rPr lang="ru-RU" sz="2000" dirty="0" err="1"/>
              <a:t>годината</a:t>
            </a:r>
            <a:r>
              <a:rPr lang="ru-RU" sz="2000" dirty="0"/>
              <a:t> на </a:t>
            </a:r>
            <a:r>
              <a:rPr lang="ru-RU" sz="2000" dirty="0" err="1"/>
              <a:t>упражняване</a:t>
            </a:r>
            <a:r>
              <a:rPr lang="ru-RU" sz="2000" dirty="0"/>
              <a:t> </a:t>
            </a:r>
            <a:r>
              <a:rPr lang="ru-RU" sz="2000" dirty="0" err="1"/>
              <a:t>правото</a:t>
            </a:r>
            <a:r>
              <a:rPr lang="ru-RU" sz="2000" dirty="0"/>
              <a:t> на </a:t>
            </a:r>
            <a:r>
              <a:rPr lang="ru-RU" sz="2000" dirty="0" err="1"/>
              <a:t>данъчен</a:t>
            </a:r>
            <a:r>
              <a:rPr lang="ru-RU" sz="2000" dirty="0"/>
              <a:t> кредит, </a:t>
            </a:r>
            <a:r>
              <a:rPr lang="ru-RU" sz="2000" dirty="0" err="1"/>
              <a:t>съответно</a:t>
            </a:r>
            <a:r>
              <a:rPr lang="ru-RU" sz="2000" dirty="0"/>
              <a:t> от </a:t>
            </a:r>
            <a:r>
              <a:rPr lang="ru-RU" sz="2000" dirty="0" err="1"/>
              <a:t>началото</a:t>
            </a:r>
            <a:r>
              <a:rPr lang="ru-RU" sz="2000" dirty="0"/>
              <a:t> на </a:t>
            </a:r>
            <a:r>
              <a:rPr lang="ru-RU" sz="2000" dirty="0" err="1"/>
              <a:t>годината</a:t>
            </a:r>
            <a:r>
              <a:rPr lang="ru-RU" sz="2000" dirty="0"/>
              <a:t> на </a:t>
            </a:r>
            <a:r>
              <a:rPr lang="ru-RU" sz="2000" dirty="0" err="1"/>
              <a:t>фактическото</a:t>
            </a:r>
            <a:r>
              <a:rPr lang="ru-RU" sz="2000" dirty="0"/>
              <a:t> </a:t>
            </a:r>
            <a:r>
              <a:rPr lang="ru-RU" sz="2000" dirty="0" err="1"/>
              <a:t>използване</a:t>
            </a:r>
            <a:r>
              <a:rPr lang="ru-RU" sz="2000" dirty="0"/>
              <a:t>, в случай че </a:t>
            </a:r>
            <a:r>
              <a:rPr lang="ru-RU" sz="2000" dirty="0" err="1"/>
              <a:t>имотът</a:t>
            </a:r>
            <a:r>
              <a:rPr lang="ru-RU" sz="2000" dirty="0"/>
              <a:t> не е </a:t>
            </a:r>
            <a:r>
              <a:rPr lang="ru-RU" sz="2000" dirty="0" err="1"/>
              <a:t>използван</a:t>
            </a:r>
            <a:r>
              <a:rPr lang="ru-RU" sz="2000" dirty="0"/>
              <a:t> </a:t>
            </a:r>
            <a:r>
              <a:rPr lang="ru-RU" sz="2000" dirty="0" err="1"/>
              <a:t>повече</a:t>
            </a:r>
            <a:r>
              <a:rPr lang="ru-RU" sz="2000" dirty="0"/>
              <a:t> от </a:t>
            </a:r>
            <a:r>
              <a:rPr lang="ru-RU" sz="2000" dirty="0" err="1"/>
              <a:t>една</a:t>
            </a:r>
            <a:r>
              <a:rPr lang="ru-RU" sz="2000" dirty="0"/>
              <a:t> година;</a:t>
            </a:r>
            <a:endParaRPr lang="en-US" sz="2000" dirty="0"/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76778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161132-office-template-16x9</Template>
  <TotalTime>11573</TotalTime>
  <Words>6554</Words>
  <Application>Microsoft Office PowerPoint</Application>
  <PresentationFormat>On-screen Show (4:3)</PresentationFormat>
  <Paragraphs>222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Промените в ЗДДС и ППЗДДС за 2024 г. Актуални казуси по ДДС.</vt:lpstr>
      <vt:lpstr>Увеличаване на прага за задължитена регистрация</vt:lpstr>
      <vt:lpstr>Начисляване на ДДС при закъсняла регистрация по ЗДДС</vt:lpstr>
      <vt:lpstr>Начисляване на ДДС при закъсняла регистрация по ЗДДС</vt:lpstr>
      <vt:lpstr>Начисляване на ДДС при закъсняла регистрация по ЗДДС</vt:lpstr>
      <vt:lpstr>Начисляване на ДДС при закъсняла регистрация по ЗДДС</vt:lpstr>
      <vt:lpstr>Корекция на ползван данъчен кредит при брак и липси</vt:lpstr>
      <vt:lpstr>Корекция на ползван данъчен кредит при брак и липси</vt:lpstr>
      <vt:lpstr>Корекция на ползван данъчен кредит при брак и липси</vt:lpstr>
      <vt:lpstr>Корекция на ползван данъчен кредит при брак и липси</vt:lpstr>
      <vt:lpstr>Корекция на ползван данъчен кредит при брак и липси</vt:lpstr>
      <vt:lpstr>Корекция на ползван данъчен кредит при брак и липси</vt:lpstr>
      <vt:lpstr>Корекция на ползван данъчен кредит при брак и липси</vt:lpstr>
      <vt:lpstr>Корекция на ползван данъчен кредит при брак и липси</vt:lpstr>
      <vt:lpstr>Корекция на ползван данъчен кредит при брак и липси</vt:lpstr>
      <vt:lpstr>Данъчни аспекти при сделките с недвижими имоти</vt:lpstr>
      <vt:lpstr>Дефиниция за недвижим имот</vt:lpstr>
      <vt:lpstr>Облагаеми доставки на нова сграда и УПИ</vt:lpstr>
      <vt:lpstr>Облагаеми доставки на нова сграда и УПИ</vt:lpstr>
      <vt:lpstr>PowerPoint Presentation</vt:lpstr>
      <vt:lpstr>Освободени доставки – продажба на стара сграда, прилежащ терен</vt:lpstr>
      <vt:lpstr>Освободени доставки – продажба на стара сграда, прилежащ терен</vt:lpstr>
      <vt:lpstr>Освободени доставки със земя</vt:lpstr>
      <vt:lpstr>Учредяване на право на строеж за фотоволтаици </vt:lpstr>
      <vt:lpstr>Учредяване на право на строеж за фотоволтаици</vt:lpstr>
      <vt:lpstr>Данъчна основа при покупко-продажбата на недвижими имоти</vt:lpstr>
      <vt:lpstr>Специфични случаи в международната търговия със стоки</vt:lpstr>
      <vt:lpstr>Покупка на стоки в друга държава членка и износ към трета страна</vt:lpstr>
      <vt:lpstr>Покупка на стоки в друга държава членка и износ към трета страна</vt:lpstr>
      <vt:lpstr>Покупка на стоки в друга държава членка и износ към трета страна</vt:lpstr>
      <vt:lpstr>Покупка и продажба на стоки извън ЕС</vt:lpstr>
      <vt:lpstr>Покупка и продажба на стоки извън ЕС</vt:lpstr>
      <vt:lpstr>Покупка и продажба на стоки извън ЕС</vt:lpstr>
      <vt:lpstr>Продажба на стоки от склад в друга държава – членка на ЕС</vt:lpstr>
      <vt:lpstr>Продажба на стоки от склад в друга държава – членка на ЕС</vt:lpstr>
      <vt:lpstr>Дистанционни продажби на стоки и услуги на ДНЗЛ в ЕС</vt:lpstr>
      <vt:lpstr>Дистанционни продажби на стоки и услуги на ДНЗЛ в ЕС</vt:lpstr>
      <vt:lpstr>Дистанционни продажби на стоки и услуги на ДНЗЛ в ЕС</vt:lpstr>
      <vt:lpstr>Дистанционни продажби на стоки и услуги на ДНЗЛ в ЕС</vt:lpstr>
      <vt:lpstr>Дистанционни продажби на стоки и услуги на ДНЗЛ в ЕС</vt:lpstr>
      <vt:lpstr>Дистанционни продажби на стоки и услуги на ДНЗЛ в ЕС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ДДС и общини</dc:title>
  <dc:creator>Valya Vassileva</dc:creator>
  <cp:lastModifiedBy>ivo</cp:lastModifiedBy>
  <cp:revision>152</cp:revision>
  <dcterms:created xsi:type="dcterms:W3CDTF">2017-06-01T13:12:10Z</dcterms:created>
  <dcterms:modified xsi:type="dcterms:W3CDTF">2024-11-22T07:43:57Z</dcterms:modified>
</cp:coreProperties>
</file>