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3"/>
  </p:sldMasterIdLst>
  <p:sldIdLst>
    <p:sldId id="256" r:id="rId4"/>
    <p:sldId id="272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3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8DD9C-653D-4B74-A541-E5BE18B32A7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4171BF-2B39-41CD-ABCA-4322231160EF}">
      <dgm:prSet/>
      <dgm:spPr/>
      <dgm:t>
        <a:bodyPr/>
        <a:lstStyle/>
        <a:p>
          <a:r>
            <a:rPr lang="nb-NO" dirty="0"/>
            <a:t>Standardisering gjør at ulike produsenter har et rammeverk å forholde seg til</a:t>
          </a:r>
          <a:endParaRPr lang="en-US" dirty="0"/>
        </a:p>
      </dgm:t>
    </dgm:pt>
    <dgm:pt modelId="{B7B94592-63D9-4B02-9BA5-D484E931815F}" type="parTrans" cxnId="{3AAF236D-F0DB-4E7C-B4FB-C8071A690310}">
      <dgm:prSet/>
      <dgm:spPr/>
      <dgm:t>
        <a:bodyPr/>
        <a:lstStyle/>
        <a:p>
          <a:endParaRPr lang="en-US"/>
        </a:p>
      </dgm:t>
    </dgm:pt>
    <dgm:pt modelId="{03C696B0-82D0-4E87-A17F-79A67778E592}" type="sibTrans" cxnId="{3AAF236D-F0DB-4E7C-B4FB-C8071A690310}">
      <dgm:prSet/>
      <dgm:spPr/>
      <dgm:t>
        <a:bodyPr/>
        <a:lstStyle/>
        <a:p>
          <a:endParaRPr lang="en-US"/>
        </a:p>
      </dgm:t>
    </dgm:pt>
    <dgm:pt modelId="{EC3BEE74-726F-4F99-9050-9EE7084EE488}">
      <dgm:prSet/>
      <dgm:spPr/>
      <dgm:t>
        <a:bodyPr/>
        <a:lstStyle/>
        <a:p>
          <a:r>
            <a:rPr lang="nb-NO" dirty="0"/>
            <a:t>Vi bryter opp komplekse problem til enklere bestanddeler (</a:t>
          </a:r>
          <a:r>
            <a:rPr lang="nb-NO" dirty="0" err="1"/>
            <a:t>divide</a:t>
          </a:r>
          <a:r>
            <a:rPr lang="nb-NO" dirty="0"/>
            <a:t> and </a:t>
          </a:r>
          <a:r>
            <a:rPr lang="nb-NO" dirty="0" err="1"/>
            <a:t>conquer</a:t>
          </a:r>
          <a:r>
            <a:rPr lang="nb-NO" dirty="0"/>
            <a:t>)</a:t>
          </a:r>
          <a:endParaRPr lang="en-US" dirty="0"/>
        </a:p>
      </dgm:t>
    </dgm:pt>
    <dgm:pt modelId="{E444E963-75AC-45E1-BD2A-A5604968855B}" type="parTrans" cxnId="{1B150DA3-9FA7-4C99-AED9-C930A8D20E7E}">
      <dgm:prSet/>
      <dgm:spPr/>
      <dgm:t>
        <a:bodyPr/>
        <a:lstStyle/>
        <a:p>
          <a:endParaRPr lang="en-US"/>
        </a:p>
      </dgm:t>
    </dgm:pt>
    <dgm:pt modelId="{5A78B9C2-C0ED-446C-8582-3EED396FAB93}" type="sibTrans" cxnId="{1B150DA3-9FA7-4C99-AED9-C930A8D20E7E}">
      <dgm:prSet/>
      <dgm:spPr/>
      <dgm:t>
        <a:bodyPr/>
        <a:lstStyle/>
        <a:p>
          <a:endParaRPr lang="en-US"/>
        </a:p>
      </dgm:t>
    </dgm:pt>
    <dgm:pt modelId="{D0AF12F9-88B7-42F8-9C51-B9979AD875D5}">
      <dgm:prSet/>
      <dgm:spPr/>
      <dgm:t>
        <a:bodyPr/>
        <a:lstStyle/>
        <a:p>
          <a:r>
            <a:rPr lang="nb-NO" dirty="0"/>
            <a:t>Vi kan bruke samme utstyr/verktøy/filformat på ulike system</a:t>
          </a:r>
          <a:endParaRPr lang="en-US" dirty="0"/>
        </a:p>
      </dgm:t>
    </dgm:pt>
    <dgm:pt modelId="{F7812E57-2F33-4AD7-BFFF-050AED674636}" type="parTrans" cxnId="{79652812-20DF-46D4-A97D-B6A2446134DF}">
      <dgm:prSet/>
      <dgm:spPr/>
      <dgm:t>
        <a:bodyPr/>
        <a:lstStyle/>
        <a:p>
          <a:endParaRPr lang="en-US"/>
        </a:p>
      </dgm:t>
    </dgm:pt>
    <dgm:pt modelId="{FB1DA545-914B-4362-8974-9964E20DE542}" type="sibTrans" cxnId="{79652812-20DF-46D4-A97D-B6A2446134DF}">
      <dgm:prSet/>
      <dgm:spPr/>
      <dgm:t>
        <a:bodyPr/>
        <a:lstStyle/>
        <a:p>
          <a:endParaRPr lang="en-US"/>
        </a:p>
      </dgm:t>
    </dgm:pt>
    <dgm:pt modelId="{4F152478-D6A5-4143-BD36-82245433EA86}">
      <dgm:prSet/>
      <dgm:spPr/>
      <dgm:t>
        <a:bodyPr/>
        <a:lstStyle/>
        <a:p>
          <a:r>
            <a:rPr lang="nb-NO" dirty="0"/>
            <a:t>OSI modellen gir et overordna rammeverk for dette</a:t>
          </a:r>
          <a:endParaRPr lang="en-US" dirty="0"/>
        </a:p>
      </dgm:t>
    </dgm:pt>
    <dgm:pt modelId="{C0A643AA-F9F8-4AC4-92EB-6EDD58439682}" type="parTrans" cxnId="{04DCA273-70C5-42AD-B039-4ACBF24124DE}">
      <dgm:prSet/>
      <dgm:spPr/>
      <dgm:t>
        <a:bodyPr/>
        <a:lstStyle/>
        <a:p>
          <a:endParaRPr lang="en-US"/>
        </a:p>
      </dgm:t>
    </dgm:pt>
    <dgm:pt modelId="{78971683-F5A2-463F-B343-58EEF2B57DE3}" type="sibTrans" cxnId="{04DCA273-70C5-42AD-B039-4ACBF24124DE}">
      <dgm:prSet/>
      <dgm:spPr/>
      <dgm:t>
        <a:bodyPr/>
        <a:lstStyle/>
        <a:p>
          <a:endParaRPr lang="en-US"/>
        </a:p>
      </dgm:t>
    </dgm:pt>
    <dgm:pt modelId="{ECD034EA-CF44-49B9-81BF-D41BEEDFD614}">
      <dgm:prSet/>
      <dgm:spPr/>
      <dgm:t>
        <a:bodyPr/>
        <a:lstStyle/>
        <a:p>
          <a:r>
            <a:rPr lang="en-US" dirty="0" err="1"/>
            <a:t>Abstrakte</a:t>
          </a:r>
          <a:r>
            <a:rPr lang="en-US" dirty="0"/>
            <a:t> </a:t>
          </a:r>
          <a:r>
            <a:rPr lang="en-US" dirty="0" err="1"/>
            <a:t>nivå</a:t>
          </a:r>
          <a:r>
            <a:rPr lang="en-US" dirty="0"/>
            <a:t> for </a:t>
          </a:r>
          <a:r>
            <a:rPr lang="en-US" dirty="0" err="1"/>
            <a:t>konkret</a:t>
          </a:r>
          <a:r>
            <a:rPr lang="en-US" dirty="0"/>
            <a:t> </a:t>
          </a:r>
          <a:r>
            <a:rPr lang="en-US" dirty="0" err="1"/>
            <a:t>tankegang</a:t>
          </a:r>
          <a:endParaRPr lang="en-US" dirty="0"/>
        </a:p>
      </dgm:t>
    </dgm:pt>
    <dgm:pt modelId="{614B23DE-F713-4F8D-B548-23DAA060203B}" type="parTrans" cxnId="{519790D9-8C63-47E0-B884-A5AFD7A06B2E}">
      <dgm:prSet/>
      <dgm:spPr/>
      <dgm:t>
        <a:bodyPr/>
        <a:lstStyle/>
        <a:p>
          <a:endParaRPr lang="en-US"/>
        </a:p>
      </dgm:t>
    </dgm:pt>
    <dgm:pt modelId="{507EA012-2DFA-455D-84EB-8584CC43DF67}" type="sibTrans" cxnId="{519790D9-8C63-47E0-B884-A5AFD7A06B2E}">
      <dgm:prSet/>
      <dgm:spPr/>
      <dgm:t>
        <a:bodyPr/>
        <a:lstStyle/>
        <a:p>
          <a:endParaRPr lang="en-US"/>
        </a:p>
      </dgm:t>
    </dgm:pt>
    <dgm:pt modelId="{4A904C63-822E-4CB1-9E0E-8A7E08298369}" type="pres">
      <dgm:prSet presAssocID="{38D8DD9C-653D-4B74-A541-E5BE18B32A7B}" presName="linear" presStyleCnt="0">
        <dgm:presLayoutVars>
          <dgm:animLvl val="lvl"/>
          <dgm:resizeHandles val="exact"/>
        </dgm:presLayoutVars>
      </dgm:prSet>
      <dgm:spPr/>
    </dgm:pt>
    <dgm:pt modelId="{E1B16027-B7BC-428F-982B-B3EF082CA204}" type="pres">
      <dgm:prSet presAssocID="{884171BF-2B39-41CD-ABCA-4322231160E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4961C6A-7089-4041-B98A-EFE545A3FF3F}" type="pres">
      <dgm:prSet presAssocID="{03C696B0-82D0-4E87-A17F-79A67778E592}" presName="spacer" presStyleCnt="0"/>
      <dgm:spPr/>
    </dgm:pt>
    <dgm:pt modelId="{248655AB-EDCB-4F6E-A9ED-EB9FAF0FB374}" type="pres">
      <dgm:prSet presAssocID="{EC3BEE74-726F-4F99-9050-9EE7084EE48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5AC80F7-B874-436E-BD57-5D962C09C7FB}" type="pres">
      <dgm:prSet presAssocID="{5A78B9C2-C0ED-446C-8582-3EED396FAB93}" presName="spacer" presStyleCnt="0"/>
      <dgm:spPr/>
    </dgm:pt>
    <dgm:pt modelId="{5CB24929-B8D4-4F22-903A-6BB983566CF0}" type="pres">
      <dgm:prSet presAssocID="{D0AF12F9-88B7-42F8-9C51-B9979AD875D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7F4C156-54E7-446F-9ACF-B279520B58B0}" type="pres">
      <dgm:prSet presAssocID="{FB1DA545-914B-4362-8974-9964E20DE542}" presName="spacer" presStyleCnt="0"/>
      <dgm:spPr/>
    </dgm:pt>
    <dgm:pt modelId="{439CAA55-1A0E-45A4-8D22-F17A0C9240DF}" type="pres">
      <dgm:prSet presAssocID="{4F152478-D6A5-4143-BD36-82245433EA8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4F67BE9-3219-405D-8508-29C7F51EBEDE}" type="pres">
      <dgm:prSet presAssocID="{78971683-F5A2-463F-B343-58EEF2B57DE3}" presName="spacer" presStyleCnt="0"/>
      <dgm:spPr/>
    </dgm:pt>
    <dgm:pt modelId="{A3D47B75-2427-46D7-9558-ADF7E64202ED}" type="pres">
      <dgm:prSet presAssocID="{ECD034EA-CF44-49B9-81BF-D41BEEDFD61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9652812-20DF-46D4-A97D-B6A2446134DF}" srcId="{38D8DD9C-653D-4B74-A541-E5BE18B32A7B}" destId="{D0AF12F9-88B7-42F8-9C51-B9979AD875D5}" srcOrd="2" destOrd="0" parTransId="{F7812E57-2F33-4AD7-BFFF-050AED674636}" sibTransId="{FB1DA545-914B-4362-8974-9964E20DE542}"/>
    <dgm:cxn modelId="{07AFE132-80E7-4655-AC51-2BF47F83C17B}" type="presOf" srcId="{D0AF12F9-88B7-42F8-9C51-B9979AD875D5}" destId="{5CB24929-B8D4-4F22-903A-6BB983566CF0}" srcOrd="0" destOrd="0" presId="urn:microsoft.com/office/officeart/2005/8/layout/vList2"/>
    <dgm:cxn modelId="{D3E3F463-C21D-4D35-BF88-0D3F7A88282E}" type="presOf" srcId="{ECD034EA-CF44-49B9-81BF-D41BEEDFD614}" destId="{A3D47B75-2427-46D7-9558-ADF7E64202ED}" srcOrd="0" destOrd="0" presId="urn:microsoft.com/office/officeart/2005/8/layout/vList2"/>
    <dgm:cxn modelId="{76F75266-3323-4FB2-9B79-8E7783AC3C41}" type="presOf" srcId="{884171BF-2B39-41CD-ABCA-4322231160EF}" destId="{E1B16027-B7BC-428F-982B-B3EF082CA204}" srcOrd="0" destOrd="0" presId="urn:microsoft.com/office/officeart/2005/8/layout/vList2"/>
    <dgm:cxn modelId="{C0FAFA48-9422-4EDB-82C7-13171A7F85DD}" type="presOf" srcId="{4F152478-D6A5-4143-BD36-82245433EA86}" destId="{439CAA55-1A0E-45A4-8D22-F17A0C9240DF}" srcOrd="0" destOrd="0" presId="urn:microsoft.com/office/officeart/2005/8/layout/vList2"/>
    <dgm:cxn modelId="{3AAF236D-F0DB-4E7C-B4FB-C8071A690310}" srcId="{38D8DD9C-653D-4B74-A541-E5BE18B32A7B}" destId="{884171BF-2B39-41CD-ABCA-4322231160EF}" srcOrd="0" destOrd="0" parTransId="{B7B94592-63D9-4B02-9BA5-D484E931815F}" sibTransId="{03C696B0-82D0-4E87-A17F-79A67778E592}"/>
    <dgm:cxn modelId="{04DCA273-70C5-42AD-B039-4ACBF24124DE}" srcId="{38D8DD9C-653D-4B74-A541-E5BE18B32A7B}" destId="{4F152478-D6A5-4143-BD36-82245433EA86}" srcOrd="3" destOrd="0" parTransId="{C0A643AA-F9F8-4AC4-92EB-6EDD58439682}" sibTransId="{78971683-F5A2-463F-B343-58EEF2B57DE3}"/>
    <dgm:cxn modelId="{1B150DA3-9FA7-4C99-AED9-C930A8D20E7E}" srcId="{38D8DD9C-653D-4B74-A541-E5BE18B32A7B}" destId="{EC3BEE74-726F-4F99-9050-9EE7084EE488}" srcOrd="1" destOrd="0" parTransId="{E444E963-75AC-45E1-BD2A-A5604968855B}" sibTransId="{5A78B9C2-C0ED-446C-8582-3EED396FAB93}"/>
    <dgm:cxn modelId="{35CB91C9-F5F6-4E67-A1E5-73E425630249}" type="presOf" srcId="{38D8DD9C-653D-4B74-A541-E5BE18B32A7B}" destId="{4A904C63-822E-4CB1-9E0E-8A7E08298369}" srcOrd="0" destOrd="0" presId="urn:microsoft.com/office/officeart/2005/8/layout/vList2"/>
    <dgm:cxn modelId="{519790D9-8C63-47E0-B884-A5AFD7A06B2E}" srcId="{38D8DD9C-653D-4B74-A541-E5BE18B32A7B}" destId="{ECD034EA-CF44-49B9-81BF-D41BEEDFD614}" srcOrd="4" destOrd="0" parTransId="{614B23DE-F713-4F8D-B548-23DAA060203B}" sibTransId="{507EA012-2DFA-455D-84EB-8584CC43DF67}"/>
    <dgm:cxn modelId="{F31EE1F1-A506-4C7D-8B9E-CFF9E6E1DF9F}" type="presOf" srcId="{EC3BEE74-726F-4F99-9050-9EE7084EE488}" destId="{248655AB-EDCB-4F6E-A9ED-EB9FAF0FB374}" srcOrd="0" destOrd="0" presId="urn:microsoft.com/office/officeart/2005/8/layout/vList2"/>
    <dgm:cxn modelId="{E8A59962-EB9D-4603-9F50-27B8132DF7EE}" type="presParOf" srcId="{4A904C63-822E-4CB1-9E0E-8A7E08298369}" destId="{E1B16027-B7BC-428F-982B-B3EF082CA204}" srcOrd="0" destOrd="0" presId="urn:microsoft.com/office/officeart/2005/8/layout/vList2"/>
    <dgm:cxn modelId="{7465D8D0-CF61-40B2-A275-9C3E8A3EEBBC}" type="presParOf" srcId="{4A904C63-822E-4CB1-9E0E-8A7E08298369}" destId="{64961C6A-7089-4041-B98A-EFE545A3FF3F}" srcOrd="1" destOrd="0" presId="urn:microsoft.com/office/officeart/2005/8/layout/vList2"/>
    <dgm:cxn modelId="{3D0D2BE9-7450-4924-9EA9-CD301647D14F}" type="presParOf" srcId="{4A904C63-822E-4CB1-9E0E-8A7E08298369}" destId="{248655AB-EDCB-4F6E-A9ED-EB9FAF0FB374}" srcOrd="2" destOrd="0" presId="urn:microsoft.com/office/officeart/2005/8/layout/vList2"/>
    <dgm:cxn modelId="{B4AC381E-98CE-493A-89F9-9AE3A52E0913}" type="presParOf" srcId="{4A904C63-822E-4CB1-9E0E-8A7E08298369}" destId="{E5AC80F7-B874-436E-BD57-5D962C09C7FB}" srcOrd="3" destOrd="0" presId="urn:microsoft.com/office/officeart/2005/8/layout/vList2"/>
    <dgm:cxn modelId="{D1F5FC0F-227E-4ADC-9A5E-236AF2A95C36}" type="presParOf" srcId="{4A904C63-822E-4CB1-9E0E-8A7E08298369}" destId="{5CB24929-B8D4-4F22-903A-6BB983566CF0}" srcOrd="4" destOrd="0" presId="urn:microsoft.com/office/officeart/2005/8/layout/vList2"/>
    <dgm:cxn modelId="{6D2B9AEC-D2AC-4B4E-938B-5BC3289FDF88}" type="presParOf" srcId="{4A904C63-822E-4CB1-9E0E-8A7E08298369}" destId="{47F4C156-54E7-446F-9ACF-B279520B58B0}" srcOrd="5" destOrd="0" presId="urn:microsoft.com/office/officeart/2005/8/layout/vList2"/>
    <dgm:cxn modelId="{9892FDAD-C2B7-4582-AAA4-C6292B87D0AE}" type="presParOf" srcId="{4A904C63-822E-4CB1-9E0E-8A7E08298369}" destId="{439CAA55-1A0E-45A4-8D22-F17A0C9240DF}" srcOrd="6" destOrd="0" presId="urn:microsoft.com/office/officeart/2005/8/layout/vList2"/>
    <dgm:cxn modelId="{0206317B-418D-40DB-BCC0-07970CAC35D5}" type="presParOf" srcId="{4A904C63-822E-4CB1-9E0E-8A7E08298369}" destId="{C4F67BE9-3219-405D-8508-29C7F51EBEDE}" srcOrd="7" destOrd="0" presId="urn:microsoft.com/office/officeart/2005/8/layout/vList2"/>
    <dgm:cxn modelId="{1B49BB10-8E3B-41EF-B750-7A4443FB6D17}" type="presParOf" srcId="{4A904C63-822E-4CB1-9E0E-8A7E08298369}" destId="{A3D47B75-2427-46D7-9558-ADF7E64202E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16027-B7BC-428F-982B-B3EF082CA204}">
      <dsp:nvSpPr>
        <dsp:cNvPr id="0" name=""/>
        <dsp:cNvSpPr/>
      </dsp:nvSpPr>
      <dsp:spPr>
        <a:xfrm>
          <a:off x="0" y="76589"/>
          <a:ext cx="6496050" cy="8353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 dirty="0"/>
            <a:t>Standardisering gjør at ulike produsenter har et rammeverk å forholde seg til</a:t>
          </a:r>
          <a:endParaRPr lang="en-US" sz="2100" kern="1200" dirty="0"/>
        </a:p>
      </dsp:txBody>
      <dsp:txXfrm>
        <a:off x="40780" y="117369"/>
        <a:ext cx="6414490" cy="753819"/>
      </dsp:txXfrm>
    </dsp:sp>
    <dsp:sp modelId="{248655AB-EDCB-4F6E-A9ED-EB9FAF0FB374}">
      <dsp:nvSpPr>
        <dsp:cNvPr id="0" name=""/>
        <dsp:cNvSpPr/>
      </dsp:nvSpPr>
      <dsp:spPr>
        <a:xfrm>
          <a:off x="0" y="972449"/>
          <a:ext cx="6496050" cy="835379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 dirty="0"/>
            <a:t>Vi bryter opp komplekse problem til enklere bestanddeler (</a:t>
          </a:r>
          <a:r>
            <a:rPr lang="nb-NO" sz="2100" kern="1200" dirty="0" err="1"/>
            <a:t>divide</a:t>
          </a:r>
          <a:r>
            <a:rPr lang="nb-NO" sz="2100" kern="1200" dirty="0"/>
            <a:t> and </a:t>
          </a:r>
          <a:r>
            <a:rPr lang="nb-NO" sz="2100" kern="1200" dirty="0" err="1"/>
            <a:t>conquer</a:t>
          </a:r>
          <a:r>
            <a:rPr lang="nb-NO" sz="2100" kern="1200" dirty="0"/>
            <a:t>)</a:t>
          </a:r>
          <a:endParaRPr lang="en-US" sz="2100" kern="1200" dirty="0"/>
        </a:p>
      </dsp:txBody>
      <dsp:txXfrm>
        <a:off x="40780" y="1013229"/>
        <a:ext cx="6414490" cy="753819"/>
      </dsp:txXfrm>
    </dsp:sp>
    <dsp:sp modelId="{5CB24929-B8D4-4F22-903A-6BB983566CF0}">
      <dsp:nvSpPr>
        <dsp:cNvPr id="0" name=""/>
        <dsp:cNvSpPr/>
      </dsp:nvSpPr>
      <dsp:spPr>
        <a:xfrm>
          <a:off x="0" y="1868309"/>
          <a:ext cx="6496050" cy="835379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 dirty="0"/>
            <a:t>Vi kan bruke samme utstyr/verktøy/filformat på ulike system</a:t>
          </a:r>
          <a:endParaRPr lang="en-US" sz="2100" kern="1200" dirty="0"/>
        </a:p>
      </dsp:txBody>
      <dsp:txXfrm>
        <a:off x="40780" y="1909089"/>
        <a:ext cx="6414490" cy="753819"/>
      </dsp:txXfrm>
    </dsp:sp>
    <dsp:sp modelId="{439CAA55-1A0E-45A4-8D22-F17A0C9240DF}">
      <dsp:nvSpPr>
        <dsp:cNvPr id="0" name=""/>
        <dsp:cNvSpPr/>
      </dsp:nvSpPr>
      <dsp:spPr>
        <a:xfrm>
          <a:off x="0" y="2764170"/>
          <a:ext cx="6496050" cy="835379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 dirty="0"/>
            <a:t>OSI modellen gir et overordna rammeverk for dette</a:t>
          </a:r>
          <a:endParaRPr lang="en-US" sz="2100" kern="1200" dirty="0"/>
        </a:p>
      </dsp:txBody>
      <dsp:txXfrm>
        <a:off x="40780" y="2804950"/>
        <a:ext cx="6414490" cy="753819"/>
      </dsp:txXfrm>
    </dsp:sp>
    <dsp:sp modelId="{A3D47B75-2427-46D7-9558-ADF7E64202ED}">
      <dsp:nvSpPr>
        <dsp:cNvPr id="0" name=""/>
        <dsp:cNvSpPr/>
      </dsp:nvSpPr>
      <dsp:spPr>
        <a:xfrm>
          <a:off x="0" y="3660030"/>
          <a:ext cx="6496050" cy="835379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Abstrakte</a:t>
          </a:r>
          <a:r>
            <a:rPr lang="en-US" sz="2100" kern="1200" dirty="0"/>
            <a:t> </a:t>
          </a:r>
          <a:r>
            <a:rPr lang="en-US" sz="2100" kern="1200" dirty="0" err="1"/>
            <a:t>nivå</a:t>
          </a:r>
          <a:r>
            <a:rPr lang="en-US" sz="2100" kern="1200" dirty="0"/>
            <a:t> for </a:t>
          </a:r>
          <a:r>
            <a:rPr lang="en-US" sz="2100" kern="1200" dirty="0" err="1"/>
            <a:t>konkret</a:t>
          </a:r>
          <a:r>
            <a:rPr lang="en-US" sz="2100" kern="1200" dirty="0"/>
            <a:t> </a:t>
          </a:r>
          <a:r>
            <a:rPr lang="en-US" sz="2100" kern="1200" dirty="0" err="1"/>
            <a:t>tankegang</a:t>
          </a:r>
          <a:endParaRPr lang="en-US" sz="2100" kern="1200" dirty="0"/>
        </a:p>
      </dsp:txBody>
      <dsp:txXfrm>
        <a:off x="40780" y="3700810"/>
        <a:ext cx="6414490" cy="75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AD5288-9EC4-44B2-8DA3-B6410B502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7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BDF92A45-1863-4F9F-92F4-53FBA57FE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2282"/>
            <a:ext cx="12192000" cy="1595717"/>
          </a:xfrm>
          <a:prstGeom prst="rect">
            <a:avLst/>
          </a:prstGeom>
        </p:spPr>
      </p:pic>
      <p:sp>
        <p:nvSpPr>
          <p:cNvPr id="3" name="Undertittel 2">
            <a:extLst>
              <a:ext uri="{FF2B5EF4-FFF2-40B4-BE49-F238E27FC236}">
                <a16:creationId xmlns:a16="http://schemas.microsoft.com/office/drawing/2014/main" id="{239B5E68-5699-4C8B-9B8A-35CD730D6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15EA688-06AE-440D-82E5-F12879A2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58EAFB-79DB-4C4C-BB9B-D8A425E1B044}" type="datetimeFigureOut">
              <a:rPr lang="nb-NO" smtClean="0"/>
              <a:t>30.10.2023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479DA70-20B5-46F8-8158-2D492DE1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844887B-3227-4CB6-89E7-9BC7A5E6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37CC5A-B27B-42EF-AD71-639E9EB8180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2520F16F-5428-4F0C-B93B-B4BFD6AAC6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b="22284"/>
          <a:stretch/>
        </p:blipFill>
        <p:spPr>
          <a:xfrm>
            <a:off x="9728629" y="0"/>
            <a:ext cx="2463371" cy="8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0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FC09EAE-413B-413D-A4D0-E8E318F1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7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9B3D71B-54AA-4B90-BD00-5B61932F1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B7CD9B9-EE85-4EB2-845C-F9C51C9B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AFB-79DB-4C4C-BB9B-D8A425E1B044}" type="datetimeFigureOut">
              <a:rPr lang="nb-NO" smtClean="0"/>
              <a:t>30.10.2023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566930E-AB2E-4369-9975-10A8BD43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CB71442-ACAA-414F-91F3-7881D613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CC5A-B27B-42EF-AD71-639E9EB8180B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EC838F2-5106-482D-8236-CD61EC9A4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2" b="16475"/>
          <a:stretch/>
        </p:blipFill>
        <p:spPr>
          <a:xfrm>
            <a:off x="10549753" y="140583"/>
            <a:ext cx="1642247" cy="4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8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78FCCBE-2A18-4774-B729-11FC28244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77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D57102E-47CF-484E-82A4-453091637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15F6C58-A828-46F3-8FD1-B302CCBB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AFB-79DB-4C4C-BB9B-D8A425E1B044}" type="datetimeFigureOut">
              <a:rPr lang="nb-NO" smtClean="0"/>
              <a:t>30.10.2023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2651DEE-3415-4A29-8867-AC563E46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5C7B3D9-A3F1-4A73-B34B-255A2D00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CC5A-B27B-42EF-AD71-639E9EB8180B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EC838F2-5106-482D-8236-CD61EC9A4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2" b="16475"/>
          <a:stretch/>
        </p:blipFill>
        <p:spPr>
          <a:xfrm rot="5400000">
            <a:off x="10868855" y="5680772"/>
            <a:ext cx="1642247" cy="4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6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icture with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AC0F70B-7682-4F68-B474-4062568770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8350" cy="6858000"/>
          </a:xfrm>
          <a:solidFill>
            <a:srgbClr val="E6E6E6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05DB6-0C58-4697-9D8B-112A72027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938" y="1078856"/>
            <a:ext cx="10236200" cy="1548000"/>
          </a:xfrm>
        </p:spPr>
        <p:txBody>
          <a:bodyPr anchor="b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62993-651D-4612-A78D-8ADED9431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938" y="2745000"/>
            <a:ext cx="10236200" cy="684000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ED626FB-0872-4356-A28D-A3B4FF9380C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0" y="6307645"/>
            <a:ext cx="12198350" cy="550355"/>
          </a:xfrm>
          <a:custGeom>
            <a:avLst/>
            <a:gdLst>
              <a:gd name="connsiteX0" fmla="*/ 0 w 12198350"/>
              <a:gd name="connsiteY0" fmla="*/ 0 h 550355"/>
              <a:gd name="connsiteX1" fmla="*/ 691396 w 12198350"/>
              <a:gd name="connsiteY1" fmla="*/ 5559 h 550355"/>
              <a:gd name="connsiteX2" fmla="*/ 877885 w 12198350"/>
              <a:gd name="connsiteY2" fmla="*/ 191202 h 550355"/>
              <a:gd name="connsiteX3" fmla="*/ 1064373 w 12198350"/>
              <a:gd name="connsiteY3" fmla="*/ 5559 h 550355"/>
              <a:gd name="connsiteX4" fmla="*/ 12195174 w 12198350"/>
              <a:gd name="connsiteY4" fmla="*/ 8720 h 550355"/>
              <a:gd name="connsiteX5" fmla="*/ 12198350 w 12198350"/>
              <a:gd name="connsiteY5" fmla="*/ 545559 h 550355"/>
              <a:gd name="connsiteX6" fmla="*/ 3970 w 12198350"/>
              <a:gd name="connsiteY6" fmla="*/ 550355 h 550355"/>
              <a:gd name="connsiteX7" fmla="*/ 0 w 12198350"/>
              <a:gd name="connsiteY7" fmla="*/ 0 h 5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8350" h="550355">
                <a:moveTo>
                  <a:pt x="0" y="0"/>
                </a:moveTo>
                <a:lnTo>
                  <a:pt x="691396" y="5559"/>
                </a:lnTo>
                <a:cubicBezTo>
                  <a:pt x="794382" y="5559"/>
                  <a:pt x="877885" y="88684"/>
                  <a:pt x="877885" y="191202"/>
                </a:cubicBezTo>
                <a:cubicBezTo>
                  <a:pt x="877885" y="88684"/>
                  <a:pt x="961388" y="5559"/>
                  <a:pt x="1064373" y="5559"/>
                </a:cubicBezTo>
                <a:lnTo>
                  <a:pt x="12195174" y="8720"/>
                </a:lnTo>
                <a:cubicBezTo>
                  <a:pt x="12197292" y="184505"/>
                  <a:pt x="12196233" y="369774"/>
                  <a:pt x="12198350" y="545559"/>
                </a:cubicBezTo>
                <a:lnTo>
                  <a:pt x="3970" y="550355"/>
                </a:lnTo>
                <a:cubicBezTo>
                  <a:pt x="2912" y="375624"/>
                  <a:pt x="1058" y="174732"/>
                  <a:pt x="0" y="0"/>
                </a:cubicBezTo>
                <a:close/>
              </a:path>
            </a:pathLst>
          </a:custGeom>
          <a:solidFill>
            <a:srgbClr val="F1F1F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8EA6C-E3BD-45A8-923F-DAC53A6F769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E58EAFB-79DB-4C4C-BB9B-D8A425E1B044}" type="datetimeFigureOut">
              <a:rPr lang="nb-NO" smtClean="0"/>
              <a:t>30.10.2023</a:t>
            </a:fld>
            <a:endParaRPr lang="nb-NO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873DFF3-C7A8-426D-B81A-67C9C0D66A0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A8CBE27-3A0D-4554-8707-9ED060C4FBB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A37CC5A-B27B-42EF-AD71-639E9EB8180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48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8D1A2B-1DBE-4FAA-99ED-7DA0ACCF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7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0336D9-1CB7-4079-A4D7-F9064F0B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B53D73E-50D3-4B07-91C0-0DE83FF7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AFB-79DB-4C4C-BB9B-D8A425E1B044}" type="datetimeFigureOut">
              <a:rPr lang="nb-NO" smtClean="0"/>
              <a:t>30.10.2023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3C513E5-D1C5-46AA-A329-98865DDE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0333A5D-05F0-4182-AA7E-14692115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CC5A-B27B-42EF-AD71-639E9EB8180B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EC838F2-5106-482D-8236-CD61EC9A4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2" b="16475"/>
          <a:stretch/>
        </p:blipFill>
        <p:spPr>
          <a:xfrm>
            <a:off x="10456477" y="122653"/>
            <a:ext cx="1642247" cy="4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6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F1AB19-9687-4691-8418-47E925B0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77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BD7B26E-E5C3-4795-B6E4-50BD46A2C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478DEE5-E399-4CFD-B25F-A36EA25A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AFB-79DB-4C4C-BB9B-D8A425E1B044}" type="datetimeFigureOut">
              <a:rPr lang="nb-NO" smtClean="0"/>
              <a:t>30.10.2023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D969A2E-0BE0-4013-87AD-7CD346A9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BFE161-7629-4F4C-AEA1-4750D76C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CC5A-B27B-42EF-AD71-639E9EB8180B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EC838F2-5106-482D-8236-CD61EC9A4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2" b="16475"/>
          <a:stretch/>
        </p:blipFill>
        <p:spPr>
          <a:xfrm>
            <a:off x="10474407" y="167477"/>
            <a:ext cx="1642247" cy="4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CBA6D0-7ED0-42F5-AA95-50B57041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7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61C8F6-3476-466C-81C7-0DD6DA039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DA3707A-44FB-43A9-A9FF-D01F4D823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C1A1275-1F7F-45F5-AE89-71D205CF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AFB-79DB-4C4C-BB9B-D8A425E1B044}" type="datetimeFigureOut">
              <a:rPr lang="nb-NO" smtClean="0"/>
              <a:t>30.10.2023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5666CA7-FC56-4038-B5C2-9A71BB26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E75AE24-5F27-40BD-90FD-FAB5E2B5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CC5A-B27B-42EF-AD71-639E9EB8180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DEC838F2-5106-482D-8236-CD61EC9A4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2" b="16475"/>
          <a:stretch/>
        </p:blipFill>
        <p:spPr>
          <a:xfrm>
            <a:off x="10549753" y="131618"/>
            <a:ext cx="1642247" cy="4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0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35E15BC-2BDF-4D5A-86A9-9DA72231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7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95157D9-506D-436B-A66E-C9DD19AA5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0810424-8626-4A5C-A375-06134737A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EF1F995-1EBF-4E00-8B0B-D9C6E39BF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452FC5F-226C-4759-B515-7B81DB3E9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0CF5F43-941F-4F2E-A60B-F7DBF845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AFB-79DB-4C4C-BB9B-D8A425E1B044}" type="datetimeFigureOut">
              <a:rPr lang="nb-NO" smtClean="0"/>
              <a:t>30.10.2023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2B6A81E-4164-48BB-AAC3-572DE522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C466C6B-CEAD-438E-A913-BD3C4D1F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CC5A-B27B-42EF-AD71-639E9EB8180B}" type="slidenum">
              <a:rPr lang="nb-NO" smtClean="0"/>
              <a:t>‹#›</a:t>
            </a:fld>
            <a:endParaRPr lang="nb-NO"/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DEC838F2-5106-482D-8236-CD61EC9A4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2" b="16475"/>
          <a:stretch/>
        </p:blipFill>
        <p:spPr>
          <a:xfrm>
            <a:off x="10456477" y="158512"/>
            <a:ext cx="1642247" cy="4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3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DD8C77-8750-4F67-A0A0-B03CE0A2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7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B79E304-F0C1-4C2F-90D4-BA1ACC5C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AFB-79DB-4C4C-BB9B-D8A425E1B044}" type="datetimeFigureOut">
              <a:rPr lang="nb-NO" smtClean="0"/>
              <a:t>30.10.2023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A9414084-2F06-4F64-A62A-73D32DD3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EA59738-43E9-4785-AA55-5BB07E3D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CC5A-B27B-42EF-AD71-639E9EB8180B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EC838F2-5106-482D-8236-CD61EC9A4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2" b="16475"/>
          <a:stretch/>
        </p:blipFill>
        <p:spPr>
          <a:xfrm>
            <a:off x="9614586" y="310913"/>
            <a:ext cx="2577414" cy="78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3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FF033CB1-031C-4136-AD30-AD5B35A7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AFB-79DB-4C4C-BB9B-D8A425E1B044}" type="datetimeFigureOut">
              <a:rPr lang="nb-NO" smtClean="0"/>
              <a:t>30.10.2023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BE84EB3-4EE2-4E27-A7BC-26DDA3A6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8984B9A-544C-47BD-BDB2-67BDE0EF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CC5A-B27B-42EF-AD71-639E9EB8180B}" type="slidenum">
              <a:rPr lang="nb-NO" smtClean="0"/>
              <a:t>‹#›</a:t>
            </a:fld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EC838F2-5106-482D-8236-CD61EC9A4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2" b="16475"/>
          <a:stretch/>
        </p:blipFill>
        <p:spPr>
          <a:xfrm>
            <a:off x="10465442" y="140583"/>
            <a:ext cx="1642247" cy="4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2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8F93CE-DA86-4D65-ADD2-BA745883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77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5798A3-5B70-4625-B9EF-64229498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FB5A694-F992-4DFA-B71D-4854C60FB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F1A761B-A15A-448E-8F8D-C4ED17E0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AFB-79DB-4C4C-BB9B-D8A425E1B044}" type="datetimeFigureOut">
              <a:rPr lang="nb-NO" smtClean="0"/>
              <a:t>30.10.2023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43D91E4-0BC7-4E25-869D-388A449E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CA5A549-9946-4B2D-83F4-3909A261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CC5A-B27B-42EF-AD71-639E9EB8180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DEC838F2-5106-482D-8236-CD61EC9A4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2" b="16475"/>
          <a:stretch/>
        </p:blipFill>
        <p:spPr>
          <a:xfrm>
            <a:off x="10483371" y="158512"/>
            <a:ext cx="1642247" cy="4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0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3CCB65-51E4-4324-9A1F-20F5B323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77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B7CFB08A-CBDD-4ECE-9A70-93EB71573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ECB9154-903E-4772-BFA2-1C362F2E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81B1881-94FC-4FCD-BCD8-E9985D84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AFB-79DB-4C4C-BB9B-D8A425E1B044}" type="datetimeFigureOut">
              <a:rPr lang="nb-NO" smtClean="0"/>
              <a:t>30.10.2023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7A56631-64C5-4443-83CE-DDF52C82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E185ADA-DCED-4F77-8189-5297A8BD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CC5A-B27B-42EF-AD71-639E9EB8180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DEC838F2-5106-482D-8236-CD61EC9A4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2" b="16475"/>
          <a:stretch/>
        </p:blipFill>
        <p:spPr>
          <a:xfrm>
            <a:off x="10549753" y="113688"/>
            <a:ext cx="1642247" cy="4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D002210-3FA8-4823-96B5-4548A19A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81E308F-94B3-412D-BAE0-72C7C593A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C405FF2-E42E-43E1-8C15-139F1EC85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44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E58EAFB-79DB-4C4C-BB9B-D8A425E1B044}" type="datetimeFigureOut">
              <a:rPr lang="nb-NO" smtClean="0"/>
              <a:t>30.10.2023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97CCFB6-A67B-4281-8EB7-8259E59BC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06907F-26FA-4857-9B74-03B49ECF9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37CC5A-B27B-42EF-AD71-639E9EB8180B}" type="slidenum">
              <a:rPr lang="nb-NO" smtClean="0"/>
              <a:t>‹#›</a:t>
            </a:fld>
            <a:endParaRPr lang="nb-NO"/>
          </a:p>
        </p:txBody>
      </p:sp>
      <p:sp>
        <p:nvSpPr>
          <p:cNvPr id="7" name="MSIPCMContentMarking" descr="{&quot;HashCode&quot;:-35039338,&quot;Placement&quot;:&quot;Footer&quot;,&quot;Top&quot;:521.6203,&quot;Left&quot;:409.612671,&quot;SlideWidth&quot;:960,&quot;SlideHeight&quot;:540}">
            <a:extLst>
              <a:ext uri="{FF2B5EF4-FFF2-40B4-BE49-F238E27FC236}">
                <a16:creationId xmlns:a16="http://schemas.microsoft.com/office/drawing/2014/main" id="{0F6C4BC9-CB0C-782E-B433-C17D29F7801C}"/>
              </a:ext>
            </a:extLst>
          </p:cNvPr>
          <p:cNvSpPr txBox="1"/>
          <p:nvPr userDrawn="1"/>
        </p:nvSpPr>
        <p:spPr>
          <a:xfrm>
            <a:off x="5202081" y="6624578"/>
            <a:ext cx="1787839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nb-NO" sz="900">
                <a:solidFill>
                  <a:srgbClr val="000000"/>
                </a:solidFill>
                <a:latin typeface="Arial" panose="020B0604020202020204" pitchFamily="34" charset="0"/>
              </a:rPr>
              <a:t>Classification: Restricted (V2)</a:t>
            </a:r>
          </a:p>
        </p:txBody>
      </p:sp>
    </p:spTree>
    <p:extLst>
      <p:ext uri="{BB962C8B-B14F-4D97-AF65-F5344CB8AC3E}">
        <p14:creationId xmlns:p14="http://schemas.microsoft.com/office/powerpoint/2010/main" val="136641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73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F69D2F-6C8F-C3A7-48D3-32EC487D1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 anchor="b">
            <a:normAutofit fontScale="90000"/>
          </a:bodyPr>
          <a:lstStyle/>
          <a:p>
            <a:r>
              <a:rPr lang="nb-NO" sz="9600" dirty="0"/>
              <a:t>OSI</a:t>
            </a:r>
            <a:br>
              <a:rPr lang="nb-NO" sz="5100" dirty="0"/>
            </a:br>
            <a:br>
              <a:rPr lang="nb-NO" sz="5100" dirty="0"/>
            </a:br>
            <a:endParaRPr lang="nb-NO" sz="5100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5DA7816-FAC2-9795-E9CD-758ECDB9F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b-NO" dirty="0"/>
              <a:t>Open Systems </a:t>
            </a:r>
            <a:r>
              <a:rPr lang="nb-NO" dirty="0" err="1"/>
              <a:t>Interconnection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1146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D96B70-7B7C-FB0E-0892-10E4FF5D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TCP – </a:t>
            </a:r>
            <a:r>
              <a:rPr lang="nb-NO" dirty="0" err="1"/>
              <a:t>Transmission</a:t>
            </a:r>
            <a:r>
              <a:rPr lang="nb-NO" dirty="0"/>
              <a:t> Control </a:t>
            </a:r>
            <a:r>
              <a:rPr lang="nb-NO" dirty="0" err="1"/>
              <a:t>Protocol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C1564D-7841-B2A3-81B1-AA513839A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Er en </a:t>
            </a:r>
            <a:r>
              <a:rPr lang="nb-NO" dirty="0" err="1"/>
              <a:t>connection-orientated</a:t>
            </a:r>
            <a:r>
              <a:rPr lang="nb-NO" dirty="0"/>
              <a:t> </a:t>
            </a:r>
            <a:r>
              <a:rPr lang="nb-NO" dirty="0" err="1"/>
              <a:t>protocol</a:t>
            </a:r>
            <a:endParaRPr lang="nb-NO" dirty="0"/>
          </a:p>
          <a:p>
            <a:r>
              <a:rPr lang="nb-NO" dirty="0"/>
              <a:t>Garanterer at trafikk kommer frem</a:t>
            </a:r>
          </a:p>
          <a:p>
            <a:r>
              <a:rPr lang="nb-NO" dirty="0"/>
              <a:t>Brukes når det er viktig at ALL trafikken kommer frem</a:t>
            </a:r>
          </a:p>
          <a:p>
            <a:r>
              <a:rPr lang="nb-NO" dirty="0"/>
              <a:t>Bruker handshakes for å kontrollere trafikken :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07C4996-EEE6-BB63-FD0F-6B1AC3ACE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3" y="4212404"/>
            <a:ext cx="6178557" cy="1566811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9241A8C2-6AB5-D63C-5C6A-83FCA1CDD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95" y="4212404"/>
            <a:ext cx="5033798" cy="15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D14774-4670-2754-A268-3B0771DE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UDP – User Datagram </a:t>
            </a:r>
            <a:r>
              <a:rPr lang="nb-NO" dirty="0" err="1"/>
              <a:t>Protocol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9067145-82B9-7243-A386-DFF08772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UDP er </a:t>
            </a:r>
            <a:r>
              <a:rPr lang="nb-NO" dirty="0" err="1"/>
              <a:t>connectionless</a:t>
            </a:r>
            <a:endParaRPr lang="nb-NO" dirty="0"/>
          </a:p>
          <a:p>
            <a:r>
              <a:rPr lang="nb-NO" dirty="0"/>
              <a:t>En enkelt grensesnitt</a:t>
            </a:r>
          </a:p>
          <a:p>
            <a:r>
              <a:rPr lang="nb-NO" dirty="0"/>
              <a:t>Passer godt når det ikke er viktig at ALL trafikken kommer frem</a:t>
            </a:r>
          </a:p>
          <a:p>
            <a:r>
              <a:rPr lang="nb-NO" dirty="0"/>
              <a:t>Eks : Video-</a:t>
            </a:r>
            <a:r>
              <a:rPr lang="nb-NO" dirty="0" err="1"/>
              <a:t>streaming</a:t>
            </a:r>
            <a:r>
              <a:rPr lang="nb-NO" dirty="0"/>
              <a:t> og realtime </a:t>
            </a:r>
            <a:r>
              <a:rPr lang="nb-NO" dirty="0" err="1"/>
              <a:t>gaming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9360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6CE773-F25C-593D-DE61-FA59A56A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TCP </a:t>
            </a:r>
            <a:r>
              <a:rPr lang="nb-NO" dirty="0" err="1"/>
              <a:t>vs</a:t>
            </a:r>
            <a:r>
              <a:rPr lang="nb-NO" dirty="0"/>
              <a:t> UDP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644FE568-9199-C119-908A-2A9908997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58" y="1722462"/>
            <a:ext cx="6605958" cy="3377858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D49BFBE8-E340-42C3-4C04-EB6961D40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996" y="1803742"/>
            <a:ext cx="49613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5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935CEC-6151-C87E-64F5-72D42049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3. Network </a:t>
            </a:r>
            <a:r>
              <a:rPr lang="nb-NO" dirty="0" err="1"/>
              <a:t>Layer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261666D-FAB0-CF75-D085-AC77CC66E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Utfører tjenester for Transport </a:t>
            </a:r>
            <a:r>
              <a:rPr lang="nb-NO" dirty="0" err="1"/>
              <a:t>Layer</a:t>
            </a:r>
            <a:endParaRPr lang="nb-NO" dirty="0"/>
          </a:p>
          <a:p>
            <a:r>
              <a:rPr lang="nb-NO" dirty="0"/>
              <a:t>Benytter seg av tjenestene på Data Link </a:t>
            </a:r>
            <a:r>
              <a:rPr lang="nb-NO" dirty="0" err="1"/>
              <a:t>Layer</a:t>
            </a:r>
            <a:endParaRPr lang="nb-NO" dirty="0"/>
          </a:p>
          <a:p>
            <a:r>
              <a:rPr lang="nb-NO" dirty="0"/>
              <a:t>Routing og </a:t>
            </a:r>
            <a:r>
              <a:rPr lang="nb-NO" dirty="0" err="1"/>
              <a:t>Routere</a:t>
            </a:r>
            <a:endParaRPr lang="nb-NO" dirty="0"/>
          </a:p>
          <a:p>
            <a:r>
              <a:rPr lang="nb-NO" dirty="0"/>
              <a:t>Gjør </a:t>
            </a:r>
            <a:r>
              <a:rPr lang="nb-NO" dirty="0" err="1"/>
              <a:t>forwarding</a:t>
            </a:r>
            <a:r>
              <a:rPr lang="nb-NO" dirty="0"/>
              <a:t> </a:t>
            </a:r>
            <a:r>
              <a:rPr lang="nb-NO" dirty="0" err="1"/>
              <a:t>decisions</a:t>
            </a:r>
            <a:r>
              <a:rPr lang="nb-NO" dirty="0"/>
              <a:t> basert på IP adresser</a:t>
            </a:r>
          </a:p>
          <a:p>
            <a:r>
              <a:rPr lang="nb-NO" dirty="0"/>
              <a:t>Dataenheten på dette laget er </a:t>
            </a:r>
            <a:r>
              <a:rPr lang="nb-NO" dirty="0" err="1"/>
              <a:t>Packets</a:t>
            </a:r>
            <a:r>
              <a:rPr lang="nb-NO" dirty="0"/>
              <a:t> (</a:t>
            </a:r>
            <a:r>
              <a:rPr lang="nb-NO" dirty="0" err="1"/>
              <a:t>Src</a:t>
            </a:r>
            <a:r>
              <a:rPr lang="nb-NO" dirty="0"/>
              <a:t> IP – </a:t>
            </a:r>
            <a:r>
              <a:rPr lang="nb-NO" dirty="0" err="1"/>
              <a:t>Dest</a:t>
            </a:r>
            <a:r>
              <a:rPr lang="nb-NO" dirty="0"/>
              <a:t> IP)</a:t>
            </a:r>
          </a:p>
        </p:txBody>
      </p:sp>
    </p:spTree>
    <p:extLst>
      <p:ext uri="{BB962C8B-B14F-4D97-AF65-F5344CB8AC3E}">
        <p14:creationId xmlns:p14="http://schemas.microsoft.com/office/powerpoint/2010/main" val="189897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C14468-BCEE-519C-5E20-3D791AA9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2. Data Link </a:t>
            </a:r>
            <a:r>
              <a:rPr lang="nb-NO" dirty="0" err="1"/>
              <a:t>Layer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33FEB4C-65F7-D4BA-D20A-97E8DA9AD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Leverer data mellom enheter på et LAN</a:t>
            </a:r>
          </a:p>
          <a:p>
            <a:r>
              <a:rPr lang="nb-NO" dirty="0"/>
              <a:t>Kontrollerer trafikken over 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layer</a:t>
            </a:r>
            <a:endParaRPr lang="nb-NO" dirty="0"/>
          </a:p>
          <a:p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Detection</a:t>
            </a:r>
            <a:endParaRPr lang="nb-NO" dirty="0"/>
          </a:p>
          <a:p>
            <a:r>
              <a:rPr lang="nb-NO" dirty="0"/>
              <a:t>MAC – 48 bits – </a:t>
            </a:r>
            <a:r>
              <a:rPr lang="nb-NO" dirty="0" err="1"/>
              <a:t>burnt</a:t>
            </a:r>
            <a:r>
              <a:rPr lang="nb-NO" dirty="0"/>
              <a:t>-in-</a:t>
            </a:r>
            <a:r>
              <a:rPr lang="nb-NO" dirty="0" err="1"/>
              <a:t>adress</a:t>
            </a:r>
            <a:endParaRPr lang="nb-NO" dirty="0"/>
          </a:p>
          <a:p>
            <a:r>
              <a:rPr lang="nb-NO" dirty="0" err="1"/>
              <a:t>Src</a:t>
            </a:r>
            <a:r>
              <a:rPr lang="nb-NO" dirty="0"/>
              <a:t> Mac – </a:t>
            </a:r>
            <a:r>
              <a:rPr lang="nb-NO" dirty="0" err="1"/>
              <a:t>Dst</a:t>
            </a:r>
            <a:r>
              <a:rPr lang="nb-NO" dirty="0"/>
              <a:t> Mac - FCS</a:t>
            </a:r>
          </a:p>
          <a:p>
            <a:r>
              <a:rPr lang="nb-NO" dirty="0" err="1"/>
              <a:t>Frames</a:t>
            </a:r>
            <a:endParaRPr lang="nb-NO" dirty="0"/>
          </a:p>
          <a:p>
            <a:r>
              <a:rPr lang="nb-NO" dirty="0"/>
              <a:t>Her bor </a:t>
            </a:r>
            <a:r>
              <a:rPr lang="nb-NO" dirty="0" err="1"/>
              <a:t>switcher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3496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869434-1B41-8245-F8DC-74EF6157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 Physical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A8CE1E0-EE25-8220-EF62-F9782624F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Fysisk nivå</a:t>
            </a:r>
          </a:p>
          <a:p>
            <a:r>
              <a:rPr lang="nb-NO" dirty="0"/>
              <a:t>Ethernet – </a:t>
            </a:r>
            <a:r>
              <a:rPr lang="nb-NO" dirty="0" err="1"/>
              <a:t>WiFi</a:t>
            </a:r>
            <a:endParaRPr lang="nb-NO" dirty="0"/>
          </a:p>
          <a:p>
            <a:r>
              <a:rPr lang="nb-NO" dirty="0"/>
              <a:t>Enheten er bits</a:t>
            </a:r>
          </a:p>
          <a:p>
            <a:r>
              <a:rPr lang="nb-NO" dirty="0" err="1"/>
              <a:t>Hub’er</a:t>
            </a:r>
            <a:r>
              <a:rPr lang="nb-NO" dirty="0"/>
              <a:t> lever også her</a:t>
            </a:r>
          </a:p>
        </p:txBody>
      </p:sp>
    </p:spTree>
    <p:extLst>
      <p:ext uri="{BB962C8B-B14F-4D97-AF65-F5344CB8AC3E}">
        <p14:creationId xmlns:p14="http://schemas.microsoft.com/office/powerpoint/2010/main" val="68368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DC2529-0509-866A-001D-ACAEEA52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nb-NO" dirty="0" err="1"/>
              <a:t>Encapsulation</a:t>
            </a:r>
            <a:r>
              <a:rPr lang="nb-NO" dirty="0"/>
              <a:t> / </a:t>
            </a:r>
            <a:r>
              <a:rPr lang="nb-NO" dirty="0" err="1"/>
              <a:t>Decapsulation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EF42B35-D065-8CAD-864A-323E1BBC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1500" dirty="0"/>
              <a:t>For hvert lag legges det på data for å gi funksjonalitet :</a:t>
            </a:r>
          </a:p>
          <a:p>
            <a:pPr lvl="1">
              <a:lnSpc>
                <a:spcPct val="90000"/>
              </a:lnSpc>
            </a:pPr>
            <a:r>
              <a:rPr lang="nb-NO" sz="1500" dirty="0"/>
              <a:t>«</a:t>
            </a:r>
            <a:r>
              <a:rPr lang="nb-NO" sz="1500" dirty="0" err="1"/>
              <a:t>Wrapping</a:t>
            </a:r>
            <a:r>
              <a:rPr lang="nb-NO" sz="1500" dirty="0"/>
              <a:t> data in headers and trailers»</a:t>
            </a:r>
          </a:p>
          <a:p>
            <a:pPr>
              <a:lnSpc>
                <a:spcPct val="90000"/>
              </a:lnSpc>
            </a:pPr>
            <a:r>
              <a:rPr lang="nb-NO" sz="1500" dirty="0"/>
              <a:t>På motsatt side pakkes data opp igjen, </a:t>
            </a:r>
            <a:r>
              <a:rPr lang="nb-NO" sz="1500" dirty="0" err="1"/>
              <a:t>decapsulation</a:t>
            </a:r>
            <a:endParaRPr lang="nb-NO" sz="1500" dirty="0"/>
          </a:p>
          <a:p>
            <a:pPr>
              <a:lnSpc>
                <a:spcPct val="90000"/>
              </a:lnSpc>
            </a:pPr>
            <a:r>
              <a:rPr lang="nb-NO" sz="1500" dirty="0"/>
              <a:t>Tenk for eksempel at du sender en e-post fra Outlook :</a:t>
            </a:r>
          </a:p>
          <a:p>
            <a:pPr lvl="1">
              <a:lnSpc>
                <a:spcPct val="90000"/>
              </a:lnSpc>
            </a:pPr>
            <a:r>
              <a:rPr lang="nb-NO" sz="1500" dirty="0"/>
              <a:t>Fra Application </a:t>
            </a:r>
            <a:r>
              <a:rPr lang="nb-NO" sz="1500" dirty="0" err="1"/>
              <a:t>Layer</a:t>
            </a:r>
            <a:r>
              <a:rPr lang="nb-NO" sz="1500" dirty="0"/>
              <a:t> gjennom Presentation og </a:t>
            </a:r>
            <a:r>
              <a:rPr lang="nb-NO" sz="1500" dirty="0" err="1"/>
              <a:t>Session</a:t>
            </a:r>
            <a:r>
              <a:rPr lang="nb-NO" sz="1500"/>
              <a:t> til </a:t>
            </a:r>
            <a:r>
              <a:rPr lang="nb-NO" sz="1500" dirty="0"/>
              <a:t>Transport </a:t>
            </a:r>
            <a:r>
              <a:rPr lang="nb-NO" sz="1500" dirty="0" err="1"/>
              <a:t>Layer</a:t>
            </a:r>
            <a:r>
              <a:rPr lang="nb-NO" sz="1500" dirty="0"/>
              <a:t> blir e-posten sendt</a:t>
            </a:r>
          </a:p>
          <a:p>
            <a:pPr lvl="1">
              <a:lnSpc>
                <a:spcPct val="90000"/>
              </a:lnSpc>
            </a:pPr>
            <a:r>
              <a:rPr lang="nb-NO" sz="1500" dirty="0"/>
              <a:t>Transport </a:t>
            </a:r>
            <a:r>
              <a:rPr lang="nb-NO" sz="1500" dirty="0" err="1"/>
              <a:t>layer</a:t>
            </a:r>
            <a:r>
              <a:rPr lang="nb-NO" sz="1500" dirty="0"/>
              <a:t> </a:t>
            </a:r>
            <a:r>
              <a:rPr lang="nb-NO" sz="1500" dirty="0" err="1"/>
              <a:t>enkapsulerer</a:t>
            </a:r>
            <a:r>
              <a:rPr lang="nb-NO" sz="1500" dirty="0"/>
              <a:t> data med f. eks. portnummer</a:t>
            </a:r>
          </a:p>
          <a:p>
            <a:pPr lvl="1">
              <a:lnSpc>
                <a:spcPct val="90000"/>
              </a:lnSpc>
            </a:pPr>
            <a:r>
              <a:rPr lang="nb-NO" sz="1500" dirty="0"/>
              <a:t>Network </a:t>
            </a:r>
            <a:r>
              <a:rPr lang="nb-NO" sz="1500" dirty="0" err="1"/>
              <a:t>Layer</a:t>
            </a:r>
            <a:r>
              <a:rPr lang="nb-NO" sz="1500" dirty="0"/>
              <a:t> legger på IP-adresser</a:t>
            </a:r>
          </a:p>
          <a:p>
            <a:pPr lvl="1">
              <a:lnSpc>
                <a:spcPct val="90000"/>
              </a:lnSpc>
            </a:pPr>
            <a:r>
              <a:rPr lang="nb-NO" sz="1500" dirty="0"/>
              <a:t>Så legger Data Link på MAC-adresser</a:t>
            </a:r>
          </a:p>
          <a:p>
            <a:pPr lvl="1">
              <a:lnSpc>
                <a:spcPct val="90000"/>
              </a:lnSpc>
            </a:pPr>
            <a:r>
              <a:rPr lang="nb-NO" sz="1500" dirty="0"/>
              <a:t>Til slutt sendes det hele over fysisk nettverk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891ADB-E624-EC17-4ECE-227C1477E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590" y="2052213"/>
            <a:ext cx="3829018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22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63DA61-78E4-F25E-DD40-A364CDE09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7877" y="1324581"/>
            <a:ext cx="2715735" cy="47701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Alle </a:t>
            </a:r>
            <a:br>
              <a:rPr lang="en-US" dirty="0">
                <a:solidFill>
                  <a:srgbClr val="EBEBEB"/>
                </a:solidFill>
              </a:rPr>
            </a:br>
            <a:r>
              <a:rPr lang="en-US" dirty="0" err="1">
                <a:solidFill>
                  <a:srgbClr val="EBEBEB"/>
                </a:solidFill>
              </a:rPr>
              <a:t>På</a:t>
            </a:r>
            <a:r>
              <a:rPr lang="en-US" dirty="0">
                <a:solidFill>
                  <a:srgbClr val="EBEBEB"/>
                </a:solidFill>
              </a:rPr>
              <a:t> </a:t>
            </a:r>
            <a:br>
              <a:rPr lang="en-US" dirty="0">
                <a:solidFill>
                  <a:srgbClr val="EBEBEB"/>
                </a:solidFill>
              </a:rPr>
            </a:br>
            <a:r>
              <a:rPr lang="en-US" dirty="0" err="1">
                <a:solidFill>
                  <a:srgbClr val="EBEBEB"/>
                </a:solidFill>
              </a:rPr>
              <a:t>Skolen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Trenger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Nettverket</a:t>
            </a:r>
            <a:br>
              <a:rPr lang="en-US" dirty="0">
                <a:solidFill>
                  <a:srgbClr val="EBEBEB"/>
                </a:solidFill>
              </a:rPr>
            </a:br>
            <a:r>
              <a:rPr lang="en-US" dirty="0" err="1">
                <a:solidFill>
                  <a:srgbClr val="EBEBEB"/>
                </a:solidFill>
              </a:rPr>
              <a:t>Deres</a:t>
            </a:r>
            <a:br>
              <a:rPr lang="en-US" dirty="0">
                <a:solidFill>
                  <a:srgbClr val="EBEBEB"/>
                </a:solidFill>
              </a:rPr>
            </a:br>
            <a:r>
              <a:rPr lang="en-US" dirty="0" err="1">
                <a:solidFill>
                  <a:srgbClr val="EBEBEB"/>
                </a:solidFill>
              </a:rPr>
              <a:t>Passordbeskyttet</a:t>
            </a:r>
            <a:br>
              <a:rPr lang="en-US" dirty="0">
                <a:solidFill>
                  <a:srgbClr val="EBEBEB"/>
                </a:solidFill>
              </a:rPr>
            </a:b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B1F1C3A8-297D-18D5-A922-82C147FFA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046" y="647698"/>
            <a:ext cx="4366278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87711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09442A-CBD4-BDC5-85B3-7AC1205D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5633122"/>
          </a:xfrm>
        </p:spPr>
        <p:txBody>
          <a:bodyPr>
            <a:normAutofit/>
          </a:bodyPr>
          <a:lstStyle/>
          <a:p>
            <a:r>
              <a:rPr lang="nb-NO" dirty="0" err="1"/>
              <a:t>Please</a:t>
            </a:r>
            <a:br>
              <a:rPr lang="nb-NO" dirty="0"/>
            </a:br>
            <a:r>
              <a:rPr lang="nb-NO" dirty="0"/>
              <a:t>Do</a:t>
            </a:r>
            <a:br>
              <a:rPr lang="nb-NO" dirty="0"/>
            </a:br>
            <a:r>
              <a:rPr lang="nb-NO" dirty="0"/>
              <a:t>Not</a:t>
            </a:r>
            <a:br>
              <a:rPr lang="nb-NO" dirty="0"/>
            </a:br>
            <a:r>
              <a:rPr lang="nb-NO" dirty="0" err="1"/>
              <a:t>Throw</a:t>
            </a:r>
            <a:br>
              <a:rPr lang="nb-NO" dirty="0"/>
            </a:br>
            <a:r>
              <a:rPr lang="nb-NO" dirty="0" err="1"/>
              <a:t>Sausage</a:t>
            </a:r>
            <a:br>
              <a:rPr lang="nb-NO" dirty="0"/>
            </a:br>
            <a:r>
              <a:rPr lang="nb-NO" dirty="0"/>
              <a:t>Pizza</a:t>
            </a:r>
            <a:br>
              <a:rPr lang="nb-NO" dirty="0"/>
            </a:br>
            <a:r>
              <a:rPr lang="nb-NO" dirty="0" err="1"/>
              <a:t>Away</a:t>
            </a:r>
            <a:endParaRPr lang="nb-N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9ED603-4917-09B9-5A57-4AB687A34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E3EA34D8-768F-C37C-4589-5F98624F4A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86" r="660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984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accent4">
                <a:lumMod val="20000"/>
                <a:lumOff val="80000"/>
              </a:schemeClr>
            </a:gs>
            <a:gs pos="59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B5C7F5-99E6-74F1-D523-56DE96FF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655" y="950844"/>
            <a:ext cx="3108626" cy="4572000"/>
          </a:xfrm>
          <a:noFill/>
        </p:spPr>
        <p:txBody>
          <a:bodyPr anchor="ctr">
            <a:normAutofit/>
          </a:bodyPr>
          <a:lstStyle/>
          <a:p>
            <a:r>
              <a:rPr lang="nb-NO" sz="4800" dirty="0">
                <a:solidFill>
                  <a:schemeClr val="accent2">
                    <a:lumMod val="75000"/>
                  </a:schemeClr>
                </a:solidFill>
              </a:rPr>
              <a:t>Hvorfor?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96600C0B-9FE8-3D03-DC19-3FAFD11D5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51101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567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B16027-B7BC-428F-982B-B3EF082CA2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8655AB-EDCB-4F6E-A9ED-EB9FAF0FB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B24929-B8D4-4F22-903A-6BB983566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9CAA55-1A0E-45A4-8D22-F17A0C9240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D47B75-2427-46D7-9558-ADF7E64202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74000">
              <a:schemeClr val="accent6">
                <a:lumMod val="60000"/>
                <a:lumOff val="40000"/>
              </a:schemeClr>
            </a:gs>
            <a:gs pos="95000">
              <a:schemeClr val="tx1">
                <a:lumMod val="85000"/>
                <a:lumOff val="15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F05F9C9-0A08-6775-443F-3B0786D4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chemeClr val="tx1"/>
                </a:solidFill>
              </a:rPr>
              <a:t>Nettverksprotokoll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800F02-7F77-A424-4BA8-DF6A80696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nb-NO" sz="2000" dirty="0"/>
              <a:t>Et sett med regler og konvensjoner for å la datamaskiner kommunisere</a:t>
            </a:r>
          </a:p>
          <a:p>
            <a:r>
              <a:rPr lang="nb-NO" sz="2000" dirty="0"/>
              <a:t>Gir en klar «oppskrift» på hvordan data skal se ut</a:t>
            </a:r>
          </a:p>
          <a:p>
            <a:r>
              <a:rPr lang="nb-NO" sz="2000" dirty="0"/>
              <a:t>Gir regler for hvordan enheter snakker sammen</a:t>
            </a:r>
          </a:p>
          <a:p>
            <a:endParaRPr lang="nb-NO" sz="2000" dirty="0"/>
          </a:p>
          <a:p>
            <a:endParaRPr lang="nb-NO" sz="2000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8F415EBF-5EA9-360E-3E24-92A24217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932147"/>
            <a:ext cx="6253212" cy="206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F5BE9E-6A51-FAEE-90BC-C91BD118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7. Application </a:t>
            </a:r>
            <a:r>
              <a:rPr lang="nb-NO" dirty="0" err="1"/>
              <a:t>Layer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9E2DA20-3AD9-AF17-6C7E-8E0FECD2D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Dette er ikke selve applikasjonene, men det er det nivået applikasjonene forholder seg til :</a:t>
            </a:r>
          </a:p>
          <a:p>
            <a:pPr lvl="1"/>
            <a:r>
              <a:rPr lang="nb-NO" dirty="0"/>
              <a:t>Inngangsporten for nettverkstrafikk (for en applikasjon)</a:t>
            </a:r>
          </a:p>
          <a:p>
            <a:r>
              <a:rPr lang="nb-NO" dirty="0"/>
              <a:t>Gir applikasjoner tilgang til :</a:t>
            </a:r>
          </a:p>
          <a:p>
            <a:pPr lvl="1"/>
            <a:r>
              <a:rPr lang="nb-NO" dirty="0"/>
              <a:t>Å surfe på nettet (HTTP og HTTPs)</a:t>
            </a:r>
          </a:p>
          <a:p>
            <a:pPr lvl="1"/>
            <a:r>
              <a:rPr lang="nb-NO" dirty="0"/>
              <a:t>Sjekke e-post (POP3 og IMAP og SMTP)</a:t>
            </a:r>
          </a:p>
          <a:p>
            <a:pPr lvl="1"/>
            <a:r>
              <a:rPr lang="nb-NO" dirty="0"/>
              <a:t>Overføre filer (FTP og SFTP)</a:t>
            </a:r>
          </a:p>
          <a:p>
            <a:pPr lvl="1"/>
            <a:r>
              <a:rPr lang="nb-NO" dirty="0"/>
              <a:t>Virtuelle terminaler (Telnet og SSH)</a:t>
            </a:r>
          </a:p>
        </p:txBody>
      </p:sp>
    </p:spTree>
    <p:extLst>
      <p:ext uri="{BB962C8B-B14F-4D97-AF65-F5344CB8AC3E}">
        <p14:creationId xmlns:p14="http://schemas.microsoft.com/office/powerpoint/2010/main" val="267995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61B9EF-EF5B-6579-2D90-8CA5C665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6. Presentation </a:t>
            </a:r>
            <a:r>
              <a:rPr lang="nb-NO" dirty="0" err="1"/>
              <a:t>Layer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E59BE56-123F-9291-B947-99628A85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Formatterer / «oversetter» data fra applikasjonslaget</a:t>
            </a:r>
          </a:p>
          <a:p>
            <a:r>
              <a:rPr lang="nb-NO" dirty="0"/>
              <a:t>F. eks oversetting mellom ulike tekstrepresentasjoner (ASCII)</a:t>
            </a:r>
          </a:p>
          <a:p>
            <a:r>
              <a:rPr lang="nb-NO" dirty="0"/>
              <a:t>Sørger for at applikasjonslagene på forskjellige systemer kan lese data fra hverandre</a:t>
            </a:r>
          </a:p>
          <a:p>
            <a:r>
              <a:rPr lang="nb-NO" dirty="0"/>
              <a:t>Dette laget lar ulike system og applikasjoner bruke samme format på filer</a:t>
            </a:r>
          </a:p>
          <a:p>
            <a:r>
              <a:rPr lang="nb-NO" dirty="0"/>
              <a:t>F. eks :</a:t>
            </a:r>
          </a:p>
          <a:p>
            <a:pPr lvl="1"/>
            <a:r>
              <a:rPr lang="nb-NO" dirty="0"/>
              <a:t>Kunne se bilder på ulike system (JPEG)</a:t>
            </a:r>
          </a:p>
          <a:p>
            <a:pPr lvl="1"/>
            <a:r>
              <a:rPr lang="nb-NO" dirty="0"/>
              <a:t>Ta bort overflødig data / kompresjon (ZIP)</a:t>
            </a:r>
          </a:p>
          <a:p>
            <a:pPr lvl="1"/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4394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2E069E-D943-6080-07CF-BE4224A9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5. </a:t>
            </a:r>
            <a:r>
              <a:rPr lang="nb-NO" dirty="0" err="1"/>
              <a:t>Session</a:t>
            </a:r>
            <a:r>
              <a:rPr lang="nb-NO" dirty="0"/>
              <a:t> </a:t>
            </a:r>
            <a:r>
              <a:rPr lang="nb-NO" dirty="0" err="1"/>
              <a:t>Layer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A1E0586-606C-43E1-ECEE-495B7BB8A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Her styres de ulike sesjonene mellom enhetene</a:t>
            </a:r>
          </a:p>
          <a:p>
            <a:r>
              <a:rPr lang="nb-NO" dirty="0" err="1"/>
              <a:t>Authorization</a:t>
            </a:r>
            <a:endParaRPr lang="nb-NO" dirty="0"/>
          </a:p>
          <a:p>
            <a:r>
              <a:rPr lang="nb-NO" dirty="0" err="1"/>
              <a:t>Authentication</a:t>
            </a:r>
            <a:endParaRPr lang="nb-NO" dirty="0"/>
          </a:p>
          <a:p>
            <a:r>
              <a:rPr lang="nb-NO" dirty="0" err="1"/>
              <a:t>Session</a:t>
            </a:r>
            <a:r>
              <a:rPr lang="nb-NO" dirty="0"/>
              <a:t> </a:t>
            </a:r>
            <a:r>
              <a:rPr lang="nb-NO" dirty="0" err="1"/>
              <a:t>Restoration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7927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162A0D-3CFF-5C4E-CCE2-049E1461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4. Transport </a:t>
            </a:r>
            <a:r>
              <a:rPr lang="nb-NO" dirty="0" err="1"/>
              <a:t>Layer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CDEA03-2A5A-6D15-667B-09BFACC9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Styrer den logiske kommunikasjonen mellom enheter</a:t>
            </a:r>
          </a:p>
          <a:p>
            <a:r>
              <a:rPr lang="nb-NO" dirty="0"/>
              <a:t>Sørger for at data kommer fram :</a:t>
            </a:r>
          </a:p>
          <a:p>
            <a:pPr lvl="1"/>
            <a:r>
              <a:rPr lang="nb-NO" dirty="0"/>
              <a:t>Uten feil</a:t>
            </a:r>
          </a:p>
          <a:p>
            <a:pPr lvl="1"/>
            <a:r>
              <a:rPr lang="nb-NO" dirty="0"/>
              <a:t>I riktig rekkefølge</a:t>
            </a:r>
          </a:p>
          <a:p>
            <a:pPr lvl="1"/>
            <a:r>
              <a:rPr lang="nb-NO" dirty="0"/>
              <a:t>Uten duplikater</a:t>
            </a:r>
          </a:p>
          <a:p>
            <a:r>
              <a:rPr lang="nb-NO" dirty="0"/>
              <a:t>Deler opp data i segmenter</a:t>
            </a:r>
          </a:p>
          <a:p>
            <a:r>
              <a:rPr lang="nb-NO" dirty="0"/>
              <a:t>Adresseres ved hjelp av port-nummer mellom 0-65535</a:t>
            </a:r>
          </a:p>
        </p:txBody>
      </p:sp>
    </p:spTree>
    <p:extLst>
      <p:ext uri="{BB962C8B-B14F-4D97-AF65-F5344CB8AC3E}">
        <p14:creationId xmlns:p14="http://schemas.microsoft.com/office/powerpoint/2010/main" val="39420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CBC4BC-732F-D624-3758-DC9085B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Porter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58D185C-B547-8EB1-0B85-B4C68387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port lar mottaker vite hvilken applikasjon (</a:t>
            </a:r>
            <a:r>
              <a:rPr lang="nb-NO" dirty="0" err="1"/>
              <a:t>process</a:t>
            </a:r>
            <a:r>
              <a:rPr lang="nb-NO" dirty="0"/>
              <a:t>) data er ment for</a:t>
            </a:r>
          </a:p>
          <a:p>
            <a:r>
              <a:rPr lang="nb-NO" dirty="0"/>
              <a:t>En egen organisasjon, </a:t>
            </a:r>
            <a:r>
              <a:rPr lang="nb-NO" dirty="0" err="1"/>
              <a:t>Internet</a:t>
            </a:r>
            <a:r>
              <a:rPr lang="nb-NO" dirty="0"/>
              <a:t> </a:t>
            </a:r>
            <a:r>
              <a:rPr lang="nb-NO" dirty="0" err="1"/>
              <a:t>Assigned</a:t>
            </a:r>
            <a:r>
              <a:rPr lang="nb-NO" dirty="0"/>
              <a:t> </a:t>
            </a:r>
            <a:r>
              <a:rPr lang="nb-NO" dirty="0" err="1"/>
              <a:t>Numbers</a:t>
            </a:r>
            <a:r>
              <a:rPr lang="nb-NO" dirty="0"/>
              <a:t> </a:t>
            </a:r>
            <a:r>
              <a:rPr lang="nb-NO" dirty="0" err="1"/>
              <a:t>Authority</a:t>
            </a:r>
            <a:r>
              <a:rPr lang="nb-NO" dirty="0"/>
              <a:t> (IANA) bestemmer hvilke porter som brukes til hva</a:t>
            </a:r>
          </a:p>
          <a:p>
            <a:r>
              <a:rPr lang="nb-NO" dirty="0"/>
              <a:t>Portene mellom 0 – 1023 er såkalte </a:t>
            </a:r>
            <a:r>
              <a:rPr lang="nb-NO" dirty="0" err="1"/>
              <a:t>Well-known</a:t>
            </a:r>
            <a:r>
              <a:rPr lang="nb-NO" dirty="0"/>
              <a:t> Ports</a:t>
            </a:r>
          </a:p>
          <a:p>
            <a:r>
              <a:rPr lang="nb-NO" dirty="0"/>
              <a:t>Portene fra 1024 - 49151 kan tildeles etter søknad (</a:t>
            </a:r>
            <a:r>
              <a:rPr lang="nb-NO" dirty="0" err="1"/>
              <a:t>Registered</a:t>
            </a:r>
            <a:r>
              <a:rPr lang="nb-NO" dirty="0"/>
              <a:t> Ports)</a:t>
            </a:r>
          </a:p>
          <a:p>
            <a:r>
              <a:rPr lang="nb-NO" dirty="0"/>
              <a:t>Resten er dynamiske porter</a:t>
            </a:r>
          </a:p>
        </p:txBody>
      </p:sp>
    </p:spTree>
    <p:extLst>
      <p:ext uri="{BB962C8B-B14F-4D97-AF65-F5344CB8AC3E}">
        <p14:creationId xmlns:p14="http://schemas.microsoft.com/office/powerpoint/2010/main" val="152232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D43061-69C0-BBD2-0C86-2567C252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Noen </a:t>
            </a:r>
            <a:r>
              <a:rPr lang="nb-NO" dirty="0" err="1"/>
              <a:t>Well-Known</a:t>
            </a:r>
            <a:r>
              <a:rPr lang="nb-NO" dirty="0"/>
              <a:t> Porter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F96DCB-B6C9-2072-BCA4-AB01F559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21 – FTP</a:t>
            </a:r>
          </a:p>
          <a:p>
            <a:r>
              <a:rPr lang="nb-NO" dirty="0"/>
              <a:t>23 – Telnet</a:t>
            </a:r>
          </a:p>
          <a:p>
            <a:r>
              <a:rPr lang="nb-NO" dirty="0"/>
              <a:t>53 - DNS</a:t>
            </a:r>
          </a:p>
          <a:p>
            <a:r>
              <a:rPr lang="nb-NO" dirty="0"/>
              <a:t>110 – POP3</a:t>
            </a:r>
          </a:p>
          <a:p>
            <a:r>
              <a:rPr lang="nb-NO" dirty="0"/>
              <a:t>443 – HTTPS</a:t>
            </a:r>
          </a:p>
          <a:p>
            <a:r>
              <a:rPr lang="nb-NO" dirty="0"/>
              <a:t>3389 – Remote Desktop (RDP)</a:t>
            </a:r>
          </a:p>
        </p:txBody>
      </p:sp>
    </p:spTree>
    <p:extLst>
      <p:ext uri="{BB962C8B-B14F-4D97-AF65-F5344CB8AC3E}">
        <p14:creationId xmlns:p14="http://schemas.microsoft.com/office/powerpoint/2010/main" val="92098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AFE603D6-6E0B-4E7B-982D-4589F69B8B7E}" vid="{A75C8141-6BFA-4C83-BD94-439F049AD6B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ACE27425FDEE4AA0CA6A22E7616195" ma:contentTypeVersion="2" ma:contentTypeDescription="Create a new document." ma:contentTypeScope="" ma:versionID="64a3bd10feb583cafcdc38bc19453d86">
  <xsd:schema xmlns:xsd="http://www.w3.org/2001/XMLSchema" xmlns:xs="http://www.w3.org/2001/XMLSchema" xmlns:p="http://schemas.microsoft.com/office/2006/metadata/properties" xmlns:ns2="6c02960f-fffe-4cf1-9729-815eedf8e80a" targetNamespace="http://schemas.microsoft.com/office/2006/metadata/properties" ma:root="true" ma:fieldsID="69a856a19ad8bcfb64bb0a6f9adc62b4" ns2:_="">
    <xsd:import namespace="6c02960f-fffe-4cf1-9729-815eedf8e8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02960f-fffe-4cf1-9729-815eedf8e8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0C3AE5-5337-4625-A05C-3D92BFB3CF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02960f-fffe-4cf1-9729-815eedf8e8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0305FF-D9E1-4293-A509-AEAD083397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Centric CIA</Template>
  <TotalTime>697</TotalTime>
  <Words>621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 Light</vt:lpstr>
      <vt:lpstr>Office-tema</vt:lpstr>
      <vt:lpstr>OSI  </vt:lpstr>
      <vt:lpstr>Hvorfor?</vt:lpstr>
      <vt:lpstr>Nettverksprotokoll</vt:lpstr>
      <vt:lpstr>7. Application Layer</vt:lpstr>
      <vt:lpstr>6. Presentation Layer</vt:lpstr>
      <vt:lpstr>5. Session Layer</vt:lpstr>
      <vt:lpstr>4. Transport Layer</vt:lpstr>
      <vt:lpstr>Porter</vt:lpstr>
      <vt:lpstr>Noen Well-Known Porter</vt:lpstr>
      <vt:lpstr>TCP – Transmission Control Protocol</vt:lpstr>
      <vt:lpstr>UDP – User Datagram Protocol</vt:lpstr>
      <vt:lpstr>TCP vs UDP</vt:lpstr>
      <vt:lpstr>3. Network Layer</vt:lpstr>
      <vt:lpstr>2. Data Link Layer</vt:lpstr>
      <vt:lpstr>1. Physical</vt:lpstr>
      <vt:lpstr>Encapsulation / Decapsulation</vt:lpstr>
      <vt:lpstr>Alle  På  Skolen Trenger Nettverket Deres Passordbeskyttet </vt:lpstr>
      <vt:lpstr>Please Do Not Throw Sausage Pizza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Systems Interconnection</dc:title>
  <dc:creator>Bergfall, Morten</dc:creator>
  <cp:lastModifiedBy>Karlsen, Vetle Tobias Flesvik</cp:lastModifiedBy>
  <cp:revision>3</cp:revision>
  <dcterms:created xsi:type="dcterms:W3CDTF">2022-11-01T12:47:01Z</dcterms:created>
  <dcterms:modified xsi:type="dcterms:W3CDTF">2023-10-30T07:45:02Z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c6f3c4-656f-44b6-be73-72350d231806_Enabled">
    <vt:lpwstr>true</vt:lpwstr>
  </property>
  <property fmtid="{D5CDD505-2E9C-101B-9397-08002B2CF9AE}" pid="3" name="MSIP_Label_8ec6f3c4-656f-44b6-be73-72350d231806_SetDate">
    <vt:lpwstr>2022-11-01T17:45:35Z</vt:lpwstr>
  </property>
  <property fmtid="{D5CDD505-2E9C-101B-9397-08002B2CF9AE}" pid="4" name="MSIP_Label_8ec6f3c4-656f-44b6-be73-72350d231806_Method">
    <vt:lpwstr>Privileged</vt:lpwstr>
  </property>
  <property fmtid="{D5CDD505-2E9C-101B-9397-08002B2CF9AE}" pid="5" name="MSIP_Label_8ec6f3c4-656f-44b6-be73-72350d231806_Name">
    <vt:lpwstr>8ec6f3c4-656f-44b6-be73-72350d231806</vt:lpwstr>
  </property>
  <property fmtid="{D5CDD505-2E9C-101B-9397-08002B2CF9AE}" pid="6" name="MSIP_Label_8ec6f3c4-656f-44b6-be73-72350d231806_SiteId">
    <vt:lpwstr>7e1792ae-4f1a-4ff7-b80b-57b69beb7168</vt:lpwstr>
  </property>
  <property fmtid="{D5CDD505-2E9C-101B-9397-08002B2CF9AE}" pid="7" name="MSIP_Label_8ec6f3c4-656f-44b6-be73-72350d231806_ActionId">
    <vt:lpwstr>4077f95b-3a53-4c87-b5a0-17ba620ddeee</vt:lpwstr>
  </property>
  <property fmtid="{D5CDD505-2E9C-101B-9397-08002B2CF9AE}" pid="8" name="MSIP_Label_8ec6f3c4-656f-44b6-be73-72350d231806_ContentBits">
    <vt:lpwstr>2</vt:lpwstr>
  </property>
</Properties>
</file>