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56" r:id="rId3"/>
    <p:sldId id="260" r:id="rId4"/>
    <p:sldId id="261" r:id="rId5"/>
    <p:sldId id="262" r:id="rId6"/>
    <p:sldId id="263" r:id="rId7"/>
    <p:sldId id="264" r:id="rId8"/>
    <p:sldId id="265" r:id="rId9"/>
    <p:sldId id="266" r:id="rId10"/>
    <p:sldId id="267" r:id="rId11"/>
    <p:sldId id="268" r:id="rId12"/>
    <p:sldId id="269" r:id="rId13"/>
    <p:sldId id="272" r:id="rId14"/>
    <p:sldId id="270" r:id="rId15"/>
    <p:sldId id="271" r:id="rId16"/>
    <p:sldId id="273" r:id="rId17"/>
    <p:sldId id="259" r:id="rId18"/>
    <p:sldId id="258" r:id="rId19"/>
    <p:sldId id="274" r:id="rId20"/>
    <p:sldId id="275" r:id="rId21"/>
    <p:sldId id="276" r:id="rId22"/>
    <p:sldId id="277"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6895" autoAdjust="0"/>
  </p:normalViewPr>
  <p:slideViewPr>
    <p:cSldViewPr snapToGrid="0">
      <p:cViewPr varScale="1">
        <p:scale>
          <a:sx n="49" d="100"/>
          <a:sy n="49" d="100"/>
        </p:scale>
        <p:origin x="12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53412765-BB07-4C32-98CF-757B7AC60326}"/>
    <pc:docChg chg="modSld">
      <pc:chgData name="Bergfall, Morten" userId="62d2bcde-d4bf-411e-acf5-b30b86483d79" providerId="ADAL" clId="{53412765-BB07-4C32-98CF-757B7AC60326}" dt="2023-01-30T07:43:07.069" v="29" actId="20577"/>
      <pc:docMkLst>
        <pc:docMk/>
      </pc:docMkLst>
      <pc:sldChg chg="modNotesTx">
        <pc:chgData name="Bergfall, Morten" userId="62d2bcde-d4bf-411e-acf5-b30b86483d79" providerId="ADAL" clId="{53412765-BB07-4C32-98CF-757B7AC60326}" dt="2023-01-30T07:43:07.069" v="29" actId="20577"/>
        <pc:sldMkLst>
          <pc:docMk/>
          <pc:sldMk cId="1610800092"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C3707-377D-453D-A154-906FB8889260}" type="datetimeFigureOut">
              <a:rPr lang="nb-NO" smtClean="0"/>
              <a:t>30.01.2023</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3F0AD-5BCB-48A7-BB26-1A48F07755B2}" type="slidenum">
              <a:rPr lang="nb-NO" smtClean="0"/>
              <a:t>‹#›</a:t>
            </a:fld>
            <a:endParaRPr lang="nb-NO"/>
          </a:p>
        </p:txBody>
      </p:sp>
    </p:spTree>
    <p:extLst>
      <p:ext uri="{BB962C8B-B14F-4D97-AF65-F5344CB8AC3E}">
        <p14:creationId xmlns:p14="http://schemas.microsoft.com/office/powerpoint/2010/main" val="323398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lvl="0" indent="0" algn="l" rtl="0">
              <a:spcBef>
                <a:spcPts val="0"/>
              </a:spcBef>
              <a:spcAft>
                <a:spcPts val="0"/>
              </a:spcAft>
              <a:buNone/>
            </a:pPr>
            <a:r>
              <a:rPr lang="nb-NO" dirty="0"/>
              <a:t>Windows Server 2019 er det siste server operativsystemet som er en del at Windows NT familien av operativsystem, basert på Windows 10.</a:t>
            </a:r>
          </a:p>
          <a:p>
            <a:pPr marL="171450" lvl="0" indent="-171450" algn="l" rtl="0">
              <a:spcBef>
                <a:spcPts val="0"/>
              </a:spcBef>
              <a:spcAft>
                <a:spcPts val="0"/>
              </a:spcAft>
              <a:buFontTx/>
              <a:buChar char="-"/>
            </a:pPr>
            <a:r>
              <a:rPr lang="nb-NO" dirty="0"/>
              <a:t>Startet med avansert og sikker </a:t>
            </a:r>
            <a:r>
              <a:rPr lang="nb-NO" dirty="0" err="1"/>
              <a:t>cloud</a:t>
            </a:r>
            <a:r>
              <a:rPr lang="nb-NO" dirty="0"/>
              <a:t> løsning i 2016 versjon, Windows Server 2019 baserer seg på denne og har videreutviklet denne.</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1</a:t>
            </a:fld>
            <a:endParaRPr lang="nb-NO"/>
          </a:p>
        </p:txBody>
      </p:sp>
    </p:spTree>
    <p:extLst>
      <p:ext uri="{BB962C8B-B14F-4D97-AF65-F5344CB8AC3E}">
        <p14:creationId xmlns:p14="http://schemas.microsoft.com/office/powerpoint/2010/main" val="2881253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Full server hardware – støtte for </a:t>
            </a:r>
            <a:r>
              <a:rPr lang="nb-NO" dirty="0" err="1"/>
              <a:t>PCIe</a:t>
            </a:r>
            <a:r>
              <a:rPr lang="nb-NO" dirty="0"/>
              <a:t> – og kanskje DVD - UUUUUUUUUUUUU</a:t>
            </a:r>
          </a:p>
        </p:txBody>
      </p:sp>
      <p:sp>
        <p:nvSpPr>
          <p:cNvPr id="4" name="Plassholder for lysbildenummer 3"/>
          <p:cNvSpPr>
            <a:spLocks noGrp="1"/>
          </p:cNvSpPr>
          <p:nvPr>
            <p:ph type="sldNum" sz="quarter" idx="5"/>
          </p:nvPr>
        </p:nvSpPr>
        <p:spPr/>
        <p:txBody>
          <a:bodyPr/>
          <a:lstStyle/>
          <a:p>
            <a:fld id="{E4A3F0AD-5BCB-48A7-BB26-1A48F07755B2}" type="slidenum">
              <a:rPr lang="nb-NO" smtClean="0"/>
              <a:t>13</a:t>
            </a:fld>
            <a:endParaRPr lang="nb-NO"/>
          </a:p>
        </p:txBody>
      </p:sp>
    </p:spTree>
    <p:extLst>
      <p:ext uri="{BB962C8B-B14F-4D97-AF65-F5344CB8AC3E}">
        <p14:creationId xmlns:p14="http://schemas.microsoft.com/office/powerpoint/2010/main" val="205887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Small and Compact – Lav </a:t>
            </a:r>
            <a:r>
              <a:rPr lang="nb-NO" dirty="0" err="1"/>
              <a:t>power</a:t>
            </a:r>
            <a:r>
              <a:rPr lang="nb-NO" dirty="0"/>
              <a:t> </a:t>
            </a:r>
            <a:r>
              <a:rPr lang="nb-NO" dirty="0" err="1"/>
              <a:t>consumtion</a:t>
            </a:r>
            <a:r>
              <a:rPr lang="nb-NO" dirty="0"/>
              <a:t> – mindre kabling – MODULÆR – No support for Expansion</a:t>
            </a:r>
          </a:p>
        </p:txBody>
      </p:sp>
      <p:sp>
        <p:nvSpPr>
          <p:cNvPr id="4" name="Plassholder for lysbildenummer 3"/>
          <p:cNvSpPr>
            <a:spLocks noGrp="1"/>
          </p:cNvSpPr>
          <p:nvPr>
            <p:ph type="sldNum" sz="quarter" idx="5"/>
          </p:nvPr>
        </p:nvSpPr>
        <p:spPr/>
        <p:txBody>
          <a:bodyPr/>
          <a:lstStyle/>
          <a:p>
            <a:fld id="{E4A3F0AD-5BCB-48A7-BB26-1A48F07755B2}" type="slidenum">
              <a:rPr lang="nb-NO" smtClean="0"/>
              <a:t>14</a:t>
            </a:fld>
            <a:endParaRPr lang="nb-NO"/>
          </a:p>
        </p:txBody>
      </p:sp>
    </p:spTree>
    <p:extLst>
      <p:ext uri="{BB962C8B-B14F-4D97-AF65-F5344CB8AC3E}">
        <p14:creationId xmlns:p14="http://schemas.microsoft.com/office/powerpoint/2010/main" val="270937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15</a:t>
            </a:fld>
            <a:endParaRPr lang="nb-NO"/>
          </a:p>
        </p:txBody>
      </p:sp>
    </p:spTree>
    <p:extLst>
      <p:ext uri="{BB962C8B-B14F-4D97-AF65-F5344CB8AC3E}">
        <p14:creationId xmlns:p14="http://schemas.microsoft.com/office/powerpoint/2010/main" val="3633480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Essentials : 25users/50devices</a:t>
            </a:r>
          </a:p>
        </p:txBody>
      </p:sp>
      <p:sp>
        <p:nvSpPr>
          <p:cNvPr id="4" name="Plassholder for lysbildenummer 3"/>
          <p:cNvSpPr>
            <a:spLocks noGrp="1"/>
          </p:cNvSpPr>
          <p:nvPr>
            <p:ph type="sldNum" sz="quarter" idx="5"/>
          </p:nvPr>
        </p:nvSpPr>
        <p:spPr/>
        <p:txBody>
          <a:bodyPr/>
          <a:lstStyle/>
          <a:p>
            <a:fld id="{E4A3F0AD-5BCB-48A7-BB26-1A48F07755B2}" type="slidenum">
              <a:rPr lang="nb-NO" smtClean="0"/>
              <a:t>16</a:t>
            </a:fld>
            <a:endParaRPr lang="nb-NO"/>
          </a:p>
        </p:txBody>
      </p:sp>
    </p:spTree>
    <p:extLst>
      <p:ext uri="{BB962C8B-B14F-4D97-AF65-F5344CB8AC3E}">
        <p14:creationId xmlns:p14="http://schemas.microsoft.com/office/powerpoint/2010/main" val="224971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Shielded</a:t>
            </a:r>
            <a:r>
              <a:rPr lang="nb-NO" dirty="0"/>
              <a:t> VM : </a:t>
            </a:r>
            <a:r>
              <a:rPr lang="nb-NO" dirty="0" err="1"/>
              <a:t>Secure</a:t>
            </a:r>
            <a:r>
              <a:rPr lang="nb-NO" dirty="0"/>
              <a:t> </a:t>
            </a:r>
            <a:r>
              <a:rPr lang="nb-NO" dirty="0" err="1"/>
              <a:t>Boot</a:t>
            </a:r>
            <a:r>
              <a:rPr lang="nb-NO" dirty="0"/>
              <a:t>, </a:t>
            </a:r>
            <a:r>
              <a:rPr lang="nb-NO" dirty="0" err="1"/>
              <a:t>Bitlocker</a:t>
            </a:r>
            <a:r>
              <a:rPr lang="nb-NO" dirty="0"/>
              <a:t>, </a:t>
            </a:r>
            <a:r>
              <a:rPr lang="nb-NO" dirty="0" err="1"/>
              <a:t>virtual</a:t>
            </a:r>
            <a:r>
              <a:rPr lang="nb-NO" dirty="0"/>
              <a:t> TPM</a:t>
            </a:r>
          </a:p>
          <a:p>
            <a:endParaRPr lang="nb-NO" dirty="0"/>
          </a:p>
          <a:p>
            <a:r>
              <a:rPr lang="nb-NO" dirty="0" err="1"/>
              <a:t>Failover</a:t>
            </a:r>
            <a:r>
              <a:rPr lang="nb-NO" dirty="0"/>
              <a:t> </a:t>
            </a:r>
            <a:r>
              <a:rPr lang="nb-NO" dirty="0" err="1"/>
              <a:t>clusters</a:t>
            </a:r>
            <a:r>
              <a:rPr lang="nb-NO" dirty="0"/>
              <a:t> : </a:t>
            </a:r>
            <a:r>
              <a:rPr lang="en-US" b="0" i="0" dirty="0">
                <a:solidFill>
                  <a:srgbClr val="171717"/>
                </a:solidFill>
                <a:effectLst/>
                <a:latin typeface="Segoe UI" panose="020B0502040204020203" pitchFamily="34" charset="0"/>
              </a:rPr>
              <a:t>A failover cluster is a group of independent computers that work together to increase the availability and scalability of clustered roles (formerly called clustered applications and services). The clustered servers (called nodes) are connected by physical cables and by software. If one or more of the cluster nodes fail, other nodes begin to provide service (a process known as failover). In addition, the clustered roles are proactively monitored to verify that they are working properly. If they are not working, they are restarted or moved to another node.</a:t>
            </a:r>
            <a:endParaRPr lang="nb-NO" b="0" i="0" dirty="0">
              <a:solidFill>
                <a:srgbClr val="171717"/>
              </a:solidFill>
              <a:effectLst/>
              <a:latin typeface="Segoe UI" panose="020B0502040204020203" pitchFamily="34" charset="0"/>
            </a:endParaRPr>
          </a:p>
          <a:p>
            <a:endParaRPr lang="nb-NO" b="0" i="0" dirty="0">
              <a:solidFill>
                <a:srgbClr val="171717"/>
              </a:solidFill>
              <a:effectLst/>
              <a:latin typeface="Segoe UI" panose="020B0502040204020203" pitchFamily="34" charset="0"/>
            </a:endParaRPr>
          </a:p>
          <a:p>
            <a:r>
              <a:rPr lang="nb-NO" b="0" i="0" dirty="0" err="1">
                <a:solidFill>
                  <a:srgbClr val="171717"/>
                </a:solidFill>
                <a:effectLst/>
                <a:latin typeface="Segoe UI" panose="020B0502040204020203" pitchFamily="34" charset="0"/>
              </a:rPr>
              <a:t>Kubernetes</a:t>
            </a:r>
            <a:r>
              <a:rPr lang="nb-NO" b="0" i="0" dirty="0">
                <a:solidFill>
                  <a:srgbClr val="171717"/>
                </a:solidFill>
                <a:effectLst/>
                <a:latin typeface="Segoe UI" panose="020B0502040204020203" pitchFamily="34" charset="0"/>
              </a:rPr>
              <a:t> : </a:t>
            </a:r>
            <a:r>
              <a:rPr lang="en-US" b="0" i="0" dirty="0">
                <a:solidFill>
                  <a:srgbClr val="202122"/>
                </a:solidFill>
                <a:effectLst/>
                <a:latin typeface="Arial" panose="020B0604020202020204" pitchFamily="34" charset="0"/>
              </a:rPr>
              <a:t>Containers emerged as a way to make software portable. The container contains all the packages you need to run a service.</a:t>
            </a:r>
            <a:endParaRPr lang="nb-NO" dirty="0"/>
          </a:p>
        </p:txBody>
      </p:sp>
      <p:sp>
        <p:nvSpPr>
          <p:cNvPr id="4" name="Plassholder for lysbil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FC836F-0056-4670-BA16-EFE1AC0A0686}"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b-N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65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Forskjellen på hva et nettverk ER (består av) og hva det GJØR</a:t>
            </a:r>
          </a:p>
          <a:p>
            <a:pPr marL="0" lvl="0" indent="0" algn="l" rtl="0">
              <a:spcBef>
                <a:spcPts val="0"/>
              </a:spcBef>
              <a:spcAft>
                <a:spcPts val="0"/>
              </a:spcAft>
              <a:buNone/>
            </a:pPr>
            <a:r>
              <a:rPr lang="nb-NO" dirty="0"/>
              <a:t>Et nettverk BESTÅR av nettverkskort, kabler, </a:t>
            </a:r>
            <a:r>
              <a:rPr lang="nb-NO" dirty="0" err="1"/>
              <a:t>switcher</a:t>
            </a:r>
            <a:r>
              <a:rPr lang="nb-NO" dirty="0"/>
              <a:t>, etc.</a:t>
            </a:r>
          </a:p>
          <a:p>
            <a:pPr marL="0" lvl="0" indent="0" algn="l" rtl="0">
              <a:spcBef>
                <a:spcPts val="0"/>
              </a:spcBef>
              <a:spcAft>
                <a:spcPts val="0"/>
              </a:spcAft>
              <a:buNone/>
            </a:pPr>
            <a:r>
              <a:rPr lang="nb-NO" dirty="0"/>
              <a:t>Mens det deler resurser som data, nettverks services og </a:t>
            </a:r>
            <a:r>
              <a:rPr lang="nb-NO" dirty="0" err="1"/>
              <a:t>devices</a:t>
            </a:r>
            <a:r>
              <a:rPr lang="nb-NO" dirty="0"/>
              <a:t>.</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2</a:t>
            </a:fld>
            <a:endParaRPr lang="nb-NO"/>
          </a:p>
        </p:txBody>
      </p:sp>
    </p:spTree>
    <p:extLst>
      <p:ext uri="{BB962C8B-B14F-4D97-AF65-F5344CB8AC3E}">
        <p14:creationId xmlns:p14="http://schemas.microsoft.com/office/powerpoint/2010/main" val="3542245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lvl="0" indent="0" algn="l" rtl="0">
              <a:spcBef>
                <a:spcPts val="0"/>
              </a:spcBef>
              <a:spcAft>
                <a:spcPts val="0"/>
              </a:spcAft>
              <a:buNone/>
            </a:pPr>
            <a:r>
              <a:rPr lang="nb-NO" dirty="0"/>
              <a:t>Blåtann og WIFI er nok den </a:t>
            </a:r>
            <a:r>
              <a:rPr lang="nb-NO" dirty="0" err="1"/>
              <a:t>vandligste</a:t>
            </a:r>
            <a:r>
              <a:rPr lang="nb-NO" dirty="0"/>
              <a:t> </a:t>
            </a:r>
            <a:r>
              <a:rPr lang="nb-NO" dirty="0" err="1"/>
              <a:t>komunikasjons</a:t>
            </a:r>
            <a:r>
              <a:rPr lang="nb-NO" dirty="0"/>
              <a:t> metoden for å koble enheter til PAN.</a:t>
            </a:r>
          </a:p>
          <a:p>
            <a:pPr marL="0" lvl="0" indent="0" algn="l" rtl="0">
              <a:spcBef>
                <a:spcPts val="0"/>
              </a:spcBef>
              <a:spcAft>
                <a:spcPts val="0"/>
              </a:spcAft>
              <a:buNone/>
            </a:pPr>
            <a:r>
              <a:rPr lang="nb-NO" dirty="0"/>
              <a:t>Ofte kan PAN omtalers som HAN (Home Area Network)</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3</a:t>
            </a:fld>
            <a:endParaRPr lang="nb-NO"/>
          </a:p>
        </p:txBody>
      </p:sp>
    </p:spTree>
    <p:extLst>
      <p:ext uri="{BB962C8B-B14F-4D97-AF65-F5344CB8AC3E}">
        <p14:creationId xmlns:p14="http://schemas.microsoft.com/office/powerpoint/2010/main" val="31309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lvl="0" indent="0" algn="l" rtl="0">
              <a:spcBef>
                <a:spcPts val="0"/>
              </a:spcBef>
              <a:spcAft>
                <a:spcPts val="0"/>
              </a:spcAft>
              <a:buNone/>
            </a:pPr>
            <a:r>
              <a:rPr lang="nb-NO" dirty="0"/>
              <a:t>2 eller flere </a:t>
            </a:r>
            <a:r>
              <a:rPr lang="nb-NO" dirty="0" err="1"/>
              <a:t>pcer</a:t>
            </a:r>
            <a:r>
              <a:rPr lang="nb-NO" dirty="0"/>
              <a:t> som er koblet til et nettverk på en lokasjon.</a:t>
            </a:r>
          </a:p>
          <a:p>
            <a:pPr marL="0" lvl="0" indent="0" algn="l" rtl="0">
              <a:spcBef>
                <a:spcPts val="0"/>
              </a:spcBef>
              <a:spcAft>
                <a:spcPts val="0"/>
              </a:spcAft>
              <a:buNone/>
            </a:pPr>
            <a:r>
              <a:rPr lang="nb-NO" dirty="0"/>
              <a:t>Det vil si at </a:t>
            </a:r>
            <a:r>
              <a:rPr lang="nb-NO" dirty="0" err="1"/>
              <a:t>pcene</a:t>
            </a:r>
            <a:r>
              <a:rPr lang="nb-NO" dirty="0"/>
              <a:t> befinner seg på ET ROM, EN ETASJE, FLERE ETASJER, EN BYGNING eller FLERE BYGNINGER koblet sammen, men begrenser til lengden av </a:t>
            </a:r>
            <a:r>
              <a:rPr lang="nb-NO" dirty="0" err="1"/>
              <a:t>ethernet</a:t>
            </a:r>
            <a:r>
              <a:rPr lang="nb-NO" dirty="0"/>
              <a:t> tilkoblingen. </a:t>
            </a:r>
          </a:p>
          <a:p>
            <a:pPr marL="0" lvl="0" indent="0" algn="l" rtl="0">
              <a:spcBef>
                <a:spcPts val="0"/>
              </a:spcBef>
              <a:spcAft>
                <a:spcPts val="0"/>
              </a:spcAft>
              <a:buNone/>
            </a:pPr>
            <a:r>
              <a:rPr lang="nb-NO" dirty="0"/>
              <a:t>--</a:t>
            </a:r>
            <a:r>
              <a:rPr lang="nb-NO" dirty="0" err="1"/>
              <a:t>Eterneth</a:t>
            </a:r>
            <a:r>
              <a:rPr lang="nb-NO" dirty="0"/>
              <a:t> kabler har begrenset lengde—</a:t>
            </a:r>
          </a:p>
          <a:p>
            <a:pPr marL="0" lvl="0" indent="0" algn="l" rtl="0">
              <a:spcBef>
                <a:spcPts val="0"/>
              </a:spcBef>
              <a:spcAft>
                <a:spcPts val="0"/>
              </a:spcAft>
              <a:buNone/>
            </a:pPr>
            <a:r>
              <a:rPr lang="nb-NO" dirty="0"/>
              <a:t>Et LAN bruker vanligvis en sentral enhet som bruker </a:t>
            </a:r>
            <a:r>
              <a:rPr lang="nb-NO" dirty="0" err="1"/>
              <a:t>twisted</a:t>
            </a:r>
            <a:r>
              <a:rPr lang="nb-NO" dirty="0"/>
              <a:t> pair, koaks, eller fiber kabler for å koble sammen sentrale enheter. Som vist på bilde.</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4</a:t>
            </a:fld>
            <a:endParaRPr lang="nb-NO"/>
          </a:p>
        </p:txBody>
      </p:sp>
    </p:spTree>
    <p:extLst>
      <p:ext uri="{BB962C8B-B14F-4D97-AF65-F5344CB8AC3E}">
        <p14:creationId xmlns:p14="http://schemas.microsoft.com/office/powerpoint/2010/main" val="316910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lvl="0" indent="0" algn="l" rtl="0">
              <a:spcBef>
                <a:spcPts val="0"/>
              </a:spcBef>
              <a:spcAft>
                <a:spcPts val="0"/>
              </a:spcAft>
              <a:buNone/>
            </a:pPr>
            <a:r>
              <a:rPr lang="nb-NO" dirty="0"/>
              <a:t>Klienter og Servere </a:t>
            </a:r>
          </a:p>
          <a:p>
            <a:pPr marL="0" lvl="0" indent="0" algn="l" rtl="0">
              <a:spcBef>
                <a:spcPts val="0"/>
              </a:spcBef>
              <a:spcAft>
                <a:spcPts val="0"/>
              </a:spcAft>
              <a:buNone/>
            </a:pPr>
            <a:endParaRPr lang="nb-NO" dirty="0"/>
          </a:p>
          <a:p>
            <a:pPr marL="0" lvl="0" indent="0" algn="l" rtl="0">
              <a:spcBef>
                <a:spcPts val="0"/>
              </a:spcBef>
              <a:spcAft>
                <a:spcPts val="0"/>
              </a:spcAft>
              <a:buNone/>
            </a:pPr>
            <a:r>
              <a:rPr lang="nb-NO" dirty="0"/>
              <a:t>I et nettverk er det som regel klienten som </a:t>
            </a:r>
            <a:r>
              <a:rPr lang="nb-NO" dirty="0" err="1"/>
              <a:t>requester</a:t>
            </a:r>
            <a:r>
              <a:rPr lang="nb-NO" dirty="0"/>
              <a:t> tilgang til resurser, mens servere har ansvar for å dele ut resursene, og handtere tilgang til disse resursene.</a:t>
            </a:r>
          </a:p>
          <a:p>
            <a:pPr marL="0" lvl="0" indent="0" algn="l" rtl="0">
              <a:spcBef>
                <a:spcPts val="0"/>
              </a:spcBef>
              <a:spcAft>
                <a:spcPts val="0"/>
              </a:spcAft>
              <a:buNone/>
            </a:pPr>
            <a:r>
              <a:rPr lang="nb-NO" dirty="0"/>
              <a:t>Både klienten og serveren har en viktig rolle på et nettverk, på figuren ser vi at server er tilkoblet en printer som den deler ut som en resurs til klientene.</a:t>
            </a:r>
          </a:p>
          <a:p>
            <a:pPr marL="0" lvl="0" indent="0" algn="l" rtl="0">
              <a:spcBef>
                <a:spcPts val="0"/>
              </a:spcBef>
              <a:spcAft>
                <a:spcPts val="0"/>
              </a:spcAft>
              <a:buNone/>
            </a:pPr>
            <a:endParaRPr lang="nb-NO" dirty="0"/>
          </a:p>
          <a:p>
            <a:pPr marL="0" lvl="0" indent="0" algn="l" rtl="0">
              <a:spcBef>
                <a:spcPts val="0"/>
              </a:spcBef>
              <a:spcAft>
                <a:spcPts val="0"/>
              </a:spcAft>
              <a:buNone/>
            </a:pPr>
            <a:r>
              <a:rPr lang="nb-NO" dirty="0"/>
              <a:t>Fun </a:t>
            </a:r>
            <a:r>
              <a:rPr lang="nb-NO" dirty="0" err="1"/>
              <a:t>fact</a:t>
            </a:r>
            <a:r>
              <a:rPr lang="nb-NO" dirty="0"/>
              <a:t> : opprinnelsen av ordet Servers kommer fra ordet Serve. Søker man opp ordet «Serve» i </a:t>
            </a:r>
            <a:r>
              <a:rPr lang="nb-NO" dirty="0" err="1"/>
              <a:t>Merriam</a:t>
            </a:r>
            <a:r>
              <a:rPr lang="nb-NO" dirty="0"/>
              <a:t>-Webster </a:t>
            </a:r>
            <a:r>
              <a:rPr lang="nb-NO" dirty="0" err="1"/>
              <a:t>dictonary</a:t>
            </a:r>
            <a:r>
              <a:rPr lang="nb-NO" dirty="0"/>
              <a:t>, vil man finne blant treffene : «To </a:t>
            </a:r>
            <a:r>
              <a:rPr lang="nb-NO" dirty="0" err="1"/>
              <a:t>provice</a:t>
            </a:r>
            <a:r>
              <a:rPr lang="nb-NO" dirty="0"/>
              <a:t> services </a:t>
            </a:r>
            <a:r>
              <a:rPr lang="nb-NO" dirty="0" err="1"/>
              <a:t>that</a:t>
            </a:r>
            <a:r>
              <a:rPr lang="nb-NO" dirty="0"/>
              <a:t> </a:t>
            </a:r>
            <a:r>
              <a:rPr lang="nb-NO" dirty="0" err="1"/>
              <a:t>benefit</a:t>
            </a:r>
            <a:r>
              <a:rPr lang="nb-NO" dirty="0"/>
              <a:t> or </a:t>
            </a:r>
            <a:r>
              <a:rPr lang="nb-NO" dirty="0" err="1"/>
              <a:t>help</a:t>
            </a:r>
            <a:r>
              <a:rPr lang="nb-NO" dirty="0"/>
              <a:t>».</a:t>
            </a:r>
          </a:p>
          <a:p>
            <a:pPr marL="0" lvl="0" indent="0" algn="l" rtl="0">
              <a:spcBef>
                <a:spcPts val="0"/>
              </a:spcBef>
              <a:spcAft>
                <a:spcPts val="0"/>
              </a:spcAft>
              <a:buNone/>
            </a:pPr>
            <a:r>
              <a:rPr lang="nb-NO" dirty="0"/>
              <a:t>Der av kan vi forstå at serverens rolle er å tilby tjenester og serve klientene i nettverket. Serveren server klientene.</a:t>
            </a:r>
          </a:p>
          <a:p>
            <a:pPr marL="0" lvl="0" indent="0" algn="l" rtl="0">
              <a:spcBef>
                <a:spcPts val="0"/>
              </a:spcBef>
              <a:spcAft>
                <a:spcPts val="0"/>
              </a:spcAft>
              <a:buNone/>
            </a:pPr>
            <a:endParaRPr lang="nb-NO" dirty="0"/>
          </a:p>
          <a:p>
            <a:pPr marL="0" lvl="0" indent="0" algn="l" rtl="0">
              <a:spcBef>
                <a:spcPts val="0"/>
              </a:spcBef>
              <a:spcAft>
                <a:spcPts val="0"/>
              </a:spcAft>
              <a:buNone/>
            </a:pPr>
            <a:r>
              <a:rPr lang="nb-NO" dirty="0"/>
              <a:t>Klienter og Servere er de viktigste komponentene i nettverket, men det er avhengig av Hosts og Noder, la os ta en kikk på hvordan dette passer inn i </a:t>
            </a:r>
            <a:r>
              <a:rPr lang="nb-NO" dirty="0" err="1"/>
              <a:t>strukture</a:t>
            </a:r>
            <a:r>
              <a:rPr lang="nb-NO" dirty="0"/>
              <a:t>.</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6</a:t>
            </a:fld>
            <a:endParaRPr lang="nb-NO"/>
          </a:p>
        </p:txBody>
      </p:sp>
    </p:spTree>
    <p:extLst>
      <p:ext uri="{BB962C8B-B14F-4D97-AF65-F5344CB8AC3E}">
        <p14:creationId xmlns:p14="http://schemas.microsoft.com/office/powerpoint/2010/main" val="724638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lvl="0" indent="0" algn="l" rtl="0">
              <a:spcBef>
                <a:spcPts val="0"/>
              </a:spcBef>
              <a:spcAft>
                <a:spcPts val="0"/>
              </a:spcAft>
              <a:buNone/>
            </a:pPr>
            <a:r>
              <a:rPr lang="nb-NO" dirty="0"/>
              <a:t>En Host er en enhet som har fått tildelt en IP adresse til sin nettverks </a:t>
            </a:r>
            <a:r>
              <a:rPr lang="nb-NO" dirty="0" err="1"/>
              <a:t>interface</a:t>
            </a:r>
            <a:r>
              <a:rPr lang="nb-NO" dirty="0"/>
              <a:t>(NIC, etc..) som kan </a:t>
            </a:r>
            <a:r>
              <a:rPr lang="nb-NO" dirty="0" err="1"/>
              <a:t>requeste</a:t>
            </a:r>
            <a:r>
              <a:rPr lang="nb-NO" dirty="0"/>
              <a:t> eller dele ut nettverks resurser på nettet. </a:t>
            </a:r>
          </a:p>
          <a:p>
            <a:pPr marL="0" lvl="0" indent="0" algn="l" rtl="0">
              <a:spcBef>
                <a:spcPts val="0"/>
              </a:spcBef>
              <a:spcAft>
                <a:spcPts val="0"/>
              </a:spcAft>
              <a:buNone/>
            </a:pPr>
            <a:r>
              <a:rPr lang="nb-NO" dirty="0"/>
              <a:t>Vanligvis Klienter, Servere og </a:t>
            </a:r>
            <a:r>
              <a:rPr lang="nb-NO" dirty="0" err="1"/>
              <a:t>routere</a:t>
            </a:r>
            <a:r>
              <a:rPr lang="nb-NO" dirty="0"/>
              <a:t> oppfører seg som Hosts.</a:t>
            </a:r>
          </a:p>
          <a:p>
            <a:pPr marL="0" lvl="0" indent="0" algn="l" rtl="0">
              <a:spcBef>
                <a:spcPts val="0"/>
              </a:spcBef>
              <a:spcAft>
                <a:spcPts val="0"/>
              </a:spcAft>
              <a:buNone/>
            </a:pPr>
            <a:r>
              <a:rPr lang="nb-NO" dirty="0"/>
              <a:t>En Node er alle </a:t>
            </a:r>
            <a:r>
              <a:rPr lang="nb-NO" dirty="0" err="1"/>
              <a:t>devices</a:t>
            </a:r>
            <a:r>
              <a:rPr lang="nb-NO" dirty="0"/>
              <a:t> som kan mota eller sende nettverks resurser på nettverket uten noen nettverks </a:t>
            </a:r>
            <a:r>
              <a:rPr lang="nb-NO" dirty="0" err="1"/>
              <a:t>interface</a:t>
            </a:r>
            <a:r>
              <a:rPr lang="nb-NO" dirty="0"/>
              <a:t>, med en satt IP adresse. Noder har et </a:t>
            </a:r>
            <a:r>
              <a:rPr lang="nb-NO" dirty="0" err="1"/>
              <a:t>netverks</a:t>
            </a:r>
            <a:r>
              <a:rPr lang="nb-NO" dirty="0"/>
              <a:t> </a:t>
            </a:r>
            <a:r>
              <a:rPr lang="nb-NO" dirty="0" err="1"/>
              <a:t>interface</a:t>
            </a:r>
            <a:r>
              <a:rPr lang="nb-NO" dirty="0"/>
              <a:t> som er brukt til </a:t>
            </a:r>
            <a:r>
              <a:rPr lang="nb-NO" dirty="0" err="1"/>
              <a:t>managing</a:t>
            </a:r>
            <a:r>
              <a:rPr lang="nb-NO" dirty="0"/>
              <a:t>.</a:t>
            </a:r>
          </a:p>
          <a:p>
            <a:pPr marL="0" lvl="0" indent="0" algn="l" rtl="0">
              <a:spcBef>
                <a:spcPts val="0"/>
              </a:spcBef>
              <a:spcAft>
                <a:spcPts val="0"/>
              </a:spcAft>
              <a:buNone/>
            </a:pPr>
            <a:r>
              <a:rPr lang="nb-NO" dirty="0"/>
              <a:t>Som vi kan se på tegningen så er </a:t>
            </a:r>
            <a:r>
              <a:rPr lang="nb-NO" dirty="0" err="1"/>
              <a:t>pcer</a:t>
            </a:r>
            <a:r>
              <a:rPr lang="nb-NO" dirty="0"/>
              <a:t> og filserver er Hosts og </a:t>
            </a:r>
            <a:r>
              <a:rPr lang="nb-NO" dirty="0" err="1"/>
              <a:t>switcher</a:t>
            </a:r>
            <a:r>
              <a:rPr lang="nb-NO" dirty="0"/>
              <a:t> er Noder.</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7</a:t>
            </a:fld>
            <a:endParaRPr lang="nb-NO"/>
          </a:p>
        </p:txBody>
      </p:sp>
    </p:spTree>
    <p:extLst>
      <p:ext uri="{BB962C8B-B14F-4D97-AF65-F5344CB8AC3E}">
        <p14:creationId xmlns:p14="http://schemas.microsoft.com/office/powerpoint/2010/main" val="143827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lvl="0" indent="0" algn="l" rtl="0">
              <a:spcBef>
                <a:spcPts val="0"/>
              </a:spcBef>
              <a:spcAft>
                <a:spcPts val="0"/>
              </a:spcAft>
              <a:buNone/>
            </a:pPr>
            <a:r>
              <a:rPr lang="nb-NO" dirty="0"/>
              <a:t>PAN</a:t>
            </a:r>
          </a:p>
          <a:p>
            <a:endParaRPr lang="nb-NO" dirty="0"/>
          </a:p>
        </p:txBody>
      </p:sp>
      <p:sp>
        <p:nvSpPr>
          <p:cNvPr id="4" name="Plassholder for lysbildenummer 3"/>
          <p:cNvSpPr>
            <a:spLocks noGrp="1"/>
          </p:cNvSpPr>
          <p:nvPr>
            <p:ph type="sldNum" sz="quarter" idx="5"/>
          </p:nvPr>
        </p:nvSpPr>
        <p:spPr/>
        <p:txBody>
          <a:bodyPr/>
          <a:lstStyle/>
          <a:p>
            <a:fld id="{E4A3F0AD-5BCB-48A7-BB26-1A48F07755B2}" type="slidenum">
              <a:rPr lang="nb-NO" smtClean="0"/>
              <a:t>9</a:t>
            </a:fld>
            <a:endParaRPr lang="nb-NO"/>
          </a:p>
        </p:txBody>
      </p:sp>
    </p:spTree>
    <p:extLst>
      <p:ext uri="{BB962C8B-B14F-4D97-AF65-F5344CB8AC3E}">
        <p14:creationId xmlns:p14="http://schemas.microsoft.com/office/powerpoint/2010/main" val="91239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LAN / WAN</a:t>
            </a:r>
          </a:p>
        </p:txBody>
      </p:sp>
      <p:sp>
        <p:nvSpPr>
          <p:cNvPr id="4" name="Plassholder for lysbildenummer 3"/>
          <p:cNvSpPr>
            <a:spLocks noGrp="1"/>
          </p:cNvSpPr>
          <p:nvPr>
            <p:ph type="sldNum" sz="quarter" idx="5"/>
          </p:nvPr>
        </p:nvSpPr>
        <p:spPr/>
        <p:txBody>
          <a:bodyPr/>
          <a:lstStyle/>
          <a:p>
            <a:fld id="{E4A3F0AD-5BCB-48A7-BB26-1A48F07755B2}" type="slidenum">
              <a:rPr lang="nb-NO" smtClean="0"/>
              <a:t>10</a:t>
            </a:fld>
            <a:endParaRPr lang="nb-NO"/>
          </a:p>
        </p:txBody>
      </p:sp>
    </p:spTree>
    <p:extLst>
      <p:ext uri="{BB962C8B-B14F-4D97-AF65-F5344CB8AC3E}">
        <p14:creationId xmlns:p14="http://schemas.microsoft.com/office/powerpoint/2010/main" val="238747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Testing og SOHO</a:t>
            </a:r>
          </a:p>
        </p:txBody>
      </p:sp>
      <p:sp>
        <p:nvSpPr>
          <p:cNvPr id="4" name="Plassholder for lysbildenummer 3"/>
          <p:cNvSpPr>
            <a:spLocks noGrp="1"/>
          </p:cNvSpPr>
          <p:nvPr>
            <p:ph type="sldNum" sz="quarter" idx="5"/>
          </p:nvPr>
        </p:nvSpPr>
        <p:spPr/>
        <p:txBody>
          <a:bodyPr/>
          <a:lstStyle/>
          <a:p>
            <a:fld id="{E4A3F0AD-5BCB-48A7-BB26-1A48F07755B2}" type="slidenum">
              <a:rPr lang="nb-NO" smtClean="0"/>
              <a:t>12</a:t>
            </a:fld>
            <a:endParaRPr lang="nb-NO"/>
          </a:p>
        </p:txBody>
      </p:sp>
    </p:spTree>
    <p:extLst>
      <p:ext uri="{BB962C8B-B14F-4D97-AF65-F5344CB8AC3E}">
        <p14:creationId xmlns:p14="http://schemas.microsoft.com/office/powerpoint/2010/main" val="135840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4075776-33EB-64EA-77CB-1D31773BCC7F}"/>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43EB0BEE-3FE3-3958-CEB5-6C3806153A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66DCC110-A750-4503-8FC3-90AAAF724B86}"/>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5" name="Plassholder for bunntekst 4">
            <a:extLst>
              <a:ext uri="{FF2B5EF4-FFF2-40B4-BE49-F238E27FC236}">
                <a16:creationId xmlns:a16="http://schemas.microsoft.com/office/drawing/2014/main" id="{57D39BD4-4AA4-1E27-5D85-9F6A811390C0}"/>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62796A5F-C97F-181D-CA27-D4B0BF303D40}"/>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285930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5490524-4EE6-4465-B118-AE175AA77F22}"/>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84AF00E1-5FA0-D553-3EE8-B8827DB1865E}"/>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8028A575-65F3-855E-F842-D931A2D41F62}"/>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5" name="Plassholder for bunntekst 4">
            <a:extLst>
              <a:ext uri="{FF2B5EF4-FFF2-40B4-BE49-F238E27FC236}">
                <a16:creationId xmlns:a16="http://schemas.microsoft.com/office/drawing/2014/main" id="{28813F1B-CDC8-D580-28F5-F59B63DB05F7}"/>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380AC24D-745A-BE16-5302-349D0F704EF5}"/>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382874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A2071594-96A0-D8CD-FA35-AECE49AA8D2B}"/>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90577821-707B-9069-863C-6B7689F383A2}"/>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6723FC34-F6EB-ACA8-E280-1460ACB97CFC}"/>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5" name="Plassholder for bunntekst 4">
            <a:extLst>
              <a:ext uri="{FF2B5EF4-FFF2-40B4-BE49-F238E27FC236}">
                <a16:creationId xmlns:a16="http://schemas.microsoft.com/office/drawing/2014/main" id="{44D28F69-A015-52BF-4A14-D6EA11C25E0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88433B0-FDCF-B5C2-3C1F-4E291FD54F3E}"/>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18834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30.01.2023</a:t>
            </a:fld>
            <a:endParaRPr lang="nb-NO"/>
          </a:p>
        </p:txBody>
      </p:sp>
    </p:spTree>
    <p:extLst>
      <p:ext uri="{BB962C8B-B14F-4D97-AF65-F5344CB8AC3E}">
        <p14:creationId xmlns:p14="http://schemas.microsoft.com/office/powerpoint/2010/main" val="2734628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2312360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30.01.2023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878021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446513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78246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102009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367812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90869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219D60A-4F4D-90AE-4A2B-C0C84F470B52}"/>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86C9A2B1-C2E2-764E-72D8-D9B0B27757E0}"/>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0ED7DA64-0540-60DC-CBD1-AFC8D566487B}"/>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5" name="Plassholder for bunntekst 4">
            <a:extLst>
              <a:ext uri="{FF2B5EF4-FFF2-40B4-BE49-F238E27FC236}">
                <a16:creationId xmlns:a16="http://schemas.microsoft.com/office/drawing/2014/main" id="{1E6A50B8-B074-A7BA-5981-D3884C1329B4}"/>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86C361F-8F42-C3FC-24F7-121A7F9928C3}"/>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3549375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108388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1195782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30.01.2023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885757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30.01.2023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40977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6195AC5-79FC-E2D7-67A7-19D0F1F58C26}"/>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D3CD2DAD-982C-AF70-6173-594C9E83C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C8E57274-4758-FE1D-0372-7512169ED121}"/>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5" name="Plassholder for bunntekst 4">
            <a:extLst>
              <a:ext uri="{FF2B5EF4-FFF2-40B4-BE49-F238E27FC236}">
                <a16:creationId xmlns:a16="http://schemas.microsoft.com/office/drawing/2014/main" id="{EEBC532E-F9FC-4C06-EB97-6AB342225209}"/>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AFB665E7-9203-B858-9425-463A2DB7EC05}"/>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81810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20C88F2-ED61-09A9-00CD-033C42C07C28}"/>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BB4E4F65-0E8B-08F4-6CAE-B665F3B73305}"/>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DE2BA2A5-0AB1-3F2C-7A2D-100ADC3B0B85}"/>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96189060-297A-D59D-64AC-E74BA5E0DCD9}"/>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6" name="Plassholder for bunntekst 5">
            <a:extLst>
              <a:ext uri="{FF2B5EF4-FFF2-40B4-BE49-F238E27FC236}">
                <a16:creationId xmlns:a16="http://schemas.microsoft.com/office/drawing/2014/main" id="{B0EB96B2-2AFD-3C3B-18F3-EB83071AE428}"/>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6BA5BA98-3379-2C09-2DF0-E7A8C733C20E}"/>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117780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FECE56D-2A9C-3D8F-2D57-84A7F770222E}"/>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F2F13750-644B-6B56-BDF2-EB8D17744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CB2992ED-51A3-FF02-F5E4-E19E0DECB9C8}"/>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B3924B02-55EA-6F38-52AE-B6CEF3D6D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D5F33C32-9DC8-FE06-1DFE-EA72EEF17EEB}"/>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788FD459-2A49-2DE7-2E68-51A186A0AB30}"/>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8" name="Plassholder for bunntekst 7">
            <a:extLst>
              <a:ext uri="{FF2B5EF4-FFF2-40B4-BE49-F238E27FC236}">
                <a16:creationId xmlns:a16="http://schemas.microsoft.com/office/drawing/2014/main" id="{332B9E51-9F35-8874-6EEF-9740E52078A8}"/>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56235A70-907E-00B7-1C47-B37C6728FC42}"/>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260224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A8C7B62-D54A-0B0D-663A-B39839EB0343}"/>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CB1FA58D-E73C-4F62-B89B-EAB2BC11F889}"/>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4" name="Plassholder for bunntekst 3">
            <a:extLst>
              <a:ext uri="{FF2B5EF4-FFF2-40B4-BE49-F238E27FC236}">
                <a16:creationId xmlns:a16="http://schemas.microsoft.com/office/drawing/2014/main" id="{BD0C32F1-2850-78B4-42BC-E6A934C46139}"/>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9A0ADE8E-F692-87C1-5F48-0B4DC04B94DC}"/>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3653174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A33F5D4F-13AF-144D-ADDD-415CD3E511C7}"/>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3" name="Plassholder for bunntekst 2">
            <a:extLst>
              <a:ext uri="{FF2B5EF4-FFF2-40B4-BE49-F238E27FC236}">
                <a16:creationId xmlns:a16="http://schemas.microsoft.com/office/drawing/2014/main" id="{020F7858-76AA-F627-9EC7-8E1871EDB1F7}"/>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7C28CAB8-5700-D081-7E43-61CCD714F575}"/>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128158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222E5CD-8C47-942D-25E7-DCBBE20ACA7F}"/>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00598E2D-2A85-0037-8AE3-7C5DF7A60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7A202348-6376-2C88-C7DE-73D1C4768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2171FCF8-3007-8CD2-8F63-9DACF7F29A0E}"/>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6" name="Plassholder for bunntekst 5">
            <a:extLst>
              <a:ext uri="{FF2B5EF4-FFF2-40B4-BE49-F238E27FC236}">
                <a16:creationId xmlns:a16="http://schemas.microsoft.com/office/drawing/2014/main" id="{3A9ADC62-6C14-EF82-CE7E-98AA91290B7D}"/>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7A6FE1E1-C190-94E8-412A-06EC9774A0C5}"/>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337343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6D3420E-0C56-749A-8241-3AE59F199DB3}"/>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A75F2EC7-6FF8-1E13-B37A-5482AE1B8A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D7780D85-C838-2287-01B9-AFC63CFCA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2D2BE6C9-AA22-5C66-AD1B-8E1382DCBDE8}"/>
              </a:ext>
            </a:extLst>
          </p:cNvPr>
          <p:cNvSpPr>
            <a:spLocks noGrp="1"/>
          </p:cNvSpPr>
          <p:nvPr>
            <p:ph type="dt" sz="half" idx="10"/>
          </p:nvPr>
        </p:nvSpPr>
        <p:spPr/>
        <p:txBody>
          <a:bodyPr/>
          <a:lstStyle/>
          <a:p>
            <a:fld id="{30FEB29D-FE8C-4E50-A97F-3D51D767DDA9}" type="datetimeFigureOut">
              <a:rPr lang="nb-NO" smtClean="0"/>
              <a:t>30.01.2023</a:t>
            </a:fld>
            <a:endParaRPr lang="nb-NO"/>
          </a:p>
        </p:txBody>
      </p:sp>
      <p:sp>
        <p:nvSpPr>
          <p:cNvPr id="6" name="Plassholder for bunntekst 5">
            <a:extLst>
              <a:ext uri="{FF2B5EF4-FFF2-40B4-BE49-F238E27FC236}">
                <a16:creationId xmlns:a16="http://schemas.microsoft.com/office/drawing/2014/main" id="{065C3026-1B6C-6155-4434-418776F53F1B}"/>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F76D837B-FEE0-8180-B107-AB8BEFA76EE4}"/>
              </a:ext>
            </a:extLst>
          </p:cNvPr>
          <p:cNvSpPr>
            <a:spLocks noGrp="1"/>
          </p:cNvSpPr>
          <p:nvPr>
            <p:ph type="sldNum" sz="quarter" idx="12"/>
          </p:nvPr>
        </p:nvSpPr>
        <p:spPr/>
        <p:txBody>
          <a:bodyPr/>
          <a:lstStyle/>
          <a:p>
            <a:fld id="{B469419B-8E2C-4205-89FF-FB921666CDC8}" type="slidenum">
              <a:rPr lang="nb-NO" smtClean="0"/>
              <a:t>‹#›</a:t>
            </a:fld>
            <a:endParaRPr lang="nb-NO"/>
          </a:p>
        </p:txBody>
      </p:sp>
    </p:spTree>
    <p:extLst>
      <p:ext uri="{BB962C8B-B14F-4D97-AF65-F5344CB8AC3E}">
        <p14:creationId xmlns:p14="http://schemas.microsoft.com/office/powerpoint/2010/main" val="41854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55F29B87-B6BC-2A4F-902E-598EB315E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DE703EE0-3466-4E2D-9CB7-BE3705D8E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C1C8C72A-A80B-21A9-2EF2-589B9C476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EB29D-FE8C-4E50-A97F-3D51D767DDA9}" type="datetimeFigureOut">
              <a:rPr lang="nb-NO" smtClean="0"/>
              <a:t>30.01.2023</a:t>
            </a:fld>
            <a:endParaRPr lang="nb-NO"/>
          </a:p>
        </p:txBody>
      </p:sp>
      <p:sp>
        <p:nvSpPr>
          <p:cNvPr id="5" name="Plassholder for bunntekst 4">
            <a:extLst>
              <a:ext uri="{FF2B5EF4-FFF2-40B4-BE49-F238E27FC236}">
                <a16:creationId xmlns:a16="http://schemas.microsoft.com/office/drawing/2014/main" id="{89284599-D0A8-B404-CAE2-6B21CDFA73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FBC8BA5E-847A-69A8-1051-77F6BC888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9419B-8E2C-4205-89FF-FB921666CDC8}" type="slidenum">
              <a:rPr lang="nb-NO" smtClean="0"/>
              <a:t>‹#›</a:t>
            </a:fld>
            <a:endParaRPr lang="nb-NO"/>
          </a:p>
        </p:txBody>
      </p:sp>
    </p:spTree>
    <p:extLst>
      <p:ext uri="{BB962C8B-B14F-4D97-AF65-F5344CB8AC3E}">
        <p14:creationId xmlns:p14="http://schemas.microsoft.com/office/powerpoint/2010/main" val="297277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30.01.2023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Tree>
    <p:extLst>
      <p:ext uri="{BB962C8B-B14F-4D97-AF65-F5344CB8AC3E}">
        <p14:creationId xmlns:p14="http://schemas.microsoft.com/office/powerpoint/2010/main" val="23051853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E8765AF-FA23-04C0-5AA2-8B97ACD1C013}"/>
              </a:ext>
            </a:extLst>
          </p:cNvPr>
          <p:cNvSpPr>
            <a:spLocks noGrp="1"/>
          </p:cNvSpPr>
          <p:nvPr>
            <p:ph type="ctrTitle"/>
          </p:nvPr>
        </p:nvSpPr>
        <p:spPr>
          <a:xfrm>
            <a:off x="6746628" y="1783959"/>
            <a:ext cx="4645250" cy="2889114"/>
          </a:xfrm>
        </p:spPr>
        <p:txBody>
          <a:bodyPr anchor="b">
            <a:normAutofit/>
          </a:bodyPr>
          <a:lstStyle/>
          <a:p>
            <a:pPr algn="l"/>
            <a:r>
              <a:rPr lang="nb-NO" sz="5100" dirty="0" err="1"/>
              <a:t>Installing</a:t>
            </a:r>
            <a:r>
              <a:rPr lang="nb-NO" sz="5100" dirty="0"/>
              <a:t> and </a:t>
            </a:r>
            <a:r>
              <a:rPr lang="nb-NO" sz="5100" dirty="0" err="1"/>
              <a:t>Configuring</a:t>
            </a:r>
            <a:r>
              <a:rPr lang="nb-NO" sz="5100" dirty="0"/>
              <a:t> Windows Server</a:t>
            </a:r>
          </a:p>
        </p:txBody>
      </p:sp>
      <p:sp>
        <p:nvSpPr>
          <p:cNvPr id="3" name="Undertittel 2">
            <a:extLst>
              <a:ext uri="{FF2B5EF4-FFF2-40B4-BE49-F238E27FC236}">
                <a16:creationId xmlns:a16="http://schemas.microsoft.com/office/drawing/2014/main" id="{540B7A6B-2527-5F16-8278-4F2C1AC7FC39}"/>
              </a:ext>
            </a:extLst>
          </p:cNvPr>
          <p:cNvSpPr>
            <a:spLocks noGrp="1"/>
          </p:cNvSpPr>
          <p:nvPr>
            <p:ph type="subTitle" idx="1"/>
          </p:nvPr>
        </p:nvSpPr>
        <p:spPr>
          <a:xfrm>
            <a:off x="6746627" y="4750893"/>
            <a:ext cx="4645250" cy="1147863"/>
          </a:xfrm>
        </p:spPr>
        <p:txBody>
          <a:bodyPr anchor="t">
            <a:normAutofit/>
          </a:bodyPr>
          <a:lstStyle/>
          <a:p>
            <a:pPr algn="l"/>
            <a:r>
              <a:rPr lang="nb-NO" sz="2000" dirty="0"/>
              <a:t>2019</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Graphical user interface, website&#10;&#10;Description automatically generated">
            <a:extLst>
              <a:ext uri="{FF2B5EF4-FFF2-40B4-BE49-F238E27FC236}">
                <a16:creationId xmlns:a16="http://schemas.microsoft.com/office/drawing/2014/main" id="{EF02E99E-9C3D-8A31-3B81-BF7853C3CF0F}"/>
              </a:ext>
            </a:extLst>
          </p:cNvPr>
          <p:cNvPicPr>
            <a:picLocks noChangeAspect="1"/>
          </p:cNvPicPr>
          <p:nvPr/>
        </p:nvPicPr>
        <p:blipFill rotWithShape="1">
          <a:blip r:embed="rId3"/>
          <a:srcRect r="1" b="7734"/>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8076671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72BF31-0783-0E87-E4CF-B731A7C64BB9}"/>
              </a:ext>
            </a:extLst>
          </p:cNvPr>
          <p:cNvSpPr>
            <a:spLocks noGrp="1"/>
          </p:cNvSpPr>
          <p:nvPr>
            <p:ph type="title"/>
          </p:nvPr>
        </p:nvSpPr>
        <p:spPr/>
        <p:txBody>
          <a:bodyPr/>
          <a:lstStyle/>
          <a:p>
            <a:r>
              <a:rPr lang="nb-NO" dirty="0"/>
              <a:t>Klient / server</a:t>
            </a:r>
          </a:p>
        </p:txBody>
      </p:sp>
      <p:pic>
        <p:nvPicPr>
          <p:cNvPr id="4" name="Picture 3" descr="Diagram&#10;&#10;Description automatically generated">
            <a:extLst>
              <a:ext uri="{FF2B5EF4-FFF2-40B4-BE49-F238E27FC236}">
                <a16:creationId xmlns:a16="http://schemas.microsoft.com/office/drawing/2014/main" id="{8857DA12-368A-635F-9F46-688BA539F7AB}"/>
              </a:ext>
            </a:extLst>
          </p:cNvPr>
          <p:cNvPicPr>
            <a:picLocks noGrp="1" noChangeAspect="1"/>
          </p:cNvPicPr>
          <p:nvPr>
            <p:ph idx="1"/>
          </p:nvPr>
        </p:nvPicPr>
        <p:blipFill>
          <a:blip r:embed="rId3"/>
          <a:stretch>
            <a:fillRect/>
          </a:stretch>
        </p:blipFill>
        <p:spPr>
          <a:xfrm>
            <a:off x="2820067" y="1409700"/>
            <a:ext cx="6891591" cy="4530725"/>
          </a:xfrm>
          <a:prstGeom prst="rect">
            <a:avLst/>
          </a:prstGeom>
        </p:spPr>
      </p:pic>
    </p:spTree>
    <p:extLst>
      <p:ext uri="{BB962C8B-B14F-4D97-AF65-F5344CB8AC3E}">
        <p14:creationId xmlns:p14="http://schemas.microsoft.com/office/powerpoint/2010/main" val="288842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E78D-0437-4A43-80EC-CFAE4588A696}"/>
              </a:ext>
            </a:extLst>
          </p:cNvPr>
          <p:cNvSpPr>
            <a:spLocks noGrp="1"/>
          </p:cNvSpPr>
          <p:nvPr>
            <p:ph type="title"/>
          </p:nvPr>
        </p:nvSpPr>
        <p:spPr/>
        <p:txBody>
          <a:bodyPr/>
          <a:lstStyle/>
          <a:p>
            <a:r>
              <a:rPr lang="nb-NO" dirty="0"/>
              <a:t>Server hardware</a:t>
            </a:r>
          </a:p>
        </p:txBody>
      </p:sp>
      <p:sp>
        <p:nvSpPr>
          <p:cNvPr id="3" name="Content Placeholder 2">
            <a:extLst>
              <a:ext uri="{FF2B5EF4-FFF2-40B4-BE49-F238E27FC236}">
                <a16:creationId xmlns:a16="http://schemas.microsoft.com/office/drawing/2014/main" id="{27668131-E389-4262-99B7-3A281D325AAE}"/>
              </a:ext>
            </a:extLst>
          </p:cNvPr>
          <p:cNvSpPr>
            <a:spLocks noGrp="1"/>
          </p:cNvSpPr>
          <p:nvPr>
            <p:ph idx="1"/>
          </p:nvPr>
        </p:nvSpPr>
        <p:spPr/>
        <p:txBody>
          <a:bodyPr/>
          <a:lstStyle/>
          <a:p>
            <a:pPr marL="0" indent="0">
              <a:buNone/>
            </a:pPr>
            <a:r>
              <a:rPr lang="nb-NO" dirty="0"/>
              <a:t>Server Hardware skiller seg ofte litt ut fra client hardware, og man har spesiallagde hovedkort, CPU, RAM som er spesielt egnet serverbruk.</a:t>
            </a:r>
          </a:p>
          <a:p>
            <a:pPr marL="0" indent="0">
              <a:buNone/>
            </a:pPr>
            <a:endParaRPr lang="nb-NO" dirty="0"/>
          </a:p>
          <a:p>
            <a:pPr marL="0" indent="0">
              <a:buNone/>
            </a:pPr>
            <a:r>
              <a:rPr lang="nb-NO" dirty="0"/>
              <a:t>Hovedkort til server har ofte plass til flere CPUer og mye mer RAM.</a:t>
            </a:r>
          </a:p>
          <a:p>
            <a:pPr marL="0" indent="0">
              <a:buNone/>
            </a:pPr>
            <a:r>
              <a:rPr lang="nb-NO" dirty="0"/>
              <a:t>RAM til server er vanligvis Error Correcting Code</a:t>
            </a:r>
          </a:p>
          <a:p>
            <a:pPr marL="0" indent="0">
              <a:buNone/>
            </a:pPr>
            <a:r>
              <a:rPr lang="nb-NO" dirty="0"/>
              <a:t>Servere har ofte flere nettverkskort for redundans</a:t>
            </a:r>
          </a:p>
          <a:p>
            <a:pPr marL="0" indent="0">
              <a:buNone/>
            </a:pPr>
            <a:endParaRPr lang="nb-NO" dirty="0"/>
          </a:p>
          <a:p>
            <a:pPr marL="0" indent="0">
              <a:buNone/>
            </a:pPr>
            <a:r>
              <a:rPr lang="nb-NO" dirty="0"/>
              <a:t>I tillegg skiller vi mellom 3 forskjellige hovedutforminger av Servere.</a:t>
            </a:r>
          </a:p>
        </p:txBody>
      </p:sp>
    </p:spTree>
    <p:extLst>
      <p:ext uri="{BB962C8B-B14F-4D97-AF65-F5344CB8AC3E}">
        <p14:creationId xmlns:p14="http://schemas.microsoft.com/office/powerpoint/2010/main" val="292343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C2E014-9546-C6F0-B7F2-510F4069A72B}"/>
              </a:ext>
            </a:extLst>
          </p:cNvPr>
          <p:cNvSpPr>
            <a:spLocks noGrp="1"/>
          </p:cNvSpPr>
          <p:nvPr>
            <p:ph type="title"/>
          </p:nvPr>
        </p:nvSpPr>
        <p:spPr/>
        <p:txBody>
          <a:bodyPr/>
          <a:lstStyle/>
          <a:p>
            <a:r>
              <a:rPr lang="nb-NO" dirty="0"/>
              <a:t>Tower Server</a:t>
            </a:r>
          </a:p>
        </p:txBody>
      </p:sp>
      <p:pic>
        <p:nvPicPr>
          <p:cNvPr id="5" name="Plassholder for innhold 4">
            <a:extLst>
              <a:ext uri="{FF2B5EF4-FFF2-40B4-BE49-F238E27FC236}">
                <a16:creationId xmlns:a16="http://schemas.microsoft.com/office/drawing/2014/main" id="{D29C463E-F97D-D119-934C-B6B9069E88A5}"/>
              </a:ext>
            </a:extLst>
          </p:cNvPr>
          <p:cNvPicPr>
            <a:picLocks noGrp="1" noChangeAspect="1"/>
          </p:cNvPicPr>
          <p:nvPr>
            <p:ph idx="1"/>
          </p:nvPr>
        </p:nvPicPr>
        <p:blipFill>
          <a:blip r:embed="rId3"/>
          <a:stretch>
            <a:fillRect/>
          </a:stretch>
        </p:blipFill>
        <p:spPr>
          <a:xfrm>
            <a:off x="4146902" y="1409700"/>
            <a:ext cx="4237922" cy="4530725"/>
          </a:xfrm>
        </p:spPr>
      </p:pic>
    </p:spTree>
    <p:extLst>
      <p:ext uri="{BB962C8B-B14F-4D97-AF65-F5344CB8AC3E}">
        <p14:creationId xmlns:p14="http://schemas.microsoft.com/office/powerpoint/2010/main" val="349526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e 6">
            <a:extLst>
              <a:ext uri="{FF2B5EF4-FFF2-40B4-BE49-F238E27FC236}">
                <a16:creationId xmlns:a16="http://schemas.microsoft.com/office/drawing/2014/main" id="{0D0E8541-8F34-203E-54D4-6E6A002932CC}"/>
              </a:ext>
            </a:extLst>
          </p:cNvPr>
          <p:cNvPicPr>
            <a:picLocks noChangeAspect="1"/>
          </p:cNvPicPr>
          <p:nvPr/>
        </p:nvPicPr>
        <p:blipFill>
          <a:blip r:embed="rId3"/>
          <a:stretch>
            <a:fillRect/>
          </a:stretch>
        </p:blipFill>
        <p:spPr>
          <a:xfrm>
            <a:off x="822325" y="2435225"/>
            <a:ext cx="6557963" cy="2476500"/>
          </a:xfrm>
          <a:prstGeom prst="rect">
            <a:avLst/>
          </a:prstGeom>
        </p:spPr>
      </p:pic>
      <p:pic>
        <p:nvPicPr>
          <p:cNvPr id="5" name="Plassholder for innhold 4">
            <a:extLst>
              <a:ext uri="{FF2B5EF4-FFF2-40B4-BE49-F238E27FC236}">
                <a16:creationId xmlns:a16="http://schemas.microsoft.com/office/drawing/2014/main" id="{1D0517F6-9B26-6862-64BC-8CB0EBD68ABF}"/>
              </a:ext>
            </a:extLst>
          </p:cNvPr>
          <p:cNvPicPr>
            <a:picLocks noGrp="1" noChangeAspect="1"/>
          </p:cNvPicPr>
          <p:nvPr>
            <p:ph idx="1"/>
          </p:nvPr>
        </p:nvPicPr>
        <p:blipFill>
          <a:blip r:embed="rId4"/>
          <a:stretch>
            <a:fillRect/>
          </a:stretch>
        </p:blipFill>
        <p:spPr>
          <a:xfrm>
            <a:off x="7454900" y="2435225"/>
            <a:ext cx="4251325" cy="2476500"/>
          </a:xfrm>
        </p:spPr>
      </p:pic>
      <p:sp>
        <p:nvSpPr>
          <p:cNvPr id="2" name="Tittel 1">
            <a:extLst>
              <a:ext uri="{FF2B5EF4-FFF2-40B4-BE49-F238E27FC236}">
                <a16:creationId xmlns:a16="http://schemas.microsoft.com/office/drawing/2014/main" id="{0AC8CDB9-D21D-4D30-7119-49FF90174F1C}"/>
              </a:ext>
            </a:extLst>
          </p:cNvPr>
          <p:cNvSpPr>
            <a:spLocks noGrp="1"/>
          </p:cNvSpPr>
          <p:nvPr>
            <p:ph type="title"/>
          </p:nvPr>
        </p:nvSpPr>
        <p:spPr>
          <a:xfrm>
            <a:off x="823384" y="473075"/>
            <a:ext cx="10884219" cy="822443"/>
          </a:xfrm>
        </p:spPr>
        <p:txBody>
          <a:bodyPr anchor="t">
            <a:normAutofit/>
          </a:bodyPr>
          <a:lstStyle/>
          <a:p>
            <a:r>
              <a:rPr lang="nb-NO" dirty="0"/>
              <a:t>Rack server</a:t>
            </a:r>
          </a:p>
        </p:txBody>
      </p:sp>
    </p:spTree>
    <p:extLst>
      <p:ext uri="{BB962C8B-B14F-4D97-AF65-F5344CB8AC3E}">
        <p14:creationId xmlns:p14="http://schemas.microsoft.com/office/powerpoint/2010/main" val="134935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C88D64E-E837-B8F2-8FA0-23304D4FA882}"/>
              </a:ext>
            </a:extLst>
          </p:cNvPr>
          <p:cNvSpPr>
            <a:spLocks noGrp="1"/>
          </p:cNvSpPr>
          <p:nvPr>
            <p:ph type="title"/>
          </p:nvPr>
        </p:nvSpPr>
        <p:spPr/>
        <p:txBody>
          <a:bodyPr/>
          <a:lstStyle/>
          <a:p>
            <a:r>
              <a:rPr lang="nb-NO" dirty="0"/>
              <a:t>Blade Server</a:t>
            </a:r>
          </a:p>
        </p:txBody>
      </p:sp>
      <p:pic>
        <p:nvPicPr>
          <p:cNvPr id="5" name="Plassholder for innhold 4">
            <a:extLst>
              <a:ext uri="{FF2B5EF4-FFF2-40B4-BE49-F238E27FC236}">
                <a16:creationId xmlns:a16="http://schemas.microsoft.com/office/drawing/2014/main" id="{ECB4C8E0-179E-8E2E-6992-0F52D5F0A067}"/>
              </a:ext>
            </a:extLst>
          </p:cNvPr>
          <p:cNvPicPr>
            <a:picLocks noGrp="1" noChangeAspect="1"/>
          </p:cNvPicPr>
          <p:nvPr>
            <p:ph idx="1"/>
          </p:nvPr>
        </p:nvPicPr>
        <p:blipFill>
          <a:blip r:embed="rId3"/>
          <a:stretch>
            <a:fillRect/>
          </a:stretch>
        </p:blipFill>
        <p:spPr>
          <a:xfrm>
            <a:off x="3136393" y="1409700"/>
            <a:ext cx="6258939" cy="4530725"/>
          </a:xfrm>
        </p:spPr>
      </p:pic>
    </p:spTree>
    <p:extLst>
      <p:ext uri="{BB962C8B-B14F-4D97-AF65-F5344CB8AC3E}">
        <p14:creationId xmlns:p14="http://schemas.microsoft.com/office/powerpoint/2010/main" val="260492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79CD-A5E7-4792-BA5A-4AC12CB13EAF}"/>
              </a:ext>
            </a:extLst>
          </p:cNvPr>
          <p:cNvSpPr>
            <a:spLocks noGrp="1"/>
          </p:cNvSpPr>
          <p:nvPr>
            <p:ph type="title"/>
          </p:nvPr>
        </p:nvSpPr>
        <p:spPr/>
        <p:txBody>
          <a:bodyPr/>
          <a:lstStyle/>
          <a:p>
            <a:r>
              <a:rPr lang="nb-NO" dirty="0"/>
              <a:t>Server roller</a:t>
            </a:r>
          </a:p>
        </p:txBody>
      </p:sp>
      <p:sp>
        <p:nvSpPr>
          <p:cNvPr id="3" name="Content Placeholder 2">
            <a:extLst>
              <a:ext uri="{FF2B5EF4-FFF2-40B4-BE49-F238E27FC236}">
                <a16:creationId xmlns:a16="http://schemas.microsoft.com/office/drawing/2014/main" id="{C736B66F-2671-4D7F-AD80-356037A569CE}"/>
              </a:ext>
            </a:extLst>
          </p:cNvPr>
          <p:cNvSpPr>
            <a:spLocks noGrp="1"/>
          </p:cNvSpPr>
          <p:nvPr>
            <p:ph idx="1"/>
          </p:nvPr>
        </p:nvSpPr>
        <p:spPr/>
        <p:txBody>
          <a:bodyPr/>
          <a:lstStyle/>
          <a:p>
            <a:pPr marL="0" indent="0">
              <a:buNone/>
            </a:pPr>
            <a:r>
              <a:rPr lang="nb-NO" dirty="0"/>
              <a:t>Servere oppfyller roller i Client/Server forhold, og har ofte spesifiserte arbeidsoppgaver. Én server kan inneholde flere roller, og noen av disse rollene kan tilogmed være fornuftig å kombinere. Eksempler på serverroller inkluderer </a:t>
            </a:r>
          </a:p>
          <a:p>
            <a:pPr marL="0" indent="0">
              <a:buNone/>
            </a:pPr>
            <a:endParaRPr lang="nb-NO" dirty="0"/>
          </a:p>
          <a:p>
            <a:r>
              <a:rPr lang="nb-NO" dirty="0"/>
              <a:t>Domene </a:t>
            </a:r>
          </a:p>
          <a:p>
            <a:r>
              <a:rPr lang="nb-NO" dirty="0"/>
              <a:t>Web server</a:t>
            </a:r>
          </a:p>
          <a:p>
            <a:r>
              <a:rPr lang="nb-NO" dirty="0"/>
              <a:t>Print server</a:t>
            </a:r>
          </a:p>
          <a:p>
            <a:r>
              <a:rPr lang="nb-NO" dirty="0"/>
              <a:t>Fil server</a:t>
            </a:r>
          </a:p>
          <a:p>
            <a:r>
              <a:rPr lang="nb-NO" dirty="0"/>
              <a:t>Exchange server</a:t>
            </a:r>
          </a:p>
          <a:p>
            <a:r>
              <a:rPr lang="nb-NO" dirty="0"/>
              <a:t>SQL server</a:t>
            </a:r>
          </a:p>
          <a:p>
            <a:r>
              <a:rPr lang="nb-NO" dirty="0"/>
              <a:t>SharePoint server</a:t>
            </a:r>
          </a:p>
          <a:p>
            <a:pPr marL="0" indent="0">
              <a:buNone/>
            </a:pPr>
            <a:endParaRPr lang="nb-NO" dirty="0"/>
          </a:p>
        </p:txBody>
      </p:sp>
    </p:spTree>
    <p:extLst>
      <p:ext uri="{BB962C8B-B14F-4D97-AF65-F5344CB8AC3E}">
        <p14:creationId xmlns:p14="http://schemas.microsoft.com/office/powerpoint/2010/main" val="381012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E64A-D467-4D4E-B6EA-3B036B380F41}"/>
              </a:ext>
            </a:extLst>
          </p:cNvPr>
          <p:cNvSpPr>
            <a:spLocks noGrp="1"/>
          </p:cNvSpPr>
          <p:nvPr>
            <p:ph type="title"/>
          </p:nvPr>
        </p:nvSpPr>
        <p:spPr/>
        <p:txBody>
          <a:bodyPr/>
          <a:lstStyle/>
          <a:p>
            <a:r>
              <a:rPr lang="nb-NO" dirty="0"/>
              <a:t>Windows server 2019</a:t>
            </a:r>
          </a:p>
        </p:txBody>
      </p:sp>
      <p:sp>
        <p:nvSpPr>
          <p:cNvPr id="3" name="Content Placeholder 2">
            <a:extLst>
              <a:ext uri="{FF2B5EF4-FFF2-40B4-BE49-F238E27FC236}">
                <a16:creationId xmlns:a16="http://schemas.microsoft.com/office/drawing/2014/main" id="{63D76A0E-5FF1-4526-BFC0-BD2C87B2668C}"/>
              </a:ext>
            </a:extLst>
          </p:cNvPr>
          <p:cNvSpPr>
            <a:spLocks noGrp="1"/>
          </p:cNvSpPr>
          <p:nvPr>
            <p:ph idx="1"/>
          </p:nvPr>
        </p:nvSpPr>
        <p:spPr/>
        <p:txBody>
          <a:bodyPr/>
          <a:lstStyle/>
          <a:p>
            <a:pPr marL="0" indent="0">
              <a:buNone/>
            </a:pPr>
            <a:r>
              <a:rPr lang="nb-NO" dirty="0"/>
              <a:t>Windows Server 2019 Editions:</a:t>
            </a:r>
          </a:p>
          <a:p>
            <a:pPr marL="0" indent="0">
              <a:buNone/>
            </a:pPr>
            <a:endParaRPr lang="nb-NO" dirty="0"/>
          </a:p>
          <a:p>
            <a:r>
              <a:rPr lang="nb-NO" dirty="0"/>
              <a:t>Windows Server 2019 Standard</a:t>
            </a:r>
          </a:p>
          <a:p>
            <a:r>
              <a:rPr lang="nb-NO" dirty="0"/>
              <a:t>Windows Server 2019 Datacenter</a:t>
            </a:r>
          </a:p>
          <a:p>
            <a:r>
              <a:rPr lang="nb-NO" dirty="0"/>
              <a:t>Windows Server 2019 Essentials</a:t>
            </a:r>
          </a:p>
          <a:p>
            <a:endParaRPr lang="nb-NO" dirty="0"/>
          </a:p>
          <a:p>
            <a:pPr marL="0" indent="0">
              <a:buNone/>
            </a:pPr>
            <a:r>
              <a:rPr lang="nb-NO" dirty="0"/>
              <a:t>Installation options:</a:t>
            </a:r>
          </a:p>
          <a:p>
            <a:pPr marL="0" indent="0">
              <a:buNone/>
            </a:pPr>
            <a:endParaRPr lang="nb-NO" dirty="0"/>
          </a:p>
          <a:p>
            <a:r>
              <a:rPr lang="nb-NO" dirty="0"/>
              <a:t>Core</a:t>
            </a:r>
          </a:p>
          <a:p>
            <a:r>
              <a:rPr lang="nb-NO" dirty="0"/>
              <a:t>Desktop Experience</a:t>
            </a:r>
          </a:p>
        </p:txBody>
      </p:sp>
    </p:spTree>
    <p:extLst>
      <p:ext uri="{BB962C8B-B14F-4D97-AF65-F5344CB8AC3E}">
        <p14:creationId xmlns:p14="http://schemas.microsoft.com/office/powerpoint/2010/main" val="1610800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E969-614B-4284-99E7-9ACF6927176E}"/>
              </a:ext>
            </a:extLst>
          </p:cNvPr>
          <p:cNvSpPr>
            <a:spLocks noGrp="1"/>
          </p:cNvSpPr>
          <p:nvPr>
            <p:ph type="title"/>
          </p:nvPr>
        </p:nvSpPr>
        <p:spPr/>
        <p:txBody>
          <a:bodyPr/>
          <a:lstStyle/>
          <a:p>
            <a:r>
              <a:rPr lang="nb-NO" dirty="0"/>
              <a:t>Windows Server 2019 features	</a:t>
            </a:r>
          </a:p>
        </p:txBody>
      </p:sp>
      <p:sp>
        <p:nvSpPr>
          <p:cNvPr id="3" name="Content Placeholder 2">
            <a:extLst>
              <a:ext uri="{FF2B5EF4-FFF2-40B4-BE49-F238E27FC236}">
                <a16:creationId xmlns:a16="http://schemas.microsoft.com/office/drawing/2014/main" id="{2A40EF45-DF7E-4A01-A09F-A291BF7563A2}"/>
              </a:ext>
            </a:extLst>
          </p:cNvPr>
          <p:cNvSpPr>
            <a:spLocks noGrp="1"/>
          </p:cNvSpPr>
          <p:nvPr>
            <p:ph idx="1"/>
          </p:nvPr>
        </p:nvSpPr>
        <p:spPr/>
        <p:txBody>
          <a:bodyPr>
            <a:normAutofit/>
          </a:bodyPr>
          <a:lstStyle/>
          <a:p>
            <a:pPr marL="0" indent="0">
              <a:buNone/>
            </a:pPr>
            <a:endParaRPr lang="nb-NO" dirty="0"/>
          </a:p>
          <a:p>
            <a:r>
              <a:rPr lang="nb-NO" dirty="0"/>
              <a:t>Windows Admin Center</a:t>
            </a:r>
          </a:p>
          <a:p>
            <a:r>
              <a:rPr lang="nb-NO" dirty="0"/>
              <a:t>Desktop Experience</a:t>
            </a:r>
          </a:p>
          <a:p>
            <a:r>
              <a:rPr lang="nb-NO" dirty="0"/>
              <a:t>System Insights</a:t>
            </a:r>
          </a:p>
          <a:p>
            <a:r>
              <a:rPr lang="nb-NO" dirty="0"/>
              <a:t>Windows Defender Advanced Threat Protection</a:t>
            </a:r>
          </a:p>
          <a:p>
            <a:r>
              <a:rPr lang="nb-NO" dirty="0"/>
              <a:t>Software Defined Networking</a:t>
            </a:r>
          </a:p>
          <a:p>
            <a:r>
              <a:rPr lang="nb-NO" dirty="0"/>
              <a:t>Shielded VM</a:t>
            </a:r>
          </a:p>
          <a:p>
            <a:r>
              <a:rPr lang="nb-NO" dirty="0"/>
              <a:t>Storage Spaces Direct</a:t>
            </a:r>
          </a:p>
          <a:p>
            <a:r>
              <a:rPr lang="nb-NO" dirty="0"/>
              <a:t>Failover Clustering</a:t>
            </a:r>
          </a:p>
          <a:p>
            <a:r>
              <a:rPr lang="nb-NO" dirty="0"/>
              <a:t>Støtte for Kubernetes</a:t>
            </a:r>
          </a:p>
          <a:p>
            <a:endParaRPr lang="nb-NO" dirty="0"/>
          </a:p>
        </p:txBody>
      </p:sp>
    </p:spTree>
    <p:extLst>
      <p:ext uri="{BB962C8B-B14F-4D97-AF65-F5344CB8AC3E}">
        <p14:creationId xmlns:p14="http://schemas.microsoft.com/office/powerpoint/2010/main" val="280038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0CD3-26B6-4D29-86F8-9C094DAB62AD}"/>
              </a:ext>
            </a:extLst>
          </p:cNvPr>
          <p:cNvSpPr>
            <a:spLocks noGrp="1"/>
          </p:cNvSpPr>
          <p:nvPr>
            <p:ph type="title"/>
          </p:nvPr>
        </p:nvSpPr>
        <p:spPr/>
        <p:txBody>
          <a:bodyPr/>
          <a:lstStyle/>
          <a:p>
            <a:r>
              <a:rPr lang="nb-NO" dirty="0"/>
              <a:t>Windows Server 2019 forskjeller mellom editions	</a:t>
            </a:r>
          </a:p>
        </p:txBody>
      </p:sp>
      <p:sp>
        <p:nvSpPr>
          <p:cNvPr id="3" name="Content Placeholder 2">
            <a:extLst>
              <a:ext uri="{FF2B5EF4-FFF2-40B4-BE49-F238E27FC236}">
                <a16:creationId xmlns:a16="http://schemas.microsoft.com/office/drawing/2014/main" id="{7612863F-A629-4F6F-919D-B414D94DF2F3}"/>
              </a:ext>
            </a:extLst>
          </p:cNvPr>
          <p:cNvSpPr>
            <a:spLocks noGrp="1"/>
          </p:cNvSpPr>
          <p:nvPr>
            <p:ph idx="1"/>
          </p:nvPr>
        </p:nvSpPr>
        <p:spPr/>
        <p:txBody>
          <a:bodyPr/>
          <a:lstStyle/>
          <a:p>
            <a:pPr marL="0" indent="0">
              <a:buNone/>
            </a:pPr>
            <a:r>
              <a:rPr lang="nb-NO" dirty="0"/>
              <a:t>Hovedforskjeller mellom Standard og Datacenter er i aller enkleste grad lisensieringsmodellen.</a:t>
            </a:r>
          </a:p>
          <a:p>
            <a:pPr marL="0" indent="0">
              <a:buNone/>
            </a:pPr>
            <a:endParaRPr lang="nb-NO" dirty="0"/>
          </a:p>
          <a:p>
            <a:pPr marL="0" indent="0">
              <a:buNone/>
            </a:pPr>
            <a:r>
              <a:rPr lang="nb-NO" dirty="0"/>
              <a:t>I en Standard lisens kan du lisensiere én fysisk host og 2 virtuelle maskiner, i en Datacenter lisens kan du lisensiere én fysisk host og så mange virtuelle maskiner du ønsker. Datacenter edition er tiltenkt å kjøre som Hyper-V host i et virtualiseringsmiljø der man bygger et, ja, datacenter.</a:t>
            </a:r>
          </a:p>
          <a:p>
            <a:pPr marL="0" indent="0">
              <a:buNone/>
            </a:pPr>
            <a:endParaRPr lang="nb-NO" dirty="0"/>
          </a:p>
          <a:p>
            <a:pPr marL="0" indent="0">
              <a:buNone/>
            </a:pPr>
            <a:r>
              <a:rPr lang="nb-NO" dirty="0"/>
              <a:t>Installation Options er Core, som er command line only, eller Desktop Experience – som er med GUI som vi er vant med fra Windows. Server 2019 bygger på Windows 10 OS kode.</a:t>
            </a:r>
          </a:p>
          <a:p>
            <a:pPr marL="0" indent="0">
              <a:buNone/>
            </a:pPr>
            <a:endParaRPr lang="nb-NO" dirty="0"/>
          </a:p>
        </p:txBody>
      </p:sp>
    </p:spTree>
    <p:extLst>
      <p:ext uri="{BB962C8B-B14F-4D97-AF65-F5344CB8AC3E}">
        <p14:creationId xmlns:p14="http://schemas.microsoft.com/office/powerpoint/2010/main" val="159675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C515-AD28-4453-85EB-19BCE30A08E5}"/>
              </a:ext>
            </a:extLst>
          </p:cNvPr>
          <p:cNvSpPr>
            <a:spLocks noGrp="1"/>
          </p:cNvSpPr>
          <p:nvPr>
            <p:ph type="title"/>
          </p:nvPr>
        </p:nvSpPr>
        <p:spPr/>
        <p:txBody>
          <a:bodyPr/>
          <a:lstStyle/>
          <a:p>
            <a:r>
              <a:rPr lang="nb-NO" dirty="0"/>
              <a:t>Windows Server 2019 requirements	</a:t>
            </a:r>
          </a:p>
        </p:txBody>
      </p:sp>
      <p:sp>
        <p:nvSpPr>
          <p:cNvPr id="3" name="Content Placeholder 2">
            <a:extLst>
              <a:ext uri="{FF2B5EF4-FFF2-40B4-BE49-F238E27FC236}">
                <a16:creationId xmlns:a16="http://schemas.microsoft.com/office/drawing/2014/main" id="{88EBED14-6796-4B27-9AAD-A8D03FD21C8E}"/>
              </a:ext>
            </a:extLst>
          </p:cNvPr>
          <p:cNvSpPr>
            <a:spLocks noGrp="1"/>
          </p:cNvSpPr>
          <p:nvPr>
            <p:ph idx="1"/>
          </p:nvPr>
        </p:nvSpPr>
        <p:spPr/>
        <p:txBody>
          <a:bodyPr>
            <a:normAutofit/>
          </a:bodyPr>
          <a:lstStyle/>
          <a:p>
            <a:pPr marL="0" indent="0">
              <a:buNone/>
            </a:pPr>
            <a:r>
              <a:rPr lang="nb-NO" dirty="0"/>
              <a:t>Minimum Requirements</a:t>
            </a:r>
          </a:p>
          <a:p>
            <a:pPr marL="0" indent="0">
              <a:buNone/>
            </a:pPr>
            <a:endParaRPr lang="nb-NO" dirty="0"/>
          </a:p>
          <a:p>
            <a:pPr marL="0" indent="0">
              <a:buNone/>
            </a:pPr>
            <a:r>
              <a:rPr lang="nb-NO" dirty="0"/>
              <a:t>64bit CPU - 1,4 GHz eller raskere</a:t>
            </a:r>
          </a:p>
          <a:p>
            <a:pPr marL="0" indent="0">
              <a:buNone/>
            </a:pPr>
            <a:r>
              <a:rPr lang="nb-NO" dirty="0"/>
              <a:t>RAM: 512MB for Core,  2GB for Desktop Experience </a:t>
            </a:r>
          </a:p>
          <a:p>
            <a:pPr marL="0" indent="0">
              <a:buNone/>
            </a:pPr>
            <a:r>
              <a:rPr lang="nb-NO" dirty="0"/>
              <a:t>Diskplass: 32GB</a:t>
            </a:r>
          </a:p>
          <a:p>
            <a:pPr marL="0" indent="0">
              <a:buNone/>
            </a:pPr>
            <a:endParaRPr lang="nb-NO" dirty="0"/>
          </a:p>
          <a:p>
            <a:pPr marL="0" indent="0">
              <a:buNone/>
            </a:pPr>
            <a:r>
              <a:rPr lang="nb-NO" dirty="0"/>
              <a:t>Anbefalt VM:</a:t>
            </a:r>
          </a:p>
          <a:p>
            <a:pPr marL="0" indent="0">
              <a:buNone/>
            </a:pPr>
            <a:endParaRPr lang="nb-NO" dirty="0"/>
          </a:p>
          <a:p>
            <a:pPr marL="0" indent="0">
              <a:buNone/>
            </a:pPr>
            <a:r>
              <a:rPr lang="nb-NO" dirty="0"/>
              <a:t>2-4 Cores</a:t>
            </a:r>
          </a:p>
          <a:p>
            <a:pPr marL="0" indent="0">
              <a:buNone/>
            </a:pPr>
            <a:r>
              <a:rPr lang="nb-NO" dirty="0"/>
              <a:t>8GB RAM</a:t>
            </a:r>
          </a:p>
          <a:p>
            <a:pPr marL="0" indent="0">
              <a:buNone/>
            </a:pPr>
            <a:r>
              <a:rPr lang="nb-NO" dirty="0"/>
              <a:t>50GB Systemdisk</a:t>
            </a:r>
          </a:p>
          <a:p>
            <a:pPr marL="0" indent="0">
              <a:buNone/>
            </a:pPr>
            <a:endParaRPr lang="nb-NO" dirty="0"/>
          </a:p>
          <a:p>
            <a:pPr marL="0" indent="0">
              <a:buNone/>
            </a:pPr>
            <a:endParaRPr lang="nb-NO" dirty="0"/>
          </a:p>
          <a:p>
            <a:pPr marL="0" indent="0">
              <a:buNone/>
            </a:pPr>
            <a:endParaRPr lang="nb-NO" dirty="0"/>
          </a:p>
        </p:txBody>
      </p:sp>
    </p:spTree>
    <p:extLst>
      <p:ext uri="{BB962C8B-B14F-4D97-AF65-F5344CB8AC3E}">
        <p14:creationId xmlns:p14="http://schemas.microsoft.com/office/powerpoint/2010/main" val="281289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4BC18C8-71C2-C668-DC6A-F0D88CFD8899}"/>
              </a:ext>
            </a:extLst>
          </p:cNvPr>
          <p:cNvSpPr>
            <a:spLocks noGrp="1"/>
          </p:cNvSpPr>
          <p:nvPr>
            <p:ph type="title"/>
          </p:nvPr>
        </p:nvSpPr>
        <p:spPr/>
        <p:txBody>
          <a:bodyPr/>
          <a:lstStyle/>
          <a:p>
            <a:r>
              <a:rPr lang="nb-NO" dirty="0"/>
              <a:t>Vi repeterer noen </a:t>
            </a:r>
            <a:r>
              <a:rPr lang="nb-NO" dirty="0" err="1"/>
              <a:t>basics</a:t>
            </a:r>
            <a:r>
              <a:rPr lang="nb-NO" dirty="0"/>
              <a:t> - Nettverk</a:t>
            </a:r>
          </a:p>
        </p:txBody>
      </p:sp>
      <p:pic>
        <p:nvPicPr>
          <p:cNvPr id="4" name="Picture 3" descr="Diagram&#10;&#10;Description automatically generated">
            <a:extLst>
              <a:ext uri="{FF2B5EF4-FFF2-40B4-BE49-F238E27FC236}">
                <a16:creationId xmlns:a16="http://schemas.microsoft.com/office/drawing/2014/main" id="{F51ED53D-FFEE-9529-8788-46C9D237B6C1}"/>
              </a:ext>
            </a:extLst>
          </p:cNvPr>
          <p:cNvPicPr>
            <a:picLocks noGrp="1" noChangeAspect="1"/>
          </p:cNvPicPr>
          <p:nvPr>
            <p:ph idx="1"/>
          </p:nvPr>
        </p:nvPicPr>
        <p:blipFill>
          <a:blip r:embed="rId3"/>
          <a:stretch>
            <a:fillRect/>
          </a:stretch>
        </p:blipFill>
        <p:spPr>
          <a:xfrm>
            <a:off x="2550668" y="1409700"/>
            <a:ext cx="7430389" cy="4530725"/>
          </a:xfrm>
          <a:prstGeom prst="rect">
            <a:avLst/>
          </a:prstGeom>
        </p:spPr>
      </p:pic>
    </p:spTree>
    <p:extLst>
      <p:ext uri="{BB962C8B-B14F-4D97-AF65-F5344CB8AC3E}">
        <p14:creationId xmlns:p14="http://schemas.microsoft.com/office/powerpoint/2010/main" val="359226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F3C3-6DB1-4ABF-8A7E-4AD53A240698}"/>
              </a:ext>
            </a:extLst>
          </p:cNvPr>
          <p:cNvSpPr>
            <a:spLocks noGrp="1"/>
          </p:cNvSpPr>
          <p:nvPr>
            <p:ph type="title"/>
          </p:nvPr>
        </p:nvSpPr>
        <p:spPr/>
        <p:txBody>
          <a:bodyPr/>
          <a:lstStyle/>
          <a:p>
            <a:r>
              <a:rPr lang="nb-NO" dirty="0"/>
              <a:t>Windows server installation</a:t>
            </a:r>
          </a:p>
        </p:txBody>
      </p:sp>
      <p:sp>
        <p:nvSpPr>
          <p:cNvPr id="3" name="Content Placeholder 2">
            <a:extLst>
              <a:ext uri="{FF2B5EF4-FFF2-40B4-BE49-F238E27FC236}">
                <a16:creationId xmlns:a16="http://schemas.microsoft.com/office/drawing/2014/main" id="{C875A237-84CA-4608-974A-3117872DEB1D}"/>
              </a:ext>
            </a:extLst>
          </p:cNvPr>
          <p:cNvSpPr>
            <a:spLocks noGrp="1"/>
          </p:cNvSpPr>
          <p:nvPr>
            <p:ph idx="1"/>
          </p:nvPr>
        </p:nvSpPr>
        <p:spPr/>
        <p:txBody>
          <a:bodyPr/>
          <a:lstStyle/>
          <a:p>
            <a:pPr marL="0" indent="0">
              <a:buNone/>
            </a:pPr>
            <a:r>
              <a:rPr lang="nb-NO" dirty="0"/>
              <a:t>Vi rydder i VM laben våres for å klargjøre for nytt fag.</a:t>
            </a:r>
          </a:p>
          <a:p>
            <a:pPr marL="0" indent="0">
              <a:buNone/>
            </a:pPr>
            <a:endParaRPr lang="nb-NO" dirty="0"/>
          </a:p>
          <a:p>
            <a:pPr marL="0" indent="0">
              <a:buNone/>
            </a:pPr>
            <a:r>
              <a:rPr lang="nb-NO" dirty="0"/>
              <a:t>Lag én ny virtuell maskin som skal bli vår første domain controller.</a:t>
            </a:r>
          </a:p>
          <a:p>
            <a:pPr marL="0" indent="0">
              <a:buNone/>
            </a:pPr>
            <a:endParaRPr lang="nb-NO" dirty="0"/>
          </a:p>
          <a:p>
            <a:pPr marL="0" indent="0">
              <a:buNone/>
            </a:pPr>
            <a:r>
              <a:rPr lang="nb-NO" dirty="0"/>
              <a:t>Installér Windows Server 2019 fra ISO store.</a:t>
            </a:r>
          </a:p>
        </p:txBody>
      </p:sp>
    </p:spTree>
    <p:extLst>
      <p:ext uri="{BB962C8B-B14F-4D97-AF65-F5344CB8AC3E}">
        <p14:creationId xmlns:p14="http://schemas.microsoft.com/office/powerpoint/2010/main" val="269644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DBFD-B368-40F5-A5D9-72893878EE97}"/>
              </a:ext>
            </a:extLst>
          </p:cNvPr>
          <p:cNvSpPr>
            <a:spLocks noGrp="1"/>
          </p:cNvSpPr>
          <p:nvPr>
            <p:ph type="title"/>
          </p:nvPr>
        </p:nvSpPr>
        <p:spPr/>
        <p:txBody>
          <a:bodyPr/>
          <a:lstStyle/>
          <a:p>
            <a:r>
              <a:rPr lang="nb-NO" dirty="0"/>
              <a:t>Windows server pre-promotion</a:t>
            </a:r>
          </a:p>
        </p:txBody>
      </p:sp>
      <p:sp>
        <p:nvSpPr>
          <p:cNvPr id="3" name="Content Placeholder 2">
            <a:extLst>
              <a:ext uri="{FF2B5EF4-FFF2-40B4-BE49-F238E27FC236}">
                <a16:creationId xmlns:a16="http://schemas.microsoft.com/office/drawing/2014/main" id="{6AC221D9-3D31-41F5-9643-53E92D8233BE}"/>
              </a:ext>
            </a:extLst>
          </p:cNvPr>
          <p:cNvSpPr>
            <a:spLocks noGrp="1"/>
          </p:cNvSpPr>
          <p:nvPr>
            <p:ph idx="1"/>
          </p:nvPr>
        </p:nvSpPr>
        <p:spPr/>
        <p:txBody>
          <a:bodyPr/>
          <a:lstStyle/>
          <a:p>
            <a:pPr marL="0" indent="0">
              <a:buNone/>
            </a:pPr>
            <a:r>
              <a:rPr lang="nb-NO" dirty="0"/>
              <a:t>Pre-</a:t>
            </a:r>
            <a:r>
              <a:rPr lang="nb-NO" dirty="0" err="1"/>
              <a:t>Promotion</a:t>
            </a:r>
            <a:r>
              <a:rPr lang="nb-NO" dirty="0"/>
              <a:t> </a:t>
            </a:r>
            <a:r>
              <a:rPr lang="nb-NO" dirty="0" err="1"/>
              <a:t>Checklist</a:t>
            </a:r>
            <a:r>
              <a:rPr lang="nb-NO" dirty="0"/>
              <a:t> :</a:t>
            </a:r>
          </a:p>
          <a:p>
            <a:pPr marL="0" indent="0">
              <a:buNone/>
            </a:pPr>
            <a:endParaRPr lang="nb-NO" dirty="0"/>
          </a:p>
          <a:p>
            <a:pPr marL="0" indent="0">
              <a:buNone/>
            </a:pPr>
            <a:r>
              <a:rPr lang="nb-NO" dirty="0"/>
              <a:t>Sett statisk IP adresse i riktig subnett.</a:t>
            </a:r>
          </a:p>
          <a:p>
            <a:pPr marL="0" indent="0">
              <a:buNone/>
            </a:pPr>
            <a:r>
              <a:rPr lang="nb-NO" dirty="0"/>
              <a:t>Installér alle tilgjengelige Windows Updates.</a:t>
            </a:r>
          </a:p>
          <a:p>
            <a:pPr marL="0" indent="0">
              <a:buNone/>
            </a:pPr>
            <a:r>
              <a:rPr lang="nb-NO" dirty="0"/>
              <a:t>Rename Serveren til et passende hostname etter din naming convention.</a:t>
            </a:r>
          </a:p>
          <a:p>
            <a:pPr marL="0" indent="0">
              <a:buNone/>
            </a:pPr>
            <a:r>
              <a:rPr lang="nb-NO" dirty="0"/>
              <a:t>Installér </a:t>
            </a:r>
            <a:r>
              <a:rPr lang="nb-NO" dirty="0" err="1"/>
              <a:t>VMware</a:t>
            </a:r>
            <a:r>
              <a:rPr lang="nb-NO" dirty="0"/>
              <a:t> </a:t>
            </a:r>
            <a:r>
              <a:rPr lang="nb-NO" dirty="0" err="1"/>
              <a:t>tools</a:t>
            </a:r>
            <a:br>
              <a:rPr lang="nb-NO" dirty="0"/>
            </a:br>
            <a:endParaRPr lang="nb-NO" dirty="0"/>
          </a:p>
          <a:p>
            <a:pPr marL="0" indent="0">
              <a:buNone/>
            </a:pPr>
            <a:r>
              <a:rPr lang="nb-NO" dirty="0"/>
              <a:t>Når alt dette er på plass installerer jeg serverrollene AD DS og DNS.</a:t>
            </a:r>
          </a:p>
          <a:p>
            <a:pPr marL="0" indent="0">
              <a:buNone/>
            </a:pPr>
            <a:endParaRPr lang="nb-NO" dirty="0"/>
          </a:p>
          <a:p>
            <a:pPr marL="0" indent="0">
              <a:buNone/>
            </a:pPr>
            <a:r>
              <a:rPr lang="nb-NO" dirty="0"/>
              <a:t>I </a:t>
            </a:r>
            <a:r>
              <a:rPr lang="nb-NO" dirty="0" err="1"/>
              <a:t>labmiljøet</a:t>
            </a:r>
            <a:r>
              <a:rPr lang="nb-NO" dirty="0"/>
              <a:t> er det helt greit å ha DHCP installert på DC1. </a:t>
            </a:r>
          </a:p>
        </p:txBody>
      </p:sp>
    </p:spTree>
    <p:extLst>
      <p:ext uri="{BB962C8B-B14F-4D97-AF65-F5344CB8AC3E}">
        <p14:creationId xmlns:p14="http://schemas.microsoft.com/office/powerpoint/2010/main" val="163023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5B92F6-E0D5-0EF5-12A5-FE33B2D5BA19}"/>
              </a:ext>
            </a:extLst>
          </p:cNvPr>
          <p:cNvSpPr>
            <a:spLocks noGrp="1"/>
          </p:cNvSpPr>
          <p:nvPr>
            <p:ph type="title"/>
          </p:nvPr>
        </p:nvSpPr>
        <p:spPr/>
        <p:txBody>
          <a:bodyPr/>
          <a:lstStyle/>
          <a:p>
            <a:r>
              <a:rPr lang="nb-NO" dirty="0"/>
              <a:t>PAN / HAN</a:t>
            </a:r>
          </a:p>
        </p:txBody>
      </p:sp>
      <p:pic>
        <p:nvPicPr>
          <p:cNvPr id="4" name="Picture 3" descr="Logo&#10;&#10;Description automatically generated">
            <a:extLst>
              <a:ext uri="{FF2B5EF4-FFF2-40B4-BE49-F238E27FC236}">
                <a16:creationId xmlns:a16="http://schemas.microsoft.com/office/drawing/2014/main" id="{71D04AA4-0461-D734-F050-AA6B60B4CF57}"/>
              </a:ext>
            </a:extLst>
          </p:cNvPr>
          <p:cNvPicPr>
            <a:picLocks noGrp="1" noChangeAspect="1"/>
          </p:cNvPicPr>
          <p:nvPr>
            <p:ph idx="1"/>
          </p:nvPr>
        </p:nvPicPr>
        <p:blipFill>
          <a:blip r:embed="rId3"/>
          <a:stretch>
            <a:fillRect/>
          </a:stretch>
        </p:blipFill>
        <p:spPr>
          <a:xfrm>
            <a:off x="3131880" y="1409700"/>
            <a:ext cx="6267966" cy="4530725"/>
          </a:xfrm>
          <a:prstGeom prst="rect">
            <a:avLst/>
          </a:prstGeom>
        </p:spPr>
      </p:pic>
    </p:spTree>
    <p:extLst>
      <p:ext uri="{BB962C8B-B14F-4D97-AF65-F5344CB8AC3E}">
        <p14:creationId xmlns:p14="http://schemas.microsoft.com/office/powerpoint/2010/main" val="406774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4E2C357-20D6-CB1E-1479-3CD9FC056603}"/>
              </a:ext>
            </a:extLst>
          </p:cNvPr>
          <p:cNvSpPr>
            <a:spLocks noGrp="1"/>
          </p:cNvSpPr>
          <p:nvPr>
            <p:ph type="title"/>
          </p:nvPr>
        </p:nvSpPr>
        <p:spPr/>
        <p:txBody>
          <a:bodyPr/>
          <a:lstStyle/>
          <a:p>
            <a:r>
              <a:rPr lang="nb-NO" dirty="0" err="1"/>
              <a:t>Local</a:t>
            </a:r>
            <a:r>
              <a:rPr lang="nb-NO" dirty="0"/>
              <a:t> area </a:t>
            </a:r>
            <a:r>
              <a:rPr lang="nb-NO" dirty="0" err="1"/>
              <a:t>network</a:t>
            </a:r>
            <a:r>
              <a:rPr lang="nb-NO" dirty="0"/>
              <a:t> (LAN)</a:t>
            </a:r>
          </a:p>
        </p:txBody>
      </p:sp>
      <p:pic>
        <p:nvPicPr>
          <p:cNvPr id="4" name="Picture 3" descr="Timeline&#10;&#10;Description automatically generated">
            <a:extLst>
              <a:ext uri="{FF2B5EF4-FFF2-40B4-BE49-F238E27FC236}">
                <a16:creationId xmlns:a16="http://schemas.microsoft.com/office/drawing/2014/main" id="{6EDA73C6-C7A9-7870-A24B-3BD7B8CBAACE}"/>
              </a:ext>
            </a:extLst>
          </p:cNvPr>
          <p:cNvPicPr>
            <a:picLocks noGrp="1" noChangeAspect="1"/>
          </p:cNvPicPr>
          <p:nvPr>
            <p:ph idx="1"/>
          </p:nvPr>
        </p:nvPicPr>
        <p:blipFill>
          <a:blip r:embed="rId3"/>
          <a:stretch>
            <a:fillRect/>
          </a:stretch>
        </p:blipFill>
        <p:spPr>
          <a:xfrm>
            <a:off x="2649302" y="1409700"/>
            <a:ext cx="7233122" cy="4530725"/>
          </a:xfrm>
          <a:prstGeom prst="rect">
            <a:avLst/>
          </a:prstGeom>
        </p:spPr>
      </p:pic>
    </p:spTree>
    <p:extLst>
      <p:ext uri="{BB962C8B-B14F-4D97-AF65-F5344CB8AC3E}">
        <p14:creationId xmlns:p14="http://schemas.microsoft.com/office/powerpoint/2010/main" val="382456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EF86376-8BB1-E560-B41A-AA701336E30B}"/>
              </a:ext>
            </a:extLst>
          </p:cNvPr>
          <p:cNvSpPr>
            <a:spLocks noGrp="1"/>
          </p:cNvSpPr>
          <p:nvPr>
            <p:ph type="title"/>
          </p:nvPr>
        </p:nvSpPr>
        <p:spPr/>
        <p:txBody>
          <a:bodyPr/>
          <a:lstStyle/>
          <a:p>
            <a:r>
              <a:rPr lang="nb-NO" dirty="0"/>
              <a:t>Metropolitan area </a:t>
            </a:r>
            <a:r>
              <a:rPr lang="nb-NO" dirty="0" err="1"/>
              <a:t>network</a:t>
            </a:r>
            <a:r>
              <a:rPr lang="nb-NO" dirty="0"/>
              <a:t> (MAN)</a:t>
            </a:r>
          </a:p>
        </p:txBody>
      </p:sp>
      <p:pic>
        <p:nvPicPr>
          <p:cNvPr id="4" name="Picture 3" descr="Diagram&#10;&#10;Description automatically generated">
            <a:extLst>
              <a:ext uri="{FF2B5EF4-FFF2-40B4-BE49-F238E27FC236}">
                <a16:creationId xmlns:a16="http://schemas.microsoft.com/office/drawing/2014/main" id="{81F9C549-E5F5-DAEE-2D49-B6DD6658BEF3}"/>
              </a:ext>
            </a:extLst>
          </p:cNvPr>
          <p:cNvPicPr>
            <a:picLocks noGrp="1" noChangeAspect="1"/>
          </p:cNvPicPr>
          <p:nvPr>
            <p:ph idx="1"/>
          </p:nvPr>
        </p:nvPicPr>
        <p:blipFill>
          <a:blip r:embed="rId2"/>
          <a:stretch>
            <a:fillRect/>
          </a:stretch>
        </p:blipFill>
        <p:spPr>
          <a:xfrm>
            <a:off x="3012110" y="1409700"/>
            <a:ext cx="6507506" cy="4530725"/>
          </a:xfrm>
          <a:prstGeom prst="rect">
            <a:avLst/>
          </a:prstGeom>
        </p:spPr>
      </p:pic>
    </p:spTree>
    <p:extLst>
      <p:ext uri="{BB962C8B-B14F-4D97-AF65-F5344CB8AC3E}">
        <p14:creationId xmlns:p14="http://schemas.microsoft.com/office/powerpoint/2010/main" val="236745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1CF3CCA-889B-E966-6930-FEDB34FC459C}"/>
              </a:ext>
            </a:extLst>
          </p:cNvPr>
          <p:cNvSpPr>
            <a:spLocks noGrp="1"/>
          </p:cNvSpPr>
          <p:nvPr>
            <p:ph type="title"/>
          </p:nvPr>
        </p:nvSpPr>
        <p:spPr/>
        <p:txBody>
          <a:bodyPr/>
          <a:lstStyle/>
          <a:p>
            <a:r>
              <a:rPr lang="nb-NO" dirty="0"/>
              <a:t>Klienter og servere</a:t>
            </a:r>
          </a:p>
        </p:txBody>
      </p:sp>
      <p:pic>
        <p:nvPicPr>
          <p:cNvPr id="4" name="Picture 3" descr="Diagram&#10;&#10;Description automatically generated">
            <a:extLst>
              <a:ext uri="{FF2B5EF4-FFF2-40B4-BE49-F238E27FC236}">
                <a16:creationId xmlns:a16="http://schemas.microsoft.com/office/drawing/2014/main" id="{A198DB0D-E480-BBF0-D21B-078E141FFF9D}"/>
              </a:ext>
            </a:extLst>
          </p:cNvPr>
          <p:cNvPicPr>
            <a:picLocks noGrp="1" noChangeAspect="1"/>
          </p:cNvPicPr>
          <p:nvPr>
            <p:ph idx="1"/>
          </p:nvPr>
        </p:nvPicPr>
        <p:blipFill>
          <a:blip r:embed="rId3"/>
          <a:stretch>
            <a:fillRect/>
          </a:stretch>
        </p:blipFill>
        <p:spPr>
          <a:xfrm>
            <a:off x="3412012" y="1409700"/>
            <a:ext cx="5707701" cy="4530725"/>
          </a:xfrm>
          <a:prstGeom prst="rect">
            <a:avLst/>
          </a:prstGeom>
        </p:spPr>
      </p:pic>
    </p:spTree>
    <p:extLst>
      <p:ext uri="{BB962C8B-B14F-4D97-AF65-F5344CB8AC3E}">
        <p14:creationId xmlns:p14="http://schemas.microsoft.com/office/powerpoint/2010/main" val="142759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6C8B53-05C2-8F5F-688F-4082B621150B}"/>
              </a:ext>
            </a:extLst>
          </p:cNvPr>
          <p:cNvSpPr>
            <a:spLocks noGrp="1"/>
          </p:cNvSpPr>
          <p:nvPr>
            <p:ph type="title"/>
          </p:nvPr>
        </p:nvSpPr>
        <p:spPr/>
        <p:txBody>
          <a:bodyPr/>
          <a:lstStyle/>
          <a:p>
            <a:r>
              <a:rPr lang="nb-NO" dirty="0"/>
              <a:t>Hosts og noder</a:t>
            </a:r>
          </a:p>
        </p:txBody>
      </p:sp>
      <p:pic>
        <p:nvPicPr>
          <p:cNvPr id="4" name="Picture 3" descr="Diagram&#10;&#10;Description automatically generated">
            <a:extLst>
              <a:ext uri="{FF2B5EF4-FFF2-40B4-BE49-F238E27FC236}">
                <a16:creationId xmlns:a16="http://schemas.microsoft.com/office/drawing/2014/main" id="{F3A16E4B-E5F3-031E-8342-1ED94993936A}"/>
              </a:ext>
            </a:extLst>
          </p:cNvPr>
          <p:cNvPicPr>
            <a:picLocks noGrp="1" noChangeAspect="1"/>
          </p:cNvPicPr>
          <p:nvPr>
            <p:ph idx="1"/>
          </p:nvPr>
        </p:nvPicPr>
        <p:blipFill>
          <a:blip r:embed="rId3"/>
          <a:stretch>
            <a:fillRect/>
          </a:stretch>
        </p:blipFill>
        <p:spPr>
          <a:xfrm>
            <a:off x="2820067" y="1409700"/>
            <a:ext cx="6891591" cy="4530725"/>
          </a:xfrm>
          <a:prstGeom prst="rect">
            <a:avLst/>
          </a:prstGeom>
        </p:spPr>
      </p:pic>
    </p:spTree>
    <p:extLst>
      <p:ext uri="{BB962C8B-B14F-4D97-AF65-F5344CB8AC3E}">
        <p14:creationId xmlns:p14="http://schemas.microsoft.com/office/powerpoint/2010/main" val="131774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39019D2-075C-9DE6-B20F-C811FCF36F64}"/>
              </a:ext>
            </a:extLst>
          </p:cNvPr>
          <p:cNvSpPr>
            <a:spLocks noGrp="1"/>
          </p:cNvSpPr>
          <p:nvPr>
            <p:ph type="title"/>
          </p:nvPr>
        </p:nvSpPr>
        <p:spPr/>
        <p:txBody>
          <a:bodyPr/>
          <a:lstStyle/>
          <a:p>
            <a:r>
              <a:rPr lang="nb-NO" dirty="0"/>
              <a:t>Nettverksarkitektur</a:t>
            </a:r>
          </a:p>
        </p:txBody>
      </p:sp>
      <p:pic>
        <p:nvPicPr>
          <p:cNvPr id="4" name="Picture 3" descr="Diagram&#10;&#10;Description automatically generated">
            <a:extLst>
              <a:ext uri="{FF2B5EF4-FFF2-40B4-BE49-F238E27FC236}">
                <a16:creationId xmlns:a16="http://schemas.microsoft.com/office/drawing/2014/main" id="{7E0CE95B-46A7-8360-0573-735B67BBB499}"/>
              </a:ext>
            </a:extLst>
          </p:cNvPr>
          <p:cNvPicPr>
            <a:picLocks noGrp="1" noChangeAspect="1"/>
          </p:cNvPicPr>
          <p:nvPr>
            <p:ph idx="1"/>
          </p:nvPr>
        </p:nvPicPr>
        <p:blipFill>
          <a:blip r:embed="rId2"/>
          <a:stretch>
            <a:fillRect/>
          </a:stretch>
        </p:blipFill>
        <p:spPr>
          <a:xfrm>
            <a:off x="2190334" y="1513843"/>
            <a:ext cx="8151058" cy="4322439"/>
          </a:xfrm>
          <a:prstGeom prst="rect">
            <a:avLst/>
          </a:prstGeom>
        </p:spPr>
      </p:pic>
    </p:spTree>
    <p:extLst>
      <p:ext uri="{BB962C8B-B14F-4D97-AF65-F5344CB8AC3E}">
        <p14:creationId xmlns:p14="http://schemas.microsoft.com/office/powerpoint/2010/main" val="250551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BF92D8D-C1A5-8F65-49A5-C5D311A1B635}"/>
              </a:ext>
            </a:extLst>
          </p:cNvPr>
          <p:cNvSpPr>
            <a:spLocks noGrp="1"/>
          </p:cNvSpPr>
          <p:nvPr>
            <p:ph type="title"/>
          </p:nvPr>
        </p:nvSpPr>
        <p:spPr/>
        <p:txBody>
          <a:bodyPr/>
          <a:lstStyle/>
          <a:p>
            <a:r>
              <a:rPr lang="nb-NO" dirty="0"/>
              <a:t>Peer-to-peer (p2p)</a:t>
            </a:r>
          </a:p>
        </p:txBody>
      </p:sp>
      <p:pic>
        <p:nvPicPr>
          <p:cNvPr id="4" name="Picture 3" descr="Diagram&#10;&#10;Description automatically generated">
            <a:extLst>
              <a:ext uri="{FF2B5EF4-FFF2-40B4-BE49-F238E27FC236}">
                <a16:creationId xmlns:a16="http://schemas.microsoft.com/office/drawing/2014/main" id="{EC31DED7-A278-E940-C34A-F58807650E7A}"/>
              </a:ext>
            </a:extLst>
          </p:cNvPr>
          <p:cNvPicPr>
            <a:picLocks noGrp="1" noChangeAspect="1"/>
          </p:cNvPicPr>
          <p:nvPr>
            <p:ph idx="1"/>
          </p:nvPr>
        </p:nvPicPr>
        <p:blipFill>
          <a:blip r:embed="rId3"/>
          <a:stretch>
            <a:fillRect/>
          </a:stretch>
        </p:blipFill>
        <p:spPr>
          <a:xfrm>
            <a:off x="2453630" y="1409700"/>
            <a:ext cx="7624466" cy="4530725"/>
          </a:xfrm>
          <a:prstGeom prst="rect">
            <a:avLst/>
          </a:prstGeom>
        </p:spPr>
      </p:pic>
    </p:spTree>
    <p:extLst>
      <p:ext uri="{BB962C8B-B14F-4D97-AF65-F5344CB8AC3E}">
        <p14:creationId xmlns:p14="http://schemas.microsoft.com/office/powerpoint/2010/main" val="45518950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1112</Words>
  <Application>Microsoft Office PowerPoint</Application>
  <PresentationFormat>Widescreen</PresentationFormat>
  <Paragraphs>138</Paragraphs>
  <Slides>21</Slides>
  <Notes>14</Notes>
  <HiddenSlides>0</HiddenSlides>
  <MMClips>0</MMClips>
  <ScaleCrop>false</ScaleCrop>
  <HeadingPairs>
    <vt:vector size="6" baseType="variant">
      <vt:variant>
        <vt:lpstr>Brukte skrifter</vt:lpstr>
      </vt:variant>
      <vt:variant>
        <vt:i4>4</vt:i4>
      </vt:variant>
      <vt:variant>
        <vt:lpstr>Tema</vt:lpstr>
      </vt:variant>
      <vt:variant>
        <vt:i4>2</vt:i4>
      </vt:variant>
      <vt:variant>
        <vt:lpstr>Lysbildetitler</vt:lpstr>
      </vt:variant>
      <vt:variant>
        <vt:i4>21</vt:i4>
      </vt:variant>
    </vt:vector>
  </HeadingPairs>
  <TitlesOfParts>
    <vt:vector size="27" baseType="lpstr">
      <vt:lpstr>Arial</vt:lpstr>
      <vt:lpstr>Calibri</vt:lpstr>
      <vt:lpstr>Calibri Light</vt:lpstr>
      <vt:lpstr>Segoe UI</vt:lpstr>
      <vt:lpstr>Office-tema</vt:lpstr>
      <vt:lpstr>Kantoorthema</vt:lpstr>
      <vt:lpstr>Installing and Configuring Windows Server</vt:lpstr>
      <vt:lpstr>Vi repeterer noen basics - Nettverk</vt:lpstr>
      <vt:lpstr>PAN / HAN</vt:lpstr>
      <vt:lpstr>Local area network (LAN)</vt:lpstr>
      <vt:lpstr>Metropolitan area network (MAN)</vt:lpstr>
      <vt:lpstr>Klienter og servere</vt:lpstr>
      <vt:lpstr>Hosts og noder</vt:lpstr>
      <vt:lpstr>Nettverksarkitektur</vt:lpstr>
      <vt:lpstr>Peer-to-peer (p2p)</vt:lpstr>
      <vt:lpstr>Klient / server</vt:lpstr>
      <vt:lpstr>Server hardware</vt:lpstr>
      <vt:lpstr>Tower Server</vt:lpstr>
      <vt:lpstr>Rack server</vt:lpstr>
      <vt:lpstr>Blade Server</vt:lpstr>
      <vt:lpstr>Server roller</vt:lpstr>
      <vt:lpstr>Windows server 2019</vt:lpstr>
      <vt:lpstr>Windows Server 2019 features </vt:lpstr>
      <vt:lpstr>Windows Server 2019 forskjeller mellom editions </vt:lpstr>
      <vt:lpstr>Windows Server 2019 requirements </vt:lpstr>
      <vt:lpstr>Windows server installation</vt:lpstr>
      <vt:lpstr>Windows server pre-promotion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 Configuring Windows Server</dc:title>
  <dc:creator>Bergfall, Morten</dc:creator>
  <cp:lastModifiedBy>Bergfall, Morten</cp:lastModifiedBy>
  <cp:revision>1</cp:revision>
  <dcterms:created xsi:type="dcterms:W3CDTF">2023-01-27T11:22:27Z</dcterms:created>
  <dcterms:modified xsi:type="dcterms:W3CDTF">2023-01-30T07:43:19Z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etDate">
    <vt:lpwstr>2023-01-27T13:47:00Z</vt:lpwstr>
  </property>
  <property fmtid="{D5CDD505-2E9C-101B-9397-08002B2CF9AE}" pid="4" name="MSIP_Label_ce5dff0f-8f2b-4675-8791-acbc2e5505d9_Method">
    <vt:lpwstr>Privileged</vt:lpwstr>
  </property>
  <property fmtid="{D5CDD505-2E9C-101B-9397-08002B2CF9AE}" pid="5" name="MSIP_Label_ce5dff0f-8f2b-4675-8791-acbc2e5505d9_Name">
    <vt:lpwstr>ce5dff0f-8f2b-4675-8791-acbc2e5505d9</vt:lpwstr>
  </property>
  <property fmtid="{D5CDD505-2E9C-101B-9397-08002B2CF9AE}" pid="6" name="MSIP_Label_ce5dff0f-8f2b-4675-8791-acbc2e5505d9_SiteId">
    <vt:lpwstr>7e1792ae-4f1a-4ff7-b80b-57b69beb7168</vt:lpwstr>
  </property>
  <property fmtid="{D5CDD505-2E9C-101B-9397-08002B2CF9AE}" pid="7" name="MSIP_Label_ce5dff0f-8f2b-4675-8791-acbc2e5505d9_ActionId">
    <vt:lpwstr>3ea9c63a-c45e-4a30-8aab-447267612306</vt:lpwstr>
  </property>
  <property fmtid="{D5CDD505-2E9C-101B-9397-08002B2CF9AE}" pid="8" name="MSIP_Label_ce5dff0f-8f2b-4675-8791-acbc2e5505d9_ContentBits">
    <vt:lpwstr>0</vt:lpwstr>
  </property>
</Properties>
</file>