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98" r:id="rId3"/>
    <p:sldId id="421" r:id="rId4"/>
    <p:sldId id="400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399" r:id="rId14"/>
    <p:sldId id="402" r:id="rId15"/>
    <p:sldId id="401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82FD9-E45F-4556-9061-889F3FD46913}">
          <p14:sldIdLst>
            <p14:sldId id="256"/>
            <p14:sldId id="398"/>
            <p14:sldId id="421"/>
            <p14:sldId id="400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399"/>
            <p14:sldId id="402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BC324-366E-494F-9C96-30CB77A41D44}" v="6" dt="2024-05-13T07:42:0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64351" autoAdjust="0"/>
  </p:normalViewPr>
  <p:slideViewPr>
    <p:cSldViewPr snapToGrid="0">
      <p:cViewPr varScale="1">
        <p:scale>
          <a:sx n="51" d="100"/>
          <a:sy n="51" d="100"/>
        </p:scale>
        <p:origin x="102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sen, Vetle Tobias Flesvik" userId="34e582ab-2256-4cfb-b910-1831537f35d3" providerId="ADAL" clId="{D3BBC324-366E-494F-9C96-30CB77A41D44}"/>
    <pc:docChg chg="delSld modSld sldOrd modSection">
      <pc:chgData name="Karlsen, Vetle Tobias Flesvik" userId="34e582ab-2256-4cfb-b910-1831537f35d3" providerId="ADAL" clId="{D3BBC324-366E-494F-9C96-30CB77A41D44}" dt="2024-05-13T07:42:02.860" v="10"/>
      <pc:docMkLst>
        <pc:docMk/>
      </pc:docMkLst>
      <pc:sldChg chg="modAnim">
        <pc:chgData name="Karlsen, Vetle Tobias Flesvik" userId="34e582ab-2256-4cfb-b910-1831537f35d3" providerId="ADAL" clId="{D3BBC324-366E-494F-9C96-30CB77A41D44}" dt="2024-05-13T07:42:02.860" v="10"/>
        <pc:sldMkLst>
          <pc:docMk/>
          <pc:sldMk cId="1514186526" sldId="400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3663336163" sldId="411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2311061121" sldId="412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3415252523" sldId="413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2218021863" sldId="414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2018663315" sldId="415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1486266419" sldId="416"/>
        </pc:sldMkLst>
      </pc:sldChg>
      <pc:sldChg chg="del ord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2717870931" sldId="417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713973937" sldId="418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2162284485" sldId="419"/>
        </pc:sldMkLst>
      </pc:sldChg>
      <pc:sldChg chg="del">
        <pc:chgData name="Karlsen, Vetle Tobias Flesvik" userId="34e582ab-2256-4cfb-b910-1831537f35d3" providerId="ADAL" clId="{D3BBC324-366E-494F-9C96-30CB77A41D44}" dt="2024-05-13T06:26:30.374" v="4" actId="2696"/>
        <pc:sldMkLst>
          <pc:docMk/>
          <pc:sldMk cId="2617803272" sldId="420"/>
        </pc:sldMkLst>
      </pc:sldChg>
      <pc:sldChg chg="modAnim">
        <pc:chgData name="Karlsen, Vetle Tobias Flesvik" userId="34e582ab-2256-4cfb-b910-1831537f35d3" providerId="ADAL" clId="{D3BBC324-366E-494F-9C96-30CB77A41D44}" dt="2024-05-13T07:41:20.031" v="6"/>
        <pc:sldMkLst>
          <pc:docMk/>
          <pc:sldMk cId="4143761710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1289D-0E7D-4ACF-865D-7F343AB7C108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5912E-4D33-4574-87E8-F92A2F0C8B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36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err="1">
                <a:highlight>
                  <a:srgbClr val="FFFF00"/>
                </a:highlight>
              </a:rPr>
              <a:t>Diskusjon</a:t>
            </a:r>
            <a:r>
              <a:rPr lang="en-GB" dirty="0">
                <a:highlight>
                  <a:srgbClr val="FFFF00"/>
                </a:highlight>
              </a:rPr>
              <a:t> med </a:t>
            </a:r>
            <a:r>
              <a:rPr lang="en-GB" dirty="0" err="1">
                <a:highlight>
                  <a:srgbClr val="FFFF00"/>
                </a:highlight>
              </a:rPr>
              <a:t>studenter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	</a:t>
            </a:r>
            <a:r>
              <a:rPr lang="en-GB" dirty="0" err="1">
                <a:highlight>
                  <a:srgbClr val="FFFF00"/>
                </a:highlight>
              </a:rPr>
              <a:t>Hva</a:t>
            </a:r>
            <a:r>
              <a:rPr lang="en-GB" dirty="0">
                <a:highlight>
                  <a:srgbClr val="FFFF00"/>
                </a:highlight>
              </a:rPr>
              <a:t> er </a:t>
            </a:r>
            <a:r>
              <a:rPr lang="en-GB" dirty="0" err="1">
                <a:highlight>
                  <a:srgbClr val="FFFF00"/>
                </a:highlight>
              </a:rPr>
              <a:t>verdifullt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	</a:t>
            </a:r>
            <a:r>
              <a:rPr lang="en-GB" dirty="0" err="1">
                <a:highlight>
                  <a:srgbClr val="FFFF00"/>
                </a:highlight>
              </a:rPr>
              <a:t>Hva</a:t>
            </a:r>
            <a:r>
              <a:rPr lang="en-GB" dirty="0">
                <a:highlight>
                  <a:srgbClr val="FFFF00"/>
                </a:highlight>
              </a:rPr>
              <a:t> slags </a:t>
            </a:r>
            <a:r>
              <a:rPr lang="en-GB" dirty="0" err="1">
                <a:highlight>
                  <a:srgbClr val="FFFF00"/>
                </a:highlight>
              </a:rPr>
              <a:t>trusler</a:t>
            </a:r>
            <a:r>
              <a:rPr lang="en-GB" dirty="0">
                <a:highlight>
                  <a:srgbClr val="FFFF00"/>
                </a:highlight>
              </a:rPr>
              <a:t> fins?</a:t>
            </a:r>
          </a:p>
          <a:p>
            <a:pPr lvl="2"/>
            <a:r>
              <a:rPr lang="en-GB" dirty="0" err="1">
                <a:highlight>
                  <a:srgbClr val="FFFF00"/>
                </a:highlight>
              </a:rPr>
              <a:t>Hvordan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beskytter</a:t>
            </a:r>
            <a:r>
              <a:rPr lang="en-GB" dirty="0">
                <a:highlight>
                  <a:srgbClr val="FFFF00"/>
                </a:highlight>
              </a:rPr>
              <a:t> du </a:t>
            </a:r>
            <a:r>
              <a:rPr lang="en-GB" i="1" dirty="0" err="1">
                <a:highlight>
                  <a:srgbClr val="FFFF00"/>
                </a:highlight>
              </a:rPr>
              <a:t>deg</a:t>
            </a:r>
            <a:r>
              <a:rPr lang="en-GB" i="1" dirty="0">
                <a:highlight>
                  <a:srgbClr val="FFFF00"/>
                </a:highlight>
              </a:rPr>
              <a:t> </a:t>
            </a:r>
            <a:r>
              <a:rPr lang="en-GB" i="1" dirty="0" err="1">
                <a:highlight>
                  <a:srgbClr val="FFFF00"/>
                </a:highlight>
              </a:rPr>
              <a:t>selv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lvl="2"/>
            <a:r>
              <a:rPr lang="en-GB" dirty="0" err="1">
                <a:highlight>
                  <a:srgbClr val="FFFF00"/>
                </a:highlight>
              </a:rPr>
              <a:t>Hvordan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tror</a:t>
            </a:r>
            <a:r>
              <a:rPr lang="en-GB" dirty="0">
                <a:highlight>
                  <a:srgbClr val="FFFF00"/>
                </a:highlight>
              </a:rPr>
              <a:t> du </a:t>
            </a:r>
            <a:r>
              <a:rPr lang="en-GB" i="1" dirty="0" err="1">
                <a:highlight>
                  <a:srgbClr val="FFFF00"/>
                </a:highlight>
              </a:rPr>
              <a:t>bedrifter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beskytter</a:t>
            </a:r>
            <a:r>
              <a:rPr lang="en-GB" dirty="0">
                <a:highlight>
                  <a:srgbClr val="FFFF00"/>
                </a:highlight>
              </a:rPr>
              <a:t> seg?</a:t>
            </a:r>
          </a:p>
          <a:p>
            <a:pPr lvl="2"/>
            <a:r>
              <a:rPr lang="en-GB" dirty="0">
                <a:highlight>
                  <a:srgbClr val="FFFF00"/>
                </a:highlight>
              </a:rPr>
              <a:t>Er “alle” et </a:t>
            </a:r>
            <a:r>
              <a:rPr lang="en-GB" dirty="0" err="1">
                <a:highlight>
                  <a:srgbClr val="FFFF00"/>
                </a:highlight>
              </a:rPr>
              <a:t>mål</a:t>
            </a:r>
            <a:r>
              <a:rPr lang="en-GB" dirty="0">
                <a:highlight>
                  <a:srgbClr val="FFFF00"/>
                </a:highlight>
              </a:rPr>
              <a:t> for </a:t>
            </a:r>
            <a:r>
              <a:rPr lang="en-GB" dirty="0" err="1">
                <a:highlight>
                  <a:srgbClr val="FFFF00"/>
                </a:highlight>
              </a:rPr>
              <a:t>ondsinnede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handlinger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lvl="2"/>
            <a:r>
              <a:rPr lang="en-GB" dirty="0" err="1">
                <a:highlight>
                  <a:srgbClr val="FFFF00"/>
                </a:highlight>
              </a:rPr>
              <a:t>Kommer</a:t>
            </a:r>
            <a:r>
              <a:rPr lang="en-GB" dirty="0">
                <a:highlight>
                  <a:srgbClr val="FFFF00"/>
                </a:highlight>
              </a:rPr>
              <a:t> alle </a:t>
            </a:r>
            <a:r>
              <a:rPr lang="en-GB" dirty="0" err="1">
                <a:highlight>
                  <a:srgbClr val="FFFF00"/>
                </a:highlight>
              </a:rPr>
              <a:t>trusler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utenfra</a:t>
            </a:r>
            <a:r>
              <a:rPr lang="en-GB" dirty="0">
                <a:highlight>
                  <a:srgbClr val="FFFF00"/>
                </a:highlight>
              </a:rPr>
              <a:t>? </a:t>
            </a:r>
            <a:r>
              <a:rPr lang="en-GB" dirty="0" err="1">
                <a:highlight>
                  <a:srgbClr val="FFFF00"/>
                </a:highlight>
              </a:rPr>
              <a:t>Hva</a:t>
            </a:r>
            <a:r>
              <a:rPr lang="en-GB" dirty="0">
                <a:highlight>
                  <a:srgbClr val="FFFF00"/>
                </a:highlight>
              </a:rPr>
              <a:t> med </a:t>
            </a:r>
            <a:r>
              <a:rPr lang="en-GB" dirty="0" err="1">
                <a:highlight>
                  <a:srgbClr val="FFFF00"/>
                </a:highlight>
              </a:rPr>
              <a:t>fra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innsiden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av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bedriften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lvl="2"/>
            <a:endParaRPr lang="en-GB" dirty="0">
              <a:highlight>
                <a:srgbClr val="FFFF00"/>
              </a:highlight>
            </a:endParaRP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113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err="1">
                <a:highlight>
                  <a:srgbClr val="FFFF00"/>
                </a:highlight>
              </a:rPr>
              <a:t>Diskusjon</a:t>
            </a:r>
            <a:r>
              <a:rPr lang="en-GB" dirty="0">
                <a:highlight>
                  <a:srgbClr val="FFFF00"/>
                </a:highlight>
              </a:rPr>
              <a:t> med </a:t>
            </a:r>
            <a:r>
              <a:rPr lang="en-GB" dirty="0" err="1">
                <a:highlight>
                  <a:srgbClr val="FFFF00"/>
                </a:highlight>
              </a:rPr>
              <a:t>studenter</a:t>
            </a:r>
            <a:r>
              <a:rPr lang="en-GB" dirty="0">
                <a:highlight>
                  <a:srgbClr val="FFFF00"/>
                </a:highlight>
              </a:rPr>
              <a:t>? 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	</a:t>
            </a:r>
            <a:r>
              <a:rPr lang="en-GB" dirty="0" err="1">
                <a:highlight>
                  <a:srgbClr val="FFFF00"/>
                </a:highlight>
              </a:rPr>
              <a:t>Hva</a:t>
            </a:r>
            <a:r>
              <a:rPr lang="en-GB" dirty="0">
                <a:highlight>
                  <a:srgbClr val="FFFF00"/>
                </a:highlight>
              </a:rPr>
              <a:t> slags type </a:t>
            </a:r>
            <a:r>
              <a:rPr lang="en-GB" dirty="0" err="1">
                <a:highlight>
                  <a:srgbClr val="FFFF00"/>
                </a:highlight>
              </a:rPr>
              <a:t>angrep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finnes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lvl="2"/>
            <a:r>
              <a:rPr lang="en-GB" dirty="0" err="1">
                <a:highlight>
                  <a:srgbClr val="FFFF00"/>
                </a:highlight>
              </a:rPr>
              <a:t>Hvordan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beskytter</a:t>
            </a:r>
            <a:r>
              <a:rPr lang="en-GB" dirty="0">
                <a:highlight>
                  <a:srgbClr val="FFFF00"/>
                </a:highlight>
              </a:rPr>
              <a:t> du </a:t>
            </a:r>
            <a:r>
              <a:rPr lang="en-GB" i="1" dirty="0" err="1">
                <a:highlight>
                  <a:srgbClr val="FFFF00"/>
                </a:highlight>
              </a:rPr>
              <a:t>deg</a:t>
            </a:r>
            <a:r>
              <a:rPr lang="en-GB" i="1" dirty="0">
                <a:highlight>
                  <a:srgbClr val="FFFF00"/>
                </a:highlight>
              </a:rPr>
              <a:t> </a:t>
            </a:r>
            <a:r>
              <a:rPr lang="en-GB" i="1" dirty="0" err="1">
                <a:highlight>
                  <a:srgbClr val="FFFF00"/>
                </a:highlight>
              </a:rPr>
              <a:t>selv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lvl="2"/>
            <a:r>
              <a:rPr lang="en-GB" dirty="0" err="1">
                <a:highlight>
                  <a:srgbClr val="FFFF00"/>
                </a:highlight>
              </a:rPr>
              <a:t>Hvordan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tror</a:t>
            </a:r>
            <a:r>
              <a:rPr lang="en-GB" dirty="0">
                <a:highlight>
                  <a:srgbClr val="FFFF00"/>
                </a:highlight>
              </a:rPr>
              <a:t> du </a:t>
            </a:r>
            <a:r>
              <a:rPr lang="en-GB" i="1" dirty="0" err="1">
                <a:highlight>
                  <a:srgbClr val="FFFF00"/>
                </a:highlight>
              </a:rPr>
              <a:t>bedrifter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beskytter</a:t>
            </a:r>
            <a:r>
              <a:rPr lang="en-GB" dirty="0">
                <a:highlight>
                  <a:srgbClr val="FFFF00"/>
                </a:highlight>
              </a:rPr>
              <a:t> seg?</a:t>
            </a:r>
          </a:p>
          <a:p>
            <a:pPr lvl="2"/>
            <a:r>
              <a:rPr lang="en-GB" dirty="0">
                <a:highlight>
                  <a:srgbClr val="FFFF00"/>
                </a:highlight>
              </a:rPr>
              <a:t>Er “alle” et </a:t>
            </a:r>
            <a:r>
              <a:rPr lang="en-GB" dirty="0" err="1">
                <a:highlight>
                  <a:srgbClr val="FFFF00"/>
                </a:highlight>
              </a:rPr>
              <a:t>mål</a:t>
            </a:r>
            <a:r>
              <a:rPr lang="en-GB" dirty="0">
                <a:highlight>
                  <a:srgbClr val="FFFF00"/>
                </a:highlight>
              </a:rPr>
              <a:t> for </a:t>
            </a:r>
            <a:r>
              <a:rPr lang="en-GB" dirty="0" err="1">
                <a:highlight>
                  <a:srgbClr val="FFFF00"/>
                </a:highlight>
              </a:rPr>
              <a:t>ondsinnede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handlinger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lvl="2"/>
            <a:r>
              <a:rPr lang="en-GB" dirty="0" err="1">
                <a:highlight>
                  <a:srgbClr val="FFFF00"/>
                </a:highlight>
              </a:rPr>
              <a:t>Kommer</a:t>
            </a:r>
            <a:r>
              <a:rPr lang="en-GB" dirty="0">
                <a:highlight>
                  <a:srgbClr val="FFFF00"/>
                </a:highlight>
              </a:rPr>
              <a:t> alle </a:t>
            </a:r>
            <a:r>
              <a:rPr lang="en-GB" dirty="0" err="1">
                <a:highlight>
                  <a:srgbClr val="FFFF00"/>
                </a:highlight>
              </a:rPr>
              <a:t>trusler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utenfra</a:t>
            </a:r>
            <a:r>
              <a:rPr lang="en-GB" dirty="0">
                <a:highlight>
                  <a:srgbClr val="FFFF00"/>
                </a:highlight>
              </a:rPr>
              <a:t>? </a:t>
            </a:r>
            <a:r>
              <a:rPr lang="en-GB" dirty="0" err="1">
                <a:highlight>
                  <a:srgbClr val="FFFF00"/>
                </a:highlight>
              </a:rPr>
              <a:t>Hva</a:t>
            </a:r>
            <a:r>
              <a:rPr lang="en-GB" dirty="0">
                <a:highlight>
                  <a:srgbClr val="FFFF00"/>
                </a:highlight>
              </a:rPr>
              <a:t> med </a:t>
            </a:r>
            <a:r>
              <a:rPr lang="en-GB" dirty="0" err="1">
                <a:highlight>
                  <a:srgbClr val="FFFF00"/>
                </a:highlight>
              </a:rPr>
              <a:t>fra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innsiden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av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bedriften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lvl="2"/>
            <a:endParaRPr lang="en-GB" dirty="0">
              <a:highlight>
                <a:srgbClr val="FFFF00"/>
              </a:highlight>
            </a:endParaRP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164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White hat: hacker for å </a:t>
            </a:r>
            <a:r>
              <a:rPr lang="en-GB" dirty="0" err="1"/>
              <a:t>finne</a:t>
            </a:r>
            <a:r>
              <a:rPr lang="en-GB" dirty="0"/>
              <a:t> </a:t>
            </a:r>
            <a:r>
              <a:rPr lang="en-GB" dirty="0" err="1"/>
              <a:t>svakheter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informerer</a:t>
            </a:r>
            <a:r>
              <a:rPr lang="en-GB" dirty="0"/>
              <a:t> </a:t>
            </a:r>
            <a:r>
              <a:rPr lang="en-GB" dirty="0" err="1"/>
              <a:t>produsenter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utviklere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hardware/software. </a:t>
            </a:r>
            <a:r>
              <a:rPr lang="en-GB" dirty="0" err="1"/>
              <a:t>Arbeidstaker</a:t>
            </a:r>
            <a:r>
              <a:rPr lang="en-GB" dirty="0"/>
              <a:t> vet om at </a:t>
            </a:r>
            <a:r>
              <a:rPr lang="en-GB" dirty="0" err="1"/>
              <a:t>hackingen</a:t>
            </a:r>
            <a:r>
              <a:rPr lang="en-GB" dirty="0"/>
              <a:t> </a:t>
            </a:r>
            <a:r>
              <a:rPr lang="en-GB" dirty="0" err="1"/>
              <a:t>foregår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godkjenner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. Pen testing. En “god” hacker.</a:t>
            </a:r>
          </a:p>
          <a:p>
            <a:r>
              <a:rPr lang="en-GB" dirty="0"/>
              <a:t>Black hat: hacker med </a:t>
            </a:r>
            <a:r>
              <a:rPr lang="en-GB" dirty="0" err="1"/>
              <a:t>ondsinnede</a:t>
            </a:r>
            <a:r>
              <a:rPr lang="en-GB" dirty="0"/>
              <a:t> </a:t>
            </a:r>
            <a:r>
              <a:rPr lang="en-GB" dirty="0" err="1"/>
              <a:t>handlinger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tankene</a:t>
            </a:r>
            <a:r>
              <a:rPr lang="en-GB" dirty="0"/>
              <a:t>. </a:t>
            </a:r>
          </a:p>
          <a:p>
            <a:r>
              <a:rPr lang="en-GB" dirty="0"/>
              <a:t>Gray hat: hacker </a:t>
            </a:r>
            <a:r>
              <a:rPr lang="en-GB" dirty="0" err="1"/>
              <a:t>ofte</a:t>
            </a:r>
            <a:r>
              <a:rPr lang="en-GB" dirty="0"/>
              <a:t> </a:t>
            </a:r>
            <a:r>
              <a:rPr lang="en-GB" dirty="0" err="1"/>
              <a:t>uten</a:t>
            </a:r>
            <a:r>
              <a:rPr lang="en-GB" dirty="0"/>
              <a:t> </a:t>
            </a:r>
            <a:r>
              <a:rPr lang="en-GB" dirty="0" err="1"/>
              <a:t>tillatelse</a:t>
            </a:r>
            <a:r>
              <a:rPr lang="en-GB" dirty="0"/>
              <a:t> – </a:t>
            </a:r>
            <a:r>
              <a:rPr lang="en-GB" dirty="0" err="1"/>
              <a:t>bryter</a:t>
            </a:r>
            <a:r>
              <a:rPr lang="en-GB" dirty="0"/>
              <a:t> seg inn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systemene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bedrifter</a:t>
            </a:r>
            <a:r>
              <a:rPr lang="en-GB" dirty="0"/>
              <a:t> </a:t>
            </a:r>
            <a:r>
              <a:rPr lang="en-GB" dirty="0" err="1"/>
              <a:t>uten</a:t>
            </a:r>
            <a:r>
              <a:rPr lang="en-GB" dirty="0"/>
              <a:t> </a:t>
            </a:r>
            <a:r>
              <a:rPr lang="en-GB" dirty="0" err="1"/>
              <a:t>tillatelse</a:t>
            </a:r>
            <a:r>
              <a:rPr lang="en-GB" dirty="0"/>
              <a:t>/at de vet om det, men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informerer</a:t>
            </a:r>
            <a:r>
              <a:rPr lang="en-GB" dirty="0"/>
              <a:t> de </a:t>
            </a:r>
            <a:r>
              <a:rPr lang="en-GB" dirty="0" err="1"/>
              <a:t>bedriften</a:t>
            </a:r>
            <a:r>
              <a:rPr lang="en-GB" dirty="0"/>
              <a:t> om </a:t>
            </a:r>
            <a:r>
              <a:rPr lang="en-GB" dirty="0" err="1"/>
              <a:t>svakheten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ber</a:t>
            </a:r>
            <a:r>
              <a:rPr lang="en-GB" dirty="0"/>
              <a:t> </a:t>
            </a:r>
            <a:r>
              <a:rPr lang="en-GB" dirty="0" err="1"/>
              <a:t>ofte</a:t>
            </a:r>
            <a:r>
              <a:rPr lang="en-GB" dirty="0"/>
              <a:t> om </a:t>
            </a:r>
            <a:r>
              <a:rPr lang="en-GB" dirty="0" err="1"/>
              <a:t>litt</a:t>
            </a:r>
            <a:r>
              <a:rPr lang="en-GB" dirty="0"/>
              <a:t> </a:t>
            </a:r>
            <a:r>
              <a:rPr lang="en-GB" dirty="0" err="1"/>
              <a:t>betaling</a:t>
            </a:r>
            <a:r>
              <a:rPr lang="en-GB" dirty="0"/>
              <a:t> for </a:t>
            </a:r>
            <a:r>
              <a:rPr lang="en-GB" dirty="0" err="1"/>
              <a:t>arbeidet</a:t>
            </a:r>
            <a:r>
              <a:rPr lang="en-GB" dirty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008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Scam call centers video på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8884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>
                <a:highlight>
                  <a:srgbClr val="FFFF00"/>
                </a:highlight>
              </a:rPr>
              <a:t>Hva slags opplysninger da? Spør studenter.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45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Spør studentene om eksempler her.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850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7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20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39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5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5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1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2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23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09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29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13.05.2024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9566A48-75C7-4C40-BAB0-B65C9BC1EEB8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32297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CZReZ24-t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A8C0E1-603D-4BA5-BD74-F6C04609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3" y="648970"/>
            <a:ext cx="10363200" cy="1470025"/>
          </a:xfrm>
        </p:spPr>
        <p:txBody>
          <a:bodyPr/>
          <a:lstStyle/>
          <a:p>
            <a:r>
              <a:rPr lang="en-US" dirty="0"/>
              <a:t>IT Security Fundamentals</a:t>
            </a:r>
            <a:br>
              <a:rPr lang="en-US" dirty="0"/>
            </a:br>
            <a:r>
              <a:rPr lang="en-US" dirty="0"/>
              <a:t>Uke 1 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98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D21523-FB48-AE85-3AB2-2A618D7E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Engineering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330FB6-1A5F-87C9-924F-8BA6E413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måte å få tilgang til data, nettverk eller systemer gjennom misrepresentasjon.</a:t>
            </a:r>
          </a:p>
          <a:p>
            <a:pPr lvl="1"/>
            <a:r>
              <a:rPr lang="nb-NO" dirty="0"/>
              <a:t>"This is Michael from Microsoft calling"</a:t>
            </a:r>
          </a:p>
          <a:p>
            <a:r>
              <a:rPr lang="nb-NO" dirty="0" err="1"/>
              <a:t>Social</a:t>
            </a:r>
            <a:r>
              <a:rPr lang="nb-NO" dirty="0"/>
              <a:t> Engineering baserer seg på et godtroende mål, men kan være veldig sofistikerte i fremførelsen.</a:t>
            </a:r>
          </a:p>
          <a:p>
            <a:pPr lvl="1"/>
            <a:r>
              <a:rPr lang="nb-NO" dirty="0"/>
              <a:t>Scam call centers</a:t>
            </a:r>
          </a:p>
          <a:p>
            <a:pPr lvl="2"/>
            <a:r>
              <a:rPr lang="en-US" dirty="0">
                <a:hlinkClick r:id="rId3"/>
              </a:rPr>
              <a:t>India's Thriving Scam Industry: Before You Call Tech Support | Undercover Asia | CNA Documentary (youtube.com)</a:t>
            </a:r>
            <a:endParaRPr lang="nb-NO" dirty="0"/>
          </a:p>
          <a:p>
            <a:pPr lvl="1"/>
            <a:r>
              <a:rPr lang="nb-NO" dirty="0" err="1"/>
              <a:t>Refund</a:t>
            </a:r>
            <a:r>
              <a:rPr lang="nb-NO" dirty="0"/>
              <a:t> </a:t>
            </a:r>
            <a:r>
              <a:rPr lang="nb-NO" dirty="0" err="1"/>
              <a:t>scams</a:t>
            </a:r>
            <a:endParaRPr lang="nb-NO" dirty="0"/>
          </a:p>
          <a:p>
            <a:pPr lvl="1"/>
            <a:r>
              <a:rPr lang="nb-NO" dirty="0"/>
              <a:t>"</a:t>
            </a:r>
            <a:r>
              <a:rPr lang="nb-NO" dirty="0" err="1"/>
              <a:t>Look</a:t>
            </a:r>
            <a:r>
              <a:rPr lang="nb-NO" dirty="0"/>
              <a:t> like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belong</a:t>
            </a:r>
            <a:r>
              <a:rPr lang="nb-NO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9626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797E28-4FBA-86C6-C704-43944630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Perimeter security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E25B48-393D-57AB-AE57-6D7DA27F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Mesteparten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sikkerhetstiltak</a:t>
            </a:r>
            <a:r>
              <a:rPr lang="en-GB" dirty="0"/>
              <a:t> </a:t>
            </a:r>
            <a:r>
              <a:rPr lang="en-GB" dirty="0" err="1"/>
              <a:t>befinner</a:t>
            </a:r>
            <a:r>
              <a:rPr lang="en-GB" dirty="0"/>
              <a:t> seg </a:t>
            </a:r>
            <a:r>
              <a:rPr lang="en-GB" dirty="0" err="1"/>
              <a:t>i</a:t>
            </a:r>
            <a:r>
              <a:rPr lang="en-GB" dirty="0"/>
              <a:t> “</a:t>
            </a:r>
            <a:r>
              <a:rPr lang="en-GB" dirty="0" err="1"/>
              <a:t>ytterkantene</a:t>
            </a:r>
            <a:r>
              <a:rPr lang="en-GB" dirty="0"/>
              <a:t>”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nettverket</a:t>
            </a:r>
            <a:r>
              <a:rPr lang="en-GB" dirty="0"/>
              <a:t> </a:t>
            </a:r>
            <a:r>
              <a:rPr lang="en-GB" dirty="0" err="1"/>
              <a:t>ditt</a:t>
            </a:r>
            <a:endParaRPr lang="en-GB" dirty="0"/>
          </a:p>
          <a:p>
            <a:pPr lvl="1"/>
            <a:r>
              <a:rPr lang="en-GB" dirty="0" err="1"/>
              <a:t>Brannmurer</a:t>
            </a:r>
            <a:r>
              <a:rPr lang="en-GB" dirty="0"/>
              <a:t>, proxy-</a:t>
            </a:r>
            <a:r>
              <a:rPr lang="en-GB" dirty="0" err="1"/>
              <a:t>servere</a:t>
            </a:r>
            <a:r>
              <a:rPr lang="en-GB" dirty="0"/>
              <a:t>, </a:t>
            </a:r>
            <a:r>
              <a:rPr lang="en-GB" dirty="0" err="1"/>
              <a:t>passord</a:t>
            </a:r>
            <a:r>
              <a:rPr lang="en-GB" dirty="0"/>
              <a:t> </a:t>
            </a:r>
            <a:r>
              <a:rPr lang="en-GB" dirty="0" err="1"/>
              <a:t>osv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Alt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hindre</a:t>
            </a:r>
            <a:r>
              <a:rPr lang="en-GB" dirty="0"/>
              <a:t> </a:t>
            </a:r>
            <a:r>
              <a:rPr lang="en-GB" dirty="0" err="1"/>
              <a:t>tilgang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nettverket</a:t>
            </a:r>
            <a:endParaRPr lang="en-GB" dirty="0"/>
          </a:p>
          <a:p>
            <a:r>
              <a:rPr lang="en-GB" dirty="0" err="1"/>
              <a:t>Problemet</a:t>
            </a:r>
            <a:r>
              <a:rPr lang="en-GB" dirty="0"/>
              <a:t> med </a:t>
            </a:r>
            <a:r>
              <a:rPr lang="en-GB" dirty="0" err="1"/>
              <a:t>dette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Systemer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ressurser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innsiden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“</a:t>
            </a:r>
            <a:r>
              <a:rPr lang="en-GB" dirty="0" err="1"/>
              <a:t>perimeteret</a:t>
            </a:r>
            <a:r>
              <a:rPr lang="en-GB" dirty="0"/>
              <a:t>” er </a:t>
            </a:r>
            <a:r>
              <a:rPr lang="en-GB" dirty="0" err="1"/>
              <a:t>vanligvis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beskyttet</a:t>
            </a:r>
            <a:endParaRPr lang="en-GB" dirty="0"/>
          </a:p>
          <a:p>
            <a:pPr lvl="2"/>
            <a:r>
              <a:rPr lang="en-GB" dirty="0" err="1"/>
              <a:t>Kommer</a:t>
            </a:r>
            <a:r>
              <a:rPr lang="en-GB" dirty="0"/>
              <a:t> man </a:t>
            </a:r>
            <a:r>
              <a:rPr lang="en-GB" dirty="0" err="1"/>
              <a:t>gjennom</a:t>
            </a:r>
            <a:r>
              <a:rPr lang="en-GB" dirty="0"/>
              <a:t> det </a:t>
            </a:r>
            <a:r>
              <a:rPr lang="en-GB" dirty="0" err="1"/>
              <a:t>ytterste</a:t>
            </a:r>
            <a:r>
              <a:rPr lang="en-GB" dirty="0"/>
              <a:t> </a:t>
            </a:r>
            <a:r>
              <a:rPr lang="en-GB" dirty="0" err="1"/>
              <a:t>laget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sikkerhet</a:t>
            </a:r>
            <a:r>
              <a:rPr lang="en-GB" dirty="0"/>
              <a:t>, </a:t>
            </a:r>
            <a:r>
              <a:rPr lang="en-GB" dirty="0" err="1"/>
              <a:t>har</a:t>
            </a:r>
            <a:r>
              <a:rPr lang="en-GB" dirty="0"/>
              <a:t> man </a:t>
            </a:r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tilgang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det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finnes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innsiden</a:t>
            </a:r>
            <a:endParaRPr lang="en-GB" dirty="0"/>
          </a:p>
          <a:p>
            <a:r>
              <a:rPr lang="en-GB" dirty="0" err="1"/>
              <a:t>Hva</a:t>
            </a:r>
            <a:r>
              <a:rPr lang="en-GB" dirty="0"/>
              <a:t> er </a:t>
            </a:r>
            <a:r>
              <a:rPr lang="en-GB" dirty="0" err="1"/>
              <a:t>bedre</a:t>
            </a:r>
            <a:r>
              <a:rPr lang="en-GB" dirty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251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73C4A7-4FA0-3491-AA0F-26DA260C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Security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49303E-88DF-5460-7454-7782E85D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 </a:t>
            </a:r>
            <a:r>
              <a:rPr lang="en-GB" dirty="0" err="1"/>
              <a:t>ytterste</a:t>
            </a:r>
            <a:r>
              <a:rPr lang="en-GB" dirty="0"/>
              <a:t> </a:t>
            </a:r>
            <a:r>
              <a:rPr lang="en-GB" dirty="0" err="1"/>
              <a:t>perimieteret</a:t>
            </a:r>
            <a:r>
              <a:rPr lang="en-GB" dirty="0"/>
              <a:t> er </a:t>
            </a:r>
            <a:r>
              <a:rPr lang="en-GB" dirty="0" err="1"/>
              <a:t>beskyttet</a:t>
            </a:r>
            <a:r>
              <a:rPr lang="en-GB" dirty="0"/>
              <a:t>, men alt </a:t>
            </a:r>
            <a:r>
              <a:rPr lang="en-GB" dirty="0" err="1"/>
              <a:t>innenfor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sine </a:t>
            </a:r>
            <a:r>
              <a:rPr lang="en-GB" dirty="0" err="1"/>
              <a:t>egne</a:t>
            </a:r>
            <a:r>
              <a:rPr lang="en-GB" dirty="0"/>
              <a:t> </a:t>
            </a:r>
            <a:r>
              <a:rPr lang="en-GB" dirty="0" err="1"/>
              <a:t>beskyttelse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Flere</a:t>
            </a:r>
            <a:r>
              <a:rPr lang="en-GB" dirty="0"/>
              <a:t> lag med </a:t>
            </a:r>
            <a:r>
              <a:rPr lang="en-GB" dirty="0" err="1"/>
              <a:t>fysisk</a:t>
            </a:r>
            <a:r>
              <a:rPr lang="en-GB" dirty="0"/>
              <a:t> </a:t>
            </a:r>
            <a:r>
              <a:rPr lang="en-GB" dirty="0" err="1"/>
              <a:t>sikkerhet</a:t>
            </a:r>
            <a:endParaRPr lang="nb-NO" dirty="0"/>
          </a:p>
          <a:p>
            <a:pPr lvl="2"/>
            <a:r>
              <a:rPr lang="nb-NO" dirty="0"/>
              <a:t>Bedriftens område har gjerder, vakthold og kameraer</a:t>
            </a:r>
          </a:p>
          <a:p>
            <a:pPr lvl="2"/>
            <a:r>
              <a:rPr lang="nb-NO" dirty="0"/>
              <a:t>På innsiden krever hvert rom tilgang med nøkkelkort og kode</a:t>
            </a:r>
          </a:p>
          <a:p>
            <a:pPr lvl="2"/>
            <a:r>
              <a:rPr lang="nb-NO" dirty="0"/>
              <a:t>Systemer inne i hvert rom er låst fast, bak låste skap</a:t>
            </a:r>
          </a:p>
          <a:p>
            <a:pPr lvl="2"/>
            <a:r>
              <a:rPr lang="nb-NO" dirty="0"/>
              <a:t>Alle nettverk er segmentert</a:t>
            </a:r>
          </a:p>
          <a:p>
            <a:pPr lvl="3"/>
            <a:r>
              <a:rPr lang="nb-NO" dirty="0"/>
              <a:t>VLAN</a:t>
            </a:r>
          </a:p>
          <a:p>
            <a:pPr lvl="3"/>
            <a:r>
              <a:rPr lang="nb-NO" dirty="0"/>
              <a:t>Gjestenettverk </a:t>
            </a:r>
          </a:p>
        </p:txBody>
      </p:sp>
    </p:spTree>
    <p:extLst>
      <p:ext uri="{BB962C8B-B14F-4D97-AF65-F5344CB8AC3E}">
        <p14:creationId xmlns:p14="http://schemas.microsoft.com/office/powerpoint/2010/main" val="346854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A2D7BF-18AE-AE94-5F15-5E716507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931DD4-0C79-43EE-AE46-44BF4F53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Identifiser sårbare ressurser og ta inventar</a:t>
            </a:r>
          </a:p>
          <a:p>
            <a:pPr lvl="1"/>
            <a:r>
              <a:rPr lang="nb-NO" dirty="0"/>
              <a:t>Datamaskiner</a:t>
            </a:r>
          </a:p>
          <a:p>
            <a:pPr lvl="1"/>
            <a:r>
              <a:rPr lang="nb-NO" dirty="0" err="1"/>
              <a:t>Routere</a:t>
            </a:r>
            <a:endParaRPr lang="nb-NO" dirty="0"/>
          </a:p>
          <a:p>
            <a:pPr lvl="1"/>
            <a:r>
              <a:rPr lang="nb-NO" dirty="0"/>
              <a:t>Switcher</a:t>
            </a:r>
          </a:p>
          <a:p>
            <a:pPr lvl="1"/>
            <a:r>
              <a:rPr lang="nb-NO" dirty="0"/>
              <a:t>Ansatte</a:t>
            </a:r>
          </a:p>
          <a:p>
            <a:pPr lvl="1"/>
            <a:r>
              <a:rPr lang="nb-NO" b="1" dirty="0"/>
              <a:t>Informasjon lagret i nettverket</a:t>
            </a:r>
          </a:p>
          <a:p>
            <a:pPr lvl="2"/>
            <a:r>
              <a:rPr lang="nb-NO" dirty="0"/>
              <a:t>Sensitive personopplysninger</a:t>
            </a:r>
            <a:endParaRPr lang="nb-NO" dirty="0">
              <a:highlight>
                <a:srgbClr val="FFFF00"/>
              </a:highlight>
            </a:endParaRPr>
          </a:p>
          <a:p>
            <a:pPr lvl="2"/>
            <a:r>
              <a:rPr lang="nb-NO" dirty="0"/>
              <a:t>Finansdata</a:t>
            </a:r>
          </a:p>
          <a:p>
            <a:pPr lvl="2"/>
            <a:r>
              <a:rPr lang="nb-NO" dirty="0"/>
              <a:t>Buissness hemmeligheter</a:t>
            </a:r>
          </a:p>
          <a:p>
            <a:pPr lvl="2"/>
            <a:r>
              <a:rPr lang="nb-NO" dirty="0"/>
              <a:t>Osv.</a:t>
            </a:r>
          </a:p>
          <a:p>
            <a:pPr lvl="2"/>
            <a:endParaRPr lang="nb-NO" dirty="0"/>
          </a:p>
          <a:p>
            <a:r>
              <a:rPr lang="nb-NO" dirty="0"/>
              <a:t>Identifiser svakheter i disse</a:t>
            </a:r>
          </a:p>
          <a:p>
            <a:pPr marL="265113" lvl="1" indent="0">
              <a:buNone/>
            </a:pPr>
            <a:endParaRPr lang="nb-NO" dirty="0"/>
          </a:p>
          <a:p>
            <a:r>
              <a:rPr lang="nb-NO" dirty="0"/>
              <a:t>Kvantifiser risikoen</a:t>
            </a:r>
          </a:p>
          <a:p>
            <a:pPr lvl="1"/>
            <a:r>
              <a:rPr lang="nb-NO" dirty="0"/>
              <a:t>Single loss expectancy = Asset value X Exposure factor</a:t>
            </a:r>
          </a:p>
          <a:p>
            <a:pPr lvl="1"/>
            <a:r>
              <a:rPr lang="nb-NO" dirty="0"/>
              <a:t>Annulized Loss Expectancy = SLE X Annual Rate of Occurence</a:t>
            </a:r>
          </a:p>
          <a:p>
            <a:pPr lvl="1"/>
            <a:r>
              <a:rPr lang="nb-NO" dirty="0"/>
              <a:t>Disse formulaene er subjective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559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799F82-7043-6C5E-BD3C-7901452C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1AB2AA-2A3A-140C-8E31-8AB845DB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1070976"/>
            <a:ext cx="3594971" cy="4869348"/>
          </a:xfrm>
        </p:spPr>
        <p:txBody>
          <a:bodyPr/>
          <a:lstStyle/>
          <a:p>
            <a:r>
              <a:rPr lang="en-GB" dirty="0" err="1"/>
              <a:t>Praktisk</a:t>
            </a:r>
            <a:r>
              <a:rPr lang="en-GB" dirty="0"/>
              <a:t> </a:t>
            </a:r>
            <a:r>
              <a:rPr lang="en-GB" dirty="0" err="1"/>
              <a:t>arbeid</a:t>
            </a:r>
            <a:r>
              <a:rPr lang="en-GB" dirty="0"/>
              <a:t>:</a:t>
            </a:r>
          </a:p>
          <a:p>
            <a:pPr marL="265113" lvl="1" indent="0">
              <a:buNone/>
            </a:pPr>
            <a:endParaRPr lang="en-GB" dirty="0"/>
          </a:p>
          <a:p>
            <a:pPr lvl="1"/>
            <a:r>
              <a:rPr lang="en-GB" dirty="0"/>
              <a:t>En </a:t>
            </a:r>
            <a:r>
              <a:rPr lang="en-GB" dirty="0" err="1"/>
              <a:t>elev</a:t>
            </a:r>
            <a:r>
              <a:rPr lang="en-GB" dirty="0"/>
              <a:t> </a:t>
            </a:r>
            <a:r>
              <a:rPr lang="en-GB" dirty="0" err="1"/>
              <a:t>får</a:t>
            </a:r>
            <a:r>
              <a:rPr lang="en-GB" dirty="0"/>
              <a:t> </a:t>
            </a:r>
            <a:r>
              <a:rPr lang="en-GB" dirty="0" err="1"/>
              <a:t>tilgang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data de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ha </a:t>
            </a:r>
            <a:r>
              <a:rPr lang="en-GB" dirty="0" err="1"/>
              <a:t>tilgang</a:t>
            </a:r>
            <a:r>
              <a:rPr lang="en-GB" dirty="0"/>
              <a:t> </a:t>
            </a:r>
            <a:r>
              <a:rPr lang="en-GB" dirty="0" err="1"/>
              <a:t>til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 </a:t>
            </a:r>
            <a:r>
              <a:rPr lang="en-GB" dirty="0" err="1"/>
              <a:t>elev</a:t>
            </a:r>
            <a:r>
              <a:rPr lang="en-GB" dirty="0"/>
              <a:t> </a:t>
            </a:r>
            <a:r>
              <a:rPr lang="en-GB" dirty="0" err="1"/>
              <a:t>infiserer</a:t>
            </a:r>
            <a:r>
              <a:rPr lang="en-GB" dirty="0"/>
              <a:t> </a:t>
            </a:r>
            <a:r>
              <a:rPr lang="en-GB" dirty="0" err="1"/>
              <a:t>skolepcer</a:t>
            </a:r>
            <a:r>
              <a:rPr lang="en-GB" dirty="0"/>
              <a:t> med et virus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minnebrikke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 </a:t>
            </a:r>
            <a:r>
              <a:rPr lang="en-GB" dirty="0" err="1"/>
              <a:t>elev</a:t>
            </a:r>
            <a:r>
              <a:rPr lang="en-GB" dirty="0"/>
              <a:t> </a:t>
            </a:r>
            <a:r>
              <a:rPr lang="en-GB" dirty="0" err="1"/>
              <a:t>søler</a:t>
            </a:r>
            <a:r>
              <a:rPr lang="en-GB" dirty="0"/>
              <a:t> “Monster Energy Ultra Paradise TM” </a:t>
            </a:r>
            <a:r>
              <a:rPr lang="en-GB" dirty="0" err="1"/>
              <a:t>på</a:t>
            </a:r>
            <a:r>
              <a:rPr lang="en-GB" dirty="0"/>
              <a:t> et keyboard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En meteor </a:t>
            </a:r>
            <a:r>
              <a:rPr lang="en-GB" dirty="0" err="1"/>
              <a:t>treffer</a:t>
            </a:r>
            <a:r>
              <a:rPr lang="en-GB" dirty="0"/>
              <a:t> </a:t>
            </a:r>
            <a:r>
              <a:rPr lang="en-GB" dirty="0" err="1"/>
              <a:t>skolen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nb-NO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887DA703-CBCF-57AD-9E37-E8A36B53F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94831"/>
              </p:ext>
            </p:extLst>
          </p:nvPr>
        </p:nvGraphicFramePr>
        <p:xfrm>
          <a:off x="3720230" y="1040711"/>
          <a:ext cx="8108786" cy="474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44656" imgH="3685032" progId="">
                  <p:embed/>
                </p:oleObj>
              </mc:Choice>
              <mc:Fallback>
                <p:oleObj r:id="rId2" imgW="7944656" imgH="3685032" progId="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887DA703-CBCF-57AD-9E37-E8A36B53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0230" y="1040711"/>
                        <a:ext cx="8108786" cy="4746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34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F350AA-A173-4C7E-C872-A3F700A5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2E56C5-7C6E-CB4C-8D03-51969376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4" y="1163586"/>
            <a:ext cx="10884219" cy="5000450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Når man har identifisert en risk, har man fire valg:</a:t>
            </a:r>
          </a:p>
          <a:p>
            <a:endParaRPr lang="nb-NO" dirty="0"/>
          </a:p>
          <a:p>
            <a:r>
              <a:rPr lang="nb-NO" dirty="0" err="1"/>
              <a:t>Acceptance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Velger å ikke gjøre noe ekstra for å sikre ressursen, fordi:</a:t>
            </a:r>
          </a:p>
          <a:p>
            <a:pPr lvl="2"/>
            <a:r>
              <a:rPr lang="nb-NO" dirty="0"/>
              <a:t>Ikke kritisk om det skulle skje noe med den</a:t>
            </a:r>
          </a:p>
          <a:p>
            <a:pPr lvl="2"/>
            <a:r>
              <a:rPr lang="nb-NO" dirty="0"/>
              <a:t>Vil koste mer å sikre den mot risk enn et potensielt tap ville ha vært</a:t>
            </a:r>
          </a:p>
          <a:p>
            <a:endParaRPr lang="nb-NO" dirty="0"/>
          </a:p>
          <a:p>
            <a:r>
              <a:rPr lang="nb-NO" dirty="0" err="1"/>
              <a:t>Avoidance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Unngår alt som kan skape en risk</a:t>
            </a:r>
          </a:p>
          <a:p>
            <a:pPr lvl="2"/>
            <a:r>
              <a:rPr lang="nb-NO" dirty="0"/>
              <a:t>F. eks: redd for at virus skal infisere maskiner gjennom USB-porter og minnepinner?</a:t>
            </a:r>
          </a:p>
          <a:p>
            <a:pPr marL="541337" lvl="2" indent="0">
              <a:buNone/>
            </a:pPr>
            <a:r>
              <a:rPr lang="nb-NO" dirty="0"/>
              <a:t>	-&gt; </a:t>
            </a:r>
            <a:r>
              <a:rPr lang="nb-NO" dirty="0" err="1"/>
              <a:t>Disable</a:t>
            </a:r>
            <a:r>
              <a:rPr lang="nb-NO" dirty="0"/>
              <a:t> alle USB-porter på alle maskiner</a:t>
            </a:r>
          </a:p>
          <a:p>
            <a:pPr lvl="2"/>
            <a:r>
              <a:rPr lang="nb-NO" dirty="0"/>
              <a:t>Ikke alltid optimalt eller mulig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/>
              <a:t>Transfererence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Sikkerheten er noen andres ansvar</a:t>
            </a:r>
          </a:p>
          <a:p>
            <a:pPr lvl="2"/>
            <a:r>
              <a:rPr lang="nb-NO" dirty="0"/>
              <a:t>F. eks sett alt i skyen eller kjøp forsikkring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 </a:t>
            </a:r>
            <a:r>
              <a:rPr lang="nb-NO" dirty="0" err="1"/>
              <a:t>responsibility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</a:t>
            </a:r>
          </a:p>
          <a:p>
            <a:pPr lvl="2"/>
            <a:r>
              <a:rPr lang="nb-NO" dirty="0"/>
              <a:t>Skyprovider gjør sin del, du gjør din del</a:t>
            </a:r>
          </a:p>
          <a:p>
            <a:endParaRPr lang="nb-NO" dirty="0"/>
          </a:p>
          <a:p>
            <a:r>
              <a:rPr lang="nb-NO" dirty="0" err="1"/>
              <a:t>Mitigation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Mest vanlige måten å håndtere risk</a:t>
            </a:r>
          </a:p>
          <a:p>
            <a:pPr lvl="1"/>
            <a:r>
              <a:rPr lang="nb-NO" dirty="0"/>
              <a:t>Reduserer risikoen! Gjør tiltak. </a:t>
            </a:r>
            <a:endParaRPr lang="nb-N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60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917748-1042-7A43-B676-8AEBB09E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Basics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18BAD1-8B39-6A2D-F147-D1561655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Hva</a:t>
            </a:r>
            <a:r>
              <a:rPr lang="en-GB" dirty="0"/>
              <a:t> er </a:t>
            </a:r>
            <a:r>
              <a:rPr lang="en-GB" dirty="0" err="1"/>
              <a:t>verdifullt</a:t>
            </a:r>
            <a:r>
              <a:rPr lang="en-GB" dirty="0"/>
              <a:t> for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organisasjon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Inntekt</a:t>
            </a:r>
            <a:endParaRPr lang="en-GB" dirty="0"/>
          </a:p>
          <a:p>
            <a:pPr lvl="1"/>
            <a:r>
              <a:rPr lang="en-GB" dirty="0"/>
              <a:t>Kunder</a:t>
            </a:r>
          </a:p>
          <a:p>
            <a:pPr lvl="1"/>
            <a:r>
              <a:rPr lang="en-GB" dirty="0"/>
              <a:t>Hardware</a:t>
            </a:r>
          </a:p>
          <a:p>
            <a:pPr lvl="1"/>
            <a:r>
              <a:rPr lang="en-GB" dirty="0"/>
              <a:t>Software</a:t>
            </a:r>
          </a:p>
          <a:p>
            <a:pPr lvl="1"/>
            <a:r>
              <a:rPr lang="en-GB" dirty="0" err="1"/>
              <a:t>Rykte</a:t>
            </a:r>
            <a:endParaRPr lang="en-GB" dirty="0"/>
          </a:p>
          <a:p>
            <a:pPr lvl="1"/>
            <a:r>
              <a:rPr lang="en-GB" dirty="0" err="1"/>
              <a:t>Informasjon</a:t>
            </a:r>
            <a:endParaRPr lang="en-GB" dirty="0"/>
          </a:p>
          <a:p>
            <a:pPr marL="265113" lvl="1" indent="0">
              <a:buNone/>
            </a:pPr>
            <a:endParaRPr lang="nb-NO" dirty="0"/>
          </a:p>
          <a:p>
            <a:r>
              <a:rPr lang="en-GB" dirty="0" err="1"/>
              <a:t>Hvilke</a:t>
            </a:r>
            <a:r>
              <a:rPr lang="en-GB" dirty="0"/>
              <a:t> </a:t>
            </a:r>
            <a:r>
              <a:rPr lang="en-GB" dirty="0" err="1"/>
              <a:t>trusler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Hackere</a:t>
            </a:r>
            <a:endParaRPr lang="en-GB" dirty="0"/>
          </a:p>
          <a:p>
            <a:pPr lvl="1"/>
            <a:r>
              <a:rPr lang="en-GB" dirty="0" err="1"/>
              <a:t>Uhell</a:t>
            </a:r>
            <a:endParaRPr lang="en-GB" dirty="0"/>
          </a:p>
          <a:p>
            <a:pPr lvl="1"/>
            <a:r>
              <a:rPr lang="en-GB" dirty="0"/>
              <a:t>Malware</a:t>
            </a:r>
          </a:p>
          <a:p>
            <a:pPr lvl="1"/>
            <a:r>
              <a:rPr lang="en-GB" dirty="0" err="1"/>
              <a:t>Naturkatastrofer</a:t>
            </a:r>
            <a:endParaRPr lang="en-GB" dirty="0"/>
          </a:p>
          <a:p>
            <a:pPr lvl="1"/>
            <a:r>
              <a:rPr lang="en-GB" dirty="0" err="1"/>
              <a:t>Tekniske</a:t>
            </a:r>
            <a:r>
              <a:rPr lang="en-GB" dirty="0"/>
              <a:t> </a:t>
            </a:r>
            <a:r>
              <a:rPr lang="en-GB" dirty="0" err="1"/>
              <a:t>feil</a:t>
            </a:r>
            <a:endParaRPr lang="en-GB" dirty="0"/>
          </a:p>
          <a:p>
            <a:pPr lvl="1"/>
            <a:r>
              <a:rPr lang="en-GB" dirty="0"/>
              <a:t>BRUKERE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9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917748-1042-7A43-B676-8AEBB09E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Basics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18BAD1-8B39-6A2D-F147-D1561655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beskytter</a:t>
            </a:r>
            <a:r>
              <a:rPr lang="en-GB" dirty="0"/>
              <a:t> du </a:t>
            </a:r>
            <a:r>
              <a:rPr lang="en-GB" dirty="0" err="1"/>
              <a:t>deg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Antivirus</a:t>
            </a:r>
          </a:p>
          <a:p>
            <a:pPr lvl="1"/>
            <a:r>
              <a:rPr lang="en-GB" dirty="0" err="1"/>
              <a:t>Fysisk</a:t>
            </a:r>
            <a:r>
              <a:rPr lang="en-GB" dirty="0"/>
              <a:t> </a:t>
            </a:r>
            <a:r>
              <a:rPr lang="en-GB" dirty="0" err="1"/>
              <a:t>sikkehet</a:t>
            </a:r>
            <a:endParaRPr lang="en-GB" dirty="0"/>
          </a:p>
          <a:p>
            <a:pPr lvl="1"/>
            <a:r>
              <a:rPr lang="en-GB" dirty="0" err="1"/>
              <a:t>Trening</a:t>
            </a:r>
            <a:r>
              <a:rPr lang="en-GB" dirty="0"/>
              <a:t> for ansate</a:t>
            </a:r>
          </a:p>
          <a:p>
            <a:pPr lvl="1"/>
            <a:r>
              <a:rPr lang="en-GB" dirty="0" err="1"/>
              <a:t>Gode</a:t>
            </a:r>
            <a:r>
              <a:rPr lang="en-GB" dirty="0"/>
              <a:t> </a:t>
            </a:r>
            <a:r>
              <a:rPr lang="en-GB" dirty="0" err="1"/>
              <a:t>prosedyrer</a:t>
            </a:r>
            <a:endParaRPr lang="en-GB" dirty="0"/>
          </a:p>
          <a:p>
            <a:pPr marL="265113" lvl="1" indent="0">
              <a:buNone/>
            </a:pPr>
            <a:endParaRPr lang="nb-NO" dirty="0"/>
          </a:p>
          <a:p>
            <a:r>
              <a:rPr lang="en-GB" dirty="0" err="1"/>
              <a:t>Kommer</a:t>
            </a:r>
            <a:r>
              <a:rPr lang="en-GB" dirty="0"/>
              <a:t> de </a:t>
            </a:r>
            <a:r>
              <a:rPr lang="en-GB" dirty="0" err="1"/>
              <a:t>fleste</a:t>
            </a:r>
            <a:r>
              <a:rPr lang="en-GB" dirty="0"/>
              <a:t> </a:t>
            </a:r>
            <a:r>
              <a:rPr lang="en-GB" dirty="0" err="1"/>
              <a:t>angrep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superhackere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attraktivt</a:t>
            </a:r>
            <a:r>
              <a:rPr lang="en-GB" dirty="0"/>
              <a:t> er du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mål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37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F02C96-A769-F6D0-D1BB-5473B794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 surfaces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D18F80-F3AA-888C-D992-C77596EC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5" y="1409496"/>
            <a:ext cx="4793644" cy="2101147"/>
          </a:xfrm>
        </p:spPr>
        <p:txBody>
          <a:bodyPr/>
          <a:lstStyle/>
          <a:p>
            <a:r>
              <a:rPr lang="nb-NO" dirty="0"/>
              <a:t>Application:</a:t>
            </a:r>
          </a:p>
          <a:p>
            <a:pPr lvl="1"/>
            <a:r>
              <a:rPr lang="nb-NO" dirty="0"/>
              <a:t>Svakheter i kode.</a:t>
            </a:r>
          </a:p>
          <a:p>
            <a:pPr lvl="1"/>
            <a:r>
              <a:rPr lang="nb-NO" dirty="0"/>
              <a:t>Data som kommer inn og ut av programmet er åpent og leselig</a:t>
            </a:r>
          </a:p>
          <a:p>
            <a:pPr lvl="1"/>
            <a:r>
              <a:rPr lang="nb-NO" dirty="0"/>
              <a:t>Hvilke porter programmet kjører på</a:t>
            </a:r>
          </a:p>
          <a:p>
            <a:pPr lvl="1"/>
            <a:r>
              <a:rPr lang="nb-NO" dirty="0"/>
              <a:t>Hvilke tjenester som kjøres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B4CEE673-DC1A-B2D7-7F3B-16AC05036755}"/>
              </a:ext>
            </a:extLst>
          </p:cNvPr>
          <p:cNvSpPr txBox="1">
            <a:spLocks/>
          </p:cNvSpPr>
          <p:nvPr/>
        </p:nvSpPr>
        <p:spPr>
          <a:xfrm>
            <a:off x="823385" y="3618974"/>
            <a:ext cx="4793644" cy="21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3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1338" indent="-276225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7550" indent="-176213" algn="l" defTabSz="914400" rtl="0" eaLnBrk="1" latinLnBrk="0" hangingPunct="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5350" indent="-177800" algn="l" defTabSz="914400" rtl="0" eaLnBrk="1" latinLnBrk="0" hangingPunct="1">
              <a:spcBef>
                <a:spcPts val="0"/>
              </a:spcBef>
              <a:buSzPct val="9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1563" indent="-176213" algn="l" defTabSz="914400" rtl="0" eaLnBrk="1" latinLnBrk="0" hangingPunct="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Network: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packet</a:t>
            </a:r>
            <a:r>
              <a:rPr lang="nb-NO" dirty="0"/>
              <a:t> </a:t>
            </a:r>
            <a:r>
              <a:rPr lang="nb-NO" dirty="0" err="1"/>
              <a:t>inspection</a:t>
            </a:r>
            <a:endParaRPr lang="nb-NO" dirty="0"/>
          </a:p>
          <a:p>
            <a:pPr lvl="1"/>
            <a:r>
              <a:rPr lang="nb-NO" dirty="0"/>
              <a:t>For åpne regler i </a:t>
            </a:r>
            <a:r>
              <a:rPr lang="nb-NO" dirty="0" err="1"/>
              <a:t>firewall</a:t>
            </a:r>
            <a:endParaRPr lang="nb-NO" dirty="0"/>
          </a:p>
          <a:p>
            <a:pPr lvl="1"/>
            <a:r>
              <a:rPr lang="nb-NO" dirty="0"/>
              <a:t>Plassering av kritiske enheter</a:t>
            </a:r>
          </a:p>
          <a:p>
            <a:pPr lvl="1"/>
            <a:r>
              <a:rPr lang="nb-NO" dirty="0"/>
              <a:t>VPN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0D467C0A-A605-0C9F-CE51-45A0853ED5DF}"/>
              </a:ext>
            </a:extLst>
          </p:cNvPr>
          <p:cNvSpPr txBox="1">
            <a:spLocks/>
          </p:cNvSpPr>
          <p:nvPr/>
        </p:nvSpPr>
        <p:spPr>
          <a:xfrm>
            <a:off x="6265493" y="1409496"/>
            <a:ext cx="4793644" cy="21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3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1338" indent="-276225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7550" indent="-176213" algn="l" defTabSz="914400" rtl="0" eaLnBrk="1" latinLnBrk="0" hangingPunct="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5350" indent="-177800" algn="l" defTabSz="914400" rtl="0" eaLnBrk="1" latinLnBrk="0" hangingPunct="1">
              <a:spcBef>
                <a:spcPts val="0"/>
              </a:spcBef>
              <a:buSzPct val="9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1563" indent="-176213" algn="l" defTabSz="914400" rtl="0" eaLnBrk="1" latinLnBrk="0" hangingPunct="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Services:</a:t>
            </a:r>
          </a:p>
          <a:p>
            <a:pPr lvl="1"/>
            <a:r>
              <a:rPr lang="nb-NO" dirty="0"/>
              <a:t>Gammel/utdatert software</a:t>
            </a:r>
          </a:p>
          <a:p>
            <a:pPr lvl="1"/>
            <a:r>
              <a:rPr lang="nb-NO" dirty="0"/>
              <a:t>Hjemmelaget software</a:t>
            </a:r>
          </a:p>
          <a:p>
            <a:pPr lvl="1"/>
            <a:r>
              <a:rPr lang="nb-NO" dirty="0"/>
              <a:t>Ubrukte software </a:t>
            </a:r>
            <a:r>
              <a:rPr lang="nb-NO" dirty="0" err="1"/>
              <a:t>features</a:t>
            </a:r>
            <a:endParaRPr lang="nb-NO" dirty="0"/>
          </a:p>
          <a:p>
            <a:pPr lvl="1"/>
            <a:r>
              <a:rPr lang="nb-NO" dirty="0"/>
              <a:t>Remote desktop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CE2FC678-C22E-BFB6-AAAD-0E6B3B5D11A2}"/>
              </a:ext>
            </a:extLst>
          </p:cNvPr>
          <p:cNvSpPr txBox="1">
            <a:spLocks/>
          </p:cNvSpPr>
          <p:nvPr/>
        </p:nvSpPr>
        <p:spPr>
          <a:xfrm>
            <a:off x="6265493" y="3510643"/>
            <a:ext cx="4793644" cy="21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3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1338" indent="-276225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7550" indent="-176213" algn="l" defTabSz="914400" rtl="0" eaLnBrk="1" latinLnBrk="0" hangingPunct="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5350" indent="-177800" algn="l" defTabSz="914400" rtl="0" eaLnBrk="1" latinLnBrk="0" hangingPunct="1">
              <a:spcBef>
                <a:spcPts val="0"/>
              </a:spcBef>
              <a:buSzPct val="9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1563" indent="-176213" algn="l" defTabSz="914400" rtl="0" eaLnBrk="1" latinLnBrk="0" hangingPunct="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Employees:</a:t>
            </a:r>
          </a:p>
          <a:p>
            <a:pPr lvl="1"/>
            <a:r>
              <a:rPr lang="en-GB" dirty="0"/>
              <a:t>DEN STORE SVAKHETEN!</a:t>
            </a:r>
          </a:p>
          <a:p>
            <a:pPr lvl="1"/>
            <a:r>
              <a:rPr lang="en-GB" dirty="0"/>
              <a:t>Social engineering</a:t>
            </a:r>
          </a:p>
          <a:p>
            <a:pPr lvl="1"/>
            <a:r>
              <a:rPr lang="en-GB" dirty="0"/>
              <a:t>Human errors</a:t>
            </a:r>
          </a:p>
          <a:p>
            <a:pPr lvl="1"/>
            <a:r>
              <a:rPr lang="en-GB" dirty="0"/>
              <a:t>Malicious behaviour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41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9646A2-B79F-AE44-DF1A-3539A3B7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Forskjellige</a:t>
            </a:r>
            <a:r>
              <a:rPr lang="en-GB" dirty="0"/>
              <a:t> </a:t>
            </a:r>
            <a:r>
              <a:rPr lang="en-GB" dirty="0" err="1"/>
              <a:t>trusler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D1C277-48A1-1A77-840F-C76C6220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r>
              <a:rPr lang="en-GB" dirty="0"/>
              <a:t>Malware</a:t>
            </a:r>
          </a:p>
          <a:p>
            <a:r>
              <a:rPr lang="en-GB" dirty="0" err="1"/>
              <a:t>Sikkerhetsbrudd</a:t>
            </a:r>
            <a:endParaRPr lang="en-GB" dirty="0"/>
          </a:p>
          <a:p>
            <a:pPr lvl="1"/>
            <a:r>
              <a:rPr lang="en-GB" dirty="0"/>
              <a:t>Hacking</a:t>
            </a:r>
          </a:p>
          <a:p>
            <a:r>
              <a:rPr lang="nb-NO" dirty="0" err="1"/>
              <a:t>DoS</a:t>
            </a:r>
            <a:r>
              <a:rPr lang="nb-NO" dirty="0"/>
              <a:t>/</a:t>
            </a:r>
            <a:r>
              <a:rPr lang="nb-NO" dirty="0" err="1"/>
              <a:t>DDoS</a:t>
            </a:r>
            <a:endParaRPr lang="nb-NO" dirty="0"/>
          </a:p>
          <a:p>
            <a:r>
              <a:rPr lang="nb-NO" dirty="0"/>
              <a:t>Web </a:t>
            </a:r>
            <a:r>
              <a:rPr lang="nb-NO" dirty="0" err="1"/>
              <a:t>attack</a:t>
            </a:r>
            <a:endParaRPr lang="nb-NO" dirty="0"/>
          </a:p>
          <a:p>
            <a:pPr lvl="1"/>
            <a:r>
              <a:rPr lang="nb-NO" dirty="0"/>
              <a:t>Angrep mot nettsider</a:t>
            </a:r>
          </a:p>
          <a:p>
            <a:r>
              <a:rPr lang="nb-NO" dirty="0" err="1"/>
              <a:t>Session</a:t>
            </a:r>
            <a:r>
              <a:rPr lang="nb-NO" dirty="0"/>
              <a:t> </a:t>
            </a:r>
            <a:r>
              <a:rPr lang="nb-NO" dirty="0" err="1"/>
              <a:t>hijacking</a:t>
            </a:r>
            <a:endParaRPr lang="nb-NO" dirty="0"/>
          </a:p>
          <a:p>
            <a:r>
              <a:rPr lang="nb-NO" dirty="0"/>
              <a:t>Insider </a:t>
            </a:r>
            <a:r>
              <a:rPr lang="nb-NO" dirty="0" err="1"/>
              <a:t>threat</a:t>
            </a:r>
            <a:endParaRPr lang="nb-NO" dirty="0"/>
          </a:p>
          <a:p>
            <a:r>
              <a:rPr lang="nb-NO" dirty="0"/>
              <a:t>DNS poisoning</a:t>
            </a:r>
          </a:p>
        </p:txBody>
      </p:sp>
    </p:spTree>
    <p:extLst>
      <p:ext uri="{BB962C8B-B14F-4D97-AF65-F5344CB8AC3E}">
        <p14:creationId xmlns:p14="http://schemas.microsoft.com/office/powerpoint/2010/main" val="40937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2ADDDD-5398-F1FF-6164-B16957C5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terminology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C0145A-82E7-AFF8-A6CD-4B82C263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Hacker:</a:t>
            </a:r>
          </a:p>
          <a:p>
            <a:pPr lvl="1"/>
            <a:r>
              <a:rPr lang="en-GB" dirty="0"/>
              <a:t>White hat</a:t>
            </a:r>
          </a:p>
          <a:p>
            <a:pPr lvl="2"/>
            <a:r>
              <a:rPr lang="en-GB" dirty="0"/>
              <a:t>Penetration testing</a:t>
            </a:r>
          </a:p>
          <a:p>
            <a:pPr lvl="1"/>
            <a:r>
              <a:rPr lang="en-GB" dirty="0"/>
              <a:t>Black hat</a:t>
            </a:r>
          </a:p>
          <a:p>
            <a:pPr lvl="1"/>
            <a:r>
              <a:rPr lang="en-GB" dirty="0"/>
              <a:t>Gray hat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24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82628E-B1C0-9EC5-1D5A-399411CB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0321BD-EB59-703C-7946-2BC98144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err="1"/>
              <a:t>Nei</a:t>
            </a:r>
            <a:r>
              <a:rPr lang="en-GB" sz="2000" dirty="0"/>
              <a:t>, </a:t>
            </a:r>
            <a:r>
              <a:rPr lang="en-GB" sz="2000" dirty="0" err="1"/>
              <a:t>ikke</a:t>
            </a:r>
            <a:r>
              <a:rPr lang="en-GB" sz="2000" dirty="0"/>
              <a:t> </a:t>
            </a:r>
            <a:r>
              <a:rPr lang="en-GB" sz="2000" i="1" dirty="0"/>
              <a:t>den</a:t>
            </a:r>
            <a:r>
              <a:rPr lang="en-GB" sz="2000" dirty="0"/>
              <a:t> CIA</a:t>
            </a:r>
          </a:p>
          <a:p>
            <a:r>
              <a:rPr lang="en-GB" sz="2000" dirty="0"/>
              <a:t>De </a:t>
            </a:r>
            <a:r>
              <a:rPr lang="en-GB" sz="2000" dirty="0" err="1"/>
              <a:t>tre</a:t>
            </a:r>
            <a:r>
              <a:rPr lang="en-GB" sz="2000" dirty="0"/>
              <a:t> </a:t>
            </a:r>
            <a:r>
              <a:rPr lang="en-GB" sz="2000" dirty="0" err="1"/>
              <a:t>sikkerhetspillarene</a:t>
            </a:r>
            <a:r>
              <a:rPr lang="en-GB" sz="2000" dirty="0"/>
              <a:t>:</a:t>
            </a:r>
          </a:p>
          <a:p>
            <a:endParaRPr lang="nb-NO" sz="2000" dirty="0"/>
          </a:p>
          <a:p>
            <a:r>
              <a:rPr lang="nb-NO" sz="2000" dirty="0" err="1"/>
              <a:t>Confidentiality</a:t>
            </a:r>
            <a:r>
              <a:rPr lang="nb-NO" sz="2000" dirty="0"/>
              <a:t>:</a:t>
            </a:r>
          </a:p>
          <a:p>
            <a:pPr lvl="1"/>
            <a:r>
              <a:rPr lang="nb-NO" dirty="0"/>
              <a:t>Handler om at kun de som skal ha tilgang til informasjon har tilgang til den. Det gjelder både brukere og systemer.</a:t>
            </a:r>
          </a:p>
          <a:p>
            <a:pPr lvl="1"/>
            <a:r>
              <a:rPr lang="nb-NO" dirty="0"/>
              <a:t>Det er flere forskjellige teknologier som støtter dette. 3 </a:t>
            </a:r>
            <a:r>
              <a:rPr lang="nb-NO" dirty="0" err="1"/>
              <a:t>hovedeksempler</a:t>
            </a:r>
            <a:r>
              <a:rPr lang="nb-NO" dirty="0"/>
              <a:t>:</a:t>
            </a:r>
          </a:p>
          <a:p>
            <a:pPr marL="0" indent="0">
              <a:buNone/>
            </a:pPr>
            <a:r>
              <a:rPr lang="nb-NO" sz="2000" dirty="0"/>
              <a:t>	1. Sterk kryptering:</a:t>
            </a:r>
          </a:p>
          <a:p>
            <a:pPr lvl="4"/>
            <a:r>
              <a:rPr lang="nb-NO" sz="2000" dirty="0"/>
              <a:t>F. eks VPN.</a:t>
            </a:r>
          </a:p>
          <a:p>
            <a:pPr lvl="4"/>
            <a:r>
              <a:rPr lang="nb-NO" sz="2000" dirty="0"/>
              <a:t>SSL/TSL for å krypterer websider</a:t>
            </a:r>
          </a:p>
          <a:p>
            <a:pPr marL="0" indent="0">
              <a:buNone/>
            </a:pPr>
            <a:r>
              <a:rPr lang="nb-NO" sz="2000" dirty="0"/>
              <a:t>	2. Sterk autentisering:</a:t>
            </a:r>
          </a:p>
          <a:p>
            <a:pPr lvl="4"/>
            <a:r>
              <a:rPr lang="nb-NO" sz="2000" dirty="0"/>
              <a:t>F. eks multifaktor: noe man har, noe man er, noe man kan.</a:t>
            </a:r>
          </a:p>
          <a:p>
            <a:pPr marL="0" indent="0">
              <a:buNone/>
            </a:pPr>
            <a:r>
              <a:rPr lang="nb-NO" sz="2000" dirty="0"/>
              <a:t>	3. Streng tilgangskontroll:</a:t>
            </a:r>
          </a:p>
          <a:p>
            <a:pPr lvl="4"/>
            <a:r>
              <a:rPr lang="nb-NO" sz="2000" dirty="0"/>
              <a:t>Kombinerer autentisering med "</a:t>
            </a:r>
            <a:r>
              <a:rPr lang="nb-NO" sz="2000" dirty="0" err="1"/>
              <a:t>tilleggsting</a:t>
            </a:r>
            <a:r>
              <a:rPr lang="nb-NO" sz="2000" dirty="0"/>
              <a:t>". </a:t>
            </a:r>
          </a:p>
          <a:p>
            <a:pPr lvl="4"/>
            <a:r>
              <a:rPr lang="nb-NO" sz="2000" dirty="0" err="1"/>
              <a:t>Conditional</a:t>
            </a:r>
            <a:r>
              <a:rPr lang="nb-NO" sz="2000" dirty="0"/>
              <a:t> </a:t>
            </a:r>
            <a:r>
              <a:rPr lang="nb-NO" sz="2000" dirty="0" err="1"/>
              <a:t>access</a:t>
            </a:r>
            <a:r>
              <a:rPr lang="nb-NO" sz="2000" dirty="0"/>
              <a:t>: f. eks: "du har lov til å gjøre dette, så lenge du logger inn på akkurat denne maskinen."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09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CCB4A6-18E5-F116-53B6-AC2EBFE3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FBD41F-30A9-7EF5-CD98-247E8F01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500" dirty="0" err="1"/>
              <a:t>Integrity</a:t>
            </a:r>
            <a:r>
              <a:rPr lang="nb-NO" sz="2500" dirty="0"/>
              <a:t>:</a:t>
            </a:r>
          </a:p>
          <a:p>
            <a:pPr lvl="1"/>
            <a:r>
              <a:rPr lang="nb-NO" sz="2500" dirty="0"/>
              <a:t>Handler om integritet, presisjon og validitet av dataen eller informasjonen som er laget.</a:t>
            </a:r>
          </a:p>
          <a:p>
            <a:pPr lvl="2"/>
            <a:r>
              <a:rPr lang="nb-NO" sz="2500" b="1" dirty="0"/>
              <a:t>At dataen ikke er tuklet med!</a:t>
            </a:r>
          </a:p>
          <a:p>
            <a:pPr lvl="1"/>
            <a:r>
              <a:rPr lang="nb-NO" sz="2500" dirty="0"/>
              <a:t>Hensikten med </a:t>
            </a:r>
            <a:r>
              <a:rPr lang="nb-NO" sz="2500" dirty="0" err="1"/>
              <a:t>integrity</a:t>
            </a:r>
            <a:r>
              <a:rPr lang="nb-NO" sz="2500" dirty="0"/>
              <a:t>, er at dataen er sikret mot både ondsinnet eller utilsiktete endringer</a:t>
            </a:r>
          </a:p>
          <a:p>
            <a:pPr lvl="1"/>
            <a:r>
              <a:rPr lang="nb-NO" sz="2500" dirty="0"/>
              <a:t>Loggføring (</a:t>
            </a:r>
            <a:r>
              <a:rPr lang="nb-NO" sz="2500" dirty="0" err="1"/>
              <a:t>audit</a:t>
            </a:r>
            <a:r>
              <a:rPr lang="nb-NO" sz="2500" dirty="0"/>
              <a:t>), hardware som sjekker etter endringer. "Tamper </a:t>
            </a:r>
            <a:r>
              <a:rPr lang="nb-NO" sz="2500" dirty="0" err="1"/>
              <a:t>protection</a:t>
            </a:r>
            <a:r>
              <a:rPr lang="nb-NO" sz="2500" dirty="0"/>
              <a:t>"</a:t>
            </a:r>
          </a:p>
          <a:p>
            <a:pPr lvl="1"/>
            <a:r>
              <a:rPr lang="nb-NO" sz="2500" dirty="0"/>
              <a:t>Både software- og hardware-</a:t>
            </a:r>
            <a:r>
              <a:rPr lang="nb-NO" sz="2500" dirty="0" err="1"/>
              <a:t>integrity</a:t>
            </a:r>
            <a:endParaRPr lang="nb-NO" sz="2500" dirty="0"/>
          </a:p>
        </p:txBody>
      </p:sp>
    </p:spTree>
    <p:extLst>
      <p:ext uri="{BB962C8B-B14F-4D97-AF65-F5344CB8AC3E}">
        <p14:creationId xmlns:p14="http://schemas.microsoft.com/office/powerpoint/2010/main" val="82866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7F5C14-7DBA-549D-BB07-2E2FF5E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DD4E9E-A681-EEB5-6D11-5C2301F7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500" dirty="0" err="1"/>
              <a:t>Availability</a:t>
            </a:r>
            <a:r>
              <a:rPr lang="nb-NO" sz="2500" dirty="0"/>
              <a:t>:</a:t>
            </a:r>
          </a:p>
          <a:p>
            <a:pPr lvl="1"/>
            <a:r>
              <a:rPr lang="nb-NO" sz="2500" dirty="0"/>
              <a:t>Handler om at en ressurs skal være tilgjengelig for en bruker eller system når man har behov for den.</a:t>
            </a:r>
          </a:p>
          <a:p>
            <a:pPr lvl="2"/>
            <a:r>
              <a:rPr lang="nb-NO" sz="2500" dirty="0"/>
              <a:t>F. eks backup.</a:t>
            </a:r>
          </a:p>
          <a:p>
            <a:pPr lvl="1"/>
            <a:r>
              <a:rPr lang="nb-NO" sz="2500" dirty="0"/>
              <a:t>Man deler gjerne trusler mot </a:t>
            </a:r>
            <a:r>
              <a:rPr lang="nb-NO" sz="2500" dirty="0" err="1"/>
              <a:t>Availability</a:t>
            </a:r>
            <a:r>
              <a:rPr lang="nb-NO" sz="2500" dirty="0"/>
              <a:t> inn i 2 deler:</a:t>
            </a:r>
          </a:p>
          <a:p>
            <a:pPr lvl="2"/>
            <a:r>
              <a:rPr lang="nb-NO" sz="2500" dirty="0" err="1"/>
              <a:t>Accidental</a:t>
            </a:r>
            <a:r>
              <a:rPr lang="nb-NO" sz="2500" dirty="0"/>
              <a:t>: utilsiktet:</a:t>
            </a:r>
          </a:p>
          <a:p>
            <a:pPr lvl="3"/>
            <a:r>
              <a:rPr lang="nb-NO" sz="2500" dirty="0"/>
              <a:t>Hardware </a:t>
            </a:r>
            <a:r>
              <a:rPr lang="nb-NO" sz="2500" dirty="0" err="1"/>
              <a:t>failure</a:t>
            </a:r>
            <a:r>
              <a:rPr lang="nb-NO" sz="2500" dirty="0"/>
              <a:t>, uhell, brann osv.</a:t>
            </a:r>
          </a:p>
          <a:p>
            <a:pPr lvl="2"/>
            <a:r>
              <a:rPr lang="nb-NO" sz="2500" dirty="0" err="1"/>
              <a:t>Deliberate</a:t>
            </a:r>
            <a:r>
              <a:rPr lang="nb-NO" sz="2500" dirty="0"/>
              <a:t>: med </a:t>
            </a:r>
            <a:r>
              <a:rPr lang="nb-NO" sz="2500" dirty="0" err="1"/>
              <a:t>ondsiktet</a:t>
            </a:r>
            <a:r>
              <a:rPr lang="nb-NO" sz="2500" dirty="0"/>
              <a:t> hensikt:</a:t>
            </a:r>
          </a:p>
          <a:p>
            <a:pPr lvl="3"/>
            <a:r>
              <a:rPr lang="nb-NO" sz="2500" dirty="0"/>
              <a:t>F. eks DDOS, </a:t>
            </a:r>
            <a:r>
              <a:rPr lang="nb-NO" sz="2500" dirty="0" err="1"/>
              <a:t>ransomware</a:t>
            </a:r>
            <a:endParaRPr lang="nb-NO" sz="2500" dirty="0"/>
          </a:p>
        </p:txBody>
      </p:sp>
    </p:spTree>
    <p:extLst>
      <p:ext uri="{BB962C8B-B14F-4D97-AF65-F5344CB8AC3E}">
        <p14:creationId xmlns:p14="http://schemas.microsoft.com/office/powerpoint/2010/main" val="3851813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 server PPT-1</Template>
  <TotalTime>9642</TotalTime>
  <Words>1053</Words>
  <Application>Microsoft Office PowerPoint</Application>
  <PresentationFormat>Widescreen</PresentationFormat>
  <Paragraphs>199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Kantoorthema</vt:lpstr>
      <vt:lpstr>IT Security Fundamentals Uke 1 </vt:lpstr>
      <vt:lpstr>Security Basics</vt:lpstr>
      <vt:lpstr>Security Basics</vt:lpstr>
      <vt:lpstr>Attack surfaces</vt:lpstr>
      <vt:lpstr>Forskjellige trusler</vt:lpstr>
      <vt:lpstr>Security terminology</vt:lpstr>
      <vt:lpstr>CIA</vt:lpstr>
      <vt:lpstr>CIA</vt:lpstr>
      <vt:lpstr>CIA</vt:lpstr>
      <vt:lpstr>Social Engineering</vt:lpstr>
      <vt:lpstr>Perimeter security</vt:lpstr>
      <vt:lpstr>Layered Security</vt:lpstr>
      <vt:lpstr>Risk assessment</vt:lpstr>
      <vt:lpstr>Risk assessment</vt:lpstr>
      <vt:lpstr>Risk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client</dc:title>
  <dc:creator>Eirik Dybdal Rønning</dc:creator>
  <cp:lastModifiedBy>Karlsen, Vetle Tobias Flesvik</cp:lastModifiedBy>
  <cp:revision>239</cp:revision>
  <dcterms:created xsi:type="dcterms:W3CDTF">2021-11-28T18:09:01Z</dcterms:created>
  <dcterms:modified xsi:type="dcterms:W3CDTF">2024-05-13T07:42:03Z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2021-12-01T13:48:53Z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90b60465-0c47-4b20-ba2d-cff79d08279d</vt:lpwstr>
  </property>
  <property fmtid="{D5CDD505-2E9C-101B-9397-08002B2CF9AE}" pid="8" name="MSIP_Label_8ec6f3c4-656f-44b6-be73-72350d231806_ContentBits">
    <vt:lpwstr>2</vt:lpwstr>
  </property>
</Properties>
</file>