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411" r:id="rId3"/>
    <p:sldId id="412" r:id="rId4"/>
    <p:sldId id="414" r:id="rId5"/>
    <p:sldId id="415" r:id="rId6"/>
    <p:sldId id="416" r:id="rId7"/>
    <p:sldId id="419" r:id="rId8"/>
    <p:sldId id="417" r:id="rId9"/>
    <p:sldId id="425" r:id="rId10"/>
    <p:sldId id="421" r:id="rId11"/>
    <p:sldId id="422" r:id="rId12"/>
    <p:sldId id="423" r:id="rId13"/>
    <p:sldId id="424" r:id="rId14"/>
    <p:sldId id="426" r:id="rId15"/>
    <p:sldId id="427" r:id="rId16"/>
    <p:sldId id="429" r:id="rId17"/>
    <p:sldId id="430" r:id="rId18"/>
    <p:sldId id="431" r:id="rId19"/>
    <p:sldId id="432" r:id="rId20"/>
    <p:sldId id="433" r:id="rId21"/>
    <p:sldId id="434" r:id="rId22"/>
    <p:sldId id="435" r:id="rId23"/>
    <p:sldId id="436" r:id="rId24"/>
    <p:sldId id="441" r:id="rId25"/>
    <p:sldId id="428" r:id="rId26"/>
    <p:sldId id="442" r:id="rId27"/>
    <p:sldId id="445" r:id="rId28"/>
    <p:sldId id="446" r:id="rId29"/>
    <p:sldId id="443" r:id="rId30"/>
    <p:sldId id="444" r:id="rId31"/>
    <p:sldId id="447" r:id="rId32"/>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4982FD9-E45F-4556-9061-889F3FD46913}">
          <p14:sldIdLst>
            <p14:sldId id="256"/>
            <p14:sldId id="411"/>
            <p14:sldId id="412"/>
            <p14:sldId id="414"/>
            <p14:sldId id="415"/>
            <p14:sldId id="416"/>
            <p14:sldId id="419"/>
            <p14:sldId id="417"/>
            <p14:sldId id="425"/>
            <p14:sldId id="421"/>
            <p14:sldId id="422"/>
            <p14:sldId id="423"/>
            <p14:sldId id="424"/>
            <p14:sldId id="426"/>
            <p14:sldId id="427"/>
            <p14:sldId id="429"/>
            <p14:sldId id="430"/>
            <p14:sldId id="431"/>
            <p14:sldId id="432"/>
            <p14:sldId id="433"/>
            <p14:sldId id="434"/>
            <p14:sldId id="435"/>
            <p14:sldId id="436"/>
            <p14:sldId id="441"/>
            <p14:sldId id="428"/>
            <p14:sldId id="442"/>
            <p14:sldId id="445"/>
            <p14:sldId id="446"/>
            <p14:sldId id="443"/>
            <p14:sldId id="444"/>
            <p14:sldId id="44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1F1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A80FE3-DBD1-4DDC-8307-F247F6DF90D6}" v="6" dt="2024-05-22T09:07:03.705"/>
    <p1510:client id="{C25ADF03-21EA-43CF-A619-2BFD1B9A902D}" v="38" dt="2024-05-21T19:37:44.8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055" autoAdjust="0"/>
    <p:restoredTop sz="67341" autoAdjust="0"/>
  </p:normalViewPr>
  <p:slideViewPr>
    <p:cSldViewPr snapToGrid="0">
      <p:cViewPr varScale="1">
        <p:scale>
          <a:sx n="53" d="100"/>
          <a:sy n="53" d="100"/>
        </p:scale>
        <p:origin x="944" y="4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C1289D-0E7D-4ACF-865D-7F343AB7C108}" type="datetimeFigureOut">
              <a:rPr lang="nb-NO" smtClean="0"/>
              <a:t>29.05.2024</a:t>
            </a:fld>
            <a:endParaRPr lang="nb-N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b-N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35912E-4D33-4574-87E8-F92A2F0C8BE8}" type="slidenum">
              <a:rPr lang="nb-NO" smtClean="0"/>
              <a:t>‹#›</a:t>
            </a:fld>
            <a:endParaRPr lang="nb-NO"/>
          </a:p>
        </p:txBody>
      </p:sp>
    </p:spTree>
    <p:extLst>
      <p:ext uri="{BB962C8B-B14F-4D97-AF65-F5344CB8AC3E}">
        <p14:creationId xmlns:p14="http://schemas.microsoft.com/office/powerpoint/2010/main" val="1634367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3135912E-4D33-4574-87E8-F92A2F0C8BE8}" type="slidenum">
              <a:rPr lang="nb-NO" smtClean="0"/>
              <a:t>1</a:t>
            </a:fld>
            <a:endParaRPr lang="nb-NO"/>
          </a:p>
        </p:txBody>
      </p:sp>
    </p:spTree>
    <p:extLst>
      <p:ext uri="{BB962C8B-B14F-4D97-AF65-F5344CB8AC3E}">
        <p14:creationId xmlns:p14="http://schemas.microsoft.com/office/powerpoint/2010/main" val="247558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eldia">
    <p:spTree>
      <p:nvGrpSpPr>
        <p:cNvPr id="1" name=""/>
        <p:cNvGrpSpPr/>
        <p:nvPr/>
      </p:nvGrpSpPr>
      <p:grpSpPr>
        <a:xfrm>
          <a:off x="0" y="0"/>
          <a:ext cx="0" cy="0"/>
          <a:chOff x="0" y="0"/>
          <a:chExt cx="0" cy="0"/>
        </a:xfrm>
      </p:grpSpPr>
      <p:pic>
        <p:nvPicPr>
          <p:cNvPr id="7" name="Picture 5" descr="33139_PowerPoint_background-Cove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el 1"/>
          <p:cNvSpPr>
            <a:spLocks noGrp="1"/>
          </p:cNvSpPr>
          <p:nvPr>
            <p:ph type="ctrTitle" hasCustomPrompt="1"/>
          </p:nvPr>
        </p:nvSpPr>
        <p:spPr>
          <a:xfrm>
            <a:off x="815413" y="648970"/>
            <a:ext cx="10363200" cy="1470025"/>
          </a:xfrm>
        </p:spPr>
        <p:txBody>
          <a:bodyPr tIns="90000"/>
          <a:lstStyle>
            <a:lvl1pPr>
              <a:lnSpc>
                <a:spcPts val="5200"/>
              </a:lnSpc>
              <a:defRPr sz="3600" cap="all">
                <a:solidFill>
                  <a:schemeClr val="bg1"/>
                </a:solidFill>
              </a:defRPr>
            </a:lvl1pPr>
          </a:lstStyle>
          <a:p>
            <a:r>
              <a:rPr lang="nl-NL" dirty="0"/>
              <a:t>KLIK OM DE STIJL TE BEWERKEN</a:t>
            </a:r>
          </a:p>
        </p:txBody>
      </p:sp>
      <p:sp>
        <p:nvSpPr>
          <p:cNvPr id="5" name="Tijdelijke aanduiding voor voettekst 4"/>
          <p:cNvSpPr>
            <a:spLocks noGrp="1"/>
          </p:cNvSpPr>
          <p:nvPr>
            <p:ph type="ftr" sz="quarter" idx="11"/>
          </p:nvPr>
        </p:nvSpPr>
        <p:spPr>
          <a:xfrm>
            <a:off x="845870" y="5849141"/>
            <a:ext cx="2844565" cy="467568"/>
          </a:xfrm>
        </p:spPr>
        <p:txBody>
          <a:bodyPr/>
          <a:lstStyle>
            <a:lvl1pPr>
              <a:defRPr sz="1000">
                <a:solidFill>
                  <a:srgbClr val="000000"/>
                </a:solidFill>
              </a:defRPr>
            </a:lvl1pPr>
          </a:lstStyle>
          <a:p>
            <a:endParaRPr lang="nb-NO"/>
          </a:p>
        </p:txBody>
      </p:sp>
      <p:sp>
        <p:nvSpPr>
          <p:cNvPr id="4" name="Tijdelijke aanduiding voor datum 3"/>
          <p:cNvSpPr>
            <a:spLocks noGrp="1"/>
          </p:cNvSpPr>
          <p:nvPr>
            <p:ph type="dt" sz="half" idx="10"/>
          </p:nvPr>
        </p:nvSpPr>
        <p:spPr>
          <a:xfrm>
            <a:off x="845869" y="6341926"/>
            <a:ext cx="2844800" cy="210972"/>
          </a:xfrm>
        </p:spPr>
        <p:txBody>
          <a:bodyPr/>
          <a:lstStyle>
            <a:lvl1pPr>
              <a:defRPr>
                <a:solidFill>
                  <a:srgbClr val="000000"/>
                </a:solidFill>
              </a:defRPr>
            </a:lvl1pPr>
          </a:lstStyle>
          <a:p>
            <a:fld id="{37826054-F3B3-421D-838E-923FBCA282AE}" type="datetimeFigureOut">
              <a:rPr lang="nb-NO" smtClean="0"/>
              <a:t>29.05.2024</a:t>
            </a:fld>
            <a:endParaRPr lang="nb-NO"/>
          </a:p>
        </p:txBody>
      </p:sp>
    </p:spTree>
    <p:extLst>
      <p:ext uri="{BB962C8B-B14F-4D97-AF65-F5344CB8AC3E}">
        <p14:creationId xmlns:p14="http://schemas.microsoft.com/office/powerpoint/2010/main" val="2005946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8_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nl-NL" dirty="0"/>
              <a:t>KLIK OM DE STIJL TE BEWERKEN</a:t>
            </a:r>
          </a:p>
        </p:txBody>
      </p:sp>
      <p:sp>
        <p:nvSpPr>
          <p:cNvPr id="3" name="Tijdelijke aanduiding voor inhoud 2"/>
          <p:cNvSpPr>
            <a:spLocks noGrp="1"/>
          </p:cNvSpPr>
          <p:nvPr>
            <p:ph idx="1"/>
          </p:nvPr>
        </p:nvSpPr>
        <p:spPr>
          <a:xfrm>
            <a:off x="827483" y="1398589"/>
            <a:ext cx="10883828" cy="2318444"/>
          </a:xfrm>
        </p:spPr>
        <p:txBody>
          <a:bodyPr/>
          <a:lstStyle/>
          <a:p>
            <a:pPr lvl="0"/>
            <a:r>
              <a:rPr lang="en-US"/>
              <a:t>Click to edit Master text styles</a:t>
            </a:r>
          </a:p>
          <a:p>
            <a:pPr lvl="1"/>
            <a:r>
              <a:rPr lang="en-US"/>
              <a:t>Second level</a:t>
            </a:r>
          </a:p>
          <a:p>
            <a:pPr lvl="2"/>
            <a:r>
              <a:rPr lang="en-US"/>
              <a:t>Third level</a:t>
            </a:r>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29.05.2024</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rgbClr val="FFFFFF"/>
                </a:solidFill>
              </a:defRPr>
            </a:lvl1pPr>
          </a:lstStyle>
          <a:p>
            <a:endParaRPr lang="nb-NO"/>
          </a:p>
        </p:txBody>
      </p:sp>
      <p:sp>
        <p:nvSpPr>
          <p:cNvPr id="8" name="Tijdelijke aanduiding voor afbeelding 7"/>
          <p:cNvSpPr>
            <a:spLocks noGrp="1"/>
          </p:cNvSpPr>
          <p:nvPr>
            <p:ph type="pic" sz="quarter" idx="14"/>
          </p:nvPr>
        </p:nvSpPr>
        <p:spPr>
          <a:xfrm>
            <a:off x="1" y="3861048"/>
            <a:ext cx="4068511" cy="2186952"/>
          </a:xfrm>
        </p:spPr>
        <p:txBody>
          <a:bodyPr wrap="none">
            <a:normAutofit/>
          </a:bodyPr>
          <a:lstStyle>
            <a:lvl1pPr marL="0" indent="0" algn="ctr">
              <a:buNone/>
              <a:defRPr sz="1000"/>
            </a:lvl1pPr>
          </a:lstStyle>
          <a:p>
            <a:r>
              <a:rPr lang="en-US"/>
              <a:t>Click icon to add picture</a:t>
            </a:r>
            <a:endParaRPr lang="nl-NL" dirty="0"/>
          </a:p>
        </p:txBody>
      </p:sp>
      <p:sp>
        <p:nvSpPr>
          <p:cNvPr id="9" name="Tijdelijke aanduiding voor afbeelding 7"/>
          <p:cNvSpPr>
            <a:spLocks noGrp="1"/>
          </p:cNvSpPr>
          <p:nvPr>
            <p:ph type="pic" sz="quarter" idx="15"/>
          </p:nvPr>
        </p:nvSpPr>
        <p:spPr>
          <a:xfrm>
            <a:off x="4061745" y="3861048"/>
            <a:ext cx="4068511" cy="2186952"/>
          </a:xfrm>
        </p:spPr>
        <p:txBody>
          <a:bodyPr wrap="none">
            <a:normAutofit/>
          </a:bodyPr>
          <a:lstStyle>
            <a:lvl1pPr marL="0" indent="0" algn="ctr">
              <a:buNone/>
              <a:defRPr sz="1000"/>
            </a:lvl1pPr>
          </a:lstStyle>
          <a:p>
            <a:r>
              <a:rPr lang="en-US"/>
              <a:t>Click icon to add picture</a:t>
            </a:r>
            <a:endParaRPr lang="nl-NL" dirty="0"/>
          </a:p>
        </p:txBody>
      </p:sp>
      <p:sp>
        <p:nvSpPr>
          <p:cNvPr id="13" name="Tijdelijke aanduiding voor afbeelding 7"/>
          <p:cNvSpPr>
            <a:spLocks noGrp="1"/>
          </p:cNvSpPr>
          <p:nvPr>
            <p:ph type="pic" sz="quarter" idx="16"/>
          </p:nvPr>
        </p:nvSpPr>
        <p:spPr>
          <a:xfrm>
            <a:off x="8123490" y="3861048"/>
            <a:ext cx="4068511" cy="2186952"/>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1899720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9_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827484" y="473076"/>
            <a:ext cx="10840129" cy="3243957"/>
          </a:xfrm>
        </p:spPr>
        <p:txBody>
          <a:bodyPr/>
          <a:lstStyle/>
          <a:p>
            <a:pPr lvl="0"/>
            <a:r>
              <a:rPr lang="en-US"/>
              <a:t>Click to edit Master text styles</a:t>
            </a:r>
          </a:p>
          <a:p>
            <a:pPr lvl="1"/>
            <a:r>
              <a:rPr lang="en-US"/>
              <a:t>Second level</a:t>
            </a:r>
          </a:p>
          <a:p>
            <a:pPr lvl="2"/>
            <a:r>
              <a:rPr lang="en-US"/>
              <a:t>Third level</a:t>
            </a:r>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29.05.2024</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rgbClr val="FFFFFF"/>
                </a:solidFill>
              </a:defRPr>
            </a:lvl1pPr>
          </a:lstStyle>
          <a:p>
            <a:endParaRPr lang="nb-NO"/>
          </a:p>
        </p:txBody>
      </p:sp>
      <p:sp>
        <p:nvSpPr>
          <p:cNvPr id="13" name="Tijdelijke aanduiding voor afbeelding 7"/>
          <p:cNvSpPr>
            <a:spLocks noGrp="1"/>
          </p:cNvSpPr>
          <p:nvPr>
            <p:ph type="pic" sz="quarter" idx="14"/>
          </p:nvPr>
        </p:nvSpPr>
        <p:spPr>
          <a:xfrm>
            <a:off x="1" y="3861048"/>
            <a:ext cx="4068511" cy="2186952"/>
          </a:xfrm>
        </p:spPr>
        <p:txBody>
          <a:bodyPr wrap="none">
            <a:normAutofit/>
          </a:bodyPr>
          <a:lstStyle>
            <a:lvl1pPr marL="0" indent="0" algn="ctr">
              <a:buNone/>
              <a:defRPr sz="1000"/>
            </a:lvl1pPr>
          </a:lstStyle>
          <a:p>
            <a:r>
              <a:rPr lang="en-US"/>
              <a:t>Click icon to add picture</a:t>
            </a:r>
            <a:endParaRPr lang="nl-NL" dirty="0"/>
          </a:p>
        </p:txBody>
      </p:sp>
      <p:sp>
        <p:nvSpPr>
          <p:cNvPr id="14" name="Tijdelijke aanduiding voor afbeelding 7"/>
          <p:cNvSpPr>
            <a:spLocks noGrp="1"/>
          </p:cNvSpPr>
          <p:nvPr>
            <p:ph type="pic" sz="quarter" idx="15"/>
          </p:nvPr>
        </p:nvSpPr>
        <p:spPr>
          <a:xfrm>
            <a:off x="4061745" y="3861048"/>
            <a:ext cx="4068511" cy="2186952"/>
          </a:xfrm>
        </p:spPr>
        <p:txBody>
          <a:bodyPr wrap="none">
            <a:normAutofit/>
          </a:bodyPr>
          <a:lstStyle>
            <a:lvl1pPr marL="0" indent="0" algn="ctr">
              <a:buNone/>
              <a:defRPr sz="1000"/>
            </a:lvl1pPr>
          </a:lstStyle>
          <a:p>
            <a:r>
              <a:rPr lang="en-US"/>
              <a:t>Click icon to add picture</a:t>
            </a:r>
            <a:endParaRPr lang="nl-NL" dirty="0"/>
          </a:p>
        </p:txBody>
      </p:sp>
      <p:sp>
        <p:nvSpPr>
          <p:cNvPr id="15" name="Tijdelijke aanduiding voor afbeelding 7"/>
          <p:cNvSpPr>
            <a:spLocks noGrp="1"/>
          </p:cNvSpPr>
          <p:nvPr>
            <p:ph type="pic" sz="quarter" idx="16"/>
          </p:nvPr>
        </p:nvSpPr>
        <p:spPr>
          <a:xfrm>
            <a:off x="8123490" y="3861048"/>
            <a:ext cx="4068511" cy="2186952"/>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39420544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87036-A87E-43B7-90CA-D9537E0496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b-NO"/>
          </a:p>
        </p:txBody>
      </p:sp>
      <p:sp>
        <p:nvSpPr>
          <p:cNvPr id="3" name="Subtitle 2">
            <a:extLst>
              <a:ext uri="{FF2B5EF4-FFF2-40B4-BE49-F238E27FC236}">
                <a16:creationId xmlns:a16="http://schemas.microsoft.com/office/drawing/2014/main" id="{2E50367C-5108-43B7-9E25-DE390E5DCE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b-NO"/>
          </a:p>
        </p:txBody>
      </p:sp>
      <p:sp>
        <p:nvSpPr>
          <p:cNvPr id="4" name="Date Placeholder 3">
            <a:extLst>
              <a:ext uri="{FF2B5EF4-FFF2-40B4-BE49-F238E27FC236}">
                <a16:creationId xmlns:a16="http://schemas.microsoft.com/office/drawing/2014/main" id="{0C74FA18-F15A-4B61-A4A3-C02938B7CC29}"/>
              </a:ext>
            </a:extLst>
          </p:cNvPr>
          <p:cNvSpPr>
            <a:spLocks noGrp="1"/>
          </p:cNvSpPr>
          <p:nvPr>
            <p:ph type="dt" sz="half" idx="10"/>
          </p:nvPr>
        </p:nvSpPr>
        <p:spPr/>
        <p:txBody>
          <a:bodyPr/>
          <a:lstStyle/>
          <a:p>
            <a:fld id="{37826054-F3B3-421D-838E-923FBCA282AE}" type="datetimeFigureOut">
              <a:rPr lang="nb-NO" smtClean="0"/>
              <a:t>29.05.2024</a:t>
            </a:fld>
            <a:endParaRPr lang="nb-NO"/>
          </a:p>
        </p:txBody>
      </p:sp>
      <p:sp>
        <p:nvSpPr>
          <p:cNvPr id="5" name="Footer Placeholder 4">
            <a:extLst>
              <a:ext uri="{FF2B5EF4-FFF2-40B4-BE49-F238E27FC236}">
                <a16:creationId xmlns:a16="http://schemas.microsoft.com/office/drawing/2014/main" id="{632A01E6-2B17-434C-936C-1287B1AD88CA}"/>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74089BA6-0957-483B-B7B5-7615B115419E}"/>
              </a:ext>
            </a:extLst>
          </p:cNvPr>
          <p:cNvSpPr>
            <a:spLocks noGrp="1"/>
          </p:cNvSpPr>
          <p:nvPr>
            <p:ph type="sldNum" sz="quarter" idx="12"/>
          </p:nvPr>
        </p:nvSpPr>
        <p:spPr/>
        <p:txBody>
          <a:bodyPr/>
          <a:lstStyle/>
          <a:p>
            <a:fld id="{CB0FC3C6-00B5-43BC-9C28-A2F22C921ED5}" type="slidenum">
              <a:rPr lang="nb-NO" smtClean="0"/>
              <a:t>‹#›</a:t>
            </a:fld>
            <a:endParaRPr lang="nb-NO"/>
          </a:p>
        </p:txBody>
      </p:sp>
    </p:spTree>
    <p:extLst>
      <p:ext uri="{BB962C8B-B14F-4D97-AF65-F5344CB8AC3E}">
        <p14:creationId xmlns:p14="http://schemas.microsoft.com/office/powerpoint/2010/main" val="4213967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nl-NL" dirty="0"/>
              <a:t>KLIK OM DE STIJL TE BEWERKEN</a:t>
            </a:r>
          </a:p>
        </p:txBody>
      </p:sp>
      <p:sp>
        <p:nvSpPr>
          <p:cNvPr id="3" name="Tijdelijke aanduiding voor inhoud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29.05.2024</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chemeClr val="bg1"/>
                </a:solidFill>
              </a:defRPr>
            </a:lvl1pPr>
          </a:lstStyle>
          <a:p>
            <a:endParaRPr lang="nb-NO"/>
          </a:p>
        </p:txBody>
      </p:sp>
    </p:spTree>
    <p:extLst>
      <p:ext uri="{BB962C8B-B14F-4D97-AF65-F5344CB8AC3E}">
        <p14:creationId xmlns:p14="http://schemas.microsoft.com/office/powerpoint/2010/main" val="1176570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ekop">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p>
            <a:fld id="{37826054-F3B3-421D-838E-923FBCA282AE}" type="datetimeFigureOut">
              <a:rPr lang="nb-NO" smtClean="0"/>
              <a:t>29.05.2024</a:t>
            </a:fld>
            <a:endParaRPr lang="nb-NO"/>
          </a:p>
        </p:txBody>
      </p:sp>
      <p:sp>
        <p:nvSpPr>
          <p:cNvPr id="5" name="Tijdelijke aanduiding voor voettekst 4"/>
          <p:cNvSpPr>
            <a:spLocks noGrp="1"/>
          </p:cNvSpPr>
          <p:nvPr>
            <p:ph type="ftr" sz="quarter" idx="11"/>
          </p:nvPr>
        </p:nvSpPr>
        <p:spPr/>
        <p:txBody>
          <a:bodyPr/>
          <a:lstStyle>
            <a:lvl1pPr>
              <a:defRPr>
                <a:solidFill>
                  <a:srgbClr val="009036"/>
                </a:solidFill>
              </a:defRPr>
            </a:lvl1pPr>
          </a:lstStyle>
          <a:p>
            <a:endParaRPr lang="nb-NO"/>
          </a:p>
        </p:txBody>
      </p:sp>
      <p:sp>
        <p:nvSpPr>
          <p:cNvPr id="8" name="Tijdelijke aanduiding voor afbeelding 7"/>
          <p:cNvSpPr>
            <a:spLocks noGrp="1"/>
          </p:cNvSpPr>
          <p:nvPr>
            <p:ph type="pic" sz="quarter" idx="13"/>
          </p:nvPr>
        </p:nvSpPr>
        <p:spPr>
          <a:xfrm>
            <a:off x="0" y="0"/>
            <a:ext cx="12192000" cy="6048000"/>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4109556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414496" y="473076"/>
            <a:ext cx="5250123" cy="697783"/>
          </a:xfrm>
        </p:spPr>
        <p:txBody>
          <a:bodyPr/>
          <a:lstStyle>
            <a:lvl1pPr>
              <a:lnSpc>
                <a:spcPts val="2400"/>
              </a:lnSpc>
              <a:defRPr sz="2400"/>
            </a:lvl1pPr>
          </a:lstStyle>
          <a:p>
            <a:r>
              <a:rPr lang="nl-NL" dirty="0"/>
              <a:t>KLIK OM DE STIJL TE BEWERKEN</a:t>
            </a:r>
          </a:p>
        </p:txBody>
      </p:sp>
      <p:sp>
        <p:nvSpPr>
          <p:cNvPr id="3" name="Tijdelijke aanduiding voor inhoud 2"/>
          <p:cNvSpPr>
            <a:spLocks noGrp="1"/>
          </p:cNvSpPr>
          <p:nvPr>
            <p:ph idx="1"/>
          </p:nvPr>
        </p:nvSpPr>
        <p:spPr>
          <a:xfrm>
            <a:off x="6414496" y="1242866"/>
            <a:ext cx="5250123" cy="4694385"/>
          </a:xfrm>
        </p:spPr>
        <p:txBody>
          <a:bodyPr/>
          <a:lstStyle>
            <a:lvl4pPr>
              <a:buSzPct val="90000"/>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29.05.2024</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rgbClr val="FFFFFF"/>
                </a:solidFill>
              </a:defRPr>
            </a:lvl1pPr>
          </a:lstStyle>
          <a:p>
            <a:endParaRPr lang="nb-NO"/>
          </a:p>
        </p:txBody>
      </p:sp>
      <p:sp>
        <p:nvSpPr>
          <p:cNvPr id="9" name="Tijdelijke aanduiding voor afbeelding 7"/>
          <p:cNvSpPr>
            <a:spLocks noGrp="1"/>
          </p:cNvSpPr>
          <p:nvPr>
            <p:ph type="pic" sz="quarter" idx="13"/>
          </p:nvPr>
        </p:nvSpPr>
        <p:spPr>
          <a:xfrm>
            <a:off x="0" y="0"/>
            <a:ext cx="6096000" cy="6048000"/>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1915188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6414496" y="473076"/>
            <a:ext cx="5250123" cy="5464175"/>
          </a:xfrm>
        </p:spPr>
        <p:txBody>
          <a:bodyPr/>
          <a:lstStyle>
            <a:lvl4pPr>
              <a:buSzPct val="90000"/>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29.05.2024</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rgbClr val="FFFFFF"/>
                </a:solidFill>
              </a:defRPr>
            </a:lvl1pPr>
          </a:lstStyle>
          <a:p>
            <a:endParaRPr lang="nb-NO"/>
          </a:p>
        </p:txBody>
      </p:sp>
      <p:sp>
        <p:nvSpPr>
          <p:cNvPr id="9" name="Tijdelijke aanduiding voor afbeelding 7"/>
          <p:cNvSpPr>
            <a:spLocks noGrp="1"/>
          </p:cNvSpPr>
          <p:nvPr>
            <p:ph type="pic" sz="quarter" idx="13"/>
          </p:nvPr>
        </p:nvSpPr>
        <p:spPr>
          <a:xfrm>
            <a:off x="0" y="0"/>
            <a:ext cx="6096000" cy="6048000"/>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4124239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_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414496" y="473076"/>
            <a:ext cx="5250123" cy="697783"/>
          </a:xfrm>
        </p:spPr>
        <p:txBody>
          <a:bodyPr/>
          <a:lstStyle>
            <a:lvl1pPr>
              <a:lnSpc>
                <a:spcPts val="2400"/>
              </a:lnSpc>
              <a:defRPr sz="2400"/>
            </a:lvl1pPr>
          </a:lstStyle>
          <a:p>
            <a:r>
              <a:rPr lang="nl-NL" dirty="0"/>
              <a:t>KLIK OM DE STIJL TE BEWERKEN</a:t>
            </a:r>
          </a:p>
        </p:txBody>
      </p:sp>
      <p:sp>
        <p:nvSpPr>
          <p:cNvPr id="3" name="Tijdelijke aanduiding voor inhoud 2"/>
          <p:cNvSpPr>
            <a:spLocks noGrp="1"/>
          </p:cNvSpPr>
          <p:nvPr>
            <p:ph idx="1"/>
          </p:nvPr>
        </p:nvSpPr>
        <p:spPr>
          <a:xfrm>
            <a:off x="6414496" y="1242866"/>
            <a:ext cx="5250123" cy="4694385"/>
          </a:xfrm>
        </p:spPr>
        <p:txBody>
          <a:bodyPr/>
          <a:lstStyle>
            <a:lvl4pPr>
              <a:buSzPct val="90000"/>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29.05.2024</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rgbClr val="FFFFFF"/>
                </a:solidFill>
              </a:defRPr>
            </a:lvl1pPr>
          </a:lstStyle>
          <a:p>
            <a:endParaRPr lang="nb-NO"/>
          </a:p>
        </p:txBody>
      </p:sp>
      <p:sp>
        <p:nvSpPr>
          <p:cNvPr id="9" name="Tijdelijke aanduiding voor afbeelding 7"/>
          <p:cNvSpPr>
            <a:spLocks noGrp="1"/>
          </p:cNvSpPr>
          <p:nvPr>
            <p:ph type="pic" sz="quarter" idx="13"/>
          </p:nvPr>
        </p:nvSpPr>
        <p:spPr>
          <a:xfrm>
            <a:off x="0" y="0"/>
            <a:ext cx="6096000" cy="3024000"/>
          </a:xfrm>
        </p:spPr>
        <p:txBody>
          <a:bodyPr wrap="none">
            <a:normAutofit/>
          </a:bodyPr>
          <a:lstStyle>
            <a:lvl1pPr marL="0" indent="0" algn="ctr">
              <a:buNone/>
              <a:defRPr sz="1000"/>
            </a:lvl1pPr>
          </a:lstStyle>
          <a:p>
            <a:r>
              <a:rPr lang="en-US"/>
              <a:t>Click icon to add picture</a:t>
            </a:r>
            <a:endParaRPr lang="nl-NL" dirty="0"/>
          </a:p>
        </p:txBody>
      </p:sp>
      <p:sp>
        <p:nvSpPr>
          <p:cNvPr id="8" name="Tijdelijke aanduiding voor afbeelding 7"/>
          <p:cNvSpPr>
            <a:spLocks noGrp="1"/>
          </p:cNvSpPr>
          <p:nvPr>
            <p:ph type="pic" sz="quarter" idx="14"/>
          </p:nvPr>
        </p:nvSpPr>
        <p:spPr>
          <a:xfrm>
            <a:off x="0" y="3024000"/>
            <a:ext cx="6096000" cy="3024000"/>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1302362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7_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6414496" y="473076"/>
            <a:ext cx="5250123" cy="5464175"/>
          </a:xfrm>
        </p:spPr>
        <p:txBody>
          <a:bodyPr/>
          <a:lstStyle>
            <a:lvl4pPr>
              <a:buSzPct val="90000"/>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29.05.2024</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rgbClr val="FFFFFF"/>
                </a:solidFill>
              </a:defRPr>
            </a:lvl1pPr>
          </a:lstStyle>
          <a:p>
            <a:endParaRPr lang="nb-NO"/>
          </a:p>
        </p:txBody>
      </p:sp>
      <p:sp>
        <p:nvSpPr>
          <p:cNvPr id="9" name="Tijdelijke aanduiding voor afbeelding 7"/>
          <p:cNvSpPr>
            <a:spLocks noGrp="1"/>
          </p:cNvSpPr>
          <p:nvPr>
            <p:ph type="pic" sz="quarter" idx="13"/>
          </p:nvPr>
        </p:nvSpPr>
        <p:spPr>
          <a:xfrm>
            <a:off x="0" y="0"/>
            <a:ext cx="6096000" cy="3024000"/>
          </a:xfrm>
        </p:spPr>
        <p:txBody>
          <a:bodyPr wrap="none">
            <a:normAutofit/>
          </a:bodyPr>
          <a:lstStyle>
            <a:lvl1pPr marL="0" indent="0" algn="ctr">
              <a:buNone/>
              <a:defRPr sz="1000"/>
            </a:lvl1pPr>
          </a:lstStyle>
          <a:p>
            <a:r>
              <a:rPr lang="en-US"/>
              <a:t>Click icon to add picture</a:t>
            </a:r>
            <a:endParaRPr lang="nl-NL" dirty="0"/>
          </a:p>
        </p:txBody>
      </p:sp>
      <p:sp>
        <p:nvSpPr>
          <p:cNvPr id="8" name="Tijdelijke aanduiding voor afbeelding 7"/>
          <p:cNvSpPr>
            <a:spLocks noGrp="1"/>
          </p:cNvSpPr>
          <p:nvPr>
            <p:ph type="pic" sz="quarter" idx="14"/>
          </p:nvPr>
        </p:nvSpPr>
        <p:spPr>
          <a:xfrm>
            <a:off x="0" y="3024000"/>
            <a:ext cx="6096000" cy="3024000"/>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242878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6_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nl-NL" dirty="0"/>
              <a:t>KLIK OM DE STIJL TE BEWERKEN</a:t>
            </a:r>
          </a:p>
        </p:txBody>
      </p:sp>
      <p:sp>
        <p:nvSpPr>
          <p:cNvPr id="3" name="Tijdelijke aanduiding voor inhoud 2"/>
          <p:cNvSpPr>
            <a:spLocks noGrp="1"/>
          </p:cNvSpPr>
          <p:nvPr>
            <p:ph idx="1"/>
          </p:nvPr>
        </p:nvSpPr>
        <p:spPr>
          <a:xfrm>
            <a:off x="827483" y="1398589"/>
            <a:ext cx="10872903" cy="1454348"/>
          </a:xfrm>
        </p:spPr>
        <p:txBody>
          <a:bodyPr/>
          <a:lstStyle/>
          <a:p>
            <a:pPr lvl="0"/>
            <a:r>
              <a:rPr lang="en-US"/>
              <a:t>Click to edit Master text styles</a:t>
            </a:r>
          </a:p>
          <a:p>
            <a:pPr lvl="1"/>
            <a:r>
              <a:rPr lang="en-US"/>
              <a:t>Second level</a:t>
            </a:r>
          </a:p>
          <a:p>
            <a:pPr lvl="2"/>
            <a:r>
              <a:rPr lang="en-US"/>
              <a:t>Third level</a:t>
            </a:r>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29.05.2024</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rgbClr val="FFFFFF"/>
                </a:solidFill>
              </a:defRPr>
            </a:lvl1pPr>
          </a:lstStyle>
          <a:p>
            <a:endParaRPr lang="nb-NO"/>
          </a:p>
        </p:txBody>
      </p:sp>
      <p:sp>
        <p:nvSpPr>
          <p:cNvPr id="8" name="Tijdelijke aanduiding voor afbeelding 7"/>
          <p:cNvSpPr>
            <a:spLocks noGrp="1"/>
          </p:cNvSpPr>
          <p:nvPr>
            <p:ph type="pic" sz="quarter" idx="14"/>
          </p:nvPr>
        </p:nvSpPr>
        <p:spPr>
          <a:xfrm>
            <a:off x="0" y="3024000"/>
            <a:ext cx="6096000" cy="3024000"/>
          </a:xfrm>
        </p:spPr>
        <p:txBody>
          <a:bodyPr wrap="none">
            <a:normAutofit/>
          </a:bodyPr>
          <a:lstStyle>
            <a:lvl1pPr marL="0" indent="0" algn="ctr">
              <a:buNone/>
              <a:defRPr sz="1000"/>
            </a:lvl1pPr>
          </a:lstStyle>
          <a:p>
            <a:r>
              <a:rPr lang="en-US"/>
              <a:t>Click icon to add picture</a:t>
            </a:r>
            <a:endParaRPr lang="nl-NL" dirty="0"/>
          </a:p>
        </p:txBody>
      </p:sp>
      <p:sp>
        <p:nvSpPr>
          <p:cNvPr id="9" name="Tijdelijke aanduiding voor afbeelding 7"/>
          <p:cNvSpPr>
            <a:spLocks noGrp="1"/>
          </p:cNvSpPr>
          <p:nvPr>
            <p:ph type="pic" sz="quarter" idx="15"/>
          </p:nvPr>
        </p:nvSpPr>
        <p:spPr>
          <a:xfrm>
            <a:off x="6096000" y="3024000"/>
            <a:ext cx="6096000" cy="3024000"/>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510967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827484" y="473076"/>
            <a:ext cx="10766987" cy="2379861"/>
          </a:xfrm>
        </p:spPr>
        <p:txBody>
          <a:bodyPr/>
          <a:lstStyle/>
          <a:p>
            <a:pPr lvl="0"/>
            <a:r>
              <a:rPr lang="en-US"/>
              <a:t>Click to edit Master text styles</a:t>
            </a:r>
          </a:p>
          <a:p>
            <a:pPr lvl="1"/>
            <a:r>
              <a:rPr lang="en-US"/>
              <a:t>Second level</a:t>
            </a:r>
          </a:p>
          <a:p>
            <a:pPr lvl="2"/>
            <a:r>
              <a:rPr lang="en-US"/>
              <a:t>Third level</a:t>
            </a:r>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29.05.2024</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rgbClr val="FFFFFF"/>
                </a:solidFill>
              </a:defRPr>
            </a:lvl1pPr>
          </a:lstStyle>
          <a:p>
            <a:endParaRPr lang="nb-NO"/>
          </a:p>
        </p:txBody>
      </p:sp>
      <p:sp>
        <p:nvSpPr>
          <p:cNvPr id="8" name="Tijdelijke aanduiding voor afbeelding 7"/>
          <p:cNvSpPr>
            <a:spLocks noGrp="1"/>
          </p:cNvSpPr>
          <p:nvPr>
            <p:ph type="pic" sz="quarter" idx="14"/>
          </p:nvPr>
        </p:nvSpPr>
        <p:spPr>
          <a:xfrm>
            <a:off x="0" y="3024000"/>
            <a:ext cx="6096000" cy="3024000"/>
          </a:xfrm>
        </p:spPr>
        <p:txBody>
          <a:bodyPr wrap="none">
            <a:normAutofit/>
          </a:bodyPr>
          <a:lstStyle>
            <a:lvl1pPr marL="0" indent="0" algn="ctr">
              <a:buNone/>
              <a:defRPr sz="1000"/>
            </a:lvl1pPr>
          </a:lstStyle>
          <a:p>
            <a:r>
              <a:rPr lang="en-US"/>
              <a:t>Click icon to add picture</a:t>
            </a:r>
            <a:endParaRPr lang="nl-NL" dirty="0"/>
          </a:p>
        </p:txBody>
      </p:sp>
      <p:sp>
        <p:nvSpPr>
          <p:cNvPr id="9" name="Tijdelijke aanduiding voor afbeelding 7"/>
          <p:cNvSpPr>
            <a:spLocks noGrp="1"/>
          </p:cNvSpPr>
          <p:nvPr>
            <p:ph type="pic" sz="quarter" idx="15"/>
          </p:nvPr>
        </p:nvSpPr>
        <p:spPr>
          <a:xfrm>
            <a:off x="6096000" y="3024000"/>
            <a:ext cx="6096000" cy="3024000"/>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452955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6070196"/>
            <a:ext cx="12192000" cy="787804"/>
          </a:xfrm>
          <a:prstGeom prst="rect">
            <a:avLst/>
          </a:prstGeom>
        </p:spPr>
      </p:pic>
      <p:sp>
        <p:nvSpPr>
          <p:cNvPr id="4" name="Tijdelijke aanduiding voor datum 3"/>
          <p:cNvSpPr>
            <a:spLocks noGrp="1"/>
          </p:cNvSpPr>
          <p:nvPr>
            <p:ph type="dt" sz="half" idx="2"/>
          </p:nvPr>
        </p:nvSpPr>
        <p:spPr>
          <a:xfrm>
            <a:off x="4536947" y="6263120"/>
            <a:ext cx="2844800" cy="365125"/>
          </a:xfrm>
          <a:prstGeom prst="rect">
            <a:avLst/>
          </a:prstGeom>
        </p:spPr>
        <p:txBody>
          <a:bodyPr vert="horz" lIns="91440" tIns="45720" rIns="91440" bIns="45720" rtlCol="0" anchor="ctr"/>
          <a:lstStyle>
            <a:lvl1pPr algn="l">
              <a:defRPr sz="1000" b="1">
                <a:solidFill>
                  <a:srgbClr val="FFFFFF"/>
                </a:solidFill>
                <a:latin typeface="Arial" pitchFamily="34" charset="0"/>
                <a:cs typeface="Arial" pitchFamily="34" charset="0"/>
              </a:defRPr>
            </a:lvl1pPr>
          </a:lstStyle>
          <a:p>
            <a:fld id="{37826054-F3B3-421D-838E-923FBCA282AE}" type="datetimeFigureOut">
              <a:rPr lang="nb-NO" smtClean="0"/>
              <a:t>29.05.2024</a:t>
            </a:fld>
            <a:endParaRPr lang="nb-NO"/>
          </a:p>
        </p:txBody>
      </p:sp>
      <p:sp>
        <p:nvSpPr>
          <p:cNvPr id="2" name="Tijdelijke aanduiding voor titel 1"/>
          <p:cNvSpPr>
            <a:spLocks noGrp="1"/>
          </p:cNvSpPr>
          <p:nvPr>
            <p:ph type="title"/>
          </p:nvPr>
        </p:nvSpPr>
        <p:spPr>
          <a:xfrm>
            <a:off x="823384" y="473075"/>
            <a:ext cx="10884219" cy="822443"/>
          </a:xfrm>
          <a:prstGeom prst="rect">
            <a:avLst/>
          </a:prstGeom>
        </p:spPr>
        <p:txBody>
          <a:bodyPr vert="horz" lIns="91440" tIns="45720" rIns="91440" bIns="45720" rtlCol="0" anchor="t" anchorCtr="0">
            <a:noAutofit/>
          </a:bodyPr>
          <a:lstStyle/>
          <a:p>
            <a:r>
              <a:rPr lang="nl-NL" dirty="0"/>
              <a:t>KLIK OM DE STIJL TE BEWERKEN</a:t>
            </a:r>
          </a:p>
        </p:txBody>
      </p:sp>
      <p:sp>
        <p:nvSpPr>
          <p:cNvPr id="3" name="Tijdelijke aanduiding voor tekst 2"/>
          <p:cNvSpPr>
            <a:spLocks noGrp="1"/>
          </p:cNvSpPr>
          <p:nvPr>
            <p:ph type="body" idx="1"/>
          </p:nvPr>
        </p:nvSpPr>
        <p:spPr>
          <a:xfrm>
            <a:off x="823384" y="1409496"/>
            <a:ext cx="10884219" cy="4530827"/>
          </a:xfrm>
          <a:prstGeom prst="rect">
            <a:avLst/>
          </a:prstGeom>
        </p:spPr>
        <p:txBody>
          <a:bodyPr vert="horz" lIns="91440" tIns="45720" rIns="91440" bIns="45720" rtlCol="0">
            <a:normAutofit/>
          </a:body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5" name="Tijdelijke aanduiding voor voettekst 4"/>
          <p:cNvSpPr>
            <a:spLocks noGrp="1"/>
          </p:cNvSpPr>
          <p:nvPr>
            <p:ph type="ftr" sz="quarter" idx="3"/>
          </p:nvPr>
        </p:nvSpPr>
        <p:spPr>
          <a:xfrm>
            <a:off x="853021" y="6263120"/>
            <a:ext cx="3509819" cy="365125"/>
          </a:xfrm>
          <a:prstGeom prst="rect">
            <a:avLst/>
          </a:prstGeom>
        </p:spPr>
        <p:txBody>
          <a:bodyPr vert="horz" lIns="91440" tIns="45720" rIns="91440" bIns="45720" rtlCol="0" anchor="ctr"/>
          <a:lstStyle>
            <a:lvl1pPr algn="l">
              <a:defRPr sz="900" b="1" cap="all">
                <a:solidFill>
                  <a:srgbClr val="FFFFFF"/>
                </a:solidFill>
                <a:latin typeface="Arial" pitchFamily="34" charset="0"/>
                <a:cs typeface="Arial" pitchFamily="34" charset="0"/>
              </a:defRPr>
            </a:lvl1pPr>
          </a:lstStyle>
          <a:p>
            <a:endParaRPr lang="nb-NO"/>
          </a:p>
        </p:txBody>
      </p:sp>
      <p:sp>
        <p:nvSpPr>
          <p:cNvPr id="6" name="MSIPCMContentMarking" descr="{&quot;HashCode&quot;:-35039338,&quot;Placement&quot;:&quot;Footer&quot;,&quot;Top&quot;:521.6203,&quot;Left&quot;:409.612671,&quot;SlideWidth&quot;:960,&quot;SlideHeight&quot;:540}">
            <a:extLst>
              <a:ext uri="{FF2B5EF4-FFF2-40B4-BE49-F238E27FC236}">
                <a16:creationId xmlns:a16="http://schemas.microsoft.com/office/drawing/2014/main" id="{79566A48-75C7-4C40-BAB0-B65C9BC1EEB8}"/>
              </a:ext>
            </a:extLst>
          </p:cNvPr>
          <p:cNvSpPr txBox="1"/>
          <p:nvPr userDrawn="1"/>
        </p:nvSpPr>
        <p:spPr>
          <a:xfrm>
            <a:off x="5202081" y="6624578"/>
            <a:ext cx="1787839" cy="233422"/>
          </a:xfrm>
          <a:prstGeom prst="rect">
            <a:avLst/>
          </a:prstGeom>
          <a:noFill/>
        </p:spPr>
        <p:txBody>
          <a:bodyPr vert="horz" wrap="square" lIns="0" tIns="0" rIns="0" bIns="0" rtlCol="0" anchor="ctr" anchorCtr="1">
            <a:spAutoFit/>
          </a:bodyPr>
          <a:lstStyle/>
          <a:p>
            <a:pPr algn="ctr">
              <a:spcBef>
                <a:spcPts val="0"/>
              </a:spcBef>
              <a:spcAft>
                <a:spcPts val="0"/>
              </a:spcAft>
            </a:pPr>
            <a:r>
              <a:rPr lang="nb-NO" sz="900">
                <a:solidFill>
                  <a:srgbClr val="000000"/>
                </a:solidFill>
                <a:latin typeface="Arial" panose="020B0604020202020204" pitchFamily="34" charset="0"/>
              </a:rPr>
              <a:t>Classification: Restricted (V2)</a:t>
            </a:r>
          </a:p>
        </p:txBody>
      </p:sp>
    </p:spTree>
    <p:extLst>
      <p:ext uri="{BB962C8B-B14F-4D97-AF65-F5344CB8AC3E}">
        <p14:creationId xmlns:p14="http://schemas.microsoft.com/office/powerpoint/2010/main" val="32297352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ts val="3000"/>
        </a:lnSpc>
        <a:spcBef>
          <a:spcPts val="0"/>
        </a:spcBef>
        <a:spcAft>
          <a:spcPts val="0"/>
        </a:spcAft>
        <a:buNone/>
        <a:defRPr sz="2800" b="1" kern="1200" cap="all">
          <a:solidFill>
            <a:schemeClr val="tx2"/>
          </a:solidFill>
          <a:latin typeface="Arial" pitchFamily="34" charset="0"/>
          <a:ea typeface="+mj-ea"/>
          <a:cs typeface="Arial" pitchFamily="34" charset="0"/>
        </a:defRPr>
      </a:lvl1pPr>
    </p:titleStyle>
    <p:bodyStyle>
      <a:lvl1pPr marL="263525" indent="-263525" algn="l" defTabSz="914400" rtl="0" eaLnBrk="1" latinLnBrk="0" hangingPunct="1">
        <a:spcBef>
          <a:spcPts val="0"/>
        </a:spcBef>
        <a:buClr>
          <a:schemeClr val="tx2"/>
        </a:buClr>
        <a:buSzPct val="135000"/>
        <a:buFont typeface="Arial" pitchFamily="34" charset="0"/>
        <a:buChar char="•"/>
        <a:defRPr sz="2200" kern="1200">
          <a:solidFill>
            <a:schemeClr val="tx1"/>
          </a:solidFill>
          <a:latin typeface="Arial" pitchFamily="34" charset="0"/>
          <a:ea typeface="+mn-ea"/>
          <a:cs typeface="Arial" pitchFamily="34" charset="0"/>
        </a:defRPr>
      </a:lvl1pPr>
      <a:lvl2pPr marL="541338" indent="-276225" algn="l" defTabSz="914400" rtl="0" eaLnBrk="1" latinLnBrk="0" hangingPunct="1">
        <a:spcBef>
          <a:spcPts val="0"/>
        </a:spcBef>
        <a:buFont typeface="Arial" pitchFamily="34" charset="0"/>
        <a:buChar char="–"/>
        <a:defRPr sz="2000" kern="1200">
          <a:solidFill>
            <a:schemeClr val="tx1"/>
          </a:solidFill>
          <a:latin typeface="Arial" pitchFamily="34" charset="0"/>
          <a:ea typeface="+mn-ea"/>
          <a:cs typeface="Arial" pitchFamily="34" charset="0"/>
        </a:defRPr>
      </a:lvl2pPr>
      <a:lvl3pPr marL="717550" indent="-176213" algn="l" defTabSz="914400" rtl="0" eaLnBrk="1" latinLnBrk="0" hangingPunct="1">
        <a:spcBef>
          <a:spcPts val="0"/>
        </a:spcBef>
        <a:buClr>
          <a:schemeClr val="tx2"/>
        </a:buClr>
        <a:buFont typeface="Arial" pitchFamily="34" charset="0"/>
        <a:buChar char="•"/>
        <a:defRPr sz="1800" kern="1200">
          <a:solidFill>
            <a:schemeClr val="tx1"/>
          </a:solidFill>
          <a:latin typeface="Arial" pitchFamily="34" charset="0"/>
          <a:ea typeface="+mn-ea"/>
          <a:cs typeface="Arial" pitchFamily="34" charset="0"/>
        </a:defRPr>
      </a:lvl3pPr>
      <a:lvl4pPr marL="895350" indent="-177800" algn="l" defTabSz="914400" rtl="0" eaLnBrk="1" latinLnBrk="0" hangingPunct="1">
        <a:spcBef>
          <a:spcPts val="0"/>
        </a:spcBef>
        <a:buSzPct val="90000"/>
        <a:buFont typeface="Arial" pitchFamily="34" charset="0"/>
        <a:buChar char="–"/>
        <a:defRPr sz="1600" kern="1200">
          <a:solidFill>
            <a:schemeClr val="tx1"/>
          </a:solidFill>
          <a:latin typeface="Arial" pitchFamily="34" charset="0"/>
          <a:ea typeface="+mn-ea"/>
          <a:cs typeface="Arial" pitchFamily="34" charset="0"/>
        </a:defRPr>
      </a:lvl4pPr>
      <a:lvl5pPr marL="1071563" indent="-176213" algn="l" defTabSz="914400" rtl="0" eaLnBrk="1" latinLnBrk="0" hangingPunct="1">
        <a:spcBef>
          <a:spcPts val="0"/>
        </a:spcBef>
        <a:buClr>
          <a:schemeClr val="tx2"/>
        </a:buClr>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sectools.org/tool/cain/"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owasp.org/" TargetMode="External"/><Relationship Id="rId2" Type="http://schemas.openxmlformats.org/officeDocument/2006/relationships/hyperlink" Target="http://www.2600.co/"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nmap.or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nmap.org/download.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DA8C0E1-603D-4BA5-BD74-F6C046090CFF}"/>
              </a:ext>
            </a:extLst>
          </p:cNvPr>
          <p:cNvSpPr>
            <a:spLocks noGrp="1"/>
          </p:cNvSpPr>
          <p:nvPr>
            <p:ph type="ctrTitle"/>
          </p:nvPr>
        </p:nvSpPr>
        <p:spPr>
          <a:xfrm>
            <a:off x="815413" y="648970"/>
            <a:ext cx="10363200" cy="1470025"/>
          </a:xfrm>
        </p:spPr>
        <p:txBody>
          <a:bodyPr/>
          <a:lstStyle/>
          <a:p>
            <a:r>
              <a:rPr lang="en-US" dirty="0"/>
              <a:t>IT Security Fundamentals</a:t>
            </a:r>
            <a:br>
              <a:rPr lang="en-US" dirty="0"/>
            </a:br>
            <a:r>
              <a:rPr lang="en-US" dirty="0"/>
              <a:t>Uke 2 </a:t>
            </a:r>
            <a:r>
              <a:rPr lang="en-US" dirty="0" err="1"/>
              <a:t>kap</a:t>
            </a:r>
            <a:r>
              <a:rPr lang="en-US" dirty="0"/>
              <a:t> 6</a:t>
            </a:r>
            <a:endParaRPr lang="en-US" dirty="0">
              <a:solidFill>
                <a:schemeClr val="tx1"/>
              </a:solidFill>
              <a:highlight>
                <a:srgbClr val="FFFF00"/>
              </a:highlight>
            </a:endParaRPr>
          </a:p>
        </p:txBody>
      </p:sp>
    </p:spTree>
    <p:extLst>
      <p:ext uri="{BB962C8B-B14F-4D97-AF65-F5344CB8AC3E}">
        <p14:creationId xmlns:p14="http://schemas.microsoft.com/office/powerpoint/2010/main" val="1389854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963D1C1-4E99-6FAD-8B12-DE5A618BC909}"/>
              </a:ext>
            </a:extLst>
          </p:cNvPr>
          <p:cNvSpPr>
            <a:spLocks noGrp="1"/>
          </p:cNvSpPr>
          <p:nvPr>
            <p:ph type="title"/>
          </p:nvPr>
        </p:nvSpPr>
        <p:spPr/>
        <p:txBody>
          <a:bodyPr/>
          <a:lstStyle/>
          <a:p>
            <a:r>
              <a:rPr lang="en-GB" dirty="0" err="1"/>
              <a:t>Sårbarhetsvurdering</a:t>
            </a:r>
            <a:endParaRPr lang="nb-NO" dirty="0"/>
          </a:p>
        </p:txBody>
      </p:sp>
      <p:sp>
        <p:nvSpPr>
          <p:cNvPr id="3" name="Plassholder for innhold 2">
            <a:extLst>
              <a:ext uri="{FF2B5EF4-FFF2-40B4-BE49-F238E27FC236}">
                <a16:creationId xmlns:a16="http://schemas.microsoft.com/office/drawing/2014/main" id="{BC5D380A-CD63-BF06-9B00-48F4DEEEE952}"/>
              </a:ext>
            </a:extLst>
          </p:cNvPr>
          <p:cNvSpPr>
            <a:spLocks noGrp="1"/>
          </p:cNvSpPr>
          <p:nvPr>
            <p:ph idx="1"/>
          </p:nvPr>
        </p:nvSpPr>
        <p:spPr/>
        <p:txBody>
          <a:bodyPr>
            <a:normAutofit/>
          </a:bodyPr>
          <a:lstStyle/>
          <a:p>
            <a:r>
              <a:rPr lang="nb-NO" sz="2400" dirty="0"/>
              <a:t>Formålet  er å sjekke om et system lar seg angripe.</a:t>
            </a:r>
          </a:p>
          <a:p>
            <a:r>
              <a:rPr lang="nb-NO" sz="2400" dirty="0"/>
              <a:t>Selv om hackere kan bruke verktøy for sårbarhetsvurdering for å vurdere systemet ditt, er disse verktøyene designet slik at du kan vurdere systemet ditt. </a:t>
            </a:r>
          </a:p>
          <a:p>
            <a:r>
              <a:rPr lang="nb-NO" sz="2400" dirty="0"/>
              <a:t>Disse verktøyene er ikke spesielt vanskelig å oppdage og vil sannsynligvis bli oppdaget av et inntrengningsdeteksjonssystem. </a:t>
            </a:r>
          </a:p>
          <a:p>
            <a:r>
              <a:rPr lang="nb-NO" sz="2400" dirty="0"/>
              <a:t>Faktisk bruker nettverksadministratorer ofte sårbarhet vurderingsverktøy for å teste sine egne nettverk.</a:t>
            </a:r>
          </a:p>
          <a:p>
            <a:endParaRPr lang="nb-NO" sz="2400" dirty="0"/>
          </a:p>
        </p:txBody>
      </p:sp>
    </p:spTree>
    <p:extLst>
      <p:ext uri="{BB962C8B-B14F-4D97-AF65-F5344CB8AC3E}">
        <p14:creationId xmlns:p14="http://schemas.microsoft.com/office/powerpoint/2010/main" val="1199612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963D1C1-4E99-6FAD-8B12-DE5A618BC909}"/>
              </a:ext>
            </a:extLst>
          </p:cNvPr>
          <p:cNvSpPr>
            <a:spLocks noGrp="1"/>
          </p:cNvSpPr>
          <p:nvPr>
            <p:ph type="title"/>
          </p:nvPr>
        </p:nvSpPr>
        <p:spPr/>
        <p:txBody>
          <a:bodyPr/>
          <a:lstStyle/>
          <a:p>
            <a:r>
              <a:rPr lang="en-GB" dirty="0" err="1"/>
              <a:t>Sårbarhets-scaning</a:t>
            </a:r>
            <a:endParaRPr lang="nb-NO" dirty="0"/>
          </a:p>
        </p:txBody>
      </p:sp>
      <p:sp>
        <p:nvSpPr>
          <p:cNvPr id="3" name="Plassholder for innhold 2">
            <a:extLst>
              <a:ext uri="{FF2B5EF4-FFF2-40B4-BE49-F238E27FC236}">
                <a16:creationId xmlns:a16="http://schemas.microsoft.com/office/drawing/2014/main" id="{BC5D380A-CD63-BF06-9B00-48F4DEEEE952}"/>
              </a:ext>
            </a:extLst>
          </p:cNvPr>
          <p:cNvSpPr>
            <a:spLocks noGrp="1"/>
          </p:cNvSpPr>
          <p:nvPr>
            <p:ph idx="1"/>
          </p:nvPr>
        </p:nvSpPr>
        <p:spPr/>
        <p:txBody>
          <a:bodyPr>
            <a:normAutofit/>
          </a:bodyPr>
          <a:lstStyle/>
          <a:p>
            <a:r>
              <a:rPr lang="nb-NO" sz="2400" dirty="0"/>
              <a:t>Ganske enkelt prosessen med å finne ut hva som er på målsystemet. </a:t>
            </a:r>
          </a:p>
          <a:p>
            <a:r>
              <a:rPr lang="nb-NO" sz="2400" dirty="0"/>
              <a:t>Hvis målet er et helt nettverk, ønsker en angriper å finne ut hvilke servere, datamaskiner og skrivere som er på dette nettverket. </a:t>
            </a:r>
          </a:p>
          <a:p>
            <a:r>
              <a:rPr lang="nb-NO" sz="2400" dirty="0"/>
              <a:t>Hvis målet er en spesifikk datamaskin, ønsker angriperen å finne ut hvilke brukere og delte mapper som finnes på denne computeren.</a:t>
            </a:r>
          </a:p>
          <a:p>
            <a:endParaRPr lang="nb-NO" sz="2400" dirty="0"/>
          </a:p>
          <a:p>
            <a:r>
              <a:rPr lang="nb-NO" sz="2400" dirty="0"/>
              <a:t>Et av de mest brukte er Cain og Abel</a:t>
            </a:r>
          </a:p>
          <a:p>
            <a:r>
              <a:rPr lang="nb-NO" sz="2400" dirty="0"/>
              <a:t>Du finner dette her: </a:t>
            </a:r>
            <a:r>
              <a:rPr lang="nb-NO" sz="2400" dirty="0">
                <a:hlinkClick r:id="rId2"/>
              </a:rPr>
              <a:t>https://sectools.org/tool/cain/</a:t>
            </a:r>
            <a:r>
              <a:rPr lang="nb-NO" sz="2400" dirty="0"/>
              <a:t> </a:t>
            </a:r>
          </a:p>
          <a:p>
            <a:r>
              <a:rPr lang="nb-NO" sz="2400" dirty="0"/>
              <a:t>For å bruke Cain og Abel, klikk på Network-fanen, og du vil finne alle maskiner koblet til nettverket du er på. (Du trenger åpenbart et visst nivå av tilgang før du kan telle opp alle i nettverket.)</a:t>
            </a:r>
          </a:p>
        </p:txBody>
      </p:sp>
    </p:spTree>
    <p:extLst>
      <p:ext uri="{BB962C8B-B14F-4D97-AF65-F5344CB8AC3E}">
        <p14:creationId xmlns:p14="http://schemas.microsoft.com/office/powerpoint/2010/main" val="3554464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963D1C1-4E99-6FAD-8B12-DE5A618BC909}"/>
              </a:ext>
            </a:extLst>
          </p:cNvPr>
          <p:cNvSpPr>
            <a:spLocks noGrp="1"/>
          </p:cNvSpPr>
          <p:nvPr>
            <p:ph type="title"/>
          </p:nvPr>
        </p:nvSpPr>
        <p:spPr/>
        <p:txBody>
          <a:bodyPr/>
          <a:lstStyle/>
          <a:p>
            <a:r>
              <a:rPr lang="en-GB" dirty="0"/>
              <a:t>Andre </a:t>
            </a:r>
            <a:r>
              <a:rPr lang="en-GB" dirty="0" err="1"/>
              <a:t>gode</a:t>
            </a:r>
            <a:r>
              <a:rPr lang="en-GB" dirty="0"/>
              <a:t> </a:t>
            </a:r>
            <a:r>
              <a:rPr lang="en-GB" dirty="0" err="1"/>
              <a:t>verktøyer</a:t>
            </a:r>
            <a:r>
              <a:rPr lang="en-GB" dirty="0"/>
              <a:t> </a:t>
            </a:r>
            <a:r>
              <a:rPr lang="en-GB" dirty="0" err="1"/>
              <a:t>som</a:t>
            </a:r>
            <a:r>
              <a:rPr lang="en-GB" dirty="0"/>
              <a:t> </a:t>
            </a:r>
            <a:r>
              <a:rPr lang="en-GB" dirty="0" err="1"/>
              <a:t>brukes</a:t>
            </a:r>
            <a:endParaRPr lang="nb-NO" dirty="0"/>
          </a:p>
        </p:txBody>
      </p:sp>
      <p:sp>
        <p:nvSpPr>
          <p:cNvPr id="3" name="Plassholder for innhold 2">
            <a:extLst>
              <a:ext uri="{FF2B5EF4-FFF2-40B4-BE49-F238E27FC236}">
                <a16:creationId xmlns:a16="http://schemas.microsoft.com/office/drawing/2014/main" id="{BC5D380A-CD63-BF06-9B00-48F4DEEEE952}"/>
              </a:ext>
            </a:extLst>
          </p:cNvPr>
          <p:cNvSpPr>
            <a:spLocks noGrp="1"/>
          </p:cNvSpPr>
          <p:nvPr>
            <p:ph idx="1"/>
          </p:nvPr>
        </p:nvSpPr>
        <p:spPr/>
        <p:txBody>
          <a:bodyPr>
            <a:normAutofit/>
          </a:bodyPr>
          <a:lstStyle/>
          <a:p>
            <a:pPr algn="l"/>
            <a:r>
              <a:rPr lang="nb-NO" sz="2400" b="0" i="0" u="none" strike="noStrike" baseline="0" dirty="0">
                <a:solidFill>
                  <a:srgbClr val="4D4D4D"/>
                </a:solidFill>
                <a:latin typeface="ZapfDingbats"/>
              </a:rPr>
              <a:t> </a:t>
            </a:r>
            <a:r>
              <a:rPr lang="nb-NO" sz="2400" b="0" i="0" u="none" strike="noStrike" baseline="0" dirty="0">
                <a:solidFill>
                  <a:srgbClr val="000000"/>
                </a:solidFill>
                <a:latin typeface="TimesLTStd-Roman"/>
              </a:rPr>
              <a:t>Sid2User</a:t>
            </a:r>
          </a:p>
          <a:p>
            <a:pPr algn="l"/>
            <a:r>
              <a:rPr lang="nb-NO" sz="2400" b="0" i="0" u="none" strike="noStrike" baseline="0" dirty="0">
                <a:solidFill>
                  <a:srgbClr val="4D4D4D"/>
                </a:solidFill>
                <a:latin typeface="ZapfDingbats"/>
              </a:rPr>
              <a:t> </a:t>
            </a:r>
            <a:r>
              <a:rPr lang="nb-NO" sz="2400" b="0" i="0" u="none" strike="noStrike" baseline="0" dirty="0" err="1">
                <a:solidFill>
                  <a:srgbClr val="000000"/>
                </a:solidFill>
                <a:latin typeface="TimesLTStd-Roman"/>
              </a:rPr>
              <a:t>Cheops</a:t>
            </a:r>
            <a:r>
              <a:rPr lang="nb-NO" sz="2400" b="0" i="0" u="none" strike="noStrike" baseline="0" dirty="0">
                <a:solidFill>
                  <a:srgbClr val="000000"/>
                </a:solidFill>
                <a:latin typeface="TimesLTStd-Roman"/>
              </a:rPr>
              <a:t> (Linux </a:t>
            </a:r>
            <a:r>
              <a:rPr lang="nb-NO" sz="2400" b="0" i="0" u="none" strike="noStrike" baseline="0" dirty="0" err="1">
                <a:solidFill>
                  <a:srgbClr val="000000"/>
                </a:solidFill>
                <a:latin typeface="TimesLTStd-Roman"/>
              </a:rPr>
              <a:t>only</a:t>
            </a:r>
            <a:r>
              <a:rPr lang="nb-NO" sz="2400" b="0" i="0" u="none" strike="noStrike" baseline="0" dirty="0">
                <a:solidFill>
                  <a:srgbClr val="000000"/>
                </a:solidFill>
                <a:latin typeface="TimesLTStd-Roman"/>
              </a:rPr>
              <a:t>)</a:t>
            </a:r>
          </a:p>
          <a:p>
            <a:pPr algn="l"/>
            <a:r>
              <a:rPr lang="nb-NO" sz="2400" b="0" i="0" u="none" strike="noStrike" baseline="0" dirty="0">
                <a:solidFill>
                  <a:srgbClr val="4D4D4D"/>
                </a:solidFill>
                <a:latin typeface="ZapfDingbats"/>
              </a:rPr>
              <a:t> </a:t>
            </a:r>
            <a:r>
              <a:rPr lang="nb-NO" sz="2400" b="0" i="0" u="none" strike="noStrike" baseline="0" dirty="0" err="1">
                <a:solidFill>
                  <a:srgbClr val="000000"/>
                </a:solidFill>
                <a:latin typeface="TimesLTStd-Roman"/>
              </a:rPr>
              <a:t>UserInfo</a:t>
            </a:r>
            <a:endParaRPr lang="nb-NO" sz="2400" b="0" i="0" u="none" strike="noStrike" baseline="0" dirty="0">
              <a:solidFill>
                <a:srgbClr val="000000"/>
              </a:solidFill>
              <a:latin typeface="TimesLTStd-Roman"/>
            </a:endParaRPr>
          </a:p>
          <a:p>
            <a:pPr algn="l"/>
            <a:r>
              <a:rPr lang="nb-NO" sz="2400" b="0" i="0" u="none" strike="noStrike" baseline="0" dirty="0">
                <a:solidFill>
                  <a:srgbClr val="4D4D4D"/>
                </a:solidFill>
                <a:latin typeface="ZapfDingbats"/>
              </a:rPr>
              <a:t> </a:t>
            </a:r>
            <a:r>
              <a:rPr lang="nb-NO" sz="2400" b="0" i="0" u="none" strike="noStrike" baseline="0" dirty="0" err="1">
                <a:solidFill>
                  <a:srgbClr val="000000"/>
                </a:solidFill>
                <a:latin typeface="TimesLTStd-Roman"/>
              </a:rPr>
              <a:t>UserDump</a:t>
            </a:r>
            <a:endParaRPr lang="nb-NO" sz="2400" b="0" i="0" u="none" strike="noStrike" baseline="0" dirty="0">
              <a:solidFill>
                <a:srgbClr val="000000"/>
              </a:solidFill>
              <a:latin typeface="TimesLTStd-Roman"/>
            </a:endParaRPr>
          </a:p>
          <a:p>
            <a:pPr algn="l"/>
            <a:r>
              <a:rPr lang="nb-NO" sz="2400" b="0" i="0" u="none" strike="noStrike" baseline="0" dirty="0">
                <a:solidFill>
                  <a:srgbClr val="4D4D4D"/>
                </a:solidFill>
                <a:latin typeface="ZapfDingbats"/>
              </a:rPr>
              <a:t> </a:t>
            </a:r>
            <a:r>
              <a:rPr lang="nb-NO" sz="2400" b="0" i="0" u="none" strike="noStrike" baseline="0" dirty="0" err="1">
                <a:solidFill>
                  <a:srgbClr val="000000"/>
                </a:solidFill>
                <a:latin typeface="TimesLTStd-Roman"/>
              </a:rPr>
              <a:t>DumpSec</a:t>
            </a:r>
            <a:endParaRPr lang="nb-NO" sz="2400" b="0" i="0" u="none" strike="noStrike" baseline="0" dirty="0">
              <a:solidFill>
                <a:srgbClr val="000000"/>
              </a:solidFill>
              <a:latin typeface="TimesLTStd-Roman"/>
            </a:endParaRPr>
          </a:p>
          <a:p>
            <a:pPr algn="l"/>
            <a:r>
              <a:rPr lang="nb-NO" sz="2400" b="0" i="0" u="none" strike="noStrike" baseline="0" dirty="0">
                <a:solidFill>
                  <a:srgbClr val="4D4D4D"/>
                </a:solidFill>
                <a:latin typeface="ZapfDingbats"/>
              </a:rPr>
              <a:t> </a:t>
            </a:r>
            <a:r>
              <a:rPr lang="nb-NO" sz="2400" b="0" i="0" u="none" strike="noStrike" baseline="0" dirty="0" err="1">
                <a:solidFill>
                  <a:srgbClr val="000000"/>
                </a:solidFill>
                <a:latin typeface="TimesLTStd-Roman"/>
              </a:rPr>
              <a:t>Netcat</a:t>
            </a:r>
            <a:endParaRPr lang="nb-NO" sz="2400" b="0" i="0" u="none" strike="noStrike" baseline="0" dirty="0">
              <a:solidFill>
                <a:srgbClr val="000000"/>
              </a:solidFill>
              <a:latin typeface="TimesLTStd-Roman"/>
            </a:endParaRPr>
          </a:p>
          <a:p>
            <a:pPr algn="l"/>
            <a:r>
              <a:rPr lang="nb-NO" sz="2400" b="0" i="0" u="none" strike="noStrike" baseline="0" dirty="0">
                <a:solidFill>
                  <a:srgbClr val="4D4D4D"/>
                </a:solidFill>
                <a:latin typeface="ZapfDingbats"/>
              </a:rPr>
              <a:t> </a:t>
            </a:r>
            <a:r>
              <a:rPr lang="nb-NO" sz="2400" b="0" i="0" u="none" strike="noStrike" baseline="0" dirty="0" err="1">
                <a:solidFill>
                  <a:srgbClr val="000000"/>
                </a:solidFill>
                <a:latin typeface="TimesLTStd-Roman"/>
              </a:rPr>
              <a:t>NBTDump</a:t>
            </a:r>
            <a:endParaRPr lang="nb-NO" sz="2400" dirty="0"/>
          </a:p>
        </p:txBody>
      </p:sp>
    </p:spTree>
    <p:extLst>
      <p:ext uri="{BB962C8B-B14F-4D97-AF65-F5344CB8AC3E}">
        <p14:creationId xmlns:p14="http://schemas.microsoft.com/office/powerpoint/2010/main" val="783318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963D1C1-4E99-6FAD-8B12-DE5A618BC909}"/>
              </a:ext>
            </a:extLst>
          </p:cNvPr>
          <p:cNvSpPr>
            <a:spLocks noGrp="1"/>
          </p:cNvSpPr>
          <p:nvPr>
            <p:ph type="title"/>
          </p:nvPr>
        </p:nvSpPr>
        <p:spPr>
          <a:xfrm>
            <a:off x="823384" y="401637"/>
            <a:ext cx="10884219" cy="822443"/>
          </a:xfrm>
        </p:spPr>
        <p:txBody>
          <a:bodyPr/>
          <a:lstStyle/>
          <a:p>
            <a:r>
              <a:rPr lang="en-GB" dirty="0" err="1"/>
              <a:t>Beskyttelse</a:t>
            </a:r>
            <a:r>
              <a:rPr lang="en-GB" dirty="0"/>
              <a:t> mot </a:t>
            </a:r>
            <a:r>
              <a:rPr lang="en-GB" dirty="0" err="1"/>
              <a:t>skanning</a:t>
            </a:r>
            <a:endParaRPr lang="nb-NO" dirty="0"/>
          </a:p>
        </p:txBody>
      </p:sp>
      <p:sp>
        <p:nvSpPr>
          <p:cNvPr id="3" name="Plassholder for innhold 2">
            <a:extLst>
              <a:ext uri="{FF2B5EF4-FFF2-40B4-BE49-F238E27FC236}">
                <a16:creationId xmlns:a16="http://schemas.microsoft.com/office/drawing/2014/main" id="{BC5D380A-CD63-BF06-9B00-48F4DEEEE952}"/>
              </a:ext>
            </a:extLst>
          </p:cNvPr>
          <p:cNvSpPr>
            <a:spLocks noGrp="1"/>
          </p:cNvSpPr>
          <p:nvPr>
            <p:ph idx="1"/>
          </p:nvPr>
        </p:nvSpPr>
        <p:spPr/>
        <p:txBody>
          <a:bodyPr>
            <a:normAutofit/>
          </a:bodyPr>
          <a:lstStyle/>
          <a:p>
            <a:r>
              <a:rPr lang="nb-NO" sz="2400" dirty="0"/>
              <a:t>Vær forsiktig med hvor mye informasjon du legger på Internett om din organisasjon og nettverket.</a:t>
            </a:r>
          </a:p>
          <a:p>
            <a:r>
              <a:rPr lang="nb-NO" sz="2400" dirty="0"/>
              <a:t>Lag en bedriftspolicy som krever at teknisk personell som bruker oppslagstavler, chatterom </a:t>
            </a:r>
            <a:r>
              <a:rPr lang="nb-NO" sz="2400" dirty="0" err="1"/>
              <a:t>etc</a:t>
            </a:r>
            <a:r>
              <a:rPr lang="nb-NO" sz="2400" dirty="0"/>
              <a:t> ikke bruker virkelige navn eller avslører selskapets navn.</a:t>
            </a:r>
          </a:p>
          <a:p>
            <a:r>
              <a:rPr lang="nb-NO" sz="2400" dirty="0"/>
              <a:t>Bruk en IDS som oppdager mange skanninger.</a:t>
            </a:r>
          </a:p>
          <a:p>
            <a:r>
              <a:rPr lang="nb-NO" sz="2400" dirty="0"/>
              <a:t>Blokker innkommende ICMP-pakker (</a:t>
            </a:r>
            <a:r>
              <a:rPr lang="nb-NO" sz="2400" dirty="0" err="1"/>
              <a:t>Internet</a:t>
            </a:r>
            <a:r>
              <a:rPr lang="nb-NO" sz="2400" dirty="0"/>
              <a:t> Control Message </a:t>
            </a:r>
            <a:r>
              <a:rPr lang="nb-NO" sz="2400" dirty="0" err="1"/>
              <a:t>Protocol</a:t>
            </a:r>
            <a:r>
              <a:rPr lang="nb-NO" sz="2400" dirty="0"/>
              <a:t>).</a:t>
            </a:r>
          </a:p>
        </p:txBody>
      </p:sp>
    </p:spTree>
    <p:extLst>
      <p:ext uri="{BB962C8B-B14F-4D97-AF65-F5344CB8AC3E}">
        <p14:creationId xmlns:p14="http://schemas.microsoft.com/office/powerpoint/2010/main" val="3169424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963D1C1-4E99-6FAD-8B12-DE5A618BC909}"/>
              </a:ext>
            </a:extLst>
          </p:cNvPr>
          <p:cNvSpPr>
            <a:spLocks noGrp="1"/>
          </p:cNvSpPr>
          <p:nvPr>
            <p:ph type="title"/>
          </p:nvPr>
        </p:nvSpPr>
        <p:spPr/>
        <p:txBody>
          <a:bodyPr/>
          <a:lstStyle/>
          <a:p>
            <a:r>
              <a:rPr lang="en-GB" dirty="0"/>
              <a:t>Shodan</a:t>
            </a:r>
            <a:endParaRPr lang="nb-NO" dirty="0"/>
          </a:p>
        </p:txBody>
      </p:sp>
      <p:sp>
        <p:nvSpPr>
          <p:cNvPr id="3" name="Plassholder for innhold 2">
            <a:extLst>
              <a:ext uri="{FF2B5EF4-FFF2-40B4-BE49-F238E27FC236}">
                <a16:creationId xmlns:a16="http://schemas.microsoft.com/office/drawing/2014/main" id="{BC5D380A-CD63-BF06-9B00-48F4DEEEE952}"/>
              </a:ext>
            </a:extLst>
          </p:cNvPr>
          <p:cNvSpPr>
            <a:spLocks noGrp="1"/>
          </p:cNvSpPr>
          <p:nvPr>
            <p:ph idx="1"/>
          </p:nvPr>
        </p:nvSpPr>
        <p:spPr/>
        <p:txBody>
          <a:bodyPr>
            <a:normAutofit/>
          </a:bodyPr>
          <a:lstStyle/>
          <a:p>
            <a:r>
              <a:rPr lang="nb-NO" sz="2400" dirty="0" err="1"/>
              <a:t>Shodan</a:t>
            </a:r>
            <a:r>
              <a:rPr lang="nb-NO" sz="2400" dirty="0"/>
              <a:t> er et verktøy som brukes av både angripere og penetrasjonstestere.</a:t>
            </a:r>
          </a:p>
          <a:p>
            <a:r>
              <a:rPr lang="nb-NO" sz="2400" dirty="0"/>
              <a:t>Nettstedet https://www.shodan.io er i hovedsak en søkemotor for sårbarheter.</a:t>
            </a:r>
          </a:p>
          <a:p>
            <a:r>
              <a:rPr lang="nb-NO" sz="2400" dirty="0"/>
              <a:t>Du må registrere deg for en gratis konto for å bruke det, men da kan det være uvurderlig for en som prøver å identifisere sårbarheter. </a:t>
            </a:r>
          </a:p>
          <a:p>
            <a:r>
              <a:rPr lang="nb-NO" sz="2400" dirty="0"/>
              <a:t>Men dette verktøyet kan også misbrukes av angripere </a:t>
            </a:r>
            <a:r>
              <a:rPr lang="nb-NO" sz="2400" dirty="0">
                <a:sym typeface="Wingdings" panose="05000000000000000000" pitchFamily="2" charset="2"/>
              </a:rPr>
              <a:t></a:t>
            </a:r>
            <a:endParaRPr lang="nb-NO" sz="2400" dirty="0"/>
          </a:p>
        </p:txBody>
      </p:sp>
    </p:spTree>
    <p:extLst>
      <p:ext uri="{BB962C8B-B14F-4D97-AF65-F5344CB8AC3E}">
        <p14:creationId xmlns:p14="http://schemas.microsoft.com/office/powerpoint/2010/main" val="2050639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963D1C1-4E99-6FAD-8B12-DE5A618BC909}"/>
              </a:ext>
            </a:extLst>
          </p:cNvPr>
          <p:cNvSpPr>
            <a:spLocks noGrp="1"/>
          </p:cNvSpPr>
          <p:nvPr>
            <p:ph type="title"/>
          </p:nvPr>
        </p:nvSpPr>
        <p:spPr/>
        <p:txBody>
          <a:bodyPr/>
          <a:lstStyle/>
          <a:p>
            <a:r>
              <a:rPr lang="en-GB" dirty="0"/>
              <a:t>Bruk </a:t>
            </a:r>
            <a:r>
              <a:rPr lang="en-GB" dirty="0" err="1"/>
              <a:t>av</a:t>
            </a:r>
            <a:r>
              <a:rPr lang="en-GB" dirty="0"/>
              <a:t> </a:t>
            </a:r>
            <a:r>
              <a:rPr lang="en-GB" dirty="0" err="1"/>
              <a:t>shodan</a:t>
            </a:r>
            <a:r>
              <a:rPr lang="en-GB" dirty="0"/>
              <a:t> </a:t>
            </a:r>
            <a:r>
              <a:rPr lang="en-GB" sz="1800" dirty="0"/>
              <a:t>(</a:t>
            </a:r>
            <a:r>
              <a:rPr lang="en-GB" sz="1800" dirty="0" err="1"/>
              <a:t>ikke</a:t>
            </a:r>
            <a:r>
              <a:rPr lang="en-GB" sz="1800" dirty="0"/>
              <a:t> </a:t>
            </a:r>
            <a:r>
              <a:rPr lang="en-GB" sz="1800" dirty="0" err="1"/>
              <a:t>så</a:t>
            </a:r>
            <a:r>
              <a:rPr lang="en-GB" sz="1800" dirty="0"/>
              <a:t> </a:t>
            </a:r>
            <a:r>
              <a:rPr lang="en-GB" sz="1800" dirty="0" err="1"/>
              <a:t>viktig</a:t>
            </a:r>
            <a:r>
              <a:rPr lang="en-GB" sz="1800" dirty="0">
                <a:highlight>
                  <a:srgbClr val="FFFF00"/>
                </a:highlight>
              </a:rPr>
              <a:t>)</a:t>
            </a:r>
            <a:endParaRPr lang="nb-NO" sz="1800" dirty="0">
              <a:highlight>
                <a:srgbClr val="FFFF00"/>
              </a:highlight>
            </a:endParaRPr>
          </a:p>
        </p:txBody>
      </p:sp>
      <p:sp>
        <p:nvSpPr>
          <p:cNvPr id="3" name="Plassholder for innhold 2">
            <a:extLst>
              <a:ext uri="{FF2B5EF4-FFF2-40B4-BE49-F238E27FC236}">
                <a16:creationId xmlns:a16="http://schemas.microsoft.com/office/drawing/2014/main" id="{BC5D380A-CD63-BF06-9B00-48F4DEEEE952}"/>
              </a:ext>
            </a:extLst>
          </p:cNvPr>
          <p:cNvSpPr>
            <a:spLocks noGrp="1"/>
          </p:cNvSpPr>
          <p:nvPr>
            <p:ph idx="1"/>
          </p:nvPr>
        </p:nvSpPr>
        <p:spPr/>
        <p:txBody>
          <a:bodyPr>
            <a:normAutofit/>
          </a:bodyPr>
          <a:lstStyle/>
          <a:p>
            <a:r>
              <a:rPr lang="nb-NO" sz="2400" dirty="0"/>
              <a:t>Søk etter standardpassord ved å bruke søkeord som følgende:</a:t>
            </a:r>
          </a:p>
          <a:p>
            <a:pPr lvl="1"/>
            <a:r>
              <a:rPr lang="nb-NO" sz="2200" dirty="0"/>
              <a:t>standard passordland: USA</a:t>
            </a:r>
          </a:p>
          <a:p>
            <a:pPr lvl="1"/>
            <a:r>
              <a:rPr lang="nb-NO" sz="2200" dirty="0"/>
              <a:t>standard passord vertsnavn: chuckeasttom.com</a:t>
            </a:r>
          </a:p>
          <a:p>
            <a:pPr lvl="1"/>
            <a:r>
              <a:rPr lang="nb-NO" sz="2200" dirty="0" err="1"/>
              <a:t>Default</a:t>
            </a:r>
            <a:r>
              <a:rPr lang="nb-NO" sz="2200" dirty="0"/>
              <a:t> </a:t>
            </a:r>
            <a:r>
              <a:rPr lang="nb-NO" sz="2200" dirty="0" err="1"/>
              <a:t>password</a:t>
            </a:r>
            <a:r>
              <a:rPr lang="nb-NO" sz="2200" dirty="0"/>
              <a:t> </a:t>
            </a:r>
            <a:r>
              <a:rPr lang="nb-NO" sz="2200" dirty="0" err="1"/>
              <a:t>city:Chicago</a:t>
            </a:r>
            <a:endParaRPr lang="nb-NO" sz="2200" dirty="0"/>
          </a:p>
          <a:p>
            <a:r>
              <a:rPr lang="nb-NO" sz="2400" dirty="0"/>
              <a:t>Finn Apache-servere:</a:t>
            </a:r>
          </a:p>
          <a:p>
            <a:pPr lvl="1"/>
            <a:r>
              <a:rPr lang="nb-NO" sz="2200" dirty="0" err="1"/>
              <a:t>apache</a:t>
            </a:r>
            <a:r>
              <a:rPr lang="nb-NO" sz="2200" dirty="0"/>
              <a:t> city: «San Francisco»</a:t>
            </a:r>
          </a:p>
          <a:p>
            <a:r>
              <a:rPr lang="nb-NO" sz="2400" dirty="0"/>
              <a:t>Finn webkameraer:</a:t>
            </a:r>
          </a:p>
          <a:p>
            <a:pPr lvl="1"/>
            <a:r>
              <a:rPr lang="nb-NO" sz="2200" dirty="0" err="1"/>
              <a:t>webcamxp</a:t>
            </a:r>
            <a:r>
              <a:rPr lang="nb-NO" sz="2200" dirty="0"/>
              <a:t> </a:t>
            </a:r>
            <a:r>
              <a:rPr lang="nb-NO" sz="2200" dirty="0" err="1"/>
              <a:t>city:Chicago</a:t>
            </a:r>
            <a:endParaRPr lang="nb-NO" sz="2200" dirty="0"/>
          </a:p>
          <a:p>
            <a:pPr lvl="1"/>
            <a:r>
              <a:rPr lang="nb-NO" sz="2200" dirty="0"/>
              <a:t>OLD IIS</a:t>
            </a:r>
          </a:p>
          <a:p>
            <a:pPr lvl="1"/>
            <a:r>
              <a:rPr lang="nb-NO" sz="2200" dirty="0"/>
              <a:t>«</a:t>
            </a:r>
            <a:r>
              <a:rPr lang="nb-NO" sz="2200" dirty="0" err="1"/>
              <a:t>iis</a:t>
            </a:r>
            <a:r>
              <a:rPr lang="nb-NO" sz="2200" dirty="0"/>
              <a:t>/5.0»</a:t>
            </a:r>
          </a:p>
        </p:txBody>
      </p:sp>
    </p:spTree>
    <p:extLst>
      <p:ext uri="{BB962C8B-B14F-4D97-AF65-F5344CB8AC3E}">
        <p14:creationId xmlns:p14="http://schemas.microsoft.com/office/powerpoint/2010/main" val="1274494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963D1C1-4E99-6FAD-8B12-DE5A618BC909}"/>
              </a:ext>
            </a:extLst>
          </p:cNvPr>
          <p:cNvSpPr>
            <a:spLocks noGrp="1"/>
          </p:cNvSpPr>
          <p:nvPr>
            <p:ph type="title"/>
          </p:nvPr>
        </p:nvSpPr>
        <p:spPr/>
        <p:txBody>
          <a:bodyPr/>
          <a:lstStyle/>
          <a:p>
            <a:r>
              <a:rPr lang="en-GB" dirty="0" err="1"/>
              <a:t>Mobiltelefonangrep</a:t>
            </a:r>
            <a:endParaRPr lang="nb-NO" dirty="0"/>
          </a:p>
        </p:txBody>
      </p:sp>
      <p:sp>
        <p:nvSpPr>
          <p:cNvPr id="3" name="Plassholder for innhold 2">
            <a:extLst>
              <a:ext uri="{FF2B5EF4-FFF2-40B4-BE49-F238E27FC236}">
                <a16:creationId xmlns:a16="http://schemas.microsoft.com/office/drawing/2014/main" id="{BC5D380A-CD63-BF06-9B00-48F4DEEEE952}"/>
              </a:ext>
            </a:extLst>
          </p:cNvPr>
          <p:cNvSpPr>
            <a:spLocks noGrp="1"/>
          </p:cNvSpPr>
          <p:nvPr>
            <p:ph idx="1"/>
          </p:nvPr>
        </p:nvSpPr>
        <p:spPr/>
        <p:txBody>
          <a:bodyPr>
            <a:normAutofit/>
          </a:bodyPr>
          <a:lstStyle/>
          <a:p>
            <a:r>
              <a:rPr lang="nb-NO" sz="2400" dirty="0" err="1"/>
              <a:t>Bluesnarfing</a:t>
            </a:r>
            <a:r>
              <a:rPr lang="nb-NO" sz="2400" dirty="0"/>
              <a:t>: Uautorisert tilgang til informasjon fra en Bluetooth-enhet.</a:t>
            </a:r>
          </a:p>
          <a:p>
            <a:r>
              <a:rPr lang="nb-NO" sz="2400" dirty="0"/>
              <a:t>Blue </a:t>
            </a:r>
            <a:r>
              <a:rPr lang="nb-NO" sz="2400" dirty="0" err="1"/>
              <a:t>jacking</a:t>
            </a:r>
            <a:r>
              <a:rPr lang="nb-NO" sz="2400" dirty="0"/>
              <a:t>: Prosessen med å bruke en annen Bluetooth-enhet som er innenfor rekkevidde (avhengig av på versjonen av Bluetooth kan det være 10 til 240 meter).</a:t>
            </a:r>
          </a:p>
          <a:p>
            <a:r>
              <a:rPr lang="nb-NO" sz="2400" dirty="0" err="1"/>
              <a:t>Bluebugging</a:t>
            </a:r>
            <a:r>
              <a:rPr lang="nb-NO" sz="2400" dirty="0"/>
              <a:t>: Uautorisert tilgang og bruk av alle telefonfunksjoner.</a:t>
            </a:r>
          </a:p>
          <a:p>
            <a:r>
              <a:rPr lang="nb-NO" sz="2400" dirty="0"/>
              <a:t>Pod </a:t>
            </a:r>
            <a:r>
              <a:rPr lang="nb-NO" sz="2400" dirty="0" err="1"/>
              <a:t>slurping</a:t>
            </a:r>
            <a:r>
              <a:rPr lang="nb-NO" sz="2400" dirty="0"/>
              <a:t>: Bruk av en enhet som f.eks. en iPod for ulovlig å stjele konfidensielle data direkte og å lagre dataene til en datamaskin.</a:t>
            </a:r>
          </a:p>
        </p:txBody>
      </p:sp>
    </p:spTree>
    <p:extLst>
      <p:ext uri="{BB962C8B-B14F-4D97-AF65-F5344CB8AC3E}">
        <p14:creationId xmlns:p14="http://schemas.microsoft.com/office/powerpoint/2010/main" val="2682961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963D1C1-4E99-6FAD-8B12-DE5A618BC909}"/>
              </a:ext>
            </a:extLst>
          </p:cNvPr>
          <p:cNvSpPr>
            <a:spLocks noGrp="1"/>
          </p:cNvSpPr>
          <p:nvPr>
            <p:ph type="title"/>
          </p:nvPr>
        </p:nvSpPr>
        <p:spPr/>
        <p:txBody>
          <a:bodyPr/>
          <a:lstStyle/>
          <a:p>
            <a:r>
              <a:rPr lang="en-GB" dirty="0" err="1"/>
              <a:t>Knekke</a:t>
            </a:r>
            <a:r>
              <a:rPr lang="en-GB" dirty="0"/>
              <a:t> </a:t>
            </a:r>
            <a:r>
              <a:rPr lang="en-GB" dirty="0" err="1"/>
              <a:t>passord</a:t>
            </a:r>
            <a:endParaRPr lang="nb-NO" dirty="0"/>
          </a:p>
        </p:txBody>
      </p:sp>
      <p:sp>
        <p:nvSpPr>
          <p:cNvPr id="3" name="Plassholder for innhold 2">
            <a:extLst>
              <a:ext uri="{FF2B5EF4-FFF2-40B4-BE49-F238E27FC236}">
                <a16:creationId xmlns:a16="http://schemas.microsoft.com/office/drawing/2014/main" id="{BC5D380A-CD63-BF06-9B00-48F4DEEEE952}"/>
              </a:ext>
            </a:extLst>
          </p:cNvPr>
          <p:cNvSpPr>
            <a:spLocks noGrp="1"/>
          </p:cNvSpPr>
          <p:nvPr>
            <p:ph idx="1"/>
          </p:nvPr>
        </p:nvSpPr>
        <p:spPr/>
        <p:txBody>
          <a:bodyPr>
            <a:normAutofit lnSpcReduction="10000"/>
          </a:bodyPr>
          <a:lstStyle/>
          <a:p>
            <a:r>
              <a:rPr lang="nb-NO" sz="2400" dirty="0"/>
              <a:t>Ordbokangrep: En tekstfil full av ordbokord lastes inn i et passordprogram og kjøres deretter mot brukerkontoer lokalisert av applikasjonen. Hvis enkle passord er brukt, kan dette være nok til å knekke koden. </a:t>
            </a:r>
          </a:p>
          <a:p>
            <a:r>
              <a:rPr lang="nb-NO" sz="2400" dirty="0"/>
              <a:t>Ordbokangrep kan utføres offline med verktøy som LCP og </a:t>
            </a:r>
            <a:r>
              <a:rPr lang="nb-NO" sz="2400" dirty="0" err="1"/>
              <a:t>Hashcat</a:t>
            </a:r>
            <a:r>
              <a:rPr lang="nb-NO" sz="2400" dirty="0"/>
              <a:t> og online med verktøy som Brutus og THC-Hydra.</a:t>
            </a:r>
          </a:p>
          <a:p>
            <a:endParaRPr lang="nb-NO" sz="2400" dirty="0"/>
          </a:p>
          <a:p>
            <a:r>
              <a:rPr lang="nb-NO" sz="2400" dirty="0"/>
              <a:t>Hybride angrep: Denne typen angrep ligner på et ordbokangrep bortsett fra at det legger til tall</a:t>
            </a:r>
          </a:p>
          <a:p>
            <a:r>
              <a:rPr lang="nb-NO" sz="2400" dirty="0"/>
              <a:t>eller symboler til ordbokordene. Mange endrer passord ved å legge til et nummer til slutten av gjeldende passord. Mønsteret har vanligvis denne formen: </a:t>
            </a:r>
          </a:p>
          <a:p>
            <a:r>
              <a:rPr lang="nb-NO" sz="2400" dirty="0"/>
              <a:t>I den første måneden passord er Mike, andre måneds passord er Mike2, tredje måneds passord er Mike3, og så videre.</a:t>
            </a:r>
          </a:p>
        </p:txBody>
      </p:sp>
    </p:spTree>
    <p:extLst>
      <p:ext uri="{BB962C8B-B14F-4D97-AF65-F5344CB8AC3E}">
        <p14:creationId xmlns:p14="http://schemas.microsoft.com/office/powerpoint/2010/main" val="4172284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963D1C1-4E99-6FAD-8B12-DE5A618BC909}"/>
              </a:ext>
            </a:extLst>
          </p:cNvPr>
          <p:cNvSpPr>
            <a:spLocks noGrp="1"/>
          </p:cNvSpPr>
          <p:nvPr>
            <p:ph type="title"/>
          </p:nvPr>
        </p:nvSpPr>
        <p:spPr/>
        <p:txBody>
          <a:bodyPr/>
          <a:lstStyle/>
          <a:p>
            <a:r>
              <a:rPr lang="en-GB" dirty="0" err="1"/>
              <a:t>Knekke</a:t>
            </a:r>
            <a:r>
              <a:rPr lang="en-GB" dirty="0"/>
              <a:t> </a:t>
            </a:r>
            <a:r>
              <a:rPr lang="en-GB" dirty="0" err="1"/>
              <a:t>passord</a:t>
            </a:r>
            <a:r>
              <a:rPr lang="en-GB" dirty="0"/>
              <a:t> fort</a:t>
            </a:r>
            <a:endParaRPr lang="nb-NO" dirty="0">
              <a:highlight>
                <a:srgbClr val="FFFF00"/>
              </a:highlight>
            </a:endParaRPr>
          </a:p>
        </p:txBody>
      </p:sp>
      <p:sp>
        <p:nvSpPr>
          <p:cNvPr id="3" name="Plassholder for innhold 2">
            <a:extLst>
              <a:ext uri="{FF2B5EF4-FFF2-40B4-BE49-F238E27FC236}">
                <a16:creationId xmlns:a16="http://schemas.microsoft.com/office/drawing/2014/main" id="{BC5D380A-CD63-BF06-9B00-48F4DEEEE952}"/>
              </a:ext>
            </a:extLst>
          </p:cNvPr>
          <p:cNvSpPr>
            <a:spLocks noGrp="1"/>
          </p:cNvSpPr>
          <p:nvPr>
            <p:ph idx="1"/>
          </p:nvPr>
        </p:nvSpPr>
        <p:spPr/>
        <p:txBody>
          <a:bodyPr>
            <a:normAutofit/>
          </a:bodyPr>
          <a:lstStyle/>
          <a:p>
            <a:pPr marL="0" indent="0">
              <a:buNone/>
            </a:pPr>
            <a:r>
              <a:rPr lang="nb-NO" sz="2400" dirty="0" err="1"/>
              <a:t>Rainbow</a:t>
            </a:r>
            <a:r>
              <a:rPr lang="nb-NO" sz="2400" dirty="0"/>
              <a:t> </a:t>
            </a:r>
            <a:r>
              <a:rPr lang="nb-NO" sz="2400" dirty="0" err="1"/>
              <a:t>table</a:t>
            </a:r>
            <a:r>
              <a:rPr lang="nb-NO" sz="2400" dirty="0"/>
              <a:t>:</a:t>
            </a:r>
          </a:p>
          <a:p>
            <a:r>
              <a:rPr lang="nb-NO" sz="2400" dirty="0"/>
              <a:t>Passord lagres ofte som en </a:t>
            </a:r>
            <a:r>
              <a:rPr lang="nb-NO" sz="2400" dirty="0" err="1"/>
              <a:t>hash</a:t>
            </a:r>
            <a:r>
              <a:rPr lang="nb-NO" sz="2400" dirty="0"/>
              <a:t>. En </a:t>
            </a:r>
            <a:r>
              <a:rPr lang="nb-NO" sz="2400" dirty="0" err="1"/>
              <a:t>hash</a:t>
            </a:r>
            <a:r>
              <a:rPr lang="nb-NO" sz="2400" dirty="0"/>
              <a:t> kan ikke "</a:t>
            </a:r>
            <a:r>
              <a:rPr lang="nb-NO" sz="2400" dirty="0" err="1"/>
              <a:t>unhashes</a:t>
            </a:r>
            <a:r>
              <a:rPr lang="nb-NO" sz="2400" dirty="0"/>
              <a:t>"; </a:t>
            </a:r>
          </a:p>
          <a:p>
            <a:r>
              <a:rPr lang="nb-NO" sz="2400" dirty="0"/>
              <a:t>Men - man kan lage tabeller over mye brukte passord og </a:t>
            </a:r>
            <a:r>
              <a:rPr lang="nb-NO" sz="2400" dirty="0" err="1"/>
              <a:t>hashe</a:t>
            </a:r>
            <a:r>
              <a:rPr lang="nb-NO" sz="2400" dirty="0"/>
              <a:t> disse. Så hvis man kan få tilgang til en </a:t>
            </a:r>
            <a:r>
              <a:rPr lang="nb-NO" sz="2400" dirty="0" err="1"/>
              <a:t>hashet</a:t>
            </a:r>
            <a:r>
              <a:rPr lang="nb-NO" sz="2400" dirty="0"/>
              <a:t> tabell med passord, kan man søke i </a:t>
            </a:r>
            <a:r>
              <a:rPr lang="nb-NO" sz="2400" dirty="0" err="1"/>
              <a:t>rainbow</a:t>
            </a:r>
            <a:r>
              <a:rPr lang="nb-NO" sz="2400" dirty="0"/>
              <a:t> </a:t>
            </a:r>
            <a:r>
              <a:rPr lang="nb-NO" sz="2400" dirty="0" err="1"/>
              <a:t>table</a:t>
            </a:r>
            <a:r>
              <a:rPr lang="nb-NO" sz="2400" dirty="0"/>
              <a:t> etter en match.</a:t>
            </a:r>
          </a:p>
          <a:p>
            <a:endParaRPr lang="nb-NO" sz="2400" dirty="0"/>
          </a:p>
          <a:p>
            <a:r>
              <a:rPr lang="nb-NO" sz="2400" dirty="0"/>
              <a:t>Brute-force angrep: </a:t>
            </a:r>
          </a:p>
          <a:p>
            <a:pPr lvl="1"/>
            <a:r>
              <a:rPr lang="nb-NO" sz="2200" dirty="0"/>
              <a:t>Dette er den mest omfattende formen for angrep og den mest potensielle tidkrevende. </a:t>
            </a:r>
          </a:p>
          <a:p>
            <a:pPr lvl="1"/>
            <a:r>
              <a:rPr lang="nb-NO" sz="2200" dirty="0"/>
              <a:t>Brute-force-angrep kan ta uker, avhengig av lengden og kompleksiteten av passordet.</a:t>
            </a:r>
          </a:p>
          <a:p>
            <a:endParaRPr lang="nb-NO" sz="2400" dirty="0"/>
          </a:p>
        </p:txBody>
      </p:sp>
    </p:spTree>
    <p:extLst>
      <p:ext uri="{BB962C8B-B14F-4D97-AF65-F5344CB8AC3E}">
        <p14:creationId xmlns:p14="http://schemas.microsoft.com/office/powerpoint/2010/main" val="2101618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963D1C1-4E99-6FAD-8B12-DE5A618BC909}"/>
              </a:ext>
            </a:extLst>
          </p:cNvPr>
          <p:cNvSpPr>
            <a:spLocks noGrp="1"/>
          </p:cNvSpPr>
          <p:nvPr>
            <p:ph type="title"/>
          </p:nvPr>
        </p:nvSpPr>
        <p:spPr/>
        <p:txBody>
          <a:bodyPr/>
          <a:lstStyle/>
          <a:p>
            <a:r>
              <a:rPr lang="en-GB" dirty="0" err="1"/>
              <a:t>ophcrack</a:t>
            </a:r>
            <a:endParaRPr lang="nb-NO" dirty="0"/>
          </a:p>
        </p:txBody>
      </p:sp>
      <p:sp>
        <p:nvSpPr>
          <p:cNvPr id="3" name="Plassholder for innhold 2">
            <a:extLst>
              <a:ext uri="{FF2B5EF4-FFF2-40B4-BE49-F238E27FC236}">
                <a16:creationId xmlns:a16="http://schemas.microsoft.com/office/drawing/2014/main" id="{BC5D380A-CD63-BF06-9B00-48F4DEEEE952}"/>
              </a:ext>
            </a:extLst>
          </p:cNvPr>
          <p:cNvSpPr>
            <a:spLocks noGrp="1"/>
          </p:cNvSpPr>
          <p:nvPr>
            <p:ph idx="1"/>
          </p:nvPr>
        </p:nvSpPr>
        <p:spPr/>
        <p:txBody>
          <a:bodyPr>
            <a:normAutofit/>
          </a:bodyPr>
          <a:lstStyle/>
          <a:p>
            <a:r>
              <a:rPr lang="nb-NO" sz="2400" dirty="0"/>
              <a:t>Et veldig populært verktøy for å knekke Windows-passord er </a:t>
            </a:r>
            <a:r>
              <a:rPr lang="nb-NO" sz="2400" dirty="0" err="1"/>
              <a:t>ophcrack</a:t>
            </a:r>
            <a:r>
              <a:rPr lang="nb-NO" sz="2400" dirty="0"/>
              <a:t>.</a:t>
            </a:r>
          </a:p>
          <a:p>
            <a:r>
              <a:rPr lang="nb-NO" sz="2400" dirty="0" err="1"/>
              <a:t>ophcrack</a:t>
            </a:r>
            <a:r>
              <a:rPr lang="nb-NO" sz="2400" dirty="0"/>
              <a:t> kan lastes ned fra http://ophcrack.sourceforge.net. </a:t>
            </a:r>
          </a:p>
          <a:p>
            <a:r>
              <a:rPr lang="nb-NO" sz="2400" dirty="0"/>
              <a:t>Den er basert på en forståelse av hvordan Windows-passord fungerer.</a:t>
            </a:r>
          </a:p>
          <a:p>
            <a:r>
              <a:rPr lang="nb-NO" sz="2400" dirty="0"/>
              <a:t>Windows-passord lagres som </a:t>
            </a:r>
            <a:r>
              <a:rPr lang="nb-NO" sz="2400" dirty="0" err="1"/>
              <a:t>hashes</a:t>
            </a:r>
            <a:r>
              <a:rPr lang="nb-NO" sz="2400" dirty="0"/>
              <a:t> i en SAM-fil i en av systemkatalogene, vanligvis C:\WINDOWS\system32\config\. </a:t>
            </a:r>
          </a:p>
          <a:p>
            <a:r>
              <a:rPr lang="nb-NO" sz="2400" dirty="0"/>
              <a:t>SAM er et akronym for Security </a:t>
            </a:r>
            <a:r>
              <a:rPr lang="nb-NO" sz="2400" dirty="0" err="1"/>
              <a:t>Accounts</a:t>
            </a:r>
            <a:r>
              <a:rPr lang="nb-NO" sz="2400" dirty="0"/>
              <a:t> Manager. </a:t>
            </a:r>
          </a:p>
          <a:p>
            <a:r>
              <a:rPr lang="nb-NO" sz="2400" dirty="0"/>
              <a:t>Passordene er lagret som en </a:t>
            </a:r>
            <a:r>
              <a:rPr lang="nb-NO" sz="2400" dirty="0" err="1"/>
              <a:t>hash</a:t>
            </a:r>
            <a:r>
              <a:rPr lang="nb-NO" sz="2400" dirty="0"/>
              <a:t>.</a:t>
            </a:r>
          </a:p>
        </p:txBody>
      </p:sp>
    </p:spTree>
    <p:extLst>
      <p:ext uri="{BB962C8B-B14F-4D97-AF65-F5344CB8AC3E}">
        <p14:creationId xmlns:p14="http://schemas.microsoft.com/office/powerpoint/2010/main" val="2489598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963D1C1-4E99-6FAD-8B12-DE5A618BC909}"/>
              </a:ext>
            </a:extLst>
          </p:cNvPr>
          <p:cNvSpPr>
            <a:spLocks noGrp="1"/>
          </p:cNvSpPr>
          <p:nvPr>
            <p:ph type="title"/>
          </p:nvPr>
        </p:nvSpPr>
        <p:spPr/>
        <p:txBody>
          <a:bodyPr/>
          <a:lstStyle/>
          <a:p>
            <a:r>
              <a:rPr lang="en-GB" dirty="0" err="1"/>
              <a:t>Teknikker</a:t>
            </a:r>
            <a:r>
              <a:rPr lang="en-GB" dirty="0"/>
              <a:t> bruk </a:t>
            </a:r>
            <a:r>
              <a:rPr lang="en-GB" dirty="0" err="1"/>
              <a:t>av</a:t>
            </a:r>
            <a:r>
              <a:rPr lang="en-GB" dirty="0"/>
              <a:t> </a:t>
            </a:r>
            <a:r>
              <a:rPr lang="en-GB" dirty="0" err="1"/>
              <a:t>hackere</a:t>
            </a:r>
            <a:endParaRPr lang="nb-NO" dirty="0">
              <a:highlight>
                <a:srgbClr val="FFFF00"/>
              </a:highlight>
            </a:endParaRPr>
          </a:p>
        </p:txBody>
      </p:sp>
      <p:sp>
        <p:nvSpPr>
          <p:cNvPr id="3" name="Plassholder for innhold 2">
            <a:extLst>
              <a:ext uri="{FF2B5EF4-FFF2-40B4-BE49-F238E27FC236}">
                <a16:creationId xmlns:a16="http://schemas.microsoft.com/office/drawing/2014/main" id="{BC5D380A-CD63-BF06-9B00-48F4DEEEE952}"/>
              </a:ext>
            </a:extLst>
          </p:cNvPr>
          <p:cNvSpPr>
            <a:spLocks noGrp="1"/>
          </p:cNvSpPr>
          <p:nvPr>
            <p:ph idx="1"/>
          </p:nvPr>
        </p:nvSpPr>
        <p:spPr/>
        <p:txBody>
          <a:bodyPr>
            <a:normAutofit/>
          </a:bodyPr>
          <a:lstStyle/>
          <a:p>
            <a:pPr marL="0" indent="0">
              <a:buNone/>
            </a:pPr>
            <a:r>
              <a:rPr lang="en-GB" sz="2400" dirty="0"/>
              <a:t>I </a:t>
            </a:r>
            <a:r>
              <a:rPr lang="en-GB" sz="2400" dirty="0" err="1"/>
              <a:t>dette</a:t>
            </a:r>
            <a:r>
              <a:rPr lang="en-GB" sz="2400" dirty="0"/>
              <a:t> </a:t>
            </a:r>
            <a:r>
              <a:rPr lang="en-GB" sz="2400" dirty="0" err="1"/>
              <a:t>kapittelet</a:t>
            </a:r>
            <a:r>
              <a:rPr lang="en-GB" sz="2400" dirty="0"/>
              <a:t> </a:t>
            </a:r>
            <a:r>
              <a:rPr lang="en-GB" sz="2400" dirty="0" err="1"/>
              <a:t>skal</a:t>
            </a:r>
            <a:r>
              <a:rPr lang="en-GB" sz="2400" dirty="0"/>
              <a:t> du </a:t>
            </a:r>
            <a:r>
              <a:rPr lang="en-GB" sz="2400" dirty="0" err="1"/>
              <a:t>lære</a:t>
            </a:r>
            <a:r>
              <a:rPr lang="en-GB" sz="2400" dirty="0"/>
              <a:t> om:</a:t>
            </a:r>
          </a:p>
          <a:p>
            <a:r>
              <a:rPr lang="nb-NO" sz="2400" dirty="0"/>
              <a:t>Forstå den grunnleggende metodikken som brukes av hackere</a:t>
            </a:r>
          </a:p>
          <a:p>
            <a:r>
              <a:rPr lang="nb-NO" sz="2400" dirty="0"/>
              <a:t>Være kjent med noen av de grunnleggende </a:t>
            </a:r>
            <a:r>
              <a:rPr lang="nb-NO" sz="2400" dirty="0" err="1"/>
              <a:t>hackingverktøyene</a:t>
            </a:r>
            <a:endParaRPr lang="nb-NO" sz="2400" dirty="0"/>
          </a:p>
          <a:p>
            <a:r>
              <a:rPr lang="nb-NO" sz="2400" dirty="0"/>
              <a:t>Forstå </a:t>
            </a:r>
            <a:r>
              <a:rPr lang="nb-NO" sz="2400" dirty="0" err="1"/>
              <a:t>hackingmentaliteten</a:t>
            </a:r>
            <a:endParaRPr lang="nb-NO" sz="2400" dirty="0"/>
          </a:p>
          <a:p>
            <a:r>
              <a:rPr lang="nb-NO" sz="2400" dirty="0"/>
              <a:t>Kunne forklare spesifikke angrepsmetoder</a:t>
            </a:r>
          </a:p>
        </p:txBody>
      </p:sp>
    </p:spTree>
    <p:extLst>
      <p:ext uri="{BB962C8B-B14F-4D97-AF65-F5344CB8AC3E}">
        <p14:creationId xmlns:p14="http://schemas.microsoft.com/office/powerpoint/2010/main" val="3663336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963D1C1-4E99-6FAD-8B12-DE5A618BC909}"/>
              </a:ext>
            </a:extLst>
          </p:cNvPr>
          <p:cNvSpPr>
            <a:spLocks noGrp="1"/>
          </p:cNvSpPr>
          <p:nvPr>
            <p:ph type="title"/>
          </p:nvPr>
        </p:nvSpPr>
        <p:spPr>
          <a:xfrm>
            <a:off x="653890" y="506455"/>
            <a:ext cx="10884219" cy="822443"/>
          </a:xfrm>
        </p:spPr>
        <p:txBody>
          <a:bodyPr/>
          <a:lstStyle/>
          <a:p>
            <a:r>
              <a:rPr lang="en-GB" dirty="0"/>
              <a:t>Andre </a:t>
            </a:r>
            <a:r>
              <a:rPr lang="en-GB" dirty="0" err="1"/>
              <a:t>parssordknekkere</a:t>
            </a:r>
            <a:endParaRPr lang="nb-NO" dirty="0"/>
          </a:p>
        </p:txBody>
      </p:sp>
      <p:sp>
        <p:nvSpPr>
          <p:cNvPr id="3" name="Plassholder for innhold 2">
            <a:extLst>
              <a:ext uri="{FF2B5EF4-FFF2-40B4-BE49-F238E27FC236}">
                <a16:creationId xmlns:a16="http://schemas.microsoft.com/office/drawing/2014/main" id="{BC5D380A-CD63-BF06-9B00-48F4DEEEE952}"/>
              </a:ext>
            </a:extLst>
          </p:cNvPr>
          <p:cNvSpPr>
            <a:spLocks noGrp="1"/>
          </p:cNvSpPr>
          <p:nvPr>
            <p:ph idx="1"/>
          </p:nvPr>
        </p:nvSpPr>
        <p:spPr/>
        <p:txBody>
          <a:bodyPr>
            <a:normAutofit/>
          </a:bodyPr>
          <a:lstStyle/>
          <a:p>
            <a:r>
              <a:rPr lang="nb-NO" sz="2400" dirty="0"/>
              <a:t>Brutus</a:t>
            </a:r>
          </a:p>
          <a:p>
            <a:r>
              <a:rPr lang="nb-NO" sz="2400" dirty="0"/>
              <a:t>John </a:t>
            </a:r>
            <a:r>
              <a:rPr lang="nb-NO" sz="2400" dirty="0" err="1"/>
              <a:t>the</a:t>
            </a:r>
            <a:r>
              <a:rPr lang="nb-NO" sz="2400" dirty="0"/>
              <a:t> Ripper</a:t>
            </a:r>
          </a:p>
          <a:p>
            <a:r>
              <a:rPr lang="nb-NO" sz="2400" dirty="0" err="1"/>
              <a:t>WebCracker</a:t>
            </a:r>
            <a:endParaRPr lang="nb-NO" sz="2400" dirty="0"/>
          </a:p>
          <a:p>
            <a:r>
              <a:rPr lang="nb-NO" sz="2400" dirty="0"/>
              <a:t>THC-Hydra</a:t>
            </a:r>
          </a:p>
          <a:p>
            <a:r>
              <a:rPr lang="nb-NO" sz="2400" dirty="0" err="1"/>
              <a:t>Crack</a:t>
            </a:r>
            <a:r>
              <a:rPr lang="nb-NO" sz="2400" dirty="0"/>
              <a:t> Station</a:t>
            </a:r>
          </a:p>
        </p:txBody>
      </p:sp>
    </p:spTree>
    <p:extLst>
      <p:ext uri="{BB962C8B-B14F-4D97-AF65-F5344CB8AC3E}">
        <p14:creationId xmlns:p14="http://schemas.microsoft.com/office/powerpoint/2010/main" val="39462291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963D1C1-4E99-6FAD-8B12-DE5A618BC909}"/>
              </a:ext>
            </a:extLst>
          </p:cNvPr>
          <p:cNvSpPr>
            <a:spLocks noGrp="1"/>
          </p:cNvSpPr>
          <p:nvPr>
            <p:ph type="title"/>
          </p:nvPr>
        </p:nvSpPr>
        <p:spPr/>
        <p:txBody>
          <a:bodyPr/>
          <a:lstStyle/>
          <a:p>
            <a:r>
              <a:rPr lang="en-GB" dirty="0"/>
              <a:t>Malware</a:t>
            </a:r>
            <a:endParaRPr lang="nb-NO" dirty="0"/>
          </a:p>
        </p:txBody>
      </p:sp>
      <p:sp>
        <p:nvSpPr>
          <p:cNvPr id="3" name="Plassholder for innhold 2">
            <a:extLst>
              <a:ext uri="{FF2B5EF4-FFF2-40B4-BE49-F238E27FC236}">
                <a16:creationId xmlns:a16="http://schemas.microsoft.com/office/drawing/2014/main" id="{BC5D380A-CD63-BF06-9B00-48F4DEEEE952}"/>
              </a:ext>
            </a:extLst>
          </p:cNvPr>
          <p:cNvSpPr>
            <a:spLocks noGrp="1"/>
          </p:cNvSpPr>
          <p:nvPr>
            <p:ph idx="1"/>
          </p:nvPr>
        </p:nvSpPr>
        <p:spPr/>
        <p:txBody>
          <a:bodyPr>
            <a:normAutofit/>
          </a:bodyPr>
          <a:lstStyle/>
          <a:p>
            <a:r>
              <a:rPr lang="nb-NO" sz="2400" dirty="0"/>
              <a:t>I mange år måtte man betydelige programmeringskunnskaper for å lage et virus. </a:t>
            </a:r>
          </a:p>
          <a:p>
            <a:r>
              <a:rPr lang="nb-NO" sz="2400" dirty="0"/>
              <a:t>I de siste årene har det vært utviklet en rekke verktøy for å lage virus. </a:t>
            </a:r>
          </a:p>
          <a:p>
            <a:r>
              <a:rPr lang="nb-NO" sz="2400" dirty="0"/>
              <a:t>Disse verktøyene tillater brukere å klikke på noen få knapper og lage et virus. </a:t>
            </a:r>
          </a:p>
          <a:p>
            <a:r>
              <a:rPr lang="nb-NO" sz="2400" dirty="0"/>
              <a:t>Dette er en av grunnene til at virus blir så utbredt. </a:t>
            </a:r>
          </a:p>
          <a:p>
            <a:r>
              <a:rPr lang="nb-NO" sz="2400" dirty="0"/>
              <a:t>Et slikt verktøy er </a:t>
            </a:r>
            <a:r>
              <a:rPr lang="nb-NO" sz="2400" dirty="0" err="1"/>
              <a:t>TeraBIT</a:t>
            </a:r>
            <a:r>
              <a:rPr lang="nb-NO" sz="2400" dirty="0"/>
              <a:t> Virus Maker – IKKE PRØV DETTE</a:t>
            </a:r>
          </a:p>
        </p:txBody>
      </p:sp>
    </p:spTree>
    <p:extLst>
      <p:ext uri="{BB962C8B-B14F-4D97-AF65-F5344CB8AC3E}">
        <p14:creationId xmlns:p14="http://schemas.microsoft.com/office/powerpoint/2010/main" val="24754928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963D1C1-4E99-6FAD-8B12-DE5A618BC909}"/>
              </a:ext>
            </a:extLst>
          </p:cNvPr>
          <p:cNvSpPr>
            <a:spLocks noGrp="1"/>
          </p:cNvSpPr>
          <p:nvPr>
            <p:ph type="title"/>
          </p:nvPr>
        </p:nvSpPr>
        <p:spPr>
          <a:xfrm>
            <a:off x="823384" y="545778"/>
            <a:ext cx="10884219" cy="822443"/>
          </a:xfrm>
        </p:spPr>
        <p:txBody>
          <a:bodyPr/>
          <a:lstStyle/>
          <a:p>
            <a:r>
              <a:rPr lang="en-GB" dirty="0"/>
              <a:t>Andre </a:t>
            </a:r>
            <a:r>
              <a:rPr lang="en-GB" dirty="0" err="1"/>
              <a:t>virusapplikasjoner</a:t>
            </a:r>
            <a:endParaRPr lang="nb-NO" dirty="0"/>
          </a:p>
        </p:txBody>
      </p:sp>
      <p:sp>
        <p:nvSpPr>
          <p:cNvPr id="3" name="Plassholder for innhold 2">
            <a:extLst>
              <a:ext uri="{FF2B5EF4-FFF2-40B4-BE49-F238E27FC236}">
                <a16:creationId xmlns:a16="http://schemas.microsoft.com/office/drawing/2014/main" id="{BC5D380A-CD63-BF06-9B00-48F4DEEEE952}"/>
              </a:ext>
            </a:extLst>
          </p:cNvPr>
          <p:cNvSpPr>
            <a:spLocks noGrp="1"/>
          </p:cNvSpPr>
          <p:nvPr>
            <p:ph idx="1"/>
          </p:nvPr>
        </p:nvSpPr>
        <p:spPr/>
        <p:txBody>
          <a:bodyPr>
            <a:normAutofit/>
          </a:bodyPr>
          <a:lstStyle/>
          <a:p>
            <a:pPr algn="l"/>
            <a:r>
              <a:rPr lang="nb-NO" sz="2400" b="0" i="0" u="none" strike="noStrike" baseline="0" dirty="0" err="1">
                <a:solidFill>
                  <a:srgbClr val="000000"/>
                </a:solidFill>
                <a:latin typeface="TimesLTStd-Roman"/>
              </a:rPr>
              <a:t>Sam’s</a:t>
            </a:r>
            <a:r>
              <a:rPr lang="nb-NO" sz="2400" b="0" i="0" u="none" strike="noStrike" baseline="0" dirty="0">
                <a:solidFill>
                  <a:srgbClr val="000000"/>
                </a:solidFill>
                <a:latin typeface="TimesLTStd-Roman"/>
              </a:rPr>
              <a:t> Virus Generator</a:t>
            </a:r>
          </a:p>
          <a:p>
            <a:pPr algn="l"/>
            <a:r>
              <a:rPr lang="nb-NO" sz="2400" b="0" i="0" u="none" strike="noStrike" baseline="0" dirty="0">
                <a:solidFill>
                  <a:srgbClr val="4D4D4D"/>
                </a:solidFill>
                <a:latin typeface="ZapfDingbats"/>
              </a:rPr>
              <a:t> </a:t>
            </a:r>
            <a:r>
              <a:rPr lang="nb-NO" sz="2400" b="0" i="0" u="none" strike="noStrike" baseline="0" dirty="0" err="1">
                <a:solidFill>
                  <a:srgbClr val="000000"/>
                </a:solidFill>
                <a:latin typeface="TimesLTStd-Roman"/>
              </a:rPr>
              <a:t>Internet</a:t>
            </a:r>
            <a:r>
              <a:rPr lang="nb-NO" sz="2400" b="0" i="0" u="none" strike="noStrike" baseline="0" dirty="0">
                <a:solidFill>
                  <a:srgbClr val="000000"/>
                </a:solidFill>
                <a:latin typeface="TimesLTStd-Roman"/>
              </a:rPr>
              <a:t> Worm Maker Thing</a:t>
            </a:r>
          </a:p>
          <a:p>
            <a:pPr algn="l"/>
            <a:r>
              <a:rPr lang="nb-NO" sz="2400" b="0" i="0" u="none" strike="noStrike" baseline="0" dirty="0">
                <a:solidFill>
                  <a:srgbClr val="4D4D4D"/>
                </a:solidFill>
                <a:latin typeface="ZapfDingbats"/>
              </a:rPr>
              <a:t> </a:t>
            </a:r>
            <a:r>
              <a:rPr lang="nb-NO" sz="2400" b="0" i="0" u="none" strike="noStrike" baseline="0" dirty="0">
                <a:solidFill>
                  <a:srgbClr val="000000"/>
                </a:solidFill>
                <a:latin typeface="TimesLTStd-Roman"/>
              </a:rPr>
              <a:t>JPS Virus Maker</a:t>
            </a:r>
          </a:p>
          <a:p>
            <a:pPr algn="l"/>
            <a:r>
              <a:rPr lang="nb-NO" sz="2400" b="0" i="0" u="none" strike="noStrike" baseline="0" dirty="0">
                <a:solidFill>
                  <a:srgbClr val="4D4D4D"/>
                </a:solidFill>
                <a:latin typeface="ZapfDingbats"/>
              </a:rPr>
              <a:t> </a:t>
            </a:r>
            <a:r>
              <a:rPr lang="nb-NO" sz="2400" b="0" i="0" u="none" strike="noStrike" baseline="0" dirty="0">
                <a:solidFill>
                  <a:srgbClr val="000000"/>
                </a:solidFill>
                <a:latin typeface="TimesLTStd-Roman"/>
              </a:rPr>
              <a:t>Deadlines Virus Maker</a:t>
            </a:r>
          </a:p>
          <a:p>
            <a:pPr algn="l"/>
            <a:r>
              <a:rPr lang="nb-NO" sz="2400" b="0" i="0" u="none" strike="noStrike" baseline="0" dirty="0">
                <a:solidFill>
                  <a:srgbClr val="4D4D4D"/>
                </a:solidFill>
                <a:latin typeface="ZapfDingbats"/>
              </a:rPr>
              <a:t> </a:t>
            </a:r>
            <a:r>
              <a:rPr lang="nb-NO" sz="2400" b="0" i="0" u="none" strike="noStrike" baseline="0" dirty="0">
                <a:solidFill>
                  <a:srgbClr val="000000"/>
                </a:solidFill>
                <a:latin typeface="TimesLTStd-Roman"/>
              </a:rPr>
              <a:t>Sonic </a:t>
            </a:r>
            <a:r>
              <a:rPr lang="nb-NO" sz="2400" b="0" i="0" u="none" strike="noStrike" baseline="0" dirty="0" err="1">
                <a:solidFill>
                  <a:srgbClr val="000000"/>
                </a:solidFill>
                <a:latin typeface="TimesLTStd-Roman"/>
              </a:rPr>
              <a:t>Bat</a:t>
            </a:r>
            <a:r>
              <a:rPr lang="nb-NO" sz="2400" b="0" i="0" u="none" strike="noStrike" baseline="0" dirty="0">
                <a:solidFill>
                  <a:srgbClr val="000000"/>
                </a:solidFill>
                <a:latin typeface="TimesLTStd-Roman"/>
              </a:rPr>
              <a:t> Virus </a:t>
            </a:r>
            <a:r>
              <a:rPr lang="nb-NO" sz="2400" b="0" i="0" u="none" strike="noStrike" baseline="0" dirty="0" err="1">
                <a:solidFill>
                  <a:srgbClr val="000000"/>
                </a:solidFill>
                <a:latin typeface="TimesLTStd-Roman"/>
              </a:rPr>
              <a:t>Creator</a:t>
            </a:r>
            <a:endParaRPr lang="nb-NO" sz="2400" dirty="0"/>
          </a:p>
        </p:txBody>
      </p:sp>
    </p:spTree>
    <p:extLst>
      <p:ext uri="{BB962C8B-B14F-4D97-AF65-F5344CB8AC3E}">
        <p14:creationId xmlns:p14="http://schemas.microsoft.com/office/powerpoint/2010/main" val="28267144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963D1C1-4E99-6FAD-8B12-DE5A618BC909}"/>
              </a:ext>
            </a:extLst>
          </p:cNvPr>
          <p:cNvSpPr>
            <a:spLocks noGrp="1"/>
          </p:cNvSpPr>
          <p:nvPr>
            <p:ph type="title"/>
          </p:nvPr>
        </p:nvSpPr>
        <p:spPr>
          <a:xfrm>
            <a:off x="823384" y="545778"/>
            <a:ext cx="10884219" cy="822443"/>
          </a:xfrm>
        </p:spPr>
        <p:txBody>
          <a:bodyPr/>
          <a:lstStyle/>
          <a:p>
            <a:r>
              <a:rPr lang="en-GB" dirty="0"/>
              <a:t>Lage malware</a:t>
            </a:r>
            <a:endParaRPr lang="nb-NO" dirty="0"/>
          </a:p>
        </p:txBody>
      </p:sp>
      <p:sp>
        <p:nvSpPr>
          <p:cNvPr id="3" name="Plassholder for innhold 2">
            <a:extLst>
              <a:ext uri="{FF2B5EF4-FFF2-40B4-BE49-F238E27FC236}">
                <a16:creationId xmlns:a16="http://schemas.microsoft.com/office/drawing/2014/main" id="{BC5D380A-CD63-BF06-9B00-48F4DEEEE952}"/>
              </a:ext>
            </a:extLst>
          </p:cNvPr>
          <p:cNvSpPr>
            <a:spLocks noGrp="1"/>
          </p:cNvSpPr>
          <p:nvPr>
            <p:ph idx="1"/>
          </p:nvPr>
        </p:nvSpPr>
        <p:spPr/>
        <p:txBody>
          <a:bodyPr>
            <a:normAutofit/>
          </a:bodyPr>
          <a:lstStyle/>
          <a:p>
            <a:pPr algn="l"/>
            <a:r>
              <a:rPr lang="nb-NO" sz="2400" dirty="0"/>
              <a:t>Spredningen av nettvåpen er hovedårsaken til at vi skal ha kunnskap om dette.</a:t>
            </a:r>
          </a:p>
          <a:p>
            <a:pPr algn="l"/>
            <a:r>
              <a:rPr lang="nb-NO" sz="2400" dirty="0"/>
              <a:t>Det er kritisk at sikkerhetseksperter er klar over hvor enkelt det er å lage et virus. </a:t>
            </a:r>
          </a:p>
          <a:p>
            <a:pPr algn="l"/>
            <a:r>
              <a:rPr lang="nb-NO" sz="2400" dirty="0"/>
              <a:t>Vi kan helt sikkert forvente å se flere virus etter hvert som tiden går.</a:t>
            </a:r>
          </a:p>
          <a:p>
            <a:pPr algn="l"/>
            <a:r>
              <a:rPr lang="nb-NO" sz="2400" dirty="0"/>
              <a:t>Spesiallagede virus er den mest effektive formen for skadelig programvare. </a:t>
            </a:r>
          </a:p>
          <a:p>
            <a:pPr algn="l"/>
            <a:r>
              <a:rPr lang="nb-NO" sz="2400" dirty="0"/>
              <a:t>Men spredningen av verktøy og kildekode betyr at selv de med bare minimale tekniske ferdigheter kan lage virus.</a:t>
            </a:r>
          </a:p>
        </p:txBody>
      </p:sp>
    </p:spTree>
    <p:extLst>
      <p:ext uri="{BB962C8B-B14F-4D97-AF65-F5344CB8AC3E}">
        <p14:creationId xmlns:p14="http://schemas.microsoft.com/office/powerpoint/2010/main" val="31312002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963D1C1-4E99-6FAD-8B12-DE5A618BC909}"/>
              </a:ext>
            </a:extLst>
          </p:cNvPr>
          <p:cNvSpPr>
            <a:spLocks noGrp="1"/>
          </p:cNvSpPr>
          <p:nvPr>
            <p:ph type="title"/>
          </p:nvPr>
        </p:nvSpPr>
        <p:spPr>
          <a:xfrm>
            <a:off x="823384" y="545778"/>
            <a:ext cx="10884219" cy="822443"/>
          </a:xfrm>
        </p:spPr>
        <p:txBody>
          <a:bodyPr/>
          <a:lstStyle/>
          <a:p>
            <a:r>
              <a:rPr lang="en-GB" dirty="0" err="1"/>
              <a:t>Hacke</a:t>
            </a:r>
            <a:r>
              <a:rPr lang="en-GB" dirty="0"/>
              <a:t> windows</a:t>
            </a:r>
            <a:endParaRPr lang="nb-NO" dirty="0"/>
          </a:p>
        </p:txBody>
      </p:sp>
      <p:sp>
        <p:nvSpPr>
          <p:cNvPr id="3" name="Plassholder for innhold 2">
            <a:extLst>
              <a:ext uri="{FF2B5EF4-FFF2-40B4-BE49-F238E27FC236}">
                <a16:creationId xmlns:a16="http://schemas.microsoft.com/office/drawing/2014/main" id="{BC5D380A-CD63-BF06-9B00-48F4DEEEE952}"/>
              </a:ext>
            </a:extLst>
          </p:cNvPr>
          <p:cNvSpPr>
            <a:spLocks noGrp="1"/>
          </p:cNvSpPr>
          <p:nvPr>
            <p:ph idx="1"/>
          </p:nvPr>
        </p:nvSpPr>
        <p:spPr/>
        <p:txBody>
          <a:bodyPr>
            <a:normAutofit/>
          </a:bodyPr>
          <a:lstStyle/>
          <a:p>
            <a:pPr algn="l"/>
            <a:r>
              <a:rPr lang="nb-NO" sz="2400" dirty="0"/>
              <a:t>Windows er det mest utbredte systemet. Teknikker som bruker for å «ta» Windows:</a:t>
            </a:r>
          </a:p>
          <a:p>
            <a:pPr algn="l"/>
            <a:r>
              <a:rPr lang="nb-NO" sz="2400" b="0" i="0" u="none" strike="noStrike" baseline="0" dirty="0">
                <a:latin typeface="HelveticaNeueLTStd-Bd"/>
              </a:rPr>
              <a:t>Pass </a:t>
            </a:r>
            <a:r>
              <a:rPr lang="nb-NO" sz="2400" b="0" i="0" u="none" strike="noStrike" baseline="0" dirty="0" err="1">
                <a:latin typeface="HelveticaNeueLTStd-Bd"/>
              </a:rPr>
              <a:t>the</a:t>
            </a:r>
            <a:r>
              <a:rPr lang="nb-NO" sz="2400" b="0" i="0" u="none" strike="noStrike" baseline="0" dirty="0">
                <a:latin typeface="HelveticaNeueLTStd-Bd"/>
              </a:rPr>
              <a:t> </a:t>
            </a:r>
            <a:r>
              <a:rPr lang="nb-NO" sz="2400" b="0" i="0" u="none" strike="noStrike" baseline="0" dirty="0" err="1">
                <a:latin typeface="HelveticaNeueLTStd-Bd"/>
              </a:rPr>
              <a:t>Hash</a:t>
            </a:r>
            <a:r>
              <a:rPr lang="nb-NO" sz="2400" b="0" i="0" u="none" strike="noStrike" baseline="0" dirty="0">
                <a:latin typeface="HelveticaNeueLTStd-Bd"/>
              </a:rPr>
              <a:t> (</a:t>
            </a:r>
            <a:r>
              <a:rPr lang="en-US" sz="2400" b="0" i="0" u="none" strike="noStrike" baseline="0" dirty="0">
                <a:latin typeface="TimesLTStd-Roman"/>
              </a:rPr>
              <a:t>Pass the hash skips around the application and just sends the hash.)</a:t>
            </a:r>
            <a:endParaRPr lang="nb-NO" sz="2400" b="0" i="0" u="none" strike="noStrike" baseline="0" dirty="0">
              <a:latin typeface="HelveticaNeueLTStd-Bd"/>
            </a:endParaRPr>
          </a:p>
          <a:p>
            <a:pPr algn="l"/>
            <a:r>
              <a:rPr lang="nb-NO" sz="2400" b="0" i="0" u="none" strike="noStrike" baseline="0" dirty="0">
                <a:latin typeface="HelveticaNeueLTStd-Bd"/>
              </a:rPr>
              <a:t>Net User Script – må ha en viss tilgang til en maskin</a:t>
            </a:r>
            <a:endParaRPr lang="nb-NO" sz="2400" dirty="0"/>
          </a:p>
          <a:p>
            <a:pPr algn="l"/>
            <a:r>
              <a:rPr lang="nb-NO" sz="2400" b="0" i="0" u="none" strike="noStrike" baseline="0" dirty="0" err="1">
                <a:latin typeface="HelveticaNeueLTStd-Bd"/>
              </a:rPr>
              <a:t>Login</a:t>
            </a:r>
            <a:r>
              <a:rPr lang="nb-NO" sz="2400" b="0" i="0" u="none" strike="noStrike" baseline="0" dirty="0">
                <a:latin typeface="HelveticaNeueLTStd-Bd"/>
              </a:rPr>
              <a:t> as System – nå ha fysisk tilgang til en maskin</a:t>
            </a:r>
            <a:endParaRPr lang="nb-NO" sz="2400" dirty="0"/>
          </a:p>
        </p:txBody>
      </p:sp>
    </p:spTree>
    <p:extLst>
      <p:ext uri="{BB962C8B-B14F-4D97-AF65-F5344CB8AC3E}">
        <p14:creationId xmlns:p14="http://schemas.microsoft.com/office/powerpoint/2010/main" val="28370067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963D1C1-4E99-6FAD-8B12-DE5A618BC909}"/>
              </a:ext>
            </a:extLst>
          </p:cNvPr>
          <p:cNvSpPr>
            <a:spLocks noGrp="1"/>
          </p:cNvSpPr>
          <p:nvPr>
            <p:ph type="title"/>
          </p:nvPr>
        </p:nvSpPr>
        <p:spPr/>
        <p:txBody>
          <a:bodyPr/>
          <a:lstStyle/>
          <a:p>
            <a:r>
              <a:rPr lang="en-GB" dirty="0" err="1"/>
              <a:t>Aktuelle</a:t>
            </a:r>
            <a:r>
              <a:rPr lang="en-GB" dirty="0"/>
              <a:t> </a:t>
            </a:r>
            <a:r>
              <a:rPr lang="en-GB" dirty="0" err="1"/>
              <a:t>angrep</a:t>
            </a:r>
            <a:endParaRPr lang="nb-NO" dirty="0"/>
          </a:p>
        </p:txBody>
      </p:sp>
      <p:sp>
        <p:nvSpPr>
          <p:cNvPr id="3" name="Plassholder for innhold 2">
            <a:extLst>
              <a:ext uri="{FF2B5EF4-FFF2-40B4-BE49-F238E27FC236}">
                <a16:creationId xmlns:a16="http://schemas.microsoft.com/office/drawing/2014/main" id="{BC5D380A-CD63-BF06-9B00-48F4DEEEE952}"/>
              </a:ext>
            </a:extLst>
          </p:cNvPr>
          <p:cNvSpPr>
            <a:spLocks noGrp="1"/>
          </p:cNvSpPr>
          <p:nvPr>
            <p:ph idx="1"/>
          </p:nvPr>
        </p:nvSpPr>
        <p:spPr/>
        <p:txBody>
          <a:bodyPr>
            <a:normAutofit/>
          </a:bodyPr>
          <a:lstStyle/>
          <a:p>
            <a:r>
              <a:rPr lang="nb-NO" sz="2400" dirty="0"/>
              <a:t>SQL Script </a:t>
            </a:r>
            <a:r>
              <a:rPr lang="nb-NO" sz="2400" dirty="0" err="1"/>
              <a:t>Injection</a:t>
            </a:r>
            <a:endParaRPr lang="nb-NO" sz="2400" dirty="0"/>
          </a:p>
          <a:p>
            <a:r>
              <a:rPr lang="nb-NO" sz="2400" dirty="0"/>
              <a:t>Cross-Site </a:t>
            </a:r>
            <a:r>
              <a:rPr lang="nb-NO" sz="2400" dirty="0" err="1"/>
              <a:t>Scripting</a:t>
            </a:r>
            <a:endParaRPr lang="nb-NO" sz="2400" dirty="0"/>
          </a:p>
          <a:p>
            <a:r>
              <a:rPr lang="nb-NO" sz="2400" b="0" i="0" u="none" strike="noStrike" baseline="0" dirty="0">
                <a:latin typeface="HelveticaNeueLTStd-Hv"/>
              </a:rPr>
              <a:t>Cross-Site </a:t>
            </a:r>
            <a:r>
              <a:rPr lang="nb-NO" sz="2400" b="0" i="0" u="none" strike="noStrike" baseline="0" dirty="0" err="1">
                <a:latin typeface="HelveticaNeueLTStd-Hv"/>
              </a:rPr>
              <a:t>Request</a:t>
            </a:r>
            <a:r>
              <a:rPr lang="nb-NO" sz="2400" b="0" i="0" u="none" strike="noStrike" baseline="0" dirty="0">
                <a:latin typeface="HelveticaNeueLTStd-Hv"/>
              </a:rPr>
              <a:t> </a:t>
            </a:r>
            <a:r>
              <a:rPr lang="nb-NO" sz="2400" b="0" i="0" u="none" strike="noStrike" baseline="0" dirty="0" err="1">
                <a:latin typeface="HelveticaNeueLTStd-Hv"/>
              </a:rPr>
              <a:t>Forgery</a:t>
            </a:r>
            <a:endParaRPr lang="nb-NO" sz="2400" b="0" i="0" u="none" strike="noStrike" baseline="0" dirty="0">
              <a:latin typeface="HelveticaNeueLTStd-Hv"/>
            </a:endParaRPr>
          </a:p>
          <a:p>
            <a:r>
              <a:rPr lang="nb-NO" sz="2400" b="0" i="0" u="none" strike="noStrike" baseline="0" dirty="0">
                <a:latin typeface="HelveticaNeueLTStd-Hv"/>
              </a:rPr>
              <a:t>Directory Traversal</a:t>
            </a:r>
          </a:p>
          <a:p>
            <a:r>
              <a:rPr lang="nb-NO" sz="2400" b="0" i="0" u="none" strike="noStrike" baseline="0" dirty="0" err="1">
                <a:latin typeface="HelveticaNeueLTStd-Hv"/>
              </a:rPr>
              <a:t>Cookie</a:t>
            </a:r>
            <a:r>
              <a:rPr lang="nb-NO" sz="2400" b="0" i="0" u="none" strike="noStrike" baseline="0" dirty="0">
                <a:latin typeface="HelveticaNeueLTStd-Hv"/>
              </a:rPr>
              <a:t> </a:t>
            </a:r>
            <a:r>
              <a:rPr lang="nb-NO" sz="2400" b="0" i="0" u="none" strike="noStrike" baseline="0" dirty="0" err="1">
                <a:latin typeface="HelveticaNeueLTStd-Hv"/>
              </a:rPr>
              <a:t>Poisoning</a:t>
            </a:r>
            <a:endParaRPr lang="nb-NO" sz="2400" b="0" i="0" u="none" strike="noStrike" baseline="0" dirty="0">
              <a:latin typeface="HelveticaNeueLTStd-Hv"/>
            </a:endParaRPr>
          </a:p>
          <a:p>
            <a:r>
              <a:rPr lang="nb-NO" sz="2400" dirty="0">
                <a:latin typeface="HelveticaNeueLTStd-Hv"/>
              </a:rPr>
              <a:t>URL </a:t>
            </a:r>
            <a:r>
              <a:rPr lang="nb-NO" sz="2400" dirty="0" err="1">
                <a:latin typeface="HelveticaNeueLTStd-Hv"/>
              </a:rPr>
              <a:t>Hijacking</a:t>
            </a:r>
            <a:endParaRPr lang="nb-NO" sz="2400" dirty="0">
              <a:latin typeface="HelveticaNeueLTStd-Hv"/>
            </a:endParaRPr>
          </a:p>
          <a:p>
            <a:r>
              <a:rPr lang="nb-NO" sz="2400" b="0" i="0" u="none" strike="noStrike" baseline="0" dirty="0" err="1">
                <a:latin typeface="HelveticaNeueLTStd-Hv"/>
              </a:rPr>
              <a:t>Command</a:t>
            </a:r>
            <a:r>
              <a:rPr lang="nb-NO" sz="2400" b="0" i="0" u="none" strike="noStrike" baseline="0" dirty="0">
                <a:latin typeface="HelveticaNeueLTStd-Hv"/>
              </a:rPr>
              <a:t> </a:t>
            </a:r>
            <a:r>
              <a:rPr lang="nb-NO" sz="2400" b="0" i="0" u="none" strike="noStrike" baseline="0" dirty="0" err="1">
                <a:latin typeface="HelveticaNeueLTStd-Hv"/>
              </a:rPr>
              <a:t>Injection</a:t>
            </a:r>
            <a:endParaRPr lang="nb-NO" sz="2400" b="0" i="0" u="none" strike="noStrike" baseline="0" dirty="0">
              <a:latin typeface="HelveticaNeueLTStd-Hv"/>
            </a:endParaRPr>
          </a:p>
          <a:p>
            <a:r>
              <a:rPr lang="nb-NO" sz="2400" b="0" i="0" u="none" strike="noStrike" baseline="0" dirty="0">
                <a:latin typeface="HelveticaNeueLTStd-Hv"/>
              </a:rPr>
              <a:t>Wireless Attacks</a:t>
            </a:r>
          </a:p>
          <a:p>
            <a:endParaRPr lang="nb-NO" sz="2400" dirty="0"/>
          </a:p>
        </p:txBody>
      </p:sp>
    </p:spTree>
    <p:extLst>
      <p:ext uri="{BB962C8B-B14F-4D97-AF65-F5344CB8AC3E}">
        <p14:creationId xmlns:p14="http://schemas.microsoft.com/office/powerpoint/2010/main" val="37529914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963D1C1-4E99-6FAD-8B12-DE5A618BC909}"/>
              </a:ext>
            </a:extLst>
          </p:cNvPr>
          <p:cNvSpPr>
            <a:spLocks noGrp="1"/>
          </p:cNvSpPr>
          <p:nvPr>
            <p:ph type="title"/>
          </p:nvPr>
        </p:nvSpPr>
        <p:spPr>
          <a:xfrm>
            <a:off x="823384" y="545778"/>
            <a:ext cx="10884219" cy="822443"/>
          </a:xfrm>
        </p:spPr>
        <p:txBody>
          <a:bodyPr/>
          <a:lstStyle/>
          <a:p>
            <a:r>
              <a:rPr lang="nb-NO" dirty="0"/>
              <a:t>Penetrasjonstesting</a:t>
            </a:r>
          </a:p>
        </p:txBody>
      </p:sp>
      <p:sp>
        <p:nvSpPr>
          <p:cNvPr id="3" name="Plassholder for innhold 2">
            <a:extLst>
              <a:ext uri="{FF2B5EF4-FFF2-40B4-BE49-F238E27FC236}">
                <a16:creationId xmlns:a16="http://schemas.microsoft.com/office/drawing/2014/main" id="{BC5D380A-CD63-BF06-9B00-48F4DEEEE952}"/>
              </a:ext>
            </a:extLst>
          </p:cNvPr>
          <p:cNvSpPr>
            <a:spLocks noGrp="1"/>
          </p:cNvSpPr>
          <p:nvPr>
            <p:ph idx="1"/>
          </p:nvPr>
        </p:nvSpPr>
        <p:spPr/>
        <p:txBody>
          <a:bodyPr>
            <a:normAutofit/>
          </a:bodyPr>
          <a:lstStyle/>
          <a:p>
            <a:pPr algn="l"/>
            <a:r>
              <a:rPr lang="nb-NO" sz="2400" dirty="0"/>
              <a:t>En penetrasjonstest innebærer metodisk sondering av et mål for å identifisere svakheter i ditt nettverk. </a:t>
            </a:r>
          </a:p>
          <a:p>
            <a:pPr algn="l"/>
            <a:r>
              <a:rPr lang="nb-NO" sz="2400" dirty="0"/>
              <a:t>Teorien bak penetrasjonstesting er at den eneste måten å objektivt bestemme sikkerhetsnivået til et gitt nettverk er å ha en kompetent penetrasjonstest som forsøker å bryte sikkerheten.</a:t>
            </a:r>
          </a:p>
          <a:p>
            <a:pPr algn="l"/>
            <a:r>
              <a:rPr lang="nb-NO" sz="2400" dirty="0"/>
              <a:t>Som beskrevet i denne delen er det en rekke standarder som man kan bruke for å utføre en penetrasjonstest.</a:t>
            </a:r>
          </a:p>
        </p:txBody>
      </p:sp>
    </p:spTree>
    <p:extLst>
      <p:ext uri="{BB962C8B-B14F-4D97-AF65-F5344CB8AC3E}">
        <p14:creationId xmlns:p14="http://schemas.microsoft.com/office/powerpoint/2010/main" val="7911571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963D1C1-4E99-6FAD-8B12-DE5A618BC909}"/>
              </a:ext>
            </a:extLst>
          </p:cNvPr>
          <p:cNvSpPr>
            <a:spLocks noGrp="1"/>
          </p:cNvSpPr>
          <p:nvPr>
            <p:ph type="title"/>
          </p:nvPr>
        </p:nvSpPr>
        <p:spPr>
          <a:xfrm>
            <a:off x="823384" y="545778"/>
            <a:ext cx="10884219" cy="822443"/>
          </a:xfrm>
        </p:spPr>
        <p:txBody>
          <a:bodyPr/>
          <a:lstStyle/>
          <a:p>
            <a:r>
              <a:rPr lang="nb-NO" dirty="0"/>
              <a:t>Penetrasjonstesting NIST 800-115</a:t>
            </a:r>
          </a:p>
        </p:txBody>
      </p:sp>
      <p:sp>
        <p:nvSpPr>
          <p:cNvPr id="3" name="Plassholder for innhold 2">
            <a:extLst>
              <a:ext uri="{FF2B5EF4-FFF2-40B4-BE49-F238E27FC236}">
                <a16:creationId xmlns:a16="http://schemas.microsoft.com/office/drawing/2014/main" id="{BC5D380A-CD63-BF06-9B00-48F4DEEEE952}"/>
              </a:ext>
            </a:extLst>
          </p:cNvPr>
          <p:cNvSpPr>
            <a:spLocks noGrp="1"/>
          </p:cNvSpPr>
          <p:nvPr>
            <p:ph idx="1"/>
          </p:nvPr>
        </p:nvSpPr>
        <p:spPr/>
        <p:txBody>
          <a:bodyPr>
            <a:normAutofit/>
          </a:bodyPr>
          <a:lstStyle/>
          <a:p>
            <a:pPr algn="l"/>
            <a:r>
              <a:rPr lang="en-US" sz="2400" b="0" i="0" u="none" strike="noStrike" baseline="0" dirty="0">
                <a:latin typeface="TimesLTStd-Roman"/>
              </a:rPr>
              <a:t>NIST 800-115 is the National Institute of Standards and Technology guideline for security assessments for Federal Information Systems. </a:t>
            </a:r>
          </a:p>
          <a:p>
            <a:pPr algn="l"/>
            <a:r>
              <a:rPr lang="nb-NO" sz="2400" b="0" i="0" u="none" strike="noStrike" baseline="0" dirty="0">
                <a:latin typeface="TimesLTStd-Roman"/>
              </a:rPr>
              <a:t>Slike vurderinger inkluderer penetrasjonstester. </a:t>
            </a:r>
          </a:p>
          <a:p>
            <a:pPr algn="l"/>
            <a:r>
              <a:rPr lang="nb-NO" sz="2400" b="0" i="0" u="none" strike="noStrike" baseline="0" dirty="0">
                <a:latin typeface="TimesLTStd-Roman"/>
              </a:rPr>
              <a:t>NIST 800-115 beskriver sikkerhetsvurderinger med å ha fire faser:</a:t>
            </a:r>
            <a:endParaRPr lang="nb-NO" sz="2400" dirty="0"/>
          </a:p>
        </p:txBody>
      </p:sp>
    </p:spTree>
    <p:extLst>
      <p:ext uri="{BB962C8B-B14F-4D97-AF65-F5344CB8AC3E}">
        <p14:creationId xmlns:p14="http://schemas.microsoft.com/office/powerpoint/2010/main" val="37282201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963D1C1-4E99-6FAD-8B12-DE5A618BC909}"/>
              </a:ext>
            </a:extLst>
          </p:cNvPr>
          <p:cNvSpPr>
            <a:spLocks noGrp="1"/>
          </p:cNvSpPr>
          <p:nvPr>
            <p:ph type="title"/>
          </p:nvPr>
        </p:nvSpPr>
        <p:spPr>
          <a:xfrm>
            <a:off x="823384" y="545778"/>
            <a:ext cx="10884219" cy="822443"/>
          </a:xfrm>
        </p:spPr>
        <p:txBody>
          <a:bodyPr/>
          <a:lstStyle/>
          <a:p>
            <a:r>
              <a:rPr lang="nb-NO" dirty="0"/>
              <a:t>NIST 800-115</a:t>
            </a:r>
          </a:p>
        </p:txBody>
      </p:sp>
      <p:sp>
        <p:nvSpPr>
          <p:cNvPr id="3" name="Plassholder for innhold 2">
            <a:extLst>
              <a:ext uri="{FF2B5EF4-FFF2-40B4-BE49-F238E27FC236}">
                <a16:creationId xmlns:a16="http://schemas.microsoft.com/office/drawing/2014/main" id="{BC5D380A-CD63-BF06-9B00-48F4DEEEE952}"/>
              </a:ext>
            </a:extLst>
          </p:cNvPr>
          <p:cNvSpPr>
            <a:spLocks noGrp="1"/>
          </p:cNvSpPr>
          <p:nvPr>
            <p:ph idx="1"/>
          </p:nvPr>
        </p:nvSpPr>
        <p:spPr/>
        <p:txBody>
          <a:bodyPr>
            <a:normAutofit/>
          </a:bodyPr>
          <a:lstStyle/>
          <a:p>
            <a:pPr algn="l"/>
            <a:r>
              <a:rPr lang="nb-NO" b="1" dirty="0"/>
              <a:t>Planlegging</a:t>
            </a:r>
            <a:r>
              <a:rPr lang="nb-NO" dirty="0"/>
              <a:t>: I denne fasen må testeren sette spesifikke testmål. Ofte vil disse være knyttet til tidligere risikovurderingsevalueringer av mål som skal testes.</a:t>
            </a:r>
          </a:p>
          <a:p>
            <a:pPr algn="l"/>
            <a:r>
              <a:rPr lang="nb-NO" b="1" dirty="0"/>
              <a:t>Oppdage</a:t>
            </a:r>
            <a:r>
              <a:rPr lang="nb-NO" dirty="0"/>
              <a:t>: Denne fasen innebærer bruk av en rekke verktøy – inkludert portskannere, sårbarhet, skannere og manuelle teknikker</a:t>
            </a:r>
          </a:p>
          <a:p>
            <a:pPr lvl="1"/>
            <a:r>
              <a:rPr lang="nb-NO" sz="2200" dirty="0"/>
              <a:t>Dette for å identifisere eller oppdage eventuelle problemer med målet som skal testes </a:t>
            </a:r>
          </a:p>
          <a:p>
            <a:r>
              <a:rPr lang="nb-NO" b="1" dirty="0"/>
              <a:t>Angrep</a:t>
            </a:r>
            <a:r>
              <a:rPr lang="nb-NO" dirty="0"/>
              <a:t>: Nå kan angriperen forsøke å kompromittere målet og nettverket ved å utnytte sårbarheter funnet i oppdagelsesfasen. Det er i denne fasen penetrasjonstesteren bruker </a:t>
            </a:r>
            <a:r>
              <a:rPr lang="nb-NO" dirty="0" err="1"/>
              <a:t>hackingteknikkene</a:t>
            </a:r>
            <a:r>
              <a:rPr lang="nb-NO" dirty="0"/>
              <a:t> vi har sett på før.</a:t>
            </a:r>
          </a:p>
          <a:p>
            <a:pPr algn="l"/>
            <a:r>
              <a:rPr lang="nb-NO" b="1" dirty="0"/>
              <a:t>Rapport</a:t>
            </a:r>
            <a:r>
              <a:rPr lang="nb-NO" dirty="0"/>
              <a:t>: Det siste trinnet er å utarbeide en detaljert rapport og levere den til personen som brukes som penetrasjonstester. Rapporten bør gi detaljer om hvilke sårbarheter som kan utnyttet, hvordan de kan utnyttet, og hvilke tiltak som anbefales.</a:t>
            </a:r>
          </a:p>
        </p:txBody>
      </p:sp>
    </p:spTree>
    <p:extLst>
      <p:ext uri="{BB962C8B-B14F-4D97-AF65-F5344CB8AC3E}">
        <p14:creationId xmlns:p14="http://schemas.microsoft.com/office/powerpoint/2010/main" val="12975802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963D1C1-4E99-6FAD-8B12-DE5A618BC909}"/>
              </a:ext>
            </a:extLst>
          </p:cNvPr>
          <p:cNvSpPr>
            <a:spLocks noGrp="1"/>
          </p:cNvSpPr>
          <p:nvPr>
            <p:ph type="title"/>
          </p:nvPr>
        </p:nvSpPr>
        <p:spPr>
          <a:xfrm>
            <a:off x="823384" y="545778"/>
            <a:ext cx="10884219" cy="822443"/>
          </a:xfrm>
        </p:spPr>
        <p:txBody>
          <a:bodyPr/>
          <a:lstStyle/>
          <a:p>
            <a:r>
              <a:rPr lang="en-GB" dirty="0"/>
              <a:t>Andre </a:t>
            </a:r>
            <a:r>
              <a:rPr lang="en-GB" dirty="0" err="1"/>
              <a:t>metoder</a:t>
            </a:r>
            <a:r>
              <a:rPr lang="en-GB" dirty="0"/>
              <a:t> </a:t>
            </a:r>
            <a:r>
              <a:rPr lang="en-GB" sz="1800" dirty="0"/>
              <a:t>(se </a:t>
            </a:r>
            <a:r>
              <a:rPr lang="en-GB" sz="1800" dirty="0" err="1"/>
              <a:t>mer</a:t>
            </a:r>
            <a:r>
              <a:rPr lang="en-GB" sz="1800" dirty="0"/>
              <a:t> side 188-189)</a:t>
            </a:r>
            <a:endParaRPr lang="nb-NO" sz="1800" dirty="0"/>
          </a:p>
        </p:txBody>
      </p:sp>
      <p:sp>
        <p:nvSpPr>
          <p:cNvPr id="3" name="Plassholder for innhold 2">
            <a:extLst>
              <a:ext uri="{FF2B5EF4-FFF2-40B4-BE49-F238E27FC236}">
                <a16:creationId xmlns:a16="http://schemas.microsoft.com/office/drawing/2014/main" id="{BC5D380A-CD63-BF06-9B00-48F4DEEEE952}"/>
              </a:ext>
            </a:extLst>
          </p:cNvPr>
          <p:cNvSpPr>
            <a:spLocks noGrp="1"/>
          </p:cNvSpPr>
          <p:nvPr>
            <p:ph idx="1"/>
          </p:nvPr>
        </p:nvSpPr>
        <p:spPr/>
        <p:txBody>
          <a:bodyPr>
            <a:normAutofit/>
          </a:bodyPr>
          <a:lstStyle/>
          <a:p>
            <a:pPr algn="l"/>
            <a:r>
              <a:rPr lang="en-US" sz="2400" b="0" i="0" u="none" strike="noStrike" baseline="0" dirty="0">
                <a:latin typeface="HelveticaNeueLTStd-Hv"/>
              </a:rPr>
              <a:t>The NSA Information Assessment Methodology</a:t>
            </a:r>
          </a:p>
          <a:p>
            <a:pPr algn="l"/>
            <a:r>
              <a:rPr lang="nb-NO" sz="2400" b="0" i="0" u="none" strike="noStrike" baseline="0" dirty="0">
                <a:latin typeface="HelveticaNeueLTStd-Hv"/>
              </a:rPr>
              <a:t>PCI </a:t>
            </a:r>
            <a:r>
              <a:rPr lang="nb-NO" sz="2400" b="0" i="0" u="none" strike="noStrike" baseline="0" dirty="0" err="1">
                <a:latin typeface="HelveticaNeueLTStd-Hv"/>
              </a:rPr>
              <a:t>Penetration</a:t>
            </a:r>
            <a:r>
              <a:rPr lang="nb-NO" sz="2400" b="0" i="0" u="none" strike="noStrike" baseline="0" dirty="0">
                <a:latin typeface="HelveticaNeueLTStd-Hv"/>
              </a:rPr>
              <a:t> Testing Standard</a:t>
            </a:r>
            <a:endParaRPr lang="en-US" sz="2400" dirty="0">
              <a:latin typeface="HelveticaNeueLTStd-Hv"/>
            </a:endParaRPr>
          </a:p>
          <a:p>
            <a:pPr algn="l"/>
            <a:endParaRPr lang="nb-NO" sz="2400" dirty="0"/>
          </a:p>
        </p:txBody>
      </p:sp>
    </p:spTree>
    <p:extLst>
      <p:ext uri="{BB962C8B-B14F-4D97-AF65-F5344CB8AC3E}">
        <p14:creationId xmlns:p14="http://schemas.microsoft.com/office/powerpoint/2010/main" val="3184205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963D1C1-4E99-6FAD-8B12-DE5A618BC909}"/>
              </a:ext>
            </a:extLst>
          </p:cNvPr>
          <p:cNvSpPr>
            <a:spLocks noGrp="1"/>
          </p:cNvSpPr>
          <p:nvPr>
            <p:ph type="title"/>
          </p:nvPr>
        </p:nvSpPr>
        <p:spPr>
          <a:xfrm>
            <a:off x="991826" y="412917"/>
            <a:ext cx="10884219" cy="822443"/>
          </a:xfrm>
        </p:spPr>
        <p:txBody>
          <a:bodyPr/>
          <a:lstStyle/>
          <a:p>
            <a:r>
              <a:rPr lang="en-GB" dirty="0" err="1"/>
              <a:t>Pentetreringstesting</a:t>
            </a:r>
            <a:endParaRPr lang="nb-NO" dirty="0"/>
          </a:p>
        </p:txBody>
      </p:sp>
      <p:sp>
        <p:nvSpPr>
          <p:cNvPr id="3" name="Plassholder for innhold 2">
            <a:extLst>
              <a:ext uri="{FF2B5EF4-FFF2-40B4-BE49-F238E27FC236}">
                <a16:creationId xmlns:a16="http://schemas.microsoft.com/office/drawing/2014/main" id="{BC5D380A-CD63-BF06-9B00-48F4DEEEE952}"/>
              </a:ext>
            </a:extLst>
          </p:cNvPr>
          <p:cNvSpPr>
            <a:spLocks noGrp="1"/>
          </p:cNvSpPr>
          <p:nvPr>
            <p:ph idx="1"/>
          </p:nvPr>
        </p:nvSpPr>
        <p:spPr/>
        <p:txBody>
          <a:bodyPr>
            <a:normAutofit/>
          </a:bodyPr>
          <a:lstStyle/>
          <a:p>
            <a:r>
              <a:rPr lang="nb-NO" sz="2400" dirty="0"/>
              <a:t>Før vi går videre, er det viktig å innse at mange hackere er ikke kriminelle. </a:t>
            </a:r>
          </a:p>
          <a:p>
            <a:r>
              <a:rPr lang="nb-NO" sz="2400" dirty="0"/>
              <a:t>En hacker er en person som ønsker å forstå et system, ofte ved å undersøke dets svakheter. </a:t>
            </a:r>
          </a:p>
          <a:p>
            <a:r>
              <a:rPr lang="nb-NO" sz="2400" dirty="0"/>
              <a:t>Det er til og med hackere som jobber for organisasjoner og tester organisasjonens systemsikkerhet.</a:t>
            </a:r>
          </a:p>
          <a:p>
            <a:endParaRPr lang="nb-NO" sz="2400" dirty="0"/>
          </a:p>
          <a:p>
            <a:r>
              <a:rPr lang="nb-NO" sz="2400" dirty="0"/>
              <a:t>Se også </a:t>
            </a:r>
            <a:r>
              <a:rPr lang="nb-NO" sz="2400" dirty="0">
                <a:hlinkClick r:id="rId2"/>
              </a:rPr>
              <a:t>www.2600.co</a:t>
            </a:r>
            <a:r>
              <a:rPr lang="nb-NO" sz="2400" dirty="0"/>
              <a:t>m som brukes av whitehatters</a:t>
            </a:r>
          </a:p>
          <a:p>
            <a:r>
              <a:rPr lang="en-US" sz="2000" dirty="0">
                <a:hlinkClick r:id="rId3"/>
              </a:rPr>
              <a:t>OWASP Foundation, the Open Source Foundation for Application Security | OWASP Foundation</a:t>
            </a:r>
            <a:endParaRPr lang="nb-NO" sz="2400" dirty="0"/>
          </a:p>
        </p:txBody>
      </p:sp>
    </p:spTree>
    <p:extLst>
      <p:ext uri="{BB962C8B-B14F-4D97-AF65-F5344CB8AC3E}">
        <p14:creationId xmlns:p14="http://schemas.microsoft.com/office/powerpoint/2010/main" val="17130993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963D1C1-4E99-6FAD-8B12-DE5A618BC909}"/>
              </a:ext>
            </a:extLst>
          </p:cNvPr>
          <p:cNvSpPr>
            <a:spLocks noGrp="1"/>
          </p:cNvSpPr>
          <p:nvPr>
            <p:ph type="title"/>
          </p:nvPr>
        </p:nvSpPr>
        <p:spPr>
          <a:xfrm>
            <a:off x="823384" y="545778"/>
            <a:ext cx="10884219" cy="822443"/>
          </a:xfrm>
        </p:spPr>
        <p:txBody>
          <a:bodyPr/>
          <a:lstStyle/>
          <a:p>
            <a:r>
              <a:rPr lang="en-GB" dirty="0"/>
              <a:t>The dark web</a:t>
            </a:r>
            <a:endParaRPr lang="nb-NO" dirty="0"/>
          </a:p>
        </p:txBody>
      </p:sp>
      <p:sp>
        <p:nvSpPr>
          <p:cNvPr id="3" name="Plassholder for innhold 2">
            <a:extLst>
              <a:ext uri="{FF2B5EF4-FFF2-40B4-BE49-F238E27FC236}">
                <a16:creationId xmlns:a16="http://schemas.microsoft.com/office/drawing/2014/main" id="{BC5D380A-CD63-BF06-9B00-48F4DEEEE952}"/>
              </a:ext>
            </a:extLst>
          </p:cNvPr>
          <p:cNvSpPr>
            <a:spLocks noGrp="1"/>
          </p:cNvSpPr>
          <p:nvPr>
            <p:ph idx="1"/>
          </p:nvPr>
        </p:nvSpPr>
        <p:spPr/>
        <p:txBody>
          <a:bodyPr>
            <a:normAutofit/>
          </a:bodyPr>
          <a:lstStyle/>
          <a:p>
            <a:pPr algn="l"/>
            <a:r>
              <a:rPr lang="nb-NO" sz="2400" dirty="0"/>
              <a:t>The Dark Web er et område på Internett som kun er tilgjengelig via </a:t>
            </a:r>
            <a:r>
              <a:rPr lang="nb-NO" sz="2400" dirty="0" err="1"/>
              <a:t>onion</a:t>
            </a:r>
            <a:r>
              <a:rPr lang="nb-NO" sz="2400" dirty="0"/>
              <a:t> </a:t>
            </a:r>
            <a:r>
              <a:rPr lang="nb-NO" sz="2400" dirty="0" err="1"/>
              <a:t>routing</a:t>
            </a:r>
            <a:r>
              <a:rPr lang="nb-NO" sz="2400" dirty="0"/>
              <a:t>. </a:t>
            </a:r>
          </a:p>
          <a:p>
            <a:pPr algn="l"/>
            <a:r>
              <a:rPr lang="nb-NO" sz="2400" dirty="0" err="1"/>
              <a:t>Onion</a:t>
            </a:r>
            <a:r>
              <a:rPr lang="nb-NO" sz="2400" dirty="0"/>
              <a:t> </a:t>
            </a:r>
            <a:r>
              <a:rPr lang="nb-NO" sz="2400" dirty="0" err="1"/>
              <a:t>routing</a:t>
            </a:r>
            <a:r>
              <a:rPr lang="nb-NO" sz="2400" dirty="0"/>
              <a:t> innebærer å beskytte integritet til både sender og mottaker.</a:t>
            </a:r>
          </a:p>
          <a:p>
            <a:pPr algn="l"/>
            <a:r>
              <a:rPr lang="nb-NO" sz="2400" dirty="0"/>
              <a:t>Samtidig  beskyttes meldingen mens den sendes over nettverket.</a:t>
            </a:r>
          </a:p>
          <a:p>
            <a:pPr algn="l"/>
            <a:r>
              <a:rPr lang="nb-NO" sz="2400" dirty="0"/>
              <a:t>Mest kjent her er Telegram</a:t>
            </a:r>
          </a:p>
          <a:p>
            <a:pPr algn="l"/>
            <a:r>
              <a:rPr lang="nb-NO" sz="2400" dirty="0"/>
              <a:t>Her brukes da </a:t>
            </a:r>
            <a:r>
              <a:rPr lang="nb-NO" sz="2400" dirty="0" err="1"/>
              <a:t>proxy</a:t>
            </a:r>
            <a:r>
              <a:rPr lang="nb-NO" sz="2400" dirty="0"/>
              <a:t>-servere. </a:t>
            </a:r>
          </a:p>
          <a:p>
            <a:pPr algn="l"/>
            <a:r>
              <a:rPr lang="nb-NO" sz="2400" dirty="0"/>
              <a:t>Hver pakke er kryptert med flere lag med kryptering</a:t>
            </a:r>
          </a:p>
          <a:p>
            <a:pPr algn="l"/>
            <a:r>
              <a:rPr lang="nb-NO" sz="2400" dirty="0"/>
              <a:t>Hver </a:t>
            </a:r>
            <a:r>
              <a:rPr lang="nb-NO" sz="2400" dirty="0" err="1"/>
              <a:t>proxy</a:t>
            </a:r>
            <a:r>
              <a:rPr lang="nb-NO" sz="2400" dirty="0"/>
              <a:t> kan bare </a:t>
            </a:r>
            <a:r>
              <a:rPr lang="nb-NO" sz="2400" dirty="0" err="1"/>
              <a:t>dekryptere</a:t>
            </a:r>
            <a:r>
              <a:rPr lang="nb-NO" sz="2400" dirty="0"/>
              <a:t> ett lag og sende pakken til neste </a:t>
            </a:r>
            <a:r>
              <a:rPr lang="nb-NO" sz="2400" dirty="0" err="1"/>
              <a:t>proxy</a:t>
            </a:r>
            <a:r>
              <a:rPr lang="nb-NO" sz="2400" dirty="0"/>
              <a:t>.</a:t>
            </a:r>
          </a:p>
        </p:txBody>
      </p:sp>
    </p:spTree>
    <p:extLst>
      <p:ext uri="{BB962C8B-B14F-4D97-AF65-F5344CB8AC3E}">
        <p14:creationId xmlns:p14="http://schemas.microsoft.com/office/powerpoint/2010/main" val="12412322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963D1C1-4E99-6FAD-8B12-DE5A618BC909}"/>
              </a:ext>
            </a:extLst>
          </p:cNvPr>
          <p:cNvSpPr>
            <a:spLocks noGrp="1"/>
          </p:cNvSpPr>
          <p:nvPr>
            <p:ph type="title"/>
          </p:nvPr>
        </p:nvSpPr>
        <p:spPr>
          <a:xfrm>
            <a:off x="823384" y="545778"/>
            <a:ext cx="10884219" cy="822443"/>
          </a:xfrm>
        </p:spPr>
        <p:txBody>
          <a:bodyPr/>
          <a:lstStyle/>
          <a:p>
            <a:r>
              <a:rPr lang="en-GB" dirty="0"/>
              <a:t>TOR</a:t>
            </a:r>
            <a:endParaRPr lang="nb-NO" dirty="0"/>
          </a:p>
        </p:txBody>
      </p:sp>
      <p:pic>
        <p:nvPicPr>
          <p:cNvPr id="5" name="Plassholder for innhold 4">
            <a:extLst>
              <a:ext uri="{FF2B5EF4-FFF2-40B4-BE49-F238E27FC236}">
                <a16:creationId xmlns:a16="http://schemas.microsoft.com/office/drawing/2014/main" id="{89497F18-7FFC-1E95-5BA4-C654AF6BBC2D}"/>
              </a:ext>
            </a:extLst>
          </p:cNvPr>
          <p:cNvPicPr>
            <a:picLocks noGrp="1" noChangeAspect="1"/>
          </p:cNvPicPr>
          <p:nvPr>
            <p:ph idx="1"/>
          </p:nvPr>
        </p:nvPicPr>
        <p:blipFill>
          <a:blip r:embed="rId2"/>
          <a:stretch>
            <a:fillRect/>
          </a:stretch>
        </p:blipFill>
        <p:spPr>
          <a:xfrm>
            <a:off x="4208463" y="1518969"/>
            <a:ext cx="4829520" cy="3756293"/>
          </a:xfrm>
        </p:spPr>
      </p:pic>
    </p:spTree>
    <p:extLst>
      <p:ext uri="{BB962C8B-B14F-4D97-AF65-F5344CB8AC3E}">
        <p14:creationId xmlns:p14="http://schemas.microsoft.com/office/powerpoint/2010/main" val="681420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963D1C1-4E99-6FAD-8B12-DE5A618BC909}"/>
              </a:ext>
            </a:extLst>
          </p:cNvPr>
          <p:cNvSpPr>
            <a:spLocks noGrp="1"/>
          </p:cNvSpPr>
          <p:nvPr>
            <p:ph type="title"/>
          </p:nvPr>
        </p:nvSpPr>
        <p:spPr/>
        <p:txBody>
          <a:bodyPr/>
          <a:lstStyle/>
          <a:p>
            <a:r>
              <a:rPr lang="en-GB" dirty="0" err="1"/>
              <a:t>Ulike</a:t>
            </a:r>
            <a:r>
              <a:rPr lang="en-GB" dirty="0"/>
              <a:t> </a:t>
            </a:r>
            <a:r>
              <a:rPr lang="en-GB" dirty="0" err="1"/>
              <a:t>hackertyper</a:t>
            </a:r>
            <a:endParaRPr lang="nb-NO" dirty="0"/>
          </a:p>
        </p:txBody>
      </p:sp>
      <p:sp>
        <p:nvSpPr>
          <p:cNvPr id="3" name="Plassholder for innhold 2">
            <a:extLst>
              <a:ext uri="{FF2B5EF4-FFF2-40B4-BE49-F238E27FC236}">
                <a16:creationId xmlns:a16="http://schemas.microsoft.com/office/drawing/2014/main" id="{BC5D380A-CD63-BF06-9B00-48F4DEEEE952}"/>
              </a:ext>
            </a:extLst>
          </p:cNvPr>
          <p:cNvSpPr>
            <a:spLocks noGrp="1"/>
          </p:cNvSpPr>
          <p:nvPr>
            <p:ph idx="1"/>
          </p:nvPr>
        </p:nvSpPr>
        <p:spPr/>
        <p:txBody>
          <a:bodyPr>
            <a:normAutofit/>
          </a:bodyPr>
          <a:lstStyle/>
          <a:p>
            <a:r>
              <a:rPr lang="nb-NO" sz="2400" dirty="0"/>
              <a:t>White hat hacker brukes til å beskrive en person som bruker </a:t>
            </a:r>
            <a:r>
              <a:rPr lang="nb-NO" sz="2400" dirty="0" err="1"/>
              <a:t>hackingteknikker</a:t>
            </a:r>
            <a:r>
              <a:rPr lang="nb-NO" sz="2400" dirty="0"/>
              <a:t> for juridiske/etiske formål. </a:t>
            </a:r>
          </a:p>
          <a:p>
            <a:r>
              <a:rPr lang="nb-NO" sz="2400" dirty="0"/>
              <a:t>Begrepet </a:t>
            </a:r>
            <a:r>
              <a:rPr lang="nb-NO" sz="2400" dirty="0" err="1"/>
              <a:t>black</a:t>
            </a:r>
            <a:r>
              <a:rPr lang="nb-NO" sz="2400" dirty="0"/>
              <a:t> hat hacker og </a:t>
            </a:r>
            <a:r>
              <a:rPr lang="nb-NO" sz="2400" dirty="0" err="1"/>
              <a:t>cracker</a:t>
            </a:r>
            <a:r>
              <a:rPr lang="nb-NO" sz="2400" dirty="0"/>
              <a:t> er personer som bruker </a:t>
            </a:r>
            <a:r>
              <a:rPr lang="nb-NO" sz="2400" dirty="0" err="1"/>
              <a:t>hackingteknikker</a:t>
            </a:r>
            <a:r>
              <a:rPr lang="nb-NO" sz="2400" dirty="0"/>
              <a:t> til ulovlige formål.</a:t>
            </a:r>
          </a:p>
          <a:p>
            <a:r>
              <a:rPr lang="nb-NO" sz="2400" dirty="0"/>
              <a:t>En </a:t>
            </a:r>
            <a:r>
              <a:rPr lang="nb-NO" sz="2400" dirty="0" err="1"/>
              <a:t>greyhat</a:t>
            </a:r>
            <a:r>
              <a:rPr lang="nb-NO" sz="2400" dirty="0"/>
              <a:t> hacker er en som var tidligere var en </a:t>
            </a:r>
            <a:r>
              <a:rPr lang="nb-NO" sz="2400" dirty="0" err="1"/>
              <a:t>black</a:t>
            </a:r>
            <a:r>
              <a:rPr lang="nb-NO" sz="2400" dirty="0"/>
              <a:t> hat hacker og er blitt til en </a:t>
            </a:r>
            <a:r>
              <a:rPr lang="nb-NO" sz="2400" dirty="0" err="1"/>
              <a:t>white</a:t>
            </a:r>
            <a:r>
              <a:rPr lang="nb-NO" sz="2400" dirty="0"/>
              <a:t> hat hacker. Kan også bety en som noen ganger bryter lover eller typiske etiske standarder, men vanligvis ikke har ondsinnede hensikter som er typisk for en </a:t>
            </a:r>
            <a:r>
              <a:rPr lang="nb-NO" sz="2400" dirty="0" err="1"/>
              <a:t>black</a:t>
            </a:r>
            <a:r>
              <a:rPr lang="nb-NO" sz="2400" dirty="0"/>
              <a:t> hat hacker.</a:t>
            </a:r>
          </a:p>
          <a:p>
            <a:r>
              <a:rPr lang="nb-NO" sz="2400" dirty="0"/>
              <a:t>Script kiddies: Uerfarne folk som laster ned apper for å teste og leke</a:t>
            </a:r>
          </a:p>
          <a:p>
            <a:r>
              <a:rPr lang="nb-NO" sz="2400" dirty="0" err="1"/>
              <a:t>Phreaking</a:t>
            </a:r>
            <a:r>
              <a:rPr lang="nb-NO" sz="2400" dirty="0"/>
              <a:t>: hacker med telefoner</a:t>
            </a:r>
          </a:p>
          <a:p>
            <a:r>
              <a:rPr lang="nb-NO" sz="2400" dirty="0"/>
              <a:t>Red team: angriper</a:t>
            </a:r>
          </a:p>
          <a:p>
            <a:r>
              <a:rPr lang="nb-NO" sz="2400" dirty="0"/>
              <a:t>Blue team: forsvarer</a:t>
            </a:r>
          </a:p>
          <a:p>
            <a:endParaRPr lang="nb-NO" sz="2400" dirty="0"/>
          </a:p>
        </p:txBody>
      </p:sp>
    </p:spTree>
    <p:extLst>
      <p:ext uri="{BB962C8B-B14F-4D97-AF65-F5344CB8AC3E}">
        <p14:creationId xmlns:p14="http://schemas.microsoft.com/office/powerpoint/2010/main" val="439996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963D1C1-4E99-6FAD-8B12-DE5A618BC909}"/>
              </a:ext>
            </a:extLst>
          </p:cNvPr>
          <p:cNvSpPr>
            <a:spLocks noGrp="1"/>
          </p:cNvSpPr>
          <p:nvPr>
            <p:ph type="title"/>
          </p:nvPr>
        </p:nvSpPr>
        <p:spPr>
          <a:xfrm>
            <a:off x="653890" y="506455"/>
            <a:ext cx="10884219" cy="822443"/>
          </a:xfrm>
        </p:spPr>
        <p:txBody>
          <a:bodyPr/>
          <a:lstStyle/>
          <a:p>
            <a:r>
              <a:rPr lang="en-GB" dirty="0" err="1"/>
              <a:t>Rekognoseringsfasen</a:t>
            </a:r>
            <a:endParaRPr lang="nb-NO" dirty="0"/>
          </a:p>
        </p:txBody>
      </p:sp>
      <p:sp>
        <p:nvSpPr>
          <p:cNvPr id="3" name="Plassholder for innhold 2">
            <a:extLst>
              <a:ext uri="{FF2B5EF4-FFF2-40B4-BE49-F238E27FC236}">
                <a16:creationId xmlns:a16="http://schemas.microsoft.com/office/drawing/2014/main" id="{BC5D380A-CD63-BF06-9B00-48F4DEEEE952}"/>
              </a:ext>
            </a:extLst>
          </p:cNvPr>
          <p:cNvSpPr>
            <a:spLocks noGrp="1"/>
          </p:cNvSpPr>
          <p:nvPr>
            <p:ph idx="1"/>
          </p:nvPr>
        </p:nvSpPr>
        <p:spPr/>
        <p:txBody>
          <a:bodyPr>
            <a:normAutofit/>
          </a:bodyPr>
          <a:lstStyle/>
          <a:p>
            <a:r>
              <a:rPr lang="nb-NO" sz="2400" dirty="0"/>
              <a:t>Enhver intelligent/erfaren hacker kommer til å prøve å finne ut informasjon om et mål før han/hun faktisk forsøk på et angrep</a:t>
            </a:r>
          </a:p>
          <a:p>
            <a:endParaRPr lang="nb-NO" sz="2400" dirty="0"/>
          </a:p>
          <a:p>
            <a:r>
              <a:rPr lang="nb-NO" sz="2400" dirty="0"/>
              <a:t>Passive skanningsteknikker:</a:t>
            </a:r>
          </a:p>
          <a:p>
            <a:pPr lvl="1"/>
            <a:r>
              <a:rPr lang="nb-NO" sz="2200" dirty="0"/>
              <a:t>sjekke en målorganisasjons nettsteder.</a:t>
            </a:r>
          </a:p>
          <a:p>
            <a:pPr lvl="1"/>
            <a:r>
              <a:rPr lang="nb-NO" sz="2200" dirty="0"/>
              <a:t>skanne oppslagstavler, chatterom, diskusjonsgrupper og andre steder på jakt etter spørsmål fra IT-ansatte i målorganisasjonen.</a:t>
            </a:r>
          </a:p>
          <a:p>
            <a:pPr lvl="1"/>
            <a:r>
              <a:rPr lang="nb-NO" sz="2200" dirty="0"/>
              <a:t>Sjekke hva bedriten som skal hackes jobber med</a:t>
            </a:r>
          </a:p>
          <a:p>
            <a:pPr lvl="1"/>
            <a:r>
              <a:rPr lang="nb-NO" sz="2200" dirty="0"/>
              <a:t>Finne ute hvilke NOS som brukes</a:t>
            </a:r>
          </a:p>
          <a:p>
            <a:endParaRPr lang="nb-NO" sz="2400" dirty="0"/>
          </a:p>
        </p:txBody>
      </p:sp>
    </p:spTree>
    <p:extLst>
      <p:ext uri="{BB962C8B-B14F-4D97-AF65-F5344CB8AC3E}">
        <p14:creationId xmlns:p14="http://schemas.microsoft.com/office/powerpoint/2010/main" val="662243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963D1C1-4E99-6FAD-8B12-DE5A618BC909}"/>
              </a:ext>
            </a:extLst>
          </p:cNvPr>
          <p:cNvSpPr>
            <a:spLocks noGrp="1"/>
          </p:cNvSpPr>
          <p:nvPr>
            <p:ph type="title"/>
          </p:nvPr>
        </p:nvSpPr>
        <p:spPr/>
        <p:txBody>
          <a:bodyPr/>
          <a:lstStyle/>
          <a:p>
            <a:r>
              <a:rPr lang="en-GB" dirty="0" err="1"/>
              <a:t>Aktive</a:t>
            </a:r>
            <a:r>
              <a:rPr lang="en-GB" dirty="0"/>
              <a:t> </a:t>
            </a:r>
            <a:r>
              <a:rPr lang="en-GB" dirty="0" err="1"/>
              <a:t>skanneteknikker</a:t>
            </a:r>
            <a:endParaRPr lang="nb-NO" dirty="0"/>
          </a:p>
        </p:txBody>
      </p:sp>
      <p:sp>
        <p:nvSpPr>
          <p:cNvPr id="3" name="Plassholder for innhold 2">
            <a:extLst>
              <a:ext uri="{FF2B5EF4-FFF2-40B4-BE49-F238E27FC236}">
                <a16:creationId xmlns:a16="http://schemas.microsoft.com/office/drawing/2014/main" id="{BC5D380A-CD63-BF06-9B00-48F4DEEEE952}"/>
              </a:ext>
            </a:extLst>
          </p:cNvPr>
          <p:cNvSpPr>
            <a:spLocks noGrp="1"/>
          </p:cNvSpPr>
          <p:nvPr>
            <p:ph idx="1"/>
          </p:nvPr>
        </p:nvSpPr>
        <p:spPr/>
        <p:txBody>
          <a:bodyPr>
            <a:normAutofit/>
          </a:bodyPr>
          <a:lstStyle/>
          <a:p>
            <a:r>
              <a:rPr lang="nb-NO" sz="2400" dirty="0"/>
              <a:t>Portskanning er prosessen med å prøve å kontakte hver nettverksport på målsystemet og se hvilke som er åpne.</a:t>
            </a:r>
          </a:p>
          <a:p>
            <a:r>
              <a:rPr lang="nb-NO" sz="2400" dirty="0"/>
              <a:t>Port 161 er Simple Network Management </a:t>
            </a:r>
            <a:r>
              <a:rPr lang="nb-NO" sz="2400" dirty="0" err="1"/>
              <a:t>Protocol</a:t>
            </a:r>
            <a:r>
              <a:rPr lang="nb-NO" sz="2400" dirty="0"/>
              <a:t> (SNMP)</a:t>
            </a:r>
          </a:p>
          <a:p>
            <a:r>
              <a:rPr lang="nb-NO" sz="2400" dirty="0"/>
              <a:t>Hvis en angriper oppdager port 161 åpen på målsystemet, kan han bestemme seg for å prøve SNMP-relaterte angrep.</a:t>
            </a:r>
          </a:p>
          <a:p>
            <a:r>
              <a:rPr lang="nb-NO" sz="2400" dirty="0"/>
              <a:t>Et enkelt Google-søk etter portskannere vil avsløre en rekke velkjente, mye brukte og ofte gratis portskannere.</a:t>
            </a:r>
          </a:p>
          <a:p>
            <a:r>
              <a:rPr lang="nb-NO" sz="2400" dirty="0"/>
              <a:t>Prøv selv på </a:t>
            </a:r>
            <a:r>
              <a:rPr lang="nb-NO" sz="2400" dirty="0">
                <a:hlinkClick r:id="rId2"/>
              </a:rPr>
              <a:t>https://nmap.org</a:t>
            </a:r>
            <a:r>
              <a:rPr lang="nb-NO" sz="2400" dirty="0"/>
              <a:t> </a:t>
            </a:r>
          </a:p>
        </p:txBody>
      </p:sp>
    </p:spTree>
    <p:extLst>
      <p:ext uri="{BB962C8B-B14F-4D97-AF65-F5344CB8AC3E}">
        <p14:creationId xmlns:p14="http://schemas.microsoft.com/office/powerpoint/2010/main" val="4129691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963D1C1-4E99-6FAD-8B12-DE5A618BC909}"/>
              </a:ext>
            </a:extLst>
          </p:cNvPr>
          <p:cNvSpPr>
            <a:spLocks noGrp="1"/>
          </p:cNvSpPr>
          <p:nvPr>
            <p:ph type="title"/>
          </p:nvPr>
        </p:nvSpPr>
        <p:spPr/>
        <p:txBody>
          <a:bodyPr/>
          <a:lstStyle/>
          <a:p>
            <a:r>
              <a:rPr lang="en-GB" dirty="0" err="1"/>
              <a:t>nmap</a:t>
            </a:r>
            <a:endParaRPr lang="nb-NO" dirty="0"/>
          </a:p>
        </p:txBody>
      </p:sp>
      <p:sp>
        <p:nvSpPr>
          <p:cNvPr id="3" name="Plassholder for innhold 2">
            <a:extLst>
              <a:ext uri="{FF2B5EF4-FFF2-40B4-BE49-F238E27FC236}">
                <a16:creationId xmlns:a16="http://schemas.microsoft.com/office/drawing/2014/main" id="{BC5D380A-CD63-BF06-9B00-48F4DEEEE952}"/>
              </a:ext>
            </a:extLst>
          </p:cNvPr>
          <p:cNvSpPr>
            <a:spLocks noGrp="1"/>
          </p:cNvSpPr>
          <p:nvPr>
            <p:ph idx="1"/>
          </p:nvPr>
        </p:nvSpPr>
        <p:spPr/>
        <p:txBody>
          <a:bodyPr>
            <a:normAutofit/>
          </a:bodyPr>
          <a:lstStyle/>
          <a:p>
            <a:r>
              <a:rPr lang="nb-NO" sz="2400" dirty="0"/>
              <a:t>Kan lastes ned fra </a:t>
            </a:r>
            <a:r>
              <a:rPr lang="nb-NO" sz="2400" dirty="0">
                <a:hlinkClick r:id="rId2"/>
              </a:rPr>
              <a:t>https://nmap.org/download.html</a:t>
            </a:r>
            <a:endParaRPr lang="nb-NO" sz="2400" dirty="0"/>
          </a:p>
          <a:p>
            <a:endParaRPr lang="nb-NO" sz="2400" dirty="0"/>
          </a:p>
          <a:p>
            <a:r>
              <a:rPr lang="nb-NO" sz="2400" dirty="0"/>
              <a:t>Finne OS på gitt adresse:</a:t>
            </a:r>
          </a:p>
          <a:p>
            <a:pPr lvl="1"/>
            <a:r>
              <a:rPr lang="nb-NO" sz="2200" dirty="0" err="1"/>
              <a:t>nmap</a:t>
            </a:r>
            <a:r>
              <a:rPr lang="nb-NO" sz="2200" dirty="0"/>
              <a:t> –O –Ti 192.168.1.2</a:t>
            </a:r>
          </a:p>
          <a:p>
            <a:endParaRPr lang="nb-NO" sz="2400" dirty="0"/>
          </a:p>
          <a:p>
            <a:r>
              <a:rPr lang="nb-NO" sz="2400" dirty="0"/>
              <a:t>Skanne flere adresser på 1-20:</a:t>
            </a:r>
          </a:p>
          <a:p>
            <a:pPr lvl="1"/>
            <a:r>
              <a:rPr lang="nb-NO" sz="2200" dirty="0" err="1"/>
              <a:t>nmap</a:t>
            </a:r>
            <a:r>
              <a:rPr lang="nb-NO" sz="2200" dirty="0"/>
              <a:t> 192.268.1.1-20</a:t>
            </a:r>
          </a:p>
        </p:txBody>
      </p:sp>
    </p:spTree>
    <p:extLst>
      <p:ext uri="{BB962C8B-B14F-4D97-AF65-F5344CB8AC3E}">
        <p14:creationId xmlns:p14="http://schemas.microsoft.com/office/powerpoint/2010/main" val="2149470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963D1C1-4E99-6FAD-8B12-DE5A618BC909}"/>
              </a:ext>
            </a:extLst>
          </p:cNvPr>
          <p:cNvSpPr>
            <a:spLocks noGrp="1"/>
          </p:cNvSpPr>
          <p:nvPr>
            <p:ph type="title"/>
          </p:nvPr>
        </p:nvSpPr>
        <p:spPr/>
        <p:txBody>
          <a:bodyPr/>
          <a:lstStyle/>
          <a:p>
            <a:r>
              <a:rPr lang="en-GB" dirty="0"/>
              <a:t>De </a:t>
            </a:r>
            <a:r>
              <a:rPr lang="en-GB" dirty="0" err="1"/>
              <a:t>mest</a:t>
            </a:r>
            <a:r>
              <a:rPr lang="en-GB" dirty="0"/>
              <a:t> </a:t>
            </a:r>
            <a:r>
              <a:rPr lang="en-GB" dirty="0" err="1"/>
              <a:t>kjente</a:t>
            </a:r>
            <a:r>
              <a:rPr lang="en-GB" dirty="0"/>
              <a:t> </a:t>
            </a:r>
            <a:r>
              <a:rPr lang="en-GB" dirty="0" err="1"/>
              <a:t>portskanningssystemer</a:t>
            </a:r>
            <a:r>
              <a:rPr lang="en-GB" dirty="0"/>
              <a:t> </a:t>
            </a:r>
            <a:endParaRPr lang="nb-NO" dirty="0"/>
          </a:p>
        </p:txBody>
      </p:sp>
      <p:sp>
        <p:nvSpPr>
          <p:cNvPr id="3" name="Plassholder for innhold 2">
            <a:extLst>
              <a:ext uri="{FF2B5EF4-FFF2-40B4-BE49-F238E27FC236}">
                <a16:creationId xmlns:a16="http://schemas.microsoft.com/office/drawing/2014/main" id="{BC5D380A-CD63-BF06-9B00-48F4DEEEE952}"/>
              </a:ext>
            </a:extLst>
          </p:cNvPr>
          <p:cNvSpPr>
            <a:spLocks noGrp="1"/>
          </p:cNvSpPr>
          <p:nvPr>
            <p:ph idx="1"/>
          </p:nvPr>
        </p:nvSpPr>
        <p:spPr/>
        <p:txBody>
          <a:bodyPr>
            <a:normAutofit/>
          </a:bodyPr>
          <a:lstStyle/>
          <a:p>
            <a:r>
              <a:rPr lang="nb-NO" sz="2400" dirty="0"/>
              <a:t>Ping-skanning: </a:t>
            </a:r>
          </a:p>
          <a:p>
            <a:r>
              <a:rPr lang="nb-NO" sz="2400" dirty="0"/>
              <a:t>Denne skanningen sender ganske enkelt et ping til målporten. Mange nettverksadministratorer blokkerer innkommende ICMP-pakker med det formål å stoppe ping-skanninger.</a:t>
            </a:r>
          </a:p>
          <a:p>
            <a:r>
              <a:rPr lang="nb-NO" sz="2400" dirty="0"/>
              <a:t>Connect-skanning: Dette er den mest pålitelige skanningen, men også den typen som mest sannsynlig vil bli oppdaget. Med denne typen skanning opprettes en fullstendig forbindelse med målsystemet.</a:t>
            </a:r>
          </a:p>
          <a:p>
            <a:pPr lvl="1"/>
            <a:r>
              <a:rPr lang="nb-NO" sz="2200" dirty="0"/>
              <a:t>nmap -sT &lt;target-ip&gt;</a:t>
            </a:r>
          </a:p>
        </p:txBody>
      </p:sp>
    </p:spTree>
    <p:extLst>
      <p:ext uri="{BB962C8B-B14F-4D97-AF65-F5344CB8AC3E}">
        <p14:creationId xmlns:p14="http://schemas.microsoft.com/office/powerpoint/2010/main" val="2062192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963D1C1-4E99-6FAD-8B12-DE5A618BC909}"/>
              </a:ext>
            </a:extLst>
          </p:cNvPr>
          <p:cNvSpPr>
            <a:spLocks noGrp="1"/>
          </p:cNvSpPr>
          <p:nvPr>
            <p:ph type="title"/>
          </p:nvPr>
        </p:nvSpPr>
        <p:spPr/>
        <p:txBody>
          <a:bodyPr/>
          <a:lstStyle/>
          <a:p>
            <a:r>
              <a:rPr lang="en-GB" dirty="0"/>
              <a:t>De </a:t>
            </a:r>
            <a:r>
              <a:rPr lang="en-GB" dirty="0" err="1"/>
              <a:t>mest</a:t>
            </a:r>
            <a:r>
              <a:rPr lang="en-GB" dirty="0"/>
              <a:t> </a:t>
            </a:r>
            <a:r>
              <a:rPr lang="en-GB" dirty="0" err="1"/>
              <a:t>kjente</a:t>
            </a:r>
            <a:r>
              <a:rPr lang="en-GB" dirty="0"/>
              <a:t> </a:t>
            </a:r>
            <a:r>
              <a:rPr lang="en-GB" dirty="0" err="1"/>
              <a:t>portskanningssystemer</a:t>
            </a:r>
            <a:r>
              <a:rPr lang="en-GB" dirty="0"/>
              <a:t> </a:t>
            </a:r>
            <a:endParaRPr lang="nb-NO" dirty="0"/>
          </a:p>
        </p:txBody>
      </p:sp>
      <p:sp>
        <p:nvSpPr>
          <p:cNvPr id="3" name="Plassholder for innhold 2">
            <a:extLst>
              <a:ext uri="{FF2B5EF4-FFF2-40B4-BE49-F238E27FC236}">
                <a16:creationId xmlns:a16="http://schemas.microsoft.com/office/drawing/2014/main" id="{BC5D380A-CD63-BF06-9B00-48F4DEEEE952}"/>
              </a:ext>
            </a:extLst>
          </p:cNvPr>
          <p:cNvSpPr>
            <a:spLocks noGrp="1"/>
          </p:cNvSpPr>
          <p:nvPr>
            <p:ph idx="1"/>
          </p:nvPr>
        </p:nvSpPr>
        <p:spPr/>
        <p:txBody>
          <a:bodyPr>
            <a:normAutofit/>
          </a:bodyPr>
          <a:lstStyle/>
          <a:p>
            <a:r>
              <a:rPr lang="nb-NO" sz="2400" dirty="0"/>
              <a:t>SYN </a:t>
            </a:r>
            <a:r>
              <a:rPr lang="nb-NO" sz="2400" dirty="0" err="1"/>
              <a:t>scan</a:t>
            </a:r>
            <a:r>
              <a:rPr lang="nb-NO" sz="2400" dirty="0"/>
              <a:t>:</a:t>
            </a:r>
          </a:p>
          <a:p>
            <a:pPr lvl="1"/>
            <a:r>
              <a:rPr lang="nb-NO" sz="2200" dirty="0"/>
              <a:t>SYN-skanning er en taktikk som en ondsinnet hacker kan bruke for å undersøke tilstanden til en kommunikasjonsport uten å etablere en full tilkobling. </a:t>
            </a:r>
          </a:p>
          <a:p>
            <a:pPr lvl="1"/>
            <a:r>
              <a:rPr lang="nb-NO" sz="2200" dirty="0"/>
              <a:t>Denne tilnærmingen, en av de eldste i repertoaret av hackere, brukes noen ganger til å utføre et tjenestenektangrep (</a:t>
            </a:r>
            <a:r>
              <a:rPr lang="nb-NO" sz="2200" dirty="0" err="1"/>
              <a:t>DoS</a:t>
            </a:r>
            <a:r>
              <a:rPr lang="nb-NO" sz="2200" dirty="0"/>
              <a:t>). </a:t>
            </a:r>
          </a:p>
          <a:p>
            <a:pPr lvl="1"/>
            <a:r>
              <a:rPr lang="nb-NO" sz="2200" dirty="0"/>
              <a:t>SYN-skanning er også kjent som halvåpen skanning.</a:t>
            </a:r>
          </a:p>
          <a:p>
            <a:pPr lvl="2"/>
            <a:r>
              <a:rPr lang="nb-NO" sz="2000" dirty="0"/>
              <a:t>nmap -sS &lt;target-ip&gt;</a:t>
            </a:r>
          </a:p>
          <a:p>
            <a:pPr marL="541337" lvl="2" indent="0">
              <a:buNone/>
            </a:pPr>
            <a:endParaRPr lang="nb-NO" sz="2000" dirty="0"/>
          </a:p>
        </p:txBody>
      </p:sp>
    </p:spTree>
    <p:extLst>
      <p:ext uri="{BB962C8B-B14F-4D97-AF65-F5344CB8AC3E}">
        <p14:creationId xmlns:p14="http://schemas.microsoft.com/office/powerpoint/2010/main" val="4292787283"/>
      </p:ext>
    </p:extLst>
  </p:cSld>
  <p:clrMapOvr>
    <a:masterClrMapping/>
  </p:clrMapOvr>
</p:sld>
</file>

<file path=ppt/theme/theme1.xml><?xml version="1.0" encoding="utf-8"?>
<a:theme xmlns:a="http://schemas.openxmlformats.org/drawingml/2006/main" name="Kantoorthema">
  <a:themeElements>
    <a:clrScheme name="Centric colours">
      <a:dk1>
        <a:srgbClr val="000000"/>
      </a:dk1>
      <a:lt1>
        <a:srgbClr val="FFFFFF"/>
      </a:lt1>
      <a:dk2>
        <a:srgbClr val="009036"/>
      </a:dk2>
      <a:lt2>
        <a:srgbClr val="FFFFFF"/>
      </a:lt2>
      <a:accent1>
        <a:srgbClr val="005EA8"/>
      </a:accent1>
      <a:accent2>
        <a:srgbClr val="EE9D00"/>
      </a:accent2>
      <a:accent3>
        <a:srgbClr val="5EC5ED"/>
      </a:accent3>
      <a:accent4>
        <a:srgbClr val="E30045"/>
      </a:accent4>
      <a:accent5>
        <a:srgbClr val="FFED00"/>
      </a:accent5>
      <a:accent6>
        <a:srgbClr val="80197F"/>
      </a:accent6>
      <a:hlink>
        <a:srgbClr val="000000"/>
      </a:hlink>
      <a:folHlink>
        <a:srgbClr val="00000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Windows server PPT-1</Template>
  <TotalTime>12067</TotalTime>
  <Words>1893</Words>
  <Application>Microsoft Office PowerPoint</Application>
  <PresentationFormat>Widescreen</PresentationFormat>
  <Paragraphs>189</Paragraphs>
  <Slides>31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HelveticaNeueLTStd-Bd</vt:lpstr>
      <vt:lpstr>HelveticaNeueLTStd-Hv</vt:lpstr>
      <vt:lpstr>TimesLTStd-Roman</vt:lpstr>
      <vt:lpstr>Wingdings</vt:lpstr>
      <vt:lpstr>ZapfDingbats</vt:lpstr>
      <vt:lpstr>Kantoorthema</vt:lpstr>
      <vt:lpstr>IT Security Fundamentals Uke 2 kap 6</vt:lpstr>
      <vt:lpstr>Teknikker bruk av hackere</vt:lpstr>
      <vt:lpstr>Pentetreringstesting</vt:lpstr>
      <vt:lpstr>Ulike hackertyper</vt:lpstr>
      <vt:lpstr>Rekognoseringsfasen</vt:lpstr>
      <vt:lpstr>Aktive skanneteknikker</vt:lpstr>
      <vt:lpstr>nmap</vt:lpstr>
      <vt:lpstr>De mest kjente portskanningssystemer </vt:lpstr>
      <vt:lpstr>De mest kjente portskanningssystemer </vt:lpstr>
      <vt:lpstr>Sårbarhetsvurdering</vt:lpstr>
      <vt:lpstr>Sårbarhets-scaning</vt:lpstr>
      <vt:lpstr>Andre gode verktøyer som brukes</vt:lpstr>
      <vt:lpstr>Beskyttelse mot skanning</vt:lpstr>
      <vt:lpstr>Shodan</vt:lpstr>
      <vt:lpstr>Bruk av shodan (ikke så viktig)</vt:lpstr>
      <vt:lpstr>Mobiltelefonangrep</vt:lpstr>
      <vt:lpstr>Knekke passord</vt:lpstr>
      <vt:lpstr>Knekke passord fort</vt:lpstr>
      <vt:lpstr>ophcrack</vt:lpstr>
      <vt:lpstr>Andre parssordknekkere</vt:lpstr>
      <vt:lpstr>Malware</vt:lpstr>
      <vt:lpstr>Andre virusapplikasjoner</vt:lpstr>
      <vt:lpstr>Lage malware</vt:lpstr>
      <vt:lpstr>Hacke windows</vt:lpstr>
      <vt:lpstr>Aktuelle angrep</vt:lpstr>
      <vt:lpstr>Penetrasjonstesting</vt:lpstr>
      <vt:lpstr>Penetrasjonstesting NIST 800-115</vt:lpstr>
      <vt:lpstr>NIST 800-115</vt:lpstr>
      <vt:lpstr>Andre metoder (se mer side 188-189)</vt:lpstr>
      <vt:lpstr>The dark web</vt:lpstr>
      <vt:lpstr>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client</dc:title>
  <dc:creator>Eirik Dybdal Rønning</dc:creator>
  <cp:lastModifiedBy>Karlsen, Vetle Tobias Flesvik</cp:lastModifiedBy>
  <cp:revision>243</cp:revision>
  <dcterms:created xsi:type="dcterms:W3CDTF">2021-11-28T18:09:01Z</dcterms:created>
  <dcterms:modified xsi:type="dcterms:W3CDTF">2024-05-29T06:22:04Z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ec6f3c4-656f-44b6-be73-72350d231806_Enabled">
    <vt:lpwstr>true</vt:lpwstr>
  </property>
  <property fmtid="{D5CDD505-2E9C-101B-9397-08002B2CF9AE}" pid="3" name="MSIP_Label_8ec6f3c4-656f-44b6-be73-72350d231806_SetDate">
    <vt:lpwstr>2021-12-01T13:48:53Z</vt:lpwstr>
  </property>
  <property fmtid="{D5CDD505-2E9C-101B-9397-08002B2CF9AE}" pid="4" name="MSIP_Label_8ec6f3c4-656f-44b6-be73-72350d231806_Method">
    <vt:lpwstr>Privileged</vt:lpwstr>
  </property>
  <property fmtid="{D5CDD505-2E9C-101B-9397-08002B2CF9AE}" pid="5" name="MSIP_Label_8ec6f3c4-656f-44b6-be73-72350d231806_Name">
    <vt:lpwstr>8ec6f3c4-656f-44b6-be73-72350d231806</vt:lpwstr>
  </property>
  <property fmtid="{D5CDD505-2E9C-101B-9397-08002B2CF9AE}" pid="6" name="MSIP_Label_8ec6f3c4-656f-44b6-be73-72350d231806_SiteId">
    <vt:lpwstr>7e1792ae-4f1a-4ff7-b80b-57b69beb7168</vt:lpwstr>
  </property>
  <property fmtid="{D5CDD505-2E9C-101B-9397-08002B2CF9AE}" pid="7" name="MSIP_Label_8ec6f3c4-656f-44b6-be73-72350d231806_ActionId">
    <vt:lpwstr>90b60465-0c47-4b20-ba2d-cff79d08279d</vt:lpwstr>
  </property>
  <property fmtid="{D5CDD505-2E9C-101B-9397-08002B2CF9AE}" pid="8" name="MSIP_Label_8ec6f3c4-656f-44b6-be73-72350d231806_ContentBits">
    <vt:lpwstr>2</vt:lpwstr>
  </property>
</Properties>
</file>