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460" r:id="rId3"/>
    <p:sldId id="461"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 id="475" r:id="rId18"/>
    <p:sldId id="476" r:id="rId19"/>
    <p:sldId id="477" r:id="rId20"/>
    <p:sldId id="478" r:id="rId21"/>
    <p:sldId id="479" r:id="rId22"/>
    <p:sldId id="480" r:id="rId23"/>
    <p:sldId id="481" r:id="rId24"/>
    <p:sldId id="482" r:id="rId25"/>
    <p:sldId id="483" r:id="rId26"/>
    <p:sldId id="484" r:id="rId27"/>
    <p:sldId id="485" r:id="rId28"/>
    <p:sldId id="486" r:id="rId29"/>
    <p:sldId id="488" r:id="rId30"/>
    <p:sldId id="487" r:id="rId31"/>
    <p:sldId id="489" r:id="rId32"/>
    <p:sldId id="490" r:id="rId33"/>
    <p:sldId id="491" r:id="rId3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8"/>
            <p14:sldId id="487"/>
            <p14:sldId id="489"/>
            <p14:sldId id="490"/>
            <p14:sldId id="4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BA00E-1897-487D-8C56-36997F4D4BF5}" v="1" dt="2024-05-23T10:03:40.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89879" autoAdjust="0"/>
  </p:normalViewPr>
  <p:slideViewPr>
    <p:cSldViewPr snapToGrid="0">
      <p:cViewPr>
        <p:scale>
          <a:sx n="66" d="100"/>
          <a:sy n="66" d="100"/>
        </p:scale>
        <p:origin x="32" y="1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1289D-0E7D-4ACF-865D-7F343AB7C108}" type="datetimeFigureOut">
              <a:rPr lang="nb-NO" smtClean="0"/>
              <a:t>29.05.2024</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5912E-4D33-4574-87E8-F92A2F0C8BE8}" type="slidenum">
              <a:rPr lang="nb-NO" smtClean="0"/>
              <a:t>‹#›</a:t>
            </a:fld>
            <a:endParaRPr lang="nb-NO"/>
          </a:p>
        </p:txBody>
      </p:sp>
    </p:spTree>
    <p:extLst>
      <p:ext uri="{BB962C8B-B14F-4D97-AF65-F5344CB8AC3E}">
        <p14:creationId xmlns:p14="http://schemas.microsoft.com/office/powerpoint/2010/main" val="163436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ser på lista på side 213 i kap 7 om hvilke steg man ta for å motvirke industrispionasje.</a:t>
            </a:r>
          </a:p>
          <a:p>
            <a:r>
              <a:rPr lang="nb-NO" dirty="0"/>
              <a:t>Så nevner vi spear phishing og whaling fra slutten av kap 7.</a:t>
            </a:r>
          </a:p>
        </p:txBody>
      </p:sp>
      <p:sp>
        <p:nvSpPr>
          <p:cNvPr id="4" name="Slide Number Placeholder 3"/>
          <p:cNvSpPr>
            <a:spLocks noGrp="1"/>
          </p:cNvSpPr>
          <p:nvPr>
            <p:ph type="sldNum" sz="quarter" idx="5"/>
          </p:nvPr>
        </p:nvSpPr>
        <p:spPr/>
        <p:txBody>
          <a:bodyPr/>
          <a:lstStyle/>
          <a:p>
            <a:fld id="{3135912E-4D33-4574-87E8-F92A2F0C8BE8}" type="slidenum">
              <a:rPr lang="nb-NO" smtClean="0"/>
              <a:t>1</a:t>
            </a:fld>
            <a:endParaRPr lang="nb-NO"/>
          </a:p>
        </p:txBody>
      </p:sp>
    </p:spTree>
    <p:extLst>
      <p:ext uri="{BB962C8B-B14F-4D97-AF65-F5344CB8AC3E}">
        <p14:creationId xmlns:p14="http://schemas.microsoft.com/office/powerpoint/2010/main" val="24755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29.05.2024</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29.05.2024</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29.05.2024</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29.05.2024</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nort.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ertbot.eff.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a:xfrm>
            <a:off x="815413" y="648970"/>
            <a:ext cx="10363200" cy="1470025"/>
          </a:xfrm>
        </p:spPr>
        <p:txBody>
          <a:bodyPr/>
          <a:lstStyle/>
          <a:p>
            <a:r>
              <a:rPr lang="en-US" dirty="0"/>
              <a:t>IT Security Fundamentals</a:t>
            </a:r>
            <a:br>
              <a:rPr lang="en-US" dirty="0"/>
            </a:br>
            <a:r>
              <a:rPr lang="en-US" dirty="0" err="1"/>
              <a:t>Kapittel</a:t>
            </a:r>
            <a:r>
              <a:rPr lang="en-US" dirty="0"/>
              <a:t> 9 – Computer Security Technology</a:t>
            </a:r>
            <a:endParaRPr lang="en-US" dirty="0">
              <a:solidFill>
                <a:schemeClr val="tx1"/>
              </a:solidFill>
              <a:highlight>
                <a:srgbClr val="FFFF00"/>
              </a:highlight>
            </a:endParaRP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3F23-2E52-71EA-9C28-023D8E60074B}"/>
              </a:ext>
            </a:extLst>
          </p:cNvPr>
          <p:cNvSpPr>
            <a:spLocks noGrp="1"/>
          </p:cNvSpPr>
          <p:nvPr>
            <p:ph type="title"/>
          </p:nvPr>
        </p:nvSpPr>
        <p:spPr/>
        <p:txBody>
          <a:bodyPr/>
          <a:lstStyle/>
          <a:p>
            <a:r>
              <a:rPr lang="nb-NO" dirty="0"/>
              <a:t>Blacklisting/whitelisting</a:t>
            </a:r>
          </a:p>
        </p:txBody>
      </p:sp>
      <p:sp>
        <p:nvSpPr>
          <p:cNvPr id="3" name="Content Placeholder 2">
            <a:extLst>
              <a:ext uri="{FF2B5EF4-FFF2-40B4-BE49-F238E27FC236}">
                <a16:creationId xmlns:a16="http://schemas.microsoft.com/office/drawing/2014/main" id="{E6B0DFBA-1280-B183-9703-6A81D74DB326}"/>
              </a:ext>
            </a:extLst>
          </p:cNvPr>
          <p:cNvSpPr>
            <a:spLocks noGrp="1"/>
          </p:cNvSpPr>
          <p:nvPr>
            <p:ph idx="1"/>
          </p:nvPr>
        </p:nvSpPr>
        <p:spPr/>
        <p:txBody>
          <a:bodyPr/>
          <a:lstStyle/>
          <a:p>
            <a:r>
              <a:rPr lang="nb-NO" dirty="0"/>
              <a:t>Blacklisting er en liste med IP’er som blir droppa av brann muren uansett hva</a:t>
            </a:r>
          </a:p>
          <a:p>
            <a:pPr lvl="1"/>
            <a:r>
              <a:rPr lang="nb-NO" dirty="0"/>
              <a:t>Veldig opent</a:t>
            </a:r>
          </a:p>
          <a:p>
            <a:pPr lvl="1"/>
            <a:endParaRPr lang="nb-NO" dirty="0"/>
          </a:p>
          <a:p>
            <a:r>
              <a:rPr lang="nb-NO" dirty="0"/>
              <a:t>Whitelisting er en liste med IP’er som er tilatt. Alle andre IP’er blir droppa</a:t>
            </a:r>
          </a:p>
          <a:p>
            <a:pPr lvl="1"/>
            <a:r>
              <a:rPr lang="nb-NO" dirty="0"/>
              <a:t>Veldig restriktivt</a:t>
            </a:r>
          </a:p>
        </p:txBody>
      </p:sp>
    </p:spTree>
    <p:extLst>
      <p:ext uri="{BB962C8B-B14F-4D97-AF65-F5344CB8AC3E}">
        <p14:creationId xmlns:p14="http://schemas.microsoft.com/office/powerpoint/2010/main" val="145531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DBF6-82EE-F34D-DB0B-EB27497644F4}"/>
              </a:ext>
            </a:extLst>
          </p:cNvPr>
          <p:cNvSpPr>
            <a:spLocks noGrp="1"/>
          </p:cNvSpPr>
          <p:nvPr>
            <p:ph type="title"/>
          </p:nvPr>
        </p:nvSpPr>
        <p:spPr/>
        <p:txBody>
          <a:bodyPr/>
          <a:lstStyle/>
          <a:p>
            <a:r>
              <a:rPr lang="nb-NO" dirty="0"/>
              <a:t>Windows Brannmur</a:t>
            </a:r>
          </a:p>
        </p:txBody>
      </p:sp>
      <p:sp>
        <p:nvSpPr>
          <p:cNvPr id="3" name="Content Placeholder 2">
            <a:extLst>
              <a:ext uri="{FF2B5EF4-FFF2-40B4-BE49-F238E27FC236}">
                <a16:creationId xmlns:a16="http://schemas.microsoft.com/office/drawing/2014/main" id="{F2D2137D-8C1A-C428-11B0-4A0C33F89CDF}"/>
              </a:ext>
            </a:extLst>
          </p:cNvPr>
          <p:cNvSpPr>
            <a:spLocks noGrp="1"/>
          </p:cNvSpPr>
          <p:nvPr>
            <p:ph idx="1"/>
          </p:nvPr>
        </p:nvSpPr>
        <p:spPr/>
        <p:txBody>
          <a:bodyPr/>
          <a:lstStyle/>
          <a:p>
            <a:r>
              <a:rPr lang="nb-NO" dirty="0"/>
              <a:t>Windows kommer med en brannmur</a:t>
            </a:r>
          </a:p>
          <a:p>
            <a:r>
              <a:rPr lang="nb-NO" dirty="0"/>
              <a:t>Host based, pacet inspection</a:t>
            </a:r>
          </a:p>
          <a:p>
            <a:r>
              <a:rPr lang="nb-NO" dirty="0"/>
              <a:t>Legger in regler for hva som skjer med visse typer trafikk</a:t>
            </a:r>
          </a:p>
          <a:p>
            <a:pPr lvl="1"/>
            <a:r>
              <a:rPr lang="nb-NO" dirty="0"/>
              <a:t>Domain</a:t>
            </a:r>
          </a:p>
          <a:p>
            <a:pPr lvl="1"/>
            <a:r>
              <a:rPr lang="nb-NO" dirty="0"/>
              <a:t>Public </a:t>
            </a:r>
          </a:p>
          <a:p>
            <a:pPr lvl="1"/>
            <a:r>
              <a:rPr lang="nb-NO" dirty="0"/>
              <a:t>Private</a:t>
            </a:r>
          </a:p>
          <a:p>
            <a:endParaRPr lang="nb-NO" dirty="0"/>
          </a:p>
        </p:txBody>
      </p:sp>
    </p:spTree>
    <p:extLst>
      <p:ext uri="{BB962C8B-B14F-4D97-AF65-F5344CB8AC3E}">
        <p14:creationId xmlns:p14="http://schemas.microsoft.com/office/powerpoint/2010/main" val="92078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1A0D-694B-6DB6-A2B8-7CECF3567B65}"/>
              </a:ext>
            </a:extLst>
          </p:cNvPr>
          <p:cNvSpPr>
            <a:spLocks noGrp="1"/>
          </p:cNvSpPr>
          <p:nvPr>
            <p:ph type="title"/>
          </p:nvPr>
        </p:nvSpPr>
        <p:spPr/>
        <p:txBody>
          <a:bodyPr/>
          <a:lstStyle/>
          <a:p>
            <a:r>
              <a:rPr lang="nb-NO" dirty="0"/>
              <a:t>Intrusion detection systems</a:t>
            </a:r>
          </a:p>
        </p:txBody>
      </p:sp>
      <p:sp>
        <p:nvSpPr>
          <p:cNvPr id="3" name="Content Placeholder 2">
            <a:extLst>
              <a:ext uri="{FF2B5EF4-FFF2-40B4-BE49-F238E27FC236}">
                <a16:creationId xmlns:a16="http://schemas.microsoft.com/office/drawing/2014/main" id="{95B1D024-B136-9896-1CB2-4D1C9D85D8B4}"/>
              </a:ext>
            </a:extLst>
          </p:cNvPr>
          <p:cNvSpPr>
            <a:spLocks noGrp="1"/>
          </p:cNvSpPr>
          <p:nvPr>
            <p:ph idx="1"/>
          </p:nvPr>
        </p:nvSpPr>
        <p:spPr/>
        <p:txBody>
          <a:bodyPr/>
          <a:lstStyle/>
          <a:p>
            <a:r>
              <a:rPr lang="nb-NO" dirty="0"/>
              <a:t>Vektøy som lar oss logføre mistenkelige hendelser</a:t>
            </a:r>
          </a:p>
          <a:p>
            <a:r>
              <a:rPr lang="nb-NO" dirty="0"/>
              <a:t>Inspiserer innkomende og utgånde trafikk</a:t>
            </a:r>
          </a:p>
          <a:p>
            <a:r>
              <a:rPr lang="nb-NO" dirty="0"/>
              <a:t>Kan oppdage scanning, innbrudd, DoS angrep, malware, uautorisert tilgang og mer</a:t>
            </a:r>
          </a:p>
          <a:p>
            <a:r>
              <a:rPr lang="nb-NO" dirty="0"/>
              <a:t>Analyserer data og ser etter mønstere</a:t>
            </a:r>
          </a:p>
          <a:p>
            <a:pPr lvl="1"/>
            <a:r>
              <a:rPr lang="nb-NO" dirty="0"/>
              <a:t>F.eks at alle porter på systemet har blitt pinga en etter en (tegn på informasjonssamling fra en potensiell hacker)</a:t>
            </a:r>
          </a:p>
          <a:p>
            <a:pPr lvl="1"/>
            <a:r>
              <a:rPr lang="nb-NO" dirty="0"/>
              <a:t>At en bruker logger på et uvanlig tidspunkt og bruker mye mer bandwidth en vanlig</a:t>
            </a:r>
          </a:p>
          <a:p>
            <a:r>
              <a:rPr lang="nb-NO" dirty="0"/>
              <a:t>Bruker også signaturer</a:t>
            </a:r>
          </a:p>
          <a:p>
            <a:endParaRPr lang="nb-NO" dirty="0"/>
          </a:p>
        </p:txBody>
      </p:sp>
    </p:spTree>
    <p:extLst>
      <p:ext uri="{BB962C8B-B14F-4D97-AF65-F5344CB8AC3E}">
        <p14:creationId xmlns:p14="http://schemas.microsoft.com/office/powerpoint/2010/main" val="7326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2A9C-B2C7-D9BE-F9E7-3774A6A13118}"/>
              </a:ext>
            </a:extLst>
          </p:cNvPr>
          <p:cNvSpPr>
            <a:spLocks noGrp="1"/>
          </p:cNvSpPr>
          <p:nvPr>
            <p:ph type="title"/>
          </p:nvPr>
        </p:nvSpPr>
        <p:spPr/>
        <p:txBody>
          <a:bodyPr/>
          <a:lstStyle/>
          <a:p>
            <a:r>
              <a:rPr lang="nb-NO" dirty="0"/>
              <a:t>Passive IDS vs active ids/IPS</a:t>
            </a:r>
          </a:p>
        </p:txBody>
      </p:sp>
      <p:sp>
        <p:nvSpPr>
          <p:cNvPr id="3" name="Content Placeholder 2">
            <a:extLst>
              <a:ext uri="{FF2B5EF4-FFF2-40B4-BE49-F238E27FC236}">
                <a16:creationId xmlns:a16="http://schemas.microsoft.com/office/drawing/2014/main" id="{5AF6557F-7FE6-1CD5-E6C6-66A3B43A7FEF}"/>
              </a:ext>
            </a:extLst>
          </p:cNvPr>
          <p:cNvSpPr>
            <a:spLocks noGrp="1"/>
          </p:cNvSpPr>
          <p:nvPr>
            <p:ph idx="1"/>
          </p:nvPr>
        </p:nvSpPr>
        <p:spPr/>
        <p:txBody>
          <a:bodyPr/>
          <a:lstStyle/>
          <a:p>
            <a:r>
              <a:rPr lang="nb-NO" dirty="0"/>
              <a:t>Passive</a:t>
            </a:r>
          </a:p>
          <a:p>
            <a:pPr lvl="1"/>
            <a:r>
              <a:rPr lang="nb-NO" dirty="0"/>
              <a:t>Logfører og varsler når noe skjer</a:t>
            </a:r>
          </a:p>
          <a:p>
            <a:pPr lvl="1"/>
            <a:endParaRPr lang="nb-NO" dirty="0"/>
          </a:p>
          <a:p>
            <a:r>
              <a:rPr lang="nb-NO" dirty="0"/>
              <a:t>Active (IPS)</a:t>
            </a:r>
          </a:p>
          <a:p>
            <a:pPr lvl="1"/>
            <a:r>
              <a:rPr lang="nb-NO" dirty="0"/>
              <a:t>Logfører OG gjør en handlig automatsik</a:t>
            </a:r>
          </a:p>
          <a:p>
            <a:pPr lvl="1"/>
            <a:r>
              <a:rPr lang="nb-NO" dirty="0"/>
              <a:t>Quarnatine eller sletter programmet</a:t>
            </a:r>
          </a:p>
          <a:p>
            <a:pPr lvl="1"/>
            <a:r>
              <a:rPr lang="nb-NO" dirty="0"/>
              <a:t>Blokker porter eller IP adresser</a:t>
            </a:r>
          </a:p>
        </p:txBody>
      </p:sp>
    </p:spTree>
    <p:extLst>
      <p:ext uri="{BB962C8B-B14F-4D97-AF65-F5344CB8AC3E}">
        <p14:creationId xmlns:p14="http://schemas.microsoft.com/office/powerpoint/2010/main" val="161539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2F6E-934D-E532-B94E-F40FC296D459}"/>
              </a:ext>
            </a:extLst>
          </p:cNvPr>
          <p:cNvSpPr>
            <a:spLocks noGrp="1"/>
          </p:cNvSpPr>
          <p:nvPr>
            <p:ph type="title"/>
          </p:nvPr>
        </p:nvSpPr>
        <p:spPr/>
        <p:txBody>
          <a:bodyPr/>
          <a:lstStyle/>
          <a:p>
            <a:r>
              <a:rPr lang="nb-NO" dirty="0"/>
              <a:t>Snort</a:t>
            </a:r>
          </a:p>
        </p:txBody>
      </p:sp>
      <p:sp>
        <p:nvSpPr>
          <p:cNvPr id="3" name="Content Placeholder 2">
            <a:extLst>
              <a:ext uri="{FF2B5EF4-FFF2-40B4-BE49-F238E27FC236}">
                <a16:creationId xmlns:a16="http://schemas.microsoft.com/office/drawing/2014/main" id="{06167497-1B31-2CED-45F9-799FCF4EF9CD}"/>
              </a:ext>
            </a:extLst>
          </p:cNvPr>
          <p:cNvSpPr>
            <a:spLocks noGrp="1"/>
          </p:cNvSpPr>
          <p:nvPr>
            <p:ph idx="1"/>
          </p:nvPr>
        </p:nvSpPr>
        <p:spPr/>
        <p:txBody>
          <a:bodyPr/>
          <a:lstStyle/>
          <a:p>
            <a:r>
              <a:rPr lang="nb-NO" dirty="0"/>
              <a:t>Snort er en gratis IDS tjeneste</a:t>
            </a:r>
          </a:p>
          <a:p>
            <a:r>
              <a:rPr lang="nb-NO" dirty="0"/>
              <a:t>Last ned snort og prøv dere frem!</a:t>
            </a:r>
          </a:p>
          <a:p>
            <a:r>
              <a:rPr lang="en-US" dirty="0">
                <a:hlinkClick r:id="rId2"/>
              </a:rPr>
              <a:t>Snort - Network Intrusion Detection &amp; Prevention System</a:t>
            </a:r>
            <a:endParaRPr lang="nb-NO" dirty="0"/>
          </a:p>
          <a:p>
            <a:endParaRPr lang="nb-NO" dirty="0"/>
          </a:p>
          <a:p>
            <a:r>
              <a:rPr lang="nb-NO" dirty="0"/>
              <a:t>OBS! Konfigen til snort kan være litt vrien, så følg gjerne instrusksjonene i boka på side 281-286</a:t>
            </a:r>
          </a:p>
        </p:txBody>
      </p:sp>
    </p:spTree>
    <p:extLst>
      <p:ext uri="{BB962C8B-B14F-4D97-AF65-F5344CB8AC3E}">
        <p14:creationId xmlns:p14="http://schemas.microsoft.com/office/powerpoint/2010/main" val="359596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A8E3-1855-5111-2D84-1FC3D1E0AB3D}"/>
              </a:ext>
            </a:extLst>
          </p:cNvPr>
          <p:cNvSpPr>
            <a:spLocks noGrp="1"/>
          </p:cNvSpPr>
          <p:nvPr>
            <p:ph type="title"/>
          </p:nvPr>
        </p:nvSpPr>
        <p:spPr/>
        <p:txBody>
          <a:bodyPr/>
          <a:lstStyle/>
          <a:p>
            <a:r>
              <a:rPr lang="nb-NO" dirty="0"/>
              <a:t>Honey pots</a:t>
            </a:r>
          </a:p>
        </p:txBody>
      </p:sp>
      <p:sp>
        <p:nvSpPr>
          <p:cNvPr id="3" name="Content Placeholder 2">
            <a:extLst>
              <a:ext uri="{FF2B5EF4-FFF2-40B4-BE49-F238E27FC236}">
                <a16:creationId xmlns:a16="http://schemas.microsoft.com/office/drawing/2014/main" id="{AF6AB47B-D19F-032D-1DB6-BC5765FFF3EA}"/>
              </a:ext>
            </a:extLst>
          </p:cNvPr>
          <p:cNvSpPr>
            <a:spLocks noGrp="1"/>
          </p:cNvSpPr>
          <p:nvPr>
            <p:ph idx="1"/>
          </p:nvPr>
        </p:nvSpPr>
        <p:spPr/>
        <p:txBody>
          <a:bodyPr/>
          <a:lstStyle/>
          <a:p>
            <a:r>
              <a:rPr lang="nb-NO" dirty="0"/>
              <a:t>Honey pots er feller som er satt for å fange hackere</a:t>
            </a:r>
          </a:p>
          <a:p>
            <a:r>
              <a:rPr lang="nb-NO" dirty="0"/>
              <a:t>Verdifult mål (eller ser hvertfall ut som det)</a:t>
            </a:r>
          </a:p>
          <a:p>
            <a:r>
              <a:rPr lang="nb-NO" dirty="0"/>
              <a:t>Logfører alt som skjer</a:t>
            </a:r>
          </a:p>
          <a:p>
            <a:r>
              <a:rPr lang="nb-NO" dirty="0"/>
              <a:t>Separat fra resten av nettverket og andre ressurser</a:t>
            </a:r>
          </a:p>
          <a:p>
            <a:r>
              <a:rPr lang="nb-NO" dirty="0"/>
              <a:t>Begrenser utgånde trafikk</a:t>
            </a:r>
          </a:p>
          <a:p>
            <a:endParaRPr lang="nb-NO" dirty="0"/>
          </a:p>
          <a:p>
            <a:r>
              <a:rPr lang="nb-NO" dirty="0"/>
              <a:t>Low interaction</a:t>
            </a:r>
          </a:p>
          <a:p>
            <a:r>
              <a:rPr lang="nb-NO" dirty="0"/>
              <a:t>High interaction</a:t>
            </a:r>
          </a:p>
        </p:txBody>
      </p:sp>
    </p:spTree>
    <p:extLst>
      <p:ext uri="{BB962C8B-B14F-4D97-AF65-F5344CB8AC3E}">
        <p14:creationId xmlns:p14="http://schemas.microsoft.com/office/powerpoint/2010/main" val="5725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BFC2-9B96-230A-2133-D27B84B86A63}"/>
              </a:ext>
            </a:extLst>
          </p:cNvPr>
          <p:cNvSpPr>
            <a:spLocks noGrp="1"/>
          </p:cNvSpPr>
          <p:nvPr>
            <p:ph type="title"/>
          </p:nvPr>
        </p:nvSpPr>
        <p:spPr/>
        <p:txBody>
          <a:bodyPr/>
          <a:lstStyle/>
          <a:p>
            <a:r>
              <a:rPr lang="nb-NO" dirty="0"/>
              <a:t>Authentication</a:t>
            </a:r>
          </a:p>
        </p:txBody>
      </p:sp>
      <p:sp>
        <p:nvSpPr>
          <p:cNvPr id="3" name="Content Placeholder 2">
            <a:extLst>
              <a:ext uri="{FF2B5EF4-FFF2-40B4-BE49-F238E27FC236}">
                <a16:creationId xmlns:a16="http://schemas.microsoft.com/office/drawing/2014/main" id="{23B7EC1B-16A7-11FD-4231-9D341FD7A38C}"/>
              </a:ext>
            </a:extLst>
          </p:cNvPr>
          <p:cNvSpPr>
            <a:spLocks noGrp="1"/>
          </p:cNvSpPr>
          <p:nvPr>
            <p:ph idx="1"/>
          </p:nvPr>
        </p:nvSpPr>
        <p:spPr/>
        <p:txBody>
          <a:bodyPr/>
          <a:lstStyle/>
          <a:p>
            <a:r>
              <a:rPr lang="nb-NO" dirty="0"/>
              <a:t>Vi må kunne bekrefte hvem vi er på en trygg måte</a:t>
            </a:r>
          </a:p>
          <a:p>
            <a:r>
              <a:rPr lang="nb-NO" dirty="0"/>
              <a:t>Identitetstyveri, eller identitets forsfaslkning er en verdifull angerps metode for hackere</a:t>
            </a:r>
          </a:p>
          <a:p>
            <a:r>
              <a:rPr lang="nb-NO" dirty="0"/>
              <a:t>Derfor trenger vi sikre måter å autentisere oss på</a:t>
            </a:r>
          </a:p>
          <a:p>
            <a:endParaRPr lang="nb-NO" dirty="0"/>
          </a:p>
        </p:txBody>
      </p:sp>
    </p:spTree>
    <p:extLst>
      <p:ext uri="{BB962C8B-B14F-4D97-AF65-F5344CB8AC3E}">
        <p14:creationId xmlns:p14="http://schemas.microsoft.com/office/powerpoint/2010/main" val="113332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9F0E-93D5-35A8-1AFC-C1E8A32127B7}"/>
              </a:ext>
            </a:extLst>
          </p:cNvPr>
          <p:cNvSpPr>
            <a:spLocks noGrp="1"/>
          </p:cNvSpPr>
          <p:nvPr>
            <p:ph type="title"/>
          </p:nvPr>
        </p:nvSpPr>
        <p:spPr/>
        <p:txBody>
          <a:bodyPr/>
          <a:lstStyle/>
          <a:p>
            <a:r>
              <a:rPr lang="nb-NO" dirty="0"/>
              <a:t>PAP</a:t>
            </a:r>
          </a:p>
        </p:txBody>
      </p:sp>
      <p:sp>
        <p:nvSpPr>
          <p:cNvPr id="3" name="Content Placeholder 2">
            <a:extLst>
              <a:ext uri="{FF2B5EF4-FFF2-40B4-BE49-F238E27FC236}">
                <a16:creationId xmlns:a16="http://schemas.microsoft.com/office/drawing/2014/main" id="{84149534-D5AB-E457-3E8D-3DF922BC0952}"/>
              </a:ext>
            </a:extLst>
          </p:cNvPr>
          <p:cNvSpPr>
            <a:spLocks noGrp="1"/>
          </p:cNvSpPr>
          <p:nvPr>
            <p:ph idx="1"/>
          </p:nvPr>
        </p:nvSpPr>
        <p:spPr/>
        <p:txBody>
          <a:bodyPr/>
          <a:lstStyle/>
          <a:p>
            <a:r>
              <a:rPr lang="nb-NO" dirty="0"/>
              <a:t>Gammel, utdatert og dum</a:t>
            </a:r>
          </a:p>
          <a:p>
            <a:r>
              <a:rPr lang="nb-NO" dirty="0"/>
              <a:t>Sender passord i klartekst</a:t>
            </a:r>
          </a:p>
        </p:txBody>
      </p:sp>
    </p:spTree>
    <p:extLst>
      <p:ext uri="{BB962C8B-B14F-4D97-AF65-F5344CB8AC3E}">
        <p14:creationId xmlns:p14="http://schemas.microsoft.com/office/powerpoint/2010/main" val="58545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B543-5245-8F6D-563F-35186E3A1898}"/>
              </a:ext>
            </a:extLst>
          </p:cNvPr>
          <p:cNvSpPr>
            <a:spLocks noGrp="1"/>
          </p:cNvSpPr>
          <p:nvPr>
            <p:ph type="title"/>
          </p:nvPr>
        </p:nvSpPr>
        <p:spPr/>
        <p:txBody>
          <a:bodyPr/>
          <a:lstStyle/>
          <a:p>
            <a:r>
              <a:rPr lang="nb-NO" dirty="0"/>
              <a:t>Chap</a:t>
            </a:r>
          </a:p>
        </p:txBody>
      </p:sp>
      <p:sp>
        <p:nvSpPr>
          <p:cNvPr id="3" name="Content Placeholder 2">
            <a:extLst>
              <a:ext uri="{FF2B5EF4-FFF2-40B4-BE49-F238E27FC236}">
                <a16:creationId xmlns:a16="http://schemas.microsoft.com/office/drawing/2014/main" id="{BAC7A20E-F61F-A3AE-7F95-54D1058938B3}"/>
              </a:ext>
            </a:extLst>
          </p:cNvPr>
          <p:cNvSpPr>
            <a:spLocks noGrp="1"/>
          </p:cNvSpPr>
          <p:nvPr>
            <p:ph idx="1"/>
          </p:nvPr>
        </p:nvSpPr>
        <p:spPr/>
        <p:txBody>
          <a:bodyPr/>
          <a:lstStyle/>
          <a:p>
            <a:r>
              <a:rPr lang="nb-NO" dirty="0"/>
              <a:t>Challenge Handshake Authentication Protocol</a:t>
            </a:r>
          </a:p>
          <a:p>
            <a:r>
              <a:rPr lang="nb-NO" dirty="0"/>
              <a:t>Autentiserer</a:t>
            </a:r>
          </a:p>
          <a:p>
            <a:r>
              <a:rPr lang="nb-NO" dirty="0"/>
              <a:t>Sender så periodiske «utfordringer»</a:t>
            </a:r>
          </a:p>
          <a:p>
            <a:pPr lvl="1"/>
            <a:r>
              <a:rPr lang="nb-NO" dirty="0"/>
              <a:t>Ber bruker om en hash</a:t>
            </a:r>
          </a:p>
          <a:p>
            <a:pPr lvl="1"/>
            <a:r>
              <a:rPr lang="nb-NO" dirty="0"/>
              <a:t>Hvis brukern ikke kan gi riktig hash blir han logga ut</a:t>
            </a:r>
          </a:p>
          <a:p>
            <a:endParaRPr lang="nb-NO" dirty="0"/>
          </a:p>
          <a:p>
            <a:pPr lvl="1"/>
            <a:endParaRPr lang="nb-NO" dirty="0"/>
          </a:p>
        </p:txBody>
      </p:sp>
    </p:spTree>
    <p:extLst>
      <p:ext uri="{BB962C8B-B14F-4D97-AF65-F5344CB8AC3E}">
        <p14:creationId xmlns:p14="http://schemas.microsoft.com/office/powerpoint/2010/main" val="251046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C8D5-0799-F870-5CC0-1FCFDF1E3C6D}"/>
              </a:ext>
            </a:extLst>
          </p:cNvPr>
          <p:cNvSpPr>
            <a:spLocks noGrp="1"/>
          </p:cNvSpPr>
          <p:nvPr>
            <p:ph type="title"/>
          </p:nvPr>
        </p:nvSpPr>
        <p:spPr/>
        <p:txBody>
          <a:bodyPr/>
          <a:lstStyle/>
          <a:p>
            <a:r>
              <a:rPr lang="nb-NO" dirty="0"/>
              <a:t>Kerberos</a:t>
            </a:r>
          </a:p>
        </p:txBody>
      </p:sp>
      <p:sp>
        <p:nvSpPr>
          <p:cNvPr id="3" name="Content Placeholder 2">
            <a:extLst>
              <a:ext uri="{FF2B5EF4-FFF2-40B4-BE49-F238E27FC236}">
                <a16:creationId xmlns:a16="http://schemas.microsoft.com/office/drawing/2014/main" id="{55C4CFC4-4905-D4A8-3A50-FD4A6290D306}"/>
              </a:ext>
            </a:extLst>
          </p:cNvPr>
          <p:cNvSpPr>
            <a:spLocks noGrp="1"/>
          </p:cNvSpPr>
          <p:nvPr>
            <p:ph idx="1"/>
          </p:nvPr>
        </p:nvSpPr>
        <p:spPr/>
        <p:txBody>
          <a:bodyPr>
            <a:normAutofit/>
          </a:bodyPr>
          <a:lstStyle/>
          <a:p>
            <a:r>
              <a:rPr lang="nb-NO" dirty="0"/>
              <a:t>En av de mest brukte authentiserings metodene</a:t>
            </a:r>
          </a:p>
          <a:p>
            <a:r>
              <a:rPr lang="nb-NO" dirty="0"/>
              <a:t>Windows</a:t>
            </a:r>
          </a:p>
          <a:p>
            <a:r>
              <a:rPr lang="nb-NO" dirty="0"/>
              <a:t>Bruker tokens for å gi tilgang til tjenster individuelt</a:t>
            </a:r>
          </a:p>
          <a:p>
            <a:endParaRPr lang="nb-NO" dirty="0"/>
          </a:p>
          <a:p>
            <a:r>
              <a:rPr lang="nb-NO" dirty="0"/>
              <a:t>Innheolder disse komponentene:</a:t>
            </a:r>
          </a:p>
          <a:p>
            <a:pPr lvl="1"/>
            <a:r>
              <a:rPr lang="nb-NO" dirty="0"/>
              <a:t>Key Distribuition Center (KDS)</a:t>
            </a:r>
          </a:p>
          <a:p>
            <a:pPr lvl="2"/>
            <a:r>
              <a:rPr lang="nb-NO" dirty="0"/>
              <a:t> Authentication Service (AS) </a:t>
            </a:r>
          </a:p>
          <a:p>
            <a:pPr lvl="3"/>
            <a:r>
              <a:rPr lang="nb-NO" dirty="0"/>
              <a:t>Autentiserer bruker med innlogging info</a:t>
            </a:r>
          </a:p>
          <a:p>
            <a:pPr lvl="2"/>
            <a:r>
              <a:rPr lang="nb-NO" dirty="0"/>
              <a:t>Ticket Granting Service (TGS)</a:t>
            </a:r>
          </a:p>
          <a:p>
            <a:pPr lvl="3"/>
            <a:r>
              <a:rPr lang="nb-NO" dirty="0"/>
              <a:t>Gir ut tokens/keys</a:t>
            </a:r>
          </a:p>
          <a:p>
            <a:pPr lvl="1"/>
            <a:r>
              <a:rPr lang="nb-NO" dirty="0"/>
              <a:t>Server</a:t>
            </a:r>
          </a:p>
          <a:p>
            <a:pPr lvl="2"/>
            <a:r>
              <a:rPr lang="nb-NO" dirty="0"/>
              <a:t>Kjører tjensten som brukern vil bruke</a:t>
            </a:r>
          </a:p>
          <a:p>
            <a:pPr lvl="1"/>
            <a:r>
              <a:rPr lang="nb-NO" dirty="0"/>
              <a:t>Client</a:t>
            </a:r>
          </a:p>
          <a:p>
            <a:pPr lvl="2"/>
            <a:r>
              <a:rPr lang="nb-NO" dirty="0"/>
              <a:t>Brukeren selv</a:t>
            </a:r>
          </a:p>
        </p:txBody>
      </p:sp>
    </p:spTree>
    <p:extLst>
      <p:ext uri="{BB962C8B-B14F-4D97-AF65-F5344CB8AC3E}">
        <p14:creationId xmlns:p14="http://schemas.microsoft.com/office/powerpoint/2010/main" val="149061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7670-80D9-FF9D-7371-CA381826580B}"/>
              </a:ext>
            </a:extLst>
          </p:cNvPr>
          <p:cNvSpPr>
            <a:spLocks noGrp="1"/>
          </p:cNvSpPr>
          <p:nvPr>
            <p:ph type="title"/>
          </p:nvPr>
        </p:nvSpPr>
        <p:spPr/>
        <p:txBody>
          <a:bodyPr/>
          <a:lstStyle/>
          <a:p>
            <a:r>
              <a:rPr lang="nb-NO" dirty="0"/>
              <a:t>Virus skannere aka Antivirus</a:t>
            </a:r>
          </a:p>
        </p:txBody>
      </p:sp>
      <p:sp>
        <p:nvSpPr>
          <p:cNvPr id="3" name="Content Placeholder 2">
            <a:extLst>
              <a:ext uri="{FF2B5EF4-FFF2-40B4-BE49-F238E27FC236}">
                <a16:creationId xmlns:a16="http://schemas.microsoft.com/office/drawing/2014/main" id="{76AEF4F9-6E5A-F6EE-9B67-C88FA41EEE55}"/>
              </a:ext>
            </a:extLst>
          </p:cNvPr>
          <p:cNvSpPr>
            <a:spLocks noGrp="1"/>
          </p:cNvSpPr>
          <p:nvPr>
            <p:ph idx="1"/>
          </p:nvPr>
        </p:nvSpPr>
        <p:spPr/>
        <p:txBody>
          <a:bodyPr/>
          <a:lstStyle/>
          <a:p>
            <a:r>
              <a:rPr lang="nb-NO" dirty="0"/>
              <a:t>Virus skannere har to måter å oppdage virus:</a:t>
            </a:r>
          </a:p>
          <a:p>
            <a:pPr lvl="1"/>
            <a:r>
              <a:rPr lang="nb-NO" dirty="0"/>
              <a:t>Signatur</a:t>
            </a:r>
          </a:p>
          <a:p>
            <a:pPr lvl="1"/>
            <a:r>
              <a:rPr lang="nb-NO" dirty="0"/>
              <a:t>Mistenkelig oppførsel</a:t>
            </a:r>
          </a:p>
        </p:txBody>
      </p:sp>
    </p:spTree>
    <p:extLst>
      <p:ext uri="{BB962C8B-B14F-4D97-AF65-F5344CB8AC3E}">
        <p14:creationId xmlns:p14="http://schemas.microsoft.com/office/powerpoint/2010/main" val="32568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14DC-4807-A157-337F-ECD72F66850E}"/>
              </a:ext>
            </a:extLst>
          </p:cNvPr>
          <p:cNvSpPr>
            <a:spLocks noGrp="1"/>
          </p:cNvSpPr>
          <p:nvPr>
            <p:ph type="title"/>
          </p:nvPr>
        </p:nvSpPr>
        <p:spPr/>
        <p:txBody>
          <a:bodyPr/>
          <a:lstStyle/>
          <a:p>
            <a:r>
              <a:rPr lang="nb-NO" dirty="0"/>
              <a:t>KDC</a:t>
            </a:r>
          </a:p>
        </p:txBody>
      </p:sp>
      <p:sp>
        <p:nvSpPr>
          <p:cNvPr id="3" name="Content Placeholder 2">
            <a:extLst>
              <a:ext uri="{FF2B5EF4-FFF2-40B4-BE49-F238E27FC236}">
                <a16:creationId xmlns:a16="http://schemas.microsoft.com/office/drawing/2014/main" id="{0ABB53E6-2828-816C-749E-3EFD4A22CC2B}"/>
              </a:ext>
            </a:extLst>
          </p:cNvPr>
          <p:cNvSpPr>
            <a:spLocks noGrp="1"/>
          </p:cNvSpPr>
          <p:nvPr>
            <p:ph idx="1"/>
          </p:nvPr>
        </p:nvSpPr>
        <p:spPr/>
        <p:txBody>
          <a:bodyPr/>
          <a:lstStyle/>
          <a:p>
            <a:r>
              <a:rPr lang="nb-NO" dirty="0"/>
              <a:t>Server som håndterer alle tokens</a:t>
            </a:r>
          </a:p>
          <a:p>
            <a:r>
              <a:rPr lang="nb-NO" dirty="0"/>
              <a:t>Innholder en Ticket Granting Service</a:t>
            </a:r>
          </a:p>
          <a:p>
            <a:pPr lvl="1"/>
            <a:r>
              <a:rPr lang="nb-NO" dirty="0"/>
              <a:t>TGS gir ut Ticket Granting Tickets</a:t>
            </a:r>
          </a:p>
          <a:p>
            <a:pPr lvl="1"/>
            <a:r>
              <a:rPr lang="nb-NO" dirty="0"/>
              <a:t>TGT kan brukes for å spørre om tickets til tjenster</a:t>
            </a:r>
          </a:p>
        </p:txBody>
      </p:sp>
    </p:spTree>
    <p:extLst>
      <p:ext uri="{BB962C8B-B14F-4D97-AF65-F5344CB8AC3E}">
        <p14:creationId xmlns:p14="http://schemas.microsoft.com/office/powerpoint/2010/main" val="28173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6EDE-4327-F803-8890-E9631FA23CE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F2730E06-945B-4FAD-162D-05CA9C1ABBC1}"/>
              </a:ext>
            </a:extLst>
          </p:cNvPr>
          <p:cNvSpPr>
            <a:spLocks noGrp="1"/>
          </p:cNvSpPr>
          <p:nvPr>
            <p:ph idx="1"/>
          </p:nvPr>
        </p:nvSpPr>
        <p:spPr/>
        <p:txBody>
          <a:bodyPr>
            <a:normAutofit/>
          </a:bodyPr>
          <a:lstStyle/>
          <a:p>
            <a:r>
              <a:rPr lang="nb-NO" dirty="0"/>
              <a:t>Alice ønsker å logge inn og få tilgang til filserveren.</a:t>
            </a:r>
          </a:p>
          <a:p>
            <a:pPr marL="0" indent="0">
              <a:buNone/>
            </a:pPr>
            <a:endParaRPr lang="nb-NO" dirty="0"/>
          </a:p>
          <a:p>
            <a:r>
              <a:rPr lang="nb-NO" dirty="0"/>
              <a:t>Alice sender brukernavnet sitt til autentiseringstjeneren (AS) i KDC.</a:t>
            </a:r>
          </a:p>
          <a:p>
            <a:pPr marL="0" indent="0">
              <a:buNone/>
            </a:pPr>
            <a:endParaRPr lang="nb-NO" dirty="0"/>
          </a:p>
          <a:p>
            <a:r>
              <a:rPr lang="nb-NO" dirty="0"/>
              <a:t>AS sjekker Alices login info (passord og brukernavn). Hvis det er riktig, oppretter AS en TGT for Alice, kryptert med TGS’s secret key, og en session key for kommunikasjon mellom Alice og TGS. Session key er kryptert med en key genert av  Alices passord.</a:t>
            </a:r>
          </a:p>
          <a:p>
            <a:pPr marL="0" indent="0">
              <a:buNone/>
            </a:pPr>
            <a:endParaRPr lang="nb-NO" dirty="0"/>
          </a:p>
          <a:p>
            <a:r>
              <a:rPr lang="nb-NO" dirty="0"/>
              <a:t>AS sender den krypterte TGT-en og den krypterte session key’en tilbake til Alice.</a:t>
            </a:r>
          </a:p>
          <a:p>
            <a:pPr marL="0" indent="0">
              <a:buNone/>
            </a:pPr>
            <a:endParaRPr lang="nb-NO" dirty="0"/>
          </a:p>
          <a:p>
            <a:r>
              <a:rPr lang="nb-NO" dirty="0"/>
              <a:t>Alice ber om en ticket til filserveren:</a:t>
            </a:r>
          </a:p>
          <a:p>
            <a:pPr marL="0" indent="0">
              <a:buNone/>
            </a:pPr>
            <a:endParaRPr lang="nb-NO" dirty="0"/>
          </a:p>
        </p:txBody>
      </p:sp>
    </p:spTree>
    <p:extLst>
      <p:ext uri="{BB962C8B-B14F-4D97-AF65-F5344CB8AC3E}">
        <p14:creationId xmlns:p14="http://schemas.microsoft.com/office/powerpoint/2010/main" val="217112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EC7F-6198-757B-A078-ECB125A1EA6A}"/>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00D8B38C-C6ED-03CD-4A61-8BDF07A8A3D8}"/>
              </a:ext>
            </a:extLst>
          </p:cNvPr>
          <p:cNvSpPr>
            <a:spLocks noGrp="1"/>
          </p:cNvSpPr>
          <p:nvPr>
            <p:ph idx="1"/>
          </p:nvPr>
        </p:nvSpPr>
        <p:spPr/>
        <p:txBody>
          <a:bodyPr/>
          <a:lstStyle/>
          <a:p>
            <a:r>
              <a:rPr lang="nb-NO" dirty="0"/>
              <a:t>Alice dekrypterer sesjonsnøkkelen ved å bruke sin passord genererte key.</a:t>
            </a:r>
          </a:p>
          <a:p>
            <a:pPr marL="0" indent="0">
              <a:buNone/>
            </a:pPr>
            <a:endParaRPr lang="nb-NO" dirty="0"/>
          </a:p>
          <a:p>
            <a:r>
              <a:rPr lang="nb-NO" dirty="0"/>
              <a:t>Alice sender TGT-en og et timestamp som er kryptert med session key’en til TGS.</a:t>
            </a:r>
          </a:p>
          <a:p>
            <a:pPr marL="0" indent="0">
              <a:buNone/>
            </a:pPr>
            <a:endParaRPr lang="nb-NO" dirty="0"/>
          </a:p>
          <a:p>
            <a:r>
              <a:rPr lang="nb-NO" dirty="0"/>
              <a:t>TGS verifiserer TGT-en. Hvis den er gyldig, oppretter TGS en service ticket for filserveren, kryptert med filserverens secret key, og en ny session key for Alice og filserveren.</a:t>
            </a:r>
          </a:p>
          <a:p>
            <a:endParaRPr lang="nb-NO" dirty="0"/>
          </a:p>
          <a:p>
            <a:r>
              <a:rPr lang="nb-NO" dirty="0"/>
              <a:t>TGS sender den krypterte service key’en og den nye session key’en (kryptert med den opprinnelige session key’en) tilbake til Alice.</a:t>
            </a:r>
          </a:p>
          <a:p>
            <a:endParaRPr lang="nb-NO" dirty="0"/>
          </a:p>
          <a:p>
            <a:r>
              <a:rPr lang="nb-NO" dirty="0"/>
              <a:t>Alice får tilgang til filserveren</a:t>
            </a:r>
          </a:p>
          <a:p>
            <a:endParaRPr lang="nb-NO" dirty="0"/>
          </a:p>
        </p:txBody>
      </p:sp>
    </p:spTree>
    <p:extLst>
      <p:ext uri="{BB962C8B-B14F-4D97-AF65-F5344CB8AC3E}">
        <p14:creationId xmlns:p14="http://schemas.microsoft.com/office/powerpoint/2010/main" val="10770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4117-C758-4D24-3E42-F6CE1C639DFD}"/>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9F1BA98C-E8F6-CF80-4506-36B3805DD8EC}"/>
              </a:ext>
            </a:extLst>
          </p:cNvPr>
          <p:cNvSpPr>
            <a:spLocks noGrp="1"/>
          </p:cNvSpPr>
          <p:nvPr>
            <p:ph idx="1"/>
          </p:nvPr>
        </p:nvSpPr>
        <p:spPr/>
        <p:txBody>
          <a:bodyPr/>
          <a:lstStyle/>
          <a:p>
            <a:r>
              <a:rPr lang="nb-NO" dirty="0"/>
              <a:t>Alice dekrypterer den nye sesjonsnøkkelen ved å bruke den opprinnelige session key’en.</a:t>
            </a:r>
          </a:p>
          <a:p>
            <a:pPr marL="0" indent="0">
              <a:buNone/>
            </a:pPr>
            <a:endParaRPr lang="nb-NO" dirty="0"/>
          </a:p>
          <a:p>
            <a:r>
              <a:rPr lang="nb-NO" dirty="0"/>
              <a:t>Alice sender tjenestebilletten og et nytt timestamp kryptert med den nye session key’en til filserveren.</a:t>
            </a:r>
          </a:p>
          <a:p>
            <a:pPr marL="0" indent="0">
              <a:buNone/>
            </a:pPr>
            <a:endParaRPr lang="nb-NO" dirty="0"/>
          </a:p>
          <a:p>
            <a:r>
              <a:rPr lang="nb-NO" dirty="0"/>
              <a:t>Filserveren dekrypterer service ticketen med sin hemmelige nøkkel og verifiserer autentisatoren. Hvis de er gyldige, gir filserveren tilgang til Alice</a:t>
            </a:r>
          </a:p>
          <a:p>
            <a:pPr marL="0" indent="0">
              <a:buNone/>
            </a:pPr>
            <a:endParaRPr lang="nb-NO" dirty="0"/>
          </a:p>
        </p:txBody>
      </p:sp>
    </p:spTree>
    <p:extLst>
      <p:ext uri="{BB962C8B-B14F-4D97-AF65-F5344CB8AC3E}">
        <p14:creationId xmlns:p14="http://schemas.microsoft.com/office/powerpoint/2010/main" val="299143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FA59-E892-F217-A557-30C2144B9E58}"/>
              </a:ext>
            </a:extLst>
          </p:cNvPr>
          <p:cNvSpPr>
            <a:spLocks noGrp="1"/>
          </p:cNvSpPr>
          <p:nvPr>
            <p:ph type="title"/>
          </p:nvPr>
        </p:nvSpPr>
        <p:spPr/>
        <p:txBody>
          <a:bodyPr/>
          <a:lstStyle/>
          <a:p>
            <a:r>
              <a:rPr lang="nb-NO" dirty="0"/>
              <a:t>Digitale sertifikater</a:t>
            </a:r>
          </a:p>
        </p:txBody>
      </p:sp>
      <p:sp>
        <p:nvSpPr>
          <p:cNvPr id="3" name="Content Placeholder 2">
            <a:extLst>
              <a:ext uri="{FF2B5EF4-FFF2-40B4-BE49-F238E27FC236}">
                <a16:creationId xmlns:a16="http://schemas.microsoft.com/office/drawing/2014/main" id="{78D4A3A9-85D5-A114-286E-7A4839FE3156}"/>
              </a:ext>
            </a:extLst>
          </p:cNvPr>
          <p:cNvSpPr>
            <a:spLocks noGrp="1"/>
          </p:cNvSpPr>
          <p:nvPr>
            <p:ph idx="1"/>
          </p:nvPr>
        </p:nvSpPr>
        <p:spPr/>
        <p:txBody>
          <a:bodyPr/>
          <a:lstStyle/>
          <a:p>
            <a:r>
              <a:rPr lang="nb-NO" dirty="0"/>
              <a:t>En måte å bevise at vi er de vi sier</a:t>
            </a:r>
          </a:p>
          <a:p>
            <a:r>
              <a:rPr lang="nb-NO" dirty="0"/>
              <a:t>En måte å sende keys over nett</a:t>
            </a:r>
          </a:p>
          <a:p>
            <a:r>
              <a:rPr lang="nb-NO" dirty="0"/>
              <a:t>509.x, standard for sertifikater</a:t>
            </a:r>
          </a:p>
          <a:p>
            <a:pPr lvl="1"/>
            <a:r>
              <a:rPr lang="nb-NO" dirty="0"/>
              <a:t>Versjon</a:t>
            </a:r>
          </a:p>
          <a:p>
            <a:pPr lvl="1"/>
            <a:r>
              <a:rPr lang="nb-NO" dirty="0"/>
              <a:t>Public key</a:t>
            </a:r>
          </a:p>
          <a:p>
            <a:pPr lvl="1"/>
            <a:r>
              <a:rPr lang="nb-NO" dirty="0"/>
              <a:t>Serial number</a:t>
            </a:r>
          </a:p>
          <a:p>
            <a:pPr lvl="1"/>
            <a:r>
              <a:rPr lang="nb-NO" dirty="0"/>
              <a:t>Distinguished name</a:t>
            </a:r>
          </a:p>
          <a:p>
            <a:pPr lvl="1"/>
            <a:r>
              <a:rPr lang="nb-NO" dirty="0"/>
              <a:t>Valid periode</a:t>
            </a:r>
          </a:p>
          <a:p>
            <a:pPr lvl="1"/>
            <a:r>
              <a:rPr lang="nb-NO" dirty="0"/>
              <a:t>Unique name</a:t>
            </a:r>
          </a:p>
          <a:p>
            <a:pPr lvl="1"/>
            <a:r>
              <a:rPr lang="nb-NO" dirty="0"/>
              <a:t>Digital signature of issuer</a:t>
            </a:r>
          </a:p>
          <a:p>
            <a:pPr lvl="1"/>
            <a:r>
              <a:rPr lang="nb-NO" dirty="0"/>
              <a:t>Algorithm</a:t>
            </a:r>
          </a:p>
          <a:p>
            <a:pPr lvl="1"/>
            <a:endParaRPr lang="nb-NO" dirty="0"/>
          </a:p>
        </p:txBody>
      </p:sp>
    </p:spTree>
    <p:extLst>
      <p:ext uri="{BB962C8B-B14F-4D97-AF65-F5344CB8AC3E}">
        <p14:creationId xmlns:p14="http://schemas.microsoft.com/office/powerpoint/2010/main" val="1902905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6FB5-A2B7-BD2D-E30C-19EB885AA90B}"/>
              </a:ext>
            </a:extLst>
          </p:cNvPr>
          <p:cNvSpPr>
            <a:spLocks noGrp="1"/>
          </p:cNvSpPr>
          <p:nvPr>
            <p:ph type="title"/>
          </p:nvPr>
        </p:nvSpPr>
        <p:spPr/>
        <p:txBody>
          <a:bodyPr/>
          <a:lstStyle/>
          <a:p>
            <a:r>
              <a:rPr lang="nb-NO" dirty="0"/>
              <a:t>Sertifikater</a:t>
            </a:r>
          </a:p>
        </p:txBody>
      </p:sp>
      <p:sp>
        <p:nvSpPr>
          <p:cNvPr id="3" name="Content Placeholder 2">
            <a:extLst>
              <a:ext uri="{FF2B5EF4-FFF2-40B4-BE49-F238E27FC236}">
                <a16:creationId xmlns:a16="http://schemas.microsoft.com/office/drawing/2014/main" id="{947C1F79-3CE9-9E24-A9F0-19F107FAD945}"/>
              </a:ext>
            </a:extLst>
          </p:cNvPr>
          <p:cNvSpPr>
            <a:spLocks noGrp="1"/>
          </p:cNvSpPr>
          <p:nvPr>
            <p:ph idx="1"/>
          </p:nvPr>
        </p:nvSpPr>
        <p:spPr/>
        <p:txBody>
          <a:bodyPr/>
          <a:lstStyle/>
          <a:p>
            <a:r>
              <a:rPr lang="nb-NO" dirty="0"/>
              <a:t>Hva om en skummel kjeltring prøver å lure deg?</a:t>
            </a:r>
          </a:p>
          <a:p>
            <a:r>
              <a:rPr lang="nb-NO" dirty="0"/>
              <a:t>Falsk sertifikat?!</a:t>
            </a:r>
          </a:p>
          <a:p>
            <a:r>
              <a:rPr lang="nb-NO" dirty="0"/>
              <a:t>PGP har ingen autoritet</a:t>
            </a:r>
          </a:p>
          <a:p>
            <a:r>
              <a:rPr lang="nb-NO" dirty="0"/>
              <a:t>X.509 har Certificate Authorities</a:t>
            </a:r>
          </a:p>
          <a:p>
            <a:r>
              <a:rPr lang="nb-NO" dirty="0"/>
              <a:t>Digital sigantur er en kombo av CA’ens key og nettsidens key</a:t>
            </a:r>
          </a:p>
          <a:p>
            <a:r>
              <a:rPr lang="nb-NO" dirty="0"/>
              <a:t>Vi kan derfor sjekke om et sertifikat er gyldig</a:t>
            </a:r>
          </a:p>
        </p:txBody>
      </p:sp>
    </p:spTree>
    <p:extLst>
      <p:ext uri="{BB962C8B-B14F-4D97-AF65-F5344CB8AC3E}">
        <p14:creationId xmlns:p14="http://schemas.microsoft.com/office/powerpoint/2010/main" val="257011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A834-3784-47BA-BEE5-87EDD82DD5EB}"/>
              </a:ext>
            </a:extLst>
          </p:cNvPr>
          <p:cNvSpPr>
            <a:spLocks noGrp="1"/>
          </p:cNvSpPr>
          <p:nvPr>
            <p:ph type="title"/>
          </p:nvPr>
        </p:nvSpPr>
        <p:spPr/>
        <p:txBody>
          <a:bodyPr/>
          <a:lstStyle/>
          <a:p>
            <a:r>
              <a:rPr lang="nb-NO" dirty="0"/>
              <a:t>Certificate authority</a:t>
            </a:r>
          </a:p>
        </p:txBody>
      </p:sp>
      <p:sp>
        <p:nvSpPr>
          <p:cNvPr id="3" name="Content Placeholder 2">
            <a:extLst>
              <a:ext uri="{FF2B5EF4-FFF2-40B4-BE49-F238E27FC236}">
                <a16:creationId xmlns:a16="http://schemas.microsoft.com/office/drawing/2014/main" id="{6F48050A-71CA-4DD7-EC9A-EE0994FD32D1}"/>
              </a:ext>
            </a:extLst>
          </p:cNvPr>
          <p:cNvSpPr>
            <a:spLocks noGrp="1"/>
          </p:cNvSpPr>
          <p:nvPr>
            <p:ph idx="1"/>
          </p:nvPr>
        </p:nvSpPr>
        <p:spPr/>
        <p:txBody>
          <a:bodyPr/>
          <a:lstStyle/>
          <a:p>
            <a:r>
              <a:rPr lang="nb-NO" dirty="0"/>
              <a:t>En organisasjon som selger sertifikater</a:t>
            </a:r>
          </a:p>
          <a:p>
            <a:r>
              <a:rPr lang="nb-NO" dirty="0"/>
              <a:t>Når du kjøper herfra, vil de sjekke identiteten din</a:t>
            </a:r>
          </a:p>
          <a:p>
            <a:r>
              <a:rPr lang="nb-NO" dirty="0"/>
              <a:t>Sertifikater er bare gyldig i en viss periode</a:t>
            </a:r>
          </a:p>
          <a:p>
            <a:r>
              <a:rPr lang="nb-NO" dirty="0"/>
              <a:t>Hvor intesivt de sjekker deg ut, kommer ann på</a:t>
            </a:r>
          </a:p>
        </p:txBody>
      </p:sp>
    </p:spTree>
    <p:extLst>
      <p:ext uri="{BB962C8B-B14F-4D97-AF65-F5344CB8AC3E}">
        <p14:creationId xmlns:p14="http://schemas.microsoft.com/office/powerpoint/2010/main" val="428310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EF59-8B8D-2E1C-E3EB-108F0E83E5B6}"/>
              </a:ext>
            </a:extLst>
          </p:cNvPr>
          <p:cNvSpPr>
            <a:spLocks noGrp="1"/>
          </p:cNvSpPr>
          <p:nvPr>
            <p:ph type="title"/>
          </p:nvPr>
        </p:nvSpPr>
        <p:spPr/>
        <p:txBody>
          <a:bodyPr/>
          <a:lstStyle/>
          <a:p>
            <a:r>
              <a:rPr lang="nb-NO" dirty="0"/>
              <a:t>SSL/TLS</a:t>
            </a:r>
          </a:p>
        </p:txBody>
      </p:sp>
      <p:sp>
        <p:nvSpPr>
          <p:cNvPr id="3" name="Content Placeholder 2">
            <a:extLst>
              <a:ext uri="{FF2B5EF4-FFF2-40B4-BE49-F238E27FC236}">
                <a16:creationId xmlns:a16="http://schemas.microsoft.com/office/drawing/2014/main" id="{793E2556-C145-D957-D0A4-5B6547ECEA85}"/>
              </a:ext>
            </a:extLst>
          </p:cNvPr>
          <p:cNvSpPr>
            <a:spLocks noGrp="1"/>
          </p:cNvSpPr>
          <p:nvPr>
            <p:ph idx="1"/>
          </p:nvPr>
        </p:nvSpPr>
        <p:spPr/>
        <p:txBody>
          <a:bodyPr/>
          <a:lstStyle/>
          <a:p>
            <a:r>
              <a:rPr lang="nb-NO" dirty="0"/>
              <a:t>HTTP</a:t>
            </a:r>
          </a:p>
        </p:txBody>
      </p:sp>
    </p:spTree>
    <p:extLst>
      <p:ext uri="{BB962C8B-B14F-4D97-AF65-F5344CB8AC3E}">
        <p14:creationId xmlns:p14="http://schemas.microsoft.com/office/powerpoint/2010/main" val="3162247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6863-A41C-C0D5-2747-DA6065AA5F77}"/>
              </a:ext>
            </a:extLst>
          </p:cNvPr>
          <p:cNvSpPr>
            <a:spLocks noGrp="1"/>
          </p:cNvSpPr>
          <p:nvPr>
            <p:ph type="title"/>
          </p:nvPr>
        </p:nvSpPr>
        <p:spPr/>
        <p:txBody>
          <a:bodyPr/>
          <a:lstStyle/>
          <a:p>
            <a:r>
              <a:rPr lang="nb-NO" dirty="0"/>
              <a:t>SSL/TLS</a:t>
            </a:r>
          </a:p>
        </p:txBody>
      </p:sp>
      <p:sp>
        <p:nvSpPr>
          <p:cNvPr id="3" name="Content Placeholder 2">
            <a:extLst>
              <a:ext uri="{FF2B5EF4-FFF2-40B4-BE49-F238E27FC236}">
                <a16:creationId xmlns:a16="http://schemas.microsoft.com/office/drawing/2014/main" id="{6BB952AD-7CD0-37BE-D77E-06C496F8BE16}"/>
              </a:ext>
            </a:extLst>
          </p:cNvPr>
          <p:cNvSpPr>
            <a:spLocks noGrp="1"/>
          </p:cNvSpPr>
          <p:nvPr>
            <p:ph idx="1"/>
          </p:nvPr>
        </p:nvSpPr>
        <p:spPr/>
        <p:txBody>
          <a:bodyPr/>
          <a:lstStyle/>
          <a:p>
            <a:r>
              <a:rPr lang="nb-NO" dirty="0"/>
              <a:t>HTTPS</a:t>
            </a:r>
          </a:p>
          <a:p>
            <a:r>
              <a:rPr lang="nb-NO" dirty="0"/>
              <a:t>S står for secure</a:t>
            </a:r>
          </a:p>
          <a:p>
            <a:r>
              <a:rPr lang="nb-NO" dirty="0"/>
              <a:t>Sikkeheten kommer fra SSL/TLS</a:t>
            </a:r>
          </a:p>
          <a:p>
            <a:r>
              <a:rPr lang="nb-NO" dirty="0"/>
              <a:t>SSL står for secure socket layer</a:t>
            </a:r>
          </a:p>
          <a:p>
            <a:r>
              <a:rPr lang="nb-NO" dirty="0"/>
              <a:t>TLS står for transport layer security</a:t>
            </a:r>
          </a:p>
          <a:p>
            <a:r>
              <a:rPr lang="nb-NO" dirty="0"/>
              <a:t>De er begge asymetriske system (PKI)</a:t>
            </a:r>
          </a:p>
          <a:p>
            <a:endParaRPr lang="nb-NO" dirty="0"/>
          </a:p>
          <a:p>
            <a:r>
              <a:rPr lang="nb-NO" dirty="0"/>
              <a:t>Vi brukte SSL helt fram til 2015, da TLS tok over for det meste</a:t>
            </a:r>
          </a:p>
          <a:p>
            <a:r>
              <a:rPr lang="nb-NO" dirty="0"/>
              <a:t>Men alle kaller det forstsatt SSL (Det ruller liksom så bra av tunga)</a:t>
            </a:r>
          </a:p>
        </p:txBody>
      </p:sp>
    </p:spTree>
    <p:extLst>
      <p:ext uri="{BB962C8B-B14F-4D97-AF65-F5344CB8AC3E}">
        <p14:creationId xmlns:p14="http://schemas.microsoft.com/office/powerpoint/2010/main" val="63507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BBA0-6250-FB1B-E4B5-0D027231DB19}"/>
              </a:ext>
            </a:extLst>
          </p:cNvPr>
          <p:cNvSpPr>
            <a:spLocks noGrp="1"/>
          </p:cNvSpPr>
          <p:nvPr>
            <p:ph type="title"/>
          </p:nvPr>
        </p:nvSpPr>
        <p:spPr/>
        <p:txBody>
          <a:bodyPr/>
          <a:lstStyle/>
          <a:p>
            <a:r>
              <a:rPr lang="nb-NO" dirty="0"/>
              <a:t>SSL/TLS</a:t>
            </a:r>
          </a:p>
        </p:txBody>
      </p:sp>
      <p:sp>
        <p:nvSpPr>
          <p:cNvPr id="3" name="Content Placeholder 2">
            <a:extLst>
              <a:ext uri="{FF2B5EF4-FFF2-40B4-BE49-F238E27FC236}">
                <a16:creationId xmlns:a16="http://schemas.microsoft.com/office/drawing/2014/main" id="{7872EFBA-57FD-5A33-4C53-A6021EE7474C}"/>
              </a:ext>
            </a:extLst>
          </p:cNvPr>
          <p:cNvSpPr>
            <a:spLocks noGrp="1"/>
          </p:cNvSpPr>
          <p:nvPr>
            <p:ph idx="1"/>
          </p:nvPr>
        </p:nvSpPr>
        <p:spPr/>
        <p:txBody>
          <a:bodyPr/>
          <a:lstStyle/>
          <a:p>
            <a:r>
              <a:rPr lang="nb-NO" dirty="0"/>
              <a:t>Dere kan få dere gratis SSL/TLS sertifikater! </a:t>
            </a:r>
          </a:p>
          <a:p>
            <a:endParaRPr lang="nb-NO" dirty="0"/>
          </a:p>
          <a:p>
            <a:r>
              <a:rPr lang="nb-NO" dirty="0">
                <a:hlinkClick r:id="rId2"/>
              </a:rPr>
              <a:t>Certbot (eff.org)</a:t>
            </a:r>
            <a:endParaRPr lang="nb-NO" dirty="0"/>
          </a:p>
          <a:p>
            <a:endParaRPr lang="nb-NO" dirty="0"/>
          </a:p>
          <a:p>
            <a:r>
              <a:rPr lang="nb-NO" dirty="0"/>
              <a:t>Dere må ha:</a:t>
            </a:r>
          </a:p>
          <a:p>
            <a:pPr lvl="1"/>
            <a:r>
              <a:rPr lang="nb-NO" dirty="0"/>
              <a:t>En webserver som dere kan koble til via SSH, og som kan nås over internett</a:t>
            </a:r>
          </a:p>
          <a:p>
            <a:pPr lvl="1"/>
            <a:r>
              <a:rPr lang="nb-NO" dirty="0"/>
              <a:t>En apache2 server med en åpen port 80</a:t>
            </a:r>
          </a:p>
          <a:p>
            <a:pPr lvl="1"/>
            <a:r>
              <a:rPr lang="nb-NO" dirty="0"/>
              <a:t>Et offentlig domene</a:t>
            </a:r>
          </a:p>
          <a:p>
            <a:pPr lvl="1"/>
            <a:endParaRPr lang="nb-NO" dirty="0"/>
          </a:p>
        </p:txBody>
      </p:sp>
    </p:spTree>
    <p:extLst>
      <p:ext uri="{BB962C8B-B14F-4D97-AF65-F5344CB8AC3E}">
        <p14:creationId xmlns:p14="http://schemas.microsoft.com/office/powerpoint/2010/main" val="354562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5AB5-5ADC-F880-ED8F-359095F2477E}"/>
              </a:ext>
            </a:extLst>
          </p:cNvPr>
          <p:cNvSpPr>
            <a:spLocks noGrp="1"/>
          </p:cNvSpPr>
          <p:nvPr>
            <p:ph type="title"/>
          </p:nvPr>
        </p:nvSpPr>
        <p:spPr/>
        <p:txBody>
          <a:bodyPr/>
          <a:lstStyle/>
          <a:p>
            <a:r>
              <a:rPr lang="nb-NO" dirty="0"/>
              <a:t>virus Signatur</a:t>
            </a:r>
          </a:p>
        </p:txBody>
      </p:sp>
      <p:sp>
        <p:nvSpPr>
          <p:cNvPr id="3" name="Content Placeholder 2">
            <a:extLst>
              <a:ext uri="{FF2B5EF4-FFF2-40B4-BE49-F238E27FC236}">
                <a16:creationId xmlns:a16="http://schemas.microsoft.com/office/drawing/2014/main" id="{433330DC-AF8A-9460-07D5-2936405F51AC}"/>
              </a:ext>
            </a:extLst>
          </p:cNvPr>
          <p:cNvSpPr>
            <a:spLocks noGrp="1"/>
          </p:cNvSpPr>
          <p:nvPr>
            <p:ph idx="1"/>
          </p:nvPr>
        </p:nvSpPr>
        <p:spPr/>
        <p:txBody>
          <a:bodyPr/>
          <a:lstStyle/>
          <a:p>
            <a:r>
              <a:rPr lang="nb-NO" dirty="0"/>
              <a:t>Kombinasjon av flere ting</a:t>
            </a:r>
          </a:p>
          <a:p>
            <a:pPr lvl="1"/>
            <a:r>
              <a:rPr lang="nb-NO" dirty="0"/>
              <a:t>Filnavn</a:t>
            </a:r>
          </a:p>
          <a:p>
            <a:pPr lvl="1"/>
            <a:r>
              <a:rPr lang="nb-NO" dirty="0"/>
              <a:t>Størelse</a:t>
            </a:r>
          </a:p>
          <a:p>
            <a:pPr lvl="1"/>
            <a:r>
              <a:rPr lang="nb-NO" dirty="0"/>
              <a:t>Oppførsel</a:t>
            </a:r>
          </a:p>
          <a:p>
            <a:pPr lvl="1"/>
            <a:r>
              <a:rPr lang="nb-NO" dirty="0"/>
              <a:t>Egenskaper</a:t>
            </a:r>
          </a:p>
          <a:p>
            <a:pPr lvl="1"/>
            <a:endParaRPr lang="nb-NO" dirty="0"/>
          </a:p>
          <a:p>
            <a:r>
              <a:rPr lang="nb-NO" dirty="0"/>
              <a:t>Disse kobinert blir til en signtur</a:t>
            </a:r>
          </a:p>
          <a:p>
            <a:r>
              <a:rPr lang="nb-NO" dirty="0"/>
              <a:t>Alle kjente virus signaturer lagres i en .dat fil</a:t>
            </a:r>
          </a:p>
          <a:p>
            <a:r>
              <a:rPr lang="nb-NO" dirty="0"/>
              <a:t>Regelmessig oppdatert</a:t>
            </a:r>
          </a:p>
          <a:p>
            <a:r>
              <a:rPr lang="nb-NO" dirty="0"/>
              <a:t>Match = VIRUS OMG!!1!</a:t>
            </a:r>
          </a:p>
        </p:txBody>
      </p:sp>
    </p:spTree>
    <p:extLst>
      <p:ext uri="{BB962C8B-B14F-4D97-AF65-F5344CB8AC3E}">
        <p14:creationId xmlns:p14="http://schemas.microsoft.com/office/powerpoint/2010/main" val="425747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0449-1FDD-037C-02A9-C3C10B6AF1CC}"/>
              </a:ext>
            </a:extLst>
          </p:cNvPr>
          <p:cNvSpPr>
            <a:spLocks noGrp="1"/>
          </p:cNvSpPr>
          <p:nvPr>
            <p:ph type="title"/>
          </p:nvPr>
        </p:nvSpPr>
        <p:spPr/>
        <p:txBody>
          <a:bodyPr/>
          <a:lstStyle/>
          <a:p>
            <a:r>
              <a:rPr lang="nb-NO"/>
              <a:t>SSL/TLS</a:t>
            </a:r>
            <a:endParaRPr lang="nb-NO" dirty="0"/>
          </a:p>
        </p:txBody>
      </p:sp>
      <p:pic>
        <p:nvPicPr>
          <p:cNvPr id="5" name="Content Placeholder 4">
            <a:extLst>
              <a:ext uri="{FF2B5EF4-FFF2-40B4-BE49-F238E27FC236}">
                <a16:creationId xmlns:a16="http://schemas.microsoft.com/office/drawing/2014/main" id="{245AFBC7-262C-3460-59BD-D6120CE9F6AA}"/>
              </a:ext>
            </a:extLst>
          </p:cNvPr>
          <p:cNvPicPr>
            <a:picLocks noGrp="1" noChangeAspect="1"/>
          </p:cNvPicPr>
          <p:nvPr>
            <p:ph idx="1"/>
          </p:nvPr>
        </p:nvPicPr>
        <p:blipFill>
          <a:blip r:embed="rId2"/>
          <a:stretch>
            <a:fillRect/>
          </a:stretch>
        </p:blipFill>
        <p:spPr>
          <a:xfrm>
            <a:off x="1559293" y="890613"/>
            <a:ext cx="7997917" cy="4746873"/>
          </a:xfrm>
        </p:spPr>
      </p:pic>
    </p:spTree>
    <p:extLst>
      <p:ext uri="{BB962C8B-B14F-4D97-AF65-F5344CB8AC3E}">
        <p14:creationId xmlns:p14="http://schemas.microsoft.com/office/powerpoint/2010/main" val="225686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48AD-FCD6-7071-D3F8-AE405A2B9F7C}"/>
              </a:ext>
            </a:extLst>
          </p:cNvPr>
          <p:cNvSpPr>
            <a:spLocks noGrp="1"/>
          </p:cNvSpPr>
          <p:nvPr>
            <p:ph type="title"/>
          </p:nvPr>
        </p:nvSpPr>
        <p:spPr/>
        <p:txBody>
          <a:bodyPr/>
          <a:lstStyle/>
          <a:p>
            <a:r>
              <a:rPr lang="nb-NO" dirty="0"/>
              <a:t>Virtual Priavte networks</a:t>
            </a:r>
          </a:p>
        </p:txBody>
      </p:sp>
      <p:sp>
        <p:nvSpPr>
          <p:cNvPr id="3" name="Content Placeholder 2">
            <a:extLst>
              <a:ext uri="{FF2B5EF4-FFF2-40B4-BE49-F238E27FC236}">
                <a16:creationId xmlns:a16="http://schemas.microsoft.com/office/drawing/2014/main" id="{7C54802C-F9A0-C2A2-84F6-EB07C3B8DF26}"/>
              </a:ext>
            </a:extLst>
          </p:cNvPr>
          <p:cNvSpPr>
            <a:spLocks noGrp="1"/>
          </p:cNvSpPr>
          <p:nvPr>
            <p:ph idx="1"/>
          </p:nvPr>
        </p:nvSpPr>
        <p:spPr/>
        <p:txBody>
          <a:bodyPr/>
          <a:lstStyle/>
          <a:p>
            <a:r>
              <a:rPr lang="nb-NO" dirty="0"/>
              <a:t>PPTP</a:t>
            </a:r>
          </a:p>
          <a:p>
            <a:endParaRPr lang="nb-NO" dirty="0"/>
          </a:p>
          <a:p>
            <a:r>
              <a:rPr lang="nb-NO" dirty="0"/>
              <a:t>L2TP</a:t>
            </a:r>
          </a:p>
          <a:p>
            <a:endParaRPr lang="nb-NO" dirty="0"/>
          </a:p>
          <a:p>
            <a:r>
              <a:rPr lang="nb-NO" dirty="0"/>
              <a:t>IPsec </a:t>
            </a:r>
          </a:p>
          <a:p>
            <a:pPr lvl="1"/>
            <a:r>
              <a:rPr lang="nb-NO" dirty="0"/>
              <a:t>Det vi bryr oss om i dette faget</a:t>
            </a:r>
          </a:p>
          <a:p>
            <a:pPr lvl="1"/>
            <a:endParaRPr lang="nb-NO" dirty="0"/>
          </a:p>
          <a:p>
            <a:endParaRPr lang="nb-NO" dirty="0"/>
          </a:p>
        </p:txBody>
      </p:sp>
    </p:spTree>
    <p:extLst>
      <p:ext uri="{BB962C8B-B14F-4D97-AF65-F5344CB8AC3E}">
        <p14:creationId xmlns:p14="http://schemas.microsoft.com/office/powerpoint/2010/main" val="1458312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E65C-A624-098D-B6F8-1E576E3158DE}"/>
              </a:ext>
            </a:extLst>
          </p:cNvPr>
          <p:cNvSpPr>
            <a:spLocks noGrp="1"/>
          </p:cNvSpPr>
          <p:nvPr>
            <p:ph type="title"/>
          </p:nvPr>
        </p:nvSpPr>
        <p:spPr/>
        <p:txBody>
          <a:bodyPr/>
          <a:lstStyle/>
          <a:p>
            <a:r>
              <a:rPr lang="nb-NO" dirty="0"/>
              <a:t>IP sec</a:t>
            </a:r>
          </a:p>
        </p:txBody>
      </p:sp>
      <p:sp>
        <p:nvSpPr>
          <p:cNvPr id="3" name="Content Placeholder 2">
            <a:extLst>
              <a:ext uri="{FF2B5EF4-FFF2-40B4-BE49-F238E27FC236}">
                <a16:creationId xmlns:a16="http://schemas.microsoft.com/office/drawing/2014/main" id="{18AD3651-39D6-03FF-C998-86A22DE2EB2E}"/>
              </a:ext>
            </a:extLst>
          </p:cNvPr>
          <p:cNvSpPr>
            <a:spLocks noGrp="1"/>
          </p:cNvSpPr>
          <p:nvPr>
            <p:ph idx="1"/>
          </p:nvPr>
        </p:nvSpPr>
        <p:spPr/>
        <p:txBody>
          <a:bodyPr/>
          <a:lstStyle/>
          <a:p>
            <a:r>
              <a:rPr lang="nb-NO" dirty="0"/>
              <a:t>Encrypterer både innholdet i pakkene, og også headeren</a:t>
            </a:r>
          </a:p>
          <a:p>
            <a:r>
              <a:rPr lang="nb-NO" dirty="0"/>
              <a:t>Har også beskyttelse mot retransmition</a:t>
            </a:r>
          </a:p>
          <a:p>
            <a:pPr lvl="1"/>
            <a:r>
              <a:rPr lang="nb-NO" dirty="0"/>
              <a:t>Den første pakken må innholde login info</a:t>
            </a:r>
          </a:p>
          <a:p>
            <a:r>
              <a:rPr lang="nb-NO" dirty="0"/>
              <a:t>Begge parter har en secret key og en encrypsjonsmetode de er enige om</a:t>
            </a:r>
          </a:p>
          <a:p>
            <a:r>
              <a:rPr lang="nb-NO" dirty="0"/>
              <a:t>All data blir encryptert, og decryptert med den secret key’en</a:t>
            </a:r>
          </a:p>
          <a:p>
            <a:endParaRPr lang="nb-NO" dirty="0"/>
          </a:p>
          <a:p>
            <a:r>
              <a:rPr lang="nb-NO" dirty="0"/>
              <a:t>Ip sec har to moduser</a:t>
            </a:r>
          </a:p>
          <a:p>
            <a:pPr lvl="1"/>
            <a:r>
              <a:rPr lang="nb-NO" dirty="0"/>
              <a:t>Transport mode</a:t>
            </a:r>
          </a:p>
          <a:p>
            <a:pPr lvl="1"/>
            <a:r>
              <a:rPr lang="nb-NO" dirty="0"/>
              <a:t>Tunnel mode</a:t>
            </a:r>
          </a:p>
          <a:p>
            <a:pPr lvl="2"/>
            <a:r>
              <a:rPr lang="nb-NO" dirty="0"/>
              <a:t>Ny header</a:t>
            </a:r>
          </a:p>
        </p:txBody>
      </p:sp>
    </p:spTree>
    <p:extLst>
      <p:ext uri="{BB962C8B-B14F-4D97-AF65-F5344CB8AC3E}">
        <p14:creationId xmlns:p14="http://schemas.microsoft.com/office/powerpoint/2010/main" val="162923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E1E7-5047-11AE-8758-0649E2474526}"/>
              </a:ext>
            </a:extLst>
          </p:cNvPr>
          <p:cNvSpPr>
            <a:spLocks noGrp="1"/>
          </p:cNvSpPr>
          <p:nvPr>
            <p:ph type="title"/>
          </p:nvPr>
        </p:nvSpPr>
        <p:spPr/>
        <p:txBody>
          <a:bodyPr/>
          <a:lstStyle/>
          <a:p>
            <a:r>
              <a:rPr lang="nb-NO" dirty="0"/>
              <a:t>WiFi sikkerhet</a:t>
            </a:r>
          </a:p>
        </p:txBody>
      </p:sp>
      <p:sp>
        <p:nvSpPr>
          <p:cNvPr id="3" name="Content Placeholder 2">
            <a:extLst>
              <a:ext uri="{FF2B5EF4-FFF2-40B4-BE49-F238E27FC236}">
                <a16:creationId xmlns:a16="http://schemas.microsoft.com/office/drawing/2014/main" id="{C3013916-74CF-DBA1-2CBE-3D05CFB9B33F}"/>
              </a:ext>
            </a:extLst>
          </p:cNvPr>
          <p:cNvSpPr>
            <a:spLocks noGrp="1"/>
          </p:cNvSpPr>
          <p:nvPr>
            <p:ph idx="1"/>
          </p:nvPr>
        </p:nvSpPr>
        <p:spPr/>
        <p:txBody>
          <a:bodyPr/>
          <a:lstStyle/>
          <a:p>
            <a:r>
              <a:rPr lang="nb-NO" dirty="0"/>
              <a:t>WEP</a:t>
            </a:r>
          </a:p>
          <a:p>
            <a:r>
              <a:rPr lang="nb-NO" dirty="0"/>
              <a:t>WPA</a:t>
            </a:r>
          </a:p>
          <a:p>
            <a:r>
              <a:rPr lang="nb-NO" dirty="0"/>
              <a:t>WPA2</a:t>
            </a:r>
          </a:p>
          <a:p>
            <a:pPr lvl="1"/>
            <a:r>
              <a:rPr lang="nb-NO" dirty="0"/>
              <a:t>AES</a:t>
            </a:r>
          </a:p>
          <a:p>
            <a:r>
              <a:rPr lang="nb-NO" dirty="0"/>
              <a:t>WPA3</a:t>
            </a:r>
          </a:p>
          <a:p>
            <a:pPr lvl="1"/>
            <a:r>
              <a:rPr lang="nb-NO" dirty="0"/>
              <a:t>All traffic til å fra WAP blir encryptert</a:t>
            </a:r>
          </a:p>
          <a:p>
            <a:pPr lvl="1"/>
            <a:endParaRPr lang="nb-NO" dirty="0"/>
          </a:p>
          <a:p>
            <a:r>
              <a:rPr lang="nb-NO" dirty="0"/>
              <a:t>SSID broadcast</a:t>
            </a:r>
          </a:p>
          <a:p>
            <a:r>
              <a:rPr lang="nb-NO" dirty="0"/>
              <a:t>Signal strenght</a:t>
            </a:r>
          </a:p>
          <a:p>
            <a:r>
              <a:rPr lang="nb-NO" dirty="0"/>
              <a:t>RADIUS</a:t>
            </a:r>
          </a:p>
          <a:p>
            <a:endParaRPr lang="nb-NO" dirty="0"/>
          </a:p>
        </p:txBody>
      </p:sp>
    </p:spTree>
    <p:extLst>
      <p:ext uri="{BB962C8B-B14F-4D97-AF65-F5344CB8AC3E}">
        <p14:creationId xmlns:p14="http://schemas.microsoft.com/office/powerpoint/2010/main" val="191302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34DE-8B98-41F8-81F3-5211D686C06F}"/>
              </a:ext>
            </a:extLst>
          </p:cNvPr>
          <p:cNvSpPr>
            <a:spLocks noGrp="1"/>
          </p:cNvSpPr>
          <p:nvPr>
            <p:ph type="title"/>
          </p:nvPr>
        </p:nvSpPr>
        <p:spPr/>
        <p:txBody>
          <a:bodyPr/>
          <a:lstStyle/>
          <a:p>
            <a:r>
              <a:rPr lang="nb-NO" dirty="0"/>
              <a:t>Virus oppførsel</a:t>
            </a:r>
          </a:p>
        </p:txBody>
      </p:sp>
      <p:sp>
        <p:nvSpPr>
          <p:cNvPr id="3" name="Content Placeholder 2">
            <a:extLst>
              <a:ext uri="{FF2B5EF4-FFF2-40B4-BE49-F238E27FC236}">
                <a16:creationId xmlns:a16="http://schemas.microsoft.com/office/drawing/2014/main" id="{D69AA02D-E04A-62A6-0289-9348A0656191}"/>
              </a:ext>
            </a:extLst>
          </p:cNvPr>
          <p:cNvSpPr>
            <a:spLocks noGrp="1"/>
          </p:cNvSpPr>
          <p:nvPr>
            <p:ph idx="1"/>
          </p:nvPr>
        </p:nvSpPr>
        <p:spPr/>
        <p:txBody>
          <a:bodyPr/>
          <a:lstStyle/>
          <a:p>
            <a:r>
              <a:rPr lang="nb-NO" dirty="0"/>
              <a:t>Hva et program gjør</a:t>
            </a:r>
          </a:p>
          <a:p>
            <a:r>
              <a:rPr lang="nb-NO" dirty="0"/>
              <a:t>Mistenkelig</a:t>
            </a:r>
          </a:p>
          <a:p>
            <a:pPr lvl="1"/>
            <a:r>
              <a:rPr lang="nb-NO" dirty="0"/>
              <a:t>Modifiserer andre filer</a:t>
            </a:r>
          </a:p>
          <a:p>
            <a:pPr lvl="1"/>
            <a:r>
              <a:rPr lang="nb-NO" dirty="0"/>
              <a:t>Forblir i minnet til maskinen</a:t>
            </a:r>
          </a:p>
          <a:p>
            <a:pPr lvl="1"/>
            <a:r>
              <a:rPr lang="nb-NO" dirty="0"/>
              <a:t>Endrer registrar innstillinger</a:t>
            </a:r>
          </a:p>
          <a:p>
            <a:endParaRPr lang="nb-NO" dirty="0"/>
          </a:p>
          <a:p>
            <a:r>
              <a:rPr lang="nb-NO" dirty="0"/>
              <a:t>False positive</a:t>
            </a:r>
          </a:p>
          <a:p>
            <a:pPr lvl="1"/>
            <a:r>
              <a:rPr lang="nb-NO" dirty="0"/>
              <a:t>Anbefales og sette programmer i quarantine</a:t>
            </a:r>
          </a:p>
          <a:p>
            <a:pPr marL="0" indent="0">
              <a:buNone/>
            </a:pPr>
            <a:endParaRPr lang="nb-NO" dirty="0"/>
          </a:p>
        </p:txBody>
      </p:sp>
    </p:spTree>
    <p:extLst>
      <p:ext uri="{BB962C8B-B14F-4D97-AF65-F5344CB8AC3E}">
        <p14:creationId xmlns:p14="http://schemas.microsoft.com/office/powerpoint/2010/main" val="96071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DD44-6337-DF6F-6007-764EDB427C7E}"/>
              </a:ext>
            </a:extLst>
          </p:cNvPr>
          <p:cNvSpPr>
            <a:spLocks noGrp="1"/>
          </p:cNvSpPr>
          <p:nvPr>
            <p:ph type="title"/>
          </p:nvPr>
        </p:nvSpPr>
        <p:spPr/>
        <p:txBody>
          <a:bodyPr/>
          <a:lstStyle/>
          <a:p>
            <a:r>
              <a:rPr lang="nb-NO" dirty="0"/>
              <a:t>On demand/Ongoing</a:t>
            </a:r>
          </a:p>
        </p:txBody>
      </p:sp>
      <p:sp>
        <p:nvSpPr>
          <p:cNvPr id="3" name="Content Placeholder 2">
            <a:extLst>
              <a:ext uri="{FF2B5EF4-FFF2-40B4-BE49-F238E27FC236}">
                <a16:creationId xmlns:a16="http://schemas.microsoft.com/office/drawing/2014/main" id="{456EC3E9-C5BC-512C-C83D-2484A7D022E1}"/>
              </a:ext>
            </a:extLst>
          </p:cNvPr>
          <p:cNvSpPr>
            <a:spLocks noGrp="1"/>
          </p:cNvSpPr>
          <p:nvPr>
            <p:ph idx="1"/>
          </p:nvPr>
        </p:nvSpPr>
        <p:spPr/>
        <p:txBody>
          <a:bodyPr/>
          <a:lstStyle/>
          <a:p>
            <a:r>
              <a:rPr lang="nb-NO" dirty="0"/>
              <a:t>Antivirus kan kjøre scans hele tiden</a:t>
            </a:r>
          </a:p>
          <a:p>
            <a:r>
              <a:rPr lang="nb-NO" dirty="0"/>
              <a:t>Eller når det blir bedt om</a:t>
            </a:r>
          </a:p>
          <a:p>
            <a:r>
              <a:rPr lang="nb-NO" dirty="0"/>
              <a:t>Filskanning kan være ganske intensivt for maskinen</a:t>
            </a:r>
          </a:p>
          <a:p>
            <a:pPr lvl="1"/>
            <a:r>
              <a:rPr lang="nb-NO" dirty="0"/>
              <a:t>Anbefales minst en gang i uken</a:t>
            </a:r>
          </a:p>
          <a:p>
            <a:r>
              <a:rPr lang="nb-NO" dirty="0"/>
              <a:t>Ongoing </a:t>
            </a:r>
          </a:p>
          <a:p>
            <a:pPr lvl="1"/>
            <a:r>
              <a:rPr lang="nb-NO" dirty="0"/>
              <a:t>Nedlastinger</a:t>
            </a:r>
          </a:p>
          <a:p>
            <a:pPr lvl="1"/>
            <a:r>
              <a:rPr lang="nb-NO" dirty="0"/>
              <a:t>Innkommende og utgånde trafikk</a:t>
            </a:r>
          </a:p>
          <a:p>
            <a:pPr lvl="1"/>
            <a:r>
              <a:rPr lang="nb-NO" dirty="0"/>
              <a:t>Nye filer</a:t>
            </a:r>
          </a:p>
          <a:p>
            <a:pPr lvl="1"/>
            <a:r>
              <a:rPr lang="nb-NO" dirty="0"/>
              <a:t>Endringer</a:t>
            </a:r>
          </a:p>
        </p:txBody>
      </p:sp>
    </p:spTree>
    <p:extLst>
      <p:ext uri="{BB962C8B-B14F-4D97-AF65-F5344CB8AC3E}">
        <p14:creationId xmlns:p14="http://schemas.microsoft.com/office/powerpoint/2010/main" val="223807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5D92-3534-DA2D-920A-6F1DD70C7D43}"/>
              </a:ext>
            </a:extLst>
          </p:cNvPr>
          <p:cNvSpPr>
            <a:spLocks noGrp="1"/>
          </p:cNvSpPr>
          <p:nvPr>
            <p:ph type="title"/>
          </p:nvPr>
        </p:nvSpPr>
        <p:spPr/>
        <p:txBody>
          <a:bodyPr/>
          <a:lstStyle/>
          <a:p>
            <a:r>
              <a:rPr lang="nb-NO" dirty="0"/>
              <a:t>Brannmur</a:t>
            </a:r>
          </a:p>
        </p:txBody>
      </p:sp>
      <p:sp>
        <p:nvSpPr>
          <p:cNvPr id="3" name="Content Placeholder 2">
            <a:extLst>
              <a:ext uri="{FF2B5EF4-FFF2-40B4-BE49-F238E27FC236}">
                <a16:creationId xmlns:a16="http://schemas.microsoft.com/office/drawing/2014/main" id="{21F410AC-26BB-0FAF-ACD3-42E075D18833}"/>
              </a:ext>
            </a:extLst>
          </p:cNvPr>
          <p:cNvSpPr>
            <a:spLocks noGrp="1"/>
          </p:cNvSpPr>
          <p:nvPr>
            <p:ph idx="1"/>
          </p:nvPr>
        </p:nvSpPr>
        <p:spPr/>
        <p:txBody>
          <a:bodyPr/>
          <a:lstStyle/>
          <a:p>
            <a:r>
              <a:rPr lang="nb-NO" dirty="0"/>
              <a:t>First line of defence</a:t>
            </a:r>
          </a:p>
          <a:p>
            <a:r>
              <a:rPr lang="nb-NO" dirty="0"/>
              <a:t>Forsvarer som regel «inngangen» til nettverket</a:t>
            </a:r>
          </a:p>
          <a:p>
            <a:r>
              <a:rPr lang="nb-NO" dirty="0"/>
              <a:t>Kontrolerer trafikk ut og inn, basert på regler</a:t>
            </a:r>
          </a:p>
        </p:txBody>
      </p:sp>
    </p:spTree>
    <p:extLst>
      <p:ext uri="{BB962C8B-B14F-4D97-AF65-F5344CB8AC3E}">
        <p14:creationId xmlns:p14="http://schemas.microsoft.com/office/powerpoint/2010/main" val="153790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6258-4AD6-3797-E602-D7A214EE1455}"/>
              </a:ext>
            </a:extLst>
          </p:cNvPr>
          <p:cNvSpPr>
            <a:spLocks noGrp="1"/>
          </p:cNvSpPr>
          <p:nvPr>
            <p:ph type="title"/>
          </p:nvPr>
        </p:nvSpPr>
        <p:spPr/>
        <p:txBody>
          <a:bodyPr/>
          <a:lstStyle/>
          <a:p>
            <a:r>
              <a:rPr lang="nb-NO" dirty="0"/>
              <a:t>Brannmur</a:t>
            </a:r>
          </a:p>
        </p:txBody>
      </p:sp>
      <p:sp>
        <p:nvSpPr>
          <p:cNvPr id="3" name="Content Placeholder 2">
            <a:extLst>
              <a:ext uri="{FF2B5EF4-FFF2-40B4-BE49-F238E27FC236}">
                <a16:creationId xmlns:a16="http://schemas.microsoft.com/office/drawing/2014/main" id="{7499EA09-DFF7-3609-4B5C-0751FE2B9116}"/>
              </a:ext>
            </a:extLst>
          </p:cNvPr>
          <p:cNvSpPr>
            <a:spLocks noGrp="1"/>
          </p:cNvSpPr>
          <p:nvPr>
            <p:ph idx="1"/>
          </p:nvPr>
        </p:nvSpPr>
        <p:spPr/>
        <p:txBody>
          <a:bodyPr/>
          <a:lstStyle/>
          <a:p>
            <a:r>
              <a:rPr lang="nb-NO" dirty="0"/>
              <a:t>Packet inspection</a:t>
            </a:r>
          </a:p>
          <a:p>
            <a:pPr lvl="1"/>
            <a:r>
              <a:rPr lang="nb-NO" dirty="0"/>
              <a:t>Hver pakke som kommer blir sett på uten kontekst</a:t>
            </a:r>
          </a:p>
          <a:p>
            <a:pPr lvl="1"/>
            <a:r>
              <a:rPr lang="nb-NO" dirty="0"/>
              <a:t>Ser hvor pakken kommer fra, protokoll, port</a:t>
            </a:r>
          </a:p>
          <a:p>
            <a:pPr lvl="1"/>
            <a:r>
              <a:rPr lang="nb-NO" dirty="0"/>
              <a:t>Men ikke om det har kommet flere pakker fra samme IP før</a:t>
            </a:r>
          </a:p>
          <a:p>
            <a:pPr lvl="1"/>
            <a:endParaRPr lang="nb-NO" dirty="0"/>
          </a:p>
          <a:p>
            <a:r>
              <a:rPr lang="nb-NO" dirty="0"/>
              <a:t>Statefull packet inspection</a:t>
            </a:r>
          </a:p>
          <a:p>
            <a:pPr lvl="1"/>
            <a:r>
              <a:rPr lang="nb-NO" dirty="0"/>
              <a:t>Samme som packet inspection</a:t>
            </a:r>
          </a:p>
          <a:p>
            <a:pPr lvl="1"/>
            <a:r>
              <a:rPr lang="nb-NO" dirty="0"/>
              <a:t>Men KAN se kontekst</a:t>
            </a:r>
          </a:p>
          <a:p>
            <a:pPr lvl="1"/>
            <a:r>
              <a:rPr lang="nb-NO" dirty="0"/>
              <a:t>F.eks kan se at mange pings kommer fra samme IP, ok blokker trafikken</a:t>
            </a:r>
          </a:p>
          <a:p>
            <a:pPr lvl="1"/>
            <a:endParaRPr lang="nb-NO" dirty="0"/>
          </a:p>
          <a:p>
            <a:r>
              <a:rPr lang="nb-NO" dirty="0"/>
              <a:t>Application</a:t>
            </a:r>
          </a:p>
          <a:p>
            <a:pPr lvl="1"/>
            <a:r>
              <a:rPr lang="nb-NO" dirty="0"/>
              <a:t>Beskytter data som kommer fra og til en tjeneste</a:t>
            </a:r>
          </a:p>
          <a:p>
            <a:pPr lvl="1"/>
            <a:r>
              <a:rPr lang="nb-NO" dirty="0"/>
              <a:t>SQL injection, cross site scripting</a:t>
            </a:r>
          </a:p>
        </p:txBody>
      </p:sp>
    </p:spTree>
    <p:extLst>
      <p:ext uri="{BB962C8B-B14F-4D97-AF65-F5344CB8AC3E}">
        <p14:creationId xmlns:p14="http://schemas.microsoft.com/office/powerpoint/2010/main" val="22386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0E63-FDD8-97C8-6ECF-C8666F411E39}"/>
              </a:ext>
            </a:extLst>
          </p:cNvPr>
          <p:cNvSpPr>
            <a:spLocks noGrp="1"/>
          </p:cNvSpPr>
          <p:nvPr>
            <p:ph type="title"/>
          </p:nvPr>
        </p:nvSpPr>
        <p:spPr/>
        <p:txBody>
          <a:bodyPr/>
          <a:lstStyle/>
          <a:p>
            <a:r>
              <a:rPr lang="nb-NO" dirty="0"/>
              <a:t>Brannmur Konfigurasjoner</a:t>
            </a:r>
          </a:p>
        </p:txBody>
      </p:sp>
      <p:sp>
        <p:nvSpPr>
          <p:cNvPr id="3" name="Content Placeholder 2">
            <a:extLst>
              <a:ext uri="{FF2B5EF4-FFF2-40B4-BE49-F238E27FC236}">
                <a16:creationId xmlns:a16="http://schemas.microsoft.com/office/drawing/2014/main" id="{3A3DD395-80D2-47E3-3463-6C0C5CD461B9}"/>
              </a:ext>
            </a:extLst>
          </p:cNvPr>
          <p:cNvSpPr>
            <a:spLocks noGrp="1"/>
          </p:cNvSpPr>
          <p:nvPr>
            <p:ph idx="1"/>
          </p:nvPr>
        </p:nvSpPr>
        <p:spPr/>
        <p:txBody>
          <a:bodyPr/>
          <a:lstStyle/>
          <a:p>
            <a:r>
              <a:rPr lang="nb-NO" dirty="0"/>
              <a:t>Network host-based</a:t>
            </a:r>
          </a:p>
          <a:p>
            <a:pPr lvl="1"/>
            <a:r>
              <a:rPr lang="nb-NO" dirty="0"/>
              <a:t>Kjører på en annen maskin</a:t>
            </a:r>
          </a:p>
          <a:p>
            <a:pPr lvl="1"/>
            <a:r>
              <a:rPr lang="nb-NO" dirty="0"/>
              <a:t>Beskytter som regel nettverksgrensa</a:t>
            </a:r>
          </a:p>
          <a:p>
            <a:pPr lvl="1"/>
            <a:r>
              <a:rPr lang="nb-NO" dirty="0"/>
              <a:t>Viktig at host maskinen er hardned</a:t>
            </a:r>
          </a:p>
          <a:p>
            <a:pPr lvl="1"/>
            <a:endParaRPr lang="nb-NO" dirty="0"/>
          </a:p>
          <a:p>
            <a:r>
              <a:rPr lang="nb-NO" dirty="0"/>
              <a:t>Dual-homed host</a:t>
            </a:r>
          </a:p>
          <a:p>
            <a:pPr lvl="1"/>
            <a:r>
              <a:rPr lang="nb-NO" dirty="0"/>
              <a:t>To eller flere separate nettverkskort</a:t>
            </a:r>
          </a:p>
          <a:p>
            <a:pPr lvl="1"/>
            <a:endParaRPr lang="nb-NO" dirty="0"/>
          </a:p>
          <a:p>
            <a:r>
              <a:rPr lang="nb-NO" dirty="0"/>
              <a:t>Router based firewall</a:t>
            </a:r>
          </a:p>
          <a:p>
            <a:endParaRPr lang="nb-NO" dirty="0"/>
          </a:p>
          <a:p>
            <a:r>
              <a:rPr lang="nb-NO" dirty="0"/>
              <a:t>Screened host</a:t>
            </a:r>
          </a:p>
          <a:p>
            <a:pPr lvl="1"/>
            <a:r>
              <a:rPr lang="nb-NO" dirty="0"/>
              <a:t>Bastion host</a:t>
            </a:r>
          </a:p>
          <a:p>
            <a:pPr lvl="1"/>
            <a:r>
              <a:rPr lang="nb-NO" dirty="0"/>
              <a:t>Packet filtering router mellom bastion host og resten av nettverket</a:t>
            </a:r>
          </a:p>
          <a:p>
            <a:endParaRPr lang="nb-NO" dirty="0"/>
          </a:p>
          <a:p>
            <a:endParaRPr lang="nb-NO" dirty="0"/>
          </a:p>
        </p:txBody>
      </p:sp>
    </p:spTree>
    <p:extLst>
      <p:ext uri="{BB962C8B-B14F-4D97-AF65-F5344CB8AC3E}">
        <p14:creationId xmlns:p14="http://schemas.microsoft.com/office/powerpoint/2010/main" val="27127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CC21-AEFF-D879-90B0-AC3433DFE861}"/>
              </a:ext>
            </a:extLst>
          </p:cNvPr>
          <p:cNvSpPr>
            <a:spLocks noGrp="1"/>
          </p:cNvSpPr>
          <p:nvPr>
            <p:ph type="title"/>
          </p:nvPr>
        </p:nvSpPr>
        <p:spPr/>
        <p:txBody>
          <a:bodyPr/>
          <a:lstStyle/>
          <a:p>
            <a:r>
              <a:rPr lang="nb-NO" dirty="0"/>
              <a:t>Brannmurtyper</a:t>
            </a:r>
          </a:p>
        </p:txBody>
      </p:sp>
      <p:sp>
        <p:nvSpPr>
          <p:cNvPr id="3" name="Content Placeholder 2">
            <a:extLst>
              <a:ext uri="{FF2B5EF4-FFF2-40B4-BE49-F238E27FC236}">
                <a16:creationId xmlns:a16="http://schemas.microsoft.com/office/drawing/2014/main" id="{E5473D44-C072-3663-E641-5403D2138BA6}"/>
              </a:ext>
            </a:extLst>
          </p:cNvPr>
          <p:cNvSpPr>
            <a:spLocks noGrp="1"/>
          </p:cNvSpPr>
          <p:nvPr>
            <p:ph idx="1"/>
          </p:nvPr>
        </p:nvSpPr>
        <p:spPr/>
        <p:txBody>
          <a:bodyPr/>
          <a:lstStyle/>
          <a:p>
            <a:r>
              <a:rPr lang="nb-NO" dirty="0"/>
              <a:t>Application-layer firewall</a:t>
            </a:r>
          </a:p>
          <a:p>
            <a:pPr lvl="1"/>
            <a:r>
              <a:rPr lang="nb-NO" dirty="0"/>
              <a:t>Session layer</a:t>
            </a:r>
          </a:p>
          <a:p>
            <a:pPr lvl="1"/>
            <a:r>
              <a:rPr lang="nb-NO" dirty="0"/>
              <a:t>Applikasjonspesefike kommandoer</a:t>
            </a:r>
          </a:p>
          <a:p>
            <a:pPr lvl="1"/>
            <a:endParaRPr lang="nb-NO" dirty="0"/>
          </a:p>
          <a:p>
            <a:r>
              <a:rPr lang="nb-NO" dirty="0"/>
              <a:t>Web application firewall</a:t>
            </a:r>
          </a:p>
          <a:p>
            <a:pPr lvl="1"/>
            <a:r>
              <a:rPr lang="nb-NO" dirty="0"/>
              <a:t>Beskytter som regel nettsider</a:t>
            </a:r>
          </a:p>
          <a:p>
            <a:pPr lvl="1"/>
            <a:r>
              <a:rPr lang="nb-NO" dirty="0"/>
              <a:t>Application layer</a:t>
            </a:r>
          </a:p>
          <a:p>
            <a:pPr lvl="1"/>
            <a:endParaRPr lang="nb-NO" dirty="0"/>
          </a:p>
          <a:p>
            <a:r>
              <a:rPr lang="nb-NO" dirty="0"/>
              <a:t>Packet filtering firewall</a:t>
            </a:r>
          </a:p>
          <a:p>
            <a:pPr lvl="1"/>
            <a:endParaRPr lang="nb-NO" dirty="0"/>
          </a:p>
          <a:p>
            <a:r>
              <a:rPr lang="nb-NO" dirty="0"/>
              <a:t>NGFW</a:t>
            </a:r>
          </a:p>
          <a:p>
            <a:pPr lvl="1"/>
            <a:r>
              <a:rPr lang="nb-NO" dirty="0"/>
              <a:t>Statefull packet inspection, men med en del ekstra features</a:t>
            </a:r>
          </a:p>
          <a:p>
            <a:pPr lvl="1"/>
            <a:r>
              <a:rPr lang="nb-NO" dirty="0"/>
              <a:t>IDS, apllication gateway features, deep packet inspection</a:t>
            </a:r>
          </a:p>
          <a:p>
            <a:pPr lvl="1"/>
            <a:endParaRPr lang="nb-NO" dirty="0"/>
          </a:p>
          <a:p>
            <a:pPr marL="0" indent="0">
              <a:buNone/>
            </a:pPr>
            <a:endParaRPr lang="nb-NO" dirty="0"/>
          </a:p>
          <a:p>
            <a:pPr lvl="1"/>
            <a:endParaRPr lang="nb-NO" dirty="0"/>
          </a:p>
        </p:txBody>
      </p:sp>
    </p:spTree>
    <p:extLst>
      <p:ext uri="{BB962C8B-B14F-4D97-AF65-F5344CB8AC3E}">
        <p14:creationId xmlns:p14="http://schemas.microsoft.com/office/powerpoint/2010/main" val="3956095032"/>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Windows server PPT-1</Template>
  <TotalTime>13710</TotalTime>
  <Words>1321</Words>
  <Application>Microsoft Office PowerPoint</Application>
  <PresentationFormat>Widescreen</PresentationFormat>
  <Paragraphs>260</Paragraphs>
  <Slides>33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Kantoorthema</vt:lpstr>
      <vt:lpstr>IT Security Fundamentals Kapittel 9 – Computer Security Technology</vt:lpstr>
      <vt:lpstr>Virus skannere aka Antivirus</vt:lpstr>
      <vt:lpstr>virus Signatur</vt:lpstr>
      <vt:lpstr>Virus oppførsel</vt:lpstr>
      <vt:lpstr>On demand/Ongoing</vt:lpstr>
      <vt:lpstr>Brannmur</vt:lpstr>
      <vt:lpstr>Brannmur</vt:lpstr>
      <vt:lpstr>Brannmur Konfigurasjoner</vt:lpstr>
      <vt:lpstr>Brannmurtyper</vt:lpstr>
      <vt:lpstr>Blacklisting/whitelisting</vt:lpstr>
      <vt:lpstr>Windows Brannmur</vt:lpstr>
      <vt:lpstr>Intrusion detection systems</vt:lpstr>
      <vt:lpstr>Passive IDS vs active ids/IPS</vt:lpstr>
      <vt:lpstr>Snort</vt:lpstr>
      <vt:lpstr>Honey pots</vt:lpstr>
      <vt:lpstr>Authentication</vt:lpstr>
      <vt:lpstr>PAP</vt:lpstr>
      <vt:lpstr>Chap</vt:lpstr>
      <vt:lpstr>Kerberos</vt:lpstr>
      <vt:lpstr>KDC</vt:lpstr>
      <vt:lpstr>PowerPoint Presentation</vt:lpstr>
      <vt:lpstr>PowerPoint Presentation</vt:lpstr>
      <vt:lpstr>PowerPoint Presentation</vt:lpstr>
      <vt:lpstr>Digitale sertifikater</vt:lpstr>
      <vt:lpstr>Sertifikater</vt:lpstr>
      <vt:lpstr>Certificate authority</vt:lpstr>
      <vt:lpstr>SSL/TLS</vt:lpstr>
      <vt:lpstr>SSL/TLS</vt:lpstr>
      <vt:lpstr>SSL/TLS</vt:lpstr>
      <vt:lpstr>SSL/TLS</vt:lpstr>
      <vt:lpstr>Virtual Priavte networks</vt:lpstr>
      <vt:lpstr>IP sec</vt:lpstr>
      <vt:lpstr>WiFi sikkerhet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Eirik Dybdal Rønning</dc:creator>
  <cp:lastModifiedBy>Karlsen, Vetle Tobias Flesvik</cp:lastModifiedBy>
  <cp:revision>252</cp:revision>
  <dcterms:created xsi:type="dcterms:W3CDTF">2021-11-28T18:09:01Z</dcterms:created>
  <dcterms:modified xsi:type="dcterms:W3CDTF">2024-05-29T11:54:52Z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2021-12-01T13:48:53Z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90b60465-0c47-4b20-ba2d-cff79d08279d</vt:lpwstr>
  </property>
  <property fmtid="{D5CDD505-2E9C-101B-9397-08002B2CF9AE}" pid="8" name="MSIP_Label_8ec6f3c4-656f-44b6-be73-72350d231806_ContentBits">
    <vt:lpwstr>2</vt:lpwstr>
  </property>
</Properties>
</file>