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4" id="{EA4488B5-B8F2-4767-90E7-7A9478E23C2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Chapter 5" id="{529CC722-3105-4593-865A-AE9E9E71E18C}">
          <p14:sldIdLst>
            <p14:sldId id="269"/>
            <p14:sldId id="270"/>
            <p14:sldId id="271"/>
            <p14:sldId id="272"/>
            <p14:sldId id="274"/>
            <p14:sldId id="273"/>
            <p14:sldId id="275"/>
          </p14:sldIdLst>
        </p14:section>
        <p14:section name="Chapter 6" id="{5DC694DB-60BA-4F89-85AB-F816549DFB7C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4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A173-D178-43CC-8327-EF3E7D94F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Networking </a:t>
            </a:r>
            <a:r>
              <a:rPr lang="nb-NO" dirty="0" err="1"/>
              <a:t>fundamentals</a:t>
            </a:r>
            <a:r>
              <a:rPr lang="nb-NO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34010-CEA0-4B78-8D5C-CFA97458E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Week</a:t>
            </a:r>
            <a:r>
              <a:rPr lang="nb-NO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355370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39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5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6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7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8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9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50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51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52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53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54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55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56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57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58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59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60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61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62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63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64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65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30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31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35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36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37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38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</p:grp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A48C0C55-7A87-4ADF-BA30-7CDC2B8C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Encryption</a:t>
            </a:r>
          </a:p>
        </p:txBody>
      </p:sp>
      <p:sp>
        <p:nvSpPr>
          <p:cNvPr id="67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519F537B-2F31-4153-B840-0D25A293B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2144657"/>
            <a:ext cx="4635583" cy="2572748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19F9D2D-55F8-4CEA-8D62-65C31F000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Taking readable data (clear text) and putting it through a mathematical calculation (algorithm) to produce data that is not readable (cipher text)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Symmetric encryption uses the same key to encrypt and decrypt.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Asymmetrical encryption uses one key to encrypt, and a different key to decrypt. </a:t>
            </a:r>
          </a:p>
        </p:txBody>
      </p:sp>
    </p:spTree>
    <p:extLst>
      <p:ext uri="{BB962C8B-B14F-4D97-AF65-F5344CB8AC3E}">
        <p14:creationId xmlns:p14="http://schemas.microsoft.com/office/powerpoint/2010/main" val="99462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7B81CF-2020-4023-9E41-6A2F639C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Wired</a:t>
            </a:r>
            <a:r>
              <a:rPr lang="nb-NO" dirty="0"/>
              <a:t> </a:t>
            </a:r>
            <a:r>
              <a:rPr lang="nb-NO" dirty="0" err="1"/>
              <a:t>equivalent</a:t>
            </a:r>
            <a:r>
              <a:rPr lang="nb-NO" dirty="0"/>
              <a:t> </a:t>
            </a:r>
            <a:r>
              <a:rPr lang="nb-NO" dirty="0" err="1"/>
              <a:t>privacy</a:t>
            </a:r>
            <a:endParaRPr lang="nb-N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14037-FE32-4476-8A47-D21A24661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First form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wireless</a:t>
            </a:r>
            <a:r>
              <a:rPr lang="nb-NO" dirty="0"/>
              <a:t> </a:t>
            </a:r>
            <a:r>
              <a:rPr lang="nb-NO" dirty="0" err="1"/>
              <a:t>encryption</a:t>
            </a:r>
            <a:endParaRPr lang="nb-NO" dirty="0"/>
          </a:p>
          <a:p>
            <a:r>
              <a:rPr lang="nb-NO" dirty="0" err="1"/>
              <a:t>Uses</a:t>
            </a:r>
            <a:r>
              <a:rPr lang="nb-NO" dirty="0"/>
              <a:t> a pre-</a:t>
            </a:r>
            <a:r>
              <a:rPr lang="nb-NO" dirty="0" err="1"/>
              <a:t>configured</a:t>
            </a:r>
            <a:r>
              <a:rPr lang="nb-NO" dirty="0"/>
              <a:t> </a:t>
            </a:r>
            <a:r>
              <a:rPr lang="nb-NO" dirty="0" err="1"/>
              <a:t>password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WAP to </a:t>
            </a:r>
            <a:r>
              <a:rPr lang="nb-NO" dirty="0" err="1"/>
              <a:t>connect</a:t>
            </a:r>
            <a:r>
              <a:rPr lang="nb-NO" dirty="0"/>
              <a:t>.</a:t>
            </a:r>
          </a:p>
          <a:p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outdated</a:t>
            </a:r>
            <a:endParaRPr lang="nb-NO" dirty="0"/>
          </a:p>
          <a:p>
            <a:r>
              <a:rPr lang="nb-NO" dirty="0"/>
              <a:t>Do not </a:t>
            </a:r>
            <a:r>
              <a:rPr lang="nb-NO" dirty="0" err="1"/>
              <a:t>use</a:t>
            </a:r>
            <a:endParaRPr lang="nb-NO" dirty="0"/>
          </a:p>
          <a:p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cracked</a:t>
            </a:r>
            <a:r>
              <a:rPr lang="nb-NO" dirty="0"/>
              <a:t> in 30 </a:t>
            </a:r>
            <a:r>
              <a:rPr lang="nb-NO" dirty="0" err="1"/>
              <a:t>seconds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78113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FB18-69B6-4F9E-B75A-9AE181ED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Wireless </a:t>
            </a:r>
            <a:r>
              <a:rPr lang="nb-NO" dirty="0" err="1"/>
              <a:t>protected</a:t>
            </a:r>
            <a:r>
              <a:rPr lang="nb-NO" dirty="0"/>
              <a:t> </a:t>
            </a:r>
            <a:r>
              <a:rPr lang="nb-NO" dirty="0" err="1"/>
              <a:t>access</a:t>
            </a:r>
            <a:r>
              <a:rPr lang="nb-N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C6E3E-E54D-4495-8CCE-187DF00ED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More </a:t>
            </a:r>
            <a:r>
              <a:rPr lang="nb-NO" dirty="0" err="1"/>
              <a:t>secure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WEP</a:t>
            </a:r>
          </a:p>
          <a:p>
            <a:r>
              <a:rPr lang="nb-NO" dirty="0"/>
              <a:t>WPA has different </a:t>
            </a:r>
            <a:r>
              <a:rPr lang="nb-NO" dirty="0" err="1"/>
              <a:t>versions</a:t>
            </a:r>
            <a:r>
              <a:rPr lang="nb-NO" dirty="0"/>
              <a:t>, WPA, WPA2, WPA3</a:t>
            </a:r>
          </a:p>
          <a:p>
            <a:pPr lvl="1"/>
            <a:r>
              <a:rPr lang="nb-NO" dirty="0" err="1"/>
              <a:t>Usually</a:t>
            </a:r>
            <a:r>
              <a:rPr lang="nb-NO" dirty="0"/>
              <a:t> more </a:t>
            </a:r>
            <a:r>
              <a:rPr lang="nb-NO" dirty="0" err="1"/>
              <a:t>secure</a:t>
            </a:r>
            <a:r>
              <a:rPr lang="nb-NO" dirty="0"/>
              <a:t> for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version</a:t>
            </a:r>
            <a:endParaRPr lang="nb-NO" dirty="0"/>
          </a:p>
          <a:p>
            <a:r>
              <a:rPr lang="nb-NO" dirty="0" err="1"/>
              <a:t>Two</a:t>
            </a:r>
            <a:r>
              <a:rPr lang="nb-NO" dirty="0"/>
              <a:t> formats, WPA-Personal and WPA-Enterprise</a:t>
            </a:r>
          </a:p>
          <a:p>
            <a:pPr lvl="1"/>
            <a:r>
              <a:rPr lang="nb-NO" dirty="0"/>
              <a:t>Personal </a:t>
            </a:r>
            <a:r>
              <a:rPr lang="nb-NO" dirty="0" err="1"/>
              <a:t>uses</a:t>
            </a:r>
            <a:r>
              <a:rPr lang="nb-NO" dirty="0"/>
              <a:t> a </a:t>
            </a:r>
            <a:r>
              <a:rPr lang="nb-NO" dirty="0" err="1"/>
              <a:t>passphrase</a:t>
            </a:r>
            <a:r>
              <a:rPr lang="nb-NO" dirty="0"/>
              <a:t> </a:t>
            </a:r>
            <a:r>
              <a:rPr lang="nb-NO" dirty="0" err="1"/>
              <a:t>similar</a:t>
            </a:r>
            <a:r>
              <a:rPr lang="nb-NO" dirty="0"/>
              <a:t> to WEP</a:t>
            </a:r>
          </a:p>
          <a:p>
            <a:pPr lvl="1"/>
            <a:r>
              <a:rPr lang="nb-NO" dirty="0"/>
              <a:t>Enterprise </a:t>
            </a:r>
            <a:r>
              <a:rPr lang="nb-NO" dirty="0" err="1"/>
              <a:t>uses</a:t>
            </a:r>
            <a:r>
              <a:rPr lang="nb-NO" dirty="0"/>
              <a:t> </a:t>
            </a:r>
            <a:r>
              <a:rPr lang="nb-NO" dirty="0" err="1"/>
              <a:t>user</a:t>
            </a:r>
            <a:r>
              <a:rPr lang="nb-NO" dirty="0"/>
              <a:t> </a:t>
            </a:r>
            <a:r>
              <a:rPr lang="nb-NO" dirty="0" err="1"/>
              <a:t>credentials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61903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74B5-91AC-46D5-A746-EB205644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wireless</a:t>
            </a:r>
            <a:r>
              <a:rPr lang="nb-NO" dirty="0"/>
              <a:t> </a:t>
            </a:r>
            <a:r>
              <a:rPr lang="nb-NO" dirty="0" err="1"/>
              <a:t>security</a:t>
            </a:r>
            <a:r>
              <a:rPr lang="nb-NO" dirty="0"/>
              <a:t> </a:t>
            </a:r>
            <a:r>
              <a:rPr lang="nb-NO" dirty="0" err="1"/>
              <a:t>techniques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AA31-7F9C-4116-86BA-A6A14DD7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err="1"/>
              <a:t>Disable</a:t>
            </a:r>
            <a:r>
              <a:rPr lang="nb-NO" dirty="0"/>
              <a:t> SSID Broadcast</a:t>
            </a:r>
          </a:p>
          <a:p>
            <a:r>
              <a:rPr lang="nb-NO" dirty="0"/>
              <a:t>MAC-</a:t>
            </a:r>
            <a:r>
              <a:rPr lang="nb-NO" dirty="0" err="1"/>
              <a:t>Filtering</a:t>
            </a:r>
            <a:endParaRPr lang="nb-NO" dirty="0"/>
          </a:p>
          <a:p>
            <a:r>
              <a:rPr lang="nb-NO" dirty="0" err="1"/>
              <a:t>Disable</a:t>
            </a:r>
            <a:r>
              <a:rPr lang="nb-NO" dirty="0"/>
              <a:t> WPS</a:t>
            </a:r>
          </a:p>
          <a:p>
            <a:r>
              <a:rPr lang="nb-NO" dirty="0" err="1"/>
              <a:t>Reduce</a:t>
            </a:r>
            <a:r>
              <a:rPr lang="nb-NO" dirty="0"/>
              <a:t> </a:t>
            </a:r>
            <a:r>
              <a:rPr lang="nb-NO" dirty="0" err="1"/>
              <a:t>transmission</a:t>
            </a:r>
            <a:r>
              <a:rPr lang="nb-NO" dirty="0"/>
              <a:t> </a:t>
            </a:r>
            <a:r>
              <a:rPr lang="nb-NO" dirty="0" err="1"/>
              <a:t>power</a:t>
            </a:r>
            <a:endParaRPr lang="nb-NO" dirty="0"/>
          </a:p>
          <a:p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default</a:t>
            </a:r>
            <a:r>
              <a:rPr lang="nb-NO" dirty="0"/>
              <a:t> </a:t>
            </a:r>
            <a:r>
              <a:rPr lang="nb-NO" dirty="0" err="1"/>
              <a:t>username</a:t>
            </a:r>
            <a:r>
              <a:rPr lang="nb-NO" dirty="0"/>
              <a:t>/</a:t>
            </a:r>
            <a:r>
              <a:rPr lang="nb-NO" dirty="0" err="1"/>
              <a:t>password</a:t>
            </a:r>
            <a:endParaRPr lang="nb-NO" dirty="0"/>
          </a:p>
          <a:p>
            <a:r>
              <a:rPr lang="nb-NO" dirty="0"/>
              <a:t>Segment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networks</a:t>
            </a:r>
            <a:endParaRPr lang="nb-NO" dirty="0"/>
          </a:p>
          <a:p>
            <a:r>
              <a:rPr lang="nb-NO" dirty="0"/>
              <a:t>Scan for rogue WAPs</a:t>
            </a:r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7869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EB9D-449E-4961-B95E-90E5D1A8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nb-NO" sz="2800"/>
              <a:t>Network topologies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2C6E5E1-3B4D-4EFC-92D7-2B1059CCA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806488"/>
            <a:ext cx="6112382" cy="323956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2E3341-6542-4A64-ABB7-2BB9E5E10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A map of the network</a:t>
            </a:r>
          </a:p>
          <a:p>
            <a:r>
              <a:rPr lang="en-US" sz="1800" dirty="0"/>
              <a:t>Shows how clients and networking devices are connected together.</a:t>
            </a:r>
          </a:p>
        </p:txBody>
      </p:sp>
    </p:spTree>
    <p:extLst>
      <p:ext uri="{BB962C8B-B14F-4D97-AF65-F5344CB8AC3E}">
        <p14:creationId xmlns:p14="http://schemas.microsoft.com/office/powerpoint/2010/main" val="3393802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06E3-4C0E-4C1C-A233-D607069B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nb-NO" dirty="0"/>
              <a:t>Bus </a:t>
            </a:r>
            <a:r>
              <a:rPr lang="nb-NO" dirty="0" err="1"/>
              <a:t>topology</a:t>
            </a:r>
            <a:endParaRPr lang="nb-NO" dirty="0"/>
          </a:p>
        </p:txBody>
      </p:sp>
      <p:sp>
        <p:nvSpPr>
          <p:cNvPr id="12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F36FA4-FFA4-4B93-B6FA-F0E3AD7CD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394968"/>
            <a:ext cx="4635583" cy="207212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25DC2F-D0C1-4B94-ABCA-93B5E927E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devices are connected to a backbone cable</a:t>
            </a:r>
          </a:p>
          <a:p>
            <a:r>
              <a:rPr lang="en-US" dirty="0"/>
              <a:t>The Backbone cable has a terminator in both ends to prevent signals to bounce</a:t>
            </a:r>
          </a:p>
          <a:p>
            <a:r>
              <a:rPr lang="en-US" dirty="0"/>
              <a:t>Functions like a hub, sends traffic to all devices</a:t>
            </a:r>
          </a:p>
          <a:p>
            <a:r>
              <a:rPr lang="en-US" dirty="0"/>
              <a:t>Half-Duplex</a:t>
            </a:r>
          </a:p>
        </p:txBody>
      </p:sp>
    </p:spTree>
    <p:extLst>
      <p:ext uri="{BB962C8B-B14F-4D97-AF65-F5344CB8AC3E}">
        <p14:creationId xmlns:p14="http://schemas.microsoft.com/office/powerpoint/2010/main" val="4161068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0684-E06D-4803-8685-4658C0C1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CSMA/CD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A77B-483D-407C-B5EB-760CD6101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Carrier </a:t>
            </a:r>
            <a:r>
              <a:rPr lang="nb-NO" dirty="0" err="1"/>
              <a:t>Sense</a:t>
            </a:r>
            <a:r>
              <a:rPr lang="nb-NO" dirty="0"/>
              <a:t> Multiple Access / </a:t>
            </a:r>
            <a:r>
              <a:rPr lang="nb-NO" dirty="0" err="1"/>
              <a:t>Collision</a:t>
            </a:r>
            <a:r>
              <a:rPr lang="nb-NO" dirty="0"/>
              <a:t> </a:t>
            </a:r>
            <a:r>
              <a:rPr lang="nb-NO" dirty="0" err="1"/>
              <a:t>detection</a:t>
            </a:r>
            <a:endParaRPr lang="nb-NO" dirty="0"/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Listens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medium (</a:t>
            </a:r>
            <a:r>
              <a:rPr lang="nb-NO" dirty="0" err="1"/>
              <a:t>cable</a:t>
            </a:r>
            <a:r>
              <a:rPr lang="nb-NO" dirty="0"/>
              <a:t>) is </a:t>
            </a:r>
            <a:r>
              <a:rPr lang="nb-NO" dirty="0" err="1"/>
              <a:t>idle</a:t>
            </a:r>
            <a:endParaRPr lang="nb-NO" dirty="0"/>
          </a:p>
          <a:p>
            <a:pPr marL="914400" lvl="1" indent="-457200">
              <a:buFont typeface="+mj-lt"/>
              <a:buAutoNum type="arabicPeriod"/>
            </a:pPr>
            <a:r>
              <a:rPr lang="nb-NO" dirty="0" err="1"/>
              <a:t>Sends</a:t>
            </a:r>
            <a:r>
              <a:rPr lang="nb-NO" dirty="0"/>
              <a:t> </a:t>
            </a:r>
            <a:r>
              <a:rPr lang="nb-NO" dirty="0" err="1"/>
              <a:t>traffic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idle</a:t>
            </a:r>
            <a:r>
              <a:rPr lang="nb-NO" dirty="0"/>
              <a:t>,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is </a:t>
            </a:r>
            <a:r>
              <a:rPr lang="nb-NO" dirty="0" err="1"/>
              <a:t>another</a:t>
            </a:r>
            <a:r>
              <a:rPr lang="nb-NO" dirty="0"/>
              <a:t> </a:t>
            </a:r>
            <a:r>
              <a:rPr lang="nb-NO" dirty="0" err="1"/>
              <a:t>transmition</a:t>
            </a:r>
            <a:r>
              <a:rPr lang="nb-NO" dirty="0"/>
              <a:t> it </a:t>
            </a:r>
            <a:r>
              <a:rPr lang="nb-NO" dirty="0" err="1"/>
              <a:t>sets</a:t>
            </a:r>
            <a:r>
              <a:rPr lang="nb-NO" dirty="0"/>
              <a:t> a random back </a:t>
            </a:r>
            <a:r>
              <a:rPr lang="nb-NO" dirty="0" err="1"/>
              <a:t>off</a:t>
            </a:r>
            <a:r>
              <a:rPr lang="nb-NO" dirty="0"/>
              <a:t> timer</a:t>
            </a:r>
          </a:p>
          <a:p>
            <a:pPr marL="914400" lvl="1" indent="-457200">
              <a:buFont typeface="+mj-lt"/>
              <a:buAutoNum type="arabicPeriod"/>
            </a:pPr>
            <a:endParaRPr lang="nb-NO" dirty="0"/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If a </a:t>
            </a:r>
            <a:r>
              <a:rPr lang="nb-NO" dirty="0" err="1"/>
              <a:t>collision</a:t>
            </a:r>
            <a:r>
              <a:rPr lang="nb-NO" dirty="0"/>
              <a:t> </a:t>
            </a:r>
            <a:r>
              <a:rPr lang="nb-NO" dirty="0" err="1"/>
              <a:t>occurs</a:t>
            </a:r>
            <a:r>
              <a:rPr lang="nb-NO" dirty="0"/>
              <a:t>, a </a:t>
            </a:r>
            <a:r>
              <a:rPr lang="nb-NO" dirty="0" err="1"/>
              <a:t>jamming</a:t>
            </a:r>
            <a:r>
              <a:rPr lang="nb-NO" dirty="0"/>
              <a:t> signal is sent </a:t>
            </a:r>
            <a:r>
              <a:rPr lang="nb-NO" dirty="0" err="1"/>
              <a:t>out</a:t>
            </a:r>
            <a:r>
              <a:rPr lang="nb-NO" dirty="0"/>
              <a:t>, telling all </a:t>
            </a:r>
            <a:r>
              <a:rPr lang="nb-NO" dirty="0" err="1"/>
              <a:t>parties</a:t>
            </a:r>
            <a:r>
              <a:rPr lang="nb-NO" dirty="0"/>
              <a:t> to stop sending </a:t>
            </a:r>
            <a:r>
              <a:rPr lang="nb-NO" dirty="0" err="1"/>
              <a:t>traffic</a:t>
            </a:r>
            <a:endParaRPr lang="nb-NO" dirty="0"/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All </a:t>
            </a:r>
            <a:r>
              <a:rPr lang="nb-NO" dirty="0" err="1"/>
              <a:t>devices</a:t>
            </a:r>
            <a:r>
              <a:rPr lang="nb-NO" dirty="0"/>
              <a:t> </a:t>
            </a:r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sets</a:t>
            </a:r>
            <a:r>
              <a:rPr lang="nb-NO" dirty="0"/>
              <a:t> a random back </a:t>
            </a:r>
            <a:r>
              <a:rPr lang="nb-NO" dirty="0" err="1"/>
              <a:t>off</a:t>
            </a:r>
            <a:r>
              <a:rPr lang="nb-NO" dirty="0"/>
              <a:t> timer </a:t>
            </a:r>
            <a:r>
              <a:rPr lang="nb-NO" dirty="0" err="1"/>
              <a:t>before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try</a:t>
            </a:r>
            <a:r>
              <a:rPr lang="nb-NO" dirty="0"/>
              <a:t> to send </a:t>
            </a:r>
            <a:r>
              <a:rPr lang="nb-NO" dirty="0" err="1"/>
              <a:t>traffic</a:t>
            </a:r>
            <a:r>
              <a:rPr lang="nb-NO" dirty="0"/>
              <a:t> </a:t>
            </a:r>
            <a:r>
              <a:rPr lang="nb-NO" dirty="0" err="1"/>
              <a:t>again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04447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F8D8C-9F7A-45FF-9814-A3E75C62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nb-NO" sz="2800"/>
              <a:t>Ring topology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BBA8A3E-E446-46BE-9C68-BB12ED99A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898174"/>
            <a:ext cx="6112382" cy="305619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24FE9B-8476-4C53-B335-6D5A3C30C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Each devices is connected to two devices.</a:t>
            </a:r>
          </a:p>
          <a:p>
            <a:r>
              <a:rPr lang="en-US" sz="1800" dirty="0"/>
              <a:t>Easy to troubleshoot, and there are no collisions on the network</a:t>
            </a:r>
          </a:p>
          <a:p>
            <a:endParaRPr lang="en-US" sz="1800" dirty="0"/>
          </a:p>
          <a:p>
            <a:r>
              <a:rPr lang="en-US" sz="1800" dirty="0"/>
              <a:t>Can’t add new devices without breaking up the network</a:t>
            </a:r>
          </a:p>
        </p:txBody>
      </p:sp>
    </p:spTree>
    <p:extLst>
      <p:ext uri="{BB962C8B-B14F-4D97-AF65-F5344CB8AC3E}">
        <p14:creationId xmlns:p14="http://schemas.microsoft.com/office/powerpoint/2010/main" val="566879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2E87-7F00-4AD4-8CBD-7B1B6366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nb-NO" sz="2800"/>
              <a:t>Star topology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4440068-1452-473C-9007-2C400C65D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898174"/>
            <a:ext cx="6112382" cy="305619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A5A737-32B9-4EB4-9D21-E1906B456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All devices are connected to a central point.</a:t>
            </a:r>
          </a:p>
          <a:p>
            <a:r>
              <a:rPr lang="en-US" sz="1800" dirty="0"/>
              <a:t>Most common topology</a:t>
            </a:r>
          </a:p>
          <a:p>
            <a:r>
              <a:rPr lang="en-US" sz="1800" dirty="0"/>
              <a:t>Easy to add new devices</a:t>
            </a:r>
          </a:p>
          <a:p>
            <a:r>
              <a:rPr lang="en-US" sz="1800" dirty="0"/>
              <a:t>If the central devices dies, so does your whole network</a:t>
            </a:r>
          </a:p>
        </p:txBody>
      </p:sp>
    </p:spTree>
    <p:extLst>
      <p:ext uri="{BB962C8B-B14F-4D97-AF65-F5344CB8AC3E}">
        <p14:creationId xmlns:p14="http://schemas.microsoft.com/office/powerpoint/2010/main" val="279903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1E25-850B-4BB8-8972-3A0C0A5C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nb-NO" sz="2800"/>
              <a:t>Token ring</a:t>
            </a:r>
          </a:p>
        </p:txBody>
      </p:sp>
      <p:sp>
        <p:nvSpPr>
          <p:cNvPr id="74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2A68E65-ACA4-4766-AA7E-AAE640CE1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707162"/>
            <a:ext cx="6112382" cy="3438214"/>
          </a:xfrm>
          <a:prstGeom prst="rect">
            <a:avLst/>
          </a:prstGeom>
        </p:spPr>
      </p:pic>
      <p:sp>
        <p:nvSpPr>
          <p:cNvPr id="75" name="Content Placeholder 8">
            <a:extLst>
              <a:ext uri="{FF2B5EF4-FFF2-40B4-BE49-F238E27FC236}">
                <a16:creationId xmlns:a16="http://schemas.microsoft.com/office/drawing/2014/main" id="{AFAFE64A-F8C1-480B-9F8B-B0B1C9363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Star topology, all devices are connected to central device (MAU)</a:t>
            </a:r>
          </a:p>
          <a:p>
            <a:pPr lvl="1"/>
            <a:r>
              <a:rPr lang="en-US" sz="1400" dirty="0"/>
              <a:t>Media access unit</a:t>
            </a:r>
          </a:p>
          <a:p>
            <a:r>
              <a:rPr lang="en-US" sz="1800" dirty="0"/>
              <a:t>Devices can only talk when in possession of the token</a:t>
            </a:r>
          </a:p>
        </p:txBody>
      </p:sp>
    </p:spTree>
    <p:extLst>
      <p:ext uri="{BB962C8B-B14F-4D97-AF65-F5344CB8AC3E}">
        <p14:creationId xmlns:p14="http://schemas.microsoft.com/office/powerpoint/2010/main" val="410973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E3FC9-51E0-4F54-A55A-26A071FC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Introduction</a:t>
            </a:r>
            <a:r>
              <a:rPr lang="nb-NO" dirty="0"/>
              <a:t> to </a:t>
            </a:r>
            <a:r>
              <a:rPr lang="nb-NO" dirty="0" err="1"/>
              <a:t>wireless</a:t>
            </a:r>
            <a:r>
              <a:rPr lang="nb-NO" dirty="0"/>
              <a:t> </a:t>
            </a:r>
            <a:r>
              <a:rPr lang="nb-NO" dirty="0" err="1"/>
              <a:t>networking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CFD61-10BE-46CE-9096-E0D4F062B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Uses</a:t>
            </a:r>
            <a:r>
              <a:rPr lang="nb-NO" dirty="0"/>
              <a:t> radio </a:t>
            </a:r>
            <a:r>
              <a:rPr lang="nb-NO" dirty="0" err="1"/>
              <a:t>waves</a:t>
            </a:r>
            <a:r>
              <a:rPr lang="nb-NO" dirty="0"/>
              <a:t> over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frequencies</a:t>
            </a:r>
            <a:r>
              <a:rPr lang="nb-NO" dirty="0"/>
              <a:t> to transfer data</a:t>
            </a:r>
          </a:p>
          <a:p>
            <a:pPr lvl="1"/>
            <a:r>
              <a:rPr lang="nb-NO" dirty="0" err="1"/>
              <a:t>Frequency</a:t>
            </a:r>
            <a:r>
              <a:rPr lang="nb-NO" dirty="0"/>
              <a:t> – 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times a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event</a:t>
            </a:r>
            <a:r>
              <a:rPr lang="nb-NO" dirty="0"/>
              <a:t> </a:t>
            </a:r>
            <a:r>
              <a:rPr lang="nb-NO" dirty="0" err="1"/>
              <a:t>occurs</a:t>
            </a:r>
            <a:r>
              <a:rPr lang="nb-NO" dirty="0"/>
              <a:t> in a </a:t>
            </a:r>
            <a:r>
              <a:rPr lang="nb-NO" dirty="0" err="1"/>
              <a:t>specified</a:t>
            </a:r>
            <a:r>
              <a:rPr lang="nb-NO" dirty="0"/>
              <a:t> </a:t>
            </a:r>
            <a:r>
              <a:rPr lang="nb-NO" dirty="0" err="1"/>
              <a:t>period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time</a:t>
            </a:r>
          </a:p>
          <a:p>
            <a:pPr lvl="1"/>
            <a:r>
              <a:rPr lang="nb-NO" dirty="0"/>
              <a:t>Page 116-117</a:t>
            </a:r>
          </a:p>
          <a:p>
            <a:r>
              <a:rPr lang="nb-NO" dirty="0"/>
              <a:t>1 </a:t>
            </a:r>
            <a:r>
              <a:rPr lang="nb-NO" dirty="0" err="1"/>
              <a:t>cycle</a:t>
            </a:r>
            <a:r>
              <a:rPr lang="nb-NO" dirty="0"/>
              <a:t> per </a:t>
            </a:r>
            <a:r>
              <a:rPr lang="nb-NO" dirty="0" err="1"/>
              <a:t>second</a:t>
            </a:r>
            <a:r>
              <a:rPr lang="nb-NO" dirty="0"/>
              <a:t> is 1 Hz</a:t>
            </a:r>
          </a:p>
          <a:p>
            <a:pPr lvl="1"/>
            <a:r>
              <a:rPr lang="nb-NO" dirty="0"/>
              <a:t>1,000 Hz = 1 Kilohertz (KHz)</a:t>
            </a:r>
          </a:p>
          <a:p>
            <a:pPr lvl="1"/>
            <a:r>
              <a:rPr lang="nb-NO" dirty="0"/>
              <a:t>1,000 KHz = 1 Megahertz (MHz)</a:t>
            </a:r>
          </a:p>
          <a:p>
            <a:pPr lvl="1"/>
            <a:r>
              <a:rPr lang="nb-NO" dirty="0"/>
              <a:t>1,000 MHz = 1 Gigahertz (GHz)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EF648D3-A97A-410E-A899-64BE10808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973" y="3324497"/>
            <a:ext cx="1172506" cy="208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14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0442-A02A-4AD5-ABC8-F95054DC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nb-NO" dirty="0" err="1"/>
              <a:t>Mesh</a:t>
            </a:r>
            <a:r>
              <a:rPr lang="nb-NO" dirty="0"/>
              <a:t> </a:t>
            </a:r>
            <a:r>
              <a:rPr lang="nb-NO" dirty="0" err="1"/>
              <a:t>topology</a:t>
            </a:r>
            <a:endParaRPr lang="nb-NO" dirty="0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23128B6E-3395-4F7C-80A1-03452C0B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400665"/>
            <a:ext cx="4689234" cy="324729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6F316587-5227-4A18-9FA1-F4DC4C2FD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All devices are connected to every other device</a:t>
            </a:r>
          </a:p>
          <a:p>
            <a:r>
              <a:rPr lang="en-US" dirty="0"/>
              <a:t>Very redundant/fault tolerant</a:t>
            </a:r>
          </a:p>
          <a:p>
            <a:r>
              <a:rPr lang="en-US" dirty="0"/>
              <a:t>Requires a lot of interfaces and cables</a:t>
            </a:r>
          </a:p>
        </p:txBody>
      </p:sp>
    </p:spTree>
    <p:extLst>
      <p:ext uri="{BB962C8B-B14F-4D97-AF65-F5344CB8AC3E}">
        <p14:creationId xmlns:p14="http://schemas.microsoft.com/office/powerpoint/2010/main" val="2061560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3CB8-56C7-4103-9E3E-CB06C9891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nb-NO" sz="2800"/>
              <a:t>Switches and switching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electronics&#10;&#10;Description automatically generated">
            <a:extLst>
              <a:ext uri="{FF2B5EF4-FFF2-40B4-BE49-F238E27FC236}">
                <a16:creationId xmlns:a16="http://schemas.microsoft.com/office/drawing/2014/main" id="{D69CB5A4-7AA6-4311-8E2F-6E7857DE0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425367"/>
            <a:ext cx="6112382" cy="200180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08E242-A491-4ADB-9856-B8D336FD1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Forwarding traffic on a Local Network</a:t>
            </a:r>
          </a:p>
        </p:txBody>
      </p:sp>
    </p:spTree>
    <p:extLst>
      <p:ext uri="{BB962C8B-B14F-4D97-AF65-F5344CB8AC3E}">
        <p14:creationId xmlns:p14="http://schemas.microsoft.com/office/powerpoint/2010/main" val="3241084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D05C03-B946-4FB9-BBC2-B28C0794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Switch </a:t>
            </a:r>
            <a:r>
              <a:rPr lang="nb-NO" dirty="0" err="1"/>
              <a:t>vs</a:t>
            </a:r>
            <a:r>
              <a:rPr lang="nb-NO" dirty="0"/>
              <a:t> </a:t>
            </a:r>
            <a:r>
              <a:rPr lang="nb-NO" dirty="0" err="1"/>
              <a:t>hubs</a:t>
            </a:r>
            <a:endParaRPr lang="nb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38216-74CC-4A97-90B1-8E79B7608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SWitch</a:t>
            </a:r>
            <a:endParaRPr lang="nb-N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8ADDB-73DB-40C8-8729-B9A10AF924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Breaks up collision domains</a:t>
            </a:r>
          </a:p>
          <a:p>
            <a:r>
              <a:rPr lang="en-US" dirty="0"/>
              <a:t>Can be managed (change config)</a:t>
            </a:r>
          </a:p>
          <a:p>
            <a:r>
              <a:rPr lang="en-US" dirty="0"/>
              <a:t>Can store MAC-addresses to make forwarding decisions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4F272A-895F-4C2B-B1B5-6628CF444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 err="1"/>
              <a:t>Hub</a:t>
            </a:r>
            <a:endParaRPr lang="nb-N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591B8C-1440-44E4-AC29-CB74BBBC2A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b-NO" dirty="0"/>
              <a:t>1 single </a:t>
            </a:r>
            <a:r>
              <a:rPr lang="nb-NO" dirty="0" err="1"/>
              <a:t>collision</a:t>
            </a:r>
            <a:r>
              <a:rPr lang="nb-NO" dirty="0"/>
              <a:t> </a:t>
            </a:r>
            <a:r>
              <a:rPr lang="nb-NO" dirty="0" err="1"/>
              <a:t>domain</a:t>
            </a:r>
            <a:endParaRPr lang="nb-NO" dirty="0"/>
          </a:p>
          <a:p>
            <a:r>
              <a:rPr lang="nb-NO" dirty="0" err="1"/>
              <a:t>Sends</a:t>
            </a:r>
            <a:r>
              <a:rPr lang="nb-NO" dirty="0"/>
              <a:t> all </a:t>
            </a:r>
            <a:r>
              <a:rPr lang="nb-NO" dirty="0" err="1"/>
              <a:t>traffic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all ports,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receiving</a:t>
            </a:r>
            <a:r>
              <a:rPr lang="nb-NO" dirty="0"/>
              <a:t> port</a:t>
            </a:r>
          </a:p>
        </p:txBody>
      </p:sp>
    </p:spTree>
    <p:extLst>
      <p:ext uri="{BB962C8B-B14F-4D97-AF65-F5344CB8AC3E}">
        <p14:creationId xmlns:p14="http://schemas.microsoft.com/office/powerpoint/2010/main" val="348908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A24D2B-12D1-4DED-8816-2924835B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Frame</a:t>
            </a:r>
            <a:r>
              <a:rPr lang="nb-NO" dirty="0"/>
              <a:t> </a:t>
            </a:r>
            <a:r>
              <a:rPr lang="nb-NO" dirty="0" err="1"/>
              <a:t>forwarding</a:t>
            </a:r>
            <a:r>
              <a:rPr lang="nb-NO" dirty="0"/>
              <a:t> – 2 </a:t>
            </a:r>
            <a:r>
              <a:rPr lang="nb-NO" dirty="0" err="1"/>
              <a:t>options</a:t>
            </a:r>
            <a:endParaRPr lang="nb-NO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BBCB35-CDDC-424C-8AC9-77C1DDEF1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Cut-through</a:t>
            </a:r>
            <a:r>
              <a:rPr lang="nb-NO" dirty="0"/>
              <a:t> </a:t>
            </a:r>
            <a:r>
              <a:rPr lang="nb-NO" dirty="0" err="1"/>
              <a:t>switching</a:t>
            </a:r>
            <a:endParaRPr lang="nb-NO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EB192F7-D3CE-49A6-8D5A-610E05B3BE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As </a:t>
            </a:r>
            <a:r>
              <a:rPr lang="nb-NO" dirty="0" err="1"/>
              <a:t>soon</a:t>
            </a:r>
            <a:r>
              <a:rPr lang="nb-NO" dirty="0"/>
              <a:t> as a </a:t>
            </a:r>
            <a:r>
              <a:rPr lang="nb-NO" dirty="0" err="1"/>
              <a:t>switch</a:t>
            </a:r>
            <a:r>
              <a:rPr lang="nb-NO" dirty="0"/>
              <a:t> has </a:t>
            </a:r>
            <a:r>
              <a:rPr lang="nb-NO" dirty="0" err="1"/>
              <a:t>received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destination</a:t>
            </a:r>
            <a:r>
              <a:rPr lang="nb-NO" dirty="0"/>
              <a:t> MAC </a:t>
            </a:r>
            <a:r>
              <a:rPr lang="nb-NO" dirty="0" err="1"/>
              <a:t>address</a:t>
            </a:r>
            <a:r>
              <a:rPr lang="nb-NO" dirty="0"/>
              <a:t>, it starts </a:t>
            </a:r>
            <a:r>
              <a:rPr lang="nb-NO" dirty="0" err="1"/>
              <a:t>forwarding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frame</a:t>
            </a:r>
            <a:endParaRPr lang="nb-NO" dirty="0"/>
          </a:p>
          <a:p>
            <a:pPr lvl="1"/>
            <a:r>
              <a:rPr lang="nb-NO" dirty="0"/>
              <a:t>This is </a:t>
            </a:r>
            <a:r>
              <a:rPr lang="nb-NO" dirty="0" err="1"/>
              <a:t>very</a:t>
            </a:r>
            <a:r>
              <a:rPr lang="nb-NO" dirty="0"/>
              <a:t> fast,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cause</a:t>
            </a:r>
            <a:r>
              <a:rPr lang="nb-NO" dirty="0"/>
              <a:t> </a:t>
            </a:r>
            <a:r>
              <a:rPr lang="nb-NO" dirty="0" err="1"/>
              <a:t>issue</a:t>
            </a:r>
            <a:r>
              <a:rPr lang="nb-NO" dirty="0"/>
              <a:t> due to not </a:t>
            </a:r>
            <a:r>
              <a:rPr lang="nb-NO" dirty="0" err="1"/>
              <a:t>checking</a:t>
            </a:r>
            <a:r>
              <a:rPr lang="nb-NO" dirty="0"/>
              <a:t> for </a:t>
            </a:r>
            <a:r>
              <a:rPr lang="nb-NO" dirty="0" err="1"/>
              <a:t>errors</a:t>
            </a:r>
            <a:endParaRPr lang="nb-NO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2151620-9140-4FB2-8E1C-07CB4AB80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Store and forward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562D1B-353E-473B-A388-C4650BBA3B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b-NO" dirty="0"/>
              <a:t>Forwards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frame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after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whole</a:t>
            </a:r>
            <a:r>
              <a:rPr lang="nb-NO" dirty="0"/>
              <a:t> </a:t>
            </a:r>
            <a:r>
              <a:rPr lang="nb-NO" dirty="0" err="1"/>
              <a:t>frame</a:t>
            </a:r>
            <a:r>
              <a:rPr lang="nb-NO" dirty="0"/>
              <a:t> has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received</a:t>
            </a:r>
            <a:r>
              <a:rPr lang="nb-NO" dirty="0"/>
              <a:t>, and an </a:t>
            </a:r>
            <a:r>
              <a:rPr lang="nb-NO" dirty="0" err="1"/>
              <a:t>error</a:t>
            </a:r>
            <a:r>
              <a:rPr lang="nb-NO" dirty="0"/>
              <a:t> </a:t>
            </a:r>
            <a:r>
              <a:rPr lang="nb-NO" dirty="0" err="1"/>
              <a:t>check</a:t>
            </a:r>
            <a:r>
              <a:rPr lang="nb-NO" dirty="0"/>
              <a:t> has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performed</a:t>
            </a:r>
            <a:endParaRPr lang="nb-NO" dirty="0"/>
          </a:p>
          <a:p>
            <a:pPr lvl="1"/>
            <a:r>
              <a:rPr lang="nb-NO" dirty="0" err="1"/>
              <a:t>Slower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Cut-through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often</a:t>
            </a:r>
            <a:r>
              <a:rPr lang="nb-NO" dirty="0"/>
              <a:t> </a:t>
            </a:r>
            <a:r>
              <a:rPr lang="nb-NO" dirty="0" err="1"/>
              <a:t>considered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error</a:t>
            </a:r>
            <a:r>
              <a:rPr lang="nb-NO" dirty="0"/>
              <a:t> </a:t>
            </a:r>
            <a:r>
              <a:rPr lang="nb-NO" dirty="0" err="1"/>
              <a:t>checking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6669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AA0C95-A1F6-4C95-B26D-0F3A1A8D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Frame</a:t>
            </a:r>
            <a:r>
              <a:rPr lang="nb-NO" dirty="0"/>
              <a:t> </a:t>
            </a:r>
            <a:r>
              <a:rPr lang="nb-NO" dirty="0" err="1"/>
              <a:t>forwarding</a:t>
            </a:r>
            <a:r>
              <a:rPr lang="nb-NO" dirty="0"/>
              <a:t> </a:t>
            </a:r>
            <a:r>
              <a:rPr lang="nb-NO" dirty="0" err="1"/>
              <a:t>process</a:t>
            </a:r>
            <a:endParaRPr lang="nb-N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883228-A6BC-4165-B909-B4786D14C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b-NO" dirty="0" err="1"/>
              <a:t>When</a:t>
            </a:r>
            <a:r>
              <a:rPr lang="nb-NO" dirty="0"/>
              <a:t> a </a:t>
            </a:r>
            <a:r>
              <a:rPr lang="nb-NO" dirty="0" err="1"/>
              <a:t>switch</a:t>
            </a:r>
            <a:r>
              <a:rPr lang="nb-NO" dirty="0"/>
              <a:t> </a:t>
            </a:r>
            <a:r>
              <a:rPr lang="nb-NO" dirty="0" err="1"/>
              <a:t>receives</a:t>
            </a:r>
            <a:r>
              <a:rPr lang="nb-NO" dirty="0"/>
              <a:t> data: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It </a:t>
            </a:r>
            <a:r>
              <a:rPr lang="nb-NO" dirty="0" err="1"/>
              <a:t>checks</a:t>
            </a:r>
            <a:r>
              <a:rPr lang="nb-NO" dirty="0"/>
              <a:t> to </a:t>
            </a:r>
            <a:r>
              <a:rPr lang="nb-NO" dirty="0" err="1"/>
              <a:t>see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source</a:t>
            </a:r>
            <a:r>
              <a:rPr lang="nb-NO" dirty="0"/>
              <a:t> MAC </a:t>
            </a:r>
            <a:r>
              <a:rPr lang="nb-NO" dirty="0" err="1"/>
              <a:t>address</a:t>
            </a:r>
            <a:r>
              <a:rPr lang="nb-NO" dirty="0"/>
              <a:t> is in </a:t>
            </a:r>
            <a:r>
              <a:rPr lang="nb-NO" dirty="0" err="1"/>
              <a:t>the</a:t>
            </a:r>
            <a:r>
              <a:rPr lang="nb-NO" dirty="0"/>
              <a:t> MAC </a:t>
            </a:r>
            <a:r>
              <a:rPr lang="nb-NO" dirty="0" err="1"/>
              <a:t>table</a:t>
            </a:r>
            <a:endParaRPr lang="nb-NO" dirty="0"/>
          </a:p>
          <a:p>
            <a:pPr lvl="1"/>
            <a:r>
              <a:rPr lang="nb-NO" dirty="0"/>
              <a:t>If it </a:t>
            </a:r>
            <a:r>
              <a:rPr lang="nb-NO" dirty="0" err="1"/>
              <a:t>isn’t</a:t>
            </a:r>
            <a:r>
              <a:rPr lang="nb-NO" dirty="0"/>
              <a:t>,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switch</a:t>
            </a:r>
            <a:r>
              <a:rPr lang="nb-NO" dirty="0"/>
              <a:t> </a:t>
            </a:r>
            <a:r>
              <a:rPr lang="nb-NO" dirty="0" err="1"/>
              <a:t>updates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table</a:t>
            </a:r>
            <a:r>
              <a:rPr lang="nb-NO" dirty="0"/>
              <a:t> by </a:t>
            </a:r>
            <a:r>
              <a:rPr lang="nb-NO" dirty="0" err="1"/>
              <a:t>specifying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interface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sender’s</a:t>
            </a:r>
            <a:r>
              <a:rPr lang="nb-NO" dirty="0"/>
              <a:t> MAC is </a:t>
            </a:r>
            <a:r>
              <a:rPr lang="nb-NO" dirty="0" err="1"/>
              <a:t>on</a:t>
            </a:r>
            <a:endParaRPr lang="nb-NO" dirty="0"/>
          </a:p>
          <a:p>
            <a:pPr marL="457200" indent="-457200">
              <a:buFont typeface="+mj-lt"/>
              <a:buAutoNum type="arabicPeriod"/>
            </a:pPr>
            <a:r>
              <a:rPr lang="nb-NO" dirty="0" err="1"/>
              <a:t>Then</a:t>
            </a:r>
            <a:r>
              <a:rPr lang="nb-NO" dirty="0"/>
              <a:t> it </a:t>
            </a:r>
            <a:r>
              <a:rPr lang="nb-NO" dirty="0" err="1"/>
              <a:t>checks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dirty="0" err="1"/>
              <a:t>Table</a:t>
            </a:r>
            <a:r>
              <a:rPr lang="nb-NO" dirty="0"/>
              <a:t> for an </a:t>
            </a:r>
            <a:r>
              <a:rPr lang="nb-NO" dirty="0" err="1"/>
              <a:t>entry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destination</a:t>
            </a:r>
            <a:r>
              <a:rPr lang="nb-NO" dirty="0"/>
              <a:t> MAC</a:t>
            </a:r>
          </a:p>
          <a:p>
            <a:pPr lvl="1"/>
            <a:r>
              <a:rPr lang="nb-NO" dirty="0"/>
              <a:t>If </a:t>
            </a:r>
            <a:r>
              <a:rPr lang="nb-NO" dirty="0" err="1"/>
              <a:t>there</a:t>
            </a:r>
            <a:r>
              <a:rPr lang="nb-NO" dirty="0"/>
              <a:t> is,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frame</a:t>
            </a:r>
            <a:r>
              <a:rPr lang="nb-NO" dirty="0"/>
              <a:t> is </a:t>
            </a:r>
            <a:r>
              <a:rPr lang="nb-NO" dirty="0" err="1"/>
              <a:t>forwarded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said</a:t>
            </a:r>
            <a:r>
              <a:rPr lang="nb-NO" dirty="0"/>
              <a:t> </a:t>
            </a:r>
            <a:r>
              <a:rPr lang="nb-NO" dirty="0" err="1"/>
              <a:t>interface</a:t>
            </a:r>
            <a:endParaRPr lang="nb-NO" dirty="0"/>
          </a:p>
          <a:p>
            <a:pPr lvl="1"/>
            <a:r>
              <a:rPr lang="nb-NO" dirty="0"/>
              <a:t>If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isn’t</a:t>
            </a:r>
            <a:r>
              <a:rPr lang="nb-NO" dirty="0"/>
              <a:t>,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switch</a:t>
            </a:r>
            <a:r>
              <a:rPr lang="nb-NO" dirty="0"/>
              <a:t> </a:t>
            </a:r>
            <a:r>
              <a:rPr lang="nb-NO" dirty="0" err="1"/>
              <a:t>broadcasts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frame</a:t>
            </a:r>
            <a:r>
              <a:rPr lang="nb-NO" dirty="0"/>
              <a:t> from all </a:t>
            </a:r>
            <a:r>
              <a:rPr lang="nb-NO" dirty="0" err="1"/>
              <a:t>its</a:t>
            </a:r>
            <a:r>
              <a:rPr lang="nb-NO" dirty="0"/>
              <a:t> </a:t>
            </a:r>
            <a:r>
              <a:rPr lang="nb-NO" dirty="0" err="1"/>
              <a:t>interfaces</a:t>
            </a:r>
            <a:r>
              <a:rPr lang="nb-NO" dirty="0"/>
              <a:t>, </a:t>
            </a:r>
            <a:r>
              <a:rPr lang="nb-NO" dirty="0" err="1"/>
              <a:t>except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interface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received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frame</a:t>
            </a:r>
            <a:r>
              <a:rPr lang="nb-NO" dirty="0"/>
              <a:t> (</a:t>
            </a:r>
            <a:r>
              <a:rPr lang="nb-NO" dirty="0" err="1"/>
              <a:t>Similar</a:t>
            </a:r>
            <a:r>
              <a:rPr lang="nb-NO" dirty="0"/>
              <a:t> to a </a:t>
            </a:r>
            <a:r>
              <a:rPr lang="nb-NO" dirty="0" err="1"/>
              <a:t>Hub</a:t>
            </a:r>
            <a:r>
              <a:rPr lang="nb-NO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 err="1"/>
              <a:t>Hopefully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intended</a:t>
            </a:r>
            <a:r>
              <a:rPr lang="nb-NO" dirty="0"/>
              <a:t> </a:t>
            </a:r>
            <a:r>
              <a:rPr lang="nb-NO" dirty="0" err="1"/>
              <a:t>recipient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receive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frame</a:t>
            </a:r>
            <a:r>
              <a:rPr lang="nb-NO" dirty="0"/>
              <a:t> and </a:t>
            </a:r>
            <a:r>
              <a:rPr lang="nb-NO" dirty="0" err="1"/>
              <a:t>respond</a:t>
            </a:r>
            <a:endParaRPr lang="nb-NO" dirty="0"/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The </a:t>
            </a:r>
            <a:r>
              <a:rPr lang="nb-NO" dirty="0" err="1"/>
              <a:t>switch</a:t>
            </a:r>
            <a:r>
              <a:rPr lang="nb-NO" dirty="0"/>
              <a:t> </a:t>
            </a:r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repeats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process</a:t>
            </a:r>
            <a:r>
              <a:rPr lang="nb-NO" dirty="0"/>
              <a:t> for </a:t>
            </a:r>
            <a:r>
              <a:rPr lang="nb-NO" dirty="0" err="1"/>
              <a:t>returning</a:t>
            </a:r>
            <a:r>
              <a:rPr lang="nb-NO" dirty="0"/>
              <a:t> </a:t>
            </a:r>
            <a:r>
              <a:rPr lang="nb-NO" dirty="0" err="1"/>
              <a:t>traffic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now</a:t>
            </a:r>
            <a:r>
              <a:rPr lang="nb-NO" dirty="0"/>
              <a:t> it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know</a:t>
            </a:r>
            <a:r>
              <a:rPr lang="nb-NO" dirty="0"/>
              <a:t> </a:t>
            </a:r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source</a:t>
            </a:r>
            <a:r>
              <a:rPr lang="nb-NO" dirty="0"/>
              <a:t> and </a:t>
            </a:r>
            <a:r>
              <a:rPr lang="nb-NO" dirty="0" err="1"/>
              <a:t>destination</a:t>
            </a:r>
            <a:r>
              <a:rPr lang="nb-NO" dirty="0"/>
              <a:t> MAC is </a:t>
            </a:r>
            <a:r>
              <a:rPr lang="nb-NO" dirty="0" err="1"/>
              <a:t>located</a:t>
            </a:r>
            <a:endParaRPr lang="nb-NO" dirty="0"/>
          </a:p>
          <a:p>
            <a:pPr marL="457200" indent="-457200">
              <a:buFont typeface="+mj-lt"/>
              <a:buAutoNum type="arabicPeriod"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54367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D183-6849-4686-B725-643740D5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nb-NO" sz="2800"/>
              <a:t>Example: PC1 sends data to server1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3FD061-FAB8-4689-BF5D-6366F67E9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609854"/>
            <a:ext cx="6112382" cy="363283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82DBB9-B075-44C0-886E-D36BD80C7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b-NO" sz="1800" dirty="0"/>
              <a:t>PC1 </a:t>
            </a:r>
            <a:r>
              <a:rPr lang="nb-NO" sz="1800" dirty="0" err="1"/>
              <a:t>sends</a:t>
            </a:r>
            <a:r>
              <a:rPr lang="nb-NO" sz="1800" dirty="0"/>
              <a:t> data to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switch</a:t>
            </a:r>
            <a:endParaRPr lang="nb-NO" sz="1800" dirty="0"/>
          </a:p>
          <a:p>
            <a:pPr marL="457200" indent="-457200">
              <a:buFont typeface="+mj-lt"/>
              <a:buAutoNum type="arabicPeriod"/>
            </a:pPr>
            <a:r>
              <a:rPr lang="nb-NO" sz="1800" dirty="0"/>
              <a:t>The </a:t>
            </a:r>
            <a:r>
              <a:rPr lang="nb-NO" sz="1800" dirty="0" err="1"/>
              <a:t>switch</a:t>
            </a:r>
            <a:r>
              <a:rPr lang="nb-NO" sz="1800" dirty="0"/>
              <a:t> </a:t>
            </a:r>
            <a:r>
              <a:rPr lang="nb-NO" sz="1800" dirty="0" err="1"/>
              <a:t>receives</a:t>
            </a:r>
            <a:r>
              <a:rPr lang="nb-NO" sz="1800" dirty="0"/>
              <a:t> data and </a:t>
            </a:r>
            <a:r>
              <a:rPr lang="nb-NO" sz="1800" dirty="0" err="1"/>
              <a:t>checks</a:t>
            </a:r>
            <a:r>
              <a:rPr lang="nb-NO" sz="1800" dirty="0"/>
              <a:t> MAC </a:t>
            </a:r>
            <a:r>
              <a:rPr lang="nb-NO" sz="1800" dirty="0" err="1"/>
              <a:t>table</a:t>
            </a:r>
            <a:r>
              <a:rPr lang="nb-NO" sz="1800" dirty="0"/>
              <a:t> for an </a:t>
            </a:r>
            <a:r>
              <a:rPr lang="nb-NO" sz="1800" dirty="0" err="1"/>
              <a:t>entry</a:t>
            </a:r>
            <a:r>
              <a:rPr lang="nb-NO" sz="1800" dirty="0"/>
              <a:t> for PC1 (</a:t>
            </a:r>
            <a:r>
              <a:rPr lang="nb-NO" sz="1800" dirty="0" err="1"/>
              <a:t>there</a:t>
            </a:r>
            <a:r>
              <a:rPr lang="nb-NO" sz="1800" dirty="0"/>
              <a:t> is not)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Since no entry, the switch updates the table with the relevant information </a:t>
            </a:r>
          </a:p>
        </p:txBody>
      </p:sp>
    </p:spTree>
    <p:extLst>
      <p:ext uri="{BB962C8B-B14F-4D97-AF65-F5344CB8AC3E}">
        <p14:creationId xmlns:p14="http://schemas.microsoft.com/office/powerpoint/2010/main" val="2576854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3B1F7D-2D47-48D2-B760-AA406931D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962" y="618517"/>
            <a:ext cx="4279327" cy="16250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926D65-4E0B-406D-A0A8-315A07978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934" y="643615"/>
            <a:ext cx="4199158" cy="162506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1AC0636-0570-4D4B-AAF9-5E8BC89779B2}"/>
              </a:ext>
            </a:extLst>
          </p:cNvPr>
          <p:cNvSpPr/>
          <p:nvPr/>
        </p:nvSpPr>
        <p:spPr>
          <a:xfrm>
            <a:off x="5384407" y="11887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AF7F18-CA74-4170-857B-47609EE2A16A}"/>
              </a:ext>
            </a:extLst>
          </p:cNvPr>
          <p:cNvSpPr txBox="1"/>
          <p:nvPr/>
        </p:nvSpPr>
        <p:spPr>
          <a:xfrm>
            <a:off x="1215982" y="2417111"/>
            <a:ext cx="6004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nb-NO" dirty="0"/>
              <a:t>Switch </a:t>
            </a:r>
            <a:r>
              <a:rPr lang="nb-NO" dirty="0" err="1"/>
              <a:t>checks</a:t>
            </a:r>
            <a:r>
              <a:rPr lang="nb-NO" dirty="0"/>
              <a:t> MAC </a:t>
            </a:r>
            <a:r>
              <a:rPr lang="nb-NO" dirty="0" err="1"/>
              <a:t>table</a:t>
            </a:r>
            <a:r>
              <a:rPr lang="nb-NO" dirty="0"/>
              <a:t> for </a:t>
            </a:r>
            <a:r>
              <a:rPr lang="nb-NO" dirty="0" err="1"/>
              <a:t>Destination</a:t>
            </a:r>
            <a:r>
              <a:rPr lang="nb-NO" dirty="0"/>
              <a:t> MAC</a:t>
            </a:r>
          </a:p>
          <a:p>
            <a:pPr marL="342900" indent="-342900">
              <a:buAutoNum type="arabicPeriod" startAt="4"/>
            </a:pPr>
            <a:r>
              <a:rPr lang="nb-NO" dirty="0" err="1"/>
              <a:t>Since</a:t>
            </a:r>
            <a:r>
              <a:rPr lang="nb-NO" dirty="0"/>
              <a:t> </a:t>
            </a:r>
            <a:r>
              <a:rPr lang="nb-NO" dirty="0" err="1"/>
              <a:t>missing</a:t>
            </a:r>
            <a:r>
              <a:rPr lang="nb-NO" dirty="0"/>
              <a:t>,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frame</a:t>
            </a:r>
            <a:r>
              <a:rPr lang="nb-NO" dirty="0"/>
              <a:t> is </a:t>
            </a:r>
            <a:r>
              <a:rPr lang="nb-NO" dirty="0" err="1"/>
              <a:t>being</a:t>
            </a:r>
            <a:r>
              <a:rPr lang="nb-NO" dirty="0"/>
              <a:t> sent </a:t>
            </a:r>
            <a:r>
              <a:rPr lang="nb-NO" dirty="0" err="1"/>
              <a:t>out</a:t>
            </a:r>
            <a:r>
              <a:rPr lang="nb-NO" dirty="0"/>
              <a:t> all </a:t>
            </a:r>
            <a:r>
              <a:rPr lang="nb-NO" dirty="0" err="1"/>
              <a:t>interfaces</a:t>
            </a:r>
            <a:r>
              <a:rPr lang="nb-NO" dirty="0"/>
              <a:t> (</a:t>
            </a:r>
            <a:r>
              <a:rPr lang="nb-NO" dirty="0" err="1"/>
              <a:t>except</a:t>
            </a:r>
            <a:r>
              <a:rPr lang="nb-NO" dirty="0"/>
              <a:t> fa0/1)</a:t>
            </a:r>
          </a:p>
          <a:p>
            <a:pPr marL="342900" indent="-342900">
              <a:buAutoNum type="arabicPeriod" startAt="4"/>
            </a:pPr>
            <a:r>
              <a:rPr lang="nb-NO" dirty="0" err="1"/>
              <a:t>Both</a:t>
            </a:r>
            <a:r>
              <a:rPr lang="nb-NO" dirty="0"/>
              <a:t> Laptop1 and Server1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frame</a:t>
            </a:r>
            <a:r>
              <a:rPr lang="nb-NO" dirty="0"/>
              <a:t>, Laptop1 </a:t>
            </a:r>
            <a:r>
              <a:rPr lang="nb-NO" dirty="0" err="1"/>
              <a:t>ignores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frame</a:t>
            </a:r>
            <a:r>
              <a:rPr lang="nb-NO" dirty="0"/>
              <a:t> as </a:t>
            </a:r>
            <a:r>
              <a:rPr lang="nb-NO" dirty="0" err="1"/>
              <a:t>it’s</a:t>
            </a:r>
            <a:r>
              <a:rPr lang="nb-NO" dirty="0"/>
              <a:t> MAC </a:t>
            </a:r>
            <a:r>
              <a:rPr lang="nb-NO" dirty="0" err="1"/>
              <a:t>does</a:t>
            </a:r>
            <a:r>
              <a:rPr lang="nb-NO" dirty="0"/>
              <a:t> not match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destination</a:t>
            </a:r>
            <a:r>
              <a:rPr lang="nb-NO" dirty="0"/>
              <a:t> MAC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frame</a:t>
            </a:r>
            <a:endParaRPr lang="nb-NO" dirty="0"/>
          </a:p>
          <a:p>
            <a:pPr marL="342900" indent="-342900">
              <a:buAutoNum type="arabicPeriod" startAt="4"/>
            </a:pPr>
            <a:r>
              <a:rPr lang="nb-NO" dirty="0"/>
              <a:t>Server1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process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frame</a:t>
            </a:r>
            <a:r>
              <a:rPr lang="nb-NO" dirty="0"/>
              <a:t>, and send a </a:t>
            </a:r>
            <a:r>
              <a:rPr lang="nb-NO" dirty="0" err="1"/>
              <a:t>response</a:t>
            </a:r>
            <a:endParaRPr lang="nb-NO" dirty="0"/>
          </a:p>
          <a:p>
            <a:pPr marL="342900" indent="-342900">
              <a:buAutoNum type="arabicPeriod" startAt="4"/>
            </a:pPr>
            <a:r>
              <a:rPr lang="nb-NO" dirty="0"/>
              <a:t>Switch </a:t>
            </a:r>
            <a:r>
              <a:rPr lang="nb-NO" dirty="0" err="1"/>
              <a:t>receives</a:t>
            </a:r>
            <a:r>
              <a:rPr lang="nb-NO" dirty="0"/>
              <a:t> </a:t>
            </a:r>
            <a:r>
              <a:rPr lang="nb-NO" dirty="0" err="1"/>
              <a:t>frame</a:t>
            </a:r>
            <a:r>
              <a:rPr lang="nb-NO" dirty="0"/>
              <a:t>, </a:t>
            </a:r>
            <a:r>
              <a:rPr lang="nb-NO" dirty="0" err="1"/>
              <a:t>checks</a:t>
            </a:r>
            <a:r>
              <a:rPr lang="nb-NO" dirty="0"/>
              <a:t> </a:t>
            </a:r>
            <a:r>
              <a:rPr lang="nb-NO" dirty="0" err="1"/>
              <a:t>table</a:t>
            </a:r>
            <a:r>
              <a:rPr lang="nb-NO" dirty="0"/>
              <a:t> for Source MAC</a:t>
            </a:r>
          </a:p>
          <a:p>
            <a:pPr marL="342900" indent="-342900">
              <a:buAutoNum type="arabicPeriod" startAt="4"/>
            </a:pPr>
            <a:r>
              <a:rPr lang="nb-NO" dirty="0" err="1"/>
              <a:t>Since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entry</a:t>
            </a:r>
            <a:r>
              <a:rPr lang="nb-NO" dirty="0"/>
              <a:t> in </a:t>
            </a:r>
            <a:r>
              <a:rPr lang="nb-NO" dirty="0" err="1"/>
              <a:t>table</a:t>
            </a:r>
            <a:r>
              <a:rPr lang="nb-NO" dirty="0"/>
              <a:t>, </a:t>
            </a:r>
            <a:r>
              <a:rPr lang="nb-NO" dirty="0" err="1"/>
              <a:t>switch</a:t>
            </a:r>
            <a:r>
              <a:rPr lang="nb-NO" dirty="0"/>
              <a:t> </a:t>
            </a:r>
            <a:r>
              <a:rPr lang="nb-NO" dirty="0" err="1"/>
              <a:t>updates</a:t>
            </a:r>
            <a:r>
              <a:rPr lang="nb-NO" dirty="0"/>
              <a:t> </a:t>
            </a:r>
            <a:r>
              <a:rPr lang="nb-NO" dirty="0" err="1"/>
              <a:t>table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Server1’s MAC </a:t>
            </a:r>
            <a:r>
              <a:rPr lang="nb-NO" dirty="0" err="1"/>
              <a:t>address</a:t>
            </a:r>
            <a:endParaRPr lang="nb-NO" dirty="0"/>
          </a:p>
          <a:p>
            <a:pPr marL="342900" indent="-342900">
              <a:buAutoNum type="arabicPeriod" startAt="4"/>
            </a:pPr>
            <a:r>
              <a:rPr lang="nb-NO" dirty="0"/>
              <a:t>The </a:t>
            </a:r>
            <a:r>
              <a:rPr lang="nb-NO" dirty="0" err="1"/>
              <a:t>switch</a:t>
            </a:r>
            <a:r>
              <a:rPr lang="nb-NO" dirty="0"/>
              <a:t> </a:t>
            </a:r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checks</a:t>
            </a:r>
            <a:r>
              <a:rPr lang="nb-NO" dirty="0"/>
              <a:t> </a:t>
            </a:r>
            <a:r>
              <a:rPr lang="nb-NO" dirty="0" err="1"/>
              <a:t>table</a:t>
            </a:r>
            <a:r>
              <a:rPr lang="nb-NO" dirty="0"/>
              <a:t> for an </a:t>
            </a:r>
            <a:r>
              <a:rPr lang="nb-NO" dirty="0" err="1"/>
              <a:t>entry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destination</a:t>
            </a:r>
            <a:r>
              <a:rPr lang="nb-NO" dirty="0"/>
              <a:t> MAC (PC1)</a:t>
            </a:r>
          </a:p>
          <a:p>
            <a:pPr marL="342900" indent="-342900">
              <a:buAutoNum type="arabicPeriod" startAt="4"/>
            </a:pPr>
            <a:r>
              <a:rPr lang="nb-NO" dirty="0" err="1"/>
              <a:t>Since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is </a:t>
            </a:r>
            <a:r>
              <a:rPr lang="nb-NO" dirty="0" err="1"/>
              <a:t>already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table</a:t>
            </a:r>
            <a:r>
              <a:rPr lang="nb-NO" dirty="0"/>
              <a:t>,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frame</a:t>
            </a:r>
            <a:r>
              <a:rPr lang="nb-NO" dirty="0"/>
              <a:t> </a:t>
            </a:r>
            <a:r>
              <a:rPr lang="nb-NO" dirty="0" err="1"/>
              <a:t>gets</a:t>
            </a:r>
            <a:r>
              <a:rPr lang="nb-NO" dirty="0"/>
              <a:t> </a:t>
            </a:r>
            <a:r>
              <a:rPr lang="nb-NO" dirty="0" err="1"/>
              <a:t>forwarded</a:t>
            </a:r>
            <a:endParaRPr lang="nb-NO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2C1A16E-30CC-4BD6-AC86-56E31E350F53}"/>
              </a:ext>
            </a:extLst>
          </p:cNvPr>
          <p:cNvSpPr/>
          <p:nvPr/>
        </p:nvSpPr>
        <p:spPr>
          <a:xfrm rot="5400000">
            <a:off x="9008818" y="2703389"/>
            <a:ext cx="578434" cy="443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9ECF57-CED4-4E6A-B513-6F7B5AF0B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265" y="3581146"/>
            <a:ext cx="3685827" cy="162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9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4FB9-06EC-49D6-9B00-A0DAAF89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nb-NO" dirty="0" err="1"/>
              <a:t>Summary</a:t>
            </a:r>
            <a:r>
              <a:rPr lang="nb-NO" dirty="0"/>
              <a:t> </a:t>
            </a:r>
            <a:r>
              <a:rPr lang="nb-NO" dirty="0" err="1"/>
              <a:t>Frame</a:t>
            </a:r>
            <a:r>
              <a:rPr lang="nb-NO" dirty="0"/>
              <a:t> </a:t>
            </a:r>
            <a:r>
              <a:rPr lang="nb-NO" dirty="0" err="1"/>
              <a:t>forwarding</a:t>
            </a:r>
            <a:r>
              <a:rPr lang="nb-NO" dirty="0"/>
              <a:t> </a:t>
            </a:r>
            <a:r>
              <a:rPr lang="nb-NO" dirty="0" err="1"/>
              <a:t>process</a:t>
            </a:r>
            <a:endParaRPr lang="nb-N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1F6255-C847-435F-B137-19A2463D2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64038"/>
            <a:ext cx="8186167" cy="486536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4840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65A1-87F3-4F45-ABB5-49F63C4B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Spanning </a:t>
            </a:r>
            <a:r>
              <a:rPr lang="nb-NO" dirty="0" err="1"/>
              <a:t>tree</a:t>
            </a:r>
            <a:r>
              <a:rPr lang="nb-NO" dirty="0"/>
              <a:t> </a:t>
            </a:r>
            <a:r>
              <a:rPr lang="nb-NO" dirty="0" err="1"/>
              <a:t>protocol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D9B19-026E-4A81-A854-FE2270087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STP is used to </a:t>
            </a:r>
            <a:r>
              <a:rPr lang="nb-NO" dirty="0" err="1"/>
              <a:t>prevent</a:t>
            </a:r>
            <a:r>
              <a:rPr lang="nb-NO" dirty="0"/>
              <a:t> loops (</a:t>
            </a:r>
            <a:r>
              <a:rPr lang="nb-NO" dirty="0" err="1"/>
              <a:t>broadcast</a:t>
            </a:r>
            <a:r>
              <a:rPr lang="nb-NO" dirty="0"/>
              <a:t> storms)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reduntant</a:t>
            </a:r>
            <a:r>
              <a:rPr lang="nb-NO" dirty="0"/>
              <a:t> links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implemented</a:t>
            </a:r>
            <a:endParaRPr lang="nb-NO" dirty="0"/>
          </a:p>
          <a:p>
            <a:r>
              <a:rPr lang="nb-NO" dirty="0" err="1"/>
              <a:t>Switches</a:t>
            </a:r>
            <a:r>
              <a:rPr lang="nb-NO" dirty="0"/>
              <a:t> has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enabled</a:t>
            </a:r>
            <a:r>
              <a:rPr lang="nb-NO" dirty="0"/>
              <a:t> by </a:t>
            </a:r>
            <a:r>
              <a:rPr lang="nb-NO" dirty="0" err="1"/>
              <a:t>default</a:t>
            </a:r>
            <a:endParaRPr lang="nb-NO" dirty="0"/>
          </a:p>
          <a:p>
            <a:r>
              <a:rPr lang="nb-NO" dirty="0"/>
              <a:t>To </a:t>
            </a:r>
            <a:r>
              <a:rPr lang="nb-NO" dirty="0" err="1"/>
              <a:t>identify</a:t>
            </a:r>
            <a:r>
              <a:rPr lang="nb-NO" dirty="0"/>
              <a:t> a link </a:t>
            </a:r>
            <a:r>
              <a:rPr lang="nb-NO" dirty="0" err="1"/>
              <a:t>being</a:t>
            </a:r>
            <a:r>
              <a:rPr lang="nb-NO" dirty="0"/>
              <a:t> </a:t>
            </a:r>
            <a:r>
              <a:rPr lang="nb-NO" dirty="0" err="1"/>
              <a:t>deactivated</a:t>
            </a:r>
            <a:r>
              <a:rPr lang="nb-NO" dirty="0"/>
              <a:t> by STP, </a:t>
            </a:r>
            <a:r>
              <a:rPr lang="nb-NO" dirty="0" err="1"/>
              <a:t>look</a:t>
            </a:r>
            <a:r>
              <a:rPr lang="nb-NO" dirty="0"/>
              <a:t> for an </a:t>
            </a:r>
            <a:r>
              <a:rPr lang="nb-NO" dirty="0" err="1"/>
              <a:t>orange</a:t>
            </a:r>
            <a:r>
              <a:rPr lang="nb-NO" dirty="0"/>
              <a:t> </a:t>
            </a:r>
            <a:r>
              <a:rPr lang="nb-NO" dirty="0" err="1"/>
              <a:t>colour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port (</a:t>
            </a:r>
            <a:r>
              <a:rPr lang="nb-NO" dirty="0" err="1"/>
              <a:t>both</a:t>
            </a:r>
            <a:r>
              <a:rPr lang="nb-NO" dirty="0"/>
              <a:t> IRL and </a:t>
            </a:r>
            <a:r>
              <a:rPr lang="nb-NO" dirty="0" err="1"/>
              <a:t>Packet</a:t>
            </a:r>
            <a:r>
              <a:rPr lang="nb-NO" dirty="0"/>
              <a:t> Tracer)</a:t>
            </a:r>
          </a:p>
        </p:txBody>
      </p:sp>
    </p:spTree>
    <p:extLst>
      <p:ext uri="{BB962C8B-B14F-4D97-AF65-F5344CB8AC3E}">
        <p14:creationId xmlns:p14="http://schemas.microsoft.com/office/powerpoint/2010/main" val="2605525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0DA9C37E-EA8F-4B2D-B3C9-EAF700005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8CABE40-222C-4478-B1E9-D4F0A06AF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0550FA6-F63D-4A50-AF23-693AC5F7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856541D9-BA30-490A-85FA-718C880321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34" name="Freeform 6">
                <a:extLst>
                  <a:ext uri="{FF2B5EF4-FFF2-40B4-BE49-F238E27FC236}">
                    <a16:creationId xmlns:a16="http://schemas.microsoft.com/office/drawing/2014/main" id="{B2229719-755A-484A-9F53-75D6C70FF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F252E273-06CD-4724-A83A-A0C35C259F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693859FB-7C58-4A7E-BE2D-E7AB2652E9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1B5606CE-0FA3-4AD5-9569-AF6CC8777A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7603846F-86ED-4EE2-B91D-CDDF6CD692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39" name="Freeform 11">
                <a:extLst>
                  <a:ext uri="{FF2B5EF4-FFF2-40B4-BE49-F238E27FC236}">
                    <a16:creationId xmlns:a16="http://schemas.microsoft.com/office/drawing/2014/main" id="{59AC8F8F-3DC6-4713-994A-A7B0182615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0" name="Freeform 12">
                <a:extLst>
                  <a:ext uri="{FF2B5EF4-FFF2-40B4-BE49-F238E27FC236}">
                    <a16:creationId xmlns:a16="http://schemas.microsoft.com/office/drawing/2014/main" id="{3B2C828C-4E94-4D65-85EB-4163592287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1" name="Freeform 13">
                <a:extLst>
                  <a:ext uri="{FF2B5EF4-FFF2-40B4-BE49-F238E27FC236}">
                    <a16:creationId xmlns:a16="http://schemas.microsoft.com/office/drawing/2014/main" id="{9B76F62A-C88E-4FED-9BF1-C1B4E2D5FF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2" name="Freeform 14">
                <a:extLst>
                  <a:ext uri="{FF2B5EF4-FFF2-40B4-BE49-F238E27FC236}">
                    <a16:creationId xmlns:a16="http://schemas.microsoft.com/office/drawing/2014/main" id="{0DA8B27C-A2A3-4831-AAA6-6D41FE6AA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3" name="Freeform 15">
                <a:extLst>
                  <a:ext uri="{FF2B5EF4-FFF2-40B4-BE49-F238E27FC236}">
                    <a16:creationId xmlns:a16="http://schemas.microsoft.com/office/drawing/2014/main" id="{0531F438-04FB-4DAC-BD6E-6412847194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4" name="Line 16">
                <a:extLst>
                  <a:ext uri="{FF2B5EF4-FFF2-40B4-BE49-F238E27FC236}">
                    <a16:creationId xmlns:a16="http://schemas.microsoft.com/office/drawing/2014/main" id="{033AC26D-688C-46A4-9A0E-33721E30D7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5" name="Freeform 17">
                <a:extLst>
                  <a:ext uri="{FF2B5EF4-FFF2-40B4-BE49-F238E27FC236}">
                    <a16:creationId xmlns:a16="http://schemas.microsoft.com/office/drawing/2014/main" id="{8B9D1A6A-B6B1-412D-8FB2-5D8C9B155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6" name="Freeform 18">
                <a:extLst>
                  <a:ext uri="{FF2B5EF4-FFF2-40B4-BE49-F238E27FC236}">
                    <a16:creationId xmlns:a16="http://schemas.microsoft.com/office/drawing/2014/main" id="{4FEFAEE9-E619-4E5F-8AA7-6B5AFEB8B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7" name="Freeform 19">
                <a:extLst>
                  <a:ext uri="{FF2B5EF4-FFF2-40B4-BE49-F238E27FC236}">
                    <a16:creationId xmlns:a16="http://schemas.microsoft.com/office/drawing/2014/main" id="{3793ABA4-0204-4FD2-AD98-CB94E4FF55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8" name="Freeform 20">
                <a:extLst>
                  <a:ext uri="{FF2B5EF4-FFF2-40B4-BE49-F238E27FC236}">
                    <a16:creationId xmlns:a16="http://schemas.microsoft.com/office/drawing/2014/main" id="{597DBC75-B162-4845-ACBC-7AC3BA3C2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9" name="Rectangle 21">
                <a:extLst>
                  <a:ext uri="{FF2B5EF4-FFF2-40B4-BE49-F238E27FC236}">
                    <a16:creationId xmlns:a16="http://schemas.microsoft.com/office/drawing/2014/main" id="{8AFADA04-E16C-485E-988F-C8D4D86350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50" name="Freeform 22">
                <a:extLst>
                  <a:ext uri="{FF2B5EF4-FFF2-40B4-BE49-F238E27FC236}">
                    <a16:creationId xmlns:a16="http://schemas.microsoft.com/office/drawing/2014/main" id="{C378D759-BA28-43E0-974D-33031B997A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51" name="Freeform 23">
                <a:extLst>
                  <a:ext uri="{FF2B5EF4-FFF2-40B4-BE49-F238E27FC236}">
                    <a16:creationId xmlns:a16="http://schemas.microsoft.com/office/drawing/2014/main" id="{3BE9DF64-36AB-4F13-8C8F-8CD2A22FD3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52" name="Freeform 24">
                <a:extLst>
                  <a:ext uri="{FF2B5EF4-FFF2-40B4-BE49-F238E27FC236}">
                    <a16:creationId xmlns:a16="http://schemas.microsoft.com/office/drawing/2014/main" id="{F4ABD706-1318-4136-85CD-D6B889210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53" name="Freeform 25">
                <a:extLst>
                  <a:ext uri="{FF2B5EF4-FFF2-40B4-BE49-F238E27FC236}">
                    <a16:creationId xmlns:a16="http://schemas.microsoft.com/office/drawing/2014/main" id="{B1CC6C3D-85D8-4679-89F3-307210311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54" name="Freeform 26">
                <a:extLst>
                  <a:ext uri="{FF2B5EF4-FFF2-40B4-BE49-F238E27FC236}">
                    <a16:creationId xmlns:a16="http://schemas.microsoft.com/office/drawing/2014/main" id="{27AD8CFA-DEA0-4C58-9720-7DDD3EE0F7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55" name="Freeform 27">
                <a:extLst>
                  <a:ext uri="{FF2B5EF4-FFF2-40B4-BE49-F238E27FC236}">
                    <a16:creationId xmlns:a16="http://schemas.microsoft.com/office/drawing/2014/main" id="{9973CEEF-9888-4EE5-AAB0-22BB3C1E88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56" name="Freeform 28">
                <a:extLst>
                  <a:ext uri="{FF2B5EF4-FFF2-40B4-BE49-F238E27FC236}">
                    <a16:creationId xmlns:a16="http://schemas.microsoft.com/office/drawing/2014/main" id="{8CBB9282-4239-47E5-90E2-DC0C8F84C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57" name="Freeform 29">
                <a:extLst>
                  <a:ext uri="{FF2B5EF4-FFF2-40B4-BE49-F238E27FC236}">
                    <a16:creationId xmlns:a16="http://schemas.microsoft.com/office/drawing/2014/main" id="{7B440438-B454-40AD-960C-6999CEACB3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58" name="Freeform 30">
                <a:extLst>
                  <a:ext uri="{FF2B5EF4-FFF2-40B4-BE49-F238E27FC236}">
                    <a16:creationId xmlns:a16="http://schemas.microsoft.com/office/drawing/2014/main" id="{B332F086-2A5E-4DC1-86F4-2F180FDFA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59" name="Freeform 31">
                <a:extLst>
                  <a:ext uri="{FF2B5EF4-FFF2-40B4-BE49-F238E27FC236}">
                    <a16:creationId xmlns:a16="http://schemas.microsoft.com/office/drawing/2014/main" id="{DAED410C-FA2D-464E-9139-DBC757666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8753CD3-1883-44C3-9A33-63204DA0A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23" name="Freeform 32">
                <a:extLst>
                  <a:ext uri="{FF2B5EF4-FFF2-40B4-BE49-F238E27FC236}">
                    <a16:creationId xmlns:a16="http://schemas.microsoft.com/office/drawing/2014/main" id="{FA102FEB-23DD-405A-89A1-1F339D4EE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24" name="Freeform 33">
                <a:extLst>
                  <a:ext uri="{FF2B5EF4-FFF2-40B4-BE49-F238E27FC236}">
                    <a16:creationId xmlns:a16="http://schemas.microsoft.com/office/drawing/2014/main" id="{A806EC65-81CF-465F-8FEF-E37553644E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25" name="Freeform 34">
                <a:extLst>
                  <a:ext uri="{FF2B5EF4-FFF2-40B4-BE49-F238E27FC236}">
                    <a16:creationId xmlns:a16="http://schemas.microsoft.com/office/drawing/2014/main" id="{7B711B38-0BE9-47C7-A729-3BB9FC76D2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26" name="Freeform 35">
                <a:extLst>
                  <a:ext uri="{FF2B5EF4-FFF2-40B4-BE49-F238E27FC236}">
                    <a16:creationId xmlns:a16="http://schemas.microsoft.com/office/drawing/2014/main" id="{032004D3-DAD0-4AC5-821A-95EEC4DF30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27" name="Freeform 36">
                <a:extLst>
                  <a:ext uri="{FF2B5EF4-FFF2-40B4-BE49-F238E27FC236}">
                    <a16:creationId xmlns:a16="http://schemas.microsoft.com/office/drawing/2014/main" id="{7CF47654-7ABD-40C2-95EE-7726D44694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28" name="Freeform 37">
                <a:extLst>
                  <a:ext uri="{FF2B5EF4-FFF2-40B4-BE49-F238E27FC236}">
                    <a16:creationId xmlns:a16="http://schemas.microsoft.com/office/drawing/2014/main" id="{498F9C56-D5CD-4A30-B91A-0436DE980D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29" name="Freeform 38">
                <a:extLst>
                  <a:ext uri="{FF2B5EF4-FFF2-40B4-BE49-F238E27FC236}">
                    <a16:creationId xmlns:a16="http://schemas.microsoft.com/office/drawing/2014/main" id="{EF229B63-3512-488C-8B9F-EFB2EEB71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30" name="Freeform 39">
                <a:extLst>
                  <a:ext uri="{FF2B5EF4-FFF2-40B4-BE49-F238E27FC236}">
                    <a16:creationId xmlns:a16="http://schemas.microsoft.com/office/drawing/2014/main" id="{6FCED579-61B6-42F3-8C1A-F99ABB6CA8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31" name="Freeform 40">
                <a:extLst>
                  <a:ext uri="{FF2B5EF4-FFF2-40B4-BE49-F238E27FC236}">
                    <a16:creationId xmlns:a16="http://schemas.microsoft.com/office/drawing/2014/main" id="{CA1F3999-C424-4290-B3A2-CF13438F29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32" name="Rectangle 41">
                <a:extLst>
                  <a:ext uri="{FF2B5EF4-FFF2-40B4-BE49-F238E27FC236}">
                    <a16:creationId xmlns:a16="http://schemas.microsoft.com/office/drawing/2014/main" id="{E7C40A91-3475-4B25-8203-F08EC1A501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42EB5CD-8E2A-46F9-A964-51063BA79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2" name="Rectangle 61">
              <a:extLst>
                <a:ext uri="{FF2B5EF4-FFF2-40B4-BE49-F238E27FC236}">
                  <a16:creationId xmlns:a16="http://schemas.microsoft.com/office/drawing/2014/main" id="{B3782A59-216A-4761-BB23-8FAB5ED59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EB2CFC07-AC83-47CA-A840-37F5522F3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C4C570D-BA58-4F3E-A80F-B42A96D38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81779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6" name="Rectangle 5">
              <a:extLst>
                <a:ext uri="{FF2B5EF4-FFF2-40B4-BE49-F238E27FC236}">
                  <a16:creationId xmlns:a16="http://schemas.microsoft.com/office/drawing/2014/main" id="{B7C8EE0D-9121-40D1-8FC6-B8A08C2D0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4922CFF4-CDFC-422F-891F-6D260B4AE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AE0A346D-ADB8-4E2B-AF35-3583E9CFF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9" name="Rectangle 8">
              <a:extLst>
                <a:ext uri="{FF2B5EF4-FFF2-40B4-BE49-F238E27FC236}">
                  <a16:creationId xmlns:a16="http://schemas.microsoft.com/office/drawing/2014/main" id="{6E97EF8B-5B80-40E5-971C-349839F20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2A9A1D44-7BD1-4070-B7E7-1DD1A22D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D9EA94AB-F056-4668-8969-1AC195DF0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D463DC46-8F82-437E-9736-3599C766A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0ED12E23-D626-4826-982C-2F810616C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21991F86-8414-4C93-8CFE-81573B9F1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68CBBB5C-2BB7-482A-8C7A-8B7924EB8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FF04ED21-3C82-4C11-8747-8D98EB518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994194F9-739E-489F-91BD-0B9497F38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97726FE8-044D-4B7F-9171-EE9DD0BF5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81C95E42-07DD-437E-8780-A9D09028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DDEB5D3C-CF76-4B91-8BE1-86B89C9C7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9B2626DC-52B0-45F3-9AFC-E1C631CF2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7CE56F71-53A9-4250-BC36-264BCAC17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7FE2FA58-84C9-4F56-8454-FFFD94A13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90013070-69C1-401F-8FD7-BCAB9BE14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178E61A6-3129-4F8D-B09F-39436FAC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06189218-336C-4469-A755-17133A575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7" name="Freeform 26">
              <a:extLst>
                <a:ext uri="{FF2B5EF4-FFF2-40B4-BE49-F238E27FC236}">
                  <a16:creationId xmlns:a16="http://schemas.microsoft.com/office/drawing/2014/main" id="{99E66B2C-F5C2-4539-B46E-2DFA4ADB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8" name="Freeform 27">
              <a:extLst>
                <a:ext uri="{FF2B5EF4-FFF2-40B4-BE49-F238E27FC236}">
                  <a16:creationId xmlns:a16="http://schemas.microsoft.com/office/drawing/2014/main" id="{EB8FC7A0-EC44-4E46-A4A1-3C322184D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9" name="Freeform 28">
              <a:extLst>
                <a:ext uri="{FF2B5EF4-FFF2-40B4-BE49-F238E27FC236}">
                  <a16:creationId xmlns:a16="http://schemas.microsoft.com/office/drawing/2014/main" id="{AB953EFF-79D1-450D-AEC0-1142488BA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0" name="Freeform 29">
              <a:extLst>
                <a:ext uri="{FF2B5EF4-FFF2-40B4-BE49-F238E27FC236}">
                  <a16:creationId xmlns:a16="http://schemas.microsoft.com/office/drawing/2014/main" id="{A62A572B-08DB-4ED1-8FB4-0E965194A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1" name="Freeform 30">
              <a:extLst>
                <a:ext uri="{FF2B5EF4-FFF2-40B4-BE49-F238E27FC236}">
                  <a16:creationId xmlns:a16="http://schemas.microsoft.com/office/drawing/2014/main" id="{47D17778-F0B3-42F5-8EB5-726A010C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2" name="Freeform 31">
              <a:extLst>
                <a:ext uri="{FF2B5EF4-FFF2-40B4-BE49-F238E27FC236}">
                  <a16:creationId xmlns:a16="http://schemas.microsoft.com/office/drawing/2014/main" id="{845C1E08-B269-496F-946B-A5FE1E8C7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20568B30-69BE-4D7F-9CF9-828022D55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4" name="Rectangle 33">
              <a:extLst>
                <a:ext uri="{FF2B5EF4-FFF2-40B4-BE49-F238E27FC236}">
                  <a16:creationId xmlns:a16="http://schemas.microsoft.com/office/drawing/2014/main" id="{BA7897DC-29D0-4EB8-AE90-5D6E21D60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5" name="Freeform 34">
              <a:extLst>
                <a:ext uri="{FF2B5EF4-FFF2-40B4-BE49-F238E27FC236}">
                  <a16:creationId xmlns:a16="http://schemas.microsoft.com/office/drawing/2014/main" id="{F7F432A3-A1CA-4035-BF3C-F2404E17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6" name="Freeform 35">
              <a:extLst>
                <a:ext uri="{FF2B5EF4-FFF2-40B4-BE49-F238E27FC236}">
                  <a16:creationId xmlns:a16="http://schemas.microsoft.com/office/drawing/2014/main" id="{D8704EE1-853A-4090-94FF-37C58C434D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7" name="Freeform 36">
              <a:extLst>
                <a:ext uri="{FF2B5EF4-FFF2-40B4-BE49-F238E27FC236}">
                  <a16:creationId xmlns:a16="http://schemas.microsoft.com/office/drawing/2014/main" id="{5031B681-426F-4C69-AE76-4FF1601EF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8" name="Freeform 37">
              <a:extLst>
                <a:ext uri="{FF2B5EF4-FFF2-40B4-BE49-F238E27FC236}">
                  <a16:creationId xmlns:a16="http://schemas.microsoft.com/office/drawing/2014/main" id="{EF4843D8-6AD0-45B4-BAE7-36B0B7C1E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9" name="Freeform 38">
              <a:extLst>
                <a:ext uri="{FF2B5EF4-FFF2-40B4-BE49-F238E27FC236}">
                  <a16:creationId xmlns:a16="http://schemas.microsoft.com/office/drawing/2014/main" id="{1050059C-2DE5-4543-BD75-C0462C7F8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0" name="Freeform 39">
              <a:extLst>
                <a:ext uri="{FF2B5EF4-FFF2-40B4-BE49-F238E27FC236}">
                  <a16:creationId xmlns:a16="http://schemas.microsoft.com/office/drawing/2014/main" id="{8A0AC0DF-2208-4BF4-9FE6-5D8E83CA1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1" name="Freeform 40">
              <a:extLst>
                <a:ext uri="{FF2B5EF4-FFF2-40B4-BE49-F238E27FC236}">
                  <a16:creationId xmlns:a16="http://schemas.microsoft.com/office/drawing/2014/main" id="{C67F3F98-D09B-412F-B67B-6FF483B9F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2" name="Freeform 41">
              <a:extLst>
                <a:ext uri="{FF2B5EF4-FFF2-40B4-BE49-F238E27FC236}">
                  <a16:creationId xmlns:a16="http://schemas.microsoft.com/office/drawing/2014/main" id="{E4620EBE-9023-49A3-850B-8B0D92B00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3" name="Freeform 42">
              <a:extLst>
                <a:ext uri="{FF2B5EF4-FFF2-40B4-BE49-F238E27FC236}">
                  <a16:creationId xmlns:a16="http://schemas.microsoft.com/office/drawing/2014/main" id="{E40AA012-CE6C-429D-94A7-F328939BF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4" name="Freeform 43">
              <a:extLst>
                <a:ext uri="{FF2B5EF4-FFF2-40B4-BE49-F238E27FC236}">
                  <a16:creationId xmlns:a16="http://schemas.microsoft.com/office/drawing/2014/main" id="{3B63DF39-E776-45A5-9919-E201990B9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5" name="Freeform 44">
              <a:extLst>
                <a:ext uri="{FF2B5EF4-FFF2-40B4-BE49-F238E27FC236}">
                  <a16:creationId xmlns:a16="http://schemas.microsoft.com/office/drawing/2014/main" id="{B60C1E92-C983-42A1-BB66-F18EDEE77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6" name="Rectangle 45">
              <a:extLst>
                <a:ext uri="{FF2B5EF4-FFF2-40B4-BE49-F238E27FC236}">
                  <a16:creationId xmlns:a16="http://schemas.microsoft.com/office/drawing/2014/main" id="{48ACF1AB-ED08-4940-AB38-9D45335D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7" name="Freeform 46">
              <a:extLst>
                <a:ext uri="{FF2B5EF4-FFF2-40B4-BE49-F238E27FC236}">
                  <a16:creationId xmlns:a16="http://schemas.microsoft.com/office/drawing/2014/main" id="{890E96C4-0B94-4359-BA45-9FD014061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8" name="Freeform 47">
              <a:extLst>
                <a:ext uri="{FF2B5EF4-FFF2-40B4-BE49-F238E27FC236}">
                  <a16:creationId xmlns:a16="http://schemas.microsoft.com/office/drawing/2014/main" id="{308F1002-9BFB-4DC6-B6C8-D9B8205F7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9" name="Freeform 48">
              <a:extLst>
                <a:ext uri="{FF2B5EF4-FFF2-40B4-BE49-F238E27FC236}">
                  <a16:creationId xmlns:a16="http://schemas.microsoft.com/office/drawing/2014/main" id="{03521010-D71B-41F5-9425-51061BF02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0" name="Freeform 49">
              <a:extLst>
                <a:ext uri="{FF2B5EF4-FFF2-40B4-BE49-F238E27FC236}">
                  <a16:creationId xmlns:a16="http://schemas.microsoft.com/office/drawing/2014/main" id="{292EF10D-A3AC-493F-8ABA-558F15C3B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1" name="Freeform 50">
              <a:extLst>
                <a:ext uri="{FF2B5EF4-FFF2-40B4-BE49-F238E27FC236}">
                  <a16:creationId xmlns:a16="http://schemas.microsoft.com/office/drawing/2014/main" id="{326358A3-F8E4-4DA0-847A-CF757EDF8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2" name="Freeform 51">
              <a:extLst>
                <a:ext uri="{FF2B5EF4-FFF2-40B4-BE49-F238E27FC236}">
                  <a16:creationId xmlns:a16="http://schemas.microsoft.com/office/drawing/2014/main" id="{6C5FBC4C-228F-42A2-96CD-0B64953F9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3" name="Freeform 52">
              <a:extLst>
                <a:ext uri="{FF2B5EF4-FFF2-40B4-BE49-F238E27FC236}">
                  <a16:creationId xmlns:a16="http://schemas.microsoft.com/office/drawing/2014/main" id="{6C9963B5-82FA-4384-BA71-426BB6597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4" name="Freeform 53">
              <a:extLst>
                <a:ext uri="{FF2B5EF4-FFF2-40B4-BE49-F238E27FC236}">
                  <a16:creationId xmlns:a16="http://schemas.microsoft.com/office/drawing/2014/main" id="{CFB9332F-2E79-4E02-A870-C7106BA30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5" name="Freeform 54">
              <a:extLst>
                <a:ext uri="{FF2B5EF4-FFF2-40B4-BE49-F238E27FC236}">
                  <a16:creationId xmlns:a16="http://schemas.microsoft.com/office/drawing/2014/main" id="{78AC9B11-48B7-43EA-8D4D-C4A660CFB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6" name="Freeform 55">
              <a:extLst>
                <a:ext uri="{FF2B5EF4-FFF2-40B4-BE49-F238E27FC236}">
                  <a16:creationId xmlns:a16="http://schemas.microsoft.com/office/drawing/2014/main" id="{A0419A27-13E2-436F-956A-12DDA63F9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7" name="Freeform 56">
              <a:extLst>
                <a:ext uri="{FF2B5EF4-FFF2-40B4-BE49-F238E27FC236}">
                  <a16:creationId xmlns:a16="http://schemas.microsoft.com/office/drawing/2014/main" id="{57C0BC74-F256-4490-8252-DDD04E092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8" name="Freeform 57">
              <a:extLst>
                <a:ext uri="{FF2B5EF4-FFF2-40B4-BE49-F238E27FC236}">
                  <a16:creationId xmlns:a16="http://schemas.microsoft.com/office/drawing/2014/main" id="{5DFAF00B-165E-4E43-B165-30D1194A5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9" name="Freeform 58">
              <a:extLst>
                <a:ext uri="{FF2B5EF4-FFF2-40B4-BE49-F238E27FC236}">
                  <a16:creationId xmlns:a16="http://schemas.microsoft.com/office/drawing/2014/main" id="{6DCDD0F3-4122-4C03-A441-F186DDAB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F9CBE94-0557-430B-966A-1AD664E7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09" y="618518"/>
            <a:ext cx="587767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Spanning tree protocol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25CCFFB-4209-4CB9-9927-DD811DF29A4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l="978" r="-1" b="-1"/>
          <a:stretch/>
        </p:blipFill>
        <p:spPr>
          <a:xfrm>
            <a:off x="1736" y="3419476"/>
            <a:ext cx="4635583" cy="3427413"/>
          </a:xfrm>
          <a:custGeom>
            <a:avLst/>
            <a:gdLst/>
            <a:ahLst/>
            <a:cxnLst/>
            <a:rect l="l" t="t" r="r" b="b"/>
            <a:pathLst>
              <a:path w="4635583" h="3427413">
                <a:moveTo>
                  <a:pt x="0" y="0"/>
                </a:moveTo>
                <a:lnTo>
                  <a:pt x="4635583" y="0"/>
                </a:lnTo>
                <a:lnTo>
                  <a:pt x="4635583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B99B621-9C02-4AC6-9E18-DB85026C4B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/>
          <a:srcRect l="3083" r="2768"/>
          <a:stretch/>
        </p:blipFill>
        <p:spPr>
          <a:xfrm>
            <a:off x="3927" y="-1587"/>
            <a:ext cx="4635583" cy="3430587"/>
          </a:xfrm>
          <a:custGeom>
            <a:avLst/>
            <a:gdLst/>
            <a:ahLst/>
            <a:cxnLst/>
            <a:rect l="l" t="t" r="r" b="b"/>
            <a:pathLst>
              <a:path w="4635583" h="3430587">
                <a:moveTo>
                  <a:pt x="0" y="0"/>
                </a:moveTo>
                <a:lnTo>
                  <a:pt x="4635583" y="0"/>
                </a:lnTo>
                <a:lnTo>
                  <a:pt x="4635583" y="3430587"/>
                </a:lnTo>
                <a:lnTo>
                  <a:pt x="0" y="3430587"/>
                </a:lnTo>
                <a:close/>
              </a:path>
            </a:pathLst>
          </a:custGeom>
        </p:spPr>
      </p:pic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CCCF54D-61DC-4338-B5BF-A12B62A13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2483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9E3E092-DFCC-479B-902D-6FC98FDA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4635583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2D45F9-46C9-41B4-B33D-BEDE3CEA953E}"/>
              </a:ext>
            </a:extLst>
          </p:cNvPr>
          <p:cNvSpPr txBox="1"/>
          <p:nvPr/>
        </p:nvSpPr>
        <p:spPr>
          <a:xfrm>
            <a:off x="5491209" y="2249487"/>
            <a:ext cx="587767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If one of the redundant links fails, or gets removed, the port blocked by STP will automatically get unblocked</a:t>
            </a:r>
          </a:p>
          <a:p>
            <a:pPr lvl="1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With default settings, this takes 30 seconds.</a:t>
            </a:r>
          </a:p>
        </p:txBody>
      </p:sp>
    </p:spTree>
    <p:extLst>
      <p:ext uri="{BB962C8B-B14F-4D97-AF65-F5344CB8AC3E}">
        <p14:creationId xmlns:p14="http://schemas.microsoft.com/office/powerpoint/2010/main" val="122313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AC1E-795A-4371-8777-483171C1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2,4/5GHz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92470-077D-48A3-87E3-5654A0F4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2,4GHz and 5GHz are unlicensed frequencies</a:t>
            </a:r>
          </a:p>
          <a:p>
            <a:pPr lvl="1"/>
            <a:r>
              <a:rPr lang="en-US" dirty="0"/>
              <a:t>You are able to use them without special permits</a:t>
            </a:r>
          </a:p>
          <a:p>
            <a:pPr lvl="1"/>
            <a:endParaRPr lang="en-US" dirty="0"/>
          </a:p>
          <a:p>
            <a:r>
              <a:rPr lang="en-US" dirty="0"/>
              <a:t>The both 2,4 and 5GHz range is split into several channels</a:t>
            </a:r>
          </a:p>
          <a:p>
            <a:r>
              <a:rPr lang="en-US" dirty="0"/>
              <a:t>5GHz can provide 23 Channels “non-overlapping” 20MHz each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9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43489C-4CFF-4A2A-A7C4-EF8A5BD9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Managed</a:t>
            </a:r>
            <a:r>
              <a:rPr lang="nb-NO" dirty="0"/>
              <a:t> and </a:t>
            </a:r>
            <a:r>
              <a:rPr lang="nb-NO" dirty="0" err="1"/>
              <a:t>unmanaged</a:t>
            </a:r>
            <a:r>
              <a:rPr lang="nb-NO" dirty="0"/>
              <a:t> </a:t>
            </a:r>
            <a:r>
              <a:rPr lang="nb-NO" dirty="0" err="1"/>
              <a:t>switches</a:t>
            </a:r>
            <a:endParaRPr lang="nb-NO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E5CDE3-EC08-4496-B3E0-83EFA716F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Unmanaged</a:t>
            </a:r>
            <a:endParaRPr lang="nb-NO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03D38AE-B66C-4893-BC35-4F3567C71A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 err="1"/>
              <a:t>Comes</a:t>
            </a:r>
            <a:r>
              <a:rPr lang="nb-NO" dirty="0"/>
              <a:t> </a:t>
            </a:r>
            <a:r>
              <a:rPr lang="nb-NO" dirty="0" err="1"/>
              <a:t>preconfigured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default</a:t>
            </a:r>
            <a:r>
              <a:rPr lang="nb-NO" dirty="0"/>
              <a:t> </a:t>
            </a:r>
            <a:r>
              <a:rPr lang="nb-NO" dirty="0" err="1"/>
              <a:t>factory</a:t>
            </a:r>
            <a:r>
              <a:rPr lang="nb-NO" dirty="0"/>
              <a:t> settings, </a:t>
            </a:r>
            <a:r>
              <a:rPr lang="nb-NO" dirty="0" err="1"/>
              <a:t>cannot</a:t>
            </a:r>
            <a:r>
              <a:rPr lang="nb-NO" dirty="0"/>
              <a:t> be </a:t>
            </a:r>
            <a:r>
              <a:rPr lang="nb-NO" dirty="0" err="1"/>
              <a:t>changed</a:t>
            </a:r>
            <a:r>
              <a:rPr lang="nb-NO" dirty="0"/>
              <a:t>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454CC9-67F9-4443-B119-C194213F7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 err="1"/>
              <a:t>Managed</a:t>
            </a:r>
            <a:endParaRPr lang="nb-NO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037D6B9-5839-4E51-A4B7-F37AC4C8D1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comes</a:t>
            </a:r>
            <a:r>
              <a:rPr lang="nb-NO" dirty="0"/>
              <a:t> </a:t>
            </a:r>
            <a:r>
              <a:rPr lang="nb-NO" dirty="0" err="1"/>
              <a:t>preconfigured</a:t>
            </a:r>
            <a:r>
              <a:rPr lang="nb-NO" dirty="0"/>
              <a:t>, </a:t>
            </a:r>
            <a:r>
              <a:rPr lang="nb-NO" dirty="0" err="1"/>
              <a:t>ready</a:t>
            </a:r>
            <a:r>
              <a:rPr lang="nb-NO" dirty="0"/>
              <a:t> to </a:t>
            </a:r>
            <a:r>
              <a:rPr lang="nb-NO" dirty="0" err="1"/>
              <a:t>plug</a:t>
            </a:r>
            <a:r>
              <a:rPr lang="nb-NO" dirty="0"/>
              <a:t> and play,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do so </a:t>
            </a:r>
            <a:r>
              <a:rPr lang="nb-NO" dirty="0" err="1"/>
              <a:t>much</a:t>
            </a:r>
            <a:r>
              <a:rPr lang="nb-NO" dirty="0"/>
              <a:t> more.</a:t>
            </a:r>
          </a:p>
          <a:p>
            <a:pPr marL="0" indent="0">
              <a:buNone/>
            </a:pPr>
            <a:r>
              <a:rPr lang="nb-NO" dirty="0"/>
              <a:t>On a </a:t>
            </a:r>
            <a:r>
              <a:rPr lang="nb-NO" dirty="0" err="1"/>
              <a:t>managed</a:t>
            </a:r>
            <a:r>
              <a:rPr lang="nb-NO" dirty="0"/>
              <a:t> </a:t>
            </a:r>
            <a:r>
              <a:rPr lang="nb-NO" dirty="0" err="1"/>
              <a:t>switch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configure</a:t>
            </a:r>
            <a:r>
              <a:rPr lang="nb-NO" dirty="0"/>
              <a:t> VLANS, port speeds, </a:t>
            </a:r>
            <a:r>
              <a:rPr lang="nb-NO" dirty="0" err="1"/>
              <a:t>duplex</a:t>
            </a:r>
            <a:r>
              <a:rPr lang="nb-NO" dirty="0"/>
              <a:t> settings etc.</a:t>
            </a:r>
          </a:p>
          <a:p>
            <a:pPr marL="0" indent="0">
              <a:buNone/>
            </a:pPr>
            <a:r>
              <a:rPr lang="nb-NO" dirty="0"/>
              <a:t>To </a:t>
            </a:r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config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often</a:t>
            </a:r>
            <a:r>
              <a:rPr lang="nb-NO" dirty="0"/>
              <a:t> have to </a:t>
            </a:r>
            <a:r>
              <a:rPr lang="nb-NO" dirty="0" err="1"/>
              <a:t>connect</a:t>
            </a:r>
            <a:r>
              <a:rPr lang="nb-NO" dirty="0"/>
              <a:t> via </a:t>
            </a:r>
            <a:r>
              <a:rPr lang="nb-NO" dirty="0" err="1"/>
              <a:t>console</a:t>
            </a:r>
            <a:r>
              <a:rPr lang="nb-NO" dirty="0"/>
              <a:t> </a:t>
            </a:r>
            <a:r>
              <a:rPr lang="nb-NO" dirty="0" err="1"/>
              <a:t>cable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terminal emulator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3983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E989-1DE2-4FD7-AA59-315EED32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Switch 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664DB-2F24-4584-BE49-4BB04572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Amount</a:t>
            </a:r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415F8-AC68-4DD3-A94D-61254C2F33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Most standard </a:t>
            </a:r>
            <a:r>
              <a:rPr lang="nb-NO" dirty="0" err="1"/>
              <a:t>managed</a:t>
            </a:r>
            <a:r>
              <a:rPr lang="nb-NO" dirty="0"/>
              <a:t> </a:t>
            </a:r>
            <a:r>
              <a:rPr lang="nb-NO" dirty="0" err="1"/>
              <a:t>switches</a:t>
            </a:r>
            <a:r>
              <a:rPr lang="nb-NO" dirty="0"/>
              <a:t> has </a:t>
            </a:r>
            <a:r>
              <a:rPr lang="nb-NO" dirty="0" err="1"/>
              <a:t>either</a:t>
            </a:r>
            <a:r>
              <a:rPr lang="nb-NO" dirty="0"/>
              <a:t> 12, 24 or 48 ports</a:t>
            </a:r>
          </a:p>
          <a:p>
            <a:endParaRPr lang="nb-NO" dirty="0"/>
          </a:p>
          <a:p>
            <a:r>
              <a:rPr lang="nb-NO" dirty="0" err="1"/>
              <a:t>Unmanaged</a:t>
            </a:r>
            <a:r>
              <a:rPr lang="nb-NO" dirty="0"/>
              <a:t> </a:t>
            </a:r>
            <a:r>
              <a:rPr lang="nb-NO" dirty="0" err="1"/>
              <a:t>switches</a:t>
            </a:r>
            <a:r>
              <a:rPr lang="nb-NO" dirty="0"/>
              <a:t> </a:t>
            </a:r>
            <a:r>
              <a:rPr lang="nb-NO" dirty="0" err="1"/>
              <a:t>usually</a:t>
            </a:r>
            <a:r>
              <a:rPr lang="nb-NO" dirty="0"/>
              <a:t> has </a:t>
            </a:r>
            <a:r>
              <a:rPr lang="nb-NO" dirty="0" err="1"/>
              <a:t>fewer</a:t>
            </a:r>
            <a:r>
              <a:rPr lang="nb-NO" dirty="0"/>
              <a:t> ports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C1509-A59F-40E2-9DF8-1B6FF7A32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 err="1"/>
              <a:t>Speeeeeds</a:t>
            </a:r>
            <a:endParaRPr lang="nb-N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E4540-6237-42DF-943B-128376136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3073397"/>
            <a:ext cx="5799842" cy="2717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Switch port speeds vary by quite a lot</a:t>
            </a:r>
          </a:p>
          <a:p>
            <a:r>
              <a:rPr lang="en-US" dirty="0"/>
              <a:t>Fast Ethernet – 10/100 Mbps</a:t>
            </a:r>
          </a:p>
          <a:p>
            <a:r>
              <a:rPr lang="en-US" dirty="0"/>
              <a:t>Gigabit Ethernet – 10/100/1000 Mbps</a:t>
            </a:r>
          </a:p>
          <a:p>
            <a:r>
              <a:rPr lang="en-US" dirty="0"/>
              <a:t>Ten Gigabit – 10/100/1000/10000 Mbps</a:t>
            </a:r>
          </a:p>
        </p:txBody>
      </p:sp>
    </p:spTree>
    <p:extLst>
      <p:ext uri="{BB962C8B-B14F-4D97-AF65-F5344CB8AC3E}">
        <p14:creationId xmlns:p14="http://schemas.microsoft.com/office/powerpoint/2010/main" val="1702441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AD83A1-42F4-428B-A946-3AE08B07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Layer</a:t>
            </a:r>
            <a:r>
              <a:rPr lang="nb-NO" dirty="0"/>
              <a:t> 3 </a:t>
            </a:r>
            <a:r>
              <a:rPr lang="nb-NO" dirty="0" err="1"/>
              <a:t>switches</a:t>
            </a:r>
            <a:endParaRPr lang="nb-N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1F8AA2-7CF4-42C9-A3C6-282E61328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switches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make </a:t>
            </a:r>
            <a:r>
              <a:rPr lang="nb-NO" dirty="0" err="1"/>
              <a:t>forwarding</a:t>
            </a:r>
            <a:r>
              <a:rPr lang="nb-NO" dirty="0"/>
              <a:t> </a:t>
            </a:r>
            <a:r>
              <a:rPr lang="nb-NO" dirty="0" err="1"/>
              <a:t>decisions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IP </a:t>
            </a:r>
            <a:r>
              <a:rPr lang="nb-NO" dirty="0" err="1"/>
              <a:t>along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MAC </a:t>
            </a:r>
            <a:r>
              <a:rPr lang="nb-NO" dirty="0" err="1"/>
              <a:t>addresses</a:t>
            </a:r>
            <a:r>
              <a:rPr lang="nb-NO" dirty="0"/>
              <a:t>,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called</a:t>
            </a:r>
            <a:r>
              <a:rPr lang="nb-NO" dirty="0"/>
              <a:t> </a:t>
            </a:r>
            <a:r>
              <a:rPr lang="nb-NO" dirty="0" err="1"/>
              <a:t>Layer</a:t>
            </a:r>
            <a:r>
              <a:rPr lang="nb-NO" dirty="0"/>
              <a:t> 3 </a:t>
            </a:r>
            <a:r>
              <a:rPr lang="nb-NO" dirty="0" err="1"/>
              <a:t>switches</a:t>
            </a:r>
            <a:endParaRPr lang="nb-NO" dirty="0"/>
          </a:p>
          <a:p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switches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route</a:t>
            </a:r>
            <a:r>
              <a:rPr lang="nb-NO" dirty="0"/>
              <a:t> </a:t>
            </a:r>
            <a:r>
              <a:rPr lang="nb-NO" dirty="0" err="1"/>
              <a:t>traffic</a:t>
            </a:r>
            <a:r>
              <a:rPr lang="nb-NO" dirty="0"/>
              <a:t>, </a:t>
            </a:r>
            <a:r>
              <a:rPr lang="nb-NO" dirty="0" err="1"/>
              <a:t>either</a:t>
            </a:r>
            <a:r>
              <a:rPr lang="nb-NO" dirty="0"/>
              <a:t> by </a:t>
            </a:r>
            <a:r>
              <a:rPr lang="nb-NO" dirty="0" err="1"/>
              <a:t>routing</a:t>
            </a:r>
            <a:r>
              <a:rPr lang="nb-NO" dirty="0"/>
              <a:t> </a:t>
            </a:r>
            <a:r>
              <a:rPr lang="nb-NO" dirty="0" err="1"/>
              <a:t>protocols</a:t>
            </a:r>
            <a:r>
              <a:rPr lang="nb-NO" dirty="0"/>
              <a:t> or </a:t>
            </a:r>
            <a:r>
              <a:rPr lang="nb-NO" dirty="0" err="1"/>
              <a:t>static</a:t>
            </a:r>
            <a:r>
              <a:rPr lang="nb-NO" dirty="0"/>
              <a:t> </a:t>
            </a:r>
            <a:r>
              <a:rPr lang="nb-NO" dirty="0" err="1"/>
              <a:t>routes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61812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3F1C-8A8F-4629-94D9-3DE7DE6C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nb-NO"/>
              <a:t>More VLANS</a:t>
            </a:r>
            <a:endParaRPr lang="nb-NO" dirty="0"/>
          </a:p>
        </p:txBody>
      </p:sp>
      <p:sp>
        <p:nvSpPr>
          <p:cNvPr id="12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B112730-550D-42A1-823A-8DEC5D031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289519"/>
            <a:ext cx="4635583" cy="22830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5BB8D-F6C5-4528-AE0F-AC5C38C9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Used to separate networks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Needs a layer 3 switch or router to route traffic between different VLANS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VLAN config is mostly done on switches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You have 2 options for VLAN port settings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Access – Used to assign VLAN to ports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Trunk – Used to allow multiple VLANS to cross the same link.</a:t>
            </a:r>
          </a:p>
          <a:p>
            <a:pPr lvl="1">
              <a:lnSpc>
                <a:spcPct val="11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3654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9947-A3F4-499B-8029-FCE33CAE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2,4ghz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D9D2-8AB6-46E5-A772-70B3A5888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14 Channels, each 22MHz. Channel Center Frequencies are 5Mhz apart</a:t>
            </a:r>
          </a:p>
          <a:p>
            <a:r>
              <a:rPr lang="nb-NO" dirty="0"/>
              <a:t>Because of this, there is a lot of overlapping.</a:t>
            </a:r>
          </a:p>
          <a:p>
            <a:endParaRPr lang="nb-NO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F911E9E-D4F1-43E0-9A32-58BB1B427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3633679"/>
            <a:ext cx="9906000" cy="225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3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19E9-6951-472E-B02A-E32CB6BBD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IEEE 802.11 standards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6978014-D09C-48CB-9BB3-A1E2525823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502306"/>
              </p:ext>
            </p:extLst>
          </p:nvPr>
        </p:nvGraphicFramePr>
        <p:xfrm>
          <a:off x="1141413" y="2249488"/>
          <a:ext cx="9906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9997061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57431535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4088221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IEEE 802.11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Data Transfer 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Frequency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33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802.11a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54Mbps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5GHz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4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802.11b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11Mbps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2,4GHz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352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802.11g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54Mbps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2,4GHz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87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802.11n «WiFi 4»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600Mbps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Both</a:t>
                      </a:r>
                      <a:r>
                        <a:rPr lang="nb-NO" dirty="0"/>
                        <a:t> 2,4 and 5GHz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23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802.11ac «WiFi 5»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1,3Gbps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5GHz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63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78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9AE1-77BA-4C81-932C-566222A4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Wireless </a:t>
            </a:r>
            <a:r>
              <a:rPr lang="nb-NO" dirty="0" err="1"/>
              <a:t>topologies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E8CA7-D68D-419E-8CC7-141454DDF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 hoc – basically just peer-to-peer</a:t>
            </a:r>
          </a:p>
          <a:p>
            <a:pPr lvl="1"/>
            <a:r>
              <a:rPr lang="en-US" dirty="0"/>
              <a:t>Devices talk directly to each other without the need for a wireless access point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Infrastructure mode</a:t>
            </a:r>
          </a:p>
          <a:p>
            <a:pPr lvl="1"/>
            <a:r>
              <a:rPr lang="en-US" dirty="0"/>
              <a:t>All communication goes through a wireless access point</a:t>
            </a:r>
          </a:p>
          <a:p>
            <a:pPr lvl="1"/>
            <a:r>
              <a:rPr lang="en-US" dirty="0"/>
              <a:t>May contain one or more WAPs</a:t>
            </a:r>
          </a:p>
          <a:p>
            <a:pPr lvl="1"/>
            <a:r>
              <a:rPr lang="en-US" dirty="0"/>
              <a:t>These WAPs can share the same SSID (Extended Service Set, Mesh)</a:t>
            </a:r>
          </a:p>
        </p:txBody>
      </p:sp>
    </p:spTree>
    <p:extLst>
      <p:ext uri="{BB962C8B-B14F-4D97-AF65-F5344CB8AC3E}">
        <p14:creationId xmlns:p14="http://schemas.microsoft.com/office/powerpoint/2010/main" val="20152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2368-DC89-43E1-A08D-B62DF029A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nb-NO" sz="2800"/>
              <a:t>Point-to-point wireless bridge</a:t>
            </a:r>
          </a:p>
        </p:txBody>
      </p:sp>
      <p:sp>
        <p:nvSpPr>
          <p:cNvPr id="17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indoor, sitting, table&#10;&#10;Description automatically generated">
            <a:extLst>
              <a:ext uri="{FF2B5EF4-FFF2-40B4-BE49-F238E27FC236}">
                <a16:creationId xmlns:a16="http://schemas.microsoft.com/office/drawing/2014/main" id="{227C2E6C-4B99-4231-AAA5-4CBF02A12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648" y="1137621"/>
            <a:ext cx="6103062" cy="45772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E091F8-0023-480C-9E8D-D1AEC3CF6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Up to 15km range</a:t>
            </a:r>
          </a:p>
          <a:p>
            <a:r>
              <a:rPr lang="en-US" sz="1800" dirty="0"/>
              <a:t>Requires line of sight</a:t>
            </a:r>
          </a:p>
          <a:p>
            <a:r>
              <a:rPr lang="en-US" sz="1800" dirty="0"/>
              <a:t>Uses unidirectional antennas</a:t>
            </a:r>
          </a:p>
        </p:txBody>
      </p:sp>
    </p:spTree>
    <p:extLst>
      <p:ext uri="{BB962C8B-B14F-4D97-AF65-F5344CB8AC3E}">
        <p14:creationId xmlns:p14="http://schemas.microsoft.com/office/powerpoint/2010/main" val="124062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D414-574C-4A3B-AA18-4F9D86447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nb-NO" sz="2800"/>
              <a:t>Wireless distribution System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AFFA54-D396-4993-BC9D-7890B475A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303120"/>
            <a:ext cx="6112382" cy="224629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010FF8-5233-4FE8-A911-5D3BFAE2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Wireless “Switching”</a:t>
            </a:r>
          </a:p>
          <a:p>
            <a:r>
              <a:rPr lang="en-US" sz="1800" dirty="0"/>
              <a:t>Main base station – WAP that connects to the wired network.</a:t>
            </a:r>
          </a:p>
          <a:p>
            <a:r>
              <a:rPr lang="en-US" sz="1800" dirty="0"/>
              <a:t>Remote base station – WAP that accepts connections from clients and relays that information to the main base station.</a:t>
            </a:r>
          </a:p>
          <a:p>
            <a:r>
              <a:rPr lang="en-US" sz="1800" dirty="0"/>
              <a:t>Must use the same channel</a:t>
            </a:r>
          </a:p>
        </p:txBody>
      </p:sp>
    </p:spTree>
    <p:extLst>
      <p:ext uri="{BB962C8B-B14F-4D97-AF65-F5344CB8AC3E}">
        <p14:creationId xmlns:p14="http://schemas.microsoft.com/office/powerpoint/2010/main" val="399850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D0D0-DF74-45A1-84BD-C2FCED95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Wireless </a:t>
            </a:r>
            <a:r>
              <a:rPr lang="nb-NO" dirty="0" err="1"/>
              <a:t>security</a:t>
            </a:r>
            <a:endParaRPr lang="nb-NO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6FCA145-0552-4109-BF32-B360377F28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Confidentiality</a:t>
            </a:r>
            <a:endParaRPr lang="nb-NO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9D33FBC-4E8E-4D76-9B50-1942FA1449DD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nb-NO" dirty="0" err="1"/>
              <a:t>Protecting</a:t>
            </a:r>
            <a:r>
              <a:rPr lang="nb-NO" dirty="0"/>
              <a:t> data so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people</a:t>
            </a:r>
            <a:r>
              <a:rPr lang="nb-NO" dirty="0"/>
              <a:t> </a:t>
            </a:r>
            <a:r>
              <a:rPr lang="nb-NO" dirty="0" err="1"/>
              <a:t>who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authorized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see</a:t>
            </a:r>
            <a:r>
              <a:rPr lang="nb-NO" dirty="0"/>
              <a:t> it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C30CAD3-0AD8-429A-B436-B79E6AD6F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 err="1"/>
              <a:t>Integrity</a:t>
            </a:r>
            <a:r>
              <a:rPr lang="nb-NO" dirty="0"/>
              <a:t>	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29C549E-62D4-45C8-AA8B-5CEF0298DDCA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trust </a:t>
            </a:r>
            <a:r>
              <a:rPr lang="nb-NO" dirty="0" err="1"/>
              <a:t>the</a:t>
            </a:r>
            <a:r>
              <a:rPr lang="nb-NO" dirty="0"/>
              <a:t> data, has it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changed</a:t>
            </a:r>
            <a:r>
              <a:rPr lang="nb-NO" dirty="0"/>
              <a:t>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1A081CA-B3DD-4B1F-8B71-5AB6465A9B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err="1"/>
              <a:t>Availability</a:t>
            </a:r>
            <a:endParaRPr lang="nb-NO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64502DD-60A4-43C2-92A9-1A18FF86A24D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nb-NO" dirty="0"/>
              <a:t>Ensures </a:t>
            </a:r>
            <a:r>
              <a:rPr lang="nb-NO" dirty="0" err="1"/>
              <a:t>the</a:t>
            </a:r>
            <a:r>
              <a:rPr lang="nb-NO" dirty="0"/>
              <a:t> data is </a:t>
            </a:r>
            <a:r>
              <a:rPr lang="nb-NO" dirty="0" err="1"/>
              <a:t>available</a:t>
            </a:r>
            <a:r>
              <a:rPr lang="nb-NO" dirty="0"/>
              <a:t> and </a:t>
            </a:r>
            <a:r>
              <a:rPr lang="nb-NO" dirty="0" err="1"/>
              <a:t>ready</a:t>
            </a:r>
            <a:r>
              <a:rPr lang="nb-NO" dirty="0"/>
              <a:t> to be used</a:t>
            </a:r>
          </a:p>
        </p:txBody>
      </p:sp>
    </p:spTree>
    <p:extLst>
      <p:ext uri="{BB962C8B-B14F-4D97-AF65-F5344CB8AC3E}">
        <p14:creationId xmlns:p14="http://schemas.microsoft.com/office/powerpoint/2010/main" val="2569881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1383</Words>
  <Application>Microsoft Office PowerPoint</Application>
  <PresentationFormat>Widescreen</PresentationFormat>
  <Paragraphs>195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Tw Cen MT</vt:lpstr>
      <vt:lpstr>Circuit</vt:lpstr>
      <vt:lpstr>Networking fundamentals </vt:lpstr>
      <vt:lpstr>Introduction to wireless networking</vt:lpstr>
      <vt:lpstr>2,4/5GHz</vt:lpstr>
      <vt:lpstr>2,4ghz</vt:lpstr>
      <vt:lpstr>IEEE 802.11 standards</vt:lpstr>
      <vt:lpstr>Wireless topologies</vt:lpstr>
      <vt:lpstr>Point-to-point wireless bridge</vt:lpstr>
      <vt:lpstr>Wireless distribution System</vt:lpstr>
      <vt:lpstr>Wireless security</vt:lpstr>
      <vt:lpstr>Encryption</vt:lpstr>
      <vt:lpstr>Wired equivalent privacy</vt:lpstr>
      <vt:lpstr>Wireless protected access </vt:lpstr>
      <vt:lpstr>Other wireless security techniques</vt:lpstr>
      <vt:lpstr>Network topologies</vt:lpstr>
      <vt:lpstr>Bus topology</vt:lpstr>
      <vt:lpstr>CSMA/CD</vt:lpstr>
      <vt:lpstr>Ring topology</vt:lpstr>
      <vt:lpstr>Star topology</vt:lpstr>
      <vt:lpstr>Token ring</vt:lpstr>
      <vt:lpstr>Mesh topology</vt:lpstr>
      <vt:lpstr>Switches and switching</vt:lpstr>
      <vt:lpstr>Switch vs hubs</vt:lpstr>
      <vt:lpstr>Frame forwarding – 2 options</vt:lpstr>
      <vt:lpstr>Frame forwarding process</vt:lpstr>
      <vt:lpstr>Example: PC1 sends data to server1</vt:lpstr>
      <vt:lpstr>PowerPoint Presentation</vt:lpstr>
      <vt:lpstr>Summary Frame forwarding process</vt:lpstr>
      <vt:lpstr>Spanning tree protocol</vt:lpstr>
      <vt:lpstr>Spanning tree protocol </vt:lpstr>
      <vt:lpstr>Managed and unmanaged switches</vt:lpstr>
      <vt:lpstr>Switch ports</vt:lpstr>
      <vt:lpstr>Layer 3 switches</vt:lpstr>
      <vt:lpstr>More VLANS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fundamentals</dc:title>
  <dc:creator>Østli, Kenneth</dc:creator>
  <cp:lastModifiedBy>Karlsen, Vetle Tobias Flesvik</cp:lastModifiedBy>
  <cp:revision>3</cp:revision>
  <dcterms:created xsi:type="dcterms:W3CDTF">2020-11-03T21:50:55Z</dcterms:created>
  <dcterms:modified xsi:type="dcterms:W3CDTF">2023-10-18T09:46:50Z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e5dff0f-8f2b-4675-8791-acbc2e5505d9_Enabled">
    <vt:lpwstr>true</vt:lpwstr>
  </property>
  <property fmtid="{D5CDD505-2E9C-101B-9397-08002B2CF9AE}" pid="3" name="MSIP_Label_ce5dff0f-8f2b-4675-8791-acbc2e5505d9_SetDate">
    <vt:lpwstr>2023-10-18T06:59:38Z</vt:lpwstr>
  </property>
  <property fmtid="{D5CDD505-2E9C-101B-9397-08002B2CF9AE}" pid="4" name="MSIP_Label_ce5dff0f-8f2b-4675-8791-acbc2e5505d9_Method">
    <vt:lpwstr>Privileged</vt:lpwstr>
  </property>
  <property fmtid="{D5CDD505-2E9C-101B-9397-08002B2CF9AE}" pid="5" name="MSIP_Label_ce5dff0f-8f2b-4675-8791-acbc2e5505d9_Name">
    <vt:lpwstr>ce5dff0f-8f2b-4675-8791-acbc2e5505d9</vt:lpwstr>
  </property>
  <property fmtid="{D5CDD505-2E9C-101B-9397-08002B2CF9AE}" pid="6" name="MSIP_Label_ce5dff0f-8f2b-4675-8791-acbc2e5505d9_SiteId">
    <vt:lpwstr>7e1792ae-4f1a-4ff7-b80b-57b69beb7168</vt:lpwstr>
  </property>
  <property fmtid="{D5CDD505-2E9C-101B-9397-08002B2CF9AE}" pid="7" name="MSIP_Label_ce5dff0f-8f2b-4675-8791-acbc2e5505d9_ActionId">
    <vt:lpwstr>f8409d12-20fb-4090-8187-d5f94adca46a</vt:lpwstr>
  </property>
  <property fmtid="{D5CDD505-2E9C-101B-9397-08002B2CF9AE}" pid="8" name="MSIP_Label_ce5dff0f-8f2b-4675-8791-acbc2e5505d9_ContentBits">
    <vt:lpwstr>0</vt:lpwstr>
  </property>
</Properties>
</file>